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4"/>
  </p:sldMasterIdLst>
  <p:notesMasterIdLst>
    <p:notesMasterId r:id="rId32"/>
  </p:notesMasterIdLst>
  <p:handoutMasterIdLst>
    <p:handoutMasterId r:id="rId33"/>
  </p:handoutMasterIdLst>
  <p:sldIdLst>
    <p:sldId id="1755" r:id="rId5"/>
    <p:sldId id="1756" r:id="rId6"/>
    <p:sldId id="1757" r:id="rId7"/>
    <p:sldId id="1758" r:id="rId8"/>
    <p:sldId id="1759" r:id="rId9"/>
    <p:sldId id="1760" r:id="rId10"/>
    <p:sldId id="1761" r:id="rId11"/>
    <p:sldId id="1762" r:id="rId12"/>
    <p:sldId id="1763" r:id="rId13"/>
    <p:sldId id="1764" r:id="rId14"/>
    <p:sldId id="1765" r:id="rId15"/>
    <p:sldId id="1766" r:id="rId16"/>
    <p:sldId id="1767" r:id="rId17"/>
    <p:sldId id="1768" r:id="rId18"/>
    <p:sldId id="1769" r:id="rId19"/>
    <p:sldId id="1770" r:id="rId20"/>
    <p:sldId id="1771" r:id="rId21"/>
    <p:sldId id="1772" r:id="rId22"/>
    <p:sldId id="1773" r:id="rId23"/>
    <p:sldId id="1774" r:id="rId24"/>
    <p:sldId id="1775" r:id="rId25"/>
    <p:sldId id="1776" r:id="rId26"/>
    <p:sldId id="1777" r:id="rId27"/>
    <p:sldId id="1778" r:id="rId28"/>
    <p:sldId id="1779" r:id="rId29"/>
    <p:sldId id="1780" r:id="rId30"/>
    <p:sldId id="1781" r:id="rId31"/>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99"/>
    <a:srgbClr val="6699FF"/>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88" autoAdjust="0"/>
    <p:restoredTop sz="98057" autoAdjust="0"/>
  </p:normalViewPr>
  <p:slideViewPr>
    <p:cSldViewPr>
      <p:cViewPr>
        <p:scale>
          <a:sx n="75" d="100"/>
          <a:sy n="75" d="100"/>
        </p:scale>
        <p:origin x="-1236" y="-78"/>
      </p:cViewPr>
      <p:guideLst>
        <p:guide orient="horz" pos="2160"/>
        <p:guide pos="2880"/>
      </p:guideLst>
    </p:cSldViewPr>
  </p:slideViewPr>
  <p:outlineViewPr>
    <p:cViewPr>
      <p:scale>
        <a:sx n="33" d="100"/>
        <a:sy n="33" d="100"/>
      </p:scale>
      <p:origin x="0" y="1422"/>
    </p:cViewPr>
  </p:outlineViewPr>
  <p:notesTextViewPr>
    <p:cViewPr>
      <p:scale>
        <a:sx n="1" d="1"/>
        <a:sy n="1" d="1"/>
      </p:scale>
      <p:origin x="0" y="0"/>
    </p:cViewPr>
  </p:notesText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r>
              <a:rPr kumimoji="1" lang="ja-JP" altLang="en-US" smtClean="0"/>
              <a:t>部局意見照会用</a:t>
            </a:r>
            <a:r>
              <a:rPr kumimoji="1" lang="en-US" altLang="ja-JP" smtClean="0"/>
              <a:t>ver.</a:t>
            </a:r>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BF868B9E-B285-4A45-9CF7-6DC8372BDF37}" type="datetimeFigureOut">
              <a:rPr kumimoji="1" lang="ja-JP" altLang="en-US" smtClean="0"/>
              <a:t>2018/2/13</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07C14DE1-35E5-49A1-9D54-83ABAF301631}" type="slidenum">
              <a:rPr kumimoji="1" lang="ja-JP" altLang="en-US" smtClean="0"/>
              <a:t>‹#›</a:t>
            </a:fld>
            <a:endParaRPr kumimoji="1" lang="ja-JP" altLang="en-US"/>
          </a:p>
        </p:txBody>
      </p:sp>
    </p:spTree>
    <p:extLst>
      <p:ext uri="{BB962C8B-B14F-4D97-AF65-F5344CB8AC3E}">
        <p14:creationId xmlns:p14="http://schemas.microsoft.com/office/powerpoint/2010/main" val="29104896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6967"/>
          </a:xfrm>
          <a:prstGeom prst="rect">
            <a:avLst/>
          </a:prstGeom>
        </p:spPr>
        <p:txBody>
          <a:bodyPr vert="horz" lIns="91434" tIns="45717" rIns="91434" bIns="45717" rtlCol="0"/>
          <a:lstStyle>
            <a:lvl1pPr algn="l">
              <a:defRPr sz="1200"/>
            </a:lvl1pPr>
          </a:lstStyle>
          <a:p>
            <a:r>
              <a:rPr kumimoji="1" lang="ja-JP" altLang="en-US" smtClean="0"/>
              <a:t>部局意見照会用</a:t>
            </a:r>
            <a:r>
              <a:rPr kumimoji="1" lang="en-US" altLang="ja-JP" smtClean="0"/>
              <a:t>ver.</a:t>
            </a:r>
            <a:endParaRPr kumimoji="1" lang="ja-JP" altLang="en-US"/>
          </a:p>
        </p:txBody>
      </p:sp>
      <p:sp>
        <p:nvSpPr>
          <p:cNvPr id="3" name="日付プレースホルダー 2"/>
          <p:cNvSpPr>
            <a:spLocks noGrp="1"/>
          </p:cNvSpPr>
          <p:nvPr>
            <p:ph type="dt" idx="1"/>
          </p:nvPr>
        </p:nvSpPr>
        <p:spPr>
          <a:xfrm>
            <a:off x="3855839" y="1"/>
            <a:ext cx="2949787" cy="496967"/>
          </a:xfrm>
          <a:prstGeom prst="rect">
            <a:avLst/>
          </a:prstGeom>
        </p:spPr>
        <p:txBody>
          <a:bodyPr vert="horz" lIns="91434" tIns="45717" rIns="91434" bIns="45717" rtlCol="0"/>
          <a:lstStyle>
            <a:lvl1pPr algn="r">
              <a:defRPr sz="1200"/>
            </a:lvl1pPr>
          </a:lstStyle>
          <a:p>
            <a:fld id="{3F2D28A0-6F62-4A73-959C-6359E5DDD042}" type="datetimeFigureOut">
              <a:rPr kumimoji="1" lang="ja-JP" altLang="en-US" smtClean="0"/>
              <a:t>2018/2/13</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34" tIns="45717" rIns="91434"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7"/>
            <a:ext cx="2949787" cy="49696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4" tIns="45717" rIns="91434" bIns="45717" rtlCol="0" anchor="b"/>
          <a:lstStyle>
            <a:lvl1pPr algn="r">
              <a:defRPr sz="1200"/>
            </a:lvl1pPr>
          </a:lstStyle>
          <a:p>
            <a:fld id="{51875A66-8240-4C7B-8F63-ACC40D2513BA}" type="slidenum">
              <a:rPr kumimoji="1" lang="ja-JP" altLang="en-US" smtClean="0"/>
              <a:t>‹#›</a:t>
            </a:fld>
            <a:endParaRPr kumimoji="1" lang="ja-JP" altLang="en-US"/>
          </a:p>
        </p:txBody>
      </p:sp>
    </p:spTree>
    <p:extLst>
      <p:ext uri="{BB962C8B-B14F-4D97-AF65-F5344CB8AC3E}">
        <p14:creationId xmlns:p14="http://schemas.microsoft.com/office/powerpoint/2010/main" val="3136648269"/>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1875A66-8240-4C7B-8F63-ACC40D2513BA}" type="slidenum">
              <a:rPr lang="ja-JP" altLang="en-US">
                <a:solidFill>
                  <a:prstClr val="black"/>
                </a:solidFill>
              </a:rPr>
              <a:pPr/>
              <a:t>0</a:t>
            </a:fld>
            <a:endParaRPr lang="ja-JP" altLang="en-US">
              <a:solidFill>
                <a:prstClr val="black"/>
              </a:solidFill>
            </a:endParaRPr>
          </a:p>
        </p:txBody>
      </p:sp>
    </p:spTree>
    <p:extLst>
      <p:ext uri="{BB962C8B-B14F-4D97-AF65-F5344CB8AC3E}">
        <p14:creationId xmlns:p14="http://schemas.microsoft.com/office/powerpoint/2010/main" val="1379399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B65995-D060-42C8-8F20-A1FCCDAC0113}" type="slidenum">
              <a:rPr lang="ja-JP" altLang="en-US" smtClean="0">
                <a:solidFill>
                  <a:prstClr val="black"/>
                </a:solidFill>
              </a:rPr>
              <a:pPr/>
              <a:t>23</a:t>
            </a:fld>
            <a:endParaRPr lang="ja-JP" altLang="en-US">
              <a:solidFill>
                <a:prstClr val="black"/>
              </a:solidFill>
            </a:endParaRPr>
          </a:p>
        </p:txBody>
      </p:sp>
    </p:spTree>
    <p:extLst>
      <p:ext uri="{BB962C8B-B14F-4D97-AF65-F5344CB8AC3E}">
        <p14:creationId xmlns:p14="http://schemas.microsoft.com/office/powerpoint/2010/main" val="2725854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kumimoji="1" lang="ja-JP" altLang="en-US" smtClean="0"/>
              <a:t>2018/2/13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1104268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kumimoji="1" lang="ja-JP" altLang="en-US" smtClean="0"/>
              <a:t>2018/2/13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483047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kumimoji="1" lang="ja-JP" altLang="en-US" smtClean="0"/>
              <a:t>2018/2/13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2604883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kumimoji="1" lang="ja-JP" altLang="en-US" smtClean="0"/>
              <a:t>2018/2/13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1800304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6C51E5E-691E-48DE-A204-CB25103CED8D}" type="datetimeFigureOut">
              <a:rPr kumimoji="1" lang="ja-JP" altLang="en-US" smtClean="0"/>
              <a:t>2018/2/13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4176122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6C51E5E-691E-48DE-A204-CB25103CED8D}" type="datetimeFigureOut">
              <a:rPr kumimoji="1" lang="ja-JP" altLang="en-US" smtClean="0"/>
              <a:t>2018/2/13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3291856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6C51E5E-691E-48DE-A204-CB25103CED8D}" type="datetimeFigureOut">
              <a:rPr kumimoji="1" lang="ja-JP" altLang="en-US" smtClean="0"/>
              <a:t>2018/2/13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35261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6C51E5E-691E-48DE-A204-CB25103CED8D}" type="datetimeFigureOut">
              <a:rPr kumimoji="1" lang="ja-JP" altLang="en-US" smtClean="0"/>
              <a:t>2018/2/13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2144313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6C51E5E-691E-48DE-A204-CB25103CED8D}" type="datetimeFigureOut">
              <a:rPr kumimoji="1" lang="ja-JP" altLang="en-US" smtClean="0"/>
              <a:t>2018/2/13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327276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6C51E5E-691E-48DE-A204-CB25103CED8D}" type="datetimeFigureOut">
              <a:rPr kumimoji="1" lang="ja-JP" altLang="en-US" smtClean="0"/>
              <a:t>2018/2/13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3844811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6C51E5E-691E-48DE-A204-CB25103CED8D}" type="datetimeFigureOut">
              <a:rPr kumimoji="1" lang="ja-JP" altLang="en-US" smtClean="0"/>
              <a:t>2018/2/13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2072832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C51E5E-691E-48DE-A204-CB25103CED8D}" type="datetimeFigureOut">
              <a:rPr kumimoji="1" lang="ja-JP" altLang="en-US" smtClean="0"/>
              <a:t>2018/2/13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10837054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357058" y="1493785"/>
            <a:ext cx="8136904" cy="1200329"/>
          </a:xfrm>
          <a:prstGeom prst="rect">
            <a:avLst/>
          </a:prstGeom>
          <a:ln w="6350">
            <a:solidFill>
              <a:schemeClr val="tx1"/>
            </a:solidFill>
          </a:ln>
        </p:spPr>
        <p:txBody>
          <a:bodyPr wrap="square">
            <a:spAutoFit/>
          </a:bodyPr>
          <a:lstStyle/>
          <a:p>
            <a:pPr algn="ctr"/>
            <a:endPar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年度大阪府行政経営の取組み　</a:t>
            </a:r>
            <a:endPar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＜具体的取組み編＞</a:t>
            </a:r>
            <a:endPar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Rectangle 3"/>
          <p:cNvSpPr txBox="1">
            <a:spLocks noChangeArrowheads="1"/>
          </p:cNvSpPr>
          <p:nvPr/>
        </p:nvSpPr>
        <p:spPr>
          <a:xfrm>
            <a:off x="441140" y="3383995"/>
            <a:ext cx="8325925" cy="1323439"/>
          </a:xfrm>
          <a:prstGeom prst="rect">
            <a:avLst/>
          </a:prstGeom>
          <a:ln>
            <a:noFill/>
            <a:prstDash val="sysDash"/>
          </a:ln>
          <a:extLst>
            <a:ext uri="{909E8E84-426E-40DD-AFC4-6F175D3DCCD1}">
              <a14:hiddenFill xmlns:a14="http://schemas.microsoft.com/office/drawing/2010/main">
                <a:solidFill>
                  <a:schemeClr val="bg1"/>
                </a:solidFill>
              </a14:hiddenFill>
            </a:ext>
          </a:extLst>
        </p:spPr>
        <p:txBody>
          <a:bodyPr wrap="square">
            <a:sp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defTabSz="647700">
              <a:spcBef>
                <a:spcPct val="0"/>
              </a:spcBef>
              <a:buFont typeface="Wingdings" pitchFamily="2" charset="2"/>
              <a:buNone/>
              <a:tabLst>
                <a:tab pos="8256588" algn="r"/>
              </a:tabLst>
              <a:defRPr/>
            </a:pP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＜目次＞</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buFont typeface="Wingdings" pitchFamily="2" charset="2"/>
              <a:buNone/>
              <a:tabLst>
                <a:tab pos="8256588" algn="r"/>
              </a:tabLst>
              <a:defRPr/>
            </a:pP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Ⅰ</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歳入確保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buFont typeface="Wingdings" pitchFamily="2" charset="2"/>
              <a:buNone/>
              <a:tabLst>
                <a:tab pos="8256588" algn="r"/>
              </a:tabLst>
              <a:defRPr/>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Ⅱ</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歳出</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改革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buFont typeface="Wingdings" pitchFamily="2" charset="2"/>
              <a:buNone/>
              <a:tabLst>
                <a:tab pos="8256588" algn="r"/>
              </a:tabLs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出資</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法人等の</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改革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buFont typeface="Wingdings" pitchFamily="2" charset="2"/>
              <a:buNone/>
              <a:tabLst>
                <a:tab pos="8256588" algn="r"/>
              </a:tabLst>
              <a:defRPr/>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Ⅳ</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公</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の施設の</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改革</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Rectangle 3"/>
          <p:cNvSpPr txBox="1">
            <a:spLocks noChangeArrowheads="1"/>
          </p:cNvSpPr>
          <p:nvPr/>
        </p:nvSpPr>
        <p:spPr>
          <a:xfrm>
            <a:off x="8072968" y="3630216"/>
            <a:ext cx="683596" cy="1077218"/>
          </a:xfrm>
          <a:prstGeom prst="rect">
            <a:avLst/>
          </a:prstGeom>
          <a:ln>
            <a:noFill/>
            <a:prstDash val="sysDash"/>
          </a:ln>
          <a:extLst>
            <a:ext uri="{909E8E84-426E-40DD-AFC4-6F175D3DCCD1}">
              <a14:hiddenFill xmlns:a14="http://schemas.microsoft.com/office/drawing/2010/main">
                <a:solidFill>
                  <a:schemeClr val="bg1"/>
                </a:solidFill>
              </a14:hiddenFill>
            </a:ext>
          </a:extLst>
        </p:spPr>
        <p:txBody>
          <a:bodyPr wrap="square">
            <a:sp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defTabSz="647700">
              <a:spcBef>
                <a:spcPct val="0"/>
              </a:spcBef>
              <a:buFont typeface="Wingdings" pitchFamily="2" charset="2"/>
              <a:buNone/>
              <a:tabLst>
                <a:tab pos="8256588" algn="r"/>
              </a:tabLst>
              <a:defRPr/>
            </a:pP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26</a:t>
            </a:r>
          </a:p>
          <a:p>
            <a:pPr defTabSz="647700">
              <a:spcBef>
                <a:spcPct val="0"/>
              </a:spcBef>
              <a:buFont typeface="Wingdings" pitchFamily="2" charset="2"/>
              <a:buNone/>
              <a:tabLst>
                <a:tab pos="8256588" algn="r"/>
              </a:tabLst>
              <a:defRPr/>
            </a:pP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29</a:t>
            </a:r>
          </a:p>
          <a:p>
            <a:pPr defTabSz="647700">
              <a:spcBef>
                <a:spcPct val="0"/>
              </a:spcBef>
              <a:buFont typeface="Wingdings" pitchFamily="2" charset="2"/>
              <a:buNone/>
              <a:tabLst>
                <a:tab pos="8256588" algn="r"/>
              </a:tabLst>
              <a:defRPr/>
            </a:pP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35</a:t>
            </a:r>
          </a:p>
          <a:p>
            <a:pPr defTabSz="647700">
              <a:spcBef>
                <a:spcPct val="0"/>
              </a:spcBef>
              <a:buFont typeface="Wingdings" pitchFamily="2" charset="2"/>
              <a:buNone/>
              <a:tabLst>
                <a:tab pos="8256588" algn="r"/>
              </a:tabLst>
              <a:defRPr/>
            </a:pP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50</a:t>
            </a:r>
          </a:p>
        </p:txBody>
      </p:sp>
      <p:sp>
        <p:nvSpPr>
          <p:cNvPr id="6" name="正方形/長方形 5"/>
          <p:cNvSpPr/>
          <p:nvPr/>
        </p:nvSpPr>
        <p:spPr>
          <a:xfrm>
            <a:off x="8397425" y="653152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dirty="0" smtClean="0"/>
              <a:t>25</a:t>
            </a:r>
            <a:endParaRPr kumimoji="1" lang="ja-JP" altLang="en-US" dirty="0"/>
          </a:p>
        </p:txBody>
      </p:sp>
    </p:spTree>
    <p:extLst>
      <p:ext uri="{BB962C8B-B14F-4D97-AF65-F5344CB8AC3E}">
        <p14:creationId xmlns:p14="http://schemas.microsoft.com/office/powerpoint/2010/main" val="38839049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8397425" y="653152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dirty="0" smtClean="0"/>
              <a:t>34</a:t>
            </a:r>
            <a:endParaRPr kumimoji="1" lang="ja-JP" altLang="en-US" dirty="0"/>
          </a:p>
        </p:txBody>
      </p:sp>
      <p:cxnSp>
        <p:nvCxnSpPr>
          <p:cNvPr id="14" name="直線コネクタ 13"/>
          <p:cNvCxnSpPr/>
          <p:nvPr/>
        </p:nvCxnSpPr>
        <p:spPr>
          <a:xfrm>
            <a:off x="179512" y="476672"/>
            <a:ext cx="8784976" cy="0"/>
          </a:xfrm>
          <a:prstGeom prst="line">
            <a:avLst/>
          </a:prstGeom>
        </p:spPr>
        <p:style>
          <a:lnRef idx="3">
            <a:schemeClr val="accent1"/>
          </a:lnRef>
          <a:fillRef idx="0">
            <a:schemeClr val="accent1"/>
          </a:fillRef>
          <a:effectRef idx="2">
            <a:schemeClr val="accent1"/>
          </a:effectRef>
          <a:fontRef idx="minor">
            <a:schemeClr val="tx1"/>
          </a:fontRef>
        </p:style>
      </p:cxnSp>
      <p:graphicFrame>
        <p:nvGraphicFramePr>
          <p:cNvPr id="11" name="表 10"/>
          <p:cNvGraphicFramePr>
            <a:graphicFrameLocks noGrp="1"/>
          </p:cNvGraphicFramePr>
          <p:nvPr>
            <p:extLst>
              <p:ext uri="{D42A27DB-BD31-4B8C-83A1-F6EECF244321}">
                <p14:modId xmlns:p14="http://schemas.microsoft.com/office/powerpoint/2010/main" val="2259097873"/>
              </p:ext>
            </p:extLst>
          </p:nvPr>
        </p:nvGraphicFramePr>
        <p:xfrm>
          <a:off x="611560" y="1160748"/>
          <a:ext cx="7584504" cy="3985147"/>
        </p:xfrm>
        <a:graphic>
          <a:graphicData uri="http://schemas.openxmlformats.org/drawingml/2006/table">
            <a:tbl>
              <a:tblPr firstRow="1" bandRow="1">
                <a:tableStyleId>{5940675A-B579-460E-94D1-54222C63F5DA}</a:tableStyleId>
              </a:tblPr>
              <a:tblGrid>
                <a:gridCol w="1419720"/>
                <a:gridCol w="3107729"/>
                <a:gridCol w="3057055"/>
              </a:tblGrid>
              <a:tr h="424168">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1" i="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b="1" i="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200" b="1" i="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年度の取組み</a:t>
                      </a:r>
                      <a:endParaRPr lang="en-US" altLang="ja-JP" sz="1200" b="1" i="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b="1" i="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b="1" i="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i="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b="1" i="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i="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内は</a:t>
                      </a:r>
                      <a:r>
                        <a:rPr lang="en-US" altLang="ja-JP" sz="1050" b="1" i="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H30</a:t>
                      </a:r>
                      <a:r>
                        <a:rPr lang="ja-JP" altLang="en-US" sz="1050" b="1" i="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当初予算における効果額）</a:t>
                      </a:r>
                      <a:endParaRPr kumimoji="1" lang="en-US" altLang="ja-JP" sz="105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0070C0"/>
                    </a:solidFill>
                  </a:tcPr>
                </a:tc>
              </a:tr>
              <a:tr h="120384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zh-TW"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交通安全施設等整備事業費</a:t>
                      </a:r>
                      <a:endParaRPr lang="en-US" altLang="zh-TW"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1050" strike="sngStrike"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交通事故が多発している道路等について、信号機、道路標識、交通管制センター等の交通安全施設を計画的に整備することで、交通環境の改善を行い、交通事故の防止を図り、交通の円滑化に資する。</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ファシリティマネジメントの観点や耐用年数超過状況等を総合的に勘案しつつ、適正な事業規模を判断する。</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8136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違法駐車対策事業費</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1050" strike="sngStrike"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放置駐車に係る使用者責任の拡充、放置違反金制度、放置車両確認事務等の委託等を行う。</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違法駐車実態の見極めにより、駐車監視員は縮減、委託警察署は拡大する。</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r>
              <a:tr h="156560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b="0" dirty="0" smtClean="0">
                          <a:latin typeface="Meiryo UI" panose="020B0604030504040204" pitchFamily="50" charset="-128"/>
                          <a:ea typeface="Meiryo UI" panose="020B0604030504040204" pitchFamily="50" charset="-128"/>
                          <a:cs typeface="Meiryo UI" panose="020B0604030504040204" pitchFamily="50" charset="-128"/>
                        </a:rPr>
                        <a:t>警察職員待機宿舎整備事業費</a:t>
                      </a:r>
                      <a:endParaRPr lang="en-US" altLang="zh-TW" sz="1200" b="0" dirty="0" smtClean="0">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050" strike="sngStrike"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警察職員待機宿舎は、大規模災害等の発生時において、大量の警察力を迅速に動員し、初動措置を行うための体制を確立するために、警察職員を集団的に居住させる施設であるが、大阪府警察待機宿舎整備基本計画に基づき、老朽及び狭隘化が著しい宿舎の解消と整理統廃合を実施し、効果的な整備を図る。</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大規模災害等の発生時における初動措置を行う体制（集団警察力）の維持に取組み、必要に応じて計画の検証・見直しを検討する。</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r>
            </a:tbl>
          </a:graphicData>
        </a:graphic>
      </p:graphicFrame>
      <p:sp>
        <p:nvSpPr>
          <p:cNvPr id="8" name="正方形/長方形 7"/>
          <p:cNvSpPr/>
          <p:nvPr/>
        </p:nvSpPr>
        <p:spPr>
          <a:xfrm>
            <a:off x="206515" y="107920"/>
            <a:ext cx="8136904" cy="369332"/>
          </a:xfrm>
          <a:prstGeom prst="rect">
            <a:avLst/>
          </a:prstGeom>
        </p:spPr>
        <p:txBody>
          <a:bodyPr wrap="square">
            <a:spAutoFit/>
          </a:bodyPr>
          <a:lstStyle/>
          <a:p>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Ⅱ</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109842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a:spLocks noChangeArrowheads="1"/>
          </p:cNvSpPr>
          <p:nvPr/>
        </p:nvSpPr>
        <p:spPr bwMode="auto">
          <a:xfrm>
            <a:off x="250823" y="1003663"/>
            <a:ext cx="311174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今後の方向性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統 合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26495" y="44333"/>
            <a:ext cx="8136904" cy="369332"/>
          </a:xfrm>
          <a:prstGeom prst="rect">
            <a:avLst/>
          </a:prstGeom>
        </p:spPr>
        <p:txBody>
          <a:bodyPr wrap="square">
            <a:spAutoFit/>
          </a:bodyPr>
          <a:lstStyle/>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出資法人等の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1730666362"/>
              </p:ext>
            </p:extLst>
          </p:nvPr>
        </p:nvGraphicFramePr>
        <p:xfrm>
          <a:off x="233674" y="1404233"/>
          <a:ext cx="8682038" cy="4954656"/>
        </p:xfrm>
        <a:graphic>
          <a:graphicData uri="http://schemas.openxmlformats.org/drawingml/2006/table">
            <a:tbl>
              <a:tblPr/>
              <a:tblGrid>
                <a:gridCol w="1313990"/>
                <a:gridCol w="2376264"/>
                <a:gridCol w="2664296"/>
                <a:gridCol w="2327488"/>
              </a:tblGrid>
              <a:tr h="21602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r>
                        <a:rPr kumimoji="1" lang="ja-JP" altLang="en-US"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ja-JP"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6978" marR="5697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133350" marR="0" lvl="0" indent="-13335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年度行財政改革の取組みでの方向性</a:t>
                      </a:r>
                      <a:endParaRPr kumimoji="1" lang="ja-JP" altLang="ja-JP" sz="1000" b="1" i="0" u="none" strike="noStrike" cap="none" spc="-100"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6978" marR="5697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6978" marR="5697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kumimoji="1" lang="ja-JP"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56978" marR="5697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r>
              <a:tr h="2573828">
                <a:tc rowSpan="3">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（一財）大阪府タウン管理財団</a:t>
                      </a:r>
                    </a:p>
                  </a:txBody>
                  <a:tcPr marL="56978" marR="56978"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○統　合</a:t>
                      </a:r>
                      <a:r>
                        <a:rPr kumimoji="1" lang="ja-JP" altLang="ja-JP"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（できるだけ早い時期）</a:t>
                      </a:r>
                      <a:endPar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地元市や関係者等の理解を求め</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泉ヶ丘地区をはじめとする保有資産の</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早期処分や近隣センターの円滑な引</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継ぎを</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すす</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める</a:t>
                      </a: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・こうした資産処分の取組みを</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すす</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め、</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大阪府都市整備推進セン</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ターとの早期統合をめざす</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・府への特定寄附については、</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26</a:t>
                      </a: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月に</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80</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億円の寄附を実施</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年度に</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億円の寄附予定</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残る</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50</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ついては</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、早期</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に時</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期等を</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確定</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していく</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6978" marR="56978"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泉ケ丘地区センター及び堺・泉北臨海地域に</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ついては、財団所有地等の資産処分を終了</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月に策定した「中期経営計画</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33</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年度）」に基づき、引き続き、</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資産処分の取組みをすすめている</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defRPr/>
                      </a:pP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○府への特定寄附の実施状況</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80</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defRPr/>
                      </a:pPr>
                      <a:endParaRPr kumimoji="1" 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a:t>
                      </a: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題</a:t>
                      </a: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defRPr/>
                      </a:pP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○資産処分にあたり、</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地元市における今後のまち</a:t>
                      </a:r>
                      <a:endPar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err="1"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づ</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くり方針との整合性を図る必要があるなど、</a:t>
                      </a:r>
                      <a:endPar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関係者との調整に時間を要する</a:t>
                      </a:r>
                      <a:endPar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公益財団法人である大阪府都市整備推進</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センターと統合するため、公益目的事業比率</a:t>
                      </a: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％以上を達成できる規模まで事業・資産を</a:t>
                      </a: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圧縮する必要がある</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6978" marR="56978"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統　合</a:t>
                      </a:r>
                      <a:r>
                        <a:rPr kumimoji="1" lang="ja-JP"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（できるだけ早い時期）</a:t>
                      </a:r>
                      <a:endParaRPr kumimoji="1" 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・引き続き</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地元市や関係者等の理解を</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求め</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、千里</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地区</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における</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保有資産の</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早期処分</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や</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近隣センターの円滑な引</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継ぎを</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すす</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め</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る</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・こうした資産処分の取組みを</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すす</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め、</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大阪府都市整備推進センター</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との早期統合をめざす</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6978" marR="56978"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9804">
                <a:tc vMerge="1">
                  <a:txBody>
                    <a:bodyPr/>
                    <a:lstStyle/>
                    <a:p>
                      <a:endParaRPr kumimoji="1" lang="ja-JP" altLang="en-US"/>
                    </a:p>
                  </a:txBody>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行財政改革推進プラン</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案</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の取組みでの方向性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6978" marR="5697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vMerge="1">
                  <a:txBody>
                    <a:bodyPr/>
                    <a:lstStyle/>
                    <a:p>
                      <a:endParaRPr kumimoji="1" lang="ja-JP" altLang="en-US"/>
                    </a:p>
                  </a:txBody>
                  <a:tcPr/>
                </a:tc>
                <a:tc vMerge="1">
                  <a:txBody>
                    <a:bodyPr/>
                    <a:lstStyle/>
                    <a:p>
                      <a:endParaRPr kumimoji="1" lang="ja-JP" altLang="en-US"/>
                    </a:p>
                  </a:txBody>
                  <a:tcPr/>
                </a:tc>
              </a:tr>
              <a:tr h="1513872">
                <a:tc vMerge="1">
                  <a:txBody>
                    <a:bodyPr/>
                    <a:lstStyle/>
                    <a:p>
                      <a:endParaRPr kumimoji="1" lang="ja-JP" altLang="en-US"/>
                    </a:p>
                  </a:txBody>
                  <a:tcPr/>
                </a:tc>
                <a:tc>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○統　合</a:t>
                      </a:r>
                      <a:r>
                        <a:rPr kumimoji="1" lang="ja-JP" altLang="ja-JP"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（できるだけ早い時期）</a:t>
                      </a:r>
                      <a:endPar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・地元市や関係者等の理解を求め、千</a:t>
                      </a: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里地区における保有資産の早期処分や</a:t>
                      </a: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近隣センターの円滑な引継ぎをすすめる</a:t>
                      </a: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・こうした資産処分の取組みを</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すす</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め、</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大阪府都市整備推進セン</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ターとの早期統合をめざす</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府への特定寄附については、平成</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度に</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年度に残る</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億円を</a:t>
                      </a: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寄附予定</a:t>
                      </a:r>
                      <a:endParaRPr kumimoji="1" lang="en-US" altLang="ja-JP" sz="1000" b="0" i="0" u="none" strike="noStrike" cap="none" normalizeH="0" baseline="0" dirty="0" smtClean="0">
                        <a:ln>
                          <a:noFill/>
                        </a:ln>
                        <a:solidFill>
                          <a:schemeClr val="tx1"/>
                        </a:solidFill>
                        <a:effectLst/>
                        <a:latin typeface="+mn-ea"/>
                        <a:ea typeface="+mn-ea"/>
                      </a:endParaRPr>
                    </a:p>
                  </a:txBody>
                  <a:tcPr marL="56978" marR="56978"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r>
            </a:tbl>
          </a:graphicData>
        </a:graphic>
      </p:graphicFrame>
      <p:cxnSp>
        <p:nvCxnSpPr>
          <p:cNvPr id="7" name="直線コネクタ 6"/>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1" name="正方形/長方形 10"/>
          <p:cNvSpPr/>
          <p:nvPr/>
        </p:nvSpPr>
        <p:spPr>
          <a:xfrm>
            <a:off x="8397425" y="653152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dirty="0" smtClean="0"/>
              <a:t>35</a:t>
            </a:r>
            <a:endParaRPr kumimoji="1" lang="ja-JP" altLang="en-US" dirty="0"/>
          </a:p>
        </p:txBody>
      </p:sp>
      <p:sp>
        <p:nvSpPr>
          <p:cNvPr id="9" name="テキスト ボックス 3"/>
          <p:cNvSpPr txBox="1">
            <a:spLocks noChangeArrowheads="1"/>
          </p:cNvSpPr>
          <p:nvPr/>
        </p:nvSpPr>
        <p:spPr bwMode="auto">
          <a:xfrm>
            <a:off x="71500" y="541775"/>
            <a:ext cx="274530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hangingPunct="1"/>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指定出資法人</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168631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1873896899"/>
              </p:ext>
            </p:extLst>
          </p:nvPr>
        </p:nvGraphicFramePr>
        <p:xfrm>
          <a:off x="230981" y="1114727"/>
          <a:ext cx="8682038" cy="3854737"/>
        </p:xfrm>
        <a:graphic>
          <a:graphicData uri="http://schemas.openxmlformats.org/drawingml/2006/table">
            <a:tbl>
              <a:tblPr firstRow="1" firstCol="1" bandRow="1">
                <a:tableStyleId>{BC89EF96-8CEA-46FF-86C4-4CE0E7609802}</a:tableStyleId>
              </a:tblPr>
              <a:tblGrid>
                <a:gridCol w="1484605"/>
                <a:gridCol w="2448272"/>
                <a:gridCol w="2496374"/>
                <a:gridCol w="2252787"/>
              </a:tblGrid>
              <a:tr h="257652">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1383" marR="513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266700" marR="0" indent="-266700" algn="ctr" defTabSz="914400" rtl="0" eaLnBrk="1" fontAlgn="auto" latinLnBrk="0" hangingPunct="1">
                        <a:lnSpc>
                          <a:spcPts val="1500"/>
                        </a:lnSpc>
                        <a:spcBef>
                          <a:spcPts val="0"/>
                        </a:spcBef>
                        <a:spcAft>
                          <a:spcPts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年度行財政改革の取組みでの方向性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383" marR="513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1383" marR="513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方向性</a:t>
                      </a:r>
                    </a:p>
                  </a:txBody>
                  <a:tcPr marL="51383" marR="513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r>
              <a:tr h="1271241">
                <a:tc rowSpan="3">
                  <a:txBody>
                    <a:bodyPr/>
                    <a:lstStyle/>
                    <a:p>
                      <a:pPr algn="just">
                        <a:spcAft>
                          <a:spcPts val="0"/>
                        </a:spcAft>
                      </a:pPr>
                      <a:r>
                        <a:rPr lang="ja-JP" sz="1000" kern="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（株）大阪鶴見</a:t>
                      </a:r>
                      <a:r>
                        <a:rPr lang="ja-JP" sz="10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フラワー</a:t>
                      </a:r>
                      <a:endParaRPr lang="en-US" altLang="ja-JP" sz="10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sz="10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センター</a:t>
                      </a: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500"/>
                        </a:lnSpc>
                        <a:spcAft>
                          <a:spcPts val="0"/>
                        </a:spcAft>
                      </a:pPr>
                      <a:r>
                        <a:rPr lang="ja-JP"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○民営化</a:t>
                      </a:r>
                    </a:p>
                    <a:p>
                      <a:pPr marL="200025" indent="-200025" algn="just">
                        <a:lnSpc>
                          <a:spcPts val="1500"/>
                        </a:lnSpc>
                        <a:spcAft>
                          <a:spcPts val="0"/>
                        </a:spcAft>
                      </a:pP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・累積赤字解消後に府</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保</a:t>
                      </a:r>
                      <a:r>
                        <a:rPr lang="ja-JP"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有の株式を売却</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133350" indent="-133350" algn="just">
                        <a:lnSpc>
                          <a:spcPts val="1500"/>
                        </a:lnSpc>
                        <a:spcAft>
                          <a:spcPts val="0"/>
                        </a:spcAft>
                      </a:pPr>
                      <a:r>
                        <a:rPr 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r>
                        <a:rPr 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indent="-133350" algn="just">
                        <a:lnSpc>
                          <a:spcPts val="1500"/>
                        </a:lnSpc>
                        <a:spcAft>
                          <a:spcPts val="0"/>
                        </a:spcAft>
                      </a:pPr>
                      <a:r>
                        <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末に累積</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赤字</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は</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解消</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indent="-133350" algn="just">
                        <a:lnSpc>
                          <a:spcPts val="1500"/>
                        </a:lnSpc>
                        <a:spcAft>
                          <a:spcPts val="0"/>
                        </a:spcAft>
                      </a:pP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indent="-13335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○府保有の株式の売却について検討を</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indent="-13335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すすめている</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indent="-133350" algn="just" defTabSz="914400" rtl="0" eaLnBrk="1" fontAlgn="auto" latinLnBrk="0" hangingPunct="1">
                        <a:lnSpc>
                          <a:spcPts val="1500"/>
                        </a:lnSpc>
                        <a:spcBef>
                          <a:spcPts val="0"/>
                        </a:spcBef>
                        <a:spcAft>
                          <a:spcPts val="0"/>
                        </a:spcAft>
                        <a:buClrTx/>
                        <a:buSzTx/>
                        <a:buFontTx/>
                        <a:buNone/>
                        <a:tabLst/>
                        <a:defRPr/>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　題</a:t>
                      </a:r>
                      <a:r>
                        <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266700" marR="0" indent="-133350" algn="just" defTabSz="914400" rtl="0" eaLnBrk="1" fontAlgn="auto" latinLnBrk="0" hangingPunct="1">
                        <a:lnSpc>
                          <a:spcPts val="1500"/>
                        </a:lnSpc>
                        <a:spcBef>
                          <a:spcPts val="0"/>
                        </a:spcBef>
                        <a:spcAft>
                          <a:spcPts val="0"/>
                        </a:spcAft>
                        <a:buClrTx/>
                        <a:buSzTx/>
                        <a:buFontTx/>
                        <a:buNone/>
                        <a:tabLst/>
                        <a:defRPr/>
                      </a:pPr>
                      <a:r>
                        <a:rPr lang="ja-JP"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民営化に向けた条件整備</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indent="-133350" algn="just" defTabSz="914400" rtl="0" eaLnBrk="1" fontAlgn="auto" latinLnBrk="0" hangingPunct="1">
                        <a:lnSpc>
                          <a:spcPts val="1500"/>
                        </a:lnSpc>
                        <a:spcBef>
                          <a:spcPts val="0"/>
                        </a:spcBef>
                        <a:spcAft>
                          <a:spcPts val="0"/>
                        </a:spcAft>
                        <a:buClrTx/>
                        <a:buSzTx/>
                        <a:buFontTx/>
                        <a:buNone/>
                        <a:tabLst/>
                        <a:defRPr/>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・花</a:t>
                      </a:r>
                      <a:r>
                        <a:rPr lang="ja-JP" altLang="en-US" sz="1000" kern="100"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き</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需要及び大規模修繕、設備更新等を踏まえた会社の経営状況の見極め</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indent="-133350" algn="just" defTabSz="914400" rtl="0" eaLnBrk="1" fontAlgn="auto" latinLnBrk="0" hangingPunct="1">
                        <a:lnSpc>
                          <a:spcPts val="1500"/>
                        </a:lnSpc>
                        <a:spcBef>
                          <a:spcPts val="0"/>
                        </a:spcBef>
                        <a:spcAft>
                          <a:spcPts val="0"/>
                        </a:spcAft>
                        <a:buClrTx/>
                        <a:buSzTx/>
                        <a:buFontTx/>
                        <a:buNone/>
                        <a:tabLst/>
                        <a:defRPr/>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・市場建設時に導入した国庫補助金の返還について国と協議が必要</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indent="-133350" algn="just" defTabSz="914400" rtl="0" eaLnBrk="1" fontAlgn="auto" latinLnBrk="0" hangingPunct="1">
                        <a:lnSpc>
                          <a:spcPts val="1500"/>
                        </a:lnSpc>
                        <a:spcBef>
                          <a:spcPts val="0"/>
                        </a:spcBef>
                        <a:spcAft>
                          <a:spcPts val="0"/>
                        </a:spcAft>
                        <a:buClrTx/>
                        <a:buSzTx/>
                        <a:buFontTx/>
                        <a:buNone/>
                        <a:tabLst/>
                        <a:defRPr/>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・市場運営を支える卸売業者や仲卸業者等の理解・協力　　など</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（参考）</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ja-JP" altLang="en-US"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○大阪府・大阪市の出資割合</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25.5</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・大阪市：</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25.5</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just">
                        <a:lnSpc>
                          <a:spcPts val="1500"/>
                        </a:lnSpc>
                        <a:spcAft>
                          <a:spcPts val="0"/>
                        </a:spcAft>
                      </a:pPr>
                      <a:r>
                        <a:rPr 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○民営化</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00025" marR="0" indent="-200025" algn="just" defTabSz="914400" rtl="0" eaLnBrk="1" fontAlgn="auto" latinLnBrk="0" hangingPunct="1">
                        <a:lnSpc>
                          <a:spcPts val="1500"/>
                        </a:lnSpc>
                        <a:spcBef>
                          <a:spcPts val="0"/>
                        </a:spcBef>
                        <a:spcAft>
                          <a:spcPts val="0"/>
                        </a:spcAft>
                        <a:buClrTx/>
                        <a:buSzTx/>
                        <a:buFontTx/>
                        <a:buNone/>
                        <a:tabLst/>
                        <a:defRPr/>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累積赤字解消後に府</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保</a:t>
                      </a:r>
                      <a:r>
                        <a:rPr lang="ja-JP"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有の株式を</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00025" marR="0" indent="-200025" algn="just" defTabSz="914400" rtl="0" eaLnBrk="1" fontAlgn="auto" latinLnBrk="0" hangingPunct="1">
                        <a:lnSpc>
                          <a:spcPts val="1500"/>
                        </a:lnSpc>
                        <a:spcBef>
                          <a:spcPts val="0"/>
                        </a:spcBef>
                        <a:spcAft>
                          <a:spcPts val="0"/>
                        </a:spcAft>
                        <a:buClrTx/>
                        <a:buSzTx/>
                        <a:buFontTx/>
                        <a:buNone/>
                        <a:tabLst/>
                        <a:defRPr/>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売却</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00025" marR="0" indent="-200025" algn="just" defTabSz="914400" rtl="0" eaLnBrk="1" fontAlgn="auto" latinLnBrk="0" hangingPunct="1">
                        <a:lnSpc>
                          <a:spcPts val="1500"/>
                        </a:lnSpc>
                        <a:spcBef>
                          <a:spcPts val="0"/>
                        </a:spcBef>
                        <a:spcAft>
                          <a:spcPts val="0"/>
                        </a:spcAft>
                        <a:buClrTx/>
                        <a:buSzTx/>
                        <a:buFontTx/>
                        <a:buNone/>
                        <a:tabLst/>
                        <a:defRPr/>
                      </a:pPr>
                      <a:r>
                        <a:rPr lang="ja-JP" altLang="en-US"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・ただ</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し、売却時期については、今後</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00025" marR="0" indent="-200025" algn="just" defTabSz="914400" rtl="0" eaLnBrk="1" fontAlgn="auto" latinLnBrk="0" hangingPunct="1">
                        <a:lnSpc>
                          <a:spcPts val="1500"/>
                        </a:lnSpc>
                        <a:spcBef>
                          <a:spcPts val="0"/>
                        </a:spcBef>
                        <a:spcAft>
                          <a:spcPts val="0"/>
                        </a:spcAft>
                        <a:buClrTx/>
                        <a:buSzTx/>
                        <a:buFontTx/>
                        <a:buNone/>
                        <a:tabLst/>
                        <a:defRPr/>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必要となる大規模修繕等を踏まえ、</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00025" marR="0" indent="-200025" algn="just" defTabSz="914400" rtl="0" eaLnBrk="1" fontAlgn="auto" latinLnBrk="0" hangingPunct="1">
                        <a:lnSpc>
                          <a:spcPts val="1500"/>
                        </a:lnSpc>
                        <a:spcBef>
                          <a:spcPts val="0"/>
                        </a:spcBef>
                        <a:spcAft>
                          <a:spcPts val="0"/>
                        </a:spcAft>
                        <a:buClrTx/>
                        <a:buSzTx/>
                        <a:buFontTx/>
                        <a:buNone/>
                        <a:tabLst/>
                        <a:defRPr/>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企業価値を見極めた上で判断する</a:t>
                      </a: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9838">
                <a:tc vMerge="1">
                  <a:txBody>
                    <a:bodyPr/>
                    <a:lstStyle/>
                    <a:p>
                      <a:pPr algn="just">
                        <a:spcAft>
                          <a:spcPts val="0"/>
                        </a:spcAft>
                      </a:pPr>
                      <a:endParaRPr lang="ja-JP" sz="1000" kern="100" dirty="0">
                        <a:solidFill>
                          <a:schemeClr val="tx1"/>
                        </a:solidFill>
                        <a:effectLst/>
                        <a:latin typeface="Century"/>
                        <a:ea typeface="ＭＳ 明朝"/>
                        <a:cs typeface="Times New Roman"/>
                      </a:endParaRPr>
                    </a:p>
                  </a:txBody>
                  <a:tcPr marL="52217" marR="52217" marT="0" marB="0">
                    <a:lnT w="12700" cap="flat" cmpd="sng" algn="ctr">
                      <a:solidFill>
                        <a:schemeClr val="tx1"/>
                      </a:solidFill>
                      <a:prstDash val="solid"/>
                      <a:round/>
                      <a:headEnd type="none" w="med" len="med"/>
                      <a:tailEnd type="none" w="med" len="med"/>
                    </a:lnT>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行財政改革推進プラン</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案</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の取組みでの方向性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vMerge="1">
                  <a:txBody>
                    <a:bodyPr/>
                    <a:lstStyle/>
                    <a:p>
                      <a:endParaRPr kumimoji="1" lang="ja-JP" altLang="en-US"/>
                    </a:p>
                  </a:txBody>
                  <a:tcPr/>
                </a:tc>
                <a:tc vMerge="1">
                  <a:txBody>
                    <a:bodyPr/>
                    <a:lstStyle/>
                    <a:p>
                      <a:endParaRPr kumimoji="1" lang="ja-JP" altLang="en-US"/>
                    </a:p>
                  </a:txBody>
                  <a:tcPr/>
                </a:tc>
              </a:tr>
              <a:tr h="1413825">
                <a:tc vMerge="1">
                  <a:txBody>
                    <a:bodyPr/>
                    <a:lstStyle/>
                    <a:p>
                      <a:endParaRPr kumimoji="1" lang="ja-JP" altLang="en-US"/>
                    </a:p>
                  </a:txBody>
                  <a:tcPr/>
                </a:tc>
                <a:tc>
                  <a:txBody>
                    <a:bodyPr/>
                    <a:lstStyle/>
                    <a:p>
                      <a:pPr algn="just">
                        <a:lnSpc>
                          <a:spcPts val="1500"/>
                        </a:lnSpc>
                        <a:spcAft>
                          <a:spcPts val="0"/>
                        </a:spcAft>
                      </a:pPr>
                      <a:r>
                        <a:rPr lang="ja-JP"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○民営化</a:t>
                      </a:r>
                    </a:p>
                    <a:p>
                      <a:pPr marL="200025" indent="-200025" algn="just">
                        <a:lnSpc>
                          <a:spcPts val="1500"/>
                        </a:lnSpc>
                        <a:spcAft>
                          <a:spcPts val="0"/>
                        </a:spcAft>
                      </a:pP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・累積赤字解消後に府</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保</a:t>
                      </a:r>
                      <a:r>
                        <a:rPr lang="ja-JP"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有の株式を売却</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vMerge="1">
                  <a:txBody>
                    <a:bodyPr/>
                    <a:lstStyle/>
                    <a:p>
                      <a:endParaRPr kumimoji="1" lang="ja-JP" altLang="en-US"/>
                    </a:p>
                  </a:txBody>
                  <a:tcPr/>
                </a:tc>
              </a:tr>
            </a:tbl>
          </a:graphicData>
        </a:graphic>
      </p:graphicFrame>
      <p:sp>
        <p:nvSpPr>
          <p:cNvPr id="5" name="正方形/長方形 4"/>
          <p:cNvSpPr>
            <a:spLocks noChangeArrowheads="1"/>
          </p:cNvSpPr>
          <p:nvPr/>
        </p:nvSpPr>
        <p:spPr bwMode="auto">
          <a:xfrm>
            <a:off x="240189" y="756196"/>
            <a:ext cx="317747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今後の方向性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民営化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26495" y="44333"/>
            <a:ext cx="8136904" cy="369332"/>
          </a:xfrm>
          <a:prstGeom prst="rect">
            <a:avLst/>
          </a:prstGeom>
        </p:spPr>
        <p:txBody>
          <a:bodyPr wrap="square">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出資法人等の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 name="直線コネクタ 11"/>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0" name="正方形/長方形 9"/>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dirty="0" smtClean="0"/>
              <a:t>36</a:t>
            </a:r>
            <a:endParaRPr kumimoji="1" lang="ja-JP" altLang="en-US" dirty="0"/>
          </a:p>
        </p:txBody>
      </p:sp>
    </p:spTree>
    <p:extLst>
      <p:ext uri="{BB962C8B-B14F-4D97-AF65-F5344CB8AC3E}">
        <p14:creationId xmlns:p14="http://schemas.microsoft.com/office/powerpoint/2010/main" val="15099202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37</a:t>
            </a:r>
            <a:endParaRPr lang="ja-JP" altLang="en-US" dirty="0">
              <a:solidFill>
                <a:prstClr val="black"/>
              </a:solidFill>
            </a:endParaRPr>
          </a:p>
        </p:txBody>
      </p:sp>
      <p:graphicFrame>
        <p:nvGraphicFramePr>
          <p:cNvPr id="8" name="表 7"/>
          <p:cNvGraphicFramePr>
            <a:graphicFrameLocks noGrp="1"/>
          </p:cNvGraphicFramePr>
          <p:nvPr>
            <p:extLst>
              <p:ext uri="{D42A27DB-BD31-4B8C-83A1-F6EECF244321}">
                <p14:modId xmlns:p14="http://schemas.microsoft.com/office/powerpoint/2010/main" val="2254640544"/>
              </p:ext>
            </p:extLst>
          </p:nvPr>
        </p:nvGraphicFramePr>
        <p:xfrm>
          <a:off x="230980" y="1116335"/>
          <a:ext cx="8682039" cy="2987740"/>
        </p:xfrm>
        <a:graphic>
          <a:graphicData uri="http://schemas.openxmlformats.org/drawingml/2006/table">
            <a:tbl>
              <a:tblPr firstRow="1" firstCol="1" bandRow="1">
                <a:tableStyleId>{BC89EF96-8CEA-46FF-86C4-4CE0E7609802}</a:tableStyleId>
              </a:tblPr>
              <a:tblGrid>
                <a:gridCol w="1368847"/>
                <a:gridCol w="2447577"/>
                <a:gridCol w="2520280"/>
                <a:gridCol w="2345335"/>
              </a:tblGrid>
              <a:tr h="216024">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年度行財政改革の取組みでの方向性</a:t>
                      </a:r>
                      <a:endParaRPr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方向性</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r>
              <a:tr h="1505080">
                <a:tc rowSpan="3">
                  <a:txBody>
                    <a:bodyPr/>
                    <a:lstStyle/>
                    <a:p>
                      <a:pPr algn="just">
                        <a:spcAft>
                          <a:spcPts val="0"/>
                        </a:spcAft>
                      </a:pPr>
                      <a:r>
                        <a:rPr lang="ja-JP" altLang="en-US" sz="1000" kern="100" spc="-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大阪外環状鉄道（株）</a:t>
                      </a:r>
                      <a:endParaRPr lang="ja-JP" sz="1000" kern="100" spc="-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3400" indent="-533400" algn="just">
                        <a:lnSpc>
                          <a:spcPts val="1500"/>
                        </a:lnSpc>
                        <a:spcAft>
                          <a:spcPts val="0"/>
                        </a:spcAft>
                      </a:pP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○民営化</a:t>
                      </a:r>
                      <a:endPar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建設事業完了後、株式の一部売却により</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資本的関与を見直すとともに、府派遣職員</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についてもその時点で引き揚げる</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401320" indent="-401320" algn="just">
                        <a:lnSpc>
                          <a:spcPts val="1500"/>
                        </a:lnSpc>
                        <a:spcAft>
                          <a:spcPts val="0"/>
                        </a:spcAft>
                      </a:pPr>
                      <a:r>
                        <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r>
                        <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21</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年度に工事完成期限を延長</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23</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年度末⇒</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年度末）</a:t>
                      </a: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24</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年度に事業計画を策定</a:t>
                      </a: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○事業計画に基づき、平成</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年度末の開業</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に向けて事業執行</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marR="0" indent="-401320" algn="just" defTabSz="914400" rtl="0" eaLnBrk="1" fontAlgn="auto" latinLnBrk="0" hangingPunct="1">
                        <a:lnSpc>
                          <a:spcPts val="1500"/>
                        </a:lnSpc>
                        <a:spcBef>
                          <a:spcPts val="0"/>
                        </a:spcBef>
                        <a:spcAft>
                          <a:spcPts val="0"/>
                        </a:spcAft>
                        <a:buClrTx/>
                        <a:buSzTx/>
                        <a:buFontTx/>
                        <a:buNone/>
                        <a:tabLst/>
                        <a:defRPr/>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（開業後に残工事を実施）</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266700" indent="-266700" algn="just">
                        <a:lnSpc>
                          <a:spcPts val="1500"/>
                        </a:lnSpc>
                        <a:spcAft>
                          <a:spcPts val="0"/>
                        </a:spcAft>
                      </a:pP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○民営化</a:t>
                      </a:r>
                      <a:endPar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・建設事業完了後、株式の一部売却に</a:t>
                      </a:r>
                      <a:r>
                        <a:rPr lang="ja-JP" altLang="en-US" sz="1000" kern="100"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よ</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り資</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本的関与を見直すとともに、府派遣</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職員についてもその時点で引き揚げる</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・建設事業完了後の法人の</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関与の</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あり方</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について検討をすすめる</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3112">
                <a:tc vMerge="1">
                  <a:txBody>
                    <a:bodyPr/>
                    <a:lstStyle/>
                    <a:p>
                      <a:pPr algn="just">
                        <a:spcAft>
                          <a:spcPts val="0"/>
                        </a:spcAf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3400" marR="0" lvl="0" indent="-533400" algn="ctr" defTabSz="914400" rtl="0" eaLnBrk="1" fontAlgn="auto" latinLnBrk="0" hangingPunct="1">
                        <a:lnSpc>
                          <a:spcPts val="1500"/>
                        </a:lnSpc>
                        <a:spcBef>
                          <a:spcPts val="0"/>
                        </a:spcBef>
                        <a:spcAft>
                          <a:spcPts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行財政改革推進プラン</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案</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の取組みでの方向性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vMerge="1">
                  <a:txBody>
                    <a:bodyPr/>
                    <a:lstStyle/>
                    <a:p>
                      <a:pPr marL="401320" indent="-401320" algn="just">
                        <a:lnSpc>
                          <a:spcPts val="1500"/>
                        </a:lnSpc>
                        <a:spcAft>
                          <a:spcPts val="0"/>
                        </a:spcAft>
                      </a:pPr>
                      <a:endParaRPr lang="ja-JP" sz="1000" kern="100" dirty="0">
                        <a:solidFill>
                          <a:schemeClr val="tx1"/>
                        </a:solidFill>
                        <a:effectLst/>
                        <a:latin typeface="Century"/>
                        <a:ea typeface="ＭＳ 明朝"/>
                        <a:cs typeface="Times New Roman"/>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266700" indent="-266700" algn="just">
                        <a:lnSpc>
                          <a:spcPts val="1500"/>
                        </a:lnSpc>
                        <a:spcAft>
                          <a:spcPts val="0"/>
                        </a:spcAft>
                      </a:pPr>
                      <a:endParaRPr lang="ja-JP" sz="1000" kern="100" dirty="0">
                        <a:solidFill>
                          <a:srgbClr val="FF0000"/>
                        </a:solidFill>
                        <a:effectLst/>
                        <a:latin typeface="Century"/>
                        <a:ea typeface="ＭＳ 明朝"/>
                        <a:cs typeface="Times New Roman"/>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043524">
                <a:tc vMerge="1">
                  <a:txBody>
                    <a:bodyPr/>
                    <a:lstStyle/>
                    <a:p>
                      <a:endParaRPr kumimoji="1" lang="ja-JP" altLang="en-US"/>
                    </a:p>
                  </a:txBody>
                  <a:tcPr/>
                </a:tc>
                <a:tc>
                  <a:txBody>
                    <a:bodyPr/>
                    <a:lstStyle/>
                    <a:p>
                      <a:pPr marL="533400" indent="-53340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○民営化</a:t>
                      </a:r>
                      <a:endPar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建設事業完了後、株式の一部売却により</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資本的関与を見直すとともに、府派遣職員</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についてもその時点で引き揚げる</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vMerge="1">
                  <a:txBody>
                    <a:bodyPr/>
                    <a:lstStyle/>
                    <a:p>
                      <a:endParaRPr kumimoji="1" lang="ja-JP" altLang="en-US"/>
                    </a:p>
                  </a:txBody>
                  <a:tcPr/>
                </a:tc>
              </a:tr>
            </a:tbl>
          </a:graphicData>
        </a:graphic>
      </p:graphicFrame>
      <p:sp>
        <p:nvSpPr>
          <p:cNvPr id="6" name="正方形/長方形 5"/>
          <p:cNvSpPr/>
          <p:nvPr/>
        </p:nvSpPr>
        <p:spPr>
          <a:xfrm>
            <a:off x="26495" y="44333"/>
            <a:ext cx="8136904" cy="369332"/>
          </a:xfrm>
          <a:prstGeom prst="rect">
            <a:avLst/>
          </a:prstGeom>
        </p:spPr>
        <p:txBody>
          <a:bodyPr wrap="square">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出資法人等の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 name="直線コネクタ 6"/>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173466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2218571969"/>
              </p:ext>
            </p:extLst>
          </p:nvPr>
        </p:nvGraphicFramePr>
        <p:xfrm>
          <a:off x="2843808" y="3429000"/>
          <a:ext cx="208280" cy="365760"/>
        </p:xfrm>
        <a:graphic>
          <a:graphicData uri="http://schemas.openxmlformats.org/drawingml/2006/table">
            <a:tbl>
              <a:tblPr/>
              <a:tblGrid>
                <a:gridCol w="208280"/>
              </a:tblGrid>
              <a:tr h="0">
                <a:tc>
                  <a:txBody>
                    <a:bodyPr/>
                    <a:lstStyle/>
                    <a:p>
                      <a:endParaRPr kumimoji="1" lang="ja-JP" altLang="en-US" dirty="0"/>
                    </a:p>
                  </a:txBody>
                  <a:tcPr>
                    <a:lnL w="12700" cmpd="sng">
                      <a:noFill/>
                      <a:prstDash val="solid"/>
                    </a:lnL>
                    <a:lnR w="12700" cmpd="sng">
                      <a:noFill/>
                      <a:prstDash val="solid"/>
                    </a:lnR>
                    <a:lnT w="12700" cmpd="sng">
                      <a:noFill/>
                      <a:prstDash val="solid"/>
                    </a:lnT>
                    <a:lnB w="12700" cmpd="sng">
                      <a:noFill/>
                      <a:prstDash val="solid"/>
                    </a:lnB>
                  </a:tcPr>
                </a:tc>
              </a:tr>
            </a:tbl>
          </a:graphicData>
        </a:graphic>
      </p:graphicFrame>
      <p:sp>
        <p:nvSpPr>
          <p:cNvPr id="7" name="正方形/長方形 4"/>
          <p:cNvSpPr>
            <a:spLocks noChangeArrowheads="1"/>
          </p:cNvSpPr>
          <p:nvPr/>
        </p:nvSpPr>
        <p:spPr bwMode="auto">
          <a:xfrm>
            <a:off x="236310" y="769042"/>
            <a:ext cx="381065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今後の方向性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抜本的見直し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38</a:t>
            </a:r>
            <a:endParaRPr lang="ja-JP" altLang="en-US" dirty="0">
              <a:solidFill>
                <a:prstClr val="black"/>
              </a:solidFill>
            </a:endParaRPr>
          </a:p>
        </p:txBody>
      </p:sp>
      <p:graphicFrame>
        <p:nvGraphicFramePr>
          <p:cNvPr id="9" name="表 8"/>
          <p:cNvGraphicFramePr>
            <a:graphicFrameLocks noGrp="1"/>
          </p:cNvGraphicFramePr>
          <p:nvPr>
            <p:extLst>
              <p:ext uri="{D42A27DB-BD31-4B8C-83A1-F6EECF244321}">
                <p14:modId xmlns:p14="http://schemas.microsoft.com/office/powerpoint/2010/main" val="3230002953"/>
              </p:ext>
            </p:extLst>
          </p:nvPr>
        </p:nvGraphicFramePr>
        <p:xfrm>
          <a:off x="230980" y="1115966"/>
          <a:ext cx="8682039" cy="4179933"/>
        </p:xfrm>
        <a:graphic>
          <a:graphicData uri="http://schemas.openxmlformats.org/drawingml/2006/table">
            <a:tbl>
              <a:tblPr firstRow="1" firstCol="1" bandRow="1">
                <a:tableStyleId>{BC89EF96-8CEA-46FF-86C4-4CE0E7609802}</a:tableStyleId>
              </a:tblPr>
              <a:tblGrid>
                <a:gridCol w="1512863"/>
                <a:gridCol w="2448272"/>
                <a:gridCol w="2612133"/>
                <a:gridCol w="2108771"/>
              </a:tblGrid>
              <a:tr h="216260">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indent="0" algn="ctr" defTabSz="914400" rtl="0" eaLnBrk="1" fontAlgn="auto" latinLnBrk="0" hangingPunct="1">
                        <a:lnSpc>
                          <a:spcPts val="1500"/>
                        </a:lnSpc>
                        <a:spcBef>
                          <a:spcPts val="0"/>
                        </a:spcBef>
                        <a:spcAft>
                          <a:spcPts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年度行財政改革の取組みでの方向性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方向性</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r>
              <a:tr h="1015198">
                <a:tc rowSpan="3">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（株）大阪国際会議場</a:t>
                      </a:r>
                    </a:p>
                  </a:txBody>
                  <a:tcPr marL="52217" marR="5221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・引き続き、府の法人に対する関わりのあり</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方などについて検討する</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ja-JP" sz="1000" b="1"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sz="1000" b="1"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r>
                        <a:rPr kumimoji="1" lang="ja-JP" altLang="ja-JP" sz="1000" b="1"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○経営状況等</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年度については、公募において</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提案のあった、府納付金</a:t>
                      </a: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億円、維持修繕</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に１億円、設備等の機能向上に</a:t>
                      </a: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8,000</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万</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円を毎年度支出</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年度決算において、大型催事の増</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加や施設の高稼働を背景に、過去最高の</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売上を達成</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kumimoji="1" 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・府の法人に対する関与のあり方については、法人の事業実施状況や経営状況等を踏まえ、引き続きその方向性について指定管理期間中に検討を行う</a:t>
                      </a:r>
                    </a:p>
                  </a:txBody>
                  <a:tcPr marL="52217" marR="5221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31309">
                <a:tc vMerge="1">
                  <a:txBody>
                    <a:bodyPr/>
                    <a:lstStyle/>
                    <a:p>
                      <a:pPr algn="just">
                        <a:spcAft>
                          <a:spcPts val="0"/>
                        </a:spcAft>
                      </a:pPr>
                      <a:endParaRPr lang="ja-JP" sz="1000" kern="100" dirty="0">
                        <a:solidFill>
                          <a:schemeClr val="tx1"/>
                        </a:solidFill>
                        <a:effectLst/>
                        <a:latin typeface="Century"/>
                        <a:ea typeface="ＭＳ 明朝"/>
                        <a:cs typeface="Times New Roman"/>
                      </a:endParaRPr>
                    </a:p>
                  </a:txBody>
                  <a:tcPr marL="52918" marR="52918" marT="0" marB="0">
                    <a:lnT w="12700" cap="flat" cmpd="sng" algn="ctr">
                      <a:solidFill>
                        <a:schemeClr val="tx1"/>
                      </a:solidFill>
                      <a:prstDash val="solid"/>
                      <a:round/>
                      <a:headEnd type="none" w="med" len="med"/>
                      <a:tailEnd type="none" w="med" len="med"/>
                    </a:lnT>
                    <a:noFill/>
                  </a:tcPr>
                </a:tc>
                <a:tc>
                  <a:txBody>
                    <a:bodyPr/>
                    <a:lstStyle/>
                    <a:p>
                      <a:pPr marL="0" marR="0" indent="0" algn="ctr" defTabSz="914400" rtl="0" eaLnBrk="1" fontAlgn="auto" latinLnBrk="0" hangingPunct="1">
                        <a:lnSpc>
                          <a:spcPts val="1500"/>
                        </a:lnSpc>
                        <a:spcBef>
                          <a:spcPts val="0"/>
                        </a:spcBef>
                        <a:spcAft>
                          <a:spcPts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行財政改革推進プラン（案）での方向性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vMerge="1">
                  <a:txBody>
                    <a:bodyPr/>
                    <a:lstStyle/>
                    <a:p>
                      <a:pPr marL="401320" indent="-401320" algn="just">
                        <a:lnSpc>
                          <a:spcPts val="1500"/>
                        </a:lnSpc>
                        <a:spcAft>
                          <a:spcPts val="0"/>
                        </a:spcAft>
                      </a:pPr>
                      <a:endParaRPr lang="ja-JP" sz="1000" kern="100" dirty="0">
                        <a:solidFill>
                          <a:schemeClr val="tx1"/>
                        </a:solidFill>
                        <a:effectLst/>
                        <a:latin typeface="Century"/>
                        <a:ea typeface="ＭＳ 明朝"/>
                        <a:cs typeface="Times New Roman"/>
                      </a:endParaRPr>
                    </a:p>
                  </a:txBody>
                  <a:tcPr marL="52918" marR="52918" marT="0" marB="0">
                    <a:lnT w="12700" cap="flat" cmpd="sng" algn="ctr">
                      <a:solidFill>
                        <a:schemeClr val="tx1"/>
                      </a:solidFill>
                      <a:prstDash val="solid"/>
                      <a:round/>
                      <a:headEnd type="none" w="med" len="med"/>
                      <a:tailEnd type="none" w="med" len="med"/>
                    </a:lnT>
                    <a:noFill/>
                  </a:tcPr>
                </a:tc>
                <a:tc vMerge="1">
                  <a:txBody>
                    <a:bodyPr/>
                    <a:lstStyle/>
                    <a:p>
                      <a:pPr algn="just">
                        <a:lnSpc>
                          <a:spcPts val="1500"/>
                        </a:lnSpc>
                        <a:spcAft>
                          <a:spcPts val="0"/>
                        </a:spcAft>
                      </a:pPr>
                      <a:endParaRPr lang="ja-JP" sz="1000" kern="100" dirty="0">
                        <a:effectLst/>
                        <a:latin typeface="Century"/>
                        <a:ea typeface="ＭＳ 明朝"/>
                        <a:cs typeface="Times New Roman"/>
                      </a:endParaRPr>
                    </a:p>
                  </a:txBody>
                  <a:tcPr marL="52918" marR="52918" marT="0" marB="0">
                    <a:lnT w="12700" cap="flat" cmpd="sng" algn="ctr">
                      <a:solidFill>
                        <a:schemeClr val="tx1"/>
                      </a:solidFill>
                      <a:prstDash val="solid"/>
                      <a:round/>
                      <a:headEnd type="none" w="med" len="med"/>
                      <a:tailEnd type="none" w="med" len="med"/>
                    </a:lnT>
                    <a:noFill/>
                  </a:tcPr>
                </a:tc>
              </a:tr>
              <a:tr h="2637179">
                <a:tc vMerge="1">
                  <a:txBody>
                    <a:bodyPr/>
                    <a:lstStyle/>
                    <a:p>
                      <a:endParaRPr kumimoji="1" lang="ja-JP" altLang="en-US"/>
                    </a:p>
                  </a:txBody>
                  <a:tcPr/>
                </a:tc>
                <a:tc>
                  <a:txBody>
                    <a:bodyPr/>
                    <a:lstStyle/>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・府の法人に対する関与のあり方については、法人の事業実施状況や経営状況等を踏まえ、その方向性について指定管理期間中に検討を行う</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ts val="1500"/>
                        </a:lnSpc>
                        <a:spcBef>
                          <a:spcPts val="0"/>
                        </a:spcBef>
                        <a:spcAft>
                          <a:spcPts val="0"/>
                        </a:spcAft>
                        <a:buClrTx/>
                        <a:buSzTx/>
                        <a:buFontTx/>
                        <a:buNone/>
                        <a:tabLst/>
                        <a:defRPr/>
                      </a:pPr>
                      <a:endParaRPr lang="en-US" altLang="ja-JP" sz="10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vMerge="1">
                  <a:txBody>
                    <a:bodyPr/>
                    <a:lstStyle/>
                    <a:p>
                      <a:endParaRPr kumimoji="1" lang="ja-JP" altLang="en-US"/>
                    </a:p>
                  </a:txBody>
                  <a:tcPr/>
                </a:tc>
              </a:tr>
            </a:tbl>
          </a:graphicData>
        </a:graphic>
      </p:graphicFrame>
      <p:sp>
        <p:nvSpPr>
          <p:cNvPr id="8" name="正方形/長方形 7"/>
          <p:cNvSpPr/>
          <p:nvPr/>
        </p:nvSpPr>
        <p:spPr>
          <a:xfrm>
            <a:off x="26495" y="44333"/>
            <a:ext cx="8136904" cy="369332"/>
          </a:xfrm>
          <a:prstGeom prst="rect">
            <a:avLst/>
          </a:prstGeom>
        </p:spPr>
        <p:txBody>
          <a:bodyPr wrap="square">
            <a:spAutoFit/>
          </a:bodyPr>
          <a:lstStyle/>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出資法人等の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0" name="直線コネクタ 9"/>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596459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3099293121"/>
              </p:ext>
            </p:extLst>
          </p:nvPr>
        </p:nvGraphicFramePr>
        <p:xfrm>
          <a:off x="179512" y="1131515"/>
          <a:ext cx="8761288" cy="4112179"/>
        </p:xfrm>
        <a:graphic>
          <a:graphicData uri="http://schemas.openxmlformats.org/drawingml/2006/table">
            <a:tbl>
              <a:tblPr/>
              <a:tblGrid>
                <a:gridCol w="1368152"/>
                <a:gridCol w="2448272"/>
                <a:gridCol w="2604889"/>
                <a:gridCol w="2339975"/>
              </a:tblGrid>
              <a:tr h="21602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49146" marR="4914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年度行財政改革の取組みでの方向性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9146" marR="4914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49146" marR="4914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kumimoji="1" lang="ja-JP"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49146" marR="4914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r>
              <a:tr h="2153469">
                <a:tc rowSpan="3">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（公財）大阪府保健医療財団</a:t>
                      </a:r>
                    </a:p>
                  </a:txBody>
                  <a:tcPr marL="52918" marR="52918"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中河内救命救急ｾﾝﾀｰの運営形態の</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あり</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方</a:t>
                      </a:r>
                      <a:r>
                        <a:rPr kumimoji="1" lang="ja-JP"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につい</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て</a:t>
                      </a:r>
                      <a:r>
                        <a:rPr kumimoji="1" lang="ja-JP"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東大阪市</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東</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a:t>
                      </a:r>
                      <a:r>
                        <a:rPr kumimoji="1" lang="ja-JP"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阪市立</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総合</a:t>
                      </a:r>
                      <a:r>
                        <a:rPr kumimoji="1" lang="ja-JP"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病</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院と協議を継続</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・上記協議結果や府補助事業の終了など</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を踏まえ</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自立化を検討</a:t>
                      </a:r>
                    </a:p>
                  </a:txBody>
                  <a:tcPr marL="52918" marR="52918"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月から、中河内救命救急ｾﾝﾀｰの指定管理運営は、当該法人から（地独）市立東大阪医療ｾﾝﾀｰへ変更</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○また、府補助事業（車検診事業）について</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も平成</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年度末で終了</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年６月に策定した第</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期中期経営</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計画（</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33</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年度）に基づき、がん</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予防検診事業の収支改善の取組みを</a:t>
                      </a:r>
                      <a:r>
                        <a:rPr kumimoji="1" lang="ja-JP" altLang="en-US" sz="10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すす</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めて</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いる</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a:t>
                      </a: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題</a:t>
                      </a: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収支構造の改善による法人経営の自立化が</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急務</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kumimoji="1" 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期中期経営計画期間中にがん予防</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検診事業における収支バランスの均衡を</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図り、自立化をすすめる</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0518">
                <a:tc vMerge="1">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1" lang="ja-JP" sz="1000" b="1"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endParaRPr>
                    </a:p>
                  </a:txBody>
                  <a:tcPr marL="52918" marR="52918" marT="0" marB="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ts val="1500"/>
                        </a:lnSpc>
                        <a:spcBef>
                          <a:spcPts val="0"/>
                        </a:spcBef>
                        <a:spcAft>
                          <a:spcPts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行財政改革推進プラン（案）での方向性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vMerge="1">
                  <a:txBody>
                    <a:bodyPr/>
                    <a:lstStyle/>
                    <a:p>
                      <a:endParaRPr kumimoji="1" lang="ja-JP" altLang="en-US"/>
                    </a:p>
                  </a:txBody>
                  <a:tcPr/>
                </a:tc>
                <a:tc vMerge="1">
                  <a:txBody>
                    <a:bodyPr/>
                    <a:lstStyle/>
                    <a:p>
                      <a:endParaRPr kumimoji="1" lang="ja-JP" altLang="en-US"/>
                    </a:p>
                  </a:txBody>
                  <a:tcPr/>
                </a:tc>
              </a:tr>
              <a:tr h="1512168">
                <a:tc vMerge="1">
                  <a:txBody>
                    <a:bodyPr/>
                    <a:lstStyle/>
                    <a:p>
                      <a:endParaRPr kumimoji="1" lang="ja-JP" altLang="en-US"/>
                    </a:p>
                  </a:txBody>
                  <a:tcPr/>
                </a:tc>
                <a:tc>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中河内救命救急ｾﾝﾀｰの運営形態の</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あり</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方</a:t>
                      </a:r>
                      <a:r>
                        <a:rPr kumimoji="1" lang="ja-JP"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につい</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て</a:t>
                      </a:r>
                      <a:r>
                        <a:rPr kumimoji="1" lang="ja-JP"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東大阪市</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東</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a:t>
                      </a:r>
                      <a:r>
                        <a:rPr kumimoji="1" lang="ja-JP"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阪市立</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総合</a:t>
                      </a:r>
                      <a:r>
                        <a:rPr kumimoji="1" lang="ja-JP"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病</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院と</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引き続き</a:t>
                      </a:r>
                      <a:r>
                        <a:rPr kumimoji="1" lang="ja-JP"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協議を継続</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・上記協議結果や府補助事業の終了など</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を踏まえ</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自立化を検討</a:t>
                      </a:r>
                    </a:p>
                  </a:txBody>
                  <a:tcPr marL="52918" marR="52918"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r>
            </a:tbl>
          </a:graphicData>
        </a:graphic>
      </p:graphicFrame>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39</a:t>
            </a:r>
            <a:endParaRPr lang="ja-JP" altLang="en-US" dirty="0">
              <a:solidFill>
                <a:prstClr val="black"/>
              </a:solidFill>
            </a:endParaRPr>
          </a:p>
        </p:txBody>
      </p:sp>
      <p:sp>
        <p:nvSpPr>
          <p:cNvPr id="6" name="正方形/長方形 5"/>
          <p:cNvSpPr/>
          <p:nvPr/>
        </p:nvSpPr>
        <p:spPr>
          <a:xfrm>
            <a:off x="26495" y="44333"/>
            <a:ext cx="8136904" cy="369332"/>
          </a:xfrm>
          <a:prstGeom prst="rect">
            <a:avLst/>
          </a:prstGeom>
        </p:spPr>
        <p:txBody>
          <a:bodyPr wrap="square">
            <a:spAutoFit/>
          </a:bodyPr>
          <a:lstStyle/>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出資法人等の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 name="直線コネクタ 6"/>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655809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4122140605"/>
              </p:ext>
            </p:extLst>
          </p:nvPr>
        </p:nvGraphicFramePr>
        <p:xfrm>
          <a:off x="179512" y="1107596"/>
          <a:ext cx="8761288" cy="5291734"/>
        </p:xfrm>
        <a:graphic>
          <a:graphicData uri="http://schemas.openxmlformats.org/drawingml/2006/table">
            <a:tbl>
              <a:tblPr/>
              <a:tblGrid>
                <a:gridCol w="1368152"/>
                <a:gridCol w="2448272"/>
                <a:gridCol w="2736304"/>
                <a:gridCol w="2208560"/>
              </a:tblGrid>
              <a:tr h="21602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49146" marR="4914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年度行財政改革の取組みでの方向性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9146" marR="4914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49146" marR="4914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kumimoji="1" lang="ja-JP"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49146" marR="4914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r>
              <a:tr h="2249396">
                <a:tc rowSpan="3">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sz="1000" b="1" i="0" u="none" strike="noStrike" cap="none" spc="-10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（公財）大阪</a:t>
                      </a:r>
                      <a:r>
                        <a:rPr kumimoji="1" lang="ja-JP" altLang="en-US" sz="1000" b="1" i="0" u="none" strike="noStrike" cap="none" spc="-10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産業振興　機構</a:t>
                      </a:r>
                      <a:endParaRPr kumimoji="1" lang="ja-JP" sz="1000" b="1" i="0" u="none" strike="noStrike" cap="none" spc="-10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・（公財）大阪市都市型産業振興ｾﾝﾀｰと</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の統合に向けた手続きを実施し、平成</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27</a:t>
                      </a: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年度以降の法人統合をめざす</a:t>
                      </a: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 連携推進会議において、以下の取組みを </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実施</a:t>
                      </a: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①法人統合に向けた課題・手続きの協議・</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調整</a:t>
                      </a: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②法人統合実現までの間も、連携推進会</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議において経営戦略・目標を共有し、両</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法人の事業を効率的・効果的に実施</a:t>
                      </a:r>
                      <a:endParaRPr kumimoji="1" 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年度に府市統合本部会議において、</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（公財）大阪市都市型産業振興ｾﾝﾀｰとの統</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合の方向性を決定</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○示された基本的方向性に基づき連携推進会議（両法人、府・市等で構成）を設置し協議・調</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整に努めたが、法人統合には至らず</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○現在、副首都推進本部の下に設置した「企</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業支援団体統合タスクフォース（ＴＦ）」（府・市、両法人で構成）を設置し、</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TF</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内の３</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つの</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ワーキンググループで法人統合に関する検討</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をすすめているところ</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00" b="0" strike="noStrik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00" b="0" strike="noStrik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r>
                        <a:rPr kumimoji="1" lang="ja-JP" altLang="en-US" sz="1000" b="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年度以降、両法人において、展示商談</a:t>
                      </a:r>
                      <a:endParaRPr kumimoji="1" lang="en-US" altLang="ja-JP" sz="1000" b="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00" b="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会等の</a:t>
                      </a: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連携事業を実施</a:t>
                      </a:r>
                    </a:p>
                    <a:p>
                      <a:pPr marL="133350" marR="0" lvl="0" indent="-133350" algn="just" defTabSz="914400" rtl="0" eaLnBrk="1" fontAlgn="base" latinLnBrk="0" hangingPunct="1">
                        <a:lnSpc>
                          <a:spcPts val="14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（参考）</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大阪府市統合Ｂ項目</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大阪産業振興機構・市都市型産業振興　センター</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の関連法人</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副首都ビジョン</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第２章</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機能面</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副首都に必要な機能での取組み</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における</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産業支援や研究開発の機能･体制強化</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kumimoji="1" 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・（公財）大阪市都市型産業振興ｾﾝ</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ﾀｰとの統合に向けた手続きを実施し、</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早期の法人統合をめざす</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・引き続き、法人統合実現までの間も、経　</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営戦略・目標を共有し、連携事業の実</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施など両法人の事業を効率的・効果的</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にすすめる</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0518">
                <a:tc vMerge="1">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1" lang="ja-JP" sz="1000" b="1"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endParaRPr>
                    </a:p>
                  </a:txBody>
                  <a:tcPr marL="52918" marR="52918" marT="0" marB="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行財政改革推進プラン</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案</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の取組みでの方向性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vMerge="1">
                  <a:txBody>
                    <a:bodyPr/>
                    <a:lstStyle/>
                    <a:p>
                      <a:endParaRPr kumimoji="1" lang="ja-JP" altLang="en-US"/>
                    </a:p>
                  </a:txBody>
                  <a:tcPr/>
                </a:tc>
                <a:tc vMerge="1">
                  <a:txBody>
                    <a:bodyPr/>
                    <a:lstStyle/>
                    <a:p>
                      <a:endParaRPr kumimoji="1" lang="ja-JP" altLang="en-US"/>
                    </a:p>
                  </a:txBody>
                  <a:tcPr/>
                </a:tc>
              </a:tr>
              <a:tr h="2595796">
                <a:tc vMerge="1">
                  <a:txBody>
                    <a:bodyPr/>
                    <a:lstStyle/>
                    <a:p>
                      <a:endParaRPr kumimoji="1" lang="ja-JP" altLang="en-US"/>
                    </a:p>
                  </a:txBody>
                  <a:tcPr/>
                </a:tc>
                <a:tc>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・（公財）大阪市都市型産業振興ｾﾝﾀｰと</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の統合に向けた手続きを実施し、平成</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27</a:t>
                      </a: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年度以降の法人統合をめざす</a:t>
                      </a: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 連携推進会議において、以下の取組みを </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実施</a:t>
                      </a: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①法人統合に向けた課題・手続きの協議・</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調整</a:t>
                      </a: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②法人統合実現までの間も、連携推進会</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議において経営戦略・目標を共有し、両</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法人の事業を効率的・効果的に実施</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endParaRPr kumimoji="1" lang="en-US" altLang="ja-JP" sz="1000" b="0" i="0" u="none" strike="noStrike" cap="none" normalizeH="0" baseline="0" dirty="0" smtClean="0">
                        <a:ln>
                          <a:noFill/>
                        </a:ln>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r>
            </a:tbl>
          </a:graphicData>
        </a:graphic>
      </p:graphicFrame>
      <p:sp>
        <p:nvSpPr>
          <p:cNvPr id="6" name="正方形/長方形 5"/>
          <p:cNvSpPr/>
          <p:nvPr/>
        </p:nvSpPr>
        <p:spPr>
          <a:xfrm>
            <a:off x="26495" y="44333"/>
            <a:ext cx="8136904" cy="369332"/>
          </a:xfrm>
          <a:prstGeom prst="rect">
            <a:avLst/>
          </a:prstGeom>
        </p:spPr>
        <p:txBody>
          <a:bodyPr wrap="square">
            <a:spAutoFit/>
          </a:bodyPr>
          <a:lstStyle/>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出資法人等の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 name="直線コネクタ 7"/>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9" name="正方形/長方形 8"/>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dirty="0" smtClean="0"/>
              <a:t>40</a:t>
            </a:r>
            <a:endParaRPr kumimoji="1" lang="ja-JP" altLang="en-US" dirty="0"/>
          </a:p>
        </p:txBody>
      </p:sp>
    </p:spTree>
    <p:extLst>
      <p:ext uri="{BB962C8B-B14F-4D97-AF65-F5344CB8AC3E}">
        <p14:creationId xmlns:p14="http://schemas.microsoft.com/office/powerpoint/2010/main" val="28693008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4144568057"/>
              </p:ext>
            </p:extLst>
          </p:nvPr>
        </p:nvGraphicFramePr>
        <p:xfrm>
          <a:off x="236310" y="1107596"/>
          <a:ext cx="8686800" cy="5112568"/>
        </p:xfrm>
        <a:graphic>
          <a:graphicData uri="http://schemas.openxmlformats.org/drawingml/2006/table">
            <a:tbl>
              <a:tblPr/>
              <a:tblGrid>
                <a:gridCol w="1349946"/>
                <a:gridCol w="2442099"/>
                <a:gridCol w="2544659"/>
                <a:gridCol w="2350096"/>
              </a:tblGrid>
              <a:tr h="21602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r>
                        <a:rPr kumimoji="1" lang="en-US" altLang="ja-JP"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ja-JP"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4554" marR="5455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年度行財政改革の取組みでの方向性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4554" marR="5455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4554" marR="5455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kumimoji="1" lang="ja-JP"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54554" marR="5455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r>
              <a:tr h="2304256">
                <a:tc rowSpan="3">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大阪府道路公社</a:t>
                      </a:r>
                    </a:p>
                  </a:txBody>
                  <a:tcPr marL="51383" marR="51383"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　続</a:t>
                      </a:r>
                    </a:p>
                    <a:p>
                      <a:pPr marL="0" marR="0" lvl="0" indent="0" algn="just" defTabSz="914400" rtl="0" eaLnBrk="1" fontAlgn="base" latinLnBrk="0" hangingPunct="1">
                        <a:lnSpc>
                          <a:spcPts val="13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・引き続き、利用促進、経費節減によ</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る</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3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収支改善、国への償還期限延長</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の要望</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3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の継続など、借入金の償還財源の確保</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3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努める</a:t>
                      </a:r>
                    </a:p>
                    <a:p>
                      <a:pPr marL="0" marR="0" lvl="0" indent="0" algn="just" defTabSz="914400" rtl="0" eaLnBrk="1" fontAlgn="base" latinLnBrk="0" hangingPunct="1">
                        <a:lnSpc>
                          <a:spcPts val="13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・阪神都市圏</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高速道路</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における</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料</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金体   </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3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系一元化の具体的内容の</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検討</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と併せ、</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3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接続する</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高速</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道路</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会社</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への移管に向けた</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3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取組みを</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すす</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める</a:t>
                      </a:r>
                      <a:endParaRPr kumimoji="1" lang="en-US" altLang="ja-JP"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383" marR="51383"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ja-JP" sz="1000" b="1"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sz="1000" b="1"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r>
                        <a:rPr kumimoji="1" lang="ja-JP" altLang="ja-JP" sz="1000" b="1"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収支改善の取組み</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を推進</a:t>
                      </a:r>
                      <a:endParaRPr kumimoji="1" 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公社経営改善方針</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23</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年度策</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定）</a:t>
                      </a:r>
                      <a:r>
                        <a:rPr kumimoji="1" 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に基づき、維持管理</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費</a:t>
                      </a:r>
                      <a:r>
                        <a:rPr kumimoji="1" 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の縮減を図るな</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sz="1000" b="0" i="0" u="none" strike="noStrike" cap="none" spc="0"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ど</a:t>
                      </a:r>
                      <a:r>
                        <a:rPr kumimoji="1" 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して収支改善に取組ん</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で</a:t>
                      </a:r>
                      <a:r>
                        <a:rPr kumimoji="1" 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いる</a:t>
                      </a: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a:t>
                      </a:r>
                      <a:r>
                        <a:rPr kumimoji="1" 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年度に経営改善</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に関する新たな</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取組みをとりまとめ</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鳥飼仁和寺大橋</a:t>
                      </a:r>
                      <a:r>
                        <a:rPr kumimoji="1" 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の料金徴収期間</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　　</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延長</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月→平成</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39</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endParaRPr kumimoji="1" 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○近畿圏高速道路の料金体系一元化及び堺泉北、南阪奈</a:t>
                      </a:r>
                      <a:r>
                        <a:rPr kumimoji="1" lang="ja-JP" altLang="en-US" sz="1000" b="0" i="0" u="none" strike="noStrike" cap="none" spc="0" normalizeH="0" baseline="0" dirty="0" smtClean="0">
                          <a:ln>
                            <a:noFill/>
                          </a:ln>
                          <a:solidFill>
                            <a:schemeClr val="accent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第二阪奈有料道路の路線移管に関する方針が決定</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・堺泉北、南阪奈は、平成</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日に</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NEXCO</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西日本へ移管</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accent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・第二阪奈は、平成</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日に</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NEXCO</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西日本へ移管</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・当該路線の料金体系一元化は移管時に</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実施</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○箕面有料道路については、早期の路線移管をめざし、引き続き検討・調整</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ja-JP" sz="1000" b="1"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sz="1000" b="1"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a:t>
                      </a:r>
                      <a:r>
                        <a:rPr kumimoji="1" lang="ja-JP" altLang="en-US" sz="1000" b="1"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sz="1000" b="1"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題</a:t>
                      </a:r>
                      <a:r>
                        <a:rPr kumimoji="1" lang="ja-JP" altLang="ja-JP" sz="1000" b="1"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○借入金の償還財源の確保</a:t>
                      </a: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路線移管の推進</a:t>
                      </a:r>
                      <a:endParaRPr kumimoji="1" 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383" marR="51383"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3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・引き続き、利用促進、経費節減による収</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3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支改善に取組むなど、借入金の償還</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3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財源の確保に努める</a:t>
                      </a:r>
                    </a:p>
                    <a:p>
                      <a:pPr marL="0" marR="0" lvl="0" indent="0" algn="just" defTabSz="914400" rtl="0" eaLnBrk="1" fontAlgn="base" latinLnBrk="0" hangingPunct="1">
                        <a:lnSpc>
                          <a:spcPts val="1300"/>
                        </a:lnSpc>
                        <a:spcBef>
                          <a:spcPct val="0"/>
                        </a:spcBef>
                        <a:spcAft>
                          <a:spcPct val="0"/>
                        </a:spcAft>
                        <a:buClrTx/>
                        <a:buSzTx/>
                        <a:buFontTx/>
                        <a:buNone/>
                        <a:tabLst/>
                      </a:pPr>
                      <a:r>
                        <a:rPr kumimoji="1" lang="ja-JP" altLang="en-US" sz="1000" b="0" i="0" u="none" strike="noStrike" cap="none" normalizeH="0" baseline="0" dirty="0" smtClean="0">
                          <a:ln>
                            <a:noFill/>
                          </a:ln>
                          <a:solidFill>
                            <a:schemeClr val="accent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・利用者の視点に立った近畿圏高速道路</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3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の料金体系一元化を実現するため、</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3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箕面有料道路の高速道路会社への</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3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早期移管をめざすとともに、路線移管後</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3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の公社のあり方について検討をすすめる</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300"/>
                        </a:lnSpc>
                        <a:spcBef>
                          <a:spcPct val="0"/>
                        </a:spcBef>
                        <a:spcAft>
                          <a:spcPct val="0"/>
                        </a:spcAft>
                        <a:buClrTx/>
                        <a:buSzTx/>
                        <a:buFontTx/>
                        <a:buNone/>
                        <a:tabLst/>
                      </a:pPr>
                      <a:r>
                        <a:rPr kumimoji="1" lang="ja-JP" altLang="en-US" sz="1000" b="0" i="0" u="none" strike="noStrike" cap="none" normalizeH="0" baseline="0" dirty="0" smtClean="0">
                          <a:ln>
                            <a:noFill/>
                          </a:ln>
                          <a:solidFill>
                            <a:schemeClr val="accent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ja-JP" altLang="ja-JP" sz="1000" b="0" i="0" u="none" strike="noStrike" cap="none" normalizeH="0" baseline="0" dirty="0" smtClean="0">
                        <a:ln>
                          <a:noFill/>
                        </a:ln>
                        <a:solidFill>
                          <a:schemeClr val="accent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383" marR="51383"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0479">
                <a:tc vMerge="1">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1" lang="ja-JP" sz="1000" b="1"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endParaRPr>
                    </a:p>
                  </a:txBody>
                  <a:tcPr marL="51383" marR="51383" marT="0" marB="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行財政改革推進プラン</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案</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の取組みでの方向性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383" marR="51383"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vMerge="1">
                  <a:txBody>
                    <a:bodyPr/>
                    <a:lstStyle/>
                    <a:p>
                      <a:endParaRPr kumimoji="1" lang="ja-JP" altLang="en-US"/>
                    </a:p>
                  </a:txBody>
                  <a:tcPr/>
                </a:tc>
                <a:tc vMerge="1">
                  <a:txBody>
                    <a:bodyPr/>
                    <a:lstStyle/>
                    <a:p>
                      <a:endParaRPr kumimoji="1" lang="ja-JP" altLang="en-US"/>
                    </a:p>
                  </a:txBody>
                  <a:tcPr/>
                </a:tc>
              </a:tr>
              <a:tr h="2341809">
                <a:tc vMerge="1">
                  <a:txBody>
                    <a:bodyPr/>
                    <a:lstStyle/>
                    <a:p>
                      <a:endParaRPr kumimoji="1" lang="ja-JP" altLang="en-US"/>
                    </a:p>
                  </a:txBody>
                  <a:tcPr/>
                </a:tc>
                <a:tc>
                  <a:txBody>
                    <a:bodyPr/>
                    <a:lstStyle/>
                    <a:p>
                      <a:pPr marL="0" marR="0" lvl="0" indent="0" algn="just" defTabSz="914400" rtl="0" eaLnBrk="1" fontAlgn="base" latinLnBrk="0" hangingPunct="1">
                        <a:lnSpc>
                          <a:spcPts val="1300"/>
                        </a:lnSpc>
                        <a:spcBef>
                          <a:spcPct val="0"/>
                        </a:spcBef>
                        <a:spcAft>
                          <a:spcPct val="0"/>
                        </a:spcAft>
                        <a:buClrTx/>
                        <a:buSzTx/>
                        <a:buFontTx/>
                        <a:buNone/>
                        <a:tabLst/>
                      </a:pP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〇抜本的見直し</a:t>
                      </a:r>
                    </a:p>
                    <a:p>
                      <a:pPr marL="0" marR="0" lvl="0" indent="0" algn="just" defTabSz="914400" rtl="0" eaLnBrk="1" fontAlgn="base" latinLnBrk="0" hangingPunct="1">
                        <a:lnSpc>
                          <a:spcPts val="13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 引き続き、利用促進、経費節減による</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3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収支改善、国への償還期限延長の要望</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3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の継続など、借入金の償還財源の確保に</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3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努める</a:t>
                      </a:r>
                    </a:p>
                    <a:p>
                      <a:pPr marL="0" marR="0" lvl="0" indent="0" algn="just" defTabSz="914400" rtl="0" eaLnBrk="1" fontAlgn="base" latinLnBrk="0" hangingPunct="1">
                        <a:lnSpc>
                          <a:spcPts val="13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・利用者の視点に立った阪神都市圏高速道</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3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路の一体的な管理・運営を実現するため、</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3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年度当初を目途に道路公社路線</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3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も含めた料金体系一元化をめざすとともに、</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3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接続する高速道路会社への路線移管に向</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3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けた取組みをすすめる</a:t>
                      </a:r>
                      <a:endParaRPr kumimoji="1" 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383" marR="51383"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r>
            </a:tbl>
          </a:graphicData>
        </a:graphic>
      </p:graphicFrame>
      <p:sp>
        <p:nvSpPr>
          <p:cNvPr id="6" name="正方形/長方形 5"/>
          <p:cNvSpPr/>
          <p:nvPr/>
        </p:nvSpPr>
        <p:spPr>
          <a:xfrm>
            <a:off x="26495" y="44333"/>
            <a:ext cx="8136904" cy="369332"/>
          </a:xfrm>
          <a:prstGeom prst="rect">
            <a:avLst/>
          </a:prstGeom>
        </p:spPr>
        <p:txBody>
          <a:bodyPr wrap="square">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出資法人等の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 name="直線コネクタ 8"/>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1" name="正方形/長方形 10"/>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dirty="0" smtClean="0"/>
              <a:t>41</a:t>
            </a:r>
            <a:endParaRPr kumimoji="1" lang="ja-JP" altLang="en-US" dirty="0"/>
          </a:p>
        </p:txBody>
      </p:sp>
    </p:spTree>
    <p:extLst>
      <p:ext uri="{BB962C8B-B14F-4D97-AF65-F5344CB8AC3E}">
        <p14:creationId xmlns:p14="http://schemas.microsoft.com/office/powerpoint/2010/main" val="2322281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2876861717"/>
              </p:ext>
            </p:extLst>
          </p:nvPr>
        </p:nvGraphicFramePr>
        <p:xfrm>
          <a:off x="230980" y="1135422"/>
          <a:ext cx="8682039" cy="5173898"/>
        </p:xfrm>
        <a:graphic>
          <a:graphicData uri="http://schemas.openxmlformats.org/drawingml/2006/table">
            <a:tbl>
              <a:tblPr firstRow="1" firstCol="1" bandRow="1">
                <a:tableStyleId>{BC89EF96-8CEA-46FF-86C4-4CE0E7609802}</a:tableStyleId>
              </a:tblPr>
              <a:tblGrid>
                <a:gridCol w="1368847"/>
                <a:gridCol w="2447577"/>
                <a:gridCol w="2520280"/>
                <a:gridCol w="2345335"/>
              </a:tblGrid>
              <a:tr h="216024">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年度行財政改革の取組みでの方向性</a:t>
                      </a:r>
                      <a:endParaRPr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方向性</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r>
              <a:tr h="1582499">
                <a:tc rowSpan="3">
                  <a:txBody>
                    <a:bodyPr/>
                    <a:lstStyle/>
                    <a:p>
                      <a:pPr algn="just">
                        <a:spcAft>
                          <a:spcPts val="0"/>
                        </a:spcAft>
                      </a:pPr>
                      <a:r>
                        <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堺泉北埠頭（株）</a:t>
                      </a: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500"/>
                        </a:lnSpc>
                        <a:spcAft>
                          <a:spcPts val="0"/>
                        </a:spcAft>
                      </a:pPr>
                      <a:r>
                        <a:rPr lang="ja-JP" altLang="ja-JP" sz="1000" b="1" kern="100" dirty="0" smtClean="0">
                          <a:effectLst/>
                          <a:latin typeface="Meiryo UI" panose="020B0604030504040204" pitchFamily="50" charset="-128"/>
                          <a:ea typeface="Meiryo UI" panose="020B0604030504040204" pitchFamily="50" charset="-128"/>
                          <a:cs typeface="Meiryo UI" panose="020B0604030504040204" pitchFamily="50" charset="-128"/>
                        </a:rPr>
                        <a:t>○抜本的見直し</a:t>
                      </a:r>
                    </a:p>
                    <a:p>
                      <a:pPr marL="144000" indent="-266700" algn="just">
                        <a:lnSpc>
                          <a:spcPts val="1500"/>
                        </a:lnSpc>
                        <a:spcAft>
                          <a:spcPts val="0"/>
                        </a:spcAft>
                      </a:pPr>
                      <a:r>
                        <a:rPr lang="en-US" altLang="ja-JP" sz="100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kern="100" dirty="0" smtClean="0">
                          <a:effectLst/>
                          <a:latin typeface="Meiryo UI" panose="020B0604030504040204" pitchFamily="50" charset="-128"/>
                          <a:ea typeface="Meiryo UI" panose="020B0604030504040204" pitchFamily="50" charset="-128"/>
                          <a:cs typeface="Meiryo UI" panose="020B0604030504040204" pitchFamily="50" charset="-128"/>
                        </a:rPr>
                        <a:t>・大阪港埠頭</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00" kern="100" dirty="0" smtClean="0">
                          <a:effectLst/>
                          <a:latin typeface="Meiryo UI" panose="020B0604030504040204" pitchFamily="50" charset="-128"/>
                          <a:ea typeface="Meiryo UI" panose="020B0604030504040204" pitchFamily="50" charset="-128"/>
                          <a:cs typeface="Meiryo UI" panose="020B0604030504040204" pitchFamily="50" charset="-128"/>
                        </a:rPr>
                        <a:t>と神戸港埠頭</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00" kern="100" dirty="0" smtClean="0">
                          <a:effectLst/>
                          <a:latin typeface="Meiryo UI" panose="020B0604030504040204" pitchFamily="50" charset="-128"/>
                          <a:ea typeface="Meiryo UI" panose="020B0604030504040204" pitchFamily="50" charset="-128"/>
                          <a:cs typeface="Meiryo UI" panose="020B0604030504040204" pitchFamily="50" charset="-128"/>
                        </a:rPr>
                        <a:t>の経営統合後に経営統合をめざす</a:t>
                      </a:r>
                    </a:p>
                    <a:p>
                      <a:pPr marL="266700" indent="-266700" algn="just">
                        <a:lnSpc>
                          <a:spcPts val="1500"/>
                        </a:lnSpc>
                        <a:spcAft>
                          <a:spcPts val="0"/>
                        </a:spcAft>
                      </a:pPr>
                      <a:r>
                        <a:rPr lang="ja-JP" altLang="ja-JP" sz="1000" kern="100" dirty="0" smtClean="0">
                          <a:effectLst/>
                          <a:latin typeface="Meiryo UI" panose="020B0604030504040204" pitchFamily="50" charset="-128"/>
                          <a:ea typeface="Meiryo UI" panose="020B0604030504040204" pitchFamily="50" charset="-128"/>
                          <a:cs typeface="Meiryo UI" panose="020B0604030504040204" pitchFamily="50" charset="-128"/>
                        </a:rPr>
                        <a:t>　・それまでの間は、法人として収益性の向上、</a:t>
                      </a:r>
                      <a:endParaRPr lang="en-US" altLang="ja-JP" sz="10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266700" indent="-266700" algn="just">
                        <a:lnSpc>
                          <a:spcPts val="1500"/>
                        </a:lnSpc>
                        <a:spcAft>
                          <a:spcPts val="0"/>
                        </a:spcAft>
                      </a:pPr>
                      <a:r>
                        <a:rPr lang="en-US" altLang="ja-JP" sz="100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kern="100" dirty="0" smtClean="0">
                          <a:effectLst/>
                          <a:latin typeface="Meiryo UI" panose="020B0604030504040204" pitchFamily="50" charset="-128"/>
                          <a:ea typeface="Meiryo UI" panose="020B0604030504040204" pitchFamily="50" charset="-128"/>
                          <a:cs typeface="Meiryo UI" panose="020B0604030504040204" pitchFamily="50" charset="-128"/>
                        </a:rPr>
                        <a:t>安定的な経営の維持や事業展開を引き続</a:t>
                      </a:r>
                      <a:endParaRPr lang="en-US" altLang="ja-JP" sz="10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266700" indent="-266700" algn="just">
                        <a:lnSpc>
                          <a:spcPts val="1500"/>
                        </a:lnSpc>
                        <a:spcAft>
                          <a:spcPts val="0"/>
                        </a:spcAft>
                      </a:pPr>
                      <a:r>
                        <a:rPr lang="en-US" altLang="ja-JP" sz="100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kern="100" dirty="0" smtClean="0">
                          <a:effectLst/>
                          <a:latin typeface="Meiryo UI" panose="020B0604030504040204" pitchFamily="50" charset="-128"/>
                          <a:ea typeface="Meiryo UI" panose="020B0604030504040204" pitchFamily="50" charset="-128"/>
                          <a:cs typeface="Meiryo UI" panose="020B0604030504040204" pitchFamily="50" charset="-128"/>
                        </a:rPr>
                        <a:t>き行</a:t>
                      </a:r>
                      <a:r>
                        <a:rPr lang="ja-JP" altLang="en-US" sz="1000" kern="100" dirty="0" smtClean="0">
                          <a:effectLst/>
                          <a:latin typeface="Meiryo UI" panose="020B0604030504040204" pitchFamily="50" charset="-128"/>
                          <a:ea typeface="Meiryo UI" panose="020B0604030504040204" pitchFamily="50" charset="-128"/>
                          <a:cs typeface="Meiryo UI" panose="020B0604030504040204" pitchFamily="50" charset="-128"/>
                        </a:rPr>
                        <a:t>う</a:t>
                      </a:r>
                      <a:r>
                        <a:rPr lang="ja-JP" altLang="ja-JP" sz="1000" kern="100" dirty="0" smtClean="0">
                          <a:effectLst/>
                          <a:latin typeface="Meiryo UI" panose="020B0604030504040204" pitchFamily="50" charset="-128"/>
                          <a:ea typeface="Meiryo UI" panose="020B0604030504040204" pitchFamily="50" charset="-128"/>
                          <a:cs typeface="Meiryo UI" panose="020B0604030504040204" pitchFamily="50" charset="-128"/>
                        </a:rPr>
                        <a:t>とともに、</a:t>
                      </a:r>
                      <a:r>
                        <a:rPr lang="ja-JP" altLang="en-US" sz="1000" kern="100" dirty="0" smtClean="0">
                          <a:effectLst/>
                          <a:latin typeface="Meiryo UI" panose="020B0604030504040204" pitchFamily="50" charset="-128"/>
                          <a:ea typeface="Meiryo UI" panose="020B0604030504040204" pitchFamily="50" charset="-128"/>
                          <a:cs typeface="Meiryo UI" panose="020B0604030504040204" pitchFamily="50" charset="-128"/>
                        </a:rPr>
                        <a:t>港</a:t>
                      </a:r>
                      <a:r>
                        <a:rPr lang="ja-JP" altLang="ja-JP" sz="1000" kern="100" dirty="0" smtClean="0">
                          <a:effectLst/>
                          <a:latin typeface="Meiryo UI" panose="020B0604030504040204" pitchFamily="50" charset="-128"/>
                          <a:ea typeface="Meiryo UI" panose="020B0604030504040204" pitchFamily="50" charset="-128"/>
                          <a:cs typeface="Meiryo UI" panose="020B0604030504040204" pitchFamily="50" charset="-128"/>
                        </a:rPr>
                        <a:t>湾運営会社指定に向け</a:t>
                      </a:r>
                      <a:r>
                        <a:rPr lang="ja-JP" altLang="ja-JP" sz="1000" kern="100" spc="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spc="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266700" indent="-266700" algn="just">
                        <a:lnSpc>
                          <a:spcPts val="1500"/>
                        </a:lnSpc>
                        <a:spcAft>
                          <a:spcPts val="0"/>
                        </a:spcAft>
                      </a:pPr>
                      <a:r>
                        <a:rPr lang="en-US" altLang="ja-JP" sz="1000" kern="100" spc="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kern="100" spc="0" dirty="0" smtClean="0">
                          <a:effectLst/>
                          <a:latin typeface="Meiryo UI" panose="020B0604030504040204" pitchFamily="50" charset="-128"/>
                          <a:ea typeface="Meiryo UI" panose="020B0604030504040204" pitchFamily="50" charset="-128"/>
                          <a:cs typeface="Meiryo UI" panose="020B0604030504040204" pitchFamily="50" charset="-128"/>
                        </a:rPr>
                        <a:t>運営ノウハウ</a:t>
                      </a:r>
                      <a:r>
                        <a:rPr lang="ja-JP" altLang="ja-JP" sz="1000" kern="100" dirty="0" smtClean="0">
                          <a:effectLst/>
                          <a:latin typeface="Meiryo UI" panose="020B0604030504040204" pitchFamily="50" charset="-128"/>
                          <a:ea typeface="Meiryo UI" panose="020B0604030504040204" pitchFamily="50" charset="-128"/>
                          <a:cs typeface="Meiryo UI" panose="020B0604030504040204" pitchFamily="50" charset="-128"/>
                        </a:rPr>
                        <a:t>の</a:t>
                      </a:r>
                      <a:r>
                        <a:rPr lang="ja-JP" altLang="en-US" sz="1000" kern="100" dirty="0" smtClean="0">
                          <a:effectLst/>
                          <a:latin typeface="Meiryo UI" panose="020B0604030504040204" pitchFamily="50" charset="-128"/>
                          <a:ea typeface="Meiryo UI" panose="020B0604030504040204" pitchFamily="50" charset="-128"/>
                          <a:cs typeface="Meiryo UI" panose="020B0604030504040204" pitchFamily="50" charset="-128"/>
                        </a:rPr>
                        <a:t>蓄積</a:t>
                      </a:r>
                      <a:r>
                        <a:rPr lang="ja-JP" altLang="ja-JP" sz="1000" kern="100" dirty="0" smtClean="0">
                          <a:effectLst/>
                          <a:latin typeface="Meiryo UI" panose="020B0604030504040204" pitchFamily="50" charset="-128"/>
                          <a:ea typeface="Meiryo UI" panose="020B0604030504040204" pitchFamily="50" charset="-128"/>
                          <a:cs typeface="Meiryo UI" panose="020B0604030504040204" pitchFamily="50" charset="-128"/>
                        </a:rPr>
                        <a:t>を図る</a:t>
                      </a:r>
                      <a:endParaRPr lang="en-US" altLang="ja-JP" sz="10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133985" indent="-133985" algn="just">
                        <a:lnSpc>
                          <a:spcPts val="1500"/>
                        </a:lnSpc>
                        <a:spcAft>
                          <a:spcPts val="0"/>
                        </a:spcAft>
                      </a:pPr>
                      <a:r>
                        <a:rPr 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r>
                        <a:rPr 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985" indent="-133985" algn="just">
                        <a:lnSpc>
                          <a:spcPts val="1500"/>
                        </a:lnSpc>
                        <a:spcAft>
                          <a:spcPts val="0"/>
                        </a:spcAft>
                      </a:pP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24</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に府市統合本部会議</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戦</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985" indent="-133985"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略</a:t>
                      </a:r>
                      <a:r>
                        <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本部会議で基本的方向性を</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決定</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indent="-133350" algn="just">
                        <a:lnSpc>
                          <a:spcPts val="1500"/>
                        </a:lnSpc>
                        <a:spcAft>
                          <a:spcPts val="0"/>
                        </a:spcAft>
                      </a:pP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r>
                        <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市港湾事業の統合</a:t>
                      </a:r>
                    </a:p>
                    <a:p>
                      <a:pPr marL="0" indent="-468000" algn="just">
                        <a:lnSpc>
                          <a:spcPts val="15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・大阪港埠頭</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a:t>
                      </a:r>
                      <a:r>
                        <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神戸港</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埠頭</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1000" kern="100" spc="-15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の経営</a:t>
                      </a:r>
                      <a:endParaRPr lang="en-US" altLang="ja-JP" sz="1000" kern="100" spc="-15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ts val="1500"/>
                        </a:lnSpc>
                        <a:spcAft>
                          <a:spcPts val="0"/>
                        </a:spcAft>
                      </a:pPr>
                      <a:r>
                        <a:rPr lang="ja-JP" altLang="en-US" sz="1000" kern="100" spc="-15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統合後</a:t>
                      </a:r>
                      <a:r>
                        <a:rPr lang="ja-JP" sz="1000" kern="100" spc="-15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a:t>
                      </a:r>
                      <a:r>
                        <a:rPr lang="ja-JP" altLang="en-US" sz="1000" kern="100" spc="-15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堺</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泉北</a:t>
                      </a:r>
                      <a:r>
                        <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埠頭㈱との経営統合</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sz="1000" kern="100"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め</a:t>
                      </a:r>
                      <a:r>
                        <a:rPr lang="ja-JP" altLang="en-US" sz="1000" kern="100"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ざ</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indent="0" algn="just">
                        <a:lnSpc>
                          <a:spcPts val="1500"/>
                        </a:lnSpc>
                        <a:spcAft>
                          <a:spcPts val="0"/>
                        </a:spcAft>
                      </a:pP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a:t>
                      </a:r>
                      <a:endParaRPr lang="en-US" altLang="ja-JP" sz="1000"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p>
                      <a:pPr marL="400050" indent="-400050" algn="just">
                        <a:lnSpc>
                          <a:spcPts val="1500"/>
                        </a:lnSpc>
                        <a:spcAft>
                          <a:spcPts val="0"/>
                        </a:spcAft>
                      </a:pPr>
                      <a:r>
                        <a:rPr lang="en-US" altLang="ja-JP"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在来</a:t>
                      </a:r>
                      <a:r>
                        <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埠頭を含め府直営部分について</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、可</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0050" indent="-400050" algn="just">
                        <a:lnSpc>
                          <a:spcPts val="1500"/>
                        </a:lnSpc>
                        <a:spcAft>
                          <a:spcPts val="0"/>
                        </a:spcAft>
                      </a:pPr>
                      <a:r>
                        <a:rPr lang="en-US" altLang="ja-JP"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能なところ</a:t>
                      </a:r>
                      <a:r>
                        <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から管理運営を委ねる</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ことで</a:t>
                      </a:r>
                      <a:r>
                        <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港</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0050" indent="-400050" algn="just">
                        <a:lnSpc>
                          <a:spcPts val="1500"/>
                        </a:lnSpc>
                        <a:spcAft>
                          <a:spcPts val="0"/>
                        </a:spcAft>
                      </a:pPr>
                      <a:r>
                        <a:rPr lang="en-US" altLang="ja-JP"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湾運営会社</a:t>
                      </a:r>
                      <a:r>
                        <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指定に向け、</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運営</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ノウ</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ハウ</a:t>
                      </a:r>
                      <a:r>
                        <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蓄</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0050" indent="-400050" algn="just">
                        <a:lnSpc>
                          <a:spcPts val="1500"/>
                        </a:lnSpc>
                        <a:spcAft>
                          <a:spcPts val="0"/>
                        </a:spcAft>
                      </a:pP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積を図る</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6000" indent="-40005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26</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月、大阪港埠頭</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と神戸港埠頭</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の経営統合により、阪神国際港湾</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設立</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6000" indent="-400050" algn="just">
                        <a:lnSpc>
                          <a:spcPts val="15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27</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月、府から港湾運営会社の指定を受け、平成</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月より助松地区及び汐見地区のコンテナ、フェリー、</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RORO</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埠頭において港湾運営を開始</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6000" indent="-400050" algn="just">
                        <a:lnSpc>
                          <a:spcPts val="15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月より、府から一部の府営上屋について事業移管を受け、既存の自社上屋と併せ上屋の一元管理を実施</a:t>
                      </a:r>
                    </a:p>
                    <a:p>
                      <a:pPr marL="400050" indent="-400050" algn="just">
                        <a:lnSpc>
                          <a:spcPts val="1500"/>
                        </a:lnSpc>
                        <a:spcAft>
                          <a:spcPts val="0"/>
                        </a:spcAf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a:t>
                      </a: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題】</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安定的な利益の確保</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○老朽化した施設等の計画的な更新・修繕</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just">
                        <a:lnSpc>
                          <a:spcPts val="1500"/>
                        </a:lnSpc>
                        <a:spcAft>
                          <a:spcPts val="0"/>
                        </a:spcAft>
                      </a:pPr>
                      <a:r>
                        <a:rPr lang="ja-JP"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lang="ja-JP"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ts val="15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阪神国際港湾</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経営統</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合</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め</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ざす</a:t>
                      </a:r>
                    </a:p>
                    <a:p>
                      <a:pPr marL="0" indent="-252000" algn="l">
                        <a:lnSpc>
                          <a:spcPts val="15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経営統合を見据え</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、法人として収益性の</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indent="-252000" algn="l">
                        <a:lnSpc>
                          <a:spcPts val="15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向上、安定的な経営の維持や事業展開</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indent="-252000" algn="l">
                        <a:lnSpc>
                          <a:spcPts val="15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引き続き行</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う</a:t>
                      </a:r>
                      <a:endPar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vMerge="1">
                  <a:txBody>
                    <a:bodyPr/>
                    <a:lstStyle/>
                    <a:p>
                      <a:endParaRPr kumimoji="1" lang="ja-JP" altLang="en-US"/>
                    </a:p>
                  </a:txBody>
                  <a:tcP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行財政改革推進プラン</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案</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の取組みでの方向性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vMerge="1">
                  <a:txBody>
                    <a:bodyPr/>
                    <a:lstStyle/>
                    <a:p>
                      <a:endParaRPr kumimoji="1" lang="ja-JP" altLang="en-US"/>
                    </a:p>
                  </a:txBody>
                  <a:tcPr/>
                </a:tc>
                <a:tc vMerge="1">
                  <a:txBody>
                    <a:bodyPr/>
                    <a:lstStyle/>
                    <a:p>
                      <a:endParaRPr kumimoji="1" lang="ja-JP" altLang="en-US"/>
                    </a:p>
                  </a:txBody>
                  <a:tcPr/>
                </a:tc>
              </a:tr>
              <a:tr h="3184875">
                <a:tc vMerge="1">
                  <a:txBody>
                    <a:bodyPr/>
                    <a:lstStyle/>
                    <a:p>
                      <a:endParaRPr kumimoji="1" lang="ja-JP" altLang="en-US"/>
                    </a:p>
                  </a:txBody>
                  <a:tcPr/>
                </a:tc>
                <a:tc>
                  <a:txBody>
                    <a:bodyPr/>
                    <a:lstStyle/>
                    <a:p>
                      <a:pPr algn="just">
                        <a:lnSpc>
                          <a:spcPts val="1500"/>
                        </a:lnSpc>
                        <a:spcAft>
                          <a:spcPts val="0"/>
                        </a:spcAft>
                      </a:pPr>
                      <a:r>
                        <a:rPr lang="ja-JP"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lang="ja-JP"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ts val="15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阪神国際港湾</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経営統</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合</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め</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ざす</a:t>
                      </a:r>
                    </a:p>
                    <a:p>
                      <a:pPr marL="0" indent="-252000" algn="l">
                        <a:lnSpc>
                          <a:spcPts val="15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27</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年度の港湾運営会社指定、</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a:t>
                      </a:r>
                    </a:p>
                    <a:p>
                      <a:pPr marL="0" indent="-252000" algn="l">
                        <a:lnSpc>
                          <a:spcPts val="1500"/>
                        </a:lnSpc>
                        <a:spcAft>
                          <a:spcPts val="0"/>
                        </a:spcAft>
                      </a:pPr>
                      <a:r>
                        <a:rPr lang="ja-JP" altLang="en-US" sz="1000" u="none"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年度からの運営開始をめざすとともに、経 </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indent="-252000" algn="l">
                        <a:lnSpc>
                          <a:spcPts val="15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営統合までの間</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は、法人として収益性の向</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indent="-252000" algn="l">
                        <a:lnSpc>
                          <a:spcPts val="15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上、安定的な経営の維持や事業展開</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引</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indent="-252000" algn="l">
                        <a:lnSpc>
                          <a:spcPts val="15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u="none" kern="100"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き</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続き行</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う</a:t>
                      </a:r>
                      <a:endPar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vMerge="1">
                  <a:txBody>
                    <a:bodyPr/>
                    <a:lstStyle/>
                    <a:p>
                      <a:endParaRPr kumimoji="1" lang="ja-JP" altLang="en-US"/>
                    </a:p>
                  </a:txBody>
                  <a:tcPr/>
                </a:tc>
              </a:tr>
            </a:tbl>
          </a:graphicData>
        </a:graphic>
      </p:graphicFrame>
      <p:sp>
        <p:nvSpPr>
          <p:cNvPr id="6" name="正方形/長方形 5"/>
          <p:cNvSpPr/>
          <p:nvPr/>
        </p:nvSpPr>
        <p:spPr>
          <a:xfrm>
            <a:off x="26495" y="44333"/>
            <a:ext cx="8136904" cy="369332"/>
          </a:xfrm>
          <a:prstGeom prst="rect">
            <a:avLst/>
          </a:prstGeom>
        </p:spPr>
        <p:txBody>
          <a:bodyPr wrap="square">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出資法人等の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 name="直線コネクタ 8"/>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0" name="正方形/長方形 9"/>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dirty="0" smtClean="0"/>
              <a:t>42</a:t>
            </a:r>
            <a:endParaRPr kumimoji="1" lang="ja-JP" altLang="en-US" dirty="0"/>
          </a:p>
        </p:txBody>
      </p:sp>
    </p:spTree>
    <p:extLst>
      <p:ext uri="{BB962C8B-B14F-4D97-AF65-F5344CB8AC3E}">
        <p14:creationId xmlns:p14="http://schemas.microsoft.com/office/powerpoint/2010/main" val="3986112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2649328381"/>
              </p:ext>
            </p:extLst>
          </p:nvPr>
        </p:nvGraphicFramePr>
        <p:xfrm>
          <a:off x="2843808" y="3543984"/>
          <a:ext cx="208280" cy="365760"/>
        </p:xfrm>
        <a:graphic>
          <a:graphicData uri="http://schemas.openxmlformats.org/drawingml/2006/table">
            <a:tbl>
              <a:tblPr/>
              <a:tblGrid>
                <a:gridCol w="208280"/>
              </a:tblGrid>
              <a:tr h="0">
                <a:tc>
                  <a:txBody>
                    <a:bodyPr/>
                    <a:lstStyle/>
                    <a:p>
                      <a:endParaRPr kumimoji="1" lang="ja-JP" altLang="en-US" dirty="0"/>
                    </a:p>
                  </a:txBody>
                  <a:tcPr>
                    <a:lnL w="12700" cmpd="sng">
                      <a:noFill/>
                      <a:prstDash val="solid"/>
                    </a:lnL>
                    <a:lnR w="12700" cmpd="sng">
                      <a:noFill/>
                      <a:prstDash val="solid"/>
                    </a:lnR>
                    <a:lnT w="12700" cmpd="sng">
                      <a:noFill/>
                      <a:prstDash val="solid"/>
                    </a:lnT>
                    <a:lnB w="12700" cmpd="sng">
                      <a:noFill/>
                      <a:prstDash val="solid"/>
                    </a:lnB>
                  </a:tcPr>
                </a:tc>
              </a:tr>
            </a:tbl>
          </a:graphicData>
        </a:graphic>
      </p:graphicFrame>
      <p:sp>
        <p:nvSpPr>
          <p:cNvPr id="5" name="正方形/長方形 4"/>
          <p:cNvSpPr>
            <a:spLocks noChangeArrowheads="1"/>
          </p:cNvSpPr>
          <p:nvPr/>
        </p:nvSpPr>
        <p:spPr bwMode="auto">
          <a:xfrm>
            <a:off x="261101" y="807680"/>
            <a:ext cx="303961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ⅳ</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）今後</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の方向性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存　続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43</a:t>
            </a:r>
            <a:endParaRPr lang="ja-JP" altLang="en-US" dirty="0">
              <a:solidFill>
                <a:prstClr val="black"/>
              </a:solidFill>
            </a:endParaRPr>
          </a:p>
        </p:txBody>
      </p:sp>
      <p:graphicFrame>
        <p:nvGraphicFramePr>
          <p:cNvPr id="9" name="表 8"/>
          <p:cNvGraphicFramePr>
            <a:graphicFrameLocks noGrp="1"/>
          </p:cNvGraphicFramePr>
          <p:nvPr>
            <p:extLst>
              <p:ext uri="{D42A27DB-BD31-4B8C-83A1-F6EECF244321}">
                <p14:modId xmlns:p14="http://schemas.microsoft.com/office/powerpoint/2010/main" val="4156765167"/>
              </p:ext>
            </p:extLst>
          </p:nvPr>
        </p:nvGraphicFramePr>
        <p:xfrm>
          <a:off x="230980" y="1179348"/>
          <a:ext cx="8682039" cy="2883260"/>
        </p:xfrm>
        <a:graphic>
          <a:graphicData uri="http://schemas.openxmlformats.org/drawingml/2006/table">
            <a:tbl>
              <a:tblPr firstRow="1" firstCol="1" bandRow="1">
                <a:tableStyleId>{BC89EF96-8CEA-46FF-86C4-4CE0E7609802}</a:tableStyleId>
              </a:tblPr>
              <a:tblGrid>
                <a:gridCol w="1512863"/>
                <a:gridCol w="2422919"/>
                <a:gridCol w="2545633"/>
                <a:gridCol w="2200624"/>
              </a:tblGrid>
              <a:tr h="216260">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年度行財政改革の取組みでの方向性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方向性</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r>
              <a:tr h="1015198">
                <a:tc rowSpan="3">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a:t>
                      </a:r>
                      <a:r>
                        <a:rPr kumimoji="1" 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a:t>
                      </a: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府国際交流財団</a:t>
                      </a:r>
                      <a:endParaRPr kumimoji="1" lang="en-US"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廃止</a:t>
                      </a:r>
                      <a:endPar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・新公益法人移行時の定款の定めに基づき、平成</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月に法人を解散予定</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ja-JP" sz="1000" b="1"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sz="1000" b="1"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r>
                        <a:rPr kumimoji="1" lang="ja-JP" altLang="ja-JP" sz="1000" b="1"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年度に公益財団法人に移行した際</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の定款で、存続期間を平成</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年３月末と</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規定</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○来阪外客数の急増等による府の国際化施</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策を取り巻く環境の変化に対応できるよう財　</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団を存続させることを決定</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・事業について、よりきめ細かな外国人相談や</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的確な災害時の支援、さらに語学ボランティ</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ア確保などに向けた重点化を図る</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年３月に定款を変更し、存続期間</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の規定を削除</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ja-JP"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存続</a:t>
                      </a:r>
                      <a:endParaRPr kumimoji="1" lang="en-US"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・新中期経営計画（</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年度）に基づき、重点化する事業と推進体制の強化、収入の確保に努める</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年度に</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PDCA</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による再検証を</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実施</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・国際化戦略アクションプログラム事業の府への一元化に伴い、法人より、特定資産の一部が寄附される見込み</a:t>
                      </a:r>
                      <a:endParaRPr kumimoji="1" lang="en-US"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31309">
                <a:tc vMerge="1">
                  <a:txBody>
                    <a:bodyPr/>
                    <a:lstStyle/>
                    <a:p>
                      <a:pPr algn="just">
                        <a:spcAft>
                          <a:spcPts val="0"/>
                        </a:spcAft>
                      </a:pPr>
                      <a:endParaRPr lang="ja-JP" sz="1000" kern="100" dirty="0">
                        <a:solidFill>
                          <a:schemeClr val="tx1"/>
                        </a:solidFill>
                        <a:effectLst/>
                        <a:latin typeface="Century"/>
                        <a:ea typeface="ＭＳ 明朝"/>
                        <a:cs typeface="Times New Roman"/>
                      </a:endParaRPr>
                    </a:p>
                  </a:txBody>
                  <a:tcPr marL="52918" marR="52918" marT="0" marB="0">
                    <a:lnT w="12700" cap="flat" cmpd="sng" algn="ctr">
                      <a:solidFill>
                        <a:schemeClr val="tx1"/>
                      </a:solidFill>
                      <a:prstDash val="solid"/>
                      <a:round/>
                      <a:headEnd type="none" w="med" len="med"/>
                      <a:tailEnd type="none" w="med" len="med"/>
                    </a:lnT>
                    <a:noFill/>
                  </a:tcPr>
                </a:tc>
                <a:tc>
                  <a:txBody>
                    <a:bodyPr/>
                    <a:lstStyle/>
                    <a:p>
                      <a:pPr marL="0" marR="0" indent="0" algn="ctr" defTabSz="914400" rtl="0" eaLnBrk="1" fontAlgn="auto" latinLnBrk="0" hangingPunct="1">
                        <a:lnSpc>
                          <a:spcPts val="1500"/>
                        </a:lnSpc>
                        <a:spcBef>
                          <a:spcPts val="0"/>
                        </a:spcBef>
                        <a:spcAft>
                          <a:spcPts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行財政改革推進プラン（案）での方向性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vMerge="1">
                  <a:txBody>
                    <a:bodyPr/>
                    <a:lstStyle/>
                    <a:p>
                      <a:pPr marL="401320" indent="-401320" algn="just">
                        <a:lnSpc>
                          <a:spcPts val="1500"/>
                        </a:lnSpc>
                        <a:spcAft>
                          <a:spcPts val="0"/>
                        </a:spcAft>
                      </a:pPr>
                      <a:endParaRPr lang="ja-JP" sz="1000" kern="100" dirty="0">
                        <a:solidFill>
                          <a:schemeClr val="tx1"/>
                        </a:solidFill>
                        <a:effectLst/>
                        <a:latin typeface="Century"/>
                        <a:ea typeface="ＭＳ 明朝"/>
                        <a:cs typeface="Times New Roman"/>
                      </a:endParaRPr>
                    </a:p>
                  </a:txBody>
                  <a:tcPr marL="52918" marR="52918" marT="0" marB="0">
                    <a:lnT w="12700" cap="flat" cmpd="sng" algn="ctr">
                      <a:solidFill>
                        <a:schemeClr val="tx1"/>
                      </a:solidFill>
                      <a:prstDash val="solid"/>
                      <a:round/>
                      <a:headEnd type="none" w="med" len="med"/>
                      <a:tailEnd type="none" w="med" len="med"/>
                    </a:lnT>
                    <a:noFill/>
                  </a:tcPr>
                </a:tc>
                <a:tc vMerge="1">
                  <a:txBody>
                    <a:bodyPr/>
                    <a:lstStyle/>
                    <a:p>
                      <a:pPr algn="just">
                        <a:lnSpc>
                          <a:spcPts val="1500"/>
                        </a:lnSpc>
                        <a:spcAft>
                          <a:spcPts val="0"/>
                        </a:spcAft>
                      </a:pPr>
                      <a:endParaRPr lang="ja-JP" sz="1000" kern="100" dirty="0">
                        <a:effectLst/>
                        <a:latin typeface="Century"/>
                        <a:ea typeface="ＭＳ 明朝"/>
                        <a:cs typeface="Times New Roman"/>
                      </a:endParaRPr>
                    </a:p>
                  </a:txBody>
                  <a:tcPr marL="52918" marR="52918" marT="0" marB="0">
                    <a:lnT w="12700" cap="flat" cmpd="sng" algn="ctr">
                      <a:solidFill>
                        <a:schemeClr val="tx1"/>
                      </a:solidFill>
                      <a:prstDash val="solid"/>
                      <a:round/>
                      <a:headEnd type="none" w="med" len="med"/>
                      <a:tailEnd type="none" w="med" len="med"/>
                    </a:lnT>
                    <a:noFill/>
                  </a:tcPr>
                </a:tc>
              </a:tr>
              <a:tr h="1266690">
                <a:tc vMerge="1">
                  <a:txBody>
                    <a:bodyPr/>
                    <a:lstStyle/>
                    <a:p>
                      <a:endParaRPr kumimoji="1" lang="ja-JP" altLang="en-US"/>
                    </a:p>
                  </a:txBody>
                  <a:tcPr/>
                </a:tc>
                <a:tc>
                  <a:txBody>
                    <a:bodyPr/>
                    <a:lstStyle/>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廃止</a:t>
                      </a:r>
                      <a:endPar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・新公益法人移行時の定款の定めに基づき、平成</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月に法人を解散予定</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vMerge="1">
                  <a:txBody>
                    <a:bodyPr/>
                    <a:lstStyle/>
                    <a:p>
                      <a:endParaRPr kumimoji="1" lang="ja-JP" altLang="en-US"/>
                    </a:p>
                  </a:txBody>
                  <a:tcPr/>
                </a:tc>
              </a:tr>
            </a:tbl>
          </a:graphicData>
        </a:graphic>
      </p:graphicFrame>
      <p:sp>
        <p:nvSpPr>
          <p:cNvPr id="12" name="正方形/長方形 11"/>
          <p:cNvSpPr/>
          <p:nvPr/>
        </p:nvSpPr>
        <p:spPr>
          <a:xfrm>
            <a:off x="26495" y="44333"/>
            <a:ext cx="8136904" cy="369332"/>
          </a:xfrm>
          <a:prstGeom prst="rect">
            <a:avLst/>
          </a:prstGeom>
        </p:spPr>
        <p:txBody>
          <a:bodyPr wrap="square">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出資法人等の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3" name="直線コネクタ 12"/>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960511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8397425" y="653152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t>26</a:t>
            </a:r>
            <a:endParaRPr kumimoji="1" lang="ja-JP" altLang="en-US" dirty="0"/>
          </a:p>
        </p:txBody>
      </p:sp>
      <p:sp>
        <p:nvSpPr>
          <p:cNvPr id="3" name="正方形/長方形 2"/>
          <p:cNvSpPr/>
          <p:nvPr/>
        </p:nvSpPr>
        <p:spPr>
          <a:xfrm>
            <a:off x="161510" y="107920"/>
            <a:ext cx="8136904" cy="369332"/>
          </a:xfrm>
          <a:prstGeom prst="rect">
            <a:avLst/>
          </a:prstGeom>
        </p:spPr>
        <p:txBody>
          <a:bodyPr wrap="square">
            <a:spAutoFit/>
          </a:bodyPr>
          <a:lstStyle/>
          <a:p>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Ⅰ</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歳入確保</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 name="直線コネクタ 3"/>
          <p:cNvCxnSpPr/>
          <p:nvPr/>
        </p:nvCxnSpPr>
        <p:spPr>
          <a:xfrm>
            <a:off x="179512" y="548680"/>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5" name="テキスト ボックス 4"/>
          <p:cNvSpPr txBox="1"/>
          <p:nvPr/>
        </p:nvSpPr>
        <p:spPr>
          <a:xfrm>
            <a:off x="431540" y="593685"/>
            <a:ext cx="2944228" cy="338554"/>
          </a:xfrm>
          <a:prstGeom prst="rect">
            <a:avLst/>
          </a:prstGeom>
          <a:noFill/>
        </p:spPr>
        <p:txBody>
          <a:bodyPr wrap="square" rtlCol="0">
            <a:spAutoFit/>
          </a:bodyPr>
          <a:lstStyle/>
          <a:p>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ⅰ)</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府税収入の確保</a:t>
            </a:r>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341985445"/>
              </p:ext>
            </p:extLst>
          </p:nvPr>
        </p:nvGraphicFramePr>
        <p:xfrm>
          <a:off x="618915" y="935790"/>
          <a:ext cx="7913525" cy="5463540"/>
        </p:xfrm>
        <a:graphic>
          <a:graphicData uri="http://schemas.openxmlformats.org/drawingml/2006/table">
            <a:tbl>
              <a:tblPr firstRow="1" bandRow="1">
                <a:tableStyleId>{5940675A-B579-460E-94D1-54222C63F5DA}</a:tableStyleId>
              </a:tblPr>
              <a:tblGrid>
                <a:gridCol w="909101"/>
                <a:gridCol w="1665185"/>
                <a:gridCol w="5339239"/>
              </a:tblGrid>
              <a:tr h="409443">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取組み</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対象</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H30</a:t>
                      </a:r>
                      <a:r>
                        <a:rPr lang="ja-JP" altLang="en-US" sz="1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年度の取組み</a:t>
                      </a:r>
                      <a:endParaRPr lang="en-US" altLang="ja-JP" sz="1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内は</a:t>
                      </a:r>
                      <a:r>
                        <a:rPr lang="en-US" altLang="ja-JP"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H30</a:t>
                      </a:r>
                      <a:r>
                        <a:rPr lang="ja-JP" altLang="en-US"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当初予算における効果額）</a:t>
                      </a:r>
                      <a:endParaRPr kumimoji="1" lang="en-US" altLang="ja-JP" sz="105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solidFill>
                      <a:srgbClr val="0070C0"/>
                    </a:solidFill>
                  </a:tcPr>
                </a:tc>
              </a:tr>
              <a:tr h="430993">
                <a:tc row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課税自主権の活用</a:t>
                      </a:r>
                    </a:p>
                  </a:txBody>
                  <a:tcPr anchor="ctr">
                    <a:lnR w="12700" cap="flat" cmpd="sng" algn="ctr">
                      <a:solidFill>
                        <a:schemeClr val="tx1"/>
                      </a:solidFill>
                      <a:prstDash val="solid"/>
                      <a:round/>
                      <a:headEnd type="none" w="med" len="med"/>
                      <a:tailEnd type="none" w="med" len="med"/>
                    </a:ln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森林環境税</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森林の有する公益的機能を維持する環境整備のため、森林環境税を徴収する。</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年度当初予算：</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11.9</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noFill/>
                  </a:tcPr>
                </a:tc>
              </a:tr>
              <a:tr h="430993">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宿泊税</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観光客の受入環境整備をはじめとする大阪の観光振興の取組みを推進するため、宿泊税を徴収する。</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年度当初予算：</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7.8</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noFill/>
                  </a:tcPr>
                </a:tc>
              </a:tr>
              <a:tr h="948184">
                <a:tc vMerge="1">
                  <a:txBody>
                    <a:bodyPr/>
                    <a:lstStyle/>
                    <a:p>
                      <a:endParaRPr kumimoji="1" lang="ja-JP" altLang="en-US"/>
                    </a:p>
                  </a:txBody>
                  <a:tcPr>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法人二税の超過課税</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・道路網などの都市基盤整備や防災対策の充実といった大都市圏特有の緊</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急かつ膨大な財政需要に対処するため、法人府民税法人税割及び法人事</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業税の超過課税を実施する。</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年度当初予算：</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338.8</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・大阪経済の成長に向けた施策を推進するため、法人府民税均等割の超過</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課税を実施する。　</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年度当初予算：</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53.5</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noFill/>
                  </a:tcPr>
                </a:tc>
              </a:tr>
              <a:tr h="948184">
                <a:tc row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徴収向上方策</a:t>
                      </a:r>
                      <a:endPar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府が自ら徴収する税目の徴収率の向上</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府が自ら徴収する税目について、平成</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32</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年度に全国上位３分の１の団体が達成している徴収率を達成するため、滞納整理の早期着手を徹底するとともに、滞納発生から原則４カ月以内に滞納処分の見極めを行うことで徴収率を引き上げる。</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年度府税収入当初予算における効果額：</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13.3</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r>
              <a:tr h="775787">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個人住民税</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（府民税及び市町村民税）</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の大阪府域地方税徴収機構における共同徴収</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個人住民税をはじめとした地方税の税収確保を図るため、平成</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年度（原則３年間）以降も同機構を継続設置し、府と参加団体との間で共同徴収をより一層推進する。</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年度府税収入当初予算における効果額：</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75787">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個人住民税（府民税及び市町村民税）の特別徴収義務者の一斉指定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個人住民税の徴収率の向上を図るため、平成</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年度から、原則として、法定要件に該当する全事業主を特別徴収義務者に指定し、個人住民税の給与からの特別徴収を実施する。平成</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月、市町村が該当する事業主すべてを特別徴収義務者に指定し、税額決定通知書を送付する。</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39264">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課税調査の推進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府が自ら徴収する税目について、厳正な課税調査を推進する。</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年度府税収入当初予算における効果額：</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8.7</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1451767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53806455"/>
              </p:ext>
            </p:extLst>
          </p:nvPr>
        </p:nvGraphicFramePr>
        <p:xfrm>
          <a:off x="179512" y="1107596"/>
          <a:ext cx="8761288" cy="3986589"/>
        </p:xfrm>
        <a:graphic>
          <a:graphicData uri="http://schemas.openxmlformats.org/drawingml/2006/table">
            <a:tbl>
              <a:tblPr/>
              <a:tblGrid>
                <a:gridCol w="1368152"/>
                <a:gridCol w="2448272"/>
                <a:gridCol w="2604889"/>
                <a:gridCol w="2339975"/>
              </a:tblGrid>
              <a:tr h="2136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49146" marR="4914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財政構造改革プラン</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案</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の取組みでの方向性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9146" marR="4914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49146" marR="4914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kumimoji="1" lang="ja-JP"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49146" marR="4914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r>
              <a:tr h="3772976">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sz="1000" b="1" i="0" u="none" strike="noStrike" cap="none" spc="-10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a:t>
                      </a:r>
                      <a:r>
                        <a:rPr kumimoji="1" lang="ja-JP" altLang="en-US" sz="1000" b="1" i="0" u="none" strike="noStrike" cap="none" spc="-10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千里ライフサイエンス振興財団</a:t>
                      </a:r>
                      <a:endParaRPr kumimoji="1" lang="en-US" altLang="ja-JP" sz="1000" b="1" i="0" u="none" strike="noStrike" cap="none" spc="-10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存続</a:t>
                      </a:r>
                      <a:endPar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・府施策（バイオ戦略）における財団の位</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置付けを明確にし、</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22</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年度中に財団と府の</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役割分担について検討</a:t>
                      </a: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○府施策における財団の位置付け</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大阪バイオ・ヘッドクオーターを構成する機関の一つとして、専門性のある事業を担う</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○府と法人の役割分担</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（府の役割）</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地域の産業振興を推進する自治体として、引き続き主体的な役割を発揮し総合調整機能とワンストップ機能（ヘッドクオーター事務局）を担う</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（法人の役割）</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大阪バイオ・ヘッドクオーターを構成する機関の一つとして、ライフサイエンス分野における専門性・人的ネットワークの強みを生かした研究交流・人材育成に特化。その強みを活かした基礎的研究の推進と、アライアンス・実用化支援、人材育成等の役割に磨きをかけることで、クラスター全体としてのポテンシャルを強化</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存続</a:t>
                      </a:r>
                      <a:endPar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・ライフサイエンス分野の専門的役割を担う</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法人として事業を継続する</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p>
                    <a:p>
                      <a:pPr marL="0" marR="0" lvl="0" indent="0" algn="just" defTabSz="914400" rtl="0" eaLnBrk="1" fontAlgn="base" latinLnBrk="0" hangingPunct="1">
                        <a:lnSpc>
                          <a:spcPts val="15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 name="正方形/長方形 5"/>
          <p:cNvSpPr/>
          <p:nvPr/>
        </p:nvSpPr>
        <p:spPr>
          <a:xfrm>
            <a:off x="26495" y="44333"/>
            <a:ext cx="8136904" cy="369332"/>
          </a:xfrm>
          <a:prstGeom prst="rect">
            <a:avLst/>
          </a:prstGeom>
        </p:spPr>
        <p:txBody>
          <a:bodyPr wrap="square">
            <a:spAutoFit/>
          </a:bodyPr>
          <a:lstStyle/>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出資法人等の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 name="直線コネクタ 7"/>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9" name="正方形/長方形 8"/>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dirty="0" smtClean="0"/>
              <a:t>44</a:t>
            </a:r>
            <a:endParaRPr kumimoji="1" lang="ja-JP" altLang="en-US" dirty="0"/>
          </a:p>
        </p:txBody>
      </p:sp>
    </p:spTree>
    <p:extLst>
      <p:ext uri="{BB962C8B-B14F-4D97-AF65-F5344CB8AC3E}">
        <p14:creationId xmlns:p14="http://schemas.microsoft.com/office/powerpoint/2010/main" val="25740836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45</a:t>
            </a:r>
            <a:endParaRPr lang="ja-JP" altLang="en-US" dirty="0">
              <a:solidFill>
                <a:prstClr val="black"/>
              </a:solidFill>
            </a:endParaRPr>
          </a:p>
        </p:txBody>
      </p:sp>
      <p:graphicFrame>
        <p:nvGraphicFramePr>
          <p:cNvPr id="8" name="表 7"/>
          <p:cNvGraphicFramePr>
            <a:graphicFrameLocks noGrp="1"/>
          </p:cNvGraphicFramePr>
          <p:nvPr>
            <p:extLst>
              <p:ext uri="{D42A27DB-BD31-4B8C-83A1-F6EECF244321}">
                <p14:modId xmlns:p14="http://schemas.microsoft.com/office/powerpoint/2010/main" val="2786992308"/>
              </p:ext>
            </p:extLst>
          </p:nvPr>
        </p:nvGraphicFramePr>
        <p:xfrm>
          <a:off x="230980" y="1116335"/>
          <a:ext cx="8682039" cy="3752825"/>
        </p:xfrm>
        <a:graphic>
          <a:graphicData uri="http://schemas.openxmlformats.org/drawingml/2006/table">
            <a:tbl>
              <a:tblPr firstRow="1" firstCol="1" bandRow="1">
                <a:tableStyleId>{BC89EF96-8CEA-46FF-86C4-4CE0E7609802}</a:tableStyleId>
              </a:tblPr>
              <a:tblGrid>
                <a:gridCol w="1368847"/>
                <a:gridCol w="2447577"/>
                <a:gridCol w="2520280"/>
                <a:gridCol w="2345335"/>
              </a:tblGrid>
              <a:tr h="216024">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年度行財政改革の取組みでの方向性</a:t>
                      </a:r>
                      <a:endParaRPr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方向性</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r>
              <a:tr h="3536801">
                <a:tc>
                  <a:txBody>
                    <a:bodyPr/>
                    <a:lstStyle/>
                    <a:p>
                      <a:pPr algn="just">
                        <a:spcAft>
                          <a:spcPts val="0"/>
                        </a:spcAft>
                      </a:pPr>
                      <a:r>
                        <a:rPr lang="ja-JP" altLang="en-US" sz="1000" kern="100" spc="-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大阪高速鉄道（株）</a:t>
                      </a:r>
                      <a:endParaRPr lang="ja-JP" sz="1000" kern="100" spc="-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3400" indent="-533400" algn="just">
                        <a:lnSpc>
                          <a:spcPts val="1500"/>
                        </a:lnSpc>
                        <a:spcAft>
                          <a:spcPts val="0"/>
                        </a:spcAft>
                      </a:pP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○存続</a:t>
                      </a:r>
                      <a:endPar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月に策定した中期経営計画に</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基づき、安定した需要確保、経営基盤の</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強化に努める</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・車庫用地（道路区域）の購入について</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は、延伸の事業化の検討や大阪高速鉄</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道（株）の累積赤字の解消見込みを踏</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まえ、協議検討する</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01320" indent="-401320" algn="just">
                        <a:lnSpc>
                          <a:spcPts val="1500"/>
                        </a:lnSpc>
                        <a:spcAft>
                          <a:spcPts val="0"/>
                        </a:spcAft>
                      </a:pPr>
                      <a:r>
                        <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r>
                        <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月、府が門真市駅以南の延伸</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について事業化を決定（開業予定：平成</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41</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27</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年度決算で累積赤字を解消</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marR="0" indent="-401320" algn="just" defTabSz="914400" rtl="0" eaLnBrk="1" fontAlgn="auto" latinLnBrk="0" hangingPunct="1">
                        <a:lnSpc>
                          <a:spcPts val="1500"/>
                        </a:lnSpc>
                        <a:spcBef>
                          <a:spcPts val="0"/>
                        </a:spcBef>
                        <a:spcAft>
                          <a:spcPts val="0"/>
                        </a:spcAft>
                        <a:buClrTx/>
                        <a:buSzTx/>
                        <a:buFontTx/>
                        <a:buNone/>
                        <a:tabLst/>
                        <a:defRPr/>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marR="0" indent="-401320" algn="just" defTabSz="914400" rtl="0" eaLnBrk="1" fontAlgn="auto" latinLnBrk="0" hangingPunct="1">
                        <a:lnSpc>
                          <a:spcPts val="1500"/>
                        </a:lnSpc>
                        <a:spcBef>
                          <a:spcPts val="0"/>
                        </a:spcBef>
                        <a:spcAft>
                          <a:spcPts val="0"/>
                        </a:spcAft>
                        <a:buClrTx/>
                        <a:buSzTx/>
                        <a:buFontTx/>
                        <a:buNone/>
                        <a:tabLst/>
                        <a:defRPr/>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○開業から約</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年が経過し、施設・設備が</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marR="0" indent="-401320" algn="just" defTabSz="914400" rtl="0" eaLnBrk="1" fontAlgn="auto" latinLnBrk="0" hangingPunct="1">
                        <a:lnSpc>
                          <a:spcPts val="1500"/>
                        </a:lnSpc>
                        <a:spcBef>
                          <a:spcPts val="0"/>
                        </a:spcBef>
                        <a:spcAft>
                          <a:spcPts val="0"/>
                        </a:spcAft>
                        <a:buClrTx/>
                        <a:buSzTx/>
                        <a:buFontTx/>
                        <a:buNone/>
                        <a:tabLst/>
                        <a:defRPr/>
                      </a:pP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老朽化</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marR="0" indent="-401320" algn="just" defTabSz="914400" rtl="0" eaLnBrk="1" fontAlgn="auto" latinLnBrk="0" hangingPunct="1">
                        <a:lnSpc>
                          <a:spcPts val="1500"/>
                        </a:lnSpc>
                        <a:spcBef>
                          <a:spcPts val="0"/>
                        </a:spcBef>
                        <a:spcAft>
                          <a:spcPts val="0"/>
                        </a:spcAft>
                        <a:buClrTx/>
                        <a:buSzTx/>
                        <a:buFontTx/>
                        <a:buNone/>
                        <a:tabLst/>
                        <a:defRPr/>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marR="0" indent="-401320" algn="just" defTabSz="914400" rtl="0" eaLnBrk="1" fontAlgn="auto" latinLnBrk="0" hangingPunct="1">
                        <a:lnSpc>
                          <a:spcPts val="1500"/>
                        </a:lnSpc>
                        <a:spcBef>
                          <a:spcPts val="0"/>
                        </a:spcBef>
                        <a:spcAft>
                          <a:spcPts val="0"/>
                        </a:spcAft>
                        <a:buClrTx/>
                        <a:buSzTx/>
                        <a:buFontTx/>
                        <a:buNone/>
                        <a:tabLst/>
                        <a:defRPr/>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○車庫用地については、平成</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月から</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marR="0" indent="-401320" algn="just" defTabSz="914400" rtl="0" eaLnBrk="1" fontAlgn="auto" latinLnBrk="0" hangingPunct="1">
                        <a:lnSpc>
                          <a:spcPts val="1500"/>
                        </a:lnSpc>
                        <a:spcBef>
                          <a:spcPts val="0"/>
                        </a:spcBef>
                        <a:spcAft>
                          <a:spcPts val="0"/>
                        </a:spcAft>
                        <a:buClrTx/>
                        <a:buSzTx/>
                        <a:buFontTx/>
                        <a:buNone/>
                        <a:tabLst/>
                        <a:defRPr/>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有償化</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endPar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課題</a:t>
                      </a:r>
                      <a:r>
                        <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○延伸事業の着実な推進</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○計画的な設備投資の実施　</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indent="-266700" algn="just">
                        <a:lnSpc>
                          <a:spcPts val="1500"/>
                        </a:lnSpc>
                        <a:spcAft>
                          <a:spcPts val="0"/>
                        </a:spcAft>
                      </a:pP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○存続</a:t>
                      </a:r>
                      <a:endPar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月に策定した中期経営計画</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33</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に基づき、安定</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した需要確保、経営基盤の強化に努め</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kern="100"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る</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・車庫用地の購入</a:t>
                      </a:r>
                      <a:r>
                        <a:rPr lang="ja-JP" altLang="en-US" sz="1000" b="0"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時期や方法等</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について、</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引き続き</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府と協議をすすめる</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正方形/長方形 5"/>
          <p:cNvSpPr/>
          <p:nvPr/>
        </p:nvSpPr>
        <p:spPr>
          <a:xfrm>
            <a:off x="26495" y="44333"/>
            <a:ext cx="8136904" cy="369332"/>
          </a:xfrm>
          <a:prstGeom prst="rect">
            <a:avLst/>
          </a:prstGeom>
        </p:spPr>
        <p:txBody>
          <a:bodyPr wrap="square">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出資法人等の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 name="直線コネクタ 6"/>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406483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46</a:t>
            </a:r>
            <a:endParaRPr lang="ja-JP" altLang="en-US" dirty="0">
              <a:solidFill>
                <a:prstClr val="black"/>
              </a:solidFill>
            </a:endParaRPr>
          </a:p>
        </p:txBody>
      </p:sp>
      <p:graphicFrame>
        <p:nvGraphicFramePr>
          <p:cNvPr id="8" name="表 7"/>
          <p:cNvGraphicFramePr>
            <a:graphicFrameLocks noGrp="1"/>
          </p:cNvGraphicFramePr>
          <p:nvPr>
            <p:extLst>
              <p:ext uri="{D42A27DB-BD31-4B8C-83A1-F6EECF244321}">
                <p14:modId xmlns:p14="http://schemas.microsoft.com/office/powerpoint/2010/main" val="2746531980"/>
              </p:ext>
            </p:extLst>
          </p:nvPr>
        </p:nvGraphicFramePr>
        <p:xfrm>
          <a:off x="230980" y="1116335"/>
          <a:ext cx="8682039" cy="3440410"/>
        </p:xfrm>
        <a:graphic>
          <a:graphicData uri="http://schemas.openxmlformats.org/drawingml/2006/table">
            <a:tbl>
              <a:tblPr firstRow="1" firstCol="1" bandRow="1">
                <a:tableStyleId>{BC89EF96-8CEA-46FF-86C4-4CE0E7609802}</a:tableStyleId>
              </a:tblPr>
              <a:tblGrid>
                <a:gridCol w="1368847"/>
                <a:gridCol w="2447577"/>
                <a:gridCol w="2520280"/>
                <a:gridCol w="2345335"/>
              </a:tblGrid>
              <a:tr h="216024">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財政再建プログラム（案）における方向性</a:t>
                      </a:r>
                      <a:endParaRPr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方向性</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r>
              <a:tr h="2141646">
                <a:tc rowSpan="3">
                  <a:txBody>
                    <a:bodyPr/>
                    <a:lstStyle/>
                    <a:p>
                      <a:pPr algn="just">
                        <a:spcAft>
                          <a:spcPts val="0"/>
                        </a:spcAft>
                      </a:pPr>
                      <a:r>
                        <a:rPr lang="ja-JP" altLang="en-US" sz="1000" kern="100" spc="-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大阪府土地開発公社</a:t>
                      </a:r>
                      <a:endParaRPr lang="ja-JP" sz="1000" kern="100" spc="-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3400" indent="-533400" algn="just">
                        <a:lnSpc>
                          <a:spcPts val="1500"/>
                        </a:lnSpc>
                        <a:spcAft>
                          <a:spcPts val="0"/>
                        </a:spcAft>
                      </a:pP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○存続</a:t>
                      </a:r>
                      <a:endPar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・公社が先行取得し長期保有している用地</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の計画的な縮減に努め、その解消が見込</a:t>
                      </a:r>
                      <a:r>
                        <a:rPr lang="ja-JP" altLang="en-US" sz="1000" b="0" kern="100"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ま</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kern="100"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れる</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時点（平成</a:t>
                      </a:r>
                      <a:r>
                        <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34</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年頃）で、公社のあり</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方を再検討する</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・公社が行う用地取得業務の組織体制等に</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ついては、厳しい財政状況の下での府の用</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地新規取得予算の規模等を考慮の上、引</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kern="100"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き</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続き効率化を図る</a:t>
                      </a:r>
                    </a:p>
                    <a:p>
                      <a:pPr marL="533400" indent="-533400" algn="just">
                        <a:lnSpc>
                          <a:spcPts val="1500"/>
                        </a:lnSpc>
                        <a:spcAft>
                          <a:spcPts val="0"/>
                        </a:spcAft>
                      </a:pP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401320" indent="-401320" algn="just">
                        <a:lnSpc>
                          <a:spcPts val="1500"/>
                        </a:lnSpc>
                        <a:spcAft>
                          <a:spcPts val="0"/>
                        </a:spcAft>
                      </a:pPr>
                      <a:r>
                        <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r>
                        <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年度、府が「長期保有資産解消計</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画」を策定</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629</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億円（計画策定時）の長期保</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有資産を平成</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34</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年度までに解消</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○計画に基づき長期保有資産を縮減</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年度末（実績）：</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80</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strike="noStrike"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33</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年度末　解消の見込み</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○現在、公社のあり方については、早期に</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結論を出すべく検討をすすめているところ</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年２月時点）</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266700" indent="-266700" algn="just">
                        <a:lnSpc>
                          <a:spcPts val="1500"/>
                        </a:lnSpc>
                        <a:spcAft>
                          <a:spcPts val="0"/>
                        </a:spcAft>
                      </a:pP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○存続</a:t>
                      </a:r>
                      <a:endPar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・長期保有資産については、平成</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33</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末に解消する見込みであり、引き続き</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早期の解消に努める</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・また、公社のあり方については、早期に結</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論を出すべく引き続き検討をすすめる</a:t>
                      </a:r>
                    </a:p>
                    <a:p>
                      <a:pPr marL="533400" indent="-53340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3112">
                <a:tc vMerge="1">
                  <a:txBody>
                    <a:bodyPr/>
                    <a:lstStyle/>
                    <a:p>
                      <a:pPr algn="just">
                        <a:spcAft>
                          <a:spcPts val="0"/>
                        </a:spcAf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3400" marR="0" lvl="0" indent="-533400" algn="ctr" defTabSz="914400" rtl="0" eaLnBrk="1" fontAlgn="auto" latinLnBrk="0" hangingPunct="1">
                        <a:lnSpc>
                          <a:spcPts val="1300"/>
                        </a:lnSpc>
                        <a:spcBef>
                          <a:spcPts val="0"/>
                        </a:spcBef>
                        <a:spcAft>
                          <a:spcPts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財政構造改革プラン（案）における方向性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marR="0" lvl="0" indent="-533400" algn="ctr" defTabSz="914400" rtl="0" eaLnBrk="1" fontAlgn="auto" latinLnBrk="0" hangingPunct="1">
                        <a:lnSpc>
                          <a:spcPts val="1300"/>
                        </a:lnSpc>
                        <a:spcBef>
                          <a:spcPts val="0"/>
                        </a:spcBef>
                        <a:spcAft>
                          <a:spcPts val="0"/>
                        </a:spcAft>
                        <a:buClrTx/>
                        <a:buSzTx/>
                        <a:buFontTx/>
                        <a:buNone/>
                        <a:tabLst/>
                        <a:defRPr/>
                      </a:pPr>
                      <a:r>
                        <a:rPr lang="ja-JP" altLang="en-US" sz="900" b="1"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（「主要事業の将来リスクの点検」より抜粋）</a:t>
                      </a:r>
                      <a:endParaRPr kumimoji="1" lang="en-US" altLang="ja-JP" sz="9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vMerge="1">
                  <a:txBody>
                    <a:bodyPr/>
                    <a:lstStyle/>
                    <a:p>
                      <a:pPr marL="401320" indent="-401320" algn="just">
                        <a:lnSpc>
                          <a:spcPts val="1500"/>
                        </a:lnSpc>
                        <a:spcAft>
                          <a:spcPts val="0"/>
                        </a:spcAft>
                      </a:pPr>
                      <a:endParaRPr lang="ja-JP" sz="1000" kern="100" dirty="0">
                        <a:solidFill>
                          <a:schemeClr val="tx1"/>
                        </a:solidFill>
                        <a:effectLst/>
                        <a:latin typeface="Century"/>
                        <a:ea typeface="ＭＳ 明朝"/>
                        <a:cs typeface="Times New Roman"/>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266700" indent="-266700" algn="just">
                        <a:lnSpc>
                          <a:spcPts val="1500"/>
                        </a:lnSpc>
                        <a:spcAft>
                          <a:spcPts val="0"/>
                        </a:spcAft>
                      </a:pPr>
                      <a:endParaRPr lang="ja-JP" sz="1000" kern="100" dirty="0">
                        <a:solidFill>
                          <a:srgbClr val="FF0000"/>
                        </a:solidFill>
                        <a:effectLst/>
                        <a:latin typeface="Century"/>
                        <a:ea typeface="ＭＳ 明朝"/>
                        <a:cs typeface="Times New Roman"/>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52540">
                <a:tc vMerge="1">
                  <a:txBody>
                    <a:bodyPr/>
                    <a:lstStyle/>
                    <a:p>
                      <a:endParaRPr kumimoji="1" lang="ja-JP" altLang="en-US"/>
                    </a:p>
                  </a:txBody>
                  <a:tcPr/>
                </a:tc>
                <a:tc>
                  <a:txBody>
                    <a:bodyPr/>
                    <a:lstStyle/>
                    <a:p>
                      <a:pPr marL="533400" indent="-53340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・長期保有資産については、引き続き解消計</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l">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画に沿った縮減に努める</a:t>
                      </a:r>
                      <a:endParaRPr lang="ja-JP" sz="1000" b="1" u="none" strike="sngStrike" kern="100" dirty="0">
                        <a:solidFill>
                          <a:srgbClr val="6699FF"/>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vMerge="1">
                  <a:txBody>
                    <a:bodyPr/>
                    <a:lstStyle/>
                    <a:p>
                      <a:endParaRPr kumimoji="1" lang="ja-JP" altLang="en-US"/>
                    </a:p>
                  </a:txBody>
                  <a:tcPr/>
                </a:tc>
              </a:tr>
            </a:tbl>
          </a:graphicData>
        </a:graphic>
      </p:graphicFrame>
      <p:sp>
        <p:nvSpPr>
          <p:cNvPr id="6" name="正方形/長方形 5"/>
          <p:cNvSpPr/>
          <p:nvPr/>
        </p:nvSpPr>
        <p:spPr>
          <a:xfrm>
            <a:off x="26495" y="44333"/>
            <a:ext cx="8136904" cy="369332"/>
          </a:xfrm>
          <a:prstGeom prst="rect">
            <a:avLst/>
          </a:prstGeom>
        </p:spPr>
        <p:txBody>
          <a:bodyPr wrap="square">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出資法人等の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 name="直線コネクタ 6"/>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664406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902751329"/>
              </p:ext>
            </p:extLst>
          </p:nvPr>
        </p:nvGraphicFramePr>
        <p:xfrm>
          <a:off x="2843808" y="3429000"/>
          <a:ext cx="208280" cy="365760"/>
        </p:xfrm>
        <a:graphic>
          <a:graphicData uri="http://schemas.openxmlformats.org/drawingml/2006/table">
            <a:tbl>
              <a:tblPr/>
              <a:tblGrid>
                <a:gridCol w="208280"/>
              </a:tblGrid>
              <a:tr h="0">
                <a:tc>
                  <a:txBody>
                    <a:bodyPr/>
                    <a:lstStyle/>
                    <a:p>
                      <a:endParaRPr kumimoji="1" lang="ja-JP" altLang="en-US" dirty="0"/>
                    </a:p>
                  </a:txBody>
                  <a:tcPr>
                    <a:lnL w="12700" cmpd="sng">
                      <a:noFill/>
                      <a:prstDash val="solid"/>
                    </a:lnL>
                    <a:lnR w="12700" cmpd="sng">
                      <a:noFill/>
                      <a:prstDash val="solid"/>
                    </a:lnR>
                    <a:lnT w="12700" cmpd="sng">
                      <a:noFill/>
                      <a:prstDash val="solid"/>
                    </a:lnT>
                    <a:lnB w="12700" cmpd="sng">
                      <a:noFill/>
                      <a:prstDash val="solid"/>
                    </a:lnB>
                  </a:tcPr>
                </a:tc>
              </a:tr>
            </a:tbl>
          </a:graphicData>
        </a:graphic>
      </p:graphicFrame>
      <p:sp>
        <p:nvSpPr>
          <p:cNvPr id="6" name="正方形/長方形 5"/>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47</a:t>
            </a:r>
            <a:endParaRPr lang="ja-JP" altLang="en-US" dirty="0">
              <a:solidFill>
                <a:prstClr val="black"/>
              </a:solidFill>
            </a:endParaRPr>
          </a:p>
        </p:txBody>
      </p:sp>
      <p:graphicFrame>
        <p:nvGraphicFramePr>
          <p:cNvPr id="9" name="表 8"/>
          <p:cNvGraphicFramePr>
            <a:graphicFrameLocks noGrp="1"/>
          </p:cNvGraphicFramePr>
          <p:nvPr>
            <p:extLst>
              <p:ext uri="{D42A27DB-BD31-4B8C-83A1-F6EECF244321}">
                <p14:modId xmlns:p14="http://schemas.microsoft.com/office/powerpoint/2010/main" val="2979984005"/>
              </p:ext>
            </p:extLst>
          </p:nvPr>
        </p:nvGraphicFramePr>
        <p:xfrm>
          <a:off x="230980" y="908720"/>
          <a:ext cx="8682039" cy="4099946"/>
        </p:xfrm>
        <a:graphic>
          <a:graphicData uri="http://schemas.openxmlformats.org/drawingml/2006/table">
            <a:tbl>
              <a:tblPr firstRow="1" firstCol="1" bandRow="1">
                <a:tableStyleId>{BC89EF96-8CEA-46FF-86C4-4CE0E7609802}</a:tableStyleId>
              </a:tblPr>
              <a:tblGrid>
                <a:gridCol w="1512863"/>
                <a:gridCol w="2448272"/>
                <a:gridCol w="2612133"/>
                <a:gridCol w="2108771"/>
              </a:tblGrid>
              <a:tr h="216260">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indent="0" algn="ctr" defTabSz="914400" rtl="0" eaLnBrk="1" fontAlgn="auto" latinLnBrk="0" hangingPunct="1">
                        <a:lnSpc>
                          <a:spcPts val="1500"/>
                        </a:lnSpc>
                        <a:spcBef>
                          <a:spcPts val="0"/>
                        </a:spcBef>
                        <a:spcAft>
                          <a:spcPts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年度行財政改革の取組みでの方向性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方向性</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r>
              <a:tr h="3883686">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（公財）大阪府文化財センター</a:t>
                      </a:r>
                      <a:endParaRPr kumimoji="1" 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存続</a:t>
                      </a:r>
                      <a:endParaRPr kumimoji="1" 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・大都市制度移行後の広域自治体と基礎</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自治体の役割の整理、自治体と公益法人</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の役割分担の整理に基づき、発掘調査事</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業を実施</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endParaRPr kumimoji="1" lang="ja-JP" sz="1000" b="0" i="0" u="none" strike="noStrike" cap="none" spc="-15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ts val="1500"/>
                        </a:lnSpc>
                        <a:spcBef>
                          <a:spcPts val="0"/>
                        </a:spcBef>
                        <a:spcAft>
                          <a:spcPts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行財政改革推進プラン（案）における</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ts val="1500"/>
                        </a:lnSpc>
                        <a:spcBef>
                          <a:spcPts val="0"/>
                        </a:spcBef>
                        <a:spcAft>
                          <a:spcPts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取組みの方向性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endParaRPr lang="en-US" altLang="ja-JP" sz="10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ja-JP" sz="1000" b="1"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sz="1000" b="1"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r>
                        <a:rPr kumimoji="1" lang="ja-JP" altLang="ja-JP" sz="1000" b="1"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年度に、大阪市が５館（大阪歴史</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博物館・東洋陶磁美術館・市立美術館・自</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然史博物館・市立科学館）を地方独立行</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政法人化</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○大阪市の地方独立行政法人化後、府立弥</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生文化博物館、府立近</a:t>
                      </a:r>
                      <a:r>
                        <a:rPr kumimoji="1" lang="ja-JP" altLang="en-US" sz="10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つ</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飛鳥博物館及び</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日本民家集落博物館の地方独立行政法人　　</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への</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合流の手法について、大阪市と調整中</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存続</a:t>
                      </a:r>
                      <a:endParaRPr kumimoji="1" 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・大阪市の動向を注視しつつ、大阪</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府の文化施設の合流手法につい</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て</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検討する</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正方形/長方形 6"/>
          <p:cNvSpPr/>
          <p:nvPr/>
        </p:nvSpPr>
        <p:spPr>
          <a:xfrm>
            <a:off x="26495" y="44333"/>
            <a:ext cx="8136904" cy="369332"/>
          </a:xfrm>
          <a:prstGeom prst="rect">
            <a:avLst/>
          </a:prstGeom>
        </p:spPr>
        <p:txBody>
          <a:bodyPr wrap="square">
            <a:spAutoFit/>
          </a:bodyPr>
          <a:lstStyle/>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出資法人等の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 name="直線コネクタ 7"/>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885918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右矢印 20"/>
          <p:cNvSpPr/>
          <p:nvPr/>
        </p:nvSpPr>
        <p:spPr>
          <a:xfrm>
            <a:off x="3991988" y="4077072"/>
            <a:ext cx="296132" cy="151216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22569" name="テキスト ボックス 3"/>
          <p:cNvSpPr txBox="1">
            <a:spLocks noChangeArrowheads="1"/>
          </p:cNvSpPr>
          <p:nvPr/>
        </p:nvSpPr>
        <p:spPr bwMode="auto">
          <a:xfrm>
            <a:off x="236311" y="503675"/>
            <a:ext cx="626586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hangingPunct="1"/>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出資法人が出資等をする法人（いわゆる孫法人</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597" name="テキスト ボックス 7"/>
          <p:cNvSpPr txBox="1">
            <a:spLocks noChangeArrowheads="1"/>
          </p:cNvSpPr>
          <p:nvPr/>
        </p:nvSpPr>
        <p:spPr bwMode="auto">
          <a:xfrm>
            <a:off x="335353" y="6444648"/>
            <a:ext cx="29659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hangingPunct="1"/>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solidFill>
                  <a:prstClr val="black"/>
                </a:solidFill>
                <a:latin typeface="ＭＳ Ｐゴシック"/>
                <a:ea typeface="ＭＳ Ｐゴシック"/>
                <a:cs typeface="Meiryo UI" panose="020B0604030504040204" pitchFamily="50" charset="-128"/>
              </a:rPr>
              <a:t>平成</a:t>
            </a:r>
            <a:r>
              <a:rPr lang="en-US" altLang="ja-JP" sz="800" dirty="0">
                <a:solidFill>
                  <a:prstClr val="black"/>
                </a:solidFill>
                <a:latin typeface="ＭＳ Ｐゴシック"/>
                <a:ea typeface="ＭＳ Ｐゴシック"/>
                <a:cs typeface="Meiryo UI" pitchFamily="50" charset="-128"/>
              </a:rPr>
              <a:t>22</a:t>
            </a:r>
            <a:r>
              <a:rPr lang="ja-JP" altLang="en-US" sz="800" dirty="0">
                <a:solidFill>
                  <a:prstClr val="black"/>
                </a:solidFill>
                <a:latin typeface="ＭＳ Ｐゴシック"/>
                <a:ea typeface="ＭＳ Ｐゴシック"/>
                <a:cs typeface="Meiryo UI" pitchFamily="50" charset="-128"/>
              </a:rPr>
              <a:t>年度から、</a:t>
            </a:r>
            <a:r>
              <a:rPr lang="ja-JP" altLang="en-US" sz="800" dirty="0" smtClean="0">
                <a:solidFill>
                  <a:prstClr val="black"/>
                </a:solidFill>
                <a:latin typeface="ＭＳ Ｐゴシック"/>
                <a:ea typeface="ＭＳ Ｐゴシック"/>
                <a:cs typeface="Meiryo UI" panose="020B0604030504040204" pitchFamily="50" charset="-128"/>
              </a:rPr>
              <a:t>出資法人</a:t>
            </a:r>
            <a:r>
              <a:rPr lang="ja-JP" altLang="en-US" sz="800" dirty="0">
                <a:solidFill>
                  <a:prstClr val="black"/>
                </a:solidFill>
                <a:latin typeface="ＭＳ Ｐゴシック"/>
                <a:ea typeface="ＭＳ Ｐゴシック"/>
                <a:cs typeface="Meiryo UI" panose="020B0604030504040204" pitchFamily="50" charset="-128"/>
              </a:rPr>
              <a:t>による孫</a:t>
            </a:r>
            <a:r>
              <a:rPr lang="ja-JP" altLang="en-US" sz="800" dirty="0" smtClean="0">
                <a:solidFill>
                  <a:prstClr val="black"/>
                </a:solidFill>
                <a:latin typeface="ＭＳ Ｐゴシック"/>
                <a:ea typeface="ＭＳ Ｐゴシック"/>
                <a:cs typeface="Meiryo UI" panose="020B0604030504040204" pitchFamily="50" charset="-128"/>
              </a:rPr>
              <a:t>法人への委託など</a:t>
            </a:r>
            <a:endParaRPr lang="en-US" altLang="ja-JP" sz="800" dirty="0" smtClean="0">
              <a:solidFill>
                <a:prstClr val="black"/>
              </a:solidFill>
              <a:latin typeface="ＭＳ Ｐゴシック"/>
              <a:ea typeface="ＭＳ Ｐゴシック"/>
              <a:cs typeface="Meiryo UI" panose="020B0604030504040204" pitchFamily="50" charset="-128"/>
            </a:endParaRPr>
          </a:p>
          <a:p>
            <a:pPr eaLnBrk="1" hangingPunct="1"/>
            <a:r>
              <a:rPr lang="ja-JP" altLang="en-US" sz="800" dirty="0">
                <a:solidFill>
                  <a:prstClr val="black"/>
                </a:solidFill>
                <a:latin typeface="ＭＳ Ｐゴシック"/>
                <a:ea typeface="ＭＳ Ｐゴシック"/>
                <a:cs typeface="Meiryo UI" panose="020B0604030504040204" pitchFamily="50" charset="-128"/>
              </a:rPr>
              <a:t>　</a:t>
            </a:r>
            <a:r>
              <a:rPr lang="ja-JP" altLang="en-US" sz="800" dirty="0" smtClean="0">
                <a:solidFill>
                  <a:prstClr val="black"/>
                </a:solidFill>
                <a:latin typeface="ＭＳ Ｐゴシック"/>
                <a:ea typeface="ＭＳ Ｐゴシック"/>
                <a:cs typeface="Meiryo UI" panose="020B0604030504040204" pitchFamily="50" charset="-128"/>
              </a:rPr>
              <a:t>　孫</a:t>
            </a:r>
            <a:r>
              <a:rPr lang="ja-JP" altLang="en-US" sz="800" dirty="0">
                <a:solidFill>
                  <a:prstClr val="black"/>
                </a:solidFill>
                <a:latin typeface="ＭＳ Ｐゴシック"/>
                <a:ea typeface="ＭＳ Ｐゴシック"/>
                <a:cs typeface="Meiryo UI" panose="020B0604030504040204" pitchFamily="50" charset="-128"/>
              </a:rPr>
              <a:t>法人の状況について点検</a:t>
            </a:r>
            <a:r>
              <a:rPr lang="ja-JP" altLang="en-US" sz="800" dirty="0" smtClean="0">
                <a:solidFill>
                  <a:prstClr val="black"/>
                </a:solidFill>
                <a:latin typeface="ＭＳ Ｐゴシック"/>
                <a:ea typeface="ＭＳ Ｐゴシック"/>
                <a:cs typeface="Meiryo UI" panose="020B0604030504040204" pitchFamily="50" charset="-128"/>
              </a:rPr>
              <a:t>を実施</a:t>
            </a:r>
            <a:r>
              <a:rPr lang="ja-JP" altLang="en-US" sz="800" dirty="0">
                <a:solidFill>
                  <a:prstClr val="black"/>
                </a:solidFill>
                <a:latin typeface="ＭＳ Ｐゴシック"/>
                <a:ea typeface="ＭＳ Ｐゴシック"/>
                <a:cs typeface="Meiryo UI" panose="020B0604030504040204" pitchFamily="50" charset="-128"/>
              </a:rPr>
              <a:t>し</a:t>
            </a:r>
            <a:r>
              <a:rPr lang="ja-JP" altLang="en-US" sz="800" dirty="0" smtClean="0">
                <a:solidFill>
                  <a:prstClr val="black"/>
                </a:solidFill>
                <a:latin typeface="ＭＳ Ｐゴシック"/>
                <a:ea typeface="ＭＳ Ｐゴシック"/>
                <a:cs typeface="Meiryo UI" panose="020B0604030504040204" pitchFamily="50" charset="-128"/>
              </a:rPr>
              <a:t>、府</a:t>
            </a:r>
            <a:r>
              <a:rPr lang="en-US" altLang="ja-JP" sz="800" dirty="0">
                <a:solidFill>
                  <a:prstClr val="black"/>
                </a:solidFill>
                <a:latin typeface="ＭＳ Ｐゴシック"/>
                <a:ea typeface="ＭＳ Ｐゴシック"/>
                <a:cs typeface="Meiryo UI" pitchFamily="50" charset="-128"/>
              </a:rPr>
              <a:t>HP</a:t>
            </a:r>
            <a:r>
              <a:rPr lang="ja-JP" altLang="en-US" sz="800" dirty="0">
                <a:solidFill>
                  <a:prstClr val="black"/>
                </a:solidFill>
                <a:latin typeface="ＭＳ Ｐゴシック"/>
                <a:ea typeface="ＭＳ Ｐゴシック"/>
                <a:cs typeface="Meiryo UI" panose="020B0604030504040204" pitchFamily="50" charset="-128"/>
              </a:rPr>
              <a:t>に公表</a:t>
            </a:r>
            <a:endParaRPr lang="en-US" altLang="ja-JP" sz="800" dirty="0">
              <a:solidFill>
                <a:prstClr val="black"/>
              </a:solidFill>
              <a:latin typeface="ＭＳ Ｐゴシック"/>
              <a:ea typeface="ＭＳ Ｐゴシック"/>
              <a:cs typeface="Meiryo UI" panose="020B0604030504040204" pitchFamily="50" charset="-128"/>
            </a:endParaRPr>
          </a:p>
        </p:txBody>
      </p:sp>
      <p:sp>
        <p:nvSpPr>
          <p:cNvPr id="22599" name="角丸四角形 4"/>
          <p:cNvSpPr>
            <a:spLocks noChangeArrowheads="1"/>
          </p:cNvSpPr>
          <p:nvPr/>
        </p:nvSpPr>
        <p:spPr bwMode="auto">
          <a:xfrm>
            <a:off x="251521" y="2903446"/>
            <a:ext cx="3687616" cy="310409"/>
          </a:xfrm>
          <a:prstGeom prst="roundRect">
            <a:avLst>
              <a:gd name="adj" fmla="val 16667"/>
            </a:avLst>
          </a:prstGeom>
          <a:solidFill>
            <a:srgbClr val="0070C0"/>
          </a:solidFill>
          <a:ln w="19050" algn="ctr">
            <a:solidFill>
              <a:srgbClr val="002060"/>
            </a:solidFill>
            <a:round/>
            <a:headEnd/>
            <a:tailEnd/>
          </a:ln>
        </p:spPr>
        <p:txBody>
          <a:bodyPr wrap="none" lIns="0" tIns="36000" rIns="0" bIns="36000" anchor="ctr"/>
          <a:lstStyle/>
          <a:p>
            <a:pPr algn="ctr"/>
            <a:r>
              <a:rPr lang="en-US" altLang="ja-JP" sz="1000" b="1" dirty="0" smtClean="0">
                <a:solidFill>
                  <a:prstClr val="white"/>
                </a:solidFill>
                <a:latin typeface="ＭＳ Ｐゴシック" charset="-128"/>
                <a:ea typeface="Meiryo UI" pitchFamily="50" charset="-128"/>
                <a:cs typeface="Meiryo UI" pitchFamily="50" charset="-128"/>
              </a:rPr>
              <a:t>『</a:t>
            </a:r>
            <a:r>
              <a:rPr lang="ja-JP" altLang="en-US" sz="1000" b="1" dirty="0" smtClean="0">
                <a:solidFill>
                  <a:prstClr val="white"/>
                </a:solidFill>
                <a:latin typeface="ＭＳ Ｐゴシック" charset="-128"/>
                <a:ea typeface="Meiryo UI" pitchFamily="50" charset="-128"/>
                <a:cs typeface="Meiryo UI" pitchFamily="50" charset="-128"/>
              </a:rPr>
              <a:t>平成</a:t>
            </a:r>
            <a:r>
              <a:rPr lang="en-US" altLang="ja-JP" sz="1000" b="1" dirty="0" smtClean="0">
                <a:solidFill>
                  <a:prstClr val="white"/>
                </a:solidFill>
                <a:latin typeface="ＭＳ Ｐゴシック" charset="-128"/>
                <a:ea typeface="Meiryo UI" pitchFamily="50" charset="-128"/>
                <a:cs typeface="Meiryo UI" pitchFamily="50" charset="-128"/>
              </a:rPr>
              <a:t>26</a:t>
            </a:r>
            <a:r>
              <a:rPr lang="ja-JP" altLang="en-US" sz="1000" b="1" dirty="0" smtClean="0">
                <a:solidFill>
                  <a:prstClr val="white"/>
                </a:solidFill>
                <a:latin typeface="ＭＳ Ｐゴシック" charset="-128"/>
                <a:ea typeface="Meiryo UI" pitchFamily="50" charset="-128"/>
                <a:cs typeface="Meiryo UI" pitchFamily="50" charset="-128"/>
              </a:rPr>
              <a:t>年度行財政改革の取組み</a:t>
            </a:r>
            <a:r>
              <a:rPr lang="en-US" altLang="ja-JP" sz="1000" b="1" dirty="0" smtClean="0">
                <a:solidFill>
                  <a:prstClr val="white"/>
                </a:solidFill>
                <a:latin typeface="ＭＳ Ｐゴシック" charset="-128"/>
                <a:ea typeface="Meiryo UI" pitchFamily="50" charset="-128"/>
                <a:cs typeface="Meiryo UI" pitchFamily="50" charset="-128"/>
              </a:rPr>
              <a:t>』</a:t>
            </a:r>
            <a:r>
              <a:rPr lang="ja-JP" altLang="en-US" sz="1000" b="1" dirty="0" smtClean="0">
                <a:solidFill>
                  <a:prstClr val="white"/>
                </a:solidFill>
                <a:latin typeface="ＭＳ Ｐゴシック" charset="-128"/>
                <a:ea typeface="Meiryo UI" pitchFamily="50" charset="-128"/>
                <a:cs typeface="Meiryo UI" pitchFamily="50" charset="-128"/>
              </a:rPr>
              <a:t>策定時点の孫法人の状況</a:t>
            </a:r>
            <a:endParaRPr lang="en-US" altLang="ja-JP" sz="1000" b="1" dirty="0">
              <a:solidFill>
                <a:prstClr val="white"/>
              </a:solidFill>
              <a:latin typeface="ＭＳ Ｐゴシック" charset="-128"/>
              <a:ea typeface="Meiryo UI" pitchFamily="50" charset="-128"/>
              <a:cs typeface="Meiryo UI" pitchFamily="50" charset="-128"/>
            </a:endParaRPr>
          </a:p>
        </p:txBody>
      </p:sp>
      <p:sp>
        <p:nvSpPr>
          <p:cNvPr id="23" name="角丸四角形 4"/>
          <p:cNvSpPr>
            <a:spLocks noChangeArrowheads="1"/>
          </p:cNvSpPr>
          <p:nvPr/>
        </p:nvSpPr>
        <p:spPr bwMode="auto">
          <a:xfrm>
            <a:off x="4364076" y="2905519"/>
            <a:ext cx="2304256" cy="401738"/>
          </a:xfrm>
          <a:prstGeom prst="roundRect">
            <a:avLst>
              <a:gd name="adj" fmla="val 16667"/>
            </a:avLst>
          </a:prstGeom>
          <a:solidFill>
            <a:srgbClr val="0070C0"/>
          </a:solidFill>
          <a:ln w="19050" algn="ctr">
            <a:solidFill>
              <a:srgbClr val="002060"/>
            </a:solidFill>
            <a:round/>
            <a:headEnd/>
            <a:tailEnd/>
          </a:ln>
        </p:spPr>
        <p:txBody>
          <a:bodyPr wrap="none" lIns="0" tIns="36000" rIns="0" bIns="36000" anchor="ctr"/>
          <a:lstStyle/>
          <a:p>
            <a:pPr algn="ctr"/>
            <a:r>
              <a:rPr lang="en-US" altLang="ja-JP" sz="1000" b="1" dirty="0">
                <a:solidFill>
                  <a:prstClr val="white"/>
                </a:solidFill>
                <a:latin typeface="ＭＳ Ｐゴシック" charset="-128"/>
                <a:ea typeface="Meiryo UI" pitchFamily="50" charset="-128"/>
                <a:cs typeface="Meiryo UI" pitchFamily="50" charset="-128"/>
              </a:rPr>
              <a:t>『</a:t>
            </a:r>
            <a:r>
              <a:rPr lang="ja-JP" altLang="en-US" sz="1000" b="1" dirty="0" smtClean="0">
                <a:solidFill>
                  <a:prstClr val="white"/>
                </a:solidFill>
                <a:latin typeface="ＭＳ Ｐゴシック" charset="-128"/>
                <a:ea typeface="Meiryo UI" pitchFamily="50" charset="-128"/>
                <a:cs typeface="Meiryo UI" pitchFamily="50" charset="-128"/>
              </a:rPr>
              <a:t>行財政改革推進プラン（案）</a:t>
            </a:r>
            <a:r>
              <a:rPr lang="en-US" altLang="ja-JP" sz="1000" b="1" dirty="0" smtClean="0">
                <a:solidFill>
                  <a:prstClr val="white"/>
                </a:solidFill>
                <a:latin typeface="ＭＳ Ｐゴシック" charset="-128"/>
                <a:ea typeface="Meiryo UI" pitchFamily="50" charset="-128"/>
                <a:cs typeface="Meiryo UI" pitchFamily="50" charset="-128"/>
              </a:rPr>
              <a:t>』</a:t>
            </a:r>
          </a:p>
          <a:p>
            <a:pPr algn="ctr"/>
            <a:r>
              <a:rPr lang="ja-JP" altLang="en-US" sz="1000" b="1" dirty="0" smtClean="0">
                <a:solidFill>
                  <a:prstClr val="white"/>
                </a:solidFill>
                <a:latin typeface="ＭＳ Ｐゴシック" charset="-128"/>
                <a:ea typeface="Meiryo UI" pitchFamily="50" charset="-128"/>
                <a:cs typeface="Meiryo UI" pitchFamily="50" charset="-128"/>
              </a:rPr>
              <a:t>策定時点の孫法人の状況</a:t>
            </a:r>
            <a:endParaRPr lang="en-US" altLang="ja-JP" sz="1000" b="1" dirty="0" smtClean="0">
              <a:solidFill>
                <a:prstClr val="white"/>
              </a:solidFill>
              <a:latin typeface="ＭＳ Ｐゴシック" charset="-128"/>
              <a:ea typeface="Meiryo UI" pitchFamily="50" charset="-128"/>
              <a:cs typeface="Meiryo UI" pitchFamily="50" charset="-128"/>
            </a:endParaRPr>
          </a:p>
        </p:txBody>
      </p:sp>
      <p:graphicFrame>
        <p:nvGraphicFramePr>
          <p:cNvPr id="18" name="Group 83"/>
          <p:cNvGraphicFramePr>
            <a:graphicFrameLocks noGrp="1"/>
          </p:cNvGraphicFramePr>
          <p:nvPr>
            <p:extLst>
              <p:ext uri="{D42A27DB-BD31-4B8C-83A1-F6EECF244321}">
                <p14:modId xmlns:p14="http://schemas.microsoft.com/office/powerpoint/2010/main" val="963836619"/>
              </p:ext>
            </p:extLst>
          </p:nvPr>
        </p:nvGraphicFramePr>
        <p:xfrm>
          <a:off x="4354216" y="3406238"/>
          <a:ext cx="2376264" cy="3038410"/>
        </p:xfrm>
        <a:graphic>
          <a:graphicData uri="http://schemas.openxmlformats.org/drawingml/2006/table">
            <a:tbl>
              <a:tblPr/>
              <a:tblGrid>
                <a:gridCol w="2376264"/>
              </a:tblGrid>
              <a:tr h="343376">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1" lang="en-US" altLang="ja-JP"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r>
                        <a:rPr kumimoji="1" lang="ja-JP" altLang="en-US"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出資元法人の民営化により</a:t>
                      </a:r>
                      <a:endParaRPr kumimoji="1" lang="en-US" altLang="ja-JP"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1" lang="ja-JP" altLang="en-US"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孫法人でなくなった法人</a:t>
                      </a:r>
                      <a:r>
                        <a:rPr kumimoji="1" lang="en-US" altLang="ja-JP"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r>
                        <a:rPr kumimoji="1" lang="en-US"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法人</a:t>
                      </a:r>
                      <a:r>
                        <a:rPr kumimoji="1" lang="en-US" altLang="ja-JP"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90000"/>
                      </a:schemeClr>
                    </a:solidFill>
                  </a:tcPr>
                </a:tc>
              </a:tr>
              <a:tr h="321668">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1" lang="ja-JP" altLang="en-US" sz="10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泉北鉄道サービス㈱</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H26.7</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7595">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1" lang="ja-JP" altLang="en-US" sz="10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泉鉄産業㈱</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H26.7</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8032">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1" lang="ja-JP" altLang="en-US" sz="10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㈱パンジョ</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H26.7</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2486">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1" lang="en-US" altLang="ja-JP"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r>
                        <a:rPr kumimoji="1" lang="ja-JP" altLang="en-US"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出資元法人の株式譲渡により　　　　</a:t>
                      </a:r>
                      <a:endParaRPr kumimoji="1" lang="en-US" altLang="ja-JP"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1" lang="ja-JP" altLang="en-US"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孫法人でなくなった法人</a:t>
                      </a:r>
                      <a:r>
                        <a:rPr kumimoji="1" lang="en-US" altLang="ja-JP"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r>
                        <a:rPr kumimoji="1" lang="en-US"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法人</a:t>
                      </a:r>
                      <a:r>
                        <a:rPr kumimoji="1" lang="en-US" altLang="ja-JP"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endParaRPr kumimoji="1" lang="ja-JP" altLang="en-US"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90000"/>
                      </a:schemeClr>
                    </a:solidFill>
                  </a:tcPr>
                </a:tc>
              </a:tr>
              <a:tr h="310433">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1" lang="ja-JP" altLang="en-US" sz="10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㈱北部冷蔵サービスセンター</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H26.6</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51712">
                <a:tc>
                  <a:txBody>
                    <a:bodyPr/>
                    <a:lstStyle/>
                    <a:p>
                      <a:pPr marL="0" marR="0" lvl="0" indent="0" algn="ctr"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en-US" altLang="ja-JP"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r>
                        <a:rPr kumimoji="1" lang="ja-JP" altLang="en-US"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引き続き点検を実施する孫法人</a:t>
                      </a:r>
                      <a:r>
                        <a:rPr kumimoji="1" lang="en-US"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法人</a:t>
                      </a:r>
                      <a:r>
                        <a:rPr kumimoji="1" lang="en-US" altLang="ja-JP"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endParaRPr kumimoji="1" lang="ja-JP" altLang="en-US"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r>
              <a:tr h="310433">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1" lang="ja-JP" altLang="en-US" sz="10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大阪モノレールサービス㈱</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37639">
                <a:tc>
                  <a:txBody>
                    <a:bodyPr/>
                    <a:lstStyle/>
                    <a:p>
                      <a:pPr marL="0" marR="0" lvl="0" indent="0" algn="l" defTabSz="914400" rtl="0" eaLnBrk="1" fontAlgn="base" latinLnBrk="0" hangingPunct="1">
                        <a:lnSpc>
                          <a:spcPct val="100000"/>
                        </a:lnSpc>
                        <a:spcBef>
                          <a:spcPct val="0"/>
                        </a:spcBef>
                        <a:spcAft>
                          <a:spcPct val="0"/>
                        </a:spcAft>
                        <a:buClr>
                          <a:srgbClr val="EEECE1"/>
                        </a:buClr>
                        <a:buSzPct val="75000"/>
                        <a:buFont typeface="Wingdings" pitchFamily="2" charset="2"/>
                        <a:buNone/>
                        <a:tabLst/>
                        <a:defRPr/>
                      </a:pPr>
                      <a:r>
                        <a:rPr kumimoji="1" lang="ja-JP" altLang="en-US" sz="1000" b="0" i="0" u="none" strike="noStrike" kern="1200" cap="none" spc="0" normalizeH="0" baseline="0" noProof="0" dirty="0" smtClean="0">
                          <a:ln>
                            <a:noFill/>
                          </a:ln>
                          <a:solidFill>
                            <a:prstClr val="black"/>
                          </a:solidFill>
                          <a:effectLst/>
                          <a:uLnTx/>
                          <a:uFillTx/>
                          <a:latin typeface="ＭＳ Ｐゴシック" charset="-128"/>
                          <a:ea typeface="Meiryo UI" pitchFamily="50" charset="-128"/>
                          <a:cs typeface="Meiryo UI" pitchFamily="50" charset="-128"/>
                        </a:rPr>
                        <a:t>千里北センター㈱</a:t>
                      </a:r>
                      <a:endParaRPr kumimoji="1" lang="en-US" altLang="ja-JP" sz="1000" b="0" i="0" u="none" strike="noStrike" kern="1200" cap="none" spc="0" normalizeH="0" baseline="0" noProof="0" dirty="0" smtClean="0">
                        <a:ln>
                          <a:noFill/>
                        </a:ln>
                        <a:solidFill>
                          <a:prstClr val="black"/>
                        </a:solidFill>
                        <a:effectLst/>
                        <a:uLnTx/>
                        <a:uFillTx/>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graphicFrame>
        <p:nvGraphicFramePr>
          <p:cNvPr id="17" name="Group 83"/>
          <p:cNvGraphicFramePr>
            <a:graphicFrameLocks noGrp="1"/>
          </p:cNvGraphicFramePr>
          <p:nvPr>
            <p:extLst>
              <p:ext uri="{D42A27DB-BD31-4B8C-83A1-F6EECF244321}">
                <p14:modId xmlns:p14="http://schemas.microsoft.com/office/powerpoint/2010/main" val="622483185"/>
              </p:ext>
            </p:extLst>
          </p:nvPr>
        </p:nvGraphicFramePr>
        <p:xfrm>
          <a:off x="282949" y="3295312"/>
          <a:ext cx="3627403" cy="3107565"/>
        </p:xfrm>
        <a:graphic>
          <a:graphicData uri="http://schemas.openxmlformats.org/drawingml/2006/table">
            <a:tbl>
              <a:tblPr/>
              <a:tblGrid>
                <a:gridCol w="1599385"/>
                <a:gridCol w="2028018"/>
              </a:tblGrid>
              <a:tr h="230157">
                <a:tc gridSpan="2">
                  <a:txBody>
                    <a:bodyPr/>
                    <a:lstStyle/>
                    <a:p>
                      <a:pPr marL="0" marR="0" lvl="0" indent="0" algn="ct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1" lang="en-US" altLang="ja-JP"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r>
                        <a:rPr kumimoji="1" lang="ja-JP" altLang="en-US"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解散した孫法人：</a:t>
                      </a:r>
                      <a:r>
                        <a:rPr kumimoji="1" lang="en-US"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法人</a:t>
                      </a:r>
                      <a:r>
                        <a:rPr kumimoji="1" lang="en-US" altLang="ja-JP"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90000"/>
                      </a:schemeClr>
                    </a:solidFill>
                  </a:tcPr>
                </a:tc>
                <a:tc hMerge="1">
                  <a:txBody>
                    <a:bodyPr/>
                    <a:lstStyle/>
                    <a:p>
                      <a:endParaRPr kumimoji="1" lang="ja-JP" altLang="en-US"/>
                    </a:p>
                  </a:txBody>
                  <a:tcPr/>
                </a:tc>
              </a:tr>
              <a:tr h="243658">
                <a:tc>
                  <a:txBody>
                    <a:bodyPr/>
                    <a:lstStyle/>
                    <a:p>
                      <a:pPr marL="0" marR="0" lvl="0" indent="0" algn="ctr"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出資元法人名</a:t>
                      </a:r>
                      <a:endParaRPr kumimoji="1" lang="en-US" altLang="ja-JP"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孫法人名</a:t>
                      </a:r>
                      <a:endParaRPr kumimoji="1" lang="en-US" altLang="ja-JP"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r>
              <a:tr h="243658">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zh-TW"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大阪府都市開発㈱</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大阪りんくうホテル（</a:t>
                      </a:r>
                      <a:r>
                        <a:rPr kumimoji="1" lang="en-US" altLang="ja-JP"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H23.11</a:t>
                      </a: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endParaRPr kumimoji="1" lang="en-US" altLang="ja-JP"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16024">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大阪府都市開発㈱</a:t>
                      </a:r>
                      <a:endParaRPr kumimoji="1" lang="en-US" altLang="ja-JP"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りんくう国際物流㈱ （</a:t>
                      </a:r>
                      <a:r>
                        <a:rPr kumimoji="1" lang="en-US" altLang="ja-JP"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H24.2</a:t>
                      </a: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endParaRPr kumimoji="1" lang="en-US" altLang="ja-JP"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01276">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大阪府住宅供給公社</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㈱大阪住宅公社サービス （</a:t>
                      </a:r>
                      <a:r>
                        <a:rPr kumimoji="1" lang="en-US" altLang="ja-JP"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H24.3</a:t>
                      </a: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endParaRPr kumimoji="1" lang="en-US" altLang="ja-JP"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50228">
                <a:tc gridSpan="2">
                  <a:txBody>
                    <a:bodyPr/>
                    <a:lstStyle/>
                    <a:p>
                      <a:pPr marL="0" marR="0" lvl="0" indent="0" algn="ct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1" lang="en-US" altLang="ja-JP"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r>
                        <a:rPr kumimoji="1" lang="ja-JP" altLang="en-US"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存続する孫法人：</a:t>
                      </a:r>
                      <a:r>
                        <a:rPr kumimoji="1" lang="en-US"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法人</a:t>
                      </a:r>
                      <a:r>
                        <a:rPr kumimoji="1" lang="en-US" altLang="ja-JP"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endParaRPr kumimoji="1" lang="ja-JP" altLang="en-US"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hMerge="1">
                  <a:txBody>
                    <a:bodyPr/>
                    <a:lstStyle/>
                    <a:p>
                      <a:endParaRPr kumimoji="1" lang="ja-JP" altLang="en-US"/>
                    </a:p>
                  </a:txBody>
                  <a:tcPr/>
                </a:tc>
              </a:tr>
              <a:tr h="212425">
                <a:tc>
                  <a:txBody>
                    <a:bodyPr/>
                    <a:lstStyle/>
                    <a:p>
                      <a:pPr marL="0" marR="0" lvl="0" indent="0" algn="ctr"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出資元法人名</a:t>
                      </a:r>
                      <a:endParaRPr kumimoji="1" lang="en-US" altLang="ja-JP"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孫法人名</a:t>
                      </a:r>
                      <a:endParaRPr kumimoji="1" lang="en-US" altLang="ja-JP"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r>
              <a:tr h="255168">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㈱大阪府食品流通センター</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㈱北部冷蔵サービスセンター</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16024">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大阪高速鉄道㈱</a:t>
                      </a:r>
                      <a:endParaRPr kumimoji="1" lang="en-US" altLang="ja-JP"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大阪モノレールサービス㈱</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96177">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大阪府都市開発㈱</a:t>
                      </a:r>
                      <a:endParaRPr kumimoji="1" lang="en-US" altLang="ja-JP"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泉北鉄道サービス㈱</a:t>
                      </a:r>
                      <a:endParaRPr kumimoji="1" lang="en-US" altLang="ja-JP"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53437">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zh-TW"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大阪府都市開発㈱</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泉鉄産業㈱</a:t>
                      </a:r>
                      <a:endParaRPr kumimoji="1" lang="en-US" altLang="ja-JP"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16024">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zh-TW"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大阪府都市開発㈱</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㈱パンジョ</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93388">
                <a:tc>
                  <a:txBody>
                    <a:bodyPr/>
                    <a:lstStyle/>
                    <a:p>
                      <a:pPr marL="0" marR="0" lvl="0" indent="0" algn="l" defTabSz="914400" rtl="0" eaLnBrk="1" fontAlgn="base" latinLnBrk="0" hangingPunct="1">
                        <a:lnSpc>
                          <a:spcPct val="100000"/>
                        </a:lnSpc>
                        <a:spcBef>
                          <a:spcPct val="0"/>
                        </a:spcBef>
                        <a:spcAft>
                          <a:spcPct val="0"/>
                        </a:spcAft>
                        <a:buClr>
                          <a:srgbClr val="EEECE1"/>
                        </a:buClr>
                        <a:buSzPct val="75000"/>
                        <a:buFont typeface="Wingdings" pitchFamily="2" charset="2"/>
                        <a:buNone/>
                        <a:tabLst/>
                        <a:defRPr/>
                      </a:pPr>
                      <a:r>
                        <a:rPr kumimoji="1" lang="en-US" altLang="ja-JP" sz="800" b="0" i="0" u="none" strike="noStrike" cap="none" spc="-10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00" b="0" i="0" u="none" strike="noStrike" cap="none" spc="-10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一財</a:t>
                      </a:r>
                      <a:r>
                        <a:rPr kumimoji="1" lang="en-US" altLang="ja-JP" sz="800" b="0" i="0" u="none" strike="noStrike" cap="none" spc="-10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cap="none" spc="-100" normalizeH="0" baseline="0" dirty="0" smtClean="0">
                          <a:ln>
                            <a:noFill/>
                          </a:ln>
                          <a:solidFill>
                            <a:schemeClr val="tx1"/>
                          </a:solidFill>
                          <a:effectLst/>
                          <a:latin typeface="ＭＳ Ｐゴシック" charset="-128"/>
                          <a:ea typeface="Meiryo UI" pitchFamily="50" charset="-128"/>
                          <a:cs typeface="Meiryo UI" pitchFamily="50" charset="-128"/>
                        </a:rPr>
                        <a:t>大阪府タウン管理財団</a:t>
                      </a:r>
                      <a:endParaRPr kumimoji="1" lang="en-US" altLang="ja-JP" sz="900" b="0" i="0" u="none" strike="noStrike" cap="none" spc="-100"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rgbClr val="EEECE1"/>
                        </a:buClr>
                        <a:buSzPct val="75000"/>
                        <a:buFont typeface="Wingdings" pitchFamily="2" charset="2"/>
                        <a:buNone/>
                        <a:tabLst/>
                        <a:defRPr/>
                      </a:pPr>
                      <a:r>
                        <a:rPr kumimoji="1" lang="ja-JP" altLang="en-US" sz="900" b="0" i="0" u="none" strike="noStrike" kern="1200" cap="none" spc="0" normalizeH="0" baseline="0" noProof="0" dirty="0" smtClean="0">
                          <a:ln>
                            <a:noFill/>
                          </a:ln>
                          <a:solidFill>
                            <a:prstClr val="black"/>
                          </a:solidFill>
                          <a:effectLst/>
                          <a:uLnTx/>
                          <a:uFillTx/>
                          <a:latin typeface="ＭＳ Ｐゴシック" charset="-128"/>
                          <a:ea typeface="Meiryo UI" pitchFamily="50" charset="-128"/>
                          <a:cs typeface="Meiryo UI" pitchFamily="50" charset="-128"/>
                        </a:rPr>
                        <a:t>千里北センター㈱</a:t>
                      </a:r>
                      <a:endParaRPr kumimoji="1" lang="en-US" altLang="ja-JP" sz="900" b="0" i="0" u="none" strike="noStrike" kern="1200" cap="none" spc="0" normalizeH="0" baseline="0" noProof="0" dirty="0" smtClean="0">
                        <a:ln>
                          <a:noFill/>
                        </a:ln>
                        <a:solidFill>
                          <a:prstClr val="black"/>
                        </a:solidFill>
                        <a:effectLst/>
                        <a:uLnTx/>
                        <a:uFillTx/>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grpSp>
        <p:nvGrpSpPr>
          <p:cNvPr id="2" name="グループ化 1"/>
          <p:cNvGrpSpPr/>
          <p:nvPr/>
        </p:nvGrpSpPr>
        <p:grpSpPr>
          <a:xfrm>
            <a:off x="251521" y="916259"/>
            <a:ext cx="8661693" cy="1936677"/>
            <a:chOff x="251521" y="332656"/>
            <a:chExt cx="8661693" cy="1936677"/>
          </a:xfrm>
        </p:grpSpPr>
        <p:sp>
          <p:nvSpPr>
            <p:cNvPr id="22530" name="正方形/長方形 6"/>
            <p:cNvSpPr>
              <a:spLocks noChangeArrowheads="1"/>
            </p:cNvSpPr>
            <p:nvPr/>
          </p:nvSpPr>
          <p:spPr bwMode="auto">
            <a:xfrm>
              <a:off x="323528" y="404665"/>
              <a:ext cx="8589686" cy="1864668"/>
            </a:xfrm>
            <a:prstGeom prst="rect">
              <a:avLst/>
            </a:prstGeom>
            <a:noFill/>
            <a:ln w="1905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lIns="0" tIns="72000" rIns="0" bIns="72000" anchor="ctr"/>
            <a:lstStyle/>
            <a:p>
              <a:r>
                <a:rPr lang="en-US" altLang="ja-JP" sz="1200">
                  <a:solidFill>
                    <a:prstClr val="black"/>
                  </a:solidFill>
                  <a:latin typeface="Meiryo UI" pitchFamily="50" charset="-128"/>
                  <a:ea typeface="Meiryo UI" pitchFamily="50" charset="-128"/>
                  <a:cs typeface="Meiryo UI" pitchFamily="50" charset="-128"/>
                </a:rPr>
                <a:t>  </a:t>
              </a:r>
            </a:p>
            <a:p>
              <a:r>
                <a:rPr lang="ja-JP" altLang="en-US" sz="1200">
                  <a:solidFill>
                    <a:prstClr val="black"/>
                  </a:solidFill>
                  <a:latin typeface="Meiryo UI" pitchFamily="50" charset="-128"/>
                  <a:ea typeface="Meiryo UI" pitchFamily="50" charset="-128"/>
                  <a:cs typeface="Meiryo UI" pitchFamily="50" charset="-128"/>
                </a:rPr>
                <a:t> </a:t>
              </a:r>
              <a:r>
                <a:rPr lang="en-US" altLang="ja-JP" sz="1200">
                  <a:solidFill>
                    <a:prstClr val="black"/>
                  </a:solidFill>
                  <a:latin typeface="ＭＳ Ｐゴシック" charset="-128"/>
                  <a:ea typeface="Meiryo UI" pitchFamily="50" charset="-128"/>
                  <a:cs typeface="Meiryo UI" pitchFamily="50" charset="-128"/>
                </a:rPr>
                <a:t> </a:t>
              </a:r>
            </a:p>
            <a:p>
              <a:endParaRPr lang="ja-JP" altLang="en-US" sz="1200">
                <a:solidFill>
                  <a:prstClr val="black"/>
                </a:solidFill>
                <a:latin typeface="ＭＳ Ｐゴシック" charset="-128"/>
                <a:ea typeface="Meiryo UI" pitchFamily="50" charset="-128"/>
                <a:cs typeface="Meiryo UI" pitchFamily="50" charset="-128"/>
              </a:endParaRPr>
            </a:p>
            <a:p>
              <a:r>
                <a:rPr lang="ja-JP" altLang="en-US" sz="1200">
                  <a:solidFill>
                    <a:prstClr val="black"/>
                  </a:solidFill>
                  <a:latin typeface="ＭＳ Ｐゴシック" charset="-128"/>
                  <a:ea typeface="Meiryo UI" pitchFamily="50" charset="-128"/>
                  <a:cs typeface="Meiryo UI" pitchFamily="50" charset="-128"/>
                </a:rPr>
                <a:t>  　</a:t>
              </a:r>
              <a:endParaRPr lang="ja-JP" altLang="en-US" sz="1100">
                <a:solidFill>
                  <a:prstClr val="black"/>
                </a:solidFill>
                <a:latin typeface="ＭＳ Ｐゴシック" charset="-128"/>
                <a:ea typeface="Meiryo UI" pitchFamily="50" charset="-128"/>
                <a:cs typeface="Meiryo UI" pitchFamily="50" charset="-128"/>
              </a:endParaRPr>
            </a:p>
          </p:txBody>
        </p:sp>
        <p:sp>
          <p:nvSpPr>
            <p:cNvPr id="22598" name="テキスト ボックス 16"/>
            <p:cNvSpPr txBox="1">
              <a:spLocks noChangeArrowheads="1"/>
            </p:cNvSpPr>
            <p:nvPr/>
          </p:nvSpPr>
          <p:spPr bwMode="auto">
            <a:xfrm>
              <a:off x="382673" y="685157"/>
              <a:ext cx="8517926"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hangingPunct="1"/>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財政構造改革プラン</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（案</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）」以降、孫法人（９法人）については、出資元法人の関与の状況等を確認・点検しており、平成</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年６月１日に設立された保証協会コンピュータサービス（株）</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出資元：大阪信用保証協会</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を含め、平成</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年度以降も引き続き点検を実施する法人は３法人</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なりました。</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今後も存続する孫法人については、引き続き、行財政改革推進プラン（案）での</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方</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向性を踏襲し、</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その必要性などに</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ついて定期的に</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点検</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していきます。</a:t>
              </a:r>
              <a:endPar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600" name="角丸四角形 4"/>
            <p:cNvSpPr>
              <a:spLocks noChangeArrowheads="1"/>
            </p:cNvSpPr>
            <p:nvPr/>
          </p:nvSpPr>
          <p:spPr bwMode="auto">
            <a:xfrm>
              <a:off x="251521" y="332656"/>
              <a:ext cx="2016224" cy="307975"/>
            </a:xfrm>
            <a:prstGeom prst="roundRect">
              <a:avLst>
                <a:gd name="adj" fmla="val 16667"/>
              </a:avLst>
            </a:prstGeom>
            <a:solidFill>
              <a:srgbClr val="0070C0"/>
            </a:solidFill>
            <a:ln w="19050" algn="ctr">
              <a:solidFill>
                <a:srgbClr val="002060"/>
              </a:solidFill>
              <a:round/>
              <a:headEnd/>
              <a:tailEnd/>
            </a:ln>
          </p:spPr>
          <p:txBody>
            <a:bodyPr wrap="none" lIns="0" tIns="72000" rIns="0" bIns="72000" anchor="ctr"/>
            <a:lstStyle/>
            <a:p>
              <a:pPr algn="ctr"/>
              <a:r>
                <a:rPr lang="ja-JP" altLang="en-US" sz="1100" b="1" dirty="0">
                  <a:solidFill>
                    <a:prstClr val="white"/>
                  </a:solidFill>
                  <a:latin typeface="ＭＳ Ｐゴシック" charset="-128"/>
                  <a:ea typeface="Meiryo UI" pitchFamily="50" charset="-128"/>
                  <a:cs typeface="Meiryo UI" pitchFamily="50" charset="-128"/>
                </a:rPr>
                <a:t>点検結果・今後の取組み</a:t>
              </a:r>
              <a:endParaRPr lang="en-US" altLang="ja-JP" sz="1100" b="1" dirty="0">
                <a:solidFill>
                  <a:prstClr val="white"/>
                </a:solidFill>
                <a:latin typeface="ＭＳ Ｐゴシック" charset="-128"/>
                <a:ea typeface="Meiryo UI" pitchFamily="50" charset="-128"/>
                <a:cs typeface="Meiryo UI" pitchFamily="50" charset="-128"/>
              </a:endParaRPr>
            </a:p>
          </p:txBody>
        </p:sp>
        <p:sp>
          <p:nvSpPr>
            <p:cNvPr id="24" name="テキスト ボックス 16"/>
            <p:cNvSpPr txBox="1">
              <a:spLocks noChangeArrowheads="1"/>
            </p:cNvSpPr>
            <p:nvPr/>
          </p:nvSpPr>
          <p:spPr bwMode="auto">
            <a:xfrm>
              <a:off x="382673" y="1253670"/>
              <a:ext cx="697296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fontAlgn="t">
                <a:lnSpc>
                  <a:spcPct val="150000"/>
                </a:lnSpc>
                <a:defRPr/>
              </a:pPr>
              <a:r>
                <a:rPr lang="en-US" altLang="ja-JP"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今後の</a:t>
              </a:r>
              <a:r>
                <a:rPr lang="ja-JP" altLang="en-US"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方向性</a:t>
              </a:r>
              <a:r>
                <a:rPr lang="en-US" altLang="ja-JP"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fontAlgn="t">
                <a:lnSpc>
                  <a:spcPct val="150000"/>
                </a:lnSpc>
                <a:defRPr/>
              </a:pP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法人が府や出資法人の事業の一翼を担っている場合などには、 孫法人の状況も点検しておく必要があることから</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fontAlgn="t">
                <a:defRPr/>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法人の孫法人に対する関与の状況等を踏まえながら、出資法人を通じて、以下の観点から定期的に点検して</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いきます。</a:t>
              </a:r>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fontAlgn="t">
                <a:defRPr/>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fontAlgn="t">
                <a:defRPr/>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①　孫</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法人の</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必要性　　　②</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出資法人から孫法人への委託の</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必要性</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③</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孫法人に関する透明性の確保　等</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0" name="正方形/長方形 19"/>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48</a:t>
            </a:r>
            <a:endParaRPr lang="ja-JP" altLang="en-US" dirty="0">
              <a:solidFill>
                <a:prstClr val="black"/>
              </a:solidFill>
            </a:endParaRPr>
          </a:p>
        </p:txBody>
      </p:sp>
      <p:sp>
        <p:nvSpPr>
          <p:cNvPr id="22" name="角丸四角形 4"/>
          <p:cNvSpPr>
            <a:spLocks noChangeArrowheads="1"/>
          </p:cNvSpPr>
          <p:nvPr/>
        </p:nvSpPr>
        <p:spPr bwMode="auto">
          <a:xfrm>
            <a:off x="7200403" y="2905519"/>
            <a:ext cx="1764085" cy="401738"/>
          </a:xfrm>
          <a:prstGeom prst="roundRect">
            <a:avLst>
              <a:gd name="adj" fmla="val 16667"/>
            </a:avLst>
          </a:prstGeom>
          <a:solidFill>
            <a:srgbClr val="0070C0"/>
          </a:solidFill>
          <a:ln w="19050" algn="ctr">
            <a:solidFill>
              <a:srgbClr val="002060"/>
            </a:solidFill>
            <a:round/>
            <a:headEnd/>
            <a:tailEnd/>
          </a:ln>
        </p:spPr>
        <p:txBody>
          <a:bodyPr wrap="none" lIns="0" tIns="36000" rIns="0" bIns="36000" anchor="ctr"/>
          <a:lstStyle/>
          <a:p>
            <a:pPr algn="ctr"/>
            <a:r>
              <a:rPr lang="en-US" altLang="ja-JP" sz="1000" b="1" dirty="0" smtClean="0">
                <a:solidFill>
                  <a:prstClr val="white"/>
                </a:solidFill>
                <a:latin typeface="ＭＳ Ｐゴシック" charset="-128"/>
                <a:ea typeface="Meiryo UI" pitchFamily="50" charset="-128"/>
                <a:cs typeface="Meiryo UI" pitchFamily="50" charset="-128"/>
              </a:rPr>
              <a:t>『</a:t>
            </a:r>
            <a:r>
              <a:rPr lang="ja-JP" altLang="en-US" sz="1000" b="1" dirty="0" smtClean="0">
                <a:solidFill>
                  <a:prstClr val="white"/>
                </a:solidFill>
                <a:latin typeface="ＭＳ Ｐゴシック" charset="-128"/>
                <a:ea typeface="Meiryo UI" pitchFamily="50" charset="-128"/>
                <a:cs typeface="Meiryo UI" pitchFamily="50" charset="-128"/>
              </a:rPr>
              <a:t>平成</a:t>
            </a:r>
            <a:r>
              <a:rPr lang="en-US" altLang="ja-JP" sz="1000" b="1" dirty="0">
                <a:solidFill>
                  <a:prstClr val="white"/>
                </a:solidFill>
                <a:latin typeface="ＭＳ Ｐゴシック" charset="-128"/>
                <a:ea typeface="Meiryo UI" pitchFamily="50" charset="-128"/>
                <a:cs typeface="Meiryo UI" pitchFamily="50" charset="-128"/>
              </a:rPr>
              <a:t>30</a:t>
            </a:r>
            <a:r>
              <a:rPr lang="ja-JP" altLang="en-US" sz="1000" b="1" dirty="0">
                <a:solidFill>
                  <a:prstClr val="white"/>
                </a:solidFill>
                <a:latin typeface="ＭＳ Ｐゴシック" charset="-128"/>
                <a:ea typeface="Meiryo UI" pitchFamily="50" charset="-128"/>
                <a:cs typeface="Meiryo UI" pitchFamily="50" charset="-128"/>
              </a:rPr>
              <a:t>年度行政経営の</a:t>
            </a:r>
            <a:r>
              <a:rPr lang="ja-JP" altLang="en-US" sz="1000" b="1" dirty="0" smtClean="0">
                <a:solidFill>
                  <a:prstClr val="white"/>
                </a:solidFill>
                <a:latin typeface="ＭＳ Ｐゴシック" charset="-128"/>
                <a:ea typeface="Meiryo UI" pitchFamily="50" charset="-128"/>
                <a:cs typeface="Meiryo UI" pitchFamily="50" charset="-128"/>
              </a:rPr>
              <a:t>取組み</a:t>
            </a:r>
            <a:r>
              <a:rPr lang="en-US" altLang="ja-JP" sz="1000" b="1" dirty="0" smtClean="0">
                <a:solidFill>
                  <a:prstClr val="white"/>
                </a:solidFill>
                <a:latin typeface="ＭＳ Ｐゴシック" charset="-128"/>
                <a:ea typeface="Meiryo UI" pitchFamily="50" charset="-128"/>
                <a:cs typeface="Meiryo UI" pitchFamily="50" charset="-128"/>
              </a:rPr>
              <a:t>』</a:t>
            </a:r>
            <a:endParaRPr lang="ja-JP" altLang="en-US" sz="1000" b="1" dirty="0">
              <a:solidFill>
                <a:prstClr val="white"/>
              </a:solidFill>
              <a:latin typeface="ＭＳ Ｐゴシック" charset="-128"/>
              <a:ea typeface="Meiryo UI" pitchFamily="50" charset="-128"/>
              <a:cs typeface="Meiryo UI" pitchFamily="50" charset="-128"/>
            </a:endParaRPr>
          </a:p>
          <a:p>
            <a:pPr algn="ctr"/>
            <a:r>
              <a:rPr lang="ja-JP" altLang="en-US" sz="1000" b="1" dirty="0">
                <a:solidFill>
                  <a:prstClr val="white"/>
                </a:solidFill>
                <a:latin typeface="ＭＳ Ｐゴシック" charset="-128"/>
                <a:ea typeface="Meiryo UI" pitchFamily="50" charset="-128"/>
                <a:cs typeface="Meiryo UI" pitchFamily="50" charset="-128"/>
              </a:rPr>
              <a:t>に</a:t>
            </a:r>
            <a:r>
              <a:rPr lang="ja-JP" altLang="en-US" sz="1000" b="1" dirty="0" smtClean="0">
                <a:solidFill>
                  <a:prstClr val="white"/>
                </a:solidFill>
                <a:latin typeface="ＭＳ Ｐゴシック" charset="-128"/>
                <a:ea typeface="Meiryo UI" pitchFamily="50" charset="-128"/>
                <a:cs typeface="Meiryo UI" pitchFamily="50" charset="-128"/>
              </a:rPr>
              <a:t>おける孫法人の状況</a:t>
            </a:r>
            <a:endParaRPr lang="en-US" altLang="ja-JP" sz="1000" b="1" dirty="0" smtClean="0">
              <a:solidFill>
                <a:prstClr val="white"/>
              </a:solidFill>
              <a:latin typeface="ＭＳ Ｐゴシック" charset="-128"/>
              <a:ea typeface="Meiryo UI" pitchFamily="50" charset="-128"/>
              <a:cs typeface="Meiryo UI"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124853655"/>
              </p:ext>
            </p:extLst>
          </p:nvPr>
        </p:nvGraphicFramePr>
        <p:xfrm>
          <a:off x="7200403" y="3429000"/>
          <a:ext cx="1764086" cy="1250346"/>
        </p:xfrm>
        <a:graphic>
          <a:graphicData uri="http://schemas.openxmlformats.org/drawingml/2006/table">
            <a:tbl>
              <a:tblPr/>
              <a:tblGrid>
                <a:gridCol w="1764086"/>
              </a:tblGrid>
              <a:tr h="303979">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en-US" altLang="ja-JP"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r>
                        <a:rPr kumimoji="1" lang="ja-JP" altLang="en-US"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引き続き点検を実施する</a:t>
                      </a:r>
                      <a:endParaRPr kumimoji="1" lang="en-US" altLang="ja-JP"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p>
                      <a:pPr marL="0" marR="0" lvl="0" indent="0" algn="ctr"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孫法人</a:t>
                      </a:r>
                      <a:r>
                        <a:rPr kumimoji="1" lang="en-US"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３</a:t>
                      </a:r>
                      <a:r>
                        <a:rPr kumimoji="1" lang="ja-JP" altLang="en-US"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法人</a:t>
                      </a:r>
                      <a:r>
                        <a:rPr kumimoji="1" lang="en-US" altLang="ja-JP"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endParaRPr kumimoji="1" lang="ja-JP" altLang="en-US"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r>
              <a:tr h="268302">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1" lang="ja-JP" altLang="en-US" sz="10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大阪モノレールサービス㈱</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91816">
                <a:tc>
                  <a:txBody>
                    <a:bodyPr/>
                    <a:lstStyle/>
                    <a:p>
                      <a:pPr marL="0" marR="0" lvl="0" indent="0" algn="l" defTabSz="914400" rtl="0" eaLnBrk="1" fontAlgn="base" latinLnBrk="0" hangingPunct="1">
                        <a:lnSpc>
                          <a:spcPct val="100000"/>
                        </a:lnSpc>
                        <a:spcBef>
                          <a:spcPct val="0"/>
                        </a:spcBef>
                        <a:spcAft>
                          <a:spcPct val="0"/>
                        </a:spcAft>
                        <a:buClr>
                          <a:srgbClr val="EEECE1"/>
                        </a:buClr>
                        <a:buSzPct val="75000"/>
                        <a:buFont typeface="Wingdings" pitchFamily="2" charset="2"/>
                        <a:buNone/>
                        <a:tabLst/>
                        <a:defRPr/>
                      </a:pPr>
                      <a:r>
                        <a:rPr kumimoji="1" lang="ja-JP" altLang="en-US" sz="1000" b="0" i="0" u="none" strike="noStrike" kern="1200" cap="none" spc="0" normalizeH="0" baseline="0" noProof="0" dirty="0" smtClean="0">
                          <a:ln>
                            <a:noFill/>
                          </a:ln>
                          <a:solidFill>
                            <a:prstClr val="black"/>
                          </a:solidFill>
                          <a:effectLst/>
                          <a:uLnTx/>
                          <a:uFillTx/>
                          <a:latin typeface="ＭＳ Ｐゴシック" charset="-128"/>
                          <a:ea typeface="Meiryo UI" pitchFamily="50" charset="-128"/>
                          <a:cs typeface="Meiryo UI" pitchFamily="50" charset="-128"/>
                        </a:rPr>
                        <a:t>千里北センター㈱</a:t>
                      </a:r>
                      <a:endParaRPr kumimoji="1" lang="en-US" altLang="ja-JP" sz="1000" b="0" i="0" u="none" strike="noStrike" kern="1200" cap="none" spc="0" normalizeH="0" baseline="0" noProof="0" dirty="0" smtClean="0">
                        <a:ln>
                          <a:noFill/>
                        </a:ln>
                        <a:solidFill>
                          <a:prstClr val="black"/>
                        </a:solidFill>
                        <a:effectLst/>
                        <a:uLnTx/>
                        <a:uFillTx/>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91816">
                <a:tc>
                  <a:txBody>
                    <a:bodyPr/>
                    <a:lstStyle/>
                    <a:p>
                      <a:pPr marL="0" marR="0" lvl="0" indent="0" algn="l" defTabSz="914400" rtl="0" eaLnBrk="1" fontAlgn="base" latinLnBrk="0" hangingPunct="1">
                        <a:lnSpc>
                          <a:spcPct val="100000"/>
                        </a:lnSpc>
                        <a:spcBef>
                          <a:spcPct val="0"/>
                        </a:spcBef>
                        <a:spcAft>
                          <a:spcPct val="0"/>
                        </a:spcAft>
                        <a:buClr>
                          <a:srgbClr val="EEECE1"/>
                        </a:buClr>
                        <a:buSzPct val="75000"/>
                        <a:buFont typeface="Wingdings" pitchFamily="2" charset="2"/>
                        <a:buNone/>
                        <a:tabLst/>
                        <a:defRPr/>
                      </a:pPr>
                      <a:r>
                        <a:rPr kumimoji="1" lang="ja-JP" altLang="en-US" sz="1000" b="0" i="0" u="none" strike="noStrike" kern="1200" cap="none" spc="0" normalizeH="0" baseline="0" noProof="0" dirty="0" smtClean="0">
                          <a:ln>
                            <a:noFill/>
                          </a:ln>
                          <a:solidFill>
                            <a:prstClr val="black"/>
                          </a:solidFill>
                          <a:effectLst/>
                          <a:uLnTx/>
                          <a:uFillTx/>
                          <a:latin typeface="ＭＳ Ｐゴシック" charset="-128"/>
                          <a:ea typeface="Meiryo UI" pitchFamily="50" charset="-128"/>
                          <a:cs typeface="Meiryo UI" pitchFamily="50" charset="-128"/>
                        </a:rPr>
                        <a:t>保証協会コンピュータサービス</a:t>
                      </a:r>
                      <a:r>
                        <a:rPr kumimoji="1" lang="ja-JP" altLang="en-US" sz="10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26" name="右矢印 25"/>
          <p:cNvSpPr/>
          <p:nvPr/>
        </p:nvSpPr>
        <p:spPr>
          <a:xfrm>
            <a:off x="6800743" y="4077072"/>
            <a:ext cx="296132" cy="151216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25" name="正方形/長方形 24"/>
          <p:cNvSpPr/>
          <p:nvPr/>
        </p:nvSpPr>
        <p:spPr>
          <a:xfrm>
            <a:off x="26495" y="44333"/>
            <a:ext cx="8136904" cy="369332"/>
          </a:xfrm>
          <a:prstGeom prst="rect">
            <a:avLst/>
          </a:prstGeom>
        </p:spPr>
        <p:txBody>
          <a:bodyPr wrap="square">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出資法人等の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9" name="直線コネクタ 28"/>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697921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13852887"/>
              </p:ext>
            </p:extLst>
          </p:nvPr>
        </p:nvGraphicFramePr>
        <p:xfrm>
          <a:off x="2843808" y="3429000"/>
          <a:ext cx="208280" cy="365760"/>
        </p:xfrm>
        <a:graphic>
          <a:graphicData uri="http://schemas.openxmlformats.org/drawingml/2006/table">
            <a:tbl>
              <a:tblPr/>
              <a:tblGrid>
                <a:gridCol w="208280"/>
              </a:tblGrid>
              <a:tr h="0">
                <a:tc>
                  <a:txBody>
                    <a:bodyPr/>
                    <a:lstStyle/>
                    <a:p>
                      <a:endParaRPr kumimoji="1" lang="ja-JP" altLang="en-US" dirty="0"/>
                    </a:p>
                  </a:txBody>
                  <a:tcPr>
                    <a:lnL w="12700" cmpd="sng">
                      <a:noFill/>
                      <a:prstDash val="solid"/>
                    </a:lnL>
                    <a:lnR w="12700" cmpd="sng">
                      <a:noFill/>
                      <a:prstDash val="solid"/>
                    </a:lnR>
                    <a:lnT w="12700" cmpd="sng">
                      <a:noFill/>
                      <a:prstDash val="solid"/>
                    </a:lnT>
                    <a:lnB w="12700" cmpd="sng">
                      <a:noFill/>
                      <a:prstDash val="solid"/>
                    </a:lnB>
                  </a:tcPr>
                </a:tc>
              </a:tr>
            </a:tbl>
          </a:graphicData>
        </a:graphic>
      </p:graphicFrame>
      <p:sp>
        <p:nvSpPr>
          <p:cNvPr id="6" name="正方形/長方形 5"/>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49</a:t>
            </a:r>
            <a:endParaRPr lang="ja-JP" altLang="en-US" dirty="0">
              <a:solidFill>
                <a:prstClr val="black"/>
              </a:solidFill>
            </a:endParaRPr>
          </a:p>
        </p:txBody>
      </p:sp>
      <p:graphicFrame>
        <p:nvGraphicFramePr>
          <p:cNvPr id="9" name="表 8"/>
          <p:cNvGraphicFramePr>
            <a:graphicFrameLocks noGrp="1"/>
          </p:cNvGraphicFramePr>
          <p:nvPr>
            <p:extLst>
              <p:ext uri="{D42A27DB-BD31-4B8C-83A1-F6EECF244321}">
                <p14:modId xmlns:p14="http://schemas.microsoft.com/office/powerpoint/2010/main" val="2414946359"/>
              </p:ext>
            </p:extLst>
          </p:nvPr>
        </p:nvGraphicFramePr>
        <p:xfrm>
          <a:off x="704006" y="1078336"/>
          <a:ext cx="8188474" cy="4355909"/>
        </p:xfrm>
        <a:graphic>
          <a:graphicData uri="http://schemas.openxmlformats.org/drawingml/2006/table">
            <a:tbl>
              <a:tblPr firstRow="1" firstCol="1" bandRow="1">
                <a:tableStyleId>{BC89EF96-8CEA-46FF-86C4-4CE0E7609802}</a:tableStyleId>
              </a:tblPr>
              <a:tblGrid>
                <a:gridCol w="1977784"/>
                <a:gridCol w="630070"/>
                <a:gridCol w="2430270"/>
                <a:gridCol w="3150350"/>
              </a:tblGrid>
              <a:tr h="377819">
                <a:tc>
                  <a:txBody>
                    <a:bodyPr/>
                    <a:lstStyle/>
                    <a:p>
                      <a:pPr algn="ctr">
                        <a:spcAft>
                          <a:spcPts val="0"/>
                        </a:spcAft>
                      </a:pPr>
                      <a:r>
                        <a:rPr lang="ja-JP" sz="12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gridSpan="2">
                  <a:txBody>
                    <a:bodyPr/>
                    <a:lstStyle/>
                    <a:p>
                      <a:pPr marL="0" marR="0" indent="0" algn="ctr" defTabSz="914400" rtl="0" eaLnBrk="1" fontAlgn="auto" latinLnBrk="0" hangingPunct="1">
                        <a:lnSpc>
                          <a:spcPts val="1500"/>
                        </a:lnSpc>
                        <a:spcBef>
                          <a:spcPts val="0"/>
                        </a:spcBef>
                        <a:spcAft>
                          <a:spcPts val="0"/>
                        </a:spcAft>
                        <a:buClrTx/>
                        <a:buSzTx/>
                        <a:buFontTx/>
                        <a:buNone/>
                        <a:tabLst/>
                        <a:defRPr/>
                      </a:pPr>
                      <a:r>
                        <a:rPr kumimoji="1" lang="ja-JP" altLang="en-US" sz="1200" b="1" kern="100" spc="-5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en-US" altLang="ja-JP" sz="1200" b="1" kern="100" spc="-5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hMerge="1">
                  <a:txBody>
                    <a:bodyPr/>
                    <a:lstStyle/>
                    <a:p>
                      <a:pPr algn="ctr">
                        <a:spcAft>
                          <a:spcPts val="0"/>
                        </a:spcAft>
                      </a:pPr>
                      <a:endParaRPr 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spcAft>
                          <a:spcPts val="0"/>
                        </a:spcAft>
                      </a:pPr>
                      <a:r>
                        <a:rPr lang="ja-JP" altLang="en-US" sz="1200" b="1"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b="1"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30</a:t>
                      </a:r>
                      <a:r>
                        <a:rPr lang="ja-JP" altLang="en-US" sz="1200" b="1"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年度の取組み</a:t>
                      </a:r>
                      <a:endParaRPr lang="ja-JP" sz="12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r>
              <a:tr h="982735">
                <a:tc>
                  <a:txBody>
                    <a:bodyPr/>
                    <a:lstStyle/>
                    <a:p>
                      <a:r>
                        <a:rPr kumimoji="1" lang="zh-CN"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公立大学法人</a:t>
                      </a:r>
                      <a:endParaRPr kumimoji="1" lang="en-US" altLang="zh-CN"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zh-CN"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大阪府立大学</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　合</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・府立大学、市立大学の統合</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95250" marR="0" lvl="0" indent="-95250" algn="just"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期中期目標期間中（平成</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年度）を目途に、新大学の実現を図るため、府市及び両大学で検討する。</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95250" marR="0" lvl="0" indent="-95250" algn="just" defTabSz="914400" rtl="0" eaLnBrk="1" fontAlgn="base" latinLnBrk="0" hangingPunct="1">
                        <a:lnSpc>
                          <a:spcPts val="1400"/>
                        </a:lnSpc>
                        <a:spcBef>
                          <a:spcPct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月法人統合に向けて、新法人設立に向けた手続きなどをすすめる。</a:t>
                      </a: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395155">
                <a:tc>
                  <a:txBody>
                    <a:bodyPr/>
                    <a:lstStyle/>
                    <a:p>
                      <a:r>
                        <a:rPr kumimoji="1" lang="zh-TW"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地方独立行政法人</a:t>
                      </a:r>
                      <a:endParaRPr kumimoji="1" lang="en-US" altLang="zh-TW"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zh-TW"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大阪府立病院機構</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　合</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・府市共同住吉母子医療センターの整</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備</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・府立病院機構、市民病院機構の法人統合</a:t>
                      </a:r>
                      <a:endParaRPr kumimoji="1" lang="ja-JP" altLang="en-US" sz="11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95250" marR="0" lvl="0" indent="-95250" algn="just"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・府市共同住吉母子医療センターを開設する（平成</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年４月供用開始予定）。</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95250" marR="0" lvl="0" indent="-95250" algn="just"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・市及び府市法人と連携を図り、法人統合に向けた検討をすすめる。</a:t>
                      </a: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584610">
                <a:tc>
                  <a:txBody>
                    <a:bodyPr/>
                    <a:lstStyle/>
                    <a:p>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文化施設</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（対象施設）</a:t>
                      </a:r>
                    </a:p>
                    <a:p>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府：弥生文化博物館、</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近</a:t>
                      </a:r>
                      <a:r>
                        <a:rPr kumimoji="1" lang="ja-JP" altLang="en-US" sz="1100" b="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つ</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飛鳥博物館、</a:t>
                      </a:r>
                    </a:p>
                    <a:p>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日本民家集落博物館</a:t>
                      </a:r>
                    </a:p>
                    <a:p>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市：大阪歴史博物館、</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東洋陶磁美術館、</a:t>
                      </a:r>
                    </a:p>
                    <a:p>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自然史博物館、美術館、</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科学館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新たな地方独立行政法人の設立に向けた検討</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・市単独による地方独立行政法人を設立したのち、府施設を合流し、府市の文化施設８施設（博物館等）を一体運営</a:t>
                      </a:r>
                      <a:endParaRPr kumimoji="1" lang="ja-JP" altLang="en-US" sz="1100" strike="sng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95250" marR="0" lvl="0" indent="-9525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・市単独により設立された地独法人への、府施設の合流手法について検討する。</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cxnSp>
        <p:nvCxnSpPr>
          <p:cNvPr id="8" name="直線コネクタ 7"/>
          <p:cNvCxnSpPr/>
          <p:nvPr/>
        </p:nvCxnSpPr>
        <p:spPr>
          <a:xfrm>
            <a:off x="179512" y="50367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0" name="正方形/長方形 9"/>
          <p:cNvSpPr/>
          <p:nvPr/>
        </p:nvSpPr>
        <p:spPr>
          <a:xfrm>
            <a:off x="251520" y="98630"/>
            <a:ext cx="8136904" cy="369332"/>
          </a:xfrm>
          <a:prstGeom prst="rect">
            <a:avLst/>
          </a:prstGeom>
        </p:spPr>
        <p:txBody>
          <a:bodyPr wrap="square">
            <a:spAutoFit/>
          </a:bodyPr>
          <a:lstStyle/>
          <a:p>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出資</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法人等の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4"/>
          <p:cNvSpPr>
            <a:spLocks noChangeArrowheads="1"/>
          </p:cNvSpPr>
          <p:nvPr/>
        </p:nvSpPr>
        <p:spPr bwMode="auto">
          <a:xfrm>
            <a:off x="341530" y="739782"/>
            <a:ext cx="216758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地方独立行政法人</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8581380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dirty="0" smtClean="0"/>
              <a:t>50</a:t>
            </a:r>
            <a:endParaRPr kumimoji="1" lang="ja-JP" altLang="en-US" dirty="0"/>
          </a:p>
        </p:txBody>
      </p:sp>
      <p:sp>
        <p:nvSpPr>
          <p:cNvPr id="13" name="正方形/長方形 12"/>
          <p:cNvSpPr/>
          <p:nvPr/>
        </p:nvSpPr>
        <p:spPr>
          <a:xfrm>
            <a:off x="170511" y="107920"/>
            <a:ext cx="8136904" cy="369332"/>
          </a:xfrm>
          <a:prstGeom prst="rect">
            <a:avLst/>
          </a:prstGeom>
        </p:spPr>
        <p:txBody>
          <a:bodyPr wrap="square">
            <a:spAutoFit/>
          </a:bodyPr>
          <a:lstStyle/>
          <a:p>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Ⅳ</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公の施設の改革</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 name="直線コネクタ 13"/>
          <p:cNvCxnSpPr/>
          <p:nvPr/>
        </p:nvCxnSpPr>
        <p:spPr>
          <a:xfrm>
            <a:off x="179512" y="477252"/>
            <a:ext cx="8784976" cy="0"/>
          </a:xfrm>
          <a:prstGeom prst="line">
            <a:avLst/>
          </a:prstGeom>
        </p:spPr>
        <p:style>
          <a:lnRef idx="3">
            <a:schemeClr val="accent1"/>
          </a:lnRef>
          <a:fillRef idx="0">
            <a:schemeClr val="accent1"/>
          </a:fillRef>
          <a:effectRef idx="2">
            <a:schemeClr val="accent1"/>
          </a:effectRef>
          <a:fontRef idx="minor">
            <a:schemeClr val="tx1"/>
          </a:fontRef>
        </p:style>
      </p:cxnSp>
      <p:graphicFrame>
        <p:nvGraphicFramePr>
          <p:cNvPr id="2" name="表 1"/>
          <p:cNvGraphicFramePr>
            <a:graphicFrameLocks noGrp="1"/>
          </p:cNvGraphicFramePr>
          <p:nvPr>
            <p:extLst>
              <p:ext uri="{D42A27DB-BD31-4B8C-83A1-F6EECF244321}">
                <p14:modId xmlns:p14="http://schemas.microsoft.com/office/powerpoint/2010/main" val="4129295748"/>
              </p:ext>
            </p:extLst>
          </p:nvPr>
        </p:nvGraphicFramePr>
        <p:xfrm>
          <a:off x="566555" y="993932"/>
          <a:ext cx="7942932" cy="4325278"/>
        </p:xfrm>
        <a:graphic>
          <a:graphicData uri="http://schemas.openxmlformats.org/drawingml/2006/table">
            <a:tbl>
              <a:tblPr firstRow="1" bandRow="1">
                <a:tableStyleId>{5940675A-B579-460E-94D1-54222C63F5DA}</a:tableStyleId>
              </a:tblPr>
              <a:tblGrid>
                <a:gridCol w="1966268"/>
                <a:gridCol w="2905298"/>
                <a:gridCol w="3071366"/>
              </a:tblGrid>
              <a:tr h="364838">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施設名</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施設概要</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年度の取組み</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r>
              <a:tr h="864096">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国際会議場</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府民に開かれた国際交流の拠点として、学術、芸術及び産業の振興に資する集会及び催物の場を提供し、もって大阪の文化及び経済の発展に寄与する。</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将来の負担リスク等を踏まえ、施設のあり方を検討</a:t>
                      </a:r>
                      <a:r>
                        <a:rPr lang="ja-JP" altLang="en-US" sz="110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する。</a:t>
                      </a:r>
                      <a:endParaRPr lang="en-US" altLang="ja-JP" sz="1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r>
              <a:tr h="7920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稲スポーツセンター</a:t>
                      </a:r>
                    </a:p>
                    <a:p>
                      <a:endPar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100" u="none"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障がい</a:t>
                      </a:r>
                      <a:r>
                        <a:rPr lang="ja-JP" altLang="en-US" sz="110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者のスポーツ及びレクリエーションの活動を支援し、もって障がい者</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の社会参加の促進に資する。</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10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施設機能のあり方及び利用環境の継続性を確保できる手法を検討する。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64096">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子どもライフサポート</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センター</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家庭を離れ社会的養育を必要とする中学校卒業から１８歳までの児童に対し、集団生活を通して、進学や就職など社会的な自立に向けた支援を行う。</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入所支援を要する児童に対する支援のあり方について、府立施設での支援ありきではなく、抜本的に検討を行う。</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92088">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女性自立支援センター</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（あゆみ寮・のぞみ寮）</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家庭環境の破綻や生活の困窮など、様々な事情により社会生活を営むうえで困難な問題を抱えている女性を保護する。</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入所者の実態、支援ニーズを踏まえ、施設の適正な規模と支援のあり方を検討する。</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48072">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中河内救命救急センター</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救急患者に対し救命医療を行い、府民の生命及び健康の保持に資する。</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運営形態のあり方について、東大阪市・市立東大阪医療センターと協議を継続していく。</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5720216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dirty="0" smtClean="0"/>
              <a:t>51</a:t>
            </a:r>
            <a:endParaRPr kumimoji="1" lang="ja-JP" altLang="en-US" dirty="0"/>
          </a:p>
        </p:txBody>
      </p:sp>
      <p:sp>
        <p:nvSpPr>
          <p:cNvPr id="13" name="正方形/長方形 12"/>
          <p:cNvSpPr/>
          <p:nvPr/>
        </p:nvSpPr>
        <p:spPr>
          <a:xfrm>
            <a:off x="161510" y="107920"/>
            <a:ext cx="8136904" cy="369332"/>
          </a:xfrm>
          <a:prstGeom prst="rect">
            <a:avLst/>
          </a:prstGeom>
        </p:spPr>
        <p:txBody>
          <a:bodyPr wrap="square">
            <a:spAutoFit/>
          </a:bodyPr>
          <a:lstStyle/>
          <a:p>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Ⅳ</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公の施設の改革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 name="直線コネクタ 13"/>
          <p:cNvCxnSpPr/>
          <p:nvPr/>
        </p:nvCxnSpPr>
        <p:spPr>
          <a:xfrm>
            <a:off x="179512" y="477252"/>
            <a:ext cx="8784976" cy="0"/>
          </a:xfrm>
          <a:prstGeom prst="line">
            <a:avLst/>
          </a:prstGeom>
        </p:spPr>
        <p:style>
          <a:lnRef idx="3">
            <a:schemeClr val="accent1"/>
          </a:lnRef>
          <a:fillRef idx="0">
            <a:schemeClr val="accent1"/>
          </a:fillRef>
          <a:effectRef idx="2">
            <a:schemeClr val="accent1"/>
          </a:effectRef>
          <a:fontRef idx="minor">
            <a:schemeClr val="tx1"/>
          </a:fontRef>
        </p:style>
      </p:cxnSp>
      <p:graphicFrame>
        <p:nvGraphicFramePr>
          <p:cNvPr id="2" name="表 1"/>
          <p:cNvGraphicFramePr>
            <a:graphicFrameLocks noGrp="1"/>
          </p:cNvGraphicFramePr>
          <p:nvPr>
            <p:extLst>
              <p:ext uri="{D42A27DB-BD31-4B8C-83A1-F6EECF244321}">
                <p14:modId xmlns:p14="http://schemas.microsoft.com/office/powerpoint/2010/main" val="2838041489"/>
              </p:ext>
            </p:extLst>
          </p:nvPr>
        </p:nvGraphicFramePr>
        <p:xfrm>
          <a:off x="566555" y="953725"/>
          <a:ext cx="8010890" cy="4905545"/>
        </p:xfrm>
        <a:graphic>
          <a:graphicData uri="http://schemas.openxmlformats.org/drawingml/2006/table">
            <a:tbl>
              <a:tblPr firstRow="1" bandRow="1">
                <a:tableStyleId>{5940675A-B579-460E-94D1-54222C63F5DA}</a:tableStyleId>
              </a:tblPr>
              <a:tblGrid>
                <a:gridCol w="1966268"/>
                <a:gridCol w="2905298"/>
                <a:gridCol w="3139324"/>
              </a:tblGrid>
              <a:tr h="364838">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施設名</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施設概要</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年度の取組み</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r>
              <a:tr h="715282">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労働センター</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労働組合の健全な発展並びに労働者の教養の向上及び福祉の増進に資する集会、催物等の場を提供する。</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次期指定管理期間終了までに、</a:t>
                      </a:r>
                      <a:r>
                        <a:rPr lang="ja-JP" altLang="en-US" sz="110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南館を含む施設全体のあり方を検討する。</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r>
              <a:tr h="630070">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堺泉北港の緑地</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港湾施設労働者の福利厚生、地域住民等の交流の促進、地域の魅力の増進に資する。</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府としての役割を踏まえ、施設のあり方を見直す。</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20080">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門真スポーツセンター</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体育、スポーツ及びレクリエーションの振興を図り、併せて文化的な集会及び催物の場を提供する。</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10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更なる効率的・効果的な運営方法</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を現指定管理期間中に検討する。</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38082">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中央図書館</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自治体最大規模の図書館として、府民の教養、調査研究、レクリエーシヨン等に資する。</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現在導入している民間活力の活用の手法について、点検の上、</a:t>
                      </a:r>
                      <a:r>
                        <a:rPr lang="ja-JP" altLang="en-US" sz="110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必要な見直しを行う</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04056">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弥生文化博物館</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歴史、民俗等に関する資料を収集し、保管し、及び展示して府民の利用に供し、もって府民の文化的向上に資する。</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市単独により設立された地独法人への、府施設の合流</a:t>
                      </a:r>
                      <a:r>
                        <a:rPr lang="ja-JP" altLang="en-US" sz="1100"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手法について検討する</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04056">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近</a:t>
                      </a:r>
                      <a:r>
                        <a:rPr lang="ja-JP" altLang="en-US" sz="110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つ</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飛鳥博物館</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29081">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近</a:t>
                      </a:r>
                      <a:r>
                        <a:rPr lang="ja-JP" altLang="en-US" sz="110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つ</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飛鳥風土記の丘</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一須賀古墳群を保存するとともに府民にこれと親しむ場を提供し、もって府民の文化的向上に資する。</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２博物館の地独法人への合流の動向を踏まえ、更なる効率的・効果的な運営方法を検討する。</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6223806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8397425" y="653152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t>27</a:t>
            </a:r>
            <a:endParaRPr kumimoji="1" lang="ja-JP" altLang="en-US" dirty="0"/>
          </a:p>
        </p:txBody>
      </p:sp>
      <p:sp>
        <p:nvSpPr>
          <p:cNvPr id="13" name="正方形/長方形 12"/>
          <p:cNvSpPr/>
          <p:nvPr/>
        </p:nvSpPr>
        <p:spPr>
          <a:xfrm>
            <a:off x="167417" y="107920"/>
            <a:ext cx="8136904" cy="369332"/>
          </a:xfrm>
          <a:prstGeom prst="rect">
            <a:avLst/>
          </a:prstGeom>
        </p:spPr>
        <p:txBody>
          <a:bodyPr wrap="square">
            <a:spAutoFit/>
          </a:bodyPr>
          <a:lstStyle/>
          <a:p>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Ⅰ</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歳入確保</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 name="直線コネクタ 13"/>
          <p:cNvCxnSpPr/>
          <p:nvPr/>
        </p:nvCxnSpPr>
        <p:spPr>
          <a:xfrm>
            <a:off x="179512" y="548680"/>
            <a:ext cx="8784976" cy="0"/>
          </a:xfrm>
          <a:prstGeom prst="line">
            <a:avLst/>
          </a:prstGeom>
        </p:spPr>
        <p:style>
          <a:lnRef idx="3">
            <a:schemeClr val="accent1"/>
          </a:lnRef>
          <a:fillRef idx="0">
            <a:schemeClr val="accent1"/>
          </a:fillRef>
          <a:effectRef idx="2">
            <a:schemeClr val="accent1"/>
          </a:effectRef>
          <a:fontRef idx="minor">
            <a:schemeClr val="tx1"/>
          </a:fontRef>
        </p:style>
      </p:cxnSp>
      <p:graphicFrame>
        <p:nvGraphicFramePr>
          <p:cNvPr id="15" name="表 14"/>
          <p:cNvGraphicFramePr>
            <a:graphicFrameLocks noGrp="1"/>
          </p:cNvGraphicFramePr>
          <p:nvPr>
            <p:extLst>
              <p:ext uri="{D42A27DB-BD31-4B8C-83A1-F6EECF244321}">
                <p14:modId xmlns:p14="http://schemas.microsoft.com/office/powerpoint/2010/main" val="3020039661"/>
              </p:ext>
            </p:extLst>
          </p:nvPr>
        </p:nvGraphicFramePr>
        <p:xfrm>
          <a:off x="708475" y="1097168"/>
          <a:ext cx="7650850" cy="5302162"/>
        </p:xfrm>
        <a:graphic>
          <a:graphicData uri="http://schemas.openxmlformats.org/drawingml/2006/table">
            <a:tbl>
              <a:tblPr firstRow="1" bandRow="1">
                <a:tableStyleId>{5940675A-B579-460E-94D1-54222C63F5DA}</a:tableStyleId>
              </a:tblPr>
              <a:tblGrid>
                <a:gridCol w="1380492"/>
                <a:gridCol w="1872208"/>
                <a:gridCol w="4398150"/>
              </a:tblGrid>
              <a:tr h="456788">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取組み</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対象</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年度の取組み</a:t>
                      </a:r>
                      <a:endParaRPr lang="en-US" altLang="ja-JP" sz="1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内は</a:t>
                      </a:r>
                      <a:r>
                        <a:rPr lang="en-US" altLang="ja-JP"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H30</a:t>
                      </a:r>
                      <a:r>
                        <a:rPr lang="ja-JP" altLang="en-US"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当初予算における効果額）</a:t>
                      </a:r>
                      <a:endParaRPr kumimoji="1" lang="en-US" altLang="ja-JP" sz="105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B w="12700" cap="flat" cmpd="sng" algn="ctr">
                      <a:solidFill>
                        <a:schemeClr val="tx1"/>
                      </a:solidFill>
                      <a:prstDash val="solid"/>
                      <a:round/>
                      <a:headEnd type="none" w="med" len="med"/>
                      <a:tailEnd type="none" w="med" len="med"/>
                    </a:lnB>
                    <a:solidFill>
                      <a:srgbClr val="0070C0"/>
                    </a:solidFill>
                  </a:tcPr>
                </a:tc>
              </a:tr>
              <a:tr h="480830">
                <a:tc rowSpan="9">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府有財産の活用・売却</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守口保健所の跡地</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手続きをすすめ、平成</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年度中に売却する。</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80830">
                <a:tc vMerge="1">
                  <a:txBody>
                    <a:bodyPr/>
                    <a:lstStyle/>
                    <a:p>
                      <a:endParaRPr kumimoji="1" lang="ja-JP" altLang="en-US"/>
                    </a:p>
                  </a:txBody>
                  <a:tcPr/>
                </a:tc>
                <a:tc>
                  <a:txBody>
                    <a:bodyPr/>
                    <a:lstStyle/>
                    <a:p>
                      <a:r>
                        <a:rPr lang="ja-JP" altLang="en-US" sz="12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元公共職業安定所敷地</a:t>
                      </a:r>
                      <a:endParaRPr lang="en-US" altLang="ja-JP" sz="12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sng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24122">
                <a:tc vMerge="1">
                  <a:txBody>
                    <a:bodyPr/>
                    <a:lstStyle/>
                    <a:p>
                      <a:endParaRPr kumimoji="1" lang="ja-JP" altLang="en-US"/>
                    </a:p>
                  </a:txBody>
                  <a:tcPr/>
                </a:tc>
                <a:tc>
                  <a:txBody>
                    <a:bodyPr/>
                    <a:lstStyle/>
                    <a:p>
                      <a:r>
                        <a:rPr lang="ja-JP" altLang="en-US" sz="12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元大阪府立勤労青少年会館敷地</a:t>
                      </a:r>
                      <a:endParaRPr kumimoji="1" lang="ja-JP" altLang="en-US" sz="1200" b="0" strike="sngStrik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sng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80830">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府警吹田④待機宿舎</a:t>
                      </a:r>
                      <a:endParaRPr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45022">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大手前周辺土地</a:t>
                      </a:r>
                      <a:endParaRPr lang="en-US" altLang="ja-JP" sz="1200" b="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本館耐震工事終了後（平成</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年度）、指定金融機関代替店舗貸付用地の売却に取組む。</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36991">
                <a:tc vMerge="1">
                  <a:txBody>
                    <a:bodyPr/>
                    <a:lstStyle/>
                    <a:p>
                      <a:endParaRPr lang="ja-JP" alt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ビッグバン後背地</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近大の病院移転の動向を踏まえつつ、今後の取扱いを堺市と協議する。</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11788">
                <a:tc vMerge="1">
                  <a:txBody>
                    <a:bodyPr/>
                    <a:lstStyle/>
                    <a:p>
                      <a:endParaRPr lang="ja-JP" alt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福祉３センター</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err="1"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障がい</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者社会参加促進センター、谷町福祉センター、盲人福祉センターの森之宮移転後（平成</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32</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年度）、これらの跡地の売却に取組む。</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01322">
                <a:tc vMerge="1">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マイドーム</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おおさか</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建物を区分所有している公益財団法人大阪産業振興機構への売却について、同法人と協議を継続する。</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17125">
                <a:tc vMerge="1">
                  <a:txBody>
                    <a:bodyPr/>
                    <a:lstStyle/>
                    <a:p>
                      <a:endParaRPr lang="ja-JP" alt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堺泉北埠頭上屋</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公共上屋については、事業移管等を行うため、今後の管理運営等を関係者と協議する。</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独占排他的な利用に転換する上屋については、現在の利用</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者と協議が整い次第、順次</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民間に</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売却する。</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0" name="テキスト ボックス 9"/>
          <p:cNvSpPr txBox="1"/>
          <p:nvPr/>
        </p:nvSpPr>
        <p:spPr>
          <a:xfrm>
            <a:off x="359024" y="638690"/>
            <a:ext cx="2944228" cy="338554"/>
          </a:xfrm>
          <a:prstGeom prst="rect">
            <a:avLst/>
          </a:prstGeom>
          <a:noFill/>
        </p:spPr>
        <p:txBody>
          <a:bodyPr wrap="square" rtlCol="0">
            <a:spAutoFit/>
          </a:bodyPr>
          <a:lstStyle/>
          <a:p>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ⅱ)</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府</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有財産の活用・売却など</a:t>
            </a:r>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296242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8397425" y="653152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dirty="0" smtClean="0"/>
              <a:t>28</a:t>
            </a:r>
            <a:endParaRPr kumimoji="1" lang="ja-JP" altLang="en-US" dirty="0"/>
          </a:p>
        </p:txBody>
      </p:sp>
      <p:sp>
        <p:nvSpPr>
          <p:cNvPr id="13" name="正方形/長方形 12"/>
          <p:cNvSpPr/>
          <p:nvPr/>
        </p:nvSpPr>
        <p:spPr>
          <a:xfrm>
            <a:off x="150327" y="93682"/>
            <a:ext cx="8136904" cy="369332"/>
          </a:xfrm>
          <a:prstGeom prst="rect">
            <a:avLst/>
          </a:prstGeom>
        </p:spPr>
        <p:txBody>
          <a:bodyPr wrap="square">
            <a:spAutoFit/>
          </a:bodyPr>
          <a:lstStyle/>
          <a:p>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Ⅰ</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歳入確保</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 name="直線コネクタ 13"/>
          <p:cNvCxnSpPr/>
          <p:nvPr/>
        </p:nvCxnSpPr>
        <p:spPr>
          <a:xfrm>
            <a:off x="179512" y="548680"/>
            <a:ext cx="8784976" cy="0"/>
          </a:xfrm>
          <a:prstGeom prst="line">
            <a:avLst/>
          </a:prstGeom>
        </p:spPr>
        <p:style>
          <a:lnRef idx="3">
            <a:schemeClr val="accent1"/>
          </a:lnRef>
          <a:fillRef idx="0">
            <a:schemeClr val="accent1"/>
          </a:fillRef>
          <a:effectRef idx="2">
            <a:schemeClr val="accent1"/>
          </a:effectRef>
          <a:fontRef idx="minor">
            <a:schemeClr val="tx1"/>
          </a:fontRef>
        </p:style>
      </p:cxnSp>
      <p:graphicFrame>
        <p:nvGraphicFramePr>
          <p:cNvPr id="10" name="表 9"/>
          <p:cNvGraphicFramePr>
            <a:graphicFrameLocks noGrp="1"/>
          </p:cNvGraphicFramePr>
          <p:nvPr>
            <p:extLst>
              <p:ext uri="{D42A27DB-BD31-4B8C-83A1-F6EECF244321}">
                <p14:modId xmlns:p14="http://schemas.microsoft.com/office/powerpoint/2010/main" val="1278362967"/>
              </p:ext>
            </p:extLst>
          </p:nvPr>
        </p:nvGraphicFramePr>
        <p:xfrm>
          <a:off x="755576" y="1250845"/>
          <a:ext cx="7632848" cy="3680460"/>
        </p:xfrm>
        <a:graphic>
          <a:graphicData uri="http://schemas.openxmlformats.org/drawingml/2006/table">
            <a:tbl>
              <a:tblPr firstRow="1" bandRow="1">
                <a:tableStyleId>{5940675A-B579-460E-94D1-54222C63F5DA}</a:tableStyleId>
              </a:tblPr>
              <a:tblGrid>
                <a:gridCol w="1368152"/>
                <a:gridCol w="2088232"/>
                <a:gridCol w="4176464"/>
              </a:tblGrid>
              <a:tr h="364838">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取組み</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対象</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年度の取組み</a:t>
                      </a:r>
                      <a:endParaRPr lang="en-US" altLang="ja-JP" sz="1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内は</a:t>
                      </a:r>
                      <a:r>
                        <a:rPr lang="en-US" altLang="ja-JP"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H30</a:t>
                      </a:r>
                      <a:r>
                        <a:rPr lang="ja-JP" altLang="en-US"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当初予算における効果額）</a:t>
                      </a:r>
                      <a:endParaRPr kumimoji="1" lang="en-US" altLang="ja-JP" sz="105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solidFill>
                      <a:srgbClr val="0070C0"/>
                    </a:solidFill>
                  </a:tcPr>
                </a:tc>
              </a:tr>
              <a:tr h="335548">
                <a:tc row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a:t>
                      </a:r>
                      <a:r>
                        <a:rPr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が有する債権、出資による権利、株式等の有効活用</a:t>
                      </a:r>
                      <a:endPar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公益財団法人大阪府国際交流財団</a:t>
                      </a:r>
                      <a:r>
                        <a:rPr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OFIX</a:t>
                      </a:r>
                      <a:r>
                        <a:rPr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0"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国際化戦略アクションプログラム事業の府への一元化に伴い、法人より特定資産の一部が寄附される見込み。</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r>
              <a:tr h="167774">
                <a:tc vMerge="1">
                  <a:txBody>
                    <a:bodyPr/>
                    <a:lstStyle/>
                    <a:p>
                      <a:endParaRPr lang="ja-JP" alt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社会福祉法人大阪府障害者福祉事業団</a:t>
                      </a:r>
                      <a:endParaRPr kumimoji="1" lang="en-US" altLang="ja-JP"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ja-JP" sz="1200" b="0" i="0" u="none" strike="noStrike" kern="1200" cap="none" spc="0" normalizeH="0" baseline="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200" b="0" i="0" u="none" strike="noStrike" kern="1200" cap="none" spc="0" normalizeH="0" baseline="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29</a:t>
                      </a:r>
                      <a:r>
                        <a:rPr kumimoji="1" lang="ja-JP" altLang="ja-JP" sz="1200" b="0" i="0" u="none" strike="noStrike" kern="1200" cap="none" spc="0" normalizeH="0" baseline="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年４月の民営化を踏まえ、出</a:t>
                      </a:r>
                      <a:r>
                        <a:rPr kumimoji="1" lang="ja-JP" altLang="en-US" sz="1200" b="0" i="0" u="none" strike="noStrike" kern="1200" cap="none" spc="0" normalizeH="0" baseline="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捐</a:t>
                      </a:r>
                      <a:r>
                        <a:rPr kumimoji="1" lang="ja-JP" altLang="ja-JP" sz="1200" b="0" i="0" u="none" strike="noStrike" kern="1200" cap="none" spc="0" normalizeH="0" baseline="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金全額返還について、今後、事業団と調整する。</a:t>
                      </a:r>
                      <a:endParaRPr kumimoji="1" lang="en-US" altLang="ja-JP" sz="1200" b="0" i="0" u="none" strike="sng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67774">
                <a:tc vMerge="1">
                  <a:txBody>
                    <a:bodyPr/>
                    <a:lstStyle/>
                    <a:p>
                      <a:endParaRPr lang="ja-JP" alt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一般財団法人大阪府タウン管理財団</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1050" strike="sngStrike"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公益財団法人大阪府都市整備推進センターとの統合を早期に実現すべく、資産処分をすすめるとともに、事業継続に必要な財産を精査する。</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67774">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株式売却又は配当</a:t>
                      </a:r>
                      <a:endPar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堺泉北埠頭株式会社の増配</a:t>
                      </a:r>
                      <a:endParaRPr lang="en-US" altLang="ja-JP" sz="1200" b="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strike="sngStrik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さらなる増配について、今後の経営状況を踏まえ検討する。</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67774">
                <a:tc vMerge="1">
                  <a:txBody>
                    <a:bodyPr/>
                    <a:lstStyle/>
                    <a:p>
                      <a:endParaRPr lang="ja-JP" altLang="en-US" dirty="0"/>
                    </a:p>
                  </a:txBody>
                  <a:tcPr>
                    <a:lnR w="12700" cap="flat" cmpd="sng" algn="ctr">
                      <a:solidFill>
                        <a:schemeClr val="tx1"/>
                      </a:solidFill>
                      <a:prstDash val="solid"/>
                      <a:round/>
                      <a:headEnd type="none" w="med" len="med"/>
                      <a:tailEnd type="none" w="med" len="med"/>
                    </a:ln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大阪鶴見フラワーセンターの株式売却</a:t>
                      </a:r>
                      <a:endParaRPr lang="en-US" altLang="ja-JP" sz="1200" b="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strike="sngStrik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株式売却について、引き続き検討する。ただし、売却時期については、今後必要となる大規模修繕等を踏まえ、企業価値を見極めた上で判断する。</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677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ふるさと納税の活用</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メイリオ" panose="020B0604030504040204" pitchFamily="50" charset="-128"/>
                        </a:rPr>
                        <a:t>動物愛護のためのふるさと納税の活用</a:t>
                      </a:r>
                      <a:endParaRPr kumimoji="1" lang="en-US" altLang="ja-JP"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ja-JP" altLang="en-US" sz="1050" b="0" strike="sngStrik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動物愛護推進の取組みに活用予定。</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6" name="テキスト ボックス 15"/>
          <p:cNvSpPr txBox="1"/>
          <p:nvPr/>
        </p:nvSpPr>
        <p:spPr>
          <a:xfrm>
            <a:off x="431540" y="818710"/>
            <a:ext cx="3960440" cy="338554"/>
          </a:xfrm>
          <a:prstGeom prst="rect">
            <a:avLst/>
          </a:prstGeom>
          <a:noFill/>
        </p:spPr>
        <p:txBody>
          <a:bodyPr wrap="square" rtlCol="0">
            <a:spAutoFit/>
          </a:bodyPr>
          <a:lstStyle/>
          <a:p>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(ⅱ) </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府有財産の活用・売却など（つづき）</a:t>
            </a:r>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0521019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8397425" y="653152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dirty="0" smtClean="0"/>
              <a:t>29</a:t>
            </a:r>
            <a:endParaRPr kumimoji="1" lang="ja-JP" altLang="en-US" dirty="0"/>
          </a:p>
        </p:txBody>
      </p:sp>
      <p:sp>
        <p:nvSpPr>
          <p:cNvPr id="13" name="正方形/長方形 12"/>
          <p:cNvSpPr/>
          <p:nvPr/>
        </p:nvSpPr>
        <p:spPr>
          <a:xfrm>
            <a:off x="161510" y="107920"/>
            <a:ext cx="8136904" cy="369332"/>
          </a:xfrm>
          <a:prstGeom prst="rect">
            <a:avLst/>
          </a:prstGeom>
        </p:spPr>
        <p:txBody>
          <a:bodyPr wrap="square">
            <a:spAutoFit/>
          </a:bodyPr>
          <a:lstStyle/>
          <a:p>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Ⅱ</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 name="直線コネクタ 13"/>
          <p:cNvCxnSpPr/>
          <p:nvPr/>
        </p:nvCxnSpPr>
        <p:spPr>
          <a:xfrm>
            <a:off x="179512" y="476672"/>
            <a:ext cx="8784976" cy="0"/>
          </a:xfrm>
          <a:prstGeom prst="line">
            <a:avLst/>
          </a:prstGeom>
        </p:spPr>
        <p:style>
          <a:lnRef idx="3">
            <a:schemeClr val="accent1"/>
          </a:lnRef>
          <a:fillRef idx="0">
            <a:schemeClr val="accent1"/>
          </a:fillRef>
          <a:effectRef idx="2">
            <a:schemeClr val="accent1"/>
          </a:effectRef>
          <a:fontRef idx="minor">
            <a:schemeClr val="tx1"/>
          </a:fontRef>
        </p:style>
      </p:cxnSp>
      <p:graphicFrame>
        <p:nvGraphicFramePr>
          <p:cNvPr id="11" name="表 10"/>
          <p:cNvGraphicFramePr>
            <a:graphicFrameLocks noGrp="1"/>
          </p:cNvGraphicFramePr>
          <p:nvPr>
            <p:extLst>
              <p:ext uri="{D42A27DB-BD31-4B8C-83A1-F6EECF244321}">
                <p14:modId xmlns:p14="http://schemas.microsoft.com/office/powerpoint/2010/main" val="2314299670"/>
              </p:ext>
            </p:extLst>
          </p:nvPr>
        </p:nvGraphicFramePr>
        <p:xfrm>
          <a:off x="701570" y="863087"/>
          <a:ext cx="7785865" cy="5626253"/>
        </p:xfrm>
        <a:graphic>
          <a:graphicData uri="http://schemas.openxmlformats.org/drawingml/2006/table">
            <a:tbl>
              <a:tblPr firstRow="1" bandRow="1">
                <a:tableStyleId>{5940675A-B579-460E-94D1-54222C63F5DA}</a:tableStyleId>
              </a:tblPr>
              <a:tblGrid>
                <a:gridCol w="1419720"/>
                <a:gridCol w="3107729"/>
                <a:gridCol w="3258416"/>
              </a:tblGrid>
              <a:tr h="364838">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年度の取組み</a:t>
                      </a:r>
                      <a:endParaRPr lang="en-US" altLang="ja-JP" sz="1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内は</a:t>
                      </a:r>
                      <a:r>
                        <a:rPr lang="en-US" altLang="ja-JP"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H30</a:t>
                      </a:r>
                      <a:r>
                        <a:rPr lang="ja-JP" altLang="en-US"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当初予算における効果額）</a:t>
                      </a:r>
                      <a:endParaRPr kumimoji="1" lang="en-US" altLang="ja-JP" sz="105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solidFill>
                      <a:srgbClr val="0070C0"/>
                    </a:solidFill>
                  </a:tcPr>
                </a:tc>
              </a:tr>
              <a:tr h="9614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市町村振興補助金</a:t>
                      </a:r>
                      <a:endParaRPr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strike="sngStrik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市町村が将来に向けて自律していくことを府として後押しするため、府内市町村の中核市移行や広域連携などの自律化に向けた体制整備及び行財政基盤を強化する取組みを支援する。</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市町村における広域連携体制の整備、行財政基盤の強化等の取組みを後押しする制度としての役割を果たしているか、引き続き効果を検証していく。</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r>
              <a:tr h="1080120">
                <a:tc>
                  <a:txBody>
                    <a:bodyPr/>
                    <a:lstStyle/>
                    <a:p>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地域福祉・高齢者福祉交付金</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地域福祉、高齢者福祉の各分野を対象に、市町村が創意工夫を凝らし、地域の実情に沿った施策の立案、推進を行うことで、府民サービスの向上に資することを目的に交付。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市町村の活用状況を勘案するとともに、その効果検証を踏まえ、府の施策目的（セーフティネットの構築など）にも適うものとなるよう、より効果的な交付金の配分方法等を検討する。</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5509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新子育て支援交付金</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乳幼児医療費助成制度の再構築に伴い、市町村における医療費助成をはじめとした子育て支援施策の充実を支援するため、交付金を交付する。 </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市町村の活用状況を勘案するとともに、その効果検証を踏まえ、より効果的な運用を検討する。</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03511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重度障がい</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者在宅生活応援制度事業費</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1200" strike="sngStrike"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者の自立と社会参加に向け、重度障がい者と介護する方々への在宅生活の推進とさらなる応援を目的として、重度障がい者と同居している介護者へ給付金を支給する。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制度が定着した平成</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33</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年度を目途に事業効果やニーズの変化等を検証することを踏まえ、当事者を取り巻く状況の変化等について把握し、今後の制度のあり方について検討をすすめる。</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60140">
                <a:tc>
                  <a:txBody>
                    <a:bodyPr/>
                    <a:lstStyle/>
                    <a:p>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大阪府ＩＴステーション事業費</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1050" strike="sngStrike"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者の特性に応じた就労相談を行うとともに、障がい者の</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IT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を活用した就労支援を包括的に行い、</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者の雇用・就労支援拠点</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として展開する。 また、専門員を配置し相談から定着までの支援体制を強化する。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施設の有効活用の観点から、ＩＴステーションを夕陽丘高等職業技術専門学校に移転。</a:t>
                      </a:r>
                      <a:endParaRPr kumimoji="1" lang="en-US" altLang="ja-JP" sz="1200" b="0" i="0" u="none" strike="noStrike" kern="1200" cap="none" spc="0" normalizeH="0" baseline="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併せて、</a:t>
                      </a:r>
                      <a:r>
                        <a:rPr kumimoji="1" lang="ja-JP" altLang="ja-JP" sz="1200" b="0" i="0" u="none" strike="noStrike" kern="1200" cap="none" spc="0" normalizeH="0" baseline="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テレワーク推進事業やその他市町村単位で実施できる講座等を切り離すなど、事業内容</a:t>
                      </a:r>
                      <a:r>
                        <a:rPr kumimoji="1" lang="ja-JP" altLang="en-US" sz="1200" b="0" i="0" u="none" strike="noStrike" kern="1200" cap="none" spc="0" normalizeH="0" baseline="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の見直しを行う。</a:t>
                      </a:r>
                      <a:endParaRPr kumimoji="1" lang="en-US" altLang="ja-JP" sz="1200" b="0" i="0" u="none" strike="sng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9320931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206515" y="107920"/>
            <a:ext cx="8136904" cy="369332"/>
          </a:xfrm>
          <a:prstGeom prst="rect">
            <a:avLst/>
          </a:prstGeom>
        </p:spPr>
        <p:txBody>
          <a:bodyPr wrap="square">
            <a:spAutoFit/>
          </a:bodyPr>
          <a:lstStyle/>
          <a:p>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Ⅱ</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 name="直線コネクタ 13"/>
          <p:cNvCxnSpPr/>
          <p:nvPr/>
        </p:nvCxnSpPr>
        <p:spPr>
          <a:xfrm>
            <a:off x="179512" y="476672"/>
            <a:ext cx="8784976" cy="0"/>
          </a:xfrm>
          <a:prstGeom prst="line">
            <a:avLst/>
          </a:prstGeom>
        </p:spPr>
        <p:style>
          <a:lnRef idx="3">
            <a:schemeClr val="accent1"/>
          </a:lnRef>
          <a:fillRef idx="0">
            <a:schemeClr val="accent1"/>
          </a:fillRef>
          <a:effectRef idx="2">
            <a:schemeClr val="accent1"/>
          </a:effectRef>
          <a:fontRef idx="minor">
            <a:schemeClr val="tx1"/>
          </a:fontRef>
        </p:style>
      </p:cxnSp>
      <p:graphicFrame>
        <p:nvGraphicFramePr>
          <p:cNvPr id="11" name="表 10"/>
          <p:cNvGraphicFramePr>
            <a:graphicFrameLocks noGrp="1"/>
          </p:cNvGraphicFramePr>
          <p:nvPr>
            <p:extLst>
              <p:ext uri="{D42A27DB-BD31-4B8C-83A1-F6EECF244321}">
                <p14:modId xmlns:p14="http://schemas.microsoft.com/office/powerpoint/2010/main" val="3770548234"/>
              </p:ext>
            </p:extLst>
          </p:nvPr>
        </p:nvGraphicFramePr>
        <p:xfrm>
          <a:off x="589057" y="932558"/>
          <a:ext cx="7965885" cy="5106732"/>
        </p:xfrm>
        <a:graphic>
          <a:graphicData uri="http://schemas.openxmlformats.org/drawingml/2006/table">
            <a:tbl>
              <a:tblPr firstRow="1" bandRow="1">
                <a:tableStyleId>{5940675A-B579-460E-94D1-54222C63F5DA}</a:tableStyleId>
              </a:tblPr>
              <a:tblGrid>
                <a:gridCol w="1419720"/>
                <a:gridCol w="3107729"/>
                <a:gridCol w="3438436"/>
              </a:tblGrid>
              <a:tr h="41317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年度の取組み</a:t>
                      </a:r>
                      <a:endParaRPr lang="en-US" altLang="ja-JP" sz="1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内は</a:t>
                      </a:r>
                      <a:r>
                        <a:rPr lang="en-US" altLang="ja-JP"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H30</a:t>
                      </a:r>
                      <a:r>
                        <a:rPr lang="ja-JP" altLang="en-US"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当初予算における効果額）</a:t>
                      </a:r>
                      <a:endParaRPr kumimoji="1" lang="en-US" altLang="ja-JP" sz="105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0070C0"/>
                    </a:solidFill>
                  </a:tcPr>
                </a:tc>
              </a:tr>
              <a:tr h="11451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b="0" dirty="0" smtClean="0">
                          <a:latin typeface="Meiryo UI" panose="020B0604030504040204" pitchFamily="50" charset="-128"/>
                          <a:ea typeface="Meiryo UI" panose="020B0604030504040204" pitchFamily="50" charset="-128"/>
                          <a:cs typeface="Meiryo UI" panose="020B0604030504040204" pitchFamily="50" charset="-128"/>
                        </a:rPr>
                        <a:t>国民健康保険事業費補助金</a:t>
                      </a:r>
                      <a:endParaRPr lang="en-US" altLang="zh-TW" sz="1200" b="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strike="sngStrik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精神疾患患者等の経済的負担の軽減を図るために、保険者が実施する精神結核医療費の自己負担分の助成に対し補助を行い、国民健康保険の健全な財政運営を図る。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国民健康保険被保険者への任意給付であることから、平成</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年度の国保制度改革に合わせて、</a:t>
                      </a:r>
                      <a:r>
                        <a:rPr lang="ja-JP" altLang="en-US" sz="120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国民健康保険事業費補助金は事業終了し、</a:t>
                      </a:r>
                      <a:r>
                        <a:rPr lang="ja-JP" altLang="en-US" sz="12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国保特別会計で実施することとする。</a:t>
                      </a:r>
                      <a:endParaRPr lang="en-US" altLang="ja-JP" sz="12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20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r>
                        <a:rPr lang="en-US" altLang="ja-JP" sz="120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363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zh-TW"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総合労働事務所等運営費</a:t>
                      </a:r>
                      <a:endParaRPr kumimoji="1" lang="en-US" altLang="zh-TW"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労働行政を効率的・効果的に推進するため、総合事務所等の管理運営を行う。また、府民のセーフティネットとして使用者及び労働者からの労働に関する相談を受けるとともに、府内の労働組合に関する調査等を行い、労働問題をめぐるトラブルや労使紛争の未然防止、早期解決の促進を図り、労使関係の安定と働きやすい職場環境づくりを推進する。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「住民に身近な窓口である市町村において労働相談や労働施策の取組みが推進されること」を前提に、南大阪センター管内の市町村に対し、労働相談窓口の設置など主体的な取組みを促す。</a:t>
                      </a: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なお、南大阪センターを含む事務所体制のあり方については、管内市町村における労働相談件数の推移や地域労働ネットワークにおける労働関連事業の取組み実績なども踏まえ、引き続き検討する。</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58359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zh-TW" altLang="en-US" sz="1200" dirty="0" smtClean="0">
                          <a:latin typeface="メイリオ" panose="020B0604030504040204" pitchFamily="50" charset="-128"/>
                          <a:ea typeface="メイリオ" panose="020B0604030504040204" pitchFamily="50" charset="-128"/>
                          <a:cs typeface="メイリオ" panose="020B0604030504040204" pitchFamily="50" charset="-128"/>
                        </a:rPr>
                        <a:t>高等職業技術専門校運営費</a:t>
                      </a:r>
                      <a:endParaRPr lang="en-US" altLang="zh-TW"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sng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新規学校卒業者及び中高年齢者等に対し基礎的な技能訓練を実施し、就職の促進を図り、産業界の要求する技能労働者の養成を図る。また、職業訓練指導員の技術指導、生活・職業指導の両面での資質向上を図るため、計画的・効率的な指導員研修を実施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芦原校・夕陽丘校を再編し、セーフティネット訓練の拠点校として新夕陽丘校を整備。あわせて施設の有効活用の観点から、福祉部所管のＩＴステーションを施設内に移転。</a:t>
                      </a: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北大阪校・東大阪校・南大阪校においては、企業ニーズや商工会・商工会議所等の意見聴取を反映し、地域の産業人材育成拠点としての機能強化を図る。　</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5" name="正方形/長方形 4"/>
          <p:cNvSpPr/>
          <p:nvPr/>
        </p:nvSpPr>
        <p:spPr>
          <a:xfrm>
            <a:off x="8397425" y="653152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t>30</a:t>
            </a:r>
            <a:endParaRPr kumimoji="1" lang="ja-JP" altLang="en-US" dirty="0"/>
          </a:p>
        </p:txBody>
      </p:sp>
    </p:spTree>
    <p:extLst>
      <p:ext uri="{BB962C8B-B14F-4D97-AF65-F5344CB8AC3E}">
        <p14:creationId xmlns:p14="http://schemas.microsoft.com/office/powerpoint/2010/main" val="20324273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8397425" y="653152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dirty="0" smtClean="0"/>
              <a:t>31</a:t>
            </a:r>
            <a:endParaRPr kumimoji="1" lang="ja-JP" altLang="en-US" dirty="0"/>
          </a:p>
        </p:txBody>
      </p:sp>
      <p:sp>
        <p:nvSpPr>
          <p:cNvPr id="13" name="正方形/長方形 12"/>
          <p:cNvSpPr/>
          <p:nvPr/>
        </p:nvSpPr>
        <p:spPr>
          <a:xfrm>
            <a:off x="206515" y="107920"/>
            <a:ext cx="8136904" cy="369332"/>
          </a:xfrm>
          <a:prstGeom prst="rect">
            <a:avLst/>
          </a:prstGeom>
        </p:spPr>
        <p:txBody>
          <a:bodyPr wrap="square">
            <a:spAutoFit/>
          </a:bodyPr>
          <a:lstStyle/>
          <a:p>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Ⅱ</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 name="直線コネクタ 13"/>
          <p:cNvCxnSpPr/>
          <p:nvPr/>
        </p:nvCxnSpPr>
        <p:spPr>
          <a:xfrm>
            <a:off x="179512" y="476672"/>
            <a:ext cx="8784976" cy="0"/>
          </a:xfrm>
          <a:prstGeom prst="line">
            <a:avLst/>
          </a:prstGeom>
        </p:spPr>
        <p:style>
          <a:lnRef idx="3">
            <a:schemeClr val="accent1"/>
          </a:lnRef>
          <a:fillRef idx="0">
            <a:schemeClr val="accent1"/>
          </a:fillRef>
          <a:effectRef idx="2">
            <a:schemeClr val="accent1"/>
          </a:effectRef>
          <a:fontRef idx="minor">
            <a:schemeClr val="tx1"/>
          </a:fontRef>
        </p:style>
      </p:cxnSp>
      <p:graphicFrame>
        <p:nvGraphicFramePr>
          <p:cNvPr id="11" name="表 10"/>
          <p:cNvGraphicFramePr>
            <a:graphicFrameLocks noGrp="1"/>
          </p:cNvGraphicFramePr>
          <p:nvPr>
            <p:extLst>
              <p:ext uri="{D42A27DB-BD31-4B8C-83A1-F6EECF244321}">
                <p14:modId xmlns:p14="http://schemas.microsoft.com/office/powerpoint/2010/main" val="800497439"/>
              </p:ext>
            </p:extLst>
          </p:nvPr>
        </p:nvGraphicFramePr>
        <p:xfrm>
          <a:off x="611560" y="850825"/>
          <a:ext cx="7875875" cy="5095595"/>
        </p:xfrm>
        <a:graphic>
          <a:graphicData uri="http://schemas.openxmlformats.org/drawingml/2006/table">
            <a:tbl>
              <a:tblPr firstRow="1" bandRow="1">
                <a:tableStyleId>{5940675A-B579-460E-94D1-54222C63F5DA}</a:tableStyleId>
              </a:tblPr>
              <a:tblGrid>
                <a:gridCol w="1419720"/>
                <a:gridCol w="3107729"/>
                <a:gridCol w="3348426"/>
              </a:tblGrid>
              <a:tr h="305147">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年度の取組み</a:t>
                      </a:r>
                      <a:endParaRPr lang="en-US" altLang="ja-JP" sz="1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内は</a:t>
                      </a:r>
                      <a:r>
                        <a:rPr lang="en-US" altLang="ja-JP"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H30</a:t>
                      </a:r>
                      <a:r>
                        <a:rPr lang="ja-JP" altLang="en-US"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当初予算における効果額）</a:t>
                      </a:r>
                      <a:endParaRPr kumimoji="1" lang="en-US" altLang="ja-JP" sz="105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0070C0"/>
                    </a:solidFill>
                  </a:tcPr>
                </a:tc>
              </a:tr>
              <a:tr h="10801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b="0" strike="noStrike" dirty="0" smtClean="0">
                          <a:latin typeface="Meiryo UI" panose="020B0604030504040204" pitchFamily="50" charset="-128"/>
                          <a:ea typeface="Meiryo UI" panose="020B0604030504040204" pitchFamily="50" charset="-128"/>
                          <a:cs typeface="Meiryo UI" panose="020B0604030504040204" pitchFamily="50" charset="-128"/>
                        </a:rPr>
                        <a:t>中小企業取引振興事業費</a:t>
                      </a:r>
                      <a:endParaRPr lang="en-US" altLang="zh-TW" sz="1200" b="0" strike="noStrike"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strike="sngStrik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下請中小企業のセーフティネットである下請取引適正化や取引あっせん事業等の「下請取引振興事業」及び、ビジネスマッチング支援事業を実施する（公財）大阪産業振興機構への補助を行う。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a:t>
                      </a:r>
                      <a:r>
                        <a:rPr kumimoji="1"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大阪産業振興機構の次期中期計画での検証等を含めて、事業内容や組織体制を精査するよう働きかける。</a:t>
                      </a:r>
                      <a:endParaRPr kumimoji="1"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56945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大阪府ものづくり支援拠点（ＭＯＢＩＯ）推進事業費</a:t>
                      </a:r>
                      <a:endParaRPr kumimoji="1" lang="en-US" altLang="ja-JP"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1200" strike="sngStrike"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内のものづくり中小企業の技術革新や活性化のため、イノベーションの創出、産学官ネットワークの構築、ビジネスマッチング、人材育成などものづくり総合支援拠点であるものづくりビジネスセンター大阪（ＭＯＢＩＯ）の事業運営を行う（公</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財）</a:t>
                      </a:r>
                      <a:r>
                        <a:rPr kumimoji="1" lang="ja-JP" altLang="en-US"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大阪産業振興機構及び常設展示場等運営事業者に補助を行う。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府の役割を精査し、各主体との適切な役割分担を整理した上で、ＭＯＢＩＯのあり方を検討する。</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7652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中小企業向け融資資金貸付金</a:t>
                      </a:r>
                      <a:endParaRPr kumimoji="1" lang="en-US" altLang="ja-JP"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様々に頑張っている府内中小企業者に対して、事業に必要な資金を融資することにより、中小企業者の健全な事業の振興及び発展を図る。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融資枠全体の見直しについては、景気動向や融資実績を踏まえ、</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年に</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度を目途に行う。　</a:t>
                      </a: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国の制度改正に伴う融資メニューの創設や資金需要に対応するための融資枠の増減などは、後年度の財政負担の増加が見込まれる場合は損補割合や融資条件の見直しを行う。</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1009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狭山池博物館運営事業費</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狭山池の「平成の大改修」に伴う埋蔵文化財調査で発掘された土木遺産を保存、展示し、後世にわかりやすく親しみやすく紹介し、府民の文化的向上を図る。 </a:t>
                      </a:r>
                      <a:endParaRPr kumimoji="1" lang="en-US" altLang="ja-JP"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新たなコスト縮減策として、</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ESCO</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事業のサービスを開始するほか、平成</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29</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年度中に検討した中長期的な将来像を踏まえた効率的・効果的な運営について、制度設計を実施する。</a:t>
                      </a:r>
                      <a:endParaRPr kumimoji="1" lang="en-US" altLang="ja-JP" sz="1200" b="0" i="0" u="none" strike="sng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1557225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8397425" y="653152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dirty="0" smtClean="0"/>
              <a:t>32</a:t>
            </a:r>
            <a:endParaRPr kumimoji="1" lang="ja-JP" altLang="en-US" dirty="0"/>
          </a:p>
        </p:txBody>
      </p:sp>
      <p:cxnSp>
        <p:nvCxnSpPr>
          <p:cNvPr id="14" name="直線コネクタ 13"/>
          <p:cNvCxnSpPr/>
          <p:nvPr/>
        </p:nvCxnSpPr>
        <p:spPr>
          <a:xfrm>
            <a:off x="179512" y="476672"/>
            <a:ext cx="8784976" cy="0"/>
          </a:xfrm>
          <a:prstGeom prst="line">
            <a:avLst/>
          </a:prstGeom>
        </p:spPr>
        <p:style>
          <a:lnRef idx="3">
            <a:schemeClr val="accent1"/>
          </a:lnRef>
          <a:fillRef idx="0">
            <a:schemeClr val="accent1"/>
          </a:fillRef>
          <a:effectRef idx="2">
            <a:schemeClr val="accent1"/>
          </a:effectRef>
          <a:fontRef idx="minor">
            <a:schemeClr val="tx1"/>
          </a:fontRef>
        </p:style>
      </p:cxnSp>
      <p:graphicFrame>
        <p:nvGraphicFramePr>
          <p:cNvPr id="11" name="表 10"/>
          <p:cNvGraphicFramePr>
            <a:graphicFrameLocks noGrp="1"/>
          </p:cNvGraphicFramePr>
          <p:nvPr>
            <p:extLst>
              <p:ext uri="{D42A27DB-BD31-4B8C-83A1-F6EECF244321}">
                <p14:modId xmlns:p14="http://schemas.microsoft.com/office/powerpoint/2010/main" val="4275017681"/>
              </p:ext>
            </p:extLst>
          </p:nvPr>
        </p:nvGraphicFramePr>
        <p:xfrm>
          <a:off x="603055" y="998730"/>
          <a:ext cx="7785865" cy="4777660"/>
        </p:xfrm>
        <a:graphic>
          <a:graphicData uri="http://schemas.openxmlformats.org/drawingml/2006/table">
            <a:tbl>
              <a:tblPr firstRow="1" bandRow="1">
                <a:tableStyleId>{5940675A-B579-460E-94D1-54222C63F5DA}</a:tableStyleId>
              </a:tblPr>
              <a:tblGrid>
                <a:gridCol w="1419720"/>
                <a:gridCol w="3107729"/>
                <a:gridCol w="3258416"/>
              </a:tblGrid>
              <a:tr h="305147">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年度の取組み</a:t>
                      </a:r>
                      <a:endParaRPr lang="en-US" altLang="ja-JP" sz="1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内は</a:t>
                      </a:r>
                      <a:r>
                        <a:rPr lang="en-US" altLang="ja-JP"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H30</a:t>
                      </a:r>
                      <a:r>
                        <a:rPr lang="ja-JP" altLang="en-US"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当初予算における効果額）</a:t>
                      </a:r>
                      <a:endParaRPr kumimoji="1" lang="en-US" altLang="ja-JP" sz="105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0070C0"/>
                    </a:solidFill>
                  </a:tcPr>
                </a:tc>
              </a:tr>
              <a:tr h="105082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i="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大阪府</a:t>
                      </a:r>
                      <a:r>
                        <a:rPr lang="zh-TW"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流域下水道事業会計繰出金</a:t>
                      </a:r>
                      <a:endParaRPr lang="en-US" altLang="zh-TW"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050" b="0" i="0" u="none" strike="sng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下水道サービスを安定的に供給するため、地方公営企業法に定める経費の負担の原則に従い、大阪府流域下水道事業会計に対して補助・出資を行う。</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経営戦略（平成</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年度末策定）や平成</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年度からの地方公営企業法適用による取組みを着実にすすめるとともに、流域下水道事業のより効率的・持続的な運営について検討する。</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r>
              <a:tr h="144016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zh-TW"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府立高等学校再編整備事業費</a:t>
                      </a:r>
                      <a:endParaRPr kumimoji="1" lang="en-US" altLang="zh-TW"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1050" strike="sngStrike"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府立高等学校の再編整備を推進する。</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閉校により生じる財源の範囲内で再編整備（学科の見直し等）に必要不可欠な事業のみを実施する。なお、閉校により生じる財源は将来的なものであり、不確実性が存在することから、事業の実施にあたっては、一定の見込みを精査したうえで判断を行う。</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r>
              <a:tr h="72721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障がいのある生徒の高校生活支援事業費</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障がいのある生徒の高校生活を支援するため、エキスパート支援員・学校生活支援員等を府立高等学校に配置する。</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他府県の水準や国の動き等も踏まえ、持続可能な制度となるよう事業のあり方を見直す。</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12512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zh-TW"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小中学校生徒指導体制推進事業費</a:t>
                      </a:r>
                      <a:endParaRPr lang="en-US" altLang="zh-TW"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1050" strike="sngStrike"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生徒指導のノウハウを小中学校で共有することにより 、中学校区での指導体制を整え、府内における暴力行為発生件数を減少させる。</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暴力行為等の原因分析を行い、市町村福祉部局と連携した地域ぐるみの市町村の主体的な施策展開のスキームを構築するとともに、平成</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32</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年度以降は、事業主体を市町村に移行できるよう検討する。</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5" name="正方形/長方形 14"/>
          <p:cNvSpPr/>
          <p:nvPr/>
        </p:nvSpPr>
        <p:spPr>
          <a:xfrm>
            <a:off x="206515" y="107920"/>
            <a:ext cx="8136904" cy="369332"/>
          </a:xfrm>
          <a:prstGeom prst="rect">
            <a:avLst/>
          </a:prstGeom>
        </p:spPr>
        <p:txBody>
          <a:bodyPr wrap="square">
            <a:spAutoFit/>
          </a:bodyPr>
          <a:lstStyle/>
          <a:p>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Ⅱ</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3138407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8397425" y="653152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t>33</a:t>
            </a:r>
            <a:endParaRPr kumimoji="1" lang="ja-JP" altLang="en-US" dirty="0"/>
          </a:p>
        </p:txBody>
      </p:sp>
      <p:cxnSp>
        <p:nvCxnSpPr>
          <p:cNvPr id="14" name="直線コネクタ 13"/>
          <p:cNvCxnSpPr/>
          <p:nvPr/>
        </p:nvCxnSpPr>
        <p:spPr>
          <a:xfrm>
            <a:off x="179512" y="476672"/>
            <a:ext cx="8784976" cy="0"/>
          </a:xfrm>
          <a:prstGeom prst="line">
            <a:avLst/>
          </a:prstGeom>
        </p:spPr>
        <p:style>
          <a:lnRef idx="3">
            <a:schemeClr val="accent1"/>
          </a:lnRef>
          <a:fillRef idx="0">
            <a:schemeClr val="accent1"/>
          </a:fillRef>
          <a:effectRef idx="2">
            <a:schemeClr val="accent1"/>
          </a:effectRef>
          <a:fontRef idx="minor">
            <a:schemeClr val="tx1"/>
          </a:fontRef>
        </p:style>
      </p:cxnSp>
      <p:graphicFrame>
        <p:nvGraphicFramePr>
          <p:cNvPr id="11" name="表 10"/>
          <p:cNvGraphicFramePr>
            <a:graphicFrameLocks noGrp="1"/>
          </p:cNvGraphicFramePr>
          <p:nvPr>
            <p:extLst>
              <p:ext uri="{D42A27DB-BD31-4B8C-83A1-F6EECF244321}">
                <p14:modId xmlns:p14="http://schemas.microsoft.com/office/powerpoint/2010/main" val="205855370"/>
              </p:ext>
            </p:extLst>
          </p:nvPr>
        </p:nvGraphicFramePr>
        <p:xfrm>
          <a:off x="611560" y="1080795"/>
          <a:ext cx="7584504" cy="5011445"/>
        </p:xfrm>
        <a:graphic>
          <a:graphicData uri="http://schemas.openxmlformats.org/drawingml/2006/table">
            <a:tbl>
              <a:tblPr firstRow="1" bandRow="1">
                <a:tableStyleId>{5940675A-B579-460E-94D1-54222C63F5DA}</a:tableStyleId>
              </a:tblPr>
              <a:tblGrid>
                <a:gridCol w="1419720"/>
                <a:gridCol w="3107729"/>
                <a:gridCol w="3057055"/>
              </a:tblGrid>
              <a:tr h="35277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年度の取組み</a:t>
                      </a:r>
                      <a:endParaRPr lang="en-US" altLang="ja-JP" sz="1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内は</a:t>
                      </a:r>
                      <a:r>
                        <a:rPr lang="en-US" altLang="ja-JP"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H30</a:t>
                      </a:r>
                      <a:r>
                        <a:rPr lang="ja-JP" altLang="en-US"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当初予算における効果額）</a:t>
                      </a:r>
                      <a:endParaRPr kumimoji="1" lang="en-US" altLang="ja-JP" sz="105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0070C0"/>
                    </a:solidFill>
                  </a:tcPr>
                </a:tc>
              </a:tr>
              <a:tr h="7887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zh-TW" altLang="en-US" sz="1200" dirty="0" smtClean="0">
                          <a:latin typeface="メイリオ" panose="020B0604030504040204" pitchFamily="50" charset="-128"/>
                          <a:ea typeface="メイリオ" panose="020B0604030504040204" pitchFamily="50" charset="-128"/>
                          <a:cs typeface="メイリオ" panose="020B0604030504040204" pitchFamily="50" charset="-128"/>
                        </a:rPr>
                        <a:t>私立高等学校等振興助成費</a:t>
                      </a:r>
                      <a:endParaRPr lang="en-US" altLang="zh-TW"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1050" strike="sngStrike"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教育条件の維持向上、保護者負担の軽減及び経営の全化を図り、私立学校の健全な発展に資する。 </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事業効果や見直した場合の影響の把握に努めるとともに、私学助成トータルのあり方について検討する。</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1430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b="0" dirty="0" smtClean="0">
                          <a:latin typeface="Meiryo UI" panose="020B0604030504040204" pitchFamily="50" charset="-128"/>
                          <a:ea typeface="Meiryo UI" panose="020B0604030504040204" pitchFamily="50" charset="-128"/>
                          <a:cs typeface="Meiryo UI" panose="020B0604030504040204" pitchFamily="50" charset="-128"/>
                        </a:rPr>
                        <a:t>私立幼稚園振興助成費</a:t>
                      </a:r>
                      <a:endParaRPr lang="en-US" altLang="zh-TW" sz="1200" b="0" dirty="0" smtClean="0">
                        <a:latin typeface="Meiryo UI" panose="020B0604030504040204" pitchFamily="50" charset="-128"/>
                        <a:ea typeface="Meiryo UI" panose="020B0604030504040204" pitchFamily="50" charset="-128"/>
                        <a:cs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教育条件の維持向上</a:t>
                      </a:r>
                      <a:r>
                        <a:rPr kumimoji="1" lang="en-US" altLang="ja-JP"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保護者負担の軽減及び経営の健全化を図り、私立幼稚園の健全な発展に資する。 </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・私学助成トータルのあり方について検討する。</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・また、子ども・子育て支援新制度移行支援事業については、認定こども園への移行状況など効果検証を行う。</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2008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zh-TW" altLang="en-US"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私立専修学校等振興助成費</a:t>
                      </a:r>
                      <a:endParaRPr kumimoji="1" lang="en-US" altLang="zh-TW"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教育条件の維持向上、修学上の経済的負担の軽減及び経営の健全化を図り、私立専修学校及び私立外国人学校の健全な発達に資する。 </a:t>
                      </a:r>
                      <a:endParaRPr kumimoji="1" lang="en-US" altLang="ja-JP"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事業効果や見直した場合の影響の把握に努めるとともに、私学助成トータルのあり方について検討する。</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12512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zh-TW" altLang="en-US" sz="1200" dirty="0" smtClean="0">
                          <a:latin typeface="メイリオ" panose="020B0604030504040204" pitchFamily="50" charset="-128"/>
                          <a:ea typeface="メイリオ" panose="020B0604030504040204" pitchFamily="50" charset="-128"/>
                          <a:cs typeface="メイリオ" panose="020B0604030504040204" pitchFamily="50" charset="-128"/>
                        </a:rPr>
                        <a:t>私立高等学校等</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生徒授業料支援補助金</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1050" strike="sngStrike"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「教育の機会均等」の観点から</a:t>
                      </a:r>
                      <a:r>
                        <a:rPr kumimoji="1" lang="en-US" altLang="ja-JP"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歳の進路選択時に公立高校・私立高校・高等専修学校の自由な学校選択の機会を保障するため、授業料支援補助事業を実施する。 </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事業目的を踏まえ、事業効果を分析・検証するとともに、私学助成トータルのあり方と併せ、平成</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年度以降の制度のあり方（所得制限や保護者負担等の見直しなど）について検討する。</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r>
              <a:tr h="76508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zh-TW" altLang="en-US"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私立</a:t>
                      </a:r>
                      <a:r>
                        <a:rPr kumimoji="1" lang="ja-JP" altLang="en-US"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学校耐震化緊急対策事業費補助金</a:t>
                      </a:r>
                      <a:endParaRPr kumimoji="1" lang="en-US" altLang="ja-JP"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1050" strike="sngStrike"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私立学校施設の耐震化を促進するため補助事業を実施する。</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年度までの延長期間限りで終了する。</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r>
            </a:tbl>
          </a:graphicData>
        </a:graphic>
      </p:graphicFrame>
      <p:sp>
        <p:nvSpPr>
          <p:cNvPr id="8" name="正方形/長方形 7"/>
          <p:cNvSpPr/>
          <p:nvPr/>
        </p:nvSpPr>
        <p:spPr>
          <a:xfrm>
            <a:off x="206515" y="107920"/>
            <a:ext cx="8136904" cy="369332"/>
          </a:xfrm>
          <a:prstGeom prst="rect">
            <a:avLst/>
          </a:prstGeom>
        </p:spPr>
        <p:txBody>
          <a:bodyPr wrap="square">
            <a:spAutoFit/>
          </a:bodyPr>
          <a:lstStyle/>
          <a:p>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Ⅱ</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766765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a:spPr>
      <a:bodyPr lIns="36000" rIns="0" rtlCol="0" anchor="ctr"/>
      <a:lstStyle>
        <a:defPPr algn="ctr">
          <a:defRPr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defRPr kumimoji="1" sz="900" dirty="0" smtClean="0">
            <a:latin typeface="メイリオ" panose="020B0604030504040204" pitchFamily="50" charset="-128"/>
            <a:ea typeface="メイリオ" panose="020B0604030504040204" pitchFamily="50" charset="-128"/>
            <a:cs typeface="メイリオ" panose="020B0604030504040204"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FEF5C6CA66625842BD9EABBB207E7DCF" ma:contentTypeVersion="0" ma:contentTypeDescription="新しいドキュメントを作成します。" ma:contentTypeScope="" ma:versionID="19e100ba22bd90536024203d1e7e716f">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FD13421D-47B8-4EE1-AFD8-43F894A84F80}">
  <ds:schemaRefs>
    <ds:schemaRef ds:uri="http://schemas.microsoft.com/sharepoint/v3/contenttype/forms"/>
  </ds:schemaRefs>
</ds:datastoreItem>
</file>

<file path=customXml/itemProps2.xml><?xml version="1.0" encoding="utf-8"?>
<ds:datastoreItem xmlns:ds="http://schemas.openxmlformats.org/officeDocument/2006/customXml" ds:itemID="{54BAA375-4434-4683-9766-7CA0A63058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B532240C-9678-49BC-876E-9028F5F0CBF7}">
  <ds:schemaRefs>
    <ds:schemaRef ds:uri="http://purl.org/dc/elements/1.1/"/>
    <ds:schemaRef ds:uri="http://schemas.openxmlformats.org/package/2006/metadata/core-properties"/>
    <ds:schemaRef ds:uri="http://purl.org/dc/dcmitype/"/>
    <ds:schemaRef ds:uri="http://www.w3.org/XML/1998/namespace"/>
    <ds:schemaRef ds:uri="http://schemas.microsoft.com/office/2006/documentManagement/types"/>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26175</TotalTime>
  <Words>5092</Words>
  <Application>Microsoft Office PowerPoint</Application>
  <PresentationFormat>画面に合わせる (4:3)</PresentationFormat>
  <Paragraphs>890</Paragraphs>
  <Slides>27</Slides>
  <Notes>2</Notes>
  <HiddenSlides>0</HiddenSlides>
  <MMClips>0</MMClips>
  <ScaleCrop>false</ScaleCrop>
  <HeadingPairs>
    <vt:vector size="4" baseType="variant">
      <vt:variant>
        <vt:lpstr>テーマ</vt:lpstr>
      </vt:variant>
      <vt:variant>
        <vt:i4>1</vt:i4>
      </vt:variant>
      <vt:variant>
        <vt:lpstr>スライド タイトル</vt:lpstr>
      </vt:variant>
      <vt:variant>
        <vt:i4>27</vt:i4>
      </vt:variant>
    </vt:vector>
  </HeadingPairs>
  <TitlesOfParts>
    <vt:vector size="28"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HOSTNAME</cp:lastModifiedBy>
  <cp:revision>2683</cp:revision>
  <cp:lastPrinted>2018-02-13T10:04:40Z</cp:lastPrinted>
  <dcterms:created xsi:type="dcterms:W3CDTF">2014-06-17T12:02:58Z</dcterms:created>
  <dcterms:modified xsi:type="dcterms:W3CDTF">2018-02-13T11:12:51Z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0x010100FEF5C6CA66625842BD9EABBB207E7DCF</vt:lpwstr>
  </property>
</Properties>
</file>