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16"/>
  </p:notesMasterIdLst>
  <p:handoutMasterIdLst>
    <p:handoutMasterId r:id="rId17"/>
  </p:handoutMasterIdLst>
  <p:sldIdLst>
    <p:sldId id="1748" r:id="rId5"/>
    <p:sldId id="1751" r:id="rId6"/>
    <p:sldId id="1745" r:id="rId7"/>
    <p:sldId id="1747" r:id="rId8"/>
    <p:sldId id="1728" r:id="rId9"/>
    <p:sldId id="1731" r:id="rId10"/>
    <p:sldId id="1732" r:id="rId11"/>
    <p:sldId id="1733" r:id="rId12"/>
    <p:sldId id="1737" r:id="rId13"/>
    <p:sldId id="1735" r:id="rId14"/>
    <p:sldId id="1739"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6699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8057" autoAdjust="0"/>
  </p:normalViewPr>
  <p:slideViewPr>
    <p:cSldViewPr>
      <p:cViewPr>
        <p:scale>
          <a:sx n="75" d="100"/>
          <a:sy n="75" d="100"/>
        </p:scale>
        <p:origin x="-1236" y="-78"/>
      </p:cViewPr>
      <p:guideLst>
        <p:guide orient="horz" pos="2160"/>
        <p:guide pos="2880"/>
      </p:guideLst>
    </p:cSldViewPr>
  </p:slideViewPr>
  <p:outlineViewPr>
    <p:cViewPr>
      <p:scale>
        <a:sx n="33" d="100"/>
        <a:sy n="33" d="100"/>
      </p:scale>
      <p:origin x="0" y="1422"/>
    </p:cViewPr>
  </p:outlin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r>
              <a:rPr kumimoji="1" lang="ja-JP" altLang="en-US" smtClean="0"/>
              <a:t>部局意見照会用</a:t>
            </a:r>
            <a:r>
              <a:rPr kumimoji="1" lang="en-US" altLang="ja-JP" smtClean="0"/>
              <a:t>ver.</a:t>
            </a:r>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F868B9E-B285-4A45-9CF7-6DC8372BDF37}" type="datetimeFigureOut">
              <a:rPr kumimoji="1" lang="ja-JP" altLang="en-US" smtClean="0"/>
              <a:t>2018/2/13</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07C14DE1-35E5-49A1-9D54-83ABAF301631}" type="slidenum">
              <a:rPr kumimoji="1" lang="ja-JP" altLang="en-US" smtClean="0"/>
              <a:t>‹#›</a:t>
            </a:fld>
            <a:endParaRPr kumimoji="1" lang="ja-JP" altLang="en-US"/>
          </a:p>
        </p:txBody>
      </p:sp>
    </p:spTree>
    <p:extLst>
      <p:ext uri="{BB962C8B-B14F-4D97-AF65-F5344CB8AC3E}">
        <p14:creationId xmlns:p14="http://schemas.microsoft.com/office/powerpoint/2010/main" val="291048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r>
              <a:rPr kumimoji="1" lang="ja-JP" altLang="en-US" smtClean="0"/>
              <a:t>部局意見照会用</a:t>
            </a:r>
            <a:r>
              <a:rPr kumimoji="1" lang="en-US" altLang="ja-JP" smtClean="0"/>
              <a:t>ver.</a:t>
            </a:r>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2018/2/13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3777EF0-3F4C-46BE-95A4-3421FFFD8177}" type="slidenum">
              <a:rPr kumimoji="1" lang="ja-JP" altLang="en-US" smtClean="0"/>
              <a:t>8</a:t>
            </a:fld>
            <a:endParaRPr kumimoji="1" lang="ja-JP" altLang="en-US"/>
          </a:p>
        </p:txBody>
      </p:sp>
    </p:spTree>
    <p:extLst>
      <p:ext uri="{BB962C8B-B14F-4D97-AF65-F5344CB8AC3E}">
        <p14:creationId xmlns:p14="http://schemas.microsoft.com/office/powerpoint/2010/main" val="1892294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1042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8304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60488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80030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7612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9185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5261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4431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727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84481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kumimoji="1" lang="ja-JP" altLang="en-US" smtClean="0"/>
              <a:t>2018/2/13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07283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kumimoji="1" lang="ja-JP" altLang="en-US" smtClean="0"/>
              <a:t>2018/2/13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84085" y="557095"/>
            <a:ext cx="8859545" cy="5895180"/>
          </a:xfrm>
          <a:prstGeom prst="roundRect">
            <a:avLst>
              <a:gd name="adj" fmla="val 4915"/>
            </a:avLst>
          </a:prstGeom>
        </p:spPr>
        <p:style>
          <a:lnRef idx="2">
            <a:schemeClr val="dk1"/>
          </a:lnRef>
          <a:fillRef idx="1">
            <a:schemeClr val="lt1"/>
          </a:fillRef>
          <a:effectRef idx="0">
            <a:schemeClr val="dk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◆個人の専門知識を</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生かした課題解決</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（例：プロボノに</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よる高齢者の生活支援等に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取組む</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地域団体の運営基盤</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強化</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en-US" altLang="ja-JP" sz="1100" b="1" spc="-4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spc="-40" dirty="0" smtClean="0">
                <a:latin typeface="メイリオ" panose="020B0604030504040204" pitchFamily="50" charset="-128"/>
                <a:ea typeface="メイリオ" panose="020B0604030504040204" pitchFamily="50" charset="-128"/>
                <a:cs typeface="メイリオ" panose="020B0604030504040204" pitchFamily="50" charset="-128"/>
              </a:rPr>
              <a:t>福祉部 高齢介護室 介護支援課</a:t>
            </a:r>
            <a:r>
              <a:rPr lang="en-US" altLang="ja-JP" sz="1100" b="1" spc="-4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行政が抱える課題「地域団体や</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が抱える運営課題の解決</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に向けた支援スキルの不足」</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・高齢者の幅広いニーズを踏まえ、地域団体、</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、ボランティア</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等多様な主体の参画による効果的なサービスを提供で</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きる体制づくりが求められている。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・今後、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団体、</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ボランティア等による住民主体のサービスを展開する動きを創出したい。しかし、これらの団</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体等が安定した運営を継続していくためには、課題整理や事業計画の立案など、運営上の基盤強化が不可欠。</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プロボノによる団体・</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400" b="1" dirty="0" err="1" smtClean="0">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伴走型支援（大阪ええまちプロジェクト（</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H29</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プロボノによるプロジェクト型支援により、地域貢献団体の運営上の支援を実施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8467772" y="6518360"/>
            <a:ext cx="593733" cy="331020"/>
          </a:xfrm>
          <a:prstGeom prst="rect">
            <a:avLst/>
          </a:prstGeom>
        </p:spPr>
        <p:style>
          <a:lnRef idx="2">
            <a:schemeClr val="accent1"/>
          </a:lnRef>
          <a:fillRef idx="1">
            <a:schemeClr val="lt1"/>
          </a:fillRef>
          <a:effectRef idx="0">
            <a:schemeClr val="accent1"/>
          </a:effectRef>
          <a:fontRef idx="minor">
            <a:schemeClr val="dk1"/>
          </a:fontRef>
        </p:style>
        <p:txBody>
          <a:bodyPr lIns="72000" tIns="72000" rIns="72000" bIns="72000" rtlCol="0" anchor="ctr" anchorCtr="0"/>
          <a:lstStyle/>
          <a:p>
            <a:pPr algn="ctr"/>
            <a:r>
              <a:rPr lang="en-US" altLang="ja-JP" dirty="0" smtClean="0"/>
              <a:t>14</a:t>
            </a:r>
            <a:endParaRPr kumimoji="1" lang="ja-JP" altLang="en-US" dirty="0"/>
          </a:p>
        </p:txBody>
      </p:sp>
      <p:sp>
        <p:nvSpPr>
          <p:cNvPr id="4" name="二等辺三角形 3"/>
          <p:cNvSpPr/>
          <p:nvPr/>
        </p:nvSpPr>
        <p:spPr>
          <a:xfrm rot="10800000">
            <a:off x="4086562" y="2389091"/>
            <a:ext cx="945105" cy="180020"/>
          </a:xfrm>
          <a:prstGeom prst="triangle">
            <a:avLst/>
          </a:prstGeom>
          <a:solidFill>
            <a:schemeClr val="accent1">
              <a:lumMod val="75000"/>
            </a:schemeClr>
          </a:solidFill>
          <a:ln w="9525">
            <a:noFill/>
          </a:ln>
          <a:effectLst>
            <a:outerShdw blurRad="50800" dist="38100" dir="2700000" algn="tl" rotWithShape="0">
              <a:prstClr val="black">
                <a:alpha val="40000"/>
              </a:prstClr>
            </a:outerShdw>
          </a:effectLst>
        </p:spPr>
        <p:txBody>
          <a:bodyPr wrap="square" lIns="91440" tIns="45720" rIns="91440" bIns="45720" numCol="2"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endPar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236600" y="67410"/>
            <a:ext cx="1437914" cy="5262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＜参考事例</a:t>
            </a:r>
            <a:r>
              <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1" name="下矢印 50"/>
          <p:cNvSpPr/>
          <p:nvPr/>
        </p:nvSpPr>
        <p:spPr>
          <a:xfrm>
            <a:off x="6693946" y="3804345"/>
            <a:ext cx="266463" cy="1406976"/>
          </a:xfrm>
          <a:prstGeom prst="downArrow">
            <a:avLst>
              <a:gd name="adj1" fmla="val 50000"/>
              <a:gd name="adj2" fmla="val 37944"/>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下矢印 50"/>
          <p:cNvSpPr/>
          <p:nvPr/>
        </p:nvSpPr>
        <p:spPr>
          <a:xfrm>
            <a:off x="1590830" y="3759340"/>
            <a:ext cx="746112" cy="1308689"/>
          </a:xfrm>
          <a:prstGeom prst="downArrow">
            <a:avLst>
              <a:gd name="adj1" fmla="val 50000"/>
              <a:gd name="adj2" fmla="val 263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770685" y="5196612"/>
            <a:ext cx="4761191" cy="984885"/>
          </a:xfrm>
          <a:prstGeom prst="rect">
            <a:avLst/>
          </a:prstGeom>
          <a:noFill/>
          <a:ln>
            <a:solidFill>
              <a:schemeClr val="bg1">
                <a:lumMod val="65000"/>
              </a:schemeClr>
            </a:solidFill>
          </a:ln>
        </p:spPr>
        <p:txBody>
          <a:bodyPr wrap="square" rtlCol="0">
            <a:spAutoFit/>
          </a:bodyPr>
          <a:lstStyle/>
          <a:p>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ビジネス</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経験や専門知識を活かした「プロボノ」により</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、団体</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の活動基盤強化につながる具体的な</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成果物</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を作成支援</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短期）１か月 　（長期）３～６か月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支援件数）２０件</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程度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（支援実施団体）（特非）サービスグラント</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5868584" y="5472199"/>
            <a:ext cx="1639045" cy="553998"/>
          </a:xfrm>
          <a:prstGeom prst="rect">
            <a:avLst/>
          </a:prstGeom>
          <a:noFill/>
          <a:ln>
            <a:solidFill>
              <a:schemeClr val="bg1">
                <a:lumMod val="65000"/>
              </a:schemeClr>
            </a:solidFill>
          </a:ln>
        </p:spPr>
        <p:txBody>
          <a:bodyPr wrap="square" rtlCol="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府</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内</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で活躍する先進</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NPO</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法人等による電話、メール、訪問による相談</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四角形: 角を丸くする 68"/>
          <p:cNvSpPr/>
          <p:nvPr/>
        </p:nvSpPr>
        <p:spPr>
          <a:xfrm>
            <a:off x="566556" y="3039260"/>
            <a:ext cx="7425824" cy="3299159"/>
          </a:xfrm>
          <a:prstGeom prst="roundRect">
            <a:avLst>
              <a:gd name="adj" fmla="val 3519"/>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4158337" y="4563623"/>
            <a:ext cx="1255688" cy="230832"/>
          </a:xfrm>
          <a:prstGeom prst="rect">
            <a:avLst/>
          </a:prstGeom>
          <a:noFill/>
        </p:spPr>
        <p:txBody>
          <a:bodyPr wrap="square" rtlCol="0">
            <a:spAutoFit/>
          </a:bodyP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地域づくりに活用</a:t>
            </a:r>
            <a:endParaRPr kumimoji="1"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矢印: 左右 76"/>
          <p:cNvSpPr/>
          <p:nvPr/>
        </p:nvSpPr>
        <p:spPr>
          <a:xfrm rot="5400000">
            <a:off x="4678212" y="3837976"/>
            <a:ext cx="257506" cy="240552"/>
          </a:xfrm>
          <a:prstGeom prst="leftRightArrow">
            <a:avLst>
              <a:gd name="adj1" fmla="val 50001"/>
              <a:gd name="adj2" fmla="val 3466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雲 31"/>
          <p:cNvSpPr/>
          <p:nvPr/>
        </p:nvSpPr>
        <p:spPr>
          <a:xfrm>
            <a:off x="780253" y="3958252"/>
            <a:ext cx="2576611" cy="720787"/>
          </a:xfrm>
          <a:prstGeom prst="cloud">
            <a:avLst/>
          </a:prstGeom>
          <a:solidFill>
            <a:schemeClr val="bg1"/>
          </a:solidFill>
          <a:ln w="63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運営上の課題解決ニーズ</a:t>
            </a:r>
            <a:endParaRPr kumimoji="1"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（情報発信、</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運営改善、</a:t>
            </a: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事業戦略 等）</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雲 32"/>
          <p:cNvSpPr/>
          <p:nvPr/>
        </p:nvSpPr>
        <p:spPr>
          <a:xfrm>
            <a:off x="5892096" y="3958253"/>
            <a:ext cx="2010274" cy="794666"/>
          </a:xfrm>
          <a:prstGeom prst="cloud">
            <a:avLst/>
          </a:prstGeom>
          <a:solidFill>
            <a:schemeClr val="bg1"/>
          </a:solidFill>
          <a:ln w="63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実務上の相談ニーズ</a:t>
            </a:r>
            <a:endParaRPr kumimoji="1"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a:t>
            </a:r>
            <a:r>
              <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との</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連携、</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先輩</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の知恵・ノウハウ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780254" y="5143983"/>
            <a:ext cx="4751621" cy="276999"/>
          </a:xfrm>
          <a:prstGeom prst="rect">
            <a:avLst/>
          </a:prstGeom>
          <a:solidFill>
            <a:schemeClr val="bg1"/>
          </a:solidFill>
          <a:ln>
            <a:solidFill>
              <a:schemeClr val="bg1">
                <a:lumMod val="65000"/>
              </a:schemeClr>
            </a:solidFill>
          </a:ln>
        </p:spPr>
        <p:txBody>
          <a:bodyPr wrap="square" rtlCol="0">
            <a:spAutoFit/>
          </a:bodyPr>
          <a:lstStyle/>
          <a:p>
            <a:r>
              <a:rPr kumimoji="1"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プロジェクト型支援</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5868584" y="5192531"/>
            <a:ext cx="1639045" cy="276999"/>
          </a:xfrm>
          <a:prstGeom prst="rect">
            <a:avLst/>
          </a:prstGeom>
          <a:solidFill>
            <a:schemeClr val="bg1"/>
          </a:solidFill>
          <a:ln>
            <a:solidFill>
              <a:schemeClr val="bg1">
                <a:lumMod val="65000"/>
              </a:schemeClr>
            </a:solidFill>
          </a:ln>
        </p:spPr>
        <p:txBody>
          <a:bodyPr wrap="square" rtlCol="0">
            <a:spAutoFit/>
          </a:bodyPr>
          <a:lstStyle/>
          <a:p>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個別相談型支援</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矢印: 左右 73"/>
          <p:cNvSpPr/>
          <p:nvPr/>
        </p:nvSpPr>
        <p:spPr>
          <a:xfrm rot="2575765">
            <a:off x="5339900" y="4770333"/>
            <a:ext cx="914746" cy="142013"/>
          </a:xfrm>
          <a:prstGeom prst="leftRightArrow">
            <a:avLst>
              <a:gd name="adj1" fmla="val 50001"/>
              <a:gd name="adj2" fmla="val 3466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矢印: 左右 73"/>
          <p:cNvSpPr/>
          <p:nvPr/>
        </p:nvSpPr>
        <p:spPr>
          <a:xfrm rot="5400000">
            <a:off x="3870907" y="4689672"/>
            <a:ext cx="527674" cy="152840"/>
          </a:xfrm>
          <a:prstGeom prst="leftRightArrow">
            <a:avLst>
              <a:gd name="adj1" fmla="val 50001"/>
              <a:gd name="adj2" fmla="val 34666"/>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662902" y="5064485"/>
            <a:ext cx="5027047" cy="1164889"/>
          </a:xfrm>
          <a:prstGeom prst="roundRect">
            <a:avLst/>
          </a:prstGeom>
          <a:noFill/>
          <a:ln w="38100"/>
        </p:spPr>
        <p:style>
          <a:lnRef idx="2">
            <a:schemeClr val="accent2"/>
          </a:lnRef>
          <a:fillRef idx="1">
            <a:schemeClr val="lt1"/>
          </a:fillRef>
          <a:effectRef idx="0">
            <a:schemeClr val="accent2"/>
          </a:effectRef>
          <a:fontRef idx="minor">
            <a:schemeClr val="dk1"/>
          </a:fontRef>
        </p:style>
        <p:txBody>
          <a:bodyPr wrap="square" lIns="91440" tIns="45720" rIns="91440" bIns="45720" numCol="2"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endPar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770685" y="3144425"/>
            <a:ext cx="6774429" cy="627208"/>
          </a:xfrm>
          <a:prstGeom prst="rect">
            <a:avLst/>
          </a:prstGeom>
          <a:solidFill>
            <a:srgbClr val="FFFF99"/>
          </a:solidFill>
          <a:ln w="6350">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1042562" y="3471148"/>
            <a:ext cx="1234183" cy="209848"/>
          </a:xfrm>
          <a:prstGeom prst="rect">
            <a:avLst/>
          </a:prstGeom>
          <a:solidFill>
            <a:schemeClr val="bg1"/>
          </a:solidFill>
          <a:ln w="6350">
            <a:solidFill>
              <a:schemeClr val="bg1">
                <a:lumMod val="65000"/>
              </a:schemeClr>
            </a:solidFill>
          </a:ln>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居場所・サロン</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2547694" y="3471148"/>
            <a:ext cx="1394425" cy="209848"/>
          </a:xfrm>
          <a:prstGeom prst="rect">
            <a:avLst/>
          </a:prstGeom>
          <a:solidFill>
            <a:schemeClr val="bg1"/>
          </a:solidFill>
          <a:ln w="6350">
            <a:solidFill>
              <a:schemeClr val="bg1">
                <a:lumMod val="65000"/>
              </a:schemeClr>
            </a:solidFill>
          </a:ln>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家事援助サービス</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4275095" y="3477473"/>
            <a:ext cx="1063741" cy="209848"/>
          </a:xfrm>
          <a:prstGeom prst="rect">
            <a:avLst/>
          </a:prstGeom>
          <a:solidFill>
            <a:schemeClr val="bg1"/>
          </a:solidFill>
          <a:ln w="6350">
            <a:solidFill>
              <a:schemeClr val="bg1">
                <a:lumMod val="65000"/>
              </a:schemeClr>
            </a:solidFill>
          </a:ln>
        </p:spPr>
        <p:txBody>
          <a:bodyPr wrap="square" rtlCol="0">
            <a:spAutoFit/>
          </a:bodyPr>
          <a:lstStyle/>
          <a:p>
            <a:pPr algn="ct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配食</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サービス</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5688879" y="3471148"/>
            <a:ext cx="1267294" cy="209848"/>
          </a:xfrm>
          <a:prstGeom prst="rect">
            <a:avLst/>
          </a:prstGeom>
          <a:solidFill>
            <a:schemeClr val="bg1"/>
          </a:solidFill>
          <a:ln w="6350">
            <a:solidFill>
              <a:schemeClr val="bg1">
                <a:lumMod val="65000"/>
              </a:schemeClr>
            </a:solidFill>
          </a:ln>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移動支援サービス</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6912260" y="3465999"/>
            <a:ext cx="608591" cy="261610"/>
          </a:xfrm>
          <a:prstGeom prst="rect">
            <a:avLst/>
          </a:prstGeom>
          <a:noFill/>
          <a:ln>
            <a:noFill/>
          </a:ln>
        </p:spPr>
        <p:txBody>
          <a:bodyPr wrap="square" rtlCol="0">
            <a:spAutoFit/>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等</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1282525" y="3219280"/>
            <a:ext cx="6271006" cy="276999"/>
          </a:xfrm>
          <a:prstGeom prst="rect">
            <a:avLst/>
          </a:prstGeom>
          <a:noFill/>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府内で活動する地域貢献団体</a:t>
            </a:r>
            <a:endParaRPr kumimoji="1"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798323" y="4074375"/>
            <a:ext cx="1890556" cy="396172"/>
          </a:xfrm>
          <a:prstGeom prst="rect">
            <a:avLst/>
          </a:prstGeom>
          <a:solidFill>
            <a:srgbClr val="FFFF99"/>
          </a:solidFill>
          <a:ln w="6350">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748759" y="4087005"/>
            <a:ext cx="1940120" cy="392415"/>
          </a:xfrm>
          <a:prstGeom prst="rect">
            <a:avLst/>
          </a:prstGeom>
          <a:noFill/>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府内</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生活支援コーディネーター</a:t>
            </a:r>
            <a:r>
              <a:rPr lang="en-US" altLang="ja-JP" sz="9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9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2707115" y="5184195"/>
            <a:ext cx="2182788" cy="221210"/>
          </a:xfrm>
          <a:prstGeom prst="rect">
            <a:avLst/>
          </a:prstGeom>
          <a:solidFill>
            <a:srgbClr val="FFC000"/>
          </a:soli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「プロボノ」による伴走型支援</a:t>
            </a:r>
          </a:p>
        </p:txBody>
      </p:sp>
    </p:spTree>
    <p:extLst>
      <p:ext uri="{BB962C8B-B14F-4D97-AF65-F5344CB8AC3E}">
        <p14:creationId xmlns:p14="http://schemas.microsoft.com/office/powerpoint/2010/main" val="3498591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323318886"/>
              </p:ext>
            </p:extLst>
          </p:nvPr>
        </p:nvGraphicFramePr>
        <p:xfrm>
          <a:off x="2843808" y="3429000"/>
          <a:ext cx="208280" cy="365760"/>
        </p:xfrm>
        <a:graphic>
          <a:graphicData uri="http://schemas.openxmlformats.org/drawingml/2006/table">
            <a:tbl>
              <a:tblPr/>
              <a:tblGrid>
                <a:gridCol w="208280"/>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tr>
            </a:tbl>
          </a:graphicData>
        </a:graphic>
      </p:graphicFrame>
      <p:sp>
        <p:nvSpPr>
          <p:cNvPr id="6" name="正方形/長方形 5"/>
          <p:cNvSpPr/>
          <p:nvPr/>
        </p:nvSpPr>
        <p:spPr>
          <a:xfrm>
            <a:off x="8432528"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23</a:t>
            </a:r>
            <a:endParaRPr lang="ja-JP" altLang="en-US" dirty="0">
              <a:solidFill>
                <a:prstClr val="black"/>
              </a:solidFill>
            </a:endParaRPr>
          </a:p>
        </p:txBody>
      </p:sp>
      <p:sp>
        <p:nvSpPr>
          <p:cNvPr id="13" name="正方形/長方形 15"/>
          <p:cNvSpPr>
            <a:spLocks noChangeArrowheads="1"/>
          </p:cNvSpPr>
          <p:nvPr/>
        </p:nvSpPr>
        <p:spPr bwMode="auto">
          <a:xfrm>
            <a:off x="206515" y="735322"/>
            <a:ext cx="8784075" cy="5799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lnSpc>
                <a:spcPts val="1800"/>
              </a:lnSpc>
              <a:spcBef>
                <a:spcPct val="0"/>
              </a:spcBef>
              <a:spcAft>
                <a:spcPct val="0"/>
              </a:spcAft>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spcBef>
                <a:spcPct val="0"/>
              </a:spcBef>
              <a:spcAft>
                <a:spcPct val="0"/>
              </a:spcAf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引き続き、新設予定法人を含む３法人について、大阪市の法人との統合等をめざします。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spcBef>
                <a:spcPct val="0"/>
              </a:spcBef>
              <a:spcAft>
                <a:spcPct val="0"/>
              </a:spcAft>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＜これまでの進捗状況＞</a:t>
            </a:r>
            <a:endParaRPr lang="ja-JP"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地方独立行政法人の設置）</a:t>
            </a:r>
          </a:p>
          <a:p>
            <a:pPr eaLnBrk="0" fontAlgn="base" hangingPunct="0">
              <a:lnSpc>
                <a:spcPts val="1700"/>
              </a:lnSpc>
              <a:spcBef>
                <a:spcPct val="0"/>
              </a:spcBef>
              <a:spcAft>
                <a:spcPct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大　 学　　公立大学法人大阪府立大学　［平成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月設立］</a:t>
            </a:r>
          </a:p>
          <a:p>
            <a:pPr eaLnBrk="0" fontAlgn="base" hangingPunct="0">
              <a:lnSpc>
                <a:spcPts val="1700"/>
              </a:lnSpc>
              <a:spcBef>
                <a:spcPct val="0"/>
              </a:spcBef>
              <a:spcAft>
                <a:spcPct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病 　院　　地方独立行政法人大阪府立病院機構　［平成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月設立］</a:t>
            </a:r>
          </a:p>
          <a:p>
            <a:pPr eaLnBrk="0" fontAlgn="base" hangingPunct="0">
              <a:lnSpc>
                <a:spcPts val="1700"/>
              </a:lnSpc>
              <a:spcBef>
                <a:spcPct val="0"/>
              </a:spcBef>
              <a:spcAft>
                <a:spcPct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研究所　　地方独立行政法人大阪府立産業技術総合研究所　［平成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月設立］</a:t>
            </a:r>
          </a:p>
          <a:p>
            <a:pPr eaLnBrk="0" fontAlgn="base" hangingPunct="0">
              <a:lnSpc>
                <a:spcPts val="1700"/>
              </a:lnSpc>
              <a:spcBef>
                <a:spcPct val="0"/>
              </a:spcBef>
              <a:spcAft>
                <a:spcPct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地方独立行政法人大阪府立環境農林水産総合研究所　［平成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月設立］</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（地方</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独立行政法人の府</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市共同</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設置）</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　研究所　　地方独立行政法人大阪健康安全基盤研究所　［平成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月設立］</a:t>
            </a:r>
          </a:p>
          <a:p>
            <a:pPr eaLnBrk="0" fontAlgn="base" hangingPunct="0">
              <a:lnSpc>
                <a:spcPts val="1700"/>
              </a:lnSpc>
              <a:spcBef>
                <a:spcPct val="0"/>
              </a:spcBef>
              <a:spcAft>
                <a:spcPct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（府立公衆衛生研究所、市立環境科学研究所衛生部門の統合）</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府市の地方独立行政法人の統合）</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研究所　　 地方独立行政法人大阪産業技術研究所　［平成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設立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（府立産業技術総合研究所、市立工業研究所の法人統合）</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pPr eaLnBrk="0" fontAlgn="base" hangingPunct="0">
              <a:lnSpc>
                <a:spcPts val="1700"/>
              </a:lnSpc>
              <a:spcBef>
                <a:spcPct val="0"/>
              </a:spcBef>
              <a:spcAft>
                <a:spcPct val="0"/>
              </a:spcAf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＜今後の新たな取組み（３法人）＞</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府市の地方独立行政法人の統合）</a:t>
            </a:r>
          </a:p>
          <a:p>
            <a:pPr eaLnBrk="0" fontAlgn="base" hangingPunct="0">
              <a:lnSpc>
                <a:spcPts val="1700"/>
              </a:lnSpc>
              <a:spcBef>
                <a:spcPct val="0"/>
              </a:spcBef>
              <a:spcAft>
                <a:spcPct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府立大学、市立大学の統合を</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めざす</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月法人</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統合、平成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月大学統合を想定</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府立病院、市民病院の法人統合をめざす</a:t>
            </a:r>
          </a:p>
          <a:p>
            <a:pPr eaLnBrk="0" fontAlgn="base" hangingPunct="0">
              <a:lnSpc>
                <a:spcPts val="1700"/>
              </a:lnSpc>
              <a:spcBef>
                <a:spcPct val="0"/>
              </a:spcBef>
              <a:spcAft>
                <a:spcPct val="0"/>
              </a:spcAft>
              <a:defRPr/>
            </a:pP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地方独立行政法人</a:t>
            </a:r>
            <a:r>
              <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の設立に向けた検討</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府市の文化施設８施設（博物館等）を一体運営</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するため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、市単独による地方独立行政</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lnSpc>
                <a:spcPts val="1700"/>
              </a:lnSpc>
              <a:spcBef>
                <a:spcPct val="0"/>
              </a:spcBef>
              <a:spcAft>
                <a:spcPct val="0"/>
              </a:spcAf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を設立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とともに、府</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施設の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合流手法について検討</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83873"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26495" y="107340"/>
            <a:ext cx="8820472"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法人等の改革</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87401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正方形/長方形 1"/>
          <p:cNvSpPr>
            <a:spLocks noChangeArrowheads="1"/>
          </p:cNvSpPr>
          <p:nvPr/>
        </p:nvSpPr>
        <p:spPr bwMode="auto">
          <a:xfrm>
            <a:off x="179511" y="1673805"/>
            <a:ext cx="281731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ja-JP" altLang="en-US" sz="1400" dirty="0">
                <a:solidFill>
                  <a:prstClr val="black"/>
                </a:solidFill>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a:t>
            </a:r>
            <a:r>
              <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の施設の</a:t>
            </a:r>
            <a:r>
              <a:rPr lang="ja-JP"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点検状況</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51" name="グループ化 2"/>
          <p:cNvGrpSpPr>
            <a:grpSpLocks/>
          </p:cNvGrpSpPr>
          <p:nvPr/>
        </p:nvGrpSpPr>
        <p:grpSpPr bwMode="auto">
          <a:xfrm>
            <a:off x="279611" y="2041823"/>
            <a:ext cx="8667962" cy="4646608"/>
            <a:chOff x="22904" y="1446647"/>
            <a:chExt cx="9127239" cy="4082781"/>
          </a:xfrm>
        </p:grpSpPr>
        <p:sp>
          <p:nvSpPr>
            <p:cNvPr id="5" name="正方形/長方形 4"/>
            <p:cNvSpPr/>
            <p:nvPr/>
          </p:nvSpPr>
          <p:spPr>
            <a:xfrm>
              <a:off x="40714" y="1835078"/>
              <a:ext cx="2322091" cy="3451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just">
                <a:lnSpc>
                  <a:spcPts val="1500"/>
                </a:lnSpc>
                <a:defRPr/>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○青少年海洋センター</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青少年海洋センター・ファミリー棟</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万国</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博覧会記念公園</a:t>
              </a:r>
              <a:endParaRPr lang="en-US"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男女共同参画・青少年</a:t>
              </a: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センター</a:t>
              </a:r>
              <a:endParaRPr lang="en-US"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国際会議場</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上方演芸資料館</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○江之子島文化芸術創造センター</a:t>
              </a:r>
              <a:endParaRPr lang="en-US"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者交流促進センター</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者自立センター</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○砂川厚生福祉センター</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こんごう</a:t>
              </a: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福祉センター</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稲スポーツセンター</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大型児童館ビッグバン</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修徳学院</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子</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どもライフサポートセンター</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女性自立支援</a:t>
              </a: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センター（２寮）</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中河内救命救急センター</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労働センター</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高等職業技術</a:t>
              </a: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専門校（５校）</a:t>
              </a:r>
              <a:endParaRPr lang="en-US"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○府民の森（９園地）</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ja-JP" altLang="ja-JP" sz="1000" kern="100" dirty="0">
                <a:solidFill>
                  <a:prstClr val="black"/>
                </a:solidFill>
                <a:ea typeface="ＭＳ 明朝"/>
                <a:cs typeface="Times New Roman"/>
              </a:endParaRPr>
            </a:p>
            <a:p>
              <a:pPr algn="just">
                <a:lnSpc>
                  <a:spcPts val="1500"/>
                </a:lnSpc>
                <a:defRPr/>
              </a:pPr>
              <a:endParaRPr lang="ja-JP" altLang="ja-JP" sz="1000" kern="100" dirty="0">
                <a:solidFill>
                  <a:prstClr val="white"/>
                </a:solidFill>
                <a:ea typeface="ＭＳ 明朝"/>
                <a:cs typeface="Times New Roman"/>
              </a:endParaRPr>
            </a:p>
            <a:p>
              <a:pPr algn="ctr">
                <a:lnSpc>
                  <a:spcPts val="1500"/>
                </a:lnSpc>
                <a:defRPr/>
              </a:pPr>
              <a:r>
                <a:rPr lang="en-US" sz="1000" kern="100" dirty="0">
                  <a:solidFill>
                    <a:srgbClr val="000000"/>
                  </a:solidFill>
                  <a:latin typeface="ＭＳ ゴシック"/>
                  <a:ea typeface="ＭＳ 明朝"/>
                  <a:cs typeface="Times New Roman"/>
                </a:rPr>
                <a:t> </a:t>
              </a:r>
              <a:endParaRPr lang="ja-JP" altLang="en-US" sz="1000" kern="100" dirty="0">
                <a:solidFill>
                  <a:prstClr val="white"/>
                </a:solidFill>
                <a:ea typeface="ＭＳ 明朝"/>
                <a:cs typeface="Times New Roman"/>
              </a:endParaRPr>
            </a:p>
          </p:txBody>
        </p:sp>
        <p:sp>
          <p:nvSpPr>
            <p:cNvPr id="6" name="正方形/長方形 5"/>
            <p:cNvSpPr/>
            <p:nvPr/>
          </p:nvSpPr>
          <p:spPr>
            <a:xfrm>
              <a:off x="2173246" y="1824374"/>
              <a:ext cx="1946424" cy="3451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just">
                <a:lnSpc>
                  <a:spcPts val="1500"/>
                </a:lnSpc>
                <a:defRPr/>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金剛登山道駐車場</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花の文化園</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○中央卸売市場</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港湾施設</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○堺泉北港の緑地</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○府営</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駐車場（３箇所）</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狭山池博物館</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○府営公園（</a:t>
              </a: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公園</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○府営</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○体育会館</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門真スポーツセンター</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臨海スポーツセンター</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○漕艇センター</a:t>
              </a:r>
            </a:p>
            <a:p>
              <a:pPr algn="just">
                <a:lnSpc>
                  <a:spcPts val="1500"/>
                </a:lnSpc>
                <a:defRPr/>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中央図書館</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中之島図書館</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少年自然の家</a:t>
              </a:r>
              <a:endPar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弥生文化博物館</a:t>
              </a:r>
            </a:p>
            <a:p>
              <a:pPr algn="just">
                <a:lnSpc>
                  <a:spcPts val="1500"/>
                </a:lnSpc>
                <a:defRPr/>
              </a:pPr>
              <a:r>
                <a:rPr lang="ja-JP" altLang="ja-JP"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近</a:t>
              </a:r>
              <a:r>
                <a:rPr lang="ja-JP" altLang="en-US" sz="1000" kern="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つ</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飛鳥博物館</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○近</a:t>
              </a:r>
              <a:r>
                <a:rPr lang="ja-JP" altLang="en-US" sz="1000" kern="1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a:t>
              </a: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飛鳥風土記</a:t>
              </a:r>
              <a:r>
                <a:rPr lang="ja-JP" altLang="en-US"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の丘</a:t>
              </a:r>
              <a:endParaRPr lang="en-US" altLang="ja-JP" sz="1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defRPr/>
              </a:pPr>
              <a:endParaRPr lang="en-US" altLang="ja-JP" sz="1000" kern="100" dirty="0">
                <a:solidFill>
                  <a:prstClr val="black"/>
                </a:solidFill>
                <a:ea typeface="ＭＳ ゴシック"/>
                <a:cs typeface="Times New Roman"/>
              </a:endParaRPr>
            </a:p>
            <a:p>
              <a:pPr algn="just">
                <a:lnSpc>
                  <a:spcPts val="1500"/>
                </a:lnSpc>
                <a:defRPr/>
              </a:pPr>
              <a:endParaRPr lang="en-US" altLang="ja-JP" sz="1000" kern="100" dirty="0">
                <a:solidFill>
                  <a:prstClr val="black"/>
                </a:solidFill>
                <a:ea typeface="ＭＳ ゴシック"/>
                <a:cs typeface="Times New Roman"/>
              </a:endParaRPr>
            </a:p>
            <a:p>
              <a:pPr algn="just">
                <a:lnSpc>
                  <a:spcPts val="1500"/>
                </a:lnSpc>
                <a:defRPr/>
              </a:pPr>
              <a:endParaRPr lang="ja-JP" altLang="ja-JP" sz="1000" kern="100" dirty="0">
                <a:solidFill>
                  <a:prstClr val="white"/>
                </a:solidFill>
                <a:ea typeface="ＭＳ 明朝"/>
                <a:cs typeface="Times New Roman"/>
              </a:endParaRPr>
            </a:p>
            <a:p>
              <a:pPr algn="just">
                <a:lnSpc>
                  <a:spcPts val="1500"/>
                </a:lnSpc>
                <a:defRPr/>
              </a:pPr>
              <a:endParaRPr lang="ja-JP" altLang="en-US" sz="1000" kern="100" dirty="0">
                <a:solidFill>
                  <a:prstClr val="white"/>
                </a:solidFill>
                <a:ea typeface="ＭＳ 明朝"/>
                <a:cs typeface="Times New Roman"/>
              </a:endParaRPr>
            </a:p>
          </p:txBody>
        </p:sp>
        <p:sp>
          <p:nvSpPr>
            <p:cNvPr id="7" name="角丸四角形 6"/>
            <p:cNvSpPr/>
            <p:nvPr/>
          </p:nvSpPr>
          <p:spPr>
            <a:xfrm>
              <a:off x="22904" y="1600530"/>
              <a:ext cx="3903758" cy="3753968"/>
            </a:xfrm>
            <a:prstGeom prst="roundRect">
              <a:avLst>
                <a:gd name="adj" fmla="val 9167"/>
              </a:avLst>
            </a:prstGeom>
            <a:noFill/>
            <a:ln w="381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prstClr val="white"/>
                </a:solidFill>
              </a:endParaRPr>
            </a:p>
          </p:txBody>
        </p:sp>
        <p:sp>
          <p:nvSpPr>
            <p:cNvPr id="4" name="正方形/長方形 3"/>
            <p:cNvSpPr/>
            <p:nvPr/>
          </p:nvSpPr>
          <p:spPr>
            <a:xfrm>
              <a:off x="846338" y="1446647"/>
              <a:ext cx="2132533" cy="3077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公の施設</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72</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4447947" y="1592610"/>
              <a:ext cx="4702196" cy="3936818"/>
            </a:xfrm>
            <a:prstGeom prst="roundRect">
              <a:avLst>
                <a:gd name="adj" fmla="val 5190"/>
              </a:avLst>
            </a:prstGeom>
            <a:noFill/>
            <a:ln w="38100" cap="flat" cmpd="sng" algn="ctr">
              <a:solidFill>
                <a:srgbClr val="4F81BD">
                  <a:shade val="50000"/>
                </a:srgbClr>
              </a:solidFill>
              <a:prstDash val="solid"/>
            </a:ln>
            <a:effectLst>
              <a:outerShdw blurRad="50800" dist="38100" dir="2700000" algn="tl" rotWithShape="0">
                <a:prstClr val="black">
                  <a:alpha val="40000"/>
                </a:prstClr>
              </a:outerShdw>
            </a:effectLst>
          </p:spPr>
          <p:txBody>
            <a:bodyPr/>
            <a:lstStyle/>
            <a:p>
              <a:pPr indent="114300">
                <a:defRPr/>
              </a:pPr>
              <a:r>
                <a:rPr lang="en-US" sz="900" kern="100" dirty="0">
                  <a:solidFill>
                    <a:prstClr val="black"/>
                  </a:solidFill>
                  <a:latin typeface="ＭＳ ゴシック"/>
                  <a:ea typeface="ＭＳ 明朝"/>
                  <a:cs typeface="Times New Roman"/>
                </a:rPr>
                <a:t> </a:t>
              </a:r>
              <a:endParaRPr lang="ja-JP" altLang="en-US" sz="1050" kern="100" dirty="0">
                <a:solidFill>
                  <a:prstClr val="black"/>
                </a:solidFill>
                <a:latin typeface="Century"/>
                <a:ea typeface="ＭＳ 明朝"/>
                <a:cs typeface="Times New Roman"/>
              </a:endParaRPr>
            </a:p>
          </p:txBody>
        </p:sp>
        <p:sp>
          <p:nvSpPr>
            <p:cNvPr id="13" name="正方形/長方形 12"/>
            <p:cNvSpPr/>
            <p:nvPr/>
          </p:nvSpPr>
          <p:spPr>
            <a:xfrm>
              <a:off x="4998813" y="1446647"/>
              <a:ext cx="3696390" cy="290724"/>
            </a:xfrm>
            <a:prstGeom prst="rect">
              <a:avLst/>
            </a:prstGeom>
            <a:solidFill>
              <a:sysClr val="window" lastClr="FFFFFF"/>
            </a:solidFill>
            <a:ln w="25400" cap="flat" cmpd="sng" algn="ctr">
              <a:solidFill>
                <a:srgbClr val="4F81BD">
                  <a:shade val="50000"/>
                </a:srgbClr>
              </a:solidFill>
              <a:prstDash val="solid"/>
            </a:ln>
            <a:effectLst/>
          </p:spPr>
          <p:txBody>
            <a:bodyPr anchor="ctr"/>
            <a:lstStyle/>
            <a:p>
              <a:pPr algn="ctr">
                <a:defRP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重点的に</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取組みをすすめる施設（</a:t>
              </a:r>
              <a:r>
                <a:rPr lang="en-US" altLang="ja-JP"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4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設</a:t>
              </a: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62" name="右矢印 14"/>
            <p:cNvSpPr>
              <a:spLocks noChangeArrowheads="1"/>
            </p:cNvSpPr>
            <p:nvPr/>
          </p:nvSpPr>
          <p:spPr bwMode="auto">
            <a:xfrm>
              <a:off x="4006324" y="2550371"/>
              <a:ext cx="371438" cy="1617804"/>
            </a:xfrm>
            <a:prstGeom prst="rightArrow">
              <a:avLst>
                <a:gd name="adj1" fmla="val 47944"/>
                <a:gd name="adj2" fmla="val 50000"/>
              </a:avLst>
            </a:prstGeom>
            <a:solidFill>
              <a:srgbClr val="4F81BD"/>
            </a:solidFill>
            <a:ln w="25400" algn="ctr">
              <a:solidFill>
                <a:srgbClr val="385D8A"/>
              </a:solidFill>
              <a:miter lim="800000"/>
              <a:headEnd/>
              <a:tailEnd/>
            </a:ln>
          </p:spPr>
          <p:txBody>
            <a:bodyPr anchor="ctr"/>
            <a:lstStyle/>
            <a:p>
              <a:pPr fontAlgn="base">
                <a:spcBef>
                  <a:spcPct val="0"/>
                </a:spcBef>
                <a:spcAft>
                  <a:spcPct val="0"/>
                </a:spcAft>
              </a:pPr>
              <a:endParaRPr lang="ja-JP" altLang="en-US">
                <a:solidFill>
                  <a:prstClr val="black"/>
                </a:solidFill>
              </a:endParaRPr>
            </a:p>
          </p:txBody>
        </p:sp>
      </p:grpSp>
      <p:sp>
        <p:nvSpPr>
          <p:cNvPr id="2053" name="正方形/長方形 15"/>
          <p:cNvSpPr>
            <a:spLocks noChangeArrowheads="1"/>
          </p:cNvSpPr>
          <p:nvPr/>
        </p:nvSpPr>
        <p:spPr bwMode="auto">
          <a:xfrm>
            <a:off x="372217" y="568132"/>
            <a:ext cx="857795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lnSpc>
                <a:spcPts val="1800"/>
              </a:lnSpc>
              <a:spcBef>
                <a:spcPct val="0"/>
              </a:spcBef>
              <a:spcAft>
                <a:spcPct val="0"/>
              </a:spcAft>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公</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72</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ついて、これまでの取組みの進捗状況や社会情勢の変化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を踏まえた点検を実施し、平成</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spcBef>
                <a:spcPct val="0"/>
              </a:spcBef>
              <a:spcAft>
                <a:spcPct val="0"/>
              </a:spcAft>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年度については、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年度に次期指定管理者の選定手続を行う予定の施設を中心とした</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施設について重点的に</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spcBef>
                <a:spcPct val="0"/>
              </a:spcBef>
              <a:spcAft>
                <a:spcPct val="0"/>
              </a:spcAft>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取組みをすすめていきます。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spcBef>
                <a:spcPct val="0"/>
              </a:spcBef>
              <a:spcAft>
                <a:spcPct val="0"/>
              </a:spcAft>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その他の施設についても、</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ファシリティマネジメント基本方針」に基づく総量最適化等の観点から、点検を行います。</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5" name="スライド番号プレースホルダー 3"/>
          <p:cNvSpPr>
            <a:spLocks noGrp="1"/>
          </p:cNvSpPr>
          <p:nvPr>
            <p:ph type="sldNum" sz="quarter" idx="12"/>
          </p:nvPr>
        </p:nvSpPr>
        <p:spPr>
          <a:xfrm>
            <a:off x="3801368" y="6946443"/>
            <a:ext cx="2124004" cy="533007"/>
          </a:xfrm>
        </p:spPr>
        <p:txBody>
          <a:bodyPr/>
          <a:lstStyle/>
          <a:p>
            <a:pPr>
              <a:lnSpc>
                <a:spcPts val="1500"/>
              </a:lnSpc>
              <a:defRPr/>
            </a:pPr>
            <a:r>
              <a:rPr lang="ja-JP" altLang="en-US" kern="100" dirty="0" smtClean="0">
                <a:solidFill>
                  <a:prstClr val="black">
                    <a:tint val="75000"/>
                  </a:prstClr>
                </a:solidFill>
                <a:latin typeface="Century"/>
                <a:ea typeface="ＭＳ 明朝"/>
                <a:cs typeface="Times New Roman"/>
              </a:rPr>
              <a:t>　</a:t>
            </a:r>
            <a:endParaRPr lang="ja-JP" altLang="ja-JP" kern="100" dirty="0">
              <a:solidFill>
                <a:prstClr val="black">
                  <a:tint val="75000"/>
                </a:prstClr>
              </a:solidFill>
              <a:latin typeface="Century"/>
              <a:ea typeface="ＭＳ 明朝"/>
              <a:cs typeface="Times New Roman"/>
            </a:endParaRPr>
          </a:p>
          <a:p>
            <a:pPr>
              <a:defRPr/>
            </a:pPr>
            <a:endParaRPr lang="ja-JP" altLang="en-US" dirty="0">
              <a:solidFill>
                <a:prstClr val="black">
                  <a:tint val="75000"/>
                </a:prstClr>
              </a:solidFill>
            </a:endParaRPr>
          </a:p>
        </p:txBody>
      </p:sp>
      <p:sp>
        <p:nvSpPr>
          <p:cNvPr id="23" name="正方形/長方形 22"/>
          <p:cNvSpPr/>
          <p:nvPr/>
        </p:nvSpPr>
        <p:spPr>
          <a:xfrm>
            <a:off x="170511" y="89338"/>
            <a:ext cx="8136904" cy="369332"/>
          </a:xfrm>
          <a:prstGeom prst="rect">
            <a:avLst/>
          </a:prstGeom>
        </p:spPr>
        <p:txBody>
          <a:bodyPr wrap="square">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（４）公</a:t>
            </a:r>
            <a:r>
              <a:rPr lang="ja-JP" altLang="en-US" dirty="0">
                <a:latin typeface="Meiryo UI" panose="020B0604030504040204" pitchFamily="50" charset="-128"/>
                <a:ea typeface="Meiryo UI" panose="020B0604030504040204" pitchFamily="50" charset="-128"/>
                <a:cs typeface="Meiryo UI" panose="020B0604030504040204" pitchFamily="50" charset="-128"/>
              </a:rPr>
              <a:t>の</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施設の</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コネクタ 17"/>
          <p:cNvCxnSpPr/>
          <p:nvPr/>
        </p:nvCxnSpPr>
        <p:spPr>
          <a:xfrm>
            <a:off x="179512" y="47725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9" name="正方形/長方形 18"/>
          <p:cNvSpPr/>
          <p:nvPr/>
        </p:nvSpPr>
        <p:spPr>
          <a:xfrm>
            <a:off x="8416567" y="652950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24</a:t>
            </a:r>
            <a:endParaRPr kumimoji="1" lang="ja-JP" altLang="en-US" dirty="0"/>
          </a:p>
        </p:txBody>
      </p:sp>
      <p:sp>
        <p:nvSpPr>
          <p:cNvPr id="17" name="正方形/長方形 16"/>
          <p:cNvSpPr/>
          <p:nvPr/>
        </p:nvSpPr>
        <p:spPr bwMode="auto">
          <a:xfrm>
            <a:off x="4471901" y="2438890"/>
            <a:ext cx="4465584" cy="4249540"/>
          </a:xfrm>
          <a:prstGeom prst="rect">
            <a:avLst/>
          </a:prstGeom>
          <a:noFill/>
          <a:ln w="25400" cap="flat" cmpd="sng" algn="ctr">
            <a:noFill/>
            <a:prstDash val="solid"/>
          </a:ln>
          <a:effectLst/>
        </p:spPr>
        <p:txBody>
          <a:bodyPr/>
          <a:lstStyle/>
          <a:p>
            <a:pPr>
              <a:lnSpc>
                <a:spcPts val="1400"/>
              </a:lnSpc>
              <a:defRPr/>
            </a:pPr>
            <a:r>
              <a:rPr lang="ja-JP" altLang="en-US" sz="13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国際</a:t>
            </a:r>
            <a:r>
              <a:rPr lang="ja-JP" altLang="en-US" sz="13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会議場</a:t>
            </a:r>
            <a:endParaRPr lang="ja-JP" altLang="en-US" sz="13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将来</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の負担リスク等を踏まえ、施設のあり方を</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0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　稲スポーツセンター</a:t>
            </a:r>
            <a:endParaRPr lang="en-US" altLang="ja-JP" sz="13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施設</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機能のあり方及び利用環境の継続性を確保できる手法を検討</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　子どもライフサポートセンター</a:t>
            </a:r>
            <a:endParaRPr lang="en-US" altLang="ja-JP" sz="13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入所</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支援を要する児童に対する支援のあり方を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　女性自立支援センター（</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寮）</a:t>
            </a:r>
            <a:endParaRPr lang="en-US" altLang="ja-JP" sz="13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 施設</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の適正な規模と支援のあり方を</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300" kern="100" dirty="0" smtClean="0">
                <a:latin typeface="Meiryo UI" panose="020B0604030504040204" pitchFamily="50" charset="-128"/>
                <a:ea typeface="Meiryo UI" panose="020B0604030504040204" pitchFamily="50" charset="-128"/>
                <a:cs typeface="Meiryo UI" panose="020B0604030504040204" pitchFamily="50" charset="-128"/>
              </a:rPr>
              <a:t>中河内救命救急センター</a:t>
            </a:r>
            <a:endParaRPr lang="en-US" altLang="ja-JP" sz="13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 運営形態のあり方について、東大阪市・市立東大阪医療センターと協議を継続</a:t>
            </a:r>
            <a:endPar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労働センター</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 次期</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指定管理期間終了までに、南館を含む施設全体のあり方を検討</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堺泉北港の緑地</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府の役割を踏まえた施設のあり方の見直し</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門真スポーツセンター　　　　　　　　　　　　　　　　　　　　</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 更</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なる効率的・効果的な運営方法を現指定管理期間中に</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中央図書館</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 民間</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活力の活用の手法について点検の上、必要な見直しを</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1000" strike="sngStrike"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弥生文化</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博物館、近</a:t>
            </a:r>
            <a:r>
              <a:rPr lang="ja-JP" altLang="en-US" sz="1300" kern="100" dirty="0" err="1">
                <a:latin typeface="Meiryo UI" panose="020B0604030504040204" pitchFamily="50" charset="-128"/>
                <a:ea typeface="Meiryo UI" panose="020B0604030504040204" pitchFamily="50" charset="-128"/>
                <a:cs typeface="Meiryo UI" panose="020B0604030504040204" pitchFamily="50" charset="-128"/>
              </a:rPr>
              <a:t>つ</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飛鳥</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博物館</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 市単独により設立された地独法人へ</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の、府施設の</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合流</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手法について検討</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　近</a:t>
            </a:r>
            <a:r>
              <a:rPr lang="ja-JP" altLang="en-US" sz="1300" kern="100" dirty="0" err="1" smtClean="0">
                <a:latin typeface="Meiryo UI" panose="020B0604030504040204" pitchFamily="50" charset="-128"/>
                <a:ea typeface="Meiryo UI" panose="020B0604030504040204" pitchFamily="50" charset="-128"/>
                <a:cs typeface="Meiryo UI" panose="020B0604030504040204" pitchFamily="50" charset="-128"/>
              </a:rPr>
              <a:t>つ</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飛鳥風土記の丘</a:t>
            </a:r>
            <a:endParaRPr lang="en-US" altLang="ja-JP" sz="13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 ２博物館の地独法人への合流の動向を踏まえ、更なる効率的・効果的な運営</a:t>
            </a:r>
            <a:endPar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defRPr/>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方法</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5192919" y="6129194"/>
            <a:ext cx="184731" cy="369332"/>
          </a:xfrm>
          <a:prstGeom prst="rect">
            <a:avLst/>
          </a:prstGeom>
        </p:spPr>
        <p:txBody>
          <a:bodyPr wrap="none">
            <a:spAutoFit/>
          </a:bodyPr>
          <a:lstStyle/>
          <a:p>
            <a:endParaRPr lang="ja-JP" altLang="en-US" dirty="0"/>
          </a:p>
        </p:txBody>
      </p:sp>
    </p:spTree>
    <p:extLst>
      <p:ext uri="{BB962C8B-B14F-4D97-AF65-F5344CB8AC3E}">
        <p14:creationId xmlns:p14="http://schemas.microsoft.com/office/powerpoint/2010/main" val="1714392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06515" y="683695"/>
            <a:ext cx="8805430" cy="5760640"/>
          </a:xfrm>
          <a:prstGeom prst="roundRect">
            <a:avLst>
              <a:gd name="adj" fmla="val 4915"/>
            </a:avLst>
          </a:prstGeom>
        </p:spPr>
        <p:style>
          <a:lnRef idx="2">
            <a:schemeClr val="dk1"/>
          </a:lnRef>
          <a:fillRef idx="1">
            <a:schemeClr val="lt1"/>
          </a:fillRef>
          <a:effectRef idx="0">
            <a:schemeClr val="dk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◆民間資金の活用等による課題</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解決</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ソーシャル・インパクトボンド（</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SIB</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行政が抱える課題「民間資金の活用、成果志向の事業遂行」</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・先進的な社会課題解決型事業を展開する企業がある一方、行政としては、その手法の行政コストやリスク、事業効果が</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明らかにならなければ、費用負担しづらい。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・厳しい財政状況の中、民間からの資金提供も活用した施策展開が求められる。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民間資金提供者を伴う、成果報酬型の委託事業（</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SIB</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業者は、民間資金提供者から資金提供を受けて、より効果が高く効率的と想定される事業</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を実施。</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行政は、予め合意</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した成果目標が達成された</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場合に、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事業実施に要したコストに成果報酬を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加えて事後的</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に支払う。</a:t>
            </a:r>
          </a:p>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先行事例①　神戸市：糖尿病性腎症等重症化予防事業（</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H29</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糖尿病性腎症者のうち、特に重症化リスクの高い人を対象に、食事療法等の保健指導を行い、医療機関の受診及び生</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活習慣の改善を通じて、人工透析への移行を予防する事業に</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SIB</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を導入。</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先行事例②　大阪府：里親制度の質の向上・量の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拡大</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H29</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SIB</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のスキームを活用した、里親のリクルート、訪問・面接調査、研修、児童委託後の支援等を包括的に実施する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事業の実施計画を作成（厚労省のモデル事業）</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福祉部 子ども室 家庭支援課</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8442430" y="6521995"/>
            <a:ext cx="648072" cy="317860"/>
          </a:xfrm>
          <a:prstGeom prst="rect">
            <a:avLst/>
          </a:prstGeom>
        </p:spPr>
        <p:style>
          <a:lnRef idx="2">
            <a:schemeClr val="accent1"/>
          </a:lnRef>
          <a:fillRef idx="1">
            <a:schemeClr val="lt1"/>
          </a:fillRef>
          <a:effectRef idx="0">
            <a:schemeClr val="accent1"/>
          </a:effectRef>
          <a:fontRef idx="minor">
            <a:schemeClr val="dk1"/>
          </a:fontRef>
        </p:style>
        <p:txBody>
          <a:bodyPr lIns="72000" tIns="72000" rIns="72000" bIns="72000" rtlCol="0" anchor="ctr" anchorCtr="0"/>
          <a:lstStyle/>
          <a:p>
            <a:pPr algn="ctr"/>
            <a:r>
              <a:rPr kumimoji="1" lang="en-US" altLang="ja-JP" dirty="0" smtClean="0"/>
              <a:t>15</a:t>
            </a:r>
            <a:endParaRPr kumimoji="1" lang="ja-JP" altLang="en-US" dirty="0"/>
          </a:p>
        </p:txBody>
      </p:sp>
      <p:sp>
        <p:nvSpPr>
          <p:cNvPr id="4" name="二等辺三角形 3"/>
          <p:cNvSpPr/>
          <p:nvPr/>
        </p:nvSpPr>
        <p:spPr>
          <a:xfrm rot="10800000">
            <a:off x="4187223" y="2213865"/>
            <a:ext cx="945105" cy="171959"/>
          </a:xfrm>
          <a:prstGeom prst="triangle">
            <a:avLst/>
          </a:prstGeom>
          <a:solidFill>
            <a:schemeClr val="accent1">
              <a:lumMod val="75000"/>
            </a:schemeClr>
          </a:solidFill>
          <a:ln w="9525">
            <a:noFill/>
          </a:ln>
          <a:effectLst>
            <a:outerShdw blurRad="50800" dist="38100" dir="2700000" algn="tl" rotWithShape="0">
              <a:prstClr val="black">
                <a:alpha val="40000"/>
              </a:prstClr>
            </a:outerShdw>
          </a:effectLst>
        </p:spPr>
        <p:txBody>
          <a:bodyPr wrap="square" lIns="91440" tIns="45720" rIns="91440" bIns="45720" numCol="2"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endPar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707251" y="5326539"/>
            <a:ext cx="8064895" cy="803742"/>
          </a:xfrm>
          <a:prstGeom prst="roundRect">
            <a:avLst>
              <a:gd name="adj" fmla="val 6085"/>
            </a:avLst>
          </a:prstGeom>
          <a:solidFill>
            <a:schemeClr val="accent1">
              <a:lumMod val="40000"/>
              <a:lumOff val="60000"/>
            </a:schemeClr>
          </a:solidFill>
          <a:ln w="9525">
            <a:noFill/>
          </a:ln>
        </p:spPr>
        <p:txBody>
          <a:bodyPr wrap="square" lIns="91440" tIns="45720" rIns="91440" bIns="45720" numCol="1"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r>
              <a:rPr kumimoji="0" lang="ja-JP" altLang="en-US" sz="1200" b="1"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事業実施の際に</a:t>
            </a:r>
            <a:r>
              <a:rPr kumimoji="0" lang="ja-JP" altLang="en-US" sz="1200" kern="0" cap="all" dirty="0">
                <a:ln/>
                <a:latin typeface="メイリオ" panose="020B0604030504040204" pitchFamily="50" charset="-128"/>
                <a:ea typeface="メイリオ" panose="020B0604030504040204" pitchFamily="50" charset="-128"/>
                <a:cs typeface="メイリオ" panose="020B0604030504040204" pitchFamily="50" charset="-128"/>
              </a:rPr>
              <a:t>民間資金を活用する</a:t>
            </a:r>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ため、府</a:t>
            </a:r>
            <a:r>
              <a:rPr kumimoji="0" lang="ja-JP" altLang="en-US" sz="1200" kern="0" cap="all" dirty="0">
                <a:ln/>
                <a:latin typeface="メイリオ" panose="020B0604030504040204" pitchFamily="50" charset="-128"/>
                <a:ea typeface="メイリオ" panose="020B0604030504040204" pitchFamily="50" charset="-128"/>
                <a:cs typeface="メイリオ" panose="020B0604030504040204" pitchFamily="50" charset="-128"/>
              </a:rPr>
              <a:t>と</a:t>
            </a:r>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してより少ない経費で先進的</a:t>
            </a:r>
            <a:r>
              <a:rPr kumimoji="0" lang="ja-JP" altLang="en-US" sz="1200" kern="0" cap="all" dirty="0">
                <a:ln/>
                <a:latin typeface="メイリオ" panose="020B0604030504040204" pitchFamily="50" charset="-128"/>
                <a:ea typeface="メイリオ" panose="020B0604030504040204" pitchFamily="50" charset="-128"/>
                <a:cs typeface="メイリオ" panose="020B0604030504040204" pitchFamily="50" charset="-128"/>
              </a:rPr>
              <a:t>かつ効果的な</a:t>
            </a:r>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取組みに着手すること</a:t>
            </a:r>
            <a:endParaRPr kumimoji="0" lang="en-US" altLang="ja-JP" sz="1200" kern="0" cap="all" dirty="0" smtClean="0">
              <a:ln/>
              <a:latin typeface="メイリオ" panose="020B0604030504040204" pitchFamily="50" charset="-128"/>
              <a:ea typeface="メイリオ" panose="020B0604030504040204" pitchFamily="50" charset="-128"/>
              <a:cs typeface="メイリオ" panose="020B0604030504040204" pitchFamily="50" charset="-128"/>
            </a:endParaRPr>
          </a:p>
          <a:p>
            <a:r>
              <a:rPr kumimoji="0" lang="ja-JP" altLang="en-US" sz="1200" kern="0" cap="all" dirty="0">
                <a:ln/>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が</a:t>
            </a:r>
            <a:r>
              <a:rPr kumimoji="0" lang="ja-JP" altLang="en-US" sz="1200" kern="0" cap="all" dirty="0">
                <a:ln/>
                <a:latin typeface="メイリオ" panose="020B0604030504040204" pitchFamily="50" charset="-128"/>
                <a:ea typeface="メイリオ" panose="020B0604030504040204" pitchFamily="50" charset="-128"/>
                <a:cs typeface="メイリオ" panose="020B0604030504040204" pitchFamily="50" charset="-128"/>
              </a:rPr>
              <a:t>可能</a:t>
            </a:r>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に（行政経費は活動に対する報酬から成果に着目した支払いへ）。</a:t>
            </a:r>
            <a:endParaRPr kumimoji="0" lang="ja-JP" altLang="en-US" sz="1200" kern="0" cap="all" dirty="0">
              <a:ln/>
              <a:latin typeface="メイリオ" panose="020B0604030504040204" pitchFamily="50" charset="-128"/>
              <a:ea typeface="メイリオ" panose="020B0604030504040204" pitchFamily="50" charset="-128"/>
              <a:cs typeface="メイリオ" panose="020B0604030504040204" pitchFamily="50" charset="-128"/>
            </a:endParaRPr>
          </a:p>
          <a:p>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☝社会的</a:t>
            </a:r>
            <a:r>
              <a:rPr kumimoji="0" lang="ja-JP" altLang="en-US" sz="1200" kern="0" cap="all" dirty="0">
                <a:ln/>
                <a:latin typeface="メイリオ" panose="020B0604030504040204" pitchFamily="50" charset="-128"/>
                <a:ea typeface="メイリオ" panose="020B0604030504040204" pitchFamily="50" charset="-128"/>
                <a:cs typeface="メイリオ" panose="020B0604030504040204" pitchFamily="50" charset="-128"/>
              </a:rPr>
              <a:t>便益を客観的に複数年度にわたり評価するため、説明責任を果たしつつ、単年度会計に拘束されず</a:t>
            </a:r>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に効果</a:t>
            </a:r>
            <a:endParaRPr kumimoji="0" lang="en-US" altLang="ja-JP" sz="1200" kern="0" cap="all" dirty="0" smtClean="0">
              <a:ln/>
              <a:latin typeface="メイリオ" panose="020B0604030504040204" pitchFamily="50" charset="-128"/>
              <a:ea typeface="メイリオ" panose="020B0604030504040204" pitchFamily="50" charset="-128"/>
              <a:cs typeface="メイリオ" panose="020B0604030504040204" pitchFamily="50" charset="-128"/>
            </a:endParaRPr>
          </a:p>
          <a:p>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　的</a:t>
            </a:r>
            <a:r>
              <a:rPr kumimoji="0" lang="ja-JP" altLang="en-US" sz="1200" kern="0" cap="all" dirty="0">
                <a:ln/>
                <a:latin typeface="メイリオ" panose="020B0604030504040204" pitchFamily="50" charset="-128"/>
                <a:ea typeface="メイリオ" panose="020B0604030504040204" pitchFamily="50" charset="-128"/>
                <a:cs typeface="メイリオ" panose="020B0604030504040204" pitchFamily="50" charset="-128"/>
              </a:rPr>
              <a:t>な事業実施が可能に。</a:t>
            </a:r>
          </a:p>
        </p:txBody>
      </p:sp>
      <p:sp>
        <p:nvSpPr>
          <p:cNvPr id="11" name="正方形/長方形 10"/>
          <p:cNvSpPr/>
          <p:nvPr/>
        </p:nvSpPr>
        <p:spPr>
          <a:xfrm>
            <a:off x="208761" y="143635"/>
            <a:ext cx="1437914" cy="5262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事例</a:t>
            </a: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2387988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84200" y="22405"/>
            <a:ext cx="1437914" cy="52627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36000" rIns="0" rtlCol="0" anchor="ct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＜参考事例</a:t>
            </a:r>
            <a:r>
              <a:rPr kumimoji="1"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31" name="角丸四角形 30"/>
          <p:cNvSpPr/>
          <p:nvPr/>
        </p:nvSpPr>
        <p:spPr>
          <a:xfrm>
            <a:off x="165100" y="503675"/>
            <a:ext cx="8871765" cy="5959496"/>
          </a:xfrm>
          <a:prstGeom prst="roundRect">
            <a:avLst>
              <a:gd name="adj" fmla="val 4915"/>
            </a:avLst>
          </a:prstGeom>
        </p:spPr>
        <p:style>
          <a:lnRef idx="2">
            <a:schemeClr val="dk1"/>
          </a:lnRef>
          <a:fillRef idx="1">
            <a:schemeClr val="lt1"/>
          </a:fillRef>
          <a:effectRef idx="0">
            <a:schemeClr val="dk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◆実証</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フィールド</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提供による課題解決</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（例：ドローンによるインフラ</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点検の効率化の検討）</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商工労働部 </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成長産業</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振興室 新エネルギー産業課、</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環境農林水産部 みどり推進室、</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都市整備部 事業管理室 事業企画課</a:t>
            </a:r>
            <a:r>
              <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行政が抱える課題「インフラ等点検に係る人手不足」</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・今後、更新時期を迎えるインフラの点検には多くの人手を要する。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・一方で、近年、ドローンなどのロボット技術は近年進歩しているが、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実用化に向けては、実証実験等を通じて、</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更なる技術開発や使用性の向上などを高め、実用レベルに到達させる必要がある。</a:t>
            </a: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企業等への実証フィールドの提供による、</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ドローンを活用したインフラ等点検の効率化・高度化を検討</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現在</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目視、打音による点検</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将来</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ドローンによる点検の効率化・高度化</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       </a:t>
            </a:r>
          </a:p>
          <a:p>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Rectangle 1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5" name="二等辺三角形 34"/>
          <p:cNvSpPr/>
          <p:nvPr/>
        </p:nvSpPr>
        <p:spPr>
          <a:xfrm rot="10800000">
            <a:off x="4175190" y="2303875"/>
            <a:ext cx="945105" cy="180020"/>
          </a:xfrm>
          <a:prstGeom prst="triangle">
            <a:avLst/>
          </a:prstGeom>
          <a:solidFill>
            <a:schemeClr val="accent1">
              <a:lumMod val="75000"/>
            </a:schemeClr>
          </a:solidFill>
          <a:ln w="9525">
            <a:noFill/>
          </a:ln>
          <a:effectLst>
            <a:outerShdw blurRad="50800" dist="38100" dir="2700000" algn="tl" rotWithShape="0">
              <a:prstClr val="black">
                <a:alpha val="40000"/>
              </a:prstClr>
            </a:outerShdw>
          </a:effectLst>
        </p:spPr>
        <p:txBody>
          <a:bodyPr wrap="square" lIns="91440" tIns="45720" rIns="91440" bIns="45720" numCol="2"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endPar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6" name="図 35"/>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76645" y="3415316"/>
            <a:ext cx="2097473" cy="1543854"/>
          </a:xfrm>
          <a:prstGeom prst="rect">
            <a:avLst/>
          </a:prstGeom>
          <a:noFill/>
          <a:extLst>
            <a:ext uri="{909E8E84-426E-40DD-AFC4-6F175D3DCCD1}">
              <a14:hiddenFill xmlns:a14="http://schemas.microsoft.com/office/drawing/2010/main">
                <a:solidFill>
                  <a:srgbClr val="FFFFFF"/>
                </a:solidFill>
              </a14:hiddenFill>
            </a:ext>
          </a:extLst>
        </p:spPr>
      </p:pic>
      <p:sp>
        <p:nvSpPr>
          <p:cNvPr id="38" name="右矢印 37"/>
          <p:cNvSpPr/>
          <p:nvPr/>
        </p:nvSpPr>
        <p:spPr>
          <a:xfrm>
            <a:off x="3747654" y="3760988"/>
            <a:ext cx="1139381" cy="586947"/>
          </a:xfrm>
          <a:prstGeom prst="rightArrow">
            <a:avLst>
              <a:gd name="adj1" fmla="val 50000"/>
              <a:gd name="adj2" fmla="val 34131"/>
            </a:avLst>
          </a:prstGeom>
          <a:solidFill>
            <a:schemeClr val="accent1">
              <a:lumMod val="40000"/>
              <a:lumOff val="60000"/>
            </a:schemeClr>
          </a:solidFill>
          <a:ln w="9525">
            <a:noFill/>
          </a:ln>
        </p:spPr>
        <p:txBody>
          <a:bodyPr wrap="square" lIns="91440" tIns="45720" rIns="91440" bIns="45720" numCol="1" rtlCol="0" anchor="ctr">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r>
              <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実現可能？</a:t>
            </a:r>
          </a:p>
        </p:txBody>
      </p:sp>
      <p:grpSp>
        <p:nvGrpSpPr>
          <p:cNvPr id="39" name="グループ化 38"/>
          <p:cNvGrpSpPr/>
          <p:nvPr/>
        </p:nvGrpSpPr>
        <p:grpSpPr>
          <a:xfrm>
            <a:off x="386535" y="5028870"/>
            <a:ext cx="8505945" cy="1384696"/>
            <a:chOff x="357911" y="4358941"/>
            <a:chExt cx="8505945" cy="1384696"/>
          </a:xfrm>
        </p:grpSpPr>
        <p:grpSp>
          <p:nvGrpSpPr>
            <p:cNvPr id="40" name="グループ化 39"/>
            <p:cNvGrpSpPr/>
            <p:nvPr/>
          </p:nvGrpSpPr>
          <p:grpSpPr>
            <a:xfrm>
              <a:off x="357911" y="4358941"/>
              <a:ext cx="8505945" cy="1384696"/>
              <a:chOff x="-301482" y="4390061"/>
              <a:chExt cx="8505945" cy="1384696"/>
            </a:xfrm>
          </p:grpSpPr>
          <p:cxnSp>
            <p:nvCxnSpPr>
              <p:cNvPr id="43" name="直線矢印コネクタ 42"/>
              <p:cNvCxnSpPr/>
              <p:nvPr/>
            </p:nvCxnSpPr>
            <p:spPr>
              <a:xfrm>
                <a:off x="2786100" y="5004175"/>
                <a:ext cx="2362704" cy="38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2967502" y="4631705"/>
                <a:ext cx="2181302" cy="360040"/>
              </a:xfrm>
              <a:prstGeom prst="rect">
                <a:avLst/>
              </a:prstGeom>
              <a:noFill/>
              <a:ln w="9525">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r>
                  <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①</a:t>
                </a:r>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インフラ等点検の場を実証</a:t>
                </a:r>
                <a:endParaRPr kumimoji="0" lang="en-US" altLang="ja-JP" sz="1200" kern="0" cap="all" dirty="0" smtClean="0">
                  <a:ln/>
                  <a:latin typeface="メイリオ" panose="020B0604030504040204" pitchFamily="50" charset="-128"/>
                  <a:ea typeface="メイリオ" panose="020B0604030504040204" pitchFamily="50" charset="-128"/>
                  <a:cs typeface="メイリオ" panose="020B0604030504040204" pitchFamily="50" charset="-128"/>
                </a:endParaRPr>
              </a:p>
              <a:p>
                <a:r>
                  <a:rPr kumimoji="0" lang="ja-JP" altLang="en-US" sz="1200" kern="0" cap="all" dirty="0">
                    <a:ln/>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フィールドとして提供</a:t>
                </a:r>
              </a:p>
            </p:txBody>
          </p:sp>
          <p:cxnSp>
            <p:nvCxnSpPr>
              <p:cNvPr id="45" name="直線矢印コネクタ 44"/>
              <p:cNvCxnSpPr/>
              <p:nvPr/>
            </p:nvCxnSpPr>
            <p:spPr>
              <a:xfrm flipH="1">
                <a:off x="2786101" y="5274205"/>
                <a:ext cx="2362703"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2976216" y="5352334"/>
                <a:ext cx="2106521" cy="422423"/>
              </a:xfrm>
              <a:prstGeom prst="rect">
                <a:avLst/>
              </a:prstGeom>
              <a:noFill/>
              <a:ln w="9525">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r>
                  <a:rPr kumimoji="0" lang="ja-JP" altLang="en-US" sz="1200" kern="0" cap="all" dirty="0">
                    <a:ln/>
                    <a:latin typeface="メイリオ" panose="020B0604030504040204" pitchFamily="50" charset="-128"/>
                    <a:ea typeface="メイリオ" panose="020B0604030504040204" pitchFamily="50" charset="-128"/>
                    <a:cs typeface="メイリオ" panose="020B0604030504040204" pitchFamily="50" charset="-128"/>
                  </a:rPr>
                  <a:t>③</a:t>
                </a:r>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ドローン</a:t>
                </a:r>
                <a:r>
                  <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による点検への</a:t>
                </a:r>
                <a:endParaRPr kumimoji="0" lang="en-US" altLang="ja-JP"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0" lang="ja-JP" altLang="en-US" sz="1200" kern="0" cap="all" dirty="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代替可能性を検証</a:t>
                </a:r>
              </a:p>
            </p:txBody>
          </p:sp>
          <p:sp>
            <p:nvSpPr>
              <p:cNvPr id="47" name="円形吹き出し 46"/>
              <p:cNvSpPr/>
              <p:nvPr/>
            </p:nvSpPr>
            <p:spPr>
              <a:xfrm>
                <a:off x="-301482" y="4735162"/>
                <a:ext cx="2068835" cy="710324"/>
              </a:xfrm>
              <a:prstGeom prst="wedgeEllipseCallout">
                <a:avLst>
                  <a:gd name="adj1" fmla="val 56052"/>
                  <a:gd name="adj2" fmla="val 4271"/>
                </a:avLst>
              </a:prstGeom>
              <a:noFill/>
              <a:ln w="9525">
                <a:solidFill>
                  <a:schemeClr val="accent1">
                    <a:shade val="95000"/>
                    <a:satMod val="10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④国</a:t>
                </a:r>
                <a:r>
                  <a:rPr kumimoji="0" lang="ja-JP" altLang="en-US" sz="1200" kern="0" cap="all" dirty="0">
                    <a:ln/>
                    <a:latin typeface="メイリオ" panose="020B0604030504040204" pitchFamily="50" charset="-128"/>
                    <a:ea typeface="メイリオ" panose="020B0604030504040204" pitchFamily="50" charset="-128"/>
                    <a:cs typeface="メイリオ" panose="020B0604030504040204" pitchFamily="50" charset="-128"/>
                  </a:rPr>
                  <a:t>に</a:t>
                </a:r>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基準・要領</a:t>
                </a:r>
                <a:endParaRPr kumimoji="0" lang="en-US" altLang="ja-JP" sz="1200" kern="0" cap="all" dirty="0" smtClean="0">
                  <a:ln/>
                  <a:latin typeface="メイリオ" panose="020B0604030504040204" pitchFamily="50" charset="-128"/>
                  <a:ea typeface="メイリオ" panose="020B0604030504040204" pitchFamily="50" charset="-128"/>
                  <a:cs typeface="メイリオ" panose="020B0604030504040204" pitchFamily="50" charset="-128"/>
                </a:endParaRPr>
              </a:p>
              <a:p>
                <a:r>
                  <a:rPr kumimoji="0" lang="ja-JP" altLang="en-US" sz="1200" kern="0" cap="all" dirty="0">
                    <a:ln/>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等の見直しなど</a:t>
                </a:r>
                <a:endParaRPr kumimoji="0" lang="en-US" altLang="ja-JP" sz="1200" kern="0" cap="all" dirty="0" smtClean="0">
                  <a:ln/>
                  <a:latin typeface="メイリオ" panose="020B0604030504040204" pitchFamily="50" charset="-128"/>
                  <a:ea typeface="メイリオ" panose="020B0604030504040204" pitchFamily="50" charset="-128"/>
                  <a:cs typeface="メイリオ" panose="020B0604030504040204" pitchFamily="50" charset="-128"/>
                </a:endParaRPr>
              </a:p>
              <a:p>
                <a:r>
                  <a:rPr kumimoji="0" lang="ja-JP" altLang="en-US" sz="1200" kern="0" cap="all" dirty="0">
                    <a:ln/>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を要請</a:t>
                </a:r>
              </a:p>
            </p:txBody>
          </p:sp>
          <p:sp>
            <p:nvSpPr>
              <p:cNvPr id="48" name="円形吹き出し 47"/>
              <p:cNvSpPr/>
              <p:nvPr/>
            </p:nvSpPr>
            <p:spPr>
              <a:xfrm>
                <a:off x="6207862" y="4390061"/>
                <a:ext cx="1996601" cy="363849"/>
              </a:xfrm>
              <a:prstGeom prst="wedgeEllipseCallout">
                <a:avLst>
                  <a:gd name="adj1" fmla="val -41947"/>
                  <a:gd name="adj2" fmla="val 59060"/>
                </a:avLst>
              </a:prstGeom>
              <a:noFill/>
              <a:ln w="9525">
                <a:solidFill>
                  <a:schemeClr val="accent1">
                    <a:shade val="95000"/>
                    <a:satMod val="10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r>
                  <a:rPr kumimoji="0" lang="ja-JP" altLang="en-US" sz="1200" kern="0" cap="all" dirty="0" smtClean="0">
                    <a:ln/>
                    <a:latin typeface="メイリオ" panose="020B0604030504040204" pitchFamily="50" charset="-128"/>
                    <a:ea typeface="メイリオ" panose="020B0604030504040204" pitchFamily="50" charset="-128"/>
                    <a:cs typeface="メイリオ" panose="020B0604030504040204" pitchFamily="50" charset="-128"/>
                  </a:rPr>
                  <a:t>②技術</a:t>
                </a:r>
                <a:r>
                  <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・機能向上</a:t>
                </a:r>
              </a:p>
            </p:txBody>
          </p:sp>
        </p:grpSp>
        <p:sp>
          <p:nvSpPr>
            <p:cNvPr id="41" name="角丸四角形 40"/>
            <p:cNvSpPr/>
            <p:nvPr/>
          </p:nvSpPr>
          <p:spPr>
            <a:xfrm>
              <a:off x="2591780" y="4780605"/>
              <a:ext cx="795612" cy="590290"/>
            </a:xfrm>
            <a:prstGeom prst="roundRect">
              <a:avLst/>
            </a:prstGeom>
            <a:solidFill>
              <a:schemeClr val="accent1">
                <a:lumMod val="40000"/>
                <a:lumOff val="60000"/>
              </a:schemeClr>
            </a:solidFill>
            <a:ln w="9525">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r>
                <a:rPr kumimoji="0" lang="ja-JP" altLang="en-US" sz="1200"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大阪府</a:t>
              </a:r>
            </a:p>
          </p:txBody>
        </p:sp>
        <p:sp>
          <p:nvSpPr>
            <p:cNvPr id="42" name="角丸四角形 41"/>
            <p:cNvSpPr/>
            <p:nvPr/>
          </p:nvSpPr>
          <p:spPr>
            <a:xfrm>
              <a:off x="5934125" y="4780605"/>
              <a:ext cx="1547634" cy="590290"/>
            </a:xfrm>
            <a:prstGeom prst="roundRect">
              <a:avLst/>
            </a:prstGeom>
            <a:solidFill>
              <a:schemeClr val="accent1">
                <a:lumMod val="40000"/>
                <a:lumOff val="60000"/>
              </a:schemeClr>
            </a:solidFill>
            <a:ln w="9525">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r>
                <a:rPr kumimoji="0" lang="ja-JP" altLang="en-US" sz="1200" kern="0" cap="all" dirty="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ドローン開発企業</a:t>
              </a:r>
            </a:p>
          </p:txBody>
        </p:sp>
      </p:grpSp>
      <p:sp>
        <p:nvSpPr>
          <p:cNvPr id="49" name="正方形/長方形 48"/>
          <p:cNvSpPr/>
          <p:nvPr/>
        </p:nvSpPr>
        <p:spPr>
          <a:xfrm>
            <a:off x="738090" y="5070322"/>
            <a:ext cx="1568047" cy="248888"/>
          </a:xfrm>
          <a:prstGeom prst="rect">
            <a:avLst/>
          </a:prstGeom>
          <a:noFill/>
          <a:ln w="9525" cmpd="sng">
            <a:solidFill>
              <a:schemeClr val="tx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brightRoom" dir="t"/>
            </a:scene3d>
            <a:sp3d contourW="6350" prstMaterial="plastic">
              <a:contourClr>
                <a:schemeClr val="accent1">
                  <a:tint val="100000"/>
                  <a:shade val="100000"/>
                  <a:hueMod val="100000"/>
                  <a:satMod val="100000"/>
                </a:schemeClr>
              </a:contourClr>
            </a:sp3d>
          </a:bodyPr>
          <a:lstStyle/>
          <a:p>
            <a:pPr algn="ctr"/>
            <a:r>
              <a:rPr kumimoji="0" lang="ja-JP" altLang="en-US" sz="1200" b="1" kern="0" cap="all" dirty="0" smtClean="0">
                <a:ln/>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検討スキーム</a:t>
            </a:r>
          </a:p>
        </p:txBody>
      </p:sp>
      <p:pic>
        <p:nvPicPr>
          <p:cNvPr id="52"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7866" t="4175" r="24814" b="40386"/>
          <a:stretch/>
        </p:blipFill>
        <p:spPr bwMode="auto">
          <a:xfrm>
            <a:off x="5157787" y="3415316"/>
            <a:ext cx="1954800" cy="155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正方形/長方形 2"/>
          <p:cNvSpPr/>
          <p:nvPr/>
        </p:nvSpPr>
        <p:spPr>
          <a:xfrm>
            <a:off x="8442430"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lIns="72000" tIns="72000" rIns="72000" bIns="72000" rtlCol="0" anchor="ctr" anchorCtr="0"/>
          <a:lstStyle/>
          <a:p>
            <a:pPr algn="ctr"/>
            <a:r>
              <a:rPr lang="en-US" altLang="ja-JP" dirty="0" smtClean="0"/>
              <a:t>16</a:t>
            </a:r>
            <a:endParaRPr kumimoji="1" lang="ja-JP" altLang="en-US" dirty="0"/>
          </a:p>
        </p:txBody>
      </p:sp>
    </p:spTree>
    <p:extLst>
      <p:ext uri="{BB962C8B-B14F-4D97-AF65-F5344CB8AC3E}">
        <p14:creationId xmlns:p14="http://schemas.microsoft.com/office/powerpoint/2010/main" val="652244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908754229"/>
              </p:ext>
            </p:extLst>
          </p:nvPr>
        </p:nvGraphicFramePr>
        <p:xfrm>
          <a:off x="161510" y="906287"/>
          <a:ext cx="8865985" cy="5516997"/>
        </p:xfrm>
        <a:graphic>
          <a:graphicData uri="http://schemas.openxmlformats.org/drawingml/2006/table">
            <a:tbl>
              <a:tblPr>
                <a:tableStyleId>{B301B821-A1FF-4177-AEE7-76D212191A09}</a:tableStyleId>
              </a:tblPr>
              <a:tblGrid>
                <a:gridCol w="1890210"/>
                <a:gridCol w="6975775"/>
              </a:tblGrid>
              <a:tr h="542493">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サウンディング型市場調査</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R w="12700" cap="flat" cmpd="sng" algn="ctr">
                      <a:solidFill>
                        <a:schemeClr val="accent1"/>
                      </a:solidFill>
                      <a:prstDash val="solid"/>
                      <a:round/>
                      <a:headEnd type="none" w="med" len="med"/>
                      <a:tailEnd type="none" w="med" len="med"/>
                    </a:lnR>
                    <a:solidFill>
                      <a:schemeClr val="accent5">
                        <a:lumMod val="20000"/>
                        <a:lumOff val="80000"/>
                      </a:schemeClr>
                    </a:solidFill>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企業等との「個別対話」により、公平性と透明性を担保しつつ、企業等から幅広く提案・意見を募る市場</a:t>
                      </a: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調査。</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L w="12700" cap="flat" cmpd="sng" algn="ctr">
                      <a:solidFill>
                        <a:schemeClr val="accent1"/>
                      </a:solidFill>
                      <a:prstDash val="solid"/>
                      <a:round/>
                      <a:headEnd type="none" w="med" len="med"/>
                      <a:tailEnd type="none" w="med" len="med"/>
                    </a:lnL>
                    <a:solidFill>
                      <a:schemeClr val="accent5">
                        <a:lumMod val="20000"/>
                        <a:lumOff val="80000"/>
                      </a:schemeClr>
                    </a:solidFill>
                  </a:tcPr>
                </a:tc>
              </a:tr>
              <a:tr h="721379">
                <a:tc>
                  <a:txBody>
                    <a:bodyPr/>
                    <a:lstStyle/>
                    <a:p>
                      <a:pPr algn="l" fontAlgn="ctr"/>
                      <a:r>
                        <a:rPr 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AI</a:t>
                      </a:r>
                      <a:endParaRPr 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R w="12700" cap="flat" cmpd="sng" algn="ctr">
                      <a:solidFill>
                        <a:schemeClr val="accent1"/>
                      </a:solidFill>
                      <a:prstDash val="solid"/>
                      <a:round/>
                      <a:headEnd type="none" w="med" len="med"/>
                      <a:tailEnd type="none" w="med" len="med"/>
                    </a:lnR>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人工知能。人間の脳が行っている知的な作業をコンピュータで模倣したソフトウェアやシステム。具体的には、人間の使う自然言語を理解したり、論理的な推論を行ったり、経験から学習したりするコンピュータプログラムなどの</a:t>
                      </a: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こと。</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L w="12700" cap="flat" cmpd="sng" algn="ctr">
                      <a:solidFill>
                        <a:schemeClr val="accent1"/>
                      </a:solidFill>
                      <a:prstDash val="solid"/>
                      <a:round/>
                      <a:headEnd type="none" w="med" len="med"/>
                      <a:tailEnd type="none" w="med" len="med"/>
                    </a:lnL>
                  </a:tcPr>
                </a:tc>
              </a:tr>
              <a:tr h="764683">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チャットボット</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R w="12700" cap="flat" cmpd="sng" algn="ctr">
                      <a:solidFill>
                        <a:schemeClr val="accent1"/>
                      </a:solidFill>
                      <a:prstDash val="solid"/>
                      <a:round/>
                      <a:headEnd type="none" w="med" len="med"/>
                      <a:tailEnd type="none" w="med" len="med"/>
                    </a:lnR>
                    <a:solidFill>
                      <a:schemeClr val="accent5">
                        <a:lumMod val="20000"/>
                        <a:lumOff val="80000"/>
                      </a:schemeClr>
                    </a:solidFill>
                  </a:tcPr>
                </a:tc>
                <a:tc>
                  <a:txBody>
                    <a:bodyPr/>
                    <a:lstStyle/>
                    <a:p>
                      <a:pPr algn="l" fontAlgn="ct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人間</a:t>
                      </a: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の代わりにコミュニケーションを自動で行ってくれるプログラム（もしくは、それを含むシステム全体）の</a:t>
                      </a: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こと。「チャット」（インターネットを利用したリアルタイムのコミュニケーション）と「ロボット」が語源。</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L w="12700" cap="flat" cmpd="sng" algn="ctr">
                      <a:solidFill>
                        <a:schemeClr val="accent1"/>
                      </a:solidFill>
                      <a:prstDash val="solid"/>
                      <a:round/>
                      <a:headEnd type="none" w="med" len="med"/>
                      <a:tailEnd type="none" w="med" len="med"/>
                    </a:lnL>
                    <a:solidFill>
                      <a:schemeClr val="accent5">
                        <a:lumMod val="20000"/>
                        <a:lumOff val="80000"/>
                      </a:schemeClr>
                    </a:solidFill>
                  </a:tcPr>
                </a:tc>
              </a:tr>
              <a:tr h="807987">
                <a:tc>
                  <a:txBody>
                    <a:bodyPr/>
                    <a:lstStyle/>
                    <a:p>
                      <a:pPr algn="l" fontAlgn="ctr"/>
                      <a:r>
                        <a:rPr 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SNS</a:t>
                      </a:r>
                      <a:endParaRPr 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R w="12700" cap="flat" cmpd="sng" algn="ctr">
                      <a:solidFill>
                        <a:schemeClr val="accent1"/>
                      </a:solidFill>
                      <a:prstDash val="solid"/>
                      <a:round/>
                      <a:headEnd type="none" w="med" len="med"/>
                      <a:tailEnd type="none" w="med" len="med"/>
                    </a:lnR>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広義には、社会的</a:t>
                      </a: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ネットワークを構築できる</a:t>
                      </a: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サービスやウェブサイトをいう。狭義では、人と人とのつながりを促進・サポートする、「コミュニティ型の会員制のサービス」やそれを提供するウェブサイトをいう</a:t>
                      </a: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。「行政</a:t>
                      </a: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経営の</a:t>
                      </a: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取組み」で</a:t>
                      </a: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は、広義の意味で記載。</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L w="12700" cap="flat" cmpd="sng" algn="ctr">
                      <a:solidFill>
                        <a:schemeClr val="accent1"/>
                      </a:solidFill>
                      <a:prstDash val="solid"/>
                      <a:round/>
                      <a:headEnd type="none" w="med" len="med"/>
                      <a:tailEnd type="none" w="med" len="med"/>
                    </a:lnL>
                  </a:tcPr>
                </a:tc>
              </a:tr>
              <a:tr h="721286">
                <a:tc>
                  <a:txBody>
                    <a:bodyPr/>
                    <a:lstStyle/>
                    <a:p>
                      <a:pPr algn="l" fontAlgn="ctr"/>
                      <a:r>
                        <a:rPr lang="zh-TW"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社会課題</a:t>
                      </a:r>
                      <a:r>
                        <a:rPr lang="zh-TW"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解決</a:t>
                      </a: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ビジネス</a:t>
                      </a:r>
                      <a:endParaRPr lang="zh-TW" altLang="en-US" sz="1200" b="1" i="0" u="none" strike="sngStrike"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R w="12700" cap="flat" cmpd="sng" algn="ctr">
                      <a:solidFill>
                        <a:schemeClr val="accent1"/>
                      </a:solidFill>
                      <a:prstDash val="solid"/>
                      <a:round/>
                      <a:headEnd type="none" w="med" len="med"/>
                      <a:tailEnd type="none" w="med" len="med"/>
                    </a:lnR>
                    <a:solidFill>
                      <a:schemeClr val="accent5">
                        <a:lumMod val="20000"/>
                        <a:lumOff val="8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200" u="none" strike="noStrike"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社会課題の解決につながるビジネスのこと。ＮＰＯやコミュニティビジネスなどとは別に、近年は社会課題をシーズとして新たなビジネスを展開し成長する企業が増えている。産業化戦略センターでは幅広い分野においてこうした企業の創業・成長支援に取組んでいる。</a:t>
                      </a:r>
                      <a:endParaRPr lang="ja-JP" altLang="en-US" sz="1200" b="0" i="0" u="none" strike="sng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L w="12700" cap="flat" cmpd="sng" algn="ctr">
                      <a:solidFill>
                        <a:schemeClr val="accent1"/>
                      </a:solidFill>
                      <a:prstDash val="solid"/>
                      <a:round/>
                      <a:headEnd type="none" w="med" len="med"/>
                      <a:tailEnd type="none" w="med" len="med"/>
                    </a:lnL>
                    <a:solidFill>
                      <a:schemeClr val="accent5">
                        <a:lumMod val="20000"/>
                        <a:lumOff val="80000"/>
                      </a:schemeClr>
                    </a:solidFill>
                  </a:tcPr>
                </a:tc>
              </a:tr>
              <a:tr h="535122">
                <a:tc>
                  <a:txBody>
                    <a:bodyPr/>
                    <a:lstStyle/>
                    <a:p>
                      <a:pPr algn="l" fontAlgn="ctr"/>
                      <a:r>
                        <a:rPr 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SIB</a:t>
                      </a:r>
                      <a:endParaRPr 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R w="12700" cap="flat" cmpd="sng" algn="ctr">
                      <a:solidFill>
                        <a:schemeClr val="accent1"/>
                      </a:solidFill>
                      <a:prstDash val="solid"/>
                      <a:round/>
                      <a:headEnd type="none" w="med" len="med"/>
                      <a:tailEnd type="none" w="med" len="med"/>
                    </a:lnR>
                  </a:tcPr>
                </a:tc>
                <a:tc>
                  <a:txBody>
                    <a:bodyPr/>
                    <a:lstStyle/>
                    <a:p>
                      <a:pPr algn="l" fontAlgn="ct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民間</a:t>
                      </a: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活用による効果が高く効率的と想定される事業</a:t>
                      </a: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を民間事業者が実施</a:t>
                      </a: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し、行政は、あらかじめ合意した成果目標が達成された場合に、事業実施に要したコストに成果報酬を加えて事後的に支払う</a:t>
                      </a: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もの。</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L w="12700" cap="flat" cmpd="sng" algn="ctr">
                      <a:solidFill>
                        <a:schemeClr val="accent1"/>
                      </a:solidFill>
                      <a:prstDash val="solid"/>
                      <a:round/>
                      <a:headEnd type="none" w="med" len="med"/>
                      <a:tailEnd type="none" w="med" len="med"/>
                    </a:lnL>
                  </a:tcPr>
                </a:tc>
              </a:tr>
              <a:tr h="720080">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クラウドファンディング</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R w="12700" cap="flat" cmpd="sng" algn="ctr">
                      <a:solidFill>
                        <a:schemeClr val="accent1"/>
                      </a:solidFill>
                      <a:prstDash val="solid"/>
                      <a:round/>
                      <a:headEnd type="none" w="med" len="med"/>
                      <a:tailEnd type="none" w="med" len="med"/>
                    </a:lnR>
                    <a:solidFill>
                      <a:schemeClr val="accent5">
                        <a:lumMod val="20000"/>
                        <a:lumOff val="80000"/>
                      </a:schemeClr>
                    </a:solidFill>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インターネット上で多数の人から資金を募る仕組み。様々な理由でお金を必要としている人に対し、共感した人が一口</a:t>
                      </a:r>
                      <a:r>
                        <a:rPr lang="en-US" altLang="ja-JP"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円程度からインターネットを通じて出資しており、プロジェクトを立ち上げる実行者は、個人、団体、企業、自治体など様々ある。</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L w="12700" cap="flat" cmpd="sng" algn="ctr">
                      <a:solidFill>
                        <a:schemeClr val="accent1"/>
                      </a:solidFill>
                      <a:prstDash val="solid"/>
                      <a:round/>
                      <a:headEnd type="none" w="med" len="med"/>
                      <a:tailEnd type="none" w="med" len="med"/>
                    </a:lnL>
                    <a:solidFill>
                      <a:schemeClr val="accent5">
                        <a:lumMod val="20000"/>
                        <a:lumOff val="80000"/>
                      </a:schemeClr>
                    </a:solidFill>
                  </a:tcPr>
                </a:tc>
              </a:tr>
              <a:tr h="352267">
                <a:tc>
                  <a:txBody>
                    <a:bodyPr/>
                    <a:lstStyle/>
                    <a:p>
                      <a:pPr algn="l" fontAlgn="ctr"/>
                      <a:r>
                        <a:rPr lang="ja-JP" altLang="en-US" sz="1200" u="none" strike="noStrike">
                          <a:effectLst/>
                          <a:latin typeface="メイリオ" panose="020B0604030504040204" pitchFamily="50" charset="-128"/>
                          <a:ea typeface="メイリオ" panose="020B0604030504040204" pitchFamily="50" charset="-128"/>
                          <a:cs typeface="メイリオ" panose="020B0604030504040204" pitchFamily="50" charset="-128"/>
                        </a:rPr>
                        <a:t>スマート農業</a:t>
                      </a:r>
                      <a:endParaRPr lang="ja-JP" altLang="en-US" sz="12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R w="12700" cap="flat" cmpd="sng" algn="ctr">
                      <a:solidFill>
                        <a:schemeClr val="accent1"/>
                      </a:solidFill>
                      <a:prstDash val="solid"/>
                      <a:round/>
                      <a:headEnd type="none" w="med" len="med"/>
                      <a:tailEnd type="none" w="med" len="med"/>
                    </a:lnR>
                  </a:tcPr>
                </a:tc>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ＩＣＴ、ＡＩ、ロボット技術などの最先端技術の導入による高収益型</a:t>
                      </a:r>
                      <a:r>
                        <a:rPr lang="ja-JP" altLang="en-US" sz="1200" u="none" strike="noStrike" dirty="0" smtClean="0">
                          <a:effectLst/>
                          <a:latin typeface="メイリオ" panose="020B0604030504040204" pitchFamily="50" charset="-128"/>
                          <a:ea typeface="メイリオ" panose="020B0604030504040204" pitchFamily="50" charset="-128"/>
                          <a:cs typeface="メイリオ" panose="020B0604030504040204" pitchFamily="50" charset="-128"/>
                        </a:rPr>
                        <a:t>農業。</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L w="12700" cap="flat" cmpd="sng" algn="ctr">
                      <a:solidFill>
                        <a:schemeClr val="accent1"/>
                      </a:solidFill>
                      <a:prstDash val="solid"/>
                      <a:round/>
                      <a:headEnd type="none" w="med" len="med"/>
                      <a:tailEnd type="none" w="med" len="med"/>
                    </a:lnL>
                  </a:tcPr>
                </a:tc>
              </a:tr>
              <a:tr h="351700">
                <a:tc>
                  <a:txBody>
                    <a:bodyPr/>
                    <a:lstStyle/>
                    <a:p>
                      <a:pPr algn="l" fontAlgn="ctr"/>
                      <a:r>
                        <a:rPr lang="ja-JP" altLang="en-US" sz="1200" u="none" strike="noStrike" dirty="0">
                          <a:effectLst/>
                          <a:latin typeface="メイリオ" panose="020B0604030504040204" pitchFamily="50" charset="-128"/>
                          <a:ea typeface="メイリオ" panose="020B0604030504040204" pitchFamily="50" charset="-128"/>
                          <a:cs typeface="メイリオ" panose="020B0604030504040204" pitchFamily="50" charset="-128"/>
                        </a:rPr>
                        <a:t>プロボノ</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R w="12700" cap="flat" cmpd="sng" algn="ctr">
                      <a:solidFill>
                        <a:schemeClr val="accent1"/>
                      </a:solidFill>
                      <a:prstDash val="solid"/>
                      <a:round/>
                      <a:headEnd type="none" w="med" len="med"/>
                      <a:tailEnd type="none" w="med" len="med"/>
                    </a:lnR>
                    <a:solidFill>
                      <a:schemeClr val="accent5">
                        <a:lumMod val="20000"/>
                        <a:lumOff val="80000"/>
                      </a:schemeClr>
                    </a:solidFill>
                  </a:tcPr>
                </a:tc>
                <a:tc>
                  <a:txBody>
                    <a:bodyPr/>
                    <a:lstStyle/>
                    <a:p>
                      <a:pPr algn="l"/>
                      <a:r>
                        <a:rPr lang="ja-JP" altLang="en-US" sz="12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職業上で培った専門的な知識・スキルを活かし社会貢献すること。</a:t>
                      </a:r>
                      <a:endParaRPr lang="en-US" altLang="ja-JP" sz="16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024" marR="9024" marT="9024" marB="0" anchor="ctr">
                    <a:lnL w="12700" cap="flat" cmpd="sng" algn="ctr">
                      <a:solidFill>
                        <a:schemeClr val="accent1"/>
                      </a:solidFill>
                      <a:prstDash val="solid"/>
                      <a:round/>
                      <a:headEnd type="none" w="med" len="med"/>
                      <a:tailEnd type="none" w="med" len="med"/>
                    </a:lnL>
                    <a:solidFill>
                      <a:schemeClr val="accent5">
                        <a:lumMod val="20000"/>
                        <a:lumOff val="80000"/>
                      </a:schemeClr>
                    </a:solidFill>
                  </a:tcPr>
                </a:tc>
              </a:tr>
            </a:tbl>
          </a:graphicData>
        </a:graphic>
      </p:graphicFrame>
      <p:sp>
        <p:nvSpPr>
          <p:cNvPr id="4" name="正方形/長方形 3"/>
          <p:cNvSpPr/>
          <p:nvPr/>
        </p:nvSpPr>
        <p:spPr>
          <a:xfrm>
            <a:off x="8442430" y="6531520"/>
            <a:ext cx="648072" cy="317860"/>
          </a:xfrm>
          <a:prstGeom prst="rect">
            <a:avLst/>
          </a:prstGeom>
        </p:spPr>
        <p:style>
          <a:lnRef idx="2">
            <a:schemeClr val="accent1"/>
          </a:lnRef>
          <a:fillRef idx="1">
            <a:schemeClr val="lt1"/>
          </a:fillRef>
          <a:effectRef idx="0">
            <a:schemeClr val="accent1"/>
          </a:effectRef>
          <a:fontRef idx="minor">
            <a:schemeClr val="dk1"/>
          </a:fontRef>
        </p:style>
        <p:txBody>
          <a:bodyPr lIns="72000" tIns="72000" rIns="72000" bIns="72000" rtlCol="0" anchor="ctr" anchorCtr="0"/>
          <a:lstStyle/>
          <a:p>
            <a:pPr algn="ctr"/>
            <a:r>
              <a:rPr lang="en-US" altLang="ja-JP" dirty="0" smtClean="0"/>
              <a:t>17</a:t>
            </a:r>
            <a:endParaRPr kumimoji="1" lang="ja-JP" altLang="en-US" dirty="0"/>
          </a:p>
        </p:txBody>
      </p:sp>
      <p:cxnSp>
        <p:nvCxnSpPr>
          <p:cNvPr id="5" name="直線コネクタ 4"/>
          <p:cNvCxnSpPr/>
          <p:nvPr/>
        </p:nvCxnSpPr>
        <p:spPr>
          <a:xfrm>
            <a:off x="183873" y="533811"/>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108520" y="164479"/>
            <a:ext cx="8136904" cy="369332"/>
          </a:xfrm>
          <a:prstGeom prst="rect">
            <a:avLst/>
          </a:prstGeom>
        </p:spPr>
        <p:txBody>
          <a:bodyPr wrap="square">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用語集</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9066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971600" y="191683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705620" y="1319461"/>
            <a:ext cx="8020792" cy="523220"/>
          </a:xfrm>
          <a:prstGeom prst="rect">
            <a:avLst/>
          </a:prstGeom>
          <a:noFill/>
        </p:spPr>
        <p:txBody>
          <a:bodyPr wrap="square" rtlCol="0">
            <a:spAutoFit/>
          </a:bodyPr>
          <a:lstStyle/>
          <a:p>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３　健全</a:t>
            </a:r>
            <a:r>
              <a:rPr lang="ja-JP" altLang="en-US" sz="2800" dirty="0">
                <a:latin typeface="Meiryo UI" panose="020B0604030504040204" pitchFamily="50" charset="-128"/>
                <a:ea typeface="Meiryo UI" panose="020B0604030504040204" pitchFamily="50" charset="-128"/>
                <a:cs typeface="Meiryo UI" panose="020B0604030504040204" pitchFamily="50" charset="-128"/>
              </a:rPr>
              <a:t>で規律ある行財政</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運営 </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971600" y="2277097"/>
            <a:ext cx="7200800" cy="2031325"/>
          </a:xfrm>
          <a:prstGeom prst="rect">
            <a:avLst/>
          </a:prstGeom>
        </p:spPr>
        <p:txBody>
          <a:bodyPr wrap="square" numCol="1">
            <a:spAutoFit/>
          </a:bodyPr>
          <a:lstStyle/>
          <a:p>
            <a:pPr defTabSz="647700">
              <a:spcBef>
                <a:spcPct val="0"/>
              </a:spcBef>
              <a:buFont typeface="Wingdings" pitchFamily="2" charset="2"/>
              <a:buNone/>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（１）</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組織運営体制</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２）財政</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運営</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dirty="0">
                <a:latin typeface="Meiryo UI" panose="020B0604030504040204" pitchFamily="50" charset="-128"/>
                <a:ea typeface="Meiryo UI" panose="020B0604030504040204" pitchFamily="50" charset="-128"/>
                <a:cs typeface="Meiryo UI" panose="020B0604030504040204" pitchFamily="50" charset="-128"/>
              </a:rPr>
              <a:t>歳入確保　　</a:t>
            </a:r>
          </a:p>
          <a:p>
            <a:pPr defTabSz="647700">
              <a:spcBef>
                <a:spcPct val="0"/>
              </a:spcBef>
              <a:buFont typeface="Wingdings" pitchFamily="2" charset="2"/>
              <a:buNone/>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②歳出改革　　</a:t>
            </a:r>
          </a:p>
          <a:p>
            <a:pPr defTabSz="647700">
              <a:spcBef>
                <a:spcPct val="0"/>
              </a:spcBef>
              <a:buFont typeface="Wingdings" pitchFamily="2" charset="2"/>
              <a:buNone/>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（３）出資法人等の改革　　</a:t>
            </a:r>
          </a:p>
          <a:p>
            <a:pPr defTabSz="647700">
              <a:spcBef>
                <a:spcPct val="0"/>
              </a:spcBef>
              <a:buFont typeface="Wingdings" pitchFamily="2" charset="2"/>
              <a:buNone/>
              <a:tabLst>
                <a:tab pos="8256588" algn="r"/>
              </a:tabLs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（４）公の施設の改革　　</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schemeClr val="tx1"/>
                </a:solidFill>
              </a:rPr>
              <a:t>18</a:t>
            </a:r>
            <a:endParaRPr lang="ja-JP" altLang="en-US" dirty="0">
              <a:solidFill>
                <a:schemeClr val="tx1"/>
              </a:solidFill>
            </a:endParaRPr>
          </a:p>
        </p:txBody>
      </p:sp>
    </p:spTree>
    <p:extLst>
      <p:ext uri="{BB962C8B-B14F-4D97-AF65-F5344CB8AC3E}">
        <p14:creationId xmlns:p14="http://schemas.microsoft.com/office/powerpoint/2010/main" val="314123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83873"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正方形/長方形 13"/>
          <p:cNvSpPr/>
          <p:nvPr/>
        </p:nvSpPr>
        <p:spPr>
          <a:xfrm>
            <a:off x="26495" y="107340"/>
            <a:ext cx="8820472" cy="369332"/>
          </a:xfrm>
          <a:prstGeom prst="rect">
            <a:avLst/>
          </a:prstGeom>
        </p:spPr>
        <p:txBody>
          <a:bodyPr wrap="square">
            <a:spAutoFit/>
          </a:bodyPr>
          <a:lstStyle/>
          <a:p>
            <a:pPr marL="252000" indent="-457200"/>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（１）組織</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運営</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体制</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8442430" y="6531520"/>
            <a:ext cx="607604"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19</a:t>
            </a:r>
            <a:endParaRPr lang="ja-JP" altLang="en-US" dirty="0">
              <a:solidFill>
                <a:prstClr val="black"/>
              </a:solidFill>
            </a:endParaRPr>
          </a:p>
        </p:txBody>
      </p:sp>
      <p:sp>
        <p:nvSpPr>
          <p:cNvPr id="10" name="正方形/長方形 9"/>
          <p:cNvSpPr/>
          <p:nvPr/>
        </p:nvSpPr>
        <p:spPr>
          <a:xfrm>
            <a:off x="300101" y="1043735"/>
            <a:ext cx="8668748" cy="4278094"/>
          </a:xfrm>
          <a:prstGeom prst="rect">
            <a:avLst/>
          </a:prstGeom>
        </p:spPr>
        <p:txBody>
          <a:bodyPr wrap="square">
            <a:spAutoFit/>
          </a:bodyPr>
          <a:lstStyle/>
          <a:p>
            <a:pPr marL="174625" indent="-174625" defTabSz="647700">
              <a:spcBef>
                <a:spcPct val="0"/>
              </a:spcBef>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自律的</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な改革を支える体制の構築</a:t>
            </a:r>
          </a:p>
          <a:p>
            <a:pPr marL="174625" indent="-174625" defTabSz="647700">
              <a:spcBef>
                <a:spcPct val="0"/>
              </a:spcBef>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新た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な課題に的確に対応し、最大のパフォーマンスを発揮することができるよう、求める人材を適切</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に確保</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するとともに、職員が働きやすい環境づくり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をすすめ</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、女性職員を幅広い分野へ積極的に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任用します。</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defTabSz="647700">
              <a:spcBef>
                <a:spcPct val="0"/>
              </a:spcBef>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また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、再任用職員の短時間・フルタイム勤務の運用等、府庁の様々な人材を最大限活用することにより、必要な組織人員体制を整え、自律的な改革</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をすすめます。</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defTabSz="647700">
              <a:spcBef>
                <a:spcPct val="0"/>
              </a:spcBef>
              <a:tabLst>
                <a:tab pos="8256588" algn="r"/>
              </a:tabLst>
              <a:defRPr/>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defTabSz="647700">
              <a:spcBef>
                <a:spcPct val="0"/>
              </a:spcBef>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働き方</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改革の実現</a:t>
            </a:r>
          </a:p>
          <a:p>
            <a:pPr marL="174625" indent="-174625" defTabSz="647700">
              <a:spcBef>
                <a:spcPct val="0"/>
              </a:spcBef>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月に大阪府庁版「働き方改革」（第２弾）を策定し、長時間労働の是正など第１弾の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強化するとともに、仕事の手間に潜むムダ、制約のない柔軟な働き方、若手職員の知識や経験</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の補い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などの視点から新たな</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取組みをすすめます。</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defTabSz="647700">
              <a:spcBef>
                <a:spcPct val="0"/>
              </a:spcBef>
              <a:tabLst>
                <a:tab pos="8256588" algn="r"/>
              </a:tabLst>
              <a:defRPr/>
            </a:pP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defTabSz="647700">
              <a:spcBef>
                <a:spcPct val="0"/>
              </a:spcBef>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年度の組織体制と人員編成</a:t>
            </a:r>
          </a:p>
          <a:p>
            <a:pPr marL="174625" indent="-174625" defTabSz="647700">
              <a:spcBef>
                <a:spcPct val="0"/>
              </a:spcBef>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府政</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の重要課題に適切に対応するとともに、効率的かつ効果的な行政運営を図るため、必要な組織体制の整備を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行います。</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defTabSz="647700">
              <a:spcBef>
                <a:spcPct val="0"/>
              </a:spcBef>
              <a:tabLst>
                <a:tab pos="8256588" algn="r"/>
              </a:tabLst>
              <a:defRP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人員</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編成については、事務事業の見直しや事務の効率化等による組織のスリム化に努めつつ、安全・安心の確保に向けた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取組みや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緊急かつ重要な行政需要に適切に対応していくことができるよう、重点的に人員を配置して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いきます。</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746575" y="5319210"/>
            <a:ext cx="7605845" cy="864000"/>
          </a:xfrm>
          <a:prstGeom prst="rect">
            <a:avLst/>
          </a:prstGeom>
          <a:noFill/>
          <a:ln w="19050">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a:t>
            </a:r>
            <a:r>
              <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職員数管理目標</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34</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年度の職員数管理目標は、</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8,465</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H29</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年度当初グロス職員数</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）を上限とする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グロス職員数＝　常勤職員数（フルタイム再任用数含む）＋常勤換算後の短時間</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再任用数）</a:t>
            </a:r>
            <a:endPar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79178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83873"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正方形/長方形 11"/>
          <p:cNvSpPr/>
          <p:nvPr/>
        </p:nvSpPr>
        <p:spPr>
          <a:xfrm>
            <a:off x="8442430" y="6531520"/>
            <a:ext cx="607604"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20</a:t>
            </a:r>
            <a:endParaRPr lang="ja-JP" altLang="en-US" dirty="0">
              <a:solidFill>
                <a:prstClr val="black"/>
              </a:solidFill>
            </a:endParaRPr>
          </a:p>
        </p:txBody>
      </p:sp>
      <p:sp>
        <p:nvSpPr>
          <p:cNvPr id="14" name="正方形/長方形 13"/>
          <p:cNvSpPr/>
          <p:nvPr/>
        </p:nvSpPr>
        <p:spPr>
          <a:xfrm>
            <a:off x="26495" y="107340"/>
            <a:ext cx="8820472" cy="369332"/>
          </a:xfrm>
          <a:prstGeom prst="rect">
            <a:avLst/>
          </a:prstGeom>
        </p:spPr>
        <p:txBody>
          <a:bodyPr wrap="square">
            <a:spAutoFit/>
          </a:bodyPr>
          <a:lstStyle/>
          <a:p>
            <a:pPr marL="252000" indent="-457200"/>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運営</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183873" y="1223755"/>
            <a:ext cx="8784977" cy="4955203"/>
          </a:xfrm>
          <a:prstGeom prst="rect">
            <a:avLst/>
          </a:prstGeom>
          <a:noFill/>
        </p:spPr>
        <p:txBody>
          <a:bodyPr wrap="square" rtlCol="0">
            <a:spAutoFit/>
          </a:bodyPr>
          <a:lstStyle/>
          <a:p>
            <a:pPr marL="252000" indent="-457200"/>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財政規律の確保</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p>
          <a:p>
            <a:pPr marL="252000" indent="-4572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年度以降</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も多額の収支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不足が見込まれることから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、これまでの改革の取組みを継承しつつ、財政</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運営基本条例に基づき</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、将来世代に負担を先送りしないよう、健全で規律ある財政運営を行います。</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収支不足への対応</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381000" indent="-17463"/>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「当面の財政運営の取組み（案）」に掲げた取組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み</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例などの歳入確保や歳出の見直しについて検討・具体化をすすめるとともに、それでもなお収支不足額が生じる場合は、財政調整基金を機動的に活用したうえで、年度を通じた効果的・効率的な予算執行により対応</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していきます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81000" indent="-17463"/>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81000" indent="-17463"/>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減債</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基金</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積立不足</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額の計画的</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解消</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p>
          <a:p>
            <a:pPr marL="363538"/>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年度末までの減債基金の復元完了を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めざします（</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ただし、税収の急激な落ち込み等不測の事態が生じた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場合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は、柔軟に対応します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400" dirty="0">
                <a:latin typeface="Meiryo UI" panose="020B0604030504040204" pitchFamily="50" charset="-128"/>
                <a:ea typeface="Meiryo UI" panose="020B0604030504040204" pitchFamily="50" charset="-128"/>
                <a:cs typeface="Meiryo UI" panose="020B0604030504040204" pitchFamily="50" charset="-128"/>
              </a:rPr>
              <a:t>　　　・　減債基金積立不足額（</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年度末見込み）　１，６２５億円</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財政調整</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基金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の確保</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363538"/>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財政</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リスクの対応については、財政運営基本条例に基づく目標額（平成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末までに</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の確保</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努めます</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p>
          <a:p>
            <a:pPr marL="252000" indent="-457200"/>
            <a:r>
              <a:rPr lang="ja-JP" altLang="en-US" sz="14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財政調整基金残高（平成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末見込み）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１，１１７億円</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大かっこ 5"/>
          <p:cNvSpPr/>
          <p:nvPr/>
        </p:nvSpPr>
        <p:spPr>
          <a:xfrm>
            <a:off x="2141730" y="4374105"/>
            <a:ext cx="6300000" cy="504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200" dirty="0"/>
              <a:t>（</a:t>
            </a:r>
            <a:r>
              <a:rPr kumimoji="1" lang="ja-JP" altLang="en-US" sz="1200" dirty="0" smtClean="0"/>
              <a:t>注）財政再建団体転落回避のため、平成</a:t>
            </a:r>
            <a:r>
              <a:rPr kumimoji="1" lang="en-US" altLang="ja-JP" sz="1200" dirty="0" smtClean="0"/>
              <a:t>13</a:t>
            </a:r>
            <a:r>
              <a:rPr kumimoji="1" lang="ja-JP" altLang="en-US" sz="1200" dirty="0" smtClean="0"/>
              <a:t>～</a:t>
            </a:r>
            <a:r>
              <a:rPr kumimoji="1" lang="en-US" altLang="ja-JP" sz="1200" dirty="0" smtClean="0"/>
              <a:t>19</a:t>
            </a:r>
            <a:r>
              <a:rPr kumimoji="1" lang="ja-JP" altLang="en-US" sz="1200" dirty="0" smtClean="0"/>
              <a:t>年度の間に、減債基金から合計</a:t>
            </a:r>
            <a:r>
              <a:rPr kumimoji="1" lang="en-US" altLang="ja-JP" sz="1200" dirty="0" smtClean="0"/>
              <a:t>5,202</a:t>
            </a:r>
            <a:r>
              <a:rPr kumimoji="1" lang="ja-JP" altLang="en-US" sz="1200" dirty="0" smtClean="0"/>
              <a:t>億円の</a:t>
            </a:r>
            <a:endParaRPr kumimoji="1" lang="en-US" altLang="ja-JP" sz="1200" dirty="0" smtClean="0"/>
          </a:p>
          <a:p>
            <a:r>
              <a:rPr lang="ja-JP" altLang="en-US" sz="1200" dirty="0"/>
              <a:t>　</a:t>
            </a:r>
            <a:r>
              <a:rPr lang="ja-JP" altLang="en-US" sz="1200" dirty="0" smtClean="0"/>
              <a:t>　　</a:t>
            </a:r>
            <a:r>
              <a:rPr kumimoji="1" lang="ja-JP" altLang="en-US" sz="1200" dirty="0" smtClean="0"/>
              <a:t>借入れを実施したため、減債基金残高が積み立てておくべき額に比して不足</a:t>
            </a:r>
            <a:endParaRPr kumimoji="1" lang="ja-JP" altLang="en-US" sz="1200" dirty="0"/>
          </a:p>
        </p:txBody>
      </p:sp>
    </p:spTree>
    <p:extLst>
      <p:ext uri="{BB962C8B-B14F-4D97-AF65-F5344CB8AC3E}">
        <p14:creationId xmlns:p14="http://schemas.microsoft.com/office/powerpoint/2010/main" val="524537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72595" y="1136647"/>
            <a:ext cx="8485711" cy="1077218"/>
          </a:xfrm>
          <a:prstGeom prst="rect">
            <a:avLst/>
          </a:prstGeom>
          <a:noFill/>
        </p:spPr>
        <p:txBody>
          <a:bodyPr wrap="square" rtlCol="0">
            <a:spAutoFit/>
          </a:bodyPr>
          <a:lstStyle/>
          <a:p>
            <a:pPr marL="177800" indent="-177800"/>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①歳入確保</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府</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税については</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課税自主権を活用した収入</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確保に取組むとともに、徴収</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向上方策の推進</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に取組みます。</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また、 「大阪府ファシリティマネジメント基本方針」に基づく</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などによる府有財産の売却や、債権、出資による権利、株式等の有効活用等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をすすめます。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8442430" y="6531520"/>
            <a:ext cx="607604"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21</a:t>
            </a:r>
            <a:endParaRPr lang="ja-JP" altLang="en-US" dirty="0">
              <a:solidFill>
                <a:prstClr val="black"/>
              </a:solidFill>
            </a:endParaRPr>
          </a:p>
        </p:txBody>
      </p:sp>
      <p:cxnSp>
        <p:nvCxnSpPr>
          <p:cNvPr id="17" name="直線コネクタ 16"/>
          <p:cNvCxnSpPr/>
          <p:nvPr/>
        </p:nvCxnSpPr>
        <p:spPr>
          <a:xfrm>
            <a:off x="183873" y="77370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20" name="正方形/長方形 19"/>
          <p:cNvSpPr/>
          <p:nvPr/>
        </p:nvSpPr>
        <p:spPr>
          <a:xfrm>
            <a:off x="26495" y="107340"/>
            <a:ext cx="8820472" cy="646331"/>
          </a:xfrm>
          <a:prstGeom prst="rect">
            <a:avLst/>
          </a:prstGeom>
        </p:spPr>
        <p:txBody>
          <a:bodyPr wrap="square">
            <a:spAutoFit/>
          </a:bodyPr>
          <a:lstStyle/>
          <a:p>
            <a:pPr marL="252000" indent="-457200"/>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（２）財政運営</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①歳入確保、②歳出改革</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大かっこ 8"/>
          <p:cNvSpPr/>
          <p:nvPr/>
        </p:nvSpPr>
        <p:spPr>
          <a:xfrm>
            <a:off x="558128" y="4734145"/>
            <a:ext cx="8469367" cy="1440160"/>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＜主な</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取組み＞</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ファシリティマネジメント基本方針等に基づき、府有施設の有効活用に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取組みます</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■地域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福祉・高齢者福祉交付金のより効果的な配分方法等や私学助成トータルのあり方の検討など</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を行います</a:t>
            </a: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流域下水道事業に地方公営企業法を適用するなど、効率的で持続可能な運営に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取組みます</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333505" y="3506669"/>
            <a:ext cx="8485711" cy="1077218"/>
          </a:xfrm>
          <a:prstGeom prst="rect">
            <a:avLst/>
          </a:prstGeom>
          <a:noFill/>
        </p:spPr>
        <p:txBody>
          <a:bodyPr wrap="square" rtlCol="0">
            <a:spAutoFit/>
          </a:bodyPr>
          <a:lstStyle/>
          <a:p>
            <a:pPr marL="177800" indent="-177800"/>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②歳出改革</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77800" indent="185738"/>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限られた財源や人材で最大の効果を発揮していくため、ＰＤＣＡサイクルによる施策効果の高い事業への重点化や、政策実現に向けた民間との幅広い分野の連携、業務フローの点検見直しによる業務の改善と効率化などに取組みます。</a:t>
            </a:r>
            <a:endParaRPr kumimoji="1"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大かっこ 10"/>
          <p:cNvSpPr/>
          <p:nvPr/>
        </p:nvSpPr>
        <p:spPr>
          <a:xfrm>
            <a:off x="586789" y="2245550"/>
            <a:ext cx="8080666" cy="1114668"/>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＜主な取組み</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森林環境税、宿泊税、法人二税の超過課税による収入確保に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取組みます</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大阪府域地方税徴収機構の共同徴収を継続</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します</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守口保健所跡地や元公共職業安定所敷地など府有財産の売却</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をすすめます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1036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696005010"/>
              </p:ext>
            </p:extLst>
          </p:nvPr>
        </p:nvGraphicFramePr>
        <p:xfrm>
          <a:off x="7452320" y="6237312"/>
          <a:ext cx="208280" cy="365760"/>
        </p:xfrm>
        <a:graphic>
          <a:graphicData uri="http://schemas.openxmlformats.org/drawingml/2006/table">
            <a:tbl>
              <a:tblPr/>
              <a:tblGrid>
                <a:gridCol w="208280"/>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tr>
            </a:tbl>
          </a:graphicData>
        </a:graphic>
      </p:graphicFrame>
      <p:sp>
        <p:nvSpPr>
          <p:cNvPr id="8" name="正方形/長方形 7"/>
          <p:cNvSpPr/>
          <p:nvPr/>
        </p:nvSpPr>
        <p:spPr>
          <a:xfrm>
            <a:off x="179512" y="501029"/>
            <a:ext cx="8937993" cy="1631216"/>
          </a:xfrm>
          <a:prstGeom prst="rect">
            <a:avLst/>
          </a:prstGeom>
        </p:spPr>
        <p:txBody>
          <a:bodyPr wrap="square">
            <a:spAutoFit/>
          </a:bodyPr>
          <a:lstStyle/>
          <a:p>
            <a:pPr fontAlgn="auto">
              <a:spcBef>
                <a:spcPts val="0"/>
              </a:spcBef>
              <a:spcAft>
                <a:spcPts val="0"/>
              </a:spcAf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指定出資法人</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指定出資</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法人</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法人）</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これまでに策定した行財政計画に基づく取組み状況や進捗状況を踏まえ点検を</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実施しました。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また、孫法人（３法人）についても、出資元法人の関与の状況等を確認・点検しました。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今後、点検に基づく改革の方向性の具体化を図るとともに、「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出資法人等への関与</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事項</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定める条例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に基づく経営</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評価</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制度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や人的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関与の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必要性の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点検等により</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として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の法人に対する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関与の見直し、</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法人の経営改善をすすめます。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99427" y="44624"/>
            <a:ext cx="8333101" cy="369332"/>
          </a:xfrm>
          <a:prstGeom prst="rect">
            <a:avLst/>
          </a:prstGeom>
        </p:spPr>
        <p:txBody>
          <a:bodyPr wrap="square">
            <a:spAutoFit/>
          </a:bodyPr>
          <a:lstStyle/>
          <a:p>
            <a:pPr marL="252000" indent="-457200"/>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（３）出資法人等の改革</a:t>
            </a:r>
            <a:endPar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4" name="直線コネクタ 53"/>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3318" name="正方形/長方形 36"/>
          <p:cNvSpPr>
            <a:spLocks noChangeArrowheads="1"/>
          </p:cNvSpPr>
          <p:nvPr/>
        </p:nvSpPr>
        <p:spPr bwMode="auto">
          <a:xfrm>
            <a:off x="234362" y="1947579"/>
            <a:ext cx="35290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点検に基づく改革の方向性＞</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2" name="グループ化 18"/>
          <p:cNvGrpSpPr>
            <a:grpSpLocks/>
          </p:cNvGrpSpPr>
          <p:nvPr/>
        </p:nvGrpSpPr>
        <p:grpSpPr bwMode="auto">
          <a:xfrm>
            <a:off x="511099" y="2255356"/>
            <a:ext cx="2237169" cy="4372283"/>
            <a:chOff x="799188" y="-894369"/>
            <a:chExt cx="2534949" cy="7295085"/>
          </a:xfrm>
        </p:grpSpPr>
        <p:sp>
          <p:nvSpPr>
            <p:cNvPr id="25" name="正方形/長方形 24"/>
            <p:cNvSpPr/>
            <p:nvPr/>
          </p:nvSpPr>
          <p:spPr>
            <a:xfrm>
              <a:off x="799188" y="-894369"/>
              <a:ext cx="2534949" cy="7295085"/>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899188" y="147666"/>
              <a:ext cx="2364808" cy="619920"/>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133985" fontAlgn="auto">
                <a:lnSpc>
                  <a:spcPts val="800"/>
                </a:lnSpc>
                <a:spcBef>
                  <a:spcPts val="0"/>
                </a:spcBef>
                <a:spcAft>
                  <a:spcPts val="0"/>
                </a:spcAft>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○廃止</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大阪府国際交流</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財団</a:t>
              </a:r>
              <a:endPar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月廃止</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r>
                <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904810" y="827355"/>
              <a:ext cx="2359188" cy="540806"/>
            </a:xfrm>
            <a:prstGeom prst="rect">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133985" fontAlgn="auto">
                <a:spcBef>
                  <a:spcPts val="0"/>
                </a:spcBef>
                <a:spcAft>
                  <a:spcPts val="0"/>
                </a:spcAft>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33985" fontAlgn="auto">
                <a:spcBef>
                  <a:spcPts val="0"/>
                </a:spcBef>
                <a:spcAft>
                  <a:spcPts val="0"/>
                </a:spcAft>
                <a:defRPr/>
              </a:pP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大阪府タウン管理財団 </a:t>
              </a:r>
              <a:endParaRPr lang="ja-JP" altLang="en-US" sz="7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904811" y="1504988"/>
              <a:ext cx="2357065" cy="951388"/>
            </a:xfrm>
            <a:prstGeom prst="rect">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133985" fontAlgn="auto">
                <a:lnSpc>
                  <a:spcPts val="800"/>
                </a:lnSpc>
                <a:spcBef>
                  <a:spcPts val="0"/>
                </a:spcBef>
                <a:spcAft>
                  <a:spcPts val="0"/>
                </a:spcAft>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266700" fontAlgn="auto">
                <a:lnSpc>
                  <a:spcPts val="800"/>
                </a:lnSpc>
                <a:spcBef>
                  <a:spcPts val="0"/>
                </a:spcBef>
                <a:spcAft>
                  <a:spcPts val="0"/>
                </a:spcAft>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食品流通センター </a:t>
              </a:r>
              <a:endParaRPr lang="ja-JP" altLang="en-US" sz="7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266700" fontAlgn="auto">
                <a:lnSpc>
                  <a:spcPts val="800"/>
                </a:lnSpc>
                <a:spcBef>
                  <a:spcPts val="0"/>
                </a:spcBef>
                <a:spcAft>
                  <a:spcPts val="0"/>
                </a:spcAft>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鶴見フラワーセンター </a:t>
              </a:r>
              <a:endPar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266700" fontAlgn="auto">
                <a:lnSpc>
                  <a:spcPts val="800"/>
                </a:lnSpc>
                <a:spcBef>
                  <a:spcPts val="0"/>
                </a:spcBef>
                <a:spcAft>
                  <a:spcPts val="0"/>
                </a:spcAft>
                <a:defRPr/>
              </a:pP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実施済</a:t>
              </a:r>
              <a:r>
                <a:rPr lang="en-US" altLang="ja-JP" sz="7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7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266700" fontAlgn="auto">
                <a:lnSpc>
                  <a:spcPts val="800"/>
                </a:lnSpc>
                <a:spcBef>
                  <a:spcPts val="0"/>
                </a:spcBef>
                <a:spcAft>
                  <a:spcPts val="0"/>
                </a:spcAft>
                <a:defRPr/>
              </a:pP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大阪外環状</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901308" y="2553716"/>
              <a:ext cx="2362690" cy="1287044"/>
            </a:xfrm>
            <a:prstGeom prst="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800"/>
                </a:lnSpc>
                <a:spcBef>
                  <a:spcPts val="0"/>
                </a:spcBef>
                <a:spcAft>
                  <a:spcPts val="0"/>
                </a:spcAft>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○抜本的見直し</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国際会議場 </a:t>
              </a:r>
              <a:endParaRPr lang="en-US" altLang="ja-JP" sz="7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大阪府保健医療財団</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大阪産業振興機構</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spc="-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大阪府中小企業信用保証</a:t>
              </a:r>
              <a:r>
                <a:rPr lang="ja-JP" altLang="en-US" sz="800" kern="100" spc="-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協会　</a:t>
              </a:r>
              <a:r>
                <a:rPr lang="en-US" altLang="ja-JP" sz="7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実施済</a:t>
              </a:r>
              <a:r>
                <a:rPr lang="en-US" altLang="ja-JP" sz="7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800"/>
                </a:lnSpc>
                <a:defRPr/>
              </a:pPr>
              <a:r>
                <a:rPr lang="ja-JP" altLang="en-US" sz="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月合併</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堺泉北</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埠頭</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904809" y="3973125"/>
              <a:ext cx="2362689" cy="2387159"/>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800"/>
                </a:lnSpc>
                <a:spcBef>
                  <a:spcPts val="0"/>
                </a:spcBef>
                <a:spcAft>
                  <a:spcPts val="0"/>
                </a:spcAft>
                <a:defRPr/>
              </a:pPr>
              <a:r>
                <a:rPr lang="ja-JP" altLang="en-US" sz="9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○存続</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大阪府育英会 </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大阪国際平和センター</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千里ライフサイエンス振興財団</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西成労働福祉センター</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大阪府みどり公社</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大阪府漁業振興</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a:t>
              </a:r>
              <a:endPar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都市整備推進センター</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大阪高速</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大阪府道路公社 </a:t>
              </a:r>
              <a:endParaRPr lang="en-US" altLang="ja-JP" sz="7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大阪府土地開発公社</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大阪府住宅供給公社</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大阪府文化財</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a:t>
              </a:r>
              <a:endParaRPr lang="ja-JP" altLang="en-US" sz="7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4"/>
            <p:cNvSpPr>
              <a:spLocks noChangeArrowheads="1"/>
            </p:cNvSpPr>
            <p:nvPr/>
          </p:nvSpPr>
          <p:spPr bwMode="auto">
            <a:xfrm>
              <a:off x="943855" y="-731311"/>
              <a:ext cx="2284597" cy="764825"/>
            </a:xfrm>
            <a:prstGeom prst="roundRect">
              <a:avLst>
                <a:gd name="adj" fmla="val 16667"/>
              </a:avLst>
            </a:prstGeom>
            <a:solidFill>
              <a:srgbClr val="0070C0"/>
            </a:solidFill>
            <a:ln w="19050" algn="ctr">
              <a:solidFill>
                <a:srgbClr val="002060"/>
              </a:solidFill>
              <a:round/>
              <a:headEnd/>
              <a:tailEnd/>
            </a:ln>
          </p:spPr>
          <p:txBody>
            <a:bodyPr wrap="none" lIns="0" tIns="72000" rIns="0" bIns="72000" anchor="ctr"/>
            <a:lstStyle/>
            <a:p>
              <a:pPr algn="ct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年度行財政改革の</a:t>
              </a:r>
              <a:r>
                <a:rPr lang="en-US" altLang="ja-JP"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取組みにおける方向性</a:t>
              </a:r>
              <a:endParaRPr lang="en-US" altLang="ja-JP"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98" name="直線コネクタ 197"/>
          <p:cNvCxnSpPr/>
          <p:nvPr/>
        </p:nvCxnSpPr>
        <p:spPr bwMode="auto">
          <a:xfrm>
            <a:off x="1814550" y="6192970"/>
            <a:ext cx="933718" cy="0"/>
          </a:xfrm>
          <a:prstGeom prst="line">
            <a:avLst/>
          </a:prstGeom>
          <a:ln w="19050">
            <a:solidFill>
              <a:srgbClr val="002060"/>
            </a:solidFill>
            <a:prstDash val="sysDash"/>
          </a:ln>
        </p:spPr>
        <p:style>
          <a:lnRef idx="1">
            <a:schemeClr val="accent1"/>
          </a:lnRef>
          <a:fillRef idx="0">
            <a:schemeClr val="accent1"/>
          </a:fillRef>
          <a:effectRef idx="0">
            <a:schemeClr val="accent1"/>
          </a:effectRef>
          <a:fontRef idx="minor">
            <a:schemeClr val="tx1"/>
          </a:fontRef>
        </p:style>
      </p:cxnSp>
      <p:sp>
        <p:nvSpPr>
          <p:cNvPr id="47" name="右矢印 46"/>
          <p:cNvSpPr/>
          <p:nvPr/>
        </p:nvSpPr>
        <p:spPr bwMode="auto">
          <a:xfrm>
            <a:off x="2861810" y="4065760"/>
            <a:ext cx="300173" cy="11850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p:cNvGrpSpPr/>
          <p:nvPr/>
        </p:nvGrpSpPr>
        <p:grpSpPr>
          <a:xfrm>
            <a:off x="5967155" y="2255355"/>
            <a:ext cx="2385265" cy="4399091"/>
            <a:chOff x="6485738" y="2560237"/>
            <a:chExt cx="2623792" cy="4129095"/>
          </a:xfrm>
        </p:grpSpPr>
        <p:sp>
          <p:nvSpPr>
            <p:cNvPr id="41" name="角丸四角形 4"/>
            <p:cNvSpPr>
              <a:spLocks noChangeArrowheads="1"/>
            </p:cNvSpPr>
            <p:nvPr/>
          </p:nvSpPr>
          <p:spPr bwMode="auto">
            <a:xfrm>
              <a:off x="6634255" y="2673811"/>
              <a:ext cx="2314050" cy="372907"/>
            </a:xfrm>
            <a:prstGeom prst="roundRect">
              <a:avLst>
                <a:gd name="adj" fmla="val 16667"/>
              </a:avLst>
            </a:prstGeom>
            <a:solidFill>
              <a:srgbClr val="0070C0"/>
            </a:solidFill>
            <a:ln w="19050" algn="ctr">
              <a:solidFill>
                <a:srgbClr val="002060"/>
              </a:solidFill>
              <a:round/>
              <a:headEnd/>
              <a:tailEnd/>
            </a:ln>
          </p:spPr>
          <p:txBody>
            <a:bodyPr wrap="none" lIns="0" tIns="72000" rIns="0" bIns="72000" anchor="ctr"/>
            <a:lstStyle/>
            <a:p>
              <a:pPr algn="ct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年度行政経営の取組み</a:t>
              </a:r>
              <a:endParaRPr lang="en-US" altLang="ja-JP"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における方向性</a:t>
              </a:r>
              <a:endPar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bwMode="auto">
            <a:xfrm>
              <a:off x="6614254" y="3252026"/>
              <a:ext cx="2377001" cy="288129"/>
            </a:xfrm>
            <a:prstGeom prst="rect">
              <a:avLst/>
            </a:prstGeom>
            <a:solidFill>
              <a:schemeClr val="accent5">
                <a:lumMod val="20000"/>
                <a:lumOff val="8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133985" fontAlgn="auto">
                <a:spcBef>
                  <a:spcPts val="0"/>
                </a:spcBef>
                <a:spcAft>
                  <a:spcPts val="0"/>
                </a:spcAft>
                <a:defRPr/>
              </a:pPr>
              <a:r>
                <a:rPr lang="ja-JP" altLang="en-US"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r>
                <a:rPr lang="en-US" altLang="ja-JP"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33985" fontAlgn="auto">
                <a:spcBef>
                  <a:spcPts val="0"/>
                </a:spcBef>
                <a:spcAft>
                  <a:spcPts val="0"/>
                </a:spcAft>
                <a:defRPr/>
              </a:pP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大阪府タウン管理財団</a:t>
              </a:r>
              <a:r>
                <a:rPr lang="ja-JP" altLang="en-US" sz="800"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7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bwMode="auto">
            <a:xfrm>
              <a:off x="6614252" y="3640321"/>
              <a:ext cx="2377002" cy="539403"/>
            </a:xfrm>
            <a:prstGeom prst="rect">
              <a:avLst/>
            </a:prstGeom>
            <a:solidFill>
              <a:schemeClr val="accent4">
                <a:lumMod val="20000"/>
                <a:lumOff val="8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133985" fontAlgn="auto">
                <a:lnSpc>
                  <a:spcPts val="800"/>
                </a:lnSpc>
                <a:spcBef>
                  <a:spcPts val="0"/>
                </a:spcBef>
                <a:spcAft>
                  <a:spcPts val="0"/>
                </a:spcAft>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r>
                <a:rPr lang="en-US" altLang="ja-JP"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7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266700" fontAlgn="auto">
                <a:lnSpc>
                  <a:spcPts val="800"/>
                </a:lnSpc>
                <a:spcBef>
                  <a:spcPts val="0"/>
                </a:spcBef>
                <a:spcAft>
                  <a:spcPts val="0"/>
                </a:spcAft>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大阪鶴見フラワーセンター</a:t>
              </a:r>
              <a:endParaRPr lang="en-US" altLang="ja-JP" sz="7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266700" fontAlgn="auto">
                <a:lnSpc>
                  <a:spcPts val="800"/>
                </a:lnSpc>
                <a:spcBef>
                  <a:spcPts val="0"/>
                </a:spcBef>
                <a:spcAft>
                  <a:spcPts val="0"/>
                </a:spcAft>
                <a:defRPr/>
              </a:pP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環状</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bwMode="auto">
            <a:xfrm>
              <a:off x="6614253" y="4259526"/>
              <a:ext cx="2377001" cy="701792"/>
            </a:xfrm>
            <a:prstGeom prst="rect">
              <a:avLst/>
            </a:prstGeom>
            <a:solidFill>
              <a:schemeClr val="accent2">
                <a:lumMod val="20000"/>
                <a:lumOff val="8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800"/>
                </a:lnSpc>
                <a:spcBef>
                  <a:spcPts val="0"/>
                </a:spcBef>
                <a:spcAft>
                  <a:spcPts val="0"/>
                </a:spcAft>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○抜本的見直し</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会議場</a:t>
              </a:r>
              <a:endParaRPr lang="en-US" altLang="ja-JP" sz="800"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大阪府保健医療</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財団</a:t>
              </a:r>
              <a:endParaRPr lang="en-US" altLang="ja-JP" sz="8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大阪産業振興</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機構</a:t>
              </a:r>
              <a:endPar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大阪府道路公社 </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堺泉北</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埠頭</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bwMode="auto">
            <a:xfrm>
              <a:off x="6614252" y="5059602"/>
              <a:ext cx="2377002" cy="1514018"/>
            </a:xfrm>
            <a:prstGeom prst="rect">
              <a:avLst/>
            </a:prstGeom>
            <a:solidFill>
              <a:schemeClr val="bg1">
                <a:lumMod val="9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800"/>
                </a:lnSpc>
                <a:spcBef>
                  <a:spcPts val="0"/>
                </a:spcBef>
                <a:spcAft>
                  <a:spcPts val="0"/>
                </a:spcAft>
                <a:defRPr/>
              </a:pPr>
              <a:r>
                <a:rPr lang="ja-JP" altLang="en-US" sz="9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○存続</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fontAlgn="auto">
                <a:lnSpc>
                  <a:spcPts val="800"/>
                </a:lnSpc>
                <a:spcBef>
                  <a:spcPts val="0"/>
                </a:spcBef>
                <a:spcAft>
                  <a:spcPts val="0"/>
                </a:spcAft>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育英会</a:t>
              </a:r>
              <a:endPar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zh-TW"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大阪府国際交流財団</a:t>
              </a:r>
            </a:p>
            <a:p>
              <a:pPr fontAlgn="auto">
                <a:lnSpc>
                  <a:spcPts val="800"/>
                </a:lnSpc>
                <a:spcBef>
                  <a:spcPts val="0"/>
                </a:spcBef>
                <a:spcAft>
                  <a:spcPts val="0"/>
                </a:spcAft>
                <a:defRPr/>
              </a:pP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大阪国際平和センター</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千里ライフサイエンス振興</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財団</a:t>
              </a:r>
              <a:endPar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大阪信用保証協会</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西成労働福祉</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大阪府みどり公社</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大阪府漁業振興</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a:t>
              </a:r>
              <a:endPar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大阪府都市整備推進センター</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大阪高速</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大阪府土地開発</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公社</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大阪府住宅供給</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公社</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大阪府文化財</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センター </a:t>
              </a:r>
              <a:endParaRPr lang="ja-JP" altLang="en-US" sz="7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bwMode="auto">
            <a:xfrm>
              <a:off x="6485738" y="2560237"/>
              <a:ext cx="2623792" cy="4129095"/>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1" name="右矢印 50"/>
          <p:cNvSpPr/>
          <p:nvPr/>
        </p:nvSpPr>
        <p:spPr bwMode="auto">
          <a:xfrm>
            <a:off x="5562110" y="4066405"/>
            <a:ext cx="300173" cy="11850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3266855" y="2255356"/>
            <a:ext cx="2193814" cy="4399090"/>
            <a:chOff x="3350911" y="2255356"/>
            <a:chExt cx="2193814" cy="4399090"/>
          </a:xfrm>
        </p:grpSpPr>
        <p:sp>
          <p:nvSpPr>
            <p:cNvPr id="85" name="角丸四角形 4"/>
            <p:cNvSpPr>
              <a:spLocks noChangeArrowheads="1"/>
            </p:cNvSpPr>
            <p:nvPr/>
          </p:nvSpPr>
          <p:spPr bwMode="auto">
            <a:xfrm>
              <a:off x="3404709" y="2381566"/>
              <a:ext cx="2112396" cy="401430"/>
            </a:xfrm>
            <a:prstGeom prst="roundRect">
              <a:avLst>
                <a:gd name="adj" fmla="val 16667"/>
              </a:avLst>
            </a:prstGeom>
            <a:solidFill>
              <a:srgbClr val="0070C0"/>
            </a:solidFill>
            <a:ln w="19050" algn="ctr">
              <a:solidFill>
                <a:srgbClr val="002060"/>
              </a:solidFill>
              <a:round/>
              <a:headEnd/>
              <a:tailEnd/>
            </a:ln>
          </p:spPr>
          <p:txBody>
            <a:bodyPr wrap="none" lIns="0" tIns="72000" rIns="0" bIns="7200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行財政改革</a:t>
              </a: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推進プラン（案）における</a:t>
              </a:r>
              <a:endParaRPr lang="en-US" altLang="ja-JP"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の方向性</a:t>
              </a:r>
              <a:r>
                <a:rPr lang="ja-JP" altLang="en-US"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正方形/長方形 134"/>
            <p:cNvSpPr/>
            <p:nvPr/>
          </p:nvSpPr>
          <p:spPr bwMode="auto">
            <a:xfrm>
              <a:off x="3442199" y="3287265"/>
              <a:ext cx="2024688" cy="326479"/>
            </a:xfrm>
            <a:prstGeom prst="rect">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133985" fontAlgn="auto">
                <a:spcBef>
                  <a:spcPts val="0"/>
                </a:spcBef>
                <a:spcAft>
                  <a:spcPts val="0"/>
                </a:spcAft>
                <a:defRPr/>
              </a:pPr>
              <a:r>
                <a:rPr lang="ja-JP" altLang="en-US"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r>
                <a:rPr lang="en-US" altLang="ja-JP"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33985" fontAlgn="auto">
                <a:spcBef>
                  <a:spcPts val="0"/>
                </a:spcBef>
                <a:spcAft>
                  <a:spcPts val="0"/>
                </a:spcAft>
                <a:defRPr/>
              </a:pP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大阪府タウン管理財団</a:t>
              </a:r>
              <a:r>
                <a:rPr lang="ja-JP" altLang="en-US" sz="800"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7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正方形/長方形 135"/>
            <p:cNvSpPr/>
            <p:nvPr/>
          </p:nvSpPr>
          <p:spPr bwMode="auto">
            <a:xfrm>
              <a:off x="3452265" y="3671006"/>
              <a:ext cx="2024689" cy="539403"/>
            </a:xfrm>
            <a:prstGeom prst="rect">
              <a:avLst/>
            </a:prstGeom>
            <a:solidFill>
              <a:schemeClr val="accent4">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133985" fontAlgn="auto">
                <a:lnSpc>
                  <a:spcPts val="800"/>
                </a:lnSpc>
                <a:spcBef>
                  <a:spcPts val="0"/>
                </a:spcBef>
                <a:spcAft>
                  <a:spcPts val="0"/>
                </a:spcAft>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r>
                <a:rPr lang="en-US" altLang="ja-JP"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266700">
                <a:lnSpc>
                  <a:spcPts val="800"/>
                </a:lnSpc>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食品</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流通センター</a:t>
              </a:r>
              <a:r>
                <a:rPr lang="en-US" altLang="ja-JP" sz="7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実施済</a:t>
              </a:r>
              <a:r>
                <a:rPr lang="en-US" altLang="ja-JP" sz="7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7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266700" fontAlgn="auto">
                <a:lnSpc>
                  <a:spcPts val="800"/>
                </a:lnSpc>
                <a:spcBef>
                  <a:spcPts val="0"/>
                </a:spcBef>
                <a:spcAft>
                  <a:spcPts val="0"/>
                </a:spcAft>
                <a:defRPr/>
              </a:pP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大阪鶴見フラワーセンター</a:t>
              </a:r>
              <a:endParaRPr lang="en-US" altLang="ja-JP" sz="7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266700" fontAlgn="auto">
                <a:lnSpc>
                  <a:spcPts val="800"/>
                </a:lnSpc>
                <a:spcBef>
                  <a:spcPts val="0"/>
                </a:spcBef>
                <a:spcAft>
                  <a:spcPts val="0"/>
                </a:spcAft>
                <a:defRPr/>
              </a:pP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環状</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正方形/長方形 136"/>
            <p:cNvSpPr/>
            <p:nvPr/>
          </p:nvSpPr>
          <p:spPr bwMode="auto">
            <a:xfrm>
              <a:off x="3435894" y="4284568"/>
              <a:ext cx="2024688" cy="747395"/>
            </a:xfrm>
            <a:prstGeom prst="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800"/>
                </a:lnSpc>
                <a:spcBef>
                  <a:spcPts val="0"/>
                </a:spcBef>
                <a:spcAft>
                  <a:spcPts val="0"/>
                </a:spcAft>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○抜本的見直し</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会議場</a:t>
              </a:r>
              <a:endParaRPr lang="en-US" altLang="ja-JP" sz="800"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大阪府保健医療</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財団</a:t>
              </a:r>
              <a:endParaRPr lang="en-US" altLang="ja-JP" sz="8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大阪産業振興</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機構</a:t>
              </a:r>
              <a:endPar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大阪府道路公社 </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堺泉北</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埠頭</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正方形/長方形 137"/>
            <p:cNvSpPr/>
            <p:nvPr/>
          </p:nvSpPr>
          <p:spPr bwMode="auto">
            <a:xfrm>
              <a:off x="3452265" y="5089388"/>
              <a:ext cx="2017285" cy="1514018"/>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800"/>
                </a:lnSpc>
                <a:spcBef>
                  <a:spcPts val="0"/>
                </a:spcBef>
                <a:spcAft>
                  <a:spcPts val="0"/>
                </a:spcAft>
                <a:defRPr/>
              </a:pPr>
              <a:r>
                <a:rPr lang="ja-JP" altLang="en-US" sz="9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○存続</a:t>
              </a:r>
              <a:r>
                <a:rPr lang="en-US" altLang="ja-JP"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fontAlgn="auto">
                <a:lnSpc>
                  <a:spcPts val="800"/>
                </a:lnSpc>
                <a:spcBef>
                  <a:spcPts val="0"/>
                </a:spcBef>
                <a:spcAft>
                  <a:spcPts val="0"/>
                </a:spcAft>
                <a:defRPr/>
              </a:pPr>
              <a:r>
                <a:rPr lang="ja-JP" altLang="en-US" sz="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育英会</a:t>
              </a:r>
              <a:endParaRPr lang="zh-TW" altLang="en-US" sz="8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大阪国際平和センター</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千里ライフサイエンス振興</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財団</a:t>
              </a:r>
              <a:endPar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大阪信用保証協会</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西成労働福祉センター</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大阪府みどり公社</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大阪府漁業振興</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a:t>
              </a:r>
              <a:endPar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大阪府都市整備推進センター</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大阪高速</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大阪府土地開発公社</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大阪府住宅供給</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公社</a:t>
              </a:r>
              <a:r>
                <a:rPr lang="en-US" altLang="ja-JP"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大阪府文化財センター </a:t>
              </a:r>
              <a:endParaRPr lang="ja-JP" altLang="en-US" sz="7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正方形/長方形 83"/>
            <p:cNvSpPr/>
            <p:nvPr/>
          </p:nvSpPr>
          <p:spPr bwMode="auto">
            <a:xfrm>
              <a:off x="3350911" y="2255356"/>
              <a:ext cx="2193814" cy="4399090"/>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bwMode="auto">
            <a:xfrm>
              <a:off x="3433594" y="2876159"/>
              <a:ext cx="2008317" cy="371547"/>
            </a:xfrm>
            <a:prstGeom prst="rect">
              <a:avLst/>
            </a:prstGeom>
            <a:solidFill>
              <a:schemeClr val="accent6">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133985" fontAlgn="auto">
                <a:lnSpc>
                  <a:spcPts val="800"/>
                </a:lnSpc>
                <a:spcBef>
                  <a:spcPts val="0"/>
                </a:spcBef>
                <a:spcAft>
                  <a:spcPts val="0"/>
                </a:spcAft>
                <a:defRPr/>
              </a:pP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○廃止</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大阪府国際交流</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財団</a:t>
              </a:r>
              <a:endPar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auto">
                <a:lnSpc>
                  <a:spcPts val="800"/>
                </a:lnSpc>
                <a:spcBef>
                  <a:spcPts val="0"/>
                </a:spcBef>
                <a:spcAft>
                  <a:spcPts val="0"/>
                </a:spcAft>
                <a:defRPr/>
              </a:pP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月廃止</a:t>
              </a:r>
              <a:r>
                <a:rPr lang="ja-JP" altLang="en-US" sz="8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a:t>
              </a:r>
              <a:r>
                <a:rPr lang="en-US" altLang="ja-JP"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52" name="直線コネクタ 51"/>
          <p:cNvCxnSpPr/>
          <p:nvPr/>
        </p:nvCxnSpPr>
        <p:spPr bwMode="auto">
          <a:xfrm>
            <a:off x="5093834" y="3042882"/>
            <a:ext cx="457610" cy="0"/>
          </a:xfrm>
          <a:prstGeom prst="line">
            <a:avLst/>
          </a:prstGeom>
          <a:ln w="19050">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bwMode="auto">
          <a:xfrm>
            <a:off x="5543884" y="3042882"/>
            <a:ext cx="783311" cy="2207888"/>
          </a:xfrm>
          <a:prstGeom prst="straightConnector1">
            <a:avLst/>
          </a:prstGeom>
          <a:ln w="190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8487435" y="6524091"/>
            <a:ext cx="607604"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22</a:t>
            </a:r>
            <a:endParaRPr lang="ja-JP" altLang="en-US" dirty="0">
              <a:solidFill>
                <a:prstClr val="black"/>
              </a:solidFill>
            </a:endParaRPr>
          </a:p>
        </p:txBody>
      </p:sp>
      <p:cxnSp>
        <p:nvCxnSpPr>
          <p:cNvPr id="172" name="直線矢印コネクタ 171"/>
          <p:cNvCxnSpPr/>
          <p:nvPr/>
        </p:nvCxnSpPr>
        <p:spPr bwMode="auto">
          <a:xfrm flipV="1">
            <a:off x="2733894" y="4801356"/>
            <a:ext cx="847996" cy="1391614"/>
          </a:xfrm>
          <a:prstGeom prst="straightConnector1">
            <a:avLst/>
          </a:prstGeom>
          <a:ln w="190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46269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a:spPr>
      <a:bodyPr lIns="36000" rIns="0" rtlCol="0" anchor="ctr"/>
      <a:lstStyle>
        <a:defPPr algn="ctr">
          <a:defRPr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90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532240C-9678-49BC-876E-9028F5F0CBF7}">
  <ds:schemaRefs>
    <ds:schemaRef ds:uri="http://purl.org/dc/elements/1.1/"/>
    <ds:schemaRef ds:uri="http://schemas.openxmlformats.org/package/2006/metadata/core-properties"/>
    <ds:schemaRef ds:uri="http://purl.org/dc/dcmitype/"/>
    <ds:schemaRef ds:uri="http://www.w3.org/XML/1998/namespace"/>
    <ds:schemaRef ds:uri="http://schemas.microsoft.com/office/2006/documentManagement/typ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26175</TotalTime>
  <Words>1387</Words>
  <Application>Microsoft Office PowerPoint</Application>
  <PresentationFormat>画面に合わせる (4:3)</PresentationFormat>
  <Paragraphs>400</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2683</cp:revision>
  <cp:lastPrinted>2018-02-13T10:04:40Z</cp:lastPrinted>
  <dcterms:created xsi:type="dcterms:W3CDTF">2014-06-17T12:02:58Z</dcterms:created>
  <dcterms:modified xsi:type="dcterms:W3CDTF">2018-02-13T11:12:09Z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