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58"/>
  </p:notesMasterIdLst>
  <p:handoutMasterIdLst>
    <p:handoutMasterId r:id="rId59"/>
  </p:handoutMasterIdLst>
  <p:sldIdLst>
    <p:sldId id="994" r:id="rId5"/>
    <p:sldId id="1576" r:id="rId6"/>
    <p:sldId id="1580" r:id="rId7"/>
    <p:sldId id="1583" r:id="rId8"/>
    <p:sldId id="1637" r:id="rId9"/>
    <p:sldId id="1658" r:id="rId10"/>
    <p:sldId id="1701" r:id="rId11"/>
    <p:sldId id="1659" r:id="rId12"/>
    <p:sldId id="1729" r:id="rId13"/>
    <p:sldId id="1740" r:id="rId14"/>
    <p:sldId id="1741" r:id="rId15"/>
    <p:sldId id="1716" r:id="rId16"/>
    <p:sldId id="1752" r:id="rId17"/>
    <p:sldId id="1746" r:id="rId18"/>
    <p:sldId id="1753" r:id="rId19"/>
    <p:sldId id="1748" r:id="rId20"/>
    <p:sldId id="1751" r:id="rId21"/>
    <p:sldId id="1745" r:id="rId22"/>
    <p:sldId id="1747" r:id="rId23"/>
    <p:sldId id="1728" r:id="rId24"/>
    <p:sldId id="1731" r:id="rId25"/>
    <p:sldId id="1732" r:id="rId26"/>
    <p:sldId id="1733" r:id="rId27"/>
    <p:sldId id="1737" r:id="rId28"/>
    <p:sldId id="1735" r:id="rId29"/>
    <p:sldId id="1739" r:id="rId30"/>
    <p:sldId id="1755" r:id="rId31"/>
    <p:sldId id="1756" r:id="rId32"/>
    <p:sldId id="1757" r:id="rId33"/>
    <p:sldId id="1758" r:id="rId34"/>
    <p:sldId id="1759" r:id="rId35"/>
    <p:sldId id="1760" r:id="rId36"/>
    <p:sldId id="1761" r:id="rId37"/>
    <p:sldId id="1762" r:id="rId38"/>
    <p:sldId id="1763" r:id="rId39"/>
    <p:sldId id="1764" r:id="rId40"/>
    <p:sldId id="1765" r:id="rId41"/>
    <p:sldId id="1766" r:id="rId42"/>
    <p:sldId id="1767" r:id="rId43"/>
    <p:sldId id="1768" r:id="rId44"/>
    <p:sldId id="1769" r:id="rId45"/>
    <p:sldId id="1770" r:id="rId46"/>
    <p:sldId id="1771" r:id="rId47"/>
    <p:sldId id="1772" r:id="rId48"/>
    <p:sldId id="1773" r:id="rId49"/>
    <p:sldId id="1774" r:id="rId50"/>
    <p:sldId id="1775" r:id="rId51"/>
    <p:sldId id="1776" r:id="rId52"/>
    <p:sldId id="1777" r:id="rId53"/>
    <p:sldId id="1778" r:id="rId54"/>
    <p:sldId id="1779" r:id="rId55"/>
    <p:sldId id="1780" r:id="rId56"/>
    <p:sldId id="1781" r:id="rId5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6699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8057" autoAdjust="0"/>
  </p:normalViewPr>
  <p:slideViewPr>
    <p:cSldViewPr>
      <p:cViewPr>
        <p:scale>
          <a:sx n="75" d="100"/>
          <a:sy n="75" d="100"/>
        </p:scale>
        <p:origin x="-1236" y="-78"/>
      </p:cViewPr>
      <p:guideLst>
        <p:guide orient="horz" pos="2160"/>
        <p:guide pos="2880"/>
      </p:guideLst>
    </p:cSldViewPr>
  </p:slideViewPr>
  <p:outlineViewPr>
    <p:cViewPr>
      <p:scale>
        <a:sx n="33" d="100"/>
        <a:sy n="33" d="100"/>
      </p:scale>
      <p:origin x="0" y="1422"/>
    </p:cViewPr>
  </p:outlin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r>
              <a:rPr kumimoji="1" lang="ja-JP" altLang="en-US" smtClean="0"/>
              <a:t>部局意見照会用</a:t>
            </a:r>
            <a:r>
              <a:rPr kumimoji="1" lang="en-US" altLang="ja-JP" smtClean="0"/>
              <a:t>ver.</a:t>
            </a:r>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BF868B9E-B285-4A45-9CF7-6DC8372BDF37}" type="datetimeFigureOut">
              <a:rPr kumimoji="1" lang="ja-JP" altLang="en-US" smtClean="0"/>
              <a:t>2018/3/15</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07C14DE1-35E5-49A1-9D54-83ABAF301631}" type="slidenum">
              <a:rPr kumimoji="1" lang="ja-JP" altLang="en-US" smtClean="0"/>
              <a:t>‹#›</a:t>
            </a:fld>
            <a:endParaRPr kumimoji="1" lang="ja-JP" altLang="en-US"/>
          </a:p>
        </p:txBody>
      </p:sp>
    </p:spTree>
    <p:extLst>
      <p:ext uri="{BB962C8B-B14F-4D97-AF65-F5344CB8AC3E}">
        <p14:creationId xmlns:p14="http://schemas.microsoft.com/office/powerpoint/2010/main" val="29104896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6967"/>
          </a:xfrm>
          <a:prstGeom prst="rect">
            <a:avLst/>
          </a:prstGeom>
        </p:spPr>
        <p:txBody>
          <a:bodyPr vert="horz" lIns="91434" tIns="45717" rIns="91434" bIns="45717" rtlCol="0"/>
          <a:lstStyle>
            <a:lvl1pPr algn="l">
              <a:defRPr sz="1200"/>
            </a:lvl1pPr>
          </a:lstStyle>
          <a:p>
            <a:r>
              <a:rPr kumimoji="1" lang="ja-JP" altLang="en-US" smtClean="0"/>
              <a:t>部局意見照会用</a:t>
            </a:r>
            <a:r>
              <a:rPr kumimoji="1" lang="en-US" altLang="ja-JP" smtClean="0"/>
              <a:t>ver.</a:t>
            </a:r>
            <a:endParaRPr kumimoji="1" lang="ja-JP" altLang="en-US"/>
          </a:p>
        </p:txBody>
      </p:sp>
      <p:sp>
        <p:nvSpPr>
          <p:cNvPr id="3" name="日付プレースホルダー 2"/>
          <p:cNvSpPr>
            <a:spLocks noGrp="1"/>
          </p:cNvSpPr>
          <p:nvPr>
            <p:ph type="dt" idx="1"/>
          </p:nvPr>
        </p:nvSpPr>
        <p:spPr>
          <a:xfrm>
            <a:off x="3855839" y="1"/>
            <a:ext cx="2949787" cy="496967"/>
          </a:xfrm>
          <a:prstGeom prst="rect">
            <a:avLst/>
          </a:prstGeom>
        </p:spPr>
        <p:txBody>
          <a:bodyPr vert="horz" lIns="91434" tIns="45717" rIns="91434" bIns="45717" rtlCol="0"/>
          <a:lstStyle>
            <a:lvl1pPr algn="r">
              <a:defRPr sz="1200"/>
            </a:lvl1pPr>
          </a:lstStyle>
          <a:p>
            <a:fld id="{3F2D28A0-6F62-4A73-959C-6359E5DDD042}" type="datetimeFigureOut">
              <a:rPr kumimoji="1" lang="ja-JP" altLang="en-US" smtClean="0"/>
              <a:t>2018/3/15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787" cy="496967"/>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434" tIns="45717" rIns="91434" bIns="45717" rtlCol="0" anchor="b"/>
          <a:lstStyle>
            <a:lvl1pPr algn="r">
              <a:defRPr sz="1200"/>
            </a:lvl1pPr>
          </a:lstStyle>
          <a:p>
            <a:fld id="{51875A66-8240-4C7B-8F63-ACC40D2513BA}" type="slidenum">
              <a:rPr kumimoji="1" lang="ja-JP" altLang="en-US" smtClean="0"/>
              <a:t>‹#›</a:t>
            </a:fld>
            <a:endParaRPr kumimoji="1" lang="ja-JP" altLang="en-US"/>
          </a:p>
        </p:txBody>
      </p:sp>
    </p:spTree>
    <p:extLst>
      <p:ext uri="{BB962C8B-B14F-4D97-AF65-F5344CB8AC3E}">
        <p14:creationId xmlns:p14="http://schemas.microsoft.com/office/powerpoint/2010/main" val="313664826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5C514A-B6EE-4628-87B8-3755CB0013A9}" type="slidenum">
              <a:rPr lang="ja-JP" altLang="en-US" smtClean="0">
                <a:solidFill>
                  <a:prstClr val="black"/>
                </a:solidFill>
              </a:rPr>
              <a:pPr/>
              <a:t>0</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r>
              <a:rPr kumimoji="1" lang="ja-JP" altLang="en-US" smtClean="0"/>
              <a:t>部局意見照会用</a:t>
            </a:r>
            <a:r>
              <a:rPr kumimoji="1" lang="en-US" altLang="ja-JP" smtClean="0"/>
              <a:t>ver.</a:t>
            </a:r>
            <a:endParaRPr kumimoji="1" lang="ja-JP" altLang="en-US"/>
          </a:p>
        </p:txBody>
      </p:sp>
    </p:spTree>
    <p:extLst>
      <p:ext uri="{BB962C8B-B14F-4D97-AF65-F5344CB8AC3E}">
        <p14:creationId xmlns:p14="http://schemas.microsoft.com/office/powerpoint/2010/main" val="2210750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a:solidFill>
                  <a:prstClr val="black"/>
                </a:solidFill>
              </a:rPr>
              <a:pPr/>
              <a:t>1</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r>
              <a:rPr kumimoji="1" lang="ja-JP" altLang="en-US" smtClean="0"/>
              <a:t>部局意見照会用</a:t>
            </a:r>
            <a:r>
              <a:rPr kumimoji="1" lang="en-US" altLang="ja-JP" smtClean="0"/>
              <a:t>ver.</a:t>
            </a:r>
            <a:endParaRPr kumimoji="1" lang="ja-JP" altLang="en-US"/>
          </a:p>
        </p:txBody>
      </p:sp>
    </p:spTree>
    <p:extLst>
      <p:ext uri="{BB962C8B-B14F-4D97-AF65-F5344CB8AC3E}">
        <p14:creationId xmlns:p14="http://schemas.microsoft.com/office/powerpoint/2010/main" val="137939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777EF0-3F4C-46BE-95A4-3421FFFD8177}" type="slidenum">
              <a:rPr kumimoji="1" lang="ja-JP" altLang="en-US" smtClean="0"/>
              <a:t>23</a:t>
            </a:fld>
            <a:endParaRPr kumimoji="1" lang="ja-JP" altLang="en-US"/>
          </a:p>
        </p:txBody>
      </p:sp>
    </p:spTree>
    <p:extLst>
      <p:ext uri="{BB962C8B-B14F-4D97-AF65-F5344CB8AC3E}">
        <p14:creationId xmlns:p14="http://schemas.microsoft.com/office/powerpoint/2010/main" val="1892294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137939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B65995-D060-42C8-8F20-A1FCCDAC0113}" type="slidenum">
              <a:rPr lang="ja-JP" altLang="en-US" smtClean="0">
                <a:solidFill>
                  <a:prstClr val="black"/>
                </a:solidFill>
              </a:rPr>
              <a:pPr/>
              <a:t>49</a:t>
            </a:fld>
            <a:endParaRPr lang="ja-JP" altLang="en-US">
              <a:solidFill>
                <a:prstClr val="black"/>
              </a:solidFill>
            </a:endParaRPr>
          </a:p>
        </p:txBody>
      </p:sp>
    </p:spTree>
    <p:extLst>
      <p:ext uri="{BB962C8B-B14F-4D97-AF65-F5344CB8AC3E}">
        <p14:creationId xmlns:p14="http://schemas.microsoft.com/office/powerpoint/2010/main" val="272585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2018/3/15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10426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2018/3/15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8304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2018/3/15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60488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2018/3/15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80030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2018/3/15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17612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6C51E5E-691E-48DE-A204-CB25103CED8D}" type="datetimeFigureOut">
              <a:rPr kumimoji="1" lang="ja-JP" altLang="en-US" smtClean="0"/>
              <a:t>2018/3/15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9185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6C51E5E-691E-48DE-A204-CB25103CED8D}" type="datetimeFigureOut">
              <a:rPr kumimoji="1" lang="ja-JP" altLang="en-US" smtClean="0"/>
              <a:t>2018/3/15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5261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6C51E5E-691E-48DE-A204-CB25103CED8D}" type="datetimeFigureOut">
              <a:rPr kumimoji="1" lang="ja-JP" altLang="en-US" smtClean="0"/>
              <a:t>2018/3/15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14431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6C51E5E-691E-48DE-A204-CB25103CED8D}" type="datetimeFigureOut">
              <a:rPr kumimoji="1" lang="ja-JP" altLang="en-US" smtClean="0"/>
              <a:t>2018/3/15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727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kumimoji="1" lang="ja-JP" altLang="en-US" smtClean="0"/>
              <a:t>2018/3/15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84481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kumimoji="1" lang="ja-JP" altLang="en-US" smtClean="0"/>
              <a:t>2018/3/15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07283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51E5E-691E-48DE-A204-CB25103CED8D}" type="datetimeFigureOut">
              <a:rPr kumimoji="1" lang="ja-JP" altLang="en-US" smtClean="0"/>
              <a:t>2018/3/15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083705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179512" y="1902167"/>
            <a:ext cx="8640960" cy="1046440"/>
            <a:chOff x="179512" y="1844824"/>
            <a:chExt cx="8640960" cy="1046440"/>
          </a:xfrm>
        </p:grpSpPr>
        <p:sp>
          <p:nvSpPr>
            <p:cNvPr id="3" name="正方形/長方形 2"/>
            <p:cNvSpPr/>
            <p:nvPr/>
          </p:nvSpPr>
          <p:spPr>
            <a:xfrm>
              <a:off x="179512" y="1844824"/>
              <a:ext cx="8640960" cy="1046440"/>
            </a:xfrm>
            <a:prstGeom prst="rect">
              <a:avLst/>
            </a:prstGeom>
          </p:spPr>
          <p:txBody>
            <a:bodyPr wrap="square">
              <a:spAutoFit/>
            </a:bodyPr>
            <a:lstStyle/>
            <a:p>
              <a:pPr algn="ct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8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年度　大阪府行政経営の</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自律的で創造性を発揮する行財政運営体制の確立～</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673481" y="2369210"/>
              <a:ext cx="7714567"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9" name="正方形/長方形 8"/>
          <p:cNvSpPr/>
          <p:nvPr/>
        </p:nvSpPr>
        <p:spPr>
          <a:xfrm>
            <a:off x="3532279" y="5733256"/>
            <a:ext cx="2186719" cy="707886"/>
          </a:xfrm>
          <a:prstGeom prst="rect">
            <a:avLst/>
          </a:prstGeom>
        </p:spPr>
        <p:txBody>
          <a:bodyPr wrap="square">
            <a:spAutoFit/>
          </a:bodyPr>
          <a:lstStyle/>
          <a:p>
            <a:pPr algn="dist"/>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年２月</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　阪　府</a:t>
            </a:r>
          </a:p>
        </p:txBody>
      </p:sp>
    </p:spTree>
    <p:extLst>
      <p:ext uri="{BB962C8B-B14F-4D97-AF65-F5344CB8AC3E}">
        <p14:creationId xmlns:p14="http://schemas.microsoft.com/office/powerpoint/2010/main" val="1676302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角丸四角形 11"/>
          <p:cNvSpPr/>
          <p:nvPr/>
        </p:nvSpPr>
        <p:spPr>
          <a:xfrm>
            <a:off x="206515" y="777852"/>
            <a:ext cx="8821395" cy="5717624"/>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◆音声認識技術（ＡＩ）を活用した議事録作成の効率化</a:t>
            </a:r>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総務部 ＩＴ・業務改革課</a:t>
            </a:r>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行政が抱える課題</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「議事録の作成</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に要する時間を短縮したい</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p>
          <a:p>
            <a:pPr marL="261938" indent="-261938"/>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・議事録作成に、会議時間の数倍の時間を要している。</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・議事録作成に時間を取られ、本来業務が予定通りすすまない。</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音声認識技術（</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ＡＩ</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）を活用した効率化（</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H30</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・ＡＩなどの次世代技術を活用することにより、議事録作成業務を軽減する。</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月より、音声</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認識技術（ＡＩ）を使った各種会議</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の議事録作成</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等の支援ツールを試験的に導入し、その</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活用方</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法、効果</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課題</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などを検証する。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正方形/長方形 15"/>
          <p:cNvSpPr/>
          <p:nvPr/>
        </p:nvSpPr>
        <p:spPr>
          <a:xfrm>
            <a:off x="8442430" y="6531520"/>
            <a:ext cx="648072" cy="317860"/>
          </a:xfrm>
          <a:prstGeom prst="rect">
            <a:avLst/>
          </a:prstGeom>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r>
              <a:rPr kumimoji="1" lang="en-US" altLang="ja-JP" dirty="0" smtClean="0"/>
              <a:t>8</a:t>
            </a:r>
            <a:endParaRPr kumimoji="1" lang="ja-JP" altLang="en-US" dirty="0"/>
          </a:p>
        </p:txBody>
      </p:sp>
      <p:sp>
        <p:nvSpPr>
          <p:cNvPr id="18" name="二等辺三角形 17"/>
          <p:cNvSpPr/>
          <p:nvPr/>
        </p:nvSpPr>
        <p:spPr>
          <a:xfrm rot="10800000">
            <a:off x="4076944" y="1998698"/>
            <a:ext cx="945105" cy="180020"/>
          </a:xfrm>
          <a:prstGeom prst="triangle">
            <a:avLst/>
          </a:prstGeom>
          <a:solidFill>
            <a:schemeClr val="accent1">
              <a:lumMod val="75000"/>
            </a:schemeClr>
          </a:solidFill>
          <a:ln w="9525">
            <a:noFill/>
          </a:ln>
          <a:effectLst>
            <a:outerShdw blurRad="50800" dist="38100" dir="2700000" algn="tl" rotWithShape="0">
              <a:prstClr val="black">
                <a:alpha val="40000"/>
              </a:prstClr>
            </a:outerShdw>
          </a:effectLst>
        </p:spPr>
        <p:txBody>
          <a:bodyPr wrap="square" lIns="91440" tIns="45720" rIns="91440" bIns="45720" numCol="2"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endParaRPr kumimoji="0" lang="ja-JP" altLang="en-US" sz="12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a:xfrm>
            <a:off x="499046" y="5454225"/>
            <a:ext cx="8100900" cy="810090"/>
          </a:xfrm>
          <a:prstGeom prst="roundRect">
            <a:avLst/>
          </a:prstGeom>
          <a:noFill/>
          <a:ln w="9525">
            <a:solidFill>
              <a:schemeClr val="tx1"/>
            </a:solidFill>
            <a:prstDash val="dash"/>
          </a:ln>
        </p:spPr>
        <p:txBody>
          <a:bodyPr wrap="square" lIns="36000" tIns="45720" rIns="36000" bIns="45720" numCol="1" rtlCol="0" anchor="t">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r>
              <a:rPr kumimoji="0" lang="en-US" altLang="ja-JP" sz="1100" b="1"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他府県における</a:t>
            </a:r>
            <a:r>
              <a:rPr kumimoji="0" lang="en-US" altLang="ja-JP" sz="1100" b="1"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AI</a:t>
            </a:r>
            <a:r>
              <a:rPr kumimoji="0" lang="ja-JP" altLang="en-US" sz="1100" b="1"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等次世代技術活用取組み事例</a:t>
            </a:r>
            <a:r>
              <a:rPr kumimoji="0" lang="en-US" altLang="ja-JP" sz="1100" b="1"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p>
          <a:p>
            <a:r>
              <a:rPr kumimoji="0" lang="ja-JP" altLang="en-US" sz="11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11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AI</a:t>
            </a:r>
            <a:r>
              <a:rPr kumimoji="0" lang="ja-JP" altLang="en-US" sz="11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による子育てに関する住民問い合わせ対応サービス（</a:t>
            </a:r>
            <a:r>
              <a:rPr kumimoji="0" lang="en-US" altLang="ja-JP" sz="11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H29.9</a:t>
            </a:r>
            <a:r>
              <a:rPr kumimoji="0" lang="ja-JP" altLang="en-US" sz="1100" kern="0" cap="all" dirty="0" err="1"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川崎市及び掛川市）</a:t>
            </a:r>
            <a:endParaRPr kumimoji="0" lang="en-US" altLang="ja-JP" sz="11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0" lang="ja-JP" altLang="en-US" sz="11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◆チャットボットを活用したごみ分別案内（</a:t>
            </a:r>
            <a:r>
              <a:rPr kumimoji="0" lang="en-US" altLang="ja-JP" sz="11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H29.3</a:t>
            </a:r>
            <a:r>
              <a:rPr kumimoji="0" lang="ja-JP" altLang="en-US" sz="11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～、横浜市）</a:t>
            </a:r>
            <a:endParaRPr kumimoji="0" lang="ja-JP" altLang="en-US" sz="1100" kern="0" cap="all" dirty="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0" lang="ja-JP" altLang="en-US" sz="11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◆知事会見等の議事録データの</a:t>
            </a:r>
            <a:r>
              <a:rPr kumimoji="0" lang="en-US" altLang="ja-JP" sz="11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AI</a:t>
            </a:r>
            <a:r>
              <a:rPr kumimoji="0" lang="ja-JP" altLang="en-US" sz="11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要約サービス（</a:t>
            </a:r>
            <a:r>
              <a:rPr kumimoji="0" lang="en-US" altLang="ja-JP" sz="11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H29.10</a:t>
            </a:r>
            <a:r>
              <a:rPr kumimoji="0" lang="ja-JP" altLang="en-US" sz="11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～、徳島県）</a:t>
            </a:r>
            <a:endParaRPr kumimoji="0" lang="en-US" altLang="ja-JP" sz="11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222064" y="157420"/>
            <a:ext cx="1514621"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algn="ct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＜参考事例２＞</a:t>
            </a:r>
          </a:p>
        </p:txBody>
      </p:sp>
      <p:grpSp>
        <p:nvGrpSpPr>
          <p:cNvPr id="22" name="グループ化 21"/>
          <p:cNvGrpSpPr/>
          <p:nvPr/>
        </p:nvGrpSpPr>
        <p:grpSpPr>
          <a:xfrm>
            <a:off x="4436984" y="3108345"/>
            <a:ext cx="4005446" cy="2077562"/>
            <a:chOff x="3152800" y="2547753"/>
            <a:chExt cx="3816424" cy="1776429"/>
          </a:xfrm>
        </p:grpSpPr>
        <p:sp>
          <p:nvSpPr>
            <p:cNvPr id="23" name="テキスト ボックス 22"/>
            <p:cNvSpPr txBox="1"/>
            <p:nvPr/>
          </p:nvSpPr>
          <p:spPr>
            <a:xfrm>
              <a:off x="3152800" y="3887439"/>
              <a:ext cx="1690309" cy="436743"/>
            </a:xfrm>
            <a:prstGeom prst="roundRect">
              <a:avLst/>
            </a:prstGeom>
            <a:ln w="12700"/>
          </p:spPr>
          <p:style>
            <a:lnRef idx="2">
              <a:schemeClr val="accent1"/>
            </a:lnRef>
            <a:fillRef idx="1">
              <a:schemeClr val="lt1"/>
            </a:fillRef>
            <a:effectRef idx="0">
              <a:schemeClr val="accent1"/>
            </a:effectRef>
            <a:fontRef idx="minor">
              <a:schemeClr val="dk1"/>
            </a:fontRef>
          </p:style>
          <p:txBody>
            <a:bodyPr wrap="square" rIns="0" rtlCol="0" anchor="ctr" anchorCtr="0">
              <a:spAutoFit/>
            </a:bodyPr>
            <a:lstStyle/>
            <a:p>
              <a:r>
                <a:rPr kumimoji="1" lang="ja-JP" altLang="en-US" sz="800" dirty="0" smtClean="0"/>
                <a:t>・</a:t>
              </a:r>
              <a:r>
                <a:rPr kumimoji="1" lang="en-US" altLang="ja-JP" sz="800" dirty="0" smtClean="0"/>
                <a:t>IC</a:t>
              </a:r>
              <a:r>
                <a:rPr kumimoji="1" lang="ja-JP" altLang="en-US" sz="800" dirty="0" smtClean="0"/>
                <a:t>レコーダー等で音声を録音</a:t>
              </a:r>
              <a:endParaRPr kumimoji="1" lang="en-US" altLang="ja-JP" sz="800" dirty="0" smtClean="0"/>
            </a:p>
            <a:p>
              <a:r>
                <a:rPr kumimoji="1" lang="ja-JP" altLang="en-US" sz="800" dirty="0" smtClean="0"/>
                <a:t>・マイクにより音声認識率を</a:t>
              </a:r>
              <a:r>
                <a:rPr lang="ja-JP" altLang="en-US" sz="800" dirty="0"/>
                <a:t>向上</a:t>
              </a:r>
              <a:endParaRPr kumimoji="1" lang="en-US" altLang="ja-JP" sz="800" dirty="0" smtClean="0"/>
            </a:p>
            <a:p>
              <a:r>
                <a:rPr lang="ja-JP" altLang="en-US" sz="800" dirty="0" smtClean="0"/>
                <a:t>・ミキサーにより音声を集約</a:t>
              </a:r>
              <a:endParaRPr kumimoji="1" lang="ja-JP" altLang="en-US" sz="800" dirty="0"/>
            </a:p>
          </p:txBody>
        </p:sp>
        <p:sp>
          <p:nvSpPr>
            <p:cNvPr id="25" name="テキスト ボックス 24"/>
            <p:cNvSpPr txBox="1"/>
            <p:nvPr/>
          </p:nvSpPr>
          <p:spPr>
            <a:xfrm>
              <a:off x="5172723" y="2865551"/>
              <a:ext cx="1796501" cy="320279"/>
            </a:xfrm>
            <a:prstGeom prst="roundRect">
              <a:avLst/>
            </a:prstGeom>
            <a:ln w="12700"/>
          </p:spPr>
          <p:style>
            <a:lnRef idx="2">
              <a:schemeClr val="accent1"/>
            </a:lnRef>
            <a:fillRef idx="1">
              <a:schemeClr val="lt1"/>
            </a:fillRef>
            <a:effectRef idx="0">
              <a:schemeClr val="accent1"/>
            </a:effectRef>
            <a:fontRef idx="minor">
              <a:schemeClr val="dk1"/>
            </a:fontRef>
          </p:style>
          <p:txBody>
            <a:bodyPr wrap="square" rIns="0" rtlCol="0" anchor="ctr" anchorCtr="0">
              <a:spAutoFit/>
            </a:bodyPr>
            <a:lstStyle>
              <a:defPPr>
                <a:defRPr lang="ja-JP"/>
              </a:defPPr>
              <a:lvl1pPr>
                <a:defRPr sz="800"/>
              </a:lvl1pPr>
            </a:lstStyle>
            <a:p>
              <a:r>
                <a:rPr lang="ja-JP" altLang="en-US" dirty="0"/>
                <a:t>・音声</a:t>
              </a:r>
              <a:r>
                <a:rPr lang="ja-JP" altLang="en-US" dirty="0" smtClean="0"/>
                <a:t>認識支援ツールに</a:t>
              </a:r>
              <a:r>
                <a:rPr lang="ja-JP" altLang="en-US" dirty="0"/>
                <a:t>よりテキスト化</a:t>
              </a:r>
              <a:endParaRPr lang="en-US" altLang="ja-JP" dirty="0"/>
            </a:p>
            <a:p>
              <a:r>
                <a:rPr lang="ja-JP" altLang="en-US" dirty="0"/>
                <a:t>・辞書登録に</a:t>
              </a:r>
              <a:r>
                <a:rPr lang="ja-JP" altLang="en-US" dirty="0" smtClean="0"/>
                <a:t>より変換率を向上</a:t>
              </a:r>
              <a:endParaRPr lang="ja-JP" altLang="en-US" dirty="0"/>
            </a:p>
          </p:txBody>
        </p:sp>
        <p:sp>
          <p:nvSpPr>
            <p:cNvPr id="26" name="テキスト ボックス 25"/>
            <p:cNvSpPr txBox="1"/>
            <p:nvPr/>
          </p:nvSpPr>
          <p:spPr>
            <a:xfrm>
              <a:off x="5236078" y="3945672"/>
              <a:ext cx="1733145" cy="320279"/>
            </a:xfrm>
            <a:prstGeom prst="roundRect">
              <a:avLst/>
            </a:prstGeom>
            <a:ln w="12700"/>
          </p:spPr>
          <p:style>
            <a:lnRef idx="2">
              <a:schemeClr val="accent1"/>
            </a:lnRef>
            <a:fillRef idx="1">
              <a:schemeClr val="lt1"/>
            </a:fillRef>
            <a:effectRef idx="0">
              <a:schemeClr val="accent1"/>
            </a:effectRef>
            <a:fontRef idx="minor">
              <a:schemeClr val="dk1"/>
            </a:fontRef>
          </p:style>
          <p:txBody>
            <a:bodyPr wrap="square" rIns="0" rtlCol="0" anchor="ctr" anchorCtr="0">
              <a:spAutoFit/>
            </a:bodyPr>
            <a:lstStyle/>
            <a:p>
              <a:r>
                <a:rPr kumimoji="1" lang="ja-JP" altLang="en-US" sz="800" dirty="0" smtClean="0"/>
                <a:t>・発言メモや音声データを使って、誤変</a:t>
              </a:r>
              <a:endParaRPr kumimoji="1" lang="en-US" altLang="ja-JP" sz="800" dirty="0" smtClean="0"/>
            </a:p>
            <a:p>
              <a:r>
                <a:rPr lang="ja-JP" altLang="en-US" sz="800" dirty="0"/>
                <a:t>　</a:t>
              </a:r>
              <a:r>
                <a:rPr kumimoji="1" lang="ja-JP" altLang="en-US" sz="800" dirty="0" smtClean="0"/>
                <a:t>換を修正</a:t>
              </a:r>
              <a:endParaRPr kumimoji="1" lang="ja-JP" altLang="en-US" sz="800" dirty="0"/>
            </a:p>
          </p:txBody>
        </p:sp>
        <p:grpSp>
          <p:nvGrpSpPr>
            <p:cNvPr id="28" name="グループ化 27"/>
            <p:cNvGrpSpPr/>
            <p:nvPr/>
          </p:nvGrpSpPr>
          <p:grpSpPr>
            <a:xfrm>
              <a:off x="3296813" y="2547753"/>
              <a:ext cx="3672411" cy="1390147"/>
              <a:chOff x="3008781" y="2562284"/>
              <a:chExt cx="3888435" cy="1390147"/>
            </a:xfrm>
          </p:grpSpPr>
          <p:pic>
            <p:nvPicPr>
              <p:cNvPr id="29" name="図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1937" y="2671745"/>
                <a:ext cx="575013" cy="325207"/>
              </a:xfrm>
              <a:prstGeom prst="rect">
                <a:avLst/>
              </a:prstGeom>
            </p:spPr>
          </p:pic>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9942" y="2745443"/>
                <a:ext cx="810001" cy="810000"/>
              </a:xfrm>
              <a:prstGeom prst="rect">
                <a:avLst/>
              </a:prstGeom>
            </p:spPr>
          </p:pic>
          <p:pic>
            <p:nvPicPr>
              <p:cNvPr id="31" name="図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544942" y="3522206"/>
                <a:ext cx="238256" cy="259200"/>
              </a:xfrm>
              <a:prstGeom prst="rect">
                <a:avLst/>
              </a:prstGeom>
            </p:spPr>
          </p:pic>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851275" y="3133362"/>
                <a:ext cx="238256" cy="259200"/>
              </a:xfrm>
              <a:prstGeom prst="rect">
                <a:avLst/>
              </a:prstGeom>
            </p:spPr>
          </p:pic>
          <p:pic>
            <p:nvPicPr>
              <p:cNvPr id="33" name="図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7928" y="3113899"/>
                <a:ext cx="291600" cy="388800"/>
              </a:xfrm>
              <a:prstGeom prst="rect">
                <a:avLst/>
              </a:prstGeom>
            </p:spPr>
          </p:pic>
          <p:grpSp>
            <p:nvGrpSpPr>
              <p:cNvPr id="34" name="グループ化 33"/>
              <p:cNvGrpSpPr>
                <a:grpSpLocks noChangeAspect="1"/>
              </p:cNvGrpSpPr>
              <p:nvPr/>
            </p:nvGrpSpPr>
            <p:grpSpPr>
              <a:xfrm>
                <a:off x="5204226" y="3327784"/>
                <a:ext cx="461653" cy="574479"/>
                <a:chOff x="0" y="0"/>
                <a:chExt cx="949902" cy="1182055"/>
              </a:xfrm>
            </p:grpSpPr>
            <p:pic>
              <p:nvPicPr>
                <p:cNvPr id="45" name="図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49902" cy="1182055"/>
                </a:xfrm>
                <a:prstGeom prst="rect">
                  <a:avLst/>
                </a:prstGeom>
              </p:spPr>
            </p:pic>
            <p:sp>
              <p:nvSpPr>
                <p:cNvPr id="46" name="爆発 1 45"/>
                <p:cNvSpPr/>
                <p:nvPr/>
              </p:nvSpPr>
              <p:spPr>
                <a:xfrm>
                  <a:off x="567170" y="129020"/>
                  <a:ext cx="228600" cy="228600"/>
                </a:xfrm>
                <a:prstGeom prst="irregularSeal1">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47" name="爆発 1 46"/>
                <p:cNvSpPr/>
                <p:nvPr/>
              </p:nvSpPr>
              <p:spPr>
                <a:xfrm>
                  <a:off x="433820" y="710045"/>
                  <a:ext cx="228600" cy="228600"/>
                </a:xfrm>
                <a:prstGeom prst="irregularSeal1">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48" name="爆発 1 47"/>
                <p:cNvSpPr/>
                <p:nvPr/>
              </p:nvSpPr>
              <p:spPr>
                <a:xfrm>
                  <a:off x="233795" y="309995"/>
                  <a:ext cx="228600" cy="228600"/>
                </a:xfrm>
                <a:prstGeom prst="irregularSeal1">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grpSp>
          <p:pic>
            <p:nvPicPr>
              <p:cNvPr id="35" name="図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9348" y="3458480"/>
                <a:ext cx="518400" cy="387761"/>
              </a:xfrm>
              <a:prstGeom prst="rect">
                <a:avLst/>
              </a:prstGeom>
            </p:spPr>
          </p:pic>
          <p:sp>
            <p:nvSpPr>
              <p:cNvPr id="36" name="ホームベース 35"/>
              <p:cNvSpPr/>
              <p:nvPr/>
            </p:nvSpPr>
            <p:spPr>
              <a:xfrm>
                <a:off x="4434541" y="3308299"/>
                <a:ext cx="129615" cy="511775"/>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37" name="ホームベース 36"/>
              <p:cNvSpPr/>
              <p:nvPr/>
            </p:nvSpPr>
            <p:spPr>
              <a:xfrm>
                <a:off x="5082613" y="3298721"/>
                <a:ext cx="129615" cy="511775"/>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pic>
            <p:nvPicPr>
              <p:cNvPr id="38" name="図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51641" y="3272031"/>
                <a:ext cx="545575" cy="680400"/>
              </a:xfrm>
              <a:prstGeom prst="rect">
                <a:avLst/>
              </a:prstGeom>
            </p:spPr>
          </p:pic>
          <p:sp>
            <p:nvSpPr>
              <p:cNvPr id="39" name="ホームベース 38"/>
              <p:cNvSpPr/>
              <p:nvPr/>
            </p:nvSpPr>
            <p:spPr>
              <a:xfrm>
                <a:off x="6249144" y="3334466"/>
                <a:ext cx="129615" cy="511775"/>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pic>
            <p:nvPicPr>
              <p:cNvPr id="40" name="図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30743" y="3491165"/>
                <a:ext cx="518400" cy="387761"/>
              </a:xfrm>
              <a:prstGeom prst="rect">
                <a:avLst/>
              </a:prstGeom>
            </p:spPr>
          </p:pic>
          <p:sp>
            <p:nvSpPr>
              <p:cNvPr id="41" name="雲形吹き出し 40"/>
              <p:cNvSpPr/>
              <p:nvPr/>
            </p:nvSpPr>
            <p:spPr>
              <a:xfrm>
                <a:off x="4101212" y="2562284"/>
                <a:ext cx="935703" cy="511637"/>
              </a:xfrm>
              <a:prstGeom prst="cloudCallout">
                <a:avLst>
                  <a:gd name="adj1" fmla="val 24467"/>
                  <a:gd name="adj2" fmla="val 143998"/>
                </a:avLst>
              </a:prstGeom>
              <a:noFill/>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en-US" altLang="ja-JP" sz="1100" dirty="0">
                  <a:solidFill>
                    <a:sysClr val="windowText" lastClr="000000"/>
                  </a:solidFill>
                </a:endParaRPr>
              </a:p>
              <a:p>
                <a:pPr algn="l"/>
                <a:endParaRPr kumimoji="1" lang="en-US" altLang="ja-JP" sz="1100" dirty="0">
                  <a:solidFill>
                    <a:sysClr val="windowText" lastClr="000000"/>
                  </a:solidFill>
                </a:endParaRPr>
              </a:p>
              <a:p>
                <a:pPr algn="l"/>
                <a:endParaRPr kumimoji="1" lang="en-US" altLang="ja-JP" sz="1100" dirty="0">
                  <a:solidFill>
                    <a:sysClr val="windowText" lastClr="000000"/>
                  </a:solidFill>
                </a:endParaRPr>
              </a:p>
              <a:p>
                <a:pPr algn="l"/>
                <a:endParaRPr kumimoji="1" lang="en-US" altLang="ja-JP" sz="1100" dirty="0">
                  <a:solidFill>
                    <a:sysClr val="windowText" lastClr="000000"/>
                  </a:solidFill>
                </a:endParaRPr>
              </a:p>
              <a:p>
                <a:pPr algn="l"/>
                <a:endParaRPr kumimoji="1" lang="en-US" altLang="ja-JP" sz="1100" dirty="0">
                  <a:solidFill>
                    <a:sysClr val="windowText" lastClr="000000"/>
                  </a:solidFill>
                </a:endParaRPr>
              </a:p>
              <a:p>
                <a:pPr algn="l"/>
                <a:endParaRPr kumimoji="1" lang="en-US" altLang="ja-JP" sz="1100" dirty="0">
                  <a:solidFill>
                    <a:sysClr val="windowText" lastClr="000000"/>
                  </a:solidFill>
                </a:endParaRPr>
              </a:p>
            </p:txBody>
          </p:sp>
          <p:sp>
            <p:nvSpPr>
              <p:cNvPr id="42" name="テキスト ボックス 10"/>
              <p:cNvSpPr txBox="1"/>
              <p:nvPr/>
            </p:nvSpPr>
            <p:spPr>
              <a:xfrm>
                <a:off x="4391956" y="2664139"/>
                <a:ext cx="522922" cy="2492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b="1"/>
                  <a:t>ＡＩ</a:t>
                </a:r>
              </a:p>
            </p:txBody>
          </p:sp>
          <p:sp>
            <p:nvSpPr>
              <p:cNvPr id="43" name="ホームベース 42"/>
              <p:cNvSpPr/>
              <p:nvPr/>
            </p:nvSpPr>
            <p:spPr>
              <a:xfrm>
                <a:off x="5660219" y="3334466"/>
                <a:ext cx="129615" cy="511775"/>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pic>
            <p:nvPicPr>
              <p:cNvPr id="44" name="図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781" y="3039521"/>
                <a:ext cx="238256" cy="259200"/>
              </a:xfrm>
              <a:prstGeom prst="rect">
                <a:avLst/>
              </a:prstGeom>
            </p:spPr>
          </p:pic>
        </p:grpSp>
      </p:grpSp>
      <p:grpSp>
        <p:nvGrpSpPr>
          <p:cNvPr id="49" name="グループ化 48"/>
          <p:cNvGrpSpPr/>
          <p:nvPr/>
        </p:nvGrpSpPr>
        <p:grpSpPr>
          <a:xfrm>
            <a:off x="431540" y="3544218"/>
            <a:ext cx="2513004" cy="1369947"/>
            <a:chOff x="431540" y="3751458"/>
            <a:chExt cx="2513004" cy="1369947"/>
          </a:xfrm>
        </p:grpSpPr>
        <p:sp>
          <p:nvSpPr>
            <p:cNvPr id="50" name="テキスト ボックス 49"/>
            <p:cNvSpPr txBox="1"/>
            <p:nvPr/>
          </p:nvSpPr>
          <p:spPr>
            <a:xfrm>
              <a:off x="568232" y="4610627"/>
              <a:ext cx="2376312" cy="510778"/>
            </a:xfrm>
            <a:prstGeom prst="roundRect">
              <a:avLst/>
            </a:prstGeom>
            <a:ln w="12700"/>
          </p:spPr>
          <p:style>
            <a:lnRef idx="2">
              <a:schemeClr val="accent1"/>
            </a:lnRef>
            <a:fillRef idx="1">
              <a:schemeClr val="lt1"/>
            </a:fillRef>
            <a:effectRef idx="0">
              <a:schemeClr val="accent1"/>
            </a:effectRef>
            <a:fontRef idx="minor">
              <a:schemeClr val="dk1"/>
            </a:fontRef>
          </p:style>
          <p:txBody>
            <a:bodyPr wrap="square" rIns="0" rtlCol="0" anchor="ctr" anchorCtr="0">
              <a:spAutoFit/>
            </a:bodyPr>
            <a:lstStyle/>
            <a:p>
              <a:r>
                <a:rPr lang="ja-JP" altLang="en-US" sz="800" dirty="0" smtClean="0">
                  <a:solidFill>
                    <a:schemeClr val="tx1"/>
                  </a:solidFill>
                </a:rPr>
                <a:t>・会議中に職員が発言をメモとり</a:t>
              </a:r>
              <a:r>
                <a:rPr lang="ja-JP" altLang="en-US" sz="800" dirty="0">
                  <a:solidFill>
                    <a:schemeClr val="tx1"/>
                  </a:solidFill>
                </a:rPr>
                <a:t>	</a:t>
              </a:r>
            </a:p>
            <a:p>
              <a:r>
                <a:rPr lang="ja-JP" altLang="en-US" sz="800" dirty="0" smtClean="0">
                  <a:solidFill>
                    <a:schemeClr val="tx1"/>
                  </a:solidFill>
                </a:rPr>
                <a:t>　加えて後日ボイスレコーダー</a:t>
              </a:r>
              <a:r>
                <a:rPr lang="ja-JP" altLang="en-US" sz="800" dirty="0">
                  <a:solidFill>
                    <a:schemeClr val="tx1"/>
                  </a:solidFill>
                </a:rPr>
                <a:t>を</a:t>
              </a:r>
              <a:r>
                <a:rPr lang="ja-JP" altLang="en-US" sz="800" dirty="0" smtClean="0">
                  <a:solidFill>
                    <a:schemeClr val="tx1"/>
                  </a:solidFill>
                </a:rPr>
                <a:t>聞きながら作成</a:t>
              </a:r>
              <a:endParaRPr lang="ja-JP" altLang="en-US" sz="800" dirty="0">
                <a:solidFill>
                  <a:schemeClr val="tx1"/>
                </a:solidFill>
              </a:endParaRPr>
            </a:p>
            <a:p>
              <a:r>
                <a:rPr lang="ja-JP" altLang="en-US" sz="800" dirty="0" smtClean="0"/>
                <a:t>　所要</a:t>
              </a:r>
              <a:r>
                <a:rPr lang="ja-JP" altLang="en-US" sz="800" dirty="0"/>
                <a:t>時間（会議時間の３倍程度）	</a:t>
              </a:r>
              <a:endParaRPr kumimoji="1" lang="ja-JP" altLang="en-US" sz="800" dirty="0"/>
            </a:p>
          </p:txBody>
        </p:sp>
        <p:pic>
          <p:nvPicPr>
            <p:cNvPr id="51" name="図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1540" y="3751458"/>
              <a:ext cx="810000" cy="810000"/>
            </a:xfrm>
            <a:prstGeom prst="rect">
              <a:avLst/>
            </a:prstGeom>
          </p:spPr>
        </p:pic>
        <p:pic>
          <p:nvPicPr>
            <p:cNvPr id="52" name="図 5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3215" y="4014065"/>
              <a:ext cx="453600" cy="565696"/>
            </a:xfrm>
            <a:prstGeom prst="rect">
              <a:avLst/>
            </a:prstGeom>
          </p:spPr>
        </p:pic>
        <p:sp>
          <p:nvSpPr>
            <p:cNvPr id="53" name="右矢印 52"/>
            <p:cNvSpPr/>
            <p:nvPr/>
          </p:nvSpPr>
          <p:spPr>
            <a:xfrm>
              <a:off x="1421849" y="4089054"/>
              <a:ext cx="1079063" cy="315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4" name="図 5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10021" y="3882154"/>
              <a:ext cx="388800" cy="392727"/>
            </a:xfrm>
            <a:prstGeom prst="rect">
              <a:avLst/>
            </a:prstGeom>
          </p:spPr>
        </p:pic>
      </p:grpSp>
      <p:sp>
        <p:nvSpPr>
          <p:cNvPr id="55" name="円/楕円 54"/>
          <p:cNvSpPr/>
          <p:nvPr/>
        </p:nvSpPr>
        <p:spPr>
          <a:xfrm>
            <a:off x="3163205" y="2986577"/>
            <a:ext cx="907349" cy="2162127"/>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ホームベース 55"/>
          <p:cNvSpPr/>
          <p:nvPr/>
        </p:nvSpPr>
        <p:spPr>
          <a:xfrm>
            <a:off x="3446875" y="2933946"/>
            <a:ext cx="543976" cy="2430270"/>
          </a:xfrm>
          <a:prstGeom prst="homePlate">
            <a:avLst>
              <a:gd name="adj" fmla="val 105217"/>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7" name="テキスト ボックス 56"/>
          <p:cNvSpPr txBox="1"/>
          <p:nvPr/>
        </p:nvSpPr>
        <p:spPr>
          <a:xfrm>
            <a:off x="3347574" y="3023955"/>
            <a:ext cx="538609" cy="2162127"/>
          </a:xfrm>
          <a:prstGeom prst="rect">
            <a:avLst/>
          </a:prstGeom>
          <a:noFill/>
        </p:spPr>
        <p:txBody>
          <a:bodyPr vert="eaVert" wrap="square" rtlCol="0">
            <a:spAutoFit/>
          </a:bodyPr>
          <a:lstStyle/>
          <a:p>
            <a:pPr algn="ctr"/>
            <a:r>
              <a:rPr kumimoji="1" lang="ja-JP" altLang="en-US" sz="1200" b="1" dirty="0" smtClean="0"/>
              <a:t>ＡＩの活用による働き方改革！</a:t>
            </a:r>
            <a:endParaRPr kumimoji="1" lang="en-US" altLang="ja-JP" sz="1200" b="1" dirty="0" smtClean="0"/>
          </a:p>
          <a:p>
            <a:pPr algn="ctr"/>
            <a:r>
              <a:rPr lang="ja-JP" altLang="en-US" sz="1100" b="1" dirty="0" smtClean="0"/>
              <a:t>（会議における事務負担の軽減）</a:t>
            </a:r>
            <a:endParaRPr kumimoji="1" lang="ja-JP" altLang="en-US" sz="1200" b="1" dirty="0"/>
          </a:p>
        </p:txBody>
      </p:sp>
      <p:sp>
        <p:nvSpPr>
          <p:cNvPr id="58" name="テキスト ボックス 57"/>
          <p:cNvSpPr txBox="1"/>
          <p:nvPr/>
        </p:nvSpPr>
        <p:spPr>
          <a:xfrm>
            <a:off x="656565" y="3081473"/>
            <a:ext cx="612068" cy="261610"/>
          </a:xfrm>
          <a:prstGeom prst="rect">
            <a:avLst/>
          </a:prstGeom>
          <a:noFill/>
        </p:spPr>
        <p:txBody>
          <a:bodyPr wrap="square" rtlCol="0">
            <a:spAutoFit/>
          </a:bodyPr>
          <a:lstStyle/>
          <a:p>
            <a:r>
              <a:rPr kumimoji="1" lang="ja-JP" altLang="en-US" sz="1100" b="1" dirty="0" smtClean="0"/>
              <a:t>（現状）</a:t>
            </a:r>
            <a:endParaRPr kumimoji="1" lang="ja-JP" altLang="en-US" sz="1100" b="1" dirty="0"/>
          </a:p>
        </p:txBody>
      </p:sp>
      <p:sp>
        <p:nvSpPr>
          <p:cNvPr id="59" name="テキスト ボックス 58"/>
          <p:cNvSpPr txBox="1"/>
          <p:nvPr/>
        </p:nvSpPr>
        <p:spPr>
          <a:xfrm>
            <a:off x="4474480" y="3032375"/>
            <a:ext cx="824458" cy="261610"/>
          </a:xfrm>
          <a:prstGeom prst="rect">
            <a:avLst/>
          </a:prstGeom>
          <a:noFill/>
        </p:spPr>
        <p:txBody>
          <a:bodyPr wrap="square" rtlCol="0">
            <a:spAutoFit/>
          </a:bodyPr>
          <a:lstStyle/>
          <a:p>
            <a:r>
              <a:rPr kumimoji="1" lang="ja-JP" altLang="en-US" sz="1100" b="1" dirty="0" smtClean="0"/>
              <a:t>（導入後）</a:t>
            </a:r>
            <a:endParaRPr kumimoji="1" lang="ja-JP" altLang="en-US" sz="1100" b="1" dirty="0"/>
          </a:p>
        </p:txBody>
      </p:sp>
    </p:spTree>
    <p:extLst>
      <p:ext uri="{BB962C8B-B14F-4D97-AF65-F5344CB8AC3E}">
        <p14:creationId xmlns:p14="http://schemas.microsoft.com/office/powerpoint/2010/main" val="3110703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69987" y="818710"/>
            <a:ext cx="8875510" cy="5085565"/>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を活用した相談体制の</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試行</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行政が抱える課題</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「相談に係る多様な選択肢を用意したい」</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・様々な府民の相談に的確に応じるためには、電話やメールなど</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従来の相談ツールには一定の限界がある。</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・一方で、最近</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の若年層のコミュニケーション手段</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が圧倒的な割合を</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占める。</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を活用した相談体制</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構築に関する取組み </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・一部の自治体においては、試行的に</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による相談の受付を実施</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（取組み例）</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札幌市　　　　：女性向け相談に、無料通信アプリを活用</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熊本県　　　　：いじめ相談に、匿名</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通報</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アプリを活用</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長野県　　　　：いじめ・自殺相談に、無料通信アプリを活用</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・文部科学省は、</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を活用したいじめ等の相談体制のあり方を検討するため、平成</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年度、一部の学校・地域でモデル</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事業を実施。今後、その結果を検証し、全国展開</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について</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検討予定。</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endPar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61938" indent="4763">
              <a:buFont typeface="Wingdings" panose="05000000000000000000" pitchFamily="2" charset="2"/>
              <a:buChar char="Ø"/>
            </a:pP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本府でも</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、ＳＮＳを活用</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した教育相談を平成</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に試行実施し、平成</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年度は上記国事業を活用の上、実施</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予定</a:t>
            </a:r>
            <a:endPar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61938"/>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教育庁 </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教育センター</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marL="261938"/>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8397425" y="6531520"/>
            <a:ext cx="648072" cy="317860"/>
          </a:xfrm>
          <a:prstGeom prst="rect">
            <a:avLst/>
          </a:prstGeom>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r>
              <a:rPr kumimoji="1" lang="en-US" altLang="ja-JP" dirty="0" smtClean="0"/>
              <a:t>9</a:t>
            </a:r>
            <a:endParaRPr kumimoji="1" lang="ja-JP" altLang="en-US" dirty="0"/>
          </a:p>
        </p:txBody>
      </p:sp>
      <p:sp>
        <p:nvSpPr>
          <p:cNvPr id="7" name="二等辺三角形 6"/>
          <p:cNvSpPr/>
          <p:nvPr/>
        </p:nvSpPr>
        <p:spPr>
          <a:xfrm rot="10800000">
            <a:off x="3896925" y="2123854"/>
            <a:ext cx="1099172" cy="315035"/>
          </a:xfrm>
          <a:prstGeom prst="triangle">
            <a:avLst/>
          </a:prstGeom>
          <a:solidFill>
            <a:schemeClr val="accent1">
              <a:lumMod val="75000"/>
            </a:schemeClr>
          </a:solidFill>
          <a:ln w="9525">
            <a:noFill/>
          </a:ln>
          <a:effectLst>
            <a:outerShdw blurRad="50800" dist="38100" dir="2700000" algn="tl" rotWithShape="0">
              <a:prstClr val="black">
                <a:alpha val="40000"/>
              </a:prstClr>
            </a:outerShdw>
          </a:effectLst>
        </p:spPr>
        <p:txBody>
          <a:bodyPr wrap="square" lIns="91440" tIns="45720" rIns="91440" bIns="45720" numCol="2"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endParaRPr kumimoji="0" lang="ja-JP" altLang="en-US" sz="12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118751" y="157420"/>
            <a:ext cx="1437914"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algn="ct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事例</a:t>
            </a:r>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1397578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53526" y="107340"/>
            <a:ext cx="9025771" cy="412934"/>
          </a:xfrm>
          <a:prstGeom prst="rect">
            <a:avLst/>
          </a:prstGeom>
        </p:spPr>
        <p:txBody>
          <a:bodyPr wrap="square">
            <a:spAutoFit/>
          </a:bodyPr>
          <a:lstStyle/>
          <a:p>
            <a:pPr>
              <a:lnSpc>
                <a:spcPts val="2500"/>
              </a:lnSpc>
              <a:tabLst>
                <a:tab pos="266700"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）社会課題解決につながる共創の仕組みづくり</a:t>
            </a:r>
            <a:endParaRPr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8" name="直線コネクタ 27"/>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正方形/長方形 12"/>
          <p:cNvSpPr/>
          <p:nvPr/>
        </p:nvSpPr>
        <p:spPr>
          <a:xfrm>
            <a:off x="598983" y="5145400"/>
            <a:ext cx="8383507" cy="1208925"/>
          </a:xfrm>
          <a:prstGeom prst="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142" tIns="45071" rIns="90142" bIns="45071" rtlCol="0" anchor="ctr"/>
          <a:lstStyle/>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・規制緩和を通じた事業創造</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（都市公園内保育所の設置、民間事業者による川床や船着場の設置等）</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600"/>
              </a:lnSpc>
            </a:pP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・企業等への実証</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フィールドの</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提供</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ドローンによる</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インフラ等点検</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の効率化</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、スマート農業試験導入等）</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a:off x="593862" y="1994690"/>
            <a:ext cx="8409650" cy="2514430"/>
          </a:xfrm>
          <a:prstGeom prst="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142" tIns="45071" rIns="90142" bIns="45071" rtlCol="0" anchor="ctr"/>
          <a:lstStyle/>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・市町村や社会</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課題解決型企業等との</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連携</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（市町村・企業・地域等との連携による子どもの見守りネットワークの構築、幅広い分野における社</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会課題解決ビジネスとの連携や、その創出・成長支援を通じた持続可能な課題解決の取組み、府営</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住宅における駐車場の空き区画への民間予約駐車場サービスの導入や空室の活用、プロボノによる</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高齢者の生活支援等に</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取組む</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地域団体の運営基盤強化等）</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・民間</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投資を誘導する</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仕組みづくり</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（里親</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支援など、社会福祉・社会保障</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分野等</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におけるソーシャル・インパクトボンド（ＳＩＢ</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クラウドファンディング</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活用、金融</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機関による定期預金や私募債引受業務を通じた府基金へ</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寄附等）</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300971" y="1628800"/>
            <a:ext cx="8064896" cy="357607"/>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r>
              <a:rPr lang="ja-JP" altLang="en-US" sz="1600" b="1" spc="-20" dirty="0" smtClean="0">
                <a:latin typeface="メイリオ" panose="020B0604030504040204" pitchFamily="50" charset="-128"/>
                <a:ea typeface="メイリオ" panose="020B0604030504040204" pitchFamily="50" charset="-128"/>
                <a:cs typeface="メイリオ" panose="020B0604030504040204" pitchFamily="50" charset="-128"/>
              </a:rPr>
              <a:t>① 新たな連携の追求</a:t>
            </a:r>
            <a:endParaRPr kumimoji="0" lang="ja-JP" altLang="en-US" sz="1600" b="1" kern="0" cap="all" dirty="0" smtClean="0">
              <a:ln/>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8442430" y="6531520"/>
            <a:ext cx="607604"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10</a:t>
            </a:r>
            <a:endParaRPr lang="ja-JP" altLang="en-US" dirty="0">
              <a:solidFill>
                <a:prstClr val="black"/>
              </a:solidFill>
            </a:endParaRPr>
          </a:p>
        </p:txBody>
      </p:sp>
      <p:sp>
        <p:nvSpPr>
          <p:cNvPr id="15" name="正方形/長方形 14"/>
          <p:cNvSpPr/>
          <p:nvPr/>
        </p:nvSpPr>
        <p:spPr>
          <a:xfrm>
            <a:off x="296525" y="821650"/>
            <a:ext cx="8630643" cy="833316"/>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174625" indent="-174625"/>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市町村や企業等多様なプレーヤーとの連携を深め、それらを束ねる「起点」となることで、より多くの社会資源が社会課題解決に振り向けられるよう取組みます。</a:t>
            </a:r>
            <a:endParaRPr kumimoji="0" lang="ja-JP" altLang="en-US" sz="1600" kern="0" cap="all" dirty="0" smtClean="0">
              <a:ln/>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326911" y="4781583"/>
            <a:ext cx="8064896" cy="357607"/>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r>
              <a:rPr lang="ja-JP" altLang="en-US" sz="1600" b="1" spc="-20" dirty="0" smtClean="0">
                <a:latin typeface="メイリオ" panose="020B0604030504040204" pitchFamily="50" charset="-128"/>
                <a:ea typeface="メイリオ" panose="020B0604030504040204" pitchFamily="50" charset="-128"/>
                <a:cs typeface="メイリオ" panose="020B0604030504040204" pitchFamily="50" charset="-128"/>
              </a:rPr>
              <a:t>② 民間の活躍環境の整備</a:t>
            </a:r>
            <a:endParaRPr kumimoji="0" lang="ja-JP" altLang="en-US" sz="1600" b="1" kern="0" cap="all" dirty="0" smtClean="0">
              <a:ln/>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24069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52400" y="609600"/>
            <a:ext cx="8859545" cy="5850651"/>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正方形/長方形 81"/>
          <p:cNvSpPr/>
          <p:nvPr/>
        </p:nvSpPr>
        <p:spPr>
          <a:xfrm>
            <a:off x="476545" y="2424113"/>
            <a:ext cx="8460940" cy="2448565"/>
          </a:xfrm>
          <a:prstGeom prst="rect">
            <a:avLst/>
          </a:prstGeom>
          <a:solidFill>
            <a:schemeClr val="accent1">
              <a:lumMod val="40000"/>
              <a:lumOff val="6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36000" rIns="36000" bIns="72000" anchor="ctr"/>
          <a:lstStyle/>
          <a:p>
            <a:pPr algn="ctr">
              <a:defRPr/>
            </a:pPr>
            <a:endPar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136436" y="651672"/>
            <a:ext cx="8891471" cy="923330"/>
          </a:xfrm>
          <a:prstGeom prst="rect">
            <a:avLst/>
          </a:prstGeom>
        </p:spPr>
        <p:txBody>
          <a:bodyPr wrap="square" anchor="t">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◆社会課題の解決につながるビジネスの創出・成長支援</a:t>
            </a: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商工労働部 商工労働総務課</a:t>
            </a: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spc="-4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行政が抱える</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課題</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・行政の限られた予算と人員であらゆる社会課題を解決することは不可能</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8397425" y="6531520"/>
            <a:ext cx="648072" cy="317860"/>
          </a:xfrm>
          <a:prstGeom prst="rect">
            <a:avLst/>
          </a:prstGeom>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r>
              <a:rPr kumimoji="1" lang="en-US" altLang="ja-JP" dirty="0" smtClean="0"/>
              <a:t>11</a:t>
            </a:r>
            <a:endParaRPr kumimoji="1" lang="ja-JP" altLang="en-US" dirty="0"/>
          </a:p>
        </p:txBody>
      </p:sp>
      <p:sp>
        <p:nvSpPr>
          <p:cNvPr id="4" name="二等辺三角形 3"/>
          <p:cNvSpPr/>
          <p:nvPr/>
        </p:nvSpPr>
        <p:spPr>
          <a:xfrm rot="10800000">
            <a:off x="4179845" y="4914164"/>
            <a:ext cx="945105" cy="180020"/>
          </a:xfrm>
          <a:prstGeom prst="triangle">
            <a:avLst/>
          </a:prstGeom>
          <a:solidFill>
            <a:schemeClr val="accent1">
              <a:lumMod val="75000"/>
            </a:schemeClr>
          </a:solidFill>
          <a:ln w="9525">
            <a:noFill/>
          </a:ln>
          <a:effectLst>
            <a:outerShdw blurRad="50800" dist="38100" dir="2700000" algn="tl" rotWithShape="0">
              <a:prstClr val="black">
                <a:alpha val="40000"/>
              </a:prstClr>
            </a:outerShdw>
          </a:effectLst>
        </p:spPr>
        <p:txBody>
          <a:bodyPr wrap="square" lIns="91440" tIns="45720" rIns="91440" bIns="45720" numCol="2"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endParaRPr kumimoji="0" lang="ja-JP" altLang="en-US" sz="12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84200" y="125397"/>
            <a:ext cx="1437914"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algn="ct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a:t>
            </a: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事例</a:t>
            </a:r>
            <a:r>
              <a:rPr kumimoji="1"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69" name="角丸四角形 6"/>
          <p:cNvSpPr>
            <a:spLocks noChangeArrowheads="1"/>
          </p:cNvSpPr>
          <p:nvPr/>
        </p:nvSpPr>
        <p:spPr bwMode="auto">
          <a:xfrm>
            <a:off x="4346575" y="2826130"/>
            <a:ext cx="4320000" cy="828000"/>
          </a:xfrm>
          <a:prstGeom prst="roundRect">
            <a:avLst>
              <a:gd name="adj" fmla="val 8074"/>
            </a:avLst>
          </a:prstGeom>
          <a:solidFill>
            <a:schemeClr val="bg1"/>
          </a:solidFill>
          <a:ln w="25400" algn="ctr">
            <a:solidFill>
              <a:schemeClr val="accent1">
                <a:lumMod val="75000"/>
              </a:schemeClr>
            </a:solidFill>
            <a:round/>
            <a:headEnd/>
            <a:tailEnd/>
          </a:ln>
          <a:effectLst>
            <a:outerShdw blurRad="50800" dist="38100" dir="2700000" algn="tl" rotWithShape="0">
              <a:prstClr val="black">
                <a:alpha val="40000"/>
              </a:prstClr>
            </a:outerShdw>
          </a:effectLst>
          <a:extLst/>
        </p:spPr>
        <p:txBody>
          <a:bodyPr lIns="36000" tIns="144000" rIns="36000" bIns="36000"/>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創設日</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出資者：大阪</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信用金庫・フューチャーベンチャーキャピタル株式会社</a:t>
            </a:r>
          </a:p>
          <a:p>
            <a:pPr eaLnBrk="1" hangingPunct="1">
              <a:spcBef>
                <a:spcPct val="0"/>
              </a:spcBef>
              <a:buFontTx/>
              <a:buNone/>
            </a:pP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投資金額：</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社あたり</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百万円～</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百万円（ファンド総額</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億円）</a:t>
            </a:r>
          </a:p>
          <a:p>
            <a:pPr eaLnBrk="1" hangingPunct="1">
              <a:spcBef>
                <a:spcPct val="0"/>
              </a:spcBef>
              <a:buFontTx/>
              <a:buNone/>
            </a:pP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投資対象：社会</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課題を解決</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する事業やサービス</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を展開</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する株式会社等</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9" name="角丸四角形 6"/>
          <p:cNvSpPr>
            <a:spLocks noChangeArrowheads="1"/>
          </p:cNvSpPr>
          <p:nvPr/>
        </p:nvSpPr>
        <p:spPr bwMode="auto">
          <a:xfrm>
            <a:off x="4418575" y="2704072"/>
            <a:ext cx="4176000" cy="252000"/>
          </a:xfrm>
          <a:prstGeom prst="roundRect">
            <a:avLst>
              <a:gd name="adj" fmla="val 50000"/>
            </a:avLst>
          </a:prstGeom>
          <a:solidFill>
            <a:schemeClr val="accent1">
              <a:lumMod val="75000"/>
            </a:schemeClr>
          </a:solidFill>
          <a:ln w="25400">
            <a:noFill/>
          </a:ln>
          <a:extLst/>
        </p:spPr>
        <p:txBody>
          <a:bodyPr lIns="72000" tIns="36000" rIns="36000" bIns="36000" anchor="ct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「おおさか社会課題解決ファンド」</a:t>
            </a:r>
            <a:endPar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3" name="正方形/長方形 82"/>
          <p:cNvSpPr/>
          <p:nvPr/>
        </p:nvSpPr>
        <p:spPr>
          <a:xfrm>
            <a:off x="476544" y="2424114"/>
            <a:ext cx="8325925" cy="318836"/>
          </a:xfrm>
          <a:prstGeom prst="rect">
            <a:avLst/>
          </a:prstGeom>
        </p:spPr>
        <p:txBody>
          <a:bodyPr wrap="square" lIns="36000" tIns="36000" rIns="36000" bIns="36000" anchor="ctr">
            <a:noAutofit/>
          </a:bodyPr>
          <a:lstStyle/>
          <a:p>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取組例</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「おおさか社会課題解決ファンド」活用</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促進に関する</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協定</a:t>
            </a:r>
            <a:endParaRPr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5" name="二等辺三角形 94"/>
          <p:cNvSpPr/>
          <p:nvPr/>
        </p:nvSpPr>
        <p:spPr>
          <a:xfrm rot="10800000">
            <a:off x="1664684" y="3739388"/>
            <a:ext cx="854262" cy="169052"/>
          </a:xfrm>
          <a:prstGeom prst="triangle">
            <a:avLst/>
          </a:prstGeom>
          <a:solidFill>
            <a:schemeClr val="accent1"/>
          </a:solidFill>
          <a:ln w="63500">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角丸四角形 95"/>
          <p:cNvSpPr/>
          <p:nvPr/>
        </p:nvSpPr>
        <p:spPr>
          <a:xfrm>
            <a:off x="746575" y="3959778"/>
            <a:ext cx="7920000" cy="829399"/>
          </a:xfrm>
          <a:prstGeom prst="roundRect">
            <a:avLst>
              <a:gd name="adj" fmla="val 9453"/>
            </a:avLst>
          </a:prstGeom>
          <a:solidFill>
            <a:schemeClr val="accent1"/>
          </a:solidFill>
          <a:ln w="63500">
            <a:noFill/>
          </a:ln>
          <a:effectLst/>
        </p:spPr>
        <p:style>
          <a:lnRef idx="1">
            <a:schemeClr val="accent1"/>
          </a:lnRef>
          <a:fillRef idx="3">
            <a:schemeClr val="accent1"/>
          </a:fillRef>
          <a:effectRef idx="2">
            <a:schemeClr val="accent1"/>
          </a:effectRef>
          <a:fontRef idx="minor">
            <a:schemeClr val="lt1"/>
          </a:fontRef>
        </p:style>
        <p:txBody>
          <a:bodyPr lIns="36000" tIns="36000" rIns="36000" bIns="72000" anchor="ctr"/>
          <a:lstStyle/>
          <a:p>
            <a:pPr algn="ctr">
              <a:defRPr/>
            </a:pPr>
            <a:endPar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bwMode="auto">
          <a:xfrm>
            <a:off x="839086" y="4023189"/>
            <a:ext cx="1224000" cy="324000"/>
          </a:xfrm>
          <a:prstGeom prst="rect">
            <a:avLst/>
          </a:prstGeom>
          <a:solidFill>
            <a:schemeClr val="accent1">
              <a:lumMod val="20000"/>
              <a:lumOff val="80000"/>
            </a:schemeClr>
          </a:solidFill>
          <a:ln w="9525">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36000" tIns="36000" rIns="36000" bIns="36000" anchor="ctr"/>
          <a:lstStyle/>
          <a:p>
            <a:pPr algn="ctr">
              <a:defRPr/>
            </a:pPr>
            <a:r>
              <a:rPr lang="ja-JP" altLang="en-US" sz="1050" spc="-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人材・教育</a:t>
            </a:r>
          </a:p>
          <a:p>
            <a:pPr algn="ctr">
              <a:defRPr/>
            </a:pPr>
            <a:r>
              <a:rPr lang="ja-JP" altLang="en-US" sz="800" spc="-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関連ビジネス</a:t>
            </a:r>
          </a:p>
        </p:txBody>
      </p:sp>
      <p:sp>
        <p:nvSpPr>
          <p:cNvPr id="76" name="正方形/長方形 75"/>
          <p:cNvSpPr/>
          <p:nvPr/>
        </p:nvSpPr>
        <p:spPr bwMode="auto">
          <a:xfrm>
            <a:off x="2135086" y="4023189"/>
            <a:ext cx="1224000" cy="324000"/>
          </a:xfrm>
          <a:prstGeom prst="rect">
            <a:avLst/>
          </a:prstGeom>
          <a:solidFill>
            <a:schemeClr val="accent1">
              <a:lumMod val="20000"/>
              <a:lumOff val="80000"/>
            </a:schemeClr>
          </a:solidFill>
          <a:ln w="9525">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36000" tIns="36000" rIns="36000" bIns="36000" anchor="ctr"/>
          <a:lstStyle/>
          <a:p>
            <a:pPr algn="ctr">
              <a:defRPr/>
            </a:pPr>
            <a:r>
              <a:rPr lang="ja-JP" altLang="en-US" sz="1050" spc="-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健康・医療</a:t>
            </a:r>
          </a:p>
          <a:p>
            <a:pPr algn="ctr">
              <a:defRPr/>
            </a:pPr>
            <a:r>
              <a:rPr lang="ja-JP" altLang="en-US" sz="800" spc="-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関連ビジネス</a:t>
            </a:r>
          </a:p>
        </p:txBody>
      </p:sp>
      <p:sp>
        <p:nvSpPr>
          <p:cNvPr id="77" name="正方形/長方形 76"/>
          <p:cNvSpPr/>
          <p:nvPr/>
        </p:nvSpPr>
        <p:spPr bwMode="auto">
          <a:xfrm>
            <a:off x="3431086" y="4023189"/>
            <a:ext cx="1224000" cy="324000"/>
          </a:xfrm>
          <a:prstGeom prst="rect">
            <a:avLst/>
          </a:prstGeom>
          <a:solidFill>
            <a:schemeClr val="accent1">
              <a:lumMod val="20000"/>
              <a:lumOff val="80000"/>
            </a:schemeClr>
          </a:solidFill>
          <a:ln w="9525">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36000" tIns="36000" rIns="36000" bIns="36000" anchor="ctr"/>
          <a:lstStyle/>
          <a:p>
            <a:pPr algn="ctr">
              <a:defRPr/>
            </a:pPr>
            <a:r>
              <a:rPr lang="ja-JP" altLang="en-US" sz="1050" spc="-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農林・水産業</a:t>
            </a:r>
          </a:p>
          <a:p>
            <a:pPr algn="ctr">
              <a:defRPr/>
            </a:pPr>
            <a:r>
              <a:rPr lang="ja-JP" altLang="en-US" sz="800" spc="-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関連ビジネス</a:t>
            </a:r>
          </a:p>
        </p:txBody>
      </p:sp>
      <p:sp>
        <p:nvSpPr>
          <p:cNvPr id="78" name="正方形/長方形 77"/>
          <p:cNvSpPr/>
          <p:nvPr/>
        </p:nvSpPr>
        <p:spPr bwMode="auto">
          <a:xfrm>
            <a:off x="4727086" y="4023189"/>
            <a:ext cx="1224000" cy="324000"/>
          </a:xfrm>
          <a:prstGeom prst="rect">
            <a:avLst/>
          </a:prstGeom>
          <a:solidFill>
            <a:schemeClr val="accent1">
              <a:lumMod val="20000"/>
              <a:lumOff val="80000"/>
            </a:schemeClr>
          </a:solidFill>
          <a:ln w="9525">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36000" tIns="36000" rIns="36000" bIns="36000" anchor="ctr"/>
          <a:lstStyle/>
          <a:p>
            <a:pPr algn="ctr">
              <a:defRPr/>
            </a:pPr>
            <a:r>
              <a:rPr lang="ja-JP" altLang="en-US" sz="1050" spc="-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ものづくり</a:t>
            </a:r>
          </a:p>
          <a:p>
            <a:pPr algn="ctr">
              <a:defRPr/>
            </a:pPr>
            <a:r>
              <a:rPr lang="ja-JP" altLang="en-US" sz="800" spc="-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関連ビジネス</a:t>
            </a:r>
          </a:p>
        </p:txBody>
      </p:sp>
      <p:sp>
        <p:nvSpPr>
          <p:cNvPr id="84" name="正方形/長方形 83"/>
          <p:cNvSpPr/>
          <p:nvPr/>
        </p:nvSpPr>
        <p:spPr bwMode="auto">
          <a:xfrm>
            <a:off x="6027949" y="4023189"/>
            <a:ext cx="1224000" cy="324000"/>
          </a:xfrm>
          <a:prstGeom prst="rect">
            <a:avLst/>
          </a:prstGeom>
          <a:solidFill>
            <a:schemeClr val="accent1">
              <a:lumMod val="20000"/>
              <a:lumOff val="80000"/>
            </a:schemeClr>
          </a:solidFill>
          <a:ln w="9525">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36000" tIns="36000" rIns="36000" bIns="36000" anchor="ctr"/>
          <a:lstStyle/>
          <a:p>
            <a:pPr algn="ctr">
              <a:defRPr/>
            </a:pPr>
            <a:r>
              <a:rPr lang="ja-JP" altLang="en-US" sz="1050" spc="-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住宅・まちづくり</a:t>
            </a:r>
          </a:p>
          <a:p>
            <a:pPr algn="ctr">
              <a:defRPr/>
            </a:pPr>
            <a:r>
              <a:rPr lang="ja-JP" altLang="en-US" sz="800" spc="-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関連ビジネス</a:t>
            </a:r>
          </a:p>
        </p:txBody>
      </p:sp>
      <p:sp>
        <p:nvSpPr>
          <p:cNvPr id="85" name="正方形/長方形 84"/>
          <p:cNvSpPr/>
          <p:nvPr/>
        </p:nvSpPr>
        <p:spPr bwMode="auto">
          <a:xfrm>
            <a:off x="7323948" y="4023189"/>
            <a:ext cx="1224000" cy="324000"/>
          </a:xfrm>
          <a:prstGeom prst="rect">
            <a:avLst/>
          </a:prstGeom>
          <a:solidFill>
            <a:schemeClr val="accent1">
              <a:lumMod val="20000"/>
              <a:lumOff val="80000"/>
            </a:schemeClr>
          </a:solidFill>
          <a:ln w="9525">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36000" tIns="36000" rIns="36000" bIns="36000" anchor="ctr"/>
          <a:lstStyle/>
          <a:p>
            <a:pPr algn="ctr">
              <a:defRPr/>
            </a:pPr>
            <a:r>
              <a:rPr lang="ja-JP" altLang="en-US" sz="1050" spc="-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防災・危機管理</a:t>
            </a:r>
          </a:p>
          <a:p>
            <a:pPr algn="ctr">
              <a:defRPr/>
            </a:pPr>
            <a:r>
              <a:rPr lang="ja-JP" altLang="en-US" sz="800" spc="-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関連ビジネス</a:t>
            </a:r>
          </a:p>
        </p:txBody>
      </p:sp>
      <p:sp>
        <p:nvSpPr>
          <p:cNvPr id="86" name="正方形/長方形 85"/>
          <p:cNvSpPr/>
          <p:nvPr/>
        </p:nvSpPr>
        <p:spPr bwMode="auto">
          <a:xfrm>
            <a:off x="839086" y="4410144"/>
            <a:ext cx="1224000" cy="324000"/>
          </a:xfrm>
          <a:prstGeom prst="rect">
            <a:avLst/>
          </a:prstGeom>
          <a:solidFill>
            <a:schemeClr val="accent1">
              <a:lumMod val="20000"/>
              <a:lumOff val="80000"/>
            </a:schemeClr>
          </a:solidFill>
          <a:ln w="9525">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36000" tIns="36000" rIns="36000" bIns="36000" anchor="ctr"/>
          <a:lstStyle/>
          <a:p>
            <a:pPr algn="ctr">
              <a:defRPr/>
            </a:pPr>
            <a:r>
              <a:rPr lang="ja-JP" altLang="en-US" sz="1050" spc="-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福祉・子育て</a:t>
            </a:r>
          </a:p>
          <a:p>
            <a:pPr algn="ctr">
              <a:defRPr/>
            </a:pPr>
            <a:r>
              <a:rPr lang="ja-JP" altLang="en-US" sz="800" spc="-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関連ビジネス</a:t>
            </a:r>
          </a:p>
        </p:txBody>
      </p:sp>
      <p:sp>
        <p:nvSpPr>
          <p:cNvPr id="87" name="正方形/長方形 86"/>
          <p:cNvSpPr/>
          <p:nvPr/>
        </p:nvSpPr>
        <p:spPr bwMode="auto">
          <a:xfrm>
            <a:off x="2135086" y="4410144"/>
            <a:ext cx="1224000" cy="324000"/>
          </a:xfrm>
          <a:prstGeom prst="rect">
            <a:avLst/>
          </a:prstGeom>
          <a:solidFill>
            <a:schemeClr val="accent1">
              <a:lumMod val="20000"/>
              <a:lumOff val="80000"/>
            </a:schemeClr>
          </a:solidFill>
          <a:ln w="9525">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36000" tIns="36000" rIns="36000" bIns="36000" anchor="ctr"/>
          <a:lstStyle/>
          <a:p>
            <a:pPr algn="ctr">
              <a:defRPr/>
            </a:pPr>
            <a:r>
              <a:rPr lang="ja-JP" altLang="en-US" sz="1050" spc="-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スポーツ・文化</a:t>
            </a:r>
          </a:p>
          <a:p>
            <a:pPr algn="ctr">
              <a:defRPr/>
            </a:pPr>
            <a:r>
              <a:rPr lang="ja-JP" altLang="en-US" sz="800" spc="-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関連ビジネス</a:t>
            </a:r>
          </a:p>
        </p:txBody>
      </p:sp>
      <p:sp>
        <p:nvSpPr>
          <p:cNvPr id="88" name="正方形/長方形 87"/>
          <p:cNvSpPr/>
          <p:nvPr/>
        </p:nvSpPr>
        <p:spPr bwMode="auto">
          <a:xfrm>
            <a:off x="3431086" y="4410144"/>
            <a:ext cx="1224000" cy="324000"/>
          </a:xfrm>
          <a:prstGeom prst="rect">
            <a:avLst/>
          </a:prstGeom>
          <a:solidFill>
            <a:schemeClr val="accent1">
              <a:lumMod val="20000"/>
              <a:lumOff val="80000"/>
            </a:schemeClr>
          </a:solidFill>
          <a:ln w="9525">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36000" tIns="36000" rIns="36000" bIns="36000" anchor="ctr"/>
          <a:lstStyle/>
          <a:p>
            <a:pPr algn="ctr">
              <a:defRPr/>
            </a:pPr>
            <a:r>
              <a:rPr lang="ja-JP" altLang="en-US" sz="1050" spc="-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環境・エネルギー</a:t>
            </a:r>
          </a:p>
          <a:p>
            <a:pPr algn="ctr">
              <a:defRPr/>
            </a:pPr>
            <a:r>
              <a:rPr lang="ja-JP" altLang="en-US" sz="800" spc="-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関連ビジネス</a:t>
            </a:r>
          </a:p>
        </p:txBody>
      </p:sp>
      <p:sp>
        <p:nvSpPr>
          <p:cNvPr id="89" name="正方形/長方形 88"/>
          <p:cNvSpPr/>
          <p:nvPr/>
        </p:nvSpPr>
        <p:spPr bwMode="auto">
          <a:xfrm>
            <a:off x="4727086" y="4410144"/>
            <a:ext cx="1224000" cy="324000"/>
          </a:xfrm>
          <a:prstGeom prst="rect">
            <a:avLst/>
          </a:prstGeom>
          <a:solidFill>
            <a:schemeClr val="accent1">
              <a:lumMod val="20000"/>
              <a:lumOff val="80000"/>
            </a:schemeClr>
          </a:solidFill>
          <a:ln w="9525">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36000" tIns="36000" rIns="36000" bIns="36000" anchor="ctr"/>
          <a:lstStyle/>
          <a:p>
            <a:pPr algn="ctr">
              <a:defRPr/>
            </a:pPr>
            <a:r>
              <a:rPr lang="ja-JP" altLang="en-US" sz="1050" spc="-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観光・インバウンド</a:t>
            </a:r>
          </a:p>
          <a:p>
            <a:pPr algn="ctr">
              <a:defRPr/>
            </a:pPr>
            <a:r>
              <a:rPr lang="ja-JP" altLang="en-US" sz="800" spc="-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関連ビジネス</a:t>
            </a:r>
          </a:p>
        </p:txBody>
      </p:sp>
      <p:sp>
        <p:nvSpPr>
          <p:cNvPr id="90" name="正方形/長方形 89"/>
          <p:cNvSpPr/>
          <p:nvPr/>
        </p:nvSpPr>
        <p:spPr bwMode="auto">
          <a:xfrm>
            <a:off x="6027948" y="4410144"/>
            <a:ext cx="2520000" cy="324000"/>
          </a:xfrm>
          <a:prstGeom prst="rect">
            <a:avLst/>
          </a:prstGeom>
          <a:solidFill>
            <a:schemeClr val="accent1">
              <a:lumMod val="20000"/>
              <a:lumOff val="80000"/>
            </a:schemeClr>
          </a:solidFill>
          <a:ln w="9525">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36000" tIns="36000" rIns="36000" bIns="36000" anchor="ctr"/>
          <a:lstStyle/>
          <a:p>
            <a:pPr algn="ctr">
              <a:defRPr/>
            </a:pPr>
            <a:r>
              <a:rPr lang="en-US" altLang="ja-JP" sz="1050" spc="-1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IoT</a:t>
            </a:r>
            <a:r>
              <a:rPr lang="ja-JP" altLang="en-US" sz="1050" spc="-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spc="-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050" spc="-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・ビッグデータ・ロボット</a:t>
            </a:r>
            <a:r>
              <a:rPr lang="ja-JP" altLang="en-US" sz="1050" spc="-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技術</a:t>
            </a:r>
            <a:endParaRPr lang="en-US" altLang="ja-JP" sz="1050" spc="-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800" spc="-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を活用</a:t>
            </a:r>
            <a:r>
              <a:rPr lang="ja-JP" altLang="en-US" sz="800" spc="-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したビジネス</a:t>
            </a:r>
          </a:p>
        </p:txBody>
      </p:sp>
      <p:sp>
        <p:nvSpPr>
          <p:cNvPr id="100" name="二等辺三角形 99"/>
          <p:cNvSpPr/>
          <p:nvPr/>
        </p:nvSpPr>
        <p:spPr>
          <a:xfrm rot="10800000">
            <a:off x="6860817" y="3739388"/>
            <a:ext cx="854262" cy="169052"/>
          </a:xfrm>
          <a:prstGeom prst="triangle">
            <a:avLst/>
          </a:prstGeom>
          <a:solidFill>
            <a:schemeClr val="accent1"/>
          </a:solidFill>
          <a:ln w="63500">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正方形/長方形 100"/>
          <p:cNvSpPr/>
          <p:nvPr/>
        </p:nvSpPr>
        <p:spPr>
          <a:xfrm>
            <a:off x="1878217" y="3739388"/>
            <a:ext cx="5630600" cy="184666"/>
          </a:xfrm>
          <a:prstGeom prst="rect">
            <a:avLst/>
          </a:prstGeom>
        </p:spPr>
        <p:txBody>
          <a:bodyPr wrap="square" lIns="0" tIns="0" rIns="0" bIns="0" anchor="ctr">
            <a:spAutoFit/>
          </a:bodyPr>
          <a:lstStyle/>
          <a:p>
            <a:pPr algn="ct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部局を超えた幅広い分野</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で社会課題解決ビジネスを創出・</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産業化</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p:cNvSpPr/>
          <p:nvPr/>
        </p:nvSpPr>
        <p:spPr>
          <a:xfrm>
            <a:off x="476545" y="5499229"/>
            <a:ext cx="8460940" cy="855095"/>
          </a:xfrm>
          <a:prstGeom prst="rect">
            <a:avLst/>
          </a:prstGeom>
          <a:solidFill>
            <a:schemeClr val="accent1">
              <a:lumMod val="40000"/>
              <a:lumOff val="6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anchor="t"/>
          <a:lstStyle/>
          <a:p>
            <a:pPr>
              <a:defRPr/>
            </a:pP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社会課題解決ビジネスとの連携で期待されること</a:t>
            </a:r>
            <a:r>
              <a:rPr lang="en-US" altLang="ja-JP" sz="10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・行政が担ってきた社会課題の解決を、民間ビジネスが担う。</a:t>
            </a:r>
          </a:p>
          <a:p>
            <a:pPr>
              <a:defRPr/>
            </a:pP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・行政にはノウハウ</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や予算が</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なく解決困難な社会課題を、民間ビジネスが解決する。</a:t>
            </a:r>
            <a:endPar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・社会変化によって生じた、解決の担い手がいない全く新しい</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社会</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課題について、民間ビジネスが解決の担い手となる。</a:t>
            </a:r>
            <a:endPar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・民間ビジネス領域の市場変化で生じた、従来のビジネスでは解決できない社会課題を、新しい民間ビジネスが解決する。</a:t>
            </a:r>
            <a:endPar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199031" y="5049180"/>
            <a:ext cx="8891471" cy="492443"/>
          </a:xfrm>
          <a:prstGeom prst="rect">
            <a:avLst/>
          </a:prstGeom>
        </p:spPr>
        <p:txBody>
          <a:bodyPr wrap="square" anchor="t">
            <a:spAutoFit/>
          </a:bodyPr>
          <a:lstStyle/>
          <a:p>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各部局</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が抱える社会</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課題をビジネスで解決</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 成長</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期待される新しい社会課題解決ビジネスとの連携により、各部局が抱える社会課題の解決につなげることができる。</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角丸四角形 6"/>
          <p:cNvSpPr>
            <a:spLocks noChangeArrowheads="1"/>
          </p:cNvSpPr>
          <p:nvPr/>
        </p:nvSpPr>
        <p:spPr bwMode="auto">
          <a:xfrm>
            <a:off x="746575" y="2826130"/>
            <a:ext cx="2880000" cy="828000"/>
          </a:xfrm>
          <a:prstGeom prst="roundRect">
            <a:avLst>
              <a:gd name="adj" fmla="val 8074"/>
            </a:avLst>
          </a:prstGeom>
          <a:solidFill>
            <a:schemeClr val="bg1"/>
          </a:solidFill>
          <a:ln w="25400" algn="ctr">
            <a:solidFill>
              <a:schemeClr val="accent1">
                <a:lumMod val="75000"/>
              </a:schemeClr>
            </a:solidFill>
            <a:round/>
            <a:headEnd/>
            <a:tailEnd/>
          </a:ln>
          <a:effectLst>
            <a:outerShdw blurRad="50800" dist="38100" dir="2700000" algn="tl" rotWithShape="0">
              <a:prstClr val="black">
                <a:alpha val="40000"/>
              </a:prstClr>
            </a:outerShdw>
          </a:effectLst>
          <a:extLst/>
        </p:spPr>
        <p:txBody>
          <a:bodyPr lIns="36000" tIns="144000" rIns="36000" bIns="36000"/>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幅広い</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分野</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おける</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行政</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課題・社会課題</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spcBef>
                <a:spcPct val="0"/>
              </a:spcBef>
              <a:buFontTx/>
              <a:buNone/>
            </a:pP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解決につながるビジネスの創出・成長を支援</a:t>
            </a:r>
          </a:p>
          <a:p>
            <a:pPr algn="ctr" eaLnBrk="1" hangingPunct="1">
              <a:spcBef>
                <a:spcPct val="0"/>
              </a:spcBef>
              <a:buFontTx/>
              <a:buNone/>
            </a:pP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spcBef>
                <a:spcPct val="0"/>
              </a:spcBef>
              <a:buFontTx/>
              <a:buNone/>
            </a:pP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大阪経済の拡大に寄与</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角丸四角形 6"/>
          <p:cNvSpPr>
            <a:spLocks noChangeArrowheads="1"/>
          </p:cNvSpPr>
          <p:nvPr/>
        </p:nvSpPr>
        <p:spPr bwMode="auto">
          <a:xfrm>
            <a:off x="818574" y="2697944"/>
            <a:ext cx="2736000" cy="252000"/>
          </a:xfrm>
          <a:prstGeom prst="roundRect">
            <a:avLst>
              <a:gd name="adj" fmla="val 50000"/>
            </a:avLst>
          </a:prstGeom>
          <a:solidFill>
            <a:schemeClr val="accent1">
              <a:lumMod val="75000"/>
            </a:schemeClr>
          </a:solidFill>
          <a:ln w="25400">
            <a:noFill/>
          </a:ln>
          <a:extLst/>
        </p:spPr>
        <p:txBody>
          <a:bodyPr lIns="72000" tIns="36000" rIns="36000" bIns="36000" anchor="ct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大阪府（産業化戦略センター）</a:t>
            </a:r>
            <a:endPar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角丸四角形 6"/>
          <p:cNvSpPr>
            <a:spLocks noChangeArrowheads="1"/>
          </p:cNvSpPr>
          <p:nvPr/>
        </p:nvSpPr>
        <p:spPr bwMode="auto">
          <a:xfrm>
            <a:off x="1997644" y="3308957"/>
            <a:ext cx="377861" cy="136896"/>
          </a:xfrm>
          <a:prstGeom prst="downArrow">
            <a:avLst/>
          </a:prstGeom>
          <a:solidFill>
            <a:schemeClr val="accent1">
              <a:lumMod val="75000"/>
            </a:schemeClr>
          </a:solidFill>
          <a:ln w="25400">
            <a:noFill/>
          </a:ln>
          <a:extLst/>
        </p:spPr>
        <p:txBody>
          <a:bodyPr lIns="36000" tIns="36000" rIns="36000" bIns="36000" anchor="ct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endPar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上下矢印 41"/>
          <p:cNvSpPr/>
          <p:nvPr/>
        </p:nvSpPr>
        <p:spPr>
          <a:xfrm rot="5400000">
            <a:off x="3799142" y="3203255"/>
            <a:ext cx="360000" cy="360000"/>
          </a:xfrm>
          <a:prstGeom prst="upDownArrow">
            <a:avLst>
              <a:gd name="adj1" fmla="val 53308"/>
              <a:gd name="adj2" fmla="val 30983"/>
            </a:avLst>
          </a:prstGeom>
          <a:solidFill>
            <a:schemeClr val="accent1">
              <a:lumMod val="75000"/>
            </a:schemeClr>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17"/>
          <p:cNvSpPr txBox="1">
            <a:spLocks noChangeArrowheads="1"/>
          </p:cNvSpPr>
          <p:nvPr/>
        </p:nvSpPr>
        <p:spPr bwMode="auto">
          <a:xfrm>
            <a:off x="3581890" y="2950277"/>
            <a:ext cx="794505"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6000" rIns="0" bIns="36000" anchor="ct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協定締結</a:t>
            </a:r>
            <a:endParaRPr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正方形/長方形 45"/>
          <p:cNvSpPr/>
          <p:nvPr/>
        </p:nvSpPr>
        <p:spPr>
          <a:xfrm>
            <a:off x="136436" y="1493785"/>
            <a:ext cx="8891471" cy="1015663"/>
          </a:xfrm>
          <a:prstGeom prst="rect">
            <a:avLst/>
          </a:prstGeom>
        </p:spPr>
        <p:txBody>
          <a:bodyPr wrap="square" anchor="t">
            <a:spAutoFit/>
          </a:bodyPr>
          <a:lstStyle/>
          <a:p>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産業化戦略センターの取組み</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・少子</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高齢化やグローバル化などの社会変化をビジネスチャンスと捉えた、社会課題の解決につながる新た</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なビジネスモデル</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が</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注目されてきている。</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・そこで産業化戦略センターでは、民間事業者と連携し、商工労働分野にとどまらない幅広い分野における社会課題解決</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ビジネスの創出・成長支援に</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取組んで</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いる。</a:t>
            </a:r>
          </a:p>
        </p:txBody>
      </p:sp>
    </p:spTree>
    <p:extLst>
      <p:ext uri="{BB962C8B-B14F-4D97-AF65-F5344CB8AC3E}">
        <p14:creationId xmlns:p14="http://schemas.microsoft.com/office/powerpoint/2010/main" val="2510475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52400" y="571304"/>
            <a:ext cx="8859545" cy="5924172"/>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◆新たな連携企業の確保に向けた積極的アプローチ</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sz="1100" b="1" spc="-40" dirty="0" smtClean="0">
                <a:latin typeface="メイリオ" panose="020B0604030504040204" pitchFamily="50" charset="-128"/>
                <a:ea typeface="メイリオ" panose="020B0604030504040204" pitchFamily="50" charset="-128"/>
                <a:cs typeface="メイリオ" panose="020B0604030504040204" pitchFamily="50" charset="-128"/>
              </a:rPr>
              <a:t>（例：府営住宅駐車場の</a:t>
            </a:r>
            <a:r>
              <a:rPr lang="ja-JP" altLang="en-US" sz="1100" b="1" spc="-40" dirty="0">
                <a:latin typeface="メイリオ" panose="020B0604030504040204" pitchFamily="50" charset="-128"/>
                <a:ea typeface="メイリオ" panose="020B0604030504040204" pitchFamily="50" charset="-128"/>
                <a:cs typeface="メイリオ" panose="020B0604030504040204" pitchFamily="50" charset="-128"/>
              </a:rPr>
              <a:t>空き</a:t>
            </a:r>
            <a:r>
              <a:rPr lang="ja-JP" altLang="en-US" sz="1100" b="1" spc="-40" dirty="0" smtClean="0">
                <a:latin typeface="メイリオ" panose="020B0604030504040204" pitchFamily="50" charset="-128"/>
                <a:ea typeface="メイリオ" panose="020B0604030504040204" pitchFamily="50" charset="-128"/>
                <a:cs typeface="メイリオ" panose="020B0604030504040204" pitchFamily="50" charset="-128"/>
              </a:rPr>
              <a:t>区画への民間予約</a:t>
            </a:r>
            <a:r>
              <a:rPr lang="ja-JP" altLang="en-US" sz="1100" b="1" spc="-40" dirty="0">
                <a:latin typeface="メイリオ" panose="020B0604030504040204" pitchFamily="50" charset="-128"/>
                <a:ea typeface="メイリオ" panose="020B0604030504040204" pitchFamily="50" charset="-128"/>
                <a:cs typeface="メイリオ" panose="020B0604030504040204" pitchFamily="50" charset="-128"/>
              </a:rPr>
              <a:t>駐車場サービス</a:t>
            </a:r>
            <a:r>
              <a:rPr lang="ja-JP" altLang="en-US" sz="1100" b="1" spc="-40" dirty="0" smtClean="0">
                <a:latin typeface="メイリオ" panose="020B0604030504040204" pitchFamily="50" charset="-128"/>
                <a:ea typeface="メイリオ" panose="020B0604030504040204" pitchFamily="50" charset="-128"/>
                <a:cs typeface="メイリオ" panose="020B0604030504040204" pitchFamily="50" charset="-128"/>
              </a:rPr>
              <a:t>の導入</a:t>
            </a:r>
            <a:r>
              <a:rPr lang="en-US" altLang="ja-JP" sz="1100" b="1" spc="-4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spc="-40" dirty="0" smtClean="0">
                <a:latin typeface="メイリオ" panose="020B0604030504040204" pitchFamily="50" charset="-128"/>
                <a:ea typeface="メイリオ" panose="020B0604030504040204" pitchFamily="50" charset="-128"/>
                <a:cs typeface="メイリオ" panose="020B0604030504040204" pitchFamily="50" charset="-128"/>
              </a:rPr>
              <a:t>住宅まちづくり部 住宅経営室 施設保全課</a:t>
            </a:r>
            <a:r>
              <a:rPr lang="en-US" altLang="ja-JP" sz="1100" b="1" spc="-4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spc="-4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spc="-4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行政が抱える課題「</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府営住宅における多様化する来客ニーズへの対応」</a:t>
            </a:r>
            <a:r>
              <a:rPr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・これまで、府では、府営住宅駐車場の空き区画を有効活用し、コインパーキング事業やカーシェアリング事業を実施</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・入居者</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の高齢化の進展による介護需要の増大等</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、多様化する府営</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住宅への来客</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ニーズに対応し、更なる利便性の向上が</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必要。</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・駐車場</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の空き区画を活用</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した、新たな入居者・府民サービスはできないか。</a:t>
            </a: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予約駐車場サービスを提供する企業への積極的アプローチ</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u="sng" dirty="0" smtClean="0">
                <a:latin typeface="メイリオ" panose="020B0604030504040204" pitchFamily="50" charset="-128"/>
                <a:ea typeface="メイリオ" panose="020B0604030504040204" pitchFamily="50" charset="-128"/>
                <a:cs typeface="メイリオ" panose="020B0604030504040204" pitchFamily="50" charset="-128"/>
              </a:rPr>
              <a:t>H29.6</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住宅まちづくり</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部</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にて</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予約駐車場サービスの実施企業を訪問。</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企業が提供するサービス内容や、府営住宅駐車場での実施にあたっての課題等をヒアリング。</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　　 庁内関係部局と課題整理等を実施。</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u="sng" dirty="0" smtClean="0">
                <a:latin typeface="メイリオ" panose="020B0604030504040204" pitchFamily="50" charset="-128"/>
                <a:ea typeface="メイリオ" panose="020B0604030504040204" pitchFamily="50" charset="-128"/>
                <a:cs typeface="メイリオ" panose="020B0604030504040204" pitchFamily="50" charset="-128"/>
              </a:rPr>
              <a:t>H29.11</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住宅まちづくり部にて、府営</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住宅約</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310</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団地</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うち</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57</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団地</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おいて</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、予約駐車場サービス</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運営する</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事業者</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先行募集。今後、運営上の課題を検証した上で、募集地区を拡大予定。</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rgbClr val="6699FF"/>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H30.2</a:t>
            </a:r>
            <a:r>
              <a:rPr lang="ja-JP" altLang="en-US" sz="1200" dirty="0" smtClean="0">
                <a:solidFill>
                  <a:srgbClr val="6699FF"/>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各団地</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の駐車場の利用状況などを考慮しながら順次サービスを開始。</a:t>
            </a:r>
          </a:p>
          <a:p>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予約駐車場サービスのイメージ</a:t>
            </a:r>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p>
          <a:p>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8397425" y="6531520"/>
            <a:ext cx="648072" cy="317860"/>
          </a:xfrm>
          <a:prstGeom prst="rect">
            <a:avLst/>
          </a:prstGeom>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r>
              <a:rPr kumimoji="1" lang="en-US" altLang="ja-JP" dirty="0" smtClean="0"/>
              <a:t>12</a:t>
            </a:r>
            <a:endParaRPr kumimoji="1" lang="ja-JP" altLang="en-US" dirty="0"/>
          </a:p>
        </p:txBody>
      </p:sp>
      <p:sp>
        <p:nvSpPr>
          <p:cNvPr id="4" name="二等辺三角形 3"/>
          <p:cNvSpPr/>
          <p:nvPr/>
        </p:nvSpPr>
        <p:spPr>
          <a:xfrm rot="10800000">
            <a:off x="4202538" y="2347978"/>
            <a:ext cx="945105" cy="180020"/>
          </a:xfrm>
          <a:prstGeom prst="triangle">
            <a:avLst/>
          </a:prstGeom>
          <a:solidFill>
            <a:schemeClr val="accent1">
              <a:lumMod val="75000"/>
            </a:schemeClr>
          </a:solidFill>
          <a:ln w="9525">
            <a:noFill/>
          </a:ln>
          <a:effectLst>
            <a:outerShdw blurRad="50800" dist="38100" dir="2700000" algn="tl" rotWithShape="0">
              <a:prstClr val="black">
                <a:alpha val="40000"/>
              </a:prstClr>
            </a:outerShdw>
          </a:effectLst>
        </p:spPr>
        <p:txBody>
          <a:bodyPr wrap="square" lIns="91440" tIns="45720" rIns="91440" bIns="45720" numCol="2"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endParaRPr kumimoji="0" lang="ja-JP" altLang="en-US" sz="12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Picture 2" descr="予約駐車場サービスの流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171" y="4644135"/>
            <a:ext cx="3486343" cy="1686940"/>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5"/>
          <p:cNvSpPr/>
          <p:nvPr/>
        </p:nvSpPr>
        <p:spPr>
          <a:xfrm>
            <a:off x="5292080" y="4644135"/>
            <a:ext cx="3375375" cy="720080"/>
          </a:xfrm>
          <a:prstGeom prst="roundRect">
            <a:avLst/>
          </a:prstGeom>
          <a:solidFill>
            <a:schemeClr val="accent1">
              <a:lumMod val="40000"/>
              <a:lumOff val="60000"/>
            </a:schemeClr>
          </a:solid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r>
              <a:rPr kumimoji="0" lang="ja-JP" altLang="en-US" sz="1100" b="1"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☝スモールスタートから、その結果を踏まえ、公</a:t>
            </a:r>
            <a:endParaRPr kumimoji="0" lang="en-US" altLang="ja-JP" sz="1100" b="1"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0" lang="ja-JP" altLang="en-US" sz="1100" b="1" kern="0" cap="all" dirty="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100" b="1"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募条件等の改善を行いながら、事業展開して</a:t>
            </a:r>
            <a:endParaRPr kumimoji="0" lang="en-US" altLang="ja-JP" sz="1100" b="1"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0" lang="ja-JP" altLang="en-US" sz="1100" b="1" kern="0" cap="all" dirty="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100" b="1"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いく手法もポイント</a:t>
            </a:r>
            <a:endParaRPr kumimoji="0" lang="ja-JP" altLang="en-US" sz="11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84200" y="125397"/>
            <a:ext cx="1437914"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algn="ct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411322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82133" y="492102"/>
            <a:ext cx="8859545" cy="6008046"/>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◆市町との連携による地域課題の解消</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sz="1100" b="1" spc="-4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（例：府営住宅の空室活用</a:t>
            </a:r>
            <a:r>
              <a:rPr lang="en-US" altLang="ja-JP" sz="1100" b="1" spc="-4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spc="-4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住宅まちづくり部 住宅経営室 経営管理課</a:t>
            </a:r>
            <a:r>
              <a:rPr lang="en-US" altLang="ja-JP" sz="1100" b="1" spc="-4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spc="-4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spc="-4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行政が抱える課題「府営住宅やその周辺地域における地域コミュニティ活性化や地域課題の解消」</a:t>
            </a:r>
            <a:r>
              <a:rPr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・府営住宅では、高齢者等の福祉的配慮を要する世帯が増加し、自治会活動が困難化するなど、地域コミュニティの維持に</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課題を有している。</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・府営住宅を含む周辺地域においても、待機児童問題への対応など、まちづくりにおける様々な課題が顕在化。</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・地域のまちづくりの主体である市町と連携のもと、府営住宅ストックを活用し、地域に必要な機能導入を図れないか。</a:t>
            </a:r>
          </a:p>
          <a:p>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endParaRPr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府営住宅の住戸を活用した新たな機能導入（府営住宅の空室活用）</a:t>
            </a:r>
            <a:r>
              <a:rPr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・府営住宅の住戸を子育て支援施設や高齢者の見守り施設等の地域コミュニティの活性化及び地域住民へのサービスの提供</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に資する用途に活用。</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H30.1</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末現在 </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住宅 </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戸を活用中）</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・活用にあたっては、市町のほか、地域で活動するＮＰＯ等の様々な主体と連携し展開。</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活用事例：小規模保育事業</a:t>
            </a:r>
            <a:r>
              <a:rPr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（島本江川住宅）</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8397425" y="6531520"/>
            <a:ext cx="648072" cy="317860"/>
          </a:xfrm>
          <a:prstGeom prst="rect">
            <a:avLst/>
          </a:prstGeom>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r>
              <a:rPr kumimoji="1" lang="en-US" altLang="ja-JP" dirty="0" smtClean="0"/>
              <a:t>13</a:t>
            </a:r>
            <a:endParaRPr kumimoji="1" lang="ja-JP" altLang="en-US" dirty="0"/>
          </a:p>
        </p:txBody>
      </p:sp>
      <p:sp>
        <p:nvSpPr>
          <p:cNvPr id="6" name="二等辺三角形 5"/>
          <p:cNvSpPr/>
          <p:nvPr/>
        </p:nvSpPr>
        <p:spPr>
          <a:xfrm rot="10800000">
            <a:off x="4202538" y="2330087"/>
            <a:ext cx="945105" cy="180020"/>
          </a:xfrm>
          <a:prstGeom prst="triangle">
            <a:avLst/>
          </a:prstGeom>
          <a:solidFill>
            <a:schemeClr val="accent1">
              <a:lumMod val="75000"/>
            </a:schemeClr>
          </a:solidFill>
          <a:ln w="9525">
            <a:noFill/>
          </a:ln>
          <a:effectLst>
            <a:outerShdw blurRad="50800" dist="38100" dir="2700000" algn="tl" rotWithShape="0">
              <a:prstClr val="black">
                <a:alpha val="40000"/>
              </a:prstClr>
            </a:outerShdw>
          </a:effectLst>
        </p:spPr>
        <p:txBody>
          <a:bodyPr wrap="square" lIns="91440" tIns="45720" rIns="91440" bIns="45720" numCol="2"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endParaRPr kumimoji="0" lang="ja-JP" altLang="en-US" sz="12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84200" y="125397"/>
            <a:ext cx="1437914"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algn="ct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grpSp>
        <p:nvGrpSpPr>
          <p:cNvPr id="9" name="グループ化 8"/>
          <p:cNvGrpSpPr/>
          <p:nvPr/>
        </p:nvGrpSpPr>
        <p:grpSpPr>
          <a:xfrm>
            <a:off x="3471444" y="4433907"/>
            <a:ext cx="2385265" cy="2016893"/>
            <a:chOff x="3768040" y="4579758"/>
            <a:chExt cx="2450209" cy="2033877"/>
          </a:xfrm>
        </p:grpSpPr>
        <p:pic>
          <p:nvPicPr>
            <p:cNvPr id="10" name="図 9"/>
            <p:cNvPicPr>
              <a:picLocks noChangeAspect="1"/>
            </p:cNvPicPr>
            <p:nvPr/>
          </p:nvPicPr>
          <p:blipFill>
            <a:blip r:embed="rId2"/>
            <a:stretch>
              <a:fillRect/>
            </a:stretch>
          </p:blipFill>
          <p:spPr>
            <a:xfrm>
              <a:off x="3768040" y="4579758"/>
              <a:ext cx="2450209" cy="1815594"/>
            </a:xfrm>
            <a:prstGeom prst="rect">
              <a:avLst/>
            </a:prstGeom>
          </p:spPr>
        </p:pic>
        <p:sp>
          <p:nvSpPr>
            <p:cNvPr id="11" name="正方形/長方形 10"/>
            <p:cNvSpPr/>
            <p:nvPr/>
          </p:nvSpPr>
          <p:spPr>
            <a:xfrm>
              <a:off x="4590812" y="6413388"/>
              <a:ext cx="731676" cy="200247"/>
            </a:xfrm>
            <a:prstGeom prst="rect">
              <a:avLst/>
            </a:prstGeom>
            <a:solidFill>
              <a:schemeClr val="bg1"/>
            </a:solidFill>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保育風景</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grpSp>
      <p:graphicFrame>
        <p:nvGraphicFramePr>
          <p:cNvPr id="12" name="表 11"/>
          <p:cNvGraphicFramePr>
            <a:graphicFrameLocks noGrp="1"/>
          </p:cNvGraphicFramePr>
          <p:nvPr>
            <p:extLst>
              <p:ext uri="{D42A27DB-BD31-4B8C-83A1-F6EECF244321}">
                <p14:modId xmlns:p14="http://schemas.microsoft.com/office/powerpoint/2010/main" val="3012211137"/>
              </p:ext>
            </p:extLst>
          </p:nvPr>
        </p:nvGraphicFramePr>
        <p:xfrm>
          <a:off x="566555" y="4444048"/>
          <a:ext cx="2700300" cy="890225"/>
        </p:xfrm>
        <a:graphic>
          <a:graphicData uri="http://schemas.openxmlformats.org/drawingml/2006/table">
            <a:tbl>
              <a:tblPr>
                <a:tableStyleId>{5940675A-B579-460E-94D1-54222C63F5DA}</a:tableStyleId>
              </a:tblPr>
              <a:tblGrid>
                <a:gridCol w="619870"/>
                <a:gridCol w="2080430"/>
              </a:tblGrid>
              <a:tr h="222319">
                <a:tc>
                  <a:txBody>
                    <a:bodyPr/>
                    <a:lstStyle/>
                    <a:p>
                      <a:pPr algn="ctr" fontAlgn="ct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使用住戸</a:t>
                      </a:r>
                      <a:endPar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594" marR="6594" marT="13758" marB="0" anchor="ctr">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1</a:t>
                      </a: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戸（</a:t>
                      </a:r>
                      <a:r>
                        <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3DK</a:t>
                      </a: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60.08</a:t>
                      </a: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594" marR="6594" marT="13758" marB="0" anchor="ctr">
                    <a:lnB w="12700" cap="flat" cmpd="sng" algn="ctr">
                      <a:solidFill>
                        <a:schemeClr val="tx1"/>
                      </a:solidFill>
                      <a:prstDash val="solid"/>
                      <a:round/>
                      <a:headEnd type="none" w="med" len="med"/>
                      <a:tailEnd type="none" w="med" len="med"/>
                    </a:lnB>
                    <a:solidFill>
                      <a:schemeClr val="bg1"/>
                    </a:solidFill>
                  </a:tcPr>
                </a:tc>
              </a:tr>
              <a:tr h="222319">
                <a:tc>
                  <a:txBody>
                    <a:bodyPr/>
                    <a:lstStyle/>
                    <a:p>
                      <a:pPr algn="ctr" fontAlgn="ct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開設</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594" marR="6594" marT="1375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平成</a:t>
                      </a:r>
                      <a:r>
                        <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日</a:t>
                      </a:r>
                    </a:p>
                  </a:txBody>
                  <a:tcPr marL="6594" marR="6594" marT="1375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2319">
                <a:tc>
                  <a:txBody>
                    <a:bodyPr/>
                    <a:lstStyle/>
                    <a:p>
                      <a:pPr algn="ctr" fontAlgn="ct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時間</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594" marR="6594" marT="1375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月～土曜日</a:t>
                      </a:r>
                      <a:r>
                        <a:rPr lang="ja-JP" altLang="en-US" sz="9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（祝日除く）</a:t>
                      </a:r>
                      <a:r>
                        <a:rPr lang="ja-JP" altLang="en-US" sz="900" b="0" i="0" u="none" strike="noStrike" baseline="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時</a:t>
                      </a:r>
                    </a:p>
                  </a:txBody>
                  <a:tcPr marL="6594" marR="6594" marT="1375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3268">
                <a:tc>
                  <a:txBody>
                    <a:bodyPr/>
                    <a:lstStyle/>
                    <a:p>
                      <a:pPr algn="ctr" fontAlgn="ct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定員</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594" marR="6594" marT="13758" marB="0" anchor="ctr">
                    <a:lnT w="12700" cap="flat" cmpd="sng" algn="ctr">
                      <a:solidFill>
                        <a:schemeClr val="tx1"/>
                      </a:solidFill>
                      <a:prstDash val="solid"/>
                      <a:round/>
                      <a:headEnd type="none" w="med" len="med"/>
                      <a:tailEnd type="none" w="med" len="med"/>
                    </a:lnT>
                    <a:solidFill>
                      <a:schemeClr val="bg1"/>
                    </a:solidFill>
                  </a:tcPr>
                </a:tc>
                <a:tc>
                  <a:txBody>
                    <a:bodyPr/>
                    <a:lstStyle/>
                    <a:p>
                      <a:pPr algn="l" fontAlgn="ctr"/>
                      <a:r>
                        <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12</a:t>
                      </a: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名（</a:t>
                      </a:r>
                      <a:r>
                        <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a:t>
                      </a: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歳児各</a:t>
                      </a:r>
                      <a:r>
                        <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594" marR="6594" marT="13758" marB="0" anchor="ctr">
                    <a:lnT w="12700" cap="flat" cmpd="sng" algn="ctr">
                      <a:solidFill>
                        <a:schemeClr val="tx1"/>
                      </a:solidFill>
                      <a:prstDash val="solid"/>
                      <a:round/>
                      <a:headEnd type="none" w="med" len="med"/>
                      <a:tailEnd type="none" w="med" len="med"/>
                    </a:lnT>
                    <a:solidFill>
                      <a:schemeClr val="bg1"/>
                    </a:solidFill>
                  </a:tcPr>
                </a:tc>
              </a:tr>
            </a:tbl>
          </a:graphicData>
        </a:graphic>
      </p:graphicFrame>
      <p:sp>
        <p:nvSpPr>
          <p:cNvPr id="13" name="正方形/長方形 12"/>
          <p:cNvSpPr/>
          <p:nvPr/>
        </p:nvSpPr>
        <p:spPr>
          <a:xfrm>
            <a:off x="4256805" y="3617578"/>
            <a:ext cx="4300793" cy="666517"/>
          </a:xfrm>
          <a:prstGeom prst="rect">
            <a:avLst/>
          </a:prstGeom>
          <a:solidFill>
            <a:srgbClr val="DAE7F6"/>
          </a:solidFill>
          <a:ln>
            <a:noFill/>
          </a:ln>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p>
            <a:pPr>
              <a:lnSpc>
                <a:spcPts val="1400"/>
              </a:lnSpc>
            </a:pP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○島本町の意向に基づき、待機児童対策のため府営住宅の空室を活用</a:t>
            </a:r>
            <a:endPar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○既存住戸を活用することで、短期間･低コストで開設が可能</a:t>
            </a:r>
            <a:endPar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○住戸内の壁や天井、サッシに防音対策を</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行い</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、近隣住民に配慮</a:t>
            </a:r>
            <a:endPar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398712" y="3810526"/>
            <a:ext cx="3678234" cy="338554"/>
          </a:xfrm>
          <a:prstGeom prst="rect">
            <a:avLst/>
          </a:prstGeom>
        </p:spPr>
        <p:txBody>
          <a:bodyPr wrap="square">
            <a:spAutoFit/>
          </a:bodyPr>
          <a:lstStyle/>
          <a:p>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年度に「子ども・子育て支援法」の施行により新たに設定</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された</a:t>
            </a:r>
            <a:endPar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少人数</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名）の</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0</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～２歳児を対象にした市町村による認可事業</a:t>
            </a:r>
          </a:p>
        </p:txBody>
      </p:sp>
      <p:grpSp>
        <p:nvGrpSpPr>
          <p:cNvPr id="15" name="グループ化 14"/>
          <p:cNvGrpSpPr/>
          <p:nvPr/>
        </p:nvGrpSpPr>
        <p:grpSpPr>
          <a:xfrm>
            <a:off x="7511573" y="4434057"/>
            <a:ext cx="1055239" cy="2018564"/>
            <a:chOff x="7727935" y="4175795"/>
            <a:chExt cx="1055239" cy="2018564"/>
          </a:xfrm>
        </p:grpSpPr>
        <p:pic>
          <p:nvPicPr>
            <p:cNvPr id="16" name="図 15"/>
            <p:cNvPicPr>
              <a:picLocks noChangeAspect="1"/>
            </p:cNvPicPr>
            <p:nvPr/>
          </p:nvPicPr>
          <p:blipFill>
            <a:blip r:embed="rId3"/>
            <a:stretch>
              <a:fillRect/>
            </a:stretch>
          </p:blipFill>
          <p:spPr>
            <a:xfrm>
              <a:off x="7727935" y="4175795"/>
              <a:ext cx="1055239" cy="1800432"/>
            </a:xfrm>
            <a:prstGeom prst="rect">
              <a:avLst/>
            </a:prstGeom>
          </p:spPr>
        </p:pic>
        <p:sp>
          <p:nvSpPr>
            <p:cNvPr id="17" name="正方形/長方形 16"/>
            <p:cNvSpPr/>
            <p:nvPr/>
          </p:nvSpPr>
          <p:spPr>
            <a:xfrm>
              <a:off x="7832903" y="5994112"/>
              <a:ext cx="845301" cy="200247"/>
            </a:xfrm>
            <a:prstGeom prst="rect">
              <a:avLst/>
            </a:prstGeom>
            <a:solidFill>
              <a:schemeClr val="bg1"/>
            </a:solidFill>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二重サッシ</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8" name="グループ化 17"/>
          <p:cNvGrpSpPr/>
          <p:nvPr/>
        </p:nvGrpSpPr>
        <p:grpSpPr>
          <a:xfrm>
            <a:off x="6080081" y="4434057"/>
            <a:ext cx="1193458" cy="2018546"/>
            <a:chOff x="7062436" y="4434039"/>
            <a:chExt cx="1193458" cy="2018546"/>
          </a:xfrm>
        </p:grpSpPr>
        <p:pic>
          <p:nvPicPr>
            <p:cNvPr id="19" name="図 18"/>
            <p:cNvPicPr>
              <a:picLocks noChangeAspect="1"/>
            </p:cNvPicPr>
            <p:nvPr/>
          </p:nvPicPr>
          <p:blipFill>
            <a:blip r:embed="rId4"/>
            <a:stretch>
              <a:fillRect/>
            </a:stretch>
          </p:blipFill>
          <p:spPr>
            <a:xfrm>
              <a:off x="7062436" y="4434039"/>
              <a:ext cx="1193458" cy="1800301"/>
            </a:xfrm>
            <a:prstGeom prst="rect">
              <a:avLst/>
            </a:prstGeom>
          </p:spPr>
        </p:pic>
        <p:sp>
          <p:nvSpPr>
            <p:cNvPr id="20" name="正方形/長方形 19"/>
            <p:cNvSpPr/>
            <p:nvPr/>
          </p:nvSpPr>
          <p:spPr>
            <a:xfrm>
              <a:off x="7264505" y="6252113"/>
              <a:ext cx="789320" cy="200472"/>
            </a:xfrm>
            <a:prstGeom prst="rect">
              <a:avLst/>
            </a:prstGeom>
            <a:solidFill>
              <a:schemeClr val="bg1"/>
            </a:solidFill>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調理室</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552722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84085" y="557095"/>
            <a:ext cx="8859545" cy="5895180"/>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◆個人の専門知識を</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生かした課題解決</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（例：プロボノに</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よる高齢者の生活支援等に</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取組む</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地域団体の運営基盤</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強化</a:t>
            </a:r>
            <a:endPar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r"/>
            <a:r>
              <a:rPr lang="en-US" altLang="ja-JP" sz="1100" b="1" spc="-4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spc="-40" dirty="0" smtClean="0">
                <a:latin typeface="メイリオ" panose="020B0604030504040204" pitchFamily="50" charset="-128"/>
                <a:ea typeface="メイリオ" panose="020B0604030504040204" pitchFamily="50" charset="-128"/>
                <a:cs typeface="メイリオ" panose="020B0604030504040204" pitchFamily="50" charset="-128"/>
              </a:rPr>
              <a:t>福祉部 高齢介護室 介護支援課</a:t>
            </a:r>
            <a:r>
              <a:rPr lang="en-US" altLang="ja-JP" sz="1100" b="1" spc="-4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行政が抱える課題「地域団体や</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が抱える運営課題の解決</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に向けた支援スキルの不足」</a:t>
            </a:r>
            <a:r>
              <a:rPr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・高齢者の幅広いニーズを踏まえ、地域団体、</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、ボランティア</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等多様な主体の参画による効果的なサービスを提供で</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きる体制づくりが求められている。</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・今後、</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団体、</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ボランティア等による住民主体のサービスを展開する動きを創出したい。しかし、これらの団</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体等が安定した運営を継続していくためには、課題整理や事業計画の立案など、運営上の基盤強化が不可欠。</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プロボノによる団体・</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400" b="1" dirty="0" err="1" smtClean="0">
                <a:latin typeface="メイリオ" panose="020B0604030504040204" pitchFamily="50" charset="-128"/>
                <a:ea typeface="メイリオ" panose="020B0604030504040204" pitchFamily="50" charset="-128"/>
                <a:cs typeface="メイリオ" panose="020B0604030504040204" pitchFamily="50" charset="-128"/>
              </a:rPr>
              <a:t>への</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伴走型支援（大阪ええまちプロジェクト（</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H29</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プロボノによるプロジェクト型支援により、地域貢献団体の運営上の支援を実施</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8467772" y="6518360"/>
            <a:ext cx="593733" cy="331020"/>
          </a:xfrm>
          <a:prstGeom prst="rect">
            <a:avLst/>
          </a:prstGeom>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r>
              <a:rPr lang="en-US" altLang="ja-JP" dirty="0" smtClean="0"/>
              <a:t>14</a:t>
            </a:r>
            <a:endParaRPr kumimoji="1" lang="ja-JP" altLang="en-US" dirty="0"/>
          </a:p>
        </p:txBody>
      </p:sp>
      <p:sp>
        <p:nvSpPr>
          <p:cNvPr id="4" name="二等辺三角形 3"/>
          <p:cNvSpPr/>
          <p:nvPr/>
        </p:nvSpPr>
        <p:spPr>
          <a:xfrm rot="10800000">
            <a:off x="4086562" y="2389091"/>
            <a:ext cx="945105" cy="180020"/>
          </a:xfrm>
          <a:prstGeom prst="triangle">
            <a:avLst/>
          </a:prstGeom>
          <a:solidFill>
            <a:schemeClr val="accent1">
              <a:lumMod val="75000"/>
            </a:schemeClr>
          </a:solidFill>
          <a:ln w="9525">
            <a:noFill/>
          </a:ln>
          <a:effectLst>
            <a:outerShdw blurRad="50800" dist="38100" dir="2700000" algn="tl" rotWithShape="0">
              <a:prstClr val="black">
                <a:alpha val="40000"/>
              </a:prstClr>
            </a:outerShdw>
          </a:effectLst>
        </p:spPr>
        <p:txBody>
          <a:bodyPr wrap="square" lIns="91440" tIns="45720" rIns="91440" bIns="45720" numCol="2"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endParaRPr kumimoji="0" lang="ja-JP" altLang="en-US" sz="12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236600" y="67410"/>
            <a:ext cx="1437914"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algn="ct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1" name="下矢印 50"/>
          <p:cNvSpPr/>
          <p:nvPr/>
        </p:nvSpPr>
        <p:spPr>
          <a:xfrm>
            <a:off x="6693946" y="3804345"/>
            <a:ext cx="266463" cy="1406976"/>
          </a:xfrm>
          <a:prstGeom prst="downArrow">
            <a:avLst>
              <a:gd name="adj1" fmla="val 50000"/>
              <a:gd name="adj2" fmla="val 3794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下矢印 50"/>
          <p:cNvSpPr/>
          <p:nvPr/>
        </p:nvSpPr>
        <p:spPr>
          <a:xfrm>
            <a:off x="1590830" y="3759340"/>
            <a:ext cx="746112" cy="1308689"/>
          </a:xfrm>
          <a:prstGeom prst="downArrow">
            <a:avLst>
              <a:gd name="adj1" fmla="val 50000"/>
              <a:gd name="adj2" fmla="val 263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770685" y="5196612"/>
            <a:ext cx="4761191" cy="984885"/>
          </a:xfrm>
          <a:prstGeom prst="rect">
            <a:avLst/>
          </a:prstGeom>
          <a:noFill/>
          <a:ln>
            <a:solidFill>
              <a:schemeClr val="bg1">
                <a:lumMod val="65000"/>
              </a:schemeClr>
            </a:solidFill>
          </a:ln>
        </p:spPr>
        <p:txBody>
          <a:bodyPr wrap="square" rtlCol="0">
            <a:spAutoFit/>
          </a:bodyPr>
          <a:lstStyle/>
          <a:p>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ビジネス</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経験や専門知識を活かした「プロボノ」により</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、団体</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の活動基盤強化につながる具体的な</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成果物</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等</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を作成支援</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短期）１か月 　（長期）３～６か月　</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支援件数）２０件</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程度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（支援実施団体）（特非）サービスグラント</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5868584" y="5472199"/>
            <a:ext cx="1639045" cy="553998"/>
          </a:xfrm>
          <a:prstGeom prst="rect">
            <a:avLst/>
          </a:prstGeom>
          <a:noFill/>
          <a:ln>
            <a:solidFill>
              <a:schemeClr val="bg1">
                <a:lumMod val="65000"/>
              </a:schemeClr>
            </a:solidFill>
          </a:ln>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府</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内</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で活躍する先進</a:t>
            </a: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NPO</a:t>
            </a: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法人等による電話、メール、訪問による相談</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支援</a:t>
            </a:r>
            <a:endPar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四角形: 角を丸くする 68"/>
          <p:cNvSpPr/>
          <p:nvPr/>
        </p:nvSpPr>
        <p:spPr>
          <a:xfrm>
            <a:off x="566556" y="3039260"/>
            <a:ext cx="7425824" cy="3299159"/>
          </a:xfrm>
          <a:prstGeom prst="roundRect">
            <a:avLst>
              <a:gd name="adj" fmla="val 3519"/>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p:cNvSpPr txBox="1"/>
          <p:nvPr/>
        </p:nvSpPr>
        <p:spPr>
          <a:xfrm>
            <a:off x="4158337" y="4563623"/>
            <a:ext cx="1255688"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地域づくりに活用</a:t>
            </a:r>
            <a:endPar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矢印: 左右 76"/>
          <p:cNvSpPr/>
          <p:nvPr/>
        </p:nvSpPr>
        <p:spPr>
          <a:xfrm rot="5400000">
            <a:off x="4678212" y="3837976"/>
            <a:ext cx="257506" cy="240552"/>
          </a:xfrm>
          <a:prstGeom prst="leftRightArrow">
            <a:avLst>
              <a:gd name="adj1" fmla="val 50001"/>
              <a:gd name="adj2" fmla="val 3466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雲 31"/>
          <p:cNvSpPr/>
          <p:nvPr/>
        </p:nvSpPr>
        <p:spPr>
          <a:xfrm>
            <a:off x="780253" y="3958252"/>
            <a:ext cx="2576611" cy="720787"/>
          </a:xfrm>
          <a:prstGeom prst="cloud">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運営上の課題解決ニーズ</a:t>
            </a:r>
            <a:endParaRPr kumimoji="1"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（情報発信、</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運営改善、</a:t>
            </a:r>
            <a:r>
              <a:rPr kumimoji="1"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事業戦略 等）</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雲 32"/>
          <p:cNvSpPr/>
          <p:nvPr/>
        </p:nvSpPr>
        <p:spPr>
          <a:xfrm>
            <a:off x="5892096" y="3958253"/>
            <a:ext cx="2010274" cy="794666"/>
          </a:xfrm>
          <a:prstGeom prst="cloud">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実務上の相談ニーズ</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（制度</a:t>
            </a:r>
            <a:r>
              <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活用、</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行政</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との</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連携、</a:t>
            </a:r>
            <a:endParaRPr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先輩</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の知恵・ノウハウ　</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テキスト ボックス 33"/>
          <p:cNvSpPr txBox="1"/>
          <p:nvPr/>
        </p:nvSpPr>
        <p:spPr>
          <a:xfrm>
            <a:off x="780254" y="5143983"/>
            <a:ext cx="4751621" cy="276999"/>
          </a:xfrm>
          <a:prstGeom prst="rect">
            <a:avLst/>
          </a:prstGeom>
          <a:solidFill>
            <a:schemeClr val="bg1"/>
          </a:solidFill>
          <a:ln>
            <a:solidFill>
              <a:schemeClr val="bg1">
                <a:lumMod val="65000"/>
              </a:schemeClr>
            </a:solidFill>
          </a:ln>
        </p:spPr>
        <p:txBody>
          <a:bodyPr wrap="square" rtlCol="0">
            <a:spAutoFit/>
          </a:bodyPr>
          <a:lstStyle/>
          <a:p>
            <a:r>
              <a:rPr kumimoji="1" lang="ja-JP" altLang="en-US" sz="1200" b="1" u="sng" dirty="0" smtClean="0">
                <a:latin typeface="メイリオ" panose="020B0604030504040204" pitchFamily="50" charset="-128"/>
                <a:ea typeface="メイリオ" panose="020B0604030504040204" pitchFamily="50" charset="-128"/>
                <a:cs typeface="メイリオ" panose="020B0604030504040204" pitchFamily="50" charset="-128"/>
              </a:rPr>
              <a:t>プロジェクト型支援</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ボックス 34"/>
          <p:cNvSpPr txBox="1"/>
          <p:nvPr/>
        </p:nvSpPr>
        <p:spPr>
          <a:xfrm>
            <a:off x="5868584" y="5192531"/>
            <a:ext cx="1639045" cy="276999"/>
          </a:xfrm>
          <a:prstGeom prst="rect">
            <a:avLst/>
          </a:prstGeom>
          <a:solidFill>
            <a:schemeClr val="bg1"/>
          </a:solidFill>
          <a:ln>
            <a:solidFill>
              <a:schemeClr val="bg1">
                <a:lumMod val="65000"/>
              </a:schemeClr>
            </a:solidFill>
          </a:ln>
        </p:spPr>
        <p:txBody>
          <a:bodyPr wrap="square" rtlCol="0">
            <a:spAutoFit/>
          </a:bodyPr>
          <a:lstStyle/>
          <a:p>
            <a:r>
              <a:rPr kumimoji="1" lang="ja-JP" altLang="en-US" sz="1200" u="sng" dirty="0" smtClean="0">
                <a:latin typeface="メイリオ" panose="020B0604030504040204" pitchFamily="50" charset="-128"/>
                <a:ea typeface="メイリオ" panose="020B0604030504040204" pitchFamily="50" charset="-128"/>
                <a:cs typeface="メイリオ" panose="020B0604030504040204" pitchFamily="50" charset="-128"/>
              </a:rPr>
              <a:t>個別相談型支援</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矢印: 左右 73"/>
          <p:cNvSpPr/>
          <p:nvPr/>
        </p:nvSpPr>
        <p:spPr>
          <a:xfrm rot="2575765">
            <a:off x="5339900" y="4770333"/>
            <a:ext cx="914746" cy="142013"/>
          </a:xfrm>
          <a:prstGeom prst="leftRightArrow">
            <a:avLst>
              <a:gd name="adj1" fmla="val 50001"/>
              <a:gd name="adj2" fmla="val 3466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矢印: 左右 73"/>
          <p:cNvSpPr/>
          <p:nvPr/>
        </p:nvSpPr>
        <p:spPr>
          <a:xfrm rot="5400000">
            <a:off x="3870907" y="4689672"/>
            <a:ext cx="527674" cy="152840"/>
          </a:xfrm>
          <a:prstGeom prst="leftRightArrow">
            <a:avLst>
              <a:gd name="adj1" fmla="val 50001"/>
              <a:gd name="adj2" fmla="val 3466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a:xfrm>
            <a:off x="662902" y="5064485"/>
            <a:ext cx="5027047" cy="1164889"/>
          </a:xfrm>
          <a:prstGeom prst="roundRect">
            <a:avLst/>
          </a:prstGeom>
          <a:noFill/>
          <a:ln w="38100"/>
        </p:spPr>
        <p:style>
          <a:lnRef idx="2">
            <a:schemeClr val="accent2"/>
          </a:lnRef>
          <a:fillRef idx="1">
            <a:schemeClr val="lt1"/>
          </a:fillRef>
          <a:effectRef idx="0">
            <a:schemeClr val="accent2"/>
          </a:effectRef>
          <a:fontRef idx="minor">
            <a:schemeClr val="dk1"/>
          </a:fontRef>
        </p:style>
        <p:txBody>
          <a:bodyPr wrap="square" lIns="91440" tIns="45720" rIns="91440" bIns="45720" numCol="2"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endParaRPr kumimoji="0" lang="ja-JP" altLang="en-US" sz="12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正方形/長方形 38"/>
          <p:cNvSpPr/>
          <p:nvPr/>
        </p:nvSpPr>
        <p:spPr>
          <a:xfrm>
            <a:off x="770685" y="3144425"/>
            <a:ext cx="6774429" cy="627208"/>
          </a:xfrm>
          <a:prstGeom prst="rect">
            <a:avLst/>
          </a:prstGeom>
          <a:solidFill>
            <a:srgbClr val="FFFF99"/>
          </a:solidFill>
          <a:ln w="63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042562" y="3471148"/>
            <a:ext cx="1234183" cy="209848"/>
          </a:xfrm>
          <a:prstGeom prst="rect">
            <a:avLst/>
          </a:prstGeom>
          <a:solidFill>
            <a:schemeClr val="bg1"/>
          </a:solidFill>
          <a:ln w="6350">
            <a:solidFill>
              <a:schemeClr val="bg1">
                <a:lumMod val="65000"/>
              </a:schemeClr>
            </a:solidFill>
          </a:ln>
        </p:spPr>
        <p:txBody>
          <a:bodyPr wrap="square" rtlCol="0">
            <a:spAutoFit/>
          </a:bodyPr>
          <a:lstStyle/>
          <a:p>
            <a:pPr algn="ctr"/>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居場所・サロン</a:t>
            </a:r>
            <a:endPar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2547694" y="3471148"/>
            <a:ext cx="1394425" cy="209848"/>
          </a:xfrm>
          <a:prstGeom prst="rect">
            <a:avLst/>
          </a:prstGeom>
          <a:solidFill>
            <a:schemeClr val="bg1"/>
          </a:solidFill>
          <a:ln w="6350">
            <a:solidFill>
              <a:schemeClr val="bg1">
                <a:lumMod val="65000"/>
              </a:schemeClr>
            </a:solidFill>
          </a:ln>
        </p:spPr>
        <p:txBody>
          <a:bodyPr wrap="square" rtlCol="0">
            <a:spAutoFit/>
          </a:bodyPr>
          <a:lstStyle/>
          <a:p>
            <a:pPr algn="ctr"/>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家事援助サービス</a:t>
            </a:r>
            <a:endPar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4275095" y="3477473"/>
            <a:ext cx="1063741" cy="209848"/>
          </a:xfrm>
          <a:prstGeom prst="rect">
            <a:avLst/>
          </a:prstGeom>
          <a:solidFill>
            <a:schemeClr val="bg1"/>
          </a:solidFill>
          <a:ln w="6350">
            <a:solidFill>
              <a:schemeClr val="bg1">
                <a:lumMod val="65000"/>
              </a:schemeClr>
            </a:solidFill>
          </a:ln>
        </p:spPr>
        <p:txBody>
          <a:bodyPr wrap="square" rtlCol="0">
            <a:spAutoFit/>
          </a:bodyPr>
          <a:lstStyle/>
          <a:p>
            <a:pPr algn="ct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配食</a:t>
            </a:r>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サービス</a:t>
            </a:r>
            <a:endPar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5688879" y="3471148"/>
            <a:ext cx="1267294" cy="209848"/>
          </a:xfrm>
          <a:prstGeom prst="rect">
            <a:avLst/>
          </a:prstGeom>
          <a:solidFill>
            <a:schemeClr val="bg1"/>
          </a:solidFill>
          <a:ln w="6350">
            <a:solidFill>
              <a:schemeClr val="bg1">
                <a:lumMod val="65000"/>
              </a:schemeClr>
            </a:solidFill>
          </a:ln>
        </p:spPr>
        <p:txBody>
          <a:bodyPr wrap="square" rtlCol="0">
            <a:spAutoFit/>
          </a:bodyPr>
          <a:lstStyle/>
          <a:p>
            <a:pPr algn="ctr"/>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移動支援サービス</a:t>
            </a:r>
            <a:endPar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6912260" y="3465999"/>
            <a:ext cx="608591" cy="261610"/>
          </a:xfrm>
          <a:prstGeom prst="rect">
            <a:avLst/>
          </a:prstGeom>
          <a:noFill/>
          <a:ln>
            <a:noFill/>
          </a:ln>
        </p:spPr>
        <p:txBody>
          <a:bodyPr wrap="square" rtlCol="0">
            <a:spAutoFit/>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等</a:t>
            </a:r>
            <a:endPar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1282525" y="3219280"/>
            <a:ext cx="6271006" cy="276999"/>
          </a:xfrm>
          <a:prstGeom prst="rect">
            <a:avLst/>
          </a:prstGeom>
          <a:noFill/>
        </p:spPr>
        <p:txBody>
          <a:bodyPr wrap="square" rtlCol="0">
            <a:spAutoFit/>
          </a:bodyPr>
          <a:lstStyle/>
          <a:p>
            <a:pPr algn="ct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府内で活動する地域貢献団体</a:t>
            </a:r>
            <a:endPar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正方形/長方形 39"/>
          <p:cNvSpPr/>
          <p:nvPr/>
        </p:nvSpPr>
        <p:spPr>
          <a:xfrm>
            <a:off x="3798323" y="4074375"/>
            <a:ext cx="1890556" cy="396172"/>
          </a:xfrm>
          <a:prstGeom prst="rect">
            <a:avLst/>
          </a:prstGeom>
          <a:solidFill>
            <a:srgbClr val="FFFF99"/>
          </a:solidFill>
          <a:ln w="63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3748759" y="4087005"/>
            <a:ext cx="1940120" cy="392415"/>
          </a:xfrm>
          <a:prstGeom prst="rect">
            <a:avLst/>
          </a:prstGeom>
          <a:noFill/>
        </p:spPr>
        <p:txBody>
          <a:bodyPr wrap="square" rtlCol="0">
            <a:spAutoFit/>
          </a:bodyPr>
          <a:lstStyle/>
          <a:p>
            <a:pPr algn="ctr"/>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府内</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市町村</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生活支援コーディネーター</a:t>
            </a:r>
            <a:r>
              <a:rPr lang="en-US" altLang="ja-JP" sz="9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2707115" y="5184195"/>
            <a:ext cx="2182788" cy="221210"/>
          </a:xfrm>
          <a:prstGeom prst="rect">
            <a:avLst/>
          </a:prstGeom>
          <a:solidFill>
            <a:srgbClr val="FFC000"/>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「プロボノ」による伴走型支援</a:t>
            </a:r>
          </a:p>
        </p:txBody>
      </p:sp>
    </p:spTree>
    <p:extLst>
      <p:ext uri="{BB962C8B-B14F-4D97-AF65-F5344CB8AC3E}">
        <p14:creationId xmlns:p14="http://schemas.microsoft.com/office/powerpoint/2010/main" val="3498591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06515" y="683695"/>
            <a:ext cx="8805430" cy="5760640"/>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◆民間資金の活用等による課題</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解決</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 ソーシャル・インパクトボンド（</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SIB</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行政が抱える課題「民間資金の活用、成果志向の事業遂行」</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・先進的な社会課題解決型事業を展開する企業がある一方、行政としては、その手法の行政コストやリスク、事業効果が</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明らかにならなければ、費用負担しづらい。</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・厳しい財政状況の中、民間からの資金提供も活用した施策展開が求められる。</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民間資金提供者を伴う、成果報酬型の委託事業（</a:t>
            </a:r>
            <a:r>
              <a:rPr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SIB</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民間事</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業者は、民間資金提供者から資金提供を受けて、より効果が高く効率的と想定される事業</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を実施。</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行政は、予め合意</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した成果目標が達成された</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場合に、</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事業実施に要したコストに成果報酬を</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加えて事後的</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に支払う。</a:t>
            </a:r>
          </a:p>
          <a:p>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a:p>
            <a:endParaRPr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先行事例①　神戸市：糖尿病性腎症等重症化予防事業（</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H29</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糖尿病性腎症者のうち、特に重症化リスクの高い人を対象に、食事療法等の保健指導を行い、医療機関の受診及び生</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活習慣の改善を通じて、人工透析への移行を予防する事業に</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SIB</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を導入。</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先行事例②　大阪府：里親制度の質の向上・量の</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拡大</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H29</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SIB</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のスキームを活用した、里親のリクルート、訪問・面接調査、研修、児童委託後の支援等を包括的に実施する</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事業の実施計画を作成（厚労省のモデル事業）</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福祉部 子ども室 家庭支援課</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8442430" y="6521995"/>
            <a:ext cx="648072" cy="317860"/>
          </a:xfrm>
          <a:prstGeom prst="rect">
            <a:avLst/>
          </a:prstGeom>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r>
              <a:rPr kumimoji="1" lang="en-US" altLang="ja-JP" dirty="0" smtClean="0"/>
              <a:t>15</a:t>
            </a:r>
            <a:endParaRPr kumimoji="1" lang="ja-JP" altLang="en-US" dirty="0"/>
          </a:p>
        </p:txBody>
      </p:sp>
      <p:sp>
        <p:nvSpPr>
          <p:cNvPr id="4" name="二等辺三角形 3"/>
          <p:cNvSpPr/>
          <p:nvPr/>
        </p:nvSpPr>
        <p:spPr>
          <a:xfrm rot="10800000">
            <a:off x="4187223" y="2213865"/>
            <a:ext cx="945105" cy="171959"/>
          </a:xfrm>
          <a:prstGeom prst="triangle">
            <a:avLst/>
          </a:prstGeom>
          <a:solidFill>
            <a:schemeClr val="accent1">
              <a:lumMod val="75000"/>
            </a:schemeClr>
          </a:solidFill>
          <a:ln w="9525">
            <a:noFill/>
          </a:ln>
          <a:effectLst>
            <a:outerShdw blurRad="50800" dist="38100" dir="2700000" algn="tl" rotWithShape="0">
              <a:prstClr val="black">
                <a:alpha val="40000"/>
              </a:prstClr>
            </a:outerShdw>
          </a:effectLst>
        </p:spPr>
        <p:txBody>
          <a:bodyPr wrap="square" lIns="91440" tIns="45720" rIns="91440" bIns="45720" numCol="2"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endParaRPr kumimoji="0" lang="ja-JP" altLang="en-US" sz="12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a:xfrm>
            <a:off x="707251" y="5326539"/>
            <a:ext cx="8064895" cy="803742"/>
          </a:xfrm>
          <a:prstGeom prst="roundRect">
            <a:avLst>
              <a:gd name="adj" fmla="val 6085"/>
            </a:avLst>
          </a:prstGeom>
          <a:solidFill>
            <a:schemeClr val="accent1">
              <a:lumMod val="40000"/>
              <a:lumOff val="60000"/>
            </a:schemeClr>
          </a:solid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r>
              <a:rPr kumimoji="0" lang="ja-JP" altLang="en-US" sz="1200" b="1"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200" kern="0" cap="all" dirty="0" smtClean="0">
                <a:ln/>
                <a:latin typeface="メイリオ" panose="020B0604030504040204" pitchFamily="50" charset="-128"/>
                <a:ea typeface="メイリオ" panose="020B0604030504040204" pitchFamily="50" charset="-128"/>
                <a:cs typeface="メイリオ" panose="020B0604030504040204" pitchFamily="50" charset="-128"/>
              </a:rPr>
              <a:t>事業実施の際に</a:t>
            </a:r>
            <a:r>
              <a:rPr kumimoji="0" lang="ja-JP" altLang="en-US" sz="1200" kern="0" cap="all" dirty="0">
                <a:ln/>
                <a:latin typeface="メイリオ" panose="020B0604030504040204" pitchFamily="50" charset="-128"/>
                <a:ea typeface="メイリオ" panose="020B0604030504040204" pitchFamily="50" charset="-128"/>
                <a:cs typeface="メイリオ" panose="020B0604030504040204" pitchFamily="50" charset="-128"/>
              </a:rPr>
              <a:t>民間資金を活用する</a:t>
            </a:r>
            <a:r>
              <a:rPr kumimoji="0" lang="ja-JP" altLang="en-US" sz="1200" kern="0" cap="all" dirty="0" smtClean="0">
                <a:ln/>
                <a:latin typeface="メイリオ" panose="020B0604030504040204" pitchFamily="50" charset="-128"/>
                <a:ea typeface="メイリオ" panose="020B0604030504040204" pitchFamily="50" charset="-128"/>
                <a:cs typeface="メイリオ" panose="020B0604030504040204" pitchFamily="50" charset="-128"/>
              </a:rPr>
              <a:t>ため、府</a:t>
            </a:r>
            <a:r>
              <a:rPr kumimoji="0" lang="ja-JP" altLang="en-US" sz="1200" kern="0" cap="all" dirty="0">
                <a:ln/>
                <a:latin typeface="メイリオ" panose="020B0604030504040204" pitchFamily="50" charset="-128"/>
                <a:ea typeface="メイリオ" panose="020B0604030504040204" pitchFamily="50" charset="-128"/>
                <a:cs typeface="メイリオ" panose="020B0604030504040204" pitchFamily="50" charset="-128"/>
              </a:rPr>
              <a:t>と</a:t>
            </a:r>
            <a:r>
              <a:rPr kumimoji="0" lang="ja-JP" altLang="en-US" sz="1200" kern="0" cap="all" dirty="0" smtClean="0">
                <a:ln/>
                <a:latin typeface="メイリオ" panose="020B0604030504040204" pitchFamily="50" charset="-128"/>
                <a:ea typeface="メイリオ" panose="020B0604030504040204" pitchFamily="50" charset="-128"/>
                <a:cs typeface="メイリオ" panose="020B0604030504040204" pitchFamily="50" charset="-128"/>
              </a:rPr>
              <a:t>してより少ない経費で先進的</a:t>
            </a:r>
            <a:r>
              <a:rPr kumimoji="0" lang="ja-JP" altLang="en-US" sz="1200" kern="0" cap="all" dirty="0">
                <a:ln/>
                <a:latin typeface="メイリオ" panose="020B0604030504040204" pitchFamily="50" charset="-128"/>
                <a:ea typeface="メイリオ" panose="020B0604030504040204" pitchFamily="50" charset="-128"/>
                <a:cs typeface="メイリオ" panose="020B0604030504040204" pitchFamily="50" charset="-128"/>
              </a:rPr>
              <a:t>かつ効果的な</a:t>
            </a:r>
            <a:r>
              <a:rPr kumimoji="0" lang="ja-JP" altLang="en-US" sz="1200" kern="0" cap="all" dirty="0" smtClean="0">
                <a:ln/>
                <a:latin typeface="メイリオ" panose="020B0604030504040204" pitchFamily="50" charset="-128"/>
                <a:ea typeface="メイリオ" panose="020B0604030504040204" pitchFamily="50" charset="-128"/>
                <a:cs typeface="メイリオ" panose="020B0604030504040204" pitchFamily="50" charset="-128"/>
              </a:rPr>
              <a:t>取組みに着手すること</a:t>
            </a:r>
            <a:endParaRPr kumimoji="0" lang="en-US" altLang="ja-JP" sz="1200" kern="0" cap="all" dirty="0" smtClean="0">
              <a:ln/>
              <a:latin typeface="メイリオ" panose="020B0604030504040204" pitchFamily="50" charset="-128"/>
              <a:ea typeface="メイリオ" panose="020B0604030504040204" pitchFamily="50" charset="-128"/>
              <a:cs typeface="メイリオ" panose="020B0604030504040204" pitchFamily="50" charset="-128"/>
            </a:endParaRPr>
          </a:p>
          <a:p>
            <a:r>
              <a:rPr kumimoji="0" lang="ja-JP" altLang="en-US" sz="1200" kern="0" cap="all" dirty="0">
                <a:ln/>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200" kern="0" cap="all" dirty="0" smtClean="0">
                <a:ln/>
                <a:latin typeface="メイリオ" panose="020B0604030504040204" pitchFamily="50" charset="-128"/>
                <a:ea typeface="メイリオ" panose="020B0604030504040204" pitchFamily="50" charset="-128"/>
                <a:cs typeface="メイリオ" panose="020B0604030504040204" pitchFamily="50" charset="-128"/>
              </a:rPr>
              <a:t>が</a:t>
            </a:r>
            <a:r>
              <a:rPr kumimoji="0" lang="ja-JP" altLang="en-US" sz="1200" kern="0" cap="all" dirty="0">
                <a:ln/>
                <a:latin typeface="メイリオ" panose="020B0604030504040204" pitchFamily="50" charset="-128"/>
                <a:ea typeface="メイリオ" panose="020B0604030504040204" pitchFamily="50" charset="-128"/>
                <a:cs typeface="メイリオ" panose="020B0604030504040204" pitchFamily="50" charset="-128"/>
              </a:rPr>
              <a:t>可能</a:t>
            </a:r>
            <a:r>
              <a:rPr kumimoji="0" lang="ja-JP" altLang="en-US" sz="1200" kern="0" cap="all" dirty="0" smtClean="0">
                <a:ln/>
                <a:latin typeface="メイリオ" panose="020B0604030504040204" pitchFamily="50" charset="-128"/>
                <a:ea typeface="メイリオ" panose="020B0604030504040204" pitchFamily="50" charset="-128"/>
                <a:cs typeface="メイリオ" panose="020B0604030504040204" pitchFamily="50" charset="-128"/>
              </a:rPr>
              <a:t>に（行政経費は活動に対する報酬から成果に着目した支払いへ）。</a:t>
            </a:r>
            <a:endParaRPr kumimoji="0" lang="ja-JP" altLang="en-US" sz="1200" kern="0" cap="all" dirty="0">
              <a:ln/>
              <a:latin typeface="メイリオ" panose="020B0604030504040204" pitchFamily="50" charset="-128"/>
              <a:ea typeface="メイリオ" panose="020B0604030504040204" pitchFamily="50" charset="-128"/>
              <a:cs typeface="メイリオ" panose="020B0604030504040204" pitchFamily="50" charset="-128"/>
            </a:endParaRPr>
          </a:p>
          <a:p>
            <a:r>
              <a:rPr kumimoji="0" lang="ja-JP" altLang="en-US" sz="1200" kern="0" cap="all" dirty="0" smtClean="0">
                <a:ln/>
                <a:latin typeface="メイリオ" panose="020B0604030504040204" pitchFamily="50" charset="-128"/>
                <a:ea typeface="メイリオ" panose="020B0604030504040204" pitchFamily="50" charset="-128"/>
                <a:cs typeface="メイリオ" panose="020B0604030504040204" pitchFamily="50" charset="-128"/>
              </a:rPr>
              <a:t>☝社会的</a:t>
            </a:r>
            <a:r>
              <a:rPr kumimoji="0" lang="ja-JP" altLang="en-US" sz="1200" kern="0" cap="all" dirty="0">
                <a:ln/>
                <a:latin typeface="メイリオ" panose="020B0604030504040204" pitchFamily="50" charset="-128"/>
                <a:ea typeface="メイリオ" panose="020B0604030504040204" pitchFamily="50" charset="-128"/>
                <a:cs typeface="メイリオ" panose="020B0604030504040204" pitchFamily="50" charset="-128"/>
              </a:rPr>
              <a:t>便益を客観的に複数年度にわたり評価するため、説明責任を果たしつつ、単年度会計に拘束されず</a:t>
            </a:r>
            <a:r>
              <a:rPr kumimoji="0" lang="ja-JP" altLang="en-US" sz="1200" kern="0" cap="all" dirty="0" smtClean="0">
                <a:ln/>
                <a:latin typeface="メイリオ" panose="020B0604030504040204" pitchFamily="50" charset="-128"/>
                <a:ea typeface="メイリオ" panose="020B0604030504040204" pitchFamily="50" charset="-128"/>
                <a:cs typeface="メイリオ" panose="020B0604030504040204" pitchFamily="50" charset="-128"/>
              </a:rPr>
              <a:t>に効果</a:t>
            </a:r>
            <a:endParaRPr kumimoji="0" lang="en-US" altLang="ja-JP" sz="1200" kern="0" cap="all" dirty="0" smtClean="0">
              <a:ln/>
              <a:latin typeface="メイリオ" panose="020B0604030504040204" pitchFamily="50" charset="-128"/>
              <a:ea typeface="メイリオ" panose="020B0604030504040204" pitchFamily="50" charset="-128"/>
              <a:cs typeface="メイリオ" panose="020B0604030504040204" pitchFamily="50" charset="-128"/>
            </a:endParaRPr>
          </a:p>
          <a:p>
            <a:r>
              <a:rPr kumimoji="0" lang="ja-JP" altLang="en-US" sz="1200" kern="0" cap="all" dirty="0" smtClean="0">
                <a:ln/>
                <a:latin typeface="メイリオ" panose="020B0604030504040204" pitchFamily="50" charset="-128"/>
                <a:ea typeface="メイリオ" panose="020B0604030504040204" pitchFamily="50" charset="-128"/>
                <a:cs typeface="メイリオ" panose="020B0604030504040204" pitchFamily="50" charset="-128"/>
              </a:rPr>
              <a:t>　的</a:t>
            </a:r>
            <a:r>
              <a:rPr kumimoji="0" lang="ja-JP" altLang="en-US" sz="1200" kern="0" cap="all" dirty="0">
                <a:ln/>
                <a:latin typeface="メイリオ" panose="020B0604030504040204" pitchFamily="50" charset="-128"/>
                <a:ea typeface="メイリオ" panose="020B0604030504040204" pitchFamily="50" charset="-128"/>
                <a:cs typeface="メイリオ" panose="020B0604030504040204" pitchFamily="50" charset="-128"/>
              </a:rPr>
              <a:t>な事業実施が可能に。</a:t>
            </a:r>
          </a:p>
        </p:txBody>
      </p:sp>
      <p:sp>
        <p:nvSpPr>
          <p:cNvPr id="11" name="正方形/長方形 10"/>
          <p:cNvSpPr/>
          <p:nvPr/>
        </p:nvSpPr>
        <p:spPr>
          <a:xfrm>
            <a:off x="208761" y="143635"/>
            <a:ext cx="1437914"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algn="ct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事例</a:t>
            </a:r>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2387988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84200" y="22405"/>
            <a:ext cx="1437914"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algn="ct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1" name="角丸四角形 30"/>
          <p:cNvSpPr/>
          <p:nvPr/>
        </p:nvSpPr>
        <p:spPr>
          <a:xfrm>
            <a:off x="165100" y="503675"/>
            <a:ext cx="8871765" cy="5959496"/>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◆実証</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フィールド</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提供による課題解決</a:t>
            </a: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（例：ドローンによるインフラ</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点検の効率化の検討）</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en-US" altLang="ja-JP"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商工労働部 </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成長産業</a:t>
            </a:r>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振興室 新エネルギー産業課、</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環境農林水産部 みどり推進室、</a:t>
            </a:r>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都市整備部 事業管理室 事業企画課</a:t>
            </a:r>
            <a:r>
              <a:rPr lang="en-US" altLang="ja-JP"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行政が抱える課題「インフラ等点検に係る人手不足」</a:t>
            </a:r>
            <a:r>
              <a:rPr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・今後、更新時期を迎えるインフラの点検には多くの人手を要する。</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・一方で、近年、ドローンなどのロボット技術は近年進歩しているが、</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実用化に向けては、実証実験等を通じて、</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更なる技術開発や使用性の向上などを高め、実用レベルに到達させる必要がある。</a:t>
            </a: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企業等への実証フィールドの提供による、</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ドローンを活用したインフラ等点検の効率化・高度化を検討</a:t>
            </a:r>
            <a:r>
              <a:rPr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現在</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目視、打音による点検</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将来</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ドローンによる点検の効率化・高度化</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       </a:t>
            </a:r>
          </a:p>
          <a:p>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5" name="二等辺三角形 34"/>
          <p:cNvSpPr/>
          <p:nvPr/>
        </p:nvSpPr>
        <p:spPr>
          <a:xfrm rot="10800000">
            <a:off x="4175190" y="2303875"/>
            <a:ext cx="945105" cy="180020"/>
          </a:xfrm>
          <a:prstGeom prst="triangle">
            <a:avLst/>
          </a:prstGeom>
          <a:solidFill>
            <a:schemeClr val="accent1">
              <a:lumMod val="75000"/>
            </a:schemeClr>
          </a:solidFill>
          <a:ln w="9525">
            <a:noFill/>
          </a:ln>
          <a:effectLst>
            <a:outerShdw blurRad="50800" dist="38100" dir="2700000" algn="tl" rotWithShape="0">
              <a:prstClr val="black">
                <a:alpha val="40000"/>
              </a:prstClr>
            </a:outerShdw>
          </a:effectLst>
        </p:spPr>
        <p:txBody>
          <a:bodyPr wrap="square" lIns="91440" tIns="45720" rIns="91440" bIns="45720" numCol="2"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endParaRPr kumimoji="0" lang="ja-JP" altLang="en-US" sz="12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6" name="図 3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6645" y="3415316"/>
            <a:ext cx="2097473" cy="1543854"/>
          </a:xfrm>
          <a:prstGeom prst="rect">
            <a:avLst/>
          </a:prstGeom>
          <a:noFill/>
          <a:extLst>
            <a:ext uri="{909E8E84-426E-40DD-AFC4-6F175D3DCCD1}">
              <a14:hiddenFill xmlns:a14="http://schemas.microsoft.com/office/drawing/2010/main">
                <a:solidFill>
                  <a:srgbClr val="FFFFFF"/>
                </a:solidFill>
              </a14:hiddenFill>
            </a:ext>
          </a:extLst>
        </p:spPr>
      </p:pic>
      <p:sp>
        <p:nvSpPr>
          <p:cNvPr id="38" name="右矢印 37"/>
          <p:cNvSpPr/>
          <p:nvPr/>
        </p:nvSpPr>
        <p:spPr>
          <a:xfrm>
            <a:off x="3747654" y="3760988"/>
            <a:ext cx="1139381" cy="586947"/>
          </a:xfrm>
          <a:prstGeom prst="rightArrow">
            <a:avLst>
              <a:gd name="adj1" fmla="val 50000"/>
              <a:gd name="adj2" fmla="val 34131"/>
            </a:avLst>
          </a:prstGeom>
          <a:solidFill>
            <a:schemeClr val="accent1">
              <a:lumMod val="40000"/>
              <a:lumOff val="60000"/>
            </a:schemeClr>
          </a:solid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kumimoji="0" lang="ja-JP" altLang="en-US" sz="12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実現可能？</a:t>
            </a:r>
          </a:p>
        </p:txBody>
      </p:sp>
      <p:grpSp>
        <p:nvGrpSpPr>
          <p:cNvPr id="39" name="グループ化 38"/>
          <p:cNvGrpSpPr/>
          <p:nvPr/>
        </p:nvGrpSpPr>
        <p:grpSpPr>
          <a:xfrm>
            <a:off x="386535" y="5028870"/>
            <a:ext cx="8505945" cy="1384696"/>
            <a:chOff x="357911" y="4358941"/>
            <a:chExt cx="8505945" cy="1384696"/>
          </a:xfrm>
        </p:grpSpPr>
        <p:grpSp>
          <p:nvGrpSpPr>
            <p:cNvPr id="40" name="グループ化 39"/>
            <p:cNvGrpSpPr/>
            <p:nvPr/>
          </p:nvGrpSpPr>
          <p:grpSpPr>
            <a:xfrm>
              <a:off x="357911" y="4358941"/>
              <a:ext cx="8505945" cy="1384696"/>
              <a:chOff x="-301482" y="4390061"/>
              <a:chExt cx="8505945" cy="1384696"/>
            </a:xfrm>
          </p:grpSpPr>
          <p:cxnSp>
            <p:nvCxnSpPr>
              <p:cNvPr id="43" name="直線矢印コネクタ 42"/>
              <p:cNvCxnSpPr/>
              <p:nvPr/>
            </p:nvCxnSpPr>
            <p:spPr>
              <a:xfrm>
                <a:off x="2786100" y="5004175"/>
                <a:ext cx="2362704" cy="38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2967502" y="4631705"/>
                <a:ext cx="2181302" cy="360040"/>
              </a:xfrm>
              <a:prstGeom prst="rect">
                <a:avLst/>
              </a:prstGeom>
              <a:noFill/>
              <a:ln w="9525">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r>
                  <a:rPr kumimoji="0" lang="ja-JP" altLang="en-US" sz="12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①</a:t>
                </a:r>
                <a:r>
                  <a:rPr kumimoji="0" lang="ja-JP" altLang="en-US" sz="1200" kern="0" cap="all" dirty="0" smtClean="0">
                    <a:ln/>
                    <a:latin typeface="メイリオ" panose="020B0604030504040204" pitchFamily="50" charset="-128"/>
                    <a:ea typeface="メイリオ" panose="020B0604030504040204" pitchFamily="50" charset="-128"/>
                    <a:cs typeface="メイリオ" panose="020B0604030504040204" pitchFamily="50" charset="-128"/>
                  </a:rPr>
                  <a:t>インフラ等点検の場を実証</a:t>
                </a:r>
                <a:endParaRPr kumimoji="0" lang="en-US" altLang="ja-JP" sz="1200" kern="0" cap="all" dirty="0" smtClean="0">
                  <a:ln/>
                  <a:latin typeface="メイリオ" panose="020B0604030504040204" pitchFamily="50" charset="-128"/>
                  <a:ea typeface="メイリオ" panose="020B0604030504040204" pitchFamily="50" charset="-128"/>
                  <a:cs typeface="メイリオ" panose="020B0604030504040204" pitchFamily="50" charset="-128"/>
                </a:endParaRPr>
              </a:p>
              <a:p>
                <a:r>
                  <a:rPr kumimoji="0" lang="ja-JP" altLang="en-US" sz="1200" kern="0" cap="all" dirty="0">
                    <a:ln/>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200" kern="0" cap="all" dirty="0" smtClean="0">
                    <a:ln/>
                    <a:latin typeface="メイリオ" panose="020B0604030504040204" pitchFamily="50" charset="-128"/>
                    <a:ea typeface="メイリオ" panose="020B0604030504040204" pitchFamily="50" charset="-128"/>
                    <a:cs typeface="メイリオ" panose="020B0604030504040204" pitchFamily="50" charset="-128"/>
                  </a:rPr>
                  <a:t>フィールドとして提供</a:t>
                </a:r>
              </a:p>
            </p:txBody>
          </p:sp>
          <p:cxnSp>
            <p:nvCxnSpPr>
              <p:cNvPr id="45" name="直線矢印コネクタ 44"/>
              <p:cNvCxnSpPr/>
              <p:nvPr/>
            </p:nvCxnSpPr>
            <p:spPr>
              <a:xfrm flipH="1">
                <a:off x="2786101" y="5274205"/>
                <a:ext cx="2362703"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2976216" y="5352334"/>
                <a:ext cx="2106521" cy="422423"/>
              </a:xfrm>
              <a:prstGeom prst="rect">
                <a:avLst/>
              </a:prstGeom>
              <a:noFill/>
              <a:ln w="9525">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r>
                  <a:rPr kumimoji="0" lang="ja-JP" altLang="en-US" sz="1200" kern="0" cap="all" dirty="0">
                    <a:ln/>
                    <a:latin typeface="メイリオ" panose="020B0604030504040204" pitchFamily="50" charset="-128"/>
                    <a:ea typeface="メイリオ" panose="020B0604030504040204" pitchFamily="50" charset="-128"/>
                    <a:cs typeface="メイリオ" panose="020B0604030504040204" pitchFamily="50" charset="-128"/>
                  </a:rPr>
                  <a:t>③</a:t>
                </a:r>
                <a:r>
                  <a:rPr kumimoji="0" lang="ja-JP" altLang="en-US" sz="1200" kern="0" cap="all" dirty="0" smtClean="0">
                    <a:ln/>
                    <a:latin typeface="メイリオ" panose="020B0604030504040204" pitchFamily="50" charset="-128"/>
                    <a:ea typeface="メイリオ" panose="020B0604030504040204" pitchFamily="50" charset="-128"/>
                    <a:cs typeface="メイリオ" panose="020B0604030504040204" pitchFamily="50" charset="-128"/>
                  </a:rPr>
                  <a:t>ドローン</a:t>
                </a:r>
                <a:r>
                  <a:rPr kumimoji="0" lang="ja-JP" altLang="en-US" sz="12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による点検への</a:t>
                </a:r>
                <a:endParaRPr kumimoji="0" lang="en-US" altLang="ja-JP" sz="12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0" lang="ja-JP" altLang="en-US" sz="1200" kern="0" cap="all" dirty="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2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代替可能性を検証</a:t>
                </a:r>
              </a:p>
            </p:txBody>
          </p:sp>
          <p:sp>
            <p:nvSpPr>
              <p:cNvPr id="47" name="円形吹き出し 46"/>
              <p:cNvSpPr/>
              <p:nvPr/>
            </p:nvSpPr>
            <p:spPr>
              <a:xfrm>
                <a:off x="-301482" y="4735162"/>
                <a:ext cx="2068835" cy="710324"/>
              </a:xfrm>
              <a:prstGeom prst="wedgeEllipseCallout">
                <a:avLst>
                  <a:gd name="adj1" fmla="val 56052"/>
                  <a:gd name="adj2" fmla="val 4271"/>
                </a:avLst>
              </a:prstGeom>
              <a:noFill/>
              <a:ln w="9525">
                <a:solidFill>
                  <a:schemeClr val="accent1">
                    <a:shade val="95000"/>
                    <a:satMod val="10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r>
                  <a:rPr kumimoji="0" lang="ja-JP" altLang="en-US" sz="1200" kern="0" cap="all" dirty="0" smtClean="0">
                    <a:ln/>
                    <a:latin typeface="メイリオ" panose="020B0604030504040204" pitchFamily="50" charset="-128"/>
                    <a:ea typeface="メイリオ" panose="020B0604030504040204" pitchFamily="50" charset="-128"/>
                    <a:cs typeface="メイリオ" panose="020B0604030504040204" pitchFamily="50" charset="-128"/>
                  </a:rPr>
                  <a:t>④国</a:t>
                </a:r>
                <a:r>
                  <a:rPr kumimoji="0" lang="ja-JP" altLang="en-US" sz="1200" kern="0" cap="all" dirty="0">
                    <a:ln/>
                    <a:latin typeface="メイリオ" panose="020B0604030504040204" pitchFamily="50" charset="-128"/>
                    <a:ea typeface="メイリオ" panose="020B0604030504040204" pitchFamily="50" charset="-128"/>
                    <a:cs typeface="メイリオ" panose="020B0604030504040204" pitchFamily="50" charset="-128"/>
                  </a:rPr>
                  <a:t>に</a:t>
                </a:r>
                <a:r>
                  <a:rPr kumimoji="0" lang="ja-JP" altLang="en-US" sz="1200" kern="0" cap="all" dirty="0" smtClean="0">
                    <a:ln/>
                    <a:latin typeface="メイリオ" panose="020B0604030504040204" pitchFamily="50" charset="-128"/>
                    <a:ea typeface="メイリオ" panose="020B0604030504040204" pitchFamily="50" charset="-128"/>
                    <a:cs typeface="メイリオ" panose="020B0604030504040204" pitchFamily="50" charset="-128"/>
                  </a:rPr>
                  <a:t>基準・要領</a:t>
                </a:r>
                <a:endParaRPr kumimoji="0" lang="en-US" altLang="ja-JP" sz="1200" kern="0" cap="all" dirty="0" smtClean="0">
                  <a:ln/>
                  <a:latin typeface="メイリオ" panose="020B0604030504040204" pitchFamily="50" charset="-128"/>
                  <a:ea typeface="メイリオ" panose="020B0604030504040204" pitchFamily="50" charset="-128"/>
                  <a:cs typeface="メイリオ" panose="020B0604030504040204" pitchFamily="50" charset="-128"/>
                </a:endParaRPr>
              </a:p>
              <a:p>
                <a:r>
                  <a:rPr kumimoji="0" lang="ja-JP" altLang="en-US" sz="1200" kern="0" cap="all" dirty="0">
                    <a:ln/>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200" kern="0" cap="all" dirty="0" smtClean="0">
                    <a:ln/>
                    <a:latin typeface="メイリオ" panose="020B0604030504040204" pitchFamily="50" charset="-128"/>
                    <a:ea typeface="メイリオ" panose="020B0604030504040204" pitchFamily="50" charset="-128"/>
                    <a:cs typeface="メイリオ" panose="020B0604030504040204" pitchFamily="50" charset="-128"/>
                  </a:rPr>
                  <a:t>等の見直しなど</a:t>
                </a:r>
                <a:endParaRPr kumimoji="0" lang="en-US" altLang="ja-JP" sz="1200" kern="0" cap="all" dirty="0" smtClean="0">
                  <a:ln/>
                  <a:latin typeface="メイリオ" panose="020B0604030504040204" pitchFamily="50" charset="-128"/>
                  <a:ea typeface="メイリオ" panose="020B0604030504040204" pitchFamily="50" charset="-128"/>
                  <a:cs typeface="メイリオ" panose="020B0604030504040204" pitchFamily="50" charset="-128"/>
                </a:endParaRPr>
              </a:p>
              <a:p>
                <a:r>
                  <a:rPr kumimoji="0" lang="ja-JP" altLang="en-US" sz="1200" kern="0" cap="all" dirty="0">
                    <a:ln/>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200" kern="0" cap="all" dirty="0" smtClean="0">
                    <a:ln/>
                    <a:latin typeface="メイリオ" panose="020B0604030504040204" pitchFamily="50" charset="-128"/>
                    <a:ea typeface="メイリオ" panose="020B0604030504040204" pitchFamily="50" charset="-128"/>
                    <a:cs typeface="メイリオ" panose="020B0604030504040204" pitchFamily="50" charset="-128"/>
                  </a:rPr>
                  <a:t>を要請</a:t>
                </a:r>
              </a:p>
            </p:txBody>
          </p:sp>
          <p:sp>
            <p:nvSpPr>
              <p:cNvPr id="48" name="円形吹き出し 47"/>
              <p:cNvSpPr/>
              <p:nvPr/>
            </p:nvSpPr>
            <p:spPr>
              <a:xfrm>
                <a:off x="6207862" y="4390061"/>
                <a:ext cx="1996601" cy="363849"/>
              </a:xfrm>
              <a:prstGeom prst="wedgeEllipseCallout">
                <a:avLst>
                  <a:gd name="adj1" fmla="val -41947"/>
                  <a:gd name="adj2" fmla="val 59060"/>
                </a:avLst>
              </a:prstGeom>
              <a:noFill/>
              <a:ln w="9525">
                <a:solidFill>
                  <a:schemeClr val="accent1">
                    <a:shade val="95000"/>
                    <a:satMod val="10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r>
                  <a:rPr kumimoji="0" lang="ja-JP" altLang="en-US" sz="1200" kern="0" cap="all" dirty="0" smtClean="0">
                    <a:ln/>
                    <a:latin typeface="メイリオ" panose="020B0604030504040204" pitchFamily="50" charset="-128"/>
                    <a:ea typeface="メイリオ" panose="020B0604030504040204" pitchFamily="50" charset="-128"/>
                    <a:cs typeface="メイリオ" panose="020B0604030504040204" pitchFamily="50" charset="-128"/>
                  </a:rPr>
                  <a:t>②技術</a:t>
                </a:r>
                <a:r>
                  <a:rPr kumimoji="0" lang="ja-JP" altLang="en-US" sz="12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・機能向上</a:t>
                </a:r>
              </a:p>
            </p:txBody>
          </p:sp>
        </p:grpSp>
        <p:sp>
          <p:nvSpPr>
            <p:cNvPr id="41" name="角丸四角形 40"/>
            <p:cNvSpPr/>
            <p:nvPr/>
          </p:nvSpPr>
          <p:spPr>
            <a:xfrm>
              <a:off x="2591780" y="4780605"/>
              <a:ext cx="795612" cy="590290"/>
            </a:xfrm>
            <a:prstGeom prst="roundRect">
              <a:avLst/>
            </a:prstGeom>
            <a:solidFill>
              <a:schemeClr val="accent1">
                <a:lumMod val="40000"/>
                <a:lumOff val="60000"/>
              </a:schemeClr>
            </a:solidFill>
            <a:ln w="9525">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kumimoji="0" lang="ja-JP" altLang="en-US" sz="12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大阪府</a:t>
              </a:r>
            </a:p>
          </p:txBody>
        </p:sp>
        <p:sp>
          <p:nvSpPr>
            <p:cNvPr id="42" name="角丸四角形 41"/>
            <p:cNvSpPr/>
            <p:nvPr/>
          </p:nvSpPr>
          <p:spPr>
            <a:xfrm>
              <a:off x="5934125" y="4780605"/>
              <a:ext cx="1547634" cy="590290"/>
            </a:xfrm>
            <a:prstGeom prst="roundRect">
              <a:avLst/>
            </a:prstGeom>
            <a:solidFill>
              <a:schemeClr val="accent1">
                <a:lumMod val="40000"/>
                <a:lumOff val="60000"/>
              </a:schemeClr>
            </a:solidFill>
            <a:ln w="9525">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kumimoji="0" lang="ja-JP" altLang="en-US" sz="1200" kern="0" cap="all" dirty="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ドローン開発企業</a:t>
              </a:r>
            </a:p>
          </p:txBody>
        </p:sp>
      </p:grpSp>
      <p:sp>
        <p:nvSpPr>
          <p:cNvPr id="49" name="正方形/長方形 48"/>
          <p:cNvSpPr/>
          <p:nvPr/>
        </p:nvSpPr>
        <p:spPr>
          <a:xfrm>
            <a:off x="738090" y="5070322"/>
            <a:ext cx="1568047" cy="248888"/>
          </a:xfrm>
          <a:prstGeom prst="rect">
            <a:avLst/>
          </a:prstGeom>
          <a:noFill/>
          <a:ln w="9525" cmpd="sng">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kumimoji="0" lang="ja-JP" altLang="en-US" sz="1200" b="1"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検討スキーム</a:t>
            </a:r>
          </a:p>
        </p:txBody>
      </p:sp>
      <p:pic>
        <p:nvPicPr>
          <p:cNvPr id="5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866" t="4175" r="24814" b="40386"/>
          <a:stretch/>
        </p:blipFill>
        <p:spPr bwMode="auto">
          <a:xfrm>
            <a:off x="5157787" y="3415316"/>
            <a:ext cx="1954800" cy="155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8442430" y="6531520"/>
            <a:ext cx="648072" cy="317860"/>
          </a:xfrm>
          <a:prstGeom prst="rect">
            <a:avLst/>
          </a:prstGeom>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r>
              <a:rPr lang="en-US" altLang="ja-JP" dirty="0" smtClean="0"/>
              <a:t>16</a:t>
            </a:r>
            <a:endParaRPr kumimoji="1" lang="ja-JP" altLang="en-US" dirty="0"/>
          </a:p>
        </p:txBody>
      </p:sp>
    </p:spTree>
    <p:extLst>
      <p:ext uri="{BB962C8B-B14F-4D97-AF65-F5344CB8AC3E}">
        <p14:creationId xmlns:p14="http://schemas.microsoft.com/office/powerpoint/2010/main" val="652244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908754229"/>
              </p:ext>
            </p:extLst>
          </p:nvPr>
        </p:nvGraphicFramePr>
        <p:xfrm>
          <a:off x="161510" y="906287"/>
          <a:ext cx="8865985" cy="5516997"/>
        </p:xfrm>
        <a:graphic>
          <a:graphicData uri="http://schemas.openxmlformats.org/drawingml/2006/table">
            <a:tbl>
              <a:tblPr>
                <a:tableStyleId>{B301B821-A1FF-4177-AEE7-76D212191A09}</a:tableStyleId>
              </a:tblPr>
              <a:tblGrid>
                <a:gridCol w="1890210"/>
                <a:gridCol w="6975775"/>
              </a:tblGrid>
              <a:tr h="542493">
                <a:tc>
                  <a:txBody>
                    <a:bodyPr/>
                    <a:lstStyle/>
                    <a:p>
                      <a:pPr algn="l"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サウンディング型市場調査</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24" marR="9024" marT="9024" marB="0" anchor="ctr">
                    <a:lnR w="12700" cap="flat" cmpd="sng" algn="ctr">
                      <a:solidFill>
                        <a:schemeClr val="accent1"/>
                      </a:solidFill>
                      <a:prstDash val="solid"/>
                      <a:round/>
                      <a:headEnd type="none" w="med" len="med"/>
                      <a:tailEnd type="none" w="med" len="med"/>
                    </a:lnR>
                    <a:solidFill>
                      <a:schemeClr val="accent5">
                        <a:lumMod val="20000"/>
                        <a:lumOff val="80000"/>
                      </a:schemeClr>
                    </a:solidFill>
                  </a:tcPr>
                </a:tc>
                <a:tc>
                  <a:txBody>
                    <a:bodyPr/>
                    <a:lstStyle/>
                    <a:p>
                      <a:pPr algn="l"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企業等との「個別対話」により、公平性と透明性を担保しつつ、企業等から幅広く提案・意見を募る市場</a:t>
                      </a:r>
                      <a:r>
                        <a:rPr lang="ja-JP" altLang="en-US"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調査。</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24" marR="9024" marT="9024" marB="0" anchor="ctr">
                    <a:lnL w="12700" cap="flat" cmpd="sng" algn="ctr">
                      <a:solidFill>
                        <a:schemeClr val="accent1"/>
                      </a:solidFill>
                      <a:prstDash val="solid"/>
                      <a:round/>
                      <a:headEnd type="none" w="med" len="med"/>
                      <a:tailEnd type="none" w="med" len="med"/>
                    </a:lnL>
                    <a:solidFill>
                      <a:schemeClr val="accent5">
                        <a:lumMod val="20000"/>
                        <a:lumOff val="80000"/>
                      </a:schemeClr>
                    </a:solidFill>
                  </a:tcPr>
                </a:tc>
              </a:tr>
              <a:tr h="721379">
                <a:tc>
                  <a:txBody>
                    <a:bodyPr/>
                    <a:lstStyle/>
                    <a:p>
                      <a:pPr algn="l" fontAlgn="ctr"/>
                      <a:r>
                        <a:rPr lang="en-US"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AI</a:t>
                      </a:r>
                      <a:endParaRPr 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24" marR="9024" marT="9024" marB="0" anchor="ctr">
                    <a:lnR w="12700" cap="flat" cmpd="sng" algn="ctr">
                      <a:solidFill>
                        <a:schemeClr val="accent1"/>
                      </a:solidFill>
                      <a:prstDash val="solid"/>
                      <a:round/>
                      <a:headEnd type="none" w="med" len="med"/>
                      <a:tailEnd type="none" w="med" len="med"/>
                    </a:lnR>
                  </a:tcPr>
                </a:tc>
                <a:tc>
                  <a:txBody>
                    <a:bodyPr/>
                    <a:lstStyle/>
                    <a:p>
                      <a:pPr algn="l"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人工知能。人間の脳が行っている知的な作業をコンピュータで模倣したソフトウェアやシステム。具体的には、人間の使う自然言語を理解したり、論理的な推論を行ったり、経験から学習したりするコンピュータプログラムなどの</a:t>
                      </a:r>
                      <a:r>
                        <a:rPr lang="ja-JP" altLang="en-US"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こと。</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24" marR="9024" marT="9024" marB="0" anchor="ctr">
                    <a:lnL w="12700" cap="flat" cmpd="sng" algn="ctr">
                      <a:solidFill>
                        <a:schemeClr val="accent1"/>
                      </a:solidFill>
                      <a:prstDash val="solid"/>
                      <a:round/>
                      <a:headEnd type="none" w="med" len="med"/>
                      <a:tailEnd type="none" w="med" len="med"/>
                    </a:lnL>
                  </a:tcPr>
                </a:tc>
              </a:tr>
              <a:tr h="764683">
                <a:tc>
                  <a:txBody>
                    <a:bodyPr/>
                    <a:lstStyle/>
                    <a:p>
                      <a:pPr algn="l"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チャットボット</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24" marR="9024" marT="9024" marB="0" anchor="ctr">
                    <a:lnR w="12700" cap="flat" cmpd="sng" algn="ctr">
                      <a:solidFill>
                        <a:schemeClr val="accent1"/>
                      </a:solidFill>
                      <a:prstDash val="solid"/>
                      <a:round/>
                      <a:headEnd type="none" w="med" len="med"/>
                      <a:tailEnd type="none" w="med" len="med"/>
                    </a:lnR>
                    <a:solidFill>
                      <a:schemeClr val="accent5">
                        <a:lumMod val="20000"/>
                        <a:lumOff val="80000"/>
                      </a:schemeClr>
                    </a:solidFill>
                  </a:tcPr>
                </a:tc>
                <a:tc>
                  <a:txBody>
                    <a:bodyPr/>
                    <a:lstStyle/>
                    <a:p>
                      <a:pPr algn="l" fontAlgn="ctr"/>
                      <a:r>
                        <a:rPr lang="ja-JP" altLang="en-US"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人間</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の代わりにコミュニケーションを自動で行ってくれるプログラム（もしくは、それを含むシステム全体）の</a:t>
                      </a:r>
                      <a:r>
                        <a:rPr lang="ja-JP" altLang="en-US"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こと。「チャット」（インターネットを利用したリアルタイムのコミュニケーション）と「ロボット」が語源。</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24" marR="9024" marT="9024" marB="0" anchor="ctr">
                    <a:lnL w="12700" cap="flat" cmpd="sng" algn="ctr">
                      <a:solidFill>
                        <a:schemeClr val="accent1"/>
                      </a:solidFill>
                      <a:prstDash val="solid"/>
                      <a:round/>
                      <a:headEnd type="none" w="med" len="med"/>
                      <a:tailEnd type="none" w="med" len="med"/>
                    </a:lnL>
                    <a:solidFill>
                      <a:schemeClr val="accent5">
                        <a:lumMod val="20000"/>
                        <a:lumOff val="80000"/>
                      </a:schemeClr>
                    </a:solidFill>
                  </a:tcPr>
                </a:tc>
              </a:tr>
              <a:tr h="807987">
                <a:tc>
                  <a:txBody>
                    <a:bodyPr/>
                    <a:lstStyle/>
                    <a:p>
                      <a:pPr algn="l" fontAlgn="ctr"/>
                      <a:r>
                        <a:rPr lang="en-US" sz="1200" u="none" strike="noStrike">
                          <a:effectLst/>
                          <a:latin typeface="メイリオ" panose="020B0604030504040204" pitchFamily="50" charset="-128"/>
                          <a:ea typeface="メイリオ" panose="020B0604030504040204" pitchFamily="50" charset="-128"/>
                          <a:cs typeface="メイリオ" panose="020B0604030504040204" pitchFamily="50" charset="-128"/>
                        </a:rPr>
                        <a:t>SNS</a:t>
                      </a:r>
                      <a:endParaRPr lang="en-US" sz="12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24" marR="9024" marT="9024" marB="0" anchor="ctr">
                    <a:lnR w="12700" cap="flat" cmpd="sng" algn="ctr">
                      <a:solidFill>
                        <a:schemeClr val="accent1"/>
                      </a:solidFill>
                      <a:prstDash val="solid"/>
                      <a:round/>
                      <a:headEnd type="none" w="med" len="med"/>
                      <a:tailEnd type="none" w="med" len="med"/>
                    </a:lnR>
                  </a:tcPr>
                </a:tc>
                <a:tc>
                  <a:txBody>
                    <a:bodyPr/>
                    <a:lstStyle/>
                    <a:p>
                      <a:pPr algn="l"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広義には、社会的</a:t>
                      </a:r>
                      <a:r>
                        <a:rPr lang="ja-JP" altLang="en-US"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ネットワークを構築できる</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サービスやウェブサイトをいう。狭義では、人と人とのつながりを促進・サポートする、「コミュニティ型の会員制のサービス」やそれを提供するウェブサイトをいう</a:t>
                      </a:r>
                      <a:r>
                        <a:rPr lang="ja-JP" altLang="en-US"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。「行政</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経営の</a:t>
                      </a:r>
                      <a:r>
                        <a:rPr lang="ja-JP" altLang="en-US"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取組み」で</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は、広義の意味で記載。</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24" marR="9024" marT="9024" marB="0" anchor="ctr">
                    <a:lnL w="12700" cap="flat" cmpd="sng" algn="ctr">
                      <a:solidFill>
                        <a:schemeClr val="accent1"/>
                      </a:solidFill>
                      <a:prstDash val="solid"/>
                      <a:round/>
                      <a:headEnd type="none" w="med" len="med"/>
                      <a:tailEnd type="none" w="med" len="med"/>
                    </a:lnL>
                  </a:tcPr>
                </a:tc>
              </a:tr>
              <a:tr h="721286">
                <a:tc>
                  <a:txBody>
                    <a:bodyPr/>
                    <a:lstStyle/>
                    <a:p>
                      <a:pPr algn="l" fontAlgn="ctr"/>
                      <a:r>
                        <a:rPr lang="zh-TW"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社会課題</a:t>
                      </a:r>
                      <a:r>
                        <a:rPr lang="zh-TW" altLang="en-US"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解決</a:t>
                      </a:r>
                      <a:r>
                        <a:rPr lang="ja-JP" altLang="en-US"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ビジネス</a:t>
                      </a:r>
                      <a:endParaRPr lang="zh-TW" altLang="en-US" sz="1200" b="1" i="0" u="none" strike="sng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24" marR="9024" marT="9024" marB="0" anchor="ctr">
                    <a:lnR w="12700" cap="flat" cmpd="sng" algn="ctr">
                      <a:solidFill>
                        <a:schemeClr val="accent1"/>
                      </a:solidFill>
                      <a:prstDash val="solid"/>
                      <a:round/>
                      <a:headEnd type="none" w="med" len="med"/>
                      <a:tailEnd type="none" w="med" len="med"/>
                    </a:lnR>
                    <a:solidFill>
                      <a:schemeClr val="accent5">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社会課題の解決につながるビジネスのこと。ＮＰＯやコミュニティビジネスなどとは別に、近年は社会課題をシーズとして新たなビジネスを展開し成長する企業が増えている。産業化戦略センターでは幅広い分野においてこうした企業の創業・成長支援に取組んでいる。</a:t>
                      </a:r>
                      <a:endParaRPr lang="ja-JP" altLang="en-US" sz="1200" b="0" i="0" u="none" strike="sng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24" marR="9024" marT="9024" marB="0" anchor="ctr">
                    <a:lnL w="12700" cap="flat" cmpd="sng" algn="ctr">
                      <a:solidFill>
                        <a:schemeClr val="accent1"/>
                      </a:solidFill>
                      <a:prstDash val="solid"/>
                      <a:round/>
                      <a:headEnd type="none" w="med" len="med"/>
                      <a:tailEnd type="none" w="med" len="med"/>
                    </a:lnL>
                    <a:solidFill>
                      <a:schemeClr val="accent5">
                        <a:lumMod val="20000"/>
                        <a:lumOff val="80000"/>
                      </a:schemeClr>
                    </a:solidFill>
                  </a:tcPr>
                </a:tc>
              </a:tr>
              <a:tr h="535122">
                <a:tc>
                  <a:txBody>
                    <a:bodyPr/>
                    <a:lstStyle/>
                    <a:p>
                      <a:pPr algn="l" fontAlgn="ctr"/>
                      <a:r>
                        <a:rPr lang="en-US" sz="1200" u="none" strike="noStrike">
                          <a:effectLst/>
                          <a:latin typeface="メイリオ" panose="020B0604030504040204" pitchFamily="50" charset="-128"/>
                          <a:ea typeface="メイリオ" panose="020B0604030504040204" pitchFamily="50" charset="-128"/>
                          <a:cs typeface="メイリオ" panose="020B0604030504040204" pitchFamily="50" charset="-128"/>
                        </a:rPr>
                        <a:t>SIB</a:t>
                      </a:r>
                      <a:endParaRPr lang="en-US" sz="12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24" marR="9024" marT="9024" marB="0" anchor="ctr">
                    <a:lnR w="12700" cap="flat" cmpd="sng" algn="ctr">
                      <a:solidFill>
                        <a:schemeClr val="accent1"/>
                      </a:solidFill>
                      <a:prstDash val="solid"/>
                      <a:round/>
                      <a:headEnd type="none" w="med" len="med"/>
                      <a:tailEnd type="none" w="med" len="med"/>
                    </a:lnR>
                  </a:tcPr>
                </a:tc>
                <a:tc>
                  <a:txBody>
                    <a:bodyPr/>
                    <a:lstStyle/>
                    <a:p>
                      <a:pPr algn="l" fontAlgn="ctr"/>
                      <a:r>
                        <a:rPr lang="ja-JP" altLang="en-US"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民間</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活用による効果が高く効率的と想定される事業</a:t>
                      </a:r>
                      <a:r>
                        <a:rPr lang="ja-JP" altLang="en-US"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を民間事業者が実施</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し、行政は、あらかじめ合意した成果目標が達成された場合に、事業実施に要したコストに成果報酬を加えて事後的に支払う</a:t>
                      </a:r>
                      <a:r>
                        <a:rPr lang="ja-JP" altLang="en-US"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もの。</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24" marR="9024" marT="9024" marB="0" anchor="ctr">
                    <a:lnL w="12700" cap="flat" cmpd="sng" algn="ctr">
                      <a:solidFill>
                        <a:schemeClr val="accent1"/>
                      </a:solidFill>
                      <a:prstDash val="solid"/>
                      <a:round/>
                      <a:headEnd type="none" w="med" len="med"/>
                      <a:tailEnd type="none" w="med" len="med"/>
                    </a:lnL>
                  </a:tcPr>
                </a:tc>
              </a:tr>
              <a:tr h="720080">
                <a:tc>
                  <a:txBody>
                    <a:bodyPr/>
                    <a:lstStyle/>
                    <a:p>
                      <a:pPr algn="l"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クラウドファンディング</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24" marR="9024" marT="9024" marB="0" anchor="ctr">
                    <a:lnR w="12700" cap="flat" cmpd="sng" algn="ctr">
                      <a:solidFill>
                        <a:schemeClr val="accent1"/>
                      </a:solidFill>
                      <a:prstDash val="solid"/>
                      <a:round/>
                      <a:headEnd type="none" w="med" len="med"/>
                      <a:tailEnd type="none" w="med" len="med"/>
                    </a:lnR>
                    <a:solidFill>
                      <a:schemeClr val="accent5">
                        <a:lumMod val="20000"/>
                        <a:lumOff val="80000"/>
                      </a:schemeClr>
                    </a:solidFill>
                  </a:tcPr>
                </a:tc>
                <a:tc>
                  <a:txBody>
                    <a:bodyPr/>
                    <a:lstStyle/>
                    <a:p>
                      <a:pPr algn="l"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インターネット上で多数の人から資金を募る仕組み。様々な理由でお金を必要としている人に対し、共感した人が一口</a:t>
                      </a: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1,000</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円程度からインターネットを通じて出資しており、プロジェクトを立ち上げる実行者は、個人、団体、企業、自治体など様々ある。</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24" marR="9024" marT="9024" marB="0" anchor="ctr">
                    <a:lnL w="12700" cap="flat" cmpd="sng" algn="ctr">
                      <a:solidFill>
                        <a:schemeClr val="accent1"/>
                      </a:solidFill>
                      <a:prstDash val="solid"/>
                      <a:round/>
                      <a:headEnd type="none" w="med" len="med"/>
                      <a:tailEnd type="none" w="med" len="med"/>
                    </a:lnL>
                    <a:solidFill>
                      <a:schemeClr val="accent5">
                        <a:lumMod val="20000"/>
                        <a:lumOff val="80000"/>
                      </a:schemeClr>
                    </a:solidFill>
                  </a:tcPr>
                </a:tc>
              </a:tr>
              <a:tr h="352267">
                <a:tc>
                  <a:txBody>
                    <a:bodyPr/>
                    <a:lstStyle/>
                    <a:p>
                      <a:pPr algn="l" fontAlgn="ctr"/>
                      <a:r>
                        <a:rPr lang="ja-JP" altLang="en-US" sz="1200" u="none" strike="noStrike">
                          <a:effectLst/>
                          <a:latin typeface="メイリオ" panose="020B0604030504040204" pitchFamily="50" charset="-128"/>
                          <a:ea typeface="メイリオ" panose="020B0604030504040204" pitchFamily="50" charset="-128"/>
                          <a:cs typeface="メイリオ" panose="020B0604030504040204" pitchFamily="50" charset="-128"/>
                        </a:rPr>
                        <a:t>スマート農業</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24" marR="9024" marT="9024" marB="0" anchor="ctr">
                    <a:lnR w="12700" cap="flat" cmpd="sng" algn="ctr">
                      <a:solidFill>
                        <a:schemeClr val="accent1"/>
                      </a:solidFill>
                      <a:prstDash val="solid"/>
                      <a:round/>
                      <a:headEnd type="none" w="med" len="med"/>
                      <a:tailEnd type="none" w="med" len="med"/>
                    </a:lnR>
                  </a:tcPr>
                </a:tc>
                <a:tc>
                  <a:txBody>
                    <a:bodyPr/>
                    <a:lstStyle/>
                    <a:p>
                      <a:pPr algn="l"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ＩＣＴ、ＡＩ、ロボット技術などの最先端技術の導入による高収益型</a:t>
                      </a:r>
                      <a:r>
                        <a:rPr lang="ja-JP" altLang="en-US"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農業。</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24" marR="9024" marT="9024" marB="0" anchor="ctr">
                    <a:lnL w="12700" cap="flat" cmpd="sng" algn="ctr">
                      <a:solidFill>
                        <a:schemeClr val="accent1"/>
                      </a:solidFill>
                      <a:prstDash val="solid"/>
                      <a:round/>
                      <a:headEnd type="none" w="med" len="med"/>
                      <a:tailEnd type="none" w="med" len="med"/>
                    </a:lnL>
                  </a:tcPr>
                </a:tc>
              </a:tr>
              <a:tr h="351700">
                <a:tc>
                  <a:txBody>
                    <a:bodyPr/>
                    <a:lstStyle/>
                    <a:p>
                      <a:pPr algn="l"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プロボノ</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024" marR="9024" marT="9024" marB="0" anchor="ctr">
                    <a:lnR w="12700" cap="flat" cmpd="sng" algn="ctr">
                      <a:solidFill>
                        <a:schemeClr val="accent1"/>
                      </a:solidFill>
                      <a:prstDash val="solid"/>
                      <a:round/>
                      <a:headEnd type="none" w="med" len="med"/>
                      <a:tailEnd type="none" w="med" len="med"/>
                    </a:lnR>
                    <a:solidFill>
                      <a:schemeClr val="accent5">
                        <a:lumMod val="20000"/>
                        <a:lumOff val="80000"/>
                      </a:schemeClr>
                    </a:solidFill>
                  </a:tcPr>
                </a:tc>
                <a:tc>
                  <a:txBody>
                    <a:bodyPr/>
                    <a:lstStyle/>
                    <a:p>
                      <a:pPr algn="l"/>
                      <a:r>
                        <a:rPr lang="ja-JP" altLang="en-US" sz="120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職業上で培った専門的な知識・スキルを活かし社会貢献すること。</a:t>
                      </a:r>
                      <a:endParaRPr lang="en-US" altLang="ja-JP" sz="160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024" marR="9024" marT="9024" marB="0" anchor="ctr">
                    <a:lnL w="12700" cap="flat" cmpd="sng" algn="ctr">
                      <a:solidFill>
                        <a:schemeClr val="accent1"/>
                      </a:solidFill>
                      <a:prstDash val="solid"/>
                      <a:round/>
                      <a:headEnd type="none" w="med" len="med"/>
                      <a:tailEnd type="none" w="med" len="med"/>
                    </a:lnL>
                    <a:solidFill>
                      <a:schemeClr val="accent5">
                        <a:lumMod val="20000"/>
                        <a:lumOff val="80000"/>
                      </a:schemeClr>
                    </a:solidFill>
                  </a:tcPr>
                </a:tc>
              </a:tr>
            </a:tbl>
          </a:graphicData>
        </a:graphic>
      </p:graphicFrame>
      <p:sp>
        <p:nvSpPr>
          <p:cNvPr id="4" name="正方形/長方形 3"/>
          <p:cNvSpPr/>
          <p:nvPr/>
        </p:nvSpPr>
        <p:spPr>
          <a:xfrm>
            <a:off x="8442430" y="6531520"/>
            <a:ext cx="648072" cy="317860"/>
          </a:xfrm>
          <a:prstGeom prst="rect">
            <a:avLst/>
          </a:prstGeom>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r>
              <a:rPr lang="en-US" altLang="ja-JP" dirty="0" smtClean="0"/>
              <a:t>17</a:t>
            </a:r>
            <a:endParaRPr kumimoji="1" lang="ja-JP" altLang="en-US" dirty="0"/>
          </a:p>
        </p:txBody>
      </p:sp>
      <p:cxnSp>
        <p:nvCxnSpPr>
          <p:cNvPr id="5" name="直線コネクタ 4"/>
          <p:cNvCxnSpPr/>
          <p:nvPr/>
        </p:nvCxnSpPr>
        <p:spPr>
          <a:xfrm>
            <a:off x="183873" y="53381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108520" y="164479"/>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用語集</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9066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　　次</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3"/>
          <p:cNvSpPr txBox="1">
            <a:spLocks noChangeArrowheads="1"/>
          </p:cNvSpPr>
          <p:nvPr/>
        </p:nvSpPr>
        <p:spPr>
          <a:xfrm>
            <a:off x="431540" y="882292"/>
            <a:ext cx="8325925" cy="4524315"/>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spcBef>
                <a:spcPct val="0"/>
              </a:spcBef>
              <a:buFont typeface="Wingdings" pitchFamily="2" charset="2"/>
              <a:buNone/>
              <a:tabLst>
                <a:tab pos="8256588" algn="r"/>
              </a:tabLst>
              <a:defRP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１　行政</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経営</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めざす</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姿　　・・・・・・・・・・・・・・・・・・・・・・・・・・・・・・・・・・・・・・・・・・・・・・・・・・・</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）現状認識</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）目標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３）行動</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指針　　・・・・・・・・・・・・・・・・・・・・・・・・・・・・・・・・・・・・・・・・・・・・・・・・・・・・・・・・・・・</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２　新たな行政経営の取組み　　・・・・・・・・・・・・・・・・・・・・・・・・・・・・・・・・・・・・・・・・・・・・・・・　</a:t>
            </a: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（１）社会課題に挑戦し続ける活力ある組織づくり　　・・・・・・・・・・・・・・・・・・・・・・・・・・・・・・・・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（２）社会課題解決につながる共創の仕組みづくり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健全で規律ある行財政運営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（１）組織運営体制　　・・・・・・・・・・・・・・・・・・・・・・・・・・・・・・・・・・・・・・・・・・・・・・・・・・・・・・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（２）財政運営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①歳入確保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②歳出改革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（３）出資法人等の改革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（４）公の施設の改革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3"/>
          <p:cNvSpPr txBox="1">
            <a:spLocks noChangeArrowheads="1"/>
          </p:cNvSpPr>
          <p:nvPr/>
        </p:nvSpPr>
        <p:spPr>
          <a:xfrm>
            <a:off x="8172400" y="884905"/>
            <a:ext cx="678356" cy="4524315"/>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647700">
              <a:spcBef>
                <a:spcPct val="0"/>
              </a:spcBef>
              <a:buFont typeface="Wingdings" pitchFamily="2" charset="2"/>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1</a:t>
            </a:r>
          </a:p>
          <a:p>
            <a:pPr defTabSz="647700">
              <a:spcBef>
                <a:spcPct val="0"/>
              </a:spcBef>
              <a:buFont typeface="Wingdings" pitchFamily="2" charset="2"/>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2</a:t>
            </a:r>
          </a:p>
          <a:p>
            <a:pPr defTabSz="647700">
              <a:spcBef>
                <a:spcPct val="0"/>
              </a:spcBef>
              <a:buFont typeface="Wingdings" pitchFamily="2" charset="2"/>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3</a:t>
            </a:r>
          </a:p>
          <a:p>
            <a:pPr defTabSz="647700">
              <a:spcBef>
                <a:spcPct val="0"/>
              </a:spcBef>
              <a:buFont typeface="Wingdings" pitchFamily="2" charset="2"/>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4</a:t>
            </a:r>
          </a:p>
          <a:p>
            <a:pPr defTabSz="647700">
              <a:spcBef>
                <a:spcPct val="0"/>
              </a:spcBef>
              <a:buFont typeface="Wingdings" pitchFamily="2" charset="2"/>
              <a:buNone/>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5</a:t>
            </a:r>
          </a:p>
          <a:p>
            <a:pPr defTabSz="647700">
              <a:spcBef>
                <a:spcPct val="0"/>
              </a:spcBef>
              <a:buFont typeface="Wingdings" pitchFamily="2" charset="2"/>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6</a:t>
            </a:r>
          </a:p>
          <a:p>
            <a:pPr defTabSz="647700">
              <a:spcBef>
                <a:spcPct val="0"/>
              </a:spcBef>
              <a:buFont typeface="Wingdings" pitchFamily="2" charset="2"/>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p>
          <a:p>
            <a:pPr defTabSz="647700">
              <a:spcBef>
                <a:spcPct val="0"/>
              </a:spcBef>
              <a:buFont typeface="Wingdings" pitchFamily="2" charset="2"/>
              <a:buNone/>
              <a:tabLst>
                <a:tab pos="8256588" algn="r"/>
              </a:tabLst>
              <a:defRPr/>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p>
          <a:p>
            <a:pPr defTabSz="647700">
              <a:spcBef>
                <a:spcPct val="0"/>
              </a:spcBef>
              <a:buFont typeface="Wingdings" pitchFamily="2" charset="2"/>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p>
          <a:p>
            <a:pPr defTabSz="647700">
              <a:spcBef>
                <a:spcPct val="0"/>
              </a:spcBef>
              <a:buFont typeface="Wingdings" pitchFamily="2" charset="2"/>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p>
          <a:p>
            <a:pPr defTabSz="647700">
              <a:spcBef>
                <a:spcPct val="0"/>
              </a:spcBef>
              <a:buFont typeface="Wingdings" pitchFamily="2" charset="2"/>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p>
          <a:p>
            <a:pPr defTabSz="647700">
              <a:spcBef>
                <a:spcPct val="0"/>
              </a:spcBef>
              <a:buFont typeface="Wingdings" pitchFamily="2" charset="2"/>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p>
          <a:p>
            <a:pPr defTabSz="647700">
              <a:spcBef>
                <a:spcPct val="0"/>
              </a:spcBef>
              <a:buFont typeface="Wingdings" pitchFamily="2" charset="2"/>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p>
          <a:p>
            <a:pPr defTabSz="647700">
              <a:spcBef>
                <a:spcPct val="0"/>
              </a:spcBef>
              <a:buFont typeface="Wingdings" pitchFamily="2" charset="2"/>
              <a:buNone/>
              <a:tabLst>
                <a:tab pos="8256588" algn="r"/>
              </a:tabLst>
              <a:defRPr/>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24</a:t>
            </a:r>
          </a:p>
        </p:txBody>
      </p:sp>
    </p:spTree>
    <p:extLst>
      <p:ext uri="{BB962C8B-B14F-4D97-AF65-F5344CB8AC3E}">
        <p14:creationId xmlns:p14="http://schemas.microsoft.com/office/powerpoint/2010/main" val="1236618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191683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705620" y="1319461"/>
            <a:ext cx="8020792" cy="523220"/>
          </a:xfrm>
          <a:prstGeom prst="rect">
            <a:avLst/>
          </a:prstGeom>
          <a:noFill/>
        </p:spPr>
        <p:txBody>
          <a:bodyPr wrap="square" rtlCol="0">
            <a:spAutoFit/>
          </a:bodyPr>
          <a:lstStyle/>
          <a:p>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３　健全</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で規律ある行財政</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運営 </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971600" y="2277097"/>
            <a:ext cx="7200800" cy="2031325"/>
          </a:xfrm>
          <a:prstGeom prst="rect">
            <a:avLst/>
          </a:prstGeom>
        </p:spPr>
        <p:txBody>
          <a:bodyPr wrap="square" numCol="1">
            <a:spAutoFit/>
          </a:bodyPr>
          <a:lstStyle/>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（１）</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組織運営体制</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２）財政</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運営</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latin typeface="Meiryo UI" panose="020B0604030504040204" pitchFamily="50" charset="-128"/>
                <a:ea typeface="Meiryo UI" panose="020B0604030504040204" pitchFamily="50" charset="-128"/>
                <a:cs typeface="Meiryo UI" panose="020B0604030504040204" pitchFamily="50" charset="-128"/>
              </a:rPr>
              <a:t>歳入確保　　</a:t>
            </a: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②歳出改革　　</a:t>
            </a: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（３）出資法人等の改革　　</a:t>
            </a: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（４）公の施設の改革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endParaRPr lang="ja-JP" altLang="en-US"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18</a:t>
            </a:r>
            <a:endParaRPr lang="ja-JP" altLang="en-US" dirty="0">
              <a:solidFill>
                <a:schemeClr val="tx1"/>
              </a:solidFill>
            </a:endParaRPr>
          </a:p>
        </p:txBody>
      </p:sp>
    </p:spTree>
    <p:extLst>
      <p:ext uri="{BB962C8B-B14F-4D97-AF65-F5344CB8AC3E}">
        <p14:creationId xmlns:p14="http://schemas.microsoft.com/office/powerpoint/2010/main" val="314123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正方形/長方形 13"/>
          <p:cNvSpPr/>
          <p:nvPr/>
        </p:nvSpPr>
        <p:spPr>
          <a:xfrm>
            <a:off x="26495" y="107340"/>
            <a:ext cx="8820472" cy="369332"/>
          </a:xfrm>
          <a:prstGeom prst="rect">
            <a:avLst/>
          </a:prstGeom>
        </p:spPr>
        <p:txBody>
          <a:bodyPr wrap="square">
            <a:spAutoFit/>
          </a:bodyPr>
          <a:lstStyle/>
          <a:p>
            <a:pPr marL="252000" indent="-457200"/>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（１）組織</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運営</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8442430" y="6531520"/>
            <a:ext cx="607604"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19</a:t>
            </a:r>
            <a:endParaRPr lang="ja-JP" altLang="en-US" dirty="0">
              <a:solidFill>
                <a:prstClr val="black"/>
              </a:solidFill>
            </a:endParaRPr>
          </a:p>
        </p:txBody>
      </p:sp>
      <p:sp>
        <p:nvSpPr>
          <p:cNvPr id="10" name="正方形/長方形 9"/>
          <p:cNvSpPr/>
          <p:nvPr/>
        </p:nvSpPr>
        <p:spPr>
          <a:xfrm>
            <a:off x="300101" y="1043735"/>
            <a:ext cx="8668748" cy="4278094"/>
          </a:xfrm>
          <a:prstGeom prst="rect">
            <a:avLst/>
          </a:prstGeom>
        </p:spPr>
        <p:txBody>
          <a:bodyPr wrap="square">
            <a:spAutoFit/>
          </a:bodyPr>
          <a:lstStyle/>
          <a:p>
            <a:pPr marL="174625" indent="-174625" defTabSz="647700">
              <a:spcBef>
                <a:spcPct val="0"/>
              </a:spcBef>
              <a:tabLst>
                <a:tab pos="8256588" algn="r"/>
              </a:tabLst>
              <a:defRP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自律的</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な改革を支える体制の構築</a:t>
            </a:r>
          </a:p>
          <a:p>
            <a:pPr marL="174625" indent="-174625"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新た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な課題に的確に対応し、最大のパフォーマンスを発揮することができるよう、求める人材を適切</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に確保</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するとともに、職員が働きやすい環境づくり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をすすめ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、女性職員を幅広い分野へ積極的に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任用します。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、再任用職員の短時間・フルタイム勤務の運用等、府庁の様々な人材を最大限活用することにより、必要な組織人員体制を整え、自律的な改革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をすすめます。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647700">
              <a:spcBef>
                <a:spcPct val="0"/>
              </a:spcBef>
              <a:tabLst>
                <a:tab pos="8256588" algn="r"/>
              </a:tabLst>
              <a:defRPr/>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647700">
              <a:spcBef>
                <a:spcPct val="0"/>
              </a:spcBef>
              <a:tabLst>
                <a:tab pos="8256588" algn="r"/>
              </a:tabLst>
              <a:defRP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働き方</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改革の実現</a:t>
            </a:r>
          </a:p>
          <a:p>
            <a:pPr marL="174625" indent="-174625"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月に大阪府庁版「働き方改革」（第２弾）を策定し、長時間労働の是正など第１弾の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強化するとともに、仕事の手間に潜むムダ、制約のない柔軟な働き方、若手職員の知識や経験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の補い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などの視点から新たな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取組みをすすめます。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647700">
              <a:spcBef>
                <a:spcPct val="0"/>
              </a:spcBef>
              <a:tabLst>
                <a:tab pos="8256588" algn="r"/>
              </a:tabLst>
              <a:defRPr/>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647700">
              <a:spcBef>
                <a:spcPct val="0"/>
              </a:spcBef>
              <a:tabLst>
                <a:tab pos="8256588" algn="r"/>
              </a:tabLst>
              <a:defRP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年度の組織体制と人員編成</a:t>
            </a:r>
          </a:p>
          <a:p>
            <a:pPr marL="174625" indent="-174625"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府政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の重要課題に適切に対応するとともに、効率的かつ効果的な行政運営を図るため、必要な組織体制の整備を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人員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編成については、事務事業の見直しや事務の効率化等による組織のスリム化に努めつつ、安全・安心の確保に向けた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緊急かつ重要な行政需要に適切に対応していくことができるよう、重点的に人員を配置して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いきます。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746575" y="5319210"/>
            <a:ext cx="7605845" cy="864000"/>
          </a:xfrm>
          <a:prstGeom prst="rect">
            <a:avLst/>
          </a:prstGeom>
          <a:no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a:t>
            </a:r>
            <a:r>
              <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職員数管理目標</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平成</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から</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34</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年度の職員数管理目標は、</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8,465</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H29</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年度当初グロス職員数</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）を上限とする</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グロス職員数＝　常勤職員数（フルタイム再任用数含む）＋常勤換算後の短時間</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再任用数）</a:t>
            </a:r>
            <a:endParaRPr kumimoji="1"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79178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正方形/長方形 11"/>
          <p:cNvSpPr/>
          <p:nvPr/>
        </p:nvSpPr>
        <p:spPr>
          <a:xfrm>
            <a:off x="8442430" y="6531520"/>
            <a:ext cx="607604"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20</a:t>
            </a:r>
            <a:endParaRPr lang="ja-JP" altLang="en-US" dirty="0">
              <a:solidFill>
                <a:prstClr val="black"/>
              </a:solidFill>
            </a:endParaRPr>
          </a:p>
        </p:txBody>
      </p:sp>
      <p:sp>
        <p:nvSpPr>
          <p:cNvPr id="14" name="正方形/長方形 13"/>
          <p:cNvSpPr/>
          <p:nvPr/>
        </p:nvSpPr>
        <p:spPr>
          <a:xfrm>
            <a:off x="26495" y="107340"/>
            <a:ext cx="8820472" cy="369332"/>
          </a:xfrm>
          <a:prstGeom prst="rect">
            <a:avLst/>
          </a:prstGeom>
        </p:spPr>
        <p:txBody>
          <a:bodyPr wrap="square">
            <a:spAutoFit/>
          </a:bodyPr>
          <a:lstStyle/>
          <a:p>
            <a:pPr marL="252000" indent="-457200"/>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運営</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83873" y="1223755"/>
            <a:ext cx="8784977" cy="4955203"/>
          </a:xfrm>
          <a:prstGeom prst="rect">
            <a:avLst/>
          </a:prstGeom>
          <a:noFill/>
        </p:spPr>
        <p:txBody>
          <a:bodyPr wrap="square" rtlCol="0">
            <a:spAutoFit/>
          </a:bodyPr>
          <a:lstStyle/>
          <a:p>
            <a:pPr marL="252000" indent="-457200"/>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財政規律の確保</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年度以降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も多額の収支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不足が見込まれることから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、これまでの改革の取組みを継承しつつ、財政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運営基本条例に基づき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、将来世代に負担を先送りしないよう、健全で規律ある財政運営を行います。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収支不足への対応</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p>
            <a:pPr marL="381000" indent="-17463"/>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「当面の財政運営の取組み（案）」に掲げた取組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み</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例などの歳入確保や歳出の見直しについて検討・具体化をすすめるとともに、それでもなお収支不足額が生じる場合は、財政調整基金を機動的に活用したうえで、年度を通じた効果的・効率的な予算執行により対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していきます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381000" indent="-17463"/>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381000" indent="-17463"/>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減債</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基金</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積立不足</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額の計画的</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解消</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p>
          <a:p>
            <a:pPr marL="363538"/>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年度末までの減債基金の復元完了を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めざします（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ただし、税収の急激な落ち込み等不測の事態が生じた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場合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は、柔軟に対応します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　減債基金積立不足額（</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年度末見込み）　１，６２５億円</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財政調整</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基金</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の確保</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363538"/>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財政</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リスクの対応については、財政運営基本条例に基づく目標額（平成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末までに</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億円）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の確保</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努めます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財政調整基金残高（平成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末見込み）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１，１１７億円</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大かっこ 5"/>
          <p:cNvSpPr/>
          <p:nvPr/>
        </p:nvSpPr>
        <p:spPr>
          <a:xfrm>
            <a:off x="2141730" y="4374105"/>
            <a:ext cx="6300000" cy="5040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a:t>（</a:t>
            </a:r>
            <a:r>
              <a:rPr kumimoji="1" lang="ja-JP" altLang="en-US" sz="1200" dirty="0" smtClean="0"/>
              <a:t>注）財政再建団体転落回避のため、平成</a:t>
            </a:r>
            <a:r>
              <a:rPr kumimoji="1" lang="en-US" altLang="ja-JP" sz="1200" dirty="0" smtClean="0"/>
              <a:t>13</a:t>
            </a:r>
            <a:r>
              <a:rPr kumimoji="1" lang="ja-JP" altLang="en-US" sz="1200" dirty="0" smtClean="0"/>
              <a:t>～</a:t>
            </a:r>
            <a:r>
              <a:rPr kumimoji="1" lang="en-US" altLang="ja-JP" sz="1200" dirty="0" smtClean="0"/>
              <a:t>19</a:t>
            </a:r>
            <a:r>
              <a:rPr kumimoji="1" lang="ja-JP" altLang="en-US" sz="1200" dirty="0" smtClean="0"/>
              <a:t>年度の間に、減債基金から合計</a:t>
            </a:r>
            <a:r>
              <a:rPr kumimoji="1" lang="en-US" altLang="ja-JP" sz="1200" dirty="0" smtClean="0"/>
              <a:t>5,202</a:t>
            </a:r>
            <a:r>
              <a:rPr kumimoji="1" lang="ja-JP" altLang="en-US" sz="1200" dirty="0" smtClean="0"/>
              <a:t>億円の</a:t>
            </a:r>
            <a:endParaRPr kumimoji="1" lang="en-US" altLang="ja-JP" sz="1200" dirty="0" smtClean="0"/>
          </a:p>
          <a:p>
            <a:r>
              <a:rPr lang="ja-JP" altLang="en-US" sz="1200" dirty="0"/>
              <a:t>　</a:t>
            </a:r>
            <a:r>
              <a:rPr lang="ja-JP" altLang="en-US" sz="1200" dirty="0" smtClean="0"/>
              <a:t>　　</a:t>
            </a:r>
            <a:r>
              <a:rPr kumimoji="1" lang="ja-JP" altLang="en-US" sz="1200" dirty="0" smtClean="0"/>
              <a:t>借入れを実施したため、減債基金残高が積み立てておくべき額に比して不足</a:t>
            </a:r>
            <a:endParaRPr kumimoji="1" lang="ja-JP" altLang="en-US" sz="1200" dirty="0"/>
          </a:p>
        </p:txBody>
      </p:sp>
    </p:spTree>
    <p:extLst>
      <p:ext uri="{BB962C8B-B14F-4D97-AF65-F5344CB8AC3E}">
        <p14:creationId xmlns:p14="http://schemas.microsoft.com/office/powerpoint/2010/main" val="524537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72595" y="1136647"/>
            <a:ext cx="8485711" cy="1077218"/>
          </a:xfrm>
          <a:prstGeom prst="rect">
            <a:avLst/>
          </a:prstGeom>
          <a:noFill/>
        </p:spPr>
        <p:txBody>
          <a:bodyPr wrap="square" rtlCol="0">
            <a:spAutoFit/>
          </a:bodyPr>
          <a:lstStyle/>
          <a:p>
            <a:pPr marL="177800" indent="-1778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①歳入確保</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税については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課税自主権を活用した収入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確保に取組むとともに、徴収</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向上方策の推進</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に取組みます。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 「大阪府ファシリティマネジメント基本方針」に基づく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などによる府有財産の売却や、債権、出資による権利、株式等の有効活用等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をすすめます。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8442430" y="6531520"/>
            <a:ext cx="607604"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21</a:t>
            </a:r>
            <a:endParaRPr lang="ja-JP" altLang="en-US" dirty="0">
              <a:solidFill>
                <a:prstClr val="black"/>
              </a:solidFill>
            </a:endParaRPr>
          </a:p>
        </p:txBody>
      </p:sp>
      <p:cxnSp>
        <p:nvCxnSpPr>
          <p:cNvPr id="17" name="直線コネクタ 16"/>
          <p:cNvCxnSpPr/>
          <p:nvPr/>
        </p:nvCxnSpPr>
        <p:spPr>
          <a:xfrm>
            <a:off x="183873" y="77370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0" name="正方形/長方形 19"/>
          <p:cNvSpPr/>
          <p:nvPr/>
        </p:nvSpPr>
        <p:spPr>
          <a:xfrm>
            <a:off x="26495" y="107340"/>
            <a:ext cx="8820472" cy="646331"/>
          </a:xfrm>
          <a:prstGeom prst="rect">
            <a:avLst/>
          </a:prstGeom>
        </p:spPr>
        <p:txBody>
          <a:bodyPr wrap="square">
            <a:spAutoFit/>
          </a:bodyPr>
          <a:lstStyle/>
          <a:p>
            <a:pPr marL="252000" indent="-457200"/>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（２）財政運営</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①歳入確保、②歳出改革</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大かっこ 8"/>
          <p:cNvSpPr/>
          <p:nvPr/>
        </p:nvSpPr>
        <p:spPr>
          <a:xfrm>
            <a:off x="558128" y="4734145"/>
            <a:ext cx="8469367" cy="1440160"/>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＜主な</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取組み＞</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ファシリティマネジメント基本方針等に基づき、府有施設の有効活用に</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取組みます</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■地域</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福祉・高齢者福祉交付金のより効果的な配分方法等や私学助成トータルのあり方の検討など</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を行います</a:t>
            </a: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流域下水道事業に地方公営企業法を適用するなど、効率的で持続可能な運営に</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取組みます</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333505" y="3506669"/>
            <a:ext cx="8485711" cy="1077218"/>
          </a:xfrm>
          <a:prstGeom prst="rect">
            <a:avLst/>
          </a:prstGeom>
          <a:noFill/>
        </p:spPr>
        <p:txBody>
          <a:bodyPr wrap="square" rtlCol="0">
            <a:spAutoFit/>
          </a:bodyPr>
          <a:lstStyle/>
          <a:p>
            <a:pPr marL="177800" indent="-1778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②歳出改革</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7800" indent="185738"/>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限られた財源や人材で最大の効果を発揮していくため、ＰＤＣＡサイクルによる施策効果の高い事業への重点化や、政策実現に向けた民間との幅広い分野の連携、業務フローの点検見直しによる業務の改善と効率化などに取組みます。</a:t>
            </a:r>
            <a:endParaRPr kumimoji="1"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大かっこ 10"/>
          <p:cNvSpPr/>
          <p:nvPr/>
        </p:nvSpPr>
        <p:spPr>
          <a:xfrm>
            <a:off x="586789" y="2245550"/>
            <a:ext cx="8080666" cy="1114668"/>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＜主な取組み</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森林環境税、宿泊税、法人二税の超過課税による収入確保に</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取組みます</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大阪府域地方税徴収機構の共同徴収を継続</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します</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守口保健所跡地や元公共職業安定所敷地など府有財産の売却</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をすすめます　　</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10361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696005010"/>
              </p:ext>
            </p:extLst>
          </p:nvPr>
        </p:nvGraphicFramePr>
        <p:xfrm>
          <a:off x="7452320" y="6237312"/>
          <a:ext cx="208280" cy="365760"/>
        </p:xfrm>
        <a:graphic>
          <a:graphicData uri="http://schemas.openxmlformats.org/drawingml/2006/table">
            <a:tbl>
              <a:tblPr/>
              <a:tblGrid>
                <a:gridCol w="208280"/>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sp>
        <p:nvSpPr>
          <p:cNvPr id="8" name="正方形/長方形 7"/>
          <p:cNvSpPr/>
          <p:nvPr/>
        </p:nvSpPr>
        <p:spPr>
          <a:xfrm>
            <a:off x="179512" y="501029"/>
            <a:ext cx="8937993" cy="1631216"/>
          </a:xfrm>
          <a:prstGeom prst="rect">
            <a:avLst/>
          </a:prstGeom>
        </p:spPr>
        <p:txBody>
          <a:bodyPr wrap="square">
            <a:spAutoFit/>
          </a:bodyPr>
          <a:lstStyle/>
          <a:p>
            <a:pPr fontAlgn="auto">
              <a:spcBef>
                <a:spcPts val="0"/>
              </a:spcBef>
              <a:spcAft>
                <a:spcPts val="0"/>
              </a:spcAft>
              <a:defRP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指定出資法人</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　指定出資</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法人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法人）</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これまでに策定した行財政計画に基づく取組み状況や進捗状況を踏まえ点検を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実施しました。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　また、孫法人（３法人）についても、出資元法人の関与の状況等を確認・点検しました。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今後、点検に基づく改革の方向性の具体化を図るとともに、「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出資法人等への関与</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事項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定める条例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に基づく経営</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評価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制度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や人的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関与の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必要性の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点検等により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の法人に対する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関与の見直し、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法人の経営改善をすすめます。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99427" y="44624"/>
            <a:ext cx="8333101" cy="369332"/>
          </a:xfrm>
          <a:prstGeom prst="rect">
            <a:avLst/>
          </a:prstGeom>
        </p:spPr>
        <p:txBody>
          <a:bodyPr wrap="square">
            <a:spAutoFit/>
          </a:bodyPr>
          <a:lstStyle/>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（３）出資法人等の改革</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4" name="直線コネクタ 53"/>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318" name="正方形/長方形 36"/>
          <p:cNvSpPr>
            <a:spLocks noChangeArrowheads="1"/>
          </p:cNvSpPr>
          <p:nvPr/>
        </p:nvSpPr>
        <p:spPr bwMode="auto">
          <a:xfrm>
            <a:off x="234362" y="1947579"/>
            <a:ext cx="35290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点検に基づく改革の方向性＞</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2" name="グループ化 18"/>
          <p:cNvGrpSpPr>
            <a:grpSpLocks/>
          </p:cNvGrpSpPr>
          <p:nvPr/>
        </p:nvGrpSpPr>
        <p:grpSpPr bwMode="auto">
          <a:xfrm>
            <a:off x="511099" y="2255356"/>
            <a:ext cx="2237169" cy="4372283"/>
            <a:chOff x="799188" y="-894369"/>
            <a:chExt cx="2534949" cy="7295085"/>
          </a:xfrm>
        </p:grpSpPr>
        <p:sp>
          <p:nvSpPr>
            <p:cNvPr id="25" name="正方形/長方形 24"/>
            <p:cNvSpPr/>
            <p:nvPr/>
          </p:nvSpPr>
          <p:spPr>
            <a:xfrm>
              <a:off x="799188" y="-894369"/>
              <a:ext cx="2534949" cy="7295085"/>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899188" y="147666"/>
              <a:ext cx="2364808" cy="61992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大阪府国際交流</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34</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月廃止</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904810" y="827355"/>
              <a:ext cx="2359188" cy="540806"/>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133985" fontAlgn="auto">
                <a:spcBef>
                  <a:spcPts val="0"/>
                </a:spcBef>
                <a:spcAft>
                  <a:spcPts val="0"/>
                </a:spcAft>
                <a:defRPr/>
              </a:pP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大阪府タウン管理財団 </a:t>
              </a:r>
              <a:endParaRPr lang="ja-JP" altLang="en-US" sz="7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904811" y="1504988"/>
              <a:ext cx="2357065" cy="951388"/>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食品流通センター </a:t>
              </a:r>
              <a:endParaRPr lang="ja-JP" altLang="en-US" sz="7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鶴見フラワーセンター </a:t>
              </a:r>
              <a:endPar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大阪外環状</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901308" y="2553716"/>
              <a:ext cx="2362690" cy="1287044"/>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800"/>
                </a:lnSpc>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○抜本的見直し</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国際会議場 </a:t>
              </a:r>
              <a:endParaRPr lang="en-US" altLang="ja-JP" sz="7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大阪府保健医療財団</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大阪産業振興機構</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大阪府中小企業信用保証</a:t>
              </a:r>
              <a:r>
                <a:rPr lang="ja-JP" altLang="en-US" sz="800" kern="1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協会　</a:t>
              </a:r>
              <a:r>
                <a:rPr lang="en-US" altLang="ja-JP"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ja-JP" altLang="en-US" sz="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月合併</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堺泉北</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埠頭</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904809" y="3973125"/>
              <a:ext cx="2362689" cy="238715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800"/>
                </a:lnSpc>
                <a:spcBef>
                  <a:spcPts val="0"/>
                </a:spcBef>
                <a:spcAft>
                  <a:spcPts val="0"/>
                </a:spcAft>
                <a:defRPr/>
              </a:pPr>
              <a:r>
                <a:rPr lang="ja-JP" altLang="en-US" sz="9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大阪府育英会 </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大阪国際平和センター</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千里ライフサイエンス振興財団</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西成労働福祉センター</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大阪府みどり公社</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大阪府漁業振興</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基金</a:t>
              </a:r>
              <a:endPar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都市整備推進センター</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大阪高速</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大阪府道路公社 </a:t>
              </a:r>
              <a:endParaRPr lang="en-US" altLang="ja-JP" sz="7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大阪府土地開発公社</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大阪府住宅供給公社</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大阪府文化財</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7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4"/>
            <p:cNvSpPr>
              <a:spLocks noChangeArrowheads="1"/>
            </p:cNvSpPr>
            <p:nvPr/>
          </p:nvSpPr>
          <p:spPr bwMode="auto">
            <a:xfrm>
              <a:off x="943855" y="-731311"/>
              <a:ext cx="2284597" cy="764825"/>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年度行財政改革の</a:t>
              </a:r>
              <a:r>
                <a:rPr lang="en-US"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b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取組みにおける方向性</a:t>
              </a:r>
              <a:endParaRPr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198" name="直線コネクタ 197"/>
          <p:cNvCxnSpPr/>
          <p:nvPr/>
        </p:nvCxnSpPr>
        <p:spPr bwMode="auto">
          <a:xfrm>
            <a:off x="1814550" y="6192970"/>
            <a:ext cx="933718" cy="0"/>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7" name="右矢印 46"/>
          <p:cNvSpPr/>
          <p:nvPr/>
        </p:nvSpPr>
        <p:spPr bwMode="auto">
          <a:xfrm>
            <a:off x="2861810" y="4065760"/>
            <a:ext cx="300173" cy="1185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p:cNvGrpSpPr/>
          <p:nvPr/>
        </p:nvGrpSpPr>
        <p:grpSpPr>
          <a:xfrm>
            <a:off x="5967155" y="2255355"/>
            <a:ext cx="2385265" cy="4399091"/>
            <a:chOff x="6485738" y="2560237"/>
            <a:chExt cx="2623792" cy="4129095"/>
          </a:xfrm>
        </p:grpSpPr>
        <p:sp>
          <p:nvSpPr>
            <p:cNvPr id="41" name="角丸四角形 4"/>
            <p:cNvSpPr>
              <a:spLocks noChangeArrowheads="1"/>
            </p:cNvSpPr>
            <p:nvPr/>
          </p:nvSpPr>
          <p:spPr bwMode="auto">
            <a:xfrm>
              <a:off x="6634255" y="2673811"/>
              <a:ext cx="2314050" cy="372907"/>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年度行政経営の取組み</a:t>
              </a:r>
              <a:endParaRPr lang="en-US"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における方向性</a:t>
              </a:r>
              <a:endPar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bwMode="auto">
            <a:xfrm>
              <a:off x="6614254" y="3252026"/>
              <a:ext cx="2377001" cy="288129"/>
            </a:xfrm>
            <a:prstGeom prst="rect">
              <a:avLst/>
            </a:prstGeom>
            <a:solidFill>
              <a:schemeClr val="accent5">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spcBef>
                  <a:spcPts val="0"/>
                </a:spcBef>
                <a:spcAft>
                  <a:spcPts val="0"/>
                </a:spcAft>
                <a:defRPr/>
              </a:pP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133985" fontAlgn="auto">
                <a:spcBef>
                  <a:spcPts val="0"/>
                </a:spcBef>
                <a:spcAft>
                  <a:spcPts val="0"/>
                </a:spcAft>
                <a:defRPr/>
              </a:pP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一財</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大阪府タウン管理財団</a:t>
              </a:r>
              <a:r>
                <a:rPr lang="ja-JP" altLang="en-US" sz="8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7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bwMode="auto">
            <a:xfrm>
              <a:off x="6614252" y="3640321"/>
              <a:ext cx="2377002" cy="539403"/>
            </a:xfrm>
            <a:prstGeom prst="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大阪鶴見フラワーセンター</a:t>
              </a:r>
              <a:endParaRPr lang="en-US" altLang="ja-JP" sz="7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大阪外</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環状</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bwMode="auto">
            <a:xfrm>
              <a:off x="6614253" y="4259526"/>
              <a:ext cx="2377001" cy="701792"/>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800"/>
                </a:lnSpc>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○抜本的見直し</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会議場</a:t>
              </a:r>
              <a:endParaRPr lang="en-US" altLang="ja-JP" sz="8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大阪府保健医療</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大阪産業振興</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機構</a:t>
              </a:r>
              <a:endPar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大阪府道路公社 </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堺泉北</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埠頭</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bwMode="auto">
            <a:xfrm>
              <a:off x="6614252" y="5059602"/>
              <a:ext cx="2377002" cy="1514018"/>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800"/>
                </a:lnSpc>
                <a:spcBef>
                  <a:spcPts val="0"/>
                </a:spcBef>
                <a:spcAft>
                  <a:spcPts val="0"/>
                </a:spcAft>
                <a:defRPr/>
              </a:pPr>
              <a:r>
                <a:rPr lang="ja-JP" altLang="en-US" sz="9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fontAlgn="auto">
                <a:lnSpc>
                  <a:spcPts val="800"/>
                </a:lnSpc>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育英会</a:t>
              </a:r>
              <a:endPar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zh-TW"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大阪府国際交流財団</a:t>
              </a:r>
            </a:p>
            <a:p>
              <a:pPr fontAlgn="auto">
                <a:lnSpc>
                  <a:spcPts val="800"/>
                </a:lnSpc>
                <a:spcBef>
                  <a:spcPts val="0"/>
                </a:spcBef>
                <a:spcAft>
                  <a:spcPts val="0"/>
                </a:spcAft>
                <a:defRPr/>
              </a:pP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大阪国際平和センター</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千里ライフサイエンス振興</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大阪信用保証協会</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西成労働福祉</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大阪府みどり公社</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大阪府漁業振興</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基金</a:t>
              </a:r>
              <a:endPar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大阪府都市整備推進センター</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大阪高速</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大阪府土地開発</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公社</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大阪府住宅供給</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公社</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大阪府文化財</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 </a:t>
              </a:r>
              <a:endParaRPr lang="ja-JP" altLang="en-US" sz="7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bwMode="auto">
            <a:xfrm>
              <a:off x="6485738" y="2560237"/>
              <a:ext cx="2623792" cy="4129095"/>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1" name="右矢印 50"/>
          <p:cNvSpPr/>
          <p:nvPr/>
        </p:nvSpPr>
        <p:spPr bwMode="auto">
          <a:xfrm>
            <a:off x="5562110" y="4066405"/>
            <a:ext cx="300173" cy="1185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3266855" y="2255356"/>
            <a:ext cx="2193814" cy="4399090"/>
            <a:chOff x="3350911" y="2255356"/>
            <a:chExt cx="2193814" cy="4399090"/>
          </a:xfrm>
        </p:grpSpPr>
        <p:sp>
          <p:nvSpPr>
            <p:cNvPr id="85" name="角丸四角形 4"/>
            <p:cNvSpPr>
              <a:spLocks noChangeArrowheads="1"/>
            </p:cNvSpPr>
            <p:nvPr/>
          </p:nvSpPr>
          <p:spPr bwMode="auto">
            <a:xfrm>
              <a:off x="3404709" y="2381566"/>
              <a:ext cx="2112396" cy="401430"/>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行財政改革</a:t>
              </a: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推進プラン（案）における</a:t>
              </a:r>
              <a:endParaRPr lang="en-US"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の方向性</a:t>
              </a:r>
              <a:r>
                <a:rPr lang="ja-JP" altLang="en-US" sz="9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9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H29</a:t>
              </a:r>
              <a:r>
                <a:rPr lang="ja-JP" altLang="en-US" sz="9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正方形/長方形 134"/>
            <p:cNvSpPr/>
            <p:nvPr/>
          </p:nvSpPr>
          <p:spPr bwMode="auto">
            <a:xfrm>
              <a:off x="3442199" y="3287265"/>
              <a:ext cx="2024688" cy="326479"/>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spcBef>
                  <a:spcPts val="0"/>
                </a:spcBef>
                <a:spcAft>
                  <a:spcPts val="0"/>
                </a:spcAft>
                <a:defRPr/>
              </a:pP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133985" fontAlgn="auto">
                <a:spcBef>
                  <a:spcPts val="0"/>
                </a:spcBef>
                <a:spcAft>
                  <a:spcPts val="0"/>
                </a:spcAft>
                <a:defRPr/>
              </a:pP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一財</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大阪府タウン管理財団</a:t>
              </a:r>
              <a:r>
                <a:rPr lang="ja-JP" altLang="en-US" sz="8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7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正方形/長方形 135"/>
            <p:cNvSpPr/>
            <p:nvPr/>
          </p:nvSpPr>
          <p:spPr bwMode="auto">
            <a:xfrm>
              <a:off x="3452265" y="3671006"/>
              <a:ext cx="2024689" cy="539403"/>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食品</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流通センター</a:t>
              </a:r>
              <a:r>
                <a:rPr lang="en-US" altLang="ja-JP" sz="7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大阪鶴見フラワーセンター</a:t>
              </a:r>
              <a:endParaRPr lang="en-US" altLang="ja-JP" sz="7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大阪外</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環状</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正方形/長方形 136"/>
            <p:cNvSpPr/>
            <p:nvPr/>
          </p:nvSpPr>
          <p:spPr bwMode="auto">
            <a:xfrm>
              <a:off x="3435894" y="4284568"/>
              <a:ext cx="2024688" cy="747395"/>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800"/>
                </a:lnSpc>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○抜本的見直し</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会議場</a:t>
              </a:r>
              <a:endParaRPr lang="en-US" altLang="ja-JP" sz="8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大阪府保健医療</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大阪産業振興</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機構</a:t>
              </a:r>
              <a:endPar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大阪府道路公社 </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堺泉北</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埠頭</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正方形/長方形 137"/>
            <p:cNvSpPr/>
            <p:nvPr/>
          </p:nvSpPr>
          <p:spPr bwMode="auto">
            <a:xfrm>
              <a:off x="3452265" y="5089388"/>
              <a:ext cx="2017285" cy="151401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800"/>
                </a:lnSpc>
                <a:spcBef>
                  <a:spcPts val="0"/>
                </a:spcBef>
                <a:spcAft>
                  <a:spcPts val="0"/>
                </a:spcAft>
                <a:defRPr/>
              </a:pPr>
              <a:r>
                <a:rPr lang="ja-JP" altLang="en-US" sz="9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fontAlgn="auto">
                <a:lnSpc>
                  <a:spcPts val="800"/>
                </a:lnSpc>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育英会</a:t>
              </a:r>
              <a:endParaRPr lang="zh-TW" altLang="en-US" sz="8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大阪国際平和センター</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千里ライフサイエンス振興</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大阪信用保証協会</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西成労働福祉センター</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大阪府みどり公社</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大阪府漁業振興</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基金</a:t>
              </a:r>
              <a:endPar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大阪府都市整備推進センター</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大阪高速</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大阪府土地開発公社</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大阪府住宅供給</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公社</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大阪府文化財センター </a:t>
              </a:r>
              <a:endParaRPr lang="ja-JP" altLang="en-US" sz="7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bwMode="auto">
            <a:xfrm>
              <a:off x="3350911" y="2255356"/>
              <a:ext cx="2193814" cy="4399090"/>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bwMode="auto">
            <a:xfrm>
              <a:off x="3433594" y="2876159"/>
              <a:ext cx="2008317" cy="371547"/>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大阪府国際交流</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34</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月廃止</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52" name="直線コネクタ 51"/>
          <p:cNvCxnSpPr/>
          <p:nvPr/>
        </p:nvCxnSpPr>
        <p:spPr bwMode="auto">
          <a:xfrm>
            <a:off x="5093834" y="3042882"/>
            <a:ext cx="457610" cy="0"/>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bwMode="auto">
          <a:xfrm>
            <a:off x="5543884" y="3042882"/>
            <a:ext cx="783311" cy="2207888"/>
          </a:xfrm>
          <a:prstGeom prst="straightConnector1">
            <a:avLst/>
          </a:prstGeom>
          <a:ln w="190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a:xfrm>
            <a:off x="8487435" y="6524091"/>
            <a:ext cx="607604"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22</a:t>
            </a:r>
            <a:endParaRPr lang="ja-JP" altLang="en-US" dirty="0">
              <a:solidFill>
                <a:prstClr val="black"/>
              </a:solidFill>
            </a:endParaRPr>
          </a:p>
        </p:txBody>
      </p:sp>
      <p:cxnSp>
        <p:nvCxnSpPr>
          <p:cNvPr id="172" name="直線矢印コネクタ 171"/>
          <p:cNvCxnSpPr/>
          <p:nvPr/>
        </p:nvCxnSpPr>
        <p:spPr bwMode="auto">
          <a:xfrm flipV="1">
            <a:off x="2733894" y="4801356"/>
            <a:ext cx="847996" cy="1391614"/>
          </a:xfrm>
          <a:prstGeom prst="straightConnector1">
            <a:avLst/>
          </a:prstGeom>
          <a:ln w="190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6269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323318886"/>
              </p:ext>
            </p:extLst>
          </p:nvPr>
        </p:nvGraphicFramePr>
        <p:xfrm>
          <a:off x="2843808" y="3429000"/>
          <a:ext cx="208280" cy="365760"/>
        </p:xfrm>
        <a:graphic>
          <a:graphicData uri="http://schemas.openxmlformats.org/drawingml/2006/table">
            <a:tbl>
              <a:tblPr/>
              <a:tblGrid>
                <a:gridCol w="208280"/>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sp>
        <p:nvSpPr>
          <p:cNvPr id="6" name="正方形/長方形 5"/>
          <p:cNvSpPr/>
          <p:nvPr/>
        </p:nvSpPr>
        <p:spPr>
          <a:xfrm>
            <a:off x="8432528" y="653152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23</a:t>
            </a:r>
            <a:endParaRPr lang="ja-JP" altLang="en-US" dirty="0">
              <a:solidFill>
                <a:prstClr val="black"/>
              </a:solidFill>
            </a:endParaRPr>
          </a:p>
        </p:txBody>
      </p:sp>
      <p:sp>
        <p:nvSpPr>
          <p:cNvPr id="13" name="正方形/長方形 15"/>
          <p:cNvSpPr>
            <a:spLocks noChangeArrowheads="1"/>
          </p:cNvSpPr>
          <p:nvPr/>
        </p:nvSpPr>
        <p:spPr bwMode="auto">
          <a:xfrm>
            <a:off x="206515" y="735322"/>
            <a:ext cx="8784075" cy="579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ts val="1800"/>
              </a:lnSpc>
              <a:spcBef>
                <a:spcPct val="0"/>
              </a:spcBef>
              <a:spcAft>
                <a:spcPct val="0"/>
              </a:spcAft>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引き続き、新設予定法人を含む３法人について、大阪市の法人との統合等をめざします。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＜これまでの進捗状況＞</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地方独立行政法人の設置）</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大　 学　　公立大学法人大阪府立大学　［平成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病 　院　　地方独立行政法人大阪府立病院機構　［平成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研究所　　地方独立行政法人大阪府立産業技術総合研究所　［平成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地方独立行政法人大阪府立環境農林水産総合研究所　［平成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（地方</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独立行政法人の府</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市共同</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研究所　　地方独立行政法人大阪健康安全基盤研究所　［平成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（府立公衆衛生研究所、市立環境科学研究所衛生部門の統合）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府市の地方独立行政法人の統合）</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研究所　　 地方独立行政法人大阪産業技術研究所　［平成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設立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（府立産業技術総合研究所、市立工業研究所の法人統合）</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＜今後の新たな取組み（３法人）＞</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府市の地方独立行政法人の統合）</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府立大学、市立大学の統合を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めざす</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月法人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統合、平成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月大学統合を想定</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府立病院、市民病院の法人統合をめざす</a:t>
            </a:r>
          </a:p>
          <a:p>
            <a:pPr eaLnBrk="0" fontAlgn="base" hangingPunct="0">
              <a:lnSpc>
                <a:spcPts val="1700"/>
              </a:lnSpc>
              <a:spcBef>
                <a:spcPct val="0"/>
              </a:spcBef>
              <a:spcAft>
                <a:spcPct val="0"/>
              </a:spcAft>
              <a:defRPr/>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の設立に向けた検討</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府市の文化施設８施設（博物館等）を一体運営</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するため</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、市単独による地方独立行政</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を設立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とともに、府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合流手法について検討</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p:cNvSpPr/>
          <p:nvPr/>
        </p:nvSpPr>
        <p:spPr>
          <a:xfrm>
            <a:off x="26495" y="107340"/>
            <a:ext cx="8820472" cy="369332"/>
          </a:xfrm>
          <a:prstGeom prst="rect">
            <a:avLst/>
          </a:prstGeom>
        </p:spPr>
        <p:txBody>
          <a:bodyPr wrap="square">
            <a:spAutoFit/>
          </a:bodyPr>
          <a:lstStyle/>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法人等の改革</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87401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正方形/長方形 1"/>
          <p:cNvSpPr>
            <a:spLocks noChangeArrowheads="1"/>
          </p:cNvSpPr>
          <p:nvPr/>
        </p:nvSpPr>
        <p:spPr bwMode="auto">
          <a:xfrm>
            <a:off x="179511" y="1673805"/>
            <a:ext cx="2817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ja-JP" altLang="en-US" sz="1400" dirty="0">
                <a:solidFill>
                  <a:prstClr val="black"/>
                </a:solidFill>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の施設の</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点検状況</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51" name="グループ化 2"/>
          <p:cNvGrpSpPr>
            <a:grpSpLocks/>
          </p:cNvGrpSpPr>
          <p:nvPr/>
        </p:nvGrpSpPr>
        <p:grpSpPr bwMode="auto">
          <a:xfrm>
            <a:off x="279611" y="2041823"/>
            <a:ext cx="8667962" cy="4646608"/>
            <a:chOff x="22904" y="1446647"/>
            <a:chExt cx="9127239" cy="4082781"/>
          </a:xfrm>
        </p:grpSpPr>
        <p:sp>
          <p:nvSpPr>
            <p:cNvPr id="5" name="正方形/長方形 4"/>
            <p:cNvSpPr/>
            <p:nvPr/>
          </p:nvSpPr>
          <p:spPr>
            <a:xfrm>
              <a:off x="40714" y="1835078"/>
              <a:ext cx="2322091" cy="3451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○青少年海洋センター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青少年海洋センター・ファミリー棟</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万国</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博覧会記念公園</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男女共同参画・青少年</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国際会議場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上方演芸資料館</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○江之子島文化芸術創造センター</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者交流促進センター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者自立センター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○砂川厚生福祉センター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こんごう</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稲スポーツセンター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大型児童館ビッグバン</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修徳学院</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子</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どもライフサポートセンター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女性自立支援</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センター（２寮）</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中河内救命救急センター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労働センター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高等職業技術</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専門校（５校）</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○府民の森（９園地）</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ja-JP" sz="1000" kern="100" dirty="0">
                <a:solidFill>
                  <a:prstClr val="black"/>
                </a:solidFill>
                <a:ea typeface="ＭＳ 明朝"/>
                <a:cs typeface="Times New Roman"/>
              </a:endParaRPr>
            </a:p>
            <a:p>
              <a:pPr algn="just">
                <a:lnSpc>
                  <a:spcPts val="1500"/>
                </a:lnSpc>
                <a:defRPr/>
              </a:pPr>
              <a:endParaRPr lang="ja-JP" altLang="ja-JP" sz="1000" kern="100" dirty="0">
                <a:solidFill>
                  <a:prstClr val="white"/>
                </a:solidFill>
                <a:ea typeface="ＭＳ 明朝"/>
                <a:cs typeface="Times New Roman"/>
              </a:endParaRPr>
            </a:p>
            <a:p>
              <a:pPr algn="ctr">
                <a:lnSpc>
                  <a:spcPts val="1500"/>
                </a:lnSpc>
                <a:defRPr/>
              </a:pPr>
              <a:r>
                <a:rPr lang="en-US" sz="1000" kern="100" dirty="0">
                  <a:solidFill>
                    <a:srgbClr val="000000"/>
                  </a:solidFill>
                  <a:latin typeface="ＭＳ ゴシック"/>
                  <a:ea typeface="ＭＳ 明朝"/>
                  <a:cs typeface="Times New Roman"/>
                </a:rPr>
                <a:t> </a:t>
              </a:r>
              <a:endParaRPr lang="ja-JP" altLang="en-US" sz="1000" kern="100" dirty="0">
                <a:solidFill>
                  <a:prstClr val="white"/>
                </a:solidFill>
                <a:ea typeface="ＭＳ 明朝"/>
                <a:cs typeface="Times New Roman"/>
              </a:endParaRPr>
            </a:p>
          </p:txBody>
        </p:sp>
        <p:sp>
          <p:nvSpPr>
            <p:cNvPr id="6" name="正方形/長方形 5"/>
            <p:cNvSpPr/>
            <p:nvPr/>
          </p:nvSpPr>
          <p:spPr>
            <a:xfrm>
              <a:off x="2173246" y="1824374"/>
              <a:ext cx="1946424" cy="3451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金剛登山道駐車場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花の文化園</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○中央卸売市場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港湾施設</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○堺泉北港の緑地</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駐車場（３箇所）</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狭山池博物館</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○府営公園（</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○体育会館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門真スポーツセンター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臨海スポーツセンター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○漕艇センター</a:t>
              </a: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中央図書館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中之島図書館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少年自然の家</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弥生文化博物館</a:t>
              </a: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飛鳥博物館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000" kern="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飛鳥風土記</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の丘</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ea typeface="ＭＳ ゴシック"/>
                <a:cs typeface="Times New Roman"/>
              </a:endParaRPr>
            </a:p>
            <a:p>
              <a:pPr algn="just">
                <a:lnSpc>
                  <a:spcPts val="1500"/>
                </a:lnSpc>
                <a:defRPr/>
              </a:pPr>
              <a:endParaRPr lang="en-US" altLang="ja-JP" sz="1000" kern="100" dirty="0">
                <a:solidFill>
                  <a:prstClr val="black"/>
                </a:solidFill>
                <a:ea typeface="ＭＳ ゴシック"/>
                <a:cs typeface="Times New Roman"/>
              </a:endParaRPr>
            </a:p>
            <a:p>
              <a:pPr algn="just">
                <a:lnSpc>
                  <a:spcPts val="1500"/>
                </a:lnSpc>
                <a:defRPr/>
              </a:pPr>
              <a:endParaRPr lang="ja-JP" altLang="ja-JP" sz="1000" kern="100" dirty="0">
                <a:solidFill>
                  <a:prstClr val="white"/>
                </a:solidFill>
                <a:ea typeface="ＭＳ 明朝"/>
                <a:cs typeface="Times New Roman"/>
              </a:endParaRPr>
            </a:p>
            <a:p>
              <a:pPr algn="just">
                <a:lnSpc>
                  <a:spcPts val="1500"/>
                </a:lnSpc>
                <a:defRPr/>
              </a:pPr>
              <a:endParaRPr lang="ja-JP" altLang="en-US" sz="1000" kern="100" dirty="0">
                <a:solidFill>
                  <a:prstClr val="white"/>
                </a:solidFill>
                <a:ea typeface="ＭＳ 明朝"/>
                <a:cs typeface="Times New Roman"/>
              </a:endParaRPr>
            </a:p>
          </p:txBody>
        </p:sp>
        <p:sp>
          <p:nvSpPr>
            <p:cNvPr id="7" name="角丸四角形 6"/>
            <p:cNvSpPr/>
            <p:nvPr/>
          </p:nvSpPr>
          <p:spPr>
            <a:xfrm>
              <a:off x="22904" y="1600530"/>
              <a:ext cx="3903758" cy="3753968"/>
            </a:xfrm>
            <a:prstGeom prst="roundRect">
              <a:avLst>
                <a:gd name="adj" fmla="val 9167"/>
              </a:avLst>
            </a:prstGeom>
            <a:no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4" name="正方形/長方形 3"/>
            <p:cNvSpPr/>
            <p:nvPr/>
          </p:nvSpPr>
          <p:spPr>
            <a:xfrm>
              <a:off x="846338" y="1446647"/>
              <a:ext cx="2132533" cy="3077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公の施設</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72</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4447947" y="1592610"/>
              <a:ext cx="4702196" cy="3936818"/>
            </a:xfrm>
            <a:prstGeom prst="roundRect">
              <a:avLst>
                <a:gd name="adj" fmla="val 5190"/>
              </a:avLst>
            </a:prstGeom>
            <a:noFill/>
            <a:ln w="38100" cap="flat" cmpd="sng" algn="ctr">
              <a:solidFill>
                <a:srgbClr val="4F81BD">
                  <a:shade val="50000"/>
                </a:srgbClr>
              </a:solidFill>
              <a:prstDash val="solid"/>
            </a:ln>
            <a:effectLst>
              <a:outerShdw blurRad="50800" dist="38100" dir="2700000" algn="tl" rotWithShape="0">
                <a:prstClr val="black">
                  <a:alpha val="40000"/>
                </a:prstClr>
              </a:outerShdw>
            </a:effectLst>
          </p:spPr>
          <p:txBody>
            <a:bodyPr/>
            <a:lstStyle/>
            <a:p>
              <a:pPr indent="114300">
                <a:defRPr/>
              </a:pPr>
              <a:r>
                <a:rPr lang="en-US" sz="900" kern="100" dirty="0">
                  <a:solidFill>
                    <a:prstClr val="black"/>
                  </a:solidFill>
                  <a:latin typeface="ＭＳ ゴシック"/>
                  <a:ea typeface="ＭＳ 明朝"/>
                  <a:cs typeface="Times New Roman"/>
                </a:rPr>
                <a:t> </a:t>
              </a:r>
              <a:endParaRPr lang="ja-JP" altLang="en-US" sz="1050" kern="100" dirty="0">
                <a:solidFill>
                  <a:prstClr val="black"/>
                </a:solidFill>
                <a:latin typeface="Century"/>
                <a:ea typeface="ＭＳ 明朝"/>
                <a:cs typeface="Times New Roman"/>
              </a:endParaRPr>
            </a:p>
          </p:txBody>
        </p:sp>
        <p:sp>
          <p:nvSpPr>
            <p:cNvPr id="13" name="正方形/長方形 12"/>
            <p:cNvSpPr/>
            <p:nvPr/>
          </p:nvSpPr>
          <p:spPr>
            <a:xfrm>
              <a:off x="4998813" y="1446647"/>
              <a:ext cx="3696390" cy="290724"/>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algn="ctr">
                <a:defRPr/>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重点的に</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取組みをすすめる施設（</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a:t>
              </a:r>
              <a:r>
                <a:rPr lang="ja-JP" altLang="en-US" sz="14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設</a:t>
              </a: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62" name="右矢印 14"/>
            <p:cNvSpPr>
              <a:spLocks noChangeArrowheads="1"/>
            </p:cNvSpPr>
            <p:nvPr/>
          </p:nvSpPr>
          <p:spPr bwMode="auto">
            <a:xfrm>
              <a:off x="4006324" y="2550371"/>
              <a:ext cx="371438" cy="1617804"/>
            </a:xfrm>
            <a:prstGeom prst="rightArrow">
              <a:avLst>
                <a:gd name="adj1" fmla="val 47944"/>
                <a:gd name="adj2" fmla="val 50000"/>
              </a:avLst>
            </a:prstGeom>
            <a:solidFill>
              <a:srgbClr val="4F81BD"/>
            </a:solidFill>
            <a:ln w="25400" algn="ctr">
              <a:solidFill>
                <a:srgbClr val="385D8A"/>
              </a:solidFill>
              <a:miter lim="800000"/>
              <a:headEnd/>
              <a:tailEnd/>
            </a:ln>
          </p:spPr>
          <p:txBody>
            <a:bodyPr anchor="ctr"/>
            <a:lstStyle/>
            <a:p>
              <a:pPr fontAlgn="base">
                <a:spcBef>
                  <a:spcPct val="0"/>
                </a:spcBef>
                <a:spcAft>
                  <a:spcPct val="0"/>
                </a:spcAft>
              </a:pPr>
              <a:endParaRPr lang="ja-JP" altLang="en-US">
                <a:solidFill>
                  <a:prstClr val="black"/>
                </a:solidFill>
              </a:endParaRPr>
            </a:p>
          </p:txBody>
        </p:sp>
      </p:grpSp>
      <p:sp>
        <p:nvSpPr>
          <p:cNvPr id="2053" name="正方形/長方形 15"/>
          <p:cNvSpPr>
            <a:spLocks noChangeArrowheads="1"/>
          </p:cNvSpPr>
          <p:nvPr/>
        </p:nvSpPr>
        <p:spPr bwMode="auto">
          <a:xfrm>
            <a:off x="372217" y="568132"/>
            <a:ext cx="857795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ts val="1800"/>
              </a:lnSpc>
              <a:spcBef>
                <a:spcPct val="0"/>
              </a:spcBef>
              <a:spcAft>
                <a:spcPct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公</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72</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ついて、これまでの取組みの進捗状況や社会情勢の変化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を踏まえた点検を実施し、平成</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30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年度については、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年度に次期指定管理者の選定手続を行う予定の施設を中心とした</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施設について重点的に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取組みをすすめていきます。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その他の施設についても、</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ファシリティマネジメント基本方針」に基づく総量最適化等の観点から、点検を行います。</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5" name="スライド番号プレースホルダー 3"/>
          <p:cNvSpPr>
            <a:spLocks noGrp="1"/>
          </p:cNvSpPr>
          <p:nvPr>
            <p:ph type="sldNum" sz="quarter" idx="12"/>
          </p:nvPr>
        </p:nvSpPr>
        <p:spPr>
          <a:xfrm>
            <a:off x="3801368" y="6946443"/>
            <a:ext cx="2124004" cy="533007"/>
          </a:xfrm>
        </p:spPr>
        <p:txBody>
          <a:bodyPr/>
          <a:lstStyle/>
          <a:p>
            <a:pPr>
              <a:lnSpc>
                <a:spcPts val="1500"/>
              </a:lnSpc>
              <a:defRPr/>
            </a:pPr>
            <a:r>
              <a:rPr lang="ja-JP" altLang="en-US" kern="100" dirty="0" smtClean="0">
                <a:solidFill>
                  <a:prstClr val="black">
                    <a:tint val="75000"/>
                  </a:prstClr>
                </a:solidFill>
                <a:latin typeface="Century"/>
                <a:ea typeface="ＭＳ 明朝"/>
                <a:cs typeface="Times New Roman"/>
              </a:rPr>
              <a:t>　</a:t>
            </a:r>
            <a:endParaRPr lang="ja-JP" altLang="ja-JP" kern="100" dirty="0">
              <a:solidFill>
                <a:prstClr val="black">
                  <a:tint val="75000"/>
                </a:prstClr>
              </a:solidFill>
              <a:latin typeface="Century"/>
              <a:ea typeface="ＭＳ 明朝"/>
              <a:cs typeface="Times New Roman"/>
            </a:endParaRPr>
          </a:p>
          <a:p>
            <a:pPr>
              <a:defRPr/>
            </a:pPr>
            <a:endParaRPr lang="ja-JP" altLang="en-US" dirty="0">
              <a:solidFill>
                <a:prstClr val="black">
                  <a:tint val="75000"/>
                </a:prstClr>
              </a:solidFill>
            </a:endParaRPr>
          </a:p>
        </p:txBody>
      </p:sp>
      <p:sp>
        <p:nvSpPr>
          <p:cNvPr id="23" name="正方形/長方形 22"/>
          <p:cNvSpPr/>
          <p:nvPr/>
        </p:nvSpPr>
        <p:spPr>
          <a:xfrm>
            <a:off x="170511" y="89338"/>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（４）公</a:t>
            </a:r>
            <a:r>
              <a:rPr lang="ja-JP" altLang="en-US" dirty="0">
                <a:latin typeface="Meiryo UI" panose="020B0604030504040204" pitchFamily="50" charset="-128"/>
                <a:ea typeface="Meiryo UI" panose="020B0604030504040204" pitchFamily="50" charset="-128"/>
                <a:cs typeface="Meiryo UI" panose="020B0604030504040204" pitchFamily="50" charset="-128"/>
              </a:rPr>
              <a:t>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a:off x="179512" y="47725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9" name="正方形/長方形 18"/>
          <p:cNvSpPr/>
          <p:nvPr/>
        </p:nvSpPr>
        <p:spPr>
          <a:xfrm>
            <a:off x="8416567" y="652950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smtClean="0"/>
              <a:t>24</a:t>
            </a:r>
            <a:endParaRPr kumimoji="1" lang="ja-JP" altLang="en-US" dirty="0"/>
          </a:p>
        </p:txBody>
      </p:sp>
      <p:sp>
        <p:nvSpPr>
          <p:cNvPr id="17" name="正方形/長方形 16"/>
          <p:cNvSpPr/>
          <p:nvPr/>
        </p:nvSpPr>
        <p:spPr bwMode="auto">
          <a:xfrm>
            <a:off x="4471901" y="2438890"/>
            <a:ext cx="4465584" cy="4249540"/>
          </a:xfrm>
          <a:prstGeom prst="rect">
            <a:avLst/>
          </a:prstGeom>
          <a:noFill/>
          <a:ln w="25400" cap="flat" cmpd="sng" algn="ctr">
            <a:noFill/>
            <a:prstDash val="solid"/>
          </a:ln>
          <a:effectLst/>
        </p:spPr>
        <p:txBody>
          <a:bodyPr/>
          <a:lstStyle/>
          <a:p>
            <a:pPr>
              <a:lnSpc>
                <a:spcPts val="14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国際</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会議場</a:t>
            </a:r>
            <a:endPar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将来</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の負担リスク等を踏まえ、施設のあり方を</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1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　稲スポーツセンター</a:t>
            </a:r>
            <a:endParaRPr lang="en-US" altLang="ja-JP" sz="1300" kern="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 施設</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機能のあり方及び利用環境の継続性を確保できる手法を検討</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　子どもライフサポートセンター</a:t>
            </a:r>
            <a:endParaRPr lang="en-US" altLang="ja-JP" sz="1300" kern="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入所</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支援を要する児童に対する支援のあり方を</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　女性自立支援センター（</a:t>
            </a: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寮）</a:t>
            </a:r>
            <a:endParaRPr lang="en-US" altLang="ja-JP" sz="1300" kern="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　　  ・ 施設</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の適正な規模と支援のあり方を</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300" kern="100" dirty="0" smtClean="0">
                <a:latin typeface="Meiryo UI" panose="020B0604030504040204" pitchFamily="50" charset="-128"/>
                <a:ea typeface="Meiryo UI" panose="020B0604030504040204" pitchFamily="50" charset="-128"/>
                <a:cs typeface="Meiryo UI" panose="020B0604030504040204" pitchFamily="50" charset="-128"/>
              </a:rPr>
              <a:t>中河内救命救急センター</a:t>
            </a:r>
            <a:endParaRPr lang="en-US" altLang="ja-JP" sz="1300" kern="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     ・ 運営形態のあり方について、東大阪市・市立東大阪医療センターと協議を継続</a:t>
            </a: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労働センター</a:t>
            </a:r>
            <a:endParaRPr lang="en-US" altLang="ja-JP" sz="13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 　・ 次期</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指定管理期間終了までに、南館を含む施設全体のあり方を検討</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堺泉北港の緑地</a:t>
            </a:r>
            <a:endParaRPr lang="en-US" altLang="ja-JP" sz="13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 府の役割を踏まえた施設のあり方の見直し</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門真スポーツセンター　　　　　　　　　　　　　　　　　　　　</a:t>
            </a:r>
            <a:endParaRPr lang="en-US" altLang="ja-JP" sz="13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　 ・ 更</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なる効率的・効果的な運営方法を現指定管理期間中に</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中央図書館</a:t>
            </a:r>
            <a:endParaRPr lang="en-US" altLang="ja-JP" sz="13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 ・ 民間</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活力の活用の手法について点検の上、必要な見直しを</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行う</a:t>
            </a:r>
            <a:endParaRPr lang="en-US" altLang="ja-JP" sz="1000" strike="sngStrike"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弥生文化</a:t>
            </a: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博物館、近</a:t>
            </a:r>
            <a:r>
              <a:rPr lang="ja-JP" altLang="en-US" sz="1300" kern="100" dirty="0" err="1">
                <a:latin typeface="Meiryo UI" panose="020B0604030504040204" pitchFamily="50" charset="-128"/>
                <a:ea typeface="Meiryo UI" panose="020B0604030504040204" pitchFamily="50" charset="-128"/>
                <a:cs typeface="Meiryo UI" panose="020B0604030504040204" pitchFamily="50" charset="-128"/>
              </a:rPr>
              <a:t>つ</a:t>
            </a: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飛鳥</a:t>
            </a: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博物館</a:t>
            </a: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　   ・ 市単独により設立された地独法人へ</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の、府施設の</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合流</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手法について検討</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　近</a:t>
            </a:r>
            <a:r>
              <a:rPr lang="ja-JP" altLang="en-US" sz="1300" kern="100" dirty="0" err="1" smtClean="0">
                <a:latin typeface="Meiryo UI" panose="020B0604030504040204" pitchFamily="50" charset="-128"/>
                <a:ea typeface="Meiryo UI" panose="020B0604030504040204" pitchFamily="50" charset="-128"/>
                <a:cs typeface="Meiryo UI" panose="020B0604030504040204" pitchFamily="50" charset="-128"/>
              </a:rPr>
              <a:t>つ</a:t>
            </a: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飛鳥風土記の丘</a:t>
            </a:r>
            <a:endParaRPr lang="en-US" altLang="ja-JP" sz="1300" kern="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　   ・ ２博物館の地独法人への合流の動向を踏まえ、更なる効率的・効果的な運営</a:t>
            </a: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　  　方法</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192919" y="6129194"/>
            <a:ext cx="184731" cy="369332"/>
          </a:xfrm>
          <a:prstGeom prst="rect">
            <a:avLst/>
          </a:prstGeom>
        </p:spPr>
        <p:txBody>
          <a:bodyPr wrap="none">
            <a:spAutoFit/>
          </a:bodyPr>
          <a:lstStyle/>
          <a:p>
            <a:endParaRPr lang="ja-JP" altLang="en-US" dirty="0"/>
          </a:p>
        </p:txBody>
      </p:sp>
    </p:spTree>
    <p:extLst>
      <p:ext uri="{BB962C8B-B14F-4D97-AF65-F5344CB8AC3E}">
        <p14:creationId xmlns:p14="http://schemas.microsoft.com/office/powerpoint/2010/main" val="17143926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57058" y="1493785"/>
            <a:ext cx="8136904" cy="1200329"/>
          </a:xfrm>
          <a:prstGeom prst="rect">
            <a:avLst/>
          </a:prstGeom>
          <a:ln w="6350">
            <a:solidFill>
              <a:schemeClr val="tx1"/>
            </a:solidFill>
          </a:ln>
        </p:spPr>
        <p:txBody>
          <a:bodyPr wrap="square">
            <a:spAutoFit/>
          </a:bodyPr>
          <a:lstStyle/>
          <a:p>
            <a:pPr algn="ct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年度大阪府行政経営の取組み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＜具体的取組み編＞</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3"/>
          <p:cNvSpPr txBox="1">
            <a:spLocks noChangeArrowheads="1"/>
          </p:cNvSpPr>
          <p:nvPr/>
        </p:nvSpPr>
        <p:spPr>
          <a:xfrm>
            <a:off x="441140" y="3383995"/>
            <a:ext cx="8325925" cy="1323439"/>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spcBef>
                <a:spcPct val="0"/>
              </a:spcBef>
              <a:buFont typeface="Wingdings" pitchFamily="2" charset="2"/>
              <a:buNone/>
              <a:tabLst>
                <a:tab pos="8256588" algn="r"/>
              </a:tabLst>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＜目次＞</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歳入確保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Ⅱ</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改革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出資</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法人等の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改革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の施設の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改革</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3"/>
          <p:cNvSpPr txBox="1">
            <a:spLocks noChangeArrowheads="1"/>
          </p:cNvSpPr>
          <p:nvPr/>
        </p:nvSpPr>
        <p:spPr>
          <a:xfrm>
            <a:off x="8072968" y="3630216"/>
            <a:ext cx="683596" cy="1077218"/>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spcBef>
                <a:spcPct val="0"/>
              </a:spcBef>
              <a:buFont typeface="Wingdings" pitchFamily="2" charset="2"/>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p>
          <a:p>
            <a:pPr defTabSz="647700">
              <a:spcBef>
                <a:spcPct val="0"/>
              </a:spcBef>
              <a:buFont typeface="Wingdings" pitchFamily="2" charset="2"/>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p>
          <a:p>
            <a:pPr defTabSz="647700">
              <a:spcBef>
                <a:spcPct val="0"/>
              </a:spcBef>
              <a:buFont typeface="Wingdings" pitchFamily="2" charset="2"/>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35</a:t>
            </a:r>
          </a:p>
          <a:p>
            <a:pPr defTabSz="647700">
              <a:spcBef>
                <a:spcPct val="0"/>
              </a:spcBef>
              <a:buFont typeface="Wingdings" pitchFamily="2" charset="2"/>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50</a:t>
            </a:r>
          </a:p>
        </p:txBody>
      </p:sp>
      <p:sp>
        <p:nvSpPr>
          <p:cNvPr id="6" name="正方形/長方形 5"/>
          <p:cNvSpPr/>
          <p:nvPr/>
        </p:nvSpPr>
        <p:spPr>
          <a:xfrm>
            <a:off x="8397425" y="653152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smtClean="0"/>
              <a:t>25</a:t>
            </a:r>
            <a:endParaRPr kumimoji="1" lang="ja-JP" altLang="en-US" dirty="0"/>
          </a:p>
        </p:txBody>
      </p:sp>
    </p:spTree>
    <p:extLst>
      <p:ext uri="{BB962C8B-B14F-4D97-AF65-F5344CB8AC3E}">
        <p14:creationId xmlns:p14="http://schemas.microsoft.com/office/powerpoint/2010/main" val="3883904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397425" y="653152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t>26</a:t>
            </a:r>
            <a:endParaRPr kumimoji="1" lang="ja-JP" altLang="en-US" dirty="0"/>
          </a:p>
        </p:txBody>
      </p:sp>
      <p:sp>
        <p:nvSpPr>
          <p:cNvPr id="3" name="正方形/長方形 2"/>
          <p:cNvSpPr/>
          <p:nvPr/>
        </p:nvSpPr>
        <p:spPr>
          <a:xfrm>
            <a:off x="161510" y="107920"/>
            <a:ext cx="8136904" cy="369332"/>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歳入確保</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54868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テキスト ボックス 4"/>
          <p:cNvSpPr txBox="1"/>
          <p:nvPr/>
        </p:nvSpPr>
        <p:spPr>
          <a:xfrm>
            <a:off x="431540" y="593685"/>
            <a:ext cx="2944228" cy="338554"/>
          </a:xfrm>
          <a:prstGeom prst="rect">
            <a:avLst/>
          </a:prstGeom>
          <a:noFill/>
        </p:spPr>
        <p:txBody>
          <a:bodyPr wrap="square" rtlCol="0">
            <a:spAutoFit/>
          </a:bodyPr>
          <a:lstStyle/>
          <a:p>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府税収入の確保</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341985445"/>
              </p:ext>
            </p:extLst>
          </p:nvPr>
        </p:nvGraphicFramePr>
        <p:xfrm>
          <a:off x="618915" y="935790"/>
          <a:ext cx="7913525" cy="5463540"/>
        </p:xfrm>
        <a:graphic>
          <a:graphicData uri="http://schemas.openxmlformats.org/drawingml/2006/table">
            <a:tbl>
              <a:tblPr firstRow="1" bandRow="1">
                <a:tableStyleId>{5940675A-B579-460E-94D1-54222C63F5DA}</a:tableStyleId>
              </a:tblPr>
              <a:tblGrid>
                <a:gridCol w="909101"/>
                <a:gridCol w="1665185"/>
                <a:gridCol w="5339239"/>
              </a:tblGrid>
              <a:tr h="40944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取組み</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対象</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H30</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年度の取組み</a:t>
                      </a:r>
                      <a:endPar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内は</a:t>
                      </a:r>
                      <a:r>
                        <a:rPr lang="en-US" altLang="ja-JP"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H30</a:t>
                      </a: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当初予算における効果額）</a:t>
                      </a:r>
                      <a:endParaRPr kumimoji="1" lang="en-US" altLang="ja-JP" sz="105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solidFill>
                      <a:srgbClr val="0070C0"/>
                    </a:solidFill>
                  </a:tcPr>
                </a:tc>
              </a:tr>
              <a:tr h="430993">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課税自主権の活用</a:t>
                      </a:r>
                    </a:p>
                  </a:txBody>
                  <a:tcPr anchor="ctr">
                    <a:lnR w="12700" cap="flat" cmpd="sng" algn="ctr">
                      <a:solidFill>
                        <a:schemeClr val="tx1"/>
                      </a:solidFill>
                      <a:prstDash val="solid"/>
                      <a:round/>
                      <a:headEnd type="none" w="med" len="med"/>
                      <a:tailEnd type="none" w="med" len="med"/>
                    </a:ln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森林環境税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森林の有する公益的機能を維持する環境整備のため、森林環境税を徴収する。</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年度当初予算：</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11.9</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noFill/>
                  </a:tcPr>
                </a:tc>
              </a:tr>
              <a:tr h="43099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宿泊税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観光客の受入環境整備をはじめとする大阪の観光振興の取組みを推進するため、宿泊税を徴収する。</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年度当初予算：</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7.8</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noFill/>
                  </a:tcPr>
                </a:tc>
              </a:tr>
              <a:tr h="948184">
                <a:tc vMerge="1">
                  <a:txBody>
                    <a:bodyPr/>
                    <a:lstStyle/>
                    <a:p>
                      <a:endParaRPr kumimoji="1" lang="ja-JP" altLang="en-US"/>
                    </a:p>
                  </a:txBody>
                  <a:tcPr>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法人二税の超過課税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・道路網などの都市基盤整備や防災対策の充実といった大都市圏特有の緊</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急かつ膨大な財政需要に対処するため、法人府民税法人税割及び法人事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業税の超過課税を実施する。</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年度当初予算：</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338.8</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・大阪経済の成長に向けた施策を推進するため、法人府民税均等割の超過</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課税を実施する。　</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年度当初予算：</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53.5</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noFill/>
                  </a:tcPr>
                </a:tc>
              </a:tr>
              <a:tr h="948184">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徴収向上方策</a:t>
                      </a:r>
                      <a:endPar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府が自ら徴収する税目の徴収率の向上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府が自ら徴収する税目について、平成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32</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年度に全国上位３分の１の団体が達成している徴収率を達成するため、滞納整理の早期着手を徹底するとともに、滞納発生から原則４カ月以内に滞納処分の見極めを行うことで徴収率を引き上げる。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年度府税収入当初予算における効果額：</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13.3</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775787">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個人住民税</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（府民税及び市町村民税）</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の大阪府域地方税徴収機構における共同徴収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個人住民税をはじめとした地方税の税収確保を図るため、平成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年度（原則３年間）以降も同機構を継続設置し、府と参加団体との間で共同徴収をより一層推進する。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年度府税収入当初予算における効果額：</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5787">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個人住民税（府民税及び市町村民税）の特別徴収義務者の一斉指定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個人住民税の徴収率の向上を図るため、平成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年度から、原則として、法定要件に該当する全事業主を特別徴収義務者に指定し、個人住民税の給与からの特別徴収を実施する。平成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月、市町村が該当する事業主すべてを特別徴収義務者に指定し、税額決定通知書を送付する。</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9264">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課税調査の推進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府が自ら徴収する税目について、厳正な課税調査を推進する。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年度府税収入当初予算における効果額：</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8.7</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145176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397425" y="653152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t>27</a:t>
            </a:r>
            <a:endParaRPr kumimoji="1" lang="ja-JP" altLang="en-US" dirty="0"/>
          </a:p>
        </p:txBody>
      </p:sp>
      <p:sp>
        <p:nvSpPr>
          <p:cNvPr id="13" name="正方形/長方形 12"/>
          <p:cNvSpPr/>
          <p:nvPr/>
        </p:nvSpPr>
        <p:spPr>
          <a:xfrm>
            <a:off x="167417" y="107920"/>
            <a:ext cx="8136904" cy="369332"/>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歳入確保</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548680"/>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5" name="表 14"/>
          <p:cNvGraphicFramePr>
            <a:graphicFrameLocks noGrp="1"/>
          </p:cNvGraphicFramePr>
          <p:nvPr>
            <p:extLst>
              <p:ext uri="{D42A27DB-BD31-4B8C-83A1-F6EECF244321}">
                <p14:modId xmlns:p14="http://schemas.microsoft.com/office/powerpoint/2010/main" val="3020039661"/>
              </p:ext>
            </p:extLst>
          </p:nvPr>
        </p:nvGraphicFramePr>
        <p:xfrm>
          <a:off x="708475" y="1097168"/>
          <a:ext cx="7650850" cy="5302162"/>
        </p:xfrm>
        <a:graphic>
          <a:graphicData uri="http://schemas.openxmlformats.org/drawingml/2006/table">
            <a:tbl>
              <a:tblPr firstRow="1" bandRow="1">
                <a:tableStyleId>{5940675A-B579-460E-94D1-54222C63F5DA}</a:tableStyleId>
              </a:tblPr>
              <a:tblGrid>
                <a:gridCol w="1380492"/>
                <a:gridCol w="1872208"/>
                <a:gridCol w="4398150"/>
              </a:tblGrid>
              <a:tr h="45678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取組み</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対象</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年度の取組み</a:t>
                      </a:r>
                      <a:endPar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内は</a:t>
                      </a:r>
                      <a:r>
                        <a:rPr lang="en-US" altLang="ja-JP"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H30</a:t>
                      </a: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当初予算における効果額）</a:t>
                      </a:r>
                      <a:endParaRPr kumimoji="1" lang="en-US" altLang="ja-JP" sz="105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rgbClr val="0070C0"/>
                    </a:solidFill>
                  </a:tcPr>
                </a:tc>
              </a:tr>
              <a:tr h="480830">
                <a:tc rowSpan="9">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府有財産の活用・売却</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守口保健所の跡地</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手続きをすすめ、平成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年度中に売却する。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0830">
                <a:tc vMerge="1">
                  <a:txBody>
                    <a:bodyPr/>
                    <a:lstStyle/>
                    <a:p>
                      <a:endParaRPr kumimoji="1" lang="ja-JP" altLang="en-US"/>
                    </a:p>
                  </a:txBody>
                  <a:tcPr/>
                </a:tc>
                <a:tc>
                  <a:txBody>
                    <a:bodyPr/>
                    <a:lstStyle/>
                    <a:p>
                      <a:r>
                        <a:rPr lang="ja-JP" altLang="en-US" sz="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元公共職業安定所敷地</a:t>
                      </a:r>
                      <a:endParaRPr lang="en-US" altLang="ja-JP" sz="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sng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4122">
                <a:tc vMerge="1">
                  <a:txBody>
                    <a:bodyPr/>
                    <a:lstStyle/>
                    <a:p>
                      <a:endParaRPr kumimoji="1" lang="ja-JP" altLang="en-US"/>
                    </a:p>
                  </a:txBody>
                  <a:tcPr/>
                </a:tc>
                <a:tc>
                  <a:txBody>
                    <a:bodyPr/>
                    <a:lstStyle/>
                    <a:p>
                      <a:r>
                        <a:rPr lang="ja-JP" altLang="en-US" sz="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元大阪府立勤労青少年会館敷地</a:t>
                      </a:r>
                      <a:endParaRPr kumimoji="1" lang="ja-JP" altLang="en-US" sz="1200" b="0" strike="sng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sng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083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府警吹田④待機宿舎</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5022">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大手前周辺土地</a:t>
                      </a:r>
                      <a:endParaRPr lang="en-US" altLang="ja-JP" sz="1200" b="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本館耐震工事終了後（平成</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年度）、指定金融機関代替店舗貸付用地の売却に取組む。</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6991">
                <a:tc vMerge="1">
                  <a:txBody>
                    <a:bodyPr/>
                    <a:lstStyle/>
                    <a:p>
                      <a:endParaRPr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ビッグバン後背地</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近大の病院移転の動向を踏まえつつ、今後の取扱いを堺市と協議する。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1788">
                <a:tc vMerge="1">
                  <a:txBody>
                    <a:bodyPr/>
                    <a:lstStyle/>
                    <a:p>
                      <a:endParaRPr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福祉３センター</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err="1"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障がい</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者社会参加促進センター、谷町福祉センター、盲人福祉センターの森之宮移転後（平成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32</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年度）、これらの跡地の売却に取組む。</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132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マイドーム</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おおさか</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建物を区分所有している公益財団法人大阪産業振興機構への売却について、同法人と協議を継続する。</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17125">
                <a:tc vMerge="1">
                  <a:txBody>
                    <a:bodyPr/>
                    <a:lstStyle/>
                    <a:p>
                      <a:endParaRPr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堺泉北埠頭上屋</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公共上屋については、事業移管等を行うため、今後の管理運営等を関係者と協議する。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独占排他的な利用に転換する上屋については、現在の利用</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者と協議が整い次第、順次</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民間に</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売却する。</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 name="テキスト ボックス 9"/>
          <p:cNvSpPr txBox="1"/>
          <p:nvPr/>
        </p:nvSpPr>
        <p:spPr>
          <a:xfrm>
            <a:off x="359024" y="638690"/>
            <a:ext cx="2944228" cy="338554"/>
          </a:xfrm>
          <a:prstGeom prst="rect">
            <a:avLst/>
          </a:prstGeom>
          <a:noFill/>
        </p:spPr>
        <p:txBody>
          <a:bodyPr wrap="square" rtlCol="0">
            <a:spAutoFit/>
          </a:bodyPr>
          <a:lstStyle/>
          <a:p>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有財産の活用・売却など</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29624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705620" y="1581071"/>
            <a:ext cx="8020792" cy="523220"/>
          </a:xfrm>
          <a:prstGeom prst="rect">
            <a:avLst/>
          </a:prstGeom>
          <a:noFill/>
        </p:spPr>
        <p:txBody>
          <a:bodyPr wrap="square" rtlCol="0">
            <a:spAutoFit/>
          </a:bodyPr>
          <a:lstStyle/>
          <a:p>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１　行政経営のめざす姿</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971600" y="2636912"/>
            <a:ext cx="7200800" cy="369332"/>
          </a:xfrm>
          <a:prstGeom prst="rect">
            <a:avLst/>
          </a:prstGeom>
        </p:spPr>
        <p:txBody>
          <a:bodyPr wrap="square" numCol="2">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0" name="正方形/長方形 9"/>
          <p:cNvSpPr/>
          <p:nvPr/>
        </p:nvSpPr>
        <p:spPr>
          <a:xfrm>
            <a:off x="971600" y="2636912"/>
            <a:ext cx="7200800" cy="923330"/>
          </a:xfrm>
          <a:prstGeom prst="rect">
            <a:avLst/>
          </a:prstGeom>
        </p:spPr>
        <p:txBody>
          <a:bodyPr wrap="square" numCol="1">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）現状認識</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（２）目標</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（３）行動指針</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1</a:t>
            </a:r>
          </a:p>
        </p:txBody>
      </p:sp>
    </p:spTree>
    <p:extLst>
      <p:ext uri="{BB962C8B-B14F-4D97-AF65-F5344CB8AC3E}">
        <p14:creationId xmlns:p14="http://schemas.microsoft.com/office/powerpoint/2010/main" val="11110622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397425" y="653152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smtClean="0"/>
              <a:t>28</a:t>
            </a:r>
            <a:endParaRPr kumimoji="1" lang="ja-JP" altLang="en-US" dirty="0"/>
          </a:p>
        </p:txBody>
      </p:sp>
      <p:sp>
        <p:nvSpPr>
          <p:cNvPr id="13" name="正方形/長方形 12"/>
          <p:cNvSpPr/>
          <p:nvPr/>
        </p:nvSpPr>
        <p:spPr>
          <a:xfrm>
            <a:off x="150327" y="93682"/>
            <a:ext cx="8136904" cy="369332"/>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Ⅰ</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歳入確保</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548680"/>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0" name="表 9"/>
          <p:cNvGraphicFramePr>
            <a:graphicFrameLocks noGrp="1"/>
          </p:cNvGraphicFramePr>
          <p:nvPr>
            <p:extLst>
              <p:ext uri="{D42A27DB-BD31-4B8C-83A1-F6EECF244321}">
                <p14:modId xmlns:p14="http://schemas.microsoft.com/office/powerpoint/2010/main" val="1278362967"/>
              </p:ext>
            </p:extLst>
          </p:nvPr>
        </p:nvGraphicFramePr>
        <p:xfrm>
          <a:off x="755576" y="1250845"/>
          <a:ext cx="7632848" cy="3680460"/>
        </p:xfrm>
        <a:graphic>
          <a:graphicData uri="http://schemas.openxmlformats.org/drawingml/2006/table">
            <a:tbl>
              <a:tblPr firstRow="1" bandRow="1">
                <a:tableStyleId>{5940675A-B579-460E-94D1-54222C63F5DA}</a:tableStyleId>
              </a:tblPr>
              <a:tblGrid>
                <a:gridCol w="1368152"/>
                <a:gridCol w="2088232"/>
                <a:gridCol w="4176464"/>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取組み</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対象</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年度の取組み</a:t>
                      </a:r>
                      <a:endPar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内は</a:t>
                      </a:r>
                      <a:r>
                        <a:rPr lang="en-US" altLang="ja-JP"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H30</a:t>
                      </a: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当初予算における効果額）</a:t>
                      </a:r>
                      <a:endParaRPr kumimoji="1" lang="en-US" altLang="ja-JP" sz="105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solidFill>
                      <a:srgbClr val="0070C0"/>
                    </a:solidFill>
                  </a:tcPr>
                </a:tc>
              </a:tr>
              <a:tr h="335548">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が有する債権、出資による権利、株式等の有効活用</a:t>
                      </a:r>
                      <a:endPar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公益財団法人大阪府国際交流財団</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OFIX</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国際化戦略アクションプログラム事業の府への一元化に伴い、法人より特定資産の一部が寄附される見込み。</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167774">
                <a:tc vMerge="1">
                  <a:txBody>
                    <a:bodyPr/>
                    <a:lstStyle/>
                    <a:p>
                      <a:endParaRPr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社会福祉法人大阪府障害者福祉事業団</a:t>
                      </a:r>
                      <a:endParaRPr kumimoji="1" lang="en-US" altLang="ja-JP"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ja-JP" sz="1200" b="0" i="0" u="none" strike="noStrike" kern="1200" cap="none" spc="0" normalizeH="0" baseline="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29</a:t>
                      </a:r>
                      <a:r>
                        <a:rPr kumimoji="1" lang="ja-JP" altLang="ja-JP" sz="1200" b="0" i="0" u="none" strike="noStrike" kern="1200" cap="none" spc="0" normalizeH="0" baseline="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年４月の民営化を踏まえ、出</a:t>
                      </a:r>
                      <a:r>
                        <a:rPr kumimoji="1" lang="ja-JP" altLang="en-US" sz="1200" b="0" i="0" u="none" strike="noStrike" kern="1200" cap="none" spc="0" normalizeH="0" baseline="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捐</a:t>
                      </a:r>
                      <a:r>
                        <a:rPr kumimoji="1" lang="ja-JP" altLang="ja-JP" sz="1200" b="0" i="0" u="none" strike="noStrike" kern="1200" cap="none" spc="0" normalizeH="0" baseline="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金全額返還について、今後、事業団と調整する。</a:t>
                      </a:r>
                      <a:endParaRPr kumimoji="1" lang="en-US" altLang="ja-JP" sz="1200" b="0" i="0" u="none" strike="sng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7774">
                <a:tc vMerge="1">
                  <a:txBody>
                    <a:bodyPr/>
                    <a:lstStyle/>
                    <a:p>
                      <a:endParaRPr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一般財団法人大阪府タウン管理財団</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050" strike="sngStrike"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公益財団法人大阪府都市整備推進センターとの統合を早期に実現すべく、資産処分をすすめるとともに、事業継続に必要な財産を精査する。</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7774">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株式売却又は配当</a:t>
                      </a:r>
                      <a:endPar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堺泉北埠頭株式会社の増配</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strike="sng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さらなる増配について、今後の経営状況を踏まえ検討する。</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7774">
                <a:tc vMerge="1">
                  <a:txBody>
                    <a:bodyPr/>
                    <a:lstStyle/>
                    <a:p>
                      <a:endParaRPr lang="ja-JP" altLang="en-US" dirty="0"/>
                    </a:p>
                  </a:txBody>
                  <a:tcPr>
                    <a:lnR w="12700" cap="flat" cmpd="sng" algn="ctr">
                      <a:solidFill>
                        <a:schemeClr val="tx1"/>
                      </a:solidFill>
                      <a:prstDash val="solid"/>
                      <a:round/>
                      <a:headEnd type="none" w="med" len="med"/>
                      <a:tailEnd type="none" w="med" len="med"/>
                    </a:ln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大阪鶴見フラワーセンターの株式売却</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strike="sng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株式売却について、引き続き検討する。ただし、売却時期については、今後必要となる大規模修繕等を踏まえ、企業価値を見極めた上で判断する。</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77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ふるさと納税の活用</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動物愛護のためのふるさと納税の活用</a:t>
                      </a:r>
                      <a:endParaRPr kumimoji="1" lang="en-US" altLang="ja-JP"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050" b="0" strike="sng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動物愛護推進の取組みに活用予定。</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6" name="テキスト ボックス 15"/>
          <p:cNvSpPr txBox="1"/>
          <p:nvPr/>
        </p:nvSpPr>
        <p:spPr>
          <a:xfrm>
            <a:off x="431540" y="818710"/>
            <a:ext cx="3960440" cy="338554"/>
          </a:xfrm>
          <a:prstGeom prst="rect">
            <a:avLst/>
          </a:prstGeom>
          <a:noFill/>
        </p:spPr>
        <p:txBody>
          <a:bodyPr wrap="square" rtlCol="0">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(ⅱ)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府有財産の活用・売却など（つづき）</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521019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397425" y="653152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smtClean="0"/>
              <a:t>29</a:t>
            </a:r>
            <a:endParaRPr kumimoji="1" lang="ja-JP" altLang="en-US" dirty="0"/>
          </a:p>
        </p:txBody>
      </p:sp>
      <p:sp>
        <p:nvSpPr>
          <p:cNvPr id="13" name="正方形/長方形 12"/>
          <p:cNvSpPr/>
          <p:nvPr/>
        </p:nvSpPr>
        <p:spPr>
          <a:xfrm>
            <a:off x="161510" y="107920"/>
            <a:ext cx="8136904" cy="369332"/>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1" name="表 10"/>
          <p:cNvGraphicFramePr>
            <a:graphicFrameLocks noGrp="1"/>
          </p:cNvGraphicFramePr>
          <p:nvPr>
            <p:extLst>
              <p:ext uri="{D42A27DB-BD31-4B8C-83A1-F6EECF244321}">
                <p14:modId xmlns:p14="http://schemas.microsoft.com/office/powerpoint/2010/main" val="2314299670"/>
              </p:ext>
            </p:extLst>
          </p:nvPr>
        </p:nvGraphicFramePr>
        <p:xfrm>
          <a:off x="701570" y="863087"/>
          <a:ext cx="7785865" cy="5626253"/>
        </p:xfrm>
        <a:graphic>
          <a:graphicData uri="http://schemas.openxmlformats.org/drawingml/2006/table">
            <a:tbl>
              <a:tblPr firstRow="1" bandRow="1">
                <a:tableStyleId>{5940675A-B579-460E-94D1-54222C63F5DA}</a:tableStyleId>
              </a:tblPr>
              <a:tblGrid>
                <a:gridCol w="1419720"/>
                <a:gridCol w="3107729"/>
                <a:gridCol w="3258416"/>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年度の取組み</a:t>
                      </a:r>
                      <a:endPar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内は</a:t>
                      </a:r>
                      <a:r>
                        <a:rPr lang="en-US" altLang="ja-JP"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H30</a:t>
                      </a: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当初予算における効果額）</a:t>
                      </a:r>
                      <a:endParaRPr kumimoji="1" lang="en-US" altLang="ja-JP" sz="105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solidFill>
                      <a:srgbClr val="0070C0"/>
                    </a:solidFill>
                  </a:tcPr>
                </a:tc>
              </a:tr>
              <a:tr h="9614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市町村振興補助金</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strike="sng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市町村が将来に向けて自律していくことを府として後押しするため、府内市町村の中核市移行や広域連携などの自律化に向けた体制整備及び行財政基盤を強化する取組みを支援する。</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市町村における広域連携体制の整備、行財政基盤の強化等の取組みを後押しする制度としての役割を果たしているか、引き続き効果を検証していく。</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1080120">
                <a:tc>
                  <a:txBody>
                    <a:bodyPr/>
                    <a:lstStyle/>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地域福祉・高齢者福祉交付金</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地域福祉、高齢者福祉の各分野を対象に、市町村が創意工夫を凝らし、地域の実情に沿った施策の立案、推進を行うことで、府民サービスの向上に資することを目的に交付。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市町村の活用状況を勘案するとともに、その効果検証を踏まえ、府の施策目的（セーフティネットの構築など）にも適うものとなるよう、より効果的な交付金の配分方法等を検討する。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550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新子育て支援交付金</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乳幼児医療費助成制度の再構築に伴い、市町村における医療費助成をはじめとした子育て支援施策の充実を支援するため、交付金を交付する。 </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市町村の活用状況を勘案するとともに、その効果検証を踏まえ、より効果的な運用を検討する。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3511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重度障がい</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者在宅生活応援制度事業費</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200" strike="sng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err="1"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者の自立と社会参加に向け、重度障がい者と介護する方々への在宅生活の推進とさらなる応援を目的として、重度障がい者と同居している介護者へ給付金を支給する。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制度が定着した平成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33</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年度を目途に事業効果やニーズの変化等を検証することを踏まえ、当事者を取り巻く状況の変化等について把握し、今後の制度のあり方について検討をすすめる。</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60140">
                <a:tc>
                  <a:txBody>
                    <a:bodyPr/>
                    <a:lstStyle/>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大阪府ＩＴステーション事業費</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050" strike="sngStrike"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err="1"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者の特性に応じた就労相談を行うとともに、障がい者の</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を活用した就労支援を包括的に行い、</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err="1"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者の雇用・就労支援拠点</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として展開する。 また、専門員を配置し相談から定着までの支援体制を強化する。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施設の有効活用の観点から、ＩＴステーションを夕陽丘高等職業技術専門学校に移転。</a:t>
                      </a:r>
                      <a:endParaRPr kumimoji="1" lang="en-US" altLang="ja-JP" sz="1200" b="0" i="0" u="none" strike="noStrike" kern="1200" cap="none" spc="0" normalizeH="0" baseline="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併せて、</a:t>
                      </a:r>
                      <a:r>
                        <a:rPr kumimoji="1" lang="ja-JP" altLang="ja-JP" sz="1200" b="0" i="0" u="none" strike="noStrike" kern="1200" cap="none" spc="0" normalizeH="0" baseline="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テレワーク推進事業やその他市町村単位で実施できる講座等を切り離すなど、事業内容</a:t>
                      </a:r>
                      <a:r>
                        <a:rPr kumimoji="1" lang="ja-JP" altLang="en-US" sz="1200" b="0" i="0" u="none" strike="noStrike" kern="1200" cap="none" spc="0" normalizeH="0" baseline="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の見直しを行う。</a:t>
                      </a:r>
                      <a:endParaRPr kumimoji="1" lang="en-US" altLang="ja-JP" sz="1200" b="0" i="0" u="none" strike="sng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9320931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06515" y="107920"/>
            <a:ext cx="8136904" cy="369332"/>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1" name="表 10"/>
          <p:cNvGraphicFramePr>
            <a:graphicFrameLocks noGrp="1"/>
          </p:cNvGraphicFramePr>
          <p:nvPr>
            <p:extLst>
              <p:ext uri="{D42A27DB-BD31-4B8C-83A1-F6EECF244321}">
                <p14:modId xmlns:p14="http://schemas.microsoft.com/office/powerpoint/2010/main" val="3770548234"/>
              </p:ext>
            </p:extLst>
          </p:nvPr>
        </p:nvGraphicFramePr>
        <p:xfrm>
          <a:off x="589057" y="932558"/>
          <a:ext cx="7965885" cy="5106732"/>
        </p:xfrm>
        <a:graphic>
          <a:graphicData uri="http://schemas.openxmlformats.org/drawingml/2006/table">
            <a:tbl>
              <a:tblPr firstRow="1" bandRow="1">
                <a:tableStyleId>{5940675A-B579-460E-94D1-54222C63F5DA}</a:tableStyleId>
              </a:tblPr>
              <a:tblGrid>
                <a:gridCol w="1419720"/>
                <a:gridCol w="3107729"/>
                <a:gridCol w="3438436"/>
              </a:tblGrid>
              <a:tr h="41317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年度の取組み</a:t>
                      </a:r>
                      <a:endPar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内は</a:t>
                      </a:r>
                      <a:r>
                        <a:rPr lang="en-US" altLang="ja-JP"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H30</a:t>
                      </a: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当初予算における効果額）</a:t>
                      </a:r>
                      <a:endParaRPr kumimoji="1" lang="en-US" altLang="ja-JP" sz="105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70C0"/>
                    </a:solidFill>
                  </a:tcPr>
                </a:tc>
              </a:tr>
              <a:tr h="1145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Meiryo UI" panose="020B0604030504040204" pitchFamily="50" charset="-128"/>
                          <a:ea typeface="Meiryo UI" panose="020B0604030504040204" pitchFamily="50" charset="-128"/>
                          <a:cs typeface="Meiryo UI" panose="020B0604030504040204" pitchFamily="50" charset="-128"/>
                        </a:rPr>
                        <a:t>国民健康保険事業費補助金</a:t>
                      </a:r>
                      <a:endParaRPr lang="en-US" altLang="zh-TW"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strike="sng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精神疾患患者等の経済的負担の軽減を図るために、保険者が実施する精神結核医療費の自己負担分の助成に対し補助を行い、国民健康保険の健全な財政運営を図る。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国民健康保険被保険者への任意給付であることから、平成</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年度の国保制度改革に合わせて、</a:t>
                      </a:r>
                      <a:r>
                        <a:rPr lang="ja-JP" altLang="en-US" sz="120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国民健康保険事業費補助金は事業終了し、</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国保特別会計で実施することとする。</a:t>
                      </a:r>
                      <a:endPar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20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363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総合労働事務所等運営費</a:t>
                      </a:r>
                      <a:endParaRPr kumimoji="1" lang="en-US" altLang="zh-TW"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労働行政を効率的・効果的に推進するため、総合事務所等の管理運営を行う。また、府民のセーフティネットとして使用者及び労働者からの労働に関する相談を受けるとともに、府内の労働組合に関する調査等を行い、労働問題をめぐるトラブルや労使紛争の未然防止、早期解決の促進を図り、労使関係の安定と働きやすい職場環境づくりを推進す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「住民に身近な窓口である市町村において労働相談や労働施策の取組みが推進されること」を前提に、南大阪センター管内の市町村に対し、労働相談窓口の設置など主体的な取組みを促す。</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なお、南大阪センターを含む事務所体制のあり方については、管内市町村における労働相談件数の推移や地域労働ネットワークにおける労働関連事業の取組み実績なども踏まえ、引き続き検討する。</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8359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200" dirty="0" smtClean="0">
                          <a:latin typeface="メイリオ" panose="020B0604030504040204" pitchFamily="50" charset="-128"/>
                          <a:ea typeface="メイリオ" panose="020B0604030504040204" pitchFamily="50" charset="-128"/>
                          <a:cs typeface="メイリオ" panose="020B0604030504040204" pitchFamily="50" charset="-128"/>
                        </a:rPr>
                        <a:t>高等職業技術専門校運営費</a:t>
                      </a:r>
                      <a:endParaRPr lang="en-US" altLang="zh-TW"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sng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新規学校卒業者及び中高年齢者等に対し基礎的な技能訓練を実施し、就職の促進を図り、産業界の要求する技能労働者の養成を図る。また、職業訓練指導員の技術指導、生活・職業指導の両面での資質向上を図るため、計画的・効率的な指導員研修を実施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芦原校・夕陽丘校を再編し、セーフティネット訓練の拠点校として新夕陽丘校を整備。あわせて施設の有効活用の観点から、福祉部所管のＩＴステーションを施設内に移転。</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北大阪校・東大阪校・南大阪校においては、企業ニーズや商工会・商工会議所等の意見聴取を反映し、地域の産業人材育成拠点としての機能強化を図る。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正方形/長方形 4"/>
          <p:cNvSpPr/>
          <p:nvPr/>
        </p:nvSpPr>
        <p:spPr>
          <a:xfrm>
            <a:off x="8397425" y="653152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t>30</a:t>
            </a:r>
            <a:endParaRPr kumimoji="1" lang="ja-JP" altLang="en-US" dirty="0"/>
          </a:p>
        </p:txBody>
      </p:sp>
    </p:spTree>
    <p:extLst>
      <p:ext uri="{BB962C8B-B14F-4D97-AF65-F5344CB8AC3E}">
        <p14:creationId xmlns:p14="http://schemas.microsoft.com/office/powerpoint/2010/main" val="20324273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397425" y="653152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smtClean="0"/>
              <a:t>31</a:t>
            </a:r>
            <a:endParaRPr kumimoji="1" lang="ja-JP" altLang="en-US" dirty="0"/>
          </a:p>
        </p:txBody>
      </p:sp>
      <p:sp>
        <p:nvSpPr>
          <p:cNvPr id="13" name="正方形/長方形 12"/>
          <p:cNvSpPr/>
          <p:nvPr/>
        </p:nvSpPr>
        <p:spPr>
          <a:xfrm>
            <a:off x="206515" y="107920"/>
            <a:ext cx="8136904" cy="369332"/>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1" name="表 10"/>
          <p:cNvGraphicFramePr>
            <a:graphicFrameLocks noGrp="1"/>
          </p:cNvGraphicFramePr>
          <p:nvPr>
            <p:extLst>
              <p:ext uri="{D42A27DB-BD31-4B8C-83A1-F6EECF244321}">
                <p14:modId xmlns:p14="http://schemas.microsoft.com/office/powerpoint/2010/main" val="800497439"/>
              </p:ext>
            </p:extLst>
          </p:nvPr>
        </p:nvGraphicFramePr>
        <p:xfrm>
          <a:off x="611560" y="850825"/>
          <a:ext cx="7875875" cy="5095595"/>
        </p:xfrm>
        <a:graphic>
          <a:graphicData uri="http://schemas.openxmlformats.org/drawingml/2006/table">
            <a:tbl>
              <a:tblPr firstRow="1" bandRow="1">
                <a:tableStyleId>{5940675A-B579-460E-94D1-54222C63F5DA}</a:tableStyleId>
              </a:tblPr>
              <a:tblGrid>
                <a:gridCol w="1419720"/>
                <a:gridCol w="3107729"/>
                <a:gridCol w="3348426"/>
              </a:tblGrid>
              <a:tr h="30514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年度の取組み</a:t>
                      </a:r>
                      <a:endPar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内は</a:t>
                      </a:r>
                      <a:r>
                        <a:rPr lang="en-US" altLang="ja-JP"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H30</a:t>
                      </a: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当初予算における効果額）</a:t>
                      </a:r>
                      <a:endParaRPr kumimoji="1" lang="en-US" altLang="ja-JP" sz="105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70C0"/>
                    </a:solidFill>
                  </a:tcPr>
                </a:tc>
              </a:tr>
              <a:tr h="1080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strike="noStrike" dirty="0" smtClean="0">
                          <a:latin typeface="Meiryo UI" panose="020B0604030504040204" pitchFamily="50" charset="-128"/>
                          <a:ea typeface="Meiryo UI" panose="020B0604030504040204" pitchFamily="50" charset="-128"/>
                          <a:cs typeface="Meiryo UI" panose="020B0604030504040204" pitchFamily="50" charset="-128"/>
                        </a:rPr>
                        <a:t>中小企業取引振興事業費</a:t>
                      </a:r>
                      <a:endParaRPr lang="en-US" altLang="zh-TW" sz="1200" b="0" strike="noStrike"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strike="sng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下請中小企業のセーフティネットである下請取引適正化や取引あっせん事業等の「下請取引振興事業」及び、ビジネスマッチング支援事業を実施する（公財）大阪産業振興機構への補助を行う。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大阪産業振興機構の次期中期計画での検証等を含めて、事業内容や組織体制を精査するよう働きかける。</a:t>
                      </a:r>
                      <a:endPar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6945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大阪府ものづくり支援拠点（ＭＯＢＩＯ）推進事業費</a:t>
                      </a:r>
                      <a:endParaRPr kumimoji="1" lang="en-US" altLang="ja-JP"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200" strike="sng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内のものづくり中小企業の技術革新や活性化のため、イノベーションの創出、産学官ネットワークの構築、ビジネスマッチング、人材育成などものづくり総合支援拠点であるものづくりビジネスセンター大阪（ＭＯＢＩＯ）の事業運営を行う（公</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財）</a:t>
                      </a: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大阪産業振興機構及び常設展示場等運営事業者に補助を行う。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府の役割を精査し、各主体との適切な役割分担を整理した上で、ＭＯＢＩＯのあり方を検討する。</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7652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中小企業向け融資資金貸付金</a:t>
                      </a:r>
                      <a:endParaRPr kumimoji="1" lang="en-US" altLang="ja-JP"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様々に頑張っている府内中小企業者に対して、事業に必要な資金を融資することにより、中小企業者の健全な事業の振興及び発展を図る。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融資枠全体の見直しについては、景気動向や融資実績を踏まえ、</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年に</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度を目途に行う。　</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国の制度改正に伴う融資メニューの創設や資金需要に対応するための融資枠の増減などは、後年度の財政負担の増加が見込まれる場合は損補割合や融資条件の見直しを行う。</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1009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狭山池博物館運営事業費</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狭山池の「平成の大改修」に伴う埋蔵文化財調査で発掘された土木遺産を保存、展示し、後世にわかりやすく親しみやすく紹介し、府民の文化的向上を図る。 </a:t>
                      </a:r>
                      <a:endParaRPr kumimoji="1" lang="en-US" altLang="ja-JP"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新たなコスト縮減策として、</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ESCO</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事業のサービスを開始するほか、平成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29</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年度中に検討した中長期的な将来像を踏まえた効率的・効果的な運営について、制度設計を実施する。</a:t>
                      </a:r>
                      <a:endParaRPr kumimoji="1" lang="en-US" altLang="ja-JP" sz="1200" b="0" i="0" u="none" strike="sng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1557225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397425" y="653152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smtClean="0"/>
              <a:t>32</a:t>
            </a:r>
            <a:endParaRPr kumimoji="1" lang="ja-JP" altLang="en-US" dirty="0"/>
          </a:p>
        </p:txBody>
      </p:sp>
      <p:cxnSp>
        <p:nvCxnSpPr>
          <p:cNvPr id="14" name="直線コネクタ 1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1" name="表 10"/>
          <p:cNvGraphicFramePr>
            <a:graphicFrameLocks noGrp="1"/>
          </p:cNvGraphicFramePr>
          <p:nvPr>
            <p:extLst>
              <p:ext uri="{D42A27DB-BD31-4B8C-83A1-F6EECF244321}">
                <p14:modId xmlns:p14="http://schemas.microsoft.com/office/powerpoint/2010/main" val="4275017681"/>
              </p:ext>
            </p:extLst>
          </p:nvPr>
        </p:nvGraphicFramePr>
        <p:xfrm>
          <a:off x="603055" y="998730"/>
          <a:ext cx="7785865" cy="4777660"/>
        </p:xfrm>
        <a:graphic>
          <a:graphicData uri="http://schemas.openxmlformats.org/drawingml/2006/table">
            <a:tbl>
              <a:tblPr firstRow="1" bandRow="1">
                <a:tableStyleId>{5940675A-B579-460E-94D1-54222C63F5DA}</a:tableStyleId>
              </a:tblPr>
              <a:tblGrid>
                <a:gridCol w="1419720"/>
                <a:gridCol w="3107729"/>
                <a:gridCol w="3258416"/>
              </a:tblGrid>
              <a:tr h="30514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年度の取組み</a:t>
                      </a:r>
                      <a:endPar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内は</a:t>
                      </a:r>
                      <a:r>
                        <a:rPr lang="en-US" altLang="ja-JP"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H30</a:t>
                      </a: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当初予算における効果額）</a:t>
                      </a:r>
                      <a:endParaRPr kumimoji="1" lang="en-US" altLang="ja-JP" sz="105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70C0"/>
                    </a:solidFill>
                  </a:tcPr>
                </a:tc>
              </a:tr>
              <a:tr h="105082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i="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a:t>
                      </a:r>
                      <a:r>
                        <a:rPr lang="zh-TW"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流域下水道事業会計繰出金</a:t>
                      </a:r>
                      <a:endParaRPr lang="en-US" altLang="zh-TW"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050" b="0" i="0" u="none" strike="sng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下水道サービスを安定的に供給するため、地方公営企業法に定める経費の負担の原則に従い、大阪府流域下水道事業会計に対して補助・出資を行う。</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経営戦略（平成</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年度末策定）や平成</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年度からの地方公営企業法適用による取組みを着実にすすめるとともに、流域下水道事業のより効率的・持続的な運営について検討する。</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r h="144016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府立高等学校再編整備事業費</a:t>
                      </a:r>
                      <a:endParaRPr kumimoji="1" lang="en-US" altLang="zh-TW"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050" strike="sng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府立高等学校の再編整備を推進する。</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閉校により生じる財源の範囲内で再編整備（学科の見直し等）に必要不可欠な事業のみを実施する。なお、閉校により生じる財源は将来的なものであり、不確実性が存在することから、事業の実施にあたっては、一定の見込みを精査したうえで判断を行う。</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72721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障がいのある生徒の高校生活支援事業費</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障がいのある生徒の高校生活を支援するため、エキスパート支援員・学校生活支援員等を府立高等学校に配置する。</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他府県の水準や国の動き等も踏まえ、持続可能な制度となるよう事業のあり方を見直す。</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2512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小中学校生徒指導体制推進事業費</a:t>
                      </a:r>
                      <a:endParaRPr lang="en-US" altLang="zh-TW"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050" strike="sng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生徒指導のノウハウを小中学校で共有することにより 、中学校区での指導体制を整え、府内における暴力行為発生件数を減少させる。</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暴力行為等の原因分析を行い、市町村福祉部局と連携した地域ぐるみの市町村の主体的な施策展開のスキームを構築するとともに、平成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32</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年度以降は、事業主体を市町村に移行できるよう検討する。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5" name="正方形/長方形 14"/>
          <p:cNvSpPr/>
          <p:nvPr/>
        </p:nvSpPr>
        <p:spPr>
          <a:xfrm>
            <a:off x="206515" y="107920"/>
            <a:ext cx="8136904" cy="369332"/>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3840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397425" y="653152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t>33</a:t>
            </a:r>
            <a:endParaRPr kumimoji="1" lang="ja-JP" altLang="en-US" dirty="0"/>
          </a:p>
        </p:txBody>
      </p:sp>
      <p:cxnSp>
        <p:nvCxnSpPr>
          <p:cNvPr id="14" name="直線コネクタ 1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1" name="表 10"/>
          <p:cNvGraphicFramePr>
            <a:graphicFrameLocks noGrp="1"/>
          </p:cNvGraphicFramePr>
          <p:nvPr>
            <p:extLst>
              <p:ext uri="{D42A27DB-BD31-4B8C-83A1-F6EECF244321}">
                <p14:modId xmlns:p14="http://schemas.microsoft.com/office/powerpoint/2010/main" val="205855370"/>
              </p:ext>
            </p:extLst>
          </p:nvPr>
        </p:nvGraphicFramePr>
        <p:xfrm>
          <a:off x="611560" y="1080795"/>
          <a:ext cx="7584504" cy="5011445"/>
        </p:xfrm>
        <a:graphic>
          <a:graphicData uri="http://schemas.openxmlformats.org/drawingml/2006/table">
            <a:tbl>
              <a:tblPr firstRow="1" bandRow="1">
                <a:tableStyleId>{5940675A-B579-460E-94D1-54222C63F5DA}</a:tableStyleId>
              </a:tblPr>
              <a:tblGrid>
                <a:gridCol w="1419720"/>
                <a:gridCol w="3107729"/>
                <a:gridCol w="3057055"/>
              </a:tblGrid>
              <a:tr h="35277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年度の取組み</a:t>
                      </a:r>
                      <a:endPar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内は</a:t>
                      </a:r>
                      <a:r>
                        <a:rPr lang="en-US" altLang="ja-JP"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H30</a:t>
                      </a: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当初予算における効果額）</a:t>
                      </a:r>
                      <a:endParaRPr kumimoji="1" lang="en-US" altLang="ja-JP" sz="105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70C0"/>
                    </a:solidFill>
                  </a:tcPr>
                </a:tc>
              </a:tr>
              <a:tr h="7887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200" dirty="0" smtClean="0">
                          <a:latin typeface="メイリオ" panose="020B0604030504040204" pitchFamily="50" charset="-128"/>
                          <a:ea typeface="メイリオ" panose="020B0604030504040204" pitchFamily="50" charset="-128"/>
                          <a:cs typeface="メイリオ" panose="020B0604030504040204" pitchFamily="50" charset="-128"/>
                        </a:rPr>
                        <a:t>私立高等学校等振興助成費</a:t>
                      </a:r>
                      <a:endParaRPr lang="en-US" altLang="zh-TW"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050" strike="sng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教育条件の維持向上、保護者負担の軽減及び経営の全化を図り、私立学校の健全な発展に資する。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事業効果や見直した場合の影響の把握に努めるとともに、私学助成トータルのあり方について検討する。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43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Meiryo UI" panose="020B0604030504040204" pitchFamily="50" charset="-128"/>
                          <a:ea typeface="Meiryo UI" panose="020B0604030504040204" pitchFamily="50" charset="-128"/>
                          <a:cs typeface="Meiryo UI" panose="020B0604030504040204" pitchFamily="50" charset="-128"/>
                        </a:rPr>
                        <a:t>私立幼稚園振興助成費</a:t>
                      </a:r>
                      <a:endParaRPr lang="en-US" altLang="zh-TW"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教育条件の維持向上</a:t>
                      </a:r>
                      <a:r>
                        <a:rPr kumimoji="1" lang="en-US" altLang="ja-JP"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保護者負担の軽減及び経営の健全化を図り、私立幼稚園の健全な発展に資する。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・私学助成トータルのあり方について検討する。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・また、子ども・子育て支援新制度移行支援事業については、認定こども園への移行状況など効果検証を行う。</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2008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私立専修学校等振興助成費</a:t>
                      </a:r>
                      <a:endParaRPr kumimoji="1" lang="en-US" altLang="zh-TW"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教育条件の維持向上、修学上の経済的負担の軽減及び経営の健全化を図り、私立専修学校及び私立外国人学校の健全な発達に資する。 </a:t>
                      </a:r>
                      <a:endParaRPr kumimoji="1" lang="en-US" altLang="ja-JP"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事業効果や見直した場合の影響の把握に努めるとともに、私学助成トータルのあり方について検討する。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2512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200" dirty="0" smtClean="0">
                          <a:latin typeface="メイリオ" panose="020B0604030504040204" pitchFamily="50" charset="-128"/>
                          <a:ea typeface="メイリオ" panose="020B0604030504040204" pitchFamily="50" charset="-128"/>
                          <a:cs typeface="メイリオ" panose="020B0604030504040204" pitchFamily="50" charset="-128"/>
                        </a:rPr>
                        <a:t>私立高等学校等</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生徒授業料支援補助金</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050" strike="sngStrike"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「教育の機会均等」の観点から</a:t>
                      </a:r>
                      <a:r>
                        <a:rPr kumimoji="1" lang="en-US" altLang="ja-JP"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歳の進路選択時に公立高校・私立高校・高等専修学校の自由な学校選択の機会を保障するため、授業料支援補助事業を実施する。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事業目的を踏まえ、事業効果を分析・検証するとともに、私学助成トータルのあり方と併せ、平成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年度以降の制度のあり方（所得制限や保護者負担等の見直しなど）について検討する。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r h="76508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私立</a:t>
                      </a: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学校耐震化緊急対策事業費補助金</a:t>
                      </a:r>
                      <a:endParaRPr kumimoji="1" lang="en-US" altLang="ja-JP"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050" strike="sngStrike"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私立学校施設の耐震化を促進するため補助事業を実施する。</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年度までの延長期間限りで終了する。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bl>
          </a:graphicData>
        </a:graphic>
      </p:graphicFrame>
      <p:sp>
        <p:nvSpPr>
          <p:cNvPr id="8" name="正方形/長方形 7"/>
          <p:cNvSpPr/>
          <p:nvPr/>
        </p:nvSpPr>
        <p:spPr>
          <a:xfrm>
            <a:off x="206515" y="107920"/>
            <a:ext cx="8136904" cy="369332"/>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766765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397425" y="653152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smtClean="0"/>
              <a:t>34</a:t>
            </a:r>
            <a:endParaRPr kumimoji="1" lang="ja-JP" altLang="en-US" dirty="0"/>
          </a:p>
        </p:txBody>
      </p:sp>
      <p:cxnSp>
        <p:nvCxnSpPr>
          <p:cNvPr id="14" name="直線コネクタ 1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1" name="表 10"/>
          <p:cNvGraphicFramePr>
            <a:graphicFrameLocks noGrp="1"/>
          </p:cNvGraphicFramePr>
          <p:nvPr>
            <p:extLst>
              <p:ext uri="{D42A27DB-BD31-4B8C-83A1-F6EECF244321}">
                <p14:modId xmlns:p14="http://schemas.microsoft.com/office/powerpoint/2010/main" val="2259097873"/>
              </p:ext>
            </p:extLst>
          </p:nvPr>
        </p:nvGraphicFramePr>
        <p:xfrm>
          <a:off x="611560" y="1160748"/>
          <a:ext cx="7584504" cy="3985147"/>
        </p:xfrm>
        <a:graphic>
          <a:graphicData uri="http://schemas.openxmlformats.org/drawingml/2006/table">
            <a:tbl>
              <a:tblPr firstRow="1" bandRow="1">
                <a:tableStyleId>{5940675A-B579-460E-94D1-54222C63F5DA}</a:tableStyleId>
              </a:tblPr>
              <a:tblGrid>
                <a:gridCol w="1419720"/>
                <a:gridCol w="3107729"/>
                <a:gridCol w="3057055"/>
              </a:tblGrid>
              <a:tr h="42416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1" i="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b="1" i="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b="1" i="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年度の取組み</a:t>
                      </a:r>
                      <a:endParaRPr lang="en-US" altLang="ja-JP" sz="1200" b="1" i="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1" i="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b="1" i="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i="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b="1" i="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i="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内は</a:t>
                      </a:r>
                      <a:r>
                        <a:rPr lang="en-US" altLang="ja-JP" sz="1050" b="1" i="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H30</a:t>
                      </a:r>
                      <a:r>
                        <a:rPr lang="ja-JP" altLang="en-US" sz="1050" b="1" i="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当初予算における効果額）</a:t>
                      </a:r>
                      <a:endParaRPr kumimoji="1" lang="en-US" altLang="ja-JP" sz="105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70C0"/>
                    </a:solidFill>
                  </a:tcPr>
                </a:tc>
              </a:tr>
              <a:tr h="120384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交通安全施設等整備事業費</a:t>
                      </a:r>
                      <a:endParaRPr lang="en-US" altLang="zh-TW"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050" strike="sng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交通事故が多発している道路等について、信号機、道路標識、交通管制センター等の交通安全施設を計画的に整備することで、交通環境の改善を行い、交通事故の防止を図り、交通の円滑化に資する。</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ファシリティマネジメントの観点や耐用年数超過状況等を総合的に勘案しつつ、適正な事業規模を判断する。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136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違法駐車対策事業費</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050" strike="sngStrike"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放置駐車に係る使用者責任の拡充、放置違反金制度、放置車両確認事務等の委託等を行う。</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違法駐車実態の見極めにより、駐車監視員は縮減、委託警察署は拡大する。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r h="15656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Meiryo UI" panose="020B0604030504040204" pitchFamily="50" charset="-128"/>
                          <a:ea typeface="Meiryo UI" panose="020B0604030504040204" pitchFamily="50" charset="-128"/>
                          <a:cs typeface="Meiryo UI" panose="020B0604030504040204" pitchFamily="50" charset="-128"/>
                        </a:rPr>
                        <a:t>警察職員待機宿舎整備事業費</a:t>
                      </a:r>
                      <a:endParaRPr lang="en-US" altLang="zh-TW"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strike="sngStrike"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警察職員待機宿舎は、大規模災害等の発生時において、大量の警察力を迅速に動員し、初動措置を行うための体制を確立するために、警察職員を集団的に居住させる施設であるが、大阪府警察待機宿舎整備基本計画に基づき、老朽及び狭隘化が著しい宿舎の解消と整理統廃合を実施し、効果的な整備を図る。</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大規模災害等の発生時における初動措置を行う体制（集団警察力）の維持に取組み、必要に応じて計画の検証・見直しを検討する。</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bl>
          </a:graphicData>
        </a:graphic>
      </p:graphicFrame>
      <p:sp>
        <p:nvSpPr>
          <p:cNvPr id="8" name="正方形/長方形 7"/>
          <p:cNvSpPr/>
          <p:nvPr/>
        </p:nvSpPr>
        <p:spPr>
          <a:xfrm>
            <a:off x="206515" y="107920"/>
            <a:ext cx="8136904" cy="369332"/>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09842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250823" y="1003663"/>
            <a:ext cx="31117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 合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6495" y="44333"/>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730666362"/>
              </p:ext>
            </p:extLst>
          </p:nvPr>
        </p:nvGraphicFramePr>
        <p:xfrm>
          <a:off x="233674" y="1404233"/>
          <a:ext cx="8682038" cy="4954656"/>
        </p:xfrm>
        <a:graphic>
          <a:graphicData uri="http://schemas.openxmlformats.org/drawingml/2006/table">
            <a:tbl>
              <a:tblPr/>
              <a:tblGrid>
                <a:gridCol w="1313990"/>
                <a:gridCol w="2376264"/>
                <a:gridCol w="2664296"/>
                <a:gridCol w="2327488"/>
              </a:tblGrid>
              <a:tr h="216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133350" marR="0" lvl="0" indent="-13335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ja-JP" altLang="ja-JP" sz="1000" b="1" i="0" u="none" strike="noStrike" cap="none" spc="-100"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257382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（一財）大阪府タウン管理財団</a:t>
                      </a: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　合</a:t>
                      </a:r>
                      <a:r>
                        <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（できるだけ早い時期）</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地元市や関係者等の理解を求め</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泉ヶ丘地区をはじめとする保有資産の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早期処分や近隣センターの円滑な引</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継ぎを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める</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・こうした資産処分の取組みを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大阪府都市整備推進セン</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ターとの早期統合をめざす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・府への特定寄附については、</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億円の寄附を実施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億円の寄附予定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残る</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ついては</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、早期</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に時</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期等を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確定</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していく</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泉ケ丘地区センター及び堺・泉北臨海地域に</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ついては、財団所有地等の資産処分を終了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月に策定した「中期経営計画</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年度）」に基づき、引き続き、</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資産処分の取組みをすすめている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○府への特定寄附の実施状況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○資産処分にあたり、</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地元市における今後のまち</a:t>
                      </a: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づ</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くり方針との整合性を図る必要があるなど、</a:t>
                      </a: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関係者との調整に時間を要する</a:t>
                      </a: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公益財団法人である大阪府都市整備推進</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センターと統合するため、公益目的事業比率</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％以上を達成できる規模まで事業・資産を</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圧縮する必要がある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　合</a:t>
                      </a:r>
                      <a:r>
                        <a:rPr kumimoji="1" 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（できるだけ早い時期）</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地元市や関係者等の理解を</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求め</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、千里</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地区</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における</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保有資産の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早期処分</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近隣センターの円滑な引</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継ぎを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・こうした資産処分の取組みを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大阪府都市整備推進センター</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との早期統合をめざす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804">
                <a:tc vMerge="1">
                  <a:txBody>
                    <a:bodyPr/>
                    <a:lstStyle/>
                    <a:p>
                      <a:endParaRPr kumimoji="1" lang="ja-JP" altLang="en-US"/>
                    </a:p>
                  </a:txBody>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行財政改革推進プラン</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tr>
              <a:tr h="1513872">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　合</a:t>
                      </a:r>
                      <a:r>
                        <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（できるだけ早い時期）</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・地元市や関係者等の理解を求め、千</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里地区における保有資産の早期処分や</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近隣センターの円滑な引継ぎをすすめる</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・こうした資産処分の取組みを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大阪府都市整備推進セン</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ターとの早期統合をめざす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府への特定寄附については、平成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度に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年度に残る</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億円を</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寄附予定</a:t>
                      </a:r>
                      <a:endParaRPr kumimoji="1" lang="en-US" altLang="ja-JP" sz="1000" b="0" i="0" u="none" strike="noStrike" cap="none" normalizeH="0" baseline="0" dirty="0" smtClean="0">
                        <a:ln>
                          <a:noFill/>
                        </a:ln>
                        <a:solidFill>
                          <a:schemeClr val="tx1"/>
                        </a:solidFill>
                        <a:effectLst/>
                        <a:latin typeface="+mn-ea"/>
                        <a:ea typeface="+mn-ea"/>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bl>
          </a:graphicData>
        </a:graphic>
      </p:graphicFrame>
      <p:cxnSp>
        <p:nvCxnSpPr>
          <p:cNvPr id="7" name="直線コネクタ 6"/>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p:cNvSpPr/>
          <p:nvPr/>
        </p:nvSpPr>
        <p:spPr>
          <a:xfrm>
            <a:off x="8397425" y="653152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smtClean="0"/>
              <a:t>35</a:t>
            </a:r>
            <a:endParaRPr kumimoji="1" lang="ja-JP" altLang="en-US" dirty="0"/>
          </a:p>
        </p:txBody>
      </p:sp>
      <p:sp>
        <p:nvSpPr>
          <p:cNvPr id="9" name="テキスト ボックス 3"/>
          <p:cNvSpPr txBox="1">
            <a:spLocks noChangeArrowheads="1"/>
          </p:cNvSpPr>
          <p:nvPr/>
        </p:nvSpPr>
        <p:spPr bwMode="auto">
          <a:xfrm>
            <a:off x="71500" y="541775"/>
            <a:ext cx="27453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指定出資法人</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168631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1873896899"/>
              </p:ext>
            </p:extLst>
          </p:nvPr>
        </p:nvGraphicFramePr>
        <p:xfrm>
          <a:off x="230981" y="1114727"/>
          <a:ext cx="8682038" cy="3854737"/>
        </p:xfrm>
        <a:graphic>
          <a:graphicData uri="http://schemas.openxmlformats.org/drawingml/2006/table">
            <a:tbl>
              <a:tblPr firstRow="1" firstCol="1" bandRow="1">
                <a:tableStyleId>{BC89EF96-8CEA-46FF-86C4-4CE0E7609802}</a:tableStyleId>
              </a:tblPr>
              <a:tblGrid>
                <a:gridCol w="1484605"/>
                <a:gridCol w="2448272"/>
                <a:gridCol w="2496374"/>
                <a:gridCol w="2252787"/>
              </a:tblGrid>
              <a:tr h="257652">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266700" marR="0" indent="-26670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271241">
                <a:tc rowSpan="3">
                  <a:txBody>
                    <a:bodyPr/>
                    <a:lstStyle/>
                    <a:p>
                      <a:pPr algn="just">
                        <a:spcAft>
                          <a:spcPts val="0"/>
                        </a:spcAft>
                      </a:pPr>
                      <a:r>
                        <a:rPr lang="ja-JP" sz="10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（株）大阪鶴見</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フラワー</a:t>
                      </a:r>
                      <a:endParaRPr lang="en-US" alt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marL="200025" indent="-2000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・累積赤字解消後に府</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有の株式を売却</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350" indent="-133350"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133350" algn="just">
                        <a:lnSpc>
                          <a:spcPts val="15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末に累積</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赤字</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解消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13335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○府保有の株式の売却について検討を</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すすめている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marR="0" indent="-133350"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　題</a:t>
                      </a: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266700" marR="0" indent="-133350" algn="just" defTabSz="914400" rtl="0" eaLnBrk="1" fontAlgn="auto" latinLnBrk="0" hangingPunct="1">
                        <a:lnSpc>
                          <a:spcPts val="1500"/>
                        </a:lnSpc>
                        <a:spcBef>
                          <a:spcPts val="0"/>
                        </a:spcBef>
                        <a:spcAft>
                          <a:spcPts val="0"/>
                        </a:spcAft>
                        <a:buClrTx/>
                        <a:buSzTx/>
                        <a:buFontTx/>
                        <a:buNone/>
                        <a:tabLst/>
                        <a:defRPr/>
                      </a:pP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民営化に向けた条件整備</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marR="0" indent="-133350"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・花</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き</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需要及び大規模修繕、設備更新等を踏まえた会社の経営状況の見極め</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marR="0" indent="-133350"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・市場建設時に導入した国庫補助金の返還について国と協議が必要</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marR="0" indent="-133350"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・市場運営を支える卸売業者や仲卸業者等の理解・協力　　など</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○大阪府・大阪市の出資割合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marR="0" indent="-200025"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累積赤字解消後に府</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有の株式を</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marR="0" indent="-200025"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marR="0" indent="-200025" algn="just" defTabSz="914400" rtl="0" eaLnBrk="1" fontAlgn="auto" latinLnBrk="0" hangingPunct="1">
                        <a:lnSpc>
                          <a:spcPts val="1500"/>
                        </a:lnSpc>
                        <a:spcBef>
                          <a:spcPts val="0"/>
                        </a:spcBef>
                        <a:spcAft>
                          <a:spcPts val="0"/>
                        </a:spcAft>
                        <a:buClrTx/>
                        <a:buSzTx/>
                        <a:buFontTx/>
                        <a:buNone/>
                        <a:tabLst/>
                        <a:defRPr/>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・ただ</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し、売却時期については、今後</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marR="0" indent="-200025"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必要となる大規模修繕等を踏まえ、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marR="0" indent="-200025"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企業価値を見極めた上で判断する</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838">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217" marR="52217" marT="0" marB="0">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行財政改革推進プラン</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c vMerge="1">
                  <a:txBody>
                    <a:bodyPr/>
                    <a:lstStyle/>
                    <a:p>
                      <a:endParaRPr kumimoji="1" lang="ja-JP" altLang="en-US"/>
                    </a:p>
                  </a:txBody>
                  <a:tcPr/>
                </a:tc>
              </a:tr>
              <a:tr h="1413825">
                <a:tc vMerge="1">
                  <a:txBody>
                    <a:bodyPr/>
                    <a:lstStyle/>
                    <a:p>
                      <a:endParaRPr kumimoji="1" lang="ja-JP" altLang="en-US"/>
                    </a:p>
                  </a:txBody>
                  <a:tcPr/>
                </a:tc>
                <a:tc>
                  <a:txBody>
                    <a:bodyPr/>
                    <a:lstStyle/>
                    <a:p>
                      <a:pPr algn="just">
                        <a:lnSpc>
                          <a:spcPts val="1500"/>
                        </a:lnSpc>
                        <a:spcAft>
                          <a:spcPts val="0"/>
                        </a:spcAft>
                      </a:pPr>
                      <a:r>
                        <a:rPr lang="ja-JP"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marL="200025" indent="-2000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・累積赤字解消後に府</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有の株式を売却</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5" name="正方形/長方形 4"/>
          <p:cNvSpPr>
            <a:spLocks noChangeArrowheads="1"/>
          </p:cNvSpPr>
          <p:nvPr/>
        </p:nvSpPr>
        <p:spPr bwMode="auto">
          <a:xfrm>
            <a:off x="240189" y="756196"/>
            <a:ext cx="31774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6495" y="44333"/>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正方形/長方形 9"/>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smtClean="0"/>
              <a:t>36</a:t>
            </a:r>
            <a:endParaRPr kumimoji="1" lang="ja-JP" altLang="en-US" dirty="0"/>
          </a:p>
        </p:txBody>
      </p:sp>
    </p:spTree>
    <p:extLst>
      <p:ext uri="{BB962C8B-B14F-4D97-AF65-F5344CB8AC3E}">
        <p14:creationId xmlns:p14="http://schemas.microsoft.com/office/powerpoint/2010/main" val="15099202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37</a:t>
            </a:r>
            <a:endParaRPr lang="ja-JP" altLang="en-US" dirty="0">
              <a:solidFill>
                <a:prstClr val="black"/>
              </a:solidFill>
            </a:endParaRPr>
          </a:p>
        </p:txBody>
      </p:sp>
      <p:graphicFrame>
        <p:nvGraphicFramePr>
          <p:cNvPr id="8" name="表 7"/>
          <p:cNvGraphicFramePr>
            <a:graphicFrameLocks noGrp="1"/>
          </p:cNvGraphicFramePr>
          <p:nvPr>
            <p:extLst>
              <p:ext uri="{D42A27DB-BD31-4B8C-83A1-F6EECF244321}">
                <p14:modId xmlns:p14="http://schemas.microsoft.com/office/powerpoint/2010/main" val="2254640544"/>
              </p:ext>
            </p:extLst>
          </p:nvPr>
        </p:nvGraphicFramePr>
        <p:xfrm>
          <a:off x="230980" y="1116335"/>
          <a:ext cx="8682039" cy="2987740"/>
        </p:xfrm>
        <a:graphic>
          <a:graphicData uri="http://schemas.openxmlformats.org/drawingml/2006/table">
            <a:tbl>
              <a:tblPr firstRow="1" firstCol="1" bandRow="1">
                <a:tableStyleId>{BC89EF96-8CEA-46FF-86C4-4CE0E7609802}</a:tableStyleId>
              </a:tblPr>
              <a:tblGrid>
                <a:gridCol w="1368847"/>
                <a:gridCol w="2447577"/>
                <a:gridCol w="2520280"/>
                <a:gridCol w="2345335"/>
              </a:tblGrid>
              <a:tr h="216024">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505080">
                <a:tc rowSpan="3">
                  <a:txBody>
                    <a:bodyPr/>
                    <a:lstStyle/>
                    <a:p>
                      <a:pPr algn="just">
                        <a:spcAft>
                          <a:spcPts val="0"/>
                        </a:spcAft>
                      </a:pP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大阪外環状鉄道（株）</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33400" indent="-5334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建設事業完了後、株式の一部売却により</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資本的関与を見直すとともに、府派遣職員</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についてもその時点で引き揚げる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401320" indent="-401320" algn="just">
                        <a:lnSpc>
                          <a:spcPts val="15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年度に工事完成期限を延長</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年度に事業計画を策定</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○事業計画に基づき、平成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年度末の開業</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に向けて事業執行</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marR="0" indent="-401320"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（開業後に残工事を実施）</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266700" indent="-2667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・建設事業完了後、株式の一部売却に</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り資</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本的関与を見直すとともに、府派遣</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職員についてもその時点で引き揚げる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・建設事業完了後の法人の</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関与の</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あり方</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について検討をすすめる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112">
                <a:tc vMerge="1">
                  <a:txBody>
                    <a:bodyPr/>
                    <a:lstStyle/>
                    <a:p>
                      <a:pPr algn="just">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33400" marR="0" lvl="0" indent="-53340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行財政改革推進プラン</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266700" indent="-266700" algn="just">
                        <a:lnSpc>
                          <a:spcPts val="1500"/>
                        </a:lnSpc>
                        <a:spcAft>
                          <a:spcPts val="0"/>
                        </a:spcAft>
                      </a:pPr>
                      <a:endParaRPr lang="ja-JP" sz="1000" kern="100" dirty="0">
                        <a:solidFill>
                          <a:srgbClr val="FF0000"/>
                        </a:solidFill>
                        <a:effectLst/>
                        <a:latin typeface="Century"/>
                        <a:ea typeface="ＭＳ 明朝"/>
                        <a:cs typeface="Times New Roman"/>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43524">
                <a:tc vMerge="1">
                  <a:txBody>
                    <a:bodyPr/>
                    <a:lstStyle/>
                    <a:p>
                      <a:endParaRPr kumimoji="1" lang="ja-JP" altLang="en-US"/>
                    </a:p>
                  </a:txBody>
                  <a:tcPr/>
                </a:tc>
                <a:tc>
                  <a:txBody>
                    <a:bodyPr/>
                    <a:lstStyle/>
                    <a:p>
                      <a:pPr marL="533400" indent="-5334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建設事業完了後、株式の一部売却により</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資本的関与を見直すとともに、府派遣職員</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についてもその時点で引き揚げる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6" name="正方形/長方形 5"/>
          <p:cNvSpPr/>
          <p:nvPr/>
        </p:nvSpPr>
        <p:spPr>
          <a:xfrm>
            <a:off x="26495" y="44333"/>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17346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（１）現状認識</a:t>
            </a:r>
          </a:p>
        </p:txBody>
      </p:sp>
      <p:cxnSp>
        <p:nvCxnSpPr>
          <p:cNvPr id="4" name="直線コネクタ 3"/>
          <p:cNvCxnSpPr/>
          <p:nvPr/>
        </p:nvCxnSpPr>
        <p:spPr>
          <a:xfrm>
            <a:off x="179512" y="51617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539257"/>
            <a:ext cx="648072" cy="31012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600" dirty="0" smtClean="0">
                <a:solidFill>
                  <a:schemeClr val="tx1"/>
                </a:solidFill>
              </a:rPr>
              <a:t>2</a:t>
            </a:r>
            <a:endParaRPr lang="ja-JP" altLang="en-US" sz="1600" dirty="0">
              <a:solidFill>
                <a:schemeClr val="tx1"/>
              </a:solidFill>
            </a:endParaRPr>
          </a:p>
        </p:txBody>
      </p:sp>
      <p:sp>
        <p:nvSpPr>
          <p:cNvPr id="54" name="正方形/長方形 53"/>
          <p:cNvSpPr/>
          <p:nvPr/>
        </p:nvSpPr>
        <p:spPr>
          <a:xfrm>
            <a:off x="323529" y="728700"/>
            <a:ext cx="8640960" cy="2800767"/>
          </a:xfrm>
          <a:prstGeom prst="rect">
            <a:avLst/>
          </a:prstGeom>
        </p:spPr>
        <p:txBody>
          <a:bodyPr wrap="square">
            <a:spAutoFit/>
          </a:bodyPr>
          <a:lstStyle/>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人口減少・高齢化の同時進行、低所得層の増加などの課題が浮き彫りになる中、大阪の成長の実現と安心・安全の確保を同時に図っていかなければ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りません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このため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当面の収支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不足に対応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しながら課題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に的確に対応しうる行財政運営体制を確立していく必要が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一方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、社会においては、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社会課題の解決に挑む</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企業の増加や個人の社会参加意欲の高まり、テクノロジーの著しい進歩など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、前向きな変化が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みられます。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今後、持続可能な社会を構築していくため、府は、財政規律を堅持しつつ、府民・企業・市町村・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　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の連携を深め社会全体で課題解決する「起点」としての役割を果たさなければ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なりません。</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440756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218571969"/>
              </p:ext>
            </p:extLst>
          </p:nvPr>
        </p:nvGraphicFramePr>
        <p:xfrm>
          <a:off x="2843808" y="3429000"/>
          <a:ext cx="208280" cy="365760"/>
        </p:xfrm>
        <a:graphic>
          <a:graphicData uri="http://schemas.openxmlformats.org/drawingml/2006/table">
            <a:tbl>
              <a:tblPr/>
              <a:tblGrid>
                <a:gridCol w="208280"/>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sp>
        <p:nvSpPr>
          <p:cNvPr id="7" name="正方形/長方形 4"/>
          <p:cNvSpPr>
            <a:spLocks noChangeArrowheads="1"/>
          </p:cNvSpPr>
          <p:nvPr/>
        </p:nvSpPr>
        <p:spPr bwMode="auto">
          <a:xfrm>
            <a:off x="236310" y="769042"/>
            <a:ext cx="38106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抜本的見直し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38</a:t>
            </a:r>
            <a:endParaRPr lang="ja-JP" altLang="en-US" dirty="0">
              <a:solidFill>
                <a:prstClr val="black"/>
              </a:solidFill>
            </a:endParaRPr>
          </a:p>
        </p:txBody>
      </p:sp>
      <p:graphicFrame>
        <p:nvGraphicFramePr>
          <p:cNvPr id="9" name="表 8"/>
          <p:cNvGraphicFramePr>
            <a:graphicFrameLocks noGrp="1"/>
          </p:cNvGraphicFramePr>
          <p:nvPr>
            <p:extLst>
              <p:ext uri="{D42A27DB-BD31-4B8C-83A1-F6EECF244321}">
                <p14:modId xmlns:p14="http://schemas.microsoft.com/office/powerpoint/2010/main" val="3230002953"/>
              </p:ext>
            </p:extLst>
          </p:nvPr>
        </p:nvGraphicFramePr>
        <p:xfrm>
          <a:off x="230980" y="1115966"/>
          <a:ext cx="8682039" cy="4179933"/>
        </p:xfrm>
        <a:graphic>
          <a:graphicData uri="http://schemas.openxmlformats.org/drawingml/2006/table">
            <a:tbl>
              <a:tblPr firstRow="1" firstCol="1" bandRow="1">
                <a:tableStyleId>{BC89EF96-8CEA-46FF-86C4-4CE0E7609802}</a:tableStyleId>
              </a:tblPr>
              <a:tblGrid>
                <a:gridCol w="1512863"/>
                <a:gridCol w="2448272"/>
                <a:gridCol w="2612133"/>
                <a:gridCol w="2108771"/>
              </a:tblGrid>
              <a:tr h="216260">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01519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（株）大阪国際会議場</a:t>
                      </a: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・引き続き、府の法人に対する関わりのあり</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方などについて検討する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○経営状況等</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年度については、公募において</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提案のあった、府納付金</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億円、維持修繕</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に１億円、設備等の機能向上に</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8,000</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円を毎年度支出</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年度決算において、大型催事の増</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加や施設の高稼働を背景に、過去最高の</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売上を達成</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・府の法人に対する関与のあり方については、法人の事業実施状況や経営状況等を踏まえ、引き続きその方向性について指定管理期間中に検討を行う</a:t>
                      </a: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1309">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行財政改革推進プラン（案）での方向性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vMerge="1">
                  <a:txBody>
                    <a:bodyPr/>
                    <a:lstStyle/>
                    <a:p>
                      <a:pPr algn="just">
                        <a:lnSpc>
                          <a:spcPts val="1500"/>
                        </a:lnSpc>
                        <a:spcAft>
                          <a:spcPts val="0"/>
                        </a:spcAft>
                      </a:pPr>
                      <a:endParaRPr lang="ja-JP" sz="1000" kern="100" dirty="0">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r>
              <a:tr h="2637179">
                <a:tc vMerge="1">
                  <a:txBody>
                    <a:bodyPr/>
                    <a:lstStyle/>
                    <a:p>
                      <a:endParaRPr kumimoji="1" lang="ja-JP" altLang="en-US"/>
                    </a:p>
                  </a:txBody>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・府の法人に対する関与のあり方については、法人の事業実施状況や経営状況等を踏まえ、その方向性について指定管理期間中に検討を行う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ts val="1500"/>
                        </a:lnSpc>
                        <a:spcBef>
                          <a:spcPts val="0"/>
                        </a:spcBef>
                        <a:spcAft>
                          <a:spcPts val="0"/>
                        </a:spcAft>
                        <a:buClrTx/>
                        <a:buSzTx/>
                        <a:buFontTx/>
                        <a:buNone/>
                        <a:tabLst/>
                        <a:defRPr/>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8" name="正方形/長方形 7"/>
          <p:cNvSpPr/>
          <p:nvPr/>
        </p:nvSpPr>
        <p:spPr>
          <a:xfrm>
            <a:off x="26495" y="44333"/>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596459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3099293121"/>
              </p:ext>
            </p:extLst>
          </p:nvPr>
        </p:nvGraphicFramePr>
        <p:xfrm>
          <a:off x="179512" y="1131515"/>
          <a:ext cx="8761288" cy="4112179"/>
        </p:xfrm>
        <a:graphic>
          <a:graphicData uri="http://schemas.openxmlformats.org/drawingml/2006/table">
            <a:tbl>
              <a:tblPr/>
              <a:tblGrid>
                <a:gridCol w="1368152"/>
                <a:gridCol w="2448272"/>
                <a:gridCol w="2604889"/>
                <a:gridCol w="2339975"/>
              </a:tblGrid>
              <a:tr h="216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2153469">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（公財）大阪府保健医療財団</a:t>
                      </a: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中河内救命救急ｾﾝﾀｰの運営形態の</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あり</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方</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につい</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東大阪市</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阪市立</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病</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院と協議を継続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・上記協議結果や府補助事業の終了など</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を踏まえ</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自立化を検討</a:t>
                      </a: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月から、中河内救命救急ｾﾝﾀｰの指定管理運営は、当該法人から（地独）市立東大阪医療ｾﾝﾀｰへ変更</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○また、府補助事業（車検診事業）について</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年度末で終了</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年６月に策定した第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期中期経営</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計画（</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年度）に基づき、がん</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予防検診事業の収支改善の取組みを</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めて</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収支構造の改善による法人経営の自立化が</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急務</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期中期経営計画期間中にがん予防</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検診事業における収支バランスの均衡を</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図り、自立化をすすめる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518">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10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txBody>
                  <a:tcPr marL="52918" marR="5291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行財政改革推進プラン（案）での方向性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tr>
              <a:tr h="1512168">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中河内救命救急ｾﾝﾀｰの運営形態の</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あり</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方</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につい</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東大阪市</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阪市立</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病</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院と</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協議を継続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・上記協議結果や府補助事業の終了など</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を踏まえ</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自立化を検討</a:t>
                      </a: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39</a:t>
            </a:r>
            <a:endParaRPr lang="ja-JP" altLang="en-US" dirty="0">
              <a:solidFill>
                <a:prstClr val="black"/>
              </a:solidFill>
            </a:endParaRPr>
          </a:p>
        </p:txBody>
      </p:sp>
      <p:sp>
        <p:nvSpPr>
          <p:cNvPr id="6" name="正方形/長方形 5"/>
          <p:cNvSpPr/>
          <p:nvPr/>
        </p:nvSpPr>
        <p:spPr>
          <a:xfrm>
            <a:off x="26495" y="44333"/>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655809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4122140605"/>
              </p:ext>
            </p:extLst>
          </p:nvPr>
        </p:nvGraphicFramePr>
        <p:xfrm>
          <a:off x="179512" y="1107596"/>
          <a:ext cx="8761288" cy="5291734"/>
        </p:xfrm>
        <a:graphic>
          <a:graphicData uri="http://schemas.openxmlformats.org/drawingml/2006/table">
            <a:tbl>
              <a:tblPr/>
              <a:tblGrid>
                <a:gridCol w="1368152"/>
                <a:gridCol w="2448272"/>
                <a:gridCol w="2736304"/>
                <a:gridCol w="2208560"/>
              </a:tblGrid>
              <a:tr h="216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2249396">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a:t>
                      </a:r>
                      <a:r>
                        <a:rPr kumimoji="1" lang="ja-JP" altLang="en-US" sz="1000" b="1"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産業振興　機構</a:t>
                      </a:r>
                      <a:endParaRPr kumimoji="1" lang="ja-JP" sz="1000" b="1"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・（公財）大阪市都市型産業振興ｾﾝﾀｰと</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の統合に向けた手続きを実施し、平成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年度以降の法人統合をめざす</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連携推進会議において、以下の取組みを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①法人統合に向けた課題・手続きの協議・</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調整</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②法人統合実現までの間も、連携推進会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議において経営戦略・目標を共有し、両</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法人の事業を効率的・効果的に実施</a:t>
                      </a:r>
                      <a:endPar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年度に府市統合本部会議において、</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（公財）大阪市都市型産業振興ｾﾝﾀｰとの統</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合の方向性を決定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○示された基本的方向性に基づき連携推進会議（両法人、府・市等で構成）を設置し協議・調</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整に努めたが、法人統合には至らず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○現在、副首都推進本部の下に設置した「企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業支援団体統合タスクフォース（ＴＦ）」（府・市、両法人で構成）を設置し、</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TF</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内の３</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つの</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ワーキンググループで法人統合に関する検討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をすすめているところ</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b="0" strike="no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0" strike="no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年度以降、両法人において、展示商談</a:t>
                      </a:r>
                      <a:endParaRPr kumimoji="1" lang="en-US" altLang="ja-JP" sz="1000" b="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会等の</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連携事業を実施</a:t>
                      </a: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大阪産業振興機構・市都市型産業振興　センター</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副首都ビジョン</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第２章</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機能面</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副首都に必要な機能での取組み</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における</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産業支援や研究開発の機能･体制強化</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・（公財）大阪市都市型産業振興ｾﾝ</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ﾀｰとの統合に向けた手続きを実施し、</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早期の法人統合をめざす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・引き続き、法人統合実現までの間も、経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営戦略・目標を共有し、連携事業の実</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施など両法人の事業を効率的・効果的</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にすすめる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518">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10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txBody>
                  <a:tcPr marL="52918" marR="5291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行財政改革推進プラン</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tr>
              <a:tr h="2595796">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・（公財）大阪市都市型産業振興ｾﾝﾀｰと</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の統合に向けた手続きを実施し、平成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年度以降の法人統合をめざす</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連携推進会議において、以下の取組みを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①法人統合に向けた課題・手続きの協議・</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調整</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②法人統合実現までの間も、連携推進会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議において経営戦略・目標を共有し、両</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法人の事業を効率的・効果的に実施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6" name="正方形/長方形 5"/>
          <p:cNvSpPr/>
          <p:nvPr/>
        </p:nvSpPr>
        <p:spPr>
          <a:xfrm>
            <a:off x="26495" y="44333"/>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smtClean="0"/>
              <a:t>40</a:t>
            </a:r>
            <a:endParaRPr kumimoji="1" lang="ja-JP" altLang="en-US" dirty="0"/>
          </a:p>
        </p:txBody>
      </p:sp>
    </p:spTree>
    <p:extLst>
      <p:ext uri="{BB962C8B-B14F-4D97-AF65-F5344CB8AC3E}">
        <p14:creationId xmlns:p14="http://schemas.microsoft.com/office/powerpoint/2010/main" val="28693008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4144568057"/>
              </p:ext>
            </p:extLst>
          </p:nvPr>
        </p:nvGraphicFramePr>
        <p:xfrm>
          <a:off x="236310" y="1107596"/>
          <a:ext cx="8686800" cy="5112568"/>
        </p:xfrm>
        <a:graphic>
          <a:graphicData uri="http://schemas.openxmlformats.org/drawingml/2006/table">
            <a:tbl>
              <a:tblPr/>
              <a:tblGrid>
                <a:gridCol w="1349946"/>
                <a:gridCol w="2442099"/>
                <a:gridCol w="2544659"/>
                <a:gridCol w="2350096"/>
              </a:tblGrid>
              <a:tr h="216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r>
                        <a:rPr kumimoji="1" lang="en-US" alt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2304256">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大阪府道路公社</a:t>
                      </a: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・引き続き、利用促進、経費節減によ</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収支改善、国への償還期限延長</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の要望</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の継続など、借入金の償還財源の確保</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努める</a:t>
                      </a: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・阪神都市圏</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高速道路</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における</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金体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系一元化の具体的内容の</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と併せ、</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接続する</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高速</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会社</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への移管に向けた</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取組みを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める</a:t>
                      </a:r>
                      <a:endParaRPr kumimoji="1"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収支改善の取組み</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を推進</a:t>
                      </a:r>
                      <a:endPar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公社経営改善方針</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年度策</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定）</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に基づき、維持管理</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費</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の縮減を図るな</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ど</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して収支改善に取組ん</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いる</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年度に経営改善</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に関する新たな</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取組みをとりまとめ</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鳥飼仁和寺大橋</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の料金徴収期間</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延長</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○近畿圏高速道路の料金体系一元化及び堺泉北、南阪奈</a:t>
                      </a:r>
                      <a:r>
                        <a:rPr kumimoji="1" lang="ja-JP" altLang="en-US" sz="1000" b="0" i="0" u="none" strike="noStrike" cap="none" spc="0" normalizeH="0" baseline="0" dirty="0" smtClean="0">
                          <a:ln>
                            <a:noFill/>
                          </a:ln>
                          <a:solidFill>
                            <a:schemeClr val="accent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第二阪奈有料道路の路線移管に関する方針が決定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・堺泉北、南阪奈は、平成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日に</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NEXCO</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西日本へ移管</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accent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・第二阪奈は、平成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日に</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NEXCO</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西日本へ移管</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・当該路線の料金体系一元化は移管時に</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実施</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○箕面有料道路については、早期の路線移管をめざし、引き続き検討・調整</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○借入金の償還財源の確保</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路線移管の推進</a:t>
                      </a:r>
                      <a:endPar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・引き続き、利用促進、経費節減による収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支改善に取組むなど、借入金の償還</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財源の確保に努める</a:t>
                      </a: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accent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・利用者の視点に立った近畿圏高速道路</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の料金体系一元化を実現するため、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箕面有料道路の高速道路会社への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早期移管をめざすとともに、路線移管後</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の公社のあり方について検討をすすめる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accent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000" b="0" i="0" u="none" strike="noStrike" cap="none" normalizeH="0" baseline="0" dirty="0" smtClean="0">
                        <a:ln>
                          <a:noFill/>
                        </a:ln>
                        <a:solidFill>
                          <a:schemeClr val="accent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479">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10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txBody>
                  <a:tcPr marL="51383" marR="51383"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行財政改革推進プラン</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tr>
              <a:tr h="2341809">
                <a:tc vMerge="1">
                  <a:txBody>
                    <a:bodyPr/>
                    <a:lstStyle/>
                    <a:p>
                      <a:endParaRPr kumimoji="1" lang="ja-JP" altLang="en-US"/>
                    </a:p>
                  </a:txBody>
                  <a:tcPr/>
                </a:tc>
                <a:tc>
                  <a:txBody>
                    <a:bodyPr/>
                    <a:lstStyle/>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〇抜本的見直し</a:t>
                      </a: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引き続き、利用促進、経費節減による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収支改善、国への償還期限延長の要望</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の継続など、借入金の償還財源の確保に</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努める</a:t>
                      </a: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・利用者の視点に立った阪神都市圏高速道</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路の一体的な管理・運営を実現するため、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年度当初を目途に道路公社路線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も含めた料金体系一元化をめざすとともに、</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接続する高速道路会社への路線移管に向</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けた取組みをすすめる</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6" name="正方形/長方形 5"/>
          <p:cNvSpPr/>
          <p:nvPr/>
        </p:nvSpPr>
        <p:spPr>
          <a:xfrm>
            <a:off x="26495" y="44333"/>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smtClean="0"/>
              <a:t>41</a:t>
            </a:r>
            <a:endParaRPr kumimoji="1" lang="ja-JP" altLang="en-US" dirty="0"/>
          </a:p>
        </p:txBody>
      </p:sp>
    </p:spTree>
    <p:extLst>
      <p:ext uri="{BB962C8B-B14F-4D97-AF65-F5344CB8AC3E}">
        <p14:creationId xmlns:p14="http://schemas.microsoft.com/office/powerpoint/2010/main" val="2322281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876861717"/>
              </p:ext>
            </p:extLst>
          </p:nvPr>
        </p:nvGraphicFramePr>
        <p:xfrm>
          <a:off x="230980" y="1135422"/>
          <a:ext cx="8682039" cy="5173898"/>
        </p:xfrm>
        <a:graphic>
          <a:graphicData uri="http://schemas.openxmlformats.org/drawingml/2006/table">
            <a:tbl>
              <a:tblPr firstRow="1" firstCol="1" bandRow="1">
                <a:tableStyleId>{BC89EF96-8CEA-46FF-86C4-4CE0E7609802}</a:tableStyleId>
              </a:tblPr>
              <a:tblGrid>
                <a:gridCol w="1368847"/>
                <a:gridCol w="2447577"/>
                <a:gridCol w="2520280"/>
                <a:gridCol w="2345335"/>
              </a:tblGrid>
              <a:tr h="216024">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582499">
                <a:tc rowSpan="3">
                  <a:txBody>
                    <a:bodyPr/>
                    <a:lstStyle/>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堺泉北埠頭（株）</a:t>
                      </a: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altLang="ja-JP" sz="1000" b="1" kern="100" dirty="0" smtClean="0">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144000" indent="-266700" algn="just">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・大阪港埠頭</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と神戸港埠頭</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の経営統合後に経営統合をめざす</a:t>
                      </a:r>
                    </a:p>
                    <a:p>
                      <a:pPr marL="266700" indent="-266700" algn="just">
                        <a:lnSpc>
                          <a:spcPts val="1500"/>
                        </a:lnSpc>
                        <a:spcAft>
                          <a:spcPts val="0"/>
                        </a:spcAft>
                      </a:pP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・それまでの間は、法人として収益性の向上、</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安定的な経営の維持や事業展開を引き続</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き行</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う</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とともに、</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港</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湾運営会社指定に向け</a:t>
                      </a:r>
                      <a:r>
                        <a:rPr lang="ja-JP" altLang="ja-JP" sz="1000" kern="100" spc="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spc="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spc="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spc="0" dirty="0" smtClean="0">
                          <a:effectLst/>
                          <a:latin typeface="Meiryo UI" panose="020B0604030504040204" pitchFamily="50" charset="-128"/>
                          <a:ea typeface="Meiryo UI" panose="020B0604030504040204" pitchFamily="50" charset="-128"/>
                          <a:cs typeface="Meiryo UI" panose="020B0604030504040204" pitchFamily="50" charset="-128"/>
                        </a:rPr>
                        <a:t>運営ノウハウ</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蓄積</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985" indent="-133985"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に府市統合本部会議</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略</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本部会議で基本的方向性を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決定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1333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市港湾事業の統合</a:t>
                      </a:r>
                    </a:p>
                    <a:p>
                      <a:pPr marL="0" indent="-468000" algn="just">
                        <a:lnSpc>
                          <a:spcPts val="1500"/>
                        </a:lnSpc>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・大阪港埠頭</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神戸港</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の経営</a:t>
                      </a:r>
                      <a:endParaRPr lang="en-US" alt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ts val="1500"/>
                        </a:lnSpc>
                        <a:spcAft>
                          <a:spcPts val="0"/>
                        </a:spcAft>
                      </a:pPr>
                      <a:r>
                        <a:rPr lang="ja-JP" altLang="en-US"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統合後</a:t>
                      </a:r>
                      <a:r>
                        <a:rPr 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泉北</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埠頭㈱との経営統合</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ざ</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80000" indent="0" algn="just">
                        <a:lnSpc>
                          <a:spcPts val="1500"/>
                        </a:lnSpc>
                        <a:spcAft>
                          <a:spcPts val="0"/>
                        </a:spcAft>
                      </a:pP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a:t>
                      </a:r>
                      <a:endParaRPr lang="en-US" altLang="ja-JP" sz="10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在来</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埠頭を含め府直営部分について</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、可</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能なところ</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から管理運営を委ねる</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ことで</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湾運営会社</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指定に向け、</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ノウ</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ハウ</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蓄</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積を図る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6000" indent="-4000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月、大阪港埠頭</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と神戸港埠頭</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の経営統合により、阪神国際港湾</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設立</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6000" indent="-40005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月、府から港湾運営会社の指定を受け、平成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月より助松地区及び汐見地区のコンテナ、フェリー、</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RORO</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埠頭において港湾運営を開始</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6000" indent="-40005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月より、府から一部の府営上屋について事業移管を受け、既存の自社上屋と併せ上屋の一元管理を実施</a:t>
                      </a:r>
                    </a:p>
                    <a:p>
                      <a:pPr marL="400050" indent="-400050"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安定的な利益の確保</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○老朽化した施設等の計画的な更新・修繕</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ja-JP"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阪神国際港湾</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経営統</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ざす</a:t>
                      </a:r>
                    </a:p>
                    <a:p>
                      <a:pPr marL="0" indent="-252000" algn="l">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経営統合を見据え</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、法人として収益性の</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252000" algn="l">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向上、安定的な経営の維持や事業展開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252000" algn="l">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引き続き行</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kumimoji="1" lang="ja-JP" altLang="en-US"/>
                    </a:p>
                  </a:txBody>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行財政改革推進プラン</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c vMerge="1">
                  <a:txBody>
                    <a:bodyPr/>
                    <a:lstStyle/>
                    <a:p>
                      <a:endParaRPr kumimoji="1" lang="ja-JP" altLang="en-US"/>
                    </a:p>
                  </a:txBody>
                  <a:tcPr/>
                </a:tc>
              </a:tr>
              <a:tr h="3184875">
                <a:tc vMerge="1">
                  <a:txBody>
                    <a:bodyPr/>
                    <a:lstStyle/>
                    <a:p>
                      <a:endParaRPr kumimoji="1" lang="ja-JP" altLang="en-US"/>
                    </a:p>
                  </a:txBody>
                  <a:tcPr/>
                </a:tc>
                <a:tc>
                  <a:txBody>
                    <a:bodyPr/>
                    <a:lstStyle/>
                    <a:p>
                      <a:pPr algn="just">
                        <a:lnSpc>
                          <a:spcPts val="1500"/>
                        </a:lnSpc>
                        <a:spcAft>
                          <a:spcPts val="0"/>
                        </a:spcAft>
                      </a:pPr>
                      <a:r>
                        <a:rPr lang="ja-JP"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阪神国際港湾</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経営統</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ざす</a:t>
                      </a:r>
                    </a:p>
                    <a:p>
                      <a:pPr marL="0" indent="-252000" algn="l">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年度の港湾運営会社指定、</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p>
                    <a:p>
                      <a:pPr marL="0" indent="-252000" algn="l">
                        <a:lnSpc>
                          <a:spcPts val="1500"/>
                        </a:lnSpc>
                        <a:spcAft>
                          <a:spcPts val="0"/>
                        </a:spcAft>
                      </a:pPr>
                      <a:r>
                        <a:rPr lang="ja-JP" altLang="en-US" sz="1000" u="non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年度からの運営開始をめざすとともに、経 </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252000" algn="l">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営統合までの間</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は、法人として収益性の向</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252000" algn="l">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上、安定的な経営の維持や事業展開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252000" algn="l">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き</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続き行</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6" name="正方形/長方形 5"/>
          <p:cNvSpPr/>
          <p:nvPr/>
        </p:nvSpPr>
        <p:spPr>
          <a:xfrm>
            <a:off x="26495" y="44333"/>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正方形/長方形 9"/>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smtClean="0"/>
              <a:t>42</a:t>
            </a:r>
            <a:endParaRPr kumimoji="1" lang="ja-JP" altLang="en-US" dirty="0"/>
          </a:p>
        </p:txBody>
      </p:sp>
    </p:spTree>
    <p:extLst>
      <p:ext uri="{BB962C8B-B14F-4D97-AF65-F5344CB8AC3E}">
        <p14:creationId xmlns:p14="http://schemas.microsoft.com/office/powerpoint/2010/main" val="3986112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649328381"/>
              </p:ext>
            </p:extLst>
          </p:nvPr>
        </p:nvGraphicFramePr>
        <p:xfrm>
          <a:off x="2843808" y="3543984"/>
          <a:ext cx="208280" cy="365760"/>
        </p:xfrm>
        <a:graphic>
          <a:graphicData uri="http://schemas.openxmlformats.org/drawingml/2006/table">
            <a:tbl>
              <a:tblPr/>
              <a:tblGrid>
                <a:gridCol w="208280"/>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sp>
        <p:nvSpPr>
          <p:cNvPr id="5" name="正方形/長方形 4"/>
          <p:cNvSpPr>
            <a:spLocks noChangeArrowheads="1"/>
          </p:cNvSpPr>
          <p:nvPr/>
        </p:nvSpPr>
        <p:spPr bwMode="auto">
          <a:xfrm>
            <a:off x="261101" y="807680"/>
            <a:ext cx="30396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の方向性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存　続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43</a:t>
            </a:r>
            <a:endParaRPr lang="ja-JP" altLang="en-US" dirty="0">
              <a:solidFill>
                <a:prstClr val="black"/>
              </a:solidFill>
            </a:endParaRPr>
          </a:p>
        </p:txBody>
      </p:sp>
      <p:graphicFrame>
        <p:nvGraphicFramePr>
          <p:cNvPr id="9" name="表 8"/>
          <p:cNvGraphicFramePr>
            <a:graphicFrameLocks noGrp="1"/>
          </p:cNvGraphicFramePr>
          <p:nvPr>
            <p:extLst>
              <p:ext uri="{D42A27DB-BD31-4B8C-83A1-F6EECF244321}">
                <p14:modId xmlns:p14="http://schemas.microsoft.com/office/powerpoint/2010/main" val="4156765167"/>
              </p:ext>
            </p:extLst>
          </p:nvPr>
        </p:nvGraphicFramePr>
        <p:xfrm>
          <a:off x="230980" y="1179348"/>
          <a:ext cx="8682039" cy="2883260"/>
        </p:xfrm>
        <a:graphic>
          <a:graphicData uri="http://schemas.openxmlformats.org/drawingml/2006/table">
            <a:tbl>
              <a:tblPr firstRow="1" firstCol="1" bandRow="1">
                <a:tableStyleId>{BC89EF96-8CEA-46FF-86C4-4CE0E7609802}</a:tableStyleId>
              </a:tblPr>
              <a:tblGrid>
                <a:gridCol w="1512863"/>
                <a:gridCol w="2422919"/>
                <a:gridCol w="2545633"/>
                <a:gridCol w="2200624"/>
              </a:tblGrid>
              <a:tr h="216260">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01519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府国際交流財団</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廃止</a:t>
                      </a:r>
                      <a:endPar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・新公益法人移行時の定款の定めに基づき、平成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月に法人を解散予定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年度に公益財団法人に移行した際</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の定款で、存続期間を平成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年３月末と</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規定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○来阪外客数の急増等による府の国際化施</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策を取り巻く環境の変化に対応できるよう財　</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団を存続させることを決定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・事業について、よりきめ細かな外国人相談や</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的確な災害時の支援、さらに語学ボランティ</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ア確保などに向けた重点化を図る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年３月に定款を変更し、存続期間</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の規定を削除</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・新中期経営計画（</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年度）に基づき、重点化する事業と推進体制の強化、収入の確保に努める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PDCA</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による再検証を</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・国際化戦略アクションプログラム事業の府への一元化に伴い、法人より、特定資産の一部が寄附される見込み</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1309">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行財政改革推進プラン（案）での方向性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vMerge="1">
                  <a:txBody>
                    <a:bodyPr/>
                    <a:lstStyle/>
                    <a:p>
                      <a:pPr algn="just">
                        <a:lnSpc>
                          <a:spcPts val="1500"/>
                        </a:lnSpc>
                        <a:spcAft>
                          <a:spcPts val="0"/>
                        </a:spcAft>
                      </a:pPr>
                      <a:endParaRPr lang="ja-JP" sz="1000" kern="100" dirty="0">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r>
              <a:tr h="1266690">
                <a:tc vMerge="1">
                  <a:txBody>
                    <a:bodyPr/>
                    <a:lstStyle/>
                    <a:p>
                      <a:endParaRPr kumimoji="1" lang="ja-JP" altLang="en-US"/>
                    </a:p>
                  </a:txBody>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廃止</a:t>
                      </a:r>
                      <a:endPar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・新公益法人移行時の定款の定めに基づき、平成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月に法人を解散予定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12" name="正方形/長方形 11"/>
          <p:cNvSpPr/>
          <p:nvPr/>
        </p:nvSpPr>
        <p:spPr>
          <a:xfrm>
            <a:off x="26495" y="44333"/>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6051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53806455"/>
              </p:ext>
            </p:extLst>
          </p:nvPr>
        </p:nvGraphicFramePr>
        <p:xfrm>
          <a:off x="179512" y="1107596"/>
          <a:ext cx="8761288" cy="3986589"/>
        </p:xfrm>
        <a:graphic>
          <a:graphicData uri="http://schemas.openxmlformats.org/drawingml/2006/table">
            <a:tbl>
              <a:tblPr/>
              <a:tblGrid>
                <a:gridCol w="1368152"/>
                <a:gridCol w="2448272"/>
                <a:gridCol w="2604889"/>
                <a:gridCol w="2339975"/>
              </a:tblGrid>
              <a:tr h="213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財政構造改革プラン</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77297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ja-JP" altLang="en-US" sz="1000" b="1"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千里ライフサイエンス振興財団</a:t>
                      </a:r>
                      <a:endParaRPr kumimoji="1" lang="en-US" altLang="ja-JP" sz="1000" b="1"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endPar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・府施策（バイオ戦略）における財団の位</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置付けを明確にし、</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年度中に財団と府の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役割分担について検討</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○府施策における財団の位置付け</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大阪バイオ・ヘッドクオーターを構成する機関の一つとして、専門性のある事業を担う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○府と法人の役割分担</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（府の役割）</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地域の産業振興を推進する自治体として、引き続き主体的な役割を発揮し総合調整機能とワンストップ機能（ヘッドクオーター事務局）を担う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（法人の役割）</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バイオ・ヘッドクオーターを構成する機関の一つとして、ライフサイエンス分野における専門性・人的ネットワークの強みを生かした研究交流・人材育成に特化。その強みを活かした基礎的研究の推進と、アライアンス・実用化支援、人材育成等の役割に磨きをかけることで、クラスター全体としてのポテンシャルを強化</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・ライフサイエンス分野の専門的役割を担う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法人として事業を継続する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正方形/長方形 5"/>
          <p:cNvSpPr/>
          <p:nvPr/>
        </p:nvSpPr>
        <p:spPr>
          <a:xfrm>
            <a:off x="26495" y="44333"/>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smtClean="0"/>
              <a:t>44</a:t>
            </a:r>
            <a:endParaRPr kumimoji="1" lang="ja-JP" altLang="en-US" dirty="0"/>
          </a:p>
        </p:txBody>
      </p:sp>
    </p:spTree>
    <p:extLst>
      <p:ext uri="{BB962C8B-B14F-4D97-AF65-F5344CB8AC3E}">
        <p14:creationId xmlns:p14="http://schemas.microsoft.com/office/powerpoint/2010/main" val="25740836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45</a:t>
            </a:r>
            <a:endParaRPr lang="ja-JP" altLang="en-US" dirty="0">
              <a:solidFill>
                <a:prstClr val="black"/>
              </a:solidFill>
            </a:endParaRPr>
          </a:p>
        </p:txBody>
      </p:sp>
      <p:graphicFrame>
        <p:nvGraphicFramePr>
          <p:cNvPr id="8" name="表 7"/>
          <p:cNvGraphicFramePr>
            <a:graphicFrameLocks noGrp="1"/>
          </p:cNvGraphicFramePr>
          <p:nvPr>
            <p:extLst>
              <p:ext uri="{D42A27DB-BD31-4B8C-83A1-F6EECF244321}">
                <p14:modId xmlns:p14="http://schemas.microsoft.com/office/powerpoint/2010/main" val="2786992308"/>
              </p:ext>
            </p:extLst>
          </p:nvPr>
        </p:nvGraphicFramePr>
        <p:xfrm>
          <a:off x="230980" y="1116335"/>
          <a:ext cx="8682039" cy="3752825"/>
        </p:xfrm>
        <a:graphic>
          <a:graphicData uri="http://schemas.openxmlformats.org/drawingml/2006/table">
            <a:tbl>
              <a:tblPr firstRow="1" firstCol="1" bandRow="1">
                <a:tableStyleId>{BC89EF96-8CEA-46FF-86C4-4CE0E7609802}</a:tableStyleId>
              </a:tblPr>
              <a:tblGrid>
                <a:gridCol w="1368847"/>
                <a:gridCol w="2447577"/>
                <a:gridCol w="2520280"/>
                <a:gridCol w="2345335"/>
              </a:tblGrid>
              <a:tr h="216024">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536801">
                <a:tc>
                  <a:txBody>
                    <a:bodyPr/>
                    <a:lstStyle/>
                    <a:p>
                      <a:pPr algn="just">
                        <a:spcAft>
                          <a:spcPts val="0"/>
                        </a:spcAft>
                      </a:pP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大阪高速鉄道（株）</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33400" indent="-5334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月に策定した中期経営計画に</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基づき、安定した需要確保、経営基盤の</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強化に努める</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・車庫用地（道路区域）の購入について</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は、延伸の事業化の検討や大阪高速鉄</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道（株）の累積赤字の解消見込みを踏</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まえ、協議検討する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01320" indent="-401320" algn="just">
                        <a:lnSpc>
                          <a:spcPts val="15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月、府が門真市駅以南の延伸</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について事業化を決定（開業予定：平成</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41</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年度決算で累積赤字を解消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marR="0" indent="-401320"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marR="0" indent="-401320"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○開業から約</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年が経過し、施設・設備が</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marR="0" indent="-401320" algn="just" defTabSz="914400" rtl="0" eaLnBrk="1" fontAlgn="auto" latinLnBrk="0" hangingPunct="1">
                        <a:lnSpc>
                          <a:spcPts val="1500"/>
                        </a:lnSpc>
                        <a:spcBef>
                          <a:spcPts val="0"/>
                        </a:spcBef>
                        <a:spcAft>
                          <a:spcPts val="0"/>
                        </a:spcAft>
                        <a:buClrTx/>
                        <a:buSzTx/>
                        <a:buFontTx/>
                        <a:buNone/>
                        <a:tabLst/>
                        <a:defRPr/>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老朽化</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marR="0" indent="-401320"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marR="0" indent="-401320" algn="just" defTabSz="914400" rtl="0" eaLnBrk="1" fontAlgn="auto" latinLnBrk="0" hangingPunct="1">
                        <a:lnSpc>
                          <a:spcPts val="15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○車庫用地については、平成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marR="0" indent="-401320" algn="just" defTabSz="914400" rtl="0" eaLnBrk="1" fontAlgn="auto" latinLnBrk="0" hangingPunct="1">
                        <a:lnSpc>
                          <a:spcPts val="15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有償化</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課題</a:t>
                      </a: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○延伸事業の着実な推進</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○計画的な設備投資の実施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0" indent="-2667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月に策定した中期経営計画</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に基づき、安定</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した需要確保、経営基盤の強化に努め</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・車庫用地の購入</a:t>
                      </a:r>
                      <a:r>
                        <a:rPr lang="ja-JP" altLang="en-US" sz="1000" b="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時期や方法等</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について、</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府と協議をすすめる</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正方形/長方形 5"/>
          <p:cNvSpPr/>
          <p:nvPr/>
        </p:nvSpPr>
        <p:spPr>
          <a:xfrm>
            <a:off x="26495" y="44333"/>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06483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46</a:t>
            </a:r>
            <a:endParaRPr lang="ja-JP" altLang="en-US" dirty="0">
              <a:solidFill>
                <a:prstClr val="black"/>
              </a:solidFill>
            </a:endParaRPr>
          </a:p>
        </p:txBody>
      </p:sp>
      <p:graphicFrame>
        <p:nvGraphicFramePr>
          <p:cNvPr id="8" name="表 7"/>
          <p:cNvGraphicFramePr>
            <a:graphicFrameLocks noGrp="1"/>
          </p:cNvGraphicFramePr>
          <p:nvPr>
            <p:extLst>
              <p:ext uri="{D42A27DB-BD31-4B8C-83A1-F6EECF244321}">
                <p14:modId xmlns:p14="http://schemas.microsoft.com/office/powerpoint/2010/main" val="2746531980"/>
              </p:ext>
            </p:extLst>
          </p:nvPr>
        </p:nvGraphicFramePr>
        <p:xfrm>
          <a:off x="230980" y="1116335"/>
          <a:ext cx="8682039" cy="3440410"/>
        </p:xfrm>
        <a:graphic>
          <a:graphicData uri="http://schemas.openxmlformats.org/drawingml/2006/table">
            <a:tbl>
              <a:tblPr firstRow="1" firstCol="1" bandRow="1">
                <a:tableStyleId>{BC89EF96-8CEA-46FF-86C4-4CE0E7609802}</a:tableStyleId>
              </a:tblPr>
              <a:tblGrid>
                <a:gridCol w="1368847"/>
                <a:gridCol w="2447577"/>
                <a:gridCol w="2520280"/>
                <a:gridCol w="2345335"/>
              </a:tblGrid>
              <a:tr h="216024">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財政再建プログラム（案）における方向性</a:t>
                      </a:r>
                      <a:endParaRPr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141646">
                <a:tc rowSpan="3">
                  <a:txBody>
                    <a:bodyPr/>
                    <a:lstStyle/>
                    <a:p>
                      <a:pPr algn="just">
                        <a:spcAft>
                          <a:spcPts val="0"/>
                        </a:spcAft>
                      </a:pP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大阪府土地開発公社</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33400" indent="-5334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・公社が先行取得し長期保有している用地</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の計画的な縮減に努め、その解消が見込</a:t>
                      </a:r>
                      <a:r>
                        <a:rPr lang="ja-JP" altLang="en-US" sz="1000" b="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れる</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時点（平成</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年頃）で、公社のあり</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方を再検討する</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・公社が行う用地取得業務の組織体制等に</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ついては、厳しい財政状況の下での府の用</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地新規取得予算の規模等を考慮の上、引</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き</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続き効率化を図る</a:t>
                      </a:r>
                    </a:p>
                    <a:p>
                      <a:pPr marL="533400" indent="-5334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401320" indent="-401320" algn="just">
                        <a:lnSpc>
                          <a:spcPts val="15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年度、府が「長期保有資産解消計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画」を策定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億円（計画策定時）の長期保</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有資産を平成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年度までに解消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○計画に基づき長期保有資産を縮減</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年度末（実績）：</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strike="noStrike"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　解消の見込み</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○現在、公社のあり方については、早期に</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結論を出すべく検討をすすめているところ</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年２月時点）</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266700" indent="-2667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・長期保有資産については、平成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末に解消する見込みであり、引き続き</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早期の解消に努める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・また、公社のあり方については、早期に結</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論を出すべく引き続き検討をすすめる</a:t>
                      </a:r>
                    </a:p>
                    <a:p>
                      <a:pPr marL="533400" indent="-5334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112">
                <a:tc vMerge="1">
                  <a:txBody>
                    <a:bodyPr/>
                    <a:lstStyle/>
                    <a:p>
                      <a:pPr algn="just">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33400" marR="0" lvl="0" indent="-533400" algn="ctr" defTabSz="914400" rtl="0" eaLnBrk="1" fontAlgn="auto" latinLnBrk="0" hangingPunct="1">
                        <a:lnSpc>
                          <a:spcPts val="13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財政構造改革プラン（案）における方向性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marR="0" lvl="0" indent="-533400" algn="ctr" defTabSz="914400" rtl="0" eaLnBrk="1" fontAlgn="auto" latinLnBrk="0" hangingPunct="1">
                        <a:lnSpc>
                          <a:spcPts val="1300"/>
                        </a:lnSpc>
                        <a:spcBef>
                          <a:spcPts val="0"/>
                        </a:spcBef>
                        <a:spcAft>
                          <a:spcPts val="0"/>
                        </a:spcAft>
                        <a:buClrTx/>
                        <a:buSzTx/>
                        <a:buFontTx/>
                        <a:buNone/>
                        <a:tabLst/>
                        <a:defRPr/>
                      </a:pPr>
                      <a:r>
                        <a:rPr lang="ja-JP" altLang="en-US"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（「主要事業の将来リスクの点検」より抜粋）</a:t>
                      </a:r>
                      <a:endParaRPr kumimoji="1" lang="en-US" altLang="ja-JP" sz="9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266700" indent="-266700" algn="just">
                        <a:lnSpc>
                          <a:spcPts val="1500"/>
                        </a:lnSpc>
                        <a:spcAft>
                          <a:spcPts val="0"/>
                        </a:spcAft>
                      </a:pPr>
                      <a:endParaRPr lang="ja-JP" sz="1000" kern="100" dirty="0">
                        <a:solidFill>
                          <a:srgbClr val="FF0000"/>
                        </a:solidFill>
                        <a:effectLst/>
                        <a:latin typeface="Century"/>
                        <a:ea typeface="ＭＳ 明朝"/>
                        <a:cs typeface="Times New Roman"/>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2540">
                <a:tc vMerge="1">
                  <a:txBody>
                    <a:bodyPr/>
                    <a:lstStyle/>
                    <a:p>
                      <a:endParaRPr kumimoji="1" lang="ja-JP" altLang="en-US"/>
                    </a:p>
                  </a:txBody>
                  <a:tcPr/>
                </a:tc>
                <a:tc>
                  <a:txBody>
                    <a:bodyPr/>
                    <a:lstStyle/>
                    <a:p>
                      <a:pPr marL="533400" indent="-5334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・長期保有資産については、引き続き解消計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l">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画に沿った縮減に努める</a:t>
                      </a:r>
                      <a:endParaRPr lang="ja-JP" sz="1000" b="1" u="none" strike="sngStrike" kern="100" dirty="0">
                        <a:solidFill>
                          <a:srgbClr val="6699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6" name="正方形/長方形 5"/>
          <p:cNvSpPr/>
          <p:nvPr/>
        </p:nvSpPr>
        <p:spPr>
          <a:xfrm>
            <a:off x="26495" y="44333"/>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664406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902751329"/>
              </p:ext>
            </p:extLst>
          </p:nvPr>
        </p:nvGraphicFramePr>
        <p:xfrm>
          <a:off x="2843808" y="3429000"/>
          <a:ext cx="208280" cy="365760"/>
        </p:xfrm>
        <a:graphic>
          <a:graphicData uri="http://schemas.openxmlformats.org/drawingml/2006/table">
            <a:tbl>
              <a:tblPr/>
              <a:tblGrid>
                <a:gridCol w="208280"/>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47</a:t>
            </a:r>
            <a:endParaRPr lang="ja-JP" altLang="en-US" dirty="0">
              <a:solidFill>
                <a:prstClr val="black"/>
              </a:solidFill>
            </a:endParaRPr>
          </a:p>
        </p:txBody>
      </p:sp>
      <p:graphicFrame>
        <p:nvGraphicFramePr>
          <p:cNvPr id="9" name="表 8"/>
          <p:cNvGraphicFramePr>
            <a:graphicFrameLocks noGrp="1"/>
          </p:cNvGraphicFramePr>
          <p:nvPr>
            <p:extLst>
              <p:ext uri="{D42A27DB-BD31-4B8C-83A1-F6EECF244321}">
                <p14:modId xmlns:p14="http://schemas.microsoft.com/office/powerpoint/2010/main" val="2979984005"/>
              </p:ext>
            </p:extLst>
          </p:nvPr>
        </p:nvGraphicFramePr>
        <p:xfrm>
          <a:off x="230980" y="908720"/>
          <a:ext cx="8682039" cy="4099946"/>
        </p:xfrm>
        <a:graphic>
          <a:graphicData uri="http://schemas.openxmlformats.org/drawingml/2006/table">
            <a:tbl>
              <a:tblPr firstRow="1" firstCol="1" bandRow="1">
                <a:tableStyleId>{BC89EF96-8CEA-46FF-86C4-4CE0E7609802}</a:tableStyleId>
              </a:tblPr>
              <a:tblGrid>
                <a:gridCol w="1512863"/>
                <a:gridCol w="2448272"/>
                <a:gridCol w="2612133"/>
                <a:gridCol w="2108771"/>
              </a:tblGrid>
              <a:tr h="216260">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88368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（公財）大阪府文化財センター</a:t>
                      </a:r>
                      <a:endPar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endPar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・大都市制度移行後の広域自治体と基礎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自治体の役割の整理、自治体と公益法人</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の役割分担の整理に基づき、発掘調査事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業を実施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行財政改革推進プラン（案）における</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取組みの方向性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年度に、大阪市が５館（大阪歴史</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博物館・東洋陶磁美術館・市立美術館・自</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然史博物館・市立科学館）を地方独立行</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政法人化</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○大阪市の地方独立行政法人化後、府立弥</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生文化博物館、府立近</a:t>
                      </a:r>
                      <a:r>
                        <a:rPr kumimoji="1" lang="ja-JP" altLang="en-US" sz="1000" b="0" i="0" u="none" strike="noStrike" kern="1200" cap="none" spc="0" normalizeH="0" baseline="0" noProof="0" dirty="0" err="1"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つ</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飛鳥博物館及び</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日本民家集落博物館の地方独立行政法人　　</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err="1"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への</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合流の手法について、大阪市と調整中</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・大阪市の動向を注視しつつ、大阪</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府の文化施設の合流手法につい</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正方形/長方形 6"/>
          <p:cNvSpPr/>
          <p:nvPr/>
        </p:nvSpPr>
        <p:spPr>
          <a:xfrm>
            <a:off x="26495" y="44333"/>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8591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1500" y="134343"/>
            <a:ext cx="7953031" cy="369332"/>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（２）</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目標</a:t>
            </a:r>
          </a:p>
        </p:txBody>
      </p:sp>
      <p:cxnSp>
        <p:nvCxnSpPr>
          <p:cNvPr id="4" name="直線コネクタ 3"/>
          <p:cNvCxnSpPr/>
          <p:nvPr/>
        </p:nvCxnSpPr>
        <p:spPr>
          <a:xfrm>
            <a:off x="183873" y="53381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schemeClr val="tx1"/>
                </a:solidFill>
              </a:rPr>
              <a:t>3</a:t>
            </a:r>
            <a:endParaRPr lang="ja-JP" altLang="en-US" dirty="0">
              <a:solidFill>
                <a:schemeClr val="tx1"/>
              </a:solidFill>
            </a:endParaRPr>
          </a:p>
        </p:txBody>
      </p:sp>
      <p:sp>
        <p:nvSpPr>
          <p:cNvPr id="29" name="正方形/長方形 28"/>
          <p:cNvSpPr/>
          <p:nvPr/>
        </p:nvSpPr>
        <p:spPr>
          <a:xfrm>
            <a:off x="116505" y="737409"/>
            <a:ext cx="8884399" cy="584775"/>
          </a:xfrm>
          <a:prstGeom prst="rect">
            <a:avLst/>
          </a:prstGeom>
          <a:solidFill>
            <a:schemeClr val="bg1"/>
          </a:solidFill>
        </p:spPr>
        <p:txBody>
          <a:bodyPr wrap="square">
            <a:spAutoFit/>
          </a:bodyPr>
          <a:lstStyle/>
          <a:p>
            <a:pPr marL="355600" lvl="0" indent="-355600"/>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社会</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全体で課題解決していくためには、</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行政だけでなく、</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府民、団体</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、企業などの多様なプレーヤーが、中長期的にめざす</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社会の</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姿を共有して</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いることが重要です</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521550" y="1749297"/>
            <a:ext cx="8456712" cy="2129753"/>
          </a:xfrm>
          <a:prstGeom prst="roundRect">
            <a:avLst>
              <a:gd name="adj" fmla="val 8043"/>
            </a:avLst>
          </a:prstGeom>
          <a:ln/>
        </p:spPr>
        <p:style>
          <a:lnRef idx="2">
            <a:schemeClr val="accent1"/>
          </a:lnRef>
          <a:fillRef idx="1">
            <a:schemeClr val="lt1"/>
          </a:fillRef>
          <a:effectRef idx="0">
            <a:schemeClr val="accent1"/>
          </a:effectRef>
          <a:fontRef idx="minor">
            <a:schemeClr val="dk1"/>
          </a:fontRef>
        </p:style>
        <p:txBody>
          <a:bodyPr wrap="square" lIns="36000" tIns="36000" rIns="72000" bIns="36000" rtlCol="0" anchor="ctr"/>
          <a:lstStyle/>
          <a:p>
            <a:pPr marL="622300" indent="-622300"/>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めざす社会の姿</a:t>
            </a:r>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marL="622300" indent="-622300"/>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府民</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の生活の質（ＱＯＬ）を向上させつつ、社会</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保障や環境の基盤が持続可能な形で次</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世代に</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引き継がれている。</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lnSpc>
                <a:spcPts val="800"/>
              </a:lnSpc>
            </a:pP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学び</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や活躍の機会の提供を通じ、多様な</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人材が社会の担い手</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として</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育まれ、全員参加</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型</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の社会が形成されている。</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lnSpc>
                <a:spcPts val="800"/>
              </a:lnSpc>
            </a:pP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生活</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と経済活動を</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支えるインフラについて、中長期を見通し、最少の経費</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最適な設計・運営が行われている。</a:t>
            </a:r>
            <a:endPar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249324" y="4617173"/>
            <a:ext cx="8766346" cy="584775"/>
          </a:xfrm>
          <a:prstGeom prst="rect">
            <a:avLst/>
          </a:prstGeom>
          <a:solidFill>
            <a:schemeClr val="bg1"/>
          </a:solidFill>
        </p:spPr>
        <p:txBody>
          <a:bodyPr wrap="square">
            <a:spAutoFit/>
          </a:bodyPr>
          <a:lstStyle/>
          <a:p>
            <a:pPr marL="355600" lvl="0" indent="-355600"/>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この「めざす</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社会の姿」</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を追求</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していくため</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、府は、引き続き、「</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自律的で創造性</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を　発揮する行財政</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運営体制の確立</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」に向け、取組みます。</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902878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右矢印 20"/>
          <p:cNvSpPr/>
          <p:nvPr/>
        </p:nvSpPr>
        <p:spPr>
          <a:xfrm>
            <a:off x="3991988" y="4077072"/>
            <a:ext cx="296132" cy="1512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2569" name="テキスト ボックス 3"/>
          <p:cNvSpPr txBox="1">
            <a:spLocks noChangeArrowheads="1"/>
          </p:cNvSpPr>
          <p:nvPr/>
        </p:nvSpPr>
        <p:spPr bwMode="auto">
          <a:xfrm>
            <a:off x="236311" y="503675"/>
            <a:ext cx="6265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出資法人が出資等をする法人（いわゆる孫法人</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597" name="テキスト ボックス 7"/>
          <p:cNvSpPr txBox="1">
            <a:spLocks noChangeArrowheads="1"/>
          </p:cNvSpPr>
          <p:nvPr/>
        </p:nvSpPr>
        <p:spPr bwMode="auto">
          <a:xfrm>
            <a:off x="335353" y="6444648"/>
            <a:ext cx="29659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prstClr val="black"/>
                </a:solidFill>
                <a:latin typeface="ＭＳ Ｐゴシック"/>
                <a:ea typeface="ＭＳ Ｐゴシック"/>
                <a:cs typeface="Meiryo UI" panose="020B0604030504040204" pitchFamily="50" charset="-128"/>
              </a:rPr>
              <a:t>平成</a:t>
            </a:r>
            <a:r>
              <a:rPr lang="en-US" altLang="ja-JP" sz="800" dirty="0">
                <a:solidFill>
                  <a:prstClr val="black"/>
                </a:solidFill>
                <a:latin typeface="ＭＳ Ｐゴシック"/>
                <a:ea typeface="ＭＳ Ｐゴシック"/>
                <a:cs typeface="Meiryo UI" pitchFamily="50" charset="-128"/>
              </a:rPr>
              <a:t>22</a:t>
            </a:r>
            <a:r>
              <a:rPr lang="ja-JP" altLang="en-US" sz="800" dirty="0">
                <a:solidFill>
                  <a:prstClr val="black"/>
                </a:solidFill>
                <a:latin typeface="ＭＳ Ｐゴシック"/>
                <a:ea typeface="ＭＳ Ｐゴシック"/>
                <a:cs typeface="Meiryo UI" pitchFamily="50" charset="-128"/>
              </a:rPr>
              <a:t>年度から、</a:t>
            </a:r>
            <a:r>
              <a:rPr lang="ja-JP" altLang="en-US" sz="800" dirty="0" smtClean="0">
                <a:solidFill>
                  <a:prstClr val="black"/>
                </a:solidFill>
                <a:latin typeface="ＭＳ Ｐゴシック"/>
                <a:ea typeface="ＭＳ Ｐゴシック"/>
                <a:cs typeface="Meiryo UI" panose="020B0604030504040204" pitchFamily="50" charset="-128"/>
              </a:rPr>
              <a:t>出資法人</a:t>
            </a:r>
            <a:r>
              <a:rPr lang="ja-JP" altLang="en-US" sz="800" dirty="0">
                <a:solidFill>
                  <a:prstClr val="black"/>
                </a:solidFill>
                <a:latin typeface="ＭＳ Ｐゴシック"/>
                <a:ea typeface="ＭＳ Ｐゴシック"/>
                <a:cs typeface="Meiryo UI" panose="020B0604030504040204" pitchFamily="50" charset="-128"/>
              </a:rPr>
              <a:t>による孫</a:t>
            </a:r>
            <a:r>
              <a:rPr lang="ja-JP" altLang="en-US" sz="800" dirty="0" smtClean="0">
                <a:solidFill>
                  <a:prstClr val="black"/>
                </a:solidFill>
                <a:latin typeface="ＭＳ Ｐゴシック"/>
                <a:ea typeface="ＭＳ Ｐゴシック"/>
                <a:cs typeface="Meiryo UI" panose="020B0604030504040204" pitchFamily="50" charset="-128"/>
              </a:rPr>
              <a:t>法人への委託など</a:t>
            </a:r>
            <a:endParaRPr lang="en-US" altLang="ja-JP" sz="800" dirty="0" smtClean="0">
              <a:solidFill>
                <a:prstClr val="black"/>
              </a:solidFill>
              <a:latin typeface="ＭＳ Ｐゴシック"/>
              <a:ea typeface="ＭＳ Ｐゴシック"/>
              <a:cs typeface="Meiryo UI" panose="020B0604030504040204" pitchFamily="50" charset="-128"/>
            </a:endParaRPr>
          </a:p>
          <a:p>
            <a:pPr eaLnBrk="1" hangingPunct="1"/>
            <a:r>
              <a:rPr lang="ja-JP" altLang="en-US" sz="800" dirty="0">
                <a:solidFill>
                  <a:prstClr val="black"/>
                </a:solidFill>
                <a:latin typeface="ＭＳ Ｐゴシック"/>
                <a:ea typeface="ＭＳ Ｐゴシック"/>
                <a:cs typeface="Meiryo UI" panose="020B0604030504040204" pitchFamily="50" charset="-128"/>
              </a:rPr>
              <a:t>　</a:t>
            </a:r>
            <a:r>
              <a:rPr lang="ja-JP" altLang="en-US" sz="800" dirty="0" smtClean="0">
                <a:solidFill>
                  <a:prstClr val="black"/>
                </a:solidFill>
                <a:latin typeface="ＭＳ Ｐゴシック"/>
                <a:ea typeface="ＭＳ Ｐゴシック"/>
                <a:cs typeface="Meiryo UI" panose="020B0604030504040204" pitchFamily="50" charset="-128"/>
              </a:rPr>
              <a:t>　孫</a:t>
            </a:r>
            <a:r>
              <a:rPr lang="ja-JP" altLang="en-US" sz="800" dirty="0">
                <a:solidFill>
                  <a:prstClr val="black"/>
                </a:solidFill>
                <a:latin typeface="ＭＳ Ｐゴシック"/>
                <a:ea typeface="ＭＳ Ｐゴシック"/>
                <a:cs typeface="Meiryo UI" panose="020B0604030504040204" pitchFamily="50" charset="-128"/>
              </a:rPr>
              <a:t>法人の状況について点検</a:t>
            </a:r>
            <a:r>
              <a:rPr lang="ja-JP" altLang="en-US" sz="800" dirty="0" smtClean="0">
                <a:solidFill>
                  <a:prstClr val="black"/>
                </a:solidFill>
                <a:latin typeface="ＭＳ Ｐゴシック"/>
                <a:ea typeface="ＭＳ Ｐゴシック"/>
                <a:cs typeface="Meiryo UI" panose="020B0604030504040204" pitchFamily="50" charset="-128"/>
              </a:rPr>
              <a:t>を実施</a:t>
            </a:r>
            <a:r>
              <a:rPr lang="ja-JP" altLang="en-US" sz="800" dirty="0">
                <a:solidFill>
                  <a:prstClr val="black"/>
                </a:solidFill>
                <a:latin typeface="ＭＳ Ｐゴシック"/>
                <a:ea typeface="ＭＳ Ｐゴシック"/>
                <a:cs typeface="Meiryo UI" panose="020B0604030504040204" pitchFamily="50" charset="-128"/>
              </a:rPr>
              <a:t>し</a:t>
            </a:r>
            <a:r>
              <a:rPr lang="ja-JP" altLang="en-US" sz="800" dirty="0" smtClean="0">
                <a:solidFill>
                  <a:prstClr val="black"/>
                </a:solidFill>
                <a:latin typeface="ＭＳ Ｐゴシック"/>
                <a:ea typeface="ＭＳ Ｐゴシック"/>
                <a:cs typeface="Meiryo UI" panose="020B0604030504040204" pitchFamily="50" charset="-128"/>
              </a:rPr>
              <a:t>、府</a:t>
            </a:r>
            <a:r>
              <a:rPr lang="en-US" altLang="ja-JP" sz="800" dirty="0">
                <a:solidFill>
                  <a:prstClr val="black"/>
                </a:solidFill>
                <a:latin typeface="ＭＳ Ｐゴシック"/>
                <a:ea typeface="ＭＳ Ｐゴシック"/>
                <a:cs typeface="Meiryo UI" pitchFamily="50" charset="-128"/>
              </a:rPr>
              <a:t>HP</a:t>
            </a:r>
            <a:r>
              <a:rPr lang="ja-JP" altLang="en-US" sz="800" dirty="0">
                <a:solidFill>
                  <a:prstClr val="black"/>
                </a:solidFill>
                <a:latin typeface="ＭＳ Ｐゴシック"/>
                <a:ea typeface="ＭＳ Ｐゴシック"/>
                <a:cs typeface="Meiryo UI" panose="020B0604030504040204" pitchFamily="50" charset="-128"/>
              </a:rPr>
              <a:t>に公表</a:t>
            </a:r>
            <a:endParaRPr lang="en-US" altLang="ja-JP" sz="800" dirty="0">
              <a:solidFill>
                <a:prstClr val="black"/>
              </a:solidFill>
              <a:latin typeface="ＭＳ Ｐゴシック"/>
              <a:ea typeface="ＭＳ Ｐゴシック"/>
              <a:cs typeface="Meiryo UI" panose="020B0604030504040204" pitchFamily="50" charset="-128"/>
            </a:endParaRPr>
          </a:p>
        </p:txBody>
      </p:sp>
      <p:sp>
        <p:nvSpPr>
          <p:cNvPr id="22599" name="角丸四角形 4"/>
          <p:cNvSpPr>
            <a:spLocks noChangeArrowheads="1"/>
          </p:cNvSpPr>
          <p:nvPr/>
        </p:nvSpPr>
        <p:spPr bwMode="auto">
          <a:xfrm>
            <a:off x="251521" y="2903446"/>
            <a:ext cx="3687616" cy="310409"/>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en-US" altLang="ja-JP" sz="1000" b="1" dirty="0" smtClean="0">
                <a:solidFill>
                  <a:prstClr val="white"/>
                </a:solidFill>
                <a:latin typeface="ＭＳ Ｐゴシック" charset="-128"/>
                <a:ea typeface="Meiryo UI" pitchFamily="50" charset="-128"/>
                <a:cs typeface="Meiryo UI" pitchFamily="50" charset="-128"/>
              </a:rPr>
              <a:t>『</a:t>
            </a:r>
            <a:r>
              <a:rPr lang="ja-JP" altLang="en-US" sz="1000" b="1" dirty="0" smtClean="0">
                <a:solidFill>
                  <a:prstClr val="white"/>
                </a:solidFill>
                <a:latin typeface="ＭＳ Ｐゴシック" charset="-128"/>
                <a:ea typeface="Meiryo UI" pitchFamily="50" charset="-128"/>
                <a:cs typeface="Meiryo UI" pitchFamily="50" charset="-128"/>
              </a:rPr>
              <a:t>平成</a:t>
            </a:r>
            <a:r>
              <a:rPr lang="en-US" altLang="ja-JP" sz="1000" b="1" dirty="0" smtClean="0">
                <a:solidFill>
                  <a:prstClr val="white"/>
                </a:solidFill>
                <a:latin typeface="ＭＳ Ｐゴシック" charset="-128"/>
                <a:ea typeface="Meiryo UI" pitchFamily="50" charset="-128"/>
                <a:cs typeface="Meiryo UI" pitchFamily="50" charset="-128"/>
              </a:rPr>
              <a:t>26</a:t>
            </a:r>
            <a:r>
              <a:rPr lang="ja-JP" altLang="en-US" sz="1000" b="1" dirty="0" smtClean="0">
                <a:solidFill>
                  <a:prstClr val="white"/>
                </a:solidFill>
                <a:latin typeface="ＭＳ Ｐゴシック" charset="-128"/>
                <a:ea typeface="Meiryo UI" pitchFamily="50" charset="-128"/>
                <a:cs typeface="Meiryo UI" pitchFamily="50" charset="-128"/>
              </a:rPr>
              <a:t>年度行財政改革の取組み</a:t>
            </a:r>
            <a:r>
              <a:rPr lang="en-US" altLang="ja-JP" sz="1000" b="1" dirty="0" smtClean="0">
                <a:solidFill>
                  <a:prstClr val="white"/>
                </a:solidFill>
                <a:latin typeface="ＭＳ Ｐゴシック" charset="-128"/>
                <a:ea typeface="Meiryo UI" pitchFamily="50" charset="-128"/>
                <a:cs typeface="Meiryo UI" pitchFamily="50" charset="-128"/>
              </a:rPr>
              <a:t>』</a:t>
            </a:r>
            <a:r>
              <a:rPr lang="ja-JP" altLang="en-US" sz="1000" b="1" dirty="0" smtClean="0">
                <a:solidFill>
                  <a:prstClr val="white"/>
                </a:solidFill>
                <a:latin typeface="ＭＳ Ｐゴシック" charset="-128"/>
                <a:ea typeface="Meiryo UI" pitchFamily="50" charset="-128"/>
                <a:cs typeface="Meiryo UI" pitchFamily="50" charset="-128"/>
              </a:rPr>
              <a:t>策定時点の孫法人の状況</a:t>
            </a:r>
            <a:endParaRPr lang="en-US" altLang="ja-JP" sz="1000" b="1" dirty="0">
              <a:solidFill>
                <a:prstClr val="white"/>
              </a:solidFill>
              <a:latin typeface="ＭＳ Ｐゴシック" charset="-128"/>
              <a:ea typeface="Meiryo UI" pitchFamily="50" charset="-128"/>
              <a:cs typeface="Meiryo UI" pitchFamily="50" charset="-128"/>
            </a:endParaRPr>
          </a:p>
        </p:txBody>
      </p:sp>
      <p:sp>
        <p:nvSpPr>
          <p:cNvPr id="23" name="角丸四角形 4"/>
          <p:cNvSpPr>
            <a:spLocks noChangeArrowheads="1"/>
          </p:cNvSpPr>
          <p:nvPr/>
        </p:nvSpPr>
        <p:spPr bwMode="auto">
          <a:xfrm>
            <a:off x="4364076" y="2905519"/>
            <a:ext cx="2304256" cy="401738"/>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en-US" altLang="ja-JP" sz="1000" b="1" dirty="0">
                <a:solidFill>
                  <a:prstClr val="white"/>
                </a:solidFill>
                <a:latin typeface="ＭＳ Ｐゴシック" charset="-128"/>
                <a:ea typeface="Meiryo UI" pitchFamily="50" charset="-128"/>
                <a:cs typeface="Meiryo UI" pitchFamily="50" charset="-128"/>
              </a:rPr>
              <a:t>『</a:t>
            </a:r>
            <a:r>
              <a:rPr lang="ja-JP" altLang="en-US" sz="1000" b="1" dirty="0" smtClean="0">
                <a:solidFill>
                  <a:prstClr val="white"/>
                </a:solidFill>
                <a:latin typeface="ＭＳ Ｐゴシック" charset="-128"/>
                <a:ea typeface="Meiryo UI" pitchFamily="50" charset="-128"/>
                <a:cs typeface="Meiryo UI" pitchFamily="50" charset="-128"/>
              </a:rPr>
              <a:t>行財政改革推進プラン（案）</a:t>
            </a:r>
            <a:r>
              <a:rPr lang="en-US" altLang="ja-JP" sz="1000" b="1" dirty="0" smtClean="0">
                <a:solidFill>
                  <a:prstClr val="white"/>
                </a:solidFill>
                <a:latin typeface="ＭＳ Ｐゴシック" charset="-128"/>
                <a:ea typeface="Meiryo UI" pitchFamily="50" charset="-128"/>
                <a:cs typeface="Meiryo UI" pitchFamily="50" charset="-128"/>
              </a:rPr>
              <a:t>』</a:t>
            </a:r>
          </a:p>
          <a:p>
            <a:pPr algn="ctr"/>
            <a:r>
              <a:rPr lang="ja-JP" altLang="en-US" sz="1000" b="1" dirty="0" smtClean="0">
                <a:solidFill>
                  <a:prstClr val="white"/>
                </a:solidFill>
                <a:latin typeface="ＭＳ Ｐゴシック" charset="-128"/>
                <a:ea typeface="Meiryo UI" pitchFamily="50" charset="-128"/>
                <a:cs typeface="Meiryo UI" pitchFamily="50" charset="-128"/>
              </a:rPr>
              <a:t>策定時点の孫法人の状況</a:t>
            </a:r>
            <a:endParaRPr lang="en-US" altLang="ja-JP" sz="1000" b="1" dirty="0" smtClean="0">
              <a:solidFill>
                <a:prstClr val="white"/>
              </a:solidFill>
              <a:latin typeface="ＭＳ Ｐゴシック" charset="-128"/>
              <a:ea typeface="Meiryo UI" pitchFamily="50" charset="-128"/>
              <a:cs typeface="Meiryo UI" pitchFamily="50" charset="-128"/>
            </a:endParaRPr>
          </a:p>
        </p:txBody>
      </p:sp>
      <p:graphicFrame>
        <p:nvGraphicFramePr>
          <p:cNvPr id="18" name="Group 83"/>
          <p:cNvGraphicFramePr>
            <a:graphicFrameLocks noGrp="1"/>
          </p:cNvGraphicFramePr>
          <p:nvPr>
            <p:extLst>
              <p:ext uri="{D42A27DB-BD31-4B8C-83A1-F6EECF244321}">
                <p14:modId xmlns:p14="http://schemas.microsoft.com/office/powerpoint/2010/main" val="963836619"/>
              </p:ext>
            </p:extLst>
          </p:nvPr>
        </p:nvGraphicFramePr>
        <p:xfrm>
          <a:off x="4354216" y="3406238"/>
          <a:ext cx="2376264" cy="3038410"/>
        </p:xfrm>
        <a:graphic>
          <a:graphicData uri="http://schemas.openxmlformats.org/drawingml/2006/table">
            <a:tbl>
              <a:tblPr/>
              <a:tblGrid>
                <a:gridCol w="2376264"/>
              </a:tblGrid>
              <a:tr h="343376">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出資元法人の民営化により</a:t>
                      </a:r>
                      <a:endPar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　　　 　　 孫法人でなくなった法人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32166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泉北鉄道サービス㈱</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595">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泉鉄産業㈱</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㈱パンジョ</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486">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出資元法人の株式譲渡により　　　　</a:t>
                      </a:r>
                      <a:endPar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　　        孫法人でなくなった法人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㈱北部冷蔵サービスセンター</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1712">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引き続き点検を実施する孫法人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大阪モノレールサービス㈱</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7639">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rPr>
                        <a:t>千里北センター㈱</a:t>
                      </a:r>
                      <a:endParaRPr kumimoji="1" lang="en-US" altLang="ja-JP"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7" name="Group 83"/>
          <p:cNvGraphicFramePr>
            <a:graphicFrameLocks noGrp="1"/>
          </p:cNvGraphicFramePr>
          <p:nvPr>
            <p:extLst>
              <p:ext uri="{D42A27DB-BD31-4B8C-83A1-F6EECF244321}">
                <p14:modId xmlns:p14="http://schemas.microsoft.com/office/powerpoint/2010/main" val="622483185"/>
              </p:ext>
            </p:extLst>
          </p:nvPr>
        </p:nvGraphicFramePr>
        <p:xfrm>
          <a:off x="282949" y="3295312"/>
          <a:ext cx="3627403" cy="3107565"/>
        </p:xfrm>
        <a:graphic>
          <a:graphicData uri="http://schemas.openxmlformats.org/drawingml/2006/table">
            <a:tbl>
              <a:tblPr/>
              <a:tblGrid>
                <a:gridCol w="1599385"/>
                <a:gridCol w="2028018"/>
              </a:tblGrid>
              <a:tr h="230157">
                <a:tc gridSpan="2">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解散した孫法人：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hMerge="1">
                  <a:txBody>
                    <a:bodyPr/>
                    <a:lstStyle/>
                    <a:p>
                      <a:endParaRPr kumimoji="1" lang="ja-JP" altLang="en-US"/>
                    </a:p>
                  </a:txBody>
                  <a:tcPr/>
                </a:tc>
              </a:tr>
              <a:tr h="243658">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出資元法人名</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孫法人名</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4365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zh-TW"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大阪りんくうホテル（</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H23.11</a:t>
                      </a: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024">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りんくう国際物流㈱ （</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H24.2</a:t>
                      </a: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276">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大阪府住宅供給公社</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㈱大阪住宅公社サービス （</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H24.3</a:t>
                      </a: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0228">
                <a:tc gridSpan="2">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存続する孫法人：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hMerge="1">
                  <a:txBody>
                    <a:bodyPr/>
                    <a:lstStyle/>
                    <a:p>
                      <a:endParaRPr kumimoji="1" lang="ja-JP" altLang="en-US"/>
                    </a:p>
                  </a:txBody>
                  <a:tcPr/>
                </a:tc>
              </a:tr>
              <a:tr h="212425">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出資元法人名</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孫法人名</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5516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㈱大阪府食品流通センター</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㈱北部冷蔵サービスセンター</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024">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大阪高速鉄道㈱</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大阪モノレールサービス㈱</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6177">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泉北鉄道サービス㈱</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3437">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zh-TW"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泉鉄産業㈱</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024">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zh-TW"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㈱パンジョ</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3388">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en-US" altLang="ja-JP" sz="800" b="0"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一財</a:t>
                      </a:r>
                      <a:r>
                        <a:rPr kumimoji="1" lang="en-US" altLang="ja-JP" sz="800" b="0"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cap="none" spc="-100" normalizeH="0" baseline="0" dirty="0" smtClean="0">
                          <a:ln>
                            <a:noFill/>
                          </a:ln>
                          <a:solidFill>
                            <a:schemeClr val="tx1"/>
                          </a:solidFill>
                          <a:effectLst/>
                          <a:latin typeface="ＭＳ Ｐゴシック" charset="-128"/>
                          <a:ea typeface="Meiryo UI" pitchFamily="50" charset="-128"/>
                          <a:cs typeface="Meiryo UI" pitchFamily="50" charset="-128"/>
                        </a:rPr>
                        <a:t>大阪府タウン管理財団</a:t>
                      </a:r>
                      <a:endParaRPr kumimoji="1" lang="en-US" altLang="ja-JP" sz="900" b="0" i="0" u="none" strike="noStrike" cap="none" spc="-100"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9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rPr>
                        <a:t>千里北センター㈱</a:t>
                      </a:r>
                      <a:endParaRPr kumimoji="1" lang="en-US" altLang="ja-JP" sz="9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2" name="グループ化 1"/>
          <p:cNvGrpSpPr/>
          <p:nvPr/>
        </p:nvGrpSpPr>
        <p:grpSpPr>
          <a:xfrm>
            <a:off x="251521" y="916259"/>
            <a:ext cx="8661693" cy="1936677"/>
            <a:chOff x="251521" y="332656"/>
            <a:chExt cx="8661693" cy="1936677"/>
          </a:xfrm>
        </p:grpSpPr>
        <p:sp>
          <p:nvSpPr>
            <p:cNvPr id="22530" name="正方形/長方形 6"/>
            <p:cNvSpPr>
              <a:spLocks noChangeArrowheads="1"/>
            </p:cNvSpPr>
            <p:nvPr/>
          </p:nvSpPr>
          <p:spPr bwMode="auto">
            <a:xfrm>
              <a:off x="323528" y="404665"/>
              <a:ext cx="8589686" cy="1864668"/>
            </a:xfrm>
            <a:prstGeom prst="rect">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72000" rIns="0" bIns="72000" anchor="ctr"/>
            <a:lstStyle/>
            <a:p>
              <a:r>
                <a:rPr lang="en-US" altLang="ja-JP" sz="1200">
                  <a:solidFill>
                    <a:prstClr val="black"/>
                  </a:solidFill>
                  <a:latin typeface="Meiryo UI" pitchFamily="50" charset="-128"/>
                  <a:ea typeface="Meiryo UI" pitchFamily="50" charset="-128"/>
                  <a:cs typeface="Meiryo UI" pitchFamily="50" charset="-128"/>
                </a:rPr>
                <a:t>  </a:t>
              </a:r>
            </a:p>
            <a:p>
              <a:r>
                <a:rPr lang="ja-JP" altLang="en-US" sz="1200">
                  <a:solidFill>
                    <a:prstClr val="black"/>
                  </a:solidFill>
                  <a:latin typeface="Meiryo UI" pitchFamily="50" charset="-128"/>
                  <a:ea typeface="Meiryo UI" pitchFamily="50" charset="-128"/>
                  <a:cs typeface="Meiryo UI" pitchFamily="50" charset="-128"/>
                </a:rPr>
                <a:t> </a:t>
              </a:r>
              <a:r>
                <a:rPr lang="en-US" altLang="ja-JP" sz="1200">
                  <a:solidFill>
                    <a:prstClr val="black"/>
                  </a:solidFill>
                  <a:latin typeface="ＭＳ Ｐゴシック" charset="-128"/>
                  <a:ea typeface="Meiryo UI" pitchFamily="50" charset="-128"/>
                  <a:cs typeface="Meiryo UI" pitchFamily="50" charset="-128"/>
                </a:rPr>
                <a:t> </a:t>
              </a:r>
            </a:p>
            <a:p>
              <a:endParaRPr lang="ja-JP" altLang="en-US" sz="1200">
                <a:solidFill>
                  <a:prstClr val="black"/>
                </a:solidFill>
                <a:latin typeface="ＭＳ Ｐゴシック" charset="-128"/>
                <a:ea typeface="Meiryo UI" pitchFamily="50" charset="-128"/>
                <a:cs typeface="Meiryo UI" pitchFamily="50" charset="-128"/>
              </a:endParaRPr>
            </a:p>
            <a:p>
              <a:r>
                <a:rPr lang="ja-JP" altLang="en-US" sz="1200">
                  <a:solidFill>
                    <a:prstClr val="black"/>
                  </a:solidFill>
                  <a:latin typeface="ＭＳ Ｐゴシック" charset="-128"/>
                  <a:ea typeface="Meiryo UI" pitchFamily="50" charset="-128"/>
                  <a:cs typeface="Meiryo UI" pitchFamily="50" charset="-128"/>
                </a:rPr>
                <a:t>  　</a:t>
              </a:r>
              <a:endParaRPr lang="ja-JP" altLang="en-US" sz="1100">
                <a:solidFill>
                  <a:prstClr val="black"/>
                </a:solidFill>
                <a:latin typeface="ＭＳ Ｐゴシック" charset="-128"/>
                <a:ea typeface="Meiryo UI" pitchFamily="50" charset="-128"/>
                <a:cs typeface="Meiryo UI" pitchFamily="50" charset="-128"/>
              </a:endParaRPr>
            </a:p>
          </p:txBody>
        </p:sp>
        <p:sp>
          <p:nvSpPr>
            <p:cNvPr id="22598" name="テキスト ボックス 16"/>
            <p:cNvSpPr txBox="1">
              <a:spLocks noChangeArrowheads="1"/>
            </p:cNvSpPr>
            <p:nvPr/>
          </p:nvSpPr>
          <p:spPr bwMode="auto">
            <a:xfrm>
              <a:off x="382673" y="685157"/>
              <a:ext cx="85179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財政構造改革プラン</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）」以降、孫法人（９法人）については、出資元法人の関与の状況等を確認・点検しており、平成</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年６月１日に設立された保証協会コンピュータサービス（株）</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出資元：大阪信用保証協会</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を含め、平成</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年度以降も引き続き点検を実施する法人は３法人</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なりました。</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今後も存続する孫法人については、引き続き、行財政改革推進プラン（案）での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方</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向性を踏襲し、</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その必要性などに</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ついて定期的に</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していきます。</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600" name="角丸四角形 4"/>
            <p:cNvSpPr>
              <a:spLocks noChangeArrowheads="1"/>
            </p:cNvSpPr>
            <p:nvPr/>
          </p:nvSpPr>
          <p:spPr bwMode="auto">
            <a:xfrm>
              <a:off x="251521" y="332656"/>
              <a:ext cx="2016224" cy="307975"/>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100" b="1" dirty="0">
                  <a:solidFill>
                    <a:prstClr val="white"/>
                  </a:solidFill>
                  <a:latin typeface="ＭＳ Ｐゴシック" charset="-128"/>
                  <a:ea typeface="Meiryo UI" pitchFamily="50" charset="-128"/>
                  <a:cs typeface="Meiryo UI" pitchFamily="50" charset="-128"/>
                </a:rPr>
                <a:t>点検結果・今後の取組み</a:t>
              </a:r>
              <a:endParaRPr lang="en-US" altLang="ja-JP" sz="1100" b="1" dirty="0">
                <a:solidFill>
                  <a:prstClr val="white"/>
                </a:solidFill>
                <a:latin typeface="ＭＳ Ｐゴシック" charset="-128"/>
                <a:ea typeface="Meiryo UI" pitchFamily="50" charset="-128"/>
                <a:cs typeface="Meiryo UI" pitchFamily="50" charset="-128"/>
              </a:endParaRPr>
            </a:p>
          </p:txBody>
        </p:sp>
        <p:sp>
          <p:nvSpPr>
            <p:cNvPr id="24" name="テキスト ボックス 16"/>
            <p:cNvSpPr txBox="1">
              <a:spLocks noChangeArrowheads="1"/>
            </p:cNvSpPr>
            <p:nvPr/>
          </p:nvSpPr>
          <p:spPr bwMode="auto">
            <a:xfrm>
              <a:off x="382673" y="1253670"/>
              <a:ext cx="697296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fontAlgn="t">
                <a:lnSpc>
                  <a:spcPct val="150000"/>
                </a:lnSpc>
                <a:defRPr/>
              </a:pPr>
              <a:r>
                <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fontAlgn="t">
                <a:lnSpc>
                  <a:spcPct val="150000"/>
                </a:lnSpc>
                <a:defRPr/>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法人が府や出資法人の事業の一翼を担っている場合などには、 孫法人の状況も点検しておく必要があることから</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t">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法人の孫法人に対する関与の状況等を踏まえながら、出資法人を通じて、以下の観点から定期的に点検して</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いきます。</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t">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t">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孫</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法人の</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必要性　　　②</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出資法人から孫法人への委託の</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必要性</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孫法人に関する透明性の確保　等</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0" name="正方形/長方形 19"/>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48</a:t>
            </a:r>
            <a:endParaRPr lang="ja-JP" altLang="en-US" dirty="0">
              <a:solidFill>
                <a:prstClr val="black"/>
              </a:solidFill>
            </a:endParaRPr>
          </a:p>
        </p:txBody>
      </p:sp>
      <p:sp>
        <p:nvSpPr>
          <p:cNvPr id="22" name="角丸四角形 4"/>
          <p:cNvSpPr>
            <a:spLocks noChangeArrowheads="1"/>
          </p:cNvSpPr>
          <p:nvPr/>
        </p:nvSpPr>
        <p:spPr bwMode="auto">
          <a:xfrm>
            <a:off x="7200403" y="2905519"/>
            <a:ext cx="1764085" cy="401738"/>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en-US" altLang="ja-JP" sz="1000" b="1" dirty="0" smtClean="0">
                <a:solidFill>
                  <a:prstClr val="white"/>
                </a:solidFill>
                <a:latin typeface="ＭＳ Ｐゴシック" charset="-128"/>
                <a:ea typeface="Meiryo UI" pitchFamily="50" charset="-128"/>
                <a:cs typeface="Meiryo UI" pitchFamily="50" charset="-128"/>
              </a:rPr>
              <a:t>『</a:t>
            </a:r>
            <a:r>
              <a:rPr lang="ja-JP" altLang="en-US" sz="1000" b="1" dirty="0" smtClean="0">
                <a:solidFill>
                  <a:prstClr val="white"/>
                </a:solidFill>
                <a:latin typeface="ＭＳ Ｐゴシック" charset="-128"/>
                <a:ea typeface="Meiryo UI" pitchFamily="50" charset="-128"/>
                <a:cs typeface="Meiryo UI" pitchFamily="50" charset="-128"/>
              </a:rPr>
              <a:t>平成</a:t>
            </a:r>
            <a:r>
              <a:rPr lang="en-US" altLang="ja-JP" sz="1000" b="1" dirty="0">
                <a:solidFill>
                  <a:prstClr val="white"/>
                </a:solidFill>
                <a:latin typeface="ＭＳ Ｐゴシック" charset="-128"/>
                <a:ea typeface="Meiryo UI" pitchFamily="50" charset="-128"/>
                <a:cs typeface="Meiryo UI" pitchFamily="50" charset="-128"/>
              </a:rPr>
              <a:t>30</a:t>
            </a:r>
            <a:r>
              <a:rPr lang="ja-JP" altLang="en-US" sz="1000" b="1" dirty="0">
                <a:solidFill>
                  <a:prstClr val="white"/>
                </a:solidFill>
                <a:latin typeface="ＭＳ Ｐゴシック" charset="-128"/>
                <a:ea typeface="Meiryo UI" pitchFamily="50" charset="-128"/>
                <a:cs typeface="Meiryo UI" pitchFamily="50" charset="-128"/>
              </a:rPr>
              <a:t>年度行政経営の</a:t>
            </a:r>
            <a:r>
              <a:rPr lang="ja-JP" altLang="en-US" sz="1000" b="1" dirty="0" smtClean="0">
                <a:solidFill>
                  <a:prstClr val="white"/>
                </a:solidFill>
                <a:latin typeface="ＭＳ Ｐゴシック" charset="-128"/>
                <a:ea typeface="Meiryo UI" pitchFamily="50" charset="-128"/>
                <a:cs typeface="Meiryo UI" pitchFamily="50" charset="-128"/>
              </a:rPr>
              <a:t>取組み</a:t>
            </a:r>
            <a:r>
              <a:rPr lang="en-US" altLang="ja-JP" sz="1000" b="1" dirty="0" smtClean="0">
                <a:solidFill>
                  <a:prstClr val="white"/>
                </a:solidFill>
                <a:latin typeface="ＭＳ Ｐゴシック" charset="-128"/>
                <a:ea typeface="Meiryo UI" pitchFamily="50" charset="-128"/>
                <a:cs typeface="Meiryo UI" pitchFamily="50" charset="-128"/>
              </a:rPr>
              <a:t>』</a:t>
            </a:r>
            <a:endParaRPr lang="ja-JP" altLang="en-US" sz="1000" b="1" dirty="0">
              <a:solidFill>
                <a:prstClr val="white"/>
              </a:solidFill>
              <a:latin typeface="ＭＳ Ｐゴシック" charset="-128"/>
              <a:ea typeface="Meiryo UI" pitchFamily="50" charset="-128"/>
              <a:cs typeface="Meiryo UI" pitchFamily="50" charset="-128"/>
            </a:endParaRPr>
          </a:p>
          <a:p>
            <a:pPr algn="ctr"/>
            <a:r>
              <a:rPr lang="ja-JP" altLang="en-US" sz="1000" b="1" dirty="0">
                <a:solidFill>
                  <a:prstClr val="white"/>
                </a:solidFill>
                <a:latin typeface="ＭＳ Ｐゴシック" charset="-128"/>
                <a:ea typeface="Meiryo UI" pitchFamily="50" charset="-128"/>
                <a:cs typeface="Meiryo UI" pitchFamily="50" charset="-128"/>
              </a:rPr>
              <a:t>に</a:t>
            </a:r>
            <a:r>
              <a:rPr lang="ja-JP" altLang="en-US" sz="1000" b="1" dirty="0" smtClean="0">
                <a:solidFill>
                  <a:prstClr val="white"/>
                </a:solidFill>
                <a:latin typeface="ＭＳ Ｐゴシック" charset="-128"/>
                <a:ea typeface="Meiryo UI" pitchFamily="50" charset="-128"/>
                <a:cs typeface="Meiryo UI" pitchFamily="50" charset="-128"/>
              </a:rPr>
              <a:t>おける孫法人の状況</a:t>
            </a:r>
            <a:endParaRPr lang="en-US" altLang="ja-JP" sz="1000" b="1" dirty="0" smtClean="0">
              <a:solidFill>
                <a:prstClr val="white"/>
              </a:solidFill>
              <a:latin typeface="ＭＳ Ｐゴシック" charset="-128"/>
              <a:ea typeface="Meiryo UI" pitchFamily="50" charset="-128"/>
              <a:cs typeface="Meiryo UI"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124853655"/>
              </p:ext>
            </p:extLst>
          </p:nvPr>
        </p:nvGraphicFramePr>
        <p:xfrm>
          <a:off x="7200403" y="3429000"/>
          <a:ext cx="1764086" cy="1250346"/>
        </p:xfrm>
        <a:graphic>
          <a:graphicData uri="http://schemas.openxmlformats.org/drawingml/2006/table">
            <a:tbl>
              <a:tblPr/>
              <a:tblGrid>
                <a:gridCol w="1764086"/>
              </a:tblGrid>
              <a:tr h="303979">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引き続き点検を実施する</a:t>
                      </a:r>
                      <a:endPar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　　　　　　　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r h="26830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大阪モノレールサービス㈱</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1816">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rPr>
                        <a:t>千里北センター㈱</a:t>
                      </a:r>
                      <a:endParaRPr kumimoji="1" lang="en-US" altLang="ja-JP"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1816">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rPr>
                        <a:t>保証協会コンピュータサービス</a:t>
                      </a: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6" name="右矢印 25"/>
          <p:cNvSpPr/>
          <p:nvPr/>
        </p:nvSpPr>
        <p:spPr>
          <a:xfrm>
            <a:off x="6800743" y="4077072"/>
            <a:ext cx="296132" cy="1512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5" name="正方形/長方形 24"/>
          <p:cNvSpPr/>
          <p:nvPr/>
        </p:nvSpPr>
        <p:spPr>
          <a:xfrm>
            <a:off x="26495" y="44333"/>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コネクタ 28"/>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697921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3852887"/>
              </p:ext>
            </p:extLst>
          </p:nvPr>
        </p:nvGraphicFramePr>
        <p:xfrm>
          <a:off x="2843808" y="3429000"/>
          <a:ext cx="208280" cy="365760"/>
        </p:xfrm>
        <a:graphic>
          <a:graphicData uri="http://schemas.openxmlformats.org/drawingml/2006/table">
            <a:tbl>
              <a:tblPr/>
              <a:tblGrid>
                <a:gridCol w="208280"/>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49</a:t>
            </a:r>
            <a:endParaRPr lang="ja-JP" altLang="en-US" dirty="0">
              <a:solidFill>
                <a:prstClr val="black"/>
              </a:solidFill>
            </a:endParaRPr>
          </a:p>
        </p:txBody>
      </p:sp>
      <p:graphicFrame>
        <p:nvGraphicFramePr>
          <p:cNvPr id="9" name="表 8"/>
          <p:cNvGraphicFramePr>
            <a:graphicFrameLocks noGrp="1"/>
          </p:cNvGraphicFramePr>
          <p:nvPr>
            <p:extLst>
              <p:ext uri="{D42A27DB-BD31-4B8C-83A1-F6EECF244321}">
                <p14:modId xmlns:p14="http://schemas.microsoft.com/office/powerpoint/2010/main" val="2414946359"/>
              </p:ext>
            </p:extLst>
          </p:nvPr>
        </p:nvGraphicFramePr>
        <p:xfrm>
          <a:off x="704006" y="1078336"/>
          <a:ext cx="8188474" cy="4355909"/>
        </p:xfrm>
        <a:graphic>
          <a:graphicData uri="http://schemas.openxmlformats.org/drawingml/2006/table">
            <a:tbl>
              <a:tblPr firstRow="1" firstCol="1" bandRow="1">
                <a:tableStyleId>{BC89EF96-8CEA-46FF-86C4-4CE0E7609802}</a:tableStyleId>
              </a:tblPr>
              <a:tblGrid>
                <a:gridCol w="1977784"/>
                <a:gridCol w="630070"/>
                <a:gridCol w="2430270"/>
                <a:gridCol w="3150350"/>
              </a:tblGrid>
              <a:tr h="377819">
                <a:tc>
                  <a:txBody>
                    <a:bodyPr/>
                    <a:lstStyle/>
                    <a:p>
                      <a:pPr algn="ctr">
                        <a:spcAft>
                          <a:spcPts val="0"/>
                        </a:spcAft>
                      </a:pPr>
                      <a:r>
                        <a:rPr lang="ja-JP" sz="12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2">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200" b="1" kern="100" spc="-5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a:t>
                      </a:r>
                      <a:endParaRPr kumimoji="1" lang="en-US" altLang="ja-JP" sz="1200" b="1" kern="100" spc="-5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gn="ctr">
                        <a:spcAft>
                          <a:spcPts val="0"/>
                        </a:spcAft>
                      </a:pPr>
                      <a:endParaRPr lang="ja-JP"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ja-JP" altLang="en-US" sz="12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2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年度の取組み</a:t>
                      </a:r>
                      <a:endParaRPr lang="ja-JP" sz="12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982735">
                <a:tc>
                  <a:txBody>
                    <a:bodyPr/>
                    <a:lstStyle/>
                    <a:p>
                      <a:r>
                        <a:rPr kumimoji="1" lang="zh-CN"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公立大学法人</a:t>
                      </a:r>
                      <a:endParaRPr kumimoji="1" lang="en-US" altLang="zh-CN"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zh-CN"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大阪府立大学</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　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・府立大学、市立大学の統合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95250" algn="just" defTabSz="914400" rtl="0" eaLnBrk="1" fontAlgn="base" latinLnBrk="0" hangingPunct="1">
                        <a:lnSpc>
                          <a:spcPts val="14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期中期目標期間中（平成</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年度）を目途に、新大学の実現を図るため、府市及び両大学で検討する。</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95250" marR="0" lvl="0" indent="-95250" algn="just" defTabSz="914400" rtl="0" eaLnBrk="1" fontAlgn="base" latinLnBrk="0" hangingPunct="1">
                        <a:lnSpc>
                          <a:spcPts val="1400"/>
                        </a:lnSpc>
                        <a:spcBef>
                          <a:spcPct val="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月法人統合に向けて、新法人設立に向けた手続きなどをすすめる。</a:t>
                      </a: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95155">
                <a:tc>
                  <a:txBody>
                    <a:bodyPr/>
                    <a:lstStyle/>
                    <a:p>
                      <a:r>
                        <a:rPr kumimoji="1" lang="zh-TW"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地方独立行政法人</a:t>
                      </a:r>
                      <a:endParaRPr kumimoji="1" lang="en-US" altLang="zh-TW"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zh-TW"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大阪府立病院機構</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　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・府市共同住吉母子医療センターの整</a:t>
                      </a:r>
                      <a:endPar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備</a:t>
                      </a:r>
                      <a:endPar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・府立病院機構、市民病院機構の法人統合</a:t>
                      </a:r>
                      <a:endParaRPr kumimoji="1" lang="ja-JP" altLang="en-US"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95250" algn="just" defTabSz="914400" rtl="0" eaLnBrk="1" fontAlgn="base" latinLnBrk="0" hangingPunct="1">
                        <a:lnSpc>
                          <a:spcPts val="14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・府市共同住吉母子医療センターを開設する（平成</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年４月供用開始予定）。</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95250" marR="0" lvl="0" indent="-95250" algn="just" defTabSz="914400" rtl="0" eaLnBrk="1" fontAlgn="base" latinLnBrk="0" hangingPunct="1">
                        <a:lnSpc>
                          <a:spcPts val="14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・市及び府市法人と連携を図り、法人統合に向けた検討をすすめる。</a:t>
                      </a: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84610">
                <a:tc>
                  <a:txBody>
                    <a:bodyPr/>
                    <a:lstStyle/>
                    <a:p>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文化施設</a:t>
                      </a:r>
                      <a:endPar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（対象施設）</a:t>
                      </a:r>
                    </a:p>
                    <a:p>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府：弥生文化博物館、</a:t>
                      </a:r>
                      <a:endPar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a:t>
                      </a:r>
                      <a:r>
                        <a:rPr kumimoji="1" lang="ja-JP" altLang="en-US" sz="110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飛鳥博物館、</a:t>
                      </a:r>
                    </a:p>
                    <a:p>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日本民家集落博物館</a:t>
                      </a:r>
                    </a:p>
                    <a:p>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市：大阪歴史博物館、</a:t>
                      </a:r>
                      <a:endPar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東洋陶磁美術館、</a:t>
                      </a:r>
                    </a:p>
                    <a:p>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自然史博物館、美術館、</a:t>
                      </a:r>
                      <a:endPar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科学館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新たな地方独立行政法人の設立に向けた検討</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・市単独による地方独立行政法人を設立したのち、府施設を合流し、府市の文化施設８施設（博物館等）を一体運営</a:t>
                      </a:r>
                      <a:endParaRPr kumimoji="1" lang="ja-JP" altLang="en-US" sz="110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95250" algn="l" defTabSz="914400" rtl="0" eaLnBrk="1" fontAlgn="base" latinLnBrk="0" hangingPunct="1">
                        <a:lnSpc>
                          <a:spcPts val="14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・市単独により設立された地独法人への、府施設の合流手法について検討する。</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8" name="直線コネクタ 7"/>
          <p:cNvCxnSpPr/>
          <p:nvPr/>
        </p:nvCxnSpPr>
        <p:spPr>
          <a:xfrm>
            <a:off x="179512"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正方形/長方形 9"/>
          <p:cNvSpPr/>
          <p:nvPr/>
        </p:nvSpPr>
        <p:spPr>
          <a:xfrm>
            <a:off x="251520" y="98630"/>
            <a:ext cx="8136904" cy="369332"/>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4"/>
          <p:cNvSpPr>
            <a:spLocks noChangeArrowheads="1"/>
          </p:cNvSpPr>
          <p:nvPr/>
        </p:nvSpPr>
        <p:spPr bwMode="auto">
          <a:xfrm>
            <a:off x="341530" y="739782"/>
            <a:ext cx="21675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地方独立行政法人</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581380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smtClean="0"/>
              <a:t>50</a:t>
            </a:r>
            <a:endParaRPr kumimoji="1" lang="ja-JP" altLang="en-US" dirty="0"/>
          </a:p>
        </p:txBody>
      </p:sp>
      <p:sp>
        <p:nvSpPr>
          <p:cNvPr id="13" name="正方形/長方形 12"/>
          <p:cNvSpPr/>
          <p:nvPr/>
        </p:nvSpPr>
        <p:spPr>
          <a:xfrm>
            <a:off x="170511" y="107920"/>
            <a:ext cx="8136904" cy="369332"/>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Ⅳ</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公の施設の改革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477252"/>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2" name="表 1"/>
          <p:cNvGraphicFramePr>
            <a:graphicFrameLocks noGrp="1"/>
          </p:cNvGraphicFramePr>
          <p:nvPr>
            <p:extLst>
              <p:ext uri="{D42A27DB-BD31-4B8C-83A1-F6EECF244321}">
                <p14:modId xmlns:p14="http://schemas.microsoft.com/office/powerpoint/2010/main" val="4129295748"/>
              </p:ext>
            </p:extLst>
          </p:nvPr>
        </p:nvGraphicFramePr>
        <p:xfrm>
          <a:off x="566555" y="993932"/>
          <a:ext cx="7942932" cy="4325278"/>
        </p:xfrm>
        <a:graphic>
          <a:graphicData uri="http://schemas.openxmlformats.org/drawingml/2006/table">
            <a:tbl>
              <a:tblPr firstRow="1" bandRow="1">
                <a:tableStyleId>{5940675A-B579-460E-94D1-54222C63F5DA}</a:tableStyleId>
              </a:tblPr>
              <a:tblGrid>
                <a:gridCol w="1966268"/>
                <a:gridCol w="2905298"/>
                <a:gridCol w="3071366"/>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施設名</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施設概要</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年度の取組み</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r>
              <a:tr h="864096">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国際会議場</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府民に開かれた国際交流の拠点として、学術、芸術及び産業の振興に資する集会及び催物の場を提供し、もって大阪の文化及び経済の発展に寄与する。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将来の負担リスク等を踏まえ、施設のあり方を検討</a:t>
                      </a:r>
                      <a:r>
                        <a:rPr lang="ja-JP" altLang="en-US" sz="110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する。</a:t>
                      </a:r>
                      <a:endParaRPr lang="en-US" altLang="ja-JP" sz="11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r h="792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稲スポーツセンター</a:t>
                      </a:r>
                    </a:p>
                    <a:p>
                      <a:endPar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u="none"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en-US" sz="110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者のスポーツ及びレクリエーションの活動を支援し、もって障がい者</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の社会参加の促進に資する。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施設機能のあり方及び利用環境の継続性を確保できる手法を検討する。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64096">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子どもライフサポート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センター</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家庭を離れ社会的養育を必要とする中学校卒業から１８歳までの児童に対し、集団生活を通して、進学や就職など社会的な自立に向けた支援を行う。</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入所支援を要する児童に対する支援のあり方について、府立施設での支援ありきではなく、抜本的に検討を行う。</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92088">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女性自立支援センター</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（あゆみ寮・のぞみ寮）</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家庭環境の破綻や生活の困窮など、様々な事情により社会生活を営むうえで困難な問題を抱えている女性を保護する。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入所者の実態、支援ニーズを踏まえ、施設の適正な規模と支援のあり方を検討する。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8072">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中河内救命救急センター</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救急患者に対し救命医療を行い、府民の生命及び健康の保持に資する。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運営形態のあり方について、東大阪市・市立東大阪医療センターと協議を継続していく。</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5720216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smtClean="0"/>
              <a:t>51</a:t>
            </a:r>
            <a:endParaRPr kumimoji="1" lang="ja-JP" altLang="en-US" dirty="0"/>
          </a:p>
        </p:txBody>
      </p:sp>
      <p:sp>
        <p:nvSpPr>
          <p:cNvPr id="13" name="正方形/長方形 12"/>
          <p:cNvSpPr/>
          <p:nvPr/>
        </p:nvSpPr>
        <p:spPr>
          <a:xfrm>
            <a:off x="161510" y="107920"/>
            <a:ext cx="8136904" cy="369332"/>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Ⅳ</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公の施設の改革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477252"/>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2" name="表 1"/>
          <p:cNvGraphicFramePr>
            <a:graphicFrameLocks noGrp="1"/>
          </p:cNvGraphicFramePr>
          <p:nvPr>
            <p:extLst>
              <p:ext uri="{D42A27DB-BD31-4B8C-83A1-F6EECF244321}">
                <p14:modId xmlns:p14="http://schemas.microsoft.com/office/powerpoint/2010/main" val="2838041489"/>
              </p:ext>
            </p:extLst>
          </p:nvPr>
        </p:nvGraphicFramePr>
        <p:xfrm>
          <a:off x="566555" y="953725"/>
          <a:ext cx="8010890" cy="4905545"/>
        </p:xfrm>
        <a:graphic>
          <a:graphicData uri="http://schemas.openxmlformats.org/drawingml/2006/table">
            <a:tbl>
              <a:tblPr firstRow="1" bandRow="1">
                <a:tableStyleId>{5940675A-B579-460E-94D1-54222C63F5DA}</a:tableStyleId>
              </a:tblPr>
              <a:tblGrid>
                <a:gridCol w="1966268"/>
                <a:gridCol w="2905298"/>
                <a:gridCol w="3139324"/>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施設名</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施設概要</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年度の取組み</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r>
              <a:tr h="715282">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労働センター</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労働組合の健全な発展並びに労働者の教養の向上及び福祉の増進に資する集会、催物等の場を提供する。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次期指定管理期間終了までに、</a:t>
                      </a:r>
                      <a:r>
                        <a:rPr lang="ja-JP" altLang="en-US" sz="110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南館を含む施設全体のあり方を検討する。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r h="630070">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堺泉北港の緑地</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港湾施設労働者の福利厚生、地域住民等の交流の促進、地域の魅力の増進に資する。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府としての役割を踏まえ、施設のあり方を見直す。</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20080">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門真スポーツセンター</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体育、スポーツ及びレクリエーションの振興を図り、併せて文化的な集会及び催物の場を提供する。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更なる効率的・効果的な運営方法</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を現指定管理期間中に検討する。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38082">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中央図書館</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自治体最大規模の図書館として、府民の教養、調査研究、レクリエーシヨン等に資する。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現在導入している民間活力の活用の手法について、点検の上、</a:t>
                      </a:r>
                      <a:r>
                        <a:rPr lang="ja-JP" altLang="en-US" sz="110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必要な見直しを行う</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4056">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弥生文化博物館</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歴史、民俗等に関する資料を収集し、保管し、及び展示して府民の利用に供し、もって府民の文化的向上に資する。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市単独により設立された地独法人への、府施設の合流</a:t>
                      </a:r>
                      <a:r>
                        <a:rPr lang="ja-JP" altLang="en-US"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手法について検討する</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4056">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近</a:t>
                      </a:r>
                      <a:r>
                        <a:rPr lang="ja-JP" altLang="en-US" sz="11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つ</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飛鳥博物館</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29081">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近</a:t>
                      </a:r>
                      <a:r>
                        <a:rPr lang="ja-JP" altLang="en-US" sz="11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つ</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飛鳥風土記の丘</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一須賀古墳群を保存するとともに府民にこれと親しむ場を提供し、もって府民の文化的向上に資する。</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２博物館の地独法人への合流の動向を踏まえ、更なる効率的・効果的な運営方法を検討する。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622380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ホームベース 23"/>
          <p:cNvSpPr/>
          <p:nvPr/>
        </p:nvSpPr>
        <p:spPr>
          <a:xfrm>
            <a:off x="435623" y="4892498"/>
            <a:ext cx="7826787" cy="1596842"/>
          </a:xfrm>
          <a:prstGeom prst="homePlate">
            <a:avLst>
              <a:gd name="adj" fmla="val 237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4" name="直線コネクタ 3"/>
          <p:cNvCxnSpPr/>
          <p:nvPr/>
        </p:nvCxnSpPr>
        <p:spPr>
          <a:xfrm>
            <a:off x="183873" y="53381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108520" y="164479"/>
            <a:ext cx="8136904" cy="369332"/>
          </a:xfrm>
          <a:prstGeom prst="rect">
            <a:avLst/>
          </a:prstGeom>
        </p:spPr>
        <p:txBody>
          <a:bodyPr wrap="square">
            <a:spAutoFit/>
          </a:bodyP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（３）行動指針</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412863" y="2680755"/>
            <a:ext cx="8676962" cy="320601"/>
          </a:xfrm>
          <a:prstGeom prst="rect">
            <a:avLst/>
          </a:prstGeom>
        </p:spPr>
        <p:style>
          <a:lnRef idx="1">
            <a:schemeClr val="accent1"/>
          </a:lnRef>
          <a:fillRef idx="2">
            <a:schemeClr val="accent1"/>
          </a:fillRef>
          <a:effectRef idx="1">
            <a:schemeClr val="accent1"/>
          </a:effectRef>
          <a:fontRef idx="minor">
            <a:schemeClr val="dk1"/>
          </a:fontRef>
        </p:style>
        <p:txBody>
          <a:bodyPr wrap="square" lIns="72000" tIns="0" rIns="72000" bIns="0">
            <a:spAutoFit/>
          </a:bodyPr>
          <a:lstStyle/>
          <a:p>
            <a:pPr>
              <a:lnSpc>
                <a:spcPts val="2500"/>
              </a:lnSpc>
              <a:tabLst>
                <a:tab pos="266700" algn="l"/>
              </a:tabLst>
            </a:pP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選　択　</a:t>
            </a:r>
            <a:r>
              <a:rPr lang="ja-JP" altLang="en-US" sz="1400" b="1" spc="-3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～多様なプレーヤーを束ね、より良い道筋を見出す</a:t>
            </a:r>
            <a:endParaRPr lang="ja-JP" altLang="en-US" sz="1600" b="1" spc="-3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正方形/長方形 44"/>
          <p:cNvSpPr/>
          <p:nvPr/>
        </p:nvSpPr>
        <p:spPr>
          <a:xfrm>
            <a:off x="415868" y="1655221"/>
            <a:ext cx="8641668" cy="320601"/>
          </a:xfrm>
          <a:prstGeom prst="rect">
            <a:avLst/>
          </a:prstGeom>
        </p:spPr>
        <p:style>
          <a:lnRef idx="1">
            <a:schemeClr val="accent1"/>
          </a:lnRef>
          <a:fillRef idx="2">
            <a:schemeClr val="accent1"/>
          </a:fillRef>
          <a:effectRef idx="1">
            <a:schemeClr val="accent1"/>
          </a:effectRef>
          <a:fontRef idx="minor">
            <a:schemeClr val="dk1"/>
          </a:fontRef>
        </p:style>
        <p:txBody>
          <a:bodyPr wrap="square" lIns="72000" tIns="0" rIns="72000" bIns="0">
            <a:spAutoFit/>
          </a:bodyPr>
          <a:lstStyle/>
          <a:p>
            <a:pPr>
              <a:lnSpc>
                <a:spcPts val="2500"/>
              </a:lnSpc>
              <a:tabLst>
                <a:tab pos="266700" algn="l"/>
              </a:tabLst>
            </a:pPr>
            <a:r>
              <a:rPr lang="ja-JP" altLang="en-US" sz="1600" b="1" spc="-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発　見　</a:t>
            </a:r>
            <a:r>
              <a:rPr lang="ja-JP" altLang="en-US" sz="1400" b="1" spc="-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～多様な「知」と交わり、新</a:t>
            </a:r>
            <a:r>
              <a:rPr lang="ja-JP" altLang="en-US" sz="1400" b="1" spc="-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たな</a:t>
            </a:r>
            <a:r>
              <a:rPr lang="ja-JP" altLang="en-US" sz="1400" b="1" spc="-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「気づき」を得る</a:t>
            </a:r>
            <a:endParaRPr lang="ja-JP" altLang="en-US" sz="1400" b="1" spc="-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p:cNvSpPr/>
          <p:nvPr/>
        </p:nvSpPr>
        <p:spPr>
          <a:xfrm>
            <a:off x="455156" y="3021948"/>
            <a:ext cx="8596550" cy="523220"/>
          </a:xfrm>
          <a:prstGeom prst="rect">
            <a:avLst/>
          </a:prstGeom>
          <a:noFill/>
        </p:spPr>
        <p:txBody>
          <a:bodyPr wrap="square">
            <a:spAutoFit/>
          </a:bodyPr>
          <a:lstStyle/>
          <a:p>
            <a:pPr>
              <a:tabLst>
                <a:tab pos="266700" algn="l"/>
              </a:tabLst>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様々な社会課題解決に臨む多様</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な</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プレーヤーを束ねる「起点</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となり、社会全体としてより</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最適な</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解決方法を選択する。</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正方形/長方形 47"/>
          <p:cNvSpPr/>
          <p:nvPr/>
        </p:nvSpPr>
        <p:spPr>
          <a:xfrm>
            <a:off x="468443" y="2047830"/>
            <a:ext cx="8612157" cy="523220"/>
          </a:xfrm>
          <a:prstGeom prst="rect">
            <a:avLst/>
          </a:prstGeom>
          <a:noFill/>
        </p:spPr>
        <p:txBody>
          <a:bodyPr wrap="square">
            <a:spAutoFit/>
          </a:bodyPr>
          <a:lstStyle/>
          <a:p>
            <a:pPr>
              <a:tabLst>
                <a:tab pos="266700" algn="l"/>
              </a:tabLst>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外部の多様な価値観・アイデア・テクノロジーとの積極的な交流を通じ、課題の発見や解決に向けた新</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たな</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「気づき」が生まれやすい環境をつくる。</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49"/>
          <p:cNvSpPr/>
          <p:nvPr/>
        </p:nvSpPr>
        <p:spPr>
          <a:xfrm>
            <a:off x="173418" y="728700"/>
            <a:ext cx="8960127" cy="830997"/>
          </a:xfrm>
          <a:prstGeom prst="rect">
            <a:avLst/>
          </a:prstGeom>
          <a:solidFill>
            <a:schemeClr val="bg1"/>
          </a:solidFill>
        </p:spPr>
        <p:txBody>
          <a:bodyPr wrap="square">
            <a:spAutoFit/>
          </a:bodyPr>
          <a:lstStyle/>
          <a:p>
            <a:pPr marL="177800" lvl="0" indent="-177800"/>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「自律的で創造性を発揮する行財政運営体制の確立」に向け</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、行財政改革推進プラン（案</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）に掲げた「組み換え（シフト）」と「強みを束ねる」を改革の視点に、次の行動指針のもと、着実に成果を生み出していきます。</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正方形/長方形 50"/>
          <p:cNvSpPr/>
          <p:nvPr/>
        </p:nvSpPr>
        <p:spPr>
          <a:xfrm>
            <a:off x="435623" y="3699030"/>
            <a:ext cx="8659270" cy="320601"/>
          </a:xfrm>
          <a:prstGeom prst="rect">
            <a:avLst/>
          </a:prstGeom>
        </p:spPr>
        <p:style>
          <a:lnRef idx="1">
            <a:schemeClr val="accent1"/>
          </a:lnRef>
          <a:fillRef idx="2">
            <a:schemeClr val="accent1"/>
          </a:fillRef>
          <a:effectRef idx="1">
            <a:schemeClr val="accent1"/>
          </a:effectRef>
          <a:fontRef idx="minor">
            <a:schemeClr val="dk1"/>
          </a:fontRef>
        </p:style>
        <p:txBody>
          <a:bodyPr wrap="square" lIns="72000" tIns="0" rIns="72000" bIns="0">
            <a:spAutoFit/>
          </a:bodyPr>
          <a:lstStyle/>
          <a:p>
            <a:pPr>
              <a:lnSpc>
                <a:spcPts val="2500"/>
              </a:lnSpc>
              <a:tabLst>
                <a:tab pos="266700" algn="l"/>
              </a:tabLst>
            </a:pP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実　践　</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～「やって</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みよう」の精神を</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もち、果敢に挑戦する</a:t>
            </a:r>
            <a:endPar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正方形/長方形 51"/>
          <p:cNvSpPr/>
          <p:nvPr/>
        </p:nvSpPr>
        <p:spPr>
          <a:xfrm>
            <a:off x="483068" y="4059070"/>
            <a:ext cx="8596550" cy="523220"/>
          </a:xfrm>
          <a:prstGeom prst="rect">
            <a:avLst/>
          </a:prstGeom>
          <a:noFill/>
        </p:spPr>
        <p:txBody>
          <a:bodyPr wrap="square">
            <a:spAutoFit/>
          </a:bodyPr>
          <a:lstStyle/>
          <a:p>
            <a:pPr>
              <a:tabLst>
                <a:tab pos="449263" algn="l"/>
              </a:tabLst>
            </a:pPr>
            <a:r>
              <a:rPr lang="ja-JP" altLang="en-US" sz="1400" spc="-50" dirty="0">
                <a:latin typeface="メイリオ" panose="020B0604030504040204" pitchFamily="50" charset="-128"/>
                <a:ea typeface="メイリオ" panose="020B0604030504040204" pitchFamily="50" charset="-128"/>
                <a:cs typeface="メイリオ" panose="020B0604030504040204" pitchFamily="50" charset="-128"/>
              </a:rPr>
              <a:t>新たな課題発見や課題解決に資する先進的な試みに対して、「やってみよう」という進取の気風、挑戦の精神、そして、そのような取組みを「やってみなはれ」と受容する寛容性にあふれた組織の土壌（文化</a:t>
            </a:r>
            <a:r>
              <a:rPr lang="ja-JP" altLang="en-US" sz="1400" spc="-50" dirty="0" smtClean="0">
                <a:latin typeface="メイリオ" panose="020B0604030504040204" pitchFamily="50" charset="-128"/>
                <a:ea typeface="メイリオ" panose="020B0604030504040204" pitchFamily="50" charset="-128"/>
                <a:cs typeface="メイリオ" panose="020B0604030504040204" pitchFamily="50" charset="-128"/>
              </a:rPr>
              <a:t>）を育む。</a:t>
            </a:r>
            <a:endParaRPr lang="ja-JP" altLang="en-US" sz="1400" spc="-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4</a:t>
            </a:r>
            <a:endParaRPr lang="ja-JP" altLang="en-US" dirty="0">
              <a:solidFill>
                <a:prstClr val="black"/>
              </a:solidFill>
            </a:endParaRPr>
          </a:p>
        </p:txBody>
      </p:sp>
      <p:grpSp>
        <p:nvGrpSpPr>
          <p:cNvPr id="12" name="グループ化 11"/>
          <p:cNvGrpSpPr/>
          <p:nvPr/>
        </p:nvGrpSpPr>
        <p:grpSpPr>
          <a:xfrm>
            <a:off x="895485" y="5047669"/>
            <a:ext cx="6767965" cy="1351661"/>
            <a:chOff x="-94625" y="513468"/>
            <a:chExt cx="6767965" cy="1351661"/>
          </a:xfrm>
        </p:grpSpPr>
        <p:sp>
          <p:nvSpPr>
            <p:cNvPr id="13" name="山形 12"/>
            <p:cNvSpPr/>
            <p:nvPr/>
          </p:nvSpPr>
          <p:spPr>
            <a:xfrm>
              <a:off x="-94625" y="516715"/>
              <a:ext cx="3496495" cy="1348414"/>
            </a:xfrm>
            <a:prstGeom prst="chevron">
              <a:avLst>
                <a:gd name="adj" fmla="val 24898"/>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376896" y="596518"/>
              <a:ext cx="2553451" cy="220573"/>
            </a:xfrm>
            <a:prstGeom prst="rect">
              <a:avLst/>
            </a:prstGeom>
            <a:noFill/>
          </p:spPr>
          <p:txBody>
            <a:bodyPr wrap="square" rtlCol="0">
              <a:spAutoFit/>
            </a:bodyPr>
            <a:lstStyle/>
            <a:p>
              <a:pPr>
                <a:lnSpc>
                  <a:spcPts val="1000"/>
                </a:lnSpc>
              </a:pPr>
              <a:r>
                <a:rPr kumimoji="1"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H27</a:t>
              </a:r>
              <a:r>
                <a:rPr kumimoji="1"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H29</a:t>
              </a:r>
              <a:r>
                <a:rPr kumimoji="1"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行財政改革推進プラン（案）</a:t>
              </a: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山形 14"/>
            <p:cNvSpPr/>
            <p:nvPr/>
          </p:nvSpPr>
          <p:spPr>
            <a:xfrm>
              <a:off x="3176845" y="513468"/>
              <a:ext cx="3496495" cy="1348414"/>
            </a:xfrm>
            <a:prstGeom prst="chevron">
              <a:avLst>
                <a:gd name="adj" fmla="val 24865"/>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4033018" y="593953"/>
              <a:ext cx="1944216" cy="223138"/>
            </a:xfrm>
            <a:prstGeom prst="rect">
              <a:avLst/>
            </a:prstGeom>
            <a:noFill/>
          </p:spPr>
          <p:txBody>
            <a:bodyPr wrap="square" rtlCol="0">
              <a:spAutoFit/>
            </a:bodyPr>
            <a:lstStyle/>
            <a:p>
              <a:pPr>
                <a:lnSpc>
                  <a:spcPts val="1000"/>
                </a:lnSpc>
              </a:pPr>
              <a:r>
                <a:rPr kumimoji="1"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行政</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経営</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の取組み（案）</a:t>
              </a: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右矢印 16"/>
            <p:cNvSpPr/>
            <p:nvPr/>
          </p:nvSpPr>
          <p:spPr>
            <a:xfrm>
              <a:off x="535445" y="773973"/>
              <a:ext cx="2553451" cy="496986"/>
            </a:xfrm>
            <a:prstGeom prst="rightArrow">
              <a:avLst>
                <a:gd name="adj1" fmla="val 73281"/>
                <a:gd name="adj2" fmla="val 47811"/>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新たな発想・視点からの行政展開</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自律的な行財政</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マネジメント</a:t>
              </a:r>
              <a:endParaRPr kumimoji="1"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右矢印 17"/>
            <p:cNvSpPr/>
            <p:nvPr/>
          </p:nvSpPr>
          <p:spPr>
            <a:xfrm>
              <a:off x="535445" y="1310317"/>
              <a:ext cx="2553451" cy="498771"/>
            </a:xfrm>
            <a:prstGeom prst="rightArrow">
              <a:avLst>
                <a:gd name="adj1" fmla="val 69048"/>
                <a:gd name="adj2" fmla="val 50000"/>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持続可能で安定的な財政運営の実現</a:t>
              </a:r>
            </a:p>
          </p:txBody>
        </p:sp>
        <p:sp>
          <p:nvSpPr>
            <p:cNvPr id="19" name="右矢印 18"/>
            <p:cNvSpPr/>
            <p:nvPr/>
          </p:nvSpPr>
          <p:spPr>
            <a:xfrm>
              <a:off x="3586251" y="816966"/>
              <a:ext cx="2567852" cy="468817"/>
            </a:xfrm>
            <a:prstGeom prst="rightArrow">
              <a:avLst>
                <a:gd name="adj1" fmla="val 73281"/>
                <a:gd name="adj2" fmla="val 47811"/>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な行政経営の取組み</a:t>
              </a:r>
            </a:p>
          </p:txBody>
        </p:sp>
        <p:sp>
          <p:nvSpPr>
            <p:cNvPr id="20" name="右矢印 19"/>
            <p:cNvSpPr/>
            <p:nvPr/>
          </p:nvSpPr>
          <p:spPr>
            <a:xfrm>
              <a:off x="3586252" y="1333585"/>
              <a:ext cx="2567850" cy="498771"/>
            </a:xfrm>
            <a:prstGeom prst="rightArrow">
              <a:avLst>
                <a:gd name="adj1" fmla="val 69048"/>
                <a:gd name="adj2" fmla="val 50000"/>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健全で規律ある行財政</a:t>
              </a:r>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運営</a:t>
              </a:r>
              <a:endPar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3" name="タイトル 1"/>
          <p:cNvSpPr txBox="1">
            <a:spLocks/>
          </p:cNvSpPr>
          <p:nvPr/>
        </p:nvSpPr>
        <p:spPr>
          <a:xfrm>
            <a:off x="566555" y="4734145"/>
            <a:ext cx="1485165" cy="271862"/>
          </a:xfrm>
          <a:prstGeom prst="rect">
            <a:avLst/>
          </a:prstGeom>
          <a:solidFill>
            <a:schemeClr val="bg1">
              <a:lumMod val="85000"/>
            </a:schemeClr>
          </a:solidFill>
          <a:ln>
            <a:noFill/>
          </a:ln>
          <a:scene3d>
            <a:camera prst="orthographicFront"/>
            <a:lightRig rig="threePt" dir="t"/>
          </a:scene3d>
          <a:sp3d>
            <a:bevelT/>
          </a:sp3d>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改革の継承と深化</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23562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191683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705620" y="1319461"/>
            <a:ext cx="8020792" cy="523220"/>
          </a:xfrm>
          <a:prstGeom prst="rect">
            <a:avLst/>
          </a:prstGeom>
          <a:noFill/>
        </p:spPr>
        <p:txBody>
          <a:bodyPr wrap="square" rtlCol="0">
            <a:spAutoFit/>
          </a:bodyPr>
          <a:lstStyle/>
          <a:p>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２　新たな行政経営の取組み</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971600" y="2277097"/>
            <a:ext cx="7200800" cy="646331"/>
          </a:xfrm>
          <a:prstGeom prst="rect">
            <a:avLst/>
          </a:prstGeom>
        </p:spPr>
        <p:txBody>
          <a:bodyPr wrap="square" numCol="1">
            <a:spAutoFit/>
          </a:bodyPr>
          <a:lstStyle/>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（１</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）社会課題に挑戦し続ける活力</a:t>
            </a:r>
            <a:r>
              <a:rPr lang="ja-JP" altLang="en-US" dirty="0">
                <a:latin typeface="Meiryo UI" panose="020B0604030504040204" pitchFamily="50" charset="-128"/>
                <a:ea typeface="Meiryo UI" panose="020B0604030504040204" pitchFamily="50" charset="-128"/>
                <a:cs typeface="Meiryo UI" panose="020B0604030504040204" pitchFamily="50" charset="-128"/>
              </a:rPr>
              <a:t>ある組織づくり</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）社会課題解決につながる共創の仕組みづくり</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5</a:t>
            </a:r>
            <a:endParaRPr lang="ja-JP" altLang="en-US" dirty="0">
              <a:solidFill>
                <a:schemeClr val="tx1"/>
              </a:solidFill>
            </a:endParaRPr>
          </a:p>
        </p:txBody>
      </p:sp>
    </p:spTree>
    <p:extLst>
      <p:ext uri="{BB962C8B-B14F-4D97-AF65-F5344CB8AC3E}">
        <p14:creationId xmlns:p14="http://schemas.microsoft.com/office/powerpoint/2010/main" val="1452120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53525" y="107340"/>
            <a:ext cx="8136904"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（１</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）社会課題に挑戦し続ける活力</a:t>
            </a:r>
            <a:r>
              <a:rPr lang="ja-JP" altLang="en-US" dirty="0">
                <a:latin typeface="Meiryo UI" panose="020B0604030504040204" pitchFamily="50" charset="-128"/>
                <a:ea typeface="Meiryo UI" panose="020B0604030504040204" pitchFamily="50" charset="-128"/>
                <a:cs typeface="Meiryo UI" panose="020B0604030504040204" pitchFamily="50" charset="-128"/>
              </a:rPr>
              <a:t>ある組織づくり</a:t>
            </a:r>
          </a:p>
        </p:txBody>
      </p:sp>
      <p:cxnSp>
        <p:nvCxnSpPr>
          <p:cNvPr id="28" name="直線コネクタ 27"/>
          <p:cNvCxnSpPr/>
          <p:nvPr/>
        </p:nvCxnSpPr>
        <p:spPr>
          <a:xfrm>
            <a:off x="183873" y="53381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正方形/長方形 1"/>
          <p:cNvSpPr/>
          <p:nvPr/>
        </p:nvSpPr>
        <p:spPr>
          <a:xfrm>
            <a:off x="662635" y="2123855"/>
            <a:ext cx="8364860" cy="1334136"/>
          </a:xfrm>
          <a:prstGeom prst="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142" tIns="45071" rIns="90142" bIns="45071" rtlCol="0" anchor="ctr"/>
          <a:lstStyle/>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企業や大学等との連携による実証フィールドの積極的提供</a:t>
            </a:r>
          </a:p>
          <a:p>
            <a:r>
              <a:rPr lang="ja-JP" altLang="en-US" sz="1400" spc="-3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・サウンディング型市場調査の拡大（府有施設のにぎわいづくり、地域の特色を活かした活性化</a:t>
            </a:r>
            <a:r>
              <a:rPr lang="ja-JP" altLang="en-US" sz="1400" spc="-3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事業等</a:t>
            </a:r>
            <a:r>
              <a:rPr lang="ja-JP" altLang="en-US" sz="1400" spc="-3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spc="-3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・社会課題解決ビジネスについての情報共有、連携・協力</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（セミナー</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・交流会などの</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民間</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による</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アイデ</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ア</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提案の場</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や企業</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の創業・成長支援事業を活用）</a:t>
            </a: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民間人材の受入</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拡大</a:t>
            </a:r>
            <a:endPar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658805" y="5719200"/>
            <a:ext cx="8396902" cy="604881"/>
          </a:xfrm>
          <a:prstGeom prst="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142" tIns="45071" rIns="90142" bIns="45071" rtlCol="0" anchor="ctr"/>
          <a:lstStyle/>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・テレワーク</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（在宅勤務</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よる職員の多様な</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働き方の支援</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促進</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フリーアドレスに</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よる</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職場</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コミュニケ</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ー</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ション活性化</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662635" y="4104075"/>
            <a:ext cx="8367651" cy="980984"/>
          </a:xfrm>
          <a:prstGeom prst="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142" tIns="45071" rIns="90142" bIns="45071" rtlCol="0" anchor="ctr"/>
          <a:lstStyle/>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音声認識</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技術</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（ＡＩ</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）の活用による文書作成の効率化（議事録の作成等</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を活用した相談体制の拡大（新しい相談チャンネルの試行）</a:t>
            </a:r>
            <a:endParaRPr lang="en-US" altLang="ja-JP" sz="1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・データ分析に基づく効果的なＰＲ等（イベント情報や府</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の支援が届きにくい層への</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情報等に係るター</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ゲティング広報等）</a:t>
            </a:r>
            <a:endPar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p:cNvSpPr/>
          <p:nvPr/>
        </p:nvSpPr>
        <p:spPr>
          <a:xfrm>
            <a:off x="399644" y="5364215"/>
            <a:ext cx="1721472" cy="268675"/>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nSpc>
                <a:spcPct val="150000"/>
              </a:lnSpc>
            </a:pPr>
            <a:r>
              <a:rPr lang="ja-JP" altLang="en-US" sz="1600" b="1" spc="-20" dirty="0" smtClean="0">
                <a:latin typeface="メイリオ" panose="020B0604030504040204" pitchFamily="50" charset="-128"/>
                <a:ea typeface="メイリオ" panose="020B0604030504040204" pitchFamily="50" charset="-128"/>
                <a:cs typeface="メイリオ" panose="020B0604030504040204" pitchFamily="50" charset="-128"/>
              </a:rPr>
              <a:t>③ 働き方</a:t>
            </a:r>
            <a:r>
              <a:rPr lang="ja-JP" altLang="en-US" sz="1600" b="1" spc="-20" dirty="0">
                <a:latin typeface="メイリオ" panose="020B0604030504040204" pitchFamily="50" charset="-128"/>
                <a:ea typeface="メイリオ" panose="020B0604030504040204" pitchFamily="50" charset="-128"/>
                <a:cs typeface="メイリオ" panose="020B0604030504040204" pitchFamily="50" charset="-128"/>
              </a:rPr>
              <a:t>改革</a:t>
            </a:r>
            <a:endParaRPr lang="en-US" altLang="ja-JP" sz="1600" b="1" spc="-2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p:cNvSpPr/>
          <p:nvPr/>
        </p:nvSpPr>
        <p:spPr>
          <a:xfrm>
            <a:off x="396852" y="1763815"/>
            <a:ext cx="3365058" cy="295543"/>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nSpc>
                <a:spcPts val="2500"/>
              </a:lnSpc>
              <a:tabLst>
                <a:tab pos="266700" algn="l"/>
              </a:tabLst>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① 企業等との知の交流</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p:cNvSpPr/>
          <p:nvPr/>
        </p:nvSpPr>
        <p:spPr>
          <a:xfrm>
            <a:off x="327304" y="3744035"/>
            <a:ext cx="8816695" cy="295543"/>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② 新技術</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等</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を活用した府民サービスの充実・生産性</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向上</a:t>
            </a:r>
            <a:endParaRPr kumimoji="0" lang="ja-JP" altLang="en-US" sz="1600" u="sng" kern="0" cap="all" dirty="0" smtClean="0">
              <a:ln/>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8442430" y="653152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6</a:t>
            </a:r>
            <a:endParaRPr lang="ja-JP" altLang="en-US" dirty="0">
              <a:solidFill>
                <a:prstClr val="black"/>
              </a:solidFill>
            </a:endParaRPr>
          </a:p>
        </p:txBody>
      </p:sp>
      <p:sp>
        <p:nvSpPr>
          <p:cNvPr id="13" name="正方形/長方形 12"/>
          <p:cNvSpPr/>
          <p:nvPr/>
        </p:nvSpPr>
        <p:spPr>
          <a:xfrm>
            <a:off x="395536" y="773705"/>
            <a:ext cx="8451939" cy="916648"/>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174625" indent="-174625"/>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外部の多様な価値観・アイデアとの交流や、新技術を活用した生産性向上等により、　社会課題に挑戦し続けることのできる活力ある組織</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めざします。</a:t>
            </a:r>
            <a:endParaRPr kumimoji="0" lang="ja-JP" altLang="en-US" sz="1600" strike="sngStrike" kern="0" cap="all" dirty="0" smtClean="0">
              <a:ln/>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90781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22065" y="658797"/>
            <a:ext cx="8760425" cy="5621478"/>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◆多様な企業との「対話」による課題</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解決 </a:t>
            </a:r>
            <a:r>
              <a:rPr lang="ja-JP" altLang="en-US" sz="1600" b="1" dirty="0" err="1" smtClean="0">
                <a:latin typeface="メイリオ" panose="020B0604030504040204" pitchFamily="50" charset="-128"/>
                <a:ea typeface="メイリオ" panose="020B0604030504040204" pitchFamily="50" charset="-128"/>
                <a:cs typeface="メイリオ" panose="020B0604030504040204" pitchFamily="50" charset="-128"/>
              </a:rPr>
              <a:t>ー</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サウンディング型市場調査</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行政が抱える課題「アイデア不足、市場ニーズとのかい離」</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・資産の有効活用策などについて行政内部ではアイデアが不足。又は、市場ニーズとかい離した公募条件を設定。</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日頃からつながりの</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ある企業だけでなく、</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多業種</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企業</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から</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アイデアを</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募りたいが、アプローチ方法が分からない。</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サウンディング型</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市場</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調査による「対話」の実施</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企業等との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「個別対話」により</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、公平性と透明性を</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担保しつつ</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、企業等から幅広く提案・意見を募る市場調査</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意義</a:t>
            </a:r>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・事業</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立案に先立ち、市場性の有無や民間のアイデアを幅広く把握</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できる。</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・地域課題や配慮事項を企業等に事前に伝えることで、より優れた提案を得られる。</a:t>
            </a: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・企業等の</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参加意向を把握し</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企業等</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より参加しやすい公募条件を設定</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できる。</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正方形/長方形 2"/>
          <p:cNvSpPr/>
          <p:nvPr/>
        </p:nvSpPr>
        <p:spPr>
          <a:xfrm>
            <a:off x="8424428" y="6531520"/>
            <a:ext cx="648072" cy="317860"/>
          </a:xfrm>
          <a:prstGeom prst="rect">
            <a:avLst/>
          </a:prstGeom>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r>
              <a:rPr kumimoji="1" lang="en-US" altLang="ja-JP" dirty="0" smtClean="0"/>
              <a:t>7</a:t>
            </a:r>
            <a:endParaRPr kumimoji="1" lang="ja-JP" altLang="en-US" dirty="0"/>
          </a:p>
        </p:txBody>
      </p:sp>
      <p:sp>
        <p:nvSpPr>
          <p:cNvPr id="4" name="二等辺三角形 3"/>
          <p:cNvSpPr/>
          <p:nvPr/>
        </p:nvSpPr>
        <p:spPr>
          <a:xfrm rot="10800000">
            <a:off x="4076944" y="2067955"/>
            <a:ext cx="945105" cy="180020"/>
          </a:xfrm>
          <a:prstGeom prst="triangle">
            <a:avLst/>
          </a:prstGeom>
          <a:solidFill>
            <a:schemeClr val="accent1">
              <a:lumMod val="75000"/>
            </a:schemeClr>
          </a:solidFill>
          <a:ln w="9525">
            <a:noFill/>
          </a:ln>
          <a:effectLst>
            <a:outerShdw blurRad="50800" dist="38100" dir="2700000" algn="tl" rotWithShape="0">
              <a:prstClr val="black">
                <a:alpha val="40000"/>
              </a:prstClr>
            </a:outerShdw>
          </a:effectLst>
        </p:spPr>
        <p:txBody>
          <a:bodyPr wrap="square" lIns="91440" tIns="45720" rIns="91440" bIns="45720" numCol="2"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endParaRPr kumimoji="0" lang="ja-JP" altLang="en-US" sz="1200" kern="0" cap="all" dirty="0" smtClean="0">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Picture 2" descr="D:\UedaYu\Desktop\nagare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25" y="3789040"/>
            <a:ext cx="8614066" cy="1620180"/>
          </a:xfrm>
          <a:prstGeom prst="rect">
            <a:avLst/>
          </a:prstGeom>
          <a:noFill/>
          <a:extLst>
            <a:ext uri="{909E8E84-426E-40DD-AFC4-6F175D3DCCD1}">
              <a14:hiddenFill xmlns:a14="http://schemas.microsoft.com/office/drawing/2010/main">
                <a:solidFill>
                  <a:srgbClr val="FFFFFF"/>
                </a:solidFill>
              </a14:hiddenFill>
            </a:ext>
          </a:extLst>
        </p:spPr>
      </p:pic>
      <p:sp>
        <p:nvSpPr>
          <p:cNvPr id="23" name="角丸四角形 22"/>
          <p:cNvSpPr/>
          <p:nvPr/>
        </p:nvSpPr>
        <p:spPr>
          <a:xfrm>
            <a:off x="363727" y="3834045"/>
            <a:ext cx="877903" cy="326218"/>
          </a:xfrm>
          <a:prstGeom prst="roundRect">
            <a:avLst>
              <a:gd name="adj" fmla="val 22172"/>
            </a:avLst>
          </a:prstGeom>
          <a:noFill/>
          <a:ln w="6350">
            <a:noFill/>
            <a:prstDash val="solid"/>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tabLst>
                <a:tab pos="266700" algn="l"/>
              </a:tabLst>
            </a:pP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流れ</a:t>
            </a:r>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 19"/>
          <p:cNvSpPr/>
          <p:nvPr/>
        </p:nvSpPr>
        <p:spPr>
          <a:xfrm>
            <a:off x="521549" y="5313301"/>
            <a:ext cx="7335816" cy="812887"/>
          </a:xfrm>
          <a:prstGeom prst="roundRect">
            <a:avLst>
              <a:gd name="adj" fmla="val 0"/>
            </a:avLst>
          </a:prstGeom>
          <a:noFill/>
          <a:ln w="6350" cmpd="sng">
            <a:noFill/>
            <a:prstDash val="dash"/>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tabLst>
                <a:tab pos="266700" algn="l"/>
              </a:tabLst>
            </a:pPr>
            <a:r>
              <a:rPr lang="ja-JP" altLang="en-US" sz="10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先行実施例</a:t>
            </a:r>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a:tabLst>
                <a:tab pos="266700" algn="l"/>
              </a:tabLst>
            </a:pPr>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・万博記念公園の指定管理者の</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導入に向けた提案募集（</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H29.1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府民文化部 府民文化総務課</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p>
          <a:p>
            <a:pPr>
              <a:tabLst>
                <a:tab pos="266700" algn="l"/>
              </a:tabLst>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府営公園</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の活用</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に関するサウンディング型市場</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調査（</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H29.9</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都市整備部 都市計画室 公園課</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2" name="正方形/長方形 11"/>
          <p:cNvSpPr/>
          <p:nvPr/>
        </p:nvSpPr>
        <p:spPr>
          <a:xfrm>
            <a:off x="84200" y="125397"/>
            <a:ext cx="1877510"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algn="ct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10078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a:sp3d>
      </a:spPr>
      <a:bodyPr lIns="36000" rIns="0" rtlCol="0" anchor="ctr"/>
      <a:lstStyle>
        <a:defPPr algn="ctr">
          <a:defRPr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kumimoji="1" sz="900" dirty="0" smtClean="0">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EF5C6CA66625842BD9EABBB207E7DCF" ma:contentTypeVersion="0" ma:contentTypeDescription="新しいドキュメントを作成します。" ma:contentTypeScope="" ma:versionID="19e100ba22bd90536024203d1e7e716f">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D13421D-47B8-4EE1-AFD8-43F894A84F80}">
  <ds:schemaRefs>
    <ds:schemaRef ds:uri="http://schemas.microsoft.com/sharepoint/v3/contenttype/forms"/>
  </ds:schemaRefs>
</ds:datastoreItem>
</file>

<file path=customXml/itemProps2.xml><?xml version="1.0" encoding="utf-8"?>
<ds:datastoreItem xmlns:ds="http://schemas.openxmlformats.org/officeDocument/2006/customXml" ds:itemID="{54BAA375-4434-4683-9766-7CA0A63058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532240C-9678-49BC-876E-9028F5F0CBF7}">
  <ds:schemaRefs>
    <ds:schemaRef ds:uri="http://purl.org/dc/elements/1.1/"/>
    <ds:schemaRef ds:uri="http://schemas.openxmlformats.org/package/2006/metadata/core-properties"/>
    <ds:schemaRef ds:uri="http://purl.org/dc/dcmitype/"/>
    <ds:schemaRef ds:uri="http://www.w3.org/XML/1998/namespace"/>
    <ds:schemaRef ds:uri="http://schemas.microsoft.com/office/2006/documentManagement/typ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26175</TotalTime>
  <Words>7668</Words>
  <Application>Microsoft Office PowerPoint</Application>
  <PresentationFormat>画面に合わせる (4:3)</PresentationFormat>
  <Paragraphs>1652</Paragraphs>
  <Slides>53</Slides>
  <Notes>5</Notes>
  <HiddenSlides>0</HiddenSlides>
  <MMClips>0</MMClips>
  <ScaleCrop>false</ScaleCrop>
  <HeadingPairs>
    <vt:vector size="4" baseType="variant">
      <vt:variant>
        <vt:lpstr>テーマ</vt:lpstr>
      </vt:variant>
      <vt:variant>
        <vt:i4>1</vt:i4>
      </vt:variant>
      <vt:variant>
        <vt:lpstr>スライド タイトル</vt:lpstr>
      </vt:variant>
      <vt:variant>
        <vt:i4>53</vt:i4>
      </vt:variant>
    </vt:vector>
  </HeadingPairs>
  <TitlesOfParts>
    <vt:vector size="54"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HOSTNAME</cp:lastModifiedBy>
  <cp:revision>2683</cp:revision>
  <cp:lastPrinted>2018-02-13T10:04:40Z</cp:lastPrinted>
  <dcterms:created xsi:type="dcterms:W3CDTF">2014-06-17T12:02:58Z</dcterms:created>
  <dcterms:modified xsi:type="dcterms:W3CDTF">2018-03-15T04:41:13Z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0x010100FEF5C6CA66625842BD9EABBB207E7DCF</vt:lpwstr>
  </property>
</Properties>
</file>