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4"/>
  </p:sldMasterIdLst>
  <p:notesMasterIdLst>
    <p:notesMasterId r:id="rId20"/>
  </p:notesMasterIdLst>
  <p:handoutMasterIdLst>
    <p:handoutMasterId r:id="rId21"/>
  </p:handoutMasterIdLst>
  <p:sldIdLst>
    <p:sldId id="994" r:id="rId5"/>
    <p:sldId id="1576" r:id="rId6"/>
    <p:sldId id="1580" r:id="rId7"/>
    <p:sldId id="1583" r:id="rId8"/>
    <p:sldId id="1637" r:id="rId9"/>
    <p:sldId id="1658" r:id="rId10"/>
    <p:sldId id="1701" r:id="rId11"/>
    <p:sldId id="1659" r:id="rId12"/>
    <p:sldId id="1729" r:id="rId13"/>
    <p:sldId id="1740" r:id="rId14"/>
    <p:sldId id="1741" r:id="rId15"/>
    <p:sldId id="1716" r:id="rId16"/>
    <p:sldId id="1752" r:id="rId17"/>
    <p:sldId id="1746" r:id="rId18"/>
    <p:sldId id="1753" r:id="rId19"/>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99"/>
    <a:srgbClr val="6699FF"/>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8057" autoAdjust="0"/>
  </p:normalViewPr>
  <p:slideViewPr>
    <p:cSldViewPr>
      <p:cViewPr>
        <p:scale>
          <a:sx n="75" d="100"/>
          <a:sy n="75" d="100"/>
        </p:scale>
        <p:origin x="-1236" y="-78"/>
      </p:cViewPr>
      <p:guideLst>
        <p:guide orient="horz" pos="2160"/>
        <p:guide pos="2880"/>
      </p:guideLst>
    </p:cSldViewPr>
  </p:slideViewPr>
  <p:outlineViewPr>
    <p:cViewPr>
      <p:scale>
        <a:sx n="33" d="100"/>
        <a:sy n="33" d="100"/>
      </p:scale>
      <p:origin x="0" y="1422"/>
    </p:cViewPr>
  </p:outlineViewPr>
  <p:notesTextViewPr>
    <p:cViewPr>
      <p:scale>
        <a:sx n="1" d="1"/>
        <a:sy n="1" d="1"/>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r>
              <a:rPr kumimoji="1" lang="ja-JP" altLang="en-US" smtClean="0"/>
              <a:t>部局意見照会用</a:t>
            </a:r>
            <a:r>
              <a:rPr kumimoji="1" lang="en-US" altLang="ja-JP" smtClean="0"/>
              <a:t>ver.</a:t>
            </a:r>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BF868B9E-B285-4A45-9CF7-6DC8372BDF37}" type="datetimeFigureOut">
              <a:rPr kumimoji="1" lang="ja-JP" altLang="en-US" smtClean="0"/>
              <a:t>2018/3/15</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07C14DE1-35E5-49A1-9D54-83ABAF301631}" type="slidenum">
              <a:rPr kumimoji="1" lang="ja-JP" altLang="en-US" smtClean="0"/>
              <a:t>‹#›</a:t>
            </a:fld>
            <a:endParaRPr kumimoji="1" lang="ja-JP" altLang="en-US"/>
          </a:p>
        </p:txBody>
      </p:sp>
    </p:spTree>
    <p:extLst>
      <p:ext uri="{BB962C8B-B14F-4D97-AF65-F5344CB8AC3E}">
        <p14:creationId xmlns:p14="http://schemas.microsoft.com/office/powerpoint/2010/main" val="291048961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6967"/>
          </a:xfrm>
          <a:prstGeom prst="rect">
            <a:avLst/>
          </a:prstGeom>
        </p:spPr>
        <p:txBody>
          <a:bodyPr vert="horz" lIns="91434" tIns="45717" rIns="91434" bIns="45717" rtlCol="0"/>
          <a:lstStyle>
            <a:lvl1pPr algn="l">
              <a:defRPr sz="1200"/>
            </a:lvl1pPr>
          </a:lstStyle>
          <a:p>
            <a:r>
              <a:rPr kumimoji="1" lang="ja-JP" altLang="en-US" smtClean="0"/>
              <a:t>部局意見照会用</a:t>
            </a:r>
            <a:r>
              <a:rPr kumimoji="1" lang="en-US" altLang="ja-JP" smtClean="0"/>
              <a:t>ver.</a:t>
            </a:r>
            <a:endParaRPr kumimoji="1" lang="ja-JP" altLang="en-US"/>
          </a:p>
        </p:txBody>
      </p:sp>
      <p:sp>
        <p:nvSpPr>
          <p:cNvPr id="3" name="日付プレースホルダー 2"/>
          <p:cNvSpPr>
            <a:spLocks noGrp="1"/>
          </p:cNvSpPr>
          <p:nvPr>
            <p:ph type="dt" idx="1"/>
          </p:nvPr>
        </p:nvSpPr>
        <p:spPr>
          <a:xfrm>
            <a:off x="3855839" y="1"/>
            <a:ext cx="2949787" cy="496967"/>
          </a:xfrm>
          <a:prstGeom prst="rect">
            <a:avLst/>
          </a:prstGeom>
        </p:spPr>
        <p:txBody>
          <a:bodyPr vert="horz" lIns="91434" tIns="45717" rIns="91434" bIns="45717" rtlCol="0"/>
          <a:lstStyle>
            <a:lvl1pPr algn="r">
              <a:defRPr sz="1200"/>
            </a:lvl1pPr>
          </a:lstStyle>
          <a:p>
            <a:fld id="{3F2D28A0-6F62-4A73-959C-6359E5DDD042}" type="datetimeFigureOut">
              <a:rPr kumimoji="1" lang="ja-JP" altLang="en-US" smtClean="0"/>
              <a:t>2018/3/15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34" tIns="45717" rIns="91434" bIns="4571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1434" tIns="45717" rIns="91434" bIns="45717" rtlCol="0" anchor="b"/>
          <a:lstStyle>
            <a:lvl1pPr algn="r">
              <a:defRPr sz="1200"/>
            </a:lvl1pPr>
          </a:lstStyle>
          <a:p>
            <a:fld id="{51875A66-8240-4C7B-8F63-ACC40D2513BA}" type="slidenum">
              <a:rPr kumimoji="1" lang="ja-JP" altLang="en-US" smtClean="0"/>
              <a:t>‹#›</a:t>
            </a:fld>
            <a:endParaRPr kumimoji="1" lang="ja-JP" altLang="en-US"/>
          </a:p>
        </p:txBody>
      </p:sp>
    </p:spTree>
    <p:extLst>
      <p:ext uri="{BB962C8B-B14F-4D97-AF65-F5344CB8AC3E}">
        <p14:creationId xmlns:p14="http://schemas.microsoft.com/office/powerpoint/2010/main" val="3136648269"/>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A5C514A-B6EE-4628-87B8-3755CB0013A9}" type="slidenum">
              <a:rPr lang="ja-JP" altLang="en-US" smtClean="0">
                <a:solidFill>
                  <a:prstClr val="black"/>
                </a:solidFill>
              </a:rPr>
              <a:pPr/>
              <a:t>0</a:t>
            </a:fld>
            <a:endParaRPr lang="ja-JP" altLang="en-US">
              <a:solidFill>
                <a:prstClr val="black"/>
              </a:solidFill>
            </a:endParaRPr>
          </a:p>
        </p:txBody>
      </p:sp>
      <p:sp>
        <p:nvSpPr>
          <p:cNvPr id="5" name="ヘッダー プレースホルダー 4"/>
          <p:cNvSpPr>
            <a:spLocks noGrp="1"/>
          </p:cNvSpPr>
          <p:nvPr>
            <p:ph type="hdr" sz="quarter" idx="11"/>
          </p:nvPr>
        </p:nvSpPr>
        <p:spPr/>
        <p:txBody>
          <a:bodyPr/>
          <a:lstStyle/>
          <a:p>
            <a:r>
              <a:rPr kumimoji="1" lang="ja-JP" altLang="en-US" smtClean="0"/>
              <a:t>部局意見照会用</a:t>
            </a:r>
            <a:r>
              <a:rPr kumimoji="1" lang="en-US" altLang="ja-JP" smtClean="0"/>
              <a:t>ver.</a:t>
            </a:r>
            <a:endParaRPr kumimoji="1" lang="ja-JP" altLang="en-US"/>
          </a:p>
        </p:txBody>
      </p:sp>
    </p:spTree>
    <p:extLst>
      <p:ext uri="{BB962C8B-B14F-4D97-AF65-F5344CB8AC3E}">
        <p14:creationId xmlns:p14="http://schemas.microsoft.com/office/powerpoint/2010/main" val="2210750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875A66-8240-4C7B-8F63-ACC40D2513BA}" type="slidenum">
              <a:rPr lang="ja-JP" altLang="en-US">
                <a:solidFill>
                  <a:prstClr val="black"/>
                </a:solidFill>
              </a:rPr>
              <a:pPr/>
              <a:t>1</a:t>
            </a:fld>
            <a:endParaRPr lang="ja-JP" altLang="en-US">
              <a:solidFill>
                <a:prstClr val="black"/>
              </a:solidFill>
            </a:endParaRPr>
          </a:p>
        </p:txBody>
      </p:sp>
      <p:sp>
        <p:nvSpPr>
          <p:cNvPr id="5" name="ヘッダー プレースホルダー 4"/>
          <p:cNvSpPr>
            <a:spLocks noGrp="1"/>
          </p:cNvSpPr>
          <p:nvPr>
            <p:ph type="hdr" sz="quarter" idx="11"/>
          </p:nvPr>
        </p:nvSpPr>
        <p:spPr/>
        <p:txBody>
          <a:bodyPr/>
          <a:lstStyle/>
          <a:p>
            <a:r>
              <a:rPr kumimoji="1" lang="ja-JP" altLang="en-US" smtClean="0"/>
              <a:t>部局意見照会用</a:t>
            </a:r>
            <a:r>
              <a:rPr kumimoji="1" lang="en-US" altLang="ja-JP" smtClean="0"/>
              <a:t>ver.</a:t>
            </a:r>
            <a:endParaRPr kumimoji="1" lang="ja-JP" altLang="en-US"/>
          </a:p>
        </p:txBody>
      </p:sp>
    </p:spTree>
    <p:extLst>
      <p:ext uri="{BB962C8B-B14F-4D97-AF65-F5344CB8AC3E}">
        <p14:creationId xmlns:p14="http://schemas.microsoft.com/office/powerpoint/2010/main" val="137939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6C51E5E-691E-48DE-A204-CB25103CED8D}" type="datetimeFigureOut">
              <a:rPr kumimoji="1" lang="ja-JP" altLang="en-US" smtClean="0"/>
              <a:t>2018/3/15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1104268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6C51E5E-691E-48DE-A204-CB25103CED8D}" type="datetimeFigureOut">
              <a:rPr kumimoji="1" lang="ja-JP" altLang="en-US" smtClean="0"/>
              <a:t>2018/3/15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483047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6C51E5E-691E-48DE-A204-CB25103CED8D}" type="datetimeFigureOut">
              <a:rPr kumimoji="1" lang="ja-JP" altLang="en-US" smtClean="0"/>
              <a:t>2018/3/15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2604883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6C51E5E-691E-48DE-A204-CB25103CED8D}" type="datetimeFigureOut">
              <a:rPr kumimoji="1" lang="ja-JP" altLang="en-US" smtClean="0"/>
              <a:t>2018/3/15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1800304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56C51E5E-691E-48DE-A204-CB25103CED8D}" type="datetimeFigureOut">
              <a:rPr kumimoji="1" lang="ja-JP" altLang="en-US" smtClean="0"/>
              <a:t>2018/3/15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4176122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6C51E5E-691E-48DE-A204-CB25103CED8D}" type="datetimeFigureOut">
              <a:rPr kumimoji="1" lang="ja-JP" altLang="en-US" smtClean="0"/>
              <a:t>2018/3/15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3291856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56C51E5E-691E-48DE-A204-CB25103CED8D}" type="datetimeFigureOut">
              <a:rPr kumimoji="1" lang="ja-JP" altLang="en-US" smtClean="0"/>
              <a:t>2018/3/15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35261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56C51E5E-691E-48DE-A204-CB25103CED8D}" type="datetimeFigureOut">
              <a:rPr kumimoji="1" lang="ja-JP" altLang="en-US" smtClean="0"/>
              <a:t>2018/3/15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2144313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6C51E5E-691E-48DE-A204-CB25103CED8D}" type="datetimeFigureOut">
              <a:rPr kumimoji="1" lang="ja-JP" altLang="en-US" smtClean="0"/>
              <a:t>2018/3/15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327276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6C51E5E-691E-48DE-A204-CB25103CED8D}" type="datetimeFigureOut">
              <a:rPr kumimoji="1" lang="ja-JP" altLang="en-US" smtClean="0"/>
              <a:t>2018/3/15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3844811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6C51E5E-691E-48DE-A204-CB25103CED8D}" type="datetimeFigureOut">
              <a:rPr kumimoji="1" lang="ja-JP" altLang="en-US" smtClean="0"/>
              <a:t>2018/3/15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2072832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C51E5E-691E-48DE-A204-CB25103CED8D}" type="datetimeFigureOut">
              <a:rPr kumimoji="1" lang="ja-JP" altLang="en-US" smtClean="0"/>
              <a:t>2018/3/15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1083705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jpeg"/><Relationship Id="rId11" Type="http://schemas.openxmlformats.org/officeDocument/2006/relationships/image" Target="../media/image11.pn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グループ化 12"/>
          <p:cNvGrpSpPr/>
          <p:nvPr/>
        </p:nvGrpSpPr>
        <p:grpSpPr>
          <a:xfrm>
            <a:off x="179512" y="1902167"/>
            <a:ext cx="8640960" cy="1046440"/>
            <a:chOff x="179512" y="1844824"/>
            <a:chExt cx="8640960" cy="1046440"/>
          </a:xfrm>
        </p:grpSpPr>
        <p:sp>
          <p:nvSpPr>
            <p:cNvPr id="3" name="正方形/長方形 2"/>
            <p:cNvSpPr/>
            <p:nvPr/>
          </p:nvSpPr>
          <p:spPr>
            <a:xfrm>
              <a:off x="179512" y="1844824"/>
              <a:ext cx="8640960" cy="1046440"/>
            </a:xfrm>
            <a:prstGeom prst="rect">
              <a:avLst/>
            </a:prstGeom>
          </p:spPr>
          <p:txBody>
            <a:bodyPr wrap="square">
              <a:spAutoFit/>
            </a:bodyPr>
            <a:lstStyle/>
            <a:p>
              <a:pPr algn="ct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280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年度　大阪府行政経営の</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取組み</a:t>
              </a:r>
              <a:endParaRPr lang="en-US" altLang="ja-JP" sz="2800" dirty="0" smtClean="0">
                <a:latin typeface="Meiryo UI" panose="020B0604030504040204" pitchFamily="50" charset="-128"/>
                <a:ea typeface="Meiryo UI" panose="020B0604030504040204" pitchFamily="50" charset="-128"/>
                <a:cs typeface="Meiryo UI" panose="020B0604030504040204" pitchFamily="50" charset="-128"/>
              </a:endParaRPr>
            </a:p>
            <a:p>
              <a:pPr algn="ctr">
                <a:tabLst>
                  <a:tab pos="266700" algn="l"/>
                </a:tabLst>
              </a:pP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gn="ctr">
                <a:tabLst>
                  <a:tab pos="266700" algn="l"/>
                </a:tabLst>
              </a:pPr>
              <a:r>
                <a:rPr lang="ja-JP" altLang="en-US" sz="2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自律的で創造性を発揮する行財政運営体制の確立～</a:t>
              </a:r>
              <a:endParaRPr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4" name="直線コネクタ 3"/>
            <p:cNvCxnSpPr/>
            <p:nvPr/>
          </p:nvCxnSpPr>
          <p:spPr>
            <a:xfrm>
              <a:off x="673481" y="2369210"/>
              <a:ext cx="7714567" cy="0"/>
            </a:xfrm>
            <a:prstGeom prst="line">
              <a:avLst/>
            </a:prstGeom>
          </p:spPr>
          <p:style>
            <a:lnRef idx="3">
              <a:schemeClr val="accent1"/>
            </a:lnRef>
            <a:fillRef idx="0">
              <a:schemeClr val="accent1"/>
            </a:fillRef>
            <a:effectRef idx="2">
              <a:schemeClr val="accent1"/>
            </a:effectRef>
            <a:fontRef idx="minor">
              <a:schemeClr val="tx1"/>
            </a:fontRef>
          </p:style>
        </p:cxnSp>
      </p:grpSp>
      <p:sp>
        <p:nvSpPr>
          <p:cNvPr id="9" name="正方形/長方形 8"/>
          <p:cNvSpPr/>
          <p:nvPr/>
        </p:nvSpPr>
        <p:spPr>
          <a:xfrm>
            <a:off x="3532279" y="5733256"/>
            <a:ext cx="2186719" cy="707886"/>
          </a:xfrm>
          <a:prstGeom prst="rect">
            <a:avLst/>
          </a:prstGeom>
        </p:spPr>
        <p:txBody>
          <a:bodyPr wrap="square">
            <a:spAutoFit/>
          </a:bodyPr>
          <a:lstStyle/>
          <a:p>
            <a:pPr algn="dist"/>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年２月</a:t>
            </a:r>
            <a:endParaRPr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大　阪　府</a:t>
            </a:r>
          </a:p>
        </p:txBody>
      </p:sp>
    </p:spTree>
    <p:extLst>
      <p:ext uri="{BB962C8B-B14F-4D97-AF65-F5344CB8AC3E}">
        <p14:creationId xmlns:p14="http://schemas.microsoft.com/office/powerpoint/2010/main" val="16763024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2667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26670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4" name="Rectangle 1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13335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13335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2" name="角丸四角形 11"/>
          <p:cNvSpPr/>
          <p:nvPr/>
        </p:nvSpPr>
        <p:spPr>
          <a:xfrm>
            <a:off x="206515" y="777852"/>
            <a:ext cx="8821395" cy="5717624"/>
          </a:xfrm>
          <a:prstGeom prst="roundRect">
            <a:avLst>
              <a:gd name="adj" fmla="val 4915"/>
            </a:avLst>
          </a:prstGeom>
        </p:spPr>
        <p:style>
          <a:lnRef idx="2">
            <a:schemeClr val="dk1"/>
          </a:lnRef>
          <a:fillRef idx="1">
            <a:schemeClr val="lt1"/>
          </a:fillRef>
          <a:effectRef idx="0">
            <a:schemeClr val="dk1"/>
          </a:effectRef>
          <a:fontRef idx="minor">
            <a:schemeClr val="dk1"/>
          </a:fontRef>
        </p:style>
        <p:txBody>
          <a:bodyPr rot="0" spcFirstLastPara="0" vert="horz" wrap="square" lIns="72000" tIns="72000" rIns="36000" bIns="36000" numCol="1" spcCol="0" rtlCol="0" fromWordArt="0" anchor="t" anchorCtr="0" forceAA="0" compatLnSpc="1">
            <a:prstTxWarp prst="textNoShape">
              <a:avLst/>
            </a:prstTxWarp>
            <a:noAutofit/>
          </a:bodyPr>
          <a:lstStyle/>
          <a:p>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◆音声認識技術（ＡＩ）を活用した議事録作成の効率化</a:t>
            </a: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総務部 ＩＴ・業務改革課</a:t>
            </a: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行政が抱える課題</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「議事録の作成</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に要する時間を短縮したい</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p>
          <a:p>
            <a:pPr marL="261938" indent="-261938"/>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・議事録作成に、会議時間の数倍の時間を要している。</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1938" indent="-261938"/>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・議事録作成に時間を取られ、本来業務が予定通りすすまない。</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1938" indent="-261938"/>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1938" indent="-261938"/>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1938" indent="-261938"/>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音声認識技術（</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ＡＩ</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）を活用した効率化（</a:t>
            </a:r>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H30</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pPr marL="261938" indent="-261938"/>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・ＡＩなどの次世代技術を活用することにより、議事録作成業務を軽減する。</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1938" indent="-261938"/>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月より、音声</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認識技術（ＡＩ）を使った各種会議</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の議事録作成</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等の支援ツールを試験的に導入し、その</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活用方</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1938" indent="-261938"/>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法、効果</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課題</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などを検証する。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1938" indent="-261938"/>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261938" indent="-261938"/>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p>
            <a:pPr marL="261938" indent="-261938"/>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Rectangle 1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2667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26670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4" name="Rectangle 1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13335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13335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正方形/長方形 15"/>
          <p:cNvSpPr/>
          <p:nvPr/>
        </p:nvSpPr>
        <p:spPr>
          <a:xfrm>
            <a:off x="8442430" y="6531520"/>
            <a:ext cx="648072" cy="317860"/>
          </a:xfrm>
          <a:prstGeom prst="rect">
            <a:avLst/>
          </a:prstGeom>
        </p:spPr>
        <p:style>
          <a:lnRef idx="2">
            <a:schemeClr val="accent1"/>
          </a:lnRef>
          <a:fillRef idx="1">
            <a:schemeClr val="lt1"/>
          </a:fillRef>
          <a:effectRef idx="0">
            <a:schemeClr val="accent1"/>
          </a:effectRef>
          <a:fontRef idx="minor">
            <a:schemeClr val="dk1"/>
          </a:fontRef>
        </p:style>
        <p:txBody>
          <a:bodyPr lIns="72000" tIns="72000" rIns="72000" bIns="72000" rtlCol="0" anchor="ctr" anchorCtr="0"/>
          <a:lstStyle/>
          <a:p>
            <a:pPr algn="ctr"/>
            <a:r>
              <a:rPr kumimoji="1" lang="en-US" altLang="ja-JP" dirty="0" smtClean="0"/>
              <a:t>8</a:t>
            </a:r>
            <a:endParaRPr kumimoji="1" lang="ja-JP" altLang="en-US" dirty="0"/>
          </a:p>
        </p:txBody>
      </p:sp>
      <p:sp>
        <p:nvSpPr>
          <p:cNvPr id="18" name="二等辺三角形 17"/>
          <p:cNvSpPr/>
          <p:nvPr/>
        </p:nvSpPr>
        <p:spPr>
          <a:xfrm rot="10800000">
            <a:off x="4076944" y="1998698"/>
            <a:ext cx="945105" cy="180020"/>
          </a:xfrm>
          <a:prstGeom prst="triangle">
            <a:avLst/>
          </a:prstGeom>
          <a:solidFill>
            <a:schemeClr val="accent1">
              <a:lumMod val="75000"/>
            </a:schemeClr>
          </a:solidFill>
          <a:ln w="9525">
            <a:noFill/>
          </a:ln>
          <a:effectLst>
            <a:outerShdw blurRad="50800" dist="38100" dir="2700000" algn="tl" rotWithShape="0">
              <a:prstClr val="black">
                <a:alpha val="40000"/>
              </a:prstClr>
            </a:outerShdw>
          </a:effectLst>
        </p:spPr>
        <p:txBody>
          <a:bodyPr wrap="square" lIns="91440" tIns="45720" rIns="91440" bIns="45720" numCol="2" rtlCol="0" anchor="ctr">
            <a:noAutofit/>
            <a:scene3d>
              <a:camera prst="orthographicFront"/>
              <a:lightRig rig="brightRoom" dir="t"/>
            </a:scene3d>
            <a:sp3d contourW="6350" prstMaterial="plastic">
              <a:contourClr>
                <a:schemeClr val="accent1">
                  <a:tint val="100000"/>
                  <a:shade val="100000"/>
                  <a:hueMod val="100000"/>
                  <a:satMod val="100000"/>
                </a:schemeClr>
              </a:contourClr>
            </a:sp3d>
          </a:bodyPr>
          <a:lstStyle/>
          <a:p>
            <a:pPr algn="ctr"/>
            <a:endParaRPr kumimoji="0" lang="ja-JP" altLang="en-US" sz="12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a:xfrm>
            <a:off x="499046" y="5454225"/>
            <a:ext cx="8100900" cy="810090"/>
          </a:xfrm>
          <a:prstGeom prst="roundRect">
            <a:avLst/>
          </a:prstGeom>
          <a:noFill/>
          <a:ln w="9525">
            <a:solidFill>
              <a:schemeClr val="tx1"/>
            </a:solidFill>
            <a:prstDash val="dash"/>
          </a:ln>
        </p:spPr>
        <p:txBody>
          <a:bodyPr wrap="square" lIns="36000" tIns="45720" rIns="36000" bIns="45720" numCol="1" rtlCol="0" anchor="t">
            <a:noAutofit/>
            <a:scene3d>
              <a:camera prst="orthographicFront"/>
              <a:lightRig rig="brightRoom" dir="t"/>
            </a:scene3d>
            <a:sp3d contourW="6350" prstMaterial="plastic">
              <a:contourClr>
                <a:schemeClr val="accent1">
                  <a:tint val="100000"/>
                  <a:shade val="100000"/>
                  <a:hueMod val="100000"/>
                  <a:satMod val="100000"/>
                </a:schemeClr>
              </a:contourClr>
            </a:sp3d>
          </a:bodyPr>
          <a:lstStyle/>
          <a:p>
            <a:r>
              <a:rPr kumimoji="0" lang="en-US" altLang="ja-JP" sz="1100" b="1"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100" b="1"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他府県における</a:t>
            </a:r>
            <a:r>
              <a:rPr kumimoji="0" lang="en-US" altLang="ja-JP" sz="1100" b="1"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AI</a:t>
            </a:r>
            <a:r>
              <a:rPr kumimoji="0" lang="ja-JP" altLang="en-US" sz="1100" b="1"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等次世代技術活用取組み事例</a:t>
            </a:r>
            <a:r>
              <a:rPr kumimoji="0" lang="en-US" altLang="ja-JP" sz="1100" b="1"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t>
            </a:r>
          </a:p>
          <a:p>
            <a:r>
              <a:rPr kumimoji="0" lang="ja-JP" altLang="en-US" sz="11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en-US" altLang="ja-JP" sz="11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AI</a:t>
            </a:r>
            <a:r>
              <a:rPr kumimoji="0" lang="ja-JP" altLang="en-US" sz="11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による子育てに関する住民問い合わせ対応サービス（</a:t>
            </a:r>
            <a:r>
              <a:rPr kumimoji="0" lang="en-US" altLang="ja-JP" sz="11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H29.9</a:t>
            </a:r>
            <a:r>
              <a:rPr kumimoji="0" lang="ja-JP" altLang="en-US" sz="1100" kern="0" cap="all" dirty="0" err="1"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1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川崎市及び掛川市）</a:t>
            </a:r>
            <a:endParaRPr kumimoji="0" lang="en-US" altLang="ja-JP" sz="11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0" lang="ja-JP" altLang="en-US" sz="11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◆チャットボットを活用したごみ分別案内（</a:t>
            </a:r>
            <a:r>
              <a:rPr kumimoji="0" lang="en-US" altLang="ja-JP" sz="11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H29.3</a:t>
            </a:r>
            <a:r>
              <a:rPr kumimoji="0" lang="ja-JP" altLang="en-US" sz="11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～、横浜市）</a:t>
            </a:r>
            <a:endParaRPr kumimoji="0" lang="ja-JP" altLang="en-US" sz="1100" kern="0" cap="all" dirty="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0" lang="ja-JP" altLang="en-US" sz="11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◆知事会見等の議事録データの</a:t>
            </a:r>
            <a:r>
              <a:rPr kumimoji="0" lang="en-US" altLang="ja-JP" sz="11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AI</a:t>
            </a:r>
            <a:r>
              <a:rPr kumimoji="0" lang="ja-JP" altLang="en-US" sz="11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要約サービス（</a:t>
            </a:r>
            <a:r>
              <a:rPr kumimoji="0" lang="en-US" altLang="ja-JP" sz="11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H29.10</a:t>
            </a:r>
            <a:r>
              <a:rPr kumimoji="0" lang="ja-JP" altLang="en-US" sz="11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～、徳島県）</a:t>
            </a:r>
            <a:endParaRPr kumimoji="0" lang="en-US" altLang="ja-JP" sz="11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222064" y="157420"/>
            <a:ext cx="1514621" cy="52627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lIns="36000" rIns="0" rtlCol="0" anchor="ct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＜参考事例２＞</a:t>
            </a:r>
          </a:p>
        </p:txBody>
      </p:sp>
      <p:grpSp>
        <p:nvGrpSpPr>
          <p:cNvPr id="22" name="グループ化 21"/>
          <p:cNvGrpSpPr/>
          <p:nvPr/>
        </p:nvGrpSpPr>
        <p:grpSpPr>
          <a:xfrm>
            <a:off x="4436984" y="3108345"/>
            <a:ext cx="4005446" cy="2077562"/>
            <a:chOff x="3152800" y="2547753"/>
            <a:chExt cx="3816424" cy="1776429"/>
          </a:xfrm>
        </p:grpSpPr>
        <p:sp>
          <p:nvSpPr>
            <p:cNvPr id="23" name="テキスト ボックス 22"/>
            <p:cNvSpPr txBox="1"/>
            <p:nvPr/>
          </p:nvSpPr>
          <p:spPr>
            <a:xfrm>
              <a:off x="3152800" y="3887439"/>
              <a:ext cx="1690309" cy="436743"/>
            </a:xfrm>
            <a:prstGeom prst="roundRect">
              <a:avLst/>
            </a:prstGeom>
            <a:ln w="12700"/>
          </p:spPr>
          <p:style>
            <a:lnRef idx="2">
              <a:schemeClr val="accent1"/>
            </a:lnRef>
            <a:fillRef idx="1">
              <a:schemeClr val="lt1"/>
            </a:fillRef>
            <a:effectRef idx="0">
              <a:schemeClr val="accent1"/>
            </a:effectRef>
            <a:fontRef idx="minor">
              <a:schemeClr val="dk1"/>
            </a:fontRef>
          </p:style>
          <p:txBody>
            <a:bodyPr wrap="square" rIns="0" rtlCol="0" anchor="ctr" anchorCtr="0">
              <a:spAutoFit/>
            </a:bodyPr>
            <a:lstStyle/>
            <a:p>
              <a:r>
                <a:rPr kumimoji="1" lang="ja-JP" altLang="en-US" sz="800" dirty="0" smtClean="0"/>
                <a:t>・</a:t>
              </a:r>
              <a:r>
                <a:rPr kumimoji="1" lang="en-US" altLang="ja-JP" sz="800" dirty="0" smtClean="0"/>
                <a:t>IC</a:t>
              </a:r>
              <a:r>
                <a:rPr kumimoji="1" lang="ja-JP" altLang="en-US" sz="800" dirty="0" smtClean="0"/>
                <a:t>レコーダー等で音声を録音</a:t>
              </a:r>
              <a:endParaRPr kumimoji="1" lang="en-US" altLang="ja-JP" sz="800" dirty="0" smtClean="0"/>
            </a:p>
            <a:p>
              <a:r>
                <a:rPr kumimoji="1" lang="ja-JP" altLang="en-US" sz="800" dirty="0" smtClean="0"/>
                <a:t>・マイクにより音声認識率を</a:t>
              </a:r>
              <a:r>
                <a:rPr lang="ja-JP" altLang="en-US" sz="800" dirty="0"/>
                <a:t>向上</a:t>
              </a:r>
              <a:endParaRPr kumimoji="1" lang="en-US" altLang="ja-JP" sz="800" dirty="0" smtClean="0"/>
            </a:p>
            <a:p>
              <a:r>
                <a:rPr lang="ja-JP" altLang="en-US" sz="800" dirty="0" smtClean="0"/>
                <a:t>・ミキサーにより音声を集約</a:t>
              </a:r>
              <a:endParaRPr kumimoji="1" lang="ja-JP" altLang="en-US" sz="800" dirty="0"/>
            </a:p>
          </p:txBody>
        </p:sp>
        <p:sp>
          <p:nvSpPr>
            <p:cNvPr id="25" name="テキスト ボックス 24"/>
            <p:cNvSpPr txBox="1"/>
            <p:nvPr/>
          </p:nvSpPr>
          <p:spPr>
            <a:xfrm>
              <a:off x="5172723" y="2865551"/>
              <a:ext cx="1796501" cy="320279"/>
            </a:xfrm>
            <a:prstGeom prst="roundRect">
              <a:avLst/>
            </a:prstGeom>
            <a:ln w="12700"/>
          </p:spPr>
          <p:style>
            <a:lnRef idx="2">
              <a:schemeClr val="accent1"/>
            </a:lnRef>
            <a:fillRef idx="1">
              <a:schemeClr val="lt1"/>
            </a:fillRef>
            <a:effectRef idx="0">
              <a:schemeClr val="accent1"/>
            </a:effectRef>
            <a:fontRef idx="minor">
              <a:schemeClr val="dk1"/>
            </a:fontRef>
          </p:style>
          <p:txBody>
            <a:bodyPr wrap="square" rIns="0" rtlCol="0" anchor="ctr" anchorCtr="0">
              <a:spAutoFit/>
            </a:bodyPr>
            <a:lstStyle>
              <a:defPPr>
                <a:defRPr lang="ja-JP"/>
              </a:defPPr>
              <a:lvl1pPr>
                <a:defRPr sz="800"/>
              </a:lvl1pPr>
            </a:lstStyle>
            <a:p>
              <a:r>
                <a:rPr lang="ja-JP" altLang="en-US" dirty="0"/>
                <a:t>・音声</a:t>
              </a:r>
              <a:r>
                <a:rPr lang="ja-JP" altLang="en-US" dirty="0" smtClean="0"/>
                <a:t>認識支援ツールに</a:t>
              </a:r>
              <a:r>
                <a:rPr lang="ja-JP" altLang="en-US" dirty="0"/>
                <a:t>よりテキスト化</a:t>
              </a:r>
              <a:endParaRPr lang="en-US" altLang="ja-JP" dirty="0"/>
            </a:p>
            <a:p>
              <a:r>
                <a:rPr lang="ja-JP" altLang="en-US" dirty="0"/>
                <a:t>・辞書登録に</a:t>
              </a:r>
              <a:r>
                <a:rPr lang="ja-JP" altLang="en-US" dirty="0" smtClean="0"/>
                <a:t>より変換率を向上</a:t>
              </a:r>
              <a:endParaRPr lang="ja-JP" altLang="en-US" dirty="0"/>
            </a:p>
          </p:txBody>
        </p:sp>
        <p:sp>
          <p:nvSpPr>
            <p:cNvPr id="26" name="テキスト ボックス 25"/>
            <p:cNvSpPr txBox="1"/>
            <p:nvPr/>
          </p:nvSpPr>
          <p:spPr>
            <a:xfrm>
              <a:off x="5236078" y="3945672"/>
              <a:ext cx="1733145" cy="320279"/>
            </a:xfrm>
            <a:prstGeom prst="roundRect">
              <a:avLst/>
            </a:prstGeom>
            <a:ln w="12700"/>
          </p:spPr>
          <p:style>
            <a:lnRef idx="2">
              <a:schemeClr val="accent1"/>
            </a:lnRef>
            <a:fillRef idx="1">
              <a:schemeClr val="lt1"/>
            </a:fillRef>
            <a:effectRef idx="0">
              <a:schemeClr val="accent1"/>
            </a:effectRef>
            <a:fontRef idx="minor">
              <a:schemeClr val="dk1"/>
            </a:fontRef>
          </p:style>
          <p:txBody>
            <a:bodyPr wrap="square" rIns="0" rtlCol="0" anchor="ctr" anchorCtr="0">
              <a:spAutoFit/>
            </a:bodyPr>
            <a:lstStyle/>
            <a:p>
              <a:r>
                <a:rPr kumimoji="1" lang="ja-JP" altLang="en-US" sz="800" dirty="0" smtClean="0"/>
                <a:t>・発言メモや音声データを使って、誤変</a:t>
              </a:r>
              <a:endParaRPr kumimoji="1" lang="en-US" altLang="ja-JP" sz="800" dirty="0" smtClean="0"/>
            </a:p>
            <a:p>
              <a:r>
                <a:rPr lang="ja-JP" altLang="en-US" sz="800" dirty="0"/>
                <a:t>　</a:t>
              </a:r>
              <a:r>
                <a:rPr kumimoji="1" lang="ja-JP" altLang="en-US" sz="800" dirty="0" smtClean="0"/>
                <a:t>換を修正</a:t>
              </a:r>
              <a:endParaRPr kumimoji="1" lang="ja-JP" altLang="en-US" sz="800" dirty="0"/>
            </a:p>
          </p:txBody>
        </p:sp>
        <p:grpSp>
          <p:nvGrpSpPr>
            <p:cNvPr id="28" name="グループ化 27"/>
            <p:cNvGrpSpPr/>
            <p:nvPr/>
          </p:nvGrpSpPr>
          <p:grpSpPr>
            <a:xfrm>
              <a:off x="3296813" y="2547753"/>
              <a:ext cx="3672411" cy="1390147"/>
              <a:chOff x="3008781" y="2562284"/>
              <a:chExt cx="3888435" cy="1390147"/>
            </a:xfrm>
          </p:grpSpPr>
          <p:pic>
            <p:nvPicPr>
              <p:cNvPr id="29" name="図 2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61937" y="2671745"/>
                <a:ext cx="575013" cy="325207"/>
              </a:xfrm>
              <a:prstGeom prst="rect">
                <a:avLst/>
              </a:prstGeom>
            </p:spPr>
          </p:pic>
          <p:pic>
            <p:nvPicPr>
              <p:cNvPr id="30" name="図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39942" y="2745443"/>
                <a:ext cx="810001" cy="810000"/>
              </a:xfrm>
              <a:prstGeom prst="rect">
                <a:avLst/>
              </a:prstGeom>
            </p:spPr>
          </p:pic>
          <p:pic>
            <p:nvPicPr>
              <p:cNvPr id="31" name="図 3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3544942" y="3522206"/>
                <a:ext cx="238256" cy="259200"/>
              </a:xfrm>
              <a:prstGeom prst="rect">
                <a:avLst/>
              </a:prstGeom>
            </p:spPr>
          </p:pic>
          <p:pic>
            <p:nvPicPr>
              <p:cNvPr id="32" name="図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3851275" y="3133362"/>
                <a:ext cx="238256" cy="259200"/>
              </a:xfrm>
              <a:prstGeom prst="rect">
                <a:avLst/>
              </a:prstGeom>
            </p:spPr>
          </p:pic>
          <p:pic>
            <p:nvPicPr>
              <p:cNvPr id="33" name="図 3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57928" y="3113899"/>
                <a:ext cx="291600" cy="388800"/>
              </a:xfrm>
              <a:prstGeom prst="rect">
                <a:avLst/>
              </a:prstGeom>
            </p:spPr>
          </p:pic>
          <p:grpSp>
            <p:nvGrpSpPr>
              <p:cNvPr id="34" name="グループ化 33"/>
              <p:cNvGrpSpPr>
                <a:grpSpLocks noChangeAspect="1"/>
              </p:cNvGrpSpPr>
              <p:nvPr/>
            </p:nvGrpSpPr>
            <p:grpSpPr>
              <a:xfrm>
                <a:off x="5204226" y="3327784"/>
                <a:ext cx="461653" cy="574479"/>
                <a:chOff x="0" y="0"/>
                <a:chExt cx="949902" cy="1182055"/>
              </a:xfrm>
            </p:grpSpPr>
            <p:pic>
              <p:nvPicPr>
                <p:cNvPr id="45" name="図 4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0"/>
                  <a:ext cx="949902" cy="1182055"/>
                </a:xfrm>
                <a:prstGeom prst="rect">
                  <a:avLst/>
                </a:prstGeom>
              </p:spPr>
            </p:pic>
            <p:sp>
              <p:nvSpPr>
                <p:cNvPr id="46" name="爆発 1 45"/>
                <p:cNvSpPr/>
                <p:nvPr/>
              </p:nvSpPr>
              <p:spPr>
                <a:xfrm>
                  <a:off x="567170" y="129020"/>
                  <a:ext cx="228600" cy="228600"/>
                </a:xfrm>
                <a:prstGeom prst="irregularSeal1">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47" name="爆発 1 46"/>
                <p:cNvSpPr/>
                <p:nvPr/>
              </p:nvSpPr>
              <p:spPr>
                <a:xfrm>
                  <a:off x="433820" y="710045"/>
                  <a:ext cx="228600" cy="228600"/>
                </a:xfrm>
                <a:prstGeom prst="irregularSeal1">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48" name="爆発 1 47"/>
                <p:cNvSpPr/>
                <p:nvPr/>
              </p:nvSpPr>
              <p:spPr>
                <a:xfrm>
                  <a:off x="233795" y="309995"/>
                  <a:ext cx="228600" cy="228600"/>
                </a:xfrm>
                <a:prstGeom prst="irregularSeal1">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pic>
            <p:nvPicPr>
              <p:cNvPr id="35" name="図 3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499348" y="3458480"/>
                <a:ext cx="518400" cy="387761"/>
              </a:xfrm>
              <a:prstGeom prst="rect">
                <a:avLst/>
              </a:prstGeom>
            </p:spPr>
          </p:pic>
          <p:sp>
            <p:nvSpPr>
              <p:cNvPr id="36" name="ホームベース 35"/>
              <p:cNvSpPr/>
              <p:nvPr/>
            </p:nvSpPr>
            <p:spPr>
              <a:xfrm>
                <a:off x="4434541" y="3308299"/>
                <a:ext cx="129615" cy="511775"/>
              </a:xfrm>
              <a:prstGeom prst="homePlate">
                <a:avLst>
                  <a:gd name="adj" fmla="val 1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37" name="ホームベース 36"/>
              <p:cNvSpPr/>
              <p:nvPr/>
            </p:nvSpPr>
            <p:spPr>
              <a:xfrm>
                <a:off x="5082613" y="3298721"/>
                <a:ext cx="129615" cy="511775"/>
              </a:xfrm>
              <a:prstGeom prst="homePlate">
                <a:avLst>
                  <a:gd name="adj" fmla="val 1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pic>
            <p:nvPicPr>
              <p:cNvPr id="38" name="図 3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51641" y="3272031"/>
                <a:ext cx="545575" cy="680400"/>
              </a:xfrm>
              <a:prstGeom prst="rect">
                <a:avLst/>
              </a:prstGeom>
            </p:spPr>
          </p:pic>
          <p:sp>
            <p:nvSpPr>
              <p:cNvPr id="39" name="ホームベース 38"/>
              <p:cNvSpPr/>
              <p:nvPr/>
            </p:nvSpPr>
            <p:spPr>
              <a:xfrm>
                <a:off x="6249144" y="3334466"/>
                <a:ext cx="129615" cy="511775"/>
              </a:xfrm>
              <a:prstGeom prst="homePlate">
                <a:avLst>
                  <a:gd name="adj" fmla="val 1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pic>
            <p:nvPicPr>
              <p:cNvPr id="40" name="図 3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30743" y="3491165"/>
                <a:ext cx="518400" cy="387761"/>
              </a:xfrm>
              <a:prstGeom prst="rect">
                <a:avLst/>
              </a:prstGeom>
            </p:spPr>
          </p:pic>
          <p:sp>
            <p:nvSpPr>
              <p:cNvPr id="41" name="雲形吹き出し 40"/>
              <p:cNvSpPr/>
              <p:nvPr/>
            </p:nvSpPr>
            <p:spPr>
              <a:xfrm>
                <a:off x="4101212" y="2562284"/>
                <a:ext cx="935703" cy="511637"/>
              </a:xfrm>
              <a:prstGeom prst="cloudCallout">
                <a:avLst>
                  <a:gd name="adj1" fmla="val 24467"/>
                  <a:gd name="adj2" fmla="val 143998"/>
                </a:avLst>
              </a:prstGeom>
              <a:noFill/>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en-US" altLang="ja-JP" sz="1100" dirty="0">
                  <a:solidFill>
                    <a:sysClr val="windowText" lastClr="000000"/>
                  </a:solidFill>
                </a:endParaRPr>
              </a:p>
              <a:p>
                <a:pPr algn="l"/>
                <a:endParaRPr kumimoji="1" lang="en-US" altLang="ja-JP" sz="1100" dirty="0">
                  <a:solidFill>
                    <a:sysClr val="windowText" lastClr="000000"/>
                  </a:solidFill>
                </a:endParaRPr>
              </a:p>
              <a:p>
                <a:pPr algn="l"/>
                <a:endParaRPr kumimoji="1" lang="en-US" altLang="ja-JP" sz="1100" dirty="0">
                  <a:solidFill>
                    <a:sysClr val="windowText" lastClr="000000"/>
                  </a:solidFill>
                </a:endParaRPr>
              </a:p>
              <a:p>
                <a:pPr algn="l"/>
                <a:endParaRPr kumimoji="1" lang="en-US" altLang="ja-JP" sz="1100" dirty="0">
                  <a:solidFill>
                    <a:sysClr val="windowText" lastClr="000000"/>
                  </a:solidFill>
                </a:endParaRPr>
              </a:p>
              <a:p>
                <a:pPr algn="l"/>
                <a:endParaRPr kumimoji="1" lang="en-US" altLang="ja-JP" sz="1100" dirty="0">
                  <a:solidFill>
                    <a:sysClr val="windowText" lastClr="000000"/>
                  </a:solidFill>
                </a:endParaRPr>
              </a:p>
              <a:p>
                <a:pPr algn="l"/>
                <a:endParaRPr kumimoji="1" lang="en-US" altLang="ja-JP" sz="1100" dirty="0">
                  <a:solidFill>
                    <a:sysClr val="windowText" lastClr="000000"/>
                  </a:solidFill>
                </a:endParaRPr>
              </a:p>
            </p:txBody>
          </p:sp>
          <p:sp>
            <p:nvSpPr>
              <p:cNvPr id="42" name="テキスト ボックス 10"/>
              <p:cNvSpPr txBox="1"/>
              <p:nvPr/>
            </p:nvSpPr>
            <p:spPr>
              <a:xfrm>
                <a:off x="4391956" y="2664139"/>
                <a:ext cx="522922" cy="249299"/>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ja-JP" altLang="en-US" sz="1200" b="1"/>
                  <a:t>ＡＩ</a:t>
                </a:r>
              </a:p>
            </p:txBody>
          </p:sp>
          <p:sp>
            <p:nvSpPr>
              <p:cNvPr id="43" name="ホームベース 42"/>
              <p:cNvSpPr/>
              <p:nvPr/>
            </p:nvSpPr>
            <p:spPr>
              <a:xfrm>
                <a:off x="5660219" y="3334466"/>
                <a:ext cx="129615" cy="511775"/>
              </a:xfrm>
              <a:prstGeom prst="homePlate">
                <a:avLst>
                  <a:gd name="adj" fmla="val 1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pic>
            <p:nvPicPr>
              <p:cNvPr id="44" name="図 4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08781" y="3039521"/>
                <a:ext cx="238256" cy="259200"/>
              </a:xfrm>
              <a:prstGeom prst="rect">
                <a:avLst/>
              </a:prstGeom>
            </p:spPr>
          </p:pic>
        </p:grpSp>
      </p:grpSp>
      <p:grpSp>
        <p:nvGrpSpPr>
          <p:cNvPr id="49" name="グループ化 48"/>
          <p:cNvGrpSpPr/>
          <p:nvPr/>
        </p:nvGrpSpPr>
        <p:grpSpPr>
          <a:xfrm>
            <a:off x="431540" y="3544218"/>
            <a:ext cx="2513004" cy="1369947"/>
            <a:chOff x="431540" y="3751458"/>
            <a:chExt cx="2513004" cy="1369947"/>
          </a:xfrm>
        </p:grpSpPr>
        <p:sp>
          <p:nvSpPr>
            <p:cNvPr id="50" name="テキスト ボックス 49"/>
            <p:cNvSpPr txBox="1"/>
            <p:nvPr/>
          </p:nvSpPr>
          <p:spPr>
            <a:xfrm>
              <a:off x="568232" y="4610627"/>
              <a:ext cx="2376312" cy="510778"/>
            </a:xfrm>
            <a:prstGeom prst="roundRect">
              <a:avLst/>
            </a:prstGeom>
            <a:ln w="12700"/>
          </p:spPr>
          <p:style>
            <a:lnRef idx="2">
              <a:schemeClr val="accent1"/>
            </a:lnRef>
            <a:fillRef idx="1">
              <a:schemeClr val="lt1"/>
            </a:fillRef>
            <a:effectRef idx="0">
              <a:schemeClr val="accent1"/>
            </a:effectRef>
            <a:fontRef idx="minor">
              <a:schemeClr val="dk1"/>
            </a:fontRef>
          </p:style>
          <p:txBody>
            <a:bodyPr wrap="square" rIns="0" rtlCol="0" anchor="ctr" anchorCtr="0">
              <a:spAutoFit/>
            </a:bodyPr>
            <a:lstStyle/>
            <a:p>
              <a:r>
                <a:rPr lang="ja-JP" altLang="en-US" sz="800" dirty="0" smtClean="0">
                  <a:solidFill>
                    <a:schemeClr val="tx1"/>
                  </a:solidFill>
                </a:rPr>
                <a:t>・会議中に職員が発言をメモとり</a:t>
              </a:r>
              <a:r>
                <a:rPr lang="ja-JP" altLang="en-US" sz="800" dirty="0">
                  <a:solidFill>
                    <a:schemeClr val="tx1"/>
                  </a:solidFill>
                </a:rPr>
                <a:t>	</a:t>
              </a:r>
            </a:p>
            <a:p>
              <a:r>
                <a:rPr lang="ja-JP" altLang="en-US" sz="800" dirty="0" smtClean="0">
                  <a:solidFill>
                    <a:schemeClr val="tx1"/>
                  </a:solidFill>
                </a:rPr>
                <a:t>　加えて後日ボイスレコーダー</a:t>
              </a:r>
              <a:r>
                <a:rPr lang="ja-JP" altLang="en-US" sz="800" dirty="0">
                  <a:solidFill>
                    <a:schemeClr val="tx1"/>
                  </a:solidFill>
                </a:rPr>
                <a:t>を</a:t>
              </a:r>
              <a:r>
                <a:rPr lang="ja-JP" altLang="en-US" sz="800" dirty="0" smtClean="0">
                  <a:solidFill>
                    <a:schemeClr val="tx1"/>
                  </a:solidFill>
                </a:rPr>
                <a:t>聞きながら作成</a:t>
              </a:r>
              <a:endParaRPr lang="ja-JP" altLang="en-US" sz="800" dirty="0">
                <a:solidFill>
                  <a:schemeClr val="tx1"/>
                </a:solidFill>
              </a:endParaRPr>
            </a:p>
            <a:p>
              <a:r>
                <a:rPr lang="ja-JP" altLang="en-US" sz="800" dirty="0" smtClean="0"/>
                <a:t>　所要</a:t>
              </a:r>
              <a:r>
                <a:rPr lang="ja-JP" altLang="en-US" sz="800" dirty="0"/>
                <a:t>時間（会議時間の３倍程度）	</a:t>
              </a:r>
              <a:endParaRPr kumimoji="1" lang="ja-JP" altLang="en-US" sz="800" dirty="0"/>
            </a:p>
          </p:txBody>
        </p:sp>
        <p:pic>
          <p:nvPicPr>
            <p:cNvPr id="51" name="図 5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31540" y="3751458"/>
              <a:ext cx="810000" cy="810000"/>
            </a:xfrm>
            <a:prstGeom prst="rect">
              <a:avLst/>
            </a:prstGeom>
          </p:spPr>
        </p:pic>
        <p:pic>
          <p:nvPicPr>
            <p:cNvPr id="52" name="図 5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453215" y="4014065"/>
              <a:ext cx="453600" cy="565696"/>
            </a:xfrm>
            <a:prstGeom prst="rect">
              <a:avLst/>
            </a:prstGeom>
          </p:spPr>
        </p:pic>
        <p:sp>
          <p:nvSpPr>
            <p:cNvPr id="53" name="右矢印 52"/>
            <p:cNvSpPr/>
            <p:nvPr/>
          </p:nvSpPr>
          <p:spPr>
            <a:xfrm>
              <a:off x="1421849" y="4089054"/>
              <a:ext cx="1079063" cy="3152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4" name="図 5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210021" y="3882154"/>
              <a:ext cx="388800" cy="392727"/>
            </a:xfrm>
            <a:prstGeom prst="rect">
              <a:avLst/>
            </a:prstGeom>
          </p:spPr>
        </p:pic>
      </p:grpSp>
      <p:sp>
        <p:nvSpPr>
          <p:cNvPr id="55" name="円/楕円 54"/>
          <p:cNvSpPr/>
          <p:nvPr/>
        </p:nvSpPr>
        <p:spPr>
          <a:xfrm>
            <a:off x="3163205" y="2986577"/>
            <a:ext cx="907349" cy="2162127"/>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ホームベース 55"/>
          <p:cNvSpPr/>
          <p:nvPr/>
        </p:nvSpPr>
        <p:spPr>
          <a:xfrm>
            <a:off x="3446875" y="2933946"/>
            <a:ext cx="543976" cy="2430270"/>
          </a:xfrm>
          <a:prstGeom prst="homePlate">
            <a:avLst>
              <a:gd name="adj" fmla="val 105217"/>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57" name="テキスト ボックス 56"/>
          <p:cNvSpPr txBox="1"/>
          <p:nvPr/>
        </p:nvSpPr>
        <p:spPr>
          <a:xfrm>
            <a:off x="3347574" y="3023955"/>
            <a:ext cx="538609" cy="2162127"/>
          </a:xfrm>
          <a:prstGeom prst="rect">
            <a:avLst/>
          </a:prstGeom>
          <a:noFill/>
        </p:spPr>
        <p:txBody>
          <a:bodyPr vert="eaVert" wrap="square" rtlCol="0">
            <a:spAutoFit/>
          </a:bodyPr>
          <a:lstStyle/>
          <a:p>
            <a:pPr algn="ctr"/>
            <a:r>
              <a:rPr kumimoji="1" lang="ja-JP" altLang="en-US" sz="1200" b="1" dirty="0" smtClean="0"/>
              <a:t>ＡＩの活用による働き方改革！</a:t>
            </a:r>
            <a:endParaRPr kumimoji="1" lang="en-US" altLang="ja-JP" sz="1200" b="1" dirty="0" smtClean="0"/>
          </a:p>
          <a:p>
            <a:pPr algn="ctr"/>
            <a:r>
              <a:rPr lang="ja-JP" altLang="en-US" sz="1100" b="1" dirty="0" smtClean="0"/>
              <a:t>（会議における事務負担の軽減）</a:t>
            </a:r>
            <a:endParaRPr kumimoji="1" lang="ja-JP" altLang="en-US" sz="1200" b="1" dirty="0"/>
          </a:p>
        </p:txBody>
      </p:sp>
      <p:sp>
        <p:nvSpPr>
          <p:cNvPr id="58" name="テキスト ボックス 57"/>
          <p:cNvSpPr txBox="1"/>
          <p:nvPr/>
        </p:nvSpPr>
        <p:spPr>
          <a:xfrm>
            <a:off x="656565" y="3081473"/>
            <a:ext cx="612068" cy="261610"/>
          </a:xfrm>
          <a:prstGeom prst="rect">
            <a:avLst/>
          </a:prstGeom>
          <a:noFill/>
        </p:spPr>
        <p:txBody>
          <a:bodyPr wrap="square" rtlCol="0">
            <a:spAutoFit/>
          </a:bodyPr>
          <a:lstStyle/>
          <a:p>
            <a:r>
              <a:rPr kumimoji="1" lang="ja-JP" altLang="en-US" sz="1100" b="1" dirty="0" smtClean="0"/>
              <a:t>（現状）</a:t>
            </a:r>
            <a:endParaRPr kumimoji="1" lang="ja-JP" altLang="en-US" sz="1100" b="1" dirty="0"/>
          </a:p>
        </p:txBody>
      </p:sp>
      <p:sp>
        <p:nvSpPr>
          <p:cNvPr id="59" name="テキスト ボックス 58"/>
          <p:cNvSpPr txBox="1"/>
          <p:nvPr/>
        </p:nvSpPr>
        <p:spPr>
          <a:xfrm>
            <a:off x="4474480" y="3032375"/>
            <a:ext cx="824458" cy="261610"/>
          </a:xfrm>
          <a:prstGeom prst="rect">
            <a:avLst/>
          </a:prstGeom>
          <a:noFill/>
        </p:spPr>
        <p:txBody>
          <a:bodyPr wrap="square" rtlCol="0">
            <a:spAutoFit/>
          </a:bodyPr>
          <a:lstStyle/>
          <a:p>
            <a:r>
              <a:rPr kumimoji="1" lang="ja-JP" altLang="en-US" sz="1100" b="1" dirty="0" smtClean="0"/>
              <a:t>（導入後）</a:t>
            </a:r>
            <a:endParaRPr kumimoji="1" lang="ja-JP" altLang="en-US" sz="1100" b="1" dirty="0"/>
          </a:p>
        </p:txBody>
      </p:sp>
    </p:spTree>
    <p:extLst>
      <p:ext uri="{BB962C8B-B14F-4D97-AF65-F5344CB8AC3E}">
        <p14:creationId xmlns:p14="http://schemas.microsoft.com/office/powerpoint/2010/main" val="31107032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69987" y="818710"/>
            <a:ext cx="8875510" cy="5085565"/>
          </a:xfrm>
          <a:prstGeom prst="roundRect">
            <a:avLst>
              <a:gd name="adj" fmla="val 4915"/>
            </a:avLst>
          </a:prstGeom>
        </p:spPr>
        <p:style>
          <a:lnRef idx="2">
            <a:schemeClr val="dk1"/>
          </a:lnRef>
          <a:fillRef idx="1">
            <a:schemeClr val="lt1"/>
          </a:fillRef>
          <a:effectRef idx="0">
            <a:schemeClr val="dk1"/>
          </a:effectRef>
          <a:fontRef idx="minor">
            <a:schemeClr val="dk1"/>
          </a:fontRef>
        </p:style>
        <p:txBody>
          <a:bodyPr rot="0" spcFirstLastPara="0" vert="horz" wrap="square" lIns="72000" tIns="72000" rIns="72000" bIns="72000" numCol="1" spcCol="0" rtlCol="0" fromWordArt="0" anchor="t" anchorCtr="0" forceAA="0" compatLnSpc="1">
            <a:prstTxWarp prst="textNoShape">
              <a:avLst/>
            </a:prstTxWarp>
            <a:noAutofit/>
          </a:bodyPr>
          <a:lstStyle/>
          <a:p>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SNS</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を活用した相談体制の</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試行</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行政が抱える課題</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「相談に係る多様な選択肢を用意したい」</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・様々な府民の相談に的確に応じるためには、電話やメールなど</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従来の相談ツールには一定の限界がある。</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・一方で、最近</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の若年層のコミュニケーション手段</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は、</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SNS</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が圧倒的な割合を</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占める。</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【SNS</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を活用した相談体制</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構築に関する取組み </a:t>
            </a:r>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・一部の自治体においては、試行的に</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SNS</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による相談の受付を実施</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（取組み例）</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札幌市　　　　：女性向け相談に、無料通信アプリを活用</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熊本県　　　　：いじめ相談に、匿名</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通報</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アプリを活用</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長野県　　　　：いじめ・自殺相談に、無料通信アプリを活用</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261938" indent="-261938"/>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・文部科学省は、</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SNS</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を活用したいじめ等の相談体制のあり方を検討するため、平成</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年度、一部の学校・地域でモデル</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1938" indent="-261938"/>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事業を実施。今後、その結果を検証し、全国展開</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について</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検討予定。</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1938" indent="-261938"/>
            <a:endPar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1938" indent="4763">
              <a:buFont typeface="Wingdings" panose="05000000000000000000" pitchFamily="2" charset="2"/>
              <a:buChar char="Ø"/>
            </a:pP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本府でも</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、ＳＮＳを活用</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した教育相談を平成</a:t>
            </a:r>
            <a:r>
              <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年度</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に試行実施し、平成</a:t>
            </a:r>
            <a:r>
              <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年度は上記国事業を活用の上、実施</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予定</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61938"/>
            <a:r>
              <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教育庁 </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教育センター</a:t>
            </a:r>
            <a:r>
              <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261938"/>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8397425" y="6531520"/>
            <a:ext cx="648072" cy="317860"/>
          </a:xfrm>
          <a:prstGeom prst="rect">
            <a:avLst/>
          </a:prstGeom>
        </p:spPr>
        <p:style>
          <a:lnRef idx="2">
            <a:schemeClr val="accent1"/>
          </a:lnRef>
          <a:fillRef idx="1">
            <a:schemeClr val="lt1"/>
          </a:fillRef>
          <a:effectRef idx="0">
            <a:schemeClr val="accent1"/>
          </a:effectRef>
          <a:fontRef idx="minor">
            <a:schemeClr val="dk1"/>
          </a:fontRef>
        </p:style>
        <p:txBody>
          <a:bodyPr lIns="72000" tIns="72000" rIns="72000" bIns="72000" rtlCol="0" anchor="ctr" anchorCtr="0"/>
          <a:lstStyle/>
          <a:p>
            <a:pPr algn="ctr"/>
            <a:r>
              <a:rPr kumimoji="1" lang="en-US" altLang="ja-JP" dirty="0" smtClean="0"/>
              <a:t>9</a:t>
            </a:r>
            <a:endParaRPr kumimoji="1" lang="ja-JP" altLang="en-US" dirty="0"/>
          </a:p>
        </p:txBody>
      </p:sp>
      <p:sp>
        <p:nvSpPr>
          <p:cNvPr id="7" name="二等辺三角形 6"/>
          <p:cNvSpPr/>
          <p:nvPr/>
        </p:nvSpPr>
        <p:spPr>
          <a:xfrm rot="10800000">
            <a:off x="3896925" y="2123854"/>
            <a:ext cx="1099172" cy="315035"/>
          </a:xfrm>
          <a:prstGeom prst="triangle">
            <a:avLst/>
          </a:prstGeom>
          <a:solidFill>
            <a:schemeClr val="accent1">
              <a:lumMod val="75000"/>
            </a:schemeClr>
          </a:solidFill>
          <a:ln w="9525">
            <a:noFill/>
          </a:ln>
          <a:effectLst>
            <a:outerShdw blurRad="50800" dist="38100" dir="2700000" algn="tl" rotWithShape="0">
              <a:prstClr val="black">
                <a:alpha val="40000"/>
              </a:prstClr>
            </a:outerShdw>
          </a:effectLst>
        </p:spPr>
        <p:txBody>
          <a:bodyPr wrap="square" lIns="91440" tIns="45720" rIns="91440" bIns="45720" numCol="2" rtlCol="0" anchor="ctr">
            <a:noAutofit/>
            <a:scene3d>
              <a:camera prst="orthographicFront"/>
              <a:lightRig rig="brightRoom" dir="t"/>
            </a:scene3d>
            <a:sp3d contourW="6350" prstMaterial="plastic">
              <a:contourClr>
                <a:schemeClr val="accent1">
                  <a:tint val="100000"/>
                  <a:shade val="100000"/>
                  <a:hueMod val="100000"/>
                  <a:satMod val="100000"/>
                </a:schemeClr>
              </a:contourClr>
            </a:sp3d>
          </a:bodyPr>
          <a:lstStyle/>
          <a:p>
            <a:pPr algn="ctr"/>
            <a:endParaRPr kumimoji="0" lang="ja-JP" altLang="en-US" sz="12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正方形/長方形 8"/>
          <p:cNvSpPr/>
          <p:nvPr/>
        </p:nvSpPr>
        <p:spPr>
          <a:xfrm>
            <a:off x="118751" y="157420"/>
            <a:ext cx="1437914" cy="52627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lIns="36000" rIns="0" rtlCol="0" anchor="ct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参考</a:t>
            </a: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事例</a:t>
            </a:r>
            <a:r>
              <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p:txBody>
      </p:sp>
    </p:spTree>
    <p:extLst>
      <p:ext uri="{BB962C8B-B14F-4D97-AF65-F5344CB8AC3E}">
        <p14:creationId xmlns:p14="http://schemas.microsoft.com/office/powerpoint/2010/main" val="13975781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a:xfrm>
            <a:off x="-153526" y="107340"/>
            <a:ext cx="9025771" cy="412934"/>
          </a:xfrm>
          <a:prstGeom prst="rect">
            <a:avLst/>
          </a:prstGeom>
        </p:spPr>
        <p:txBody>
          <a:bodyPr wrap="square">
            <a:spAutoFit/>
          </a:bodyPr>
          <a:lstStyle/>
          <a:p>
            <a:pPr>
              <a:lnSpc>
                <a:spcPts val="2500"/>
              </a:lnSpc>
              <a:tabLst>
                <a:tab pos="266700" algn="l"/>
              </a:tabLs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）社会課題解決につながる共創の仕組みづくり</a:t>
            </a:r>
            <a:endParaRPr lang="en-US" altLang="ja-JP"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28" name="直線コネクタ 27"/>
          <p:cNvCxnSpPr/>
          <p:nvPr/>
        </p:nvCxnSpPr>
        <p:spPr>
          <a:xfrm>
            <a:off x="183873" y="503675"/>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13" name="正方形/長方形 12"/>
          <p:cNvSpPr/>
          <p:nvPr/>
        </p:nvSpPr>
        <p:spPr>
          <a:xfrm>
            <a:off x="598983" y="5145400"/>
            <a:ext cx="8383507" cy="1208925"/>
          </a:xfrm>
          <a:prstGeom prst="rect">
            <a:avLst/>
          </a:prstGeom>
          <a:solidFill>
            <a:schemeClr val="bg1"/>
          </a:solidFill>
          <a:ln w="63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0142" tIns="45071" rIns="90142" bIns="45071" rtlCol="0" anchor="ctr"/>
          <a:lstStyle/>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・規制緩和を通じた事業創造</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（都市公園内保育所の設置、民間事業者による川床や船着場の設置等）</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600"/>
              </a:lnSpc>
            </a:pP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・企業等への実証</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フィールドの</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提供</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ドローンによる</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インフラ等点検</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の効率化</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、スマート農業試験導入等）</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正方形/長方形 18"/>
          <p:cNvSpPr/>
          <p:nvPr/>
        </p:nvSpPr>
        <p:spPr>
          <a:xfrm>
            <a:off x="593862" y="1994690"/>
            <a:ext cx="8409650" cy="2514430"/>
          </a:xfrm>
          <a:prstGeom prst="rect">
            <a:avLst/>
          </a:prstGeom>
          <a:solidFill>
            <a:schemeClr val="bg1"/>
          </a:solidFill>
          <a:ln w="63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0142" tIns="45071" rIns="90142" bIns="45071" rtlCol="0" anchor="ctr"/>
          <a:lstStyle/>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・市町村や社会</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課題解決型企業等との</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連携</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（市町村・企業・地域等との連携による子どもの見守りネットワークの構築、幅広い分野における社</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会課題解決ビジネスとの連携や、その創出・成長支援を通じた持続可能な課題解決の取組み、府営</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住宅における駐車場の空き区画への民間予約駐車場サービスの導入や空室の活用、プロボノによる</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高齢者の生活支援等に</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取組む</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地域団体の運営基盤強化等）</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・民間</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投資を誘導する</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仕組みづくり</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（里親</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支援など、社会福祉・社会保障</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分野等</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におけるソーシャル・インパクトボンド（ＳＩＢ</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クラウドファンディング</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活用、金融</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機関による定期預金や私募債引受業務を通じた府基金へ</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寄附等）</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正方形/長方形 33"/>
          <p:cNvSpPr/>
          <p:nvPr/>
        </p:nvSpPr>
        <p:spPr>
          <a:xfrm>
            <a:off x="300971" y="1628800"/>
            <a:ext cx="8064896" cy="357607"/>
          </a:xfrm>
          <a:prstGeom prst="rect">
            <a:avLst/>
          </a:prstGeom>
          <a:noFill/>
          <a:ln w="9525">
            <a:noFill/>
          </a:ln>
        </p:spPr>
        <p:txBody>
          <a:bodyPr wrap="square" lIns="91440" tIns="45720" rIns="91440" bIns="45720" numCol="1" rtlCol="0" anchor="ctr">
            <a:noAutofit/>
            <a:scene3d>
              <a:camera prst="orthographicFront"/>
              <a:lightRig rig="brightRoom" dir="t"/>
            </a:scene3d>
            <a:sp3d contourW="6350" prstMaterial="plastic">
              <a:contourClr>
                <a:schemeClr val="accent1">
                  <a:tint val="100000"/>
                  <a:shade val="100000"/>
                  <a:hueMod val="100000"/>
                  <a:satMod val="100000"/>
                </a:schemeClr>
              </a:contourClr>
            </a:sp3d>
          </a:bodyPr>
          <a:lstStyle/>
          <a:p>
            <a:r>
              <a:rPr lang="ja-JP" altLang="en-US" sz="1600" b="1" spc="-20" dirty="0" smtClean="0">
                <a:latin typeface="メイリオ" panose="020B0604030504040204" pitchFamily="50" charset="-128"/>
                <a:ea typeface="メイリオ" panose="020B0604030504040204" pitchFamily="50" charset="-128"/>
                <a:cs typeface="メイリオ" panose="020B0604030504040204" pitchFamily="50" charset="-128"/>
              </a:rPr>
              <a:t>① 新たな連携の追求</a:t>
            </a:r>
            <a:endParaRPr kumimoji="0" lang="ja-JP" altLang="en-US" sz="1600" b="1" kern="0" cap="all" dirty="0" smtClean="0">
              <a:ln/>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8442430" y="6531520"/>
            <a:ext cx="607604"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prstClr val="black"/>
                </a:solidFill>
              </a:rPr>
              <a:t>10</a:t>
            </a:r>
            <a:endParaRPr lang="ja-JP" altLang="en-US" dirty="0">
              <a:solidFill>
                <a:prstClr val="black"/>
              </a:solidFill>
            </a:endParaRPr>
          </a:p>
        </p:txBody>
      </p:sp>
      <p:sp>
        <p:nvSpPr>
          <p:cNvPr id="15" name="正方形/長方形 14"/>
          <p:cNvSpPr/>
          <p:nvPr/>
        </p:nvSpPr>
        <p:spPr>
          <a:xfrm>
            <a:off x="296525" y="821650"/>
            <a:ext cx="8630643" cy="833316"/>
          </a:xfrm>
          <a:prstGeom prst="rect">
            <a:avLst/>
          </a:prstGeom>
          <a:noFill/>
          <a:ln w="9525">
            <a:noFill/>
          </a:ln>
        </p:spPr>
        <p:txBody>
          <a:bodyPr wrap="square" lIns="91440" tIns="45720" rIns="91440" bIns="45720" numCol="1" rtlCol="0" anchor="ctr">
            <a:noAutofit/>
            <a:scene3d>
              <a:camera prst="orthographicFront"/>
              <a:lightRig rig="brightRoom" dir="t"/>
            </a:scene3d>
            <a:sp3d contourW="6350" prstMaterial="plastic">
              <a:contourClr>
                <a:schemeClr val="accent1">
                  <a:tint val="100000"/>
                  <a:shade val="100000"/>
                  <a:hueMod val="100000"/>
                  <a:satMod val="100000"/>
                </a:schemeClr>
              </a:contourClr>
            </a:sp3d>
          </a:bodyPr>
          <a:lstStyle/>
          <a:p>
            <a:pPr marL="174625" indent="-174625"/>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市町村や企業等多様なプレーヤーとの連携を深め、それらを束ねる「起点」となることで、より多くの社会資源が社会課題解決に振り向けられるよう取組みます。</a:t>
            </a:r>
            <a:endParaRPr kumimoji="0" lang="ja-JP" altLang="en-US" sz="1600" kern="0" cap="all" dirty="0" smtClean="0">
              <a:ln/>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正方形/長方形 15"/>
          <p:cNvSpPr/>
          <p:nvPr/>
        </p:nvSpPr>
        <p:spPr>
          <a:xfrm>
            <a:off x="326911" y="4781583"/>
            <a:ext cx="8064896" cy="357607"/>
          </a:xfrm>
          <a:prstGeom prst="rect">
            <a:avLst/>
          </a:prstGeom>
          <a:noFill/>
          <a:ln w="9525">
            <a:noFill/>
          </a:ln>
        </p:spPr>
        <p:txBody>
          <a:bodyPr wrap="square" lIns="91440" tIns="45720" rIns="91440" bIns="45720" numCol="1" rtlCol="0" anchor="ctr">
            <a:noAutofit/>
            <a:scene3d>
              <a:camera prst="orthographicFront"/>
              <a:lightRig rig="brightRoom" dir="t"/>
            </a:scene3d>
            <a:sp3d contourW="6350" prstMaterial="plastic">
              <a:contourClr>
                <a:schemeClr val="accent1">
                  <a:tint val="100000"/>
                  <a:shade val="100000"/>
                  <a:hueMod val="100000"/>
                  <a:satMod val="100000"/>
                </a:schemeClr>
              </a:contourClr>
            </a:sp3d>
          </a:bodyPr>
          <a:lstStyle/>
          <a:p>
            <a:r>
              <a:rPr lang="ja-JP" altLang="en-US" sz="1600" b="1" spc="-20" dirty="0" smtClean="0">
                <a:latin typeface="メイリオ" panose="020B0604030504040204" pitchFamily="50" charset="-128"/>
                <a:ea typeface="メイリオ" panose="020B0604030504040204" pitchFamily="50" charset="-128"/>
                <a:cs typeface="メイリオ" panose="020B0604030504040204" pitchFamily="50" charset="-128"/>
              </a:rPr>
              <a:t>② 民間の活躍環境の整備</a:t>
            </a:r>
            <a:endParaRPr kumimoji="0" lang="ja-JP" altLang="en-US" sz="1600" b="1" kern="0" cap="all" dirty="0" smtClean="0">
              <a:ln/>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3240698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52400" y="609600"/>
            <a:ext cx="8859545" cy="5850651"/>
          </a:xfrm>
          <a:prstGeom prst="roundRect">
            <a:avLst>
              <a:gd name="adj" fmla="val 4915"/>
            </a:avLst>
          </a:prstGeom>
        </p:spPr>
        <p:style>
          <a:lnRef idx="2">
            <a:schemeClr val="dk1"/>
          </a:lnRef>
          <a:fillRef idx="1">
            <a:schemeClr val="lt1"/>
          </a:fillRef>
          <a:effectRef idx="0">
            <a:schemeClr val="dk1"/>
          </a:effectRef>
          <a:fontRef idx="minor">
            <a:schemeClr val="dk1"/>
          </a:fontRef>
        </p:style>
        <p:txBody>
          <a:bodyPr rot="0" spcFirstLastPara="0" vert="horz" wrap="square" lIns="72000" tIns="72000" rIns="72000" bIns="72000" numCol="1" spcCol="0" rtlCol="0" fromWordArt="0" anchor="t" anchorCtr="0" forceAA="0" compatLnSpc="1">
            <a:prstTxWarp prst="textNoShape">
              <a:avLst/>
            </a:prstTxWarp>
            <a:noAutofit/>
          </a:bodyPr>
          <a:lstStyle/>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2" name="正方形/長方形 81"/>
          <p:cNvSpPr/>
          <p:nvPr/>
        </p:nvSpPr>
        <p:spPr>
          <a:xfrm>
            <a:off x="476545" y="2424113"/>
            <a:ext cx="8460940" cy="2448565"/>
          </a:xfrm>
          <a:prstGeom prst="rect">
            <a:avLst/>
          </a:prstGeom>
          <a:solidFill>
            <a:schemeClr val="accent1">
              <a:lumMod val="40000"/>
              <a:lumOff val="60000"/>
            </a:schemeClr>
          </a:solidFill>
          <a:ln w="19050">
            <a:noFill/>
          </a:ln>
          <a:effectLst/>
        </p:spPr>
        <p:style>
          <a:lnRef idx="1">
            <a:schemeClr val="accent1"/>
          </a:lnRef>
          <a:fillRef idx="3">
            <a:schemeClr val="accent1"/>
          </a:fillRef>
          <a:effectRef idx="2">
            <a:schemeClr val="accent1"/>
          </a:effectRef>
          <a:fontRef idx="minor">
            <a:schemeClr val="lt1"/>
          </a:fontRef>
        </p:style>
        <p:txBody>
          <a:bodyPr lIns="36000" tIns="36000" rIns="36000" bIns="72000" anchor="ctr"/>
          <a:lstStyle/>
          <a:p>
            <a:pPr algn="ctr">
              <a:defRPr/>
            </a:pPr>
            <a:endPar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正方形/長方形 37"/>
          <p:cNvSpPr/>
          <p:nvPr/>
        </p:nvSpPr>
        <p:spPr>
          <a:xfrm>
            <a:off x="136436" y="651672"/>
            <a:ext cx="8891471" cy="923330"/>
          </a:xfrm>
          <a:prstGeom prst="rect">
            <a:avLst/>
          </a:prstGeom>
        </p:spPr>
        <p:txBody>
          <a:bodyPr wrap="square" anchor="t">
            <a:spAutoFit/>
          </a:bodyPr>
          <a:lstStyle/>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◆社会課題の解決につながるビジネスの創出・成長支援</a:t>
            </a:r>
            <a:r>
              <a:rPr lang="en-US" altLang="ja-JP" sz="105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商工労働部 商工労働総務課</a:t>
            </a:r>
            <a:r>
              <a:rPr lang="en-US" altLang="ja-JP" sz="1050" b="1"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spc="-4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行政が抱える</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課題</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・行政の限られた予算と人員であらゆる社会課題を解決することは不可能</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8397425" y="6531520"/>
            <a:ext cx="648072" cy="317860"/>
          </a:xfrm>
          <a:prstGeom prst="rect">
            <a:avLst/>
          </a:prstGeom>
        </p:spPr>
        <p:style>
          <a:lnRef idx="2">
            <a:schemeClr val="accent1"/>
          </a:lnRef>
          <a:fillRef idx="1">
            <a:schemeClr val="lt1"/>
          </a:fillRef>
          <a:effectRef idx="0">
            <a:schemeClr val="accent1"/>
          </a:effectRef>
          <a:fontRef idx="minor">
            <a:schemeClr val="dk1"/>
          </a:fontRef>
        </p:style>
        <p:txBody>
          <a:bodyPr lIns="72000" tIns="72000" rIns="72000" bIns="72000" rtlCol="0" anchor="ctr" anchorCtr="0"/>
          <a:lstStyle/>
          <a:p>
            <a:pPr algn="ctr"/>
            <a:r>
              <a:rPr kumimoji="1" lang="en-US" altLang="ja-JP" dirty="0" smtClean="0"/>
              <a:t>11</a:t>
            </a:r>
            <a:endParaRPr kumimoji="1" lang="ja-JP" altLang="en-US" dirty="0"/>
          </a:p>
        </p:txBody>
      </p:sp>
      <p:sp>
        <p:nvSpPr>
          <p:cNvPr id="4" name="二等辺三角形 3"/>
          <p:cNvSpPr/>
          <p:nvPr/>
        </p:nvSpPr>
        <p:spPr>
          <a:xfrm rot="10800000">
            <a:off x="4179845" y="4914164"/>
            <a:ext cx="945105" cy="180020"/>
          </a:xfrm>
          <a:prstGeom prst="triangle">
            <a:avLst/>
          </a:prstGeom>
          <a:solidFill>
            <a:schemeClr val="accent1">
              <a:lumMod val="75000"/>
            </a:schemeClr>
          </a:solidFill>
          <a:ln w="9525">
            <a:noFill/>
          </a:ln>
          <a:effectLst>
            <a:outerShdw blurRad="50800" dist="38100" dir="2700000" algn="tl" rotWithShape="0">
              <a:prstClr val="black">
                <a:alpha val="40000"/>
              </a:prstClr>
            </a:outerShdw>
          </a:effectLst>
        </p:spPr>
        <p:txBody>
          <a:bodyPr wrap="square" lIns="91440" tIns="45720" rIns="91440" bIns="45720" numCol="2" rtlCol="0" anchor="ctr">
            <a:noAutofit/>
            <a:scene3d>
              <a:camera prst="orthographicFront"/>
              <a:lightRig rig="brightRoom" dir="t"/>
            </a:scene3d>
            <a:sp3d contourW="6350" prstMaterial="plastic">
              <a:contourClr>
                <a:schemeClr val="accent1">
                  <a:tint val="100000"/>
                  <a:shade val="100000"/>
                  <a:hueMod val="100000"/>
                  <a:satMod val="100000"/>
                </a:schemeClr>
              </a:contourClr>
            </a:sp3d>
          </a:bodyPr>
          <a:lstStyle/>
          <a:p>
            <a:pPr algn="ctr"/>
            <a:endParaRPr kumimoji="0" lang="ja-JP" altLang="en-US" sz="12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p:cNvSpPr/>
          <p:nvPr/>
        </p:nvSpPr>
        <p:spPr>
          <a:xfrm>
            <a:off x="84200" y="125397"/>
            <a:ext cx="1437914" cy="52627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lIns="36000" rIns="0" rtlCol="0" anchor="ct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参考</a:t>
            </a: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事例</a:t>
            </a:r>
            <a:r>
              <a:rPr kumimoji="1"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69" name="角丸四角形 6"/>
          <p:cNvSpPr>
            <a:spLocks noChangeArrowheads="1"/>
          </p:cNvSpPr>
          <p:nvPr/>
        </p:nvSpPr>
        <p:spPr bwMode="auto">
          <a:xfrm>
            <a:off x="4346575" y="2826130"/>
            <a:ext cx="4320000" cy="828000"/>
          </a:xfrm>
          <a:prstGeom prst="roundRect">
            <a:avLst>
              <a:gd name="adj" fmla="val 8074"/>
            </a:avLst>
          </a:prstGeom>
          <a:solidFill>
            <a:schemeClr val="bg1"/>
          </a:solidFill>
          <a:ln w="25400" algn="ctr">
            <a:solidFill>
              <a:schemeClr val="accent1">
                <a:lumMod val="75000"/>
              </a:schemeClr>
            </a:solidFill>
            <a:round/>
            <a:headEnd/>
            <a:tailEnd/>
          </a:ln>
          <a:effectLst>
            <a:outerShdw blurRad="50800" dist="38100" dir="2700000" algn="tl" rotWithShape="0">
              <a:prstClr val="black">
                <a:alpha val="40000"/>
              </a:prstClr>
            </a:outerShdw>
          </a:effectLst>
          <a:extLst/>
        </p:spPr>
        <p:txBody>
          <a:bodyPr lIns="36000" tIns="144000" rIns="36000" bIns="36000"/>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創設日</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spcBef>
                <a:spcPct val="0"/>
              </a:spcBef>
              <a:buFontTx/>
              <a:buNone/>
            </a:pP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出資者：大阪</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信用金庫・フューチャーベンチャーキャピタル株式会社</a:t>
            </a:r>
          </a:p>
          <a:p>
            <a:pPr eaLnBrk="1" hangingPunct="1">
              <a:spcBef>
                <a:spcPct val="0"/>
              </a:spcBef>
              <a:buFontTx/>
              <a:buNone/>
            </a:pP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投資金額：</a:t>
            </a:r>
            <a:r>
              <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社あたり</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百万円～</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百万円（ファンド総額</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億円）</a:t>
            </a:r>
          </a:p>
          <a:p>
            <a:pPr eaLnBrk="1" hangingPunct="1">
              <a:spcBef>
                <a:spcPct val="0"/>
              </a:spcBef>
              <a:buFontTx/>
              <a:buNone/>
            </a:pP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投資対象：社会</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課題を解決</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する事業やサービス</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を展開</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する株式会社等</a:t>
            </a:r>
            <a:endParaRPr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9" name="角丸四角形 6"/>
          <p:cNvSpPr>
            <a:spLocks noChangeArrowheads="1"/>
          </p:cNvSpPr>
          <p:nvPr/>
        </p:nvSpPr>
        <p:spPr bwMode="auto">
          <a:xfrm>
            <a:off x="4418575" y="2704072"/>
            <a:ext cx="4176000" cy="252000"/>
          </a:xfrm>
          <a:prstGeom prst="roundRect">
            <a:avLst>
              <a:gd name="adj" fmla="val 50000"/>
            </a:avLst>
          </a:prstGeom>
          <a:solidFill>
            <a:schemeClr val="accent1">
              <a:lumMod val="75000"/>
            </a:schemeClr>
          </a:solidFill>
          <a:ln w="25400">
            <a:noFill/>
          </a:ln>
          <a:extLst/>
        </p:spPr>
        <p:txBody>
          <a:bodyPr lIns="72000" tIns="36000" rIns="36000" bIns="36000" anchor="ct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「おおさか社会課題解決ファンド」</a:t>
            </a:r>
            <a:endParaRPr lang="en-US" altLang="ja-JP" sz="1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3" name="正方形/長方形 82"/>
          <p:cNvSpPr/>
          <p:nvPr/>
        </p:nvSpPr>
        <p:spPr>
          <a:xfrm>
            <a:off x="476544" y="2424114"/>
            <a:ext cx="8325925" cy="318836"/>
          </a:xfrm>
          <a:prstGeom prst="rect">
            <a:avLst/>
          </a:prstGeom>
        </p:spPr>
        <p:txBody>
          <a:bodyPr wrap="square" lIns="36000" tIns="36000" rIns="36000" bIns="36000" anchor="ctr">
            <a:noAutofit/>
          </a:bodyPr>
          <a:lstStyle/>
          <a:p>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取組例</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「おおさか社会課題解決ファンド」活用</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促進に関する</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協定</a:t>
            </a:r>
            <a:endParaRPr lang="ja-JP" altLang="en-US" sz="12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5" name="二等辺三角形 94"/>
          <p:cNvSpPr/>
          <p:nvPr/>
        </p:nvSpPr>
        <p:spPr>
          <a:xfrm rot="10800000">
            <a:off x="1664684" y="3739388"/>
            <a:ext cx="854262" cy="169052"/>
          </a:xfrm>
          <a:prstGeom prst="triangle">
            <a:avLst/>
          </a:prstGeom>
          <a:solidFill>
            <a:schemeClr val="accent1"/>
          </a:solidFill>
          <a:ln w="63500">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ja-JP" altLang="en-US" sz="900"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6" name="角丸四角形 95"/>
          <p:cNvSpPr/>
          <p:nvPr/>
        </p:nvSpPr>
        <p:spPr>
          <a:xfrm>
            <a:off x="746575" y="3959778"/>
            <a:ext cx="7920000" cy="829399"/>
          </a:xfrm>
          <a:prstGeom prst="roundRect">
            <a:avLst>
              <a:gd name="adj" fmla="val 9453"/>
            </a:avLst>
          </a:prstGeom>
          <a:solidFill>
            <a:schemeClr val="accent1"/>
          </a:solidFill>
          <a:ln w="63500">
            <a:noFill/>
          </a:ln>
          <a:effectLst/>
        </p:spPr>
        <p:style>
          <a:lnRef idx="1">
            <a:schemeClr val="accent1"/>
          </a:lnRef>
          <a:fillRef idx="3">
            <a:schemeClr val="accent1"/>
          </a:fillRef>
          <a:effectRef idx="2">
            <a:schemeClr val="accent1"/>
          </a:effectRef>
          <a:fontRef idx="minor">
            <a:schemeClr val="lt1"/>
          </a:fontRef>
        </p:style>
        <p:txBody>
          <a:bodyPr lIns="36000" tIns="36000" rIns="36000" bIns="72000" anchor="ctr"/>
          <a:lstStyle/>
          <a:p>
            <a:pPr algn="ctr">
              <a:defRPr/>
            </a:pPr>
            <a:endPar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5" name="正方形/長方形 74"/>
          <p:cNvSpPr/>
          <p:nvPr/>
        </p:nvSpPr>
        <p:spPr bwMode="auto">
          <a:xfrm>
            <a:off x="839086" y="4023189"/>
            <a:ext cx="1224000" cy="324000"/>
          </a:xfrm>
          <a:prstGeom prst="rect">
            <a:avLst/>
          </a:prstGeom>
          <a:solidFill>
            <a:schemeClr val="accent1">
              <a:lumMod val="20000"/>
              <a:lumOff val="80000"/>
            </a:schemeClr>
          </a:solidFill>
          <a:ln w="9525">
            <a:noFill/>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lIns="36000" tIns="36000" rIns="36000" bIns="36000" anchor="ctr"/>
          <a:lstStyle/>
          <a:p>
            <a:pPr algn="ctr">
              <a:defRPr/>
            </a:pPr>
            <a:r>
              <a:rPr lang="ja-JP" altLang="en-US" sz="105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人材・教育</a:t>
            </a:r>
          </a:p>
          <a:p>
            <a:pPr algn="ctr">
              <a:defRPr/>
            </a:pPr>
            <a:r>
              <a:rPr lang="ja-JP" altLang="en-US" sz="80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関連ビジネス</a:t>
            </a:r>
          </a:p>
        </p:txBody>
      </p:sp>
      <p:sp>
        <p:nvSpPr>
          <p:cNvPr id="76" name="正方形/長方形 75"/>
          <p:cNvSpPr/>
          <p:nvPr/>
        </p:nvSpPr>
        <p:spPr bwMode="auto">
          <a:xfrm>
            <a:off x="2135086" y="4023189"/>
            <a:ext cx="1224000" cy="324000"/>
          </a:xfrm>
          <a:prstGeom prst="rect">
            <a:avLst/>
          </a:prstGeom>
          <a:solidFill>
            <a:schemeClr val="accent1">
              <a:lumMod val="20000"/>
              <a:lumOff val="80000"/>
            </a:schemeClr>
          </a:solidFill>
          <a:ln w="9525">
            <a:noFill/>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lIns="36000" tIns="36000" rIns="36000" bIns="36000" anchor="ctr"/>
          <a:lstStyle/>
          <a:p>
            <a:pPr algn="ctr">
              <a:defRPr/>
            </a:pPr>
            <a:r>
              <a:rPr lang="ja-JP" altLang="en-US" sz="105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健康・医療</a:t>
            </a:r>
          </a:p>
          <a:p>
            <a:pPr algn="ctr">
              <a:defRPr/>
            </a:pPr>
            <a:r>
              <a:rPr lang="ja-JP" altLang="en-US" sz="80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関連ビジネス</a:t>
            </a:r>
          </a:p>
        </p:txBody>
      </p:sp>
      <p:sp>
        <p:nvSpPr>
          <p:cNvPr id="77" name="正方形/長方形 76"/>
          <p:cNvSpPr/>
          <p:nvPr/>
        </p:nvSpPr>
        <p:spPr bwMode="auto">
          <a:xfrm>
            <a:off x="3431086" y="4023189"/>
            <a:ext cx="1224000" cy="324000"/>
          </a:xfrm>
          <a:prstGeom prst="rect">
            <a:avLst/>
          </a:prstGeom>
          <a:solidFill>
            <a:schemeClr val="accent1">
              <a:lumMod val="20000"/>
              <a:lumOff val="80000"/>
            </a:schemeClr>
          </a:solidFill>
          <a:ln w="9525">
            <a:noFill/>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lIns="36000" tIns="36000" rIns="36000" bIns="36000" anchor="ctr"/>
          <a:lstStyle/>
          <a:p>
            <a:pPr algn="ctr">
              <a:defRPr/>
            </a:pPr>
            <a:r>
              <a:rPr lang="ja-JP" altLang="en-US" sz="105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農林・水産業</a:t>
            </a:r>
          </a:p>
          <a:p>
            <a:pPr algn="ctr">
              <a:defRPr/>
            </a:pPr>
            <a:r>
              <a:rPr lang="ja-JP" altLang="en-US" sz="80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関連ビジネス</a:t>
            </a:r>
          </a:p>
        </p:txBody>
      </p:sp>
      <p:sp>
        <p:nvSpPr>
          <p:cNvPr id="78" name="正方形/長方形 77"/>
          <p:cNvSpPr/>
          <p:nvPr/>
        </p:nvSpPr>
        <p:spPr bwMode="auto">
          <a:xfrm>
            <a:off x="4727086" y="4023189"/>
            <a:ext cx="1224000" cy="324000"/>
          </a:xfrm>
          <a:prstGeom prst="rect">
            <a:avLst/>
          </a:prstGeom>
          <a:solidFill>
            <a:schemeClr val="accent1">
              <a:lumMod val="20000"/>
              <a:lumOff val="80000"/>
            </a:schemeClr>
          </a:solidFill>
          <a:ln w="9525">
            <a:noFill/>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lIns="36000" tIns="36000" rIns="36000" bIns="36000" anchor="ctr"/>
          <a:lstStyle/>
          <a:p>
            <a:pPr algn="ctr">
              <a:defRPr/>
            </a:pPr>
            <a:r>
              <a:rPr lang="ja-JP" altLang="en-US" sz="105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ものづくり</a:t>
            </a:r>
          </a:p>
          <a:p>
            <a:pPr algn="ctr">
              <a:defRPr/>
            </a:pPr>
            <a:r>
              <a:rPr lang="ja-JP" altLang="en-US" sz="80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関連ビジネス</a:t>
            </a:r>
          </a:p>
        </p:txBody>
      </p:sp>
      <p:sp>
        <p:nvSpPr>
          <p:cNvPr id="84" name="正方形/長方形 83"/>
          <p:cNvSpPr/>
          <p:nvPr/>
        </p:nvSpPr>
        <p:spPr bwMode="auto">
          <a:xfrm>
            <a:off x="6027949" y="4023189"/>
            <a:ext cx="1224000" cy="324000"/>
          </a:xfrm>
          <a:prstGeom prst="rect">
            <a:avLst/>
          </a:prstGeom>
          <a:solidFill>
            <a:schemeClr val="accent1">
              <a:lumMod val="20000"/>
              <a:lumOff val="80000"/>
            </a:schemeClr>
          </a:solidFill>
          <a:ln w="9525">
            <a:noFill/>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lIns="36000" tIns="36000" rIns="36000" bIns="36000" anchor="ctr"/>
          <a:lstStyle/>
          <a:p>
            <a:pPr algn="ctr">
              <a:defRPr/>
            </a:pPr>
            <a:r>
              <a:rPr lang="ja-JP" altLang="en-US" sz="105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住宅・まちづくり</a:t>
            </a:r>
          </a:p>
          <a:p>
            <a:pPr algn="ctr">
              <a:defRPr/>
            </a:pPr>
            <a:r>
              <a:rPr lang="ja-JP" altLang="en-US" sz="80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関連ビジネス</a:t>
            </a:r>
          </a:p>
        </p:txBody>
      </p:sp>
      <p:sp>
        <p:nvSpPr>
          <p:cNvPr id="85" name="正方形/長方形 84"/>
          <p:cNvSpPr/>
          <p:nvPr/>
        </p:nvSpPr>
        <p:spPr bwMode="auto">
          <a:xfrm>
            <a:off x="7323948" y="4023189"/>
            <a:ext cx="1224000" cy="324000"/>
          </a:xfrm>
          <a:prstGeom prst="rect">
            <a:avLst/>
          </a:prstGeom>
          <a:solidFill>
            <a:schemeClr val="accent1">
              <a:lumMod val="20000"/>
              <a:lumOff val="80000"/>
            </a:schemeClr>
          </a:solidFill>
          <a:ln w="9525">
            <a:noFill/>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lIns="36000" tIns="36000" rIns="36000" bIns="36000" anchor="ctr"/>
          <a:lstStyle/>
          <a:p>
            <a:pPr algn="ctr">
              <a:defRPr/>
            </a:pPr>
            <a:r>
              <a:rPr lang="ja-JP" altLang="en-US" sz="105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防災・危機管理</a:t>
            </a:r>
          </a:p>
          <a:p>
            <a:pPr algn="ctr">
              <a:defRPr/>
            </a:pPr>
            <a:r>
              <a:rPr lang="ja-JP" altLang="en-US" sz="80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関連ビジネス</a:t>
            </a:r>
          </a:p>
        </p:txBody>
      </p:sp>
      <p:sp>
        <p:nvSpPr>
          <p:cNvPr id="86" name="正方形/長方形 85"/>
          <p:cNvSpPr/>
          <p:nvPr/>
        </p:nvSpPr>
        <p:spPr bwMode="auto">
          <a:xfrm>
            <a:off x="839086" y="4410144"/>
            <a:ext cx="1224000" cy="324000"/>
          </a:xfrm>
          <a:prstGeom prst="rect">
            <a:avLst/>
          </a:prstGeom>
          <a:solidFill>
            <a:schemeClr val="accent1">
              <a:lumMod val="20000"/>
              <a:lumOff val="80000"/>
            </a:schemeClr>
          </a:solidFill>
          <a:ln w="9525">
            <a:noFill/>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lIns="36000" tIns="36000" rIns="36000" bIns="36000" anchor="ctr"/>
          <a:lstStyle/>
          <a:p>
            <a:pPr algn="ctr">
              <a:defRPr/>
            </a:pPr>
            <a:r>
              <a:rPr lang="ja-JP" altLang="en-US" sz="105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福祉・子育て</a:t>
            </a:r>
          </a:p>
          <a:p>
            <a:pPr algn="ctr">
              <a:defRPr/>
            </a:pPr>
            <a:r>
              <a:rPr lang="ja-JP" altLang="en-US" sz="80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関連ビジネス</a:t>
            </a:r>
          </a:p>
        </p:txBody>
      </p:sp>
      <p:sp>
        <p:nvSpPr>
          <p:cNvPr id="87" name="正方形/長方形 86"/>
          <p:cNvSpPr/>
          <p:nvPr/>
        </p:nvSpPr>
        <p:spPr bwMode="auto">
          <a:xfrm>
            <a:off x="2135086" y="4410144"/>
            <a:ext cx="1224000" cy="324000"/>
          </a:xfrm>
          <a:prstGeom prst="rect">
            <a:avLst/>
          </a:prstGeom>
          <a:solidFill>
            <a:schemeClr val="accent1">
              <a:lumMod val="20000"/>
              <a:lumOff val="80000"/>
            </a:schemeClr>
          </a:solidFill>
          <a:ln w="9525">
            <a:noFill/>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lIns="36000" tIns="36000" rIns="36000" bIns="36000" anchor="ctr"/>
          <a:lstStyle/>
          <a:p>
            <a:pPr algn="ctr">
              <a:defRPr/>
            </a:pPr>
            <a:r>
              <a:rPr lang="ja-JP" altLang="en-US" sz="105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スポーツ・文化</a:t>
            </a:r>
          </a:p>
          <a:p>
            <a:pPr algn="ctr">
              <a:defRPr/>
            </a:pPr>
            <a:r>
              <a:rPr lang="ja-JP" altLang="en-US" sz="80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関連ビジネス</a:t>
            </a:r>
          </a:p>
        </p:txBody>
      </p:sp>
      <p:sp>
        <p:nvSpPr>
          <p:cNvPr id="88" name="正方形/長方形 87"/>
          <p:cNvSpPr/>
          <p:nvPr/>
        </p:nvSpPr>
        <p:spPr bwMode="auto">
          <a:xfrm>
            <a:off x="3431086" y="4410144"/>
            <a:ext cx="1224000" cy="324000"/>
          </a:xfrm>
          <a:prstGeom prst="rect">
            <a:avLst/>
          </a:prstGeom>
          <a:solidFill>
            <a:schemeClr val="accent1">
              <a:lumMod val="20000"/>
              <a:lumOff val="80000"/>
            </a:schemeClr>
          </a:solidFill>
          <a:ln w="9525">
            <a:noFill/>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lIns="36000" tIns="36000" rIns="36000" bIns="36000" anchor="ctr"/>
          <a:lstStyle/>
          <a:p>
            <a:pPr algn="ctr">
              <a:defRPr/>
            </a:pPr>
            <a:r>
              <a:rPr lang="ja-JP" altLang="en-US" sz="105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環境・エネルギー</a:t>
            </a:r>
          </a:p>
          <a:p>
            <a:pPr algn="ctr">
              <a:defRPr/>
            </a:pPr>
            <a:r>
              <a:rPr lang="ja-JP" altLang="en-US" sz="80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関連ビジネス</a:t>
            </a:r>
          </a:p>
        </p:txBody>
      </p:sp>
      <p:sp>
        <p:nvSpPr>
          <p:cNvPr id="89" name="正方形/長方形 88"/>
          <p:cNvSpPr/>
          <p:nvPr/>
        </p:nvSpPr>
        <p:spPr bwMode="auto">
          <a:xfrm>
            <a:off x="4727086" y="4410144"/>
            <a:ext cx="1224000" cy="324000"/>
          </a:xfrm>
          <a:prstGeom prst="rect">
            <a:avLst/>
          </a:prstGeom>
          <a:solidFill>
            <a:schemeClr val="accent1">
              <a:lumMod val="20000"/>
              <a:lumOff val="80000"/>
            </a:schemeClr>
          </a:solidFill>
          <a:ln w="9525">
            <a:noFill/>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lIns="36000" tIns="36000" rIns="36000" bIns="36000" anchor="ctr"/>
          <a:lstStyle/>
          <a:p>
            <a:pPr algn="ctr">
              <a:defRPr/>
            </a:pPr>
            <a:r>
              <a:rPr lang="ja-JP" altLang="en-US" sz="105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観光・インバウンド</a:t>
            </a:r>
          </a:p>
          <a:p>
            <a:pPr algn="ctr">
              <a:defRPr/>
            </a:pPr>
            <a:r>
              <a:rPr lang="ja-JP" altLang="en-US" sz="80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関連ビジネス</a:t>
            </a:r>
          </a:p>
        </p:txBody>
      </p:sp>
      <p:sp>
        <p:nvSpPr>
          <p:cNvPr id="90" name="正方形/長方形 89"/>
          <p:cNvSpPr/>
          <p:nvPr/>
        </p:nvSpPr>
        <p:spPr bwMode="auto">
          <a:xfrm>
            <a:off x="6027948" y="4410144"/>
            <a:ext cx="2520000" cy="324000"/>
          </a:xfrm>
          <a:prstGeom prst="rect">
            <a:avLst/>
          </a:prstGeom>
          <a:solidFill>
            <a:schemeClr val="accent1">
              <a:lumMod val="20000"/>
              <a:lumOff val="80000"/>
            </a:schemeClr>
          </a:solidFill>
          <a:ln w="9525">
            <a:noFill/>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lIns="36000" tIns="36000" rIns="36000" bIns="36000" anchor="ctr"/>
          <a:lstStyle/>
          <a:p>
            <a:pPr algn="ctr">
              <a:defRPr/>
            </a:pPr>
            <a:r>
              <a:rPr lang="en-US" altLang="ja-JP" sz="1050" spc="-1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IoT</a:t>
            </a:r>
            <a:r>
              <a:rPr lang="ja-JP" altLang="en-US" sz="105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5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AI</a:t>
            </a:r>
            <a:r>
              <a:rPr lang="ja-JP" altLang="en-US" sz="105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・ビッグデータ・ロボット</a:t>
            </a:r>
            <a:r>
              <a:rPr lang="ja-JP" altLang="en-US" sz="1050" spc="-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技術</a:t>
            </a:r>
            <a:endParaRPr lang="en-US" altLang="ja-JP" sz="1050" spc="-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800" spc="-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を活用</a:t>
            </a:r>
            <a:r>
              <a:rPr lang="ja-JP" altLang="en-US" sz="80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したビジネス</a:t>
            </a:r>
          </a:p>
        </p:txBody>
      </p:sp>
      <p:sp>
        <p:nvSpPr>
          <p:cNvPr id="100" name="二等辺三角形 99"/>
          <p:cNvSpPr/>
          <p:nvPr/>
        </p:nvSpPr>
        <p:spPr>
          <a:xfrm rot="10800000">
            <a:off x="6860817" y="3739388"/>
            <a:ext cx="854262" cy="169052"/>
          </a:xfrm>
          <a:prstGeom prst="triangle">
            <a:avLst/>
          </a:prstGeom>
          <a:solidFill>
            <a:schemeClr val="accent1"/>
          </a:solidFill>
          <a:ln w="63500">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ja-JP" altLang="en-US" sz="900"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正方形/長方形 100"/>
          <p:cNvSpPr/>
          <p:nvPr/>
        </p:nvSpPr>
        <p:spPr>
          <a:xfrm>
            <a:off x="1878217" y="3739388"/>
            <a:ext cx="5630600" cy="184666"/>
          </a:xfrm>
          <a:prstGeom prst="rect">
            <a:avLst/>
          </a:prstGeom>
        </p:spPr>
        <p:txBody>
          <a:bodyPr wrap="square" lIns="0" tIns="0" rIns="0" bIns="0" anchor="ctr">
            <a:spAutoFit/>
          </a:bodyPr>
          <a:lstStyle/>
          <a:p>
            <a:pPr algn="ct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部局を超えた幅広い分野</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で社会課題解決ビジネスを創出・</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産業化</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正方形/長方形 35"/>
          <p:cNvSpPr/>
          <p:nvPr/>
        </p:nvSpPr>
        <p:spPr>
          <a:xfrm>
            <a:off x="476545" y="5499229"/>
            <a:ext cx="8460940" cy="855095"/>
          </a:xfrm>
          <a:prstGeom prst="rect">
            <a:avLst/>
          </a:prstGeom>
          <a:solidFill>
            <a:schemeClr val="accent1">
              <a:lumMod val="40000"/>
              <a:lumOff val="60000"/>
            </a:schemeClr>
          </a:solidFill>
          <a:ln w="19050">
            <a:noFill/>
          </a:ln>
          <a:effectLst/>
        </p:spPr>
        <p:style>
          <a:lnRef idx="1">
            <a:schemeClr val="accent1"/>
          </a:lnRef>
          <a:fillRef idx="3">
            <a:schemeClr val="accent1"/>
          </a:fillRef>
          <a:effectRef idx="2">
            <a:schemeClr val="accent1"/>
          </a:effectRef>
          <a:fontRef idx="minor">
            <a:schemeClr val="lt1"/>
          </a:fontRef>
        </p:style>
        <p:txBody>
          <a:bodyPr lIns="36000" tIns="36000" rIns="36000" bIns="36000" anchor="t"/>
          <a:lstStyle/>
          <a:p>
            <a:pPr>
              <a:defRPr/>
            </a:pPr>
            <a:r>
              <a:rPr lang="en-US" altLang="ja-JP" sz="105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社会課題解決ビジネスとの連携で期待されること</a:t>
            </a:r>
            <a:r>
              <a:rPr lang="en-US" altLang="ja-JP"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a:defRPr/>
            </a:pP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・行政が担ってきた社会課題の解決を、民間ビジネスが担う。</a:t>
            </a:r>
          </a:p>
          <a:p>
            <a:pPr>
              <a:defRPr/>
            </a:pP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・行政にはノウハウ</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や予算が</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なく解決困難な社会課題を、民間ビジネスが解決する。</a:t>
            </a:r>
            <a:endPar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・社会変化によって生じた、解決の担い手がいない全く新しい</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社会</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課題について、民間ビジネスが解決の担い手となる。</a:t>
            </a:r>
            <a:endPar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・民間ビジネス領域の市場変化で生じた、従来のビジネスでは解決できない社会課題を、新しい民間ビジネスが解決する。</a:t>
            </a:r>
            <a:endPar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正方形/長方形 36"/>
          <p:cNvSpPr/>
          <p:nvPr/>
        </p:nvSpPr>
        <p:spPr>
          <a:xfrm>
            <a:off x="199031" y="5049180"/>
            <a:ext cx="8891471" cy="492443"/>
          </a:xfrm>
          <a:prstGeom prst="rect">
            <a:avLst/>
          </a:prstGeom>
        </p:spPr>
        <p:txBody>
          <a:bodyPr wrap="square" anchor="t">
            <a:spAutoFit/>
          </a:bodyPr>
          <a:lstStyle/>
          <a:p>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各部局</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が抱える社会</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課題をビジネスで解決</a:t>
            </a:r>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 成長</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期待される新しい社会課題解決ビジネスとの連携により、各部局が抱える社会課題の解決につなげることができる。</a:t>
            </a:r>
            <a:endPar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角丸四角形 6"/>
          <p:cNvSpPr>
            <a:spLocks noChangeArrowheads="1"/>
          </p:cNvSpPr>
          <p:nvPr/>
        </p:nvSpPr>
        <p:spPr bwMode="auto">
          <a:xfrm>
            <a:off x="746575" y="2826130"/>
            <a:ext cx="2880000" cy="828000"/>
          </a:xfrm>
          <a:prstGeom prst="roundRect">
            <a:avLst>
              <a:gd name="adj" fmla="val 8074"/>
            </a:avLst>
          </a:prstGeom>
          <a:solidFill>
            <a:schemeClr val="bg1"/>
          </a:solidFill>
          <a:ln w="25400" algn="ctr">
            <a:solidFill>
              <a:schemeClr val="accent1">
                <a:lumMod val="75000"/>
              </a:schemeClr>
            </a:solidFill>
            <a:round/>
            <a:headEnd/>
            <a:tailEnd/>
          </a:ln>
          <a:effectLst>
            <a:outerShdw blurRad="50800" dist="38100" dir="2700000" algn="tl" rotWithShape="0">
              <a:prstClr val="black">
                <a:alpha val="40000"/>
              </a:prstClr>
            </a:outerShdw>
          </a:effectLst>
          <a:extLst/>
        </p:spPr>
        <p:txBody>
          <a:bodyPr lIns="36000" tIns="144000" rIns="36000" bIns="36000"/>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幅広い</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分野</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おける</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行政</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課題・社会課題</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の</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spcBef>
                <a:spcPct val="0"/>
              </a:spcBef>
              <a:buFontTx/>
              <a:buNone/>
            </a:pP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解決につながるビジネスの創出・成長を支援</a:t>
            </a:r>
          </a:p>
          <a:p>
            <a:pPr algn="ctr" eaLnBrk="1" hangingPunct="1">
              <a:spcBef>
                <a:spcPct val="0"/>
              </a:spcBef>
              <a:buFontTx/>
              <a:buNone/>
            </a:pPr>
            <a:endParaRPr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spcBef>
                <a:spcPct val="0"/>
              </a:spcBef>
              <a:buFontTx/>
              <a:buNone/>
            </a:pP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大阪経済の拡大に寄与</a:t>
            </a:r>
            <a:endParaRPr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角丸四角形 6"/>
          <p:cNvSpPr>
            <a:spLocks noChangeArrowheads="1"/>
          </p:cNvSpPr>
          <p:nvPr/>
        </p:nvSpPr>
        <p:spPr bwMode="auto">
          <a:xfrm>
            <a:off x="818574" y="2697944"/>
            <a:ext cx="2736000" cy="252000"/>
          </a:xfrm>
          <a:prstGeom prst="roundRect">
            <a:avLst>
              <a:gd name="adj" fmla="val 50000"/>
            </a:avLst>
          </a:prstGeom>
          <a:solidFill>
            <a:schemeClr val="accent1">
              <a:lumMod val="75000"/>
            </a:schemeClr>
          </a:solidFill>
          <a:ln w="25400">
            <a:noFill/>
          </a:ln>
          <a:extLst/>
        </p:spPr>
        <p:txBody>
          <a:bodyPr lIns="72000" tIns="36000" rIns="36000" bIns="36000" anchor="ct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大阪府（産業化戦略センター）</a:t>
            </a:r>
            <a:endParaRPr lang="en-US" altLang="ja-JP" sz="1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1" name="角丸四角形 6"/>
          <p:cNvSpPr>
            <a:spLocks noChangeArrowheads="1"/>
          </p:cNvSpPr>
          <p:nvPr/>
        </p:nvSpPr>
        <p:spPr bwMode="auto">
          <a:xfrm>
            <a:off x="1997644" y="3308957"/>
            <a:ext cx="377861" cy="136896"/>
          </a:xfrm>
          <a:prstGeom prst="downArrow">
            <a:avLst/>
          </a:prstGeom>
          <a:solidFill>
            <a:schemeClr val="accent1">
              <a:lumMod val="75000"/>
            </a:schemeClr>
          </a:solidFill>
          <a:ln w="25400">
            <a:noFill/>
          </a:ln>
          <a:extLst/>
        </p:spPr>
        <p:txBody>
          <a:bodyPr lIns="36000" tIns="36000" rIns="36000" bIns="36000" anchor="ct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en-US" altLang="ja-JP" sz="1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上下矢印 41"/>
          <p:cNvSpPr/>
          <p:nvPr/>
        </p:nvSpPr>
        <p:spPr>
          <a:xfrm rot="5400000">
            <a:off x="3799142" y="3203255"/>
            <a:ext cx="360000" cy="360000"/>
          </a:xfrm>
          <a:prstGeom prst="upDownArrow">
            <a:avLst>
              <a:gd name="adj1" fmla="val 53308"/>
              <a:gd name="adj2" fmla="val 30983"/>
            </a:avLst>
          </a:prstGeom>
          <a:solidFill>
            <a:schemeClr val="accent1">
              <a:lumMod val="75000"/>
            </a:schemeClr>
          </a:solidFill>
          <a:ln>
            <a:solidFill>
              <a:schemeClr val="accent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17"/>
          <p:cNvSpPr txBox="1">
            <a:spLocks noChangeArrowheads="1"/>
          </p:cNvSpPr>
          <p:nvPr/>
        </p:nvSpPr>
        <p:spPr bwMode="auto">
          <a:xfrm>
            <a:off x="3581890" y="2950277"/>
            <a:ext cx="794505" cy="257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36000" rIns="0" bIns="36000" anchor="ctr">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協定締結</a:t>
            </a:r>
            <a:endParaRPr lang="ja-JP" altLang="en-US" sz="12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6" name="正方形/長方形 45"/>
          <p:cNvSpPr/>
          <p:nvPr/>
        </p:nvSpPr>
        <p:spPr>
          <a:xfrm>
            <a:off x="136436" y="1493785"/>
            <a:ext cx="8891471" cy="1015663"/>
          </a:xfrm>
          <a:prstGeom prst="rect">
            <a:avLst/>
          </a:prstGeom>
        </p:spPr>
        <p:txBody>
          <a:bodyPr wrap="square" anchor="t">
            <a:spAutoFit/>
          </a:bodyPr>
          <a:lstStyle/>
          <a:p>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産業化戦略センターの取組み</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・少子</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高齢化やグローバル化などの社会変化をビジネスチャンスと捉えた、社会課題の解決につながる新た</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なビジネスモデル</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が</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注目されてきている。</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・そこで産業化戦略センターでは、民間事業者と連携し、商工労働分野にとどまらない幅広い分野における社会課題解決</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ビジネスの創出・成長支援に</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取組んで</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いる。</a:t>
            </a:r>
          </a:p>
        </p:txBody>
      </p:sp>
    </p:spTree>
    <p:extLst>
      <p:ext uri="{BB962C8B-B14F-4D97-AF65-F5344CB8AC3E}">
        <p14:creationId xmlns:p14="http://schemas.microsoft.com/office/powerpoint/2010/main" val="25104752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152400" y="571304"/>
            <a:ext cx="8859545" cy="5924172"/>
          </a:xfrm>
          <a:prstGeom prst="roundRect">
            <a:avLst>
              <a:gd name="adj" fmla="val 4915"/>
            </a:avLst>
          </a:prstGeom>
        </p:spPr>
        <p:style>
          <a:lnRef idx="2">
            <a:schemeClr val="dk1"/>
          </a:lnRef>
          <a:fillRef idx="1">
            <a:schemeClr val="lt1"/>
          </a:fillRef>
          <a:effectRef idx="0">
            <a:schemeClr val="dk1"/>
          </a:effectRef>
          <a:fontRef idx="minor">
            <a:schemeClr val="dk1"/>
          </a:fontRef>
        </p:style>
        <p:txBody>
          <a:bodyPr rot="0" spcFirstLastPara="0" vert="horz" wrap="square" lIns="72000" tIns="72000" rIns="72000" bIns="72000" numCol="1" spcCol="0" rtlCol="0" fromWordArt="0" anchor="t" anchorCtr="0" forceAA="0" compatLnSpc="1">
            <a:prstTxWarp prst="textNoShape">
              <a:avLst/>
            </a:prstTxWarp>
            <a:noAutofit/>
          </a:bodyPr>
          <a:lstStyle/>
          <a:p>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◆新たな連携企業の確保に向けた積極的アプローチ</a:t>
            </a:r>
            <a:endPar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100" b="1" spc="-40" dirty="0" smtClean="0">
                <a:latin typeface="メイリオ" panose="020B0604030504040204" pitchFamily="50" charset="-128"/>
                <a:ea typeface="メイリオ" panose="020B0604030504040204" pitchFamily="50" charset="-128"/>
                <a:cs typeface="メイリオ" panose="020B0604030504040204" pitchFamily="50" charset="-128"/>
              </a:rPr>
              <a:t>（例：府営住宅駐車場の</a:t>
            </a:r>
            <a:r>
              <a:rPr lang="ja-JP" altLang="en-US" sz="1100" b="1" spc="-40" dirty="0">
                <a:latin typeface="メイリオ" panose="020B0604030504040204" pitchFamily="50" charset="-128"/>
                <a:ea typeface="メイリオ" panose="020B0604030504040204" pitchFamily="50" charset="-128"/>
                <a:cs typeface="メイリオ" panose="020B0604030504040204" pitchFamily="50" charset="-128"/>
              </a:rPr>
              <a:t>空き</a:t>
            </a:r>
            <a:r>
              <a:rPr lang="ja-JP" altLang="en-US" sz="1100" b="1" spc="-40" dirty="0" smtClean="0">
                <a:latin typeface="メイリオ" panose="020B0604030504040204" pitchFamily="50" charset="-128"/>
                <a:ea typeface="メイリオ" panose="020B0604030504040204" pitchFamily="50" charset="-128"/>
                <a:cs typeface="メイリオ" panose="020B0604030504040204" pitchFamily="50" charset="-128"/>
              </a:rPr>
              <a:t>区画への民間予約</a:t>
            </a:r>
            <a:r>
              <a:rPr lang="ja-JP" altLang="en-US" sz="1100" b="1" spc="-40" dirty="0">
                <a:latin typeface="メイリオ" panose="020B0604030504040204" pitchFamily="50" charset="-128"/>
                <a:ea typeface="メイリオ" panose="020B0604030504040204" pitchFamily="50" charset="-128"/>
                <a:cs typeface="メイリオ" panose="020B0604030504040204" pitchFamily="50" charset="-128"/>
              </a:rPr>
              <a:t>駐車場サービス</a:t>
            </a:r>
            <a:r>
              <a:rPr lang="ja-JP" altLang="en-US" sz="1100" b="1" spc="-40" dirty="0" smtClean="0">
                <a:latin typeface="メイリオ" panose="020B0604030504040204" pitchFamily="50" charset="-128"/>
                <a:ea typeface="メイリオ" panose="020B0604030504040204" pitchFamily="50" charset="-128"/>
                <a:cs typeface="メイリオ" panose="020B0604030504040204" pitchFamily="50" charset="-128"/>
              </a:rPr>
              <a:t>の導入</a:t>
            </a:r>
            <a:r>
              <a:rPr lang="en-US" altLang="ja-JP" sz="1100" b="1" spc="-4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spc="-40" dirty="0" smtClean="0">
                <a:latin typeface="メイリオ" panose="020B0604030504040204" pitchFamily="50" charset="-128"/>
                <a:ea typeface="メイリオ" panose="020B0604030504040204" pitchFamily="50" charset="-128"/>
                <a:cs typeface="メイリオ" panose="020B0604030504040204" pitchFamily="50" charset="-128"/>
              </a:rPr>
              <a:t>住宅まちづくり部 住宅経営室 施設保全課</a:t>
            </a:r>
            <a:r>
              <a:rPr lang="en-US" altLang="ja-JP" sz="1100" b="1" spc="-4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spc="-4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spc="-4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行政が抱える課題「</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府営住宅における多様化する来客ニーズへの対応」</a:t>
            </a:r>
            <a:r>
              <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・これまで、府では、府営住宅駐車場の空き区画を有効活用し、コインパーキング事業やカーシェアリング事業を実施</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・入居者</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の高齢化の進展による介護需要の増大等</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、多様化する府営</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住宅への来客</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ニーズに対応し、更なる利便性の向上が</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必要。</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・駐車場</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の空き区画を活用</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した、新たな入居者・府民サービスはできないか。</a:t>
            </a: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予約駐車場サービスを提供する企業への積極的アプローチ</a:t>
            </a:r>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u="sng" dirty="0" smtClean="0">
                <a:latin typeface="メイリオ" panose="020B0604030504040204" pitchFamily="50" charset="-128"/>
                <a:ea typeface="メイリオ" panose="020B0604030504040204" pitchFamily="50" charset="-128"/>
                <a:cs typeface="メイリオ" panose="020B0604030504040204" pitchFamily="50" charset="-128"/>
              </a:rPr>
              <a:t>H29.6</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住宅まちづくり</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部</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にて</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予約駐車場サービスの実施企業を訪問。</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企業が提供するサービス内容や、府営住宅駐車場での実施にあたっての課題等をヒアリング。</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　　 庁内関係部局と課題整理等を実施。</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u="sng" dirty="0" smtClean="0">
                <a:latin typeface="メイリオ" panose="020B0604030504040204" pitchFamily="50" charset="-128"/>
                <a:ea typeface="メイリオ" panose="020B0604030504040204" pitchFamily="50" charset="-128"/>
                <a:cs typeface="メイリオ" panose="020B0604030504040204" pitchFamily="50" charset="-128"/>
              </a:rPr>
              <a:t>H29.11</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住宅まちづくり部にて、府営</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住宅約</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310</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団地</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うち</a:t>
            </a: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57</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団地</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おいて</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、予約駐車場サービス</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運営する</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事業者</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を</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先行募集。今後、運営上の課題を検証した上で、募集地区を拡大予定。</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solidFill>
                  <a:srgbClr val="6699FF"/>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H30.2</a:t>
            </a:r>
            <a:r>
              <a:rPr lang="ja-JP" altLang="en-US" sz="1200" dirty="0" smtClean="0">
                <a:solidFill>
                  <a:srgbClr val="6699FF"/>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各団地</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の駐車場の利用状況などを考慮しながら順次サービスを開始。</a:t>
            </a:r>
          </a:p>
          <a:p>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予約駐車場サービスのイメージ</a:t>
            </a: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a:t>
            </a:r>
          </a:p>
          <a:p>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8397425" y="6531520"/>
            <a:ext cx="648072" cy="317860"/>
          </a:xfrm>
          <a:prstGeom prst="rect">
            <a:avLst/>
          </a:prstGeom>
        </p:spPr>
        <p:style>
          <a:lnRef idx="2">
            <a:schemeClr val="accent1"/>
          </a:lnRef>
          <a:fillRef idx="1">
            <a:schemeClr val="lt1"/>
          </a:fillRef>
          <a:effectRef idx="0">
            <a:schemeClr val="accent1"/>
          </a:effectRef>
          <a:fontRef idx="minor">
            <a:schemeClr val="dk1"/>
          </a:fontRef>
        </p:style>
        <p:txBody>
          <a:bodyPr lIns="72000" tIns="72000" rIns="72000" bIns="72000" rtlCol="0" anchor="ctr" anchorCtr="0"/>
          <a:lstStyle/>
          <a:p>
            <a:pPr algn="ctr"/>
            <a:r>
              <a:rPr kumimoji="1" lang="en-US" altLang="ja-JP" dirty="0" smtClean="0"/>
              <a:t>12</a:t>
            </a:r>
            <a:endParaRPr kumimoji="1" lang="ja-JP" altLang="en-US" dirty="0"/>
          </a:p>
        </p:txBody>
      </p:sp>
      <p:sp>
        <p:nvSpPr>
          <p:cNvPr id="4" name="二等辺三角形 3"/>
          <p:cNvSpPr/>
          <p:nvPr/>
        </p:nvSpPr>
        <p:spPr>
          <a:xfrm rot="10800000">
            <a:off x="4202538" y="2347978"/>
            <a:ext cx="945105" cy="180020"/>
          </a:xfrm>
          <a:prstGeom prst="triangle">
            <a:avLst/>
          </a:prstGeom>
          <a:solidFill>
            <a:schemeClr val="accent1">
              <a:lumMod val="75000"/>
            </a:schemeClr>
          </a:solidFill>
          <a:ln w="9525">
            <a:noFill/>
          </a:ln>
          <a:effectLst>
            <a:outerShdw blurRad="50800" dist="38100" dir="2700000" algn="tl" rotWithShape="0">
              <a:prstClr val="black">
                <a:alpha val="40000"/>
              </a:prstClr>
            </a:outerShdw>
          </a:effectLst>
        </p:spPr>
        <p:txBody>
          <a:bodyPr wrap="square" lIns="91440" tIns="45720" rIns="91440" bIns="45720" numCol="2" rtlCol="0" anchor="ctr">
            <a:noAutofit/>
            <a:scene3d>
              <a:camera prst="orthographicFront"/>
              <a:lightRig rig="brightRoom" dir="t"/>
            </a:scene3d>
            <a:sp3d contourW="6350" prstMaterial="plastic">
              <a:contourClr>
                <a:schemeClr val="accent1">
                  <a:tint val="100000"/>
                  <a:shade val="100000"/>
                  <a:hueMod val="100000"/>
                  <a:satMod val="100000"/>
                </a:schemeClr>
              </a:contourClr>
            </a:sp3d>
          </a:bodyPr>
          <a:lstStyle/>
          <a:p>
            <a:pPr algn="ctr"/>
            <a:endParaRPr kumimoji="0" lang="ja-JP" altLang="en-US" sz="12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5" name="Picture 2" descr="予約駐車場サービスの流れ"/>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3171" y="4644135"/>
            <a:ext cx="3486343" cy="1686940"/>
          </a:xfrm>
          <a:prstGeom prst="rect">
            <a:avLst/>
          </a:prstGeom>
          <a:noFill/>
          <a:extLst>
            <a:ext uri="{909E8E84-426E-40DD-AFC4-6F175D3DCCD1}">
              <a14:hiddenFill xmlns:a14="http://schemas.microsoft.com/office/drawing/2010/main">
                <a:solidFill>
                  <a:srgbClr val="FFFFFF"/>
                </a:solidFill>
              </a14:hiddenFill>
            </a:ext>
          </a:extLst>
        </p:spPr>
      </p:pic>
      <p:sp>
        <p:nvSpPr>
          <p:cNvPr id="6" name="角丸四角形 5"/>
          <p:cNvSpPr/>
          <p:nvPr/>
        </p:nvSpPr>
        <p:spPr>
          <a:xfrm>
            <a:off x="5292080" y="4644135"/>
            <a:ext cx="3375375" cy="720080"/>
          </a:xfrm>
          <a:prstGeom prst="roundRect">
            <a:avLst/>
          </a:prstGeom>
          <a:solidFill>
            <a:schemeClr val="accent1">
              <a:lumMod val="40000"/>
              <a:lumOff val="60000"/>
            </a:schemeClr>
          </a:solidFill>
          <a:ln w="9525">
            <a:noFill/>
          </a:ln>
        </p:spPr>
        <p:txBody>
          <a:bodyPr wrap="square" lIns="91440" tIns="45720" rIns="91440" bIns="45720" numCol="1" rtlCol="0" anchor="ctr">
            <a:noAutofit/>
            <a:scene3d>
              <a:camera prst="orthographicFront"/>
              <a:lightRig rig="brightRoom" dir="t"/>
            </a:scene3d>
            <a:sp3d contourW="6350" prstMaterial="plastic">
              <a:contourClr>
                <a:schemeClr val="accent1">
                  <a:tint val="100000"/>
                  <a:shade val="100000"/>
                  <a:hueMod val="100000"/>
                  <a:satMod val="100000"/>
                </a:schemeClr>
              </a:contourClr>
            </a:sp3d>
          </a:bodyPr>
          <a:lstStyle/>
          <a:p>
            <a:r>
              <a:rPr kumimoji="0" lang="ja-JP" altLang="en-US" sz="1100" b="1"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☝スモールスタートから、その結果を踏まえ、公</a:t>
            </a:r>
            <a:endParaRPr kumimoji="0" lang="en-US" altLang="ja-JP" sz="1100" b="1"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0" lang="ja-JP" altLang="en-US" sz="1100" b="1" kern="0" cap="all" dirty="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100" b="1"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募条件等の改善を行いながら、事業展開して</a:t>
            </a:r>
            <a:endParaRPr kumimoji="0" lang="en-US" altLang="ja-JP" sz="1100" b="1"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0" lang="ja-JP" altLang="en-US" sz="1100" b="1" kern="0" cap="all" dirty="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100" b="1"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いく手法もポイント</a:t>
            </a:r>
            <a:endParaRPr kumimoji="0" lang="ja-JP" altLang="en-US" sz="11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a:off x="84200" y="125397"/>
            <a:ext cx="1437914" cy="52627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lIns="36000" rIns="0" rtlCol="0" anchor="ct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＜参考事例</a:t>
            </a:r>
            <a:r>
              <a:rPr kumimoji="1"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p:txBody>
      </p:sp>
    </p:spTree>
    <p:extLst>
      <p:ext uri="{BB962C8B-B14F-4D97-AF65-F5344CB8AC3E}">
        <p14:creationId xmlns:p14="http://schemas.microsoft.com/office/powerpoint/2010/main" val="4113226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82133" y="492102"/>
            <a:ext cx="8859545" cy="6008046"/>
          </a:xfrm>
          <a:prstGeom prst="roundRect">
            <a:avLst>
              <a:gd name="adj" fmla="val 4915"/>
            </a:avLst>
          </a:prstGeom>
        </p:spPr>
        <p:style>
          <a:lnRef idx="2">
            <a:schemeClr val="dk1"/>
          </a:lnRef>
          <a:fillRef idx="1">
            <a:schemeClr val="lt1"/>
          </a:fillRef>
          <a:effectRef idx="0">
            <a:schemeClr val="dk1"/>
          </a:effectRef>
          <a:fontRef idx="minor">
            <a:schemeClr val="dk1"/>
          </a:fontRef>
        </p:style>
        <p:txBody>
          <a:bodyPr rot="0" spcFirstLastPara="0" vert="horz" wrap="square" lIns="72000" tIns="72000" rIns="72000" bIns="72000" numCol="1" spcCol="0" rtlCol="0" fromWordArt="0" anchor="t" anchorCtr="0" forceAA="0" compatLnSpc="1">
            <a:prstTxWarp prst="textNoShape">
              <a:avLst/>
            </a:prstTxWarp>
            <a:noAutofit/>
          </a:bodyPr>
          <a:lstStyle/>
          <a:p>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◆市町との連携による地域課題の解消</a:t>
            </a:r>
            <a:endPar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100" b="1" spc="-4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（例：府営住宅の空室活用</a:t>
            </a:r>
            <a:r>
              <a:rPr lang="en-US" altLang="ja-JP" sz="1100" b="1" spc="-4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spc="-4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住宅まちづくり部 住宅経営室 経営管理課</a:t>
            </a:r>
            <a:r>
              <a:rPr lang="en-US" altLang="ja-JP" sz="1100" b="1" spc="-4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spc="-4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spc="-4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行政が抱える課題「府営住宅やその周辺地域における地域コミュニティ活性化や地域課題の解消」</a:t>
            </a:r>
            <a:r>
              <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・府営住宅では、高齢者等の福祉的配慮を要する世帯が増加し、自治会活動が困難化するなど、地域コミュニティの維持に</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課題を有している。</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・府営住宅を含む周辺地域においても、待機児童問題への対応など、まちづくりにおける様々な課題が顕在化。</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・地域のまちづくりの主体である市町と連携のもと、府営住宅ストックを活用し、地域に必要な機能導入を図れないか。</a:t>
            </a:r>
          </a:p>
          <a:p>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000"/>
              </a:lnSpc>
            </a:pP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府営住宅の住戸を活用した新たな機能導入（府営住宅の空室活用）</a:t>
            </a:r>
            <a:r>
              <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・府営住宅の住戸を子育て支援施設や高齢者の見守り施設等の地域コミュニティの活性化及び地域住民へのサービスの提供</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に資する用途に活用。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H30.1</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末現在 </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住宅 </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戸を活用中）</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・活用にあたっては、市町のほか、地域で活動するＮＰＯ等の様々な主体と連携し展開。</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活用事例：小規模保育事業</a:t>
            </a:r>
            <a:r>
              <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（島本江川住宅）</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p:cNvSpPr/>
          <p:nvPr/>
        </p:nvSpPr>
        <p:spPr>
          <a:xfrm>
            <a:off x="8397425" y="6531520"/>
            <a:ext cx="648072" cy="317860"/>
          </a:xfrm>
          <a:prstGeom prst="rect">
            <a:avLst/>
          </a:prstGeom>
        </p:spPr>
        <p:style>
          <a:lnRef idx="2">
            <a:schemeClr val="accent1"/>
          </a:lnRef>
          <a:fillRef idx="1">
            <a:schemeClr val="lt1"/>
          </a:fillRef>
          <a:effectRef idx="0">
            <a:schemeClr val="accent1"/>
          </a:effectRef>
          <a:fontRef idx="minor">
            <a:schemeClr val="dk1"/>
          </a:fontRef>
        </p:style>
        <p:txBody>
          <a:bodyPr lIns="72000" tIns="72000" rIns="72000" bIns="72000" rtlCol="0" anchor="ctr" anchorCtr="0"/>
          <a:lstStyle/>
          <a:p>
            <a:pPr algn="ctr"/>
            <a:r>
              <a:rPr kumimoji="1" lang="en-US" altLang="ja-JP" dirty="0" smtClean="0"/>
              <a:t>13</a:t>
            </a:r>
            <a:endParaRPr kumimoji="1" lang="ja-JP" altLang="en-US" dirty="0"/>
          </a:p>
        </p:txBody>
      </p:sp>
      <p:sp>
        <p:nvSpPr>
          <p:cNvPr id="6" name="二等辺三角形 5"/>
          <p:cNvSpPr/>
          <p:nvPr/>
        </p:nvSpPr>
        <p:spPr>
          <a:xfrm rot="10800000">
            <a:off x="4202538" y="2330087"/>
            <a:ext cx="945105" cy="180020"/>
          </a:xfrm>
          <a:prstGeom prst="triangle">
            <a:avLst/>
          </a:prstGeom>
          <a:solidFill>
            <a:schemeClr val="accent1">
              <a:lumMod val="75000"/>
            </a:schemeClr>
          </a:solidFill>
          <a:ln w="9525">
            <a:noFill/>
          </a:ln>
          <a:effectLst>
            <a:outerShdw blurRad="50800" dist="38100" dir="2700000" algn="tl" rotWithShape="0">
              <a:prstClr val="black">
                <a:alpha val="40000"/>
              </a:prstClr>
            </a:outerShdw>
          </a:effectLst>
        </p:spPr>
        <p:txBody>
          <a:bodyPr wrap="square" lIns="91440" tIns="45720" rIns="91440" bIns="45720" numCol="2" rtlCol="0" anchor="ctr">
            <a:noAutofit/>
            <a:scene3d>
              <a:camera prst="orthographicFront"/>
              <a:lightRig rig="brightRoom" dir="t"/>
            </a:scene3d>
            <a:sp3d contourW="6350" prstMaterial="plastic">
              <a:contourClr>
                <a:schemeClr val="accent1">
                  <a:tint val="100000"/>
                  <a:shade val="100000"/>
                  <a:hueMod val="100000"/>
                  <a:satMod val="100000"/>
                </a:schemeClr>
              </a:contourClr>
            </a:sp3d>
          </a:bodyPr>
          <a:lstStyle/>
          <a:p>
            <a:pPr algn="ctr"/>
            <a:endParaRPr kumimoji="0" lang="ja-JP" altLang="en-US" sz="12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p:cNvSpPr/>
          <p:nvPr/>
        </p:nvSpPr>
        <p:spPr>
          <a:xfrm>
            <a:off x="84200" y="125397"/>
            <a:ext cx="1437914" cy="52627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lIns="36000" rIns="0" rtlCol="0" anchor="ct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＜参考事例</a:t>
            </a:r>
            <a:r>
              <a:rPr kumimoji="1"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p:txBody>
      </p:sp>
      <p:grpSp>
        <p:nvGrpSpPr>
          <p:cNvPr id="9" name="グループ化 8"/>
          <p:cNvGrpSpPr/>
          <p:nvPr/>
        </p:nvGrpSpPr>
        <p:grpSpPr>
          <a:xfrm>
            <a:off x="3471444" y="4433907"/>
            <a:ext cx="2385265" cy="2016893"/>
            <a:chOff x="3768040" y="4579758"/>
            <a:chExt cx="2450209" cy="2033877"/>
          </a:xfrm>
        </p:grpSpPr>
        <p:pic>
          <p:nvPicPr>
            <p:cNvPr id="10" name="図 9"/>
            <p:cNvPicPr>
              <a:picLocks noChangeAspect="1"/>
            </p:cNvPicPr>
            <p:nvPr/>
          </p:nvPicPr>
          <p:blipFill>
            <a:blip r:embed="rId2"/>
            <a:stretch>
              <a:fillRect/>
            </a:stretch>
          </p:blipFill>
          <p:spPr>
            <a:xfrm>
              <a:off x="3768040" y="4579758"/>
              <a:ext cx="2450209" cy="1815594"/>
            </a:xfrm>
            <a:prstGeom prst="rect">
              <a:avLst/>
            </a:prstGeom>
          </p:spPr>
        </p:pic>
        <p:sp>
          <p:nvSpPr>
            <p:cNvPr id="11" name="正方形/長方形 10"/>
            <p:cNvSpPr/>
            <p:nvPr/>
          </p:nvSpPr>
          <p:spPr>
            <a:xfrm>
              <a:off x="4590812" y="6413388"/>
              <a:ext cx="731676" cy="200247"/>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保育風景</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aphicFrame>
        <p:nvGraphicFramePr>
          <p:cNvPr id="12" name="表 11"/>
          <p:cNvGraphicFramePr>
            <a:graphicFrameLocks noGrp="1"/>
          </p:cNvGraphicFramePr>
          <p:nvPr>
            <p:extLst>
              <p:ext uri="{D42A27DB-BD31-4B8C-83A1-F6EECF244321}">
                <p14:modId xmlns:p14="http://schemas.microsoft.com/office/powerpoint/2010/main" val="3012211137"/>
              </p:ext>
            </p:extLst>
          </p:nvPr>
        </p:nvGraphicFramePr>
        <p:xfrm>
          <a:off x="566555" y="4444048"/>
          <a:ext cx="2700300" cy="890225"/>
        </p:xfrm>
        <a:graphic>
          <a:graphicData uri="http://schemas.openxmlformats.org/drawingml/2006/table">
            <a:tbl>
              <a:tblPr>
                <a:tableStyleId>{5940675A-B579-460E-94D1-54222C63F5DA}</a:tableStyleId>
              </a:tblPr>
              <a:tblGrid>
                <a:gridCol w="619870"/>
                <a:gridCol w="2080430"/>
              </a:tblGrid>
              <a:tr h="222319">
                <a:tc>
                  <a:txBody>
                    <a:bodyPr/>
                    <a:lstStyle/>
                    <a:p>
                      <a:pPr algn="ctr" fontAlgn="ct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使用住戸</a:t>
                      </a:r>
                      <a:endParaRPr lang="en-US" altLang="ja-JP"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594" marR="6594" marT="13758" marB="0" anchor="ctr">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1</a:t>
                      </a: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戸（</a:t>
                      </a:r>
                      <a:r>
                        <a:rPr lang="en-US" altLang="ja-JP"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3DK</a:t>
                      </a: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60.08</a:t>
                      </a: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594" marR="6594" marT="13758" marB="0" anchor="ctr">
                    <a:lnB w="12700" cap="flat" cmpd="sng" algn="ctr">
                      <a:solidFill>
                        <a:schemeClr val="tx1"/>
                      </a:solidFill>
                      <a:prstDash val="solid"/>
                      <a:round/>
                      <a:headEnd type="none" w="med" len="med"/>
                      <a:tailEnd type="none" w="med" len="med"/>
                    </a:lnB>
                    <a:solidFill>
                      <a:schemeClr val="bg1"/>
                    </a:solidFill>
                  </a:tcPr>
                </a:tc>
              </a:tr>
              <a:tr h="222319">
                <a:tc>
                  <a:txBody>
                    <a:bodyPr/>
                    <a:lstStyle/>
                    <a:p>
                      <a:pPr algn="ctr" fontAlgn="ct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開設</a:t>
                      </a:r>
                      <a:endParaRPr lang="ja-JP" altLang="en-US" sz="105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594" marR="6594" marT="13758"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平成</a:t>
                      </a:r>
                      <a:r>
                        <a:rPr lang="en-US" altLang="ja-JP"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28</a:t>
                      </a: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日</a:t>
                      </a:r>
                    </a:p>
                  </a:txBody>
                  <a:tcPr marL="6594" marR="6594" marT="13758"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22319">
                <a:tc>
                  <a:txBody>
                    <a:bodyPr/>
                    <a:lstStyle/>
                    <a:p>
                      <a:pPr algn="ctr" fontAlgn="ct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時間</a:t>
                      </a:r>
                      <a:endParaRPr lang="ja-JP" altLang="en-US" sz="105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594" marR="6594" marT="13758"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月～土曜日</a:t>
                      </a:r>
                      <a:r>
                        <a:rPr lang="ja-JP" altLang="en-US" sz="9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（祝日除く）</a:t>
                      </a:r>
                      <a:r>
                        <a:rPr lang="ja-JP" altLang="en-US" sz="900" b="0" i="0" u="none" strike="noStrike" baseline="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19</a:t>
                      </a: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時</a:t>
                      </a:r>
                    </a:p>
                  </a:txBody>
                  <a:tcPr marL="6594" marR="6594" marT="13758"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23268">
                <a:tc>
                  <a:txBody>
                    <a:bodyPr/>
                    <a:lstStyle/>
                    <a:p>
                      <a:pPr algn="ctr" fontAlgn="ct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定員</a:t>
                      </a:r>
                      <a:endParaRPr lang="ja-JP" altLang="en-US" sz="105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594" marR="6594" marT="13758" marB="0" anchor="ctr">
                    <a:lnT w="12700" cap="flat" cmpd="sng" algn="ctr">
                      <a:solidFill>
                        <a:schemeClr val="tx1"/>
                      </a:solidFill>
                      <a:prstDash val="solid"/>
                      <a:round/>
                      <a:headEnd type="none" w="med" len="med"/>
                      <a:tailEnd type="none" w="med" len="med"/>
                    </a:lnT>
                    <a:solidFill>
                      <a:schemeClr val="bg1"/>
                    </a:solidFill>
                  </a:tcPr>
                </a:tc>
                <a:tc>
                  <a:txBody>
                    <a:bodyPr/>
                    <a:lstStyle/>
                    <a:p>
                      <a:pPr algn="l" fontAlgn="ctr"/>
                      <a:r>
                        <a:rPr lang="en-US" altLang="ja-JP"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12</a:t>
                      </a: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名（</a:t>
                      </a:r>
                      <a:r>
                        <a:rPr lang="en-US" altLang="ja-JP"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a:t>
                      </a: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歳児各</a:t>
                      </a:r>
                      <a:r>
                        <a:rPr lang="en-US" altLang="ja-JP"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名）</a:t>
                      </a:r>
                      <a:endParaRPr lang="ja-JP" altLang="en-US" sz="105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594" marR="6594" marT="13758" marB="0" anchor="ctr">
                    <a:lnT w="12700" cap="flat" cmpd="sng" algn="ctr">
                      <a:solidFill>
                        <a:schemeClr val="tx1"/>
                      </a:solidFill>
                      <a:prstDash val="solid"/>
                      <a:round/>
                      <a:headEnd type="none" w="med" len="med"/>
                      <a:tailEnd type="none" w="med" len="med"/>
                    </a:lnT>
                    <a:solidFill>
                      <a:schemeClr val="bg1"/>
                    </a:solidFill>
                  </a:tcPr>
                </a:tc>
              </a:tr>
            </a:tbl>
          </a:graphicData>
        </a:graphic>
      </p:graphicFrame>
      <p:sp>
        <p:nvSpPr>
          <p:cNvPr id="13" name="正方形/長方形 12"/>
          <p:cNvSpPr/>
          <p:nvPr/>
        </p:nvSpPr>
        <p:spPr>
          <a:xfrm>
            <a:off x="4256805" y="3617578"/>
            <a:ext cx="4300793" cy="666517"/>
          </a:xfrm>
          <a:prstGeom prst="rect">
            <a:avLst/>
          </a:prstGeom>
          <a:solidFill>
            <a:srgbClr val="DAE7F6"/>
          </a:solidFill>
          <a:ln>
            <a:noFill/>
          </a:ln>
        </p:spPr>
        <p:style>
          <a:lnRef idx="2">
            <a:schemeClr val="dk1">
              <a:shade val="50000"/>
            </a:schemeClr>
          </a:lnRef>
          <a:fillRef idx="1">
            <a:schemeClr val="dk1"/>
          </a:fillRef>
          <a:effectRef idx="0">
            <a:schemeClr val="dk1"/>
          </a:effectRef>
          <a:fontRef idx="minor">
            <a:schemeClr val="lt1"/>
          </a:fontRef>
        </p:style>
        <p:txBody>
          <a:bodyPr lIns="36000" rIns="36000" rtlCol="0" anchor="ctr"/>
          <a:lstStyle/>
          <a:p>
            <a:pPr>
              <a:lnSpc>
                <a:spcPts val="1400"/>
              </a:lnSpc>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○島本町の意向に基づき、待機児童対策のため府営住宅の空室を活用</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○既存住戸を活用することで、短期間･低コストで開設が可能</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○住戸内の壁や天井、サッシに防音対策を</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行い</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、近隣住民に配慮</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正方形/長方形 13"/>
          <p:cNvSpPr/>
          <p:nvPr/>
        </p:nvSpPr>
        <p:spPr>
          <a:xfrm>
            <a:off x="398712" y="3810526"/>
            <a:ext cx="3678234" cy="338554"/>
          </a:xfrm>
          <a:prstGeom prst="rect">
            <a:avLst/>
          </a:prstGeom>
        </p:spPr>
        <p:txBody>
          <a:bodyPr wrap="square">
            <a:spAutoFit/>
          </a:bodyPr>
          <a:lstStyle/>
          <a:p>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年度に「子ども・子育て支援法」の施行により新たに設定</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された</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少人数</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19</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名）の</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0</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～２歳児を対象にした市町村による認可事業</a:t>
            </a:r>
          </a:p>
        </p:txBody>
      </p:sp>
      <p:grpSp>
        <p:nvGrpSpPr>
          <p:cNvPr id="15" name="グループ化 14"/>
          <p:cNvGrpSpPr/>
          <p:nvPr/>
        </p:nvGrpSpPr>
        <p:grpSpPr>
          <a:xfrm>
            <a:off x="7511573" y="4434057"/>
            <a:ext cx="1055239" cy="2018564"/>
            <a:chOff x="7727935" y="4175795"/>
            <a:chExt cx="1055239" cy="2018564"/>
          </a:xfrm>
        </p:grpSpPr>
        <p:pic>
          <p:nvPicPr>
            <p:cNvPr id="16" name="図 15"/>
            <p:cNvPicPr>
              <a:picLocks noChangeAspect="1"/>
            </p:cNvPicPr>
            <p:nvPr/>
          </p:nvPicPr>
          <p:blipFill>
            <a:blip r:embed="rId3"/>
            <a:stretch>
              <a:fillRect/>
            </a:stretch>
          </p:blipFill>
          <p:spPr>
            <a:xfrm>
              <a:off x="7727935" y="4175795"/>
              <a:ext cx="1055239" cy="1800432"/>
            </a:xfrm>
            <a:prstGeom prst="rect">
              <a:avLst/>
            </a:prstGeom>
          </p:spPr>
        </p:pic>
        <p:sp>
          <p:nvSpPr>
            <p:cNvPr id="17" name="正方形/長方形 16"/>
            <p:cNvSpPr/>
            <p:nvPr/>
          </p:nvSpPr>
          <p:spPr>
            <a:xfrm>
              <a:off x="7832903" y="5994112"/>
              <a:ext cx="845301" cy="200247"/>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二重サッシ</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18" name="グループ化 17"/>
          <p:cNvGrpSpPr/>
          <p:nvPr/>
        </p:nvGrpSpPr>
        <p:grpSpPr>
          <a:xfrm>
            <a:off x="6080081" y="4434057"/>
            <a:ext cx="1193458" cy="2018546"/>
            <a:chOff x="7062436" y="4434039"/>
            <a:chExt cx="1193458" cy="2018546"/>
          </a:xfrm>
        </p:grpSpPr>
        <p:pic>
          <p:nvPicPr>
            <p:cNvPr id="19" name="図 18"/>
            <p:cNvPicPr>
              <a:picLocks noChangeAspect="1"/>
            </p:cNvPicPr>
            <p:nvPr/>
          </p:nvPicPr>
          <p:blipFill>
            <a:blip r:embed="rId4"/>
            <a:stretch>
              <a:fillRect/>
            </a:stretch>
          </p:blipFill>
          <p:spPr>
            <a:xfrm>
              <a:off x="7062436" y="4434039"/>
              <a:ext cx="1193458" cy="1800301"/>
            </a:xfrm>
            <a:prstGeom prst="rect">
              <a:avLst/>
            </a:prstGeom>
          </p:spPr>
        </p:pic>
        <p:sp>
          <p:nvSpPr>
            <p:cNvPr id="20" name="正方形/長方形 19"/>
            <p:cNvSpPr/>
            <p:nvPr/>
          </p:nvSpPr>
          <p:spPr>
            <a:xfrm>
              <a:off x="7264505" y="6252113"/>
              <a:ext cx="789320" cy="200472"/>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調理室</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p:txBody>
        </p:sp>
      </p:grpSp>
    </p:spTree>
    <p:extLst>
      <p:ext uri="{BB962C8B-B14F-4D97-AF65-F5344CB8AC3E}">
        <p14:creationId xmlns:p14="http://schemas.microsoft.com/office/powerpoint/2010/main" val="552722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323528" y="159144"/>
            <a:ext cx="8136904" cy="369332"/>
          </a:xfrm>
          <a:prstGeom prst="rect">
            <a:avLst/>
          </a:prstGeom>
        </p:spPr>
        <p:txBody>
          <a:bodyPr wrap="square">
            <a:spAutoFit/>
          </a:bodyPr>
          <a:lstStyle/>
          <a:p>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目　　次</a:t>
            </a:r>
          </a:p>
        </p:txBody>
      </p:sp>
      <p:cxnSp>
        <p:nvCxnSpPr>
          <p:cNvPr id="4" name="直線コネクタ 3"/>
          <p:cNvCxnSpPr/>
          <p:nvPr/>
        </p:nvCxnSpPr>
        <p:spPr>
          <a:xfrm>
            <a:off x="179512" y="557972"/>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3"/>
          <p:cNvSpPr txBox="1">
            <a:spLocks noChangeArrowheads="1"/>
          </p:cNvSpPr>
          <p:nvPr/>
        </p:nvSpPr>
        <p:spPr>
          <a:xfrm>
            <a:off x="431540" y="882292"/>
            <a:ext cx="8325925" cy="4524315"/>
          </a:xfrm>
          <a:prstGeom prst="rect">
            <a:avLst/>
          </a:prstGeom>
          <a:ln>
            <a:noFill/>
            <a:prstDash val="sysDash"/>
          </a:ln>
          <a:extLst>
            <a:ext uri="{909E8E84-426E-40DD-AFC4-6F175D3DCCD1}">
              <a14:hiddenFill xmlns:a14="http://schemas.microsoft.com/office/drawing/2010/main">
                <a:solidFill>
                  <a:schemeClr val="bg1"/>
                </a:solidFill>
              </a14:hiddenFill>
            </a:ext>
          </a:extLst>
        </p:spPr>
        <p:txBody>
          <a:bodyPr wrap="square">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defTabSz="647700">
              <a:spcBef>
                <a:spcPct val="0"/>
              </a:spcBef>
              <a:buFont typeface="Wingdings" pitchFamily="2" charset="2"/>
              <a:buNone/>
              <a:tabLst>
                <a:tab pos="8256588" algn="r"/>
              </a:tabLst>
              <a:defRPr/>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１　行政</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経営</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めざす</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姿　　・・・・・・・・・・・・・・・・・・・・・・・・・・・・・・・・・・・・・・・・・・・・・・・・・・・</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１</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）現状認識</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２</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）目標　　・・・・・・・・・・・・・・・・・・・・・・・・・・・・・・・・・・・・・・・・・・・・・・・・・・・・・・・・・・・・・・・</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３）行動</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指針　　・・・・・・・・・・・・・・・・・・・・・・・・・・・・・・・・・・・・・・・・・・・・・・・・・・・・・・・・・・・</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２　新たな行政経営の取組み　　・・・・・・・・・・・・・・・・・・・・・・・・・・・・・・・・・・・・・・・・・・・・・・・　</a:t>
            </a:r>
          </a:p>
          <a:p>
            <a:pPr defTabSz="647700">
              <a:spcBef>
                <a:spcPct val="0"/>
              </a:spcBef>
              <a:buFont typeface="Wingdings" pitchFamily="2" charset="2"/>
              <a:buNone/>
              <a:tabLst>
                <a:tab pos="8256588" algn="r"/>
              </a:tabLst>
              <a:defRPr/>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（１）社会課題に挑戦し続ける活力ある組織づくり　　・・・・・・・・・・・・・・・・・・・・・・・・・・・・・・・・ </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（２）社会課題解決につながる共創の仕組みづくり　　・・・・・・・・・・・・・・・・・・・・・・・・・・・・・・・・</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３</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健全で規律ある行財政運営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（１）組織運営体制　　・・・・・・・・・・・・・・・・・・・・・・・・・・・・・・・・・・・・・・・・・・・・・・・・・・・・・・ </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（２）財政運営　　　・・・・・・・・・・・・・・・・・・・・・・・・・・・・・・・・・・・・・・・・・・・・・・・・・・・・・・・・・</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①歳入確保　　・・・・・・・・・・・・・・・・・・・・・・・・・・・・・・・・・・・・・・・・・・・・・・・・・・・・・・・・・</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②歳出改革　　・・・・・・・・・・・・・・・・・・・・・・・・・・・・・・・・・・・・・・・・・・・・・・・・・・・・・・・・・</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（３）出資法人等の改革　　・・・・・・・・・・・・・・・・・・・・・・・・・・・・・・・・・・・・・・・・・・・・・・・・・・・</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（４）公の施設の改革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3"/>
          <p:cNvSpPr txBox="1">
            <a:spLocks noChangeArrowheads="1"/>
          </p:cNvSpPr>
          <p:nvPr/>
        </p:nvSpPr>
        <p:spPr>
          <a:xfrm>
            <a:off x="8172400" y="884905"/>
            <a:ext cx="678356" cy="4524315"/>
          </a:xfrm>
          <a:prstGeom prst="rect">
            <a:avLst/>
          </a:prstGeom>
          <a:ln>
            <a:noFill/>
            <a:prstDash val="sysDash"/>
          </a:ln>
          <a:extLst>
            <a:ext uri="{909E8E84-426E-40DD-AFC4-6F175D3DCCD1}">
              <a14:hiddenFill xmlns:a14="http://schemas.microsoft.com/office/drawing/2010/main">
                <a:solidFill>
                  <a:schemeClr val="bg1"/>
                </a:solidFill>
              </a14:hiddenFill>
            </a:ext>
          </a:extLst>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647700">
              <a:spcBef>
                <a:spcPct val="0"/>
              </a:spcBef>
              <a:buFont typeface="Wingdings" pitchFamily="2" charset="2"/>
              <a:buNone/>
              <a:tabLst>
                <a:tab pos="8256588" algn="r"/>
              </a:tabLst>
              <a:defRPr/>
            </a:pP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1</a:t>
            </a:r>
          </a:p>
          <a:p>
            <a:pPr defTabSz="647700">
              <a:spcBef>
                <a:spcPct val="0"/>
              </a:spcBef>
              <a:buFont typeface="Wingdings" pitchFamily="2" charset="2"/>
              <a:buNone/>
              <a:tabLst>
                <a:tab pos="8256588" algn="r"/>
              </a:tabLst>
              <a:defRPr/>
            </a:pP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2</a:t>
            </a:r>
          </a:p>
          <a:p>
            <a:pPr defTabSz="647700">
              <a:spcBef>
                <a:spcPct val="0"/>
              </a:spcBef>
              <a:buFont typeface="Wingdings" pitchFamily="2" charset="2"/>
              <a:buNone/>
              <a:tabLst>
                <a:tab pos="8256588" algn="r"/>
              </a:tabLst>
              <a:defRPr/>
            </a:pP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3</a:t>
            </a:r>
          </a:p>
          <a:p>
            <a:pPr defTabSz="647700">
              <a:spcBef>
                <a:spcPct val="0"/>
              </a:spcBef>
              <a:buFont typeface="Wingdings" pitchFamily="2" charset="2"/>
              <a:buNone/>
              <a:tabLst>
                <a:tab pos="8256588" algn="r"/>
              </a:tabLst>
              <a:defRPr/>
            </a:pP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4</a:t>
            </a:r>
          </a:p>
          <a:p>
            <a:pPr defTabSz="647700">
              <a:spcBef>
                <a:spcPct val="0"/>
              </a:spcBef>
              <a:buFont typeface="Wingdings" pitchFamily="2" charset="2"/>
              <a:buNone/>
              <a:tabLst>
                <a:tab pos="8256588" algn="r"/>
              </a:tabLst>
              <a:defRPr/>
            </a:pP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5</a:t>
            </a:r>
          </a:p>
          <a:p>
            <a:pPr defTabSz="647700">
              <a:spcBef>
                <a:spcPct val="0"/>
              </a:spcBef>
              <a:buFont typeface="Wingdings" pitchFamily="2" charset="2"/>
              <a:buNone/>
              <a:tabLst>
                <a:tab pos="8256588" algn="r"/>
              </a:tabLst>
              <a:defRPr/>
            </a:pP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6</a:t>
            </a:r>
          </a:p>
          <a:p>
            <a:pPr defTabSz="647700">
              <a:spcBef>
                <a:spcPct val="0"/>
              </a:spcBef>
              <a:buFont typeface="Wingdings" pitchFamily="2" charset="2"/>
              <a:buNone/>
              <a:tabLst>
                <a:tab pos="8256588" algn="r"/>
              </a:tabLst>
              <a:defRPr/>
            </a:pP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10</a:t>
            </a:r>
          </a:p>
          <a:p>
            <a:pPr defTabSz="647700">
              <a:spcBef>
                <a:spcPct val="0"/>
              </a:spcBef>
              <a:buFont typeface="Wingdings" pitchFamily="2" charset="2"/>
              <a:buNone/>
              <a:tabLst>
                <a:tab pos="8256588" algn="r"/>
              </a:tabLst>
              <a:defRPr/>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18</a:t>
            </a:r>
          </a:p>
          <a:p>
            <a:pPr defTabSz="647700">
              <a:spcBef>
                <a:spcPct val="0"/>
              </a:spcBef>
              <a:buFont typeface="Wingdings" pitchFamily="2" charset="2"/>
              <a:buNone/>
              <a:tabLst>
                <a:tab pos="8256588" algn="r"/>
              </a:tabLst>
              <a:defRPr/>
            </a:pP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19</a:t>
            </a:r>
          </a:p>
          <a:p>
            <a:pPr defTabSz="647700">
              <a:spcBef>
                <a:spcPct val="0"/>
              </a:spcBef>
              <a:buFont typeface="Wingdings" pitchFamily="2" charset="2"/>
              <a:buNone/>
              <a:tabLst>
                <a:tab pos="8256588" algn="r"/>
              </a:tabLst>
              <a:defRPr/>
            </a:pP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a:t>
            </a:r>
          </a:p>
          <a:p>
            <a:pPr defTabSz="647700">
              <a:spcBef>
                <a:spcPct val="0"/>
              </a:spcBef>
              <a:buFont typeface="Wingdings" pitchFamily="2" charset="2"/>
              <a:buNone/>
              <a:tabLst>
                <a:tab pos="8256588" algn="r"/>
              </a:tabLst>
              <a:defRPr/>
            </a:pP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21</a:t>
            </a:r>
          </a:p>
          <a:p>
            <a:pPr defTabSz="647700">
              <a:spcBef>
                <a:spcPct val="0"/>
              </a:spcBef>
              <a:buFont typeface="Wingdings" pitchFamily="2" charset="2"/>
              <a:buNone/>
              <a:tabLst>
                <a:tab pos="8256588" algn="r"/>
              </a:tabLst>
              <a:defRPr/>
            </a:pP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21</a:t>
            </a:r>
          </a:p>
          <a:p>
            <a:pPr defTabSz="647700">
              <a:spcBef>
                <a:spcPct val="0"/>
              </a:spcBef>
              <a:buFont typeface="Wingdings" pitchFamily="2" charset="2"/>
              <a:buNone/>
              <a:tabLst>
                <a:tab pos="8256588" algn="r"/>
              </a:tabLst>
              <a:defRPr/>
            </a:pP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22</a:t>
            </a:r>
          </a:p>
          <a:p>
            <a:pPr defTabSz="647700">
              <a:spcBef>
                <a:spcPct val="0"/>
              </a:spcBef>
              <a:buFont typeface="Wingdings" pitchFamily="2" charset="2"/>
              <a:buNone/>
              <a:tabLst>
                <a:tab pos="8256588" algn="r"/>
              </a:tabLst>
              <a:defRPr/>
            </a:pP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24</a:t>
            </a:r>
          </a:p>
        </p:txBody>
      </p:sp>
    </p:spTree>
    <p:extLst>
      <p:ext uri="{BB962C8B-B14F-4D97-AF65-F5344CB8AC3E}">
        <p14:creationId xmlns:p14="http://schemas.microsoft.com/office/powerpoint/2010/main" val="12366187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線コネクタ 7"/>
          <p:cNvCxnSpPr/>
          <p:nvPr/>
        </p:nvCxnSpPr>
        <p:spPr>
          <a:xfrm>
            <a:off x="971600" y="2276872"/>
            <a:ext cx="7200800"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テキスト ボックス 2"/>
          <p:cNvSpPr txBox="1"/>
          <p:nvPr/>
        </p:nvSpPr>
        <p:spPr>
          <a:xfrm>
            <a:off x="705620" y="1581071"/>
            <a:ext cx="8020792" cy="523220"/>
          </a:xfrm>
          <a:prstGeom prst="rect">
            <a:avLst/>
          </a:prstGeom>
          <a:noFill/>
        </p:spPr>
        <p:txBody>
          <a:bodyPr wrap="square" rtlCol="0">
            <a:spAutoFit/>
          </a:bodyPr>
          <a:lstStyle/>
          <a:p>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１　行政経営のめざす姿</a:t>
            </a:r>
            <a:endParaRPr lang="en-US" altLang="ja-JP" sz="28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p:cNvSpPr/>
          <p:nvPr/>
        </p:nvSpPr>
        <p:spPr>
          <a:xfrm>
            <a:off x="971600" y="2636912"/>
            <a:ext cx="7200800" cy="369332"/>
          </a:xfrm>
          <a:prstGeom prst="rect">
            <a:avLst/>
          </a:prstGeom>
        </p:spPr>
        <p:txBody>
          <a:bodyPr wrap="square" numCol="2">
            <a:spAutoFit/>
          </a:bodyPr>
          <a:lstStyle/>
          <a:p>
            <a:pPr defTabSz="647700">
              <a:spcBef>
                <a:spcPct val="0"/>
              </a:spcBef>
              <a:tabLst>
                <a:tab pos="8256588" algn="r"/>
              </a:tabLst>
              <a:defRPr/>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10" name="正方形/長方形 9"/>
          <p:cNvSpPr/>
          <p:nvPr/>
        </p:nvSpPr>
        <p:spPr>
          <a:xfrm>
            <a:off x="971600" y="2636912"/>
            <a:ext cx="7200800" cy="923330"/>
          </a:xfrm>
          <a:prstGeom prst="rect">
            <a:avLst/>
          </a:prstGeom>
        </p:spPr>
        <p:txBody>
          <a:bodyPr wrap="square" numCol="1">
            <a:spAutoFit/>
          </a:bodyPr>
          <a:lstStyle/>
          <a:p>
            <a:pPr defTabSz="647700">
              <a:spcBef>
                <a:spcPct val="0"/>
              </a:spcBef>
              <a:tabLst>
                <a:tab pos="8256588" algn="r"/>
              </a:tabLst>
              <a:defRPr/>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（１</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）現状認識</a:t>
            </a:r>
            <a:endPar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（２）目標</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（３）行動指針</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p:cNvSpPr/>
          <p:nvPr/>
        </p:nvSpPr>
        <p:spPr>
          <a:xfrm>
            <a:off x="8432528" y="6525344"/>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schemeClr val="tx1"/>
                </a:solidFill>
              </a:rPr>
              <a:t>1</a:t>
            </a:r>
          </a:p>
        </p:txBody>
      </p:sp>
    </p:spTree>
    <p:extLst>
      <p:ext uri="{BB962C8B-B14F-4D97-AF65-F5344CB8AC3E}">
        <p14:creationId xmlns:p14="http://schemas.microsoft.com/office/powerpoint/2010/main" val="11110622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正方形/長方形 2"/>
          <p:cNvSpPr/>
          <p:nvPr/>
        </p:nvSpPr>
        <p:spPr>
          <a:xfrm>
            <a:off x="179512" y="146838"/>
            <a:ext cx="8136904" cy="369332"/>
          </a:xfrm>
          <a:prstGeom prst="rect">
            <a:avLst/>
          </a:prstGeom>
        </p:spPr>
        <p:txBody>
          <a:bodyPr wrap="square">
            <a:spAutoFit/>
          </a:bodyPr>
          <a:lstStyle/>
          <a:p>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（１）現状認識</a:t>
            </a:r>
          </a:p>
        </p:txBody>
      </p:sp>
      <p:cxnSp>
        <p:nvCxnSpPr>
          <p:cNvPr id="4" name="直線コネクタ 3"/>
          <p:cNvCxnSpPr/>
          <p:nvPr/>
        </p:nvCxnSpPr>
        <p:spPr>
          <a:xfrm>
            <a:off x="179512" y="516170"/>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5" name="正方形/長方形 4"/>
          <p:cNvSpPr/>
          <p:nvPr/>
        </p:nvSpPr>
        <p:spPr>
          <a:xfrm>
            <a:off x="8432528" y="6539257"/>
            <a:ext cx="648072" cy="31012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600" dirty="0" smtClean="0">
                <a:solidFill>
                  <a:schemeClr val="tx1"/>
                </a:solidFill>
              </a:rPr>
              <a:t>2</a:t>
            </a:r>
            <a:endParaRPr lang="ja-JP" altLang="en-US" sz="1600" dirty="0">
              <a:solidFill>
                <a:schemeClr val="tx1"/>
              </a:solidFill>
            </a:endParaRPr>
          </a:p>
        </p:txBody>
      </p:sp>
      <p:sp>
        <p:nvSpPr>
          <p:cNvPr id="54" name="正方形/長方形 53"/>
          <p:cNvSpPr/>
          <p:nvPr/>
        </p:nvSpPr>
        <p:spPr>
          <a:xfrm>
            <a:off x="323529" y="728700"/>
            <a:ext cx="8640960" cy="2800767"/>
          </a:xfrm>
          <a:prstGeom prst="rect">
            <a:avLst/>
          </a:prstGeom>
        </p:spPr>
        <p:txBody>
          <a:bodyPr wrap="square">
            <a:spAutoFit/>
          </a:bodyPr>
          <a:lstStyle/>
          <a:p>
            <a:pPr marL="174625" indent="-174625"/>
            <a:r>
              <a:rPr lang="ja-JP" altLang="en-US" sz="1600" dirty="0">
                <a:latin typeface="Meiryo UI" panose="020B0604030504040204" pitchFamily="50" charset="-128"/>
                <a:ea typeface="Meiryo UI" panose="020B0604030504040204" pitchFamily="50" charset="-128"/>
                <a:cs typeface="Meiryo UI" panose="020B0604030504040204" pitchFamily="50" charset="-128"/>
              </a:rPr>
              <a:t>○　人口減少・高齢化の同時進行、低所得層の増加などの課題が浮き彫りになる中、大阪の成長の実現と安心・安全の確保を同時に図っていかなければ</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な</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りません</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174625"/>
            <a:endParaRPr lang="ja-JP" altLang="en-US" sz="1600" b="1" dirty="0">
              <a:latin typeface="Meiryo UI" panose="020B0604030504040204" pitchFamily="50" charset="-128"/>
              <a:ea typeface="Meiryo UI" panose="020B0604030504040204" pitchFamily="50" charset="-128"/>
              <a:cs typeface="Meiryo UI" panose="020B0604030504040204" pitchFamily="50" charset="-128"/>
            </a:endParaRPr>
          </a:p>
          <a:p>
            <a:pPr marL="174625" indent="-174625"/>
            <a:r>
              <a:rPr lang="ja-JP" altLang="en-US" sz="1600" dirty="0">
                <a:latin typeface="Meiryo UI" panose="020B0604030504040204" pitchFamily="50" charset="-128"/>
                <a:ea typeface="Meiryo UI" panose="020B0604030504040204" pitchFamily="50" charset="-128"/>
                <a:cs typeface="Meiryo UI" panose="020B0604030504040204" pitchFamily="50" charset="-128"/>
              </a:rPr>
              <a:t>○　このため</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、大阪府</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では、</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当面の収支</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不足に対応</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しながら課題</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に的確に対応しうる行財政運営体制を確立していく必要が</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あります。</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174625"/>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a:p>
            <a:pPr marL="174625" indent="-174625"/>
            <a:r>
              <a:rPr lang="ja-JP" altLang="en-US" sz="1600" dirty="0">
                <a:latin typeface="Meiryo UI" panose="020B0604030504040204" pitchFamily="50" charset="-128"/>
                <a:ea typeface="Meiryo UI" panose="020B0604030504040204" pitchFamily="50" charset="-128"/>
                <a:cs typeface="Meiryo UI" panose="020B0604030504040204" pitchFamily="50" charset="-128"/>
              </a:rPr>
              <a:t>○　一方</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、社会においては、</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社会課題の解決に挑む</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企業の増加や個人の社会参加意欲の高まり、テクノロジーの著しい進歩など</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、前向きな変化が</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みられます。</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174625"/>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a:p>
            <a:pPr marL="174625" indent="-174625"/>
            <a:r>
              <a:rPr lang="ja-JP" altLang="en-US" sz="1600" dirty="0">
                <a:latin typeface="Meiryo UI" panose="020B0604030504040204" pitchFamily="50" charset="-128"/>
                <a:ea typeface="Meiryo UI" panose="020B0604030504040204" pitchFamily="50" charset="-128"/>
                <a:cs typeface="Meiryo UI" panose="020B0604030504040204" pitchFamily="50" charset="-128"/>
              </a:rPr>
              <a:t>○　今後、持続可能な社会を構築していくため、府は、財政規律を堅持しつつ、府民・企業・市町村・</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国　と</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の連携を深め社会全体で課題解決する「起点」としての役割を果たさなければ</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なりません。</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64407568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71500" y="134343"/>
            <a:ext cx="7953031" cy="369332"/>
          </a:xfrm>
          <a:prstGeom prst="rect">
            <a:avLst/>
          </a:prstGeom>
        </p:spPr>
        <p:txBody>
          <a:bodyPr wrap="square">
            <a:spAutoFit/>
          </a:bodyPr>
          <a:lstStyle/>
          <a:p>
            <a:r>
              <a:rPr lang="en-US" altLang="ja-JP"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（２）</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dirty="0">
                <a:latin typeface="Meiryo UI" panose="020B0604030504040204" pitchFamily="50" charset="-128"/>
                <a:ea typeface="Meiryo UI" panose="020B0604030504040204" pitchFamily="50" charset="-128"/>
                <a:cs typeface="Meiryo UI" panose="020B0604030504040204" pitchFamily="50" charset="-128"/>
              </a:rPr>
              <a:t>目標</a:t>
            </a:r>
          </a:p>
        </p:txBody>
      </p:sp>
      <p:cxnSp>
        <p:nvCxnSpPr>
          <p:cNvPr id="4" name="直線コネクタ 3"/>
          <p:cNvCxnSpPr/>
          <p:nvPr/>
        </p:nvCxnSpPr>
        <p:spPr>
          <a:xfrm>
            <a:off x="183873" y="533811"/>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5" name="正方形/長方形 4"/>
          <p:cNvSpPr/>
          <p:nvPr/>
        </p:nvSpPr>
        <p:spPr>
          <a:xfrm>
            <a:off x="8432528" y="6525344"/>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a:solidFill>
                  <a:schemeClr val="tx1"/>
                </a:solidFill>
              </a:rPr>
              <a:t>3</a:t>
            </a:r>
            <a:endParaRPr lang="ja-JP" altLang="en-US" dirty="0">
              <a:solidFill>
                <a:schemeClr val="tx1"/>
              </a:solidFill>
            </a:endParaRPr>
          </a:p>
        </p:txBody>
      </p:sp>
      <p:sp>
        <p:nvSpPr>
          <p:cNvPr id="29" name="正方形/長方形 28"/>
          <p:cNvSpPr/>
          <p:nvPr/>
        </p:nvSpPr>
        <p:spPr>
          <a:xfrm>
            <a:off x="116505" y="737409"/>
            <a:ext cx="8884399" cy="584775"/>
          </a:xfrm>
          <a:prstGeom prst="rect">
            <a:avLst/>
          </a:prstGeom>
          <a:solidFill>
            <a:schemeClr val="bg1"/>
          </a:solidFill>
        </p:spPr>
        <p:txBody>
          <a:bodyPr wrap="square">
            <a:spAutoFit/>
          </a:bodyPr>
          <a:lstStyle/>
          <a:p>
            <a:pPr marL="355600" lvl="0" indent="-355600"/>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社会</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全体で課題解決していくためには、</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行政だけでなく、</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府民、団体</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、企業などの多様なプレーヤーが、中長期的にめざす</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社会の</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姿を共有して</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いることが重要です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角丸四角形 11"/>
          <p:cNvSpPr/>
          <p:nvPr/>
        </p:nvSpPr>
        <p:spPr>
          <a:xfrm>
            <a:off x="521550" y="1749297"/>
            <a:ext cx="8456712" cy="2129753"/>
          </a:xfrm>
          <a:prstGeom prst="roundRect">
            <a:avLst>
              <a:gd name="adj" fmla="val 8043"/>
            </a:avLst>
          </a:prstGeom>
          <a:ln/>
        </p:spPr>
        <p:style>
          <a:lnRef idx="2">
            <a:schemeClr val="accent1"/>
          </a:lnRef>
          <a:fillRef idx="1">
            <a:schemeClr val="lt1"/>
          </a:fillRef>
          <a:effectRef idx="0">
            <a:schemeClr val="accent1"/>
          </a:effectRef>
          <a:fontRef idx="minor">
            <a:schemeClr val="dk1"/>
          </a:fontRef>
        </p:style>
        <p:txBody>
          <a:bodyPr wrap="square" lIns="36000" tIns="36000" rIns="72000" bIns="36000" rtlCol="0" anchor="ctr"/>
          <a:lstStyle/>
          <a:p>
            <a:pPr marL="622300" indent="-622300"/>
            <a:r>
              <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めざす社会の姿</a:t>
            </a:r>
            <a:r>
              <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622300" indent="-622300"/>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　府民</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の生活の質（ＱＯＬ）を向上させつつ、社会</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保障や環境の基盤が持続可能な形で次</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世代に</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引き継がれている。</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622300" indent="-355600">
              <a:lnSpc>
                <a:spcPts val="800"/>
              </a:lnSpc>
            </a:pP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622300" indent="-355600"/>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　学び</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や活躍の機会の提供を通じ、多様な</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人材が社会の担い手</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として</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育まれ、全員参加</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型</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の社会が形成されている。</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622300" indent="-355600">
              <a:lnSpc>
                <a:spcPts val="800"/>
              </a:lnSpc>
            </a:pP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622300" indent="-355600"/>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　生活</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と経済活動を</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支えるインフラについて、中長期を見通し、最少の経費</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最適な設計・運営が行われている。</a:t>
            </a:r>
            <a:endPar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正方形/長方形 13"/>
          <p:cNvSpPr/>
          <p:nvPr/>
        </p:nvSpPr>
        <p:spPr>
          <a:xfrm>
            <a:off x="249324" y="4617173"/>
            <a:ext cx="8766346" cy="584775"/>
          </a:xfrm>
          <a:prstGeom prst="rect">
            <a:avLst/>
          </a:prstGeom>
          <a:solidFill>
            <a:schemeClr val="bg1"/>
          </a:solidFill>
        </p:spPr>
        <p:txBody>
          <a:bodyPr wrap="square">
            <a:spAutoFit/>
          </a:bodyPr>
          <a:lstStyle/>
          <a:p>
            <a:pPr marL="355600" lvl="0" indent="-3556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この「めざす</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社会の姿」</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を追求</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していくため</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、府は、引き続き、「</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自律的で創造性</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を　発揮する行財政</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運営体制の確立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」に向け、取組みます。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8902878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ホームベース 23"/>
          <p:cNvSpPr/>
          <p:nvPr/>
        </p:nvSpPr>
        <p:spPr>
          <a:xfrm>
            <a:off x="435623" y="4892498"/>
            <a:ext cx="7826787" cy="1596842"/>
          </a:xfrm>
          <a:prstGeom prst="homePlate">
            <a:avLst>
              <a:gd name="adj" fmla="val 2374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cxnSp>
        <p:nvCxnSpPr>
          <p:cNvPr id="4" name="直線コネクタ 3"/>
          <p:cNvCxnSpPr/>
          <p:nvPr/>
        </p:nvCxnSpPr>
        <p:spPr>
          <a:xfrm>
            <a:off x="183873" y="533811"/>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正方形/長方形 2"/>
          <p:cNvSpPr/>
          <p:nvPr/>
        </p:nvSpPr>
        <p:spPr>
          <a:xfrm>
            <a:off x="-108520" y="164479"/>
            <a:ext cx="8136904" cy="369332"/>
          </a:xfrm>
          <a:prstGeom prst="rect">
            <a:avLst/>
          </a:prstGeom>
        </p:spPr>
        <p:txBody>
          <a:bodyPr wrap="square">
            <a:spAutoFit/>
          </a:bodyPr>
          <a:lstStyle/>
          <a:p>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（３）行動指針</a:t>
            </a:r>
            <a:endPar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正方形/長方形 43"/>
          <p:cNvSpPr/>
          <p:nvPr/>
        </p:nvSpPr>
        <p:spPr>
          <a:xfrm>
            <a:off x="412863" y="2680755"/>
            <a:ext cx="8676962" cy="320601"/>
          </a:xfrm>
          <a:prstGeom prst="rect">
            <a:avLst/>
          </a:prstGeom>
        </p:spPr>
        <p:style>
          <a:lnRef idx="1">
            <a:schemeClr val="accent1"/>
          </a:lnRef>
          <a:fillRef idx="2">
            <a:schemeClr val="accent1"/>
          </a:fillRef>
          <a:effectRef idx="1">
            <a:schemeClr val="accent1"/>
          </a:effectRef>
          <a:fontRef idx="minor">
            <a:schemeClr val="dk1"/>
          </a:fontRef>
        </p:style>
        <p:txBody>
          <a:bodyPr wrap="square" lIns="72000" tIns="0" rIns="72000" bIns="0">
            <a:spAutoFit/>
          </a:bodyPr>
          <a:lstStyle/>
          <a:p>
            <a:pPr>
              <a:lnSpc>
                <a:spcPts val="2500"/>
              </a:lnSpc>
              <a:tabLst>
                <a:tab pos="266700" algn="l"/>
              </a:tabLst>
            </a:pP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 選　択　</a:t>
            </a:r>
            <a:r>
              <a:rPr lang="ja-JP" altLang="en-US" sz="1400" b="1" spc="-3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～多様なプレーヤーを束ね、より良い道筋を見出す</a:t>
            </a:r>
            <a:endParaRPr lang="ja-JP" altLang="en-US" sz="1600" b="1" spc="-3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正方形/長方形 44"/>
          <p:cNvSpPr/>
          <p:nvPr/>
        </p:nvSpPr>
        <p:spPr>
          <a:xfrm>
            <a:off x="415868" y="1655221"/>
            <a:ext cx="8641668" cy="320601"/>
          </a:xfrm>
          <a:prstGeom prst="rect">
            <a:avLst/>
          </a:prstGeom>
        </p:spPr>
        <p:style>
          <a:lnRef idx="1">
            <a:schemeClr val="accent1"/>
          </a:lnRef>
          <a:fillRef idx="2">
            <a:schemeClr val="accent1"/>
          </a:fillRef>
          <a:effectRef idx="1">
            <a:schemeClr val="accent1"/>
          </a:effectRef>
          <a:fontRef idx="minor">
            <a:schemeClr val="dk1"/>
          </a:fontRef>
        </p:style>
        <p:txBody>
          <a:bodyPr wrap="square" lIns="72000" tIns="0" rIns="72000" bIns="0">
            <a:spAutoFit/>
          </a:bodyPr>
          <a:lstStyle/>
          <a:p>
            <a:pPr>
              <a:lnSpc>
                <a:spcPts val="2500"/>
              </a:lnSpc>
              <a:tabLst>
                <a:tab pos="266700" algn="l"/>
              </a:tabLst>
            </a:pPr>
            <a:r>
              <a:rPr lang="ja-JP" altLang="en-US" sz="1600" b="1" spc="-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 発　見　</a:t>
            </a:r>
            <a:r>
              <a:rPr lang="ja-JP" altLang="en-US" sz="1400" b="1" spc="-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～多様な「知」と交わり、新</a:t>
            </a:r>
            <a:r>
              <a:rPr lang="ja-JP" altLang="en-US" sz="1400" b="1" spc="-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たな</a:t>
            </a:r>
            <a:r>
              <a:rPr lang="ja-JP" altLang="en-US" sz="1400" b="1" spc="-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「気づき」を得る</a:t>
            </a:r>
            <a:endParaRPr lang="ja-JP" altLang="en-US" sz="1400" b="1" spc="-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正方形/長方形 46"/>
          <p:cNvSpPr/>
          <p:nvPr/>
        </p:nvSpPr>
        <p:spPr>
          <a:xfrm>
            <a:off x="455156" y="3021948"/>
            <a:ext cx="8596550" cy="523220"/>
          </a:xfrm>
          <a:prstGeom prst="rect">
            <a:avLst/>
          </a:prstGeom>
          <a:noFill/>
        </p:spPr>
        <p:txBody>
          <a:bodyPr wrap="square">
            <a:spAutoFit/>
          </a:bodyPr>
          <a:lstStyle/>
          <a:p>
            <a:pPr>
              <a:tabLst>
                <a:tab pos="266700" algn="l"/>
              </a:tabLst>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様々な社会課題解決に臨む多様</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な</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プレーヤーを束ねる「起点</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となり、社会全体としてより</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最適な</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解決方法を選択する。</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正方形/長方形 47"/>
          <p:cNvSpPr/>
          <p:nvPr/>
        </p:nvSpPr>
        <p:spPr>
          <a:xfrm>
            <a:off x="468443" y="2047830"/>
            <a:ext cx="8612157" cy="523220"/>
          </a:xfrm>
          <a:prstGeom prst="rect">
            <a:avLst/>
          </a:prstGeom>
          <a:noFill/>
        </p:spPr>
        <p:txBody>
          <a:bodyPr wrap="square">
            <a:spAutoFit/>
          </a:bodyPr>
          <a:lstStyle/>
          <a:p>
            <a:pPr>
              <a:tabLst>
                <a:tab pos="266700" algn="l"/>
              </a:tabLst>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外部の多様な価値観・アイデア・テクノロジーとの積極的な交流を通じ、課題の発見や解決に向けた新</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たな</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「気づき」が生まれやすい環境をつくる。</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正方形/長方形 49"/>
          <p:cNvSpPr/>
          <p:nvPr/>
        </p:nvSpPr>
        <p:spPr>
          <a:xfrm>
            <a:off x="173418" y="728700"/>
            <a:ext cx="8960127" cy="830997"/>
          </a:xfrm>
          <a:prstGeom prst="rect">
            <a:avLst/>
          </a:prstGeom>
          <a:solidFill>
            <a:schemeClr val="bg1"/>
          </a:solidFill>
        </p:spPr>
        <p:txBody>
          <a:bodyPr wrap="square">
            <a:spAutoFit/>
          </a:bodyPr>
          <a:lstStyle/>
          <a:p>
            <a:pPr marL="177800" lvl="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「自律的で創造性を発揮する行財政運営体制の確立」に向け</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、行財政改革推進プラン（案</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）に掲げた「組み換え（シフト）」と「強みを束ねる」を改革の視点に、次の行動指針のもと、着実に成果を生み出していきます。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1" name="正方形/長方形 50"/>
          <p:cNvSpPr/>
          <p:nvPr/>
        </p:nvSpPr>
        <p:spPr>
          <a:xfrm>
            <a:off x="435623" y="3699030"/>
            <a:ext cx="8659270" cy="320601"/>
          </a:xfrm>
          <a:prstGeom prst="rect">
            <a:avLst/>
          </a:prstGeom>
        </p:spPr>
        <p:style>
          <a:lnRef idx="1">
            <a:schemeClr val="accent1"/>
          </a:lnRef>
          <a:fillRef idx="2">
            <a:schemeClr val="accent1"/>
          </a:fillRef>
          <a:effectRef idx="1">
            <a:schemeClr val="accent1"/>
          </a:effectRef>
          <a:fontRef idx="minor">
            <a:schemeClr val="dk1"/>
          </a:fontRef>
        </p:style>
        <p:txBody>
          <a:bodyPr wrap="square" lIns="72000" tIns="0" rIns="72000" bIns="0">
            <a:spAutoFit/>
          </a:bodyPr>
          <a:lstStyle/>
          <a:p>
            <a:pPr>
              <a:lnSpc>
                <a:spcPts val="2500"/>
              </a:lnSpc>
              <a:tabLst>
                <a:tab pos="266700" algn="l"/>
              </a:tabLst>
            </a:pP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 実　践　</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～「やって</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みよう」の精神を</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もち、果敢に挑戦する</a:t>
            </a:r>
            <a:endPar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正方形/長方形 51"/>
          <p:cNvSpPr/>
          <p:nvPr/>
        </p:nvSpPr>
        <p:spPr>
          <a:xfrm>
            <a:off x="483068" y="4059070"/>
            <a:ext cx="8596550" cy="523220"/>
          </a:xfrm>
          <a:prstGeom prst="rect">
            <a:avLst/>
          </a:prstGeom>
          <a:noFill/>
        </p:spPr>
        <p:txBody>
          <a:bodyPr wrap="square">
            <a:spAutoFit/>
          </a:bodyPr>
          <a:lstStyle/>
          <a:p>
            <a:pPr>
              <a:tabLst>
                <a:tab pos="449263" algn="l"/>
              </a:tabLst>
            </a:pPr>
            <a:r>
              <a:rPr lang="ja-JP" altLang="en-US" sz="1400" spc="-50" dirty="0">
                <a:latin typeface="メイリオ" panose="020B0604030504040204" pitchFamily="50" charset="-128"/>
                <a:ea typeface="メイリオ" panose="020B0604030504040204" pitchFamily="50" charset="-128"/>
                <a:cs typeface="メイリオ" panose="020B0604030504040204" pitchFamily="50" charset="-128"/>
              </a:rPr>
              <a:t>新たな課題発見や課題解決に資する先進的な試みに対して、「やってみよう」という進取の気風、挑戦の精神、そして、そのような取組みを「やってみなはれ」と受容する寛容性にあふれた組織の土壌（文化</a:t>
            </a:r>
            <a:r>
              <a:rPr lang="ja-JP" altLang="en-US" sz="1400" spc="-50" dirty="0" smtClean="0">
                <a:latin typeface="メイリオ" panose="020B0604030504040204" pitchFamily="50" charset="-128"/>
                <a:ea typeface="メイリオ" panose="020B0604030504040204" pitchFamily="50" charset="-128"/>
                <a:cs typeface="メイリオ" panose="020B0604030504040204" pitchFamily="50" charset="-128"/>
              </a:rPr>
              <a:t>）を育む。</a:t>
            </a:r>
            <a:endParaRPr lang="ja-JP" altLang="en-US" sz="1400" spc="-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p:cNvSpPr/>
          <p:nvPr/>
        </p:nvSpPr>
        <p:spPr>
          <a:xfrm>
            <a:off x="8432528" y="6525344"/>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prstClr val="black"/>
                </a:solidFill>
              </a:rPr>
              <a:t>4</a:t>
            </a:r>
            <a:endParaRPr lang="ja-JP" altLang="en-US" dirty="0">
              <a:solidFill>
                <a:prstClr val="black"/>
              </a:solidFill>
            </a:endParaRPr>
          </a:p>
        </p:txBody>
      </p:sp>
      <p:grpSp>
        <p:nvGrpSpPr>
          <p:cNvPr id="12" name="グループ化 11"/>
          <p:cNvGrpSpPr/>
          <p:nvPr/>
        </p:nvGrpSpPr>
        <p:grpSpPr>
          <a:xfrm>
            <a:off x="895485" y="5047669"/>
            <a:ext cx="6767965" cy="1351661"/>
            <a:chOff x="-94625" y="513468"/>
            <a:chExt cx="6767965" cy="1351661"/>
          </a:xfrm>
        </p:grpSpPr>
        <p:sp>
          <p:nvSpPr>
            <p:cNvPr id="13" name="山形 12"/>
            <p:cNvSpPr/>
            <p:nvPr/>
          </p:nvSpPr>
          <p:spPr>
            <a:xfrm>
              <a:off x="-94625" y="516715"/>
              <a:ext cx="3496495" cy="1348414"/>
            </a:xfrm>
            <a:prstGeom prst="chevron">
              <a:avLst>
                <a:gd name="adj" fmla="val 24898"/>
              </a:avLst>
            </a:prstGeom>
            <a:solidFill>
              <a:schemeClr val="bg1">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376896" y="596518"/>
              <a:ext cx="2553451" cy="220573"/>
            </a:xfrm>
            <a:prstGeom prst="rect">
              <a:avLst/>
            </a:prstGeom>
            <a:noFill/>
          </p:spPr>
          <p:txBody>
            <a:bodyPr wrap="square" rtlCol="0">
              <a:spAutoFit/>
            </a:bodyPr>
            <a:lstStyle/>
            <a:p>
              <a:pPr>
                <a:lnSpc>
                  <a:spcPts val="1000"/>
                </a:lnSpc>
              </a:pPr>
              <a:r>
                <a:rPr kumimoji="1" lang="en-US" altLang="ja-JP" sz="900" b="1" dirty="0" smtClean="0">
                  <a:latin typeface="メイリオ" panose="020B0604030504040204" pitchFamily="50" charset="-128"/>
                  <a:ea typeface="メイリオ" panose="020B0604030504040204" pitchFamily="50" charset="-128"/>
                  <a:cs typeface="メイリオ" panose="020B0604030504040204" pitchFamily="50" charset="-128"/>
                </a:rPr>
                <a:t>H27</a:t>
              </a:r>
              <a:r>
                <a:rPr kumimoji="1"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900" b="1" dirty="0" smtClean="0">
                  <a:latin typeface="メイリオ" panose="020B0604030504040204" pitchFamily="50" charset="-128"/>
                  <a:ea typeface="メイリオ" panose="020B0604030504040204" pitchFamily="50" charset="-128"/>
                  <a:cs typeface="メイリオ" panose="020B0604030504040204" pitchFamily="50" charset="-128"/>
                </a:rPr>
                <a:t>H29</a:t>
              </a:r>
              <a:r>
                <a:rPr kumimoji="1"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行財政改革推進プラン（案）</a:t>
              </a:r>
              <a:endParaRPr kumimoji="1" lang="ja-JP" altLang="en-US" sz="9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山形 14"/>
            <p:cNvSpPr/>
            <p:nvPr/>
          </p:nvSpPr>
          <p:spPr>
            <a:xfrm>
              <a:off x="3176845" y="513468"/>
              <a:ext cx="3496495" cy="1348414"/>
            </a:xfrm>
            <a:prstGeom prst="chevron">
              <a:avLst>
                <a:gd name="adj" fmla="val 24865"/>
              </a:avLst>
            </a:prstGeom>
            <a:solidFill>
              <a:schemeClr val="bg1">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4033018" y="593953"/>
              <a:ext cx="1944216" cy="223138"/>
            </a:xfrm>
            <a:prstGeom prst="rect">
              <a:avLst/>
            </a:prstGeom>
            <a:noFill/>
          </p:spPr>
          <p:txBody>
            <a:bodyPr wrap="square" rtlCol="0">
              <a:spAutoFit/>
            </a:bodyPr>
            <a:lstStyle/>
            <a:p>
              <a:pPr>
                <a:lnSpc>
                  <a:spcPts val="1000"/>
                </a:lnSpc>
              </a:pPr>
              <a:r>
                <a:rPr kumimoji="1" lang="en-US" altLang="ja-JP" sz="900" b="1" dirty="0" smtClean="0">
                  <a:latin typeface="メイリオ" panose="020B0604030504040204" pitchFamily="50" charset="-128"/>
                  <a:ea typeface="メイリオ" panose="020B0604030504040204" pitchFamily="50" charset="-128"/>
                  <a:cs typeface="メイリオ" panose="020B0604030504040204" pitchFamily="50" charset="-128"/>
                </a:rPr>
                <a:t>H30</a:t>
              </a:r>
              <a:r>
                <a:rPr kumimoji="1"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行政</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経営</a:t>
              </a:r>
              <a:r>
                <a:rPr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の取組み（案）</a:t>
              </a:r>
              <a:endParaRPr kumimoji="1" lang="ja-JP" altLang="en-US" sz="9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右矢印 16"/>
            <p:cNvSpPr/>
            <p:nvPr/>
          </p:nvSpPr>
          <p:spPr>
            <a:xfrm>
              <a:off x="535445" y="773973"/>
              <a:ext cx="2553451" cy="496986"/>
            </a:xfrm>
            <a:prstGeom prst="rightArrow">
              <a:avLst>
                <a:gd name="adj1" fmla="val 73281"/>
                <a:gd name="adj2" fmla="val 47811"/>
              </a:avLst>
            </a:prstGeom>
            <a:solidFill>
              <a:schemeClr val="accent3">
                <a:lumMod val="40000"/>
                <a:lumOff val="60000"/>
              </a:schemeClr>
            </a:solidFill>
            <a:ln w="190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ja-JP" altLang="en-US" sz="1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新たな発想・視点からの行政展開</a:t>
              </a:r>
              <a:endParaRPr lang="en-US" altLang="ja-JP" sz="1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自律的な行財政</a:t>
              </a:r>
              <a:r>
                <a:rPr lang="ja-JP" altLang="en-US" sz="1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マネジメント</a:t>
              </a:r>
              <a:endParaRPr kumimoji="1" lang="ja-JP" altLang="en-US" sz="1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右矢印 17"/>
            <p:cNvSpPr/>
            <p:nvPr/>
          </p:nvSpPr>
          <p:spPr>
            <a:xfrm>
              <a:off x="535445" y="1310317"/>
              <a:ext cx="2553451" cy="498771"/>
            </a:xfrm>
            <a:prstGeom prst="rightArrow">
              <a:avLst>
                <a:gd name="adj1" fmla="val 69048"/>
                <a:gd name="adj2" fmla="val 50000"/>
              </a:avLst>
            </a:prstGeom>
            <a:solidFill>
              <a:schemeClr val="accent3">
                <a:lumMod val="40000"/>
                <a:lumOff val="60000"/>
              </a:schemeClr>
            </a:solidFill>
            <a:ln w="190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ja-JP" altLang="en-US" sz="1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持続可能で安定的な財政運営の実現</a:t>
              </a:r>
            </a:p>
          </p:txBody>
        </p:sp>
        <p:sp>
          <p:nvSpPr>
            <p:cNvPr id="19" name="右矢印 18"/>
            <p:cNvSpPr/>
            <p:nvPr/>
          </p:nvSpPr>
          <p:spPr>
            <a:xfrm>
              <a:off x="3586251" y="816966"/>
              <a:ext cx="2567852" cy="468817"/>
            </a:xfrm>
            <a:prstGeom prst="rightArrow">
              <a:avLst>
                <a:gd name="adj1" fmla="val 73281"/>
                <a:gd name="adj2" fmla="val 47811"/>
              </a:avLst>
            </a:prstGeom>
            <a:solidFill>
              <a:schemeClr val="accent3">
                <a:lumMod val="40000"/>
                <a:lumOff val="60000"/>
              </a:schemeClr>
            </a:solidFill>
            <a:ln w="190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ja-JP" altLang="en-US"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新た</a:t>
              </a:r>
              <a:r>
                <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な行政経営の取組み</a:t>
              </a:r>
            </a:p>
          </p:txBody>
        </p:sp>
        <p:sp>
          <p:nvSpPr>
            <p:cNvPr id="20" name="右矢印 19"/>
            <p:cNvSpPr/>
            <p:nvPr/>
          </p:nvSpPr>
          <p:spPr>
            <a:xfrm>
              <a:off x="3586252" y="1333585"/>
              <a:ext cx="2567850" cy="498771"/>
            </a:xfrm>
            <a:prstGeom prst="rightArrow">
              <a:avLst>
                <a:gd name="adj1" fmla="val 69048"/>
                <a:gd name="adj2" fmla="val 50000"/>
              </a:avLst>
            </a:prstGeom>
            <a:solidFill>
              <a:schemeClr val="accent3">
                <a:lumMod val="40000"/>
                <a:lumOff val="60000"/>
              </a:schemeClr>
            </a:solidFill>
            <a:ln w="190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ja-JP" altLang="en-US"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健全で規律ある行財政</a:t>
              </a:r>
              <a:r>
                <a:rPr lang="ja-JP" altLang="en-US" sz="1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運営</a:t>
              </a:r>
              <a:endParaRPr lang="ja-JP" altLang="en-US"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23" name="タイトル 1"/>
          <p:cNvSpPr txBox="1">
            <a:spLocks/>
          </p:cNvSpPr>
          <p:nvPr/>
        </p:nvSpPr>
        <p:spPr>
          <a:xfrm>
            <a:off x="566555" y="4734145"/>
            <a:ext cx="1485165" cy="271862"/>
          </a:xfrm>
          <a:prstGeom prst="rect">
            <a:avLst/>
          </a:prstGeom>
          <a:solidFill>
            <a:schemeClr val="bg1">
              <a:lumMod val="85000"/>
            </a:schemeClr>
          </a:solidFill>
          <a:ln>
            <a:noFill/>
          </a:ln>
          <a:scene3d>
            <a:camera prst="orthographicFront"/>
            <a:lightRig rig="threePt" dir="t"/>
          </a:scene3d>
          <a:sp3d>
            <a:bevelT/>
          </a:sp3d>
        </p:spPr>
        <p:txBody>
          <a:bodyPr anchor="ctr"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改革の継承と深化</a:t>
            </a:r>
            <a:endPar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4235622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線コネクタ 7"/>
          <p:cNvCxnSpPr/>
          <p:nvPr/>
        </p:nvCxnSpPr>
        <p:spPr>
          <a:xfrm>
            <a:off x="971600" y="1916832"/>
            <a:ext cx="7200800"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テキスト ボックス 2"/>
          <p:cNvSpPr txBox="1"/>
          <p:nvPr/>
        </p:nvSpPr>
        <p:spPr>
          <a:xfrm>
            <a:off x="705620" y="1319461"/>
            <a:ext cx="8020792" cy="523220"/>
          </a:xfrm>
          <a:prstGeom prst="rect">
            <a:avLst/>
          </a:prstGeom>
          <a:noFill/>
        </p:spPr>
        <p:txBody>
          <a:bodyPr wrap="square" rtlCol="0">
            <a:spAutoFit/>
          </a:bodyPr>
          <a:lstStyle/>
          <a:p>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２　新たな行政経営の取組み</a:t>
            </a:r>
            <a:endParaRPr lang="en-US" altLang="ja-JP" sz="28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p:cNvSpPr/>
          <p:nvPr/>
        </p:nvSpPr>
        <p:spPr>
          <a:xfrm>
            <a:off x="971600" y="2277097"/>
            <a:ext cx="7200800" cy="646331"/>
          </a:xfrm>
          <a:prstGeom prst="rect">
            <a:avLst/>
          </a:prstGeom>
        </p:spPr>
        <p:txBody>
          <a:bodyPr wrap="square" numCol="1">
            <a:spAutoFit/>
          </a:bodyPr>
          <a:lstStyle/>
          <a:p>
            <a:pPr defTabSz="647700">
              <a:spcBef>
                <a:spcPct val="0"/>
              </a:spcBef>
              <a:buFont typeface="Wingdings" pitchFamily="2" charset="2"/>
              <a:buNone/>
              <a:tabLst>
                <a:tab pos="8256588" algn="r"/>
              </a:tabLst>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（１</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）社会課題に挑戦し続ける活力</a:t>
            </a:r>
            <a:r>
              <a:rPr lang="ja-JP" altLang="en-US" dirty="0">
                <a:latin typeface="Meiryo UI" panose="020B0604030504040204" pitchFamily="50" charset="-128"/>
                <a:ea typeface="Meiryo UI" panose="020B0604030504040204" pitchFamily="50" charset="-128"/>
                <a:cs typeface="Meiryo UI" panose="020B0604030504040204" pitchFamily="50" charset="-128"/>
              </a:rPr>
              <a:t>ある組織づくり</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buFont typeface="Wingdings" pitchFamily="2" charset="2"/>
              <a:buNone/>
              <a:tabLst>
                <a:tab pos="8256588" algn="r"/>
              </a:tabLst>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（２</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）社会課題解決につながる共創の仕組みづくり</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p:cNvSpPr/>
          <p:nvPr/>
        </p:nvSpPr>
        <p:spPr>
          <a:xfrm>
            <a:off x="8432528" y="6525344"/>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schemeClr val="tx1"/>
                </a:solidFill>
              </a:rPr>
              <a:t>5</a:t>
            </a:r>
            <a:endParaRPr lang="ja-JP" altLang="en-US" dirty="0">
              <a:solidFill>
                <a:schemeClr val="tx1"/>
              </a:solidFill>
            </a:endParaRPr>
          </a:p>
        </p:txBody>
      </p:sp>
    </p:spTree>
    <p:extLst>
      <p:ext uri="{BB962C8B-B14F-4D97-AF65-F5344CB8AC3E}">
        <p14:creationId xmlns:p14="http://schemas.microsoft.com/office/powerpoint/2010/main" val="14521201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a:xfrm>
            <a:off x="-153525" y="107340"/>
            <a:ext cx="8136904" cy="369332"/>
          </a:xfrm>
          <a:prstGeom prst="rect">
            <a:avLst/>
          </a:prstGeom>
        </p:spPr>
        <p:txBody>
          <a:bodyPr wrap="square">
            <a:spAutoFit/>
          </a:bodyP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　（１</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）社会課題に挑戦し続ける活力</a:t>
            </a:r>
            <a:r>
              <a:rPr lang="ja-JP" altLang="en-US" dirty="0">
                <a:latin typeface="Meiryo UI" panose="020B0604030504040204" pitchFamily="50" charset="-128"/>
                <a:ea typeface="Meiryo UI" panose="020B0604030504040204" pitchFamily="50" charset="-128"/>
                <a:cs typeface="Meiryo UI" panose="020B0604030504040204" pitchFamily="50" charset="-128"/>
              </a:rPr>
              <a:t>ある組織づくり</a:t>
            </a:r>
          </a:p>
        </p:txBody>
      </p:sp>
      <p:cxnSp>
        <p:nvCxnSpPr>
          <p:cNvPr id="28" name="直線コネクタ 27"/>
          <p:cNvCxnSpPr/>
          <p:nvPr/>
        </p:nvCxnSpPr>
        <p:spPr>
          <a:xfrm>
            <a:off x="183873" y="533811"/>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2" name="正方形/長方形 1"/>
          <p:cNvSpPr/>
          <p:nvPr/>
        </p:nvSpPr>
        <p:spPr>
          <a:xfrm>
            <a:off x="662635" y="2123855"/>
            <a:ext cx="8364860" cy="1334136"/>
          </a:xfrm>
          <a:prstGeom prst="rect">
            <a:avLst/>
          </a:prstGeom>
          <a:solidFill>
            <a:schemeClr val="bg1"/>
          </a:solidFill>
          <a:ln w="63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0142" tIns="45071" rIns="90142" bIns="45071" rtlCol="0" anchor="ctr"/>
          <a:lstStyle/>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企業や大学等との連携による実証フィールドの積極的提供</a:t>
            </a:r>
          </a:p>
          <a:p>
            <a:r>
              <a:rPr lang="ja-JP" altLang="en-US" sz="1400" spc="-3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・サウンディング型市場調査の拡大（府有施設のにぎわいづくり、地域の特色を活かした活性化</a:t>
            </a:r>
            <a:r>
              <a:rPr lang="ja-JP" altLang="en-US" sz="1400" spc="-3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事業等</a:t>
            </a:r>
            <a:r>
              <a:rPr lang="ja-JP" altLang="en-US" sz="1400" spc="-3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spc="-3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・社会課題解決ビジネスについての情報共有、連携・協力</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（セミナー</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・交流会などの</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民間</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による</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アイデ</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ア</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提案の場</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や企業</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の創業・成長支援事業を活用）</a:t>
            </a: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民間人材の受入</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拡大</a:t>
            </a:r>
            <a:endPar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正方形/長方形 17"/>
          <p:cNvSpPr/>
          <p:nvPr/>
        </p:nvSpPr>
        <p:spPr>
          <a:xfrm>
            <a:off x="658805" y="5719200"/>
            <a:ext cx="8396902" cy="604881"/>
          </a:xfrm>
          <a:prstGeom prst="rect">
            <a:avLst/>
          </a:prstGeom>
          <a:solidFill>
            <a:schemeClr val="bg1"/>
          </a:solidFill>
          <a:ln w="63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0142" tIns="45071" rIns="90142" bIns="45071" rtlCol="0" anchor="ctr"/>
          <a:lstStyle/>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・テレワーク</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（在宅勤務</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よる職員の多様な</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働き方の支援</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促進</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フリーアドレスに</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よる</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コミュニケ</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ー</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ション活性化</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正方形/長方形 16"/>
          <p:cNvSpPr/>
          <p:nvPr/>
        </p:nvSpPr>
        <p:spPr>
          <a:xfrm>
            <a:off x="662635" y="4104075"/>
            <a:ext cx="8367651" cy="980984"/>
          </a:xfrm>
          <a:prstGeom prst="rect">
            <a:avLst/>
          </a:prstGeom>
          <a:solidFill>
            <a:schemeClr val="bg1"/>
          </a:solidFill>
          <a:ln w="63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0142" tIns="45071" rIns="90142" bIns="45071" rtlCol="0" anchor="ctr"/>
          <a:lstStyle/>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音声認識</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技術</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（ＡＩ</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）の活用による文書作成の効率化（議事録の作成等</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SNS</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を活用した相談体制の拡大（新しい相談チャンネルの試行）</a:t>
            </a:r>
            <a:endParaRPr lang="en-US" altLang="ja-JP"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・データ分析に基づく効果的なＰＲ等（イベント情報や府</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の支援が届きにくい層への</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情報等に係るター</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ゲティング広報等）</a:t>
            </a:r>
            <a:endPar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正方形/長方形 32"/>
          <p:cNvSpPr/>
          <p:nvPr/>
        </p:nvSpPr>
        <p:spPr>
          <a:xfrm>
            <a:off x="399644" y="5364215"/>
            <a:ext cx="1721472" cy="268675"/>
          </a:xfrm>
          <a:prstGeom prst="rect">
            <a:avLst/>
          </a:prstGeom>
          <a:noFill/>
          <a:ln w="9525">
            <a:noFill/>
          </a:ln>
        </p:spPr>
        <p:txBody>
          <a:bodyPr wrap="square" lIns="91440" tIns="45720" rIns="91440" bIns="45720" numCol="1" rtlCol="0" anchor="ctr">
            <a:noAutofit/>
            <a:scene3d>
              <a:camera prst="orthographicFront"/>
              <a:lightRig rig="brightRoom" dir="t"/>
            </a:scene3d>
            <a:sp3d contourW="6350" prstMaterial="plastic">
              <a:contourClr>
                <a:schemeClr val="accent1">
                  <a:tint val="100000"/>
                  <a:shade val="100000"/>
                  <a:hueMod val="100000"/>
                  <a:satMod val="100000"/>
                </a:schemeClr>
              </a:contourClr>
            </a:sp3d>
          </a:bodyPr>
          <a:lstStyle/>
          <a:p>
            <a:pPr>
              <a:lnSpc>
                <a:spcPct val="150000"/>
              </a:lnSpc>
            </a:pPr>
            <a:r>
              <a:rPr lang="ja-JP" altLang="en-US" sz="1600" b="1" spc="-20" dirty="0" smtClean="0">
                <a:latin typeface="メイリオ" panose="020B0604030504040204" pitchFamily="50" charset="-128"/>
                <a:ea typeface="メイリオ" panose="020B0604030504040204" pitchFamily="50" charset="-128"/>
                <a:cs typeface="メイリオ" panose="020B0604030504040204" pitchFamily="50" charset="-128"/>
              </a:rPr>
              <a:t>③ 働き方</a:t>
            </a:r>
            <a:r>
              <a:rPr lang="ja-JP" altLang="en-US" sz="1600" b="1" spc="-20" dirty="0">
                <a:latin typeface="メイリオ" panose="020B0604030504040204" pitchFamily="50" charset="-128"/>
                <a:ea typeface="メイリオ" panose="020B0604030504040204" pitchFamily="50" charset="-128"/>
                <a:cs typeface="メイリオ" panose="020B0604030504040204" pitchFamily="50" charset="-128"/>
              </a:rPr>
              <a:t>改革</a:t>
            </a:r>
            <a:endParaRPr lang="en-US" altLang="ja-JP" sz="1600" b="1" spc="-2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正方形/長方形 34"/>
          <p:cNvSpPr/>
          <p:nvPr/>
        </p:nvSpPr>
        <p:spPr>
          <a:xfrm>
            <a:off x="396852" y="1763815"/>
            <a:ext cx="3365058" cy="295543"/>
          </a:xfrm>
          <a:prstGeom prst="rect">
            <a:avLst/>
          </a:prstGeom>
          <a:noFill/>
          <a:ln w="9525">
            <a:noFill/>
          </a:ln>
        </p:spPr>
        <p:txBody>
          <a:bodyPr wrap="square" lIns="91440" tIns="45720" rIns="91440" bIns="45720" numCol="1" rtlCol="0" anchor="ctr">
            <a:noAutofit/>
            <a:scene3d>
              <a:camera prst="orthographicFront"/>
              <a:lightRig rig="brightRoom" dir="t"/>
            </a:scene3d>
            <a:sp3d contourW="6350" prstMaterial="plastic">
              <a:contourClr>
                <a:schemeClr val="accent1">
                  <a:tint val="100000"/>
                  <a:shade val="100000"/>
                  <a:hueMod val="100000"/>
                  <a:satMod val="100000"/>
                </a:schemeClr>
              </a:contourClr>
            </a:sp3d>
          </a:bodyPr>
          <a:lstStyle/>
          <a:p>
            <a:pPr>
              <a:lnSpc>
                <a:spcPts val="2500"/>
              </a:lnSpc>
              <a:tabLst>
                <a:tab pos="266700" algn="l"/>
              </a:tabLst>
            </a:pP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① 企業等との知の交流</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正方形/長方形 35"/>
          <p:cNvSpPr/>
          <p:nvPr/>
        </p:nvSpPr>
        <p:spPr>
          <a:xfrm>
            <a:off x="327304" y="3744035"/>
            <a:ext cx="8816695" cy="295543"/>
          </a:xfrm>
          <a:prstGeom prst="rect">
            <a:avLst/>
          </a:prstGeom>
          <a:noFill/>
          <a:ln w="9525">
            <a:noFill/>
          </a:ln>
        </p:spPr>
        <p:txBody>
          <a:bodyPr wrap="square" lIns="91440" tIns="45720" rIns="91440" bIns="45720" numCol="1" rtlCol="0" anchor="ctr">
            <a:noAutofit/>
            <a:scene3d>
              <a:camera prst="orthographicFront"/>
              <a:lightRig rig="brightRoom" dir="t"/>
            </a:scene3d>
            <a:sp3d contourW="6350" prstMaterial="plastic">
              <a:contourClr>
                <a:schemeClr val="accent1">
                  <a:tint val="100000"/>
                  <a:shade val="100000"/>
                  <a:hueMod val="100000"/>
                  <a:satMod val="100000"/>
                </a:schemeClr>
              </a:contourClr>
            </a:sp3d>
          </a:bodyPr>
          <a:lstStyle/>
          <a:p>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② 新技術</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等</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を活用した府民サービスの充実・生産性</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向上</a:t>
            </a:r>
            <a:endParaRPr kumimoji="0" lang="ja-JP" altLang="en-US" sz="1600" u="sng" kern="0" cap="all" dirty="0" smtClean="0">
              <a:ln/>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8442430" y="653152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a:solidFill>
                  <a:prstClr val="black"/>
                </a:solidFill>
              </a:rPr>
              <a:t>6</a:t>
            </a:r>
            <a:endParaRPr lang="ja-JP" altLang="en-US" dirty="0">
              <a:solidFill>
                <a:prstClr val="black"/>
              </a:solidFill>
            </a:endParaRPr>
          </a:p>
        </p:txBody>
      </p:sp>
      <p:sp>
        <p:nvSpPr>
          <p:cNvPr id="13" name="正方形/長方形 12"/>
          <p:cNvSpPr/>
          <p:nvPr/>
        </p:nvSpPr>
        <p:spPr>
          <a:xfrm>
            <a:off x="395536" y="773705"/>
            <a:ext cx="8451939" cy="916648"/>
          </a:xfrm>
          <a:prstGeom prst="rect">
            <a:avLst/>
          </a:prstGeom>
          <a:noFill/>
          <a:ln w="9525">
            <a:noFill/>
          </a:ln>
        </p:spPr>
        <p:txBody>
          <a:bodyPr wrap="square" lIns="91440" tIns="45720" rIns="91440" bIns="45720" numCol="1" rtlCol="0" anchor="ctr">
            <a:noAutofit/>
            <a:scene3d>
              <a:camera prst="orthographicFront"/>
              <a:lightRig rig="brightRoom" dir="t"/>
            </a:scene3d>
            <a:sp3d contourW="6350" prstMaterial="plastic">
              <a:contourClr>
                <a:schemeClr val="accent1">
                  <a:tint val="100000"/>
                  <a:shade val="100000"/>
                  <a:hueMod val="100000"/>
                  <a:satMod val="100000"/>
                </a:schemeClr>
              </a:contourClr>
            </a:sp3d>
          </a:bodyPr>
          <a:lstStyle/>
          <a:p>
            <a:pPr marL="174625" indent="-174625"/>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外部の多様な価値観・アイデアとの交流や、新技術を活用した生産性向上等により、　社会課題に挑戦し続けることのできる活力ある組織</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めざします。</a:t>
            </a:r>
            <a:endParaRPr kumimoji="0" lang="ja-JP" altLang="en-US" sz="1600" strike="sngStrike" kern="0" cap="all" dirty="0" smtClean="0">
              <a:ln/>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3907812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222065" y="658797"/>
            <a:ext cx="8760425" cy="5621478"/>
          </a:xfrm>
          <a:prstGeom prst="roundRect">
            <a:avLst>
              <a:gd name="adj" fmla="val 4915"/>
            </a:avLst>
          </a:prstGeom>
        </p:spPr>
        <p:style>
          <a:lnRef idx="2">
            <a:schemeClr val="dk1"/>
          </a:lnRef>
          <a:fillRef idx="1">
            <a:schemeClr val="lt1"/>
          </a:fillRef>
          <a:effectRef idx="0">
            <a:schemeClr val="dk1"/>
          </a:effectRef>
          <a:fontRef idx="minor">
            <a:schemeClr val="dk1"/>
          </a:fontRef>
        </p:style>
        <p:txBody>
          <a:bodyPr rot="0" spcFirstLastPara="0" vert="horz" wrap="square" lIns="72000" tIns="72000" rIns="72000" bIns="72000" numCol="1" spcCol="0" rtlCol="0" fromWordArt="0" anchor="t" anchorCtr="0" forceAA="0" compatLnSpc="1">
            <a:prstTxWarp prst="textNoShape">
              <a:avLst/>
            </a:prstTxWarp>
            <a:noAutofit/>
          </a:bodyPr>
          <a:lstStyle/>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◆多様な企業との「対話」による課題</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解決 </a:t>
            </a:r>
            <a:r>
              <a:rPr lang="ja-JP" altLang="en-US" sz="1600" b="1" dirty="0" err="1" smtClean="0">
                <a:latin typeface="メイリオ" panose="020B0604030504040204" pitchFamily="50" charset="-128"/>
                <a:ea typeface="メイリオ" panose="020B0604030504040204" pitchFamily="50" charset="-128"/>
                <a:cs typeface="メイリオ" panose="020B0604030504040204" pitchFamily="50" charset="-128"/>
              </a:rPr>
              <a:t>ー</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 サウンディング型市場調査</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行政が抱える課題「アイデア不足、市場ニーズとのかい離」</a:t>
            </a:r>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・資産の有効活用策などについて行政内部ではアイデアが不足。又は、市場ニーズとかい離した公募条件を設定。</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日頃からつながりの</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ある企業だけでなく、</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多業種</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企業</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から</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アイデアを</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募りたいが、アプローチ方法が分からない。</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サウンディング型</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市場</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調査による「対話」の実施</a:t>
            </a:r>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企業等との</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「個別対話」により</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、公平性と透明性を</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担保しつつ</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、企業等から幅広く提案・意見を募る市場調査</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意義</a:t>
            </a: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・事業</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立案に先立ち、市場性の有無や民間のアイデアを幅広く把握</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できる。</a:t>
            </a:r>
            <a:endParaRPr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・地域課題や配慮事項を企業等に事前に伝えることで、より優れた提案を得られる。</a:t>
            </a:r>
          </a:p>
          <a:p>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・企業等の</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参加意向を把握し</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企業等</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より参加しやすい公募条件を設定</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できる。</a:t>
            </a:r>
            <a:endParaRPr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Rectangle 1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2667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26670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4" name="Rectangle 1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13335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13335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正方形/長方形 2"/>
          <p:cNvSpPr/>
          <p:nvPr/>
        </p:nvSpPr>
        <p:spPr>
          <a:xfrm>
            <a:off x="8424428" y="6531520"/>
            <a:ext cx="648072" cy="317860"/>
          </a:xfrm>
          <a:prstGeom prst="rect">
            <a:avLst/>
          </a:prstGeom>
        </p:spPr>
        <p:style>
          <a:lnRef idx="2">
            <a:schemeClr val="accent1"/>
          </a:lnRef>
          <a:fillRef idx="1">
            <a:schemeClr val="lt1"/>
          </a:fillRef>
          <a:effectRef idx="0">
            <a:schemeClr val="accent1"/>
          </a:effectRef>
          <a:fontRef idx="minor">
            <a:schemeClr val="dk1"/>
          </a:fontRef>
        </p:style>
        <p:txBody>
          <a:bodyPr lIns="72000" tIns="72000" rIns="72000" bIns="72000" rtlCol="0" anchor="ctr" anchorCtr="0"/>
          <a:lstStyle/>
          <a:p>
            <a:pPr algn="ctr"/>
            <a:r>
              <a:rPr kumimoji="1" lang="en-US" altLang="ja-JP" dirty="0" smtClean="0"/>
              <a:t>7</a:t>
            </a:r>
            <a:endParaRPr kumimoji="1" lang="ja-JP" altLang="en-US" dirty="0"/>
          </a:p>
        </p:txBody>
      </p:sp>
      <p:sp>
        <p:nvSpPr>
          <p:cNvPr id="4" name="二等辺三角形 3"/>
          <p:cNvSpPr/>
          <p:nvPr/>
        </p:nvSpPr>
        <p:spPr>
          <a:xfrm rot="10800000">
            <a:off x="4076944" y="2067955"/>
            <a:ext cx="945105" cy="180020"/>
          </a:xfrm>
          <a:prstGeom prst="triangle">
            <a:avLst/>
          </a:prstGeom>
          <a:solidFill>
            <a:schemeClr val="accent1">
              <a:lumMod val="75000"/>
            </a:schemeClr>
          </a:solidFill>
          <a:ln w="9525">
            <a:noFill/>
          </a:ln>
          <a:effectLst>
            <a:outerShdw blurRad="50800" dist="38100" dir="2700000" algn="tl" rotWithShape="0">
              <a:prstClr val="black">
                <a:alpha val="40000"/>
              </a:prstClr>
            </a:outerShdw>
          </a:effectLst>
        </p:spPr>
        <p:txBody>
          <a:bodyPr wrap="square" lIns="91440" tIns="45720" rIns="91440" bIns="45720" numCol="2" rtlCol="0" anchor="ctr">
            <a:noAutofit/>
            <a:scene3d>
              <a:camera prst="orthographicFront"/>
              <a:lightRig rig="brightRoom" dir="t"/>
            </a:scene3d>
            <a:sp3d contourW="6350" prstMaterial="plastic">
              <a:contourClr>
                <a:schemeClr val="accent1">
                  <a:tint val="100000"/>
                  <a:shade val="100000"/>
                  <a:hueMod val="100000"/>
                  <a:satMod val="100000"/>
                </a:schemeClr>
              </a:contourClr>
            </a:sp3d>
          </a:bodyPr>
          <a:lstStyle/>
          <a:p>
            <a:pPr algn="ctr"/>
            <a:endParaRPr kumimoji="0" lang="ja-JP" altLang="en-US" sz="1200" kern="0" cap="all" dirty="0" smtClean="0">
              <a:ln/>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5" name="Picture 2" descr="D:\UedaYu\Desktop\nagare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525" y="3789040"/>
            <a:ext cx="8614066" cy="1620180"/>
          </a:xfrm>
          <a:prstGeom prst="rect">
            <a:avLst/>
          </a:prstGeom>
          <a:noFill/>
          <a:extLst>
            <a:ext uri="{909E8E84-426E-40DD-AFC4-6F175D3DCCD1}">
              <a14:hiddenFill xmlns:a14="http://schemas.microsoft.com/office/drawing/2010/main">
                <a:solidFill>
                  <a:srgbClr val="FFFFFF"/>
                </a:solidFill>
              </a14:hiddenFill>
            </a:ext>
          </a:extLst>
        </p:spPr>
      </p:pic>
      <p:sp>
        <p:nvSpPr>
          <p:cNvPr id="23" name="角丸四角形 22"/>
          <p:cNvSpPr/>
          <p:nvPr/>
        </p:nvSpPr>
        <p:spPr>
          <a:xfrm>
            <a:off x="363727" y="3834045"/>
            <a:ext cx="877903" cy="326218"/>
          </a:xfrm>
          <a:prstGeom prst="roundRect">
            <a:avLst>
              <a:gd name="adj" fmla="val 22172"/>
            </a:avLst>
          </a:prstGeom>
          <a:noFill/>
          <a:ln w="6350">
            <a:noFill/>
            <a:prstDash val="solid"/>
          </a:ln>
        </p:spPr>
        <p:style>
          <a:lnRef idx="2">
            <a:schemeClr val="accent1"/>
          </a:lnRef>
          <a:fillRef idx="1">
            <a:schemeClr val="lt1"/>
          </a:fillRef>
          <a:effectRef idx="0">
            <a:schemeClr val="accent1"/>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a:tabLst>
                <a:tab pos="266700" algn="l"/>
              </a:tabLst>
            </a:pP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流れ</a:t>
            </a: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角丸四角形 19"/>
          <p:cNvSpPr/>
          <p:nvPr/>
        </p:nvSpPr>
        <p:spPr>
          <a:xfrm>
            <a:off x="521549" y="5313301"/>
            <a:ext cx="7335816" cy="812887"/>
          </a:xfrm>
          <a:prstGeom prst="roundRect">
            <a:avLst>
              <a:gd name="adj" fmla="val 0"/>
            </a:avLst>
          </a:prstGeom>
          <a:noFill/>
          <a:ln w="6350" cmpd="sng">
            <a:noFill/>
            <a:prstDash val="dash"/>
          </a:ln>
        </p:spPr>
        <p:style>
          <a:lnRef idx="2">
            <a:schemeClr val="accent1"/>
          </a:lnRef>
          <a:fillRef idx="1">
            <a:schemeClr val="lt1"/>
          </a:fillRef>
          <a:effectRef idx="0">
            <a:schemeClr val="accent1"/>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a:tabLst>
                <a:tab pos="266700" algn="l"/>
              </a:tabLst>
            </a:pPr>
            <a:r>
              <a:rPr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先行実施例</a:t>
            </a: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a:tabLst>
                <a:tab pos="266700" algn="l"/>
              </a:tabLst>
            </a:pP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・万博記念公園の指定管理者の</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導入に向けた提案募集（</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H29.1</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府民文化部 府民文化総務課</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p>
          <a:p>
            <a:pPr>
              <a:tabLst>
                <a:tab pos="266700" algn="l"/>
              </a:tabLst>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府営公園</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の活用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に関するサウンディング型市場</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調査（</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H29.9</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都市整備部 都市計画室 公園課</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2" name="正方形/長方形 11"/>
          <p:cNvSpPr/>
          <p:nvPr/>
        </p:nvSpPr>
        <p:spPr>
          <a:xfrm>
            <a:off x="84200" y="125397"/>
            <a:ext cx="1877510" cy="52627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lIns="36000" rIns="0" rtlCol="0" anchor="ct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＜参考事例</a:t>
            </a:r>
            <a:r>
              <a:rPr kumimoji="1"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910078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19050">
          <a:noFill/>
        </a:ln>
        <a:scene3d>
          <a:camera prst="orthographicFront"/>
          <a:lightRig rig="threePt" dir="t"/>
        </a:scene3d>
        <a:sp3d>
          <a:bevelT/>
        </a:sp3d>
      </a:spPr>
      <a:bodyPr lIns="36000" rIns="0" rtlCol="0" anchor="ctr"/>
      <a:lstStyle>
        <a:defPPr algn="ctr">
          <a:defRPr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kumimoji="1" sz="900" dirty="0" smtClean="0">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FEF5C6CA66625842BD9EABBB207E7DCF" ma:contentTypeVersion="0" ma:contentTypeDescription="新しいドキュメントを作成します。" ma:contentTypeScope="" ma:versionID="19e100ba22bd90536024203d1e7e716f">
  <xsd:schema xmlns:xsd="http://www.w3.org/2001/XMLSchema" xmlns:p="http://schemas.microsoft.com/office/2006/metadata/properties" targetNamespace="http://schemas.microsoft.com/office/2006/metadata/properties" ma:root="true" ma:fieldsID="f4cff559f9a06213828a8956bc5bb22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32240C-9678-49BC-876E-9028F5F0CBF7}">
  <ds:schemaRefs>
    <ds:schemaRef ds:uri="http://purl.org/dc/elements/1.1/"/>
    <ds:schemaRef ds:uri="http://schemas.openxmlformats.org/package/2006/metadata/core-properties"/>
    <ds:schemaRef ds:uri="http://purl.org/dc/dcmitype/"/>
    <ds:schemaRef ds:uri="http://www.w3.org/XML/1998/namespace"/>
    <ds:schemaRef ds:uri="http://schemas.microsoft.com/office/2006/documentManagement/typ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54BAA375-4434-4683-9766-7CA0A63058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FD13421D-47B8-4EE1-AFD8-43F894A84F8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26176</TotalTime>
  <Words>1189</Words>
  <Application>Microsoft Office PowerPoint</Application>
  <PresentationFormat>画面に合わせる (4:3)</PresentationFormat>
  <Paragraphs>362</Paragraphs>
  <Slides>15</Slides>
  <Notes>2</Notes>
  <HiddenSlides>0</HiddenSlides>
  <MMClips>0</MMClips>
  <ScaleCrop>false</ScaleCrop>
  <HeadingPairs>
    <vt:vector size="4" baseType="variant">
      <vt:variant>
        <vt:lpstr>テーマ</vt:lpstr>
      </vt:variant>
      <vt:variant>
        <vt:i4>1</vt:i4>
      </vt:variant>
      <vt:variant>
        <vt:lpstr>スライド タイトル</vt:lpstr>
      </vt:variant>
      <vt:variant>
        <vt:i4>15</vt:i4>
      </vt:variant>
    </vt:vector>
  </HeadingPairs>
  <TitlesOfParts>
    <vt:vector size="16"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大阪府庁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大阪府庁</dc:creator>
  <cp:lastModifiedBy>HOSTNAME</cp:lastModifiedBy>
  <cp:revision>2686</cp:revision>
  <cp:lastPrinted>2018-02-13T10:04:40Z</cp:lastPrinted>
  <dcterms:created xsi:type="dcterms:W3CDTF">2014-06-17T12:02:58Z</dcterms:created>
  <dcterms:modified xsi:type="dcterms:W3CDTF">2018-03-15T04:43:33Z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0x010100FEF5C6CA66625842BD9EABBB207E7DCF</vt:lpwstr>
  </property>
</Properties>
</file>