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0" r:id="rId5"/>
    <p:sldMasterId id="2147483696" r:id="rId6"/>
    <p:sldMasterId id="2147483708" r:id="rId7"/>
    <p:sldMasterId id="2147483720" r:id="rId8"/>
  </p:sldMasterIdLst>
  <p:notesMasterIdLst>
    <p:notesMasterId r:id="rId183"/>
  </p:notesMasterIdLst>
  <p:sldIdLst>
    <p:sldId id="994" r:id="rId9"/>
    <p:sldId id="1528" r:id="rId10"/>
    <p:sldId id="1438" r:id="rId11"/>
    <p:sldId id="1439" r:id="rId12"/>
    <p:sldId id="1091" r:id="rId13"/>
    <p:sldId id="1372" r:id="rId14"/>
    <p:sldId id="1241" r:id="rId15"/>
    <p:sldId id="1373" r:id="rId16"/>
    <p:sldId id="1243" r:id="rId17"/>
    <p:sldId id="1095" r:id="rId18"/>
    <p:sldId id="1186" r:id="rId19"/>
    <p:sldId id="1308" r:id="rId20"/>
    <p:sldId id="1516" r:id="rId21"/>
    <p:sldId id="1309" r:id="rId22"/>
    <p:sldId id="1366" r:id="rId23"/>
    <p:sldId id="1277" r:id="rId24"/>
    <p:sldId id="1278" r:id="rId25"/>
    <p:sldId id="1279" r:id="rId26"/>
    <p:sldId id="1311" r:id="rId27"/>
    <p:sldId id="1282" r:id="rId28"/>
    <p:sldId id="1527" r:id="rId29"/>
    <p:sldId id="1563" r:id="rId30"/>
    <p:sldId id="1319" r:id="rId31"/>
    <p:sldId id="1244" r:id="rId32"/>
    <p:sldId id="1202" r:id="rId33"/>
    <p:sldId id="1525" r:id="rId34"/>
    <p:sldId id="1204" r:id="rId35"/>
    <p:sldId id="1245" r:id="rId36"/>
    <p:sldId id="1246" r:id="rId37"/>
    <p:sldId id="1343" r:id="rId38"/>
    <p:sldId id="1344" r:id="rId39"/>
    <p:sldId id="1253" r:id="rId40"/>
    <p:sldId id="1210" r:id="rId41"/>
    <p:sldId id="1286" r:id="rId42"/>
    <p:sldId id="1287" r:id="rId43"/>
    <p:sldId id="1288" r:id="rId44"/>
    <p:sldId id="1289" r:id="rId45"/>
    <p:sldId id="1290" r:id="rId46"/>
    <p:sldId id="1529" r:id="rId47"/>
    <p:sldId id="1346" r:id="rId48"/>
    <p:sldId id="1347" r:id="rId49"/>
    <p:sldId id="1530" r:id="rId50"/>
    <p:sldId id="1247" r:id="rId51"/>
    <p:sldId id="1248" r:id="rId52"/>
    <p:sldId id="898" r:id="rId53"/>
    <p:sldId id="899" r:id="rId54"/>
    <p:sldId id="1524" r:id="rId55"/>
    <p:sldId id="1570" r:id="rId56"/>
    <p:sldId id="1255" r:id="rId57"/>
    <p:sldId id="1256" r:id="rId58"/>
    <p:sldId id="1531" r:id="rId59"/>
    <p:sldId id="1345" r:id="rId60"/>
    <p:sldId id="1377" r:id="rId61"/>
    <p:sldId id="1394" r:id="rId62"/>
    <p:sldId id="1269" r:id="rId63"/>
    <p:sldId id="1270" r:id="rId64"/>
    <p:sldId id="1271" r:id="rId65"/>
    <p:sldId id="1532" r:id="rId66"/>
    <p:sldId id="1575" r:id="rId67"/>
    <p:sldId id="1395" r:id="rId68"/>
    <p:sldId id="1533" r:id="rId69"/>
    <p:sldId id="928" r:id="rId70"/>
    <p:sldId id="929" r:id="rId71"/>
    <p:sldId id="1257" r:id="rId72"/>
    <p:sldId id="1518" r:id="rId73"/>
    <p:sldId id="1522" r:id="rId74"/>
    <p:sldId id="1078" r:id="rId75"/>
    <p:sldId id="1079" r:id="rId76"/>
    <p:sldId id="1463" r:id="rId77"/>
    <p:sldId id="1086" r:id="rId78"/>
    <p:sldId id="1087" r:id="rId79"/>
    <p:sldId id="1088" r:id="rId80"/>
    <p:sldId id="1465" r:id="rId81"/>
    <p:sldId id="1534" r:id="rId82"/>
    <p:sldId id="1292" r:id="rId83"/>
    <p:sldId id="1374" r:id="rId84"/>
    <p:sldId id="1497" r:id="rId85"/>
    <p:sldId id="1498" r:id="rId86"/>
    <p:sldId id="1369" r:id="rId87"/>
    <p:sldId id="1296" r:id="rId88"/>
    <p:sldId id="1571" r:id="rId89"/>
    <p:sldId id="1564" r:id="rId90"/>
    <p:sldId id="1565" r:id="rId91"/>
    <p:sldId id="1566" r:id="rId92"/>
    <p:sldId id="1299" r:id="rId93"/>
    <p:sldId id="1135" r:id="rId94"/>
    <p:sldId id="1535" r:id="rId95"/>
    <p:sldId id="1536" r:id="rId96"/>
    <p:sldId id="1537" r:id="rId97"/>
    <p:sldId id="1538" r:id="rId98"/>
    <p:sldId id="1539" r:id="rId99"/>
    <p:sldId id="1540" r:id="rId100"/>
    <p:sldId id="1541" r:id="rId101"/>
    <p:sldId id="1542" r:id="rId102"/>
    <p:sldId id="1543" r:id="rId103"/>
    <p:sldId id="1305" r:id="rId104"/>
    <p:sldId id="1306" r:id="rId105"/>
    <p:sldId id="1423" r:id="rId106"/>
    <p:sldId id="1424" r:id="rId107"/>
    <p:sldId id="1425" r:id="rId108"/>
    <p:sldId id="1426" r:id="rId109"/>
    <p:sldId id="1427" r:id="rId110"/>
    <p:sldId id="1547" r:id="rId111"/>
    <p:sldId id="1553" r:id="rId112"/>
    <p:sldId id="1430" r:id="rId113"/>
    <p:sldId id="1431" r:id="rId114"/>
    <p:sldId id="1432" r:id="rId115"/>
    <p:sldId id="1433" r:id="rId116"/>
    <p:sldId id="1434" r:id="rId117"/>
    <p:sldId id="1435" r:id="rId118"/>
    <p:sldId id="1554" r:id="rId119"/>
    <p:sldId id="1381" r:id="rId120"/>
    <p:sldId id="1572" r:id="rId121"/>
    <p:sldId id="1324" r:id="rId122"/>
    <p:sldId id="1483" r:id="rId123"/>
    <p:sldId id="1557" r:id="rId124"/>
    <p:sldId id="1485" r:id="rId125"/>
    <p:sldId id="1558" r:id="rId126"/>
    <p:sldId id="1487" r:id="rId127"/>
    <p:sldId id="1488" r:id="rId128"/>
    <p:sldId id="1489" r:id="rId129"/>
    <p:sldId id="1490" r:id="rId130"/>
    <p:sldId id="1491" r:id="rId131"/>
    <p:sldId id="1492" r:id="rId132"/>
    <p:sldId id="1493" r:id="rId133"/>
    <p:sldId id="1494" r:id="rId134"/>
    <p:sldId id="1180" r:id="rId135"/>
    <p:sldId id="1559" r:id="rId136"/>
    <p:sldId id="1496" r:id="rId137"/>
    <p:sldId id="1561" r:id="rId138"/>
    <p:sldId id="1569" r:id="rId139"/>
    <p:sldId id="1503" r:id="rId140"/>
    <p:sldId id="1505" r:id="rId141"/>
    <p:sldId id="1506" r:id="rId142"/>
    <p:sldId id="1507" r:id="rId143"/>
    <p:sldId id="1508" r:id="rId144"/>
    <p:sldId id="1549" r:id="rId145"/>
    <p:sldId id="1510" r:id="rId146"/>
    <p:sldId id="1555" r:id="rId147"/>
    <p:sldId id="1511" r:id="rId148"/>
    <p:sldId id="1512" r:id="rId149"/>
    <p:sldId id="1307" r:id="rId150"/>
    <p:sldId id="1550" r:id="rId151"/>
    <p:sldId id="1300" r:id="rId152"/>
    <p:sldId id="1501" r:id="rId153"/>
    <p:sldId id="1499" r:id="rId154"/>
    <p:sldId id="1500" r:id="rId155"/>
    <p:sldId id="1560" r:id="rId156"/>
    <p:sldId id="1402" r:id="rId157"/>
    <p:sldId id="1470" r:id="rId158"/>
    <p:sldId id="1404" r:id="rId159"/>
    <p:sldId id="1405" r:id="rId160"/>
    <p:sldId id="1406" r:id="rId161"/>
    <p:sldId id="1460" r:id="rId162"/>
    <p:sldId id="1408" r:id="rId163"/>
    <p:sldId id="1409" r:id="rId164"/>
    <p:sldId id="1556" r:id="rId165"/>
    <p:sldId id="1411" r:id="rId166"/>
    <p:sldId id="1412" r:id="rId167"/>
    <p:sldId id="1413" r:id="rId168"/>
    <p:sldId id="1414" r:id="rId169"/>
    <p:sldId id="1464" r:id="rId170"/>
    <p:sldId id="1416" r:id="rId171"/>
    <p:sldId id="1520" r:id="rId172"/>
    <p:sldId id="1459" r:id="rId173"/>
    <p:sldId id="1419" r:id="rId174"/>
    <p:sldId id="1467" r:id="rId175"/>
    <p:sldId id="1567" r:id="rId176"/>
    <p:sldId id="1568" r:id="rId177"/>
    <p:sldId id="1396" r:id="rId178"/>
    <p:sldId id="1397" r:id="rId179"/>
    <p:sldId id="1398" r:id="rId180"/>
    <p:sldId id="1399" r:id="rId181"/>
    <p:sldId id="1574" r:id="rId18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74" autoAdjust="0"/>
    <p:restoredTop sz="94660"/>
  </p:normalViewPr>
  <p:slideViewPr>
    <p:cSldViewPr>
      <p:cViewPr>
        <p:scale>
          <a:sx n="100" d="100"/>
          <a:sy n="100" d="100"/>
        </p:scale>
        <p:origin x="-258"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slide" Target="slides/slide146.xml"/><Relationship Id="rId159" Type="http://schemas.openxmlformats.org/officeDocument/2006/relationships/slide" Target="slides/slide151.xml"/><Relationship Id="rId175" Type="http://schemas.openxmlformats.org/officeDocument/2006/relationships/slide" Target="slides/slide167.xml"/><Relationship Id="rId170" Type="http://schemas.openxmlformats.org/officeDocument/2006/relationships/slide" Target="slides/slide162.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160" Type="http://schemas.openxmlformats.org/officeDocument/2006/relationships/slide" Target="slides/slide152.xml"/><Relationship Id="rId165" Type="http://schemas.openxmlformats.org/officeDocument/2006/relationships/slide" Target="slides/slide157.xml"/><Relationship Id="rId181" Type="http://schemas.openxmlformats.org/officeDocument/2006/relationships/slide" Target="slides/slide173.xml"/><Relationship Id="rId186"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slide" Target="slides/slide142.xml"/><Relationship Id="rId155" Type="http://schemas.openxmlformats.org/officeDocument/2006/relationships/slide" Target="slides/slide147.xml"/><Relationship Id="rId171" Type="http://schemas.openxmlformats.org/officeDocument/2006/relationships/slide" Target="slides/slide163.xml"/><Relationship Id="rId176" Type="http://schemas.openxmlformats.org/officeDocument/2006/relationships/slide" Target="slides/slide168.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61" Type="http://schemas.openxmlformats.org/officeDocument/2006/relationships/slide" Target="slides/slide153.xml"/><Relationship Id="rId166" Type="http://schemas.openxmlformats.org/officeDocument/2006/relationships/slide" Target="slides/slide158.xml"/><Relationship Id="rId182" Type="http://schemas.openxmlformats.org/officeDocument/2006/relationships/slide" Target="slides/slide174.xml"/><Relationship Id="rId187"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51" Type="http://schemas.openxmlformats.org/officeDocument/2006/relationships/slide" Target="slides/slide143.xml"/><Relationship Id="rId156" Type="http://schemas.openxmlformats.org/officeDocument/2006/relationships/slide" Target="slides/slide148.xml"/><Relationship Id="rId177" Type="http://schemas.openxmlformats.org/officeDocument/2006/relationships/slide" Target="slides/slide169.xml"/><Relationship Id="rId172" Type="http://schemas.openxmlformats.org/officeDocument/2006/relationships/slide" Target="slides/slide164.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slide" Target="slides/slide171.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80" Type="http://schemas.openxmlformats.org/officeDocument/2006/relationships/slide" Target="slides/slide17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0000SV0NS001\shome2$\KondoMi\&#25913;&#38761;&#35413;&#20385;PT&#20316;&#26989;&#20013;\&#25913;&#38761;&#35413;&#20385;&#65328;&#65322;&#12487;&#12540;&#12479;&#65288;H26%206&#26376;&#65374;&#6528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24220;&#20661;&#27531;&#39640;&#12464;&#12521;&#125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icrosoft%20PowerPoint%20&#20869;&#12398;&#12464;&#12521;&#1250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P031-033&#12288;&#31246;&#21454;&#12398;&#25512;&#3122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130516_&#25152;&#24471;&#38542;&#23652;&#21029;&#19990;&#24111;&#25968;&#12398;&#25512;&#31227;&#20998;&#265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22823;&#38442;&#31246;&#38306;&#36664;&#20986;&#20837;&#36890;&#38306;&#3898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nakatanim\Documents\&#25913;&#38761;&#35413;&#20385;&#65328;&#65322;&#12487;&#12540;&#12479;&#65288;H26%206&#26376;&#65374;&#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Sheet1!$A$3</c:f>
              <c:strCache>
                <c:ptCount val="1"/>
                <c:pt idx="0">
                  <c:v>H25.2版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Sheet1!$B$3:$W$3</c:f>
              <c:numCache>
                <c:formatCode>General</c:formatCode>
                <c:ptCount val="22"/>
                <c:pt idx="0">
                  <c:v>18.2</c:v>
                </c:pt>
                <c:pt idx="1">
                  <c:v>19.8</c:v>
                </c:pt>
                <c:pt idx="2">
                  <c:v>21.1</c:v>
                </c:pt>
                <c:pt idx="3">
                  <c:v>23.9</c:v>
                </c:pt>
                <c:pt idx="4">
                  <c:v>24.3</c:v>
                </c:pt>
                <c:pt idx="5">
                  <c:v>24.9</c:v>
                </c:pt>
                <c:pt idx="6">
                  <c:v>23.5</c:v>
                </c:pt>
                <c:pt idx="7">
                  <c:v>23</c:v>
                </c:pt>
                <c:pt idx="8">
                  <c:v>22.5</c:v>
                </c:pt>
                <c:pt idx="9">
                  <c:v>23</c:v>
                </c:pt>
                <c:pt idx="10">
                  <c:v>23.5</c:v>
                </c:pt>
                <c:pt idx="11">
                  <c:v>24.9</c:v>
                </c:pt>
                <c:pt idx="12">
                  <c:v>24.8</c:v>
                </c:pt>
                <c:pt idx="13">
                  <c:v>23.9</c:v>
                </c:pt>
                <c:pt idx="14">
                  <c:v>21</c:v>
                </c:pt>
                <c:pt idx="15">
                  <c:v>19.600000000000001</c:v>
                </c:pt>
                <c:pt idx="16">
                  <c:v>19.3</c:v>
                </c:pt>
                <c:pt idx="17">
                  <c:v>19.399999999999999</c:v>
                </c:pt>
                <c:pt idx="18">
                  <c:v>19.100000000000001</c:v>
                </c:pt>
                <c:pt idx="19">
                  <c:v>18.2</c:v>
                </c:pt>
                <c:pt idx="20">
                  <c:v>16.3</c:v>
                </c:pt>
              </c:numCache>
            </c:numRef>
          </c:val>
          <c:smooth val="0"/>
        </c:ser>
        <c:ser>
          <c:idx val="1"/>
          <c:order val="1"/>
          <c:tx>
            <c:strRef>
              <c:f>Sheet1!$A$4</c:f>
              <c:strCache>
                <c:ptCount val="1"/>
                <c:pt idx="0">
                  <c:v>H26.2版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Sheet1!$B$4:$W$4</c:f>
              <c:numCache>
                <c:formatCode>General</c:formatCode>
                <c:ptCount val="22"/>
                <c:pt idx="1">
                  <c:v>19.7</c:v>
                </c:pt>
                <c:pt idx="2">
                  <c:v>20.5</c:v>
                </c:pt>
                <c:pt idx="3">
                  <c:v>22.4</c:v>
                </c:pt>
                <c:pt idx="4">
                  <c:v>22.2</c:v>
                </c:pt>
                <c:pt idx="5">
                  <c:v>21.9</c:v>
                </c:pt>
                <c:pt idx="6">
                  <c:v>20.3</c:v>
                </c:pt>
                <c:pt idx="7">
                  <c:v>19.100000000000001</c:v>
                </c:pt>
                <c:pt idx="8">
                  <c:v>18.7</c:v>
                </c:pt>
                <c:pt idx="9">
                  <c:v>19.5</c:v>
                </c:pt>
                <c:pt idx="10">
                  <c:v>20.2</c:v>
                </c:pt>
                <c:pt idx="11">
                  <c:v>20.5</c:v>
                </c:pt>
                <c:pt idx="12">
                  <c:v>19.600000000000001</c:v>
                </c:pt>
                <c:pt idx="13">
                  <c:v>17.5</c:v>
                </c:pt>
                <c:pt idx="14">
                  <c:v>15.2</c:v>
                </c:pt>
                <c:pt idx="15">
                  <c:v>13.8</c:v>
                </c:pt>
                <c:pt idx="16">
                  <c:v>13</c:v>
                </c:pt>
                <c:pt idx="17">
                  <c:v>12</c:v>
                </c:pt>
                <c:pt idx="18">
                  <c:v>10.4</c:v>
                </c:pt>
                <c:pt idx="19">
                  <c:v>8.8000000000000007</c:v>
                </c:pt>
                <c:pt idx="20">
                  <c:v>7.4</c:v>
                </c:pt>
                <c:pt idx="21">
                  <c:v>6.9</c:v>
                </c:pt>
              </c:numCache>
            </c:numRef>
          </c:val>
          <c:smooth val="0"/>
        </c:ser>
        <c:dLbls>
          <c:showLegendKey val="0"/>
          <c:showVal val="0"/>
          <c:showCatName val="0"/>
          <c:showSerName val="0"/>
          <c:showPercent val="0"/>
          <c:showBubbleSize val="0"/>
        </c:dLbls>
        <c:marker val="1"/>
        <c:smooth val="0"/>
        <c:axId val="141013760"/>
        <c:axId val="141015296"/>
      </c:lineChart>
      <c:catAx>
        <c:axId val="141013760"/>
        <c:scaling>
          <c:orientation val="minMax"/>
        </c:scaling>
        <c:delete val="0"/>
        <c:axPos val="b"/>
        <c:majorTickMark val="out"/>
        <c:minorTickMark val="none"/>
        <c:tickLblPos val="nextTo"/>
        <c:txPr>
          <a:bodyPr/>
          <a:lstStyle/>
          <a:p>
            <a:pPr>
              <a:defRPr sz="1200"/>
            </a:pPr>
            <a:endParaRPr lang="ja-JP"/>
          </a:p>
        </c:txPr>
        <c:crossAx val="141015296"/>
        <c:crosses val="autoZero"/>
        <c:auto val="1"/>
        <c:lblAlgn val="ctr"/>
        <c:lblOffset val="100"/>
        <c:tickLblSkip val="2"/>
        <c:noMultiLvlLbl val="0"/>
      </c:catAx>
      <c:valAx>
        <c:axId val="141015296"/>
        <c:scaling>
          <c:orientation val="minMax"/>
          <c:min val="5"/>
        </c:scaling>
        <c:delete val="0"/>
        <c:axPos val="l"/>
        <c:majorGridlines/>
        <c:numFmt formatCode="General" sourceLinked="1"/>
        <c:majorTickMark val="out"/>
        <c:minorTickMark val="none"/>
        <c:tickLblPos val="nextTo"/>
        <c:txPr>
          <a:bodyPr/>
          <a:lstStyle/>
          <a:p>
            <a:pPr>
              <a:defRPr sz="1200"/>
            </a:pPr>
            <a:endParaRPr lang="ja-JP"/>
          </a:p>
        </c:txPr>
        <c:crossAx val="141013760"/>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40347368810873"/>
          <c:y val="3.5391335119143143E-2"/>
          <c:w val="0.80726215605673446"/>
          <c:h val="0.86388861132622219"/>
        </c:manualLayout>
      </c:layout>
      <c:lineChart>
        <c:grouping val="standard"/>
        <c:varyColors val="0"/>
        <c:ser>
          <c:idx val="0"/>
          <c:order val="0"/>
          <c:tx>
            <c:strRef>
              <c:f>'経常収支比率 (府)'!$A$19</c:f>
              <c:strCache>
                <c:ptCount val="1"/>
                <c:pt idx="0">
                  <c:v>大阪府</c:v>
                </c:pt>
              </c:strCache>
            </c:strRef>
          </c:tx>
          <c:spPr>
            <a:ln w="635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(府)'!$D$19:$K$19</c:f>
              <c:numCache>
                <c:formatCode>#,##0.0_ </c:formatCode>
                <c:ptCount val="8"/>
                <c:pt idx="0">
                  <c:v>98.6</c:v>
                </c:pt>
                <c:pt idx="1">
                  <c:v>96.6</c:v>
                </c:pt>
                <c:pt idx="2">
                  <c:v>102.7</c:v>
                </c:pt>
                <c:pt idx="3">
                  <c:v>96.6</c:v>
                </c:pt>
                <c:pt idx="4">
                  <c:v>96.9</c:v>
                </c:pt>
                <c:pt idx="5">
                  <c:v>91.3</c:v>
                </c:pt>
                <c:pt idx="6">
                  <c:v>97</c:v>
                </c:pt>
                <c:pt idx="7">
                  <c:v>97.2</c:v>
                </c:pt>
              </c:numCache>
            </c:numRef>
          </c:val>
          <c:smooth val="0"/>
        </c:ser>
        <c:ser>
          <c:idx val="2"/>
          <c:order val="1"/>
          <c:tx>
            <c:strRef>
              <c:f>'経常収支比率 (府)'!$A$21</c:f>
              <c:strCache>
                <c:ptCount val="1"/>
                <c:pt idx="0">
                  <c:v>愛知県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(府)'!$D$21:$K$21</c:f>
              <c:numCache>
                <c:formatCode>#,##0.0_ </c:formatCode>
                <c:ptCount val="8"/>
                <c:pt idx="0">
                  <c:v>95.3</c:v>
                </c:pt>
                <c:pt idx="1">
                  <c:v>93.3</c:v>
                </c:pt>
                <c:pt idx="2">
                  <c:v>92</c:v>
                </c:pt>
                <c:pt idx="3">
                  <c:v>89.1</c:v>
                </c:pt>
                <c:pt idx="4">
                  <c:v>100.1</c:v>
                </c:pt>
                <c:pt idx="5">
                  <c:v>94.5</c:v>
                </c:pt>
                <c:pt idx="6">
                  <c:v>102.5</c:v>
                </c:pt>
                <c:pt idx="7">
                  <c:v>100.6</c:v>
                </c:pt>
              </c:numCache>
            </c:numRef>
          </c:val>
          <c:smooth val="0"/>
        </c:ser>
        <c:ser>
          <c:idx val="3"/>
          <c:order val="2"/>
          <c:tx>
            <c:strRef>
              <c:f>'経常収支比率 (府)'!$A$22</c:f>
              <c:strCache>
                <c:ptCount val="1"/>
                <c:pt idx="0">
                  <c:v>神奈川県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(府)'!$D$22:$K$22</c:f>
              <c:numCache>
                <c:formatCode>#,##0.0_ </c:formatCode>
                <c:ptCount val="8"/>
                <c:pt idx="0">
                  <c:v>95.3</c:v>
                </c:pt>
                <c:pt idx="1">
                  <c:v>93.5</c:v>
                </c:pt>
                <c:pt idx="2">
                  <c:v>97.6</c:v>
                </c:pt>
                <c:pt idx="3">
                  <c:v>97.8</c:v>
                </c:pt>
                <c:pt idx="4">
                  <c:v>97.9</c:v>
                </c:pt>
                <c:pt idx="5">
                  <c:v>93.9</c:v>
                </c:pt>
                <c:pt idx="6">
                  <c:v>95</c:v>
                </c:pt>
                <c:pt idx="7">
                  <c:v>94.6</c:v>
                </c:pt>
              </c:numCache>
            </c:numRef>
          </c:val>
          <c:smooth val="0"/>
        </c:ser>
        <c:ser>
          <c:idx val="6"/>
          <c:order val="3"/>
          <c:tx>
            <c:strRef>
              <c:f>'経常収支比率 (府)'!$A$25</c:f>
              <c:strCache>
                <c:ptCount val="1"/>
                <c:pt idx="0">
                  <c:v>全国平均</c:v>
                </c:pt>
              </c:strCache>
            </c:strRef>
          </c:tx>
          <c:spPr>
            <a:ln w="508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(府)'!$D$25:$K$25</c:f>
              <c:numCache>
                <c:formatCode>#,##0.0_ </c:formatCode>
                <c:ptCount val="8"/>
                <c:pt idx="0">
                  <c:v>92.6</c:v>
                </c:pt>
                <c:pt idx="1">
                  <c:v>92.6</c:v>
                </c:pt>
                <c:pt idx="2">
                  <c:v>94.7</c:v>
                </c:pt>
                <c:pt idx="3">
                  <c:v>93.9</c:v>
                </c:pt>
                <c:pt idx="4">
                  <c:v>95.9</c:v>
                </c:pt>
                <c:pt idx="5">
                  <c:v>91.3</c:v>
                </c:pt>
                <c:pt idx="6">
                  <c:v>93.9</c:v>
                </c:pt>
                <c:pt idx="7">
                  <c:v>94.1</c:v>
                </c:pt>
              </c:numCache>
            </c:numRef>
          </c:val>
          <c:smooth val="0"/>
        </c:ser>
        <c:dLbls>
          <c:showLegendKey val="0"/>
          <c:showVal val="0"/>
          <c:showCatName val="0"/>
          <c:showSerName val="0"/>
          <c:showPercent val="0"/>
          <c:showBubbleSize val="0"/>
        </c:dLbls>
        <c:marker val="1"/>
        <c:smooth val="0"/>
        <c:axId val="143590144"/>
        <c:axId val="143591680"/>
      </c:lineChart>
      <c:catAx>
        <c:axId val="143590144"/>
        <c:scaling>
          <c:orientation val="minMax"/>
        </c:scaling>
        <c:delete val="0"/>
        <c:axPos val="b"/>
        <c:majorTickMark val="out"/>
        <c:minorTickMark val="none"/>
        <c:tickLblPos val="nextTo"/>
        <c:txPr>
          <a:bodyPr/>
          <a:lstStyle/>
          <a:p>
            <a:pPr>
              <a:defRPr sz="1400"/>
            </a:pPr>
            <a:endParaRPr lang="ja-JP"/>
          </a:p>
        </c:txPr>
        <c:crossAx val="143591680"/>
        <c:crosses val="autoZero"/>
        <c:auto val="1"/>
        <c:lblAlgn val="ctr"/>
        <c:lblOffset val="100"/>
        <c:tickLblSkip val="2"/>
        <c:noMultiLvlLbl val="0"/>
      </c:catAx>
      <c:valAx>
        <c:axId val="143591680"/>
        <c:scaling>
          <c:orientation val="minMax"/>
          <c:min val="88"/>
        </c:scaling>
        <c:delete val="0"/>
        <c:axPos val="l"/>
        <c:majorGridlines/>
        <c:numFmt formatCode="#,##0.0_ " sourceLinked="1"/>
        <c:majorTickMark val="out"/>
        <c:minorTickMark val="none"/>
        <c:tickLblPos val="nextTo"/>
        <c:txPr>
          <a:bodyPr/>
          <a:lstStyle/>
          <a:p>
            <a:pPr>
              <a:defRPr sz="1400"/>
            </a:pPr>
            <a:endParaRPr lang="ja-JP"/>
          </a:p>
        </c:txPr>
        <c:crossAx val="143590144"/>
        <c:crosses val="autoZero"/>
        <c:crossBetween val="between"/>
      </c:valAx>
    </c:plotArea>
    <c:legend>
      <c:legendPos val="r"/>
      <c:layout>
        <c:manualLayout>
          <c:xMode val="edge"/>
          <c:yMode val="edge"/>
          <c:x val="0.77071992000888789"/>
          <c:y val="0.63410356973345661"/>
          <c:w val="0.22928007999111211"/>
          <c:h val="0.26891879790097811"/>
        </c:manualLayout>
      </c:layout>
      <c:overlay val="0"/>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907261592301"/>
          <c:y val="3.059599280635485E-2"/>
          <c:w val="0.77537401574803144"/>
          <c:h val="0.90036740709365626"/>
        </c:manualLayout>
      </c:layout>
      <c:barChart>
        <c:barDir val="col"/>
        <c:grouping val="stacked"/>
        <c:varyColors val="0"/>
        <c:ser>
          <c:idx val="0"/>
          <c:order val="0"/>
          <c:tx>
            <c:strRef>
              <c:f>グラフ用データ!$E$33</c:f>
              <c:strCache>
                <c:ptCount val="1"/>
                <c:pt idx="0">
                  <c:v>その他の地方債</c:v>
                </c:pt>
              </c:strCache>
            </c:strRef>
          </c:tx>
          <c:invertIfNegative val="0"/>
          <c:dLbls>
            <c:txPr>
              <a:bodyPr rot="-3000000"/>
              <a:lstStyle/>
              <a:p>
                <a:pPr>
                  <a:defRPr/>
                </a:pPr>
                <a:endParaRPr lang="ja-JP"/>
              </a:p>
            </c:txP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グラフ用データ!$E$20:$E$30</c:f>
              <c:numCache>
                <c:formatCode>#,##0_);[Red]\(#,##0\)</c:formatCode>
                <c:ptCount val="11"/>
                <c:pt idx="0">
                  <c:v>40969</c:v>
                </c:pt>
                <c:pt idx="1">
                  <c:v>40923</c:v>
                </c:pt>
                <c:pt idx="2">
                  <c:v>40811</c:v>
                </c:pt>
                <c:pt idx="3">
                  <c:v>41318</c:v>
                </c:pt>
                <c:pt idx="4">
                  <c:v>41121</c:v>
                </c:pt>
                <c:pt idx="5">
                  <c:v>40247</c:v>
                </c:pt>
                <c:pt idx="6">
                  <c:v>39180</c:v>
                </c:pt>
                <c:pt idx="7">
                  <c:v>37886</c:v>
                </c:pt>
                <c:pt idx="8">
                  <c:v>35454</c:v>
                </c:pt>
                <c:pt idx="9">
                  <c:v>35095</c:v>
                </c:pt>
                <c:pt idx="10">
                  <c:v>34176</c:v>
                </c:pt>
              </c:numCache>
            </c:numRef>
          </c:val>
        </c:ser>
        <c:ser>
          <c:idx val="1"/>
          <c:order val="1"/>
          <c:tx>
            <c:strRef>
              <c:f>グラフ用データ!$F$33</c:f>
              <c:strCache>
                <c:ptCount val="1"/>
                <c:pt idx="0">
                  <c:v>臨時財政対策債 等</c:v>
                </c:pt>
              </c:strCache>
            </c:strRef>
          </c:tx>
          <c:invertIfNegative val="0"/>
          <c:dLbls>
            <c:txPr>
              <a:bodyPr rot="-3000000"/>
              <a:lstStyle/>
              <a:p>
                <a:pPr>
                  <a:defRPr/>
                </a:pPr>
                <a:endParaRPr lang="ja-JP"/>
              </a:p>
            </c:txPr>
            <c:dLblPos val="ct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グラフ用データ!$F$20:$F$30</c:f>
              <c:numCache>
                <c:formatCode>#,##0_);[Red]\(#,##0\)</c:formatCode>
                <c:ptCount val="11"/>
                <c:pt idx="0">
                  <c:v>15163</c:v>
                </c:pt>
                <c:pt idx="1">
                  <c:v>16486</c:v>
                </c:pt>
                <c:pt idx="2">
                  <c:v>16446</c:v>
                </c:pt>
                <c:pt idx="3">
                  <c:v>16427</c:v>
                </c:pt>
                <c:pt idx="4">
                  <c:v>17167</c:v>
                </c:pt>
                <c:pt idx="5">
                  <c:v>18153</c:v>
                </c:pt>
                <c:pt idx="6">
                  <c:v>20040</c:v>
                </c:pt>
                <c:pt idx="7">
                  <c:v>22853</c:v>
                </c:pt>
                <c:pt idx="8">
                  <c:v>24924</c:v>
                </c:pt>
                <c:pt idx="9">
                  <c:v>27415</c:v>
                </c:pt>
                <c:pt idx="10">
                  <c:v>29117</c:v>
                </c:pt>
              </c:numCache>
            </c:numRef>
          </c:val>
        </c:ser>
        <c:dLbls>
          <c:showLegendKey val="0"/>
          <c:showVal val="0"/>
          <c:showCatName val="0"/>
          <c:showSerName val="0"/>
          <c:showPercent val="0"/>
          <c:showBubbleSize val="0"/>
        </c:dLbls>
        <c:gapWidth val="50"/>
        <c:overlap val="100"/>
        <c:axId val="143802752"/>
        <c:axId val="143804288"/>
      </c:barChart>
      <c:catAx>
        <c:axId val="143802752"/>
        <c:scaling>
          <c:orientation val="minMax"/>
        </c:scaling>
        <c:delete val="0"/>
        <c:axPos val="b"/>
        <c:majorTickMark val="out"/>
        <c:minorTickMark val="none"/>
        <c:tickLblPos val="nextTo"/>
        <c:txPr>
          <a:bodyPr/>
          <a:lstStyle/>
          <a:p>
            <a:pPr>
              <a:defRPr sz="1400"/>
            </a:pPr>
            <a:endParaRPr lang="ja-JP"/>
          </a:p>
        </c:txPr>
        <c:crossAx val="143804288"/>
        <c:crosses val="autoZero"/>
        <c:auto val="1"/>
        <c:lblAlgn val="ctr"/>
        <c:lblOffset val="100"/>
        <c:tickLblSkip val="2"/>
        <c:noMultiLvlLbl val="0"/>
      </c:catAx>
      <c:valAx>
        <c:axId val="143804288"/>
        <c:scaling>
          <c:orientation val="minMax"/>
          <c:max val="80000"/>
        </c:scaling>
        <c:delete val="0"/>
        <c:axPos val="l"/>
        <c:majorGridlines/>
        <c:numFmt formatCode="#,##0_);[Red]\(#,##0\)" sourceLinked="1"/>
        <c:majorTickMark val="out"/>
        <c:minorTickMark val="none"/>
        <c:tickLblPos val="nextTo"/>
        <c:txPr>
          <a:bodyPr/>
          <a:lstStyle/>
          <a:p>
            <a:pPr>
              <a:defRPr sz="1200"/>
            </a:pPr>
            <a:endParaRPr lang="ja-JP"/>
          </a:p>
        </c:txPr>
        <c:crossAx val="143802752"/>
        <c:crosses val="autoZero"/>
        <c:crossBetween val="between"/>
      </c:valAx>
    </c:plotArea>
    <c:legend>
      <c:legendPos val="r"/>
      <c:layout>
        <c:manualLayout>
          <c:xMode val="edge"/>
          <c:yMode val="edge"/>
          <c:x val="0.5187653105861767"/>
          <c:y val="9.1917521317075881E-2"/>
          <c:w val="0.36179024496937889"/>
          <c:h val="0.1106877881624264"/>
        </c:manualLayout>
      </c:layout>
      <c:overlay val="0"/>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01575172306089E-2"/>
          <c:y val="0.1293874036496426"/>
          <c:w val="0.72494111984789666"/>
          <c:h val="0.80460033404915299"/>
        </c:manualLayout>
      </c:layout>
      <c:barChart>
        <c:barDir val="col"/>
        <c:grouping val="stacked"/>
        <c:varyColors val="0"/>
        <c:ser>
          <c:idx val="2"/>
          <c:order val="0"/>
          <c:tx>
            <c:strRef>
              <c:f>Sheet3!$A$5</c:f>
              <c:strCache>
                <c:ptCount val="1"/>
                <c:pt idx="0">
                  <c:v>女性職員</c:v>
                </c:pt>
              </c:strCache>
            </c:strRef>
          </c:tx>
          <c:spPr>
            <a:solidFill>
              <a:schemeClr val="accent3">
                <a:lumMod val="40000"/>
                <a:lumOff val="60000"/>
              </a:schemeClr>
            </a:solidFill>
          </c:spPr>
          <c:invertIfNegative val="0"/>
          <c:dLbls>
            <c:dLbl>
              <c:idx val="0"/>
              <c:delete val="1"/>
            </c:dLbl>
            <c:dLbl>
              <c:idx val="1"/>
              <c:layout>
                <c:manualLayout>
                  <c:x val="0"/>
                  <c:y val="5.270092226613966E-3"/>
                </c:manualLayout>
              </c:layout>
              <c:showLegendKey val="0"/>
              <c:showVal val="1"/>
              <c:showCatName val="0"/>
              <c:showSerName val="0"/>
              <c:showPercent val="0"/>
              <c:showBubbleSize val="0"/>
            </c:dLbl>
            <c:dLbl>
              <c:idx val="2"/>
              <c:layout>
                <c:manualLayout>
                  <c:x val="0"/>
                  <c:y val="5.270092226613966E-3"/>
                </c:manualLayout>
              </c:layout>
              <c:showLegendKey val="0"/>
              <c:showVal val="1"/>
              <c:showCatName val="0"/>
              <c:showSerName val="0"/>
              <c:showPercent val="0"/>
              <c:showBubbleSize val="0"/>
            </c:dLbl>
            <c:dLbl>
              <c:idx val="3"/>
              <c:layout>
                <c:manualLayout>
                  <c:x val="0"/>
                  <c:y val="-5.270299710559798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Sheet3!$B$5:$E$5</c:f>
              <c:numCache>
                <c:formatCode>General</c:formatCode>
                <c:ptCount val="4"/>
                <c:pt idx="0">
                  <c:v>0</c:v>
                </c:pt>
                <c:pt idx="1">
                  <c:v>23</c:v>
                </c:pt>
                <c:pt idx="2">
                  <c:v>17</c:v>
                </c:pt>
                <c:pt idx="3">
                  <c:v>105</c:v>
                </c:pt>
              </c:numCache>
            </c:numRef>
          </c:val>
        </c:ser>
        <c:ser>
          <c:idx val="3"/>
          <c:order val="1"/>
          <c:tx>
            <c:strRef>
              <c:f>Sheet3!$A$6</c:f>
              <c:strCache>
                <c:ptCount val="1"/>
                <c:pt idx="0">
                  <c:v>男性職員</c:v>
                </c:pt>
              </c:strCache>
            </c:strRef>
          </c:tx>
          <c:spPr>
            <a:solidFill>
              <a:schemeClr val="accent4">
                <a:lumMod val="75000"/>
              </a:schemeClr>
            </a:solidFill>
          </c:spPr>
          <c:invertIfNegative val="0"/>
          <c:dLbls>
            <c:txPr>
              <a:bodyPr/>
              <a:lstStyle/>
              <a:p>
                <a:pPr>
                  <a:defRPr sz="1000" baseline="0"/>
                </a:pPr>
                <a:endParaRPr lang="ja-JP"/>
              </a:p>
            </c:txPr>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Sheet3!$B$6:$E$6</c:f>
              <c:numCache>
                <c:formatCode>General</c:formatCode>
                <c:ptCount val="4"/>
                <c:pt idx="0">
                  <c:v>0</c:v>
                </c:pt>
                <c:pt idx="1">
                  <c:v>29</c:v>
                </c:pt>
                <c:pt idx="2">
                  <c:v>22</c:v>
                </c:pt>
                <c:pt idx="3">
                  <c:v>76</c:v>
                </c:pt>
              </c:numCache>
            </c:numRef>
          </c:val>
        </c:ser>
        <c:dLbls>
          <c:showLegendKey val="0"/>
          <c:showVal val="1"/>
          <c:showCatName val="0"/>
          <c:showSerName val="0"/>
          <c:showPercent val="0"/>
          <c:showBubbleSize val="0"/>
        </c:dLbls>
        <c:gapWidth val="150"/>
        <c:overlap val="100"/>
        <c:axId val="143663872"/>
        <c:axId val="143665408"/>
      </c:barChart>
      <c:lineChart>
        <c:grouping val="standard"/>
        <c:varyColors val="0"/>
        <c:ser>
          <c:idx val="6"/>
          <c:order val="2"/>
          <c:tx>
            <c:strRef>
              <c:f>Sheet3!$A$9</c:f>
              <c:strCache>
                <c:ptCount val="1"/>
                <c:pt idx="0">
                  <c:v>女性比率</c:v>
                </c:pt>
              </c:strCache>
            </c:strRef>
          </c:tx>
          <c:spPr>
            <a:ln w="31750">
              <a:solidFill>
                <a:schemeClr val="bg2">
                  <a:lumMod val="25000"/>
                </a:schemeClr>
              </a:solidFill>
            </a:ln>
          </c:spPr>
          <c:marker>
            <c:spPr>
              <a:solidFill>
                <a:schemeClr val="accent1"/>
              </a:solidFill>
              <a:ln w="3175">
                <a:solidFill>
                  <a:schemeClr val="bg1">
                    <a:lumMod val="50000"/>
                  </a:schemeClr>
                </a:solidFill>
              </a:ln>
            </c:spPr>
          </c:marker>
          <c:dLbls>
            <c:dLbl>
              <c:idx val="0"/>
              <c:tx>
                <c:rich>
                  <a:bodyPr/>
                  <a:lstStyle/>
                  <a:p>
                    <a:r>
                      <a:rPr lang="en-US" altLang="en-US"/>
                      <a:t>0.0%</a:t>
                    </a:r>
                  </a:p>
                </c:rich>
              </c:tx>
              <c:showLegendKey val="0"/>
              <c:showVal val="1"/>
              <c:showCatName val="0"/>
              <c:showSerName val="0"/>
              <c:showPercent val="0"/>
              <c:showBubbleSize val="0"/>
            </c:dLbl>
            <c:dLbl>
              <c:idx val="1"/>
              <c:layout>
                <c:manualLayout>
                  <c:x val="-5.3015252947460215E-3"/>
                  <c:y val="-2.0158391899999864E-2"/>
                </c:manualLayout>
              </c:layout>
              <c:tx>
                <c:rich>
                  <a:bodyPr/>
                  <a:lstStyle/>
                  <a:p>
                    <a:r>
                      <a:rPr lang="en-US"/>
                      <a:t>44.2%</a:t>
                    </a:r>
                  </a:p>
                </c:rich>
              </c:tx>
              <c:showLegendKey val="0"/>
              <c:showVal val="1"/>
              <c:showCatName val="0"/>
              <c:showSerName val="0"/>
              <c:showPercent val="0"/>
              <c:showBubbleSize val="0"/>
            </c:dLbl>
            <c:dLbl>
              <c:idx val="2"/>
              <c:tx>
                <c:rich>
                  <a:bodyPr/>
                  <a:lstStyle/>
                  <a:p>
                    <a:r>
                      <a:rPr lang="en-US" altLang="en-US"/>
                      <a:t>43.6%</a:t>
                    </a:r>
                  </a:p>
                </c:rich>
              </c:tx>
              <c:showLegendKey val="0"/>
              <c:showVal val="1"/>
              <c:showCatName val="0"/>
              <c:showSerName val="0"/>
              <c:showPercent val="0"/>
              <c:showBubbleSize val="0"/>
            </c:dLbl>
            <c:dLbl>
              <c:idx val="3"/>
              <c:tx>
                <c:rich>
                  <a:bodyPr/>
                  <a:lstStyle/>
                  <a:p>
                    <a:r>
                      <a:rPr lang="en-US" altLang="en-US"/>
                      <a:t>58.0%</a:t>
                    </a:r>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Sheet3!$B$9:$E$9</c:f>
              <c:numCache>
                <c:formatCode>General</c:formatCode>
                <c:ptCount val="4"/>
                <c:pt idx="0">
                  <c:v>0</c:v>
                </c:pt>
                <c:pt idx="1">
                  <c:v>23</c:v>
                </c:pt>
                <c:pt idx="2">
                  <c:v>17</c:v>
                </c:pt>
                <c:pt idx="3">
                  <c:v>105</c:v>
                </c:pt>
              </c:numCache>
            </c:numRef>
          </c:val>
          <c:smooth val="0"/>
        </c:ser>
        <c:dLbls>
          <c:showLegendKey val="0"/>
          <c:showVal val="1"/>
          <c:showCatName val="0"/>
          <c:showSerName val="0"/>
          <c:showPercent val="0"/>
          <c:showBubbleSize val="0"/>
        </c:dLbls>
        <c:marker val="1"/>
        <c:smooth val="0"/>
        <c:axId val="143663872"/>
        <c:axId val="143665408"/>
      </c:lineChart>
      <c:catAx>
        <c:axId val="143663872"/>
        <c:scaling>
          <c:orientation val="minMax"/>
        </c:scaling>
        <c:delete val="0"/>
        <c:axPos val="b"/>
        <c:majorTickMark val="out"/>
        <c:minorTickMark val="none"/>
        <c:tickLblPos val="nextTo"/>
        <c:crossAx val="143665408"/>
        <c:crosses val="autoZero"/>
        <c:auto val="1"/>
        <c:lblAlgn val="ctr"/>
        <c:lblOffset val="100"/>
        <c:noMultiLvlLbl val="0"/>
      </c:catAx>
      <c:valAx>
        <c:axId val="143665408"/>
        <c:scaling>
          <c:orientation val="minMax"/>
          <c:max val="180"/>
          <c:min val="0"/>
        </c:scaling>
        <c:delete val="0"/>
        <c:axPos val="l"/>
        <c:majorGridlines/>
        <c:numFmt formatCode="#,##0_);[Red]\(#,##0\)" sourceLinked="0"/>
        <c:majorTickMark val="out"/>
        <c:minorTickMark val="out"/>
        <c:tickLblPos val="nextTo"/>
        <c:txPr>
          <a:bodyPr/>
          <a:lstStyle/>
          <a:p>
            <a:pPr>
              <a:defRPr sz="1100" baseline="0"/>
            </a:pPr>
            <a:endParaRPr lang="ja-JP"/>
          </a:p>
        </c:txPr>
        <c:crossAx val="143663872"/>
        <c:crosses val="autoZero"/>
        <c:crossBetween val="between"/>
        <c:minorUnit val="20"/>
      </c:valAx>
    </c:plotArea>
    <c:legend>
      <c:legendPos val="r"/>
      <c:legendEntry>
        <c:idx val="0"/>
        <c:txPr>
          <a:bodyPr/>
          <a:lstStyle/>
          <a:p>
            <a:pPr>
              <a:defRPr sz="9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egendEntry>
        <c:idx val="1"/>
        <c:txPr>
          <a:bodyPr/>
          <a:lstStyle/>
          <a:p>
            <a:pPr>
              <a:defRPr sz="9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egendEntry>
        <c:idx val="2"/>
        <c:txPr>
          <a:bodyPr/>
          <a:lstStyle/>
          <a:p>
            <a:pPr>
              <a:defRPr sz="9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ayout>
        <c:manualLayout>
          <c:xMode val="edge"/>
          <c:yMode val="edge"/>
          <c:x val="0.80744922745922942"/>
          <c:y val="0.12367660950813977"/>
          <c:w val="0.17504362617335728"/>
          <c:h val="0.30632079092880188"/>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a:pPr>
            <a:r>
              <a:rPr lang="ja-JP" sz="1200"/>
              <a:t>公共施設等（建物）の建替時期別延床面積（平成</a:t>
            </a:r>
            <a:r>
              <a:rPr lang="en-US" sz="1200"/>
              <a:t>26</a:t>
            </a:r>
            <a:r>
              <a:rPr lang="ja-JP" sz="1200"/>
              <a:t>年</a:t>
            </a:r>
            <a:r>
              <a:rPr lang="en-US" sz="1200"/>
              <a:t>3</a:t>
            </a:r>
            <a:r>
              <a:rPr lang="ja-JP" sz="1200"/>
              <a:t>月末現在）</a:t>
            </a:r>
            <a:endParaRPr lang="en-US" sz="1200"/>
          </a:p>
        </c:rich>
      </c:tx>
      <c:layout>
        <c:manualLayout>
          <c:xMode val="edge"/>
          <c:yMode val="edge"/>
          <c:x val="0.17771986913188254"/>
          <c:y val="4.8954860892718617E-3"/>
        </c:manualLayout>
      </c:layout>
      <c:overlay val="0"/>
    </c:title>
    <c:autoTitleDeleted val="0"/>
    <c:plotArea>
      <c:layout>
        <c:manualLayout>
          <c:layoutTarget val="inner"/>
          <c:xMode val="edge"/>
          <c:yMode val="edge"/>
          <c:x val="7.0020367454068241E-2"/>
          <c:y val="0.12133727366190042"/>
          <c:w val="0.84871828521434822"/>
          <c:h val="0.71012615680721625"/>
        </c:manualLayout>
      </c:layout>
      <c:barChart>
        <c:barDir val="col"/>
        <c:grouping val="clustered"/>
        <c:varyColors val="0"/>
        <c:ser>
          <c:idx val="1"/>
          <c:order val="0"/>
          <c:spPr>
            <a:solidFill>
              <a:schemeClr val="accent1"/>
            </a:solidFill>
          </c:spPr>
          <c:invertIfNegative val="0"/>
          <c:cat>
            <c:strRef>
              <c:f>'[Microsoft PowerPoint 内のグラフ]建築年別（グラフ）'!$C$48:$C$68</c:f>
              <c:strCache>
                <c:ptCount val="21"/>
                <c:pt idx="0">
                  <c:v>H26</c:v>
                </c:pt>
                <c:pt idx="5">
                  <c:v>H31</c:v>
                </c:pt>
                <c:pt idx="10">
                  <c:v>H36</c:v>
                </c:pt>
                <c:pt idx="15">
                  <c:v>H41</c:v>
                </c:pt>
                <c:pt idx="20">
                  <c:v>H46</c:v>
                </c:pt>
              </c:strCache>
            </c:strRef>
          </c:cat>
          <c:val>
            <c:numRef>
              <c:f>'[Microsoft PowerPoint 内のグラフ]建築年別（グラフ）'!$D$48:$D$68</c:f>
              <c:numCache>
                <c:formatCode>#,##0.00_ </c:formatCode>
                <c:ptCount val="21"/>
                <c:pt idx="0">
                  <c:v>166170.16</c:v>
                </c:pt>
                <c:pt idx="1">
                  <c:v>280289.04000000021</c:v>
                </c:pt>
                <c:pt idx="2">
                  <c:v>266409.61999999988</c:v>
                </c:pt>
                <c:pt idx="3">
                  <c:v>320758.28999999992</c:v>
                </c:pt>
                <c:pt idx="4">
                  <c:v>324147.99000000034</c:v>
                </c:pt>
                <c:pt idx="5">
                  <c:v>437694.74000000017</c:v>
                </c:pt>
                <c:pt idx="6">
                  <c:v>528567.16</c:v>
                </c:pt>
                <c:pt idx="7">
                  <c:v>714085.34</c:v>
                </c:pt>
                <c:pt idx="8">
                  <c:v>585150.64000000025</c:v>
                </c:pt>
                <c:pt idx="9">
                  <c:v>447454.51000000018</c:v>
                </c:pt>
                <c:pt idx="10">
                  <c:v>517468.55000000016</c:v>
                </c:pt>
                <c:pt idx="11">
                  <c:v>412922.66999999993</c:v>
                </c:pt>
                <c:pt idx="12">
                  <c:v>334617.95000000007</c:v>
                </c:pt>
                <c:pt idx="13">
                  <c:v>216200.55000000005</c:v>
                </c:pt>
                <c:pt idx="14">
                  <c:v>337478.2100000002</c:v>
                </c:pt>
                <c:pt idx="15">
                  <c:v>251041.05000000005</c:v>
                </c:pt>
                <c:pt idx="16">
                  <c:v>263575.27000000008</c:v>
                </c:pt>
                <c:pt idx="17">
                  <c:v>244265.13999999993</c:v>
                </c:pt>
                <c:pt idx="18">
                  <c:v>198126.06999999995</c:v>
                </c:pt>
                <c:pt idx="19">
                  <c:v>299866.37</c:v>
                </c:pt>
                <c:pt idx="20">
                  <c:v>249110.25999999986</c:v>
                </c:pt>
              </c:numCache>
            </c:numRef>
          </c:val>
        </c:ser>
        <c:dLbls>
          <c:showLegendKey val="0"/>
          <c:showVal val="0"/>
          <c:showCatName val="0"/>
          <c:showSerName val="0"/>
          <c:showPercent val="0"/>
          <c:showBubbleSize val="0"/>
        </c:dLbls>
        <c:gapWidth val="75"/>
        <c:axId val="143714944"/>
        <c:axId val="143864576"/>
      </c:barChart>
      <c:catAx>
        <c:axId val="143714944"/>
        <c:scaling>
          <c:orientation val="minMax"/>
        </c:scaling>
        <c:delete val="0"/>
        <c:axPos val="b"/>
        <c:title>
          <c:tx>
            <c:rich>
              <a:bodyPr/>
              <a:lstStyle/>
              <a:p>
                <a:pPr>
                  <a:defRPr/>
                </a:pPr>
                <a:r>
                  <a:rPr lang="ja-JP" dirty="0"/>
                  <a:t>建替時期（年度）</a:t>
                </a:r>
              </a:p>
            </c:rich>
          </c:tx>
          <c:layout>
            <c:manualLayout>
              <c:xMode val="edge"/>
              <c:yMode val="edge"/>
              <c:x val="0.74619308586426691"/>
              <c:y val="0.86273965150116816"/>
            </c:manualLayout>
          </c:layout>
          <c:overlay val="0"/>
        </c:title>
        <c:numFmt formatCode="#,##0_ " sourceLinked="1"/>
        <c:majorTickMark val="out"/>
        <c:minorTickMark val="none"/>
        <c:tickLblPos val="nextTo"/>
        <c:crossAx val="143864576"/>
        <c:crosses val="autoZero"/>
        <c:auto val="1"/>
        <c:lblAlgn val="ctr"/>
        <c:lblOffset val="100"/>
        <c:noMultiLvlLbl val="0"/>
      </c:catAx>
      <c:valAx>
        <c:axId val="143864576"/>
        <c:scaling>
          <c:orientation val="minMax"/>
        </c:scaling>
        <c:delete val="0"/>
        <c:axPos val="l"/>
        <c:majorGridlines/>
        <c:title>
          <c:tx>
            <c:rich>
              <a:bodyPr rot="0" vert="horz"/>
              <a:lstStyle/>
              <a:p>
                <a:pPr>
                  <a:defRPr/>
                </a:pPr>
                <a:r>
                  <a:rPr lang="ja-JP" dirty="0"/>
                  <a:t>延床面積（㎡）</a:t>
                </a:r>
              </a:p>
            </c:rich>
          </c:tx>
          <c:layout>
            <c:manualLayout>
              <c:xMode val="edge"/>
              <c:yMode val="edge"/>
              <c:x val="1.0499234059463479E-2"/>
              <c:y val="1.0411206854379381E-2"/>
            </c:manualLayout>
          </c:layout>
          <c:overlay val="0"/>
        </c:title>
        <c:numFmt formatCode="#,##0_ " sourceLinked="0"/>
        <c:majorTickMark val="out"/>
        <c:minorTickMark val="none"/>
        <c:tickLblPos val="nextTo"/>
        <c:crossAx val="143714944"/>
        <c:crosses val="autoZero"/>
        <c:crossBetween val="between"/>
      </c:valAx>
      <c:spPr>
        <a:solidFill>
          <a:schemeClr val="bg1"/>
        </a:solidFill>
      </c:spPr>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0559498725238"/>
          <c:y val="4.1580920745321347E-2"/>
          <c:w val="0.84107073260202214"/>
          <c:h val="0.86864968854370039"/>
        </c:manualLayout>
      </c:layout>
      <c:lineChart>
        <c:grouping val="standard"/>
        <c:varyColors val="0"/>
        <c:ser>
          <c:idx val="0"/>
          <c:order val="0"/>
          <c:tx>
            <c:strRef>
              <c:f>Sheet5!$A$4</c:f>
              <c:strCache>
                <c:ptCount val="1"/>
                <c:pt idx="0">
                  <c:v>職員数</c:v>
                </c:pt>
              </c:strCache>
            </c:strRef>
          </c:tx>
          <c:dLbls>
            <c:dLbl>
              <c:idx val="0"/>
              <c:layout>
                <c:manualLayout>
                  <c:x val="-3.9370070603659948E-2"/>
                  <c:y val="4.8014482954173668E-2"/>
                </c:manualLayout>
              </c:layout>
              <c:tx>
                <c:rich>
                  <a:bodyPr/>
                  <a:lstStyle/>
                  <a:p>
                    <a:r>
                      <a:rPr lang="en-US" altLang="en-US"/>
                      <a:t>16,</a:t>
                    </a:r>
                    <a:r>
                      <a:rPr lang="en-US" altLang="ja-JP"/>
                      <a:t>961</a:t>
                    </a:r>
                    <a:r>
                      <a:rPr lang="en-US" altLang="en-US"/>
                      <a:t> </a:t>
                    </a:r>
                  </a:p>
                </c:rich>
              </c:tx>
              <c:showLegendKey val="0"/>
              <c:showVal val="1"/>
              <c:showCatName val="0"/>
              <c:showSerName val="0"/>
              <c:showPercent val="0"/>
              <c:showBubbleSize val="0"/>
            </c:dLbl>
            <c:dLbl>
              <c:idx val="1"/>
              <c:delete val="1"/>
            </c:dLbl>
            <c:dLbl>
              <c:idx val="2"/>
              <c:delete val="1"/>
            </c:dLbl>
            <c:dLbl>
              <c:idx val="3"/>
              <c:layout>
                <c:manualLayout>
                  <c:x val="-7.5912316136086941E-2"/>
                  <c:y val="4.060898204898903E-2"/>
                </c:manualLayout>
              </c:layout>
              <c:showLegendKey val="0"/>
              <c:showVal val="1"/>
              <c:showCatName val="0"/>
              <c:showSerName val="0"/>
              <c:showPercent val="0"/>
              <c:showBubbleSize val="0"/>
            </c:dLbl>
            <c:dLbl>
              <c:idx val="4"/>
              <c:layout>
                <c:manualLayout>
                  <c:x val="-4.5634913505356596E-2"/>
                  <c:y val="-4.0493770395488883E-2"/>
                </c:manualLayout>
              </c:layout>
              <c:showLegendKey val="0"/>
              <c:showVal val="1"/>
              <c:showCatName val="0"/>
              <c:showSerName val="0"/>
              <c:showPercent val="0"/>
              <c:showBubbleSize val="0"/>
            </c:dLbl>
            <c:dLbl>
              <c:idx val="5"/>
              <c:layout>
                <c:manualLayout>
                  <c:x val="-3.7698406808772837E-2"/>
                  <c:y val="-3.4145512832793712E-2"/>
                </c:manualLayout>
              </c:layout>
              <c:showLegendKey val="0"/>
              <c:showVal val="1"/>
              <c:showCatName val="0"/>
              <c:showSerName val="0"/>
              <c:showPercent val="0"/>
              <c:showBubbleSize val="0"/>
            </c:dLbl>
            <c:dLbl>
              <c:idx val="6"/>
              <c:layout>
                <c:manualLayout>
                  <c:x val="-3.5714280134626901E-2"/>
                  <c:y val="-3.4285495334980938E-2"/>
                </c:manualLayout>
              </c:layout>
              <c:showLegendKey val="0"/>
              <c:showVal val="1"/>
              <c:showCatName val="0"/>
              <c:showSerName val="0"/>
              <c:showPercent val="0"/>
              <c:showBubbleSize val="0"/>
            </c:dLbl>
            <c:dLbl>
              <c:idx val="7"/>
              <c:layout>
                <c:manualLayout>
                  <c:x val="-3.5714280134626901E-2"/>
                  <c:y val="-4.4157837934491767E-2"/>
                </c:manualLayout>
              </c:layout>
              <c:showLegendKey val="0"/>
              <c:showVal val="1"/>
              <c:showCatName val="0"/>
              <c:showSerName val="0"/>
              <c:showPercent val="0"/>
              <c:showBubbleSize val="0"/>
            </c:dLbl>
            <c:dLbl>
              <c:idx val="8"/>
              <c:layout>
                <c:manualLayout>
                  <c:x val="-3.7698406808772837E-2"/>
                  <c:y val="-3.7669597869609363E-2"/>
                </c:manualLayout>
              </c:layout>
              <c:showLegendKey val="0"/>
              <c:showVal val="1"/>
              <c:showCatName val="0"/>
              <c:showSerName val="0"/>
              <c:showPercent val="0"/>
              <c:showBubbleSize val="0"/>
            </c:dLbl>
            <c:dLbl>
              <c:idx val="9"/>
              <c:layout>
                <c:manualLayout>
                  <c:x val="-3.7698406808772837E-2"/>
                  <c:y val="-4.0609392699044004E-2"/>
                </c:manualLayout>
              </c:layout>
              <c:showLegendKey val="0"/>
              <c:showVal val="1"/>
              <c:showCatName val="0"/>
              <c:showSerName val="0"/>
              <c:showPercent val="0"/>
              <c:showBubbleSize val="0"/>
            </c:dLbl>
            <c:dLbl>
              <c:idx val="10"/>
              <c:layout>
                <c:manualLayout>
                  <c:x val="-3.1808537043309763E-2"/>
                  <c:y val="-4.0608982048989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Sheet5!$B$3:$L$3</c:f>
              <c:strCache>
                <c:ptCount val="11"/>
                <c:pt idx="0">
                  <c:v>H6</c:v>
                </c:pt>
                <c:pt idx="3">
                  <c:v>H19</c:v>
                </c:pt>
                <c:pt idx="4">
                  <c:v>H20</c:v>
                </c:pt>
                <c:pt idx="5">
                  <c:v>H21</c:v>
                </c:pt>
                <c:pt idx="6">
                  <c:v>H22</c:v>
                </c:pt>
                <c:pt idx="7">
                  <c:v>H23</c:v>
                </c:pt>
                <c:pt idx="8">
                  <c:v>H24</c:v>
                </c:pt>
                <c:pt idx="9">
                  <c:v>H25</c:v>
                </c:pt>
                <c:pt idx="10">
                  <c:v>H26</c:v>
                </c:pt>
              </c:strCache>
            </c:strRef>
          </c:cat>
          <c:val>
            <c:numRef>
              <c:f>Sheet5!$B$4:$L$4</c:f>
              <c:numCache>
                <c:formatCode>#,##0_ </c:formatCode>
                <c:ptCount val="11"/>
                <c:pt idx="0">
                  <c:v>16961</c:v>
                </c:pt>
                <c:pt idx="1">
                  <c:v>14000</c:v>
                </c:pt>
                <c:pt idx="2">
                  <c:v>12000</c:v>
                </c:pt>
                <c:pt idx="3">
                  <c:v>10368</c:v>
                </c:pt>
                <c:pt idx="4">
                  <c:v>10223</c:v>
                </c:pt>
                <c:pt idx="5">
                  <c:v>9919</c:v>
                </c:pt>
                <c:pt idx="6">
                  <c:v>9605</c:v>
                </c:pt>
                <c:pt idx="7">
                  <c:v>9013</c:v>
                </c:pt>
                <c:pt idx="8">
                  <c:v>8509</c:v>
                </c:pt>
                <c:pt idx="9">
                  <c:v>8265</c:v>
                </c:pt>
                <c:pt idx="10">
                  <c:v>8240</c:v>
                </c:pt>
              </c:numCache>
            </c:numRef>
          </c:val>
          <c:smooth val="0"/>
        </c:ser>
        <c:dLbls>
          <c:showLegendKey val="0"/>
          <c:showVal val="0"/>
          <c:showCatName val="0"/>
          <c:showSerName val="0"/>
          <c:showPercent val="0"/>
          <c:showBubbleSize val="0"/>
        </c:dLbls>
        <c:marker val="1"/>
        <c:smooth val="0"/>
        <c:axId val="142743040"/>
        <c:axId val="142744576"/>
      </c:lineChart>
      <c:catAx>
        <c:axId val="142743040"/>
        <c:scaling>
          <c:orientation val="minMax"/>
        </c:scaling>
        <c:delete val="0"/>
        <c:axPos val="b"/>
        <c:majorTickMark val="out"/>
        <c:minorTickMark val="none"/>
        <c:tickLblPos val="nextTo"/>
        <c:crossAx val="142744576"/>
        <c:crosses val="autoZero"/>
        <c:auto val="1"/>
        <c:lblAlgn val="ctr"/>
        <c:lblOffset val="100"/>
        <c:noMultiLvlLbl val="0"/>
      </c:catAx>
      <c:valAx>
        <c:axId val="142744576"/>
        <c:scaling>
          <c:orientation val="minMax"/>
          <c:max val="17000"/>
          <c:min val="7000"/>
        </c:scaling>
        <c:delete val="0"/>
        <c:axPos val="l"/>
        <c:majorGridlines/>
        <c:numFmt formatCode="#,##0_ " sourceLinked="1"/>
        <c:majorTickMark val="out"/>
        <c:minorTickMark val="none"/>
        <c:tickLblPos val="nextTo"/>
        <c:crossAx val="142743040"/>
        <c:crosses val="autoZero"/>
        <c:crossBetween val="between"/>
        <c:majorUnit val="2000"/>
        <c:minorUnit val="1000"/>
      </c:valAx>
    </c:plotArea>
    <c:legend>
      <c:legendPos val="r"/>
      <c:layout>
        <c:manualLayout>
          <c:xMode val="edge"/>
          <c:yMode val="edge"/>
          <c:x val="0.5562534242144741"/>
          <c:y val="5.5289113791523979E-2"/>
          <c:w val="0.15748028241463979"/>
          <c:h val="6.6788230418566102E-2"/>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1449275362319E-2"/>
          <c:y val="8.7999999999999995E-2"/>
          <c:w val="0.93043478260869561"/>
          <c:h val="0.78800000000000003"/>
        </c:manualLayout>
      </c:layout>
      <c:lineChart>
        <c:grouping val="standard"/>
        <c:varyColors val="0"/>
        <c:ser>
          <c:idx val="0"/>
          <c:order val="0"/>
          <c:spPr>
            <a:ln w="33486">
              <a:solidFill>
                <a:srgbClr val="000080"/>
              </a:solidFill>
              <a:prstDash val="sysDash"/>
            </a:ln>
          </c:spPr>
          <c:marker>
            <c:symbol val="none"/>
          </c:marker>
          <c:cat>
            <c:strRef>
              <c:f>Sheet1!$K$2:$R$2</c:f>
              <c:strCache>
                <c:ptCount val="8"/>
                <c:pt idx="0">
                  <c:v>H19</c:v>
                </c:pt>
                <c:pt idx="1">
                  <c:v>H20</c:v>
                </c:pt>
                <c:pt idx="2">
                  <c:v>H21</c:v>
                </c:pt>
                <c:pt idx="3">
                  <c:v>H22</c:v>
                </c:pt>
                <c:pt idx="4">
                  <c:v>H23</c:v>
                </c:pt>
                <c:pt idx="5">
                  <c:v>H24</c:v>
                </c:pt>
                <c:pt idx="6">
                  <c:v>H25</c:v>
                </c:pt>
                <c:pt idx="7">
                  <c:v>H26</c:v>
                </c:pt>
              </c:strCache>
            </c:strRef>
          </c:cat>
          <c:val>
            <c:numRef>
              <c:f>Sheet1!$K$3:$R$3</c:f>
              <c:numCache>
                <c:formatCode>General</c:formatCode>
                <c:ptCount val="8"/>
                <c:pt idx="0">
                  <c:v>100</c:v>
                </c:pt>
                <c:pt idx="1">
                  <c:v>100</c:v>
                </c:pt>
                <c:pt idx="2">
                  <c:v>100</c:v>
                </c:pt>
                <c:pt idx="3">
                  <c:v>100</c:v>
                </c:pt>
                <c:pt idx="4">
                  <c:v>100</c:v>
                </c:pt>
                <c:pt idx="5">
                  <c:v>100</c:v>
                </c:pt>
                <c:pt idx="6">
                  <c:v>100</c:v>
                </c:pt>
                <c:pt idx="7">
                  <c:v>100</c:v>
                </c:pt>
              </c:numCache>
            </c:numRef>
          </c:val>
          <c:smooth val="0"/>
        </c:ser>
        <c:ser>
          <c:idx val="1"/>
          <c:order val="1"/>
          <c:spPr>
            <a:ln w="22324">
              <a:solidFill>
                <a:srgbClr val="FF00FF"/>
              </a:solidFill>
              <a:prstDash val="solid"/>
            </a:ln>
          </c:spPr>
          <c:marker>
            <c:symbol val="square"/>
            <c:size val="6"/>
            <c:spPr>
              <a:solidFill>
                <a:srgbClr val="FF00FF"/>
              </a:solidFill>
              <a:ln>
                <a:solidFill>
                  <a:srgbClr val="FF00FF"/>
                </a:solidFill>
                <a:prstDash val="solid"/>
              </a:ln>
            </c:spPr>
          </c:marker>
          <c:dLbls>
            <c:dLbl>
              <c:idx val="0"/>
              <c:layout>
                <c:manualLayout>
                  <c:x val="-5.7736012161309254E-2"/>
                  <c:y val="-4.880273700339896E-2"/>
                </c:manualLayout>
              </c:layout>
              <c:dLblPos val="r"/>
              <c:showLegendKey val="0"/>
              <c:showVal val="1"/>
              <c:showCatName val="0"/>
              <c:showSerName val="0"/>
              <c:showPercent val="0"/>
              <c:showBubbleSize val="0"/>
            </c:dLbl>
            <c:dLbl>
              <c:idx val="1"/>
              <c:layout>
                <c:manualLayout>
                  <c:x val="-8.2971465619497392E-2"/>
                  <c:y val="-6.6529667882565091E-2"/>
                </c:manualLayout>
              </c:layout>
              <c:dLblPos val="r"/>
              <c:showLegendKey val="0"/>
              <c:showVal val="1"/>
              <c:showCatName val="0"/>
              <c:showSerName val="0"/>
              <c:showPercent val="0"/>
              <c:showBubbleSize val="0"/>
            </c:dLbl>
            <c:dLbl>
              <c:idx val="2"/>
              <c:layout>
                <c:manualLayout>
                  <c:x val="-5.606628797646325E-2"/>
                  <c:y val="3.5768591337280997E-2"/>
                </c:manualLayout>
              </c:layout>
              <c:dLblPos val="r"/>
              <c:showLegendKey val="0"/>
              <c:showVal val="1"/>
              <c:showCatName val="0"/>
              <c:showSerName val="0"/>
              <c:showPercent val="0"/>
              <c:showBubbleSize val="0"/>
            </c:dLbl>
            <c:dLbl>
              <c:idx val="3"/>
              <c:layout>
                <c:manualLayout>
                  <c:x val="-4.598507341727387E-2"/>
                  <c:y val="4.4697173241474146E-2"/>
                </c:manualLayout>
              </c:layout>
              <c:dLblPos val="r"/>
              <c:showLegendKey val="0"/>
              <c:showVal val="1"/>
              <c:showCatName val="0"/>
              <c:showSerName val="0"/>
              <c:showPercent val="0"/>
              <c:showBubbleSize val="0"/>
            </c:dLbl>
            <c:dLbl>
              <c:idx val="4"/>
              <c:layout>
                <c:manualLayout>
                  <c:x val="-5.4176490649474621E-2"/>
                  <c:y val="4.850149648506745E-2"/>
                </c:manualLayout>
              </c:layout>
              <c:dLblPos val="r"/>
              <c:showLegendKey val="0"/>
              <c:showVal val="1"/>
              <c:showCatName val="0"/>
              <c:showSerName val="0"/>
              <c:showPercent val="0"/>
              <c:showBubbleSize val="0"/>
            </c:dLbl>
            <c:dLbl>
              <c:idx val="5"/>
              <c:layout>
                <c:manualLayout>
                  <c:x val="-5.9469096963847612E-2"/>
                  <c:y val="-3.8047960916041998E-2"/>
                </c:manualLayout>
              </c:layout>
              <c:dLblPos val="r"/>
              <c:showLegendKey val="0"/>
              <c:showVal val="1"/>
              <c:showCatName val="0"/>
              <c:showSerName val="0"/>
              <c:showPercent val="0"/>
              <c:showBubbleSize val="0"/>
            </c:dLbl>
            <c:dLbl>
              <c:idx val="6"/>
              <c:layout>
                <c:manualLayout>
                  <c:x val="-3.1335509205708351E-2"/>
                  <c:y val="-4.1472441656234343E-2"/>
                </c:manualLayout>
              </c:layout>
              <c:dLblPos val="r"/>
              <c:showLegendKey val="0"/>
              <c:showVal val="1"/>
              <c:showCatName val="0"/>
              <c:showSerName val="0"/>
              <c:showPercent val="0"/>
              <c:showBubbleSize val="0"/>
            </c:dLbl>
            <c:dLbl>
              <c:idx val="7"/>
              <c:delete val="1"/>
            </c:dLbl>
            <c:dLbl>
              <c:idx val="8"/>
              <c:layout>
                <c:manualLayout>
                  <c:x val="-4.6930020570150353E-2"/>
                  <c:y val="-7.9248570748319674E-2"/>
                </c:manualLayout>
              </c:layout>
              <c:dLblPos val="r"/>
              <c:showLegendKey val="0"/>
              <c:showVal val="1"/>
              <c:showCatName val="0"/>
              <c:showSerName val="0"/>
              <c:showPercent val="0"/>
              <c:showBubbleSize val="0"/>
            </c:dLbl>
            <c:dLbl>
              <c:idx val="9"/>
              <c:layout>
                <c:manualLayout>
                  <c:x val="-5.0553267744134545E-2"/>
                  <c:y val="-6.7548465391915252E-2"/>
                </c:manualLayout>
              </c:layout>
              <c:dLblPos val="r"/>
              <c:showLegendKey val="0"/>
              <c:showVal val="1"/>
              <c:showCatName val="0"/>
              <c:showSerName val="0"/>
              <c:showPercent val="0"/>
              <c:showBubbleSize val="0"/>
            </c:dLbl>
            <c:dLbl>
              <c:idx val="10"/>
              <c:layout>
                <c:manualLayout>
                  <c:x val="-4.4031587381886873E-2"/>
                  <c:y val="-7.7398759049999502E-2"/>
                </c:manualLayout>
              </c:layout>
              <c:dLblPos val="r"/>
              <c:showLegendKey val="0"/>
              <c:showVal val="1"/>
              <c:showCatName val="0"/>
              <c:showSerName val="0"/>
              <c:showPercent val="0"/>
              <c:showBubbleSize val="0"/>
            </c:dLbl>
            <c:dLbl>
              <c:idx val="11"/>
              <c:layout>
                <c:manualLayout>
                  <c:x val="-2.4165395739190292E-2"/>
                  <c:y val="6.4126177066233872E-2"/>
                </c:manualLayout>
              </c:layout>
              <c:dLblPos val="r"/>
              <c:showLegendKey val="0"/>
              <c:showVal val="1"/>
              <c:showCatName val="0"/>
              <c:showSerName val="0"/>
              <c:showPercent val="0"/>
              <c:showBubbleSize val="0"/>
            </c:dLbl>
            <c:dLbl>
              <c:idx val="15"/>
              <c:layout>
                <c:manualLayout>
                  <c:x val="0"/>
                  <c:y val="6.7329779040726567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Sheet1!$K$4:$R$4</c:f>
              <c:numCache>
                <c:formatCode>General</c:formatCode>
                <c:ptCount val="8"/>
                <c:pt idx="0">
                  <c:v>99.6</c:v>
                </c:pt>
                <c:pt idx="1">
                  <c:v>99.4</c:v>
                </c:pt>
                <c:pt idx="2">
                  <c:v>98.7</c:v>
                </c:pt>
                <c:pt idx="3">
                  <c:v>98.9</c:v>
                </c:pt>
                <c:pt idx="4">
                  <c:v>99.3</c:v>
                </c:pt>
                <c:pt idx="5">
                  <c:v>107.5</c:v>
                </c:pt>
                <c:pt idx="6">
                  <c:v>107.4</c:v>
                </c:pt>
                <c:pt idx="7">
                  <c:v>99.9</c:v>
                </c:pt>
              </c:numCache>
            </c:numRef>
          </c:val>
          <c:smooth val="0"/>
        </c:ser>
        <c:ser>
          <c:idx val="2"/>
          <c:order val="2"/>
          <c:spPr>
            <a:ln w="25400">
              <a:solidFill>
                <a:srgbClr val="FF00FF"/>
              </a:solidFill>
              <a:prstDash val="sysDot"/>
            </a:ln>
          </c:spPr>
          <c:marker>
            <c:symbol val="x"/>
            <c:size val="6"/>
            <c:spPr>
              <a:solidFill>
                <a:srgbClr val="FF00FF"/>
              </a:solidFill>
              <a:ln>
                <a:solidFill>
                  <a:srgbClr val="003366"/>
                </a:solidFill>
                <a:prstDash val="solid"/>
              </a:ln>
            </c:spPr>
          </c:marker>
          <c:dLbls>
            <c:dLbl>
              <c:idx val="0"/>
              <c:layout>
                <c:manualLayout>
                  <c:x val="-5.707497047160319E-2"/>
                  <c:y val="-7.574891824130954E-2"/>
                </c:manualLayout>
              </c:layout>
              <c:dLblPos val="r"/>
              <c:showLegendKey val="0"/>
              <c:showVal val="1"/>
              <c:showCatName val="0"/>
              <c:showSerName val="0"/>
              <c:showPercent val="0"/>
              <c:showBubbleSize val="0"/>
            </c:dLbl>
            <c:dLbl>
              <c:idx val="1"/>
              <c:layout>
                <c:manualLayout>
                  <c:x val="-4.6205464022398966E-2"/>
                  <c:y val="-6.0073793823396449E-2"/>
                </c:manualLayout>
              </c:layout>
              <c:dLblPos val="r"/>
              <c:showLegendKey val="0"/>
              <c:showVal val="1"/>
              <c:showCatName val="0"/>
              <c:showSerName val="0"/>
              <c:showPercent val="0"/>
              <c:showBubbleSize val="0"/>
            </c:dLbl>
            <c:dLbl>
              <c:idx val="2"/>
              <c:layout>
                <c:manualLayout>
                  <c:x val="-5.4176373113100425E-2"/>
                  <c:y val="0.10695109747057874"/>
                </c:manualLayout>
              </c:layout>
              <c:dLblPos val="r"/>
              <c:showLegendKey val="0"/>
              <c:showVal val="1"/>
              <c:showCatName val="0"/>
              <c:showSerName val="0"/>
              <c:showPercent val="0"/>
              <c:showBubbleSize val="0"/>
            </c:dLbl>
            <c:dLbl>
              <c:idx val="3"/>
              <c:layout>
                <c:manualLayout>
                  <c:x val="-4.9103968113171581E-2"/>
                  <c:y val="4.8451534608084788E-2"/>
                </c:manualLayout>
              </c:layout>
              <c:dLblPos val="r"/>
              <c:showLegendKey val="0"/>
              <c:showVal val="1"/>
              <c:showCatName val="0"/>
              <c:showSerName val="0"/>
              <c:showPercent val="0"/>
              <c:showBubbleSize val="0"/>
            </c:dLbl>
            <c:dLbl>
              <c:idx val="4"/>
              <c:delete val="1"/>
            </c:dLbl>
            <c:dLbl>
              <c:idx val="5"/>
              <c:layout>
                <c:manualLayout>
                  <c:x val="-4.8883453301014505E-2"/>
                  <c:y val="3.8849890709933721E-2"/>
                </c:manualLayout>
              </c:layout>
              <c:dLblPos val="r"/>
              <c:showLegendKey val="0"/>
              <c:showVal val="1"/>
              <c:showCatName val="0"/>
              <c:showSerName val="0"/>
              <c:showPercent val="0"/>
              <c:showBubbleSize val="0"/>
            </c:dLbl>
            <c:dLbl>
              <c:idx val="6"/>
              <c:layout>
                <c:manualLayout>
                  <c:x val="-1.2401981370013727E-2"/>
                  <c:y val="3.5849253624523215E-2"/>
                </c:manualLayout>
              </c:layout>
              <c:dLblPos val="r"/>
              <c:showLegendKey val="0"/>
              <c:showVal val="1"/>
              <c:showCatName val="0"/>
              <c:showSerName val="0"/>
              <c:showPercent val="0"/>
              <c:showBubbleSize val="0"/>
            </c:dLbl>
            <c:dLbl>
              <c:idx val="7"/>
              <c:layout>
                <c:manualLayout>
                  <c:x val="-1.1456729364208013E-2"/>
                  <c:y val="-4.7027580049253857E-2"/>
                </c:manualLayout>
              </c:layout>
              <c:dLblPos val="r"/>
              <c:showLegendKey val="0"/>
              <c:showVal val="1"/>
              <c:showCatName val="0"/>
              <c:showSerName val="0"/>
              <c:showPercent val="0"/>
              <c:showBubbleSize val="0"/>
            </c:dLbl>
            <c:dLbl>
              <c:idx val="8"/>
              <c:layout>
                <c:manualLayout>
                  <c:x val="-4.8379295932469112E-2"/>
                  <c:y val="7.5501406840551302E-2"/>
                </c:manualLayout>
              </c:layout>
              <c:dLblPos val="r"/>
              <c:showLegendKey val="0"/>
              <c:showVal val="1"/>
              <c:showCatName val="0"/>
              <c:showSerName val="0"/>
              <c:showPercent val="0"/>
              <c:showBubbleSize val="0"/>
            </c:dLbl>
            <c:dLbl>
              <c:idx val="9"/>
              <c:layout>
                <c:manualLayout>
                  <c:x val="-4.330689093254031E-2"/>
                  <c:y val="8.0401572731102045E-2"/>
                </c:manualLayout>
              </c:layout>
              <c:dLblPos val="r"/>
              <c:showLegendKey val="0"/>
              <c:showVal val="1"/>
              <c:showCatName val="0"/>
              <c:showSerName val="0"/>
              <c:showPercent val="0"/>
              <c:showBubbleSize val="0"/>
            </c:dLbl>
            <c:dLbl>
              <c:idx val="10"/>
              <c:layout>
                <c:manualLayout>
                  <c:x val="-6.4321442454350591E-2"/>
                  <c:y val="7.8276365367913603E-2"/>
                </c:manualLayout>
              </c:layout>
              <c:dLblPos val="r"/>
              <c:showLegendKey val="0"/>
              <c:showVal val="1"/>
              <c:showCatName val="0"/>
              <c:showSerName val="0"/>
              <c:showPercent val="0"/>
              <c:showBubbleSize val="0"/>
            </c:dLbl>
            <c:dLbl>
              <c:idx val="11"/>
              <c:layout>
                <c:manualLayout>
                  <c:x val="-2.8513221826146899E-2"/>
                  <c:y val="6.0001272373777156E-2"/>
                </c:manualLayout>
              </c:layout>
              <c:dLblPos val="r"/>
              <c:showLegendKey val="0"/>
              <c:showVal val="1"/>
              <c:showCatName val="0"/>
              <c:showSerName val="0"/>
              <c:showPercent val="0"/>
              <c:showBubbleSize val="0"/>
            </c:dLbl>
            <c:dLbl>
              <c:idx val="13"/>
              <c:delete val="1"/>
            </c:dLbl>
            <c:dLbl>
              <c:idx val="14"/>
              <c:layout>
                <c:manualLayout>
                  <c:x val="-1.7880785208379626E-2"/>
                  <c:y val="7.9571075088367318E-2"/>
                </c:manualLayout>
              </c:layout>
              <c:showLegendKey val="0"/>
              <c:showVal val="1"/>
              <c:showCatName val="0"/>
              <c:showSerName val="0"/>
              <c:showPercent val="0"/>
              <c:showBubbleSize val="0"/>
            </c:dLbl>
            <c:dLbl>
              <c:idx val="15"/>
              <c:layout>
                <c:manualLayout>
                  <c:x val="0"/>
                  <c:y val="6.1208890037024094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Sheet1!$K$5:$R$5</c:f>
              <c:numCache>
                <c:formatCode>General</c:formatCode>
                <c:ptCount val="8"/>
                <c:pt idx="4">
                  <c:v>99.3</c:v>
                </c:pt>
                <c:pt idx="5">
                  <c:v>99.3</c:v>
                </c:pt>
                <c:pt idx="6">
                  <c:v>99.3</c:v>
                </c:pt>
                <c:pt idx="7">
                  <c:v>99.9</c:v>
                </c:pt>
              </c:numCache>
            </c:numRef>
          </c:val>
          <c:smooth val="0"/>
        </c:ser>
        <c:ser>
          <c:idx val="3"/>
          <c:order val="3"/>
          <c:marker>
            <c:symbol val="none"/>
          </c:marker>
          <c:dLbls>
            <c:dLbl>
              <c:idx val="0"/>
              <c:layout>
                <c:manualLayout>
                  <c:x val="-3.7426969520595883E-2"/>
                  <c:y val="3.3526179751947334E-2"/>
                </c:manualLayout>
              </c:layout>
              <c:showLegendKey val="0"/>
              <c:showVal val="1"/>
              <c:showCatName val="0"/>
              <c:showSerName val="0"/>
              <c:showPercent val="0"/>
              <c:showBubbleSize val="0"/>
            </c:dLbl>
            <c:dLbl>
              <c:idx val="1"/>
              <c:layout>
                <c:manualLayout>
                  <c:x val="-6.23782825343265E-2"/>
                  <c:y val="6.3327228420344897E-2"/>
                </c:manualLayout>
              </c:layout>
              <c:showLegendKey val="0"/>
              <c:showVal val="1"/>
              <c:showCatName val="0"/>
              <c:showSerName val="0"/>
              <c:showPercent val="0"/>
              <c:showBubbleSize val="0"/>
            </c:dLbl>
            <c:dLbl>
              <c:idx val="2"/>
              <c:layout>
                <c:manualLayout>
                  <c:x val="-3.7426969520595883E-2"/>
                  <c:y val="2.2350786501298223E-2"/>
                </c:manualLayout>
              </c:layout>
              <c:showLegendKey val="0"/>
              <c:showVal val="1"/>
              <c:showCatName val="0"/>
              <c:showSerName val="0"/>
              <c:showPercent val="0"/>
              <c:showBubbleSize val="0"/>
            </c:dLbl>
            <c:dLbl>
              <c:idx val="3"/>
              <c:layout>
                <c:manualLayout>
                  <c:x val="-2.4951313013730589E-2"/>
                  <c:y val="2.9801048668397629E-2"/>
                </c:manualLayout>
              </c:layout>
              <c:showLegendKey val="0"/>
              <c:showVal val="1"/>
              <c:showCatName val="0"/>
              <c:showSerName val="0"/>
              <c:showPercent val="0"/>
              <c:showBubbleSize val="0"/>
            </c:dLbl>
            <c:dLbl>
              <c:idx val="4"/>
              <c:layout>
                <c:manualLayout>
                  <c:x val="-3.7426969520595883E-2"/>
                  <c:y val="4.2918789795839352E-2"/>
                </c:manualLayout>
              </c:layout>
              <c:showLegendKey val="0"/>
              <c:showVal val="1"/>
              <c:showCatName val="0"/>
              <c:showSerName val="0"/>
              <c:showPercent val="0"/>
              <c:showBubbleSize val="0"/>
            </c:dLbl>
            <c:dLbl>
              <c:idx val="5"/>
              <c:layout>
                <c:manualLayout>
                  <c:x val="-5.3021540154177503E-2"/>
                  <c:y val="-4.3513050864758381E-2"/>
                </c:manualLayout>
              </c:layout>
              <c:showLegendKey val="0"/>
              <c:showVal val="1"/>
              <c:showCatName val="0"/>
              <c:showSerName val="0"/>
              <c:showPercent val="0"/>
              <c:showBubbleSize val="0"/>
            </c:dLbl>
            <c:dLbl>
              <c:idx val="6"/>
              <c:layout>
                <c:manualLayout>
                  <c:x val="-4.6783711900744852E-2"/>
                  <c:y val="-2.6075917584847928E-2"/>
                </c:manualLayout>
              </c:layout>
              <c:showLegendKey val="0"/>
              <c:showVal val="1"/>
              <c:showCatName val="0"/>
              <c:showSerName val="0"/>
              <c:showPercent val="0"/>
              <c:showBubbleSize val="0"/>
            </c:dLbl>
            <c:dLbl>
              <c:idx val="7"/>
              <c:layout>
                <c:manualLayout>
                  <c:x val="-9.3567423801489708E-3"/>
                  <c:y val="4.09761486016385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Sheet1!$K$6:$R$6</c:f>
              <c:numCache>
                <c:formatCode>General</c:formatCode>
                <c:ptCount val="8"/>
                <c:pt idx="0" formatCode="0.0_ ">
                  <c:v>97</c:v>
                </c:pt>
                <c:pt idx="1">
                  <c:v>98.5</c:v>
                </c:pt>
                <c:pt idx="2">
                  <c:v>92.2</c:v>
                </c:pt>
                <c:pt idx="3">
                  <c:v>92.7</c:v>
                </c:pt>
                <c:pt idx="4">
                  <c:v>93.4</c:v>
                </c:pt>
                <c:pt idx="5">
                  <c:v>101.4</c:v>
                </c:pt>
                <c:pt idx="6">
                  <c:v>101.2</c:v>
                </c:pt>
                <c:pt idx="7">
                  <c:v>99.6</c:v>
                </c:pt>
              </c:numCache>
            </c:numRef>
          </c:val>
          <c:smooth val="0"/>
        </c:ser>
        <c:ser>
          <c:idx val="4"/>
          <c:order val="4"/>
          <c:spPr>
            <a:ln w="57150">
              <a:solidFill>
                <a:schemeClr val="bg2">
                  <a:lumMod val="50000"/>
                </a:schemeClr>
              </a:solidFill>
              <a:prstDash val="sysDot"/>
            </a:ln>
          </c:spPr>
          <c:marker>
            <c:symbol val="none"/>
          </c:marker>
          <c:dLbls>
            <c:dLbl>
              <c:idx val="4"/>
              <c:delete val="1"/>
            </c:dLbl>
            <c:dLbl>
              <c:idx val="5"/>
              <c:layout>
                <c:manualLayout>
                  <c:x val="-4.3664797774028534E-2"/>
                  <c:y val="3.3526179751947334E-2"/>
                </c:manualLayout>
              </c:layout>
              <c:showLegendKey val="0"/>
              <c:showVal val="1"/>
              <c:showCatName val="0"/>
              <c:showSerName val="0"/>
              <c:showPercent val="0"/>
              <c:showBubbleSize val="0"/>
            </c:dLbl>
            <c:dLbl>
              <c:idx val="6"/>
              <c:layout>
                <c:manualLayout>
                  <c:x val="-6.8616110787759116E-2"/>
                  <c:y val="4.0976441919046744E-2"/>
                </c:manualLayout>
              </c:layout>
              <c:showLegendKey val="0"/>
              <c:showVal val="1"/>
              <c:showCatName val="0"/>
              <c:showSerName val="0"/>
              <c:showPercent val="0"/>
              <c:showBubbleSize val="0"/>
            </c:dLbl>
            <c:dLbl>
              <c:idx val="7"/>
              <c:delete val="1"/>
            </c:dLbl>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Sheet1!$K$7:$R$7</c:f>
              <c:numCache>
                <c:formatCode>General</c:formatCode>
                <c:ptCount val="8"/>
                <c:pt idx="4">
                  <c:v>93.4</c:v>
                </c:pt>
                <c:pt idx="5">
                  <c:v>93.8</c:v>
                </c:pt>
                <c:pt idx="6">
                  <c:v>93.5</c:v>
                </c:pt>
                <c:pt idx="7">
                  <c:v>99.6</c:v>
                </c:pt>
              </c:numCache>
            </c:numRef>
          </c:val>
          <c:smooth val="0"/>
        </c:ser>
        <c:dLbls>
          <c:showLegendKey val="0"/>
          <c:showVal val="0"/>
          <c:showCatName val="0"/>
          <c:showSerName val="0"/>
          <c:showPercent val="0"/>
          <c:showBubbleSize val="0"/>
        </c:dLbls>
        <c:marker val="1"/>
        <c:smooth val="0"/>
        <c:axId val="142802304"/>
        <c:axId val="142447744"/>
      </c:lineChart>
      <c:catAx>
        <c:axId val="142802304"/>
        <c:scaling>
          <c:orientation val="minMax"/>
        </c:scaling>
        <c:delete val="0"/>
        <c:axPos val="b"/>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142447744"/>
        <c:crosses val="autoZero"/>
        <c:auto val="1"/>
        <c:lblAlgn val="ctr"/>
        <c:lblOffset val="100"/>
        <c:tickLblSkip val="1"/>
        <c:tickMarkSkip val="1"/>
        <c:noMultiLvlLbl val="0"/>
      </c:catAx>
      <c:valAx>
        <c:axId val="142447744"/>
        <c:scaling>
          <c:orientation val="minMax"/>
          <c:max val="110"/>
          <c:min val="90"/>
        </c:scaling>
        <c:delete val="0"/>
        <c:axPos val="l"/>
        <c:majorGridlines>
          <c:spPr>
            <a:ln w="2790">
              <a:solidFill>
                <a:srgbClr val="000000"/>
              </a:solidFill>
              <a:prstDash val="solid"/>
            </a:ln>
          </c:spPr>
        </c:majorGridlines>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142802304"/>
        <c:crosses val="autoZero"/>
        <c:crossBetween val="between"/>
        <c:majorUnit val="5"/>
      </c:valAx>
      <c:spPr>
        <a:noFill/>
        <a:ln w="25400">
          <a:noFill/>
        </a:ln>
      </c:spPr>
    </c:plotArea>
    <c:plotVisOnly val="1"/>
    <c:dispBlanksAs val="gap"/>
    <c:showDLblsOverMax val="0"/>
  </c:chart>
  <c:spPr>
    <a:solidFill>
      <a:srgbClr val="FFFFFF"/>
    </a:solidFill>
    <a:ln>
      <a:noFill/>
    </a:ln>
  </c:spPr>
  <c:txPr>
    <a:bodyPr/>
    <a:lstStyle/>
    <a:p>
      <a:pPr>
        <a:defRPr sz="94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7167941183144615"/>
          <c:h val="0.85580798052417362"/>
        </c:manualLayout>
      </c:layout>
      <c:lineChart>
        <c:grouping val="standard"/>
        <c:varyColors val="0"/>
        <c:ser>
          <c:idx val="0"/>
          <c:order val="0"/>
          <c:tx>
            <c:strRef>
              <c:f>Sheet1!$B$4</c:f>
              <c:strCache>
                <c:ptCount val="1"/>
                <c:pt idx="0">
                  <c:v>公の施設</c:v>
                </c:pt>
              </c:strCache>
            </c:strRef>
          </c:tx>
          <c:spPr>
            <a:ln>
              <a:solidFill>
                <a:srgbClr val="FF0000"/>
              </a:solidFill>
            </a:ln>
          </c:spPr>
          <c:marker>
            <c:symbol val="square"/>
            <c:size val="5"/>
            <c:spPr>
              <a:solidFill>
                <a:srgbClr val="FF0000"/>
              </a:solidFill>
              <a:ln>
                <a:solidFill>
                  <a:srgbClr val="FF0000"/>
                </a:solidFill>
              </a:ln>
            </c:spPr>
          </c:marker>
          <c:dLbls>
            <c:dLbl>
              <c:idx val="0"/>
              <c:layout>
                <c:manualLayout>
                  <c:x val="-4.226705091258405E-2"/>
                  <c:y val="4.2512077294685993E-2"/>
                </c:manualLayout>
              </c:layout>
              <c:showLegendKey val="0"/>
              <c:showVal val="1"/>
              <c:showCatName val="0"/>
              <c:showSerName val="0"/>
              <c:showPercent val="0"/>
              <c:showBubbleSize val="0"/>
            </c:dLbl>
            <c:dLbl>
              <c:idx val="1"/>
              <c:layout>
                <c:manualLayout>
                  <c:x val="-5.3794730990038349E-2"/>
                  <c:y val="3.864734299516908E-2"/>
                </c:manualLayout>
              </c:layout>
              <c:showLegendKey val="0"/>
              <c:showVal val="1"/>
              <c:showCatName val="0"/>
              <c:showSerName val="0"/>
              <c:showPercent val="0"/>
              <c:showBubbleSize val="0"/>
            </c:dLbl>
            <c:dLbl>
              <c:idx val="2"/>
              <c:layout>
                <c:manualLayout>
                  <c:x val="-4.6109510086455328E-2"/>
                  <c:y val="4.6376811594202899E-2"/>
                </c:manualLayout>
              </c:layout>
              <c:showLegendKey val="0"/>
              <c:showVal val="1"/>
              <c:showCatName val="0"/>
              <c:showSerName val="0"/>
              <c:showPercent val="0"/>
              <c:showBubbleSize val="0"/>
            </c:dLbl>
            <c:dLbl>
              <c:idx val="3"/>
              <c:layout>
                <c:manualLayout>
                  <c:x val="-4.6109510086455328E-2"/>
                  <c:y val="4.2512077294685993E-2"/>
                </c:manualLayout>
              </c:layout>
              <c:showLegendKey val="0"/>
              <c:showVal val="1"/>
              <c:showCatName val="0"/>
              <c:showSerName val="0"/>
              <c:showPercent val="0"/>
              <c:showBubbleSize val="0"/>
            </c:dLbl>
            <c:dLbl>
              <c:idx val="4"/>
              <c:layout>
                <c:manualLayout>
                  <c:x val="-4.6109510086455405E-2"/>
                  <c:y val="4.6376811594202899E-2"/>
                </c:manualLayout>
              </c:layout>
              <c:showLegendKey val="0"/>
              <c:showVal val="1"/>
              <c:showCatName val="0"/>
              <c:showSerName val="0"/>
              <c:showPercent val="0"/>
              <c:showBubbleSize val="0"/>
            </c:dLbl>
            <c:dLbl>
              <c:idx val="5"/>
              <c:layout>
                <c:manualLayout>
                  <c:x val="-4.6109510086455328E-2"/>
                  <c:y val="4.2512077294685993E-2"/>
                </c:manualLayout>
              </c:layout>
              <c:showLegendKey val="0"/>
              <c:showVal val="1"/>
              <c:showCatName val="0"/>
              <c:showSerName val="0"/>
              <c:showPercent val="0"/>
              <c:showBubbleSize val="0"/>
            </c:dLbl>
            <c:dLbl>
              <c:idx val="6"/>
              <c:layout>
                <c:manualLayout>
                  <c:x val="-4.6109510086455328E-2"/>
                  <c:y val="4.251207729468599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Sheet1!$C$3:$I$3</c:f>
              <c:strCache>
                <c:ptCount val="7"/>
                <c:pt idx="0">
                  <c:v>H20</c:v>
                </c:pt>
                <c:pt idx="1">
                  <c:v>H21</c:v>
                </c:pt>
                <c:pt idx="2">
                  <c:v>H22</c:v>
                </c:pt>
                <c:pt idx="3">
                  <c:v>H23</c:v>
                </c:pt>
                <c:pt idx="4">
                  <c:v>H24</c:v>
                </c:pt>
                <c:pt idx="5">
                  <c:v>H25</c:v>
                </c:pt>
                <c:pt idx="6">
                  <c:v>H26</c:v>
                </c:pt>
              </c:strCache>
            </c:strRef>
          </c:cat>
          <c:val>
            <c:numRef>
              <c:f>Sheet1!$C$4:$I$4</c:f>
              <c:numCache>
                <c:formatCode>General</c:formatCode>
                <c:ptCount val="7"/>
                <c:pt idx="0">
                  <c:v>82</c:v>
                </c:pt>
                <c:pt idx="1">
                  <c:v>79</c:v>
                </c:pt>
                <c:pt idx="2">
                  <c:v>80</c:v>
                </c:pt>
                <c:pt idx="3">
                  <c:v>77</c:v>
                </c:pt>
                <c:pt idx="4">
                  <c:v>73</c:v>
                </c:pt>
                <c:pt idx="5">
                  <c:v>72</c:v>
                </c:pt>
                <c:pt idx="6">
                  <c:v>72</c:v>
                </c:pt>
              </c:numCache>
            </c:numRef>
          </c:val>
          <c:smooth val="0"/>
        </c:ser>
        <c:ser>
          <c:idx val="1"/>
          <c:order val="1"/>
          <c:tx>
            <c:strRef>
              <c:f>Sheet1!$B$5</c:f>
              <c:strCache>
                <c:ptCount val="1"/>
                <c:pt idx="0">
                  <c:v>指定出資法人</c:v>
                </c:pt>
              </c:strCache>
            </c:strRef>
          </c:tx>
          <c:spPr>
            <a:ln>
              <a:solidFill>
                <a:srgbClr val="92D050"/>
              </a:solidFill>
            </a:ln>
          </c:spPr>
          <c:marker>
            <c:symbol val="diamond"/>
            <c:size val="5"/>
            <c:spPr>
              <a:solidFill>
                <a:srgbClr val="92D050"/>
              </a:solidFill>
              <a:ln>
                <a:solidFill>
                  <a:srgbClr val="92D050"/>
                </a:solidFill>
              </a:ln>
            </c:spPr>
          </c:marker>
          <c:dLbls>
            <c:dLbl>
              <c:idx val="0"/>
              <c:layout>
                <c:manualLayout>
                  <c:x val="-4.9951969260326606E-2"/>
                  <c:y val="4.6376811594202899E-2"/>
                </c:manualLayout>
              </c:layout>
              <c:showLegendKey val="0"/>
              <c:showVal val="1"/>
              <c:showCatName val="0"/>
              <c:showSerName val="0"/>
              <c:showPercent val="0"/>
              <c:showBubbleSize val="0"/>
            </c:dLbl>
            <c:dLbl>
              <c:idx val="1"/>
              <c:layout>
                <c:manualLayout>
                  <c:x val="-4.9951969260326606E-2"/>
                  <c:y val="4.6376811594202899E-2"/>
                </c:manualLayout>
              </c:layout>
              <c:showLegendKey val="0"/>
              <c:showVal val="1"/>
              <c:showCatName val="0"/>
              <c:showSerName val="0"/>
              <c:showPercent val="0"/>
              <c:showBubbleSize val="0"/>
            </c:dLbl>
            <c:dLbl>
              <c:idx val="2"/>
              <c:layout>
                <c:manualLayout>
                  <c:x val="-5.3794428434197884E-2"/>
                  <c:y val="5.4106280193236642E-2"/>
                </c:manualLayout>
              </c:layout>
              <c:showLegendKey val="0"/>
              <c:showVal val="1"/>
              <c:showCatName val="0"/>
              <c:showSerName val="0"/>
              <c:showPercent val="0"/>
              <c:showBubbleSize val="0"/>
            </c:dLbl>
            <c:dLbl>
              <c:idx val="3"/>
              <c:layout>
                <c:manualLayout>
                  <c:x val="-4.6109510086455328E-2"/>
                  <c:y val="3.864734299516908E-2"/>
                </c:manualLayout>
              </c:layout>
              <c:showLegendKey val="0"/>
              <c:showVal val="1"/>
              <c:showCatName val="0"/>
              <c:showSerName val="0"/>
              <c:showPercent val="0"/>
              <c:showBubbleSize val="0"/>
            </c:dLbl>
            <c:dLbl>
              <c:idx val="4"/>
              <c:layout>
                <c:manualLayout>
                  <c:x val="-4.9952271816167071E-2"/>
                  <c:y val="3.864734299516908E-2"/>
                </c:manualLayout>
              </c:layout>
              <c:showLegendKey val="0"/>
              <c:showVal val="1"/>
              <c:showCatName val="0"/>
              <c:showSerName val="0"/>
              <c:showPercent val="0"/>
              <c:showBubbleSize val="0"/>
            </c:dLbl>
            <c:dLbl>
              <c:idx val="5"/>
              <c:layout>
                <c:manualLayout>
                  <c:x val="-4.9951969260326606E-2"/>
                  <c:y val="4.2512077294685993E-2"/>
                </c:manualLayout>
              </c:layout>
              <c:showLegendKey val="0"/>
              <c:showVal val="1"/>
              <c:showCatName val="0"/>
              <c:showSerName val="0"/>
              <c:showPercent val="0"/>
              <c:showBubbleSize val="0"/>
            </c:dLbl>
            <c:dLbl>
              <c:idx val="6"/>
              <c:layout>
                <c:manualLayout>
                  <c:x val="-4.6109510086455328E-2"/>
                  <c:y val="4.251207729468599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Sheet1!$C$3:$I$3</c:f>
              <c:strCache>
                <c:ptCount val="7"/>
                <c:pt idx="0">
                  <c:v>H20</c:v>
                </c:pt>
                <c:pt idx="1">
                  <c:v>H21</c:v>
                </c:pt>
                <c:pt idx="2">
                  <c:v>H22</c:v>
                </c:pt>
                <c:pt idx="3">
                  <c:v>H23</c:v>
                </c:pt>
                <c:pt idx="4">
                  <c:v>H24</c:v>
                </c:pt>
                <c:pt idx="5">
                  <c:v>H25</c:v>
                </c:pt>
                <c:pt idx="6">
                  <c:v>H26</c:v>
                </c:pt>
              </c:strCache>
            </c:strRef>
          </c:cat>
          <c:val>
            <c:numRef>
              <c:f>Sheet1!$C$5:$I$5</c:f>
              <c:numCache>
                <c:formatCode>General</c:formatCode>
                <c:ptCount val="7"/>
                <c:pt idx="0">
                  <c:v>44</c:v>
                </c:pt>
                <c:pt idx="1">
                  <c:v>34</c:v>
                </c:pt>
                <c:pt idx="2">
                  <c:v>38</c:v>
                </c:pt>
                <c:pt idx="3">
                  <c:v>24</c:v>
                </c:pt>
                <c:pt idx="4">
                  <c:v>24</c:v>
                </c:pt>
                <c:pt idx="5">
                  <c:v>23</c:v>
                </c:pt>
                <c:pt idx="6">
                  <c:v>23</c:v>
                </c:pt>
              </c:numCache>
            </c:numRef>
          </c:val>
          <c:smooth val="0"/>
        </c:ser>
        <c:dLbls>
          <c:showLegendKey val="0"/>
          <c:showVal val="0"/>
          <c:showCatName val="0"/>
          <c:showSerName val="0"/>
          <c:showPercent val="0"/>
          <c:showBubbleSize val="0"/>
        </c:dLbls>
        <c:marker val="1"/>
        <c:smooth val="0"/>
        <c:axId val="159376512"/>
        <c:axId val="159378048"/>
      </c:lineChart>
      <c:catAx>
        <c:axId val="159376512"/>
        <c:scaling>
          <c:orientation val="minMax"/>
        </c:scaling>
        <c:delete val="0"/>
        <c:axPos val="b"/>
        <c:majorTickMark val="out"/>
        <c:minorTickMark val="none"/>
        <c:tickLblPos val="nextTo"/>
        <c:crossAx val="159378048"/>
        <c:crosses val="autoZero"/>
        <c:auto val="1"/>
        <c:lblAlgn val="ctr"/>
        <c:lblOffset val="100"/>
        <c:noMultiLvlLbl val="0"/>
      </c:catAx>
      <c:valAx>
        <c:axId val="159378048"/>
        <c:scaling>
          <c:orientation val="minMax"/>
          <c:max val="90"/>
        </c:scaling>
        <c:delete val="0"/>
        <c:axPos val="l"/>
        <c:majorGridlines/>
        <c:numFmt formatCode="General" sourceLinked="1"/>
        <c:majorTickMark val="out"/>
        <c:minorTickMark val="none"/>
        <c:tickLblPos val="nextTo"/>
        <c:crossAx val="159376512"/>
        <c:crosses val="autoZero"/>
        <c:crossBetween val="between"/>
        <c:majorUnit val="10"/>
      </c:valAx>
    </c:plotArea>
    <c:legend>
      <c:legendPos val="r"/>
      <c:layout>
        <c:manualLayout>
          <c:xMode val="edge"/>
          <c:yMode val="edge"/>
          <c:x val="0.60005839327720922"/>
          <c:y val="0.36441370915592075"/>
          <c:w val="0.34486071085494718"/>
          <c:h val="0.1397713111947963"/>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人口構造の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年、団塊世代が後期高齢期に突入。団塊ジュニア世代も高齢化し、人口構成が著しく変化）</a:t>
            </a:r>
          </a:p>
        </c:rich>
      </c:tx>
      <c:layout>
        <c:manualLayout>
          <c:xMode val="edge"/>
          <c:yMode val="edge"/>
          <c:x val="0.20449428160043029"/>
          <c:y val="9.840388747493824E-3"/>
        </c:manualLayout>
      </c:layout>
      <c:overlay val="0"/>
    </c:title>
    <c:autoTitleDeleted val="0"/>
    <c:plotArea>
      <c:layout>
        <c:manualLayout>
          <c:layoutTarget val="inner"/>
          <c:xMode val="edge"/>
          <c:yMode val="edge"/>
          <c:x val="0.15206492246630521"/>
          <c:y val="0.12658347559090496"/>
          <c:w val="0.73051168791518317"/>
          <c:h val="0.72263561980236579"/>
        </c:manualLayout>
      </c:layout>
      <c:lineChart>
        <c:grouping val="standard"/>
        <c:varyColors val="0"/>
        <c:ser>
          <c:idx val="0"/>
          <c:order val="0"/>
          <c:tx>
            <c:strRef>
              <c:f>'人口構成の変化（1970～2000）'!$Q$22</c:f>
              <c:strCache>
                <c:ptCount val="1"/>
                <c:pt idx="0">
                  <c:v>1970年</c:v>
                </c:pt>
              </c:strCache>
            </c:strRef>
          </c:tx>
          <c:spPr>
            <a:ln w="44450">
              <a:prstDash val="sysDash"/>
            </a:ln>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'人口構成の変化（1970～2000）'!$Q$23:$Q$41</c:f>
              <c:numCache>
                <c:formatCode>#,##0</c:formatCode>
                <c:ptCount val="19"/>
                <c:pt idx="0">
                  <c:v>74.932699999999997</c:v>
                </c:pt>
                <c:pt idx="1">
                  <c:v>60.630099999999999</c:v>
                </c:pt>
                <c:pt idx="2">
                  <c:v>46.4955</c:v>
                </c:pt>
                <c:pt idx="3">
                  <c:v>62.484499999999997</c:v>
                </c:pt>
                <c:pt idx="4">
                  <c:v>93.019199999999998</c:v>
                </c:pt>
                <c:pt idx="5">
                  <c:v>83.953299999999999</c:v>
                </c:pt>
                <c:pt idx="6">
                  <c:v>71.6965</c:v>
                </c:pt>
                <c:pt idx="7">
                  <c:v>62.273099999999999</c:v>
                </c:pt>
                <c:pt idx="8">
                  <c:v>49.4544</c:v>
                </c:pt>
                <c:pt idx="9">
                  <c:v>37.015999999999998</c:v>
                </c:pt>
                <c:pt idx="10">
                  <c:v>29.747800000000002</c:v>
                </c:pt>
                <c:pt idx="11">
                  <c:v>27.866800000000001</c:v>
                </c:pt>
                <c:pt idx="12">
                  <c:v>23.0976</c:v>
                </c:pt>
                <c:pt idx="13">
                  <c:v>17.507100000000001</c:v>
                </c:pt>
                <c:pt idx="14">
                  <c:v>11.583500000000001</c:v>
                </c:pt>
                <c:pt idx="15">
                  <c:v>6.2121000000000004</c:v>
                </c:pt>
                <c:pt idx="16">
                  <c:v>2.8639000000000001</c:v>
                </c:pt>
                <c:pt idx="17">
                  <c:v>0.95540000000000003</c:v>
                </c:pt>
                <c:pt idx="18">
                  <c:v>0.25850000000000001</c:v>
                </c:pt>
              </c:numCache>
            </c:numRef>
          </c:val>
          <c:smooth val="0"/>
        </c:ser>
        <c:ser>
          <c:idx val="1"/>
          <c:order val="1"/>
          <c:tx>
            <c:strRef>
              <c:f>'人口構成の変化（1970～2000）'!$R$22</c:f>
              <c:strCache>
                <c:ptCount val="1"/>
                <c:pt idx="0">
                  <c:v>2025年</c:v>
                </c:pt>
              </c:strCache>
            </c:strRef>
          </c:tx>
          <c:spPr>
            <a:ln w="44450"/>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'人口構成の変化（1970～2000）'!$R$23:$R$41</c:f>
              <c:numCache>
                <c:formatCode>#,##0_ </c:formatCode>
                <c:ptCount val="19"/>
                <c:pt idx="0">
                  <c:v>27.070237367415206</c:v>
                </c:pt>
                <c:pt idx="1">
                  <c:v>29.870540993291989</c:v>
                </c:pt>
                <c:pt idx="2">
                  <c:v>34.291026056575845</c:v>
                </c:pt>
                <c:pt idx="3">
                  <c:v>36.160256374885947</c:v>
                </c:pt>
                <c:pt idx="4">
                  <c:v>40.595933156245927</c:v>
                </c:pt>
                <c:pt idx="5">
                  <c:v>43.100371101820294</c:v>
                </c:pt>
                <c:pt idx="6">
                  <c:v>43.237156262763243</c:v>
                </c:pt>
                <c:pt idx="7">
                  <c:v>46.449364122190929</c:v>
                </c:pt>
                <c:pt idx="8">
                  <c:v>51.712995143725422</c:v>
                </c:pt>
                <c:pt idx="9">
                  <c:v>58.495666945378019</c:v>
                </c:pt>
                <c:pt idx="10">
                  <c:v>72.170083281629246</c:v>
                </c:pt>
                <c:pt idx="11">
                  <c:v>63.98617562189051</c:v>
                </c:pt>
                <c:pt idx="12">
                  <c:v>53.713687583588531</c:v>
                </c:pt>
                <c:pt idx="13">
                  <c:v>44.520191177790906</c:v>
                </c:pt>
                <c:pt idx="14">
                  <c:v>49.075880044269915</c:v>
                </c:pt>
                <c:pt idx="15">
                  <c:v>58.496079826994603</c:v>
                </c:pt>
                <c:pt idx="16">
                  <c:v>44.686606513074459</c:v>
                </c:pt>
                <c:pt idx="17">
                  <c:v>28.576414705833443</c:v>
                </c:pt>
                <c:pt idx="18">
                  <c:v>17.858864569808024</c:v>
                </c:pt>
              </c:numCache>
            </c:numRef>
          </c:val>
          <c:smooth val="0"/>
        </c:ser>
        <c:dLbls>
          <c:showLegendKey val="0"/>
          <c:showVal val="0"/>
          <c:showCatName val="0"/>
          <c:showSerName val="0"/>
          <c:showPercent val="0"/>
          <c:showBubbleSize val="0"/>
        </c:dLbls>
        <c:marker val="1"/>
        <c:smooth val="0"/>
        <c:axId val="159443584"/>
        <c:axId val="109576576"/>
      </c:lineChart>
      <c:catAx>
        <c:axId val="159443584"/>
        <c:scaling>
          <c:orientation val="minMax"/>
        </c:scaling>
        <c:delete val="0"/>
        <c:axPos val="b"/>
        <c:numFmt formatCode="General" sourceLinked="1"/>
        <c:majorTickMark val="out"/>
        <c:minorTickMark val="none"/>
        <c:tickLblPos val="nextTo"/>
        <c:txPr>
          <a:bodyPr/>
          <a:lstStyle/>
          <a:p>
            <a:pPr>
              <a:defRPr sz="900" baseline="0"/>
            </a:pPr>
            <a:endParaRPr lang="ja-JP"/>
          </a:p>
        </c:txPr>
        <c:crossAx val="109576576"/>
        <c:crosses val="autoZero"/>
        <c:auto val="1"/>
        <c:lblAlgn val="ctr"/>
        <c:lblOffset val="100"/>
        <c:noMultiLvlLbl val="0"/>
      </c:catAx>
      <c:valAx>
        <c:axId val="109576576"/>
        <c:scaling>
          <c:orientation val="minMax"/>
        </c:scaling>
        <c:delete val="0"/>
        <c:axPos val="l"/>
        <c:majorGridlines/>
        <c:title>
          <c:tx>
            <c:rich>
              <a:bodyPr rot="0" vert="horz"/>
              <a:lstStyle/>
              <a:p>
                <a:pPr>
                  <a:defRPr sz="900"/>
                </a:pPr>
                <a:r>
                  <a:rPr lang="ja-JP" altLang="en-US" sz="900" b="0">
                    <a:latin typeface="メイリオ" panose="020B0604030504040204" pitchFamily="50" charset="-128"/>
                    <a:ea typeface="メイリオ" panose="020B0604030504040204" pitchFamily="50" charset="-128"/>
                    <a:cs typeface="メイリオ" panose="020B0604030504040204" pitchFamily="50" charset="-128"/>
                  </a:rPr>
                  <a:t>（万人）</a:t>
                </a:r>
              </a:p>
            </c:rich>
          </c:tx>
          <c:layout>
            <c:manualLayout>
              <c:xMode val="edge"/>
              <c:yMode val="edge"/>
              <c:x val="8.009469715605147E-2"/>
              <c:y val="3.1148054710015444E-2"/>
            </c:manualLayout>
          </c:layout>
          <c:overlay val="0"/>
        </c:title>
        <c:numFmt formatCode="#,##0" sourceLinked="1"/>
        <c:majorTickMark val="out"/>
        <c:minorTickMark val="none"/>
        <c:tickLblPos val="nextTo"/>
        <c:txPr>
          <a:bodyPr/>
          <a:lstStyle/>
          <a:p>
            <a:pPr>
              <a:defRPr sz="1100" baseline="0"/>
            </a:pPr>
            <a:endParaRPr lang="ja-JP"/>
          </a:p>
        </c:txPr>
        <c:crossAx val="159443584"/>
        <c:crosses val="autoZero"/>
        <c:crossBetween val="between"/>
      </c:valAx>
    </c:plotArea>
    <c:legend>
      <c:legendPos val="r"/>
      <c:layout>
        <c:manualLayout>
          <c:xMode val="edge"/>
          <c:yMode val="edge"/>
          <c:x val="0.77276956588048928"/>
          <c:y val="0.20569333860433811"/>
          <c:w val="9.9912445278298942E-2"/>
          <c:h val="0.11881871882408546"/>
        </c:manualLayout>
      </c:layout>
      <c:overlay val="0"/>
      <c:txPr>
        <a:bodyPr/>
        <a:lstStyle/>
        <a:p>
          <a:pPr>
            <a:defRPr sz="1400" baseline="0"/>
          </a:pPr>
          <a:endParaRPr lang="ja-JP"/>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4218464615042775"/>
          <c:y val="5.0265835244534755E-2"/>
          <c:w val="0.81384646150427742"/>
          <c:h val="0.82428037820002453"/>
        </c:manualLayout>
      </c:layout>
      <c:barChart>
        <c:barDir val="col"/>
        <c:grouping val="stacked"/>
        <c:varyColors val="0"/>
        <c:ser>
          <c:idx val="1"/>
          <c:order val="0"/>
          <c:tx>
            <c:strRef>
              <c:f>'(3)億単位'!$E$4</c:f>
              <c:strCache>
                <c:ptCount val="1"/>
                <c:pt idx="0">
                  <c:v>法人二税</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'(3)億単位'!$E$9:$E$33</c:f>
              <c:numCache>
                <c:formatCode>#,##0\ ;"△ "#,##0\ </c:formatCode>
                <c:ptCount val="25"/>
                <c:pt idx="0">
                  <c:v>8352</c:v>
                </c:pt>
                <c:pt idx="1">
                  <c:v>7982</c:v>
                </c:pt>
                <c:pt idx="2">
                  <c:v>7603</c:v>
                </c:pt>
                <c:pt idx="3">
                  <c:v>6361</c:v>
                </c:pt>
                <c:pt idx="4">
                  <c:v>5152</c:v>
                </c:pt>
                <c:pt idx="5">
                  <c:v>4748</c:v>
                </c:pt>
                <c:pt idx="6">
                  <c:v>4554</c:v>
                </c:pt>
                <c:pt idx="7">
                  <c:v>5549</c:v>
                </c:pt>
                <c:pt idx="8">
                  <c:v>5277</c:v>
                </c:pt>
                <c:pt idx="9">
                  <c:v>4322</c:v>
                </c:pt>
                <c:pt idx="10">
                  <c:v>3948</c:v>
                </c:pt>
                <c:pt idx="11">
                  <c:v>4140</c:v>
                </c:pt>
                <c:pt idx="12">
                  <c:v>4120</c:v>
                </c:pt>
                <c:pt idx="13">
                  <c:v>3554</c:v>
                </c:pt>
                <c:pt idx="14">
                  <c:v>3802</c:v>
                </c:pt>
                <c:pt idx="15">
                  <c:v>4364</c:v>
                </c:pt>
                <c:pt idx="16">
                  <c:v>4837</c:v>
                </c:pt>
                <c:pt idx="17">
                  <c:v>5490</c:v>
                </c:pt>
                <c:pt idx="18">
                  <c:v>5667</c:v>
                </c:pt>
                <c:pt idx="19">
                  <c:v>5235</c:v>
                </c:pt>
                <c:pt idx="20">
                  <c:v>2944</c:v>
                </c:pt>
                <c:pt idx="21">
                  <c:v>2629</c:v>
                </c:pt>
                <c:pt idx="22" formatCode="#,##0\ ;&quot;△&quot;#,##0\ ">
                  <c:v>2687</c:v>
                </c:pt>
                <c:pt idx="23" formatCode="#,##0\ ;&quot;△&quot;#,##0\ ">
                  <c:v>2780</c:v>
                </c:pt>
                <c:pt idx="24" formatCode="#,##0\ ;&quot;△&quot;#,##0\ ">
                  <c:v>3049</c:v>
                </c:pt>
              </c:numCache>
            </c:numRef>
          </c:val>
        </c:ser>
        <c:ser>
          <c:idx val="0"/>
          <c:order val="1"/>
          <c:tx>
            <c:strRef>
              <c:f>'(3)億単位'!$D$4</c:f>
              <c:strCache>
                <c:ptCount val="1"/>
                <c:pt idx="0">
                  <c:v>その他</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'(3)億単位'!$D$9:$D$33</c:f>
              <c:numCache>
                <c:formatCode>#,##0\ ;"△ "#,##0\ </c:formatCode>
                <c:ptCount val="25"/>
                <c:pt idx="0">
                  <c:v>5723</c:v>
                </c:pt>
                <c:pt idx="1">
                  <c:v>6749</c:v>
                </c:pt>
                <c:pt idx="2">
                  <c:v>6905</c:v>
                </c:pt>
                <c:pt idx="3">
                  <c:v>6396</c:v>
                </c:pt>
                <c:pt idx="4">
                  <c:v>6217</c:v>
                </c:pt>
                <c:pt idx="5">
                  <c:v>6228</c:v>
                </c:pt>
                <c:pt idx="6">
                  <c:v>6376</c:v>
                </c:pt>
                <c:pt idx="7">
                  <c:v>6000</c:v>
                </c:pt>
                <c:pt idx="8">
                  <c:v>6539</c:v>
                </c:pt>
                <c:pt idx="9">
                  <c:v>7548</c:v>
                </c:pt>
                <c:pt idx="10">
                  <c:v>7655</c:v>
                </c:pt>
                <c:pt idx="11">
                  <c:v>7824</c:v>
                </c:pt>
                <c:pt idx="12">
                  <c:v>8073</c:v>
                </c:pt>
                <c:pt idx="13">
                  <c:v>7272</c:v>
                </c:pt>
                <c:pt idx="14">
                  <c:v>6950</c:v>
                </c:pt>
                <c:pt idx="15">
                  <c:v>7153</c:v>
                </c:pt>
                <c:pt idx="16">
                  <c:v>7115</c:v>
                </c:pt>
                <c:pt idx="17">
                  <c:v>7316</c:v>
                </c:pt>
                <c:pt idx="18">
                  <c:v>8593</c:v>
                </c:pt>
                <c:pt idx="19">
                  <c:v>8332</c:v>
                </c:pt>
                <c:pt idx="20">
                  <c:v>8002</c:v>
                </c:pt>
                <c:pt idx="21">
                  <c:v>8028</c:v>
                </c:pt>
                <c:pt idx="22">
                  <c:v>7740</c:v>
                </c:pt>
                <c:pt idx="23">
                  <c:v>7916</c:v>
                </c:pt>
                <c:pt idx="24">
                  <c:v>8122</c:v>
                </c:pt>
              </c:numCache>
            </c:numRef>
          </c:val>
        </c:ser>
        <c:dLbls>
          <c:showLegendKey val="0"/>
          <c:showVal val="0"/>
          <c:showCatName val="0"/>
          <c:showSerName val="0"/>
          <c:showPercent val="0"/>
          <c:showBubbleSize val="0"/>
        </c:dLbls>
        <c:gapWidth val="150"/>
        <c:overlap val="100"/>
        <c:axId val="134485120"/>
        <c:axId val="134486656"/>
      </c:barChart>
      <c:catAx>
        <c:axId val="134485120"/>
        <c:scaling>
          <c:orientation val="minMax"/>
        </c:scaling>
        <c:delete val="0"/>
        <c:axPos val="b"/>
        <c:majorTickMark val="out"/>
        <c:minorTickMark val="none"/>
        <c:tickLblPos val="nextTo"/>
        <c:txPr>
          <a:bodyPr/>
          <a:lstStyle/>
          <a:p>
            <a:pPr>
              <a:defRPr sz="1100"/>
            </a:pPr>
            <a:endParaRPr lang="ja-JP"/>
          </a:p>
        </c:txPr>
        <c:crossAx val="134486656"/>
        <c:crosses val="autoZero"/>
        <c:auto val="1"/>
        <c:lblAlgn val="ctr"/>
        <c:lblOffset val="100"/>
        <c:tickLblSkip val="4"/>
        <c:noMultiLvlLbl val="0"/>
      </c:catAx>
      <c:valAx>
        <c:axId val="134486656"/>
        <c:scaling>
          <c:orientation val="minMax"/>
        </c:scaling>
        <c:delete val="0"/>
        <c:axPos val="l"/>
        <c:numFmt formatCode="#,##0\ ;&quot;△ &quot;#,##0\ " sourceLinked="1"/>
        <c:majorTickMark val="out"/>
        <c:minorTickMark val="none"/>
        <c:tickLblPos val="nextTo"/>
        <c:txPr>
          <a:bodyPr/>
          <a:lstStyle/>
          <a:p>
            <a:pPr>
              <a:defRPr sz="1000"/>
            </a:pPr>
            <a:endParaRPr lang="ja-JP"/>
          </a:p>
        </c:txPr>
        <c:crossAx val="134485120"/>
        <c:crosses val="autoZero"/>
        <c:crossBetween val="between"/>
      </c:valAx>
    </c:plotArea>
    <c:legend>
      <c:legendPos val="r"/>
      <c:layout>
        <c:manualLayout>
          <c:xMode val="edge"/>
          <c:yMode val="edge"/>
          <c:x val="0.79657704699477849"/>
          <c:y val="6.9003974982497523E-2"/>
          <c:w val="0.17520386623708478"/>
          <c:h val="0.12133405820351027"/>
        </c:manualLayout>
      </c:layout>
      <c:overlay val="0"/>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91381144924441E-2"/>
          <c:y val="9.5333034041418241E-2"/>
          <c:w val="0.91224285308930975"/>
          <c:h val="0.8081341413110642"/>
        </c:manualLayout>
      </c:layout>
      <c:barChart>
        <c:barDir val="col"/>
        <c:grouping val="percentStacked"/>
        <c:varyColors val="0"/>
        <c:ser>
          <c:idx val="0"/>
          <c:order val="0"/>
          <c:tx>
            <c:strRef>
              <c:f>'H24'!$B$3:$C$3</c:f>
              <c:strCache>
                <c:ptCount val="1"/>
                <c:pt idx="0">
                  <c:v>～300万円</c:v>
                </c:pt>
              </c:strCache>
            </c:strRef>
          </c:tx>
          <c:spPr>
            <a:solidFill>
              <a:srgbClr val="FFC000"/>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('H24'!$E$3,'H24'!$G$3,'H24'!$I$3,'H24'!$K$3,'H24'!$M$3,'H24'!$O$3)</c:f>
              <c:numCache>
                <c:formatCode>0.0;"▲ "0.0</c:formatCode>
                <c:ptCount val="6"/>
                <c:pt idx="0">
                  <c:v>40.917961324986699</c:v>
                </c:pt>
                <c:pt idx="1">
                  <c:v>29.23782177220291</c:v>
                </c:pt>
                <c:pt idx="2">
                  <c:v>31.892411143131604</c:v>
                </c:pt>
                <c:pt idx="3">
                  <c:v>43.957764753254885</c:v>
                </c:pt>
                <c:pt idx="4">
                  <c:v>31.212111887251133</c:v>
                </c:pt>
                <c:pt idx="5">
                  <c:v>36.304863143079373</c:v>
                </c:pt>
              </c:numCache>
            </c:numRef>
          </c:val>
        </c:ser>
        <c:ser>
          <c:idx val="1"/>
          <c:order val="1"/>
          <c:tx>
            <c:strRef>
              <c:f>'H24'!$B$7:$C$7</c:f>
              <c:strCache>
                <c:ptCount val="1"/>
                <c:pt idx="0">
                  <c:v>300万～500万</c:v>
                </c:pt>
              </c:strCache>
            </c:strRef>
          </c:tx>
          <c:spPr>
            <a:pattFill prst="openDmnd">
              <a:fgClr>
                <a:schemeClr val="accent3">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('H24'!$E$7,'H24'!$G$7,'H24'!$I$7,'H24'!$K$7,'H24'!$M$7,'H24'!$O$7)</c:f>
              <c:numCache>
                <c:formatCode>0.0;"▲ "0.0</c:formatCode>
                <c:ptCount val="6"/>
                <c:pt idx="0">
                  <c:v>23.843677927870846</c:v>
                </c:pt>
                <c:pt idx="1">
                  <c:v>23.779658455493426</c:v>
                </c:pt>
                <c:pt idx="2">
                  <c:v>23.621186524893172</c:v>
                </c:pt>
                <c:pt idx="3">
                  <c:v>23.063845018119995</c:v>
                </c:pt>
                <c:pt idx="4">
                  <c:v>22.506692925500815</c:v>
                </c:pt>
                <c:pt idx="5">
                  <c:v>23.843105300196303</c:v>
                </c:pt>
              </c:numCache>
            </c:numRef>
          </c:val>
        </c:ser>
        <c:ser>
          <c:idx val="2"/>
          <c:order val="2"/>
          <c:tx>
            <c:strRef>
              <c:f>'H24'!$B$10:$C$10</c:f>
              <c:strCache>
                <c:ptCount val="1"/>
                <c:pt idx="0">
                  <c:v>500万～1000万</c:v>
                </c:pt>
              </c:strCache>
            </c:strRef>
          </c:tx>
          <c:spPr>
            <a:pattFill prst="wdUpDiag">
              <a:fgClr>
                <a:schemeClr val="accent2">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('H24'!$E$10,'H24'!$G$10,'H24'!$I$10,'H24'!$K$10,'H24'!$M$10,'H24'!$O$10)</c:f>
              <c:numCache>
                <c:formatCode>0.0;"▲ "0.0</c:formatCode>
                <c:ptCount val="6"/>
                <c:pt idx="0">
                  <c:v>24.360696454368046</c:v>
                </c:pt>
                <c:pt idx="1">
                  <c:v>31.761624099541585</c:v>
                </c:pt>
                <c:pt idx="2">
                  <c:v>31.133856702772533</c:v>
                </c:pt>
                <c:pt idx="3">
                  <c:v>22.611963670529285</c:v>
                </c:pt>
                <c:pt idx="4">
                  <c:v>27.990276025479275</c:v>
                </c:pt>
                <c:pt idx="5">
                  <c:v>27.706026149116635</c:v>
                </c:pt>
              </c:numCache>
            </c:numRef>
          </c:val>
        </c:ser>
        <c:ser>
          <c:idx val="3"/>
          <c:order val="3"/>
          <c:tx>
            <c:strRef>
              <c:f>'H24'!$B$16:$C$16</c:f>
              <c:strCache>
                <c:ptCount val="1"/>
                <c:pt idx="0">
                  <c:v>1000万～</c:v>
                </c:pt>
              </c:strCache>
            </c:strRef>
          </c:tx>
          <c:spPr>
            <a:solidFill>
              <a:schemeClr val="accent4">
                <a:lumMod val="60000"/>
                <a:lumOff val="40000"/>
              </a:schemeClr>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('H24'!$E$16,'H24'!$G$16,'H24'!$I$16,'H24'!$K$16,'H24'!$M$16,'H24'!$O$16)</c:f>
              <c:numCache>
                <c:formatCode>0.0;"▲ "0.0</c:formatCode>
                <c:ptCount val="6"/>
                <c:pt idx="0">
                  <c:v>7.0177661758369867</c:v>
                </c:pt>
                <c:pt idx="1">
                  <c:v>11.669437307944184</c:v>
                </c:pt>
                <c:pt idx="2">
                  <c:v>10.689323925933287</c:v>
                </c:pt>
                <c:pt idx="3">
                  <c:v>6.4113462484900001</c:v>
                </c:pt>
                <c:pt idx="4">
                  <c:v>12.556543680955166</c:v>
                </c:pt>
                <c:pt idx="5">
                  <c:v>8.6423571243379396</c:v>
                </c:pt>
              </c:numCache>
            </c:numRef>
          </c:val>
        </c:ser>
        <c:dLbls>
          <c:dLblPos val="ctr"/>
          <c:showLegendKey val="0"/>
          <c:showVal val="1"/>
          <c:showCatName val="0"/>
          <c:showSerName val="0"/>
          <c:showPercent val="0"/>
          <c:showBubbleSize val="0"/>
        </c:dLbls>
        <c:gapWidth val="100"/>
        <c:overlap val="100"/>
        <c:serLines>
          <c:spPr>
            <a:ln w="6350">
              <a:prstDash val="sysDash"/>
            </a:ln>
          </c:spPr>
        </c:serLines>
        <c:axId val="134540288"/>
        <c:axId val="134550272"/>
      </c:barChart>
      <c:catAx>
        <c:axId val="134540288"/>
        <c:scaling>
          <c:orientation val="minMax"/>
        </c:scaling>
        <c:delete val="0"/>
        <c:axPos val="b"/>
        <c:majorTickMark val="none"/>
        <c:minorTickMark val="none"/>
        <c:tickLblPos val="nextTo"/>
        <c:txPr>
          <a:bodyPr/>
          <a:lstStyle/>
          <a:p>
            <a:pPr>
              <a:defRPr sz="1100"/>
            </a:pPr>
            <a:endParaRPr lang="ja-JP"/>
          </a:p>
        </c:txPr>
        <c:crossAx val="134550272"/>
        <c:crosses val="autoZero"/>
        <c:auto val="1"/>
        <c:lblAlgn val="ctr"/>
        <c:lblOffset val="100"/>
        <c:noMultiLvlLbl val="0"/>
      </c:catAx>
      <c:valAx>
        <c:axId val="134550272"/>
        <c:scaling>
          <c:orientation val="minMax"/>
        </c:scaling>
        <c:delete val="0"/>
        <c:axPos val="l"/>
        <c:majorGridlines>
          <c:spPr>
            <a:ln>
              <a:noFill/>
            </a:ln>
          </c:spPr>
        </c:majorGridlines>
        <c:numFmt formatCode="0%" sourceLinked="1"/>
        <c:majorTickMark val="in"/>
        <c:minorTickMark val="none"/>
        <c:tickLblPos val="nextTo"/>
        <c:txPr>
          <a:bodyPr/>
          <a:lstStyle/>
          <a:p>
            <a:pPr>
              <a:defRPr sz="900"/>
            </a:pPr>
            <a:endParaRPr lang="ja-JP"/>
          </a:p>
        </c:txPr>
        <c:crossAx val="134540288"/>
        <c:crosses val="autoZero"/>
        <c:crossBetween val="between"/>
        <c:majorUnit val="0.2"/>
      </c:valAx>
      <c:spPr>
        <a:noFill/>
      </c:spPr>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648659647169"/>
          <c:y val="4.0374093600138355E-2"/>
          <c:w val="0.82870643560717583"/>
          <c:h val="0.86852606296894852"/>
        </c:manualLayout>
      </c:layout>
      <c:lineChart>
        <c:grouping val="standard"/>
        <c:varyColors val="0"/>
        <c:ser>
          <c:idx val="1"/>
          <c:order val="0"/>
          <c:tx>
            <c:strRef>
              <c:f>年別推移!$N$3</c:f>
              <c:strCache>
                <c:ptCount val="1"/>
                <c:pt idx="0">
                  <c:v>輸出額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年別推移!$N$14:$N$38</c:f>
              <c:numCache>
                <c:formatCode>#,##0_);[Red]\(#,##0\)</c:formatCode>
                <c:ptCount val="25"/>
                <c:pt idx="0">
                  <c:v>31560</c:v>
                </c:pt>
                <c:pt idx="1">
                  <c:v>35001</c:v>
                </c:pt>
                <c:pt idx="2">
                  <c:v>36072</c:v>
                </c:pt>
                <c:pt idx="3">
                  <c:v>36225</c:v>
                </c:pt>
                <c:pt idx="4">
                  <c:v>34193</c:v>
                </c:pt>
                <c:pt idx="5">
                  <c:v>35744</c:v>
                </c:pt>
                <c:pt idx="6">
                  <c:v>44510</c:v>
                </c:pt>
                <c:pt idx="7">
                  <c:v>45731</c:v>
                </c:pt>
                <c:pt idx="8">
                  <c:v>53946</c:v>
                </c:pt>
                <c:pt idx="9">
                  <c:v>53000</c:v>
                </c:pt>
                <c:pt idx="10">
                  <c:v>54263</c:v>
                </c:pt>
                <c:pt idx="11">
                  <c:v>62093</c:v>
                </c:pt>
                <c:pt idx="12">
                  <c:v>54886</c:v>
                </c:pt>
                <c:pt idx="13">
                  <c:v>59270</c:v>
                </c:pt>
                <c:pt idx="14">
                  <c:v>66837</c:v>
                </c:pt>
                <c:pt idx="15">
                  <c:v>75182</c:v>
                </c:pt>
                <c:pt idx="16">
                  <c:v>80439</c:v>
                </c:pt>
                <c:pt idx="17">
                  <c:v>91914</c:v>
                </c:pt>
                <c:pt idx="18">
                  <c:v>101052</c:v>
                </c:pt>
                <c:pt idx="19">
                  <c:v>100925</c:v>
                </c:pt>
                <c:pt idx="20">
                  <c:v>74356</c:v>
                </c:pt>
                <c:pt idx="21">
                  <c:v>89418</c:v>
                </c:pt>
                <c:pt idx="22">
                  <c:v>88793</c:v>
                </c:pt>
                <c:pt idx="23">
                  <c:v>82871</c:v>
                </c:pt>
                <c:pt idx="24">
                  <c:v>92177</c:v>
                </c:pt>
              </c:numCache>
            </c:numRef>
          </c:val>
          <c:smooth val="0"/>
        </c:ser>
        <c:ser>
          <c:idx val="2"/>
          <c:order val="1"/>
          <c:tx>
            <c:strRef>
              <c:f>年別推移!$O$3</c:f>
              <c:strCache>
                <c:ptCount val="1"/>
                <c:pt idx="0">
                  <c:v>輸入額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年別推移!$O$14:$O$38</c:f>
              <c:numCache>
                <c:formatCode>#,##0_);[Red]\(#,##0\)</c:formatCode>
                <c:ptCount val="25"/>
                <c:pt idx="0">
                  <c:v>36936</c:v>
                </c:pt>
                <c:pt idx="1">
                  <c:v>41858</c:v>
                </c:pt>
                <c:pt idx="2">
                  <c:v>38504</c:v>
                </c:pt>
                <c:pt idx="3">
                  <c:v>36035</c:v>
                </c:pt>
                <c:pt idx="4">
                  <c:v>33560</c:v>
                </c:pt>
                <c:pt idx="5">
                  <c:v>34752</c:v>
                </c:pt>
                <c:pt idx="6">
                  <c:v>44470</c:v>
                </c:pt>
                <c:pt idx="7">
                  <c:v>50422</c:v>
                </c:pt>
                <c:pt idx="8">
                  <c:v>54875</c:v>
                </c:pt>
                <c:pt idx="9">
                  <c:v>48789</c:v>
                </c:pt>
                <c:pt idx="10">
                  <c:v>47342</c:v>
                </c:pt>
                <c:pt idx="11">
                  <c:v>57491</c:v>
                </c:pt>
                <c:pt idx="12">
                  <c:v>60888</c:v>
                </c:pt>
                <c:pt idx="13">
                  <c:v>60016</c:v>
                </c:pt>
                <c:pt idx="14">
                  <c:v>62523</c:v>
                </c:pt>
                <c:pt idx="15">
                  <c:v>70466</c:v>
                </c:pt>
                <c:pt idx="16">
                  <c:v>81444</c:v>
                </c:pt>
                <c:pt idx="17">
                  <c:v>93563</c:v>
                </c:pt>
                <c:pt idx="18">
                  <c:v>99724</c:v>
                </c:pt>
                <c:pt idx="19">
                  <c:v>103190</c:v>
                </c:pt>
                <c:pt idx="20">
                  <c:v>73179</c:v>
                </c:pt>
                <c:pt idx="21">
                  <c:v>86699</c:v>
                </c:pt>
                <c:pt idx="22">
                  <c:v>100838</c:v>
                </c:pt>
                <c:pt idx="23">
                  <c:v>104454</c:v>
                </c:pt>
                <c:pt idx="24">
                  <c:v>117454</c:v>
                </c:pt>
              </c:numCache>
            </c:numRef>
          </c:val>
          <c:smooth val="0"/>
        </c:ser>
        <c:dLbls>
          <c:showLegendKey val="0"/>
          <c:showVal val="0"/>
          <c:showCatName val="0"/>
          <c:showSerName val="0"/>
          <c:showPercent val="0"/>
          <c:showBubbleSize val="0"/>
        </c:dLbls>
        <c:marker val="1"/>
        <c:smooth val="0"/>
        <c:axId val="143400960"/>
        <c:axId val="143402496"/>
      </c:lineChart>
      <c:catAx>
        <c:axId val="143400960"/>
        <c:scaling>
          <c:orientation val="minMax"/>
        </c:scaling>
        <c:delete val="0"/>
        <c:axPos val="b"/>
        <c:numFmt formatCode="General" sourceLinked="1"/>
        <c:majorTickMark val="out"/>
        <c:minorTickMark val="none"/>
        <c:tickLblPos val="nextTo"/>
        <c:txPr>
          <a:bodyPr/>
          <a:lstStyle/>
          <a:p>
            <a:pPr>
              <a:defRPr sz="1200"/>
            </a:pPr>
            <a:endParaRPr lang="ja-JP"/>
          </a:p>
        </c:txPr>
        <c:crossAx val="143402496"/>
        <c:crosses val="autoZero"/>
        <c:auto val="1"/>
        <c:lblAlgn val="ctr"/>
        <c:lblOffset val="100"/>
        <c:tickLblSkip val="5"/>
        <c:noMultiLvlLbl val="0"/>
      </c:catAx>
      <c:valAx>
        <c:axId val="143402496"/>
        <c:scaling>
          <c:orientation val="minMax"/>
          <c:max val="120000"/>
        </c:scaling>
        <c:delete val="0"/>
        <c:axPos val="l"/>
        <c:majorGridlines/>
        <c:numFmt formatCode="#,##0_);[Red]\(#,##0\)" sourceLinked="1"/>
        <c:majorTickMark val="out"/>
        <c:minorTickMark val="none"/>
        <c:tickLblPos val="nextTo"/>
        <c:crossAx val="143400960"/>
        <c:crosses val="autoZero"/>
        <c:crossBetween val="between"/>
      </c:valAx>
    </c:plotArea>
    <c:legend>
      <c:legendPos val="r"/>
      <c:layout>
        <c:manualLayout>
          <c:xMode val="edge"/>
          <c:yMode val="edge"/>
          <c:x val="0.74967323240598271"/>
          <c:y val="0.64879417750834101"/>
          <c:w val="0.1564542297462608"/>
          <c:h val="0.1315163149111725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9.6013766179924617E-2"/>
          <c:y val="0.18904704922075269"/>
          <c:w val="0.59865715403602493"/>
          <c:h val="0.67196582895745438"/>
        </c:manualLayout>
      </c:layout>
      <c:barChart>
        <c:barDir val="col"/>
        <c:grouping val="clustered"/>
        <c:varyColors val="0"/>
        <c:ser>
          <c:idx val="0"/>
          <c:order val="0"/>
          <c:tx>
            <c:strRef>
              <c:f>'財政硬直化 (府)'!$A$72</c:f>
              <c:strCache>
                <c:ptCount val="1"/>
                <c:pt idx="0">
                  <c:v>歳出額</c:v>
                </c:pt>
              </c:strCache>
            </c:strRef>
          </c:tx>
          <c:invertIfNegative val="0"/>
          <c:cat>
            <c:strRef>
              <c:f>'財政硬直化 (府)'!$I$69:$R$69</c:f>
              <c:strCache>
                <c:ptCount val="10"/>
                <c:pt idx="0">
                  <c:v>H15</c:v>
                </c:pt>
                <c:pt idx="1">
                  <c:v>H16</c:v>
                </c:pt>
                <c:pt idx="2">
                  <c:v>H17</c:v>
                </c:pt>
                <c:pt idx="3">
                  <c:v>H18</c:v>
                </c:pt>
                <c:pt idx="4">
                  <c:v>H19</c:v>
                </c:pt>
                <c:pt idx="5">
                  <c:v>H20</c:v>
                </c:pt>
                <c:pt idx="6">
                  <c:v>H21</c:v>
                </c:pt>
                <c:pt idx="7">
                  <c:v>H22</c:v>
                </c:pt>
                <c:pt idx="8">
                  <c:v>H23</c:v>
                </c:pt>
                <c:pt idx="9">
                  <c:v>H24</c:v>
                </c:pt>
              </c:strCache>
            </c:strRef>
          </c:cat>
          <c:val>
            <c:numRef>
              <c:f>'財政硬直化 (府)'!$I$72:$S$72</c:f>
              <c:numCache>
                <c:formatCode>#,##0_ </c:formatCode>
                <c:ptCount val="11"/>
                <c:pt idx="0">
                  <c:v>26031</c:v>
                </c:pt>
                <c:pt idx="1">
                  <c:v>26530</c:v>
                </c:pt>
                <c:pt idx="2">
                  <c:v>26332</c:v>
                </c:pt>
                <c:pt idx="3">
                  <c:v>28025</c:v>
                </c:pt>
                <c:pt idx="4">
                  <c:v>27617</c:v>
                </c:pt>
                <c:pt idx="5">
                  <c:v>26856</c:v>
                </c:pt>
                <c:pt idx="6">
                  <c:v>29428</c:v>
                </c:pt>
                <c:pt idx="7">
                  <c:v>29789</c:v>
                </c:pt>
                <c:pt idx="8">
                  <c:v>28203</c:v>
                </c:pt>
                <c:pt idx="9">
                  <c:v>27515</c:v>
                </c:pt>
                <c:pt idx="10">
                  <c:v>27805</c:v>
                </c:pt>
              </c:numCache>
            </c:numRef>
          </c:val>
        </c:ser>
        <c:dLbls>
          <c:showLegendKey val="0"/>
          <c:showVal val="0"/>
          <c:showCatName val="0"/>
          <c:showSerName val="0"/>
          <c:showPercent val="0"/>
          <c:showBubbleSize val="0"/>
        </c:dLbls>
        <c:gapWidth val="51"/>
        <c:axId val="143783040"/>
        <c:axId val="143784576"/>
      </c:barChart>
      <c:lineChart>
        <c:grouping val="standard"/>
        <c:varyColors val="0"/>
        <c:ser>
          <c:idx val="1"/>
          <c:order val="1"/>
          <c:tx>
            <c:strRef>
              <c:f>'財政硬直化 (府)'!$A$73</c:f>
              <c:strCache>
                <c:ptCount val="1"/>
                <c:pt idx="0">
                  <c:v>社会保障費の割合</c:v>
                </c:pt>
              </c:strCache>
            </c:strRef>
          </c:tx>
          <c:marker>
            <c:symbol val="none"/>
          </c:marker>
          <c:cat>
            <c:strRef>
              <c:f>'財政硬直化 (府)'!$I$69:$S$69</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'財政硬直化 (府)'!$I$73:$S$73</c:f>
              <c:numCache>
                <c:formatCode>0.0%</c:formatCode>
                <c:ptCount val="11"/>
                <c:pt idx="0">
                  <c:v>7.0454458146056623E-2</c:v>
                </c:pt>
                <c:pt idx="1">
                  <c:v>7.2295514511873354E-2</c:v>
                </c:pt>
                <c:pt idx="2">
                  <c:v>9.1675527874829105E-2</c:v>
                </c:pt>
                <c:pt idx="3">
                  <c:v>9.8376449598572696E-2</c:v>
                </c:pt>
                <c:pt idx="4">
                  <c:v>0.10928051562443422</c:v>
                </c:pt>
                <c:pt idx="5">
                  <c:v>0.11647304140601727</c:v>
                </c:pt>
                <c:pt idx="6">
                  <c:v>0.11947804811743917</c:v>
                </c:pt>
                <c:pt idx="7">
                  <c:v>0.12363624156567861</c:v>
                </c:pt>
                <c:pt idx="8">
                  <c:v>0.13495018260468744</c:v>
                </c:pt>
                <c:pt idx="9">
                  <c:v>0.14584771942576777</c:v>
                </c:pt>
                <c:pt idx="10">
                  <c:v>0.14903794281604027</c:v>
                </c:pt>
              </c:numCache>
            </c:numRef>
          </c:val>
          <c:smooth val="0"/>
        </c:ser>
        <c:dLbls>
          <c:showLegendKey val="0"/>
          <c:showVal val="0"/>
          <c:showCatName val="0"/>
          <c:showSerName val="0"/>
          <c:showPercent val="0"/>
          <c:showBubbleSize val="0"/>
        </c:dLbls>
        <c:marker val="1"/>
        <c:smooth val="0"/>
        <c:axId val="143526528"/>
        <c:axId val="143524608"/>
      </c:lineChart>
      <c:catAx>
        <c:axId val="143783040"/>
        <c:scaling>
          <c:orientation val="minMax"/>
        </c:scaling>
        <c:delete val="0"/>
        <c:axPos val="b"/>
        <c:numFmt formatCode="General" sourceLinked="1"/>
        <c:majorTickMark val="out"/>
        <c:minorTickMark val="none"/>
        <c:tickLblPos val="nextTo"/>
        <c:txPr>
          <a:bodyPr/>
          <a:lstStyle/>
          <a:p>
            <a:pPr>
              <a:defRPr sz="1200"/>
            </a:pPr>
            <a:endParaRPr lang="ja-JP"/>
          </a:p>
        </c:txPr>
        <c:crossAx val="143784576"/>
        <c:crosses val="autoZero"/>
        <c:auto val="1"/>
        <c:lblAlgn val="ctr"/>
        <c:lblOffset val="100"/>
        <c:tickLblSkip val="3"/>
        <c:noMultiLvlLbl val="0"/>
      </c:catAx>
      <c:valAx>
        <c:axId val="143784576"/>
        <c:scaling>
          <c:orientation val="minMax"/>
          <c:min val="10000"/>
        </c:scaling>
        <c:delete val="0"/>
        <c:axPos val="l"/>
        <c:title>
          <c:tx>
            <c:rich>
              <a:bodyPr rot="0" vert="horz"/>
              <a:lstStyle/>
              <a:p>
                <a:pPr>
                  <a:defRPr sz="900"/>
                </a:pPr>
                <a:r>
                  <a:rPr lang="ja-JP" sz="900"/>
                  <a:t>歳出</a:t>
                </a:r>
                <a:endParaRPr lang="en-US" sz="900"/>
              </a:p>
              <a:p>
                <a:pPr>
                  <a:defRPr sz="900"/>
                </a:pPr>
                <a:r>
                  <a:rPr lang="ja-JP" sz="900"/>
                  <a:t>（億円）</a:t>
                </a:r>
              </a:p>
            </c:rich>
          </c:tx>
          <c:layout>
            <c:manualLayout>
              <c:xMode val="edge"/>
              <c:yMode val="edge"/>
              <c:x val="1.9855281780285283E-2"/>
              <c:y val="6.9745647856281304E-2"/>
            </c:manualLayout>
          </c:layout>
          <c:overlay val="0"/>
        </c:title>
        <c:numFmt formatCode="#,##0_ " sourceLinked="1"/>
        <c:majorTickMark val="out"/>
        <c:minorTickMark val="none"/>
        <c:tickLblPos val="nextTo"/>
        <c:txPr>
          <a:bodyPr/>
          <a:lstStyle/>
          <a:p>
            <a:pPr>
              <a:defRPr sz="900"/>
            </a:pPr>
            <a:endParaRPr lang="ja-JP"/>
          </a:p>
        </c:txPr>
        <c:crossAx val="143783040"/>
        <c:crosses val="autoZero"/>
        <c:crossBetween val="between"/>
      </c:valAx>
      <c:valAx>
        <c:axId val="143524608"/>
        <c:scaling>
          <c:orientation val="minMax"/>
        </c:scaling>
        <c:delete val="0"/>
        <c:axPos val="r"/>
        <c:title>
          <c:tx>
            <c:rich>
              <a:bodyPr rot="0" vert="horz"/>
              <a:lstStyle/>
              <a:p>
                <a:pPr>
                  <a:defRPr sz="900"/>
                </a:pPr>
                <a:r>
                  <a:rPr lang="ja-JP" sz="900"/>
                  <a:t>社会保障費</a:t>
                </a:r>
                <a:endParaRPr lang="en-US" sz="900"/>
              </a:p>
              <a:p>
                <a:pPr>
                  <a:defRPr sz="900"/>
                </a:pPr>
                <a:r>
                  <a:rPr lang="ja-JP" sz="900"/>
                  <a:t>（％）</a:t>
                </a:r>
              </a:p>
            </c:rich>
          </c:tx>
          <c:layout>
            <c:manualLayout>
              <c:xMode val="edge"/>
              <c:yMode val="edge"/>
              <c:x val="0.72918926882520296"/>
              <c:y val="7.1006927473329567E-2"/>
            </c:manualLayout>
          </c:layout>
          <c:overlay val="0"/>
        </c:title>
        <c:numFmt formatCode="0.0%" sourceLinked="1"/>
        <c:majorTickMark val="out"/>
        <c:minorTickMark val="none"/>
        <c:tickLblPos val="nextTo"/>
        <c:txPr>
          <a:bodyPr/>
          <a:lstStyle/>
          <a:p>
            <a:pPr>
              <a:defRPr sz="900"/>
            </a:pPr>
            <a:endParaRPr lang="ja-JP"/>
          </a:p>
        </c:txPr>
        <c:crossAx val="143526528"/>
        <c:crosses val="max"/>
        <c:crossBetween val="between"/>
      </c:valAx>
      <c:catAx>
        <c:axId val="143526528"/>
        <c:scaling>
          <c:orientation val="minMax"/>
        </c:scaling>
        <c:delete val="1"/>
        <c:axPos val="b"/>
        <c:numFmt formatCode="General" sourceLinked="1"/>
        <c:majorTickMark val="out"/>
        <c:minorTickMark val="none"/>
        <c:tickLblPos val="none"/>
        <c:crossAx val="143524608"/>
        <c:crosses val="autoZero"/>
        <c:auto val="1"/>
        <c:lblAlgn val="ctr"/>
        <c:lblOffset val="100"/>
        <c:noMultiLvlLbl val="0"/>
      </c:catAx>
      <c:spPr>
        <a:noFill/>
      </c:spPr>
    </c:plotArea>
    <c:legend>
      <c:legendPos val="r"/>
      <c:layout>
        <c:manualLayout>
          <c:xMode val="edge"/>
          <c:yMode val="edge"/>
          <c:x val="0.81462905087840487"/>
          <c:y val="0.41713811496620695"/>
          <c:w val="0.17700038160011206"/>
          <c:h val="0.34880041788008953"/>
        </c:manualLayout>
      </c:layout>
      <c:overlay val="0"/>
      <c:txPr>
        <a:bodyPr/>
        <a:lstStyle/>
        <a:p>
          <a:pPr>
            <a:defRPr sz="900"/>
          </a:pPr>
          <a:endParaRPr lang="ja-JP"/>
        </a:p>
      </c:txPr>
    </c:legend>
    <c:plotVisOnly val="1"/>
    <c:dispBlanksAs val="gap"/>
    <c:showDLblsOverMax val="0"/>
  </c:chart>
  <c:spPr>
    <a:noFill/>
    <a:ln>
      <a:noFill/>
    </a:ln>
  </c:spPr>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417D-CB12-40E6-B4FB-4ADE1B5A5A0E}" type="doc">
      <dgm:prSet loTypeId="urn:microsoft.com/office/officeart/2005/8/layout/hChevron3" loCatId="process" qsTypeId="urn:microsoft.com/office/officeart/2005/8/quickstyle/simple3" qsCatId="simple" csTypeId="urn:microsoft.com/office/officeart/2005/8/colors/accent1_2" csCatId="accent1" phldr="1"/>
      <dgm:spPr/>
    </dgm:pt>
    <dgm:pt modelId="{92A04BDB-18D0-4A73-B5A2-959B66FB588A}" type="pres">
      <dgm:prSet presAssocID="{E784417D-CB12-40E6-B4FB-4ADE1B5A5A0E}" presName="Name0" presStyleCnt="0">
        <dgm:presLayoutVars>
          <dgm:dir/>
          <dgm:resizeHandles val="exact"/>
        </dgm:presLayoutVars>
      </dgm:prSet>
      <dgm:spPr/>
    </dgm:pt>
  </dgm:ptLst>
  <dgm:cxnLst>
    <dgm:cxn modelId="{0005F8C8-C51D-49BC-A172-A45246CA195B}" type="presOf" srcId="{E784417D-CB12-40E6-B4FB-4ADE1B5A5A0E}" destId="{92A04BDB-18D0-4A73-B5A2-959B66FB588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F97E0-89F3-494C-94CE-CE80B114555D}" type="doc">
      <dgm:prSet loTypeId="urn:microsoft.com/office/officeart/2008/layout/HorizontalMultiLevelHierarchy" loCatId="hierarchy" qsTypeId="urn:microsoft.com/office/officeart/2005/8/quickstyle/simple5" qsCatId="simple" csTypeId="urn:microsoft.com/office/officeart/2005/8/colors/accent4_5" csCatId="accent4" phldr="1"/>
      <dgm:spPr/>
      <dgm:t>
        <a:bodyPr/>
        <a:lstStyle/>
        <a:p>
          <a:endParaRPr kumimoji="1" lang="ja-JP" altLang="en-US"/>
        </a:p>
      </dgm:t>
    </dgm:pt>
    <dgm:pt modelId="{F9A852AF-72C7-45BE-822E-BE127CA6C9F3}">
      <dgm:prSet phldrT="[テキスト]" custT="1"/>
      <dgm:spPr/>
      <dgm:t>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DF7B5AB9-CE6B-44C5-B47B-55EC344DD9B8}" type="parTrans" cxnId="{EE6AC06C-CA96-4078-8592-5E0272F672E7}">
      <dgm:prSet/>
      <dgm:spPr/>
      <dgm:t>
        <a:bodyPr/>
        <a:lstStyle/>
        <a:p>
          <a:endParaRPr kumimoji="1" lang="ja-JP" altLang="en-US"/>
        </a:p>
      </dgm:t>
    </dgm:pt>
    <dgm:pt modelId="{469F4992-CE99-4651-94B3-7D752817B1C1}" type="sibTrans" cxnId="{EE6AC06C-CA96-4078-8592-5E0272F672E7}">
      <dgm:prSet/>
      <dgm:spPr/>
      <dgm:t>
        <a:bodyPr/>
        <a:lstStyle/>
        <a:p>
          <a:endParaRPr kumimoji="1" lang="ja-JP" altLang="en-US"/>
        </a:p>
      </dgm:t>
    </dgm:pt>
    <dgm:pt modelId="{EBE47676-5E0B-42DE-8761-A869B26F57CB}">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5B85FD4-0D6C-4598-AA63-7DA25C3B2790}" type="parTrans" cxnId="{02D62323-DB20-495D-B0C7-73F597EF367A}">
      <dgm:prSet/>
      <dgm:spPr/>
      <dgm:t>
        <a:bodyPr/>
        <a:lstStyle/>
        <a:p>
          <a:endParaRPr kumimoji="1" lang="ja-JP" altLang="en-US"/>
        </a:p>
      </dgm:t>
    </dgm:pt>
    <dgm:pt modelId="{AFE05384-0CC4-4060-98CB-968AA69025D6}" type="sibTrans" cxnId="{02D62323-DB20-495D-B0C7-73F597EF367A}">
      <dgm:prSet/>
      <dgm:spPr/>
      <dgm:t>
        <a:bodyPr/>
        <a:lstStyle/>
        <a:p>
          <a:endParaRPr kumimoji="1" lang="ja-JP" altLang="en-US"/>
        </a:p>
      </dgm:t>
    </dgm:pt>
    <dgm:pt modelId="{49907540-7BC1-400C-B9BB-CFC1B40E493C}">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A6EEE26F-6081-4202-9A8D-53593FE4E204}" type="parTrans" cxnId="{05DE3144-6898-4215-9845-1DF92452C31F}">
      <dgm:prSet/>
      <dgm:spPr/>
      <dgm:t>
        <a:bodyPr/>
        <a:lstStyle/>
        <a:p>
          <a:endParaRPr kumimoji="1" lang="ja-JP" altLang="en-US"/>
        </a:p>
      </dgm:t>
    </dgm:pt>
    <dgm:pt modelId="{6A15AB70-6716-4809-9587-8A3C9ECE3040}" type="sibTrans" cxnId="{05DE3144-6898-4215-9845-1DF92452C31F}">
      <dgm:prSet/>
      <dgm:spPr/>
      <dgm:t>
        <a:bodyPr/>
        <a:lstStyle/>
        <a:p>
          <a:endParaRPr kumimoji="1" lang="ja-JP" altLang="en-US"/>
        </a:p>
      </dgm:t>
    </dgm:pt>
    <dgm:pt modelId="{E09FF9BD-2716-49E5-BC52-FF603590A1F0}">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9949C17-6B79-43DF-B180-18A45ED9C04B}" type="parTrans" cxnId="{04E12658-DA3C-4F03-B738-239DB197C3D1}">
      <dgm:prSet/>
      <dgm:spPr/>
      <dgm:t>
        <a:bodyPr/>
        <a:lstStyle/>
        <a:p>
          <a:endParaRPr kumimoji="1" lang="ja-JP" altLang="en-US"/>
        </a:p>
      </dgm:t>
    </dgm:pt>
    <dgm:pt modelId="{A6E55732-1935-4154-BA23-ADD69A88667D}" type="sibTrans" cxnId="{04E12658-DA3C-4F03-B738-239DB197C3D1}">
      <dgm:prSet/>
      <dgm:spPr/>
      <dgm:t>
        <a:bodyPr/>
        <a:lstStyle/>
        <a:p>
          <a:endParaRPr kumimoji="1" lang="ja-JP" altLang="en-US"/>
        </a:p>
      </dgm:t>
    </dgm:pt>
    <dgm:pt modelId="{E6335284-750A-4F41-98EE-21B30FF5E5B9}" type="pres">
      <dgm:prSet presAssocID="{3DCF97E0-89F3-494C-94CE-CE80B114555D}" presName="Name0" presStyleCnt="0">
        <dgm:presLayoutVars>
          <dgm:chPref val="1"/>
          <dgm:dir/>
          <dgm:animOne val="branch"/>
          <dgm:animLvl val="lvl"/>
          <dgm:resizeHandles val="exact"/>
        </dgm:presLayoutVars>
      </dgm:prSet>
      <dgm:spPr/>
      <dgm:t>
        <a:bodyPr/>
        <a:lstStyle/>
        <a:p>
          <a:endParaRPr kumimoji="1" lang="ja-JP" altLang="en-US"/>
        </a:p>
      </dgm:t>
    </dgm:pt>
    <dgm:pt modelId="{F69992BC-F92B-4262-8570-3079B37B3D39}" type="pres">
      <dgm:prSet presAssocID="{F9A852AF-72C7-45BE-822E-BE127CA6C9F3}" presName="root1" presStyleCnt="0"/>
      <dgm:spPr/>
    </dgm:pt>
    <dgm:pt modelId="{7BE7CF01-B219-4140-A840-D5749E261E98}" type="pres">
      <dgm:prSet presAssocID="{F9A852AF-72C7-45BE-822E-BE127CA6C9F3}" presName="LevelOneTextNode" presStyleLbl="node0" presStyleIdx="0" presStyleCnt="1" custAng="5400000" custScaleX="128629" custScaleY="52496" custLinFactX="-31304" custLinFactNeighborX="-100000" custLinFactNeighborY="-246">
        <dgm:presLayoutVars>
          <dgm:chPref val="3"/>
        </dgm:presLayoutVars>
      </dgm:prSet>
      <dgm:spPr/>
      <dgm:t>
        <a:bodyPr/>
        <a:lstStyle/>
        <a:p>
          <a:endParaRPr kumimoji="1" lang="ja-JP" altLang="en-US"/>
        </a:p>
      </dgm:t>
    </dgm:pt>
    <dgm:pt modelId="{3A7B1CFC-3526-4667-A3ED-7AC81325A454}" type="pres">
      <dgm:prSet presAssocID="{F9A852AF-72C7-45BE-822E-BE127CA6C9F3}" presName="level2hierChild" presStyleCnt="0"/>
      <dgm:spPr/>
    </dgm:pt>
    <dgm:pt modelId="{0A93B742-12B1-4FFA-A73A-024FD9F1E27D}" type="pres">
      <dgm:prSet presAssocID="{35B85FD4-0D6C-4598-AA63-7DA25C3B2790}" presName="conn2-1" presStyleLbl="parChTrans1D2" presStyleIdx="0" presStyleCnt="3"/>
      <dgm:spPr/>
      <dgm:t>
        <a:bodyPr/>
        <a:lstStyle/>
        <a:p>
          <a:endParaRPr kumimoji="1" lang="ja-JP" altLang="en-US"/>
        </a:p>
      </dgm:t>
    </dgm:pt>
    <dgm:pt modelId="{D556C13C-7874-46FC-B6FB-83403C594A06}" type="pres">
      <dgm:prSet presAssocID="{35B85FD4-0D6C-4598-AA63-7DA25C3B2790}" presName="connTx" presStyleLbl="parChTrans1D2" presStyleIdx="0" presStyleCnt="3"/>
      <dgm:spPr/>
      <dgm:t>
        <a:bodyPr/>
        <a:lstStyle/>
        <a:p>
          <a:endParaRPr kumimoji="1" lang="ja-JP" altLang="en-US"/>
        </a:p>
      </dgm:t>
    </dgm:pt>
    <dgm:pt modelId="{7E268DA4-9D2C-47D8-ABD2-E3684F2E8DC4}" type="pres">
      <dgm:prSet presAssocID="{EBE47676-5E0B-42DE-8761-A869B26F57CB}" presName="root2" presStyleCnt="0"/>
      <dgm:spPr/>
    </dgm:pt>
    <dgm:pt modelId="{6FE08742-DE62-4760-9139-67A11C14CA0E}" type="pres">
      <dgm:prSet presAssocID="{EBE47676-5E0B-42DE-8761-A869B26F57CB}" presName="LevelTwoTextNode" presStyleLbl="node2" presStyleIdx="0" presStyleCnt="3" custScaleX="247552">
        <dgm:presLayoutVars>
          <dgm:chPref val="3"/>
        </dgm:presLayoutVars>
      </dgm:prSet>
      <dgm:spPr/>
      <dgm:t>
        <a:bodyPr/>
        <a:lstStyle/>
        <a:p>
          <a:endParaRPr kumimoji="1" lang="ja-JP" altLang="en-US"/>
        </a:p>
      </dgm:t>
    </dgm:pt>
    <dgm:pt modelId="{56E547FB-1A4A-48B0-B710-4E06A58EC4C0}" type="pres">
      <dgm:prSet presAssocID="{EBE47676-5E0B-42DE-8761-A869B26F57CB}" presName="level3hierChild" presStyleCnt="0"/>
      <dgm:spPr/>
    </dgm:pt>
    <dgm:pt modelId="{00D90354-5A77-40EA-BD7F-38EE60ECB0AA}" type="pres">
      <dgm:prSet presAssocID="{A6EEE26F-6081-4202-9A8D-53593FE4E204}" presName="conn2-1" presStyleLbl="parChTrans1D2" presStyleIdx="1" presStyleCnt="3"/>
      <dgm:spPr/>
      <dgm:t>
        <a:bodyPr/>
        <a:lstStyle/>
        <a:p>
          <a:endParaRPr kumimoji="1" lang="ja-JP" altLang="en-US"/>
        </a:p>
      </dgm:t>
    </dgm:pt>
    <dgm:pt modelId="{98B9AFD3-EBB7-4E53-9ABA-258E18AB9F1B}" type="pres">
      <dgm:prSet presAssocID="{A6EEE26F-6081-4202-9A8D-53593FE4E204}" presName="connTx" presStyleLbl="parChTrans1D2" presStyleIdx="1" presStyleCnt="3"/>
      <dgm:spPr/>
      <dgm:t>
        <a:bodyPr/>
        <a:lstStyle/>
        <a:p>
          <a:endParaRPr kumimoji="1" lang="ja-JP" altLang="en-US"/>
        </a:p>
      </dgm:t>
    </dgm:pt>
    <dgm:pt modelId="{5D2409CD-AE65-4BB3-BC4D-45D8904893A6}" type="pres">
      <dgm:prSet presAssocID="{49907540-7BC1-400C-B9BB-CFC1B40E493C}" presName="root2" presStyleCnt="0"/>
      <dgm:spPr/>
    </dgm:pt>
    <dgm:pt modelId="{A47ED1A7-99A9-4A5D-AE54-A8A9B91622FA}" type="pres">
      <dgm:prSet presAssocID="{49907540-7BC1-400C-B9BB-CFC1B40E493C}" presName="LevelTwoTextNode" presStyleLbl="node2" presStyleIdx="1" presStyleCnt="3" custScaleX="247552">
        <dgm:presLayoutVars>
          <dgm:chPref val="3"/>
        </dgm:presLayoutVars>
      </dgm:prSet>
      <dgm:spPr/>
      <dgm:t>
        <a:bodyPr/>
        <a:lstStyle/>
        <a:p>
          <a:endParaRPr kumimoji="1" lang="ja-JP" altLang="en-US"/>
        </a:p>
      </dgm:t>
    </dgm:pt>
    <dgm:pt modelId="{016C00F7-D834-457B-9E12-C33A91E1832D}" type="pres">
      <dgm:prSet presAssocID="{49907540-7BC1-400C-B9BB-CFC1B40E493C}" presName="level3hierChild" presStyleCnt="0"/>
      <dgm:spPr/>
    </dgm:pt>
    <dgm:pt modelId="{71FCC86A-FA2C-4C05-AF21-E0FDD04BC56A}" type="pres">
      <dgm:prSet presAssocID="{39949C17-6B79-43DF-B180-18A45ED9C04B}" presName="conn2-1" presStyleLbl="parChTrans1D2" presStyleIdx="2" presStyleCnt="3"/>
      <dgm:spPr/>
      <dgm:t>
        <a:bodyPr/>
        <a:lstStyle/>
        <a:p>
          <a:endParaRPr kumimoji="1" lang="ja-JP" altLang="en-US"/>
        </a:p>
      </dgm:t>
    </dgm:pt>
    <dgm:pt modelId="{33DEC956-31C4-4423-B389-AE60635682CE}" type="pres">
      <dgm:prSet presAssocID="{39949C17-6B79-43DF-B180-18A45ED9C04B}" presName="connTx" presStyleLbl="parChTrans1D2" presStyleIdx="2" presStyleCnt="3"/>
      <dgm:spPr/>
      <dgm:t>
        <a:bodyPr/>
        <a:lstStyle/>
        <a:p>
          <a:endParaRPr kumimoji="1" lang="ja-JP" altLang="en-US"/>
        </a:p>
      </dgm:t>
    </dgm:pt>
    <dgm:pt modelId="{1D806D0C-05B4-4B1D-AFAF-C0AADE22F349}" type="pres">
      <dgm:prSet presAssocID="{E09FF9BD-2716-49E5-BC52-FF603590A1F0}" presName="root2" presStyleCnt="0"/>
      <dgm:spPr/>
    </dgm:pt>
    <dgm:pt modelId="{DFDEACDF-CB53-47BB-A4CF-D7918ADF085D}" type="pres">
      <dgm:prSet presAssocID="{E09FF9BD-2716-49E5-BC52-FF603590A1F0}" presName="LevelTwoTextNode" presStyleLbl="node2" presStyleIdx="2" presStyleCnt="3" custScaleX="247552">
        <dgm:presLayoutVars>
          <dgm:chPref val="3"/>
        </dgm:presLayoutVars>
      </dgm:prSet>
      <dgm:spPr/>
      <dgm:t>
        <a:bodyPr/>
        <a:lstStyle/>
        <a:p>
          <a:endParaRPr kumimoji="1" lang="ja-JP" altLang="en-US"/>
        </a:p>
      </dgm:t>
    </dgm:pt>
    <dgm:pt modelId="{3A4DF513-EC56-4353-B54A-CE1503F82A4A}" type="pres">
      <dgm:prSet presAssocID="{E09FF9BD-2716-49E5-BC52-FF603590A1F0}" presName="level3hierChild" presStyleCnt="0"/>
      <dgm:spPr/>
    </dgm:pt>
  </dgm:ptLst>
  <dgm:cxnLst>
    <dgm:cxn modelId="{04E12658-DA3C-4F03-B738-239DB197C3D1}" srcId="{F9A852AF-72C7-45BE-822E-BE127CA6C9F3}" destId="{E09FF9BD-2716-49E5-BC52-FF603590A1F0}" srcOrd="2" destOrd="0" parTransId="{39949C17-6B79-43DF-B180-18A45ED9C04B}" sibTransId="{A6E55732-1935-4154-BA23-ADD69A88667D}"/>
    <dgm:cxn modelId="{5333829C-406E-4CBF-9BDA-44303CD9F199}" type="presOf" srcId="{A6EEE26F-6081-4202-9A8D-53593FE4E204}" destId="{00D90354-5A77-40EA-BD7F-38EE60ECB0AA}" srcOrd="0" destOrd="0" presId="urn:microsoft.com/office/officeart/2008/layout/HorizontalMultiLevelHierarchy"/>
    <dgm:cxn modelId="{1B602EF7-C3FD-4727-AB52-AF6557AC07D1}" type="presOf" srcId="{EBE47676-5E0B-42DE-8761-A869B26F57CB}" destId="{6FE08742-DE62-4760-9139-67A11C14CA0E}" srcOrd="0" destOrd="0" presId="urn:microsoft.com/office/officeart/2008/layout/HorizontalMultiLevelHierarchy"/>
    <dgm:cxn modelId="{02D62323-DB20-495D-B0C7-73F597EF367A}" srcId="{F9A852AF-72C7-45BE-822E-BE127CA6C9F3}" destId="{EBE47676-5E0B-42DE-8761-A869B26F57CB}" srcOrd="0" destOrd="0" parTransId="{35B85FD4-0D6C-4598-AA63-7DA25C3B2790}" sibTransId="{AFE05384-0CC4-4060-98CB-968AA69025D6}"/>
    <dgm:cxn modelId="{06D873AB-DE80-430C-B502-8DB87E8B4FE8}" type="presOf" srcId="{35B85FD4-0D6C-4598-AA63-7DA25C3B2790}" destId="{D556C13C-7874-46FC-B6FB-83403C594A06}" srcOrd="1" destOrd="0" presId="urn:microsoft.com/office/officeart/2008/layout/HorizontalMultiLevelHierarchy"/>
    <dgm:cxn modelId="{CFBF2670-4F0C-4363-944E-F2E35DA67716}" type="presOf" srcId="{E09FF9BD-2716-49E5-BC52-FF603590A1F0}" destId="{DFDEACDF-CB53-47BB-A4CF-D7918ADF085D}" srcOrd="0" destOrd="0" presId="urn:microsoft.com/office/officeart/2008/layout/HorizontalMultiLevelHierarchy"/>
    <dgm:cxn modelId="{40F99B1C-7C48-4AD0-8258-06F980F726A7}" type="presOf" srcId="{39949C17-6B79-43DF-B180-18A45ED9C04B}" destId="{71FCC86A-FA2C-4C05-AF21-E0FDD04BC56A}" srcOrd="0" destOrd="0" presId="urn:microsoft.com/office/officeart/2008/layout/HorizontalMultiLevelHierarchy"/>
    <dgm:cxn modelId="{05DE3144-6898-4215-9845-1DF92452C31F}" srcId="{F9A852AF-72C7-45BE-822E-BE127CA6C9F3}" destId="{49907540-7BC1-400C-B9BB-CFC1B40E493C}" srcOrd="1" destOrd="0" parTransId="{A6EEE26F-6081-4202-9A8D-53593FE4E204}" sibTransId="{6A15AB70-6716-4809-9587-8A3C9ECE3040}"/>
    <dgm:cxn modelId="{A9A563CB-1633-4B3C-9F00-EFC28DA7DDD4}" type="presOf" srcId="{39949C17-6B79-43DF-B180-18A45ED9C04B}" destId="{33DEC956-31C4-4423-B389-AE60635682CE}" srcOrd="1" destOrd="0" presId="urn:microsoft.com/office/officeart/2008/layout/HorizontalMultiLevelHierarchy"/>
    <dgm:cxn modelId="{7B8743C0-BDC9-4AAB-BA21-13D35D92A1A9}" type="presOf" srcId="{F9A852AF-72C7-45BE-822E-BE127CA6C9F3}" destId="{7BE7CF01-B219-4140-A840-D5749E261E98}" srcOrd="0" destOrd="0" presId="urn:microsoft.com/office/officeart/2008/layout/HorizontalMultiLevelHierarchy"/>
    <dgm:cxn modelId="{9A709EF5-D888-4352-9673-768B2E10E470}" type="presOf" srcId="{3DCF97E0-89F3-494C-94CE-CE80B114555D}" destId="{E6335284-750A-4F41-98EE-21B30FF5E5B9}" srcOrd="0" destOrd="0" presId="urn:microsoft.com/office/officeart/2008/layout/HorizontalMultiLevelHierarchy"/>
    <dgm:cxn modelId="{0252F3AC-4024-4386-BF8F-D3A306BD0D7C}" type="presOf" srcId="{49907540-7BC1-400C-B9BB-CFC1B40E493C}" destId="{A47ED1A7-99A9-4A5D-AE54-A8A9B91622FA}" srcOrd="0" destOrd="0" presId="urn:microsoft.com/office/officeart/2008/layout/HorizontalMultiLevelHierarchy"/>
    <dgm:cxn modelId="{EE6AC06C-CA96-4078-8592-5E0272F672E7}" srcId="{3DCF97E0-89F3-494C-94CE-CE80B114555D}" destId="{F9A852AF-72C7-45BE-822E-BE127CA6C9F3}" srcOrd="0" destOrd="0" parTransId="{DF7B5AB9-CE6B-44C5-B47B-55EC344DD9B8}" sibTransId="{469F4992-CE99-4651-94B3-7D752817B1C1}"/>
    <dgm:cxn modelId="{3870709D-D7D2-4F68-AE19-0B02A28D0C37}" type="presOf" srcId="{35B85FD4-0D6C-4598-AA63-7DA25C3B2790}" destId="{0A93B742-12B1-4FFA-A73A-024FD9F1E27D}" srcOrd="0" destOrd="0" presId="urn:microsoft.com/office/officeart/2008/layout/HorizontalMultiLevelHierarchy"/>
    <dgm:cxn modelId="{D7C15452-F185-4034-A978-5BF37ACB0586}" type="presOf" srcId="{A6EEE26F-6081-4202-9A8D-53593FE4E204}" destId="{98B9AFD3-EBB7-4E53-9ABA-258E18AB9F1B}" srcOrd="1" destOrd="0" presId="urn:microsoft.com/office/officeart/2008/layout/HorizontalMultiLevelHierarchy"/>
    <dgm:cxn modelId="{933D417E-32E4-4C16-B2F7-9CAC07122AE1}" type="presParOf" srcId="{E6335284-750A-4F41-98EE-21B30FF5E5B9}" destId="{F69992BC-F92B-4262-8570-3079B37B3D39}" srcOrd="0" destOrd="0" presId="urn:microsoft.com/office/officeart/2008/layout/HorizontalMultiLevelHierarchy"/>
    <dgm:cxn modelId="{352906CD-F7B6-48EC-B470-A38481185B2B}" type="presParOf" srcId="{F69992BC-F92B-4262-8570-3079B37B3D39}" destId="{7BE7CF01-B219-4140-A840-D5749E261E98}" srcOrd="0" destOrd="0" presId="urn:microsoft.com/office/officeart/2008/layout/HorizontalMultiLevelHierarchy"/>
    <dgm:cxn modelId="{5C92AD11-2323-450E-94C3-8453F9B18492}" type="presParOf" srcId="{F69992BC-F92B-4262-8570-3079B37B3D39}" destId="{3A7B1CFC-3526-4667-A3ED-7AC81325A454}" srcOrd="1" destOrd="0" presId="urn:microsoft.com/office/officeart/2008/layout/HorizontalMultiLevelHierarchy"/>
    <dgm:cxn modelId="{D08A413E-125D-4AC0-8991-9D38ED1128EE}" type="presParOf" srcId="{3A7B1CFC-3526-4667-A3ED-7AC81325A454}" destId="{0A93B742-12B1-4FFA-A73A-024FD9F1E27D}" srcOrd="0" destOrd="0" presId="urn:microsoft.com/office/officeart/2008/layout/HorizontalMultiLevelHierarchy"/>
    <dgm:cxn modelId="{00FD4843-4DBE-47D3-8E89-B83BF154C8A4}" type="presParOf" srcId="{0A93B742-12B1-4FFA-A73A-024FD9F1E27D}" destId="{D556C13C-7874-46FC-B6FB-83403C594A06}" srcOrd="0" destOrd="0" presId="urn:microsoft.com/office/officeart/2008/layout/HorizontalMultiLevelHierarchy"/>
    <dgm:cxn modelId="{AB891F95-5CE4-4D75-9494-BB1E3013CA2D}" type="presParOf" srcId="{3A7B1CFC-3526-4667-A3ED-7AC81325A454}" destId="{7E268DA4-9D2C-47D8-ABD2-E3684F2E8DC4}" srcOrd="1" destOrd="0" presId="urn:microsoft.com/office/officeart/2008/layout/HorizontalMultiLevelHierarchy"/>
    <dgm:cxn modelId="{B683B686-1D7A-42DE-BD47-2D382AF1C050}" type="presParOf" srcId="{7E268DA4-9D2C-47D8-ABD2-E3684F2E8DC4}" destId="{6FE08742-DE62-4760-9139-67A11C14CA0E}" srcOrd="0" destOrd="0" presId="urn:microsoft.com/office/officeart/2008/layout/HorizontalMultiLevelHierarchy"/>
    <dgm:cxn modelId="{0429D2D1-884C-4C19-B5F6-908E8B11C901}" type="presParOf" srcId="{7E268DA4-9D2C-47D8-ABD2-E3684F2E8DC4}" destId="{56E547FB-1A4A-48B0-B710-4E06A58EC4C0}" srcOrd="1" destOrd="0" presId="urn:microsoft.com/office/officeart/2008/layout/HorizontalMultiLevelHierarchy"/>
    <dgm:cxn modelId="{75DAEF39-DE5F-437B-B4FA-4AF4EF9C5050}" type="presParOf" srcId="{3A7B1CFC-3526-4667-A3ED-7AC81325A454}" destId="{00D90354-5A77-40EA-BD7F-38EE60ECB0AA}" srcOrd="2" destOrd="0" presId="urn:microsoft.com/office/officeart/2008/layout/HorizontalMultiLevelHierarchy"/>
    <dgm:cxn modelId="{A4B36291-8DF6-41EF-B3A6-21E6C354D606}" type="presParOf" srcId="{00D90354-5A77-40EA-BD7F-38EE60ECB0AA}" destId="{98B9AFD3-EBB7-4E53-9ABA-258E18AB9F1B}" srcOrd="0" destOrd="0" presId="urn:microsoft.com/office/officeart/2008/layout/HorizontalMultiLevelHierarchy"/>
    <dgm:cxn modelId="{875A1C40-AA40-498C-B4D7-3E0DEBB04F9F}" type="presParOf" srcId="{3A7B1CFC-3526-4667-A3ED-7AC81325A454}" destId="{5D2409CD-AE65-4BB3-BC4D-45D8904893A6}" srcOrd="3" destOrd="0" presId="urn:microsoft.com/office/officeart/2008/layout/HorizontalMultiLevelHierarchy"/>
    <dgm:cxn modelId="{C23DC7DF-7962-4F91-8BDD-48F262FFF775}" type="presParOf" srcId="{5D2409CD-AE65-4BB3-BC4D-45D8904893A6}" destId="{A47ED1A7-99A9-4A5D-AE54-A8A9B91622FA}" srcOrd="0" destOrd="0" presId="urn:microsoft.com/office/officeart/2008/layout/HorizontalMultiLevelHierarchy"/>
    <dgm:cxn modelId="{958AD33C-082A-4399-91E0-A8CA38A1AC56}" type="presParOf" srcId="{5D2409CD-AE65-4BB3-BC4D-45D8904893A6}" destId="{016C00F7-D834-457B-9E12-C33A91E1832D}" srcOrd="1" destOrd="0" presId="urn:microsoft.com/office/officeart/2008/layout/HorizontalMultiLevelHierarchy"/>
    <dgm:cxn modelId="{1427AD11-517D-42BF-80F8-CDD720421CCF}" type="presParOf" srcId="{3A7B1CFC-3526-4667-A3ED-7AC81325A454}" destId="{71FCC86A-FA2C-4C05-AF21-E0FDD04BC56A}" srcOrd="4" destOrd="0" presId="urn:microsoft.com/office/officeart/2008/layout/HorizontalMultiLevelHierarchy"/>
    <dgm:cxn modelId="{B2AFAE12-7C03-4F93-A771-B2979921D214}" type="presParOf" srcId="{71FCC86A-FA2C-4C05-AF21-E0FDD04BC56A}" destId="{33DEC956-31C4-4423-B389-AE60635682CE}" srcOrd="0" destOrd="0" presId="urn:microsoft.com/office/officeart/2008/layout/HorizontalMultiLevelHierarchy"/>
    <dgm:cxn modelId="{225FFEEA-33E8-4B3E-9437-C1F0CBD34EDE}" type="presParOf" srcId="{3A7B1CFC-3526-4667-A3ED-7AC81325A454}" destId="{1D806D0C-05B4-4B1D-AFAF-C0AADE22F349}" srcOrd="5" destOrd="0" presId="urn:microsoft.com/office/officeart/2008/layout/HorizontalMultiLevelHierarchy"/>
    <dgm:cxn modelId="{AE838FC7-AAA9-4416-ADCE-254E8C617EC2}" type="presParOf" srcId="{1D806D0C-05B4-4B1D-AFAF-C0AADE22F349}" destId="{DFDEACDF-CB53-47BB-A4CF-D7918ADF085D}" srcOrd="0" destOrd="0" presId="urn:microsoft.com/office/officeart/2008/layout/HorizontalMultiLevelHierarchy"/>
    <dgm:cxn modelId="{174A8928-11E2-446D-A03F-461FACEAD8C1}" type="presParOf" srcId="{1D806D0C-05B4-4B1D-AFAF-C0AADE22F349}" destId="{3A4DF513-EC56-4353-B54A-CE1503F82A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drawings/drawing1.xml><?xml version="1.0" encoding="utf-8"?>
<c:userShapes xmlns:c="http://schemas.openxmlformats.org/drawingml/2006/chart">
  <cdr:relSizeAnchor xmlns:cdr="http://schemas.openxmlformats.org/drawingml/2006/chartDrawing">
    <cdr:from>
      <cdr:x>0.14194</cdr:x>
      <cdr:y>0.30899</cdr:y>
    </cdr:from>
    <cdr:to>
      <cdr:x>0.42488</cdr:x>
      <cdr:y>0.39855</cdr:y>
    </cdr:to>
    <cdr:sp macro="" textlink="">
      <cdr:nvSpPr>
        <cdr:cNvPr id="6145" name="AutoShape 1"/>
        <cdr:cNvSpPr>
          <a:spLocks xmlns:a="http://schemas.openxmlformats.org/drawingml/2006/main" noChangeArrowheads="1"/>
        </cdr:cNvSpPr>
      </cdr:nvSpPr>
      <cdr:spPr bwMode="auto">
        <a:xfrm xmlns:a="http://schemas.openxmlformats.org/drawingml/2006/main">
          <a:off x="577960" y="1112592"/>
          <a:ext cx="1152128" cy="322490"/>
        </a:xfrm>
        <a:prstGeom xmlns:a="http://schemas.openxmlformats.org/drawingml/2006/main" prst="wedgeRoundRectCallout">
          <a:avLst>
            <a:gd name="adj1" fmla="val 3191"/>
            <a:gd name="adj2" fmla="val 112113"/>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国の給与水準</a:t>
          </a:r>
        </a:p>
      </cdr:txBody>
    </cdr:sp>
  </cdr:relSizeAnchor>
  <cdr:relSizeAnchor xmlns:cdr="http://schemas.openxmlformats.org/drawingml/2006/chartDrawing">
    <cdr:from>
      <cdr:x>0.34646</cdr:x>
      <cdr:y>0.15105</cdr:y>
    </cdr:from>
    <cdr:to>
      <cdr:x>0.60713</cdr:x>
      <cdr:y>0.23105</cdr:y>
    </cdr:to>
    <cdr:sp macro="" textlink="">
      <cdr:nvSpPr>
        <cdr:cNvPr id="6146" name="AutoShape 2"/>
        <cdr:cNvSpPr>
          <a:spLocks xmlns:a="http://schemas.openxmlformats.org/drawingml/2006/main" noChangeArrowheads="1"/>
        </cdr:cNvSpPr>
      </cdr:nvSpPr>
      <cdr:spPr bwMode="auto">
        <a:xfrm xmlns:a="http://schemas.openxmlformats.org/drawingml/2006/main">
          <a:off x="1410775" y="514979"/>
          <a:ext cx="1061430" cy="272742"/>
        </a:xfrm>
        <a:prstGeom xmlns:a="http://schemas.openxmlformats.org/drawingml/2006/main" prst="wedgeRoundRectCallout">
          <a:avLst>
            <a:gd name="adj1" fmla="val 64959"/>
            <a:gd name="adj2" fmla="val 146394"/>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全国都道府県</a:t>
          </a:r>
        </a:p>
      </cdr:txBody>
    </cdr:sp>
  </cdr:relSizeAnchor>
  <cdr:relSizeAnchor xmlns:cdr="http://schemas.openxmlformats.org/drawingml/2006/chartDrawing">
    <cdr:from>
      <cdr:x>0.09752</cdr:x>
      <cdr:y>0.75598</cdr:y>
    </cdr:from>
    <cdr:to>
      <cdr:x>0.30389</cdr:x>
      <cdr:y>0.8379</cdr:y>
    </cdr:to>
    <cdr:sp macro="" textlink="">
      <cdr:nvSpPr>
        <cdr:cNvPr id="6147" name="AutoShape 3"/>
        <cdr:cNvSpPr>
          <a:spLocks xmlns:a="http://schemas.openxmlformats.org/drawingml/2006/main" noChangeArrowheads="1"/>
        </cdr:cNvSpPr>
      </cdr:nvSpPr>
      <cdr:spPr bwMode="auto">
        <a:xfrm xmlns:a="http://schemas.openxmlformats.org/drawingml/2006/main">
          <a:off x="397076" y="2577341"/>
          <a:ext cx="840324" cy="279288"/>
        </a:xfrm>
        <a:prstGeom xmlns:a="http://schemas.openxmlformats.org/drawingml/2006/main" prst="wedgeRoundRectCallout">
          <a:avLst>
            <a:gd name="adj1" fmla="val 44824"/>
            <a:gd name="adj2" fmla="val -169756"/>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大  阪  府</a:t>
          </a:r>
        </a:p>
      </cdr:txBody>
    </cdr:sp>
  </cdr:relSizeAnchor>
</c:userShapes>
</file>

<file path=ppt/drawings/drawing2.xml><?xml version="1.0" encoding="utf-8"?>
<c:userShapes xmlns:c="http://schemas.openxmlformats.org/drawingml/2006/chart">
  <cdr:relSizeAnchor xmlns:cdr="http://schemas.openxmlformats.org/drawingml/2006/chartDrawing">
    <cdr:from>
      <cdr:x>0.68945</cdr:x>
      <cdr:y>0.35783</cdr:y>
    </cdr:from>
    <cdr:to>
      <cdr:x>0.83052</cdr:x>
      <cdr:y>0.43227</cdr:y>
    </cdr:to>
    <cdr:sp macro="" textlink="">
      <cdr:nvSpPr>
        <cdr:cNvPr id="2" name="正方形/長方形 1"/>
        <cdr:cNvSpPr/>
      </cdr:nvSpPr>
      <cdr:spPr>
        <a:xfrm xmlns:a="http://schemas.openxmlformats.org/drawingml/2006/main">
          <a:off x="6726671" y="1314283"/>
          <a:ext cx="1376360" cy="27341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0.48823</cdr:x>
      <cdr:y>0.26822</cdr:y>
    </cdr:from>
    <cdr:to>
      <cdr:x>0.65549</cdr:x>
      <cdr:y>0.34397</cdr:y>
    </cdr:to>
    <cdr:sp macro="" textlink="">
      <cdr:nvSpPr>
        <cdr:cNvPr id="3" name="正方形/長方形 2"/>
        <cdr:cNvSpPr/>
      </cdr:nvSpPr>
      <cdr:spPr>
        <a:xfrm xmlns:a="http://schemas.openxmlformats.org/drawingml/2006/main">
          <a:off x="4957296" y="1755845"/>
          <a:ext cx="1698300" cy="4958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（団塊ジュニア）</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0.38031</cdr:x>
      <cdr:y>0.17016</cdr:y>
    </cdr:from>
    <cdr:to>
      <cdr:x>0.75639</cdr:x>
      <cdr:y>0.25095</cdr:y>
    </cdr:to>
    <cdr:sp macro="" textlink="">
      <cdr:nvSpPr>
        <cdr:cNvPr id="5" name="右矢印 4"/>
        <cdr:cNvSpPr/>
      </cdr:nvSpPr>
      <cdr:spPr>
        <a:xfrm xmlns:a="http://schemas.openxmlformats.org/drawingml/2006/main">
          <a:off x="3710508" y="758095"/>
          <a:ext cx="3669253" cy="359936"/>
        </a:xfrm>
        <a:prstGeom xmlns:a="http://schemas.openxmlformats.org/drawingml/2006/main" prst="rightArrow">
          <a:avLst>
            <a:gd name="adj1" fmla="val 50000"/>
            <a:gd name="adj2" fmla="val 55000"/>
          </a:avLst>
        </a:prstGeom>
        <a:solidFill xmlns:a="http://schemas.openxmlformats.org/drawingml/2006/main">
          <a:schemeClr val="accent4">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dr:relSizeAnchor xmlns:cdr="http://schemas.openxmlformats.org/drawingml/2006/chartDrawing">
    <cdr:from>
      <cdr:x>0.16788</cdr:x>
      <cdr:y>0.22325</cdr:y>
    </cdr:from>
    <cdr:to>
      <cdr:x>0.31882</cdr:x>
      <cdr:y>0.32732</cdr:y>
    </cdr:to>
    <cdr:sp macro="" textlink="">
      <cdr:nvSpPr>
        <cdr:cNvPr id="6" name="正方形/長方形 5"/>
        <cdr:cNvSpPr/>
      </cdr:nvSpPr>
      <cdr:spPr>
        <a:xfrm xmlns:a="http://schemas.openxmlformats.org/drawingml/2006/main">
          <a:off x="1637928" y="819988"/>
          <a:ext cx="1472639" cy="3822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１９７０（</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0.18264</cdr:x>
      <cdr:y>0.63496</cdr:y>
    </cdr:from>
    <cdr:to>
      <cdr:x>0.31828</cdr:x>
      <cdr:y>0.72402</cdr:y>
    </cdr:to>
    <cdr:sp macro="" textlink="">
      <cdr:nvSpPr>
        <cdr:cNvPr id="7" name="正方形/長方形 6"/>
        <cdr:cNvSpPr/>
      </cdr:nvSpPr>
      <cdr:spPr>
        <a:xfrm xmlns:a="http://schemas.openxmlformats.org/drawingml/2006/main">
          <a:off x="1781944" y="2332156"/>
          <a:ext cx="1323354" cy="3271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２０２５（</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H37)</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0.74598</cdr:x>
      <cdr:y>0.43855</cdr:y>
    </cdr:from>
    <cdr:to>
      <cdr:x>0.74693</cdr:x>
      <cdr:y>0.84502</cdr:y>
    </cdr:to>
    <cdr:cxnSp macro="">
      <cdr:nvCxnSpPr>
        <cdr:cNvPr id="8" name="直線コネクタ 7"/>
        <cdr:cNvCxnSpPr/>
      </cdr:nvCxnSpPr>
      <cdr:spPr>
        <a:xfrm xmlns:a="http://schemas.openxmlformats.org/drawingml/2006/main">
          <a:off x="7574370" y="2870892"/>
          <a:ext cx="9681" cy="26609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0.26589</cdr:x>
      <cdr:y>0.12927</cdr:y>
    </cdr:from>
    <cdr:to>
      <cdr:x>0.39089</cdr:x>
      <cdr:y>0.20372</cdr:y>
    </cdr:to>
    <cdr:sp macro="" textlink="">
      <cdr:nvSpPr>
        <cdr:cNvPr id="4" name="正方形/長方形 3"/>
        <cdr:cNvSpPr/>
      </cdr:nvSpPr>
      <cdr:spPr>
        <a:xfrm xmlns:a="http://schemas.openxmlformats.org/drawingml/2006/main">
          <a:off x="2594223" y="474806"/>
          <a:ext cx="1219572" cy="2734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0.55673</cdr:x>
      <cdr:y>0.34017</cdr:y>
    </cdr:from>
    <cdr:to>
      <cdr:x>0.55673</cdr:x>
      <cdr:y>0.8355</cdr:y>
    </cdr:to>
    <cdr:cxnSp macro="">
      <cdr:nvCxnSpPr>
        <cdr:cNvPr id="9" name="直線コネクタ 8"/>
        <cdr:cNvCxnSpPr/>
      </cdr:nvCxnSpPr>
      <cdr:spPr>
        <a:xfrm xmlns:a="http://schemas.openxmlformats.org/drawingml/2006/main">
          <a:off x="5652842" y="1638002"/>
          <a:ext cx="47" cy="23851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0.3257</cdr:x>
      <cdr:y>0.18743</cdr:y>
    </cdr:from>
    <cdr:to>
      <cdr:x>0.32739</cdr:x>
      <cdr:y>0.8315</cdr:y>
    </cdr:to>
    <cdr:cxnSp macro="">
      <cdr:nvCxnSpPr>
        <cdr:cNvPr id="10" name="直線コネクタ 9"/>
        <cdr:cNvCxnSpPr/>
      </cdr:nvCxnSpPr>
      <cdr:spPr>
        <a:xfrm xmlns:a="http://schemas.openxmlformats.org/drawingml/2006/main" flipH="1">
          <a:off x="3307044" y="902528"/>
          <a:ext cx="17181" cy="3101347"/>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0.03525</cdr:x>
      <cdr:y>0.92482</cdr:y>
    </cdr:from>
    <cdr:to>
      <cdr:x>0.95622</cdr:x>
      <cdr:y>0.99002</cdr:y>
    </cdr:to>
    <cdr:sp macro="" textlink="">
      <cdr:nvSpPr>
        <cdr:cNvPr id="7" name="正方形/長方形 6"/>
        <cdr:cNvSpPr/>
      </cdr:nvSpPr>
      <cdr:spPr>
        <a:xfrm xmlns:a="http://schemas.openxmlformats.org/drawingml/2006/main">
          <a:off x="263967" y="3176019"/>
          <a:ext cx="6896990" cy="223875"/>
        </a:xfrm>
        <a:prstGeom xmlns:a="http://schemas.openxmlformats.org/drawingml/2006/main" prst="rect">
          <a:avLst/>
        </a:prstGeom>
        <a:ln xmlns:a="http://schemas.openxmlformats.org/drawingml/2006/main">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00" dirty="0" smtClean="0"/>
            <a:t>築年数　</a:t>
          </a:r>
          <a:r>
            <a:rPr lang="en-US" altLang="ja-JP" sz="1000" dirty="0" smtClean="0"/>
            <a:t>50</a:t>
          </a:r>
          <a:r>
            <a:rPr lang="ja-JP" altLang="en-US" sz="1000" dirty="0" smtClean="0"/>
            <a:t>　　　　　 　　　　　　　　　　　　　　　　　　　　　　　　　　　　 </a:t>
          </a:r>
          <a:r>
            <a:rPr lang="en-US" altLang="ja-JP" sz="1000" dirty="0" smtClean="0"/>
            <a:t>40</a:t>
          </a:r>
          <a:r>
            <a:rPr lang="ja-JP" altLang="en-US" sz="1000" dirty="0" smtClean="0"/>
            <a:t>  　           　　　　　　　　　　　　　　　　　　　　　　　   　　　　　</a:t>
          </a:r>
          <a:r>
            <a:rPr lang="en-US" altLang="ja-JP" sz="1000" dirty="0" smtClean="0"/>
            <a:t>30  </a:t>
          </a:r>
          <a:endParaRPr lang="ja-JP" sz="1000" dirty="0"/>
        </a:p>
      </cdr:txBody>
    </cdr:sp>
  </cdr:relSizeAnchor>
  <cdr:relSizeAnchor xmlns:cdr="http://schemas.openxmlformats.org/drawingml/2006/chartDrawing">
    <cdr:from>
      <cdr:x>0.11538</cdr:x>
      <cdr:y>0.90111</cdr:y>
    </cdr:from>
    <cdr:to>
      <cdr:x>0.11538</cdr:x>
      <cdr:y>0.94663</cdr:y>
    </cdr:to>
    <cdr:cxnSp macro="">
      <cdr:nvCxnSpPr>
        <cdr:cNvPr id="8" name="直線矢印コネクタ 7"/>
        <cdr:cNvCxnSpPr/>
      </cdr:nvCxnSpPr>
      <cdr:spPr>
        <a:xfrm xmlns:a="http://schemas.openxmlformats.org/drawingml/2006/main" flipV="1">
          <a:off x="864096" y="3094568"/>
          <a:ext cx="0" cy="1563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0.51477</cdr:x>
      <cdr:y>0.89028</cdr:y>
    </cdr:from>
    <cdr:to>
      <cdr:x>0.51477</cdr:x>
      <cdr:y>0.9358</cdr:y>
    </cdr:to>
    <cdr:cxnSp macro="">
      <cdr:nvCxnSpPr>
        <cdr:cNvPr id="9" name="直線矢印コネクタ 8"/>
        <cdr:cNvCxnSpPr/>
      </cdr:nvCxnSpPr>
      <cdr:spPr>
        <a:xfrm xmlns:a="http://schemas.openxmlformats.org/drawingml/2006/main" flipV="1">
          <a:off x="3855010" y="3057375"/>
          <a:ext cx="0" cy="1563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0.91346</cdr:x>
      <cdr:y>0.89346</cdr:y>
    </cdr:from>
    <cdr:to>
      <cdr:x>0.91346</cdr:x>
      <cdr:y>0.93897</cdr:y>
    </cdr:to>
    <cdr:cxnSp macro="">
      <cdr:nvCxnSpPr>
        <cdr:cNvPr id="10" name="直線矢印コネクタ 9"/>
        <cdr:cNvCxnSpPr/>
      </cdr:nvCxnSpPr>
      <cdr:spPr>
        <a:xfrm xmlns:a="http://schemas.openxmlformats.org/drawingml/2006/main" flipV="1">
          <a:off x="6840760" y="3068315"/>
          <a:ext cx="0" cy="156289"/>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0.1259</cdr:x>
      <cdr:y>0.32519</cdr:y>
    </cdr:from>
    <cdr:to>
      <cdr:x>0.54863</cdr:x>
      <cdr:y>0.70549</cdr:y>
    </cdr:to>
    <cdr:sp macro="" textlink="">
      <cdr:nvSpPr>
        <cdr:cNvPr id="11" name="円/楕円 10"/>
        <cdr:cNvSpPr/>
      </cdr:nvSpPr>
      <cdr:spPr>
        <a:xfrm xmlns:a="http://schemas.openxmlformats.org/drawingml/2006/main" rot="9665889">
          <a:off x="942876" y="1116756"/>
          <a:ext cx="3165753" cy="1306020"/>
        </a:xfrm>
        <a:prstGeom xmlns:a="http://schemas.openxmlformats.org/drawingml/2006/main" prst="ellipse">
          <a:avLst/>
        </a:prstGeom>
        <a:noFill xmlns:a="http://schemas.openxmlformats.org/drawingml/2006/main"/>
        <a:ln xmlns:a="http://schemas.openxmlformats.org/drawingml/2006/main" w="50800">
          <a:prstDash val="solid"/>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0.0925</cdr:x>
      <cdr:y>0.12787</cdr:y>
    </cdr:from>
    <cdr:to>
      <cdr:x>0.53768</cdr:x>
      <cdr:y>0.83562</cdr:y>
    </cdr:to>
    <cdr:sp macro="" textlink="">
      <cdr:nvSpPr>
        <cdr:cNvPr id="12" name="正方形/長方形 11"/>
        <cdr:cNvSpPr/>
      </cdr:nvSpPr>
      <cdr:spPr>
        <a:xfrm xmlns:a="http://schemas.openxmlformats.org/drawingml/2006/main">
          <a:off x="692718" y="439145"/>
          <a:ext cx="3333878" cy="2430543"/>
        </a:xfrm>
        <a:prstGeom xmlns:a="http://schemas.openxmlformats.org/drawingml/2006/main" prst="rect">
          <a:avLst/>
        </a:prstGeom>
        <a:noFill xmlns:a="http://schemas.openxmlformats.org/drawingml/2006/main"/>
        <a:ln xmlns:a="http://schemas.openxmlformats.org/drawingml/2006/main" w="38100">
          <a:prstDash val="sys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0.56988</cdr:x>
      <cdr:y>0.29355</cdr:y>
    </cdr:from>
    <cdr:to>
      <cdr:x>0.93269</cdr:x>
      <cdr:y>0.5242</cdr:y>
    </cdr:to>
    <cdr:sp macro="" textlink="">
      <cdr:nvSpPr>
        <cdr:cNvPr id="2" name="角丸四角形吹き出し 1"/>
        <cdr:cNvSpPr/>
      </cdr:nvSpPr>
      <cdr:spPr>
        <a:xfrm xmlns:a="http://schemas.openxmlformats.org/drawingml/2006/main">
          <a:off x="4267753" y="1008112"/>
          <a:ext cx="2717023" cy="792094"/>
        </a:xfrm>
        <a:prstGeom xmlns:a="http://schemas.openxmlformats.org/drawingml/2006/main" prst="wedgeRoundRectCallout">
          <a:avLst>
            <a:gd name="adj1" fmla="val -95947"/>
            <a:gd name="adj2" fmla="val -77944"/>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dirty="0">
              <a:latin typeface="Meiryo UI" panose="020B0604030504040204" pitchFamily="50" charset="-128"/>
              <a:ea typeface="Meiryo UI" panose="020B0604030504040204" pitchFamily="50" charset="-128"/>
              <a:cs typeface="Meiryo UI" panose="020B0604030504040204" pitchFamily="50" charset="-128"/>
            </a:rPr>
            <a:t>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替費用負担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のピークを回避するために、建物の長寿命化と建替時期の分散による財政負担の平準化が必要</a:t>
          </a:r>
          <a:endParaRPr lang="ja-JP"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0.07692</cdr:x>
      <cdr:y>0.12787</cdr:y>
    </cdr:from>
    <cdr:to>
      <cdr:x>0.32692</cdr:x>
      <cdr:y>0.31048</cdr:y>
    </cdr:to>
    <cdr:sp macro="" textlink="">
      <cdr:nvSpPr>
        <cdr:cNvPr id="13" name="正方形/長方形 12"/>
        <cdr:cNvSpPr/>
      </cdr:nvSpPr>
      <cdr:spPr>
        <a:xfrm xmlns:a="http://schemas.openxmlformats.org/drawingml/2006/main">
          <a:off x="576064" y="439145"/>
          <a:ext cx="1872208" cy="627116"/>
        </a:xfrm>
        <a:prstGeom xmlns:a="http://schemas.openxmlformats.org/drawingml/2006/main" prst="rect">
          <a:avLst/>
        </a:prstGeom>
        <a:ln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今</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後</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年間</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で建築</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後</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を経過する</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建物は全体</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割を占める（</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lvl1pPr>
          </a:lstStyle>
          <a:p>
            <a:fld id="{3F2D28A0-6F62-4A73-959C-6359E5DDD042}" type="datetimeFigureOut">
              <a:rPr kumimoji="1" lang="ja-JP" altLang="en-US" smtClean="0"/>
              <a:t>2015/3/19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221075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C9829FB-3CB3-4AA9-A196-E674FA52356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73673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3178B8-0EEA-47F1-B030-0CAB958CA7C0}" type="slidenum">
              <a:rPr kumimoji="1" lang="ja-JP" altLang="en-US" smtClean="0"/>
              <a:t>61</a:t>
            </a:fld>
            <a:endParaRPr kumimoji="1" lang="ja-JP" altLang="en-US"/>
          </a:p>
        </p:txBody>
      </p:sp>
    </p:spTree>
    <p:extLst>
      <p:ext uri="{BB962C8B-B14F-4D97-AF65-F5344CB8AC3E}">
        <p14:creationId xmlns:p14="http://schemas.microsoft.com/office/powerpoint/2010/main" val="218029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215302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107</a:t>
            </a:fld>
            <a:endParaRPr kumimoji="1" lang="ja-JP" altLang="en-US"/>
          </a:p>
        </p:txBody>
      </p:sp>
    </p:spTree>
    <p:extLst>
      <p:ext uri="{BB962C8B-B14F-4D97-AF65-F5344CB8AC3E}">
        <p14:creationId xmlns:p14="http://schemas.microsoft.com/office/powerpoint/2010/main" val="389958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112</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113</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kumimoji="1" lang="ja-JP" altLang="en-US" smtClean="0"/>
              <a:t>114</a:t>
            </a:fld>
            <a:endParaRPr kumimoji="1" lang="ja-JP" altLang="en-US"/>
          </a:p>
        </p:txBody>
      </p:sp>
    </p:spTree>
    <p:extLst>
      <p:ext uri="{BB962C8B-B14F-4D97-AF65-F5344CB8AC3E}">
        <p14:creationId xmlns:p14="http://schemas.microsoft.com/office/powerpoint/2010/main" val="189229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kumimoji="1" lang="ja-JP" altLang="en-US" smtClean="0"/>
              <a:t>125</a:t>
            </a:fld>
            <a:endParaRPr kumimoji="1" lang="ja-JP" altLang="en-US"/>
          </a:p>
        </p:txBody>
      </p:sp>
    </p:spTree>
    <p:extLst>
      <p:ext uri="{BB962C8B-B14F-4D97-AF65-F5344CB8AC3E}">
        <p14:creationId xmlns:p14="http://schemas.microsoft.com/office/powerpoint/2010/main" val="272585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144</a:t>
            </a:fld>
            <a:endParaRPr kumimoji="1" lang="ja-JP" altLang="en-US"/>
          </a:p>
        </p:txBody>
      </p:sp>
    </p:spTree>
    <p:extLst>
      <p:ext uri="{BB962C8B-B14F-4D97-AF65-F5344CB8AC3E}">
        <p14:creationId xmlns:p14="http://schemas.microsoft.com/office/powerpoint/2010/main" val="3953740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CF57E5-73CC-4DB3-89F2-7B578C2CD46A}" type="slidenum">
              <a:rPr lang="ja-JP" altLang="en-US" smtClean="0">
                <a:solidFill>
                  <a:prstClr val="black"/>
                </a:solidFill>
              </a:rPr>
              <a:pPr/>
              <a:t>145</a:t>
            </a:fld>
            <a:endParaRPr lang="ja-JP" altLang="en-US">
              <a:solidFill>
                <a:prstClr val="black"/>
              </a:solidFill>
            </a:endParaRPr>
          </a:p>
        </p:txBody>
      </p:sp>
    </p:spTree>
    <p:extLst>
      <p:ext uri="{BB962C8B-B14F-4D97-AF65-F5344CB8AC3E}">
        <p14:creationId xmlns:p14="http://schemas.microsoft.com/office/powerpoint/2010/main" val="191696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7968BE-A1B1-47AA-9A8B-BF9103CFFD0C}" type="slidenum">
              <a:rPr lang="ja-JP" altLang="en-US" smtClean="0">
                <a:solidFill>
                  <a:prstClr val="black"/>
                </a:solidFill>
              </a:rPr>
              <a:pPr/>
              <a:t>164</a:t>
            </a:fld>
            <a:endParaRPr lang="ja-JP" altLang="en-US">
              <a:solidFill>
                <a:prstClr val="black"/>
              </a:solidFill>
            </a:endParaRPr>
          </a:p>
        </p:txBody>
      </p:sp>
    </p:spTree>
    <p:extLst>
      <p:ext uri="{BB962C8B-B14F-4D97-AF65-F5344CB8AC3E}">
        <p14:creationId xmlns:p14="http://schemas.microsoft.com/office/powerpoint/2010/main" val="29177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721C20-844B-4026-8BBE-BA380399BBFC}"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33048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334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33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775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5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08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07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490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18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5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8047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93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141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3444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3596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5686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2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3276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663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586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3114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044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3175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9204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3777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2181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4460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6414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001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1158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7887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442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6441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2804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1907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3178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127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504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77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6841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6404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6606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7622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5604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419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2015/3/19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780B4-0CD5-40E1-9DDB-0ABBA7D4046E}" type="datetimeFigureOut">
              <a:rPr lang="ja-JP" altLang="en-US" smtClean="0">
                <a:solidFill>
                  <a:prstClr val="black">
                    <a:tint val="75000"/>
                  </a:prstClr>
                </a:solidFill>
              </a:rPr>
              <a:pPr/>
              <a:t>2015/3/19</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DFC39-EE2B-4086-9709-BAA2D59D2510}"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9083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85262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654AF-DE53-4D28-BB8B-1507640BFA94}"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6368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48F06-6BBA-4692-94E7-B7FF19618BAA}"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60A42-95A0-40B4-9D6B-1585C72394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0616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1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package" Target="../embeddings/Microsoft_Excel_Worksheet5.xlsx"/></Relationships>
</file>

<file path=ppt/slides/_rels/slide1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0.emf"/><Relationship Id="rId4" Type="http://schemas.openxmlformats.org/officeDocument/2006/relationships/oleObject" Target="../embeddings/Microsoft_Excel_97-2003_Worksheet1.xls"/></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www.pref.osaka.lg.jp/gyokaku/gyozaisei/plan-pabukome-kekka.html" TargetMode="Externa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2.gif"/><Relationship Id="rId7" Type="http://schemas.openxmlformats.org/officeDocument/2006/relationships/image" Target="../media/image35.gif"/><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23.wmf"/><Relationship Id="rId9" Type="http://schemas.openxmlformats.org/officeDocument/2006/relationships/image" Target="../media/image37.gi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package" Target="../embeddings/Microsoft_Excel_Worksheet4.xlsx"/></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09577" y="2535287"/>
            <a:ext cx="7200800"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自律的で創造性を発揮する行財政運営体制の確立をめざして ～</a:t>
            </a:r>
          </a:p>
        </p:txBody>
      </p:sp>
      <p:cxnSp>
        <p:nvCxnSpPr>
          <p:cNvPr id="4" name="直線コネクタ 3"/>
          <p:cNvCxnSpPr/>
          <p:nvPr/>
        </p:nvCxnSpPr>
        <p:spPr>
          <a:xfrm>
            <a:off x="1466131" y="3059673"/>
            <a:ext cx="6192688"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2" name="角丸四角形 21"/>
          <p:cNvSpPr/>
          <p:nvPr/>
        </p:nvSpPr>
        <p:spPr>
          <a:xfrm>
            <a:off x="329233" y="822226"/>
            <a:ext cx="8280920" cy="332685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改革の視点</a:t>
            </a:r>
          </a:p>
        </p:txBody>
      </p:sp>
      <p:sp>
        <p:nvSpPr>
          <p:cNvPr id="24" name="角丸四角形 23"/>
          <p:cNvSpPr/>
          <p:nvPr/>
        </p:nvSpPr>
        <p:spPr>
          <a:xfrm>
            <a:off x="1387040" y="5341292"/>
            <a:ext cx="6165305" cy="919401"/>
          </a:xfrm>
          <a:prstGeom prst="round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lnSpc>
                <a:spcPct val="150000"/>
              </a:lnSpc>
            </a:pPr>
            <a:r>
              <a:rPr kumimoji="0" lang="en-US" altLang="ja-JP" sz="1600" b="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改革の</a:t>
            </a:r>
            <a:r>
              <a:rPr kumimoji="0" lang="ja-JP" altLang="en-US" sz="1600" b="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sz="1600" b="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gn="ctr">
              <a:lnSpc>
                <a:spcPct val="150000"/>
              </a:lnSpc>
            </a:pPr>
            <a:r>
              <a:rPr kumimoji="0" lang="ja-JP" altLang="en-US" sz="1600" b="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a:t>
            </a:r>
            <a:endParaRPr kumimoji="0" lang="en-US" altLang="ja-JP"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a:off x="2705497" y="4293096"/>
            <a:ext cx="3528392" cy="933476"/>
          </a:xfrm>
          <a:prstGeom prst="down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683568"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組み換え（シフト）」</a:t>
            </a:r>
            <a:endPar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な課題への的確な対応をめざし、事業、ストック、マンパワーを効果的に</a:t>
            </a: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組み換え、政策創造やサービスの向上につなげていきます</a:t>
            </a:r>
            <a:endPar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4716016"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強みを束ねる」</a:t>
            </a:r>
            <a:endPar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政策目標の実現に向け、行政</a:t>
            </a: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、民間それぞれの強みを束ね</a:t>
            </a: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、連携・ネットワークによる新た</a:t>
            </a: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な行政展開をめざします</a:t>
            </a:r>
          </a:p>
          <a:p>
            <a:pPr algn="ctr">
              <a:defRPr/>
            </a:pPr>
            <a:endParaRPr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66013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99</a:t>
            </a:fld>
            <a:endParaRPr kumimoji="1" lang="ja-JP" altLang="en-US" dirty="0"/>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大阪府立産業技術総合研究所運営費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57877944"/>
              </p:ext>
            </p:extLst>
          </p:nvPr>
        </p:nvGraphicFramePr>
        <p:xfrm>
          <a:off x="875928" y="1271707"/>
          <a:ext cx="7584504" cy="2621280"/>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年度）に基づき、地方独立行政法人大阪府立産業技術総合研究所の運営に要する経費を交付する。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期中期計画の策定にあたっては、地方独立行政法人大阪市立工業研究所との統合の動きを踏まえつつ、より効果的、効率的な事業展開、財務マネジメント等について検討が必要。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計画の策定にあたっては、必要な研究員を確保しつつ、中小企業のニーズに応える質の高いサービスを提供し、さらなる事業収入の確保を図るとともに、事務職員の採用形態の見直し等による効率化などの経費削減を図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なお、次期計画期間中の運営費交付金については、市立工業研究所との統合など今後のあり方を踏まえて、改めて検討する。</a:t>
                      </a: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87045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100</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469319190"/>
              </p:ext>
            </p:extLst>
          </p:nvPr>
        </p:nvGraphicFramePr>
        <p:xfrm>
          <a:off x="875928" y="1152832"/>
          <a:ext cx="7584504" cy="3068256"/>
        </p:xfrm>
        <a:graphic>
          <a:graphicData uri="http://schemas.openxmlformats.org/drawingml/2006/table">
            <a:tbl>
              <a:tblPr firstRow="1" bandRow="1">
                <a:tableStyleId>{5940675A-B579-460E-94D1-54222C63F5DA}</a:tableStyleId>
              </a:tblPr>
              <a:tblGrid>
                <a:gridCol w="2183904"/>
                <a:gridCol w="1080120"/>
                <a:gridCol w="4320480"/>
              </a:tblGrid>
              <a:tr h="13397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中小企業の健全な事業の振興及び発展を図るため、府が中小企業への貸付原資の一部を無利子で金融機関に預託し、金融機関が運用することで低利の融資を実施する。</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また、返済不能により生じた損失について、大阪信用保証協会との間で締結した損失補償契約に基づき、同協会が受けた損失の一定割合を府が補償する。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預託</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3,859.2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億円、損失補償</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48.8</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9772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39185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金融機関との連携について、一層の強化を図るとともに、大阪信用保証協会（平成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 府市信用保証協会合併により誕生）との適切な役割分担を進め、頑張る企業を応援する融資制度の持続性を維持し、高めていくことが必要。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責任共有制度により実施している成長支援型の融資メニューについては、</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年度からチャレンジ応援資金の一部の融資メニューについて、府と信用保証協会の損失補償割合を１：１に見直し。</a:t>
                      </a:r>
                    </a:p>
                    <a:p>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1715"/>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．中小企業向け制度融資</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174"/>
          <p:cNvSpPr>
            <a:spLocks noChangeArrowheads="1"/>
          </p:cNvSpPr>
          <p:nvPr/>
        </p:nvSpPr>
        <p:spPr bwMode="auto">
          <a:xfrm>
            <a:off x="623119" y="4284058"/>
            <a:ext cx="3233257"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年度制度融資メニューと融資枠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83" y="4509120"/>
            <a:ext cx="4417297" cy="230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0698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493811278"/>
              </p:ext>
            </p:extLst>
          </p:nvPr>
        </p:nvGraphicFramePr>
        <p:xfrm>
          <a:off x="875928" y="908720"/>
          <a:ext cx="7584504" cy="300990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市町村が行う医療費の一部自己負担助成に対し、助成額の</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を補助する。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府が実施すべき医療費助成制度の「守備範囲」を明確化した上で、持続可能な制度となるよう、見直しが必要。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福祉医療費助成制度全体の抜本的な見直しについては、国における医療保険制度等を見極めつつ、市町村との研究会での検討を踏まえ、持続可能な制度を構築していく。</a:t>
                      </a: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このうち、乳幼児医療費助成制度については、先行して、</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補助制度（年齢及び所得制限による対象者の範囲）の再構築を図るとともに、子ども・子育て支援新制度の実施に合わせ、乳幼児医療を含む子育て支援サービスの水準向上に向け、「新子育て支援交付金」を創設。</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また、福祉医療費助成制度はすべての都道府県で実施されており、事実上ナショナル・ミニマムとなっていることから、国において制度化されるよう、引き続き強く要請。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620688"/>
            <a:ext cx="4752528"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Group 40"/>
          <p:cNvGraphicFramePr>
            <a:graphicFrameLocks noGrp="1"/>
          </p:cNvGraphicFramePr>
          <p:nvPr>
            <p:extLst>
              <p:ext uri="{D42A27DB-BD31-4B8C-83A1-F6EECF244321}">
                <p14:modId xmlns:p14="http://schemas.microsoft.com/office/powerpoint/2010/main" val="3113983283"/>
              </p:ext>
            </p:extLst>
          </p:nvPr>
        </p:nvGraphicFramePr>
        <p:xfrm>
          <a:off x="899592" y="4208478"/>
          <a:ext cx="7560841" cy="2591563"/>
        </p:xfrm>
        <a:graphic>
          <a:graphicData uri="http://schemas.openxmlformats.org/drawingml/2006/table">
            <a:tbl>
              <a:tblPr/>
              <a:tblGrid>
                <a:gridCol w="1326619"/>
                <a:gridCol w="2777837"/>
                <a:gridCol w="2376264"/>
                <a:gridCol w="1080121"/>
              </a:tblGrid>
              <a:tr h="185013">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自己負担額</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8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（１）老人医療</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（高齢障がい者等）</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歳以上で</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者及び知的障がい者医療費助成の対象の方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ひとり親家庭医療費助成の対象の方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平成</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日現在の特定疾患治療研究事業実施要</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綱に規定する疾患のうち、国の難病としての公費負担医療の　　</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対象となる疾患を有する方</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 「感染症の予防及び感染症の患者に対する医療に関する</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法律」に基づく結核にかかる医療を受けている方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 障害者総合支援法に基づく精神通院医療を受けている方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の方　（２）に同じ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②の方　（３）に同じ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③④⑤の方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2,590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医療機関あたり</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入通院</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日につき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円以内</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日限度）</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ヶ月あたり</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を超える額を償還</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04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（２）身体障がい者及び知的障がい者医療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１～２級の</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者手帳をお持ちの方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重度の知的障がいの方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中度の知的障がいで身体障がい者手帳をお持ちの方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基礎年金の全部支給停止の所得制限を準用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単身の場合：本人所得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51136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（３）ひとり親家庭医療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18</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歳に到達した年度末日までの子</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上記の子を監護する父又は母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上記の子を養育する養育者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児童扶養手当の一部支給の所得制限を準用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1912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（４）乳幼児医療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就学前児童</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高額療養費一般低位基準を準用</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四人世帯の場合：所得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3,570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13" name="Rectangle 174"/>
          <p:cNvSpPr>
            <a:spLocks noChangeArrowheads="1"/>
          </p:cNvSpPr>
          <p:nvPr/>
        </p:nvSpPr>
        <p:spPr bwMode="auto">
          <a:xfrm>
            <a:off x="623119" y="3960000"/>
            <a:ext cx="3278141"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市町村への府補助基準の概要（</a:t>
            </a:r>
            <a:r>
              <a:rPr lang="en-US" altLang="ja-JP" dirty="0">
                <a:latin typeface="Meiryo UI" panose="020B0604030504040204" pitchFamily="50" charset="-128"/>
                <a:ea typeface="Meiryo UI" panose="020B0604030504040204" pitchFamily="50" charset="-128"/>
                <a:cs typeface="Meiryo UI" panose="020B0604030504040204" pitchFamily="50" charset="-128"/>
              </a:rPr>
              <a:t>H27</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6120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101</a:t>
            </a:fld>
            <a:endParaRPr kumimoji="1" lang="ja-JP" altLang="en-US" dirty="0"/>
          </a:p>
        </p:txBody>
      </p:sp>
    </p:spTree>
    <p:extLst>
      <p:ext uri="{BB962C8B-B14F-4D97-AF65-F5344CB8AC3E}">
        <p14:creationId xmlns:p14="http://schemas.microsoft.com/office/powerpoint/2010/main" val="14396175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39552" y="836712"/>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４．私学関係（育英会含む）</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68026896"/>
              </p:ext>
            </p:extLst>
          </p:nvPr>
        </p:nvGraphicFramePr>
        <p:xfrm>
          <a:off x="875928" y="1465289"/>
          <a:ext cx="7584504" cy="232375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教育条件の維持向上、保護者負担の軽減及び経営の健全化を図るため、私立幼稚園を運営する学校法人等に対して補助する。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0079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子ども・子育て支援新制度の実施（平成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年度より実施）に伴い、私立幼稚園に対する助成制度のあり方を検討する必要。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子ども・子育て支援新制度の導入後、私立幼稚園として存続する幼稚園については、引き続き経常費助成等を実施するとともに、新制度の趣旨を踏まえ、長時間の預かり保育に対する補助制度を再構築することで、認定こども園への移行を促進し、府内の待機児童の解消や子育て支援の充実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5" name="テキスト ボックス 14"/>
          <p:cNvSpPr txBox="1"/>
          <p:nvPr/>
        </p:nvSpPr>
        <p:spPr>
          <a:xfrm>
            <a:off x="755576" y="112673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私立幼稚園振興助成費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2570539046"/>
              </p:ext>
            </p:extLst>
          </p:nvPr>
        </p:nvGraphicFramePr>
        <p:xfrm>
          <a:off x="875928" y="4199602"/>
          <a:ext cx="7584504" cy="2465103"/>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子どもたちが、中学校卒業時の進路選択段階で、国公立高校と同様に、私立高校等についても、自らの希望や能力に応じて自由に学校選択ができる機会を提供するため、私立高等学校等の授業料の保護者負担を実質無償化、もしくは保護者負担が</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万円で収まるように支援する。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【219.0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00206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授業料支援補助金制度が平成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年間とされていることを踏まえ、今後の制度のあり方を検討する必要。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これまでの授業料支援補助金制度の効果検証を踏まえ、今後の制度のあり方について検討中。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27" name="テキスト ボックス 26"/>
          <p:cNvSpPr txBox="1"/>
          <p:nvPr/>
        </p:nvSpPr>
        <p:spPr>
          <a:xfrm>
            <a:off x="755576" y="3861048"/>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私立高等学校等生徒授業料支援補助金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102</a:t>
            </a:fld>
            <a:endParaRPr kumimoji="1" lang="ja-JP" altLang="en-US" dirty="0"/>
          </a:p>
        </p:txBody>
      </p:sp>
    </p:spTree>
    <p:extLst>
      <p:ext uri="{BB962C8B-B14F-4D97-AF65-F5344CB8AC3E}">
        <p14:creationId xmlns:p14="http://schemas.microsoft.com/office/powerpoint/2010/main" val="837475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103</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751950544"/>
              </p:ext>
            </p:extLst>
          </p:nvPr>
        </p:nvGraphicFramePr>
        <p:xfrm>
          <a:off x="875928" y="1241273"/>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教育の機会均等を図るため、（公財）大阪府育英会が行う修学資金貸与事業等に対し、助成する。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授業料支援補助金制度の検討に合わせ、より効果的な制度となるよう、検討が必要。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育英会奨学資金貸付は、国の就学支援金や、府の授業料支援補助金と一体的に運営していることから、授業料支援補助金制度の検討を踏まえ、より効果的な制度となるよう検討中。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902719"/>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大阪府育英会助成費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59455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104</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087182618"/>
              </p:ext>
            </p:extLst>
          </p:nvPr>
        </p:nvGraphicFramePr>
        <p:xfrm>
          <a:off x="875928" y="1484784"/>
          <a:ext cx="7584504" cy="2952328"/>
        </p:xfrm>
        <a:graphic>
          <a:graphicData uri="http://schemas.openxmlformats.org/drawingml/2006/table">
            <a:tbl>
              <a:tblPr firstRow="1" bandRow="1">
                <a:tableStyleId>{5940675A-B579-460E-94D1-54222C63F5DA}</a:tableStyleId>
              </a:tblPr>
              <a:tblGrid>
                <a:gridCol w="2183904"/>
                <a:gridCol w="1080120"/>
                <a:gridCol w="4320480"/>
              </a:tblGrid>
              <a:tr h="10465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市町村の自律化に向けた体制整備や行財政基盤の強化への取組みを支援するために、府内の各市町村の取組みへのインセンティブとして補助金を交付。</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具体的には、広域連携、権限移譲といった分権改革の推進や行財政基盤の強化に資する取組みに対し、毎年度、その成果に基づいて各市町村への補助金の上限額を算出。</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7592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市町村の分権改革の取組みに対する府のサポートに加え、平成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年度に当該取組みを後押しする制度に改正したところ。</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今後、改正後の制度に係る効果検証が必要。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本補助金が、市町村における広域連携体制の整備、行財政基盤の強化等の取組みを後押しする制度として十分にその</a:t>
                      </a:r>
                      <a:r>
                        <a:rPr kumimoji="1" lang="ja-JP" altLang="en-US" sz="14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役割を果たしているか、</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効果を検証していく。</a:t>
                      </a:r>
                      <a:endParaRPr kumimoji="1" lang="ja-JP" altLang="en-US" sz="14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908720"/>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５．市町村交付金等</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146230"/>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市町村振興補助金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8011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105</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099346095"/>
              </p:ext>
            </p:extLst>
          </p:nvPr>
        </p:nvGraphicFramePr>
        <p:xfrm>
          <a:off x="875928" y="1175266"/>
          <a:ext cx="7584504" cy="2181726"/>
        </p:xfrm>
        <a:graphic>
          <a:graphicData uri="http://schemas.openxmlformats.org/drawingml/2006/table">
            <a:tbl>
              <a:tblPr firstRow="1" bandRow="1">
                <a:tableStyleId>{5940675A-B579-460E-94D1-54222C63F5DA}</a:tableStyleId>
              </a:tblPr>
              <a:tblGrid>
                <a:gridCol w="2183904"/>
                <a:gridCol w="1080120"/>
                <a:gridCol w="4320480"/>
              </a:tblGrid>
              <a:tr h="7415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市町村が相談事業を柔軟かつ効果的に実施できるよう支援するため、人権相談、就労相談、進路相談、生活相談などを実施する市町村に対し、交付金を交付。</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3536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年度から、市町村への配分基準を抜本的に見直したところ。今後、制度変更に係る効果検証が必要。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各市町村の実情や自主性を尊重しつつ、平成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3671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総合相談事業交付金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405140305"/>
              </p:ext>
            </p:extLst>
          </p:nvPr>
        </p:nvGraphicFramePr>
        <p:xfrm>
          <a:off x="875928" y="3911570"/>
          <a:ext cx="7584504" cy="2397676"/>
        </p:xfrm>
        <a:graphic>
          <a:graphicData uri="http://schemas.openxmlformats.org/drawingml/2006/table">
            <a:tbl>
              <a:tblPr firstRow="1" bandRow="1">
                <a:tableStyleId>{5940675A-B579-460E-94D1-54222C63F5DA}</a:tableStyleId>
              </a:tblPr>
              <a:tblGrid>
                <a:gridCol w="2183904"/>
                <a:gridCol w="1080120"/>
                <a:gridCol w="4320480"/>
              </a:tblGrid>
              <a:tr h="6879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地域福祉、子育て支援及び高齢者施策の各分野において、市町村で策定される計画の目標達成に向け、市町村の事業展開を支援することで、　地域福祉・子育て支援施策の充実を図るため、市町村に交付金を交付。</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663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47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市町村の計画達成に対する効果検証が必要。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市町村が地域の実情に応じて事業を選択し実施できる交付金の趣旨を活かしつつ、交付対象の見直しなど、より効果的に事業目的の実現に寄与する制度をめざす。</a:t>
                      </a:r>
                    </a:p>
                  </a:txBody>
                  <a:tcPr>
                    <a:lnL w="12700" cap="flat" cmpd="sng" algn="ctr">
                      <a:solidFill>
                        <a:schemeClr val="tx1"/>
                      </a:solidFill>
                      <a:prstDash val="solid"/>
                      <a:round/>
                      <a:headEnd type="none" w="med" len="med"/>
                      <a:tailEnd type="none" w="med" len="med"/>
                    </a:lnL>
                  </a:tcPr>
                </a:tc>
              </a:tr>
            </a:tbl>
          </a:graphicData>
        </a:graphic>
      </p:graphicFrame>
      <p:sp>
        <p:nvSpPr>
          <p:cNvPr id="22" name="テキスト ボックス 21"/>
          <p:cNvSpPr txBox="1"/>
          <p:nvPr/>
        </p:nvSpPr>
        <p:spPr>
          <a:xfrm>
            <a:off x="755576" y="357301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地域福祉・子育て支援交付金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81406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106</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284997204"/>
              </p:ext>
            </p:extLst>
          </p:nvPr>
        </p:nvGraphicFramePr>
        <p:xfrm>
          <a:off x="875928" y="1412777"/>
          <a:ext cx="7584504" cy="1800199"/>
        </p:xfrm>
        <a:graphic>
          <a:graphicData uri="http://schemas.openxmlformats.org/drawingml/2006/table">
            <a:tbl>
              <a:tblPr firstRow="1" bandRow="1">
                <a:tableStyleId>{5940675A-B579-460E-94D1-54222C63F5DA}</a:tableStyleId>
              </a:tblPr>
              <a:tblGrid>
                <a:gridCol w="2183904"/>
                <a:gridCol w="1080120"/>
                <a:gridCol w="4320480"/>
              </a:tblGrid>
              <a:tr h="4929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大阪モノレール延伸（門真市～東大阪市）の事業化の可否を判断する。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は調査費のみ</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99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7723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大阪モノレールの延伸にあたっては、十分な採算性の検証が必要。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モノレールの延伸の採算性については、交通計画や経営に関する有識者等第三者の意見を確認しながら検証を深める。また、近鉄新駅や乗継施設等の整備については、沿線市に応分の負担の内容を確定させる。</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．インフラ整備</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モノレールの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延伸</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689753184"/>
              </p:ext>
            </p:extLst>
          </p:nvPr>
        </p:nvGraphicFramePr>
        <p:xfrm>
          <a:off x="875928" y="4040088"/>
          <a:ext cx="7584504" cy="1981200"/>
        </p:xfrm>
        <a:graphic>
          <a:graphicData uri="http://schemas.openxmlformats.org/drawingml/2006/table">
            <a:tbl>
              <a:tblPr firstRow="1" bandRow="1">
                <a:tableStyleId>{5940675A-B579-460E-94D1-54222C63F5DA}</a:tableStyleId>
              </a:tblPr>
              <a:tblGrid>
                <a:gridCol w="2183904"/>
                <a:gridCol w="1080120"/>
                <a:gridCol w="4320480"/>
              </a:tblGrid>
              <a:tr h="3888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月）に基づき、府立高等学校の再編整備を行う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2873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1608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再編整備計画全体の収支フレームを踏まえた事業の具体化が必要。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閉校により生じる財源の範囲内で再編整備（学科の見直し等）に必要不可欠な事業のみを実施する。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0" name="テキスト ボックス 9"/>
          <p:cNvSpPr txBox="1"/>
          <p:nvPr/>
        </p:nvSpPr>
        <p:spPr>
          <a:xfrm>
            <a:off x="755576" y="3738518"/>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府立高等学校再編整備事業費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45782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107</a:t>
            </a:fld>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954253812"/>
              </p:ext>
            </p:extLst>
          </p:nvPr>
        </p:nvGraphicFramePr>
        <p:xfrm>
          <a:off x="875928" y="1103258"/>
          <a:ext cx="7584504" cy="34747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生徒急増期（昭和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年代）に建設した府立学校が一斉に老朽化、建替え時期を迎えることから、計画的な保全、修繕、建替えを実施する。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年代以前に建設し、築</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年以上を経過した学校（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年代から昭和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年代の生徒急増期に建設した学校（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校）が一斉に建替え時期を迎えることから、将来的な生徒数の見込み等を踏まえ、老朽化対策等について計画的な取組みが必要。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年比</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歳人口</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（国立社会保障・人口問題研究所）</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具体的な府立学校施設整備計画の策定にあたっては、今後の生徒数減少予測への対応を十分に考慮し、必要な規模・内容を精査する。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年度取りまとめ予定）等との整合性を図りつつ、各年度の対応量の平準化、トータルコストの縮減を進める。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76470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府立学校建設事業費（耐震工事を除く）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0386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108</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033798620"/>
              </p:ext>
            </p:extLst>
          </p:nvPr>
        </p:nvGraphicFramePr>
        <p:xfrm>
          <a:off x="875928" y="1103258"/>
          <a:ext cx="7584504" cy="3909918"/>
        </p:xfrm>
        <a:graphic>
          <a:graphicData uri="http://schemas.openxmlformats.org/drawingml/2006/table">
            <a:tbl>
              <a:tblPr firstRow="1" bandRow="1">
                <a:tableStyleId>{5940675A-B579-460E-94D1-54222C63F5DA}</a:tableStyleId>
              </a:tblPr>
              <a:tblGrid>
                <a:gridCol w="2183904"/>
                <a:gridCol w="1080120"/>
                <a:gridCol w="4320480"/>
              </a:tblGrid>
              <a:tr h="5572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住宅に困窮する低額所得者向けの府営住宅を建設・管理・運営し、低廉な家賃で提供する。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府営住宅事業特別会計　</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1,393.3</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a:tc>
                <a:tc hMerge="1">
                  <a:txBody>
                    <a:bodyPr/>
                    <a:lstStyle/>
                    <a:p>
                      <a:endParaRPr kumimoji="1" lang="ja-JP" altLang="en-US"/>
                    </a:p>
                  </a:txBody>
                  <a:tcPr/>
                </a:tc>
              </a:tr>
              <a:tr h="32778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02490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年度までの取組み実績を踏まえ引き続き取組みを進めるとともに、人口、世帯の動向や住宅全体の空き家数の増加等、最新のデータを踏まえ、今後の住宅政策について効果検証する必要がある。</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近年の人口、世帯の動向、空き家数の増加等、最新のデータを踏まえ、住宅セーフティネットに関する政策を効果検証し、府営住宅の供給を中心とした政策から、</a:t>
                      </a:r>
                      <a:r>
                        <a:rPr lang="ja-JP" altLang="en-US" sz="14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府域の住宅全体のストックを活用し、</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府民の安心居住と活力を創造する新たな住宅政策への転換を一層推進する。</a:t>
                      </a:r>
                    </a:p>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府営住宅ストックについては、将来的に量的な縮小を図るという方向性を踏まえ、平成</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年度に改定するストック総合活用計画において、必要な建替え戸数（活用戸数・用途廃止戸数）の精査を行う。</a:t>
                      </a:r>
                    </a:p>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また、基礎自治体が地域のまちづくりに府営住宅を活用する観点から、府営住宅の市町移管について、市町と緊密な連携・協力のもと、さらに推進する。</a:t>
                      </a:r>
                      <a:r>
                        <a:rPr lang="ja-JP" altLang="ja-JP" sz="14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2" name="テキスト ボックス 11"/>
          <p:cNvSpPr txBox="1"/>
          <p:nvPr/>
        </p:nvSpPr>
        <p:spPr>
          <a:xfrm>
            <a:off x="755576" y="76470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公営住宅への行政投資のあり方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404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）改革の取組み、現状認識</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712381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109</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917838342"/>
              </p:ext>
            </p:extLst>
          </p:nvPr>
        </p:nvGraphicFramePr>
        <p:xfrm>
          <a:off x="875928" y="1412776"/>
          <a:ext cx="7584504" cy="4104456"/>
        </p:xfrm>
        <a:graphic>
          <a:graphicData uri="http://schemas.openxmlformats.org/drawingml/2006/table">
            <a:tbl>
              <a:tblPr firstRow="1" bandRow="1">
                <a:tableStyleId>{5940675A-B579-460E-94D1-54222C63F5DA}</a:tableStyleId>
              </a:tblPr>
              <a:tblGrid>
                <a:gridCol w="2183904"/>
                <a:gridCol w="1080120"/>
                <a:gridCol w="4320480"/>
              </a:tblGrid>
              <a:tr h="5451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流域下水道施設の維持管理等に関する特別会計への府の一般会計からの繰出金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【178.4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3206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23867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府内の下水道普及率は</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％に達しており、これらの膨大なストック（資産）を適切に管理しながら防災・減災対策、環境対策といった下水道サービスを安定的に提供していく必要がある。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流域下水道事業は市町村が行う公共下水道事業と一体で府民へ下水道サービスの提供を行っているものであり、運営費には市町村を通じ府民（受益者）の下水道使用料が財源の一部となっている。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今後は、より事業の内容や事業費の見通しを明確にしていき、関係市町村（府民）にも分かりやすい事業運営を行いながら、効率的・持続的な運営を図っていく必要がある。</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ja-JP" altLang="en-US" sz="1400" strike="sng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．特別会計（繰出金）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流域下水道事業特別会計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157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110</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960714989"/>
              </p:ext>
            </p:extLst>
          </p:nvPr>
        </p:nvGraphicFramePr>
        <p:xfrm>
          <a:off x="875928" y="1145419"/>
          <a:ext cx="7584504" cy="1635509"/>
        </p:xfrm>
        <a:graphic>
          <a:graphicData uri="http://schemas.openxmlformats.org/drawingml/2006/table">
            <a:tbl>
              <a:tblPr firstRow="1" bandRow="1">
                <a:tableStyleId>{5940675A-B579-460E-94D1-54222C63F5DA}</a:tableStyleId>
              </a:tblPr>
              <a:tblGrid>
                <a:gridCol w="2183904"/>
                <a:gridCol w="1080120"/>
                <a:gridCol w="4320480"/>
              </a:tblGrid>
              <a:tr h="4578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箕面森町地区の土地区画整理事業等に係る特別会計への府の一般会計からの繰出金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6929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812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箕面森町の開発に伴う、府費の負担</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億円のさらなる縮減に取り組む必要。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本事業を取り巻く状況変化に常に留意しつつ、事業費のコストカットや保留地処分金の収入確保などの取組みを進めていくことで、府費負担のさらなる縮減に努める。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06865"/>
            <a:ext cx="5472608"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箕面北部丘陵整備事業特別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会計</a:t>
            </a: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088033475"/>
              </p:ext>
            </p:extLst>
          </p:nvPr>
        </p:nvGraphicFramePr>
        <p:xfrm>
          <a:off x="2339752" y="3053756"/>
          <a:ext cx="4318000" cy="3808217"/>
        </p:xfrm>
        <a:graphic>
          <a:graphicData uri="http://schemas.openxmlformats.org/drawingml/2006/table">
            <a:tbl>
              <a:tblPr/>
              <a:tblGrid>
                <a:gridCol w="228600"/>
                <a:gridCol w="685800"/>
                <a:gridCol w="228600"/>
                <a:gridCol w="1346200"/>
                <a:gridCol w="228600"/>
                <a:gridCol w="685800"/>
                <a:gridCol w="228600"/>
                <a:gridCol w="685800"/>
              </a:tblGrid>
              <a:tr h="154872">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単位：億円</a:t>
                      </a: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r h="252241">
                <a:tc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区域残工事　</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保留地処分金</a:t>
                      </a:r>
                      <a:b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198</a:t>
                      </a:r>
                    </a:p>
                    <a:p>
                      <a:pPr algn="ctr" fontAlgn="ct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a:t>
                      </a:r>
                      <a:b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30621">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区域工事費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金利事務費等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事業義務額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25268">
                <a:tc gridSpan="3">
                  <a:txBody>
                    <a:bodyPr/>
                    <a:lstStyle/>
                    <a:p>
                      <a:pPr algn="ctr" fontAlgn="ctr"/>
                      <a:r>
                        <a:rPr lang="ja-JP"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a:t>
                      </a:r>
                      <a:r>
                        <a:rPr lang="zh-TW"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外止々</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呂美吉川線</a:t>
                      </a:r>
                      <a:b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国費等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2275">
                <a:tc grid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既執行額</a:t>
                      </a:r>
                      <a:b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a:rPr>
                        <a:t>　</a:t>
                      </a:r>
                      <a:endParaRPr lang="ja-JP" altLang="en-US" sz="11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Dot"/>
                      <a:round/>
                      <a:headEnd type="none" w="med" len="med"/>
                      <a:tailEnd type="none" w="med" len="med"/>
                    </a:lnB>
                  </a:tcPr>
                </a:tc>
                <a:tc gridSpan="3">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箕面特会府費</a:t>
                      </a:r>
                      <a:b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603</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Dot"/>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337902">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R423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バイパス</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負担金</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bl>
          </a:graphicData>
        </a:graphic>
      </p:graphicFrame>
      <p:sp>
        <p:nvSpPr>
          <p:cNvPr id="14" name="上矢印 13"/>
          <p:cNvSpPr/>
          <p:nvPr/>
        </p:nvSpPr>
        <p:spPr>
          <a:xfrm>
            <a:off x="3510558" y="5565998"/>
            <a:ext cx="1257300" cy="581025"/>
          </a:xfrm>
          <a:prstGeom prst="upArrow">
            <a:avLst>
              <a:gd name="adj1" fmla="val 68182"/>
              <a:gd name="adj2" fmla="val 50000"/>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箕面特会負担</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868</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3651250" y="6337126"/>
            <a:ext cx="933450" cy="371475"/>
          </a:xfrm>
          <a:prstGeom prst="wedgeRectCallout">
            <a:avLst>
              <a:gd name="adj1" fmla="val -87738"/>
              <a:gd name="adj2" fmla="val 9703"/>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道路事業に</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おいて処理済み</a:t>
            </a:r>
          </a:p>
        </p:txBody>
      </p:sp>
      <p:sp>
        <p:nvSpPr>
          <p:cNvPr id="16" name="Rectangle 174"/>
          <p:cNvSpPr>
            <a:spLocks noChangeArrowheads="1"/>
          </p:cNvSpPr>
          <p:nvPr/>
        </p:nvSpPr>
        <p:spPr bwMode="auto">
          <a:xfrm>
            <a:off x="755576" y="2867794"/>
            <a:ext cx="523220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箕面北部丘陵整備事業特別会計（全体計画事業費約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868</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74"/>
          <p:cNvSpPr>
            <a:spLocks noChangeArrowheads="1"/>
          </p:cNvSpPr>
          <p:nvPr/>
        </p:nvSpPr>
        <p:spPr bwMode="auto">
          <a:xfrm>
            <a:off x="5940152" y="2874676"/>
            <a:ext cx="1245534" cy="19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algn="ctr" fontAlgn="ctr">
              <a:spcBef>
                <a:spcPct val="0"/>
              </a:spcBef>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75388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542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111</a:t>
            </a:fld>
            <a:endParaRPr lang="ja-JP" altLang="en-US" dirty="0">
              <a:solidFill>
                <a:prstClr val="black"/>
              </a:solidFill>
            </a:endParaRPr>
          </a:p>
        </p:txBody>
      </p:sp>
      <p:sp>
        <p:nvSpPr>
          <p:cNvPr id="2" name="正方形/長方形 1"/>
          <p:cNvSpPr/>
          <p:nvPr/>
        </p:nvSpPr>
        <p:spPr>
          <a:xfrm>
            <a:off x="304077" y="900497"/>
            <a:ext cx="8433036" cy="86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endParaRPr lang="ja-JP" altLang="en-US" sz="1600" b="1" dirty="0">
              <a:solidFill>
                <a:prstClr val="white"/>
              </a:solidFill>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大阪府では、歳入確保を図るため、これまでも府有財産の処分を進めてきましたが、さらに、府民共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通の財産として、今後の取組みを踏まえ、活用可能財産については積極的に売却・貸付を行います。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52005384"/>
              </p:ext>
            </p:extLst>
          </p:nvPr>
        </p:nvGraphicFramePr>
        <p:xfrm>
          <a:off x="683568" y="2135481"/>
          <a:ext cx="7748960" cy="936104"/>
        </p:xfrm>
        <a:graphic>
          <a:graphicData uri="http://schemas.openxmlformats.org/drawingml/2006/table">
            <a:tbl>
              <a:tblPr>
                <a:tableStyleId>{5C22544A-7EE6-4342-B048-85BDC9FD1C3A}</a:tableStyleId>
              </a:tblPr>
              <a:tblGrid>
                <a:gridCol w="4176464"/>
                <a:gridCol w="1190832"/>
                <a:gridCol w="1190832"/>
                <a:gridCol w="1190832"/>
              </a:tblGrid>
              <a:tr h="380740">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55536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収入見込み額</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（粗い試算</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【H26.2</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版</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での</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見込み額上乗せ分）</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３３</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（１６）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9" name="正方形/長方形 8"/>
          <p:cNvSpPr/>
          <p:nvPr/>
        </p:nvSpPr>
        <p:spPr>
          <a:xfrm>
            <a:off x="7164288" y="1889260"/>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
        <p:nvSpPr>
          <p:cNvPr id="12" name="正方形/長方形 11"/>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5928" y="3356992"/>
            <a:ext cx="8433036" cy="740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3501006"/>
            <a:ext cx="8460940" cy="1323439"/>
          </a:xfrm>
          <a:prstGeom prst="rect">
            <a:avLst/>
          </a:prstGeom>
        </p:spPr>
        <p:txBody>
          <a:bodyPr wrap="square">
            <a:spAutoFit/>
          </a:bodyPr>
          <a:lstStyle/>
          <a:p>
            <a:pPr defTabSz="647700">
              <a:spcBef>
                <a:spcPct val="0"/>
              </a:spcBef>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使用料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・手数料の点検</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フルコスト（直接的な経費のほか、人件費、維持管理費など）計算による原価を基本に、現行の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料金水準の妥当性について、平成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年度中に一斉点検を行います。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これらの点検の内容、情勢の変化等を踏まえながら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、料金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水準の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妥当性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ついて検討を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6959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112</a:t>
            </a:fld>
            <a:endParaRPr lang="ja-JP" altLang="en-US" dirty="0">
              <a:solidFill>
                <a:prstClr val="black"/>
              </a:solidFill>
            </a:endParaRPr>
          </a:p>
        </p:txBody>
      </p:sp>
      <p:sp>
        <p:nvSpPr>
          <p:cNvPr id="6" name="正方形/長方形 5"/>
          <p:cNvSpPr/>
          <p:nvPr/>
        </p:nvSpPr>
        <p:spPr>
          <a:xfrm>
            <a:off x="110902" y="4470057"/>
            <a:ext cx="8829080" cy="1815882"/>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適正課税の推進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府が自ら徴収する税目について、課税調査を適宜行うなどして適正な課税を推進します。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712258" y="6036970"/>
            <a:ext cx="6228184" cy="415498"/>
          </a:xfrm>
          <a:prstGeom prst="rect">
            <a:avLst/>
          </a:prstGeom>
        </p:spPr>
        <p:txBody>
          <a:bodyPr wrap="square">
            <a:spAutoFit/>
          </a:bodyPr>
          <a:lstStyle/>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年度から税制改正に伴い調査対象であった法人に対する利子課税がなくなるため、取組額が減少する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府が自ら徴収する税目：府税のうち、地方消費税及び個人府民税（均等割・所得割）を除いたもの</a:t>
            </a:r>
          </a:p>
        </p:txBody>
      </p:sp>
      <p:sp>
        <p:nvSpPr>
          <p:cNvPr id="41" name="正方形/長方形 40"/>
          <p:cNvSpPr/>
          <p:nvPr/>
        </p:nvSpPr>
        <p:spPr>
          <a:xfrm>
            <a:off x="1434801" y="3789040"/>
            <a:ext cx="6593583" cy="415498"/>
          </a:xfrm>
          <a:prstGeom prst="rect">
            <a:avLst/>
          </a:prstGeom>
        </p:spPr>
        <p:txBody>
          <a:bodyPr wrap="square">
            <a:spAutoFit/>
          </a:bodyPr>
          <a:lstStyle/>
          <a:p>
            <a:pPr defTabSz="647700">
              <a:spcBef>
                <a:spcPct val="0"/>
              </a:spcBef>
              <a:tabLst>
                <a:tab pos="8256588" algn="r"/>
              </a:tabLst>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以降の収入見込み額については、市町村から地方税徴収機構へ引継がれる税額により変動する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の収入見込み額をベースに算出。</a:t>
            </a:r>
            <a:endParaRPr lang="ja-JP" altLang="en-US" sz="1050" dirty="0">
              <a:solidFill>
                <a:prstClr val="black"/>
              </a:solidFill>
            </a:endParaRPr>
          </a:p>
        </p:txBody>
      </p:sp>
      <p:graphicFrame>
        <p:nvGraphicFramePr>
          <p:cNvPr id="42" name="表 41"/>
          <p:cNvGraphicFramePr>
            <a:graphicFrameLocks noGrp="1"/>
          </p:cNvGraphicFramePr>
          <p:nvPr>
            <p:extLst>
              <p:ext uri="{D42A27DB-BD31-4B8C-83A1-F6EECF244321}">
                <p14:modId xmlns:p14="http://schemas.microsoft.com/office/powerpoint/2010/main" val="1870346098"/>
              </p:ext>
            </p:extLst>
          </p:nvPr>
        </p:nvGraphicFramePr>
        <p:xfrm>
          <a:off x="1511660" y="2979848"/>
          <a:ext cx="6120680" cy="730880"/>
        </p:xfrm>
        <a:graphic>
          <a:graphicData uri="http://schemas.openxmlformats.org/drawingml/2006/table">
            <a:tbl>
              <a:tblPr firstRow="1" bandRow="1">
                <a:tableStyleId>{5C22544A-7EE6-4342-B048-85BDC9FD1C3A}</a:tableStyleId>
              </a:tblPr>
              <a:tblGrid>
                <a:gridCol w="1656184"/>
                <a:gridCol w="1440160"/>
                <a:gridCol w="1512168"/>
                <a:gridCol w="1512168"/>
              </a:tblGrid>
              <a:tr h="360040">
                <a:tc>
                  <a:txBody>
                    <a:bodyPr/>
                    <a:lstStyle/>
                    <a:p>
                      <a:pPr algn="ctr"/>
                      <a:r>
                        <a:rPr kumimoji="1" lang="ja-JP" altLang="en-US" sz="1600" dirty="0" smtClean="0"/>
                        <a:t>年　　度</a:t>
                      </a:r>
                      <a:endParaRPr kumimoji="1" lang="ja-JP" altLang="en-US" sz="1600" dirty="0"/>
                    </a:p>
                  </a:txBody>
                  <a:tcPr/>
                </a:tc>
                <a:tc>
                  <a:txBody>
                    <a:bodyPr/>
                    <a:lstStyle/>
                    <a:p>
                      <a:pPr algn="ctr"/>
                      <a:r>
                        <a:rPr kumimoji="1" lang="ja-JP" altLang="en-US" sz="1600" dirty="0" smtClean="0"/>
                        <a:t>２７</a:t>
                      </a:r>
                      <a:endParaRPr kumimoji="1" lang="ja-JP" altLang="en-US" sz="1600" dirty="0"/>
                    </a:p>
                  </a:txBody>
                  <a:tcPr/>
                </a:tc>
                <a:tc>
                  <a:txBody>
                    <a:bodyPr/>
                    <a:lstStyle/>
                    <a:p>
                      <a:pPr algn="ctr"/>
                      <a:r>
                        <a:rPr kumimoji="1" lang="ja-JP" altLang="en-US" sz="1600" dirty="0" smtClean="0"/>
                        <a:t>２８</a:t>
                      </a:r>
                      <a:endParaRPr kumimoji="1" lang="ja-JP" altLang="en-US" sz="1600" dirty="0"/>
                    </a:p>
                  </a:txBody>
                  <a:tcPr/>
                </a:tc>
                <a:tc>
                  <a:txBody>
                    <a:bodyPr/>
                    <a:lstStyle/>
                    <a:p>
                      <a:pPr algn="ctr"/>
                      <a:r>
                        <a:rPr kumimoji="1" lang="ja-JP" altLang="en-US" sz="1600" dirty="0" smtClean="0"/>
                        <a:t>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43" name="正方形/長方形 42"/>
          <p:cNvSpPr/>
          <p:nvPr/>
        </p:nvSpPr>
        <p:spPr>
          <a:xfrm>
            <a:off x="6804248" y="2705322"/>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
        <p:nvSpPr>
          <p:cNvPr id="44" name="正方形/長方形 43"/>
          <p:cNvSpPr/>
          <p:nvPr/>
        </p:nvSpPr>
        <p:spPr>
          <a:xfrm>
            <a:off x="241872" y="908720"/>
            <a:ext cx="8640960" cy="1815882"/>
          </a:xfrm>
          <a:prstGeom prst="rect">
            <a:avLst/>
          </a:prstGeom>
        </p:spPr>
        <p:txBody>
          <a:bodyPr wrap="square">
            <a:spAutoFit/>
          </a:bodyPr>
          <a:lstStyle/>
          <a:p>
            <a:pPr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個人府民税のさらなる徴収向上方策の推進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個人府民税の賦課徴収については、市町村が個人市町村税と併せて行い、府は市町村に対して、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必要な支援を行うよう地方税法上定められています。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今後さらに、市町村との新たなパートナーシップなどの観点からも、市町村と共同で徴収する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仕組みと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して、大阪府域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地方税徴収機構（仮称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月に設置し、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徴収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965945757"/>
              </p:ext>
            </p:extLst>
          </p:nvPr>
        </p:nvGraphicFramePr>
        <p:xfrm>
          <a:off x="1511660" y="5274011"/>
          <a:ext cx="6120680" cy="730880"/>
        </p:xfrm>
        <a:graphic>
          <a:graphicData uri="http://schemas.openxmlformats.org/drawingml/2006/table">
            <a:tbl>
              <a:tblPr firstRow="1" bandRow="1">
                <a:tableStyleId>{5C22544A-7EE6-4342-B048-85BDC9FD1C3A}</a:tableStyleId>
              </a:tblPr>
              <a:tblGrid>
                <a:gridCol w="1656184"/>
                <a:gridCol w="1440160"/>
                <a:gridCol w="1512168"/>
                <a:gridCol w="1512168"/>
              </a:tblGrid>
              <a:tr h="360040">
                <a:tc>
                  <a:txBody>
                    <a:bodyPr/>
                    <a:lstStyle/>
                    <a:p>
                      <a:pPr algn="ctr"/>
                      <a:r>
                        <a:rPr kumimoji="1" lang="ja-JP" altLang="en-US" sz="1600" dirty="0" smtClean="0"/>
                        <a:t>年　　度</a:t>
                      </a:r>
                      <a:endParaRPr kumimoji="1" lang="ja-JP" altLang="en-US" sz="1600" dirty="0"/>
                    </a:p>
                  </a:txBody>
                  <a:tcPr/>
                </a:tc>
                <a:tc>
                  <a:txBody>
                    <a:bodyPr/>
                    <a:lstStyle/>
                    <a:p>
                      <a:pPr algn="ctr"/>
                      <a:r>
                        <a:rPr kumimoji="1" lang="ja-JP" altLang="en-US" sz="1600" dirty="0" smtClean="0"/>
                        <a:t>２７</a:t>
                      </a:r>
                      <a:endParaRPr kumimoji="1" lang="ja-JP" altLang="en-US" sz="1600" dirty="0"/>
                    </a:p>
                  </a:txBody>
                  <a:tcPr/>
                </a:tc>
                <a:tc>
                  <a:txBody>
                    <a:bodyPr/>
                    <a:lstStyle/>
                    <a:p>
                      <a:pPr algn="ctr"/>
                      <a:r>
                        <a:rPr kumimoji="1" lang="ja-JP" altLang="en-US" sz="1600" dirty="0" smtClean="0"/>
                        <a:t>２８</a:t>
                      </a:r>
                      <a:endParaRPr kumimoji="1" lang="ja-JP" altLang="en-US" sz="1600" dirty="0"/>
                    </a:p>
                  </a:txBody>
                  <a:tcPr/>
                </a:tc>
                <a:tc>
                  <a:txBody>
                    <a:bodyPr/>
                    <a:lstStyle/>
                    <a:p>
                      <a:pPr algn="ctr"/>
                      <a:r>
                        <a:rPr kumimoji="1" lang="ja-JP" altLang="en-US" sz="1600" dirty="0" smtClean="0"/>
                        <a:t>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18292533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467" y="827107"/>
            <a:ext cx="9090533" cy="1077218"/>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債権管理</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債権の回収及び整理に関する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条例」の制定・</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改正を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の回収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及び整理に関する目標を定めた計画の策定、その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を公表する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になっており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適正</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な債権の回収及び整理を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113</a:t>
            </a:fld>
            <a:endParaRPr lang="ja-JP" altLang="en-US" dirty="0">
              <a:solidFill>
                <a:prstClr val="black"/>
              </a:solidFill>
            </a:endParaRPr>
          </a:p>
        </p:txBody>
      </p:sp>
      <p:sp>
        <p:nvSpPr>
          <p:cNvPr id="40" name="正方形/長方形 39"/>
          <p:cNvSpPr/>
          <p:nvPr/>
        </p:nvSpPr>
        <p:spPr>
          <a:xfrm>
            <a:off x="53467" y="5849875"/>
            <a:ext cx="9090533" cy="830997"/>
          </a:xfrm>
          <a:prstGeom prst="rect">
            <a:avLst/>
          </a:prstGeom>
        </p:spPr>
        <p:txBody>
          <a:bodyPr wrap="square">
            <a:spAutoFit/>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課税自主権の活用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歳入確保に向けたさまざまな取組みの中で、課税自主権の活用を行う場合は、「受益と負担」や</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「税収の使途」を踏まえ、検討を行います。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53467" y="1962119"/>
            <a:ext cx="9036496" cy="3771137"/>
            <a:chOff x="53467" y="1789608"/>
            <a:chExt cx="9036496" cy="3771137"/>
          </a:xfrm>
        </p:grpSpPr>
        <p:sp>
          <p:nvSpPr>
            <p:cNvPr id="41" name="Freeform 26"/>
            <p:cNvSpPr>
              <a:spLocks/>
            </p:cNvSpPr>
            <p:nvPr/>
          </p:nvSpPr>
          <p:spPr bwMode="auto">
            <a:xfrm>
              <a:off x="584879" y="2427989"/>
              <a:ext cx="3072584" cy="995841"/>
            </a:xfrm>
            <a:custGeom>
              <a:avLst/>
              <a:gdLst>
                <a:gd name="T0" fmla="*/ 22 w 684"/>
                <a:gd name="T1" fmla="*/ 817 h 4462"/>
                <a:gd name="T2" fmla="*/ 0 w 684"/>
                <a:gd name="T3" fmla="*/ 0 h 4462"/>
                <a:gd name="T4" fmla="*/ 1905 w 684"/>
                <a:gd name="T5" fmla="*/ 0 h 4462"/>
                <a:gd name="T6" fmla="*/ 0 60000 65536"/>
                <a:gd name="T7" fmla="*/ 0 60000 65536"/>
                <a:gd name="T8" fmla="*/ 0 60000 65536"/>
              </a:gdLst>
              <a:ahLst/>
              <a:cxnLst>
                <a:cxn ang="T6">
                  <a:pos x="T0" y="T1"/>
                </a:cxn>
                <a:cxn ang="T7">
                  <a:pos x="T2" y="T3"/>
                </a:cxn>
                <a:cxn ang="T8">
                  <a:pos x="T4" y="T5"/>
                </a:cxn>
              </a:cxnLst>
              <a:rect l="0" t="0" r="r" b="b"/>
              <a:pathLst>
                <a:path w="684" h="4462">
                  <a:moveTo>
                    <a:pt x="8" y="4462"/>
                  </a:moveTo>
                  <a:lnTo>
                    <a:pt x="0" y="0"/>
                  </a:lnTo>
                  <a:lnTo>
                    <a:pt x="684" y="0"/>
                  </a:lnTo>
                </a:path>
              </a:pathLst>
            </a:custGeom>
            <a:noFill/>
            <a:ln w="63500" cap="flat">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AutoShape 16"/>
            <p:cNvSpPr>
              <a:spLocks noChangeArrowheads="1"/>
            </p:cNvSpPr>
            <p:nvPr/>
          </p:nvSpPr>
          <p:spPr bwMode="auto">
            <a:xfrm>
              <a:off x="6709047" y="4839466"/>
              <a:ext cx="1582738" cy="515992"/>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spcBef>
                  <a:spcPct val="0"/>
                </a:spcBef>
                <a:spcAft>
                  <a:spcPct val="0"/>
                </a:spcAft>
                <a:defRPr/>
              </a:pPr>
              <a:r>
                <a:rPr kumimoji="0" lang="ja-JP" altLang="en-US"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債権の</a:t>
              </a:r>
              <a:r>
                <a:rPr kumimoji="0" lang="ja-JP" altLang="en-US" sz="12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整理</a:t>
              </a:r>
              <a:endParaRPr kumimoji="0" lang="en-US" altLang="ja-JP" sz="12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defRPr/>
              </a:pPr>
              <a:r>
                <a:rPr kumimoji="0" lang="ja-JP" altLang="en-US" sz="12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（不納欠損処理）</a:t>
              </a:r>
              <a:endParaRPr kumimoji="0" lang="ja-JP" altLang="en-US"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Line 17"/>
            <p:cNvSpPr>
              <a:spLocks noChangeShapeType="1"/>
            </p:cNvSpPr>
            <p:nvPr/>
          </p:nvSpPr>
          <p:spPr bwMode="auto">
            <a:xfrm flipH="1">
              <a:off x="7507224" y="4312239"/>
              <a:ext cx="2369" cy="527227"/>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8"/>
            <p:cNvSpPr>
              <a:spLocks noChangeArrowheads="1"/>
            </p:cNvSpPr>
            <p:nvPr/>
          </p:nvSpPr>
          <p:spPr bwMode="auto">
            <a:xfrm>
              <a:off x="6103876" y="2705767"/>
              <a:ext cx="2806700" cy="1781967"/>
            </a:xfrm>
            <a:prstGeom prst="roundRect">
              <a:avLst>
                <a:gd name="adj" fmla="val 16667"/>
              </a:avLst>
            </a:prstGeom>
            <a:solidFill>
              <a:srgbClr val="FFFFFF"/>
            </a:solidFill>
            <a:ln w="9525">
              <a:solidFill>
                <a:srgbClr val="000000"/>
              </a:solidFill>
              <a:round/>
              <a:headEnd/>
              <a:tailEnd/>
            </a:ln>
          </p:spPr>
          <p:txBody>
            <a:bodyPr lIns="74295" tIns="72000" rIns="36000" bIns="8890"/>
            <a:lstStyle/>
            <a:p>
              <a:pPr algn="just" fontAlgn="base">
                <a:lnSpc>
                  <a:spcPct val="150000"/>
                </a:lnSpc>
                <a:spcBef>
                  <a:spcPct val="0"/>
                </a:spcBef>
                <a:spcAft>
                  <a:spcPct val="0"/>
                </a:spcAft>
                <a:defRPr/>
              </a:pP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早期の債権整理</a:t>
              </a:r>
              <a:endPar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150000"/>
                </a:lnSpc>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債権管理にかかるコストの削減を図るとともに</a:t>
              </a:r>
              <a:endParaRPr kumimoji="0"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150000"/>
                </a:lnSpc>
                <a:spcBef>
                  <a:spcPct val="0"/>
                </a:spcBef>
                <a:spcAft>
                  <a:spcPct val="0"/>
                </a:spcAft>
                <a:defRPr/>
              </a:pPr>
              <a:r>
                <a:rPr kumimoji="0"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財務諸表への適切な反映を行う。</a:t>
              </a:r>
              <a:endParaRPr kumimoji="0" lang="en-US" altLang="ja-JP"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30000"/>
                </a:spcBef>
                <a:spcAft>
                  <a:spcPct val="0"/>
                </a:spcAft>
                <a:defRPr/>
              </a:pPr>
              <a:r>
                <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私</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a:t>
              </a:r>
              <a:r>
                <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defRPr/>
              </a:pP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時効の期間が経過しているが時効の援用</a:t>
              </a:r>
              <a:endPar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が無い債権</a:t>
              </a:r>
              <a:endPar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defRPr/>
              </a:pP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・債権放棄基準の緩和</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defRPr/>
              </a:pP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・少額債権の知事専決の導入</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Line 28"/>
            <p:cNvSpPr>
              <a:spLocks noChangeShapeType="1"/>
            </p:cNvSpPr>
            <p:nvPr/>
          </p:nvSpPr>
          <p:spPr bwMode="auto">
            <a:xfrm>
              <a:off x="1448688" y="4310851"/>
              <a:ext cx="2" cy="52861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30"/>
            <p:cNvSpPr>
              <a:spLocks noChangeArrowheads="1"/>
            </p:cNvSpPr>
            <p:nvPr/>
          </p:nvSpPr>
          <p:spPr bwMode="auto">
            <a:xfrm>
              <a:off x="252390" y="2705766"/>
              <a:ext cx="2392602" cy="1781968"/>
            </a:xfrm>
            <a:prstGeom prst="roundRect">
              <a:avLst>
                <a:gd name="adj" fmla="val 16667"/>
              </a:avLst>
            </a:prstGeom>
            <a:solidFill>
              <a:srgbClr val="FFFFFF"/>
            </a:solidFill>
            <a:ln w="9525">
              <a:solidFill>
                <a:srgbClr val="000000"/>
              </a:solidFill>
              <a:round/>
              <a:headEnd/>
              <a:tailEnd/>
            </a:ln>
          </p:spPr>
          <p:txBody>
            <a:bodyPr lIns="74295" tIns="180000" rIns="74295" bIns="8890"/>
            <a:lstStyle/>
            <a:p>
              <a:pPr algn="just" fontAlgn="base">
                <a:lnSpc>
                  <a:spcPct val="70000"/>
                </a:lnSpc>
                <a:spcBef>
                  <a:spcPts val="900"/>
                </a:spcBef>
                <a:spcAft>
                  <a:spcPct val="0"/>
                </a:spcAft>
                <a:defRPr/>
              </a:pP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積極的な債権回収</a:t>
              </a:r>
              <a:endPar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70000"/>
                </a:lnSpc>
                <a:spcBef>
                  <a:spcPts val="90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督促、納付交渉、催告、所在調査等　</a:t>
              </a:r>
              <a:endParaRPr kumimoji="0"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70000"/>
                </a:lnSpc>
                <a:spcBef>
                  <a:spcPts val="900"/>
                </a:spcBef>
                <a:spcAft>
                  <a:spcPct val="0"/>
                </a:spcAft>
                <a:defRPr/>
              </a:pPr>
              <a:r>
                <a:rPr kumimoji="0"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の計画的な推進を図る。</a:t>
              </a:r>
              <a:endParaRPr kumimoji="0" lang="en-US" altLang="ja-JP"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70000"/>
                </a:lnSpc>
                <a:spcBef>
                  <a:spcPts val="900"/>
                </a:spcBef>
                <a:spcAft>
                  <a:spcPct val="0"/>
                </a:spcAft>
                <a:defRPr/>
              </a:pPr>
              <a:r>
                <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強制徴収公債権</a:t>
              </a:r>
              <a:r>
                <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50000"/>
                </a:lnSpc>
                <a:spcBef>
                  <a:spcPts val="90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滞納処分</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ts val="700"/>
                </a:spcBef>
                <a:spcAft>
                  <a:spcPct val="0"/>
                </a:spcAft>
                <a:defRPr/>
              </a:pPr>
              <a:r>
                <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私</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・非強制徴収公債権</a:t>
              </a:r>
              <a:r>
                <a:rPr kumimoji="0" lang="en-US" altLang="ja-JP"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50000"/>
                </a:lnSpc>
                <a:spcBef>
                  <a:spcPts val="700"/>
                </a:spcBef>
                <a:spcAft>
                  <a:spcPct val="0"/>
                </a:spcAft>
                <a:defRPr/>
              </a:pP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支払</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督促、</a:t>
              </a:r>
              <a:r>
                <a:rPr kumimoji="0" lang="ja-JP" altLang="en-US" sz="1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訴訟</a:t>
              </a:r>
              <a:endPar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AutoShape 31" descr="50%"/>
            <p:cNvSpPr>
              <a:spLocks noChangeArrowheads="1"/>
            </p:cNvSpPr>
            <p:nvPr/>
          </p:nvSpPr>
          <p:spPr bwMode="auto">
            <a:xfrm>
              <a:off x="800450" y="2580352"/>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債権回収事案</a:t>
              </a:r>
              <a:endPar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50"/>
            <p:cNvSpPr>
              <a:spLocks noChangeArrowheads="1"/>
            </p:cNvSpPr>
            <p:nvPr/>
          </p:nvSpPr>
          <p:spPr bwMode="auto">
            <a:xfrm>
              <a:off x="53467" y="1969789"/>
              <a:ext cx="9036496" cy="35909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AutoShape 51"/>
            <p:cNvSpPr>
              <a:spLocks noChangeArrowheads="1"/>
            </p:cNvSpPr>
            <p:nvPr/>
          </p:nvSpPr>
          <p:spPr bwMode="auto">
            <a:xfrm>
              <a:off x="2793667" y="1789608"/>
              <a:ext cx="3444558" cy="360362"/>
            </a:xfrm>
            <a:prstGeom prst="horizontalScroll">
              <a:avLst>
                <a:gd name="adj" fmla="val 12500"/>
              </a:avLst>
            </a:prstGeom>
            <a:solidFill>
              <a:srgbClr val="CCFFFF"/>
            </a:solidFill>
            <a:ln w="9525">
              <a:solidFill>
                <a:srgbClr val="000000"/>
              </a:solidFill>
              <a:round/>
              <a:headEnd/>
              <a:tailEnd/>
            </a:ln>
          </p:spPr>
          <p:txBody>
            <a:bodyPr lIns="74295" tIns="8890" rIns="74295" bIns="8890" anchor="ctr" anchorCtr="0"/>
            <a:lstStyle/>
            <a:p>
              <a:pPr algn="ctr" fontAlgn="ctr">
                <a:lnSpc>
                  <a:spcPct val="170000"/>
                </a:lnSpc>
                <a:spcBef>
                  <a:spcPct val="0"/>
                </a:spcBef>
                <a:spcAft>
                  <a:spcPct val="0"/>
                </a:spcAft>
                <a:defRPr/>
              </a:pPr>
              <a:r>
                <a:rPr kumimoji="0" lang="ja-JP" altLang="en-US" b="1"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kumimoji="0" lang="ja-JP" altLang="en-US" b="1" kern="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債権の回収及び整理に関する</a:t>
              </a:r>
              <a:r>
                <a:rPr kumimoji="0" lang="ja-JP" altLang="en-US" b="1"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条例</a:t>
              </a:r>
              <a:endParaRPr kumimoji="0" lang="ja-JP" altLang="en-US" sz="1400" b="1" kern="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Line 39"/>
            <p:cNvSpPr>
              <a:spLocks noChangeShapeType="1"/>
            </p:cNvSpPr>
            <p:nvPr/>
          </p:nvSpPr>
          <p:spPr bwMode="auto">
            <a:xfrm flipH="1">
              <a:off x="4443187" y="2629564"/>
              <a:ext cx="0" cy="403225"/>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Rectangle 32"/>
            <p:cNvSpPr>
              <a:spLocks noChangeArrowheads="1"/>
            </p:cNvSpPr>
            <p:nvPr/>
          </p:nvSpPr>
          <p:spPr bwMode="auto">
            <a:xfrm>
              <a:off x="2825339" y="2831176"/>
              <a:ext cx="3097213" cy="2577169"/>
            </a:xfrm>
            <a:prstGeom prst="rect">
              <a:avLst/>
            </a:prstGeom>
            <a:solidFill>
              <a:srgbClr val="FFFFFF"/>
            </a:solidFill>
            <a:ln w="9525">
              <a:solidFill>
                <a:srgbClr val="000000"/>
              </a:solidFill>
              <a:prstDash val="sysDot"/>
              <a:miter lim="800000"/>
              <a:headEnd/>
              <a:tailEnd/>
            </a:ln>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Rectangle 36"/>
            <p:cNvSpPr>
              <a:spLocks noChangeArrowheads="1"/>
            </p:cNvSpPr>
            <p:nvPr/>
          </p:nvSpPr>
          <p:spPr bwMode="auto">
            <a:xfrm>
              <a:off x="3002456" y="4209128"/>
              <a:ext cx="2736305" cy="27860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lnSpc>
                  <a:spcPct val="120000"/>
                </a:lnSpc>
                <a:spcBef>
                  <a:spcPts val="900"/>
                </a:spcBef>
                <a:spcAft>
                  <a:spcPct val="0"/>
                </a:spcAft>
                <a:defRPr/>
              </a:pPr>
              <a:r>
                <a:rPr kumimoji="0" lang="en-US" altLang="ja-JP"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計画の公表</a:t>
              </a:r>
              <a:r>
                <a:rPr kumimoji="0" lang="ja-JP" altLang="en-US"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（条例第３条第２項）</a:t>
              </a:r>
              <a:endParaRPr kumimoji="0"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Rectangle 37"/>
            <p:cNvSpPr>
              <a:spLocks noChangeArrowheads="1"/>
            </p:cNvSpPr>
            <p:nvPr/>
          </p:nvSpPr>
          <p:spPr bwMode="auto">
            <a:xfrm>
              <a:off x="2907368" y="2936683"/>
              <a:ext cx="2952763" cy="984313"/>
            </a:xfrm>
            <a:prstGeom prst="rect">
              <a:avLst/>
            </a:prstGeom>
            <a:solidFill>
              <a:srgbClr val="C0C0C0">
                <a:alpha val="39999"/>
              </a:srgbClr>
            </a:solidFill>
            <a:ln w="9525">
              <a:solidFill>
                <a:srgbClr val="000000"/>
              </a:solidFill>
              <a:miter lim="800000"/>
              <a:headEnd/>
              <a:tailEnd/>
            </a:ln>
          </p:spPr>
          <p:txBody>
            <a:bodyPr lIns="74295" tIns="36000" rIns="74295" bIns="8890"/>
            <a:lstStyle/>
            <a:p>
              <a:pPr algn="ctr" fontAlgn="base">
                <a:spcBef>
                  <a:spcPts val="713"/>
                </a:spcBef>
                <a:spcAft>
                  <a:spcPct val="0"/>
                </a:spcAft>
                <a:defRPr/>
              </a:pPr>
              <a:r>
                <a:rPr kumimoji="0" lang="en-US" altLang="ja-JP"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債権回収・整理計画</a:t>
              </a:r>
              <a:r>
                <a:rPr kumimoji="0"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の策定</a:t>
              </a:r>
              <a:r>
                <a:rPr kumimoji="0" lang="ja-JP" altLang="en-US"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（条例第３条）</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AutoShape 38"/>
            <p:cNvSpPr>
              <a:spLocks noChangeArrowheads="1"/>
            </p:cNvSpPr>
            <p:nvPr/>
          </p:nvSpPr>
          <p:spPr bwMode="auto">
            <a:xfrm>
              <a:off x="3831020" y="3920997"/>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47"/>
            <p:cNvSpPr>
              <a:spLocks noChangeArrowheads="1"/>
            </p:cNvSpPr>
            <p:nvPr/>
          </p:nvSpPr>
          <p:spPr bwMode="auto">
            <a:xfrm>
              <a:off x="3124067" y="3638533"/>
              <a:ext cx="2519363" cy="197929"/>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pPr algn="ctr" fontAlgn="base">
                <a:lnSpc>
                  <a:spcPct val="120000"/>
                </a:lnSpc>
                <a:spcBef>
                  <a:spcPct val="0"/>
                </a:spcBef>
                <a:spcAft>
                  <a:spcPct val="0"/>
                </a:spcAft>
                <a:defRPr/>
              </a:pPr>
              <a:r>
                <a:rPr kumimoji="0" lang="ja-JP" altLang="en-US" sz="1000" b="1" i="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債権の回収及び整理に関する目標の設定</a:t>
              </a:r>
              <a:endParaRPr kumimoji="0" lang="ja-JP" altLang="en-US" sz="1000" b="1" i="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endParaRPr kumimoji="0" lang="en-US" altLang="ja-JP" sz="1000" i="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36"/>
            <p:cNvSpPr>
              <a:spLocks noChangeArrowheads="1"/>
            </p:cNvSpPr>
            <p:nvPr/>
          </p:nvSpPr>
          <p:spPr bwMode="auto">
            <a:xfrm>
              <a:off x="3002457" y="4775865"/>
              <a:ext cx="2736306" cy="50749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spcBef>
                  <a:spcPts val="900"/>
                </a:spcBef>
                <a:spcAft>
                  <a:spcPct val="0"/>
                </a:spcAft>
                <a:defRPr/>
              </a:pPr>
              <a:r>
                <a:rPr kumimoji="0" lang="en-US" altLang="ja-JP"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進捗状況の公表</a:t>
              </a:r>
              <a:r>
                <a:rPr kumimoji="0" lang="ja-JP" altLang="en-US"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（条例第５条）</a:t>
              </a:r>
              <a:endParaRPr kumimoji="0" lang="en-US" altLang="ja-JP"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ts val="900"/>
                </a:spcBef>
                <a:spcAft>
                  <a:spcPct val="0"/>
                </a:spcAft>
                <a:defRPr/>
              </a:pPr>
              <a:r>
                <a:rPr kumimoji="0" lang="en-US" altLang="ja-JP"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月末及び</a:t>
              </a:r>
              <a:r>
                <a:rPr kumimoji="0" lang="en-US" altLang="ja-JP"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月末時点の年</a:t>
              </a:r>
              <a:r>
                <a:rPr kumimoji="0" lang="en-US" altLang="ja-JP"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a:t>
              </a:r>
              <a:r>
                <a:rPr kumimoji="0" lang="ja-JP" altLang="en-US" sz="8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条例規則第</a:t>
              </a:r>
              <a:r>
                <a:rPr kumimoji="0"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a:t>
              </a:r>
            </a:p>
          </p:txBody>
        </p:sp>
        <p:sp>
          <p:nvSpPr>
            <p:cNvPr id="58" name="AutoShape 38"/>
            <p:cNvSpPr>
              <a:spLocks noChangeArrowheads="1"/>
            </p:cNvSpPr>
            <p:nvPr/>
          </p:nvSpPr>
          <p:spPr bwMode="auto">
            <a:xfrm>
              <a:off x="3830227" y="4487734"/>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bwMode="auto">
            <a:xfrm>
              <a:off x="3002456" y="3262224"/>
              <a:ext cx="2736307" cy="213876"/>
            </a:xfrm>
            <a:prstGeom prst="roundRect">
              <a:avLst/>
            </a:prstGeom>
            <a:solidFill>
              <a:srgbClr val="FFFF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none" lIns="36000" tIns="72000" rIns="0" bIns="72000" numCol="1" rtlCol="0" anchor="ctr" anchorCtr="0" compatLnSpc="1">
              <a:prstTxWarp prst="textNoShape">
                <a:avLst/>
              </a:prstTxWarp>
            </a:bodyPr>
            <a:lstStyle/>
            <a:p>
              <a:pPr algn="ctr" eaLnBrk="0" fontAlgn="base" hangingPunct="0">
                <a:lnSpc>
                  <a:spcPct val="90000"/>
                </a:lnSpc>
                <a:spcBef>
                  <a:spcPct val="40000"/>
                </a:spcBef>
                <a:spcAft>
                  <a:spcPct val="0"/>
                </a:spcAft>
                <a:defRPr/>
              </a:pPr>
              <a:r>
                <a:rPr kumimoji="0" lang="ja-JP" altLang="en-US"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計画期間</a:t>
              </a:r>
              <a:r>
                <a:rPr kumimoji="0" lang="ja-JP" altLang="en-US"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：毎年</a:t>
              </a:r>
              <a:r>
                <a:rPr kumimoji="0" lang="en-US" altLang="ja-JP"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31</a:t>
              </a:r>
              <a:r>
                <a:rPr kumimoji="0" lang="ja-JP" altLang="en-US" sz="9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（条例規則第</a:t>
              </a: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a:t>
              </a:r>
              <a:endParaRPr kumimoji="0" lang="ja-JP" altLang="en-US"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Oval 40" descr="50%"/>
            <p:cNvSpPr>
              <a:spLocks noChangeArrowheads="1"/>
            </p:cNvSpPr>
            <p:nvPr/>
          </p:nvSpPr>
          <p:spPr bwMode="auto">
            <a:xfrm>
              <a:off x="3660464" y="2266961"/>
              <a:ext cx="1584325" cy="360362"/>
            </a:xfrm>
            <a:prstGeom prst="ellipse">
              <a:avLst/>
            </a:prstGeom>
            <a:pattFill prst="pct50">
              <a:fgClr>
                <a:srgbClr val="FFFF99">
                  <a:alpha val="49019"/>
                </a:srgbClr>
              </a:fgClr>
              <a:bgClr>
                <a:srgbClr val="FFFFFF">
                  <a:alpha val="49019"/>
                </a:srgbClr>
              </a:bgClr>
            </a:pattFill>
            <a:ln w="9525">
              <a:solidFill>
                <a:srgbClr val="000000"/>
              </a:solidFill>
              <a:round/>
              <a:headEnd/>
              <a:tailEnd/>
            </a:ln>
          </p:spPr>
          <p:txBody>
            <a:bodyPr lIns="74295" tIns="8890" rIns="74295" bIns="8890"/>
            <a:lstStyle/>
            <a:p>
              <a:pPr algn="ctr" fontAlgn="base">
                <a:spcBef>
                  <a:spcPct val="0"/>
                </a:spcBef>
                <a:spcAft>
                  <a:spcPct val="0"/>
                </a:spcAft>
                <a:defRPr/>
              </a:pPr>
              <a:r>
                <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滞納債権</a:t>
              </a:r>
            </a:p>
          </p:txBody>
        </p:sp>
        <p:sp>
          <p:nvSpPr>
            <p:cNvPr id="61" name="AutoShape 49"/>
            <p:cNvSpPr>
              <a:spLocks noChangeArrowheads="1"/>
            </p:cNvSpPr>
            <p:nvPr/>
          </p:nvSpPr>
          <p:spPr bwMode="auto">
            <a:xfrm>
              <a:off x="2484573" y="3421550"/>
              <a:ext cx="521221" cy="360362"/>
            </a:xfrm>
            <a:prstGeom prst="lef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AutoShape 48"/>
            <p:cNvSpPr>
              <a:spLocks noChangeArrowheads="1"/>
            </p:cNvSpPr>
            <p:nvPr/>
          </p:nvSpPr>
          <p:spPr bwMode="auto">
            <a:xfrm>
              <a:off x="5751427" y="3421550"/>
              <a:ext cx="501329" cy="360362"/>
            </a:xfrm>
            <a:prstGeom prst="righ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AutoShape 31" descr="50%"/>
            <p:cNvSpPr>
              <a:spLocks noChangeArrowheads="1"/>
            </p:cNvSpPr>
            <p:nvPr/>
          </p:nvSpPr>
          <p:spPr bwMode="auto">
            <a:xfrm>
              <a:off x="6896832" y="2580351"/>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債権整理事案</a:t>
              </a:r>
              <a:endPar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27"/>
            <p:cNvSpPr>
              <a:spLocks noChangeArrowheads="1"/>
            </p:cNvSpPr>
            <p:nvPr/>
          </p:nvSpPr>
          <p:spPr bwMode="auto">
            <a:xfrm>
              <a:off x="2182909" y="2339121"/>
              <a:ext cx="667671" cy="17773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5669" tIns="27834" rIns="55669" bIns="27834" anchor="ctr"/>
            <a:lstStyle/>
            <a:p>
              <a:pPr algn="ctr" defTabSz="844550" fontAlgn="base">
                <a:spcBef>
                  <a:spcPct val="0"/>
                </a:spcBef>
                <a:spcAft>
                  <a:spcPct val="0"/>
                </a:spcAft>
                <a:defRPr/>
              </a:pPr>
              <a:endParaRPr kumimoji="0" lang="en-US" altLang="ja-JP" sz="15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550" fontAlgn="base">
                <a:spcBef>
                  <a:spcPct val="0"/>
                </a:spcBef>
                <a:spcAft>
                  <a:spcPct val="0"/>
                </a:spcAft>
                <a:defRPr/>
              </a:pPr>
              <a:endParaRPr kumimoji="0" lang="en-US" altLang="ja-JP"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550" fontAlgn="base">
                <a:spcBef>
                  <a:spcPct val="0"/>
                </a:spcBef>
                <a:spcAft>
                  <a:spcPct val="0"/>
                </a:spcAft>
                <a:defRPr/>
              </a:pPr>
              <a:r>
                <a:rPr kumimoji="0" lang="ja-JP" altLang="en-US" sz="1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未回収</a:t>
              </a:r>
              <a:endPar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550" fontAlgn="base">
                <a:spcBef>
                  <a:spcPct val="0"/>
                </a:spcBef>
                <a:spcAft>
                  <a:spcPct val="0"/>
                </a:spcAft>
                <a:defRPr/>
              </a:pPr>
              <a:endPar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550" fontAlgn="base">
                <a:spcBef>
                  <a:spcPct val="0"/>
                </a:spcBef>
                <a:spcAft>
                  <a:spcPct val="0"/>
                </a:spcAft>
                <a:defRPr/>
              </a:pPr>
              <a:endParaRPr kumimoji="0" lang="en-US" altLang="ja-JP" sz="15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Line 28"/>
            <p:cNvSpPr>
              <a:spLocks noChangeShapeType="1"/>
            </p:cNvSpPr>
            <p:nvPr/>
          </p:nvSpPr>
          <p:spPr bwMode="auto">
            <a:xfrm>
              <a:off x="2114550" y="5029200"/>
              <a:ext cx="887906" cy="41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29"/>
            <p:cNvSpPr>
              <a:spLocks noChangeArrowheads="1"/>
            </p:cNvSpPr>
            <p:nvPr/>
          </p:nvSpPr>
          <p:spPr bwMode="auto">
            <a:xfrm>
              <a:off x="657322" y="4839466"/>
              <a:ext cx="1582737" cy="380293"/>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lnSpc>
                  <a:spcPct val="150000"/>
                </a:lnSpc>
                <a:spcBef>
                  <a:spcPct val="0"/>
                </a:spcBef>
                <a:spcAft>
                  <a:spcPct val="0"/>
                </a:spcAft>
                <a:defRPr/>
              </a:pPr>
              <a:r>
                <a:rPr kumimoji="0" lang="ja-JP" altLang="en-US" sz="1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債権の回収</a:t>
              </a:r>
            </a:p>
          </p:txBody>
        </p:sp>
      </p:grpSp>
      <p:sp>
        <p:nvSpPr>
          <p:cNvPr id="34" name="テキスト ボックス 33"/>
          <p:cNvSpPr txBox="1"/>
          <p:nvPr/>
        </p:nvSpPr>
        <p:spPr>
          <a:xfrm>
            <a:off x="7596336" y="2142300"/>
            <a:ext cx="1484264" cy="369332"/>
          </a:xfrm>
          <a:prstGeom prst="rect">
            <a:avLst/>
          </a:prstGeom>
          <a:noFill/>
        </p:spPr>
        <p:txBody>
          <a:bodyPr wrap="square" rtlCol="0">
            <a:spAutoFit/>
          </a:bodyPr>
          <a:lstStyle/>
          <a:p>
            <a:pPr algn="ctr">
              <a:defRPr/>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22</a:t>
            </a: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日施行</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日改正</a:t>
            </a:r>
            <a:endPar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Line 28"/>
          <p:cNvSpPr>
            <a:spLocks noChangeShapeType="1"/>
          </p:cNvSpPr>
          <p:nvPr/>
        </p:nvSpPr>
        <p:spPr bwMode="auto">
          <a:xfrm flipH="1" flipV="1">
            <a:off x="5738763" y="5236047"/>
            <a:ext cx="970284" cy="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60016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4" y="685146"/>
            <a:ext cx="9036496" cy="1877437"/>
          </a:xfrm>
          <a:prstGeom prst="rect">
            <a:avLst/>
          </a:prstGeom>
        </p:spPr>
        <p:txBody>
          <a:bodyPr wrap="square">
            <a:spAutoFit/>
          </a:bodyPr>
          <a:lstStyle/>
          <a:p>
            <a:pPr fontAlgn="auto">
              <a:spcBef>
                <a:spcPts val="0"/>
              </a:spcBef>
              <a:spcAft>
                <a:spcPts val="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指定出資</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a:t>
            </a:r>
            <a:r>
              <a:rPr lang="en-US" altLang="ja-JP" sz="9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i="1" spc="-100" dirty="0" smtClean="0">
                <a:latin typeface="Meiryo UI" panose="020B0604030504040204" pitchFamily="50" charset="-128"/>
                <a:ea typeface="Meiryo UI" panose="020B0604030504040204" pitchFamily="50" charset="-128"/>
                <a:cs typeface="Meiryo UI" panose="020B0604030504040204" pitchFamily="50" charset="-128"/>
              </a:rPr>
              <a:t>注１</a:t>
            </a:r>
            <a:r>
              <a:rPr lang="ja-JP" altLang="en-US" sz="800" i="1" spc="-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、「財政構造改革プラン（案）」及び「平成</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年度行財政改革の</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取組み」において示された「今後の方向性」に基づく取組状況や進捗状況を踏まえ、点検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を実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施しました。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spc="-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i="1" spc="-100" dirty="0" smtClean="0">
                <a:latin typeface="Meiryo UI" panose="020B0604030504040204" pitchFamily="50" charset="-128"/>
                <a:ea typeface="Meiryo UI" panose="020B0604030504040204" pitchFamily="50" charset="-128"/>
                <a:cs typeface="Meiryo UI" panose="020B0604030504040204" pitchFamily="50" charset="-128"/>
              </a:rPr>
              <a:t>注２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出資元法人の関与の状況等を確認・点検しました。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、点検に基づく改革の方向性の具体化を図るとともに、「出資法人等への関与</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事項</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定める条例</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に　　　</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基づく</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経営評価制度や人的関与の</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必要性の</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としての法人に対する関与の見直し、</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法人の経営</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改善をすすめます。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注１：民営化実施済の大阪府都市開発</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を除く。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注２</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開発</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が出資する孫法人</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spc="-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人）を除く。</a:t>
            </a:r>
            <a:endPar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302386084"/>
              </p:ext>
            </p:extLst>
          </p:nvPr>
        </p:nvGraphicFramePr>
        <p:xfrm>
          <a:off x="7452320" y="6237312"/>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8" name="テキスト ボックス 57"/>
          <p:cNvSpPr txBox="1"/>
          <p:nvPr/>
        </p:nvSpPr>
        <p:spPr bwMode="auto">
          <a:xfrm>
            <a:off x="3717563" y="6397586"/>
            <a:ext cx="2344737" cy="502702"/>
          </a:xfrm>
          <a:prstGeom prst="rect">
            <a:avLst/>
          </a:prstGeom>
          <a:noFill/>
        </p:spPr>
        <p:txBody>
          <a:bodyPr>
            <a:spAutoFit/>
          </a:bodyPr>
          <a:lstStyle/>
          <a:p>
            <a:pPr fontAlgn="auto">
              <a:lnSpc>
                <a:spcPts val="800"/>
              </a:lnSpc>
              <a:spcBef>
                <a:spcPts val="0"/>
              </a:spcBef>
              <a:spcAft>
                <a:spcPts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☆は新たな方向性を示した</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は今後の方向性を確認した法人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4"/>
          <p:cNvSpPr>
            <a:spLocks noChangeArrowheads="1"/>
          </p:cNvSpPr>
          <p:nvPr/>
        </p:nvSpPr>
        <p:spPr bwMode="auto">
          <a:xfrm>
            <a:off x="6498714" y="2571617"/>
            <a:ext cx="2016225" cy="173653"/>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今後の方向性</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bwMode="auto">
          <a:xfrm>
            <a:off x="6387029" y="2828772"/>
            <a:ext cx="2233462" cy="371547"/>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6393334" y="3290675"/>
            <a:ext cx="2227157" cy="258176"/>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6393333" y="3636806"/>
            <a:ext cx="2227158" cy="539403"/>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流通センター</a:t>
            </a:r>
            <a:endParaRPr lang="ja-JP" altLang="en-US"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大阪外</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6387029" y="4255497"/>
            <a:ext cx="2227157" cy="747395"/>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endParaRPr lang="en-US" altLang="ja-JP"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大阪府保健医療</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6401477" y="5082394"/>
            <a:ext cx="2219014" cy="1399476"/>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大阪府育英会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大阪府住宅供給</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テキスト ボックス 170"/>
          <p:cNvSpPr txBox="1"/>
          <p:nvPr/>
        </p:nvSpPr>
        <p:spPr bwMode="auto">
          <a:xfrm>
            <a:off x="6495188" y="6516909"/>
            <a:ext cx="2344737" cy="194925"/>
          </a:xfrm>
          <a:prstGeom prst="rect">
            <a:avLst/>
          </a:prstGeom>
          <a:noFill/>
        </p:spPr>
        <p:txBody>
          <a:bodyPr>
            <a:spAutoFit/>
          </a:bodyPr>
          <a:lstStyle/>
          <a:p>
            <a:pPr fontAlgn="auto">
              <a:lnSpc>
                <a:spcPts val="800"/>
              </a:lnSpc>
              <a:spcBef>
                <a:spcPts val="0"/>
              </a:spcBef>
              <a:spcAft>
                <a:spcPts val="0"/>
              </a:spcAft>
              <a:defRPr/>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☆は新たな方向性を示した</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法人</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411579" y="2248300"/>
            <a:ext cx="8280919" cy="4558901"/>
            <a:chOff x="395536" y="1941492"/>
            <a:chExt cx="8280919" cy="4709424"/>
          </a:xfrm>
        </p:grpSpPr>
        <p:sp>
          <p:nvSpPr>
            <p:cNvPr id="13318" name="正方形/長方形 36"/>
            <p:cNvSpPr>
              <a:spLocks noChangeArrowheads="1"/>
            </p:cNvSpPr>
            <p:nvPr/>
          </p:nvSpPr>
          <p:spPr bwMode="auto">
            <a:xfrm>
              <a:off x="395536" y="1941492"/>
              <a:ext cx="3529013" cy="3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2209533"/>
              <a:ext cx="5315398" cy="4441383"/>
              <a:chOff x="467544" y="2209533"/>
              <a:chExt cx="5315398" cy="4441383"/>
            </a:xfrm>
          </p:grpSpPr>
          <p:grpSp>
            <p:nvGrpSpPr>
              <p:cNvPr id="13" name="グループ化 5"/>
              <p:cNvGrpSpPr>
                <a:grpSpLocks/>
              </p:cNvGrpSpPr>
              <p:nvPr/>
            </p:nvGrpSpPr>
            <p:grpSpPr bwMode="auto">
              <a:xfrm>
                <a:off x="467544" y="2209533"/>
                <a:ext cx="5315398" cy="4441383"/>
                <a:chOff x="1129510" y="404663"/>
                <a:chExt cx="5315415" cy="5974866"/>
              </a:xfrm>
            </p:grpSpPr>
            <p:grpSp>
              <p:nvGrpSpPr>
                <p:cNvPr id="22" name="グループ化 18"/>
                <p:cNvGrpSpPr>
                  <a:grpSpLocks/>
                </p:cNvGrpSpPr>
                <p:nvPr/>
              </p:nvGrpSpPr>
              <p:grpSpPr bwMode="auto">
                <a:xfrm>
                  <a:off x="1129510" y="404663"/>
                  <a:ext cx="5315415" cy="5974866"/>
                  <a:chOff x="567215" y="-426315"/>
                  <a:chExt cx="6022910" cy="7173528"/>
                </a:xfrm>
              </p:grpSpPr>
              <p:sp>
                <p:nvSpPr>
                  <p:cNvPr id="24" name="正方形/長方形 23"/>
                  <p:cNvSpPr/>
                  <p:nvPr/>
                </p:nvSpPr>
                <p:spPr>
                  <a:xfrm>
                    <a:off x="567215" y="-426315"/>
                    <a:ext cx="2942253" cy="71735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055175" y="-407536"/>
                    <a:ext cx="2534950" cy="715474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63490" y="65953"/>
                    <a:ext cx="2688074" cy="397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大阪府産業基盤整備協会</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70686" y="509722"/>
                    <a:ext cx="2680879" cy="46521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p>
                </p:txBody>
              </p:sp>
              <p:sp>
                <p:nvSpPr>
                  <p:cNvPr id="28" name="正方形/長方形 27"/>
                  <p:cNvSpPr/>
                  <p:nvPr/>
                </p:nvSpPr>
                <p:spPr>
                  <a:xfrm>
                    <a:off x="657194" y="1053696"/>
                    <a:ext cx="2694369" cy="902582"/>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fontAlgn="auto">
                      <a:lnSpc>
                        <a:spcPts val="800"/>
                      </a:lnSpc>
                      <a:spcBef>
                        <a:spcPts val="0"/>
                      </a:spcBef>
                      <a:spcAft>
                        <a:spcPts val="0"/>
                      </a:spcAft>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大阪府食品流通センター</a:t>
                    </a:r>
                  </a:p>
                  <a:p>
                    <a:pPr indent="252000"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鶴見フラワーセンター</a:t>
                    </a:r>
                  </a:p>
                  <a:p>
                    <a:pPr indent="252000" fontAlgn="auto">
                      <a:lnSpc>
                        <a:spcPts val="800"/>
                      </a:lnSpc>
                      <a:spcBef>
                        <a:spcPts val="0"/>
                      </a:spcBef>
                      <a:spcAft>
                        <a:spcPts val="0"/>
                      </a:spcAft>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fontAlgn="auto">
                      <a:lnSpc>
                        <a:spcPts val="800"/>
                      </a:lnSpc>
                      <a:spcBef>
                        <a:spcPts val="0"/>
                      </a:spcBef>
                      <a:spcAft>
                        <a:spcPts val="0"/>
                      </a:spcAft>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大阪外</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63490" y="2033488"/>
                    <a:ext cx="2688072" cy="756397"/>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大阪府障害者福祉事業団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70686" y="2843760"/>
                    <a:ext cx="2680877" cy="82722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　</a:t>
                    </a: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p>
                </p:txBody>
              </p:sp>
              <p:sp>
                <p:nvSpPr>
                  <p:cNvPr id="31" name="正方形/長方形 30"/>
                  <p:cNvSpPr/>
                  <p:nvPr/>
                </p:nvSpPr>
                <p:spPr>
                  <a:xfrm>
                    <a:off x="670686" y="3736753"/>
                    <a:ext cx="2680877" cy="294610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大阪府地域福祉推進財団 </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自立化実施済</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大阪産業振興機構</a:t>
                    </a: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p>
                  <a:p>
                    <a:pPr indent="266700"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大阪府中小企業信用保証協会</a:t>
                    </a: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都市整備推進センター</a:t>
                    </a:r>
                  </a:p>
                  <a:p>
                    <a:pPr indent="266700" fontAlgn="auto">
                      <a:lnSpc>
                        <a:spcPts val="800"/>
                      </a:lnSpc>
                      <a:spcBef>
                        <a:spcPts val="0"/>
                      </a:spcBef>
                      <a:spcAft>
                        <a:spcPts val="0"/>
                      </a:spcAft>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大阪府道路公社</a:t>
                    </a:r>
                  </a:p>
                  <a:p>
                    <a:pPr indent="266700"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p>
                  <a:p>
                    <a:pPr indent="266700"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p>
                  <a:p>
                    <a:pPr indent="266700" fontAlgn="auto">
                      <a:lnSpc>
                        <a:spcPts val="800"/>
                      </a:lnSpc>
                      <a:spcBef>
                        <a:spcPts val="0"/>
                      </a:spcBef>
                      <a:spcAft>
                        <a:spcPts val="0"/>
                      </a:spcAft>
                      <a:defRPr/>
                    </a:pP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a:t>
                    </a:r>
                  </a:p>
                </p:txBody>
              </p:sp>
              <p:sp>
                <p:nvSpPr>
                  <p:cNvPr id="32" name="正方形/長方形 31"/>
                  <p:cNvSpPr/>
                  <p:nvPr/>
                </p:nvSpPr>
                <p:spPr>
                  <a:xfrm>
                    <a:off x="4155174" y="147666"/>
                    <a:ext cx="2364809" cy="61992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月廃止</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160795" y="937397"/>
                    <a:ext cx="2359188" cy="430763"/>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160795" y="1504988"/>
                    <a:ext cx="2357065" cy="951388"/>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食品流通センター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鶴見フラワーセンター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大阪府都市</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大阪外環状</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4157294" y="2553716"/>
                    <a:ext cx="2362689" cy="128704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大阪産業振興機構</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大阪府中小企業信用保証</a:t>
                    </a:r>
                    <a:r>
                      <a:rPr lang="ja-JP" altLang="en-US" sz="800" kern="1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月合併</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160795" y="3973126"/>
                    <a:ext cx="2362689" cy="22666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大阪府育英会 </a:t>
                    </a:r>
                    <a:r>
                      <a:rPr lang="en-US" altLang="ja-JP"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都市整備推進センター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大阪府道路公社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r>
                      <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4"/>
                  <p:cNvSpPr>
                    <a:spLocks noChangeArrowheads="1"/>
                  </p:cNvSpPr>
                  <p:nvPr/>
                </p:nvSpPr>
                <p:spPr bwMode="auto">
                  <a:xfrm>
                    <a:off x="684175" y="-304429"/>
                    <a:ext cx="2646702" cy="2871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財政構造改革プラン</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の方向性</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4"/>
                  <p:cNvSpPr>
                    <a:spLocks noChangeArrowheads="1"/>
                  </p:cNvSpPr>
                  <p:nvPr/>
                </p:nvSpPr>
                <p:spPr bwMode="auto">
                  <a:xfrm>
                    <a:off x="4199841" y="-319793"/>
                    <a:ext cx="2284597" cy="289738"/>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年度の取組みにおける方向性</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5" name="直線コネクタ 14"/>
                <p:cNvCxnSpPr/>
                <p:nvPr/>
              </p:nvCxnSpPr>
              <p:spPr>
                <a:xfrm>
                  <a:off x="2769928" y="3392095"/>
                  <a:ext cx="936003" cy="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24" idx="3"/>
                </p:cNvCxnSpPr>
                <p:nvPr/>
              </p:nvCxnSpPr>
              <p:spPr>
                <a:xfrm flipV="1">
                  <a:off x="3726144" y="1184292"/>
                  <a:ext cx="860382" cy="220780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69928" y="4386736"/>
                  <a:ext cx="144000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733928" y="4524015"/>
                  <a:ext cx="144000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021929" y="4829555"/>
                  <a:ext cx="108000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337607" y="5954005"/>
                  <a:ext cx="145321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3853682" y="2715450"/>
                  <a:ext cx="300174" cy="1646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46" name="直線矢印コネクタ 45"/>
              <p:cNvCxnSpPr/>
              <p:nvPr/>
            </p:nvCxnSpPr>
            <p:spPr bwMode="auto">
              <a:xfrm flipV="1">
                <a:off x="3128845" y="4539312"/>
                <a:ext cx="673218" cy="178324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bwMode="auto">
            <a:xfrm>
              <a:off x="6263260" y="2221160"/>
              <a:ext cx="2413195" cy="441987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8" name="直線コネクタ 197"/>
            <p:cNvCxnSpPr/>
            <p:nvPr/>
          </p:nvCxnSpPr>
          <p:spPr bwMode="auto">
            <a:xfrm>
              <a:off x="4951957" y="5948009"/>
              <a:ext cx="936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bwMode="auto">
            <a:xfrm>
              <a:off x="5899007" y="3927244"/>
              <a:ext cx="300173"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172" name="直線矢印コネクタ 171"/>
          <p:cNvCxnSpPr/>
          <p:nvPr/>
        </p:nvCxnSpPr>
        <p:spPr bwMode="auto">
          <a:xfrm flipV="1">
            <a:off x="5906553" y="4810548"/>
            <a:ext cx="746853" cy="131621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114</a:t>
            </a:fld>
            <a:endParaRPr kumimoji="1" lang="ja-JP" altLang="en-US" dirty="0"/>
          </a:p>
        </p:txBody>
      </p:sp>
      <p:sp>
        <p:nvSpPr>
          <p:cNvPr id="50" name="正方形/長方形 4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157127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626442176"/>
              </p:ext>
            </p:extLst>
          </p:nvPr>
        </p:nvGraphicFramePr>
        <p:xfrm>
          <a:off x="2843808" y="3543984"/>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 name="正方形/長方形 4"/>
          <p:cNvSpPr>
            <a:spLocks noChangeArrowheads="1"/>
          </p:cNvSpPr>
          <p:nvPr/>
        </p:nvSpPr>
        <p:spPr bwMode="auto">
          <a:xfrm>
            <a:off x="261101" y="807680"/>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 止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115</a:t>
            </a:fld>
            <a:endParaRPr lang="ja-JP" altLang="en-US" dirty="0">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3454014727"/>
              </p:ext>
            </p:extLst>
          </p:nvPr>
        </p:nvGraphicFramePr>
        <p:xfrm>
          <a:off x="230980" y="1179348"/>
          <a:ext cx="8682039" cy="4000259"/>
        </p:xfrm>
        <a:graphic>
          <a:graphicData uri="http://schemas.openxmlformats.org/drawingml/2006/table">
            <a:tbl>
              <a:tblPr firstRow="1" firstCol="1" bandRow="1">
                <a:tableStyleId>{BC89EF96-8CEA-46FF-86C4-4CE0E7609802}</a:tableStyleId>
              </a:tblPr>
              <a:tblGrid>
                <a:gridCol w="1512863"/>
                <a:gridCol w="2422919"/>
                <a:gridCol w="2545633"/>
                <a:gridCol w="2200624"/>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・（財）大阪国際交流センターとの事業連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携をさらにすすめ、類似･重複事業を整理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した上で、法人のあり方について整理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その中で、必要な基本財産のあり方につい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府国際交流財団・大阪国際交流センター</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大阪の国際化戦略のもと、府と財団が連携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し、「大阪府国際化戦略アクションプログラ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ム」策定（平成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○これまでの事業実績と評価を踏まえ、平成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年間のアクションプログラムを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月予定）</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・引き続き、次の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目標に重点化して、事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業実施</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①大阪から世界に発信する「グローバル人材の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育成」</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②世界から人・モノ・資金を呼び込む「外国人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の受入環境整備」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○事業実施にあたり、財団の基本財産を平成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年間活用</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○新公益法人移行後の定款において、法人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の存続期間を平成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月までと規定</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1266690">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761762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250823" y="765538"/>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606960407"/>
              </p:ext>
            </p:extLst>
          </p:nvPr>
        </p:nvGraphicFramePr>
        <p:xfrm>
          <a:off x="233674" y="1108958"/>
          <a:ext cx="8682038" cy="5565576"/>
        </p:xfrm>
        <a:graphic>
          <a:graphicData uri="http://schemas.openxmlformats.org/drawingml/2006/table">
            <a:tbl>
              <a:tblPr/>
              <a:tblGrid>
                <a:gridCol w="1385998"/>
                <a:gridCol w="2286410"/>
                <a:gridCol w="2669655"/>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23224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・ただし、主要資産である泉ヶ丘駅前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の資産処分については、泉北ニュータ</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ウン再生府市等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協議会で策定さ</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れる「泉ヶ丘駅前地域活性化ビジョン」</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を踏まえて行い、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早期に（財）大阪府都市整備推進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統合をめざす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一層</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の資産処分に取り組んでいるが、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関係者との協議調整に時間を要し</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ものもある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○泉ヶ丘駅前地区については、「泉ヶ丘駅前地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域活性化ビジョン」を踏まえ、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資産</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処分</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○一般財団法人移行時に作成した公益目的支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出計画では、府へ</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億円を特定寄附する</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公益財団法人である大阪府都市整備推進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センターと統合するため、公益目的事業比率</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％以上を達成できる規模まで事業・資産を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圧縮する必要がある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804">
                <a:tc vMerge="1">
                  <a:txBody>
                    <a:bodyPr/>
                    <a:lstStyle/>
                    <a:p>
                      <a:endParaRPr kumimoji="1" lang="ja-JP" altLang="en-US"/>
                    </a:p>
                  </a:txBody>
                  <a:tcPr/>
                </a:tc>
                <a:tc>
                  <a:txBody>
                    <a:bodyPr/>
                    <a:lstStyle/>
                    <a:p>
                      <a:pPr marL="133350" marR="0" lvl="0" indent="-13335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ja-JP" altLang="ja-JP" sz="1000" b="1" i="0" u="none" strike="noStrike" cap="none" spc="-10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泉ヶ丘地区をはじめとする保有資産の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早期処分や近隣センターの円滑な引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期等を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確定</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Century" pitchFamily="18" charset="0"/>
                        <a:ea typeface="ＭＳ 明朝" pitchFamily="17"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2" name="正方形/長方形 11"/>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116</a:t>
            </a:fld>
            <a:endParaRPr kumimoji="0" lang="ja-JP" altLang="en-US" kern="0" dirty="0" smtClean="0">
              <a:solidFill>
                <a:prstClr val="black"/>
              </a:solidFill>
            </a:endParaRPr>
          </a:p>
        </p:txBody>
      </p:sp>
    </p:spTree>
    <p:extLst>
      <p:ext uri="{BB962C8B-B14F-4D97-AF65-F5344CB8AC3E}">
        <p14:creationId xmlns:p14="http://schemas.microsoft.com/office/powerpoint/2010/main" val="28008555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359882860"/>
              </p:ext>
            </p:extLst>
          </p:nvPr>
        </p:nvGraphicFramePr>
        <p:xfrm>
          <a:off x="230981" y="1114727"/>
          <a:ext cx="8682038" cy="5661225"/>
        </p:xfrm>
        <a:graphic>
          <a:graphicData uri="http://schemas.openxmlformats.org/drawingml/2006/table">
            <a:tbl>
              <a:tblPr firstRow="1" firstCol="1" bandRow="1">
                <a:tableStyleId>{BC89EF96-8CEA-46FF-86C4-4CE0E7609802}</a:tableStyleId>
              </a:tblPr>
              <a:tblGrid>
                <a:gridCol w="1484605"/>
                <a:gridCol w="2448272"/>
                <a:gridCol w="2496374"/>
                <a:gridCol w="2252787"/>
              </a:tblGrid>
              <a:tr h="257652">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6039">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（株）大阪府食品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今後、府中央卸売市場</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もに</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の変化</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に対応した競争力のある総合食</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料物流基</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地を</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めざすため</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加工</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物流機能</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を検討するなど</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両者</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活性化</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めながら、</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の民営</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化に向けて取</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り組む</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733425" indent="-73342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3342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保有株式の公募による売却に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株価</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鑑定を実施し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かる公募を実施</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応募企業なし）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月、株式の協調売却に向け、公</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募を実施</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月、選定結果</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優先交渉権者</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を公表</a:t>
                      </a: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月議会において、株式売却議案を提出</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月の完全民営化をめざす</a:t>
                      </a:r>
                      <a:endParaRPr lang="en-US" altLang="ja-JP" sz="1000" u="sng"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713">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ja-JP"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864917">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結果の検証、</a:t>
                      </a:r>
                      <a:r>
                        <a:rPr lang="ja-JP"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課題整理等を</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引き続き民営化に向けた取組みをすす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1271241">
                <a:tc rowSpan="3">
                  <a:txBody>
                    <a:bodyPr/>
                    <a:lstStyle/>
                    <a:p>
                      <a:pPr algn="just">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累積赤字が解消した後</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年度作成の中期経営計画（</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年度）に基づき、累積赤字の解消を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赤字解消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○大阪市の動向も踏まえ、府保有株式の</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売却方法等、府の法人に対する関与の</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あり方について、具体的方向性を検討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・累積赤字解消後に府保有の株式を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38">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266700" marR="0" indent="-2667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413825">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a:spLocks noChangeArrowheads="1"/>
          </p:cNvSpPr>
          <p:nvPr/>
        </p:nvSpPr>
        <p:spPr bwMode="auto">
          <a:xfrm>
            <a:off x="240189" y="756196"/>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117</a:t>
            </a:fld>
            <a:endParaRPr kumimoji="0" lang="ja-JP" altLang="en-US" kern="0" dirty="0" smtClean="0">
              <a:solidFill>
                <a:prstClr val="black"/>
              </a:solidFill>
            </a:endParaRPr>
          </a:p>
        </p:txBody>
      </p:sp>
    </p:spTree>
    <p:extLst>
      <p:ext uri="{BB962C8B-B14F-4D97-AF65-F5344CB8AC3E}">
        <p14:creationId xmlns:p14="http://schemas.microsoft.com/office/powerpoint/2010/main" val="26928001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118</a:t>
            </a:fld>
            <a:endParaRPr lang="ja-JP" altLang="en-US" dirty="0">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808548769"/>
              </p:ext>
            </p:extLst>
          </p:nvPr>
        </p:nvGraphicFramePr>
        <p:xfrm>
          <a:off x="230980" y="1116335"/>
          <a:ext cx="8682039" cy="3087216"/>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0508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・事業完了後、株式の一部民間売却</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府派遣職員についてもその時点で引揚げ</a:t>
                      </a:r>
                      <a:endParaRPr lang="en-US" altLang="ja-JP"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年度に工事完成期限を延長</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年度に事業計画を策定</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年度末の完成に向けた計画的な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事業執行</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・事業期間延伸に伴う一般管理費の増嵩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抑制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本的関与を見直すとともに、府派遣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職員についてもその時点で引き揚げる</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40">
                <a:tc vMerge="1">
                  <a:txBody>
                    <a:bodyPr/>
                    <a:lstStyle/>
                    <a:p>
                      <a:endParaRPr kumimoji="1" lang="ja-JP" altLang="en-US"/>
                    </a:p>
                  </a:txBody>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533400" indent="-5334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700359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45818" y="620688"/>
            <a:ext cx="878497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「財政再建プログラム（案）」以降の主な取組み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大阪府では、長年にわたり行財政改革に取り組む中で、特に、平成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年に策定した「財政再建プログラム（案）」以降は、将来世代に負担を先送りせず、「収入の範囲内で予算を組む」という原則を徹底し、全国的にも例のない規模・内容で改革を実施しました。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すべての事務事業をゼロベースで見直すとともに、主要事業については、類似府県等との比較の視点で評価・点検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し、施策・事業の最適化を行いました。また、</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人件費については大幅な削減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を行うとともに、府有財産の活用と売却、基金の活用、債権管理の強化等歳入確保にも取り組みました。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600386" y="2591326"/>
            <a:ext cx="1076070"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34132" y="2492896"/>
            <a:ext cx="3384376" cy="338554"/>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　取組みの主な内容</a:t>
            </a:r>
            <a:endParaRPr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611138351"/>
              </p:ext>
            </p:extLst>
          </p:nvPr>
        </p:nvGraphicFramePr>
        <p:xfrm>
          <a:off x="755579" y="2894135"/>
          <a:ext cx="7704852" cy="3634158"/>
        </p:xfrm>
        <a:graphic>
          <a:graphicData uri="http://schemas.openxmlformats.org/drawingml/2006/table">
            <a:tbl>
              <a:tblPr/>
              <a:tblGrid>
                <a:gridCol w="1368149"/>
                <a:gridCol w="1073783"/>
                <a:gridCol w="657865"/>
                <a:gridCol w="657865"/>
                <a:gridCol w="657865"/>
                <a:gridCol w="657865"/>
                <a:gridCol w="657865"/>
                <a:gridCol w="657865"/>
                <a:gridCol w="657865"/>
                <a:gridCol w="657865"/>
              </a:tblGrid>
              <a:tr h="690719">
                <a:tc rowSpan="2" gridSpan="2">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
                      </a:r>
                      <a:b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b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区分／計画・年度</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集中改革</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H22</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財政構造改革プラン（案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※ﾌﾟﾗﾝ</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H23</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H25</a:t>
                      </a:r>
                      <a:endPar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0">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7597">
                <a:tc gridSpan="2">
                  <a:txBody>
                    <a:bodyPr/>
                    <a:lstStyle/>
                    <a:p>
                      <a:pPr algn="ctr">
                        <a:spcAft>
                          <a:spcPts val="0"/>
                        </a:spcAft>
                      </a:pPr>
                      <a:r>
                        <a:rPr lang="ja-JP" altLang="en-US" sz="1200" b="1" i="1" kern="100" dirty="0" smtClean="0">
                          <a:effectLst/>
                          <a:latin typeface="Meiryo UI" panose="020B0604030504040204" pitchFamily="50" charset="-128"/>
                          <a:ea typeface="Meiryo UI" panose="020B0604030504040204" pitchFamily="50" charset="-128"/>
                          <a:cs typeface="Meiryo UI" panose="020B0604030504040204" pitchFamily="50" charset="-128"/>
                        </a:rPr>
                        <a:t>取組みによる効果額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kumimoji="1" lang="ja-JP" altLang="en-US"/>
                    </a:p>
                  </a:txBody>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1,091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1,014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949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3,054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635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659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671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1,965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62000">
                <a:tc rowSpan="3">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主な取組内容</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歳入歳出改革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歳入の確保（府有財産売却、基金の活</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用、出資法人からの歳入確保等）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出資法人のあり方見直し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主要分析事業の評価・点検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歳入の確保（府有財産の活用と売却、</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基金の活用、債権管理の強化対策等）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出資法人等のさらなる改革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公の施設のさらなる改革</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9917">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人件費</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52721">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主要プロジェクトの点検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主要事業の「将来リスク」の点検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国への制度提言</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公務員制度改革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財政運営のあり方</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1324">
                <a:tc gridSpan="2">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備　　考</a:t>
                      </a: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marL="2921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11</a:t>
            </a:fld>
            <a:endParaRPr lang="ja-JP" altLang="en-US" dirty="0">
              <a:solidFill>
                <a:schemeClr val="tx1"/>
              </a:solidFill>
            </a:endParaRPr>
          </a:p>
        </p:txBody>
      </p:sp>
    </p:spTree>
    <p:extLst>
      <p:ext uri="{BB962C8B-B14F-4D97-AF65-F5344CB8AC3E}">
        <p14:creationId xmlns:p14="http://schemas.microsoft.com/office/powerpoint/2010/main" val="10120897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836251453"/>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7"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119</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515641393"/>
              </p:ext>
            </p:extLst>
          </p:nvPr>
        </p:nvGraphicFramePr>
        <p:xfrm>
          <a:off x="230980" y="1115966"/>
          <a:ext cx="8682039" cy="4608748"/>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次期指定管理期間を暫定</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年とし</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管理者の選定方法や府出資比率も含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法人のあり方、利益剰余金の活用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方法</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○利益剰余金の活用方法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年度より納付金制度を導入</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度から納付金を国際会議場</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基金</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に積み立て、施設の計画保全に活用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○指定管理者の選定方法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月議会において、公募で指定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管理者を指定する規定に改正するための大</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阪府立国際会議場条例の一部を改正する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年度以降の指</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定管理者を選定するため、公募を実施し、</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同法人を指定管理候補者として選定</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月議会において、同法人を指定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管理者として指定する議案が可決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年度以降、指定管理期間である</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年間については、公募において提案のあった、</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毎年度、納付金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万円を支出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いては、法人の事業実施状況や経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営状況等を踏まえ、その方向性に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いて指定管理期間中に検討を行う</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2637179">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・引き続き、府の法人に対する関わりのあり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方などについて検討する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143664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735212874"/>
              </p:ext>
            </p:extLst>
          </p:nvPr>
        </p:nvGraphicFramePr>
        <p:xfrm>
          <a:off x="179512" y="1131515"/>
          <a:ext cx="8761288" cy="5472608"/>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5138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がん予防検診ｾﾝﾀｰの総合健診と健康科</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学ｾﾝﾀｰの健診を</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・総合健診以外のがん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（一次検診）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は、対象を受診率の低い中小企業や市町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村に重点化</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・健康科学ｾﾝﾀｰは、</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年度末に公の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施設としては廃止することを前提</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事業の実施方法等の調整を行う</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・中河内救命救急ｾﾝﾀｰは、より効率的な</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営をめざし、運営形態のあり方について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府保健医療財団・市環境保健協会</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　　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健診と健康科学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診の統合</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月から「大阪がん循環器病予防</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ｾﾝﾀｰ」として、がん・循環器病予防の総合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○がん検診について中小企業や市町村へ重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の事業実施方法等の調整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月議会で「大阪府立健康科学</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ｾﾝﾀｰ条例を廃止する条例案」可決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月末日付けで廃止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大阪がん循環器病予防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として、大阪がん予防検診ｾﾝﾀｰと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合するにあたり、事業見直しを実施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の運営形態のあり</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ついて東大阪市・東大阪市立総合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議中</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あり方について東大阪市・</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a:t>
                      </a:r>
                      <a:endParaRPr kumimoji="1" lang="en-US" alt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総合病院と</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120</a:t>
            </a:fld>
            <a:endParaRPr lang="ja-JP" altLang="en-US" dirty="0">
              <a:solidFill>
                <a:prstClr val="black"/>
              </a:solidFill>
            </a:endParaRPr>
          </a:p>
        </p:txBody>
      </p:sp>
    </p:spTree>
    <p:extLst>
      <p:ext uri="{BB962C8B-B14F-4D97-AF65-F5344CB8AC3E}">
        <p14:creationId xmlns:p14="http://schemas.microsoft.com/office/powerpoint/2010/main" val="36125411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3167835808"/>
              </p:ext>
            </p:extLst>
          </p:nvPr>
        </p:nvGraphicFramePr>
        <p:xfrm>
          <a:off x="179512" y="1107596"/>
          <a:ext cx="8761288" cy="4363202"/>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440160">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　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　センター</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（公財）大阪市都市型産業振興ｾﾝﾀｰとの統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合の方向性を決定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○法人統合を見据え、両法人のワンボードマネ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ジメント組織である連携推進会議を設置・運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事業の再構築方針の検討、統合手法の検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討、所要財源の安定確保、財務状況等の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確認、組織・人員体制、施設の最適利用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・（公財）大阪市都市型産業振興ｾﾝﾀｰ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との統合に向けた手続きを実施し、平成</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年度以降の法人統合をめざす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・連携推進会議において、以下の取組み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②法人統合実現までの間も、連携推進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会議において経営戦略・目標を共有し、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両法人の事業を効率的・効果的に実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a:t>
                      </a:r>
                      <a:endParaRPr kumimoji="1" lang="ja-JP" sz="1000" b="0" i="0" u="sng"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7" name="正方形/長方形 6"/>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121</a:t>
            </a:fld>
            <a:endParaRPr kumimoji="0" lang="ja-JP" altLang="en-US" kern="0" dirty="0" smtClean="0">
              <a:solidFill>
                <a:prstClr val="black"/>
              </a:solidFill>
            </a:endParaRPr>
          </a:p>
        </p:txBody>
      </p:sp>
    </p:spTree>
    <p:extLst>
      <p:ext uri="{BB962C8B-B14F-4D97-AF65-F5344CB8AC3E}">
        <p14:creationId xmlns:p14="http://schemas.microsoft.com/office/powerpoint/2010/main" val="33885889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224571221"/>
              </p:ext>
            </p:extLst>
          </p:nvPr>
        </p:nvGraphicFramePr>
        <p:xfrm>
          <a:off x="236310" y="1107596"/>
          <a:ext cx="8686800" cy="5194424"/>
        </p:xfrm>
        <a:graphic>
          <a:graphicData uri="http://schemas.openxmlformats.org/drawingml/2006/table">
            <a:tbl>
              <a:tblPr/>
              <a:tblGrid>
                <a:gridCol w="1349946"/>
                <a:gridCol w="2442099"/>
                <a:gridCol w="2544659"/>
                <a:gridCol w="2350096"/>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30425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・公社健全化計画を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・事業許可取得時の予測交通量を満たし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ていない路線の料金徴収期間の延長や、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維持管理経費等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縮減により、収支の改</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善を図る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・国貸付金の償還期限の延長を国へ要望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府道路公社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市道路公社</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年度実績を反映させた</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公社経営改善方針を策定</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予測交通量を満たしていない路線の収支</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改善の取組み</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・公社経営改善方針に基づき、維持管理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の縮減を図るなどして収支改善に取り組ん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年度に経営改善方針を改定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・国に対し、料金徴収期間の延長等に係る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制度改善を要望</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・第二阪奈道路の料金徴収期間延長を国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○国貸付金償還期限延長の要望を実施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・他府県とともに、国への制度改善の要望</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○「新たな高速道路料金に関する基本方針」</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国土交通省）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・大都市圏においてシームレスな料金体系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導入を検討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○阪神都市圏高速道路等の一体的な管理・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○鳥飼仁和寺大橋の料金徴収期間の延長</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の有無に関する方針決定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望の継続など、借入金の償還財源の確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保に努める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・利用者の視点に立った阪神都市圏高</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速道路の一体的な管理･運営を実現す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るため、平成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公社路線も含めた料金体系一元化を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ざすとともに、接続する高速道路会社へ</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の路線移管に向けた取組みをすすめる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479">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341809">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収支改善、国への償還期限延長</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の継続など、借入金の償還財源の確保</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高速道路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系一元化の具体的内容の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と併せ、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への移管に向けた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endParaRPr kumimoji="1"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8" name="正方形/長方形 7"/>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122</a:t>
            </a:fld>
            <a:endParaRPr kumimoji="0" lang="ja-JP" altLang="en-US" kern="0" dirty="0" smtClean="0">
              <a:solidFill>
                <a:prstClr val="black"/>
              </a:solidFill>
            </a:endParaRPr>
          </a:p>
        </p:txBody>
      </p:sp>
    </p:spTree>
    <p:extLst>
      <p:ext uri="{BB962C8B-B14F-4D97-AF65-F5344CB8AC3E}">
        <p14:creationId xmlns:p14="http://schemas.microsoft.com/office/powerpoint/2010/main" val="8529013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684454218"/>
              </p:ext>
            </p:extLst>
          </p:nvPr>
        </p:nvGraphicFramePr>
        <p:xfrm>
          <a:off x="230980" y="1135422"/>
          <a:ext cx="8682039" cy="4216524"/>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2328">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国の動きもにらみながら</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、港湾行政の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像</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見据え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市港湾事業の統合</a:t>
                      </a:r>
                    </a:p>
                    <a:p>
                      <a:pPr marL="0" indent="-46800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埠頭㈱との経営統合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000" indent="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埠頭を含め府直営部分について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の経営統合により、阪神国際港湾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p>
                    <a:p>
                      <a:pPr marL="400050" indent="-4000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港湾運営会社指定のための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港湾運営の委任方法・府営上屋売却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係</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年度からの運営開始をめざすとともに、経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営統合までの間</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は、法人として収益性の向</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上、安定的な経営の維持や事業展開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lang="ja-JP" altLang="ja-JP" sz="1000" u="none"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続き行</a:t>
                      </a:r>
                      <a:r>
                        <a:rPr lang="ja-JP" altLang="en-US" sz="1000" u="none"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16">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noFill/>
                  </a:tcPr>
                </a:tc>
              </a:tr>
              <a:tr h="1916348">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440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の経営統合後に経営統合をめざす</a:t>
                      </a:r>
                    </a:p>
                    <a:p>
                      <a:pPr marL="266700" indent="-266700" algn="just">
                        <a:lnSpc>
                          <a:spcPts val="15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・それまでの間は、法人として収益性の向上、</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安定的な経営の維持や事業展開を引き続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き行</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う</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港</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湾運営会社指定に向け</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運営ノウハウ</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蓄積</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7" name="正方形/長方形 6"/>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123</a:t>
            </a:fld>
            <a:endParaRPr kumimoji="0" lang="ja-JP" altLang="en-US" kern="0" dirty="0" smtClean="0">
              <a:solidFill>
                <a:prstClr val="black"/>
              </a:solidFill>
            </a:endParaRPr>
          </a:p>
        </p:txBody>
      </p:sp>
    </p:spTree>
    <p:extLst>
      <p:ext uri="{BB962C8B-B14F-4D97-AF65-F5344CB8AC3E}">
        <p14:creationId xmlns:p14="http://schemas.microsoft.com/office/powerpoint/2010/main" val="30783259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868483930"/>
              </p:ext>
            </p:extLst>
          </p:nvPr>
        </p:nvGraphicFramePr>
        <p:xfrm>
          <a:off x="240234" y="1124744"/>
          <a:ext cx="8663531" cy="5570841"/>
        </p:xfrm>
        <a:graphic>
          <a:graphicData uri="http://schemas.openxmlformats.org/drawingml/2006/table">
            <a:tbl>
              <a:tblPr firstRow="1" firstCol="1" bandRow="1">
                <a:tableStyleId>{BC89EF96-8CEA-46FF-86C4-4CE0E7609802}</a:tableStyleId>
              </a:tblPr>
              <a:tblGrid>
                <a:gridCol w="1988661"/>
                <a:gridCol w="3312368"/>
                <a:gridCol w="3362502"/>
              </a:tblGrid>
              <a:tr h="234915">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実施済の内容</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17213">
                <a:tc rowSpan="3">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大阪府中小企業信用保証協会</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altLang="en-US"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endParaRPr lang="en-US" altLang="ja-JP"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ts val="15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府信用保証協会・市信用保証協会</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endPar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日、国の合併認可を得て、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日、大阪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市信用保証協会と合併</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＜合併後の信用保証協会の概要＞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・名称：大阪信用保証協会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・保証債務残高：約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・利用企業：約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・基本財産：約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651">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932939">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月実施予定）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・市保証協会を吸収合併</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・国の合併認可を得るべく、関係者間の協議・調整をすすめ、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月、新たな府保証協会による事業実施をめざす</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942093">
                <a:tc rowSpan="3">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大阪府都市開発</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・同社のさらなる発展と円滑な民営化推進という視点から、</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同社の府保有株式を一括ですべて売却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OTK</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事業の更なる発展、府民の利便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性向上等の早期実現の観点から随意契約により株式譲渡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契約を締結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月議会において株式売却議案の議決を得て、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日、株式譲渡を完了し、完全民営化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＜株式譲渡契約の概要＞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・譲渡先：南海電気鉄道㈱及び同社の子会社･関連会社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・譲渡金額：府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367.5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億円（全株主合計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・株式・事業譲渡制限：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・鉄道事業の運営：乗継割引（実質負担</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定期割引率の拡大（実質負担約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・トラックターミナル等物流事業の運営：公共ターミナルとして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の事業継続、既存利用者への配慮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912">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1832924">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・引き続き、府保有株式の売却に向けた取組みをすすめる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bl>
          </a:graphicData>
        </a:graphic>
      </p:graphicFrame>
      <p:sp>
        <p:nvSpPr>
          <p:cNvPr id="4" name="スライド番号プレースホルダー 3"/>
          <p:cNvSpPr>
            <a:spLocks noGrp="1"/>
          </p:cNvSpPr>
          <p:nvPr>
            <p:ph type="sldNum" sz="quarter" idx="12"/>
          </p:nvPr>
        </p:nvSpPr>
        <p:spPr>
          <a:xfrm>
            <a:off x="6553200" y="6525344"/>
            <a:ext cx="2133600" cy="365125"/>
          </a:xfrm>
        </p:spPr>
        <p:txBody>
          <a:bodyPr/>
          <a:lstStyle/>
          <a:p>
            <a:pPr>
              <a:defRPr/>
            </a:pPr>
            <a:r>
              <a:rPr lang="en-US" altLang="ja-JP" dirty="0" smtClean="0">
                <a:solidFill>
                  <a:prstClr val="black">
                    <a:tint val="75000"/>
                  </a:prstClr>
                </a:solidFill>
              </a:rPr>
              <a:t>14</a:t>
            </a:r>
            <a:endParaRPr lang="ja-JP" altLang="en-US" dirty="0">
              <a:solidFill>
                <a:prstClr val="black">
                  <a:tint val="75000"/>
                </a:prstClr>
              </a:solidFill>
            </a:endParaRPr>
          </a:p>
        </p:txBody>
      </p:sp>
      <p:sp>
        <p:nvSpPr>
          <p:cNvPr id="5" name="正方形/長方形 4"/>
          <p:cNvSpPr>
            <a:spLocks noChangeArrowheads="1"/>
          </p:cNvSpPr>
          <p:nvPr/>
        </p:nvSpPr>
        <p:spPr bwMode="auto">
          <a:xfrm>
            <a:off x="254855" y="764704"/>
            <a:ext cx="8713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年度行財政改革の取組みで示した方向性を達成した法人</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124</a:t>
            </a:fld>
            <a:endParaRPr lang="ja-JP" altLang="en-US" dirty="0">
              <a:solidFill>
                <a:prstClr val="black"/>
              </a:solidFill>
            </a:endParaRPr>
          </a:p>
        </p:txBody>
      </p:sp>
      <p:sp>
        <p:nvSpPr>
          <p:cNvPr id="3" name="大かっこ 2"/>
          <p:cNvSpPr/>
          <p:nvPr/>
        </p:nvSpPr>
        <p:spPr>
          <a:xfrm>
            <a:off x="5647447" y="4797152"/>
            <a:ext cx="3156272" cy="1584176"/>
          </a:xfrm>
          <a:prstGeom prst="bracketPair">
            <a:avLst>
              <a:gd name="adj" fmla="val 46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大かっこ 11"/>
          <p:cNvSpPr/>
          <p:nvPr/>
        </p:nvSpPr>
        <p:spPr>
          <a:xfrm>
            <a:off x="5655910" y="2276872"/>
            <a:ext cx="3156272" cy="1008112"/>
          </a:xfrm>
          <a:prstGeom prst="bracketPair">
            <a:avLst>
              <a:gd name="adj" fmla="val 70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255246431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6230164" y="4178109"/>
            <a:ext cx="313075"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右矢印 10"/>
          <p:cNvSpPr/>
          <p:nvPr/>
        </p:nvSpPr>
        <p:spPr>
          <a:xfrm>
            <a:off x="3340213" y="4178109"/>
            <a:ext cx="324147"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569" name="テキスト ボックス 3"/>
          <p:cNvSpPr txBox="1">
            <a:spLocks noChangeArrowheads="1"/>
          </p:cNvSpPr>
          <p:nvPr/>
        </p:nvSpPr>
        <p:spPr bwMode="auto">
          <a:xfrm>
            <a:off x="236311" y="620688"/>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a:t>
            </a:r>
            <a:r>
              <a:rPr lang="ja-JP" altLang="en-US" sz="1600" b="1">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296005" y="6519446"/>
            <a:ext cx="2965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n-ea"/>
                <a:ea typeface="+mn-ea"/>
                <a:cs typeface="Meiryo UI" panose="020B0604030504040204" pitchFamily="50" charset="-128"/>
              </a:rPr>
              <a:t>平成</a:t>
            </a:r>
            <a:r>
              <a:rPr lang="en-US" altLang="ja-JP" sz="800" dirty="0">
                <a:latin typeface="+mn-ea"/>
                <a:ea typeface="+mn-ea"/>
                <a:cs typeface="Meiryo UI" pitchFamily="50" charset="-128"/>
              </a:rPr>
              <a:t>22</a:t>
            </a:r>
            <a:r>
              <a:rPr lang="ja-JP" altLang="en-US" sz="800" dirty="0">
                <a:latin typeface="+mn-ea"/>
                <a:ea typeface="+mn-ea"/>
                <a:cs typeface="Meiryo UI" pitchFamily="50" charset="-128"/>
              </a:rPr>
              <a:t>年度から、</a:t>
            </a:r>
            <a:r>
              <a:rPr lang="ja-JP" altLang="en-US" sz="800" dirty="0" smtClean="0">
                <a:latin typeface="+mn-ea"/>
                <a:ea typeface="+mn-ea"/>
                <a:cs typeface="Meiryo UI" panose="020B0604030504040204" pitchFamily="50" charset="-128"/>
              </a:rPr>
              <a:t>出資法人</a:t>
            </a:r>
            <a:r>
              <a:rPr lang="ja-JP" altLang="en-US" sz="800" dirty="0">
                <a:latin typeface="+mn-ea"/>
                <a:ea typeface="+mn-ea"/>
                <a:cs typeface="Meiryo UI" panose="020B0604030504040204" pitchFamily="50" charset="-128"/>
              </a:rPr>
              <a:t>による孫</a:t>
            </a:r>
            <a:r>
              <a:rPr lang="ja-JP" altLang="en-US" sz="800" dirty="0" smtClean="0">
                <a:latin typeface="+mn-ea"/>
                <a:ea typeface="+mn-ea"/>
                <a:cs typeface="Meiryo UI" panose="020B0604030504040204" pitchFamily="50" charset="-128"/>
              </a:rPr>
              <a:t>法人への委託など</a:t>
            </a:r>
            <a:endParaRPr lang="en-US" altLang="ja-JP" sz="800" dirty="0" smtClean="0">
              <a:latin typeface="+mn-ea"/>
              <a:ea typeface="+mn-ea"/>
              <a:cs typeface="Meiryo UI" panose="020B0604030504040204" pitchFamily="50" charset="-128"/>
            </a:endParaRPr>
          </a:p>
          <a:p>
            <a:pPr eaLnBrk="1" hangingPunct="1"/>
            <a:r>
              <a:rPr lang="ja-JP" altLang="en-US" sz="800" dirty="0">
                <a:latin typeface="+mn-ea"/>
                <a:ea typeface="+mn-ea"/>
                <a:cs typeface="Meiryo UI" panose="020B0604030504040204" pitchFamily="50" charset="-128"/>
              </a:rPr>
              <a:t>　</a:t>
            </a:r>
            <a:r>
              <a:rPr lang="ja-JP" altLang="en-US" sz="800" dirty="0" smtClean="0">
                <a:latin typeface="+mn-ea"/>
                <a:ea typeface="+mn-ea"/>
                <a:cs typeface="Meiryo UI" panose="020B0604030504040204" pitchFamily="50" charset="-128"/>
              </a:rPr>
              <a:t>　孫</a:t>
            </a:r>
            <a:r>
              <a:rPr lang="ja-JP" altLang="en-US" sz="800" dirty="0">
                <a:latin typeface="+mn-ea"/>
                <a:ea typeface="+mn-ea"/>
                <a:cs typeface="Meiryo UI" panose="020B0604030504040204" pitchFamily="50" charset="-128"/>
              </a:rPr>
              <a:t>法人の状況について点検</a:t>
            </a:r>
            <a:r>
              <a:rPr lang="ja-JP" altLang="en-US" sz="800" dirty="0" smtClean="0">
                <a:latin typeface="+mn-ea"/>
                <a:ea typeface="+mn-ea"/>
                <a:cs typeface="Meiryo UI" panose="020B0604030504040204" pitchFamily="50" charset="-128"/>
              </a:rPr>
              <a:t>を実施</a:t>
            </a:r>
            <a:r>
              <a:rPr lang="ja-JP" altLang="en-US" sz="800" dirty="0">
                <a:latin typeface="+mn-ea"/>
                <a:ea typeface="+mn-ea"/>
                <a:cs typeface="Meiryo UI" panose="020B0604030504040204" pitchFamily="50" charset="-128"/>
              </a:rPr>
              <a:t>し</a:t>
            </a:r>
            <a:r>
              <a:rPr lang="ja-JP" altLang="en-US" sz="800" dirty="0" smtClean="0">
                <a:latin typeface="+mn-ea"/>
                <a:ea typeface="+mn-ea"/>
                <a:cs typeface="Meiryo UI" panose="020B0604030504040204" pitchFamily="50" charset="-128"/>
              </a:rPr>
              <a:t>、府</a:t>
            </a:r>
            <a:r>
              <a:rPr lang="en-US" altLang="ja-JP" sz="800" dirty="0">
                <a:latin typeface="+mn-ea"/>
                <a:ea typeface="+mn-ea"/>
                <a:cs typeface="Meiryo UI" pitchFamily="50" charset="-128"/>
              </a:rPr>
              <a:t>HP</a:t>
            </a:r>
            <a:r>
              <a:rPr lang="ja-JP" altLang="en-US" sz="800" dirty="0">
                <a:latin typeface="+mn-ea"/>
                <a:ea typeface="+mn-ea"/>
                <a:cs typeface="Meiryo UI" panose="020B0604030504040204" pitchFamily="50" charset="-128"/>
              </a:rPr>
              <a:t>に公表</a:t>
            </a:r>
            <a:endParaRPr lang="en-US" altLang="ja-JP" sz="800" dirty="0">
              <a:latin typeface="+mn-ea"/>
              <a:ea typeface="+mn-ea"/>
              <a:cs typeface="Meiryo UI" panose="020B0604030504040204" pitchFamily="50" charset="-128"/>
            </a:endParaRPr>
          </a:p>
        </p:txBody>
      </p:sp>
      <p:sp>
        <p:nvSpPr>
          <p:cNvPr id="22599" name="角丸四角形 4"/>
          <p:cNvSpPr>
            <a:spLocks noChangeArrowheads="1"/>
          </p:cNvSpPr>
          <p:nvPr/>
        </p:nvSpPr>
        <p:spPr bwMode="auto">
          <a:xfrm>
            <a:off x="3792250" y="3049998"/>
            <a:ext cx="2300295"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前プラン</a:t>
            </a:r>
            <a:r>
              <a:rPr lang="ja-JP" altLang="en-US" sz="1100" b="1" dirty="0">
                <a:solidFill>
                  <a:schemeClr val="bg1"/>
                </a:solidFill>
                <a:latin typeface="ＭＳ Ｐゴシック" charset="-128"/>
                <a:ea typeface="Meiryo UI" pitchFamily="50" charset="-128"/>
                <a:cs typeface="Meiryo UI" pitchFamily="50" charset="-128"/>
              </a:rPr>
              <a:t>（案）策定後</a:t>
            </a:r>
            <a:r>
              <a:rPr lang="ja-JP" altLang="en-US" sz="1100" b="1" dirty="0" smtClean="0">
                <a:solidFill>
                  <a:schemeClr val="bg1"/>
                </a:solidFill>
                <a:latin typeface="ＭＳ Ｐゴシック" charset="-128"/>
                <a:ea typeface="Meiryo UI" pitchFamily="50" charset="-128"/>
                <a:cs typeface="Meiryo UI" pitchFamily="50" charset="-128"/>
              </a:rPr>
              <a:t>の点検</a:t>
            </a:r>
            <a:r>
              <a:rPr lang="ja-JP" altLang="en-US" sz="1100" b="1" dirty="0">
                <a:solidFill>
                  <a:schemeClr val="bg1"/>
                </a:solidFill>
                <a:latin typeface="ＭＳ Ｐゴシック" charset="-128"/>
                <a:ea typeface="Meiryo UI" pitchFamily="50" charset="-128"/>
                <a:cs typeface="Meiryo UI" pitchFamily="50" charset="-128"/>
              </a:rPr>
              <a:t>状況</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5" name="スライド番号プレースホルダー 3"/>
          <p:cNvSpPr>
            <a:spLocks noGrp="1"/>
          </p:cNvSpPr>
          <p:nvPr>
            <p:ph type="sldNum" sz="quarter" idx="12"/>
          </p:nvPr>
        </p:nvSpPr>
        <p:spPr>
          <a:xfrm>
            <a:off x="6598750" y="6492875"/>
            <a:ext cx="2133600" cy="365125"/>
          </a:xfrm>
        </p:spPr>
        <p:txBody>
          <a:bodyPr/>
          <a:lstStyle/>
          <a:p>
            <a:pPr>
              <a:defRPr/>
            </a:pPr>
            <a:r>
              <a:rPr lang="en-US" altLang="ja-JP" dirty="0" smtClean="0">
                <a:solidFill>
                  <a:prstClr val="black">
                    <a:tint val="75000"/>
                  </a:prstClr>
                </a:solidFill>
              </a:rPr>
              <a:t>18</a:t>
            </a:r>
            <a:endParaRPr lang="ja-JP" altLang="en-US" dirty="0">
              <a:solidFill>
                <a:prstClr val="black">
                  <a:tint val="75000"/>
                </a:prstClr>
              </a:solidFill>
            </a:endParaRPr>
          </a:p>
        </p:txBody>
      </p:sp>
      <p:sp>
        <p:nvSpPr>
          <p:cNvPr id="16" name="角丸四角形 4"/>
          <p:cNvSpPr>
            <a:spLocks noChangeArrowheads="1"/>
          </p:cNvSpPr>
          <p:nvPr/>
        </p:nvSpPr>
        <p:spPr bwMode="auto">
          <a:xfrm>
            <a:off x="324676" y="3049999"/>
            <a:ext cx="2808560"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050" b="1" dirty="0" smtClean="0">
                <a:solidFill>
                  <a:schemeClr val="bg1"/>
                </a:solidFill>
                <a:latin typeface="ＭＳ Ｐゴシック" charset="-128"/>
                <a:ea typeface="Meiryo UI" pitchFamily="50" charset="-128"/>
                <a:cs typeface="Meiryo UI" pitchFamily="50" charset="-128"/>
              </a:rPr>
              <a:t>前プラン</a:t>
            </a:r>
            <a:r>
              <a:rPr lang="ja-JP" altLang="en-US" sz="1050" b="1" dirty="0">
                <a:solidFill>
                  <a:schemeClr val="bg1"/>
                </a:solidFill>
                <a:latin typeface="ＭＳ Ｐゴシック" charset="-128"/>
                <a:ea typeface="Meiryo UI" pitchFamily="50" charset="-128"/>
                <a:cs typeface="Meiryo UI" pitchFamily="50" charset="-128"/>
              </a:rPr>
              <a:t>（案）</a:t>
            </a:r>
            <a:r>
              <a:rPr lang="ja-JP" altLang="en-US" sz="1050" b="1" dirty="0" smtClean="0">
                <a:solidFill>
                  <a:schemeClr val="bg1"/>
                </a:solidFill>
                <a:latin typeface="ＭＳ Ｐゴシック" charset="-128"/>
                <a:ea typeface="Meiryo UI" pitchFamily="50" charset="-128"/>
                <a:cs typeface="Meiryo UI" pitchFamily="50" charset="-128"/>
              </a:rPr>
              <a:t>策定時点の</a:t>
            </a:r>
            <a:r>
              <a:rPr lang="ja-JP" altLang="en-US" sz="1050" b="1" dirty="0">
                <a:solidFill>
                  <a:schemeClr val="bg1"/>
                </a:solidFill>
                <a:latin typeface="ＭＳ Ｐゴシック" charset="-128"/>
                <a:ea typeface="Meiryo UI" pitchFamily="50" charset="-128"/>
                <a:cs typeface="Meiryo UI" pitchFamily="50" charset="-128"/>
              </a:rPr>
              <a:t>孫法人</a:t>
            </a:r>
            <a:r>
              <a:rPr lang="ja-JP" altLang="en-US" sz="1050" b="1" dirty="0" smtClean="0">
                <a:solidFill>
                  <a:schemeClr val="bg1"/>
                </a:solidFill>
                <a:latin typeface="ＭＳ Ｐゴシック" charset="-128"/>
                <a:ea typeface="Meiryo UI" pitchFamily="50" charset="-128"/>
                <a:cs typeface="Meiryo UI" pitchFamily="50" charset="-128"/>
              </a:rPr>
              <a:t>の状況</a:t>
            </a:r>
            <a:endParaRPr lang="en-US" altLang="ja-JP" sz="1050" b="1" dirty="0">
              <a:solidFill>
                <a:schemeClr val="bg1"/>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6602175" y="3049998"/>
            <a:ext cx="2359481"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点　検　状　況</a:t>
            </a:r>
            <a:endParaRPr lang="en-US" altLang="ja-JP" sz="1100" b="1" dirty="0">
              <a:solidFill>
                <a:schemeClr val="bg1"/>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1646733626"/>
              </p:ext>
            </p:extLst>
          </p:nvPr>
        </p:nvGraphicFramePr>
        <p:xfrm>
          <a:off x="6596299" y="3373964"/>
          <a:ext cx="2375792" cy="3038410"/>
        </p:xfrm>
        <a:graphic>
          <a:graphicData uri="http://schemas.openxmlformats.org/drawingml/2006/table">
            <a:tbl>
              <a:tblPr/>
              <a:tblGrid>
                <a:gridCol w="2375792"/>
              </a:tblGrid>
              <a:tr h="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483" name="Group 83"/>
          <p:cNvGraphicFramePr>
            <a:graphicFrameLocks noGrp="1"/>
          </p:cNvGraphicFramePr>
          <p:nvPr>
            <p:extLst>
              <p:ext uri="{D42A27DB-BD31-4B8C-83A1-F6EECF244321}">
                <p14:modId xmlns:p14="http://schemas.microsoft.com/office/powerpoint/2010/main" val="1616933859"/>
              </p:ext>
            </p:extLst>
          </p:nvPr>
        </p:nvGraphicFramePr>
        <p:xfrm>
          <a:off x="195682" y="3353186"/>
          <a:ext cx="3095575" cy="3151745"/>
        </p:xfrm>
        <a:graphic>
          <a:graphicData uri="http://schemas.openxmlformats.org/drawingml/2006/table">
            <a:tbl>
              <a:tblPr/>
              <a:tblGrid>
                <a:gridCol w="1583407"/>
                <a:gridCol w="1512168"/>
              </a:tblGrid>
              <a:tr h="28607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前プラン（案）策定時点の孫法人：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hMerge="1">
                  <a:txBody>
                    <a:bodyPr/>
                    <a:lstStyle/>
                    <a:p>
                      <a:endParaRPr kumimoji="1" lang="ja-JP" altLang="en-US"/>
                    </a:p>
                  </a:txBody>
                  <a:tcPr/>
                </a:tc>
              </a:tr>
              <a:tr h="25479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066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千里北センター㈱</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632824425"/>
              </p:ext>
            </p:extLst>
          </p:nvPr>
        </p:nvGraphicFramePr>
        <p:xfrm>
          <a:off x="3717740" y="3359474"/>
          <a:ext cx="2448272" cy="3288796"/>
        </p:xfrm>
        <a:graphic>
          <a:graphicData uri="http://schemas.openxmlformats.org/drawingml/2006/table">
            <a:tbl>
              <a:tblPr/>
              <a:tblGrid>
                <a:gridCol w="2448272"/>
              </a:tblGrid>
              <a:tr h="23015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8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グループ化 1"/>
          <p:cNvGrpSpPr/>
          <p:nvPr/>
        </p:nvGrpSpPr>
        <p:grpSpPr>
          <a:xfrm>
            <a:off x="251521" y="916259"/>
            <a:ext cx="8661693" cy="2047687"/>
            <a:chOff x="251521" y="332656"/>
            <a:chExt cx="8661693" cy="2047687"/>
          </a:xfrm>
        </p:grpSpPr>
        <p:sp>
          <p:nvSpPr>
            <p:cNvPr id="22530" name="正方形/長方形 6"/>
            <p:cNvSpPr>
              <a:spLocks noChangeArrowheads="1"/>
            </p:cNvSpPr>
            <p:nvPr/>
          </p:nvSpPr>
          <p:spPr bwMode="auto">
            <a:xfrm>
              <a:off x="323528" y="404665"/>
              <a:ext cx="8589686" cy="936104"/>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latin typeface="Meiryo UI" pitchFamily="50" charset="-128"/>
                  <a:ea typeface="Meiryo UI" pitchFamily="50" charset="-128"/>
                  <a:cs typeface="Meiryo UI" pitchFamily="50" charset="-128"/>
                </a:rPr>
                <a:t>  </a:t>
              </a:r>
            </a:p>
            <a:p>
              <a:r>
                <a:rPr lang="ja-JP" altLang="en-US" sz="1200">
                  <a:latin typeface="Meiryo UI" pitchFamily="50" charset="-128"/>
                  <a:ea typeface="Meiryo UI" pitchFamily="50" charset="-128"/>
                  <a:cs typeface="Meiryo UI" pitchFamily="50" charset="-128"/>
                </a:rPr>
                <a:t> </a:t>
              </a:r>
              <a:r>
                <a:rPr lang="en-US" altLang="ja-JP" sz="1200">
                  <a:latin typeface="ＭＳ Ｐゴシック" charset="-128"/>
                  <a:ea typeface="Meiryo UI" pitchFamily="50" charset="-128"/>
                  <a:cs typeface="Meiryo UI" pitchFamily="50" charset="-128"/>
                </a:rPr>
                <a:t> </a:t>
              </a:r>
            </a:p>
            <a:p>
              <a:endParaRPr lang="ja-JP" altLang="en-US" sz="1200">
                <a:latin typeface="ＭＳ Ｐゴシック" charset="-128"/>
                <a:ea typeface="Meiryo UI" pitchFamily="50" charset="-128"/>
                <a:cs typeface="Meiryo UI" pitchFamily="50" charset="-128"/>
              </a:endParaRPr>
            </a:p>
            <a:p>
              <a:r>
                <a:rPr lang="ja-JP" altLang="en-US" sz="1200">
                  <a:latin typeface="ＭＳ Ｐゴシック" charset="-128"/>
                  <a:ea typeface="Meiryo UI" pitchFamily="50" charset="-128"/>
                  <a:cs typeface="Meiryo UI" pitchFamily="50" charset="-128"/>
                </a:rPr>
                <a:t>  　</a:t>
              </a:r>
              <a:endParaRPr lang="ja-JP" altLang="en-US" sz="1100">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95288" y="618068"/>
              <a:ext cx="8517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）」（以下、「前プラン（案）」といいます。）策定後に存続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していた孫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法人６法人のうち、出資元法人の民営化により孫法人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でなくなった孫法人（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法人）を除く</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法人について、出資元法人の関与</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状況等を確認・点検しました。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その結果、出資元法人の株式譲渡により孫法人でなくなった法人が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年度以降も引き続き点検を実施する法人が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法人となりました。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今後も存続する孫法人については、引き続き、前プラン（案）での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schemeClr val="bg1"/>
                  </a:solidFill>
                  <a:latin typeface="ＭＳ Ｐゴシック" charset="-128"/>
                  <a:ea typeface="Meiryo UI" pitchFamily="50" charset="-128"/>
                  <a:cs typeface="Meiryo UI" pitchFamily="50" charset="-128"/>
                </a:rPr>
                <a:t>点検結果・今後の取組み</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9" name="メモ 18"/>
            <p:cNvSpPr/>
            <p:nvPr/>
          </p:nvSpPr>
          <p:spPr bwMode="auto">
            <a:xfrm>
              <a:off x="323528" y="1412776"/>
              <a:ext cx="6912769" cy="967567"/>
            </a:xfrm>
            <a:prstGeom prst="foldedCorner">
              <a:avLst/>
            </a:prstGeom>
            <a:solidFill>
              <a:schemeClr val="bg1">
                <a:lumMod val="95000"/>
              </a:schemeClr>
            </a:solidFill>
            <a:ln w="19050" cap="flat" cmpd="sng" algn="ctr">
              <a:solidFill>
                <a:srgbClr val="000000"/>
              </a:solidFill>
              <a:prstDash val="solid"/>
              <a:round/>
              <a:headEnd type="none" w="med" len="med"/>
              <a:tailEnd type="none" w="med" len="med"/>
            </a:ln>
            <a:effectLst>
              <a:outerShdw blurRad="50800" dist="50800" dir="5400000" algn="ctr" rotWithShape="0">
                <a:schemeClr val="bg1">
                  <a:lumMod val="75000"/>
                </a:schemeClr>
              </a:outerShdw>
            </a:effectLst>
          </p:spPr>
          <p:txBody>
            <a:bodyPr wrap="none" lIns="0" tIns="72000" rIns="0" bIns="72000" anchor="ctr"/>
            <a:lstStyle/>
            <a:p>
              <a:pPr fontAlgn="t">
                <a:lnSpc>
                  <a:spcPct val="110000"/>
                </a:lnSpc>
                <a:defRPr/>
              </a:pPr>
              <a:r>
                <a:rPr lang="ja-JP" altLang="en-US" sz="12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　</a:t>
              </a:r>
              <a:endParaRPr lang="ja-JP" altLang="en-US" sz="1000" dirty="0">
                <a:latin typeface="ＭＳ Ｐゴシック" charset="-128"/>
                <a:ea typeface="Meiryo UI" pitchFamily="50" charset="-128"/>
                <a:cs typeface="Meiryo UI" pitchFamily="50" charset="-128"/>
              </a:endParaRPr>
            </a:p>
          </p:txBody>
        </p:sp>
        <p:sp>
          <p:nvSpPr>
            <p:cNvPr id="24" name="テキスト ボックス 16"/>
            <p:cNvSpPr txBox="1">
              <a:spLocks noChangeArrowheads="1"/>
            </p:cNvSpPr>
            <p:nvPr/>
          </p:nvSpPr>
          <p:spPr bwMode="auto">
            <a:xfrm>
              <a:off x="348203" y="1323345"/>
              <a:ext cx="6888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t">
                <a:lnSpc>
                  <a:spcPct val="150000"/>
                </a:lnSpc>
                <a:defRPr/>
              </a:pP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p>
            <a:p>
              <a:pPr fontAlgn="t">
                <a:lnSpc>
                  <a:spcPct val="150000"/>
                </a:lnSpc>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法人が府や出資法人の事業の一翼を担っている場合などには、 孫法人の状況も点検しておく必要があることから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出資</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法人の孫法人に対する関与の状況等を踏まえながら、出資法人を通じて、以下の観点から定期的に点検して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①　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　　　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出資法人から孫法人への委託の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孫法人に関する透明性の確保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125</a:t>
            </a:fld>
            <a:endParaRPr kumimoji="1" lang="ja-JP" altLang="en-US" dirty="0"/>
          </a:p>
        </p:txBody>
      </p:sp>
      <p:sp>
        <p:nvSpPr>
          <p:cNvPr id="27" name="正方形/長方形 26"/>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6293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5496" y="1766018"/>
            <a:ext cx="9108504" cy="46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lnSpc>
                <a:spcPts val="1700"/>
              </a:lnSpc>
              <a:spcBef>
                <a:spcPct val="0"/>
              </a:spcBef>
              <a:spcAft>
                <a:spcPct val="0"/>
              </a:spcAft>
              <a:defRPr/>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までの進捗</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独立行政法人の設置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　　　　学　　公立大学法人大阪府立大学（平成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地方独立行政法人大阪府立産業技術総合研究所（平成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地方独立行政法人大阪府立環境農林水産総合研究所（平成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今後の新た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市の地方独立行政法人の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大学、市立大学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の統合をめざす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市民病院の法人統合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産業技術総合研究所、市立工業研究所</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a:t>
            </a:r>
            <a:endParaRPr lang="ja-JP" altLang="en-US" sz="16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府立公衆衛生研究所と市立環境科学研究所を統合し、地方独立行政法人大阪健康安全基盤研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究所の設立をめざす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府市の文化施設８施設（博物館等）を一体運営する地方独立行政法人の設立をめざす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円滑な地方独立行政法人化のため、市単独による地方独立行政法人を設立したのち、府施設を合流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1" name="正方形/長方形 1"/>
          <p:cNvSpPr>
            <a:spLocks noChangeArrowheads="1"/>
          </p:cNvSpPr>
          <p:nvPr/>
        </p:nvSpPr>
        <p:spPr bwMode="auto">
          <a:xfrm>
            <a:off x="35496" y="767026"/>
            <a:ext cx="9108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 </a:t>
            </a:r>
            <a:r>
              <a:rPr lang="ja-JP" altLang="en-US" sz="1600" b="1" dirty="0" smtClean="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独立行政法人について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までの取組みの進捗状況や社会情勢の変化を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踏まえ、点検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新設予定法人を含む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126</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739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正方形/長方形 1"/>
          <p:cNvSpPr>
            <a:spLocks noChangeArrowheads="1"/>
          </p:cNvSpPr>
          <p:nvPr/>
        </p:nvSpPr>
        <p:spPr bwMode="auto">
          <a:xfrm>
            <a:off x="296021" y="778421"/>
            <a:ext cx="3529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法人の統合</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38486939"/>
              </p:ext>
            </p:extLst>
          </p:nvPr>
        </p:nvGraphicFramePr>
        <p:xfrm>
          <a:off x="240506" y="1086396"/>
          <a:ext cx="8701087" cy="5689618"/>
        </p:xfrm>
        <a:graphic>
          <a:graphicData uri="http://schemas.openxmlformats.org/drawingml/2006/table">
            <a:tbl>
              <a:tblPr firstRow="1" firstCol="1" bandRow="1">
                <a:tableStyleId>{BC89EF96-8CEA-46FF-86C4-4CE0E7609802}</a:tableStyleId>
              </a:tblPr>
              <a:tblGrid>
                <a:gridCol w="1512317"/>
                <a:gridCol w="2436302"/>
                <a:gridCol w="4752468"/>
              </a:tblGrid>
              <a:tr h="273424">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a:t>
                      </a:r>
                      <a:r>
                        <a:rPr lang="ja-JP" sz="1000" kern="100" dirty="0" smtClean="0">
                          <a:solidFill>
                            <a:schemeClr val="bg1"/>
                          </a:solidFill>
                          <a:effectLst/>
                        </a:rPr>
                        <a:t>今後の</a:t>
                      </a:r>
                      <a:r>
                        <a:rPr lang="ja-JP" altLang="en-US" sz="1000" kern="100" dirty="0" smtClean="0">
                          <a:solidFill>
                            <a:schemeClr val="bg1"/>
                          </a:solidFill>
                          <a:effectLst/>
                        </a:rPr>
                        <a:t>予定</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909853">
                <a:tc>
                  <a:txBody>
                    <a:bodyPr/>
                    <a:lstStyle/>
                    <a:p>
                      <a:pPr algn="just">
                        <a:lnSpc>
                          <a:spcPts val="1500"/>
                        </a:lnSpc>
                        <a:spcAft>
                          <a:spcPts val="0"/>
                        </a:spcAft>
                      </a:pPr>
                      <a:r>
                        <a:rPr lang="ja-JP" sz="1000" kern="100" dirty="0">
                          <a:solidFill>
                            <a:schemeClr val="tx1"/>
                          </a:solidFill>
                          <a:effectLst/>
                        </a:rPr>
                        <a:t>府立大学</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世界的</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な大学間競争を勝ち抜き、より強い大阪を実現するための知的インフラ拠点として存在感を高めるため、府市大学の統合による新大学の実現</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＊新大学ビジョン策定</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・新法人基本方針</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統合スケジュールを延期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＊両大学で</a:t>
                      </a: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、主体的に大阪における公立大学のあり方について検討を行い、「新・公立大学」大阪モデル（基本的な考え方）を策定、公表</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法人統合・大学統合に向けた取組みの推進</a:t>
                      </a:r>
                      <a:endParaRPr lang="en-US" altLang="ja-JP"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法人統合・新大学設立</a:t>
                      </a:r>
                      <a:endParaRPr kumimoji="1" lang="zh-CN"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695450">
                <a:tc>
                  <a:txBody>
                    <a:bodyPr/>
                    <a:lstStyle/>
                    <a:p>
                      <a:pPr algn="just">
                        <a:lnSpc>
                          <a:spcPts val="1500"/>
                        </a:lnSpc>
                        <a:spcAft>
                          <a:spcPts val="0"/>
                        </a:spcAft>
                      </a:pPr>
                      <a:r>
                        <a:rPr lang="ja-JP" sz="1000" kern="100" dirty="0">
                          <a:solidFill>
                            <a:schemeClr val="tx1"/>
                          </a:solidFill>
                          <a:effectLst/>
                        </a:rPr>
                        <a:t>府立</a:t>
                      </a:r>
                      <a:r>
                        <a:rPr lang="ja-JP" sz="1000" kern="100" dirty="0" smtClean="0">
                          <a:solidFill>
                            <a:schemeClr val="tx1"/>
                          </a:solidFill>
                          <a:effectLst/>
                        </a:rPr>
                        <a:t>病院</a:t>
                      </a:r>
                      <a:r>
                        <a:rPr lang="ja-JP" altLang="en-US" sz="1000" kern="100" dirty="0" smtClean="0">
                          <a:solidFill>
                            <a:schemeClr val="tx1"/>
                          </a:solidFill>
                          <a:effectLst/>
                        </a:rPr>
                        <a:t>機構</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大阪府域全体の医療資源の有効活用を図り、府市病院を一体的に運営するため、「地方独立行政法人大阪病院機構（仮称）」の設立をめざす。 </a:t>
                      </a:r>
                    </a:p>
                    <a:p>
                      <a:pPr marL="266700" indent="-2667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＊大阪市民病院の地方独立行政法人化に向けた定款の策定（市）</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大阪市民病院の地方独立行政法人化（市）</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＊府市統合法人の設立準備</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法人統合による「地方独立行政法人</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大阪病院機構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757941">
                <a:tc>
                  <a:txBody>
                    <a:bodyPr/>
                    <a:lstStyle/>
                    <a:p>
                      <a:pPr algn="just">
                        <a:lnSpc>
                          <a:spcPts val="1500"/>
                        </a:lnSpc>
                        <a:spcAft>
                          <a:spcPts val="0"/>
                        </a:spcAft>
                      </a:pPr>
                      <a:r>
                        <a:rPr lang="ja-JP" sz="1000" kern="100" dirty="0">
                          <a:solidFill>
                            <a:schemeClr val="tx1"/>
                          </a:solidFill>
                          <a:effectLst/>
                        </a:rPr>
                        <a:t>府立産業技術総合研究所</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市両研究所の強み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総合力</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法人統合により、</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技術とものづくりを支える知と技術の支援拠点「スーパー公設試」を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に向けた各種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のあり方、諸課題</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新法人の定款案の検討・策定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80975" marR="0" indent="-180975"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府市統合法人の設立準備</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法人統合による「地方独立行政法人大阪産業技術研究所」の設立</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127</a:t>
            </a:fld>
            <a:endParaRPr lang="ja-JP" altLang="en-US" dirty="0">
              <a:solidFill>
                <a:prstClr val="black"/>
              </a:solidFill>
            </a:endParaRPr>
          </a:p>
        </p:txBody>
      </p:sp>
    </p:spTree>
    <p:extLst>
      <p:ext uri="{BB962C8B-B14F-4D97-AF65-F5344CB8AC3E}">
        <p14:creationId xmlns:p14="http://schemas.microsoft.com/office/powerpoint/2010/main" val="21136885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98177728"/>
              </p:ext>
            </p:extLst>
          </p:nvPr>
        </p:nvGraphicFramePr>
        <p:xfrm>
          <a:off x="280016" y="3952874"/>
          <a:ext cx="8726488" cy="2644478"/>
        </p:xfrm>
        <a:graphic>
          <a:graphicData uri="http://schemas.openxmlformats.org/drawingml/2006/table">
            <a:tbl>
              <a:tblPr firstRow="1" firstCol="1" bandRow="1">
                <a:tableStyleId>{BC89EF96-8CEA-46FF-86C4-4CE0E7609802}</a:tableStyleId>
              </a:tblPr>
              <a:tblGrid>
                <a:gridCol w="1574006"/>
                <a:gridCol w="2399786"/>
                <a:gridCol w="4752696"/>
              </a:tblGrid>
              <a:tr h="268867">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375611">
                <a:tc>
                  <a:txBody>
                    <a:bodyPr/>
                    <a:lstStyle/>
                    <a:p>
                      <a:pPr algn="just">
                        <a:lnSpc>
                          <a:spcPts val="1500"/>
                        </a:lnSpc>
                        <a:spcAft>
                          <a:spcPts val="0"/>
                        </a:spcAft>
                      </a:pPr>
                      <a:r>
                        <a:rPr lang="ja-JP" sz="1000" kern="100" dirty="0">
                          <a:effectLst/>
                        </a:rPr>
                        <a:t>文化施設</a:t>
                      </a:r>
                      <a:endParaRPr lang="ja-JP" sz="1000" kern="100" dirty="0">
                        <a:effectLst/>
                        <a:latin typeface="+mn-ea"/>
                        <a:ea typeface="+mn-ea"/>
                        <a:cs typeface="Times New Roman"/>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市の博物館</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r>
                        <a:rPr lang="ja-JP"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継続性を確保しつつより柔軟かつ効果的</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運営するため、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化をめざす</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円滑な法人化のため、</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市単独による地独法人を設立したのち、府施設を合流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法人法</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施行令の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法人化に向けた基本プラン（案）策定（市）</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098" name="正方形/長方形 1"/>
          <p:cNvSpPr>
            <a:spLocks noChangeArrowheads="1"/>
          </p:cNvSpPr>
          <p:nvPr/>
        </p:nvSpPr>
        <p:spPr bwMode="auto">
          <a:xfrm>
            <a:off x="281717" y="744399"/>
            <a:ext cx="3331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a:t>
            </a:r>
            <a:endParaRPr lang="ja-JP" altLang="ja-JP" sz="16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89890270"/>
              </p:ext>
            </p:extLst>
          </p:nvPr>
        </p:nvGraphicFramePr>
        <p:xfrm>
          <a:off x="240129" y="1039754"/>
          <a:ext cx="8701088" cy="2398771"/>
        </p:xfrm>
        <a:graphic>
          <a:graphicData uri="http://schemas.openxmlformats.org/drawingml/2006/table">
            <a:tbl>
              <a:tblPr firstRow="1" firstCol="1" bandRow="1">
                <a:tableStyleId>{BC89EF96-8CEA-46FF-86C4-4CE0E7609802}</a:tableStyleId>
              </a:tblPr>
              <a:tblGrid>
                <a:gridCol w="1564035"/>
                <a:gridCol w="2384584"/>
                <a:gridCol w="4752469"/>
              </a:tblGrid>
              <a:tr h="228492">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170279">
                <a:tc>
                  <a:txBody>
                    <a:bodyPr/>
                    <a:lstStyle/>
                    <a:p>
                      <a:pPr algn="just">
                        <a:lnSpc>
                          <a:spcPts val="1500"/>
                        </a:lnSpc>
                        <a:spcAft>
                          <a:spcPts val="0"/>
                        </a:spcAft>
                      </a:pPr>
                      <a:r>
                        <a:rPr lang="ja-JP" sz="1000" kern="100" dirty="0">
                          <a:effectLst/>
                        </a:rPr>
                        <a:t>府立公衆衛生研究所</a:t>
                      </a:r>
                      <a:endParaRPr lang="ja-JP" sz="1000" kern="100" dirty="0">
                        <a:effectLst/>
                        <a:latin typeface="+mn-ea"/>
                        <a:ea typeface="+mn-ea"/>
                        <a:cs typeface="Times New Roman"/>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府市研究所を統合すること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、それぞれが有する特色を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、より質の高い業務を推進</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将来にわたって効率的な運営を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の設立をめざす</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indent="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＊人事給与制度決定</a:t>
                      </a: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＊中期目標案、承継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権利案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、職員引継条例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、研究所廃止条例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及び重要な財産協議案を検討し、</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月定例会に提出</a:t>
                      </a:r>
                      <a:endParaRPr lang="en-US" altLang="ja-JP" sz="1000" u="none" strike="dbl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marR="0" indent="-87313" algn="just" defTabSz="914400" rtl="0" eaLnBrk="1" fontAlgn="auto" latinLnBrk="0" hangingPunct="1">
                        <a:lnSpc>
                          <a:spcPts val="1500"/>
                        </a:lnSpc>
                        <a:spcBef>
                          <a:spcPts val="0"/>
                        </a:spcBef>
                        <a:spcAft>
                          <a:spcPts val="0"/>
                        </a:spcAft>
                        <a:buClrTx/>
                        <a:buSzTx/>
                        <a:buFontTx/>
                        <a:buNone/>
                        <a:tabLst/>
                        <a:defRPr/>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新研究所の機能等を検討</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＊法人設立に必要な議案の修正等</a:t>
                      </a:r>
                      <a:endParaRPr lang="en-US" altLang="ja-JP" sz="1000" u="none" strike="dbl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「地方独立行政法人大阪健康安全基盤研究所」設立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114" name="正方形/長方形 3"/>
          <p:cNvSpPr>
            <a:spLocks noChangeArrowheads="1"/>
          </p:cNvSpPr>
          <p:nvPr/>
        </p:nvSpPr>
        <p:spPr bwMode="auto">
          <a:xfrm>
            <a:off x="281717" y="3655536"/>
            <a:ext cx="8360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endParaRPr lang="ja-JP"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テキスト ボックス 10"/>
          <p:cNvSpPr txBox="1">
            <a:spLocks noChangeArrowheads="1"/>
          </p:cNvSpPr>
          <p:nvPr/>
        </p:nvSpPr>
        <p:spPr bwMode="auto">
          <a:xfrm>
            <a:off x="1845181" y="5373216"/>
            <a:ext cx="24064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（対象施設）</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府：弥生文化博物館、近</a:t>
            </a:r>
            <a:r>
              <a:rPr lang="ja-JP" altLang="en-US"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日本民家集落博物館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市：大阪歴史博物館、東洋陶磁美術館、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自然史博物館</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、美術館</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科学館</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128</a:t>
            </a:fld>
            <a:endParaRPr lang="ja-JP" altLang="en-US" dirty="0">
              <a:solidFill>
                <a:prstClr val="black"/>
              </a:solidFill>
            </a:endParaRPr>
          </a:p>
        </p:txBody>
      </p:sp>
    </p:spTree>
    <p:extLst>
      <p:ext uri="{BB962C8B-B14F-4D97-AF65-F5344CB8AC3E}">
        <p14:creationId xmlns:p14="http://schemas.microsoft.com/office/powerpoint/2010/main" val="3314375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70628" y="65147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2" name="正方形/長方形 1"/>
          <p:cNvSpPr/>
          <p:nvPr/>
        </p:nvSpPr>
        <p:spPr>
          <a:xfrm>
            <a:off x="145818" y="620688"/>
            <a:ext cx="8784976" cy="3046988"/>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大阪府財政の現況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」や「財政構造改革プラン（案）」など長年にわたる行財政改革の取組みを経て、減債基金の計画的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復元等を行うことにより財政健全化団体や財政再生団体への転落をようやく回避できる見通しが立つまでになりました。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財政状況に関する中長期試算（粗い試算）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見通しにおいても、府税収入が国の想定する成長率（中長期の経済財政に関する試算）どおりに推移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確保でき、かつ、歳出規模も現行水準から大きく変動しないといった前提のもと、中長期的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示しており、今後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依然予断は許さないものの、危機的な財政状況からの脱却の見通しが見えつつ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行財政改革による財政面の効果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年度以降６年連続の黒字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基金の着実な復元（借入総額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5,202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億円のうち、平成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年度当初までに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規模の財政調整基金の確保（同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1,039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p:cNvSpPr>
            <a:spLocks noChangeArrowheads="1"/>
          </p:cNvSpPr>
          <p:nvPr/>
        </p:nvSpPr>
        <p:spPr bwMode="auto">
          <a:xfrm>
            <a:off x="251148" y="3668630"/>
            <a:ext cx="7201172" cy="2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財政状況に関する中長期試算（粗い試算）</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92" y="3978614"/>
            <a:ext cx="8730754" cy="280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2003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316609" y="1787625"/>
            <a:ext cx="32196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en-US" altLang="ja-JP" sz="1400" dirty="0">
                <a:solidFill>
                  <a:prstClr val="black"/>
                </a:solidFill>
              </a:rPr>
              <a:t>【</a:t>
            </a:r>
            <a:r>
              <a:rPr lang="ja-JP" altLang="ja-JP" sz="1400" dirty="0">
                <a:solidFill>
                  <a:prstClr val="black"/>
                </a:solidFill>
              </a:rPr>
              <a:t>公の施設の点検状況</a:t>
            </a:r>
            <a:r>
              <a:rPr lang="en-US" altLang="ja-JP" sz="1400" dirty="0">
                <a:solidFill>
                  <a:prstClr val="black"/>
                </a:solidFill>
              </a:rPr>
              <a:t>】</a:t>
            </a:r>
            <a:endParaRPr lang="ja-JP" altLang="en-US" sz="1400" dirty="0">
              <a:solidFill>
                <a:prstClr val="black"/>
              </a:solidFill>
            </a:endParaRPr>
          </a:p>
        </p:txBody>
      </p:sp>
      <p:grpSp>
        <p:nvGrpSpPr>
          <p:cNvPr id="2051" name="グループ化 2"/>
          <p:cNvGrpSpPr>
            <a:grpSpLocks/>
          </p:cNvGrpSpPr>
          <p:nvPr/>
        </p:nvGrpSpPr>
        <p:grpSpPr bwMode="auto">
          <a:xfrm>
            <a:off x="497235" y="1858694"/>
            <a:ext cx="8221762" cy="4789575"/>
            <a:chOff x="234248" y="1406775"/>
            <a:chExt cx="8657396" cy="4208401"/>
          </a:xfrm>
        </p:grpSpPr>
        <p:sp>
          <p:nvSpPr>
            <p:cNvPr id="5" name="正方形/長方形 4"/>
            <p:cNvSpPr/>
            <p:nvPr/>
          </p:nvSpPr>
          <p:spPr>
            <a:xfrm>
              <a:off x="296908" y="1935168"/>
              <a:ext cx="2555899"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金剛コロニー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○整肢学院</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専門校（５校）</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697791" y="1935167"/>
              <a:ext cx="2244978"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森（９園地</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の丘</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34248" y="1775326"/>
              <a:ext cx="4739027" cy="3634214"/>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920956" y="1621442"/>
              <a:ext cx="3385020"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648163" y="1757210"/>
              <a:ext cx="3243481" cy="3857966"/>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2" name="正方形/長方形 11"/>
            <p:cNvSpPr/>
            <p:nvPr/>
          </p:nvSpPr>
          <p:spPr>
            <a:xfrm>
              <a:off x="5706137" y="1836109"/>
              <a:ext cx="3179321" cy="3639423"/>
            </a:xfrm>
            <a:prstGeom prst="rect">
              <a:avLst/>
            </a:prstGeom>
            <a:noFill/>
            <a:ln w="25400" cap="flat" cmpd="sng" algn="ctr">
              <a:noFill/>
              <a:prstDash val="solid"/>
            </a:ln>
            <a:effectLst/>
          </p:spPr>
          <p:txBody>
            <a:bodyPr/>
            <a:lstStyle/>
            <a:p>
              <a:pPr>
                <a:lnSpc>
                  <a:spcPts val="1400"/>
                </a:lnSpc>
                <a:defRPr/>
              </a:pPr>
              <a:r>
                <a:rPr lang="ja-JP" altLang="en-US" sz="13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演芸</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資料館</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収蔵資料の整理・活用等の取組み</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金剛コロニー</a:t>
              </a: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年度民営化に向けた取組み</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整肢学院</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年４月から民営化（予定）</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子どもライフサポートセンター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通所の廃止をめざす</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入所実態を踏まえた施設のあり方を検討</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運営形態のあり方について、東大阪市・</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東大阪市立総合病院と協議を継続</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中之島図書館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新しいタイプの図書館にリニューアル</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87415" y="1406775"/>
              <a:ext cx="3016765" cy="42933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年度行財政改革の取組みについて」で示した方向性等の取組みを進める施設</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設</a:t>
              </a:r>
              <a:r>
                <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5140181" y="2737492"/>
              <a:ext cx="371438" cy="1846389"/>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107504" y="771962"/>
            <a:ext cx="9036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icrosoft Himalaya" panose="01010100010101010101" pitchFamily="2" charset="0"/>
                <a:ea typeface="Meiryo UI" panose="020B0604030504040204" pitchFamily="50" charset="-128"/>
                <a:cs typeface="Microsoft Himalaya" panose="01010100010101010101" pitchFamily="2" charset="0"/>
              </a:rPr>
              <a:t>■</a:t>
            </a:r>
            <a:r>
              <a:rPr lang="ja-JP" altLang="en-US" sz="1600" dirty="0" smtClean="0">
                <a:solidFill>
                  <a:prstClr val="black"/>
                </a:solidFill>
                <a:latin typeface="Microsoft Himalaya" panose="01010100010101010101" pitchFamily="2" charset="0"/>
                <a:cs typeface="Microsoft Himalaya" panose="01010100010101010101" pitchFamily="2" charset="0"/>
              </a:rPr>
              <a:t>　公の施設</a:t>
            </a:r>
            <a:r>
              <a:rPr lang="ja-JP" altLang="en-US" dirty="0">
                <a:solidFill>
                  <a:prstClr val="black"/>
                </a:solidFill>
              </a:rPr>
              <a:t>　</a:t>
            </a:r>
            <a:r>
              <a:rPr lang="ja-JP" altLang="en-US" dirty="0" smtClean="0">
                <a:solidFill>
                  <a:prstClr val="black"/>
                </a:solidFill>
              </a:rPr>
              <a:t> </a:t>
            </a:r>
            <a:endParaRPr lang="en-US" altLang="ja-JP" dirty="0" smtClean="0">
              <a:solidFill>
                <a:prstClr val="black"/>
              </a:solidFill>
            </a:endParaRPr>
          </a:p>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）について、これまでの取組みの進捗状況や社会情勢の変化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844630"/>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0" name="正方形/長方形 1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smtClean="0">
                <a:solidFill>
                  <a:prstClr val="black"/>
                </a:solidFill>
              </a:rPr>
              <a:pPr algn="ctr" fontAlgn="base">
                <a:spcBef>
                  <a:spcPct val="0"/>
                </a:spcBef>
                <a:spcAft>
                  <a:spcPct val="0"/>
                </a:spcAft>
              </a:pPr>
              <a:t>129</a:t>
            </a:fld>
            <a:endParaRPr lang="ja-JP" altLang="en-US" dirty="0">
              <a:solidFill>
                <a:prstClr val="black"/>
              </a:solidFill>
            </a:endParaRPr>
          </a:p>
        </p:txBody>
      </p:sp>
      <p:sp>
        <p:nvSpPr>
          <p:cNvPr id="23" name="正方形/長方形 22"/>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79512" y="70140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7986016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164483724"/>
              </p:ext>
            </p:extLst>
          </p:nvPr>
        </p:nvGraphicFramePr>
        <p:xfrm>
          <a:off x="180108" y="1006158"/>
          <a:ext cx="8787533" cy="5708713"/>
        </p:xfrm>
        <a:graphic>
          <a:graphicData uri="http://schemas.openxmlformats.org/drawingml/2006/table">
            <a:tbl>
              <a:tblPr firstRow="1" firstCol="1" bandRow="1">
                <a:tableStyleId>{BC89EF96-8CEA-46FF-86C4-4CE0E7609802}</a:tableStyleId>
              </a:tblPr>
              <a:tblGrid>
                <a:gridCol w="1090688"/>
                <a:gridCol w="2641621"/>
                <a:gridCol w="3035847"/>
                <a:gridCol w="2019377"/>
              </a:tblGrid>
              <a:tr h="370017">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606" marR="58606" marT="0" marB="0" anchor="ctr">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p>
                  </a:txBody>
                  <a:tcPr marL="58606" marR="58606" marT="0" marB="0" anchor="ctr">
                    <a:solidFill>
                      <a:srgbClr val="0070C0"/>
                    </a:solidFill>
                  </a:tcPr>
                </a:tc>
              </a:tr>
              <a:tr h="1446316">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上方演芸資料館（ワッハ上方）</a:t>
                      </a:r>
                    </a:p>
                  </a:txBody>
                  <a:tcPr marL="58606" marR="58606" marT="0" marB="0" anchor="ctr">
                    <a:noFill/>
                  </a:tcPr>
                </a:tc>
                <a:tc>
                  <a:txBody>
                    <a:bodyPr/>
                    <a:lstStyle/>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年度は事業計画を含む）を踏まえ、アーツカウンシルで評価</a:t>
                      </a:r>
                    </a:p>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○アーツカウンシルでの評価を踏まえ、平成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に府の方針</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文化振興会議アーツカウンシル部会から府に対し、大阪独自の文化である上方演芸を後世に伝えていくことは、府の文化行政の担うべき役割の一つであり、現時点では、その仕事は「ワッハ上方」が果たすことが望ましいこと、当面は現在地でワッハ上方の使命を果たすことや、資料の蓄積、閲覧、研究により適した場所がある場合は移転を検討することなどの提言あり</a:t>
                      </a: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○アーツカウンシルの提言を踏まえ、資料の整理・活用等の充実を図る取組みや運営体制等について検討</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○提言を踏まえ、平成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月から府の直営施設とし、収蔵資料をしっかりと整理活用し、その魅力を十分引き出せる資料館とするための取組みを推進</a:t>
                      </a:r>
                    </a:p>
                  </a:txBody>
                  <a:tcPr marL="58606" marR="58606" marT="36000" marB="0">
                    <a:noFill/>
                  </a:tcPr>
                </a:tc>
              </a:tr>
              <a:tr h="415888">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金剛コロニー</a:t>
                      </a:r>
                    </a:p>
                  </a:txBody>
                  <a:tcPr marL="58596" marR="58596" marT="0" marB="0" anchor="ct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年度の民営化に向けて、地域生活支援拠点施設等の整備を計画的に進める</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r>
              <a:tr h="592224">
                <a:tc>
                  <a:txBody>
                    <a:bodyPr/>
                    <a:lstStyle/>
                    <a:p>
                      <a:pPr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整肢学院</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chor="ctr" anchorCtr="1">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○府立の社会福祉施設について、民間で対応が可能な分野は民間で担っていただくという方針に基づき民営化を検討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月から民営化（予定）</a:t>
                      </a:r>
                      <a:endParaRPr lang="ja-JP" sz="1000" u="none" strike="dbl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720080">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ライフ</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サポートセンター</a:t>
                      </a:r>
                      <a:endParaRPr 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0" marB="0" anchor="ctr">
                    <a:noFill/>
                  </a:tcPr>
                </a:tc>
                <a:tc>
                  <a:txBody>
                    <a:bodyPr/>
                    <a:lstStyle/>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○通所については、「子ども・若者自立支援センター」や「地域支援ネットワーク」の設置状況等を踏まえ、廃止をめざす</a:t>
                      </a:r>
                      <a:endParaRPr lang="ja-JP"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○地域の支援体制確立を含め、通所事業の廃止に向けたプロセスを検討</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○開設時と比べて、入所児童における、ひきこもり・不登校等の児童の割合が低下</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〇通所については、</a:t>
                      </a:r>
                      <a:r>
                        <a:rPr lang="ja-JP" altLang="en-US" sz="1000" b="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民間支援機関や市町村と協働のうえ、廃止をめざす</a:t>
                      </a:r>
                      <a:endParaRPr lang="en-US" altLang="ja-JP" sz="1000" b="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○入所については、入所実態を踏まえた施設のあり方を検討</a:t>
                      </a:r>
                      <a:endParaRPr lang="ja-JP" altLang="ja-JP"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r>
              <a:tr h="406017">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救急</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438712">
                <a:tc>
                  <a:txBody>
                    <a:bodyPr/>
                    <a:lstStyle/>
                    <a:p>
                      <a:pPr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図書館</a:t>
                      </a:r>
                    </a:p>
                  </a:txBody>
                  <a:tcPr marL="58606" marR="58606" marT="0" marB="0" anchor="ctr">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年度から指定管理者制度を導入するための条例改正を実施</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r>
              <a:tr h="11560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lnT w="12700" cap="flat" cmpd="sng" algn="ctr">
                      <a:solidFill>
                        <a:schemeClr val="accent1"/>
                      </a:solidFill>
                      <a:prstDash val="solid"/>
                      <a:round/>
                      <a:headEnd type="none" w="med" len="med"/>
                      <a:tailEnd type="none" w="med" len="med"/>
                    </a:lnT>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○中之島図書館については、建物、蔵書、培ってきたノウハウなどの特徴を最大限活用し、平成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年度中に新しいタイプの図書館にリニューアルする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○リニューアル工事の実施</a:t>
                      </a:r>
                    </a:p>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○中央公会堂と連携した文化事業の実施</a:t>
                      </a: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指定管理者制度導入に向けた調整を行うとともに、所要の条例改正等を実施予定。</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指定管理者制度の導入時期については、施設保全のための調査を実施したことから平成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r>
            </a:tbl>
          </a:graphicData>
        </a:graphic>
      </p:graphicFrame>
      <p:sp>
        <p:nvSpPr>
          <p:cNvPr id="3096" name="テキスト ボックス 1"/>
          <p:cNvSpPr txBox="1">
            <a:spLocks noChangeArrowheads="1"/>
          </p:cNvSpPr>
          <p:nvPr/>
        </p:nvSpPr>
        <p:spPr bwMode="auto">
          <a:xfrm>
            <a:off x="236970" y="721654"/>
            <a:ext cx="7489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」で示した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方向性等の取組みを進める施設</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a:solidFill>
                  <a:prstClr val="black"/>
                </a:solidFill>
              </a:rPr>
              <a:pPr algn="ctr" fontAlgn="base">
                <a:spcBef>
                  <a:spcPct val="0"/>
                </a:spcBef>
                <a:spcAft>
                  <a:spcPct val="0"/>
                </a:spcAft>
              </a:pPr>
              <a:t>130</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65441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03553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131</a:t>
            </a:fld>
            <a:endParaRPr lang="ja-JP" altLang="en-US" dirty="0">
              <a:solidFill>
                <a:prstClr val="black"/>
              </a:solidFill>
            </a:endParaRPr>
          </a:p>
        </p:txBody>
      </p:sp>
      <p:sp>
        <p:nvSpPr>
          <p:cNvPr id="2" name="テキスト ボックス 1"/>
          <p:cNvSpPr txBox="1"/>
          <p:nvPr/>
        </p:nvSpPr>
        <p:spPr>
          <a:xfrm>
            <a:off x="971600" y="3717032"/>
            <a:ext cx="7388920" cy="2308324"/>
          </a:xfrm>
          <a:prstGeom prst="rect">
            <a:avLst/>
          </a:prstGeom>
          <a:noFill/>
        </p:spPr>
        <p:txBody>
          <a:bodyPr wrap="square" rtlCol="0">
            <a:spAutoFit/>
          </a:bodyPr>
          <a:lstStyle/>
          <a:p>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「将来の財政リスク」点検項目</a:t>
            </a:r>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１．まちづくり促進事業会計（りんくうタウン、阪南スカイタウン、二色の浜）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港湾整備事業特別会計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　阪南</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汐見沖地区整備事業（泉大津フェニックス事業）</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．箕面北部丘陵整備事業特別会計（箕面森町（水と緑の健康都市）事業）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大阪府道路公社</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大阪府土地開発公社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9512" y="593393"/>
            <a:ext cx="8784976" cy="1815882"/>
          </a:xfrm>
          <a:prstGeom prst="rect">
            <a:avLst/>
          </a:prstGeom>
          <a:noFill/>
        </p:spPr>
        <p:txBody>
          <a:bodyPr wrap="square" rtlCol="0">
            <a:spAutoFit/>
          </a:bodyPr>
          <a:lstStyle/>
          <a:p>
            <a:pPr marL="252000" indent="-457200"/>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「将来の財政リスク」の点検</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大阪府では、これまでから旧企業局事業の収束などの課題について、問題を先送りすることなく「負の遺産」として整理してきました。</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改革プラン（案）」においては、これらの「負の遺産」に加え、策定時点では収支に見込んでいないものの、将来、新たな財源の支出を伴い、財政収支に大きな影響を及ぼす可能性のある項目と、その影響額について、点検を行うとともに、その進捗状況を確認してきました。</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本プランにおいても、「財政構造改革プラン（案）」と同様の視点で、再点検を実施しました。</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3632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１．まちづくり促進事業会計（りんくうタウン、阪南スカイタウン、二色の浜）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132</a:t>
            </a:fld>
            <a:endParaRPr lang="ja-JP" altLang="en-US" dirty="0">
              <a:solidFill>
                <a:prstClr val="black"/>
              </a:solidFill>
            </a:endParaRPr>
          </a:p>
        </p:txBody>
      </p:sp>
      <p:sp>
        <p:nvSpPr>
          <p:cNvPr id="17" name="テキスト ボックス 16"/>
          <p:cNvSpPr txBox="1"/>
          <p:nvPr/>
        </p:nvSpPr>
        <p:spPr>
          <a:xfrm>
            <a:off x="77485" y="902325"/>
            <a:ext cx="3836549" cy="5016758"/>
          </a:xfrm>
          <a:prstGeom prst="rect">
            <a:avLst/>
          </a:prstGeom>
          <a:noFill/>
        </p:spPr>
        <p:txBody>
          <a:bodyPr wrap="square" rtlCol="0">
            <a:spAutoFit/>
          </a:bodyPr>
          <a:lstStyle/>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ちづくり促進事業会計は、計画どおりに分譲が進まないりんくうタウン等の産業用地について、企業ニーズの変化を踏まえ、定期借地事業を本格的に導入することで、政策的に企業誘致を促進し、まちの早期立上げを実現するため、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年に設置したものです。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この事業は、起債の発行に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より用地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取得に必要な資金調達を行い、その償還は事業用地の売却収入を充てることにより、収支が均衡する仕組みになっています。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その売却予定価格（簿価）は、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1,141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地域整備事業会計廃止時に一般会計へ移管された土地について定期借地を行う場合には、一般会計から現物出資を受けて貸付し、当該土地の貸付収入に相当する納付金を一般会計へ納付しています。（貸付期間終了後は一般会計に返還）</a:t>
            </a:r>
          </a:p>
        </p:txBody>
      </p:sp>
      <p:pic>
        <p:nvPicPr>
          <p:cNvPr id="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64469"/>
            <a:ext cx="4938713" cy="426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2" name="正方形/長方形 1"/>
          <p:cNvSpPr/>
          <p:nvPr/>
        </p:nvSpPr>
        <p:spPr>
          <a:xfrm>
            <a:off x="3986970" y="1063779"/>
            <a:ext cx="1356462" cy="338554"/>
          </a:xfrm>
          <a:prstGeom prst="rect">
            <a:avLst/>
          </a:prstGeom>
        </p:spPr>
        <p:txBody>
          <a:bodyPr wrap="none">
            <a:spAutoFit/>
          </a:bodyPr>
          <a:lstStyle/>
          <a:p>
            <a:pPr algn="ctr">
              <a:lnSpc>
                <a:spcPct val="100000"/>
              </a:lnSpc>
              <a:spcBef>
                <a:spcPct val="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事業の仕組み</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89439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7485" y="548680"/>
            <a:ext cx="8887003" cy="1077218"/>
          </a:xfrm>
          <a:prstGeom prst="rect">
            <a:avLst/>
          </a:prstGeom>
          <a:noFill/>
        </p:spPr>
        <p:txBody>
          <a:bodyPr wrap="square" rtlCol="0">
            <a:spAutoFit/>
          </a:bodyPr>
          <a:lstStyle/>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りんくうタウン、阪南スカイタウン分譲・定期借地の契約状況</a:t>
            </a: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分譲等の契約率は、企業局事業の収束を決定した平成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年では、りんくうタウン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阪南スカイタウン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45.7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％でしたが、平成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まちづくり促進事業会計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を設置し、定期借地事業を本格導入して以降、順調に契約がすすみ、平成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月末現在では、それぞれ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97.4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90.1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p>
        </p:txBody>
      </p:sp>
      <p:grpSp>
        <p:nvGrpSpPr>
          <p:cNvPr id="11" name="グループ化 4"/>
          <p:cNvGrpSpPr>
            <a:grpSpLocks/>
          </p:cNvGrpSpPr>
          <p:nvPr/>
        </p:nvGrpSpPr>
        <p:grpSpPr bwMode="auto">
          <a:xfrm>
            <a:off x="35496" y="1628800"/>
            <a:ext cx="4896544" cy="2941128"/>
            <a:chOff x="3203848" y="1084251"/>
            <a:chExt cx="5231333" cy="2940362"/>
          </a:xfrm>
        </p:grpSpPr>
        <p:sp>
          <p:nvSpPr>
            <p:cNvPr id="12" name="テキスト ボックス 1"/>
            <p:cNvSpPr txBox="1">
              <a:spLocks noChangeArrowheads="1"/>
            </p:cNvSpPr>
            <p:nvPr/>
          </p:nvSpPr>
          <p:spPr bwMode="auto">
            <a:xfrm>
              <a:off x="4716016" y="1084251"/>
              <a:ext cx="2520950"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分譲・定期借地の契約状況</a:t>
              </a:r>
            </a:p>
          </p:txBody>
        </p:sp>
        <p:sp>
          <p:nvSpPr>
            <p:cNvPr id="14" name="テキスト ボックス 15"/>
            <p:cNvSpPr txBox="1">
              <a:spLocks noChangeArrowheads="1"/>
            </p:cNvSpPr>
            <p:nvPr/>
          </p:nvSpPr>
          <p:spPr bwMode="auto">
            <a:xfrm>
              <a:off x="5532795" y="3809225"/>
              <a:ext cx="720725"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年度</a:t>
              </a:r>
            </a:p>
          </p:txBody>
        </p:sp>
        <p:pic>
          <p:nvPicPr>
            <p:cNvPr id="1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133" y="1307293"/>
              <a:ext cx="5084048" cy="2497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13" name="テキスト ボックス 2"/>
            <p:cNvSpPr txBox="1">
              <a:spLocks noChangeArrowheads="1"/>
            </p:cNvSpPr>
            <p:nvPr/>
          </p:nvSpPr>
          <p:spPr bwMode="auto">
            <a:xfrm>
              <a:off x="3203848" y="1112032"/>
              <a:ext cx="923176"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契約率（％）</a:t>
              </a:r>
            </a:p>
          </p:txBody>
        </p:sp>
      </p:grpSp>
      <p:sp>
        <p:nvSpPr>
          <p:cNvPr id="22" name="AutoShape 3"/>
          <p:cNvSpPr>
            <a:spLocks noChangeArrowheads="1"/>
          </p:cNvSpPr>
          <p:nvPr/>
        </p:nvSpPr>
        <p:spPr bwMode="auto">
          <a:xfrm>
            <a:off x="316196" y="4581128"/>
            <a:ext cx="8540540" cy="1961431"/>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起債の償還までに事業用地の確実</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売却を進めていく</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必要があります。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現時点</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での地価は、売却予定価格（簿価）を大幅に下回っているため、地価が復元していなければ、府の財政負担が生じる恐れがあります。なお売却時までに、地価が復元しないと仮定した場合に生じる損失額は</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428</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億円と試算しています。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年度以降、順次、定期借地期間が終了しますが、貸付期間中の売却を希望する定期借地事</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業者の</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ニーズに柔軟に対応し、定期借地から分譲へと円滑に進むよう、貸付期間の終了を待たずに売却を進め、地域ポテンシャルの向上に努めていきます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25" y="1649783"/>
            <a:ext cx="2074280" cy="16791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133</a:t>
            </a:fld>
            <a:endParaRPr lang="ja-JP" altLang="en-US" dirty="0">
              <a:solidFill>
                <a:prstClr val="black"/>
              </a:solidFill>
            </a:endParaRPr>
          </a:p>
        </p:txBody>
      </p:sp>
      <p:sp>
        <p:nvSpPr>
          <p:cNvPr id="26" name="Rectangle 7"/>
          <p:cNvSpPr>
            <a:spLocks noChangeArrowheads="1"/>
          </p:cNvSpPr>
          <p:nvPr/>
        </p:nvSpPr>
        <p:spPr bwMode="auto">
          <a:xfrm>
            <a:off x="5004048" y="4221088"/>
            <a:ext cx="3107259" cy="2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00000"/>
              </a:lnSpc>
              <a:spcBef>
                <a:spcPct val="0"/>
              </a:spcBef>
            </a:pP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　端数処理のため、各欄の合計と合計欄は一致しない。</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635037"/>
            <a:ext cx="2030177" cy="256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457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569660"/>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①　阪南</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事業は、港湾物流機能の強化・拡充や背後市街地の住工混在地域の環境改善などを目的として</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岸和田市の沖合で行っている埋立事業で、平成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年度より着手しています。平成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年度以降、埋立土については、公共事業の建設発生土で行っており</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埋立費用をかけていません。全体面積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141.7ha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のうち優先的整備区域（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）を対象にインフラ整備を行い</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埋立地の土地処分（分譲・賃貸）を行っています。現在、埋立が終わった土地処分の状況は、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2276872"/>
            <a:ext cx="4184614" cy="4176464"/>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当該整備に係る優先的整備区域の事業費</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477</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億円（完成目標平成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495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年度末時点</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では、事業費</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392</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201</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事業費として</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294</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土地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処分が進まない場合や土地価格が下落した場合</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への影響が懸念されます。</a:t>
            </a: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採算性確保のため、土地需要等を見極めつつ、インフラ整備を</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実施するとともに、企業</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努め、土地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処分を進めていきます。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134</a:t>
            </a:fld>
            <a:endParaRPr lang="ja-JP" altLang="en-US" dirty="0">
              <a:solidFill>
                <a:prstClr val="black"/>
              </a:solidFill>
            </a:endParaRPr>
          </a:p>
        </p:txBody>
      </p:sp>
      <p:sp>
        <p:nvSpPr>
          <p:cNvPr id="17" name="角丸四角形 16"/>
          <p:cNvSpPr/>
          <p:nvPr/>
        </p:nvSpPr>
        <p:spPr>
          <a:xfrm>
            <a:off x="4499992" y="6453336"/>
            <a:ext cx="4136031" cy="480932"/>
          </a:xfrm>
          <a:prstGeom prst="roundRect">
            <a:avLst>
              <a:gd name="adj" fmla="val 11376"/>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可処分地面積欄の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内の数字は、埋立竣工済の可処分地</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面積</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処分面積欄の</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内の数字は、分譲済み面積</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4725144"/>
            <a:ext cx="3202881" cy="176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727" y="1988840"/>
            <a:ext cx="4181753" cy="280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5195378" y="2058412"/>
            <a:ext cx="1944216"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阪南２区整備計画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79512" y="5694548"/>
            <a:ext cx="4136031" cy="830796"/>
          </a:xfrm>
          <a:prstGeom prst="roundRect">
            <a:avLst>
              <a:gd name="adj" fmla="val 0"/>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pPr marL="252000" indent="-4572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優先的整備区域とは、事業期間が非常に長期に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わたることから、土地処分の可能性の高い区域を設定し、事業化した区域である。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42600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②　汐見沖地区整備事業（泉大津フェニックス事業）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本事業は、近畿圏から発生する廃棄物の最終処分を行い、埋立てた土地を活用して、港湾機能整備を図る「大阪湾圏域広域処理場整備事業」により埋立を進めており、平成元年度より着手しています。なお当該地は廃棄物等で埋立てており、地盤が安定するまでの間、中古自動車保管ヤード等として暫定的に利用しながら、事業を進めています。地盤が安定した後は、港湾関連用地、工業用地等として土地処分（分譲・賃貸）を行うため、順次インフラ整備を行っていきます。現在、埋立が終了した土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112ha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79ha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を中古自動車保管ヤード等として利用中です。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2420888"/>
            <a:ext cx="4184614" cy="422738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当該整備に係る事業費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475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億円（完成目標平成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807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年度末時点では、事業費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億円であり、今後の事業費として</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437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788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土地処分が進まない場合や土地価格が下落した場合は</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財政への影響が懸念されます。</a:t>
            </a: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採算性確保のため</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、土地需要等を見極めつつ、インフラ</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整備を実施するとともに、企業立地に努め、土地処分を進めていきます。なお直ちに土地処分が出来ない区域については、暫定的に中古自動車保管ヤードとして利用を行い</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収入の確保に努めていきます。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135</a:t>
            </a:fld>
            <a:endParaRPr lang="ja-JP" altLang="en-US" dirty="0">
              <a:solidFill>
                <a:prstClr val="black"/>
              </a:solidFill>
            </a:endParaRPr>
          </a:p>
        </p:txBody>
      </p:sp>
      <p:sp>
        <p:nvSpPr>
          <p:cNvPr id="12" name="テキスト ボックス 11"/>
          <p:cNvSpPr txBox="1"/>
          <p:nvPr/>
        </p:nvSpPr>
        <p:spPr>
          <a:xfrm>
            <a:off x="4540159" y="6624000"/>
            <a:ext cx="4136297"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可処分地面積欄の（）内の数字は、埋立竣工済の可処分地面積（</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精査予定）</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688575040"/>
              </p:ext>
            </p:extLst>
          </p:nvPr>
        </p:nvGraphicFramePr>
        <p:xfrm>
          <a:off x="4594556" y="5237874"/>
          <a:ext cx="3762028" cy="1431486"/>
        </p:xfrm>
        <a:graphic>
          <a:graphicData uri="http://schemas.openxmlformats.org/presentationml/2006/ole">
            <mc:AlternateContent xmlns:mc="http://schemas.openxmlformats.org/markup-compatibility/2006">
              <mc:Choice xmlns:v="urn:schemas-microsoft-com:vml" Requires="v">
                <p:oleObj spid="_x0000_s5362" name="ワークシート" r:id="rId4" imgW="5114941" imgH="1724066" progId="Excel.Sheet.12">
                  <p:embed/>
                </p:oleObj>
              </mc:Choice>
              <mc:Fallback>
                <p:oleObj name="ワークシート" r:id="rId4" imgW="5114941" imgH="1724066" progId="Excel.Sheet.12">
                  <p:embed/>
                  <p:pic>
                    <p:nvPicPr>
                      <p:cNvPr id="0" name=""/>
                      <p:cNvPicPr>
                        <a:picLocks noChangeAspect="1" noChangeArrowheads="1"/>
                      </p:cNvPicPr>
                      <p:nvPr/>
                    </p:nvPicPr>
                    <p:blipFill>
                      <a:blip r:embed="rId5"/>
                      <a:srcRect/>
                      <a:stretch>
                        <a:fillRect/>
                      </a:stretch>
                    </p:blipFill>
                    <p:spPr bwMode="auto">
                      <a:xfrm>
                        <a:off x="4594556" y="5237874"/>
                        <a:ext cx="3762028" cy="1431486"/>
                      </a:xfrm>
                      <a:prstGeom prst="rect">
                        <a:avLst/>
                      </a:prstGeom>
                      <a:noFill/>
                      <a:ln>
                        <a:noFill/>
                      </a:ln>
                    </p:spPr>
                  </p:pic>
                </p:oleObj>
              </mc:Fallback>
            </mc:AlternateContent>
          </a:graphicData>
        </a:graphic>
      </p:graphicFrame>
      <p:pic>
        <p:nvPicPr>
          <p:cNvPr id="14"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641" y="2420888"/>
            <a:ext cx="4789431" cy="281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14"/>
          <p:cNvGrpSpPr/>
          <p:nvPr/>
        </p:nvGrpSpPr>
        <p:grpSpPr>
          <a:xfrm>
            <a:off x="7176988" y="4140145"/>
            <a:ext cx="626864" cy="354117"/>
            <a:chOff x="7103963" y="3108077"/>
            <a:chExt cx="626864" cy="354117"/>
          </a:xfrm>
        </p:grpSpPr>
        <p:cxnSp>
          <p:nvCxnSpPr>
            <p:cNvPr id="16" name="直線コネクタ 15"/>
            <p:cNvCxnSpPr/>
            <p:nvPr/>
          </p:nvCxnSpPr>
          <p:spPr>
            <a:xfrm>
              <a:off x="7103963" y="3108077"/>
              <a:ext cx="216024" cy="2880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316812" y="3344291"/>
              <a:ext cx="414015" cy="11790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311291" y="4353063"/>
            <a:ext cx="563231" cy="169277"/>
          </a:xfrm>
          <a:prstGeom prst="rect">
            <a:avLst/>
          </a:prstGeom>
          <a:noFill/>
        </p:spPr>
        <p:txBody>
          <a:bodyPr wrap="square" rtlCol="0">
            <a:spAutoFit/>
          </a:bodyPr>
          <a:lstStyle/>
          <a:p>
            <a:pPr algn="ctr"/>
            <a:r>
              <a:rPr kumimoji="1" lang="ja-JP" altLang="en-US" sz="500" b="1" dirty="0" smtClean="0">
                <a:latin typeface="+mn-ea"/>
              </a:rPr>
              <a:t>道路（約</a:t>
            </a:r>
            <a:r>
              <a:rPr kumimoji="1" lang="en-US" altLang="ja-JP" sz="500" b="1" dirty="0" smtClean="0">
                <a:latin typeface="+mn-ea"/>
              </a:rPr>
              <a:t>9ha)</a:t>
            </a:r>
            <a:endParaRPr kumimoji="1" lang="ja-JP" altLang="en-US" sz="400" b="1" dirty="0">
              <a:latin typeface="+mn-ea"/>
            </a:endParaRPr>
          </a:p>
        </p:txBody>
      </p:sp>
      <p:sp>
        <p:nvSpPr>
          <p:cNvPr id="11" name="テキスト ボックス 10"/>
          <p:cNvSpPr txBox="1"/>
          <p:nvPr/>
        </p:nvSpPr>
        <p:spPr>
          <a:xfrm>
            <a:off x="4716016" y="2359913"/>
            <a:ext cx="236641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汐見沖地区土地利用計画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51542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830997"/>
          </a:xfrm>
          <a:prstGeom prst="rect">
            <a:avLst/>
          </a:prstGeom>
          <a:noFill/>
        </p:spPr>
        <p:txBody>
          <a:bodyPr wrap="square" rtlCol="0">
            <a:spAutoFit/>
          </a:bodyPr>
          <a:lstStyle/>
          <a:p>
            <a:pPr marL="36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．箕面北部丘陵整備事業特別会計（箕面森町（水と緑の健康都市）事業）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箕面森町事業（事業完了は平成</a:t>
            </a:r>
            <a:r>
              <a:rPr lang="en-US" altLang="ja-JP"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年度末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予定</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府が造成する区域を当初の計画よりも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縮小、かつ事業費の精査を行うことで、</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府費負担額は</a:t>
            </a:r>
            <a:r>
              <a:rPr lang="en-US" altLang="ja-JP"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億円以内とすることにしています。</a:t>
            </a:r>
            <a:endParaRPr lang="ja-JP" altLang="en-US" sz="16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1484784"/>
            <a:ext cx="4184614" cy="460851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財政再建プログラム案で「引き続き事業の完成をめざす」とした第１区域においては、保留地である住宅地</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532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区画のうち、</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322</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区画が契約済み</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となっています。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住宅地については、今後、年間約</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区画の販売を見込んでおり、平成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年度までに完売できるよう販売に努めます。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年度以降の保留地販売収入額は、</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億円を見込んでいますが、仮に</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年度末までに、計画どおり販売できず保留地が残る状況となった場合、府費負担への影響が懸念されます。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府費負担の限度額である</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億円を堅持するため、販売促進活動を強化し、計画どおりの保留地販売に努めるとともに、事業費の縮減策を講じていきます。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136</a:t>
            </a:fld>
            <a:endParaRPr lang="ja-JP" altLang="en-US" dirty="0">
              <a:solidFill>
                <a:prstClr val="black"/>
              </a:solidFill>
            </a:endParaRP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1616125"/>
            <a:ext cx="4398441" cy="418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4"/>
          <p:cNvSpPr>
            <a:spLocks noChangeArrowheads="1"/>
          </p:cNvSpPr>
          <p:nvPr/>
        </p:nvSpPr>
        <p:spPr bwMode="auto">
          <a:xfrm>
            <a:off x="4844149" y="2679452"/>
            <a:ext cx="807971" cy="448841"/>
          </a:xfrm>
          <a:prstGeom prst="wedgeRoundRectCallout">
            <a:avLst>
              <a:gd name="adj1" fmla="val 4131"/>
              <a:gd name="adj2" fmla="val 11571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lnSpc>
                <a:spcPct val="100000"/>
              </a:lnSpc>
              <a:spcBef>
                <a:spcPct val="0"/>
              </a:spcBef>
            </a:pPr>
            <a:r>
              <a:rPr lang="ja-JP" altLang="en-US" sz="800" b="0" dirty="0">
                <a:latin typeface="Meiryo UI" panose="020B0604030504040204" pitchFamily="50" charset="-128"/>
                <a:ea typeface="Meiryo UI" panose="020B0604030504040204" pitchFamily="50" charset="-128"/>
                <a:cs typeface="Meiryo UI" panose="020B0604030504040204" pitchFamily="50" charset="-128"/>
              </a:rPr>
              <a:t>施設誘致地区</a:t>
            </a:r>
          </a:p>
          <a:p>
            <a:pPr>
              <a:lnSpc>
                <a:spcPct val="100000"/>
              </a:lnSpc>
              <a:spcBef>
                <a:spcPct val="0"/>
              </a:spcBef>
            </a:pPr>
            <a:r>
              <a:rPr lang="ja-JP" altLang="en-US" sz="800" b="0" dirty="0">
                <a:latin typeface="Meiryo UI" panose="020B0604030504040204" pitchFamily="50" charset="-128"/>
                <a:ea typeface="Meiryo UI" panose="020B0604030504040204" pitchFamily="50" charset="-128"/>
                <a:cs typeface="Meiryo UI" panose="020B0604030504040204" pitchFamily="50" charset="-128"/>
              </a:rPr>
              <a:t>住宅供給</a:t>
            </a:r>
            <a:r>
              <a:rPr lang="ja-JP" altLang="en-US" sz="800" b="0" dirty="0" smtClean="0">
                <a:latin typeface="Meiryo UI" panose="020B0604030504040204" pitchFamily="50" charset="-128"/>
                <a:ea typeface="Meiryo UI" panose="020B0604030504040204" pitchFamily="50" charset="-128"/>
                <a:cs typeface="Meiryo UI" panose="020B0604030504040204" pitchFamily="50" charset="-128"/>
              </a:rPr>
              <a:t>公社他</a:t>
            </a:r>
            <a:endParaRPr lang="ja-JP" altLang="en-US" sz="8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r>
              <a:rPr lang="ja-JP" altLang="en-US" sz="800" b="0" dirty="0">
                <a:latin typeface="Meiryo UI" panose="020B0604030504040204" pitchFamily="50" charset="-128"/>
                <a:ea typeface="Meiryo UI" panose="020B0604030504040204" pitchFamily="50" charset="-128"/>
                <a:cs typeface="Meiryo UI" panose="020B0604030504040204" pitchFamily="50" charset="-128"/>
              </a:rPr>
              <a:t>仮換地・保留地</a:t>
            </a:r>
          </a:p>
        </p:txBody>
      </p:sp>
      <p:sp>
        <p:nvSpPr>
          <p:cNvPr id="21" name="AutoShape 6"/>
          <p:cNvSpPr>
            <a:spLocks noChangeAspect="1" noChangeArrowheads="1"/>
          </p:cNvSpPr>
          <p:nvPr/>
        </p:nvSpPr>
        <p:spPr bwMode="auto">
          <a:xfrm>
            <a:off x="6228184" y="4073847"/>
            <a:ext cx="908005" cy="312634"/>
          </a:xfrm>
          <a:prstGeom prst="wedgeRoundRectCallout">
            <a:avLst>
              <a:gd name="adj1" fmla="val 45593"/>
              <a:gd name="adj2" fmla="val -133389"/>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民間地権者</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による宅地開発</a:t>
            </a:r>
          </a:p>
        </p:txBody>
      </p:sp>
      <p:sp>
        <p:nvSpPr>
          <p:cNvPr id="23" name="AutoShape 7"/>
          <p:cNvSpPr>
            <a:spLocks noChangeAspect="1" noChangeArrowheads="1"/>
          </p:cNvSpPr>
          <p:nvPr/>
        </p:nvSpPr>
        <p:spPr bwMode="auto">
          <a:xfrm rot="16200000">
            <a:off x="4890883" y="4095248"/>
            <a:ext cx="1048054" cy="906467"/>
          </a:xfrm>
          <a:prstGeom prst="notchedRightArrow">
            <a:avLst>
              <a:gd name="adj1" fmla="val 50000"/>
              <a:gd name="adj2" fmla="val 28905"/>
            </a:avLst>
          </a:prstGeom>
          <a:solidFill>
            <a:srgbClr val="FF0000">
              <a:alpha val="20000"/>
            </a:srgbClr>
          </a:solidFill>
          <a:ln w="9525">
            <a:solidFill>
              <a:srgbClr val="000000"/>
            </a:solidFill>
            <a:miter lim="800000"/>
            <a:headEnd/>
            <a:tailEnd/>
          </a:ln>
        </p:spPr>
        <p:txBody>
          <a:bodyPr rot="10800000" lIns="36000" tIns="36000" rIns="36000" bIns="36000"/>
          <a:lstStyle/>
          <a:p>
            <a:pPr>
              <a:lnSpc>
                <a:spcPct val="100000"/>
              </a:lnSpc>
              <a:spcBef>
                <a:spcPct val="0"/>
              </a:spcBef>
            </a:pPr>
            <a:endParaRPr lang="en-US" altLang="ja-JP" sz="800" b="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900" b="0" dirty="0">
                <a:latin typeface="Meiryo UI" panose="020B0604030504040204" pitchFamily="50" charset="-128"/>
                <a:ea typeface="Meiryo UI" panose="020B0604030504040204" pitchFamily="50" charset="-128"/>
                <a:cs typeface="Meiryo UI" panose="020B0604030504040204" pitchFamily="50" charset="-128"/>
              </a:rPr>
              <a:t>残土処分</a:t>
            </a:r>
          </a:p>
          <a:p>
            <a:pPr algn="r">
              <a:lnSpc>
                <a:spcPct val="100000"/>
              </a:lnSpc>
              <a:spcBef>
                <a:spcPct val="0"/>
              </a:spcBef>
            </a:pPr>
            <a:endParaRPr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endParaRPr lang="en-US" altLang="ja-JP" sz="10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8"/>
          <p:cNvSpPr txBox="1">
            <a:spLocks noChangeArrowheads="1"/>
          </p:cNvSpPr>
          <p:nvPr/>
        </p:nvSpPr>
        <p:spPr bwMode="auto">
          <a:xfrm>
            <a:off x="5685895" y="3470930"/>
            <a:ext cx="794487" cy="2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a:lnSpc>
                <a:spcPct val="100000"/>
              </a:lnSpc>
              <a:spcBef>
                <a:spcPct val="0"/>
              </a:spcBef>
            </a:pPr>
            <a:r>
              <a:rPr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止々呂美吉川線</a:t>
            </a:r>
          </a:p>
        </p:txBody>
      </p:sp>
      <p:sp>
        <p:nvSpPr>
          <p:cNvPr id="25" name="Line 9"/>
          <p:cNvSpPr>
            <a:spLocks noChangeShapeType="1"/>
          </p:cNvSpPr>
          <p:nvPr/>
        </p:nvSpPr>
        <p:spPr bwMode="auto">
          <a:xfrm>
            <a:off x="5405798" y="3564040"/>
            <a:ext cx="280097" cy="0"/>
          </a:xfrm>
          <a:prstGeom prst="line">
            <a:avLst/>
          </a:prstGeom>
          <a:noFill/>
          <a:ln w="3175">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Rectangle 10"/>
          <p:cNvSpPr>
            <a:spLocks noChangeArrowheads="1"/>
          </p:cNvSpPr>
          <p:nvPr/>
        </p:nvSpPr>
        <p:spPr bwMode="auto">
          <a:xfrm>
            <a:off x="5148064" y="4722786"/>
            <a:ext cx="572506" cy="27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pPr>
            <a:r>
              <a:rPr lang="en-US" altLang="ja-JP" sz="800" b="0" dirty="0">
                <a:latin typeface="Meiryo UI" panose="020B0604030504040204" pitchFamily="50" charset="-128"/>
                <a:ea typeface="Meiryo UI" panose="020B0604030504040204" pitchFamily="50" charset="-128"/>
                <a:cs typeface="Meiryo UI" panose="020B0604030504040204" pitchFamily="50" charset="-128"/>
              </a:rPr>
              <a:t>210</a:t>
            </a:r>
            <a:r>
              <a:rPr lang="ja-JP" altLang="en-US" sz="600" b="0" dirty="0">
                <a:latin typeface="Meiryo UI" panose="020B0604030504040204" pitchFamily="50" charset="-128"/>
                <a:ea typeface="Meiryo UI" panose="020B0604030504040204" pitchFamily="50" charset="-128"/>
                <a:cs typeface="Meiryo UI" panose="020B0604030504040204" pitchFamily="50" charset="-128"/>
              </a:rPr>
              <a:t>万㎥</a:t>
            </a:r>
          </a:p>
        </p:txBody>
      </p:sp>
      <p:grpSp>
        <p:nvGrpSpPr>
          <p:cNvPr id="27" name="グループ化 26"/>
          <p:cNvGrpSpPr/>
          <p:nvPr/>
        </p:nvGrpSpPr>
        <p:grpSpPr>
          <a:xfrm>
            <a:off x="7702933" y="2692054"/>
            <a:ext cx="397459" cy="724271"/>
            <a:chOff x="5702300" y="6337300"/>
            <a:chExt cx="285750" cy="522288"/>
          </a:xfrm>
        </p:grpSpPr>
        <p:sp>
          <p:nvSpPr>
            <p:cNvPr id="28" name="Freeform 2"/>
            <p:cNvSpPr>
              <a:spLocks/>
            </p:cNvSpPr>
            <p:nvPr/>
          </p:nvSpPr>
          <p:spPr bwMode="auto">
            <a:xfrm>
              <a:off x="5711825" y="6430963"/>
              <a:ext cx="231775" cy="171450"/>
            </a:xfrm>
            <a:custGeom>
              <a:avLst/>
              <a:gdLst>
                <a:gd name="T0" fmla="*/ 0 w 365"/>
                <a:gd name="T1" fmla="*/ 65 h 270"/>
                <a:gd name="T2" fmla="*/ 150 w 365"/>
                <a:gd name="T3" fmla="*/ 0 h 270"/>
                <a:gd name="T4" fmla="*/ 235 w 365"/>
                <a:gd name="T5" fmla="*/ 115 h 270"/>
                <a:gd name="T6" fmla="*/ 365 w 365"/>
                <a:gd name="T7" fmla="*/ 205 h 270"/>
                <a:gd name="T8" fmla="*/ 175 w 365"/>
                <a:gd name="T9" fmla="*/ 270 h 270"/>
                <a:gd name="T10" fmla="*/ 100 w 365"/>
                <a:gd name="T11" fmla="*/ 205 h 270"/>
                <a:gd name="T12" fmla="*/ 0 w 365"/>
                <a:gd name="T13" fmla="*/ 65 h 270"/>
              </a:gdLst>
              <a:ahLst/>
              <a:cxnLst>
                <a:cxn ang="0">
                  <a:pos x="T0" y="T1"/>
                </a:cxn>
                <a:cxn ang="0">
                  <a:pos x="T2" y="T3"/>
                </a:cxn>
                <a:cxn ang="0">
                  <a:pos x="T4" y="T5"/>
                </a:cxn>
                <a:cxn ang="0">
                  <a:pos x="T6" y="T7"/>
                </a:cxn>
                <a:cxn ang="0">
                  <a:pos x="T8" y="T9"/>
                </a:cxn>
                <a:cxn ang="0">
                  <a:pos x="T10" y="T11"/>
                </a:cxn>
                <a:cxn ang="0">
                  <a:pos x="T12" y="T13"/>
                </a:cxn>
              </a:cxnLst>
              <a:rect l="0" t="0" r="r" b="b"/>
              <a:pathLst>
                <a:path w="365" h="270">
                  <a:moveTo>
                    <a:pt x="0" y="65"/>
                  </a:moveTo>
                  <a:cubicBezTo>
                    <a:pt x="55" y="55"/>
                    <a:pt x="100" y="20"/>
                    <a:pt x="150" y="0"/>
                  </a:cubicBezTo>
                  <a:cubicBezTo>
                    <a:pt x="180" y="55"/>
                    <a:pt x="165" y="60"/>
                    <a:pt x="235" y="115"/>
                  </a:cubicBezTo>
                  <a:cubicBezTo>
                    <a:pt x="335" y="165"/>
                    <a:pt x="350" y="160"/>
                    <a:pt x="365" y="205"/>
                  </a:cubicBezTo>
                  <a:cubicBezTo>
                    <a:pt x="245" y="245"/>
                    <a:pt x="260" y="260"/>
                    <a:pt x="175" y="270"/>
                  </a:cubicBezTo>
                  <a:cubicBezTo>
                    <a:pt x="105" y="215"/>
                    <a:pt x="129" y="239"/>
                    <a:pt x="100" y="205"/>
                  </a:cubicBezTo>
                  <a:cubicBezTo>
                    <a:pt x="71" y="171"/>
                    <a:pt x="70" y="95"/>
                    <a:pt x="0" y="65"/>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Freeform 3"/>
            <p:cNvSpPr>
              <a:spLocks/>
            </p:cNvSpPr>
            <p:nvPr/>
          </p:nvSpPr>
          <p:spPr bwMode="auto">
            <a:xfrm>
              <a:off x="5832475" y="6562725"/>
              <a:ext cx="155575" cy="296863"/>
            </a:xfrm>
            <a:custGeom>
              <a:avLst/>
              <a:gdLst>
                <a:gd name="T0" fmla="*/ 0 w 245"/>
                <a:gd name="T1" fmla="*/ 85 h 467"/>
                <a:gd name="T2" fmla="*/ 190 w 245"/>
                <a:gd name="T3" fmla="*/ 15 h 467"/>
                <a:gd name="T4" fmla="*/ 230 w 245"/>
                <a:gd name="T5" fmla="*/ 60 h 467"/>
                <a:gd name="T6" fmla="*/ 230 w 245"/>
                <a:gd name="T7" fmla="*/ 275 h 467"/>
                <a:gd name="T8" fmla="*/ 175 w 245"/>
                <a:gd name="T9" fmla="*/ 450 h 467"/>
                <a:gd name="T10" fmla="*/ 40 w 245"/>
                <a:gd name="T11" fmla="*/ 375 h 467"/>
                <a:gd name="T12" fmla="*/ 80 w 245"/>
                <a:gd name="T13" fmla="*/ 255 h 467"/>
                <a:gd name="T14" fmla="*/ 0 w 245"/>
                <a:gd name="T15" fmla="*/ 85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467">
                  <a:moveTo>
                    <a:pt x="0" y="85"/>
                  </a:moveTo>
                  <a:cubicBezTo>
                    <a:pt x="55" y="75"/>
                    <a:pt x="140" y="35"/>
                    <a:pt x="190" y="15"/>
                  </a:cubicBezTo>
                  <a:cubicBezTo>
                    <a:pt x="220" y="70"/>
                    <a:pt x="195" y="0"/>
                    <a:pt x="230" y="60"/>
                  </a:cubicBezTo>
                  <a:cubicBezTo>
                    <a:pt x="235" y="170"/>
                    <a:pt x="245" y="130"/>
                    <a:pt x="230" y="275"/>
                  </a:cubicBezTo>
                  <a:cubicBezTo>
                    <a:pt x="190" y="335"/>
                    <a:pt x="207" y="433"/>
                    <a:pt x="175" y="450"/>
                  </a:cubicBezTo>
                  <a:cubicBezTo>
                    <a:pt x="143" y="467"/>
                    <a:pt x="100" y="415"/>
                    <a:pt x="40" y="375"/>
                  </a:cubicBezTo>
                  <a:cubicBezTo>
                    <a:pt x="70" y="320"/>
                    <a:pt x="90" y="304"/>
                    <a:pt x="80" y="255"/>
                  </a:cubicBezTo>
                  <a:cubicBezTo>
                    <a:pt x="73" y="207"/>
                    <a:pt x="21" y="122"/>
                    <a:pt x="0" y="85"/>
                  </a:cubicBezTo>
                  <a:close/>
                </a:path>
              </a:pathLst>
            </a:custGeom>
            <a:solidFill>
              <a:srgbClr val="FF9900"/>
            </a:solidFill>
            <a:ln>
              <a:noFill/>
            </a:ln>
            <a:extLst>
              <a:ext uri="{91240B29-F687-4F45-9708-019B960494DF}">
                <a14:hiddenLine xmlns:a14="http://schemas.microsoft.com/office/drawing/2010/main" w="2540">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0" name="Freeform 4"/>
            <p:cNvSpPr>
              <a:spLocks/>
            </p:cNvSpPr>
            <p:nvPr/>
          </p:nvSpPr>
          <p:spPr bwMode="auto">
            <a:xfrm>
              <a:off x="5702300" y="6337300"/>
              <a:ext cx="101600" cy="111125"/>
            </a:xfrm>
            <a:custGeom>
              <a:avLst/>
              <a:gdLst>
                <a:gd name="T0" fmla="*/ 0 w 160"/>
                <a:gd name="T1" fmla="*/ 120 h 175"/>
                <a:gd name="T2" fmla="*/ 85 w 160"/>
                <a:gd name="T3" fmla="*/ 0 h 175"/>
                <a:gd name="T4" fmla="*/ 160 w 160"/>
                <a:gd name="T5" fmla="*/ 100 h 175"/>
                <a:gd name="T6" fmla="*/ 20 w 160"/>
                <a:gd name="T7" fmla="*/ 175 h 175"/>
                <a:gd name="T8" fmla="*/ 0 w 160"/>
                <a:gd name="T9" fmla="*/ 120 h 175"/>
              </a:gdLst>
              <a:ahLst/>
              <a:cxnLst>
                <a:cxn ang="0">
                  <a:pos x="T0" y="T1"/>
                </a:cxn>
                <a:cxn ang="0">
                  <a:pos x="T2" y="T3"/>
                </a:cxn>
                <a:cxn ang="0">
                  <a:pos x="T4" y="T5"/>
                </a:cxn>
                <a:cxn ang="0">
                  <a:pos x="T6" y="T7"/>
                </a:cxn>
                <a:cxn ang="0">
                  <a:pos x="T8" y="T9"/>
                </a:cxn>
              </a:cxnLst>
              <a:rect l="0" t="0" r="r" b="b"/>
              <a:pathLst>
                <a:path w="160" h="175">
                  <a:moveTo>
                    <a:pt x="0" y="120"/>
                  </a:moveTo>
                  <a:cubicBezTo>
                    <a:pt x="55" y="110"/>
                    <a:pt x="40" y="60"/>
                    <a:pt x="85" y="0"/>
                  </a:cubicBezTo>
                  <a:cubicBezTo>
                    <a:pt x="146" y="23"/>
                    <a:pt x="156" y="55"/>
                    <a:pt x="160" y="100"/>
                  </a:cubicBezTo>
                  <a:cubicBezTo>
                    <a:pt x="100" y="140"/>
                    <a:pt x="95" y="140"/>
                    <a:pt x="20" y="175"/>
                  </a:cubicBezTo>
                  <a:cubicBezTo>
                    <a:pt x="0" y="130"/>
                    <a:pt x="4" y="165"/>
                    <a:pt x="0" y="120"/>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31" name="AutoShape 5"/>
          <p:cNvSpPr>
            <a:spLocks noChangeArrowheads="1"/>
          </p:cNvSpPr>
          <p:nvPr/>
        </p:nvSpPr>
        <p:spPr bwMode="auto">
          <a:xfrm>
            <a:off x="7812360" y="2298482"/>
            <a:ext cx="1026508" cy="448841"/>
          </a:xfrm>
          <a:prstGeom prst="wedgeRoundRectCallout">
            <a:avLst>
              <a:gd name="adj1" fmla="val -61832"/>
              <a:gd name="adj2" fmla="val 11679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第１区域</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一般地権者仮換地・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保留地</a:t>
            </a:r>
          </a:p>
        </p:txBody>
      </p:sp>
    </p:spTree>
    <p:extLst>
      <p:ext uri="{BB962C8B-B14F-4D97-AF65-F5344CB8AC3E}">
        <p14:creationId xmlns:p14="http://schemas.microsoft.com/office/powerpoint/2010/main" val="2043953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548680"/>
            <a:ext cx="8964538" cy="460851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第３区域については、施設誘致地区に位置づけており、平成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年度から新名神高速道路の残土搬入及び粗造成が行われています。</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日までの間、第３区域のエントリー募集を実施した結果、募集面積</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社から約</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84ha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の応募があり、応募結果や応募企業とのヒアリング結果を踏まえ、企業の進出意欲が高いこと等から、保留地処分の可能性や事業採算性が見通せる状況となったため、平成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月の府戦略本部会議において、第３区域の基盤整備工事を実施することとしました。</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現在、企業ニーズを踏まえた都市計画等の変更について、市等の関係機関と調整を行うとともに、平成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年度に契約手続きに着手し、平成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年度末から順次、土地の引渡しを行うことができるよう、事業の推進を図っています。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年度以降の保留地販売収入額は、</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億円を見込んでいますが、仮に計画どおり販売できず保留地が残る状況となった場合、府費負担への影響が懸念されます。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府費負担の限度額である</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億円を堅持するため、企業の動向を把握しながら計画どおりの保留地販売に努めるとともに、事業費の縮減策を講じていきます。</a:t>
            </a:r>
          </a:p>
        </p:txBody>
      </p:sp>
      <p:sp>
        <p:nvSpPr>
          <p:cNvPr id="22" name="Text Box 12"/>
          <p:cNvSpPr txBox="1">
            <a:spLocks noChangeArrowheads="1"/>
          </p:cNvSpPr>
          <p:nvPr/>
        </p:nvSpPr>
        <p:spPr bwMode="auto">
          <a:xfrm>
            <a:off x="279425" y="4068000"/>
            <a:ext cx="23764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eaLnBrk="1" hangingPunct="1">
              <a:lnSpc>
                <a:spcPct val="100000"/>
              </a:lnSpc>
              <a:spcBef>
                <a:spcPct val="0"/>
              </a:spcBef>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各区域の現状とすすめ方</a:t>
            </a:r>
          </a:p>
        </p:txBody>
      </p:sp>
      <p:graphicFrame>
        <p:nvGraphicFramePr>
          <p:cNvPr id="32" name="表 31"/>
          <p:cNvGraphicFramePr>
            <a:graphicFrameLocks noGrp="1"/>
          </p:cNvGraphicFramePr>
          <p:nvPr>
            <p:extLst>
              <p:ext uri="{D42A27DB-BD31-4B8C-83A1-F6EECF244321}">
                <p14:modId xmlns:p14="http://schemas.microsoft.com/office/powerpoint/2010/main" val="277990890"/>
              </p:ext>
            </p:extLst>
          </p:nvPr>
        </p:nvGraphicFramePr>
        <p:xfrm>
          <a:off x="279425" y="4321264"/>
          <a:ext cx="8685063" cy="2204080"/>
        </p:xfrm>
        <a:graphic>
          <a:graphicData uri="http://schemas.openxmlformats.org/drawingml/2006/table">
            <a:tbl>
              <a:tblPr/>
              <a:tblGrid>
                <a:gridCol w="723752"/>
                <a:gridCol w="723752"/>
                <a:gridCol w="723752"/>
                <a:gridCol w="637056"/>
                <a:gridCol w="648072"/>
                <a:gridCol w="1579492"/>
                <a:gridCol w="3649187"/>
              </a:tblGrid>
              <a:tr h="116013">
                <a:tc gridSpan="5">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　　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現状</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H27.1.31</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今後</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年度以降残工事費：</a:t>
                      </a:r>
                      <a:r>
                        <a:rPr lang="zh-TW"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196</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見込</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rowSpan="9">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第１区域</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宅地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1137</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仮換地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605</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完成宅地</a:t>
                      </a:r>
                      <a:r>
                        <a:rPr lang="en-US" altLang="zh-CN"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05</a:t>
                      </a:r>
                      <a:r>
                        <a:rPr lang="zh-CN"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594</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で使用収益開始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532</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完成宅地</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443</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ＰＦＩ支援</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191</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191</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PFI</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による保留地販売支援は、</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H19.10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H22.9</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の３年間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ＰＦＩ以外</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341</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83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H22.10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H25.3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６社の販売体制により分譲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H25.4</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より</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現在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契約済</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H25.4</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～H27.12　２</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社業務提携方式により販売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粗造成</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89</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完成</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宅地化後分譲予定（</a:t>
                      </a: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施設誘致（仮換地）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rowSpan="2">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H24.3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換地変更済み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地権者</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において施設誘致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売却予定（</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学校法人履正社）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その他保留地（</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地区センター等</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Ｈ</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年度末までに売却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16013">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第２区域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大規模地権者仮換地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zh-CN"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30ha(677</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随時販売中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Ｈ</a:t>
                      </a:r>
                      <a:r>
                        <a:rPr lang="en-US" altLang="zh-TW"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24.4</a:t>
                      </a: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宅地分譲開始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168">
                <a:tc row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第３区域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府住宅供給</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公社他仮換地</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年度より具体的な契約手続きに着手するため、企業ヒアリングを踏まえた基本計画を策定中</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新名神</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箕面ＩＣ近傍を活かした施設誘致を予定</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新名神</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の建設残土受け入れによる粗</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造成（</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H24.4</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搬入開始　</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年度末完了予定）</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月の府戦略</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本部</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会議で、保留地</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処分の可能性が</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高いことを確認できたため、事業</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実施を</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判断</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vMerge="1">
                  <a:txBody>
                    <a:bodyPr/>
                    <a:lstStyle/>
                    <a:p>
                      <a:endParaRPr kumimoji="1" lang="ja-JP" altLang="en-US"/>
                    </a:p>
                  </a:txBody>
                  <a:tcPr/>
                </a:tc>
                <a:tc gridSpan="4">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137</a:t>
            </a:fld>
            <a:endParaRPr lang="ja-JP" altLang="en-US" dirty="0">
              <a:solidFill>
                <a:prstClr val="black"/>
              </a:solidFill>
            </a:endParaRPr>
          </a:p>
        </p:txBody>
      </p:sp>
    </p:spTree>
    <p:extLst>
      <p:ext uri="{BB962C8B-B14F-4D97-AF65-F5344CB8AC3E}">
        <p14:creationId xmlns:p14="http://schemas.microsoft.com/office/powerpoint/2010/main" val="11393190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005064"/>
            <a:ext cx="4760826" cy="27874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４．大阪府住宅供給公社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地方住宅供給公社法により、府民に良質な住宅を提供していくため、大阪府の全額出資による公的団体として設立した特別法人であり、主に賃貸住宅等事業、宅地管理事業、府等からの受託事業を行っていま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63"/>
          <p:cNvSpPr>
            <a:spLocks noChangeArrowheads="1"/>
          </p:cNvSpPr>
          <p:nvPr/>
        </p:nvSpPr>
        <p:spPr bwMode="auto">
          <a:xfrm>
            <a:off x="3851021" y="1443777"/>
            <a:ext cx="1254634" cy="27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10000"/>
              </a:lnSpc>
              <a:spcBef>
                <a:spcPct val="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借入金残高の推移</a:t>
            </a:r>
          </a:p>
        </p:txBody>
      </p:sp>
      <p:sp>
        <p:nvSpPr>
          <p:cNvPr id="13" name="Rectangle 64"/>
          <p:cNvSpPr>
            <a:spLocks noChangeArrowheads="1"/>
          </p:cNvSpPr>
          <p:nvPr/>
        </p:nvSpPr>
        <p:spPr bwMode="auto">
          <a:xfrm>
            <a:off x="7764891" y="1433647"/>
            <a:ext cx="111357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10000"/>
              </a:lnSpc>
              <a:spcBef>
                <a:spcPct val="0"/>
              </a:spcBef>
            </a:pPr>
            <a:r>
              <a:rPr kumimoji="1" lang="ja-JP" altLang="en-US" sz="1200" b="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4" name="Text Box 66"/>
          <p:cNvSpPr txBox="1">
            <a:spLocks noChangeArrowheads="1"/>
          </p:cNvSpPr>
          <p:nvPr/>
        </p:nvSpPr>
        <p:spPr bwMode="auto">
          <a:xfrm>
            <a:off x="4140200" y="2910523"/>
            <a:ext cx="4365625"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800"/>
              </a:lnSpc>
              <a:spcBef>
                <a:spcPct val="50000"/>
              </a:spcBef>
            </a:pP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予測および実績は、実質借入残高（借入金残高から現金預金を差引いた額）</a:t>
            </a: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800"/>
              </a:lnSpc>
              <a:spcBef>
                <a:spcPct val="50000"/>
              </a:spcBef>
            </a:pP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予測は「大阪府住宅供給公社経営計画」に基づく値</a:t>
            </a:r>
          </a:p>
        </p:txBody>
      </p:sp>
      <p:sp>
        <p:nvSpPr>
          <p:cNvPr id="16" name="角丸四角形 15"/>
          <p:cNvSpPr/>
          <p:nvPr/>
        </p:nvSpPr>
        <p:spPr bwMode="auto">
          <a:xfrm>
            <a:off x="3995738" y="3285480"/>
            <a:ext cx="5064824" cy="863600"/>
          </a:xfrm>
          <a:prstGeom prst="roundRect">
            <a:avLst/>
          </a:prstGeom>
          <a:noFill/>
          <a:ln w="9525" cap="flat" cmpd="sng" algn="ctr">
            <a:solidFill>
              <a:schemeClr val="tx1"/>
            </a:solidFill>
            <a:prstDash val="sysDash"/>
            <a:round/>
            <a:headEnd type="none" w="med" len="med"/>
            <a:tailEnd type="none" w="med" len="med"/>
          </a:ln>
          <a:effectLst/>
          <a:extLst/>
        </p:spPr>
        <p:txBody>
          <a:bodyPr wrap="none" lIns="0" tIns="72000" rIns="0" bIns="72000" anchor="ctr"/>
          <a:lstStyle/>
          <a:p>
            <a:pPr marL="36000">
              <a:defRPr/>
            </a:pP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賃貸</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事業等の収益を主な原資として、借入金の返済を行っていく予定です。</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、借上特優賃住宅の管理期間が平成</a:t>
            </a:r>
            <a:r>
              <a:rPr lang="en-US" altLang="ja-JP" sz="1100" b="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年度末から段階的に終了を迎えており</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経費支出が</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減少する見込みです。</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年度より建替えや団地の集約などの団地再編に着手するため</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借入金</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の減少</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が緩やか</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になる見込みです。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138</a:t>
            </a:fld>
            <a:endParaRPr lang="ja-JP" altLang="en-US" dirty="0">
              <a:solidFill>
                <a:prstClr val="black"/>
              </a:solidFill>
            </a:endParaRPr>
          </a:p>
        </p:txBody>
      </p:sp>
      <p:graphicFrame>
        <p:nvGraphicFramePr>
          <p:cNvPr id="17" name="Group 5"/>
          <p:cNvGraphicFramePr>
            <a:graphicFrameLocks noGrp="1"/>
          </p:cNvGraphicFramePr>
          <p:nvPr>
            <p:extLst>
              <p:ext uri="{D42A27DB-BD31-4B8C-83A1-F6EECF244321}">
                <p14:modId xmlns:p14="http://schemas.microsoft.com/office/powerpoint/2010/main" val="3778026254"/>
              </p:ext>
            </p:extLst>
          </p:nvPr>
        </p:nvGraphicFramePr>
        <p:xfrm>
          <a:off x="3851021" y="1676598"/>
          <a:ext cx="5257481" cy="1179509"/>
        </p:xfrm>
        <a:graphic>
          <a:graphicData uri="http://schemas.openxmlformats.org/drawingml/2006/table">
            <a:tbl>
              <a:tblPr/>
              <a:tblGrid>
                <a:gridCol w="697886"/>
                <a:gridCol w="478775"/>
                <a:gridCol w="408248"/>
                <a:gridCol w="408249"/>
                <a:gridCol w="408248"/>
                <a:gridCol w="408249"/>
                <a:gridCol w="408248"/>
                <a:gridCol w="408249"/>
                <a:gridCol w="408248"/>
                <a:gridCol w="408249"/>
                <a:gridCol w="408248"/>
                <a:gridCol w="406584"/>
              </a:tblGrid>
              <a:tr h="2439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18002" marR="18002" marT="45734" marB="4573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18002" marR="18002" marT="45734" marB="4573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72">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1663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1428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(433)</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14">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1741</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1622</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(907)</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(782)</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正方形/長方形 1"/>
          <p:cNvSpPr/>
          <p:nvPr/>
        </p:nvSpPr>
        <p:spPr>
          <a:xfrm>
            <a:off x="179512" y="1556792"/>
            <a:ext cx="3744416" cy="5324535"/>
          </a:xfrm>
          <a:prstGeom prst="rect">
            <a:avLst/>
          </a:prstGeom>
        </p:spPr>
        <p:txBody>
          <a:bodyPr wrap="square">
            <a:spAutoFit/>
          </a:bodyPr>
          <a:lstStyle/>
          <a:p>
            <a:pPr>
              <a:lnSpc>
                <a:spcPts val="1800"/>
              </a:lnSpc>
              <a:spcBef>
                <a:spcPct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財政リスクの内容・程度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公社はこれまで家賃収入・再生地処分益の確保等の経営改善に取り組み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末の借入金残高は約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1,622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このうち、約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782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）に対し、府は損失補償を付与しています。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なお、公社は平成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月に「自立化に向けた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年の取り組み」の流れをくむ「経営計画」（</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）を策定し、引き続き、借入金残高の縮減（目標</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億円以下、平成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億円以下）に取り組んでいます。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グループファイナンス</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や過去の公社賃貸住宅建設資金などの借換に係る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ものです。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現在</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は、既に損失補償を付与している借入金の借換のみ損失補償の対象としており、新たな借入金については付与して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いません。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講ずべき措置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としては、社会経済情勢の変化に伴う借入金利の動向などを注視しつつ、公社における家賃収入の確保や、公社債の発行などの安定的かつ低利な資金調達等により、経営改善への取組みが進むよう、引き続き指導を行います。</a:t>
            </a:r>
          </a:p>
        </p:txBody>
      </p:sp>
    </p:spTree>
    <p:extLst>
      <p:ext uri="{BB962C8B-B14F-4D97-AF65-F5344CB8AC3E}">
        <p14:creationId xmlns:p14="http://schemas.microsoft.com/office/powerpoint/2010/main" val="165510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965205950"/>
              </p:ext>
            </p:extLst>
          </p:nvPr>
        </p:nvGraphicFramePr>
        <p:xfrm>
          <a:off x="535502" y="1700808"/>
          <a:ext cx="80729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2"/>
          <p:cNvSpPr>
            <a:spLocks noChangeArrowheads="1"/>
          </p:cNvSpPr>
          <p:nvPr/>
        </p:nvSpPr>
        <p:spPr bwMode="auto">
          <a:xfrm>
            <a:off x="465490" y="723217"/>
            <a:ext cx="720117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実質公債費比率の推計（粗い試算による）</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09878" y="1029604"/>
            <a:ext cx="7676952"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粗い試算</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では、財政健全化団体（実質公債費比率</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％以上）を回避できる予測。</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897166" y="2492896"/>
            <a:ext cx="66971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97166" y="3356992"/>
            <a:ext cx="6697116"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256520" y="2226131"/>
            <a:ext cx="699855" cy="276999"/>
          </a:xfrm>
          <a:prstGeom prst="rect">
            <a:avLst/>
          </a:prstGeom>
          <a:noFill/>
        </p:spPr>
        <p:txBody>
          <a:bodyPr wrap="square" rtlCol="0">
            <a:spAutoFit/>
          </a:bodyPr>
          <a:lstStyle/>
          <a:p>
            <a:r>
              <a:rPr lang="en-US" altLang="ja-JP" sz="1200" dirty="0" smtClean="0">
                <a:solidFill>
                  <a:prstClr val="black"/>
                </a:solidFill>
              </a:rPr>
              <a:t>25</a:t>
            </a:r>
            <a:r>
              <a:rPr lang="ja-JP" altLang="en-US" sz="1200" dirty="0" smtClean="0">
                <a:solidFill>
                  <a:prstClr val="black"/>
                </a:solidFill>
              </a:rPr>
              <a:t>％</a:t>
            </a:r>
            <a:endParaRPr lang="ja-JP" altLang="en-US" sz="1200" dirty="0">
              <a:solidFill>
                <a:prstClr val="black"/>
              </a:solidFill>
            </a:endParaRPr>
          </a:p>
        </p:txBody>
      </p:sp>
      <p:sp>
        <p:nvSpPr>
          <p:cNvPr id="20" name="テキスト ボックス 19"/>
          <p:cNvSpPr txBox="1"/>
          <p:nvPr/>
        </p:nvSpPr>
        <p:spPr>
          <a:xfrm>
            <a:off x="7256520" y="3079993"/>
            <a:ext cx="627847" cy="276999"/>
          </a:xfrm>
          <a:prstGeom prst="rect">
            <a:avLst/>
          </a:prstGeom>
          <a:noFill/>
        </p:spPr>
        <p:txBody>
          <a:bodyPr wrap="square" rtlCol="0">
            <a:spAutoFit/>
          </a:bodyPr>
          <a:lstStyle/>
          <a:p>
            <a:r>
              <a:rPr lang="en-US" altLang="ja-JP" sz="1200" dirty="0" smtClean="0">
                <a:solidFill>
                  <a:prstClr val="black"/>
                </a:solidFill>
              </a:rPr>
              <a:t>18</a:t>
            </a:r>
            <a:r>
              <a:rPr lang="ja-JP" altLang="en-US" sz="1200" dirty="0" smtClean="0">
                <a:solidFill>
                  <a:prstClr val="black"/>
                </a:solidFill>
              </a:rPr>
              <a:t>％</a:t>
            </a:r>
            <a:endParaRPr lang="ja-JP" altLang="en-US" sz="1200" dirty="0">
              <a:solidFill>
                <a:prstClr val="black"/>
              </a:solidFill>
            </a:endParaRPr>
          </a:p>
        </p:txBody>
      </p:sp>
      <p:sp>
        <p:nvSpPr>
          <p:cNvPr id="13" name="テキスト ボックス 12"/>
          <p:cNvSpPr txBox="1"/>
          <p:nvPr/>
        </p:nvSpPr>
        <p:spPr>
          <a:xfrm>
            <a:off x="487950" y="5606871"/>
            <a:ext cx="7994942" cy="1200329"/>
          </a:xfrm>
          <a:prstGeom prst="rect">
            <a:avLst/>
          </a:prstGeom>
          <a:noFill/>
        </p:spPr>
        <p:txBody>
          <a:bodyPr wrap="square" rtlCol="0">
            <a:spAutoFit/>
          </a:bodyPr>
          <a:lstStyle/>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実質公債費比率は、自治体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の収入に対する負債返済の割合を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示した数値です。前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年間の平均値を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使用します。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以上だと、新たな借金をするために国や都道府県の許可が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必要となります（起債許可団体）、また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以上だと借金を制限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されます（財政健全化団体）。</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粗い試算は、「中長期の経済財政に関する試算」（内閣府）で示された各種数値指標など</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時点で見込むことができる条件を前提に推計しています。この試算は不確定要素を多く含んでおり、相当の幅をもってみる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必要が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448354" y="2636912"/>
            <a:ext cx="339670" cy="288032"/>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1" name="下矢印 20"/>
          <p:cNvSpPr/>
          <p:nvPr/>
        </p:nvSpPr>
        <p:spPr>
          <a:xfrm>
            <a:off x="2339752" y="2636912"/>
            <a:ext cx="432048" cy="144016"/>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755576" y="1552824"/>
            <a:ext cx="699855" cy="276999"/>
          </a:xfrm>
          <a:prstGeom prst="rect">
            <a:avLst/>
          </a:prstGeom>
          <a:noFill/>
        </p:spPr>
        <p:txBody>
          <a:bodyPr wrap="square" rtlCol="0">
            <a:spAutoFit/>
          </a:bodyPr>
          <a:lstStyle/>
          <a:p>
            <a:r>
              <a:rPr lang="ja-JP" altLang="en-US" sz="1200" dirty="0" smtClean="0">
                <a:solidFill>
                  <a:prstClr val="black"/>
                </a:solidFill>
              </a:rPr>
              <a:t>（％）</a:t>
            </a:r>
            <a:endParaRPr lang="ja-JP" altLang="en-US" sz="1200" dirty="0">
              <a:solidFill>
                <a:prstClr val="black"/>
              </a:solidFill>
            </a:endParaRPr>
          </a:p>
        </p:txBody>
      </p:sp>
      <p:sp>
        <p:nvSpPr>
          <p:cNvPr id="2" name="角丸四角形吹き出し 1"/>
          <p:cNvSpPr/>
          <p:nvPr/>
        </p:nvSpPr>
        <p:spPr>
          <a:xfrm>
            <a:off x="1043608" y="4149080"/>
            <a:ext cx="4580608" cy="580032"/>
          </a:xfrm>
          <a:prstGeom prst="wedgeRoundRectCallout">
            <a:avLst>
              <a:gd name="adj1" fmla="val 35424"/>
              <a:gd name="adj2" fmla="val -152473"/>
              <a:gd name="adj3" fmla="val 16667"/>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H38</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年には、起債許可団体（同比率</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14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から脱却</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の可能性。</a:t>
            </a:r>
          </a:p>
        </p:txBody>
      </p:sp>
    </p:spTree>
    <p:extLst>
      <p:ext uri="{BB962C8B-B14F-4D97-AF65-F5344CB8AC3E}">
        <p14:creationId xmlns:p14="http://schemas.microsoft.com/office/powerpoint/2010/main" val="5072627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pPr marL="36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５．大阪府道路公社</a:t>
            </a:r>
            <a:endPar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大阪府道路公社は、昭和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年に地方道路公社法に基づき設立され、大阪府の出資金及び国からの借入金などにより５路線の有料道路を建設し、管理運営しています。また、通行料金は建設等に要した資金の償還に充てられています。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388" y="1635125"/>
            <a:ext cx="3600450" cy="4751388"/>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昨今の社会情勢変化に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伴う利用交通量の</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低迷などから、有料道路事業許可取得時の予測交通量に満たない路線が存在します。</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このため、さらなる府の支出を回避できるよう、公社</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策定の経営改善方針に基づく利用促進や歳出削減の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を着実に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実施することにより、料金</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徴収期間</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の満了時</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に、建設債務の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償還残額が府</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資金（</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911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億円）の範囲内となるよう、取組みを進めます。</a:t>
            </a: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建設</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債務を着実に償還していくために、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、公社策定の経営改善方針に基づいた、利用促進や歳出削減の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に努めます。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Group 140"/>
          <p:cNvGraphicFramePr>
            <a:graphicFrameLocks noGrp="1"/>
          </p:cNvGraphicFramePr>
          <p:nvPr>
            <p:extLst>
              <p:ext uri="{D42A27DB-BD31-4B8C-83A1-F6EECF244321}">
                <p14:modId xmlns:p14="http://schemas.microsoft.com/office/powerpoint/2010/main" val="96071608"/>
              </p:ext>
            </p:extLst>
          </p:nvPr>
        </p:nvGraphicFramePr>
        <p:xfrm>
          <a:off x="3851920" y="1378792"/>
          <a:ext cx="5135046" cy="3896583"/>
        </p:xfrm>
        <a:graphic>
          <a:graphicData uri="http://schemas.openxmlformats.org/drawingml/2006/table">
            <a:tbl>
              <a:tblPr/>
              <a:tblGrid>
                <a:gridCol w="1131432"/>
                <a:gridCol w="755399"/>
                <a:gridCol w="847885"/>
                <a:gridCol w="936104"/>
                <a:gridCol w="720080"/>
                <a:gridCol w="744146"/>
              </a:tblGrid>
              <a:tr h="25000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各路線の概要</a:t>
                      </a:r>
                    </a:p>
                  </a:txBody>
                  <a:tcPr marL="18002" marR="18002" marT="45677" marB="45677"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仁和寺</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2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2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供用年月日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Ｓ</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建設費</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208</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1,242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4311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内出資金</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交通量</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11,386</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42,507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34,560</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27,972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料金収入</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376</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4,569</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1,974</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990</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485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料金徴収期間</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終了時点での収支</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年償還完了）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 name="Group 138"/>
          <p:cNvGraphicFramePr>
            <a:graphicFrameLocks noGrp="1"/>
          </p:cNvGraphicFramePr>
          <p:nvPr>
            <p:extLst>
              <p:ext uri="{D42A27DB-BD31-4B8C-83A1-F6EECF244321}">
                <p14:modId xmlns:p14="http://schemas.microsoft.com/office/powerpoint/2010/main" val="461182856"/>
              </p:ext>
            </p:extLst>
          </p:nvPr>
        </p:nvGraphicFramePr>
        <p:xfrm>
          <a:off x="3851920" y="5301208"/>
          <a:ext cx="5040560" cy="1173921"/>
        </p:xfrm>
        <a:graphic>
          <a:graphicData uri="http://schemas.openxmlformats.org/drawingml/2006/table">
            <a:tbl>
              <a:tblPr/>
              <a:tblGrid>
                <a:gridCol w="1083271"/>
                <a:gridCol w="774522"/>
                <a:gridCol w="776285"/>
                <a:gridCol w="774520"/>
                <a:gridCol w="816863"/>
                <a:gridCol w="815099"/>
              </a:tblGrid>
              <a:tr h="288032">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道路公社事業に係る借入金残高</a:t>
                      </a:r>
                    </a:p>
                  </a:txBody>
                  <a:tcPr marL="18003" marR="18003" marT="45741" marB="45741" anchor="ct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3" marR="18003" marT="45741" marB="45741" anchor="ct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9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借入金残高</a:t>
                      </a:r>
                      <a:endParaRPr kumimoji="1" lang="ja-JP" altLang="en-US" sz="19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109,793</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104,890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99,906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94,633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88,540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返済済み額</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68,945</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73,848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78,832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84,105</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90,198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139</a:t>
            </a:fld>
            <a:endParaRPr lang="ja-JP" altLang="en-US" dirty="0">
              <a:solidFill>
                <a:prstClr val="black"/>
              </a:solidFill>
            </a:endParaRPr>
          </a:p>
        </p:txBody>
      </p:sp>
    </p:spTree>
    <p:extLst>
      <p:ext uri="{BB962C8B-B14F-4D97-AF65-F5344CB8AC3E}">
        <p14:creationId xmlns:p14="http://schemas.microsoft.com/office/powerpoint/2010/main" val="25930633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0"/>
          <p:cNvGraphicFramePr>
            <a:graphicFrameLocks/>
          </p:cNvGraphicFramePr>
          <p:nvPr>
            <p:extLst>
              <p:ext uri="{D42A27DB-BD31-4B8C-83A1-F6EECF244321}">
                <p14:modId xmlns:p14="http://schemas.microsoft.com/office/powerpoint/2010/main" val="562697517"/>
              </p:ext>
            </p:extLst>
          </p:nvPr>
        </p:nvGraphicFramePr>
        <p:xfrm>
          <a:off x="467544" y="4437063"/>
          <a:ext cx="7910513" cy="2335212"/>
        </p:xfrm>
        <a:graphic>
          <a:graphicData uri="http://schemas.openxmlformats.org/presentationml/2006/ole">
            <mc:AlternateContent xmlns:mc="http://schemas.openxmlformats.org/markup-compatibility/2006">
              <mc:Choice xmlns:v="urn:schemas-microsoft-com:vml" Requires="v">
                <p:oleObj spid="_x0000_s6387" name="ワークシート" r:id="rId4" imgW="8134398" imgH="2828904" progId="Excel.Sheet.8">
                  <p:embed/>
                </p:oleObj>
              </mc:Choice>
              <mc:Fallback>
                <p:oleObj name="ワークシート" r:id="rId4" imgW="8134398" imgH="2828904" progId="Excel.Sheet.8">
                  <p:embed/>
                  <p:pic>
                    <p:nvPicPr>
                      <p:cNvPr id="0" name=""/>
                      <p:cNvPicPr>
                        <a:picLocks noChangeArrowheads="1"/>
                      </p:cNvPicPr>
                      <p:nvPr/>
                    </p:nvPicPr>
                    <p:blipFill>
                      <a:blip r:embed="rId5"/>
                      <a:srcRect/>
                      <a:stretch>
                        <a:fillRect/>
                      </a:stretch>
                    </p:blipFill>
                    <p:spPr bwMode="auto">
                      <a:xfrm>
                        <a:off x="467544" y="4437063"/>
                        <a:ext cx="7910513" cy="2335212"/>
                      </a:xfrm>
                      <a:prstGeom prst="rect">
                        <a:avLst/>
                      </a:prstGeom>
                      <a:noFill/>
                      <a:ln>
                        <a:noFill/>
                      </a:ln>
                      <a:extLst/>
                    </p:spPr>
                  </p:pic>
                </p:oleObj>
              </mc:Fallback>
            </mc:AlternateContent>
          </a:graphicData>
        </a:graphic>
      </p:graphicFrame>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388" y="1556792"/>
            <a:ext cx="8785100" cy="2880320"/>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7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財政リスク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・長期保有資産の計画的処分</a:t>
            </a:r>
          </a:p>
          <a:p>
            <a:pPr marL="252000" indent="-457200">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先行</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取得した長期保有資産（</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年以上）を計画的に解消するため、長期保有資産解消計画に基づき、長期</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保有資産</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の縮減と公社経営の健全化に努めています。</a:t>
            </a: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・未利用代替地の解消</a:t>
            </a:r>
          </a:p>
          <a:p>
            <a:pPr marL="252000" indent="-457200">
              <a:lnSpc>
                <a:spcPts val="17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唯一</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残っていた岬町多奈川地区の代替地を平成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月に売却処分し、未利用代替地は全て解消しました。　</a:t>
            </a:r>
          </a:p>
          <a:p>
            <a:pPr marL="252000" indent="-457200">
              <a:lnSpc>
                <a:spcPts val="17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なお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、この処理に合わせて、代替地の地価下落に伴う含み損に対し、</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府は補助</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金約</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39</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億円を執行しました。</a:t>
            </a:r>
          </a:p>
          <a:p>
            <a:pPr eaLnBrk="1" hangingPunct="1">
              <a:lnSpc>
                <a:spcPts val="17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7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長期保有資産については、引き続き解消計画に沿った縮減に努め、平成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年度の解消を目指します。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140</a:t>
            </a:fld>
            <a:endParaRPr lang="ja-JP" altLang="en-US" dirty="0">
              <a:solidFill>
                <a:prstClr val="black"/>
              </a:solidFill>
            </a:endParaRPr>
          </a:p>
        </p:txBody>
      </p:sp>
      <p:sp>
        <p:nvSpPr>
          <p:cNvPr id="12" name="Text Box 8"/>
          <p:cNvSpPr txBox="1">
            <a:spLocks noChangeArrowheads="1"/>
          </p:cNvSpPr>
          <p:nvPr/>
        </p:nvSpPr>
        <p:spPr bwMode="auto">
          <a:xfrm>
            <a:off x="7596336" y="4334907"/>
            <a:ext cx="10889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ctr">
              <a:spcBef>
                <a:spcPct val="20000"/>
              </a:spcBef>
              <a:buClr>
                <a:schemeClr val="accent2"/>
              </a:buClr>
              <a:buSzPct val="80000"/>
              <a:buFont typeface="Wingdings" pitchFamily="2" charset="2"/>
              <a:defRPr kumimoji="1" sz="5400" b="1" i="1">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eaLnBrk="1" hangingPunct="1">
              <a:lnSpc>
                <a:spcPct val="100000"/>
              </a:lnSpc>
              <a:spcBef>
                <a:spcPct val="50000"/>
              </a:spcBef>
              <a:buClrTx/>
              <a:buSzTx/>
              <a:buFontTx/>
              <a:buNone/>
            </a:pP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7" name="テキスト ボックス 6"/>
          <p:cNvSpPr txBox="1"/>
          <p:nvPr/>
        </p:nvSpPr>
        <p:spPr>
          <a:xfrm>
            <a:off x="71531" y="557972"/>
            <a:ext cx="8989031" cy="1015663"/>
          </a:xfrm>
          <a:prstGeom prst="rect">
            <a:avLst/>
          </a:prstGeom>
          <a:noFill/>
        </p:spPr>
        <p:txBody>
          <a:bodyPr wrap="square" rtlCol="0">
            <a:spAutoFit/>
          </a:bodyPr>
          <a:lstStyle/>
          <a:p>
            <a:pPr marL="360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６．大阪府土地開発公社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1800"/>
              </a:lnSpc>
            </a:pPr>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有地の拡大の推進に関する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法律」制定（昭和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機に、財団法人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大阪府開発協会から改組した大阪府全額出資の公的団体であり、公共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事業用地の取得、管理、処分等を担う専門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機関と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して、大阪府域の社会基盤整備の円滑、かつ迅速な推進に寄与して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きました。</a:t>
            </a:r>
          </a:p>
        </p:txBody>
      </p:sp>
      <p:sp>
        <p:nvSpPr>
          <p:cNvPr id="2" name="正方形/長方形 1"/>
          <p:cNvSpPr/>
          <p:nvPr/>
        </p:nvSpPr>
        <p:spPr>
          <a:xfrm>
            <a:off x="539552" y="4221088"/>
            <a:ext cx="1980029" cy="307777"/>
          </a:xfrm>
          <a:prstGeom prst="rect">
            <a:avLst/>
          </a:prstGeom>
        </p:spPr>
        <p:txBody>
          <a:bodyPr wrap="non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長期保有資産解消計画</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013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141</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71600" y="3717032"/>
            <a:ext cx="7388920" cy="2062103"/>
          </a:xfrm>
          <a:prstGeom prst="rect">
            <a:avLst/>
          </a:prstGeom>
          <a:noFill/>
        </p:spPr>
        <p:txBody>
          <a:bodyPr wrap="square" rtlCol="0">
            <a:spAutoFit/>
          </a:bodyPr>
          <a:lstStyle/>
          <a:p>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「主なプロジェクトの今後の方向性」項目</a:t>
            </a:r>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．公共交通戦略（戦略４路線）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．南海トラフ巨大地震等、地震防災対策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　防潮堤の津波浸水対策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　密集市街地対策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．箕面森町（水と緑の健康都市）第３区域</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泉北ニュータウン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の再生（泉ヶ丘駅前地域の活性化）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うめ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きた２期のまちづくり</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79512" y="593393"/>
            <a:ext cx="8784976" cy="2062103"/>
          </a:xfrm>
          <a:prstGeom prst="rect">
            <a:avLst/>
          </a:prstGeom>
          <a:noFill/>
        </p:spPr>
        <p:txBody>
          <a:bodyPr wrap="square" rtlCol="0">
            <a:spAutoFit/>
          </a:bodyPr>
          <a:lstStyle/>
          <a:p>
            <a:pPr marL="252000" indent="-457200"/>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主なプロジェクトの今後の方向性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大阪府では、これまで「財政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再建プログラム（案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）」や「財政構造改革プラン（案）」に基づき、財政再建を優先する観点から、インフラ整備を中心とした大きなプロジェクトについては、その必要性を厳しく精査してきました。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本プラン（案）においては、現在、府が大阪の将来を見据えつつ取り組んでいるプロジェクトについて、比較的規模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大きく、かつ府民の皆様の関心が高いと思われる項目を中心に、今日的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観点から確認を行い、今後の方向性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を提示する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（現時点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で方向性が概ね確定して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いる項目について、掲載しています。）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64560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公共交通戦略（戦略４路線）</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府民の暮らしを支えるとともに、都市が成長していくうえで重要なインフラである公共交通については、将来に向けた取組みの方向性を示した「公共交通戦略」の下、各施策に取り組みます。</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特に、大阪の鉄道ネットワークを形成する路線である「戦略４路線（北大阪急行延伸、大阪モノレール延伸、なにわ筋線、西梅田十三新大阪連絡線）」については、事業費、スキーム、採算性や、鉄道事業者の意欲、地元市との連携等について十分精査し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事業実施の可否について個別に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2881349204"/>
              </p:ext>
            </p:extLst>
          </p:nvPr>
        </p:nvGraphicFramePr>
        <p:xfrm>
          <a:off x="56369" y="3501008"/>
          <a:ext cx="8961437" cy="3247201"/>
        </p:xfrm>
        <a:graphic>
          <a:graphicData uri="http://schemas.openxmlformats.org/drawingml/2006/table">
            <a:tbl>
              <a:tblPr/>
              <a:tblGrid>
                <a:gridCol w="1240475"/>
                <a:gridCol w="3318598"/>
                <a:gridCol w="4402364"/>
              </a:tblGrid>
              <a:tr h="335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今後の対応方針</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923309">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＊府戦略本部会議で決定した事業スキーム</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府の負担は事業費の</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a:t>
                      </a:r>
                      <a:r>
                        <a:rPr kumimoji="1" lang="ja-JP" altLang="en-US" sz="14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の下、平成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年度末に鉄道事業者、地元市と締結した基本合意書に沿って協議・調整を進める</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55438">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＊引き続き事業化の意思決定に向け、関係者と協議調整</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436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＊事業化に向けた府市一体での検討をスタート</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（体制強化、共同調査）</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38372">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＊うめきたのまちづくり、東海道支線地下化の状況を見て判断</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8" name="テキスト ボックス 3"/>
          <p:cNvSpPr>
            <a:spLocks noChangeArrowheads="1"/>
          </p:cNvSpPr>
          <p:nvPr/>
        </p:nvSpPr>
        <p:spPr bwMode="auto">
          <a:xfrm>
            <a:off x="71530" y="2397785"/>
            <a:ext cx="8989031" cy="815191"/>
          </a:xfrm>
          <a:prstGeom prst="roundRect">
            <a:avLst>
              <a:gd name="adj" fmla="val 7463"/>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a:t>
            </a:r>
            <a:r>
              <a:rPr kumimoji="0" lang="ja-JP" altLang="en-US" sz="1600" b="1" i="0" u="sng"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府として、事業実施の可否の判断の際には、以下の事項を精査</a:t>
            </a:r>
            <a:r>
              <a:rPr kumimoji="0" lang="ja-JP" altLang="en-US" sz="1600" b="1" u="sng" kern="0" dirty="0">
                <a:solidFill>
                  <a:sysClr val="windowText" lastClr="000000"/>
                </a:solidFill>
                <a:latin typeface="Meiryo UI" pitchFamily="50" charset="-128"/>
                <a:ea typeface="Meiryo UI" pitchFamily="50" charset="-128"/>
                <a:cs typeface="Meiryo UI" pitchFamily="50" charset="-128"/>
              </a:rPr>
              <a:t>　</a:t>
            </a:r>
            <a:endParaRPr kumimoji="0" lang="en-US" altLang="ja-JP" sz="1600" b="1" u="sng" kern="0" dirty="0" smtClean="0">
              <a:solidFill>
                <a:sysClr val="windowText" lastClr="00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事業費、事業スキーム、事業の採算性　○ 鉄道事業者の意欲、地元市との連携</a:t>
            </a:r>
            <a:endParaRPr kumimoji="0" lang="en-US" altLang="ja-JP" sz="1600" kern="0" dirty="0">
              <a:solidFill>
                <a:srgbClr val="FF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広域的な効果、関連まちづくり　○ 府としての関与の度合い、他の事業中路線の進捗状況　など</a:t>
            </a:r>
            <a:endParaRPr kumimoji="0" lang="en-US" altLang="ja-JP"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endParaRPr>
          </a:p>
        </p:txBody>
      </p:sp>
      <p:sp>
        <p:nvSpPr>
          <p:cNvPr id="2" name="下矢印 1"/>
          <p:cNvSpPr/>
          <p:nvPr/>
        </p:nvSpPr>
        <p:spPr>
          <a:xfrm>
            <a:off x="3779912" y="3212976"/>
            <a:ext cx="1584176" cy="264929"/>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92D050"/>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142</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17095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143</a:t>
            </a:fld>
            <a:endParaRPr lang="ja-JP" altLang="en-US" dirty="0">
              <a:solidFill>
                <a:prstClr val="black"/>
              </a:solidFill>
            </a:endParaRPr>
          </a:p>
        </p:txBody>
      </p:sp>
      <p:sp>
        <p:nvSpPr>
          <p:cNvPr id="7" name="テキスト ボックス 6"/>
          <p:cNvSpPr txBox="1"/>
          <p:nvPr/>
        </p:nvSpPr>
        <p:spPr>
          <a:xfrm>
            <a:off x="207414" y="548680"/>
            <a:ext cx="8873186" cy="4042132"/>
          </a:xfrm>
          <a:prstGeom prst="rect">
            <a:avLst/>
          </a:prstGeom>
          <a:noFill/>
        </p:spPr>
        <p:txBody>
          <a:bodyPr wrap="square" rtlCol="0">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２．南海トラフ巨大地震等、地震防災対策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大阪府地域防災計画（平成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年３月）に基づき、主に南海トラフ巨大地震を想定した新たな地震防災対策を強力に推進するため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「新・大阪府地震防災アクションプラン」を平成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年度末までに策定し、次のプロジェクト等を推進することとしています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防潮堤の津波浸水対策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高潮対策として整備した大阪湾の防潮堤は、南海トラフ巨大地震に伴う津波に対しても概ね「高さ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しています。しかし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年８月、大阪府地域防災会議の検討部会が公表した被害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想定で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液状化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により防潮堤が沈下し、浸水する可能性が明らかに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年度から防潮堤の液状化対策に速やかに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おり、今後概ね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完成させます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対策にあたっては、津波を直接防御する第一線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ライン（水門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外側）の防潮堤を優先実施す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こととし、特に、防潮堤の沈下により、地震直後に満潮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位で浸水する箇所については最優先で対策を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完了させ、水門の内側等にある防潮堤についても、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第一線防潮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ラインの対策に引き続き、順次、対策を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13396" y="4801327"/>
            <a:ext cx="3526556" cy="1796025"/>
            <a:chOff x="5671750" y="1452832"/>
            <a:chExt cx="2805455" cy="1224704"/>
          </a:xfrm>
        </p:grpSpPr>
        <p:pic>
          <p:nvPicPr>
            <p:cNvPr id="8" name="Picture 3" descr="D:\ShishidoH\Desktop\図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61"/>
            <a:stretch/>
          </p:blipFill>
          <p:spPr bwMode="auto">
            <a:xfrm>
              <a:off x="5671750" y="1452832"/>
              <a:ext cx="2805455" cy="122470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150992" y="2251619"/>
              <a:ext cx="650031" cy="17508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陸　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5854848" y="1613528"/>
              <a:ext cx="650031" cy="22582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海　側</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15" name="正方形/長方形 14"/>
          <p:cNvSpPr/>
          <p:nvPr/>
        </p:nvSpPr>
        <p:spPr>
          <a:xfrm>
            <a:off x="295624" y="4462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476672"/>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grpSp>
        <p:nvGrpSpPr>
          <p:cNvPr id="17" name="グループ化 16"/>
          <p:cNvGrpSpPr>
            <a:grpSpLocks noChangeAspect="1"/>
          </p:cNvGrpSpPr>
          <p:nvPr/>
        </p:nvGrpSpPr>
        <p:grpSpPr>
          <a:xfrm>
            <a:off x="4211960" y="4263414"/>
            <a:ext cx="3915317" cy="2519293"/>
            <a:chOff x="6806400" y="3841987"/>
            <a:chExt cx="1325868" cy="723883"/>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9058"/>
            <a:stretch/>
          </p:blipFill>
          <p:spPr>
            <a:xfrm>
              <a:off x="6806400" y="3841987"/>
              <a:ext cx="1325868" cy="723883"/>
            </a:xfrm>
            <a:prstGeom prst="rect">
              <a:avLst/>
            </a:prstGeom>
            <a:ln>
              <a:solidFill>
                <a:sysClr val="windowText" lastClr="000000"/>
              </a:solidFill>
            </a:ln>
          </p:spPr>
        </p:pic>
        <p:sp>
          <p:nvSpPr>
            <p:cNvPr id="19" name="テキスト ボックス 1"/>
            <p:cNvSpPr txBox="1">
              <a:spLocks noChangeArrowheads="1"/>
            </p:cNvSpPr>
            <p:nvPr/>
          </p:nvSpPr>
          <p:spPr bwMode="auto">
            <a:xfrm>
              <a:off x="6810306" y="4285293"/>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1200" b="1" kern="100" dirty="0">
                  <a:solidFill>
                    <a:prstClr val="white"/>
                  </a:solidFill>
                  <a:latin typeface="Century"/>
                  <a:ea typeface="HG丸ｺﾞｼｯｸM-PRO"/>
                  <a:cs typeface="Times New Roman"/>
                </a:rPr>
                <a:t>対策後</a:t>
              </a:r>
              <a:endParaRPr lang="ja-JP" altLang="en-US" sz="1200" kern="100" dirty="0">
                <a:solidFill>
                  <a:prstClr val="white"/>
                </a:solidFill>
                <a:latin typeface="Century"/>
                <a:ea typeface="ＭＳ 明朝"/>
                <a:cs typeface="Times New Roman"/>
              </a:endParaRPr>
            </a:p>
          </p:txBody>
        </p:sp>
        <p:sp>
          <p:nvSpPr>
            <p:cNvPr id="20" name="テキスト ボックス 5"/>
            <p:cNvSpPr txBox="1">
              <a:spLocks noChangeArrowheads="1"/>
            </p:cNvSpPr>
            <p:nvPr/>
          </p:nvSpPr>
          <p:spPr bwMode="auto">
            <a:xfrm>
              <a:off x="7508031" y="4417957"/>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1200" b="1" kern="100" dirty="0">
                  <a:solidFill>
                    <a:prstClr val="white"/>
                  </a:solidFill>
                  <a:latin typeface="Century"/>
                  <a:ea typeface="HG丸ｺﾞｼｯｸM-PRO"/>
                  <a:cs typeface="Times New Roman"/>
                </a:rPr>
                <a:t>対策前</a:t>
              </a:r>
              <a:endParaRPr lang="ja-JP" altLang="en-US" sz="1200" kern="100" dirty="0">
                <a:solidFill>
                  <a:prstClr val="white"/>
                </a:solidFill>
                <a:latin typeface="Century"/>
                <a:ea typeface="ＭＳ 明朝"/>
                <a:cs typeface="Times New Roman"/>
              </a:endParaRPr>
            </a:p>
          </p:txBody>
        </p:sp>
      </p:grpSp>
    </p:spTree>
    <p:extLst>
      <p:ext uri="{BB962C8B-B14F-4D97-AF65-F5344CB8AC3E}">
        <p14:creationId xmlns:p14="http://schemas.microsoft.com/office/powerpoint/2010/main" val="31990001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密集市街地対策</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410059" y="2924944"/>
            <a:ext cx="3040161" cy="3744416"/>
            <a:chOff x="0" y="0"/>
            <a:chExt cx="2047875" cy="2209800"/>
          </a:xfrm>
        </p:grpSpPr>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2019300" cy="2209800"/>
            </a:xfrm>
            <a:prstGeom prst="rect">
              <a:avLst/>
            </a:prstGeom>
          </p:spPr>
        </p:pic>
        <p:sp>
          <p:nvSpPr>
            <p:cNvPr id="9" name="テキスト ボックス 71"/>
            <p:cNvSpPr txBox="1"/>
            <p:nvPr/>
          </p:nvSpPr>
          <p:spPr>
            <a:xfrm>
              <a:off x="1257300" y="2105698"/>
              <a:ext cx="790575" cy="85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ts val="500"/>
                </a:lnSpc>
                <a:spcAft>
                  <a:spcPts val="0"/>
                </a:spcAft>
              </a:pPr>
              <a:r>
                <a:rPr lang="ja-JP" sz="400" kern="100" dirty="0">
                  <a:effectLst/>
                  <a:ea typeface="Meiryo UI"/>
                  <a:cs typeface="Times New Roman"/>
                </a:rPr>
                <a:t>地震時等に著しく危険な密集市街地</a:t>
              </a:r>
              <a:endParaRPr lang="ja-JP" sz="400" kern="100" dirty="0">
                <a:effectLst/>
                <a:ea typeface="ＭＳ 明朝"/>
                <a:cs typeface="Times New Roman"/>
              </a:endParaRPr>
            </a:p>
          </p:txBody>
        </p:sp>
        <p:sp>
          <p:nvSpPr>
            <p:cNvPr id="10" name="テキスト ボックス 72"/>
            <p:cNvSpPr txBox="1"/>
            <p:nvPr/>
          </p:nvSpPr>
          <p:spPr>
            <a:xfrm>
              <a:off x="1576388" y="1219200"/>
              <a:ext cx="4044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若江・岩田・瓜生堂地区</a:t>
              </a:r>
              <a:endParaRPr lang="ja-JP" sz="400" kern="100">
                <a:effectLst/>
                <a:latin typeface="Century"/>
                <a:ea typeface="ＭＳ 明朝"/>
                <a:cs typeface="Times New Roman"/>
              </a:endParaRPr>
            </a:p>
          </p:txBody>
        </p:sp>
        <p:sp>
          <p:nvSpPr>
            <p:cNvPr id="11" name="テキスト ボックス 73"/>
            <p:cNvSpPr txBox="1"/>
            <p:nvPr/>
          </p:nvSpPr>
          <p:spPr>
            <a:xfrm>
              <a:off x="1385888" y="623888"/>
              <a:ext cx="2857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門真市北部地区</a:t>
              </a:r>
              <a:endParaRPr lang="ja-JP" sz="400" kern="100" dirty="0">
                <a:effectLst/>
                <a:latin typeface="Century"/>
                <a:ea typeface="ＭＳ 明朝"/>
                <a:cs typeface="Times New Roman"/>
              </a:endParaRPr>
            </a:p>
          </p:txBody>
        </p:sp>
        <p:sp>
          <p:nvSpPr>
            <p:cNvPr id="12" name="テキスト ボックス 74"/>
            <p:cNvSpPr txBox="1"/>
            <p:nvPr/>
          </p:nvSpPr>
          <p:spPr>
            <a:xfrm>
              <a:off x="461963" y="1128713"/>
              <a:ext cx="180975" cy="6604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優先地区</a:t>
              </a:r>
              <a:endParaRPr lang="ja-JP" sz="400" kern="100">
                <a:effectLst/>
                <a:latin typeface="Century"/>
                <a:ea typeface="ＭＳ 明朝"/>
                <a:cs typeface="Times New Roman"/>
              </a:endParaRPr>
            </a:p>
          </p:txBody>
        </p:sp>
        <p:sp>
          <p:nvSpPr>
            <p:cNvPr id="13" name="テキスト ボックス 75"/>
            <p:cNvSpPr txBox="1"/>
            <p:nvPr/>
          </p:nvSpPr>
          <p:spPr>
            <a:xfrm>
              <a:off x="1728788" y="266700"/>
              <a:ext cx="2730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池田・大利地区</a:t>
              </a:r>
              <a:endParaRPr lang="ja-JP" sz="400" kern="100" dirty="0">
                <a:effectLst/>
                <a:latin typeface="Century"/>
                <a:ea typeface="ＭＳ 明朝"/>
                <a:cs typeface="Times New Roman"/>
              </a:endParaRPr>
            </a:p>
          </p:txBody>
        </p:sp>
        <p:sp>
          <p:nvSpPr>
            <p:cNvPr id="14" name="テキスト ボックス 76"/>
            <p:cNvSpPr txBox="1"/>
            <p:nvPr/>
          </p:nvSpPr>
          <p:spPr>
            <a:xfrm>
              <a:off x="1724025" y="457200"/>
              <a:ext cx="20637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萱島東地区</a:t>
              </a:r>
              <a:endParaRPr lang="ja-JP" sz="400" kern="100">
                <a:effectLst/>
                <a:latin typeface="Century"/>
                <a:ea typeface="ＭＳ 明朝"/>
                <a:cs typeface="Times New Roman"/>
              </a:endParaRPr>
            </a:p>
          </p:txBody>
        </p:sp>
        <p:sp>
          <p:nvSpPr>
            <p:cNvPr id="15" name="テキスト ボックス 77"/>
            <p:cNvSpPr txBox="1"/>
            <p:nvPr/>
          </p:nvSpPr>
          <p:spPr>
            <a:xfrm>
              <a:off x="1047750" y="285750"/>
              <a:ext cx="33972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大日･八雲東町地区</a:t>
              </a:r>
              <a:endParaRPr lang="ja-JP" sz="400" kern="100">
                <a:effectLst/>
                <a:latin typeface="Century"/>
                <a:ea typeface="ＭＳ 明朝"/>
                <a:cs typeface="Times New Roman"/>
              </a:endParaRPr>
            </a:p>
          </p:txBody>
        </p:sp>
        <p:sp>
          <p:nvSpPr>
            <p:cNvPr id="16" name="テキスト ボックス 78"/>
            <p:cNvSpPr txBox="1"/>
            <p:nvPr/>
          </p:nvSpPr>
          <p:spPr>
            <a:xfrm>
              <a:off x="1362075" y="119063"/>
              <a:ext cx="19177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東部地区</a:t>
              </a:r>
              <a:endParaRPr lang="ja-JP" sz="400" kern="100">
                <a:effectLst/>
                <a:latin typeface="Century"/>
                <a:ea typeface="ＭＳ 明朝"/>
                <a:cs typeface="Times New Roman"/>
              </a:endParaRPr>
            </a:p>
          </p:txBody>
        </p:sp>
        <p:sp>
          <p:nvSpPr>
            <p:cNvPr id="17" name="テキスト ボックス 79"/>
            <p:cNvSpPr txBox="1"/>
            <p:nvPr/>
          </p:nvSpPr>
          <p:spPr>
            <a:xfrm>
              <a:off x="257175" y="1832406"/>
              <a:ext cx="1905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新湊地区</a:t>
              </a:r>
              <a:endParaRPr lang="ja-JP" sz="400" kern="100">
                <a:effectLst/>
                <a:latin typeface="Century"/>
                <a:ea typeface="ＭＳ 明朝"/>
                <a:cs typeface="Times New Roman"/>
              </a:endParaRPr>
            </a:p>
          </p:txBody>
        </p:sp>
        <p:sp>
          <p:nvSpPr>
            <p:cNvPr id="18" name="テキスト ボックス 80"/>
            <p:cNvSpPr txBox="1"/>
            <p:nvPr/>
          </p:nvSpPr>
          <p:spPr>
            <a:xfrm>
              <a:off x="1795463" y="104775"/>
              <a:ext cx="1885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香里地区</a:t>
              </a:r>
              <a:endParaRPr lang="ja-JP" sz="400" kern="100">
                <a:effectLst/>
                <a:latin typeface="Century"/>
                <a:ea typeface="ＭＳ 明朝"/>
                <a:cs typeface="Times New Roman"/>
              </a:endParaRPr>
            </a:p>
          </p:txBody>
        </p:sp>
        <p:sp>
          <p:nvSpPr>
            <p:cNvPr id="19" name="テキスト ボックス 82"/>
            <p:cNvSpPr txBox="1"/>
            <p:nvPr/>
          </p:nvSpPr>
          <p:spPr>
            <a:xfrm>
              <a:off x="666750" y="328613"/>
              <a:ext cx="2159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豊南町地区</a:t>
              </a:r>
              <a:endParaRPr lang="ja-JP" sz="400" kern="100">
                <a:effectLst/>
                <a:latin typeface="Century"/>
                <a:ea typeface="ＭＳ 明朝"/>
                <a:cs typeface="Times New Roman"/>
              </a:endParaRPr>
            </a:p>
          </p:txBody>
        </p:sp>
        <p:sp>
          <p:nvSpPr>
            <p:cNvPr id="20" name="テキスト ボックス 83"/>
            <p:cNvSpPr txBox="1"/>
            <p:nvPr/>
          </p:nvSpPr>
          <p:spPr>
            <a:xfrm>
              <a:off x="385763" y="295275"/>
              <a:ext cx="174625" cy="6350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庄内地区区</a:t>
              </a:r>
              <a:endParaRPr lang="ja-JP" sz="400" kern="100">
                <a:effectLst/>
                <a:latin typeface="Century"/>
                <a:ea typeface="ＭＳ 明朝"/>
                <a:cs typeface="Times New Roman"/>
              </a:endParaRPr>
            </a:p>
          </p:txBody>
        </p:sp>
        <p:sp>
          <p:nvSpPr>
            <p:cNvPr id="21" name="テキスト ボックス 84"/>
            <p:cNvSpPr txBox="1"/>
            <p:nvPr/>
          </p:nvSpPr>
          <p:spPr>
            <a:xfrm>
              <a:off x="561975" y="266700"/>
              <a:ext cx="152400" cy="6032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豊中市</a:t>
              </a:r>
              <a:endParaRPr lang="ja-JP" sz="400" kern="100">
                <a:effectLst/>
                <a:latin typeface="Century"/>
                <a:ea typeface="ＭＳ 明朝"/>
                <a:cs typeface="Times New Roman"/>
              </a:endParaRPr>
            </a:p>
          </p:txBody>
        </p:sp>
        <p:sp>
          <p:nvSpPr>
            <p:cNvPr id="22" name="テキスト ボックス 86"/>
            <p:cNvSpPr txBox="1"/>
            <p:nvPr/>
          </p:nvSpPr>
          <p:spPr>
            <a:xfrm>
              <a:off x="795338" y="1066646"/>
              <a:ext cx="128587" cy="508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大阪市</a:t>
              </a:r>
              <a:endParaRPr lang="ja-JP" sz="400" kern="100">
                <a:effectLst/>
                <a:latin typeface="Century"/>
                <a:ea typeface="ＭＳ 明朝"/>
                <a:cs typeface="Times New Roman"/>
              </a:endParaRPr>
            </a:p>
          </p:txBody>
        </p:sp>
        <p:sp>
          <p:nvSpPr>
            <p:cNvPr id="23" name="テキスト ボックス 87"/>
            <p:cNvSpPr txBox="1"/>
            <p:nvPr/>
          </p:nvSpPr>
          <p:spPr>
            <a:xfrm>
              <a:off x="1628775" y="323850"/>
              <a:ext cx="171450" cy="5651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寝屋川市</a:t>
              </a:r>
              <a:endParaRPr lang="ja-JP" sz="400" kern="100">
                <a:effectLst/>
                <a:latin typeface="Century"/>
                <a:ea typeface="ＭＳ 明朝"/>
                <a:cs typeface="Times New Roman"/>
              </a:endParaRPr>
            </a:p>
          </p:txBody>
        </p:sp>
        <p:sp>
          <p:nvSpPr>
            <p:cNvPr id="24" name="テキスト ボックス 88"/>
            <p:cNvSpPr txBox="1"/>
            <p:nvPr/>
          </p:nvSpPr>
          <p:spPr>
            <a:xfrm>
              <a:off x="1533525" y="1066800"/>
              <a:ext cx="180975"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東大阪市</a:t>
              </a:r>
              <a:endParaRPr lang="ja-JP" sz="400" kern="100">
                <a:effectLst/>
                <a:latin typeface="Century"/>
                <a:ea typeface="ＭＳ 明朝"/>
                <a:cs typeface="Times New Roman"/>
              </a:endParaRPr>
            </a:p>
          </p:txBody>
        </p:sp>
        <p:sp>
          <p:nvSpPr>
            <p:cNvPr id="25" name="テキスト ボックス 89"/>
            <p:cNvSpPr txBox="1"/>
            <p:nvPr/>
          </p:nvSpPr>
          <p:spPr>
            <a:xfrm>
              <a:off x="657225" y="1845265"/>
              <a:ext cx="82550"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堺市</a:t>
              </a:r>
              <a:endParaRPr lang="ja-JP" sz="400" kern="100">
                <a:effectLst/>
                <a:latin typeface="Century"/>
                <a:ea typeface="ＭＳ 明朝"/>
                <a:cs typeface="Times New Roman"/>
              </a:endParaRPr>
            </a:p>
          </p:txBody>
        </p:sp>
      </p:grpSp>
      <p:sp>
        <p:nvSpPr>
          <p:cNvPr id="30" name="正方形/長方形 29"/>
          <p:cNvSpPr/>
          <p:nvPr/>
        </p:nvSpPr>
        <p:spPr bwMode="auto">
          <a:xfrm>
            <a:off x="395536" y="2573288"/>
            <a:ext cx="3054684"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著しく危険</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な密集</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bwMode="auto">
          <a:xfrm>
            <a:off x="3673892"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35896" y="3004401"/>
            <a:ext cx="2664295" cy="3664960"/>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著しく危険な密集市街地の解消</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444208" y="2990228"/>
            <a:ext cx="2520280" cy="2000602"/>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防災性の向上とともに成長を支える魅力あるまちづくり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6444208" y="5157192"/>
            <a:ext cx="2520280" cy="1512169"/>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地域防災力の向上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779911" y="3304848"/>
            <a:ext cx="239387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①地区公共施設（道路・公園）</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の重点的整備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・必要性の高い施設に絞り込み</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に事業実施　</a:t>
            </a:r>
          </a:p>
        </p:txBody>
      </p:sp>
      <p:sp>
        <p:nvSpPr>
          <p:cNvPr id="36" name="正方形/長方形 35"/>
          <p:cNvSpPr/>
          <p:nvPr/>
        </p:nvSpPr>
        <p:spPr>
          <a:xfrm>
            <a:off x="3779911" y="4099419"/>
            <a:ext cx="2393875" cy="91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②老朽住宅の除却促進の強化</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・燃えやすく</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、壊れやすい建物を徹底的に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減らす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除却に特化した活用しやすい補助制度</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・住宅税制を活用した除却促進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779911" y="5157192"/>
            <a:ext cx="2393875" cy="57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③防火規制の強化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・準防火地域の拡大に加え、小規模建物を不燃化する地区計画等を導入</a:t>
            </a:r>
          </a:p>
        </p:txBody>
      </p:sp>
      <p:sp>
        <p:nvSpPr>
          <p:cNvPr id="39" name="正方形/長方形 38"/>
          <p:cNvSpPr/>
          <p:nvPr/>
        </p:nvSpPr>
        <p:spPr>
          <a:xfrm>
            <a:off x="3779912" y="5877272"/>
            <a:ext cx="2393875" cy="54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④耐震改修促進の強化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・密集市街地における地域への働きかけ強化</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、負担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の少ない改修の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516216" y="3429000"/>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①延焼遮断帯の整備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・延焼遮断帯の核となる広幅員の道路について密集市街地対策として整備を早期化、遮断効果の先行的な確保 </a:t>
            </a:r>
          </a:p>
        </p:txBody>
      </p:sp>
      <p:sp>
        <p:nvSpPr>
          <p:cNvPr id="41" name="正方形/長方形 40"/>
          <p:cNvSpPr/>
          <p:nvPr/>
        </p:nvSpPr>
        <p:spPr>
          <a:xfrm>
            <a:off x="6516215" y="4221088"/>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②地域拠点等の整備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・地域のポテンシャルを活かした防災拠点の整備や大規模道路沿道の土地利用転換等を誘導</a:t>
            </a:r>
          </a:p>
        </p:txBody>
      </p:sp>
      <p:sp>
        <p:nvSpPr>
          <p:cNvPr id="42" name="正方形/長方形 41"/>
          <p:cNvSpPr/>
          <p:nvPr/>
        </p:nvSpPr>
        <p:spPr>
          <a:xfrm>
            <a:off x="6516881" y="5485743"/>
            <a:ext cx="2376265" cy="82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・まちの危険度情報や対策等に関する地域住民等への周知を徹底し、地域の防災意識の向上を図り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・共助の防災活動や密集事業等への事業協力を促進　</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144</a:t>
            </a:fld>
            <a:endParaRPr kumimoji="1" lang="ja-JP" altLang="en-US" dirty="0"/>
          </a:p>
        </p:txBody>
      </p:sp>
      <p:sp>
        <p:nvSpPr>
          <p:cNvPr id="44" name="正方形/長方形 43"/>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95624" y="908720"/>
            <a:ext cx="8596856" cy="1477328"/>
          </a:xfrm>
          <a:prstGeom prst="rect">
            <a:avLst/>
          </a:prstGeom>
          <a:solidFill>
            <a:schemeClr val="bg1"/>
          </a:solidFill>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南海トラフ巨大地震や上町断層帯地震など、巨大地震が起こった場合、特に地震に脆弱な密集市街地で甚大な被害が想定されます。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そのため、平成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月に国が発表した「地震時等に著しく危険な密集市街地」である府内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2,248ha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：全国ワースト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の規模）について、庁内横断的な「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密集市街地対策推進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チーム」を発足し（平成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年５月）、関係市等と連携して平成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年度までに解消を図ります。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解消の水準：市街地が消失する割合が大幅に低減する不燃領域率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％以上の確保、あるいは地区外へ避難ができる水準の確保</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171480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145</a:t>
            </a:fld>
            <a:endParaRPr lang="ja-JP" altLang="en-US" dirty="0">
              <a:solidFill>
                <a:prstClr val="black"/>
              </a:solidFill>
            </a:endParaRPr>
          </a:p>
        </p:txBody>
      </p:sp>
      <p:sp>
        <p:nvSpPr>
          <p:cNvPr id="7" name="テキスト ボックス 6"/>
          <p:cNvSpPr txBox="1"/>
          <p:nvPr/>
        </p:nvSpPr>
        <p:spPr>
          <a:xfrm>
            <a:off x="135110" y="642174"/>
            <a:ext cx="8945489"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．箕面森町（水と緑の健康都市）第３区域</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箕面森町の第３区域については、施設立地に関する企業判断が明確になり保留地処分の可能性や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採算性を見極められる平成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年度までに実施の判断を行うこととしていました。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月の府戦略本部会議において、企業のエントリー募集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やヒアリング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の結果等を踏まえ、企業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の進出意欲が高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、保留地処分の可能性が高いことから、事業実施を図ることとしました。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また、現在の府費負担額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億円を超過することなく維持できるよう、第３区域だけでなく、第１区域の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保留地処分も進めることとしています。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65"/>
          <p:cNvSpPr>
            <a:spLocks noChangeArrowheads="1"/>
          </p:cNvSpPr>
          <p:nvPr/>
        </p:nvSpPr>
        <p:spPr bwMode="auto">
          <a:xfrm>
            <a:off x="4508600" y="5790486"/>
            <a:ext cx="505928" cy="304621"/>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H29</a:t>
            </a:r>
            <a:r>
              <a:rPr kumimoji="0" lang="ja-JP" altLang="en-US"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p>
          <a:p>
            <a:pPr>
              <a:lnSpc>
                <a:spcPct val="120000"/>
              </a:lnSpc>
              <a:defRPr/>
            </a:pPr>
            <a:r>
              <a:rPr kumimoji="0" lang="ja-JP" altLang="en-US"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以降順次</a:t>
            </a:r>
            <a:endPar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65"/>
          <p:cNvSpPr>
            <a:spLocks noChangeArrowheads="1"/>
          </p:cNvSpPr>
          <p:nvPr/>
        </p:nvSpPr>
        <p:spPr bwMode="auto">
          <a:xfrm>
            <a:off x="4508600" y="6224686"/>
            <a:ext cx="2258888" cy="21217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H30</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年度　　</a:t>
            </a: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企業操業開始</a:t>
            </a:r>
          </a:p>
        </p:txBody>
      </p:sp>
      <p:sp>
        <p:nvSpPr>
          <p:cNvPr id="17" name="Rectangle 74"/>
          <p:cNvSpPr>
            <a:spLocks noChangeArrowheads="1"/>
          </p:cNvSpPr>
          <p:nvPr/>
        </p:nvSpPr>
        <p:spPr bwMode="auto">
          <a:xfrm>
            <a:off x="5065586" y="2838843"/>
            <a:ext cx="3898902" cy="324322"/>
          </a:xfrm>
          <a:prstGeom prst="rect">
            <a:avLst/>
          </a:prstGeom>
          <a:solidFill>
            <a:srgbClr val="EEECE1">
              <a:lumMod val="75000"/>
            </a:srgbClr>
          </a:solidFill>
          <a:ln w="57150" cmpd="thinThick">
            <a:solidFill>
              <a:srgbClr val="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4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　　施　　判　　断</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62"/>
          <p:cNvSpPr>
            <a:spLocks noChangeArrowheads="1"/>
          </p:cNvSpPr>
          <p:nvPr/>
        </p:nvSpPr>
        <p:spPr bwMode="auto">
          <a:xfrm>
            <a:off x="4508600" y="2838843"/>
            <a:ext cx="505928" cy="324322"/>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H26</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endPar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76"/>
          <p:cNvSpPr>
            <a:spLocks noChangeArrowheads="1"/>
          </p:cNvSpPr>
          <p:nvPr/>
        </p:nvSpPr>
        <p:spPr bwMode="auto">
          <a:xfrm>
            <a:off x="5065586" y="5192956"/>
            <a:ext cx="2246510" cy="225813"/>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defRPr/>
            </a:pPr>
            <a:r>
              <a:rPr kumimoji="0" lang="ja-JP" altLang="en-US" sz="1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土地の売買契約</a:t>
            </a:r>
            <a:endParaRPr kumimoji="0" lang="en-US" altLang="ja-JP" sz="1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72"/>
          <p:cNvSpPr>
            <a:spLocks noChangeArrowheads="1"/>
          </p:cNvSpPr>
          <p:nvPr/>
        </p:nvSpPr>
        <p:spPr bwMode="auto">
          <a:xfrm>
            <a:off x="5065586" y="3530706"/>
            <a:ext cx="2246510" cy="701688"/>
          </a:xfrm>
          <a:prstGeom prst="rect">
            <a:avLst/>
          </a:prstGeom>
          <a:solidFill>
            <a:srgbClr val="FFFFFF"/>
          </a:solidFill>
          <a:ln w="12700">
            <a:solidFill>
              <a:srgbClr val="000000"/>
            </a:solidFill>
            <a:prstDash val="solid"/>
            <a:miter lim="800000"/>
            <a:headEnd/>
            <a:tailEnd/>
          </a:ln>
        </p:spPr>
        <p:txBody>
          <a:bodyPr lIns="0" tIns="0" rIns="0" bIns="0" anchor="ctr"/>
          <a:lstStyle/>
          <a:p>
            <a:pPr algn="ctr">
              <a:defRPr/>
            </a:pP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企業ヒアリングを踏まえた</a:t>
            </a:r>
            <a:endParaRPr kumimoji="0" lang="en-US" altLang="ja-JP"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基本計画策定</a:t>
            </a:r>
          </a:p>
          <a:p>
            <a:pPr algn="ctr">
              <a:lnSpc>
                <a:spcPct val="48000"/>
              </a:lnSpc>
              <a:defRPr/>
            </a:pPr>
            <a:endParaRPr kumimoji="0" lang="ja-JP" altLang="en-US" sz="1000" b="1" u="sng"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defRPr/>
            </a:pPr>
            <a:r>
              <a:rPr kumimoji="0"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上下水道、電気、通信等のインフラ施設の検討</a:t>
            </a:r>
            <a:endParaRPr kumimoji="0"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75"/>
          <p:cNvSpPr>
            <a:spLocks noChangeArrowheads="1"/>
          </p:cNvSpPr>
          <p:nvPr/>
        </p:nvSpPr>
        <p:spPr bwMode="auto">
          <a:xfrm>
            <a:off x="5065586" y="4578354"/>
            <a:ext cx="2246510" cy="251577"/>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具体的な契約手続きに着手</a:t>
            </a:r>
            <a:endParaRPr kumimoji="0" lang="en-US" altLang="ja-JP"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77"/>
          <p:cNvSpPr>
            <a:spLocks noChangeArrowheads="1"/>
          </p:cNvSpPr>
          <p:nvPr/>
        </p:nvSpPr>
        <p:spPr bwMode="auto">
          <a:xfrm>
            <a:off x="5065586" y="5834437"/>
            <a:ext cx="2246510" cy="216720"/>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土地の引渡し</a:t>
            </a:r>
          </a:p>
        </p:txBody>
      </p:sp>
      <p:sp>
        <p:nvSpPr>
          <p:cNvPr id="23" name="Rectangle 78"/>
          <p:cNvSpPr>
            <a:spLocks noChangeArrowheads="1"/>
          </p:cNvSpPr>
          <p:nvPr/>
        </p:nvSpPr>
        <p:spPr bwMode="auto">
          <a:xfrm>
            <a:off x="7462172" y="3530707"/>
            <a:ext cx="1502316" cy="2834050"/>
          </a:xfrm>
          <a:prstGeom prst="rect">
            <a:avLst/>
          </a:prstGeom>
          <a:solidFill>
            <a:srgbClr val="1F497D">
              <a:lumMod val="20000"/>
              <a:lumOff val="80000"/>
            </a:srgbClr>
          </a:solidFill>
          <a:ln w="12700">
            <a:solidFill>
              <a:sysClr val="windowText" lastClr="000000"/>
            </a:solidFill>
            <a:prstDash val="solid"/>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止々呂美吉川線の</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事業着手</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endParaRPr lang="en-US" altLang="ja-JP"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endParaRPr lang="en-US" altLang="ja-JP"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箕面森町第３区域の</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事業着手</a:t>
            </a:r>
          </a:p>
        </p:txBody>
      </p:sp>
      <p:sp>
        <p:nvSpPr>
          <p:cNvPr id="24" name="Rectangle 63"/>
          <p:cNvSpPr>
            <a:spLocks noChangeArrowheads="1"/>
          </p:cNvSpPr>
          <p:nvPr/>
        </p:nvSpPr>
        <p:spPr bwMode="auto">
          <a:xfrm>
            <a:off x="4464000" y="4581385"/>
            <a:ext cx="650452" cy="248546"/>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H27</a:t>
            </a:r>
            <a:r>
              <a:rPr kumimoji="0" lang="ja-JP" altLang="en-US"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endPar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62"/>
          <p:cNvSpPr>
            <a:spLocks noChangeArrowheads="1"/>
          </p:cNvSpPr>
          <p:nvPr/>
        </p:nvSpPr>
        <p:spPr bwMode="auto">
          <a:xfrm>
            <a:off x="4446554" y="3519204"/>
            <a:ext cx="701510" cy="222783"/>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H26</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endPar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AutoShape 69"/>
          <p:cNvSpPr>
            <a:spLocks noChangeArrowheads="1"/>
          </p:cNvSpPr>
          <p:nvPr/>
        </p:nvSpPr>
        <p:spPr bwMode="auto">
          <a:xfrm rot="10800000">
            <a:off x="5610195" y="5589240"/>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AutoShape 69"/>
          <p:cNvSpPr>
            <a:spLocks noChangeArrowheads="1"/>
          </p:cNvSpPr>
          <p:nvPr/>
        </p:nvSpPr>
        <p:spPr bwMode="auto">
          <a:xfrm rot="10800000">
            <a:off x="5610195" y="4972995"/>
            <a:ext cx="1157293" cy="6365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AutoShape 69"/>
          <p:cNvSpPr>
            <a:spLocks noChangeArrowheads="1"/>
          </p:cNvSpPr>
          <p:nvPr/>
        </p:nvSpPr>
        <p:spPr bwMode="auto">
          <a:xfrm rot="10800000">
            <a:off x="5610195" y="4365104"/>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AutoShape 69"/>
          <p:cNvSpPr>
            <a:spLocks noChangeArrowheads="1"/>
          </p:cNvSpPr>
          <p:nvPr/>
        </p:nvSpPr>
        <p:spPr bwMode="auto">
          <a:xfrm rot="10800000">
            <a:off x="6436390" y="3331247"/>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6000902" y="2406677"/>
            <a:ext cx="1988178"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今後の事業の進め方</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102" descr="H20"/>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45177"/>
            <a:ext cx="3960440" cy="4238944"/>
          </a:xfrm>
          <a:prstGeom prst="rect">
            <a:avLst/>
          </a:prstGeom>
          <a:blipFill dpi="0" rotWithShape="1">
            <a:blip r:embed="rId4"/>
            <a:srcRect/>
            <a:stretch>
              <a:fillRect/>
            </a:stretch>
          </a:blipFill>
          <a:ln w="12700">
            <a:noFill/>
            <a:prstDash val="sysDash"/>
            <a:miter lim="800000"/>
            <a:headEnd/>
            <a:tailEnd/>
          </a:ln>
        </p:spPr>
      </p:pic>
      <p:sp>
        <p:nvSpPr>
          <p:cNvPr id="37" name="角丸四角形吹き出し 36"/>
          <p:cNvSpPr/>
          <p:nvPr/>
        </p:nvSpPr>
        <p:spPr>
          <a:xfrm>
            <a:off x="3197681" y="2654189"/>
            <a:ext cx="942271" cy="369308"/>
          </a:xfrm>
          <a:prstGeom prst="wedgeRoundRectCallout">
            <a:avLst>
              <a:gd name="adj1" fmla="val -41707"/>
              <a:gd name="adj2" fmla="val 7411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第１区域</a:t>
            </a:r>
            <a:endParaRPr lang="en-US" altLang="ja-JP" sz="700" dirty="0" smtClean="0">
              <a:solidFill>
                <a:prstClr val="black"/>
              </a:solidFill>
            </a:endParaRPr>
          </a:p>
          <a:p>
            <a:r>
              <a:rPr lang="ja-JP" altLang="en-US" sz="700" dirty="0" smtClean="0">
                <a:solidFill>
                  <a:prstClr val="black"/>
                </a:solidFill>
              </a:rPr>
              <a:t>　　一般地権者仮換地</a:t>
            </a:r>
            <a:endParaRPr lang="en-US" altLang="ja-JP" sz="700" dirty="0" smtClean="0">
              <a:solidFill>
                <a:prstClr val="black"/>
              </a:solidFill>
            </a:endParaRPr>
          </a:p>
          <a:p>
            <a:r>
              <a:rPr lang="ja-JP" altLang="en-US" sz="700" dirty="0" smtClean="0">
                <a:solidFill>
                  <a:prstClr val="black"/>
                </a:solidFill>
              </a:rPr>
              <a:t>　　保留地</a:t>
            </a:r>
            <a:endParaRPr lang="ja-JP" altLang="en-US" sz="700" dirty="0">
              <a:solidFill>
                <a:prstClr val="black"/>
              </a:solidFill>
            </a:endParaRPr>
          </a:p>
        </p:txBody>
      </p:sp>
      <p:sp>
        <p:nvSpPr>
          <p:cNvPr id="38" name="角丸四角形吹き出し 37"/>
          <p:cNvSpPr/>
          <p:nvPr/>
        </p:nvSpPr>
        <p:spPr>
          <a:xfrm>
            <a:off x="1780248" y="5101628"/>
            <a:ext cx="897833" cy="408470"/>
          </a:xfrm>
          <a:prstGeom prst="wedgeRoundRectCallout">
            <a:avLst>
              <a:gd name="adj1" fmla="val 37778"/>
              <a:gd name="adj2" fmla="val -94133"/>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第２区域</a:t>
            </a:r>
            <a:endParaRPr lang="en-US" altLang="ja-JP" sz="700" dirty="0" smtClean="0">
              <a:solidFill>
                <a:prstClr val="black"/>
              </a:solidFill>
            </a:endParaRPr>
          </a:p>
          <a:p>
            <a:r>
              <a:rPr lang="ja-JP" altLang="en-US" sz="700" dirty="0" smtClean="0">
                <a:solidFill>
                  <a:prstClr val="black"/>
                </a:solidFill>
              </a:rPr>
              <a:t>　　民間地権者による</a:t>
            </a:r>
            <a:endParaRPr lang="en-US" altLang="ja-JP" sz="700" dirty="0" smtClean="0">
              <a:solidFill>
                <a:prstClr val="black"/>
              </a:solidFill>
            </a:endParaRPr>
          </a:p>
          <a:p>
            <a:r>
              <a:rPr lang="ja-JP" altLang="en-US" sz="700" dirty="0" smtClean="0">
                <a:solidFill>
                  <a:prstClr val="black"/>
                </a:solidFill>
              </a:rPr>
              <a:t>　宅地開発</a:t>
            </a:r>
            <a:endParaRPr lang="ja-JP" altLang="en-US" sz="700" dirty="0">
              <a:solidFill>
                <a:prstClr val="black"/>
              </a:solidFill>
            </a:endParaRPr>
          </a:p>
        </p:txBody>
      </p:sp>
      <p:sp>
        <p:nvSpPr>
          <p:cNvPr id="39" name="フリーフォーム 38"/>
          <p:cNvSpPr/>
          <p:nvPr/>
        </p:nvSpPr>
        <p:spPr>
          <a:xfrm>
            <a:off x="1162652" y="5759527"/>
            <a:ext cx="549341" cy="700167"/>
          </a:xfrm>
          <a:custGeom>
            <a:avLst/>
            <a:gdLst>
              <a:gd name="connsiteX0" fmla="*/ 0 w 739498"/>
              <a:gd name="connsiteY0" fmla="*/ 0 h 529905"/>
              <a:gd name="connsiteX1" fmla="*/ 104327 w 739498"/>
              <a:gd name="connsiteY1" fmla="*/ 70574 h 529905"/>
              <a:gd name="connsiteX2" fmla="*/ 230134 w 739498"/>
              <a:gd name="connsiteY2" fmla="*/ 239340 h 529905"/>
              <a:gd name="connsiteX3" fmla="*/ 263887 w 739498"/>
              <a:gd name="connsiteY3" fmla="*/ 340599 h 529905"/>
              <a:gd name="connsiteX4" fmla="*/ 294572 w 739498"/>
              <a:gd name="connsiteY4" fmla="*/ 451063 h 529905"/>
              <a:gd name="connsiteX5" fmla="*/ 362078 w 739498"/>
              <a:gd name="connsiteY5" fmla="*/ 500158 h 529905"/>
              <a:gd name="connsiteX6" fmla="*/ 484816 w 739498"/>
              <a:gd name="connsiteY6" fmla="*/ 518569 h 529905"/>
              <a:gd name="connsiteX7" fmla="*/ 573801 w 739498"/>
              <a:gd name="connsiteY7" fmla="*/ 527774 h 529905"/>
              <a:gd name="connsiteX8" fmla="*/ 644376 w 739498"/>
              <a:gd name="connsiteY8" fmla="*/ 524706 h 529905"/>
              <a:gd name="connsiteX9" fmla="*/ 714950 w 739498"/>
              <a:gd name="connsiteY9" fmla="*/ 475611 h 529905"/>
              <a:gd name="connsiteX10" fmla="*/ 739498 w 739498"/>
              <a:gd name="connsiteY10" fmla="*/ 435721 h 529905"/>
              <a:gd name="connsiteX0" fmla="*/ 0 w 759449"/>
              <a:gd name="connsiteY0" fmla="*/ 0 h 539881"/>
              <a:gd name="connsiteX1" fmla="*/ 124278 w 759449"/>
              <a:gd name="connsiteY1" fmla="*/ 80550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37197 w 752799"/>
              <a:gd name="connsiteY5" fmla="*/ 483801 h 529906"/>
              <a:gd name="connsiteX6" fmla="*/ 375379 w 752799"/>
              <a:gd name="connsiteY6" fmla="*/ 500159 h 529906"/>
              <a:gd name="connsiteX7" fmla="*/ 498117 w 752799"/>
              <a:gd name="connsiteY7" fmla="*/ 518570 h 529906"/>
              <a:gd name="connsiteX8" fmla="*/ 587102 w 752799"/>
              <a:gd name="connsiteY8" fmla="*/ 527775 h 529906"/>
              <a:gd name="connsiteX9" fmla="*/ 657677 w 752799"/>
              <a:gd name="connsiteY9" fmla="*/ 524707 h 529906"/>
              <a:gd name="connsiteX10" fmla="*/ 728251 w 752799"/>
              <a:gd name="connsiteY10" fmla="*/ 475612 h 529906"/>
              <a:gd name="connsiteX11" fmla="*/ 752799 w 752799"/>
              <a:gd name="connsiteY11"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718"/>
              <a:gd name="connsiteX1" fmla="*/ 124278 w 752799"/>
              <a:gd name="connsiteY1" fmla="*/ 87201 h 529718"/>
              <a:gd name="connsiteX2" fmla="*/ 243435 w 752799"/>
              <a:gd name="connsiteY2" fmla="*/ 239341 h 529718"/>
              <a:gd name="connsiteX3" fmla="*/ 277188 w 752799"/>
              <a:gd name="connsiteY3" fmla="*/ 340600 h 529718"/>
              <a:gd name="connsiteX4" fmla="*/ 307873 w 752799"/>
              <a:gd name="connsiteY4" fmla="*/ 451064 h 529718"/>
              <a:gd name="connsiteX5" fmla="*/ 375379 w 752799"/>
              <a:gd name="connsiteY5" fmla="*/ 500159 h 529718"/>
              <a:gd name="connsiteX6" fmla="*/ 481492 w 752799"/>
              <a:gd name="connsiteY6" fmla="*/ 521895 h 529718"/>
              <a:gd name="connsiteX7" fmla="*/ 587102 w 752799"/>
              <a:gd name="connsiteY7" fmla="*/ 527775 h 529718"/>
              <a:gd name="connsiteX8" fmla="*/ 657677 w 752799"/>
              <a:gd name="connsiteY8" fmla="*/ 524707 h 529718"/>
              <a:gd name="connsiteX9" fmla="*/ 728251 w 752799"/>
              <a:gd name="connsiteY9" fmla="*/ 475612 h 529718"/>
              <a:gd name="connsiteX10" fmla="*/ 752799 w 752799"/>
              <a:gd name="connsiteY10" fmla="*/ 435722 h 529718"/>
              <a:gd name="connsiteX0" fmla="*/ 0 w 752799"/>
              <a:gd name="connsiteY0" fmla="*/ 0 h 529718"/>
              <a:gd name="connsiteX1" fmla="*/ 124278 w 752799"/>
              <a:gd name="connsiteY1" fmla="*/ 87201 h 529718"/>
              <a:gd name="connsiteX2" fmla="*/ 243435 w 752799"/>
              <a:gd name="connsiteY2" fmla="*/ 239341 h 529718"/>
              <a:gd name="connsiteX3" fmla="*/ 307873 w 752799"/>
              <a:gd name="connsiteY3" fmla="*/ 451064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52799"/>
              <a:gd name="connsiteY0" fmla="*/ 0 h 529718"/>
              <a:gd name="connsiteX1" fmla="*/ 124278 w 752799"/>
              <a:gd name="connsiteY1" fmla="*/ 87201 h 529718"/>
              <a:gd name="connsiteX2" fmla="*/ 243435 w 752799"/>
              <a:gd name="connsiteY2" fmla="*/ 239341 h 529718"/>
              <a:gd name="connsiteX3" fmla="*/ 304548 w 752799"/>
              <a:gd name="connsiteY3" fmla="*/ 431113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52393 w 776941"/>
              <a:gd name="connsiteY8" fmla="*/ 484665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40092 w 776941"/>
              <a:gd name="connsiteY8" fmla="*/ 480564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76941 w 776941"/>
              <a:gd name="connsiteY8" fmla="*/ 444775 h 537026"/>
              <a:gd name="connsiteX0" fmla="*/ 0 w 776941"/>
              <a:gd name="connsiteY0" fmla="*/ 0 h 537806"/>
              <a:gd name="connsiteX1" fmla="*/ 148420 w 776941"/>
              <a:gd name="connsiteY1" fmla="*/ 96254 h 537806"/>
              <a:gd name="connsiteX2" fmla="*/ 267577 w 776941"/>
              <a:gd name="connsiteY2" fmla="*/ 248394 h 537806"/>
              <a:gd name="connsiteX3" fmla="*/ 328690 w 776941"/>
              <a:gd name="connsiteY3" fmla="*/ 440166 h 537806"/>
              <a:gd name="connsiteX4" fmla="*/ 399521 w 776941"/>
              <a:gd name="connsiteY4" fmla="*/ 509212 h 537806"/>
              <a:gd name="connsiteX5" fmla="*/ 505634 w 776941"/>
              <a:gd name="connsiteY5" fmla="*/ 530948 h 537806"/>
              <a:gd name="connsiteX6" fmla="*/ 611244 w 776941"/>
              <a:gd name="connsiteY6" fmla="*/ 536828 h 537806"/>
              <a:gd name="connsiteX7" fmla="*/ 706422 w 776941"/>
              <a:gd name="connsiteY7" fmla="*/ 513258 h 537806"/>
              <a:gd name="connsiteX8" fmla="*/ 776941 w 776941"/>
              <a:gd name="connsiteY8" fmla="*/ 444775 h 537806"/>
              <a:gd name="connsiteX0" fmla="*/ 0 w 776941"/>
              <a:gd name="connsiteY0" fmla="*/ 0 h 536828"/>
              <a:gd name="connsiteX1" fmla="*/ 148420 w 776941"/>
              <a:gd name="connsiteY1" fmla="*/ 96254 h 536828"/>
              <a:gd name="connsiteX2" fmla="*/ 267577 w 776941"/>
              <a:gd name="connsiteY2" fmla="*/ 248394 h 536828"/>
              <a:gd name="connsiteX3" fmla="*/ 328690 w 776941"/>
              <a:gd name="connsiteY3" fmla="*/ 440166 h 536828"/>
              <a:gd name="connsiteX4" fmla="*/ 399521 w 776941"/>
              <a:gd name="connsiteY4" fmla="*/ 509212 h 536828"/>
              <a:gd name="connsiteX5" fmla="*/ 611244 w 776941"/>
              <a:gd name="connsiteY5" fmla="*/ 536828 h 536828"/>
              <a:gd name="connsiteX6" fmla="*/ 706422 w 776941"/>
              <a:gd name="connsiteY6" fmla="*/ 513258 h 536828"/>
              <a:gd name="connsiteX7" fmla="*/ 776941 w 776941"/>
              <a:gd name="connsiteY7" fmla="*/ 444775 h 536828"/>
              <a:gd name="connsiteX0" fmla="*/ 0 w 776941"/>
              <a:gd name="connsiteY0" fmla="*/ 0 h 520009"/>
              <a:gd name="connsiteX1" fmla="*/ 148420 w 776941"/>
              <a:gd name="connsiteY1" fmla="*/ 96254 h 520009"/>
              <a:gd name="connsiteX2" fmla="*/ 267577 w 776941"/>
              <a:gd name="connsiteY2" fmla="*/ 248394 h 520009"/>
              <a:gd name="connsiteX3" fmla="*/ 328690 w 776941"/>
              <a:gd name="connsiteY3" fmla="*/ 440166 h 520009"/>
              <a:gd name="connsiteX4" fmla="*/ 399521 w 776941"/>
              <a:gd name="connsiteY4" fmla="*/ 509212 h 520009"/>
              <a:gd name="connsiteX5" fmla="*/ 706422 w 776941"/>
              <a:gd name="connsiteY5" fmla="*/ 513258 h 520009"/>
              <a:gd name="connsiteX6" fmla="*/ 776941 w 776941"/>
              <a:gd name="connsiteY6" fmla="*/ 444775 h 520009"/>
              <a:gd name="connsiteX0" fmla="*/ 0 w 776941"/>
              <a:gd name="connsiteY0" fmla="*/ 0 h 509220"/>
              <a:gd name="connsiteX1" fmla="*/ 148420 w 776941"/>
              <a:gd name="connsiteY1" fmla="*/ 96254 h 509220"/>
              <a:gd name="connsiteX2" fmla="*/ 267577 w 776941"/>
              <a:gd name="connsiteY2" fmla="*/ 248394 h 509220"/>
              <a:gd name="connsiteX3" fmla="*/ 328690 w 776941"/>
              <a:gd name="connsiteY3" fmla="*/ 440166 h 509220"/>
              <a:gd name="connsiteX4" fmla="*/ 399521 w 776941"/>
              <a:gd name="connsiteY4" fmla="*/ 509212 h 509220"/>
              <a:gd name="connsiteX5" fmla="*/ 776941 w 776941"/>
              <a:gd name="connsiteY5" fmla="*/ 444775 h 509220"/>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21" h="509212">
                <a:moveTo>
                  <a:pt x="0" y="0"/>
                </a:moveTo>
                <a:cubicBezTo>
                  <a:pt x="72662" y="17116"/>
                  <a:pt x="103824" y="54855"/>
                  <a:pt x="148420" y="96254"/>
                </a:cubicBezTo>
                <a:cubicBezTo>
                  <a:pt x="193016" y="137653"/>
                  <a:pt x="237532" y="191075"/>
                  <a:pt x="267577" y="248394"/>
                </a:cubicBezTo>
                <a:cubicBezTo>
                  <a:pt x="297622" y="305713"/>
                  <a:pt x="306699" y="396696"/>
                  <a:pt x="328690" y="440166"/>
                </a:cubicBezTo>
                <a:cubicBezTo>
                  <a:pt x="350681" y="483636"/>
                  <a:pt x="328212" y="471053"/>
                  <a:pt x="399521" y="509212"/>
                </a:cubicBez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0" name="直線コネクタ 39"/>
          <p:cNvCxnSpPr>
            <a:stCxn id="41" idx="0"/>
            <a:endCxn id="39" idx="3"/>
          </p:cNvCxnSpPr>
          <p:nvPr/>
        </p:nvCxnSpPr>
        <p:spPr>
          <a:xfrm flipV="1">
            <a:off x="1003603" y="6364756"/>
            <a:ext cx="610998" cy="170598"/>
          </a:xfrm>
          <a:prstGeom prst="line">
            <a:avLst/>
          </a:prstGeom>
          <a:ln>
            <a:solidFill>
              <a:schemeClr val="tx1"/>
            </a:solidFill>
            <a:headEnd type="none" w="med" len="med"/>
            <a:tailEnd type="oval"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2539" y="6535353"/>
            <a:ext cx="1162127" cy="190436"/>
          </a:xfrm>
          <a:prstGeom prst="rect">
            <a:avLst/>
          </a:prstGeom>
          <a:noFill/>
          <a:ln>
            <a:solidFill>
              <a:schemeClr val="tx1"/>
            </a:solidFill>
          </a:ln>
        </p:spPr>
        <p:txBody>
          <a:bodyPr wrap="square" lIns="0" tIns="0" rIns="0" bIns="0" rtlCol="0">
            <a:spAutoFit/>
          </a:bodyPr>
          <a:lstStyle/>
          <a:p>
            <a:pPr algn="ctr"/>
            <a:r>
              <a:rPr lang="ja-JP" altLang="en-US" sz="900" dirty="0" smtClean="0">
                <a:ln w="3175">
                  <a:noFill/>
                </a:ln>
                <a:solidFill>
                  <a:prstClr val="black"/>
                </a:solidFill>
                <a:latin typeface="HGSｺﾞｼｯｸE" panose="020B0900000000000000" pitchFamily="50" charset="-128"/>
                <a:ea typeface="HGSｺﾞｼｯｸE" panose="020B0900000000000000" pitchFamily="50" charset="-128"/>
              </a:rPr>
              <a:t>止々呂美吉川線</a:t>
            </a:r>
            <a:endParaRPr lang="ja-JP" altLang="en-US" sz="9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2" name="テキスト ボックス 41"/>
          <p:cNvSpPr txBox="1"/>
          <p:nvPr/>
        </p:nvSpPr>
        <p:spPr>
          <a:xfrm>
            <a:off x="764562" y="4704143"/>
            <a:ext cx="510217" cy="123111"/>
          </a:xfrm>
          <a:prstGeom prst="rect">
            <a:avLst/>
          </a:prstGeom>
          <a:solidFill>
            <a:schemeClr val="bg1"/>
          </a:solidFill>
          <a:ln>
            <a:noFill/>
          </a:ln>
        </p:spPr>
        <p:txBody>
          <a:bodyPr wrap="square" lIns="0" tIns="0" rIns="0" bIns="0" rtlCol="0">
            <a:spAutoFit/>
          </a:bodyPr>
          <a:lstStyle/>
          <a:p>
            <a:pPr algn="ctr"/>
            <a:r>
              <a:rPr lang="ja-JP" altLang="en-US" sz="800" dirty="0" smtClean="0">
                <a:ln w="3175">
                  <a:noFill/>
                </a:ln>
                <a:solidFill>
                  <a:prstClr val="black"/>
                </a:solidFill>
                <a:latin typeface="HGSｺﾞｼｯｸE" panose="020B0900000000000000" pitchFamily="50" charset="-128"/>
                <a:ea typeface="HGSｺﾞｼｯｸE" panose="020B0900000000000000" pitchFamily="50" charset="-128"/>
              </a:rPr>
              <a:t>第３区域</a:t>
            </a:r>
            <a:endParaRPr lang="ja-JP" altLang="en-US" sz="8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3" name="フリーフォーム 42"/>
          <p:cNvSpPr/>
          <p:nvPr/>
        </p:nvSpPr>
        <p:spPr>
          <a:xfrm>
            <a:off x="1451720" y="4293153"/>
            <a:ext cx="147683" cy="15968"/>
          </a:xfrm>
          <a:custGeom>
            <a:avLst/>
            <a:gdLst>
              <a:gd name="connsiteX0" fmla="*/ 0 w 87086"/>
              <a:gd name="connsiteY0" fmla="*/ 14515 h 14515"/>
              <a:gd name="connsiteX1" fmla="*/ 87086 w 87086"/>
              <a:gd name="connsiteY1" fmla="*/ 0 h 14515"/>
              <a:gd name="connsiteX0" fmla="*/ 0 w 98697"/>
              <a:gd name="connsiteY0" fmla="*/ 20321 h 20321"/>
              <a:gd name="connsiteX1" fmla="*/ 98697 w 98697"/>
              <a:gd name="connsiteY1" fmla="*/ 0 h 20321"/>
              <a:gd name="connsiteX0" fmla="*/ 0 w 107406"/>
              <a:gd name="connsiteY0" fmla="*/ 11613 h 11613"/>
              <a:gd name="connsiteX1" fmla="*/ 107406 w 107406"/>
              <a:gd name="connsiteY1" fmla="*/ 0 h 11613"/>
            </a:gdLst>
            <a:ahLst/>
            <a:cxnLst>
              <a:cxn ang="0">
                <a:pos x="connsiteX0" y="connsiteY0"/>
              </a:cxn>
              <a:cxn ang="0">
                <a:pos x="connsiteX1" y="connsiteY1"/>
              </a:cxn>
            </a:cxnLst>
            <a:rect l="l" t="t" r="r" b="b"/>
            <a:pathLst>
              <a:path w="107406" h="11613">
                <a:moveTo>
                  <a:pt x="0" y="11613"/>
                </a:moveTo>
                <a:lnTo>
                  <a:pt x="107406"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4" name="フリーフォーム 43"/>
          <p:cNvSpPr/>
          <p:nvPr/>
        </p:nvSpPr>
        <p:spPr>
          <a:xfrm>
            <a:off x="403732" y="3931008"/>
            <a:ext cx="1153287" cy="1960790"/>
          </a:xfrm>
          <a:custGeom>
            <a:avLst/>
            <a:gdLst>
              <a:gd name="connsiteX0" fmla="*/ 276726 w 1271337"/>
              <a:gd name="connsiteY0" fmla="*/ 862263 h 1900989"/>
              <a:gd name="connsiteX1" fmla="*/ 348916 w 1271337"/>
              <a:gd name="connsiteY1" fmla="*/ 850231 h 1900989"/>
              <a:gd name="connsiteX2" fmla="*/ 389021 w 1271337"/>
              <a:gd name="connsiteY2" fmla="*/ 814137 h 1900989"/>
              <a:gd name="connsiteX3" fmla="*/ 409074 w 1271337"/>
              <a:gd name="connsiteY3" fmla="*/ 729916 h 1900989"/>
              <a:gd name="connsiteX4" fmla="*/ 401053 w 1271337"/>
              <a:gd name="connsiteY4" fmla="*/ 693821 h 1900989"/>
              <a:gd name="connsiteX5" fmla="*/ 376990 w 1271337"/>
              <a:gd name="connsiteY5" fmla="*/ 661737 h 1900989"/>
              <a:gd name="connsiteX6" fmla="*/ 372979 w 1271337"/>
              <a:gd name="connsiteY6" fmla="*/ 633663 h 1900989"/>
              <a:gd name="connsiteX7" fmla="*/ 409074 w 1271337"/>
              <a:gd name="connsiteY7" fmla="*/ 613610 h 1900989"/>
              <a:gd name="connsiteX8" fmla="*/ 429126 w 1271337"/>
              <a:gd name="connsiteY8" fmla="*/ 605589 h 1900989"/>
              <a:gd name="connsiteX9" fmla="*/ 433137 w 1271337"/>
              <a:gd name="connsiteY9" fmla="*/ 585537 h 1900989"/>
              <a:gd name="connsiteX10" fmla="*/ 433137 w 1271337"/>
              <a:gd name="connsiteY10" fmla="*/ 545431 h 1900989"/>
              <a:gd name="connsiteX11" fmla="*/ 449179 w 1271337"/>
              <a:gd name="connsiteY11" fmla="*/ 537410 h 1900989"/>
              <a:gd name="connsiteX12" fmla="*/ 453190 w 1271337"/>
              <a:gd name="connsiteY12" fmla="*/ 509337 h 1900989"/>
              <a:gd name="connsiteX13" fmla="*/ 453190 w 1271337"/>
              <a:gd name="connsiteY13" fmla="*/ 469231 h 1900989"/>
              <a:gd name="connsiteX14" fmla="*/ 461211 w 1271337"/>
              <a:gd name="connsiteY14" fmla="*/ 457200 h 1900989"/>
              <a:gd name="connsiteX15" fmla="*/ 461211 w 1271337"/>
              <a:gd name="connsiteY15" fmla="*/ 417095 h 1900989"/>
              <a:gd name="connsiteX16" fmla="*/ 461211 w 1271337"/>
              <a:gd name="connsiteY16" fmla="*/ 417095 h 1900989"/>
              <a:gd name="connsiteX17" fmla="*/ 437147 w 1271337"/>
              <a:gd name="connsiteY17" fmla="*/ 376989 h 1900989"/>
              <a:gd name="connsiteX18" fmla="*/ 461211 w 1271337"/>
              <a:gd name="connsiteY18" fmla="*/ 352926 h 1900989"/>
              <a:gd name="connsiteX19" fmla="*/ 485274 w 1271337"/>
              <a:gd name="connsiteY19" fmla="*/ 336884 h 1900989"/>
              <a:gd name="connsiteX20" fmla="*/ 489284 w 1271337"/>
              <a:gd name="connsiteY20" fmla="*/ 312821 h 1900989"/>
              <a:gd name="connsiteX21" fmla="*/ 489284 w 1271337"/>
              <a:gd name="connsiteY21" fmla="*/ 312821 h 1900989"/>
              <a:gd name="connsiteX22" fmla="*/ 505326 w 1271337"/>
              <a:gd name="connsiteY22" fmla="*/ 272716 h 1900989"/>
              <a:gd name="connsiteX23" fmla="*/ 557463 w 1271337"/>
              <a:gd name="connsiteY23" fmla="*/ 236621 h 1900989"/>
              <a:gd name="connsiteX24" fmla="*/ 585537 w 1271337"/>
              <a:gd name="connsiteY24" fmla="*/ 232610 h 1900989"/>
              <a:gd name="connsiteX25" fmla="*/ 597568 w 1271337"/>
              <a:gd name="connsiteY25" fmla="*/ 192505 h 1900989"/>
              <a:gd name="connsiteX26" fmla="*/ 593558 w 1271337"/>
              <a:gd name="connsiteY26" fmla="*/ 156410 h 1900989"/>
              <a:gd name="connsiteX27" fmla="*/ 573505 w 1271337"/>
              <a:gd name="connsiteY27" fmla="*/ 100263 h 1900989"/>
              <a:gd name="connsiteX28" fmla="*/ 593558 w 1271337"/>
              <a:gd name="connsiteY28" fmla="*/ 72189 h 1900989"/>
              <a:gd name="connsiteX29" fmla="*/ 621632 w 1271337"/>
              <a:gd name="connsiteY29" fmla="*/ 64168 h 1900989"/>
              <a:gd name="connsiteX30" fmla="*/ 645695 w 1271337"/>
              <a:gd name="connsiteY30" fmla="*/ 52137 h 1900989"/>
              <a:gd name="connsiteX31" fmla="*/ 693821 w 1271337"/>
              <a:gd name="connsiteY31" fmla="*/ 72189 h 1900989"/>
              <a:gd name="connsiteX32" fmla="*/ 729916 w 1271337"/>
              <a:gd name="connsiteY32" fmla="*/ 36095 h 1900989"/>
              <a:gd name="connsiteX33" fmla="*/ 790074 w 1271337"/>
              <a:gd name="connsiteY33" fmla="*/ 0 h 1900989"/>
              <a:gd name="connsiteX34" fmla="*/ 838200 w 1271337"/>
              <a:gd name="connsiteY34" fmla="*/ 8021 h 1900989"/>
              <a:gd name="connsiteX35" fmla="*/ 806116 w 1271337"/>
              <a:gd name="connsiteY35" fmla="*/ 60158 h 1900989"/>
              <a:gd name="connsiteX36" fmla="*/ 802105 w 1271337"/>
              <a:gd name="connsiteY36" fmla="*/ 136358 h 1900989"/>
              <a:gd name="connsiteX37" fmla="*/ 818147 w 1271337"/>
              <a:gd name="connsiteY37" fmla="*/ 200526 h 1900989"/>
              <a:gd name="connsiteX38" fmla="*/ 794084 w 1271337"/>
              <a:gd name="connsiteY38" fmla="*/ 208547 h 1900989"/>
              <a:gd name="connsiteX39" fmla="*/ 814137 w 1271337"/>
              <a:gd name="connsiteY39" fmla="*/ 252663 h 1900989"/>
              <a:gd name="connsiteX40" fmla="*/ 778042 w 1271337"/>
              <a:gd name="connsiteY40" fmla="*/ 292768 h 1900989"/>
              <a:gd name="connsiteX41" fmla="*/ 814137 w 1271337"/>
              <a:gd name="connsiteY41" fmla="*/ 316831 h 1900989"/>
              <a:gd name="connsiteX42" fmla="*/ 826168 w 1271337"/>
              <a:gd name="connsiteY42" fmla="*/ 376989 h 1900989"/>
              <a:gd name="connsiteX43" fmla="*/ 854242 w 1271337"/>
              <a:gd name="connsiteY43" fmla="*/ 441158 h 1900989"/>
              <a:gd name="connsiteX44" fmla="*/ 934453 w 1271337"/>
              <a:gd name="connsiteY44" fmla="*/ 421105 h 1900989"/>
              <a:gd name="connsiteX45" fmla="*/ 1054768 w 1271337"/>
              <a:gd name="connsiteY45" fmla="*/ 405063 h 1900989"/>
              <a:gd name="connsiteX46" fmla="*/ 1159042 w 1271337"/>
              <a:gd name="connsiteY46" fmla="*/ 401052 h 1900989"/>
              <a:gd name="connsiteX47" fmla="*/ 1163053 w 1271337"/>
              <a:gd name="connsiteY47" fmla="*/ 461210 h 1900989"/>
              <a:gd name="connsiteX48" fmla="*/ 1183105 w 1271337"/>
              <a:gd name="connsiteY48" fmla="*/ 477252 h 1900989"/>
              <a:gd name="connsiteX49" fmla="*/ 1199147 w 1271337"/>
              <a:gd name="connsiteY49" fmla="*/ 517358 h 1900989"/>
              <a:gd name="connsiteX50" fmla="*/ 1179095 w 1271337"/>
              <a:gd name="connsiteY50" fmla="*/ 537410 h 1900989"/>
              <a:gd name="connsiteX51" fmla="*/ 1171074 w 1271337"/>
              <a:gd name="connsiteY51" fmla="*/ 561473 h 1900989"/>
              <a:gd name="connsiteX52" fmla="*/ 1171074 w 1271337"/>
              <a:gd name="connsiteY52" fmla="*/ 585537 h 1900989"/>
              <a:gd name="connsiteX53" fmla="*/ 1171074 w 1271337"/>
              <a:gd name="connsiteY53" fmla="*/ 605589 h 1900989"/>
              <a:gd name="connsiteX54" fmla="*/ 1134979 w 1271337"/>
              <a:gd name="connsiteY54" fmla="*/ 621631 h 1900989"/>
              <a:gd name="connsiteX55" fmla="*/ 1090863 w 1271337"/>
              <a:gd name="connsiteY55" fmla="*/ 589547 h 1900989"/>
              <a:gd name="connsiteX56" fmla="*/ 1094874 w 1271337"/>
              <a:gd name="connsiteY56" fmla="*/ 569495 h 1900989"/>
              <a:gd name="connsiteX57" fmla="*/ 1098884 w 1271337"/>
              <a:gd name="connsiteY57" fmla="*/ 533400 h 1900989"/>
              <a:gd name="connsiteX58" fmla="*/ 1098884 w 1271337"/>
              <a:gd name="connsiteY58" fmla="*/ 517358 h 1900989"/>
              <a:gd name="connsiteX59" fmla="*/ 1058779 w 1271337"/>
              <a:gd name="connsiteY59" fmla="*/ 537410 h 1900989"/>
              <a:gd name="connsiteX60" fmla="*/ 1042737 w 1271337"/>
              <a:gd name="connsiteY60" fmla="*/ 517358 h 1900989"/>
              <a:gd name="connsiteX61" fmla="*/ 1042737 w 1271337"/>
              <a:gd name="connsiteY61" fmla="*/ 517358 h 1900989"/>
              <a:gd name="connsiteX62" fmla="*/ 1026695 w 1271337"/>
              <a:gd name="connsiteY62" fmla="*/ 561473 h 1900989"/>
              <a:gd name="connsiteX63" fmla="*/ 1030705 w 1271337"/>
              <a:gd name="connsiteY63" fmla="*/ 593558 h 1900989"/>
              <a:gd name="connsiteX64" fmla="*/ 1050758 w 1271337"/>
              <a:gd name="connsiteY64" fmla="*/ 685800 h 1900989"/>
              <a:gd name="connsiteX65" fmla="*/ 1066800 w 1271337"/>
              <a:gd name="connsiteY65" fmla="*/ 733926 h 1900989"/>
              <a:gd name="connsiteX66" fmla="*/ 1082842 w 1271337"/>
              <a:gd name="connsiteY66" fmla="*/ 774031 h 1900989"/>
              <a:gd name="connsiteX67" fmla="*/ 1110916 w 1271337"/>
              <a:gd name="connsiteY67" fmla="*/ 737937 h 1900989"/>
              <a:gd name="connsiteX68" fmla="*/ 1163053 w 1271337"/>
              <a:gd name="connsiteY68" fmla="*/ 725905 h 1900989"/>
              <a:gd name="connsiteX69" fmla="*/ 1163053 w 1271337"/>
              <a:gd name="connsiteY69" fmla="*/ 725905 h 1900989"/>
              <a:gd name="connsiteX70" fmla="*/ 1171074 w 1271337"/>
              <a:gd name="connsiteY70" fmla="*/ 766010 h 1900989"/>
              <a:gd name="connsiteX71" fmla="*/ 1155032 w 1271337"/>
              <a:gd name="connsiteY71" fmla="*/ 790073 h 1900989"/>
              <a:gd name="connsiteX72" fmla="*/ 1155032 w 1271337"/>
              <a:gd name="connsiteY72" fmla="*/ 802105 h 1900989"/>
              <a:gd name="connsiteX73" fmla="*/ 1207168 w 1271337"/>
              <a:gd name="connsiteY73" fmla="*/ 802105 h 1900989"/>
              <a:gd name="connsiteX74" fmla="*/ 1227221 w 1271337"/>
              <a:gd name="connsiteY74" fmla="*/ 814137 h 1900989"/>
              <a:gd name="connsiteX75" fmla="*/ 1219200 w 1271337"/>
              <a:gd name="connsiteY75" fmla="*/ 866273 h 1900989"/>
              <a:gd name="connsiteX76" fmla="*/ 1251284 w 1271337"/>
              <a:gd name="connsiteY76" fmla="*/ 894347 h 1900989"/>
              <a:gd name="connsiteX77" fmla="*/ 1271337 w 1271337"/>
              <a:gd name="connsiteY77" fmla="*/ 934452 h 1900989"/>
              <a:gd name="connsiteX78" fmla="*/ 1255295 w 1271337"/>
              <a:gd name="connsiteY78" fmla="*/ 954505 h 1900989"/>
              <a:gd name="connsiteX79" fmla="*/ 1247274 w 1271337"/>
              <a:gd name="connsiteY79" fmla="*/ 990600 h 1900989"/>
              <a:gd name="connsiteX80" fmla="*/ 1243263 w 1271337"/>
              <a:gd name="connsiteY80" fmla="*/ 1018673 h 1900989"/>
              <a:gd name="connsiteX81" fmla="*/ 1211179 w 1271337"/>
              <a:gd name="connsiteY81" fmla="*/ 1014663 h 1900989"/>
              <a:gd name="connsiteX82" fmla="*/ 1199147 w 1271337"/>
              <a:gd name="connsiteY82" fmla="*/ 978568 h 1900989"/>
              <a:gd name="connsiteX83" fmla="*/ 1183105 w 1271337"/>
              <a:gd name="connsiteY83" fmla="*/ 946484 h 1900989"/>
              <a:gd name="connsiteX84" fmla="*/ 1167063 w 1271337"/>
              <a:gd name="connsiteY84" fmla="*/ 882316 h 1900989"/>
              <a:gd name="connsiteX85" fmla="*/ 1147011 w 1271337"/>
              <a:gd name="connsiteY85" fmla="*/ 878305 h 1900989"/>
              <a:gd name="connsiteX86" fmla="*/ 1130968 w 1271337"/>
              <a:gd name="connsiteY86" fmla="*/ 878305 h 1900989"/>
              <a:gd name="connsiteX87" fmla="*/ 1102895 w 1271337"/>
              <a:gd name="connsiteY87" fmla="*/ 910389 h 1900989"/>
              <a:gd name="connsiteX88" fmla="*/ 998621 w 1271337"/>
              <a:gd name="connsiteY88" fmla="*/ 762000 h 1900989"/>
              <a:gd name="connsiteX89" fmla="*/ 990600 w 1271337"/>
              <a:gd name="connsiteY89" fmla="*/ 794084 h 1900989"/>
              <a:gd name="connsiteX90" fmla="*/ 1014663 w 1271337"/>
              <a:gd name="connsiteY90" fmla="*/ 914400 h 1900989"/>
              <a:gd name="connsiteX91" fmla="*/ 1034716 w 1271337"/>
              <a:gd name="connsiteY91" fmla="*/ 946484 h 1900989"/>
              <a:gd name="connsiteX92" fmla="*/ 1090863 w 1271337"/>
              <a:gd name="connsiteY92" fmla="*/ 974558 h 1900989"/>
              <a:gd name="connsiteX93" fmla="*/ 1106905 w 1271337"/>
              <a:gd name="connsiteY93" fmla="*/ 1042737 h 1900989"/>
              <a:gd name="connsiteX94" fmla="*/ 1114926 w 1271337"/>
              <a:gd name="connsiteY94" fmla="*/ 1082842 h 1900989"/>
              <a:gd name="connsiteX95" fmla="*/ 1082842 w 1271337"/>
              <a:gd name="connsiteY95" fmla="*/ 1078831 h 1900989"/>
              <a:gd name="connsiteX96" fmla="*/ 1054768 w 1271337"/>
              <a:gd name="connsiteY96" fmla="*/ 1030705 h 1900989"/>
              <a:gd name="connsiteX97" fmla="*/ 1038726 w 1271337"/>
              <a:gd name="connsiteY97" fmla="*/ 1026695 h 1900989"/>
              <a:gd name="connsiteX98" fmla="*/ 1046747 w 1271337"/>
              <a:gd name="connsiteY98" fmla="*/ 1094873 h 1900989"/>
              <a:gd name="connsiteX99" fmla="*/ 998621 w 1271337"/>
              <a:gd name="connsiteY99" fmla="*/ 1102895 h 1900989"/>
              <a:gd name="connsiteX100" fmla="*/ 974558 w 1271337"/>
              <a:gd name="connsiteY100" fmla="*/ 1110916 h 1900989"/>
              <a:gd name="connsiteX101" fmla="*/ 1114926 w 1271337"/>
              <a:gd name="connsiteY101" fmla="*/ 1259305 h 1900989"/>
              <a:gd name="connsiteX102" fmla="*/ 1167063 w 1271337"/>
              <a:gd name="connsiteY102" fmla="*/ 1255295 h 1900989"/>
              <a:gd name="connsiteX103" fmla="*/ 1199147 w 1271337"/>
              <a:gd name="connsiteY103" fmla="*/ 1295400 h 1900989"/>
              <a:gd name="connsiteX104" fmla="*/ 1203158 w 1271337"/>
              <a:gd name="connsiteY104" fmla="*/ 1331495 h 1900989"/>
              <a:gd name="connsiteX105" fmla="*/ 1219200 w 1271337"/>
              <a:gd name="connsiteY105" fmla="*/ 1367589 h 1900989"/>
              <a:gd name="connsiteX106" fmla="*/ 1195137 w 1271337"/>
              <a:gd name="connsiteY106" fmla="*/ 1371600 h 1900989"/>
              <a:gd name="connsiteX107" fmla="*/ 1147011 w 1271337"/>
              <a:gd name="connsiteY107" fmla="*/ 1375610 h 1900989"/>
              <a:gd name="connsiteX108" fmla="*/ 1138990 w 1271337"/>
              <a:gd name="connsiteY108" fmla="*/ 1347537 h 1900989"/>
              <a:gd name="connsiteX109" fmla="*/ 1106905 w 1271337"/>
              <a:gd name="connsiteY109" fmla="*/ 1291389 h 1900989"/>
              <a:gd name="connsiteX110" fmla="*/ 998621 w 1271337"/>
              <a:gd name="connsiteY110" fmla="*/ 1227221 h 1900989"/>
              <a:gd name="connsiteX111" fmla="*/ 1006642 w 1271337"/>
              <a:gd name="connsiteY111" fmla="*/ 1255295 h 1900989"/>
              <a:gd name="connsiteX112" fmla="*/ 1062790 w 1271337"/>
              <a:gd name="connsiteY112" fmla="*/ 1319463 h 1900989"/>
              <a:gd name="connsiteX113" fmla="*/ 1082842 w 1271337"/>
              <a:gd name="connsiteY113" fmla="*/ 1411705 h 1900989"/>
              <a:gd name="connsiteX114" fmla="*/ 1042737 w 1271337"/>
              <a:gd name="connsiteY114" fmla="*/ 1403684 h 1900989"/>
              <a:gd name="connsiteX115" fmla="*/ 998621 w 1271337"/>
              <a:gd name="connsiteY115" fmla="*/ 1371600 h 1900989"/>
              <a:gd name="connsiteX116" fmla="*/ 966537 w 1271337"/>
              <a:gd name="connsiteY116" fmla="*/ 1375610 h 1900989"/>
              <a:gd name="connsiteX117" fmla="*/ 946484 w 1271337"/>
              <a:gd name="connsiteY117" fmla="*/ 1363579 h 1900989"/>
              <a:gd name="connsiteX118" fmla="*/ 950495 w 1271337"/>
              <a:gd name="connsiteY118" fmla="*/ 1327484 h 1900989"/>
              <a:gd name="connsiteX119" fmla="*/ 974558 w 1271337"/>
              <a:gd name="connsiteY119" fmla="*/ 1311442 h 1900989"/>
              <a:gd name="connsiteX120" fmla="*/ 950495 w 1271337"/>
              <a:gd name="connsiteY120" fmla="*/ 1283368 h 1900989"/>
              <a:gd name="connsiteX121" fmla="*/ 954505 w 1271337"/>
              <a:gd name="connsiteY121" fmla="*/ 1247273 h 1900989"/>
              <a:gd name="connsiteX122" fmla="*/ 942474 w 1271337"/>
              <a:gd name="connsiteY122" fmla="*/ 1263316 h 1900989"/>
              <a:gd name="connsiteX123" fmla="*/ 926432 w 1271337"/>
              <a:gd name="connsiteY123" fmla="*/ 1251284 h 1900989"/>
              <a:gd name="connsiteX124" fmla="*/ 922421 w 1271337"/>
              <a:gd name="connsiteY124" fmla="*/ 1251284 h 1900989"/>
              <a:gd name="connsiteX125" fmla="*/ 854242 w 1271337"/>
              <a:gd name="connsiteY125" fmla="*/ 1291389 h 1900989"/>
              <a:gd name="connsiteX126" fmla="*/ 842211 w 1271337"/>
              <a:gd name="connsiteY126" fmla="*/ 1279358 h 1900989"/>
              <a:gd name="connsiteX127" fmla="*/ 850232 w 1271337"/>
              <a:gd name="connsiteY127" fmla="*/ 1243263 h 1900989"/>
              <a:gd name="connsiteX128" fmla="*/ 858253 w 1271337"/>
              <a:gd name="connsiteY128" fmla="*/ 1223210 h 1900989"/>
              <a:gd name="connsiteX129" fmla="*/ 854242 w 1271337"/>
              <a:gd name="connsiteY129" fmla="*/ 1211179 h 1900989"/>
              <a:gd name="connsiteX130" fmla="*/ 866274 w 1271337"/>
              <a:gd name="connsiteY130" fmla="*/ 1175084 h 1900989"/>
              <a:gd name="connsiteX131" fmla="*/ 886326 w 1271337"/>
              <a:gd name="connsiteY131" fmla="*/ 1167063 h 1900989"/>
              <a:gd name="connsiteX132" fmla="*/ 862263 w 1271337"/>
              <a:gd name="connsiteY132" fmla="*/ 1147010 h 1900989"/>
              <a:gd name="connsiteX133" fmla="*/ 830179 w 1271337"/>
              <a:gd name="connsiteY133" fmla="*/ 1159042 h 1900989"/>
              <a:gd name="connsiteX134" fmla="*/ 810126 w 1271337"/>
              <a:gd name="connsiteY134" fmla="*/ 1183105 h 1900989"/>
              <a:gd name="connsiteX135" fmla="*/ 810126 w 1271337"/>
              <a:gd name="connsiteY135" fmla="*/ 1183105 h 1900989"/>
              <a:gd name="connsiteX136" fmla="*/ 749968 w 1271337"/>
              <a:gd name="connsiteY136" fmla="*/ 1179095 h 1900989"/>
              <a:gd name="connsiteX137" fmla="*/ 669758 w 1271337"/>
              <a:gd name="connsiteY137" fmla="*/ 1267326 h 1900989"/>
              <a:gd name="connsiteX138" fmla="*/ 721895 w 1271337"/>
              <a:gd name="connsiteY138" fmla="*/ 1335505 h 1900989"/>
              <a:gd name="connsiteX139" fmla="*/ 762000 w 1271337"/>
              <a:gd name="connsiteY139" fmla="*/ 1347537 h 1900989"/>
              <a:gd name="connsiteX140" fmla="*/ 766011 w 1271337"/>
              <a:gd name="connsiteY140" fmla="*/ 1375610 h 1900989"/>
              <a:gd name="connsiteX141" fmla="*/ 814137 w 1271337"/>
              <a:gd name="connsiteY141" fmla="*/ 1443789 h 1900989"/>
              <a:gd name="connsiteX142" fmla="*/ 818147 w 1271337"/>
              <a:gd name="connsiteY142" fmla="*/ 1487905 h 1900989"/>
              <a:gd name="connsiteX143" fmla="*/ 762000 w 1271337"/>
              <a:gd name="connsiteY143" fmla="*/ 1560095 h 1900989"/>
              <a:gd name="connsiteX144" fmla="*/ 762000 w 1271337"/>
              <a:gd name="connsiteY144" fmla="*/ 1608221 h 1900989"/>
              <a:gd name="connsiteX145" fmla="*/ 798095 w 1271337"/>
              <a:gd name="connsiteY145" fmla="*/ 1672389 h 1900989"/>
              <a:gd name="connsiteX146" fmla="*/ 806116 w 1271337"/>
              <a:gd name="connsiteY146" fmla="*/ 1728537 h 1900989"/>
              <a:gd name="connsiteX147" fmla="*/ 842211 w 1271337"/>
              <a:gd name="connsiteY147" fmla="*/ 1900989 h 1900989"/>
              <a:gd name="connsiteX148" fmla="*/ 280737 w 1271337"/>
              <a:gd name="connsiteY148" fmla="*/ 1884947 h 1900989"/>
              <a:gd name="connsiteX149" fmla="*/ 220579 w 1271337"/>
              <a:gd name="connsiteY149" fmla="*/ 1880937 h 1900989"/>
              <a:gd name="connsiteX150" fmla="*/ 208547 w 1271337"/>
              <a:gd name="connsiteY150" fmla="*/ 1848852 h 1900989"/>
              <a:gd name="connsiteX151" fmla="*/ 144379 w 1271337"/>
              <a:gd name="connsiteY151" fmla="*/ 1688431 h 1900989"/>
              <a:gd name="connsiteX152" fmla="*/ 76200 w 1271337"/>
              <a:gd name="connsiteY152" fmla="*/ 1596189 h 1900989"/>
              <a:gd name="connsiteX153" fmla="*/ 48126 w 1271337"/>
              <a:gd name="connsiteY153" fmla="*/ 1580147 h 1900989"/>
              <a:gd name="connsiteX154" fmla="*/ 8021 w 1271337"/>
              <a:gd name="connsiteY154" fmla="*/ 1588168 h 1900989"/>
              <a:gd name="connsiteX155" fmla="*/ 0 w 1271337"/>
              <a:gd name="connsiteY155" fmla="*/ 1568116 h 1900989"/>
              <a:gd name="connsiteX156" fmla="*/ 48126 w 1271337"/>
              <a:gd name="connsiteY156" fmla="*/ 1455821 h 1900989"/>
              <a:gd name="connsiteX157" fmla="*/ 72190 w 1271337"/>
              <a:gd name="connsiteY157" fmla="*/ 1419726 h 1900989"/>
              <a:gd name="connsiteX158" fmla="*/ 72190 w 1271337"/>
              <a:gd name="connsiteY158" fmla="*/ 1383631 h 1900989"/>
              <a:gd name="connsiteX159" fmla="*/ 100263 w 1271337"/>
              <a:gd name="connsiteY159" fmla="*/ 1363579 h 1900989"/>
              <a:gd name="connsiteX160" fmla="*/ 120316 w 1271337"/>
              <a:gd name="connsiteY160" fmla="*/ 1363579 h 1900989"/>
              <a:gd name="connsiteX161" fmla="*/ 104274 w 1271337"/>
              <a:gd name="connsiteY161" fmla="*/ 1315452 h 1900989"/>
              <a:gd name="connsiteX162" fmla="*/ 152400 w 1271337"/>
              <a:gd name="connsiteY162" fmla="*/ 1287379 h 1900989"/>
              <a:gd name="connsiteX163" fmla="*/ 156411 w 1271337"/>
              <a:gd name="connsiteY163" fmla="*/ 1259305 h 1900989"/>
              <a:gd name="connsiteX164" fmla="*/ 148390 w 1271337"/>
              <a:gd name="connsiteY164" fmla="*/ 1195137 h 1900989"/>
              <a:gd name="connsiteX165" fmla="*/ 160421 w 1271337"/>
              <a:gd name="connsiteY165" fmla="*/ 1155031 h 1900989"/>
              <a:gd name="connsiteX166" fmla="*/ 212558 w 1271337"/>
              <a:gd name="connsiteY166" fmla="*/ 1094873 h 1900989"/>
              <a:gd name="connsiteX167" fmla="*/ 236621 w 1271337"/>
              <a:gd name="connsiteY167" fmla="*/ 1030705 h 1900989"/>
              <a:gd name="connsiteX168" fmla="*/ 228600 w 1271337"/>
              <a:gd name="connsiteY168" fmla="*/ 990600 h 1900989"/>
              <a:gd name="connsiteX169" fmla="*/ 216568 w 1271337"/>
              <a:gd name="connsiteY169" fmla="*/ 946484 h 1900989"/>
              <a:gd name="connsiteX170" fmla="*/ 232611 w 1271337"/>
              <a:gd name="connsiteY170" fmla="*/ 906379 h 1900989"/>
              <a:gd name="connsiteX171" fmla="*/ 276726 w 1271337"/>
              <a:gd name="connsiteY171" fmla="*/ 862263 h 1900989"/>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280737 w 1271337"/>
              <a:gd name="connsiteY149" fmla="*/ 1884947 h 2141750"/>
              <a:gd name="connsiteX150" fmla="*/ 220579 w 1271337"/>
              <a:gd name="connsiteY150" fmla="*/ 1880937 h 2141750"/>
              <a:gd name="connsiteX151" fmla="*/ 208547 w 1271337"/>
              <a:gd name="connsiteY151" fmla="*/ 1848852 h 2141750"/>
              <a:gd name="connsiteX152" fmla="*/ 144379 w 1271337"/>
              <a:gd name="connsiteY152" fmla="*/ 1688431 h 2141750"/>
              <a:gd name="connsiteX153" fmla="*/ 76200 w 1271337"/>
              <a:gd name="connsiteY153" fmla="*/ 1596189 h 2141750"/>
              <a:gd name="connsiteX154" fmla="*/ 48126 w 1271337"/>
              <a:gd name="connsiteY154" fmla="*/ 1580147 h 2141750"/>
              <a:gd name="connsiteX155" fmla="*/ 8021 w 1271337"/>
              <a:gd name="connsiteY155" fmla="*/ 1588168 h 2141750"/>
              <a:gd name="connsiteX156" fmla="*/ 0 w 1271337"/>
              <a:gd name="connsiteY156" fmla="*/ 1568116 h 2141750"/>
              <a:gd name="connsiteX157" fmla="*/ 48126 w 1271337"/>
              <a:gd name="connsiteY157" fmla="*/ 1455821 h 2141750"/>
              <a:gd name="connsiteX158" fmla="*/ 72190 w 1271337"/>
              <a:gd name="connsiteY158" fmla="*/ 1419726 h 2141750"/>
              <a:gd name="connsiteX159" fmla="*/ 72190 w 1271337"/>
              <a:gd name="connsiteY159" fmla="*/ 1383631 h 2141750"/>
              <a:gd name="connsiteX160" fmla="*/ 100263 w 1271337"/>
              <a:gd name="connsiteY160" fmla="*/ 1363579 h 2141750"/>
              <a:gd name="connsiteX161" fmla="*/ 120316 w 1271337"/>
              <a:gd name="connsiteY161" fmla="*/ 1363579 h 2141750"/>
              <a:gd name="connsiteX162" fmla="*/ 104274 w 1271337"/>
              <a:gd name="connsiteY162" fmla="*/ 1315452 h 2141750"/>
              <a:gd name="connsiteX163" fmla="*/ 152400 w 1271337"/>
              <a:gd name="connsiteY163" fmla="*/ 1287379 h 2141750"/>
              <a:gd name="connsiteX164" fmla="*/ 156411 w 1271337"/>
              <a:gd name="connsiteY164" fmla="*/ 1259305 h 2141750"/>
              <a:gd name="connsiteX165" fmla="*/ 148390 w 1271337"/>
              <a:gd name="connsiteY165" fmla="*/ 1195137 h 2141750"/>
              <a:gd name="connsiteX166" fmla="*/ 160421 w 1271337"/>
              <a:gd name="connsiteY166" fmla="*/ 1155031 h 2141750"/>
              <a:gd name="connsiteX167" fmla="*/ 212558 w 1271337"/>
              <a:gd name="connsiteY167" fmla="*/ 1094873 h 2141750"/>
              <a:gd name="connsiteX168" fmla="*/ 236621 w 1271337"/>
              <a:gd name="connsiteY168" fmla="*/ 1030705 h 2141750"/>
              <a:gd name="connsiteX169" fmla="*/ 228600 w 1271337"/>
              <a:gd name="connsiteY169" fmla="*/ 990600 h 2141750"/>
              <a:gd name="connsiteX170" fmla="*/ 216568 w 1271337"/>
              <a:gd name="connsiteY170" fmla="*/ 946484 h 2141750"/>
              <a:gd name="connsiteX171" fmla="*/ 232611 w 1271337"/>
              <a:gd name="connsiteY171" fmla="*/ 906379 h 2141750"/>
              <a:gd name="connsiteX172" fmla="*/ 276726 w 1271337"/>
              <a:gd name="connsiteY172" fmla="*/ 862263 h 2141750"/>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372979 w 1271337"/>
              <a:gd name="connsiteY149" fmla="*/ 1993230 h 2141750"/>
              <a:gd name="connsiteX150" fmla="*/ 280737 w 1271337"/>
              <a:gd name="connsiteY150" fmla="*/ 1884947 h 2141750"/>
              <a:gd name="connsiteX151" fmla="*/ 220579 w 1271337"/>
              <a:gd name="connsiteY151" fmla="*/ 1880937 h 2141750"/>
              <a:gd name="connsiteX152" fmla="*/ 208547 w 1271337"/>
              <a:gd name="connsiteY152" fmla="*/ 1848852 h 2141750"/>
              <a:gd name="connsiteX153" fmla="*/ 144379 w 1271337"/>
              <a:gd name="connsiteY153" fmla="*/ 1688431 h 2141750"/>
              <a:gd name="connsiteX154" fmla="*/ 76200 w 1271337"/>
              <a:gd name="connsiteY154" fmla="*/ 1596189 h 2141750"/>
              <a:gd name="connsiteX155" fmla="*/ 48126 w 1271337"/>
              <a:gd name="connsiteY155" fmla="*/ 1580147 h 2141750"/>
              <a:gd name="connsiteX156" fmla="*/ 8021 w 1271337"/>
              <a:gd name="connsiteY156" fmla="*/ 1588168 h 2141750"/>
              <a:gd name="connsiteX157" fmla="*/ 0 w 1271337"/>
              <a:gd name="connsiteY157" fmla="*/ 1568116 h 2141750"/>
              <a:gd name="connsiteX158" fmla="*/ 48126 w 1271337"/>
              <a:gd name="connsiteY158" fmla="*/ 1455821 h 2141750"/>
              <a:gd name="connsiteX159" fmla="*/ 72190 w 1271337"/>
              <a:gd name="connsiteY159" fmla="*/ 1419726 h 2141750"/>
              <a:gd name="connsiteX160" fmla="*/ 72190 w 1271337"/>
              <a:gd name="connsiteY160" fmla="*/ 1383631 h 2141750"/>
              <a:gd name="connsiteX161" fmla="*/ 100263 w 1271337"/>
              <a:gd name="connsiteY161" fmla="*/ 1363579 h 2141750"/>
              <a:gd name="connsiteX162" fmla="*/ 120316 w 1271337"/>
              <a:gd name="connsiteY162" fmla="*/ 1363579 h 2141750"/>
              <a:gd name="connsiteX163" fmla="*/ 104274 w 1271337"/>
              <a:gd name="connsiteY163" fmla="*/ 1315452 h 2141750"/>
              <a:gd name="connsiteX164" fmla="*/ 152400 w 1271337"/>
              <a:gd name="connsiteY164" fmla="*/ 1287379 h 2141750"/>
              <a:gd name="connsiteX165" fmla="*/ 156411 w 1271337"/>
              <a:gd name="connsiteY165" fmla="*/ 1259305 h 2141750"/>
              <a:gd name="connsiteX166" fmla="*/ 148390 w 1271337"/>
              <a:gd name="connsiteY166" fmla="*/ 1195137 h 2141750"/>
              <a:gd name="connsiteX167" fmla="*/ 160421 w 1271337"/>
              <a:gd name="connsiteY167" fmla="*/ 1155031 h 2141750"/>
              <a:gd name="connsiteX168" fmla="*/ 212558 w 1271337"/>
              <a:gd name="connsiteY168" fmla="*/ 1094873 h 2141750"/>
              <a:gd name="connsiteX169" fmla="*/ 236621 w 1271337"/>
              <a:gd name="connsiteY169" fmla="*/ 1030705 h 2141750"/>
              <a:gd name="connsiteX170" fmla="*/ 228600 w 1271337"/>
              <a:gd name="connsiteY170" fmla="*/ 990600 h 2141750"/>
              <a:gd name="connsiteX171" fmla="*/ 216568 w 1271337"/>
              <a:gd name="connsiteY171" fmla="*/ 946484 h 2141750"/>
              <a:gd name="connsiteX172" fmla="*/ 232611 w 1271337"/>
              <a:gd name="connsiteY172" fmla="*/ 906379 h 2141750"/>
              <a:gd name="connsiteX173" fmla="*/ 276726 w 1271337"/>
              <a:gd name="connsiteY173" fmla="*/ 862263 h 2141750"/>
              <a:gd name="connsiteX0" fmla="*/ 276726 w 1271337"/>
              <a:gd name="connsiteY0" fmla="*/ 862263 h 2173542"/>
              <a:gd name="connsiteX1" fmla="*/ 348916 w 1271337"/>
              <a:gd name="connsiteY1" fmla="*/ 850231 h 2173542"/>
              <a:gd name="connsiteX2" fmla="*/ 389021 w 1271337"/>
              <a:gd name="connsiteY2" fmla="*/ 814137 h 2173542"/>
              <a:gd name="connsiteX3" fmla="*/ 409074 w 1271337"/>
              <a:gd name="connsiteY3" fmla="*/ 729916 h 2173542"/>
              <a:gd name="connsiteX4" fmla="*/ 401053 w 1271337"/>
              <a:gd name="connsiteY4" fmla="*/ 693821 h 2173542"/>
              <a:gd name="connsiteX5" fmla="*/ 376990 w 1271337"/>
              <a:gd name="connsiteY5" fmla="*/ 661737 h 2173542"/>
              <a:gd name="connsiteX6" fmla="*/ 372979 w 1271337"/>
              <a:gd name="connsiteY6" fmla="*/ 633663 h 2173542"/>
              <a:gd name="connsiteX7" fmla="*/ 409074 w 1271337"/>
              <a:gd name="connsiteY7" fmla="*/ 613610 h 2173542"/>
              <a:gd name="connsiteX8" fmla="*/ 429126 w 1271337"/>
              <a:gd name="connsiteY8" fmla="*/ 605589 h 2173542"/>
              <a:gd name="connsiteX9" fmla="*/ 433137 w 1271337"/>
              <a:gd name="connsiteY9" fmla="*/ 585537 h 2173542"/>
              <a:gd name="connsiteX10" fmla="*/ 433137 w 1271337"/>
              <a:gd name="connsiteY10" fmla="*/ 545431 h 2173542"/>
              <a:gd name="connsiteX11" fmla="*/ 449179 w 1271337"/>
              <a:gd name="connsiteY11" fmla="*/ 537410 h 2173542"/>
              <a:gd name="connsiteX12" fmla="*/ 453190 w 1271337"/>
              <a:gd name="connsiteY12" fmla="*/ 509337 h 2173542"/>
              <a:gd name="connsiteX13" fmla="*/ 453190 w 1271337"/>
              <a:gd name="connsiteY13" fmla="*/ 469231 h 2173542"/>
              <a:gd name="connsiteX14" fmla="*/ 461211 w 1271337"/>
              <a:gd name="connsiteY14" fmla="*/ 457200 h 2173542"/>
              <a:gd name="connsiteX15" fmla="*/ 461211 w 1271337"/>
              <a:gd name="connsiteY15" fmla="*/ 417095 h 2173542"/>
              <a:gd name="connsiteX16" fmla="*/ 461211 w 1271337"/>
              <a:gd name="connsiteY16" fmla="*/ 417095 h 2173542"/>
              <a:gd name="connsiteX17" fmla="*/ 437147 w 1271337"/>
              <a:gd name="connsiteY17" fmla="*/ 376989 h 2173542"/>
              <a:gd name="connsiteX18" fmla="*/ 461211 w 1271337"/>
              <a:gd name="connsiteY18" fmla="*/ 352926 h 2173542"/>
              <a:gd name="connsiteX19" fmla="*/ 485274 w 1271337"/>
              <a:gd name="connsiteY19" fmla="*/ 336884 h 2173542"/>
              <a:gd name="connsiteX20" fmla="*/ 489284 w 1271337"/>
              <a:gd name="connsiteY20" fmla="*/ 312821 h 2173542"/>
              <a:gd name="connsiteX21" fmla="*/ 489284 w 1271337"/>
              <a:gd name="connsiteY21" fmla="*/ 312821 h 2173542"/>
              <a:gd name="connsiteX22" fmla="*/ 505326 w 1271337"/>
              <a:gd name="connsiteY22" fmla="*/ 272716 h 2173542"/>
              <a:gd name="connsiteX23" fmla="*/ 557463 w 1271337"/>
              <a:gd name="connsiteY23" fmla="*/ 236621 h 2173542"/>
              <a:gd name="connsiteX24" fmla="*/ 585537 w 1271337"/>
              <a:gd name="connsiteY24" fmla="*/ 232610 h 2173542"/>
              <a:gd name="connsiteX25" fmla="*/ 597568 w 1271337"/>
              <a:gd name="connsiteY25" fmla="*/ 192505 h 2173542"/>
              <a:gd name="connsiteX26" fmla="*/ 593558 w 1271337"/>
              <a:gd name="connsiteY26" fmla="*/ 156410 h 2173542"/>
              <a:gd name="connsiteX27" fmla="*/ 573505 w 1271337"/>
              <a:gd name="connsiteY27" fmla="*/ 100263 h 2173542"/>
              <a:gd name="connsiteX28" fmla="*/ 593558 w 1271337"/>
              <a:gd name="connsiteY28" fmla="*/ 72189 h 2173542"/>
              <a:gd name="connsiteX29" fmla="*/ 621632 w 1271337"/>
              <a:gd name="connsiteY29" fmla="*/ 64168 h 2173542"/>
              <a:gd name="connsiteX30" fmla="*/ 645695 w 1271337"/>
              <a:gd name="connsiteY30" fmla="*/ 52137 h 2173542"/>
              <a:gd name="connsiteX31" fmla="*/ 693821 w 1271337"/>
              <a:gd name="connsiteY31" fmla="*/ 72189 h 2173542"/>
              <a:gd name="connsiteX32" fmla="*/ 729916 w 1271337"/>
              <a:gd name="connsiteY32" fmla="*/ 36095 h 2173542"/>
              <a:gd name="connsiteX33" fmla="*/ 790074 w 1271337"/>
              <a:gd name="connsiteY33" fmla="*/ 0 h 2173542"/>
              <a:gd name="connsiteX34" fmla="*/ 838200 w 1271337"/>
              <a:gd name="connsiteY34" fmla="*/ 8021 h 2173542"/>
              <a:gd name="connsiteX35" fmla="*/ 806116 w 1271337"/>
              <a:gd name="connsiteY35" fmla="*/ 60158 h 2173542"/>
              <a:gd name="connsiteX36" fmla="*/ 802105 w 1271337"/>
              <a:gd name="connsiteY36" fmla="*/ 136358 h 2173542"/>
              <a:gd name="connsiteX37" fmla="*/ 818147 w 1271337"/>
              <a:gd name="connsiteY37" fmla="*/ 200526 h 2173542"/>
              <a:gd name="connsiteX38" fmla="*/ 794084 w 1271337"/>
              <a:gd name="connsiteY38" fmla="*/ 208547 h 2173542"/>
              <a:gd name="connsiteX39" fmla="*/ 814137 w 1271337"/>
              <a:gd name="connsiteY39" fmla="*/ 252663 h 2173542"/>
              <a:gd name="connsiteX40" fmla="*/ 778042 w 1271337"/>
              <a:gd name="connsiteY40" fmla="*/ 292768 h 2173542"/>
              <a:gd name="connsiteX41" fmla="*/ 814137 w 1271337"/>
              <a:gd name="connsiteY41" fmla="*/ 316831 h 2173542"/>
              <a:gd name="connsiteX42" fmla="*/ 826168 w 1271337"/>
              <a:gd name="connsiteY42" fmla="*/ 376989 h 2173542"/>
              <a:gd name="connsiteX43" fmla="*/ 854242 w 1271337"/>
              <a:gd name="connsiteY43" fmla="*/ 441158 h 2173542"/>
              <a:gd name="connsiteX44" fmla="*/ 934453 w 1271337"/>
              <a:gd name="connsiteY44" fmla="*/ 421105 h 2173542"/>
              <a:gd name="connsiteX45" fmla="*/ 1054768 w 1271337"/>
              <a:gd name="connsiteY45" fmla="*/ 405063 h 2173542"/>
              <a:gd name="connsiteX46" fmla="*/ 1159042 w 1271337"/>
              <a:gd name="connsiteY46" fmla="*/ 401052 h 2173542"/>
              <a:gd name="connsiteX47" fmla="*/ 1163053 w 1271337"/>
              <a:gd name="connsiteY47" fmla="*/ 461210 h 2173542"/>
              <a:gd name="connsiteX48" fmla="*/ 1183105 w 1271337"/>
              <a:gd name="connsiteY48" fmla="*/ 477252 h 2173542"/>
              <a:gd name="connsiteX49" fmla="*/ 1199147 w 1271337"/>
              <a:gd name="connsiteY49" fmla="*/ 517358 h 2173542"/>
              <a:gd name="connsiteX50" fmla="*/ 1179095 w 1271337"/>
              <a:gd name="connsiteY50" fmla="*/ 537410 h 2173542"/>
              <a:gd name="connsiteX51" fmla="*/ 1171074 w 1271337"/>
              <a:gd name="connsiteY51" fmla="*/ 561473 h 2173542"/>
              <a:gd name="connsiteX52" fmla="*/ 1171074 w 1271337"/>
              <a:gd name="connsiteY52" fmla="*/ 585537 h 2173542"/>
              <a:gd name="connsiteX53" fmla="*/ 1171074 w 1271337"/>
              <a:gd name="connsiteY53" fmla="*/ 605589 h 2173542"/>
              <a:gd name="connsiteX54" fmla="*/ 1134979 w 1271337"/>
              <a:gd name="connsiteY54" fmla="*/ 621631 h 2173542"/>
              <a:gd name="connsiteX55" fmla="*/ 1090863 w 1271337"/>
              <a:gd name="connsiteY55" fmla="*/ 589547 h 2173542"/>
              <a:gd name="connsiteX56" fmla="*/ 1094874 w 1271337"/>
              <a:gd name="connsiteY56" fmla="*/ 569495 h 2173542"/>
              <a:gd name="connsiteX57" fmla="*/ 1098884 w 1271337"/>
              <a:gd name="connsiteY57" fmla="*/ 533400 h 2173542"/>
              <a:gd name="connsiteX58" fmla="*/ 1098884 w 1271337"/>
              <a:gd name="connsiteY58" fmla="*/ 517358 h 2173542"/>
              <a:gd name="connsiteX59" fmla="*/ 1058779 w 1271337"/>
              <a:gd name="connsiteY59" fmla="*/ 537410 h 2173542"/>
              <a:gd name="connsiteX60" fmla="*/ 1042737 w 1271337"/>
              <a:gd name="connsiteY60" fmla="*/ 517358 h 2173542"/>
              <a:gd name="connsiteX61" fmla="*/ 1042737 w 1271337"/>
              <a:gd name="connsiteY61" fmla="*/ 517358 h 2173542"/>
              <a:gd name="connsiteX62" fmla="*/ 1026695 w 1271337"/>
              <a:gd name="connsiteY62" fmla="*/ 561473 h 2173542"/>
              <a:gd name="connsiteX63" fmla="*/ 1030705 w 1271337"/>
              <a:gd name="connsiteY63" fmla="*/ 593558 h 2173542"/>
              <a:gd name="connsiteX64" fmla="*/ 1050758 w 1271337"/>
              <a:gd name="connsiteY64" fmla="*/ 685800 h 2173542"/>
              <a:gd name="connsiteX65" fmla="*/ 1066800 w 1271337"/>
              <a:gd name="connsiteY65" fmla="*/ 733926 h 2173542"/>
              <a:gd name="connsiteX66" fmla="*/ 1082842 w 1271337"/>
              <a:gd name="connsiteY66" fmla="*/ 774031 h 2173542"/>
              <a:gd name="connsiteX67" fmla="*/ 1110916 w 1271337"/>
              <a:gd name="connsiteY67" fmla="*/ 737937 h 2173542"/>
              <a:gd name="connsiteX68" fmla="*/ 1163053 w 1271337"/>
              <a:gd name="connsiteY68" fmla="*/ 725905 h 2173542"/>
              <a:gd name="connsiteX69" fmla="*/ 1163053 w 1271337"/>
              <a:gd name="connsiteY69" fmla="*/ 725905 h 2173542"/>
              <a:gd name="connsiteX70" fmla="*/ 1171074 w 1271337"/>
              <a:gd name="connsiteY70" fmla="*/ 766010 h 2173542"/>
              <a:gd name="connsiteX71" fmla="*/ 1155032 w 1271337"/>
              <a:gd name="connsiteY71" fmla="*/ 790073 h 2173542"/>
              <a:gd name="connsiteX72" fmla="*/ 1155032 w 1271337"/>
              <a:gd name="connsiteY72" fmla="*/ 802105 h 2173542"/>
              <a:gd name="connsiteX73" fmla="*/ 1207168 w 1271337"/>
              <a:gd name="connsiteY73" fmla="*/ 802105 h 2173542"/>
              <a:gd name="connsiteX74" fmla="*/ 1227221 w 1271337"/>
              <a:gd name="connsiteY74" fmla="*/ 814137 h 2173542"/>
              <a:gd name="connsiteX75" fmla="*/ 1219200 w 1271337"/>
              <a:gd name="connsiteY75" fmla="*/ 866273 h 2173542"/>
              <a:gd name="connsiteX76" fmla="*/ 1251284 w 1271337"/>
              <a:gd name="connsiteY76" fmla="*/ 894347 h 2173542"/>
              <a:gd name="connsiteX77" fmla="*/ 1271337 w 1271337"/>
              <a:gd name="connsiteY77" fmla="*/ 934452 h 2173542"/>
              <a:gd name="connsiteX78" fmla="*/ 1255295 w 1271337"/>
              <a:gd name="connsiteY78" fmla="*/ 954505 h 2173542"/>
              <a:gd name="connsiteX79" fmla="*/ 1247274 w 1271337"/>
              <a:gd name="connsiteY79" fmla="*/ 990600 h 2173542"/>
              <a:gd name="connsiteX80" fmla="*/ 1243263 w 1271337"/>
              <a:gd name="connsiteY80" fmla="*/ 1018673 h 2173542"/>
              <a:gd name="connsiteX81" fmla="*/ 1211179 w 1271337"/>
              <a:gd name="connsiteY81" fmla="*/ 1014663 h 2173542"/>
              <a:gd name="connsiteX82" fmla="*/ 1199147 w 1271337"/>
              <a:gd name="connsiteY82" fmla="*/ 978568 h 2173542"/>
              <a:gd name="connsiteX83" fmla="*/ 1183105 w 1271337"/>
              <a:gd name="connsiteY83" fmla="*/ 946484 h 2173542"/>
              <a:gd name="connsiteX84" fmla="*/ 1167063 w 1271337"/>
              <a:gd name="connsiteY84" fmla="*/ 882316 h 2173542"/>
              <a:gd name="connsiteX85" fmla="*/ 1147011 w 1271337"/>
              <a:gd name="connsiteY85" fmla="*/ 878305 h 2173542"/>
              <a:gd name="connsiteX86" fmla="*/ 1130968 w 1271337"/>
              <a:gd name="connsiteY86" fmla="*/ 878305 h 2173542"/>
              <a:gd name="connsiteX87" fmla="*/ 1102895 w 1271337"/>
              <a:gd name="connsiteY87" fmla="*/ 910389 h 2173542"/>
              <a:gd name="connsiteX88" fmla="*/ 998621 w 1271337"/>
              <a:gd name="connsiteY88" fmla="*/ 762000 h 2173542"/>
              <a:gd name="connsiteX89" fmla="*/ 990600 w 1271337"/>
              <a:gd name="connsiteY89" fmla="*/ 794084 h 2173542"/>
              <a:gd name="connsiteX90" fmla="*/ 1014663 w 1271337"/>
              <a:gd name="connsiteY90" fmla="*/ 914400 h 2173542"/>
              <a:gd name="connsiteX91" fmla="*/ 1034716 w 1271337"/>
              <a:gd name="connsiteY91" fmla="*/ 946484 h 2173542"/>
              <a:gd name="connsiteX92" fmla="*/ 1090863 w 1271337"/>
              <a:gd name="connsiteY92" fmla="*/ 974558 h 2173542"/>
              <a:gd name="connsiteX93" fmla="*/ 1106905 w 1271337"/>
              <a:gd name="connsiteY93" fmla="*/ 1042737 h 2173542"/>
              <a:gd name="connsiteX94" fmla="*/ 1114926 w 1271337"/>
              <a:gd name="connsiteY94" fmla="*/ 1082842 h 2173542"/>
              <a:gd name="connsiteX95" fmla="*/ 1082842 w 1271337"/>
              <a:gd name="connsiteY95" fmla="*/ 1078831 h 2173542"/>
              <a:gd name="connsiteX96" fmla="*/ 1054768 w 1271337"/>
              <a:gd name="connsiteY96" fmla="*/ 1030705 h 2173542"/>
              <a:gd name="connsiteX97" fmla="*/ 1038726 w 1271337"/>
              <a:gd name="connsiteY97" fmla="*/ 1026695 h 2173542"/>
              <a:gd name="connsiteX98" fmla="*/ 1046747 w 1271337"/>
              <a:gd name="connsiteY98" fmla="*/ 1094873 h 2173542"/>
              <a:gd name="connsiteX99" fmla="*/ 998621 w 1271337"/>
              <a:gd name="connsiteY99" fmla="*/ 1102895 h 2173542"/>
              <a:gd name="connsiteX100" fmla="*/ 974558 w 1271337"/>
              <a:gd name="connsiteY100" fmla="*/ 1110916 h 2173542"/>
              <a:gd name="connsiteX101" fmla="*/ 1114926 w 1271337"/>
              <a:gd name="connsiteY101" fmla="*/ 1259305 h 2173542"/>
              <a:gd name="connsiteX102" fmla="*/ 1167063 w 1271337"/>
              <a:gd name="connsiteY102" fmla="*/ 1255295 h 2173542"/>
              <a:gd name="connsiteX103" fmla="*/ 1199147 w 1271337"/>
              <a:gd name="connsiteY103" fmla="*/ 1295400 h 2173542"/>
              <a:gd name="connsiteX104" fmla="*/ 1203158 w 1271337"/>
              <a:gd name="connsiteY104" fmla="*/ 1331495 h 2173542"/>
              <a:gd name="connsiteX105" fmla="*/ 1219200 w 1271337"/>
              <a:gd name="connsiteY105" fmla="*/ 1367589 h 2173542"/>
              <a:gd name="connsiteX106" fmla="*/ 1195137 w 1271337"/>
              <a:gd name="connsiteY106" fmla="*/ 1371600 h 2173542"/>
              <a:gd name="connsiteX107" fmla="*/ 1147011 w 1271337"/>
              <a:gd name="connsiteY107" fmla="*/ 1375610 h 2173542"/>
              <a:gd name="connsiteX108" fmla="*/ 1138990 w 1271337"/>
              <a:gd name="connsiteY108" fmla="*/ 1347537 h 2173542"/>
              <a:gd name="connsiteX109" fmla="*/ 1106905 w 1271337"/>
              <a:gd name="connsiteY109" fmla="*/ 1291389 h 2173542"/>
              <a:gd name="connsiteX110" fmla="*/ 998621 w 1271337"/>
              <a:gd name="connsiteY110" fmla="*/ 1227221 h 2173542"/>
              <a:gd name="connsiteX111" fmla="*/ 1006642 w 1271337"/>
              <a:gd name="connsiteY111" fmla="*/ 1255295 h 2173542"/>
              <a:gd name="connsiteX112" fmla="*/ 1062790 w 1271337"/>
              <a:gd name="connsiteY112" fmla="*/ 1319463 h 2173542"/>
              <a:gd name="connsiteX113" fmla="*/ 1082842 w 1271337"/>
              <a:gd name="connsiteY113" fmla="*/ 1411705 h 2173542"/>
              <a:gd name="connsiteX114" fmla="*/ 1042737 w 1271337"/>
              <a:gd name="connsiteY114" fmla="*/ 1403684 h 2173542"/>
              <a:gd name="connsiteX115" fmla="*/ 998621 w 1271337"/>
              <a:gd name="connsiteY115" fmla="*/ 1371600 h 2173542"/>
              <a:gd name="connsiteX116" fmla="*/ 966537 w 1271337"/>
              <a:gd name="connsiteY116" fmla="*/ 1375610 h 2173542"/>
              <a:gd name="connsiteX117" fmla="*/ 946484 w 1271337"/>
              <a:gd name="connsiteY117" fmla="*/ 1363579 h 2173542"/>
              <a:gd name="connsiteX118" fmla="*/ 950495 w 1271337"/>
              <a:gd name="connsiteY118" fmla="*/ 1327484 h 2173542"/>
              <a:gd name="connsiteX119" fmla="*/ 974558 w 1271337"/>
              <a:gd name="connsiteY119" fmla="*/ 1311442 h 2173542"/>
              <a:gd name="connsiteX120" fmla="*/ 950495 w 1271337"/>
              <a:gd name="connsiteY120" fmla="*/ 1283368 h 2173542"/>
              <a:gd name="connsiteX121" fmla="*/ 954505 w 1271337"/>
              <a:gd name="connsiteY121" fmla="*/ 1247273 h 2173542"/>
              <a:gd name="connsiteX122" fmla="*/ 942474 w 1271337"/>
              <a:gd name="connsiteY122" fmla="*/ 1263316 h 2173542"/>
              <a:gd name="connsiteX123" fmla="*/ 926432 w 1271337"/>
              <a:gd name="connsiteY123" fmla="*/ 1251284 h 2173542"/>
              <a:gd name="connsiteX124" fmla="*/ 922421 w 1271337"/>
              <a:gd name="connsiteY124" fmla="*/ 1251284 h 2173542"/>
              <a:gd name="connsiteX125" fmla="*/ 854242 w 1271337"/>
              <a:gd name="connsiteY125" fmla="*/ 1291389 h 2173542"/>
              <a:gd name="connsiteX126" fmla="*/ 842211 w 1271337"/>
              <a:gd name="connsiteY126" fmla="*/ 1279358 h 2173542"/>
              <a:gd name="connsiteX127" fmla="*/ 850232 w 1271337"/>
              <a:gd name="connsiteY127" fmla="*/ 1243263 h 2173542"/>
              <a:gd name="connsiteX128" fmla="*/ 858253 w 1271337"/>
              <a:gd name="connsiteY128" fmla="*/ 1223210 h 2173542"/>
              <a:gd name="connsiteX129" fmla="*/ 854242 w 1271337"/>
              <a:gd name="connsiteY129" fmla="*/ 1211179 h 2173542"/>
              <a:gd name="connsiteX130" fmla="*/ 866274 w 1271337"/>
              <a:gd name="connsiteY130" fmla="*/ 1175084 h 2173542"/>
              <a:gd name="connsiteX131" fmla="*/ 886326 w 1271337"/>
              <a:gd name="connsiteY131" fmla="*/ 1167063 h 2173542"/>
              <a:gd name="connsiteX132" fmla="*/ 862263 w 1271337"/>
              <a:gd name="connsiteY132" fmla="*/ 1147010 h 2173542"/>
              <a:gd name="connsiteX133" fmla="*/ 830179 w 1271337"/>
              <a:gd name="connsiteY133" fmla="*/ 1159042 h 2173542"/>
              <a:gd name="connsiteX134" fmla="*/ 810126 w 1271337"/>
              <a:gd name="connsiteY134" fmla="*/ 1183105 h 2173542"/>
              <a:gd name="connsiteX135" fmla="*/ 810126 w 1271337"/>
              <a:gd name="connsiteY135" fmla="*/ 1183105 h 2173542"/>
              <a:gd name="connsiteX136" fmla="*/ 749968 w 1271337"/>
              <a:gd name="connsiteY136" fmla="*/ 1179095 h 2173542"/>
              <a:gd name="connsiteX137" fmla="*/ 669758 w 1271337"/>
              <a:gd name="connsiteY137" fmla="*/ 1267326 h 2173542"/>
              <a:gd name="connsiteX138" fmla="*/ 721895 w 1271337"/>
              <a:gd name="connsiteY138" fmla="*/ 1335505 h 2173542"/>
              <a:gd name="connsiteX139" fmla="*/ 762000 w 1271337"/>
              <a:gd name="connsiteY139" fmla="*/ 1347537 h 2173542"/>
              <a:gd name="connsiteX140" fmla="*/ 766011 w 1271337"/>
              <a:gd name="connsiteY140" fmla="*/ 1375610 h 2173542"/>
              <a:gd name="connsiteX141" fmla="*/ 814137 w 1271337"/>
              <a:gd name="connsiteY141" fmla="*/ 1443789 h 2173542"/>
              <a:gd name="connsiteX142" fmla="*/ 818147 w 1271337"/>
              <a:gd name="connsiteY142" fmla="*/ 1487905 h 2173542"/>
              <a:gd name="connsiteX143" fmla="*/ 762000 w 1271337"/>
              <a:gd name="connsiteY143" fmla="*/ 1560095 h 2173542"/>
              <a:gd name="connsiteX144" fmla="*/ 762000 w 1271337"/>
              <a:gd name="connsiteY144" fmla="*/ 1608221 h 2173542"/>
              <a:gd name="connsiteX145" fmla="*/ 798095 w 1271337"/>
              <a:gd name="connsiteY145" fmla="*/ 1672389 h 2173542"/>
              <a:gd name="connsiteX146" fmla="*/ 806116 w 1271337"/>
              <a:gd name="connsiteY146" fmla="*/ 1728537 h 2173542"/>
              <a:gd name="connsiteX147" fmla="*/ 842211 w 1271337"/>
              <a:gd name="connsiteY147" fmla="*/ 1900989 h 2173542"/>
              <a:gd name="connsiteX148" fmla="*/ 697832 w 1271337"/>
              <a:gd name="connsiteY148" fmla="*/ 2157662 h 2173542"/>
              <a:gd name="connsiteX149" fmla="*/ 473242 w 1271337"/>
              <a:gd name="connsiteY149" fmla="*/ 2141621 h 2173542"/>
              <a:gd name="connsiteX150" fmla="*/ 372979 w 1271337"/>
              <a:gd name="connsiteY150" fmla="*/ 1993230 h 2173542"/>
              <a:gd name="connsiteX151" fmla="*/ 280737 w 1271337"/>
              <a:gd name="connsiteY151" fmla="*/ 1884947 h 2173542"/>
              <a:gd name="connsiteX152" fmla="*/ 220579 w 1271337"/>
              <a:gd name="connsiteY152" fmla="*/ 1880937 h 2173542"/>
              <a:gd name="connsiteX153" fmla="*/ 208547 w 1271337"/>
              <a:gd name="connsiteY153" fmla="*/ 1848852 h 2173542"/>
              <a:gd name="connsiteX154" fmla="*/ 144379 w 1271337"/>
              <a:gd name="connsiteY154" fmla="*/ 1688431 h 2173542"/>
              <a:gd name="connsiteX155" fmla="*/ 76200 w 1271337"/>
              <a:gd name="connsiteY155" fmla="*/ 1596189 h 2173542"/>
              <a:gd name="connsiteX156" fmla="*/ 48126 w 1271337"/>
              <a:gd name="connsiteY156" fmla="*/ 1580147 h 2173542"/>
              <a:gd name="connsiteX157" fmla="*/ 8021 w 1271337"/>
              <a:gd name="connsiteY157" fmla="*/ 1588168 h 2173542"/>
              <a:gd name="connsiteX158" fmla="*/ 0 w 1271337"/>
              <a:gd name="connsiteY158" fmla="*/ 1568116 h 2173542"/>
              <a:gd name="connsiteX159" fmla="*/ 48126 w 1271337"/>
              <a:gd name="connsiteY159" fmla="*/ 1455821 h 2173542"/>
              <a:gd name="connsiteX160" fmla="*/ 72190 w 1271337"/>
              <a:gd name="connsiteY160" fmla="*/ 1419726 h 2173542"/>
              <a:gd name="connsiteX161" fmla="*/ 72190 w 1271337"/>
              <a:gd name="connsiteY161" fmla="*/ 1383631 h 2173542"/>
              <a:gd name="connsiteX162" fmla="*/ 100263 w 1271337"/>
              <a:gd name="connsiteY162" fmla="*/ 1363579 h 2173542"/>
              <a:gd name="connsiteX163" fmla="*/ 120316 w 1271337"/>
              <a:gd name="connsiteY163" fmla="*/ 1363579 h 2173542"/>
              <a:gd name="connsiteX164" fmla="*/ 104274 w 1271337"/>
              <a:gd name="connsiteY164" fmla="*/ 1315452 h 2173542"/>
              <a:gd name="connsiteX165" fmla="*/ 152400 w 1271337"/>
              <a:gd name="connsiteY165" fmla="*/ 1287379 h 2173542"/>
              <a:gd name="connsiteX166" fmla="*/ 156411 w 1271337"/>
              <a:gd name="connsiteY166" fmla="*/ 1259305 h 2173542"/>
              <a:gd name="connsiteX167" fmla="*/ 148390 w 1271337"/>
              <a:gd name="connsiteY167" fmla="*/ 1195137 h 2173542"/>
              <a:gd name="connsiteX168" fmla="*/ 160421 w 1271337"/>
              <a:gd name="connsiteY168" fmla="*/ 1155031 h 2173542"/>
              <a:gd name="connsiteX169" fmla="*/ 212558 w 1271337"/>
              <a:gd name="connsiteY169" fmla="*/ 1094873 h 2173542"/>
              <a:gd name="connsiteX170" fmla="*/ 236621 w 1271337"/>
              <a:gd name="connsiteY170" fmla="*/ 1030705 h 2173542"/>
              <a:gd name="connsiteX171" fmla="*/ 228600 w 1271337"/>
              <a:gd name="connsiteY171" fmla="*/ 990600 h 2173542"/>
              <a:gd name="connsiteX172" fmla="*/ 216568 w 1271337"/>
              <a:gd name="connsiteY172" fmla="*/ 946484 h 2173542"/>
              <a:gd name="connsiteX173" fmla="*/ 232611 w 1271337"/>
              <a:gd name="connsiteY173" fmla="*/ 906379 h 2173542"/>
              <a:gd name="connsiteX174" fmla="*/ 276726 w 1271337"/>
              <a:gd name="connsiteY174" fmla="*/ 862263 h 2173542"/>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69758 w 1271337"/>
              <a:gd name="connsiteY137" fmla="*/ 1267326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697832 w 1271337"/>
              <a:gd name="connsiteY149" fmla="*/ 2157662 h 2173545"/>
              <a:gd name="connsiteX150" fmla="*/ 593558 w 1271337"/>
              <a:gd name="connsiteY150" fmla="*/ 2137609 h 2173545"/>
              <a:gd name="connsiteX151" fmla="*/ 473242 w 1271337"/>
              <a:gd name="connsiteY151" fmla="*/ 2141621 h 2173545"/>
              <a:gd name="connsiteX152" fmla="*/ 372979 w 1271337"/>
              <a:gd name="connsiteY152" fmla="*/ 1993230 h 2173545"/>
              <a:gd name="connsiteX153" fmla="*/ 280737 w 1271337"/>
              <a:gd name="connsiteY153" fmla="*/ 1884947 h 2173545"/>
              <a:gd name="connsiteX154" fmla="*/ 220579 w 1271337"/>
              <a:gd name="connsiteY154" fmla="*/ 1880937 h 2173545"/>
              <a:gd name="connsiteX155" fmla="*/ 208547 w 1271337"/>
              <a:gd name="connsiteY155" fmla="*/ 1848852 h 2173545"/>
              <a:gd name="connsiteX156" fmla="*/ 144379 w 1271337"/>
              <a:gd name="connsiteY156" fmla="*/ 1688431 h 2173545"/>
              <a:gd name="connsiteX157" fmla="*/ 76200 w 1271337"/>
              <a:gd name="connsiteY157" fmla="*/ 1596189 h 2173545"/>
              <a:gd name="connsiteX158" fmla="*/ 48126 w 1271337"/>
              <a:gd name="connsiteY158" fmla="*/ 1580147 h 2173545"/>
              <a:gd name="connsiteX159" fmla="*/ 8021 w 1271337"/>
              <a:gd name="connsiteY159" fmla="*/ 1588168 h 2173545"/>
              <a:gd name="connsiteX160" fmla="*/ 0 w 1271337"/>
              <a:gd name="connsiteY160" fmla="*/ 1568116 h 2173545"/>
              <a:gd name="connsiteX161" fmla="*/ 48126 w 1271337"/>
              <a:gd name="connsiteY161" fmla="*/ 1455821 h 2173545"/>
              <a:gd name="connsiteX162" fmla="*/ 72190 w 1271337"/>
              <a:gd name="connsiteY162" fmla="*/ 1419726 h 2173545"/>
              <a:gd name="connsiteX163" fmla="*/ 72190 w 1271337"/>
              <a:gd name="connsiteY163" fmla="*/ 1383631 h 2173545"/>
              <a:gd name="connsiteX164" fmla="*/ 100263 w 1271337"/>
              <a:gd name="connsiteY164" fmla="*/ 1363579 h 2173545"/>
              <a:gd name="connsiteX165" fmla="*/ 120316 w 1271337"/>
              <a:gd name="connsiteY165" fmla="*/ 1363579 h 2173545"/>
              <a:gd name="connsiteX166" fmla="*/ 104274 w 1271337"/>
              <a:gd name="connsiteY166" fmla="*/ 1315452 h 2173545"/>
              <a:gd name="connsiteX167" fmla="*/ 152400 w 1271337"/>
              <a:gd name="connsiteY167" fmla="*/ 1287379 h 2173545"/>
              <a:gd name="connsiteX168" fmla="*/ 156411 w 1271337"/>
              <a:gd name="connsiteY168" fmla="*/ 1259305 h 2173545"/>
              <a:gd name="connsiteX169" fmla="*/ 148390 w 1271337"/>
              <a:gd name="connsiteY169" fmla="*/ 1195137 h 2173545"/>
              <a:gd name="connsiteX170" fmla="*/ 160421 w 1271337"/>
              <a:gd name="connsiteY170" fmla="*/ 1155031 h 2173545"/>
              <a:gd name="connsiteX171" fmla="*/ 212558 w 1271337"/>
              <a:gd name="connsiteY171" fmla="*/ 1094873 h 2173545"/>
              <a:gd name="connsiteX172" fmla="*/ 236621 w 1271337"/>
              <a:gd name="connsiteY172" fmla="*/ 1030705 h 2173545"/>
              <a:gd name="connsiteX173" fmla="*/ 228600 w 1271337"/>
              <a:gd name="connsiteY173" fmla="*/ 990600 h 2173545"/>
              <a:gd name="connsiteX174" fmla="*/ 216568 w 1271337"/>
              <a:gd name="connsiteY174" fmla="*/ 946484 h 2173545"/>
              <a:gd name="connsiteX175" fmla="*/ 232611 w 1271337"/>
              <a:gd name="connsiteY175" fmla="*/ 906379 h 2173545"/>
              <a:gd name="connsiteX176" fmla="*/ 276726 w 1271337"/>
              <a:gd name="connsiteY176"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697832 w 1271337"/>
              <a:gd name="connsiteY150" fmla="*/ 2157662 h 2173545"/>
              <a:gd name="connsiteX151" fmla="*/ 593558 w 1271337"/>
              <a:gd name="connsiteY151" fmla="*/ 2137609 h 2173545"/>
              <a:gd name="connsiteX152" fmla="*/ 473242 w 1271337"/>
              <a:gd name="connsiteY152" fmla="*/ 2141621 h 2173545"/>
              <a:gd name="connsiteX153" fmla="*/ 372979 w 1271337"/>
              <a:gd name="connsiteY153" fmla="*/ 1993230 h 2173545"/>
              <a:gd name="connsiteX154" fmla="*/ 280737 w 1271337"/>
              <a:gd name="connsiteY154" fmla="*/ 1884947 h 2173545"/>
              <a:gd name="connsiteX155" fmla="*/ 220579 w 1271337"/>
              <a:gd name="connsiteY155" fmla="*/ 1880937 h 2173545"/>
              <a:gd name="connsiteX156" fmla="*/ 208547 w 1271337"/>
              <a:gd name="connsiteY156" fmla="*/ 1848852 h 2173545"/>
              <a:gd name="connsiteX157" fmla="*/ 144379 w 1271337"/>
              <a:gd name="connsiteY157" fmla="*/ 1688431 h 2173545"/>
              <a:gd name="connsiteX158" fmla="*/ 76200 w 1271337"/>
              <a:gd name="connsiteY158" fmla="*/ 1596189 h 2173545"/>
              <a:gd name="connsiteX159" fmla="*/ 48126 w 1271337"/>
              <a:gd name="connsiteY159" fmla="*/ 1580147 h 2173545"/>
              <a:gd name="connsiteX160" fmla="*/ 8021 w 1271337"/>
              <a:gd name="connsiteY160" fmla="*/ 1588168 h 2173545"/>
              <a:gd name="connsiteX161" fmla="*/ 0 w 1271337"/>
              <a:gd name="connsiteY161" fmla="*/ 1568116 h 2173545"/>
              <a:gd name="connsiteX162" fmla="*/ 48126 w 1271337"/>
              <a:gd name="connsiteY162" fmla="*/ 1455821 h 2173545"/>
              <a:gd name="connsiteX163" fmla="*/ 72190 w 1271337"/>
              <a:gd name="connsiteY163" fmla="*/ 1419726 h 2173545"/>
              <a:gd name="connsiteX164" fmla="*/ 72190 w 1271337"/>
              <a:gd name="connsiteY164" fmla="*/ 1383631 h 2173545"/>
              <a:gd name="connsiteX165" fmla="*/ 100263 w 1271337"/>
              <a:gd name="connsiteY165" fmla="*/ 1363579 h 2173545"/>
              <a:gd name="connsiteX166" fmla="*/ 120316 w 1271337"/>
              <a:gd name="connsiteY166" fmla="*/ 1363579 h 2173545"/>
              <a:gd name="connsiteX167" fmla="*/ 104274 w 1271337"/>
              <a:gd name="connsiteY167" fmla="*/ 1315452 h 2173545"/>
              <a:gd name="connsiteX168" fmla="*/ 152400 w 1271337"/>
              <a:gd name="connsiteY168" fmla="*/ 1287379 h 2173545"/>
              <a:gd name="connsiteX169" fmla="*/ 156411 w 1271337"/>
              <a:gd name="connsiteY169" fmla="*/ 1259305 h 2173545"/>
              <a:gd name="connsiteX170" fmla="*/ 148390 w 1271337"/>
              <a:gd name="connsiteY170" fmla="*/ 1195137 h 2173545"/>
              <a:gd name="connsiteX171" fmla="*/ 160421 w 1271337"/>
              <a:gd name="connsiteY171" fmla="*/ 1155031 h 2173545"/>
              <a:gd name="connsiteX172" fmla="*/ 212558 w 1271337"/>
              <a:gd name="connsiteY172" fmla="*/ 1094873 h 2173545"/>
              <a:gd name="connsiteX173" fmla="*/ 236621 w 1271337"/>
              <a:gd name="connsiteY173" fmla="*/ 1030705 h 2173545"/>
              <a:gd name="connsiteX174" fmla="*/ 228600 w 1271337"/>
              <a:gd name="connsiteY174" fmla="*/ 990600 h 2173545"/>
              <a:gd name="connsiteX175" fmla="*/ 216568 w 1271337"/>
              <a:gd name="connsiteY175" fmla="*/ 946484 h 2173545"/>
              <a:gd name="connsiteX176" fmla="*/ 232611 w 1271337"/>
              <a:gd name="connsiteY176" fmla="*/ 906379 h 2173545"/>
              <a:gd name="connsiteX177" fmla="*/ 276726 w 1271337"/>
              <a:gd name="connsiteY177"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697832 w 1271337"/>
              <a:gd name="connsiteY151" fmla="*/ 2157662 h 2173545"/>
              <a:gd name="connsiteX152" fmla="*/ 593558 w 1271337"/>
              <a:gd name="connsiteY152" fmla="*/ 2137609 h 2173545"/>
              <a:gd name="connsiteX153" fmla="*/ 473242 w 1271337"/>
              <a:gd name="connsiteY153" fmla="*/ 2141621 h 2173545"/>
              <a:gd name="connsiteX154" fmla="*/ 372979 w 1271337"/>
              <a:gd name="connsiteY154" fmla="*/ 1993230 h 2173545"/>
              <a:gd name="connsiteX155" fmla="*/ 280737 w 1271337"/>
              <a:gd name="connsiteY155" fmla="*/ 1884947 h 2173545"/>
              <a:gd name="connsiteX156" fmla="*/ 220579 w 1271337"/>
              <a:gd name="connsiteY156" fmla="*/ 1880937 h 2173545"/>
              <a:gd name="connsiteX157" fmla="*/ 208547 w 1271337"/>
              <a:gd name="connsiteY157" fmla="*/ 1848852 h 2173545"/>
              <a:gd name="connsiteX158" fmla="*/ 144379 w 1271337"/>
              <a:gd name="connsiteY158" fmla="*/ 1688431 h 2173545"/>
              <a:gd name="connsiteX159" fmla="*/ 76200 w 1271337"/>
              <a:gd name="connsiteY159" fmla="*/ 1596189 h 2173545"/>
              <a:gd name="connsiteX160" fmla="*/ 48126 w 1271337"/>
              <a:gd name="connsiteY160" fmla="*/ 1580147 h 2173545"/>
              <a:gd name="connsiteX161" fmla="*/ 8021 w 1271337"/>
              <a:gd name="connsiteY161" fmla="*/ 1588168 h 2173545"/>
              <a:gd name="connsiteX162" fmla="*/ 0 w 1271337"/>
              <a:gd name="connsiteY162" fmla="*/ 1568116 h 2173545"/>
              <a:gd name="connsiteX163" fmla="*/ 48126 w 1271337"/>
              <a:gd name="connsiteY163" fmla="*/ 1455821 h 2173545"/>
              <a:gd name="connsiteX164" fmla="*/ 72190 w 1271337"/>
              <a:gd name="connsiteY164" fmla="*/ 1419726 h 2173545"/>
              <a:gd name="connsiteX165" fmla="*/ 72190 w 1271337"/>
              <a:gd name="connsiteY165" fmla="*/ 1383631 h 2173545"/>
              <a:gd name="connsiteX166" fmla="*/ 100263 w 1271337"/>
              <a:gd name="connsiteY166" fmla="*/ 1363579 h 2173545"/>
              <a:gd name="connsiteX167" fmla="*/ 120316 w 1271337"/>
              <a:gd name="connsiteY167" fmla="*/ 1363579 h 2173545"/>
              <a:gd name="connsiteX168" fmla="*/ 104274 w 1271337"/>
              <a:gd name="connsiteY168" fmla="*/ 1315452 h 2173545"/>
              <a:gd name="connsiteX169" fmla="*/ 152400 w 1271337"/>
              <a:gd name="connsiteY169" fmla="*/ 1287379 h 2173545"/>
              <a:gd name="connsiteX170" fmla="*/ 156411 w 1271337"/>
              <a:gd name="connsiteY170" fmla="*/ 1259305 h 2173545"/>
              <a:gd name="connsiteX171" fmla="*/ 148390 w 1271337"/>
              <a:gd name="connsiteY171" fmla="*/ 1195137 h 2173545"/>
              <a:gd name="connsiteX172" fmla="*/ 160421 w 1271337"/>
              <a:gd name="connsiteY172" fmla="*/ 1155031 h 2173545"/>
              <a:gd name="connsiteX173" fmla="*/ 212558 w 1271337"/>
              <a:gd name="connsiteY173" fmla="*/ 1094873 h 2173545"/>
              <a:gd name="connsiteX174" fmla="*/ 236621 w 1271337"/>
              <a:gd name="connsiteY174" fmla="*/ 1030705 h 2173545"/>
              <a:gd name="connsiteX175" fmla="*/ 228600 w 1271337"/>
              <a:gd name="connsiteY175" fmla="*/ 990600 h 2173545"/>
              <a:gd name="connsiteX176" fmla="*/ 216568 w 1271337"/>
              <a:gd name="connsiteY176" fmla="*/ 946484 h 2173545"/>
              <a:gd name="connsiteX177" fmla="*/ 232611 w 1271337"/>
              <a:gd name="connsiteY177" fmla="*/ 906379 h 2173545"/>
              <a:gd name="connsiteX178" fmla="*/ 276726 w 1271337"/>
              <a:gd name="connsiteY178"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753979 w 1271337"/>
              <a:gd name="connsiteY151" fmla="*/ 2117943 h 2173545"/>
              <a:gd name="connsiteX152" fmla="*/ 697832 w 1271337"/>
              <a:gd name="connsiteY152" fmla="*/ 2157662 h 2173545"/>
              <a:gd name="connsiteX153" fmla="*/ 593558 w 1271337"/>
              <a:gd name="connsiteY153" fmla="*/ 2137609 h 2173545"/>
              <a:gd name="connsiteX154" fmla="*/ 473242 w 1271337"/>
              <a:gd name="connsiteY154" fmla="*/ 2141621 h 2173545"/>
              <a:gd name="connsiteX155" fmla="*/ 372979 w 1271337"/>
              <a:gd name="connsiteY155" fmla="*/ 1993230 h 2173545"/>
              <a:gd name="connsiteX156" fmla="*/ 280737 w 1271337"/>
              <a:gd name="connsiteY156" fmla="*/ 1884947 h 2173545"/>
              <a:gd name="connsiteX157" fmla="*/ 220579 w 1271337"/>
              <a:gd name="connsiteY157" fmla="*/ 1880937 h 2173545"/>
              <a:gd name="connsiteX158" fmla="*/ 208547 w 1271337"/>
              <a:gd name="connsiteY158" fmla="*/ 1848852 h 2173545"/>
              <a:gd name="connsiteX159" fmla="*/ 144379 w 1271337"/>
              <a:gd name="connsiteY159" fmla="*/ 1688431 h 2173545"/>
              <a:gd name="connsiteX160" fmla="*/ 76200 w 1271337"/>
              <a:gd name="connsiteY160" fmla="*/ 1596189 h 2173545"/>
              <a:gd name="connsiteX161" fmla="*/ 48126 w 1271337"/>
              <a:gd name="connsiteY161" fmla="*/ 1580147 h 2173545"/>
              <a:gd name="connsiteX162" fmla="*/ 8021 w 1271337"/>
              <a:gd name="connsiteY162" fmla="*/ 1588168 h 2173545"/>
              <a:gd name="connsiteX163" fmla="*/ 0 w 1271337"/>
              <a:gd name="connsiteY163" fmla="*/ 1568116 h 2173545"/>
              <a:gd name="connsiteX164" fmla="*/ 48126 w 1271337"/>
              <a:gd name="connsiteY164" fmla="*/ 1455821 h 2173545"/>
              <a:gd name="connsiteX165" fmla="*/ 72190 w 1271337"/>
              <a:gd name="connsiteY165" fmla="*/ 1419726 h 2173545"/>
              <a:gd name="connsiteX166" fmla="*/ 72190 w 1271337"/>
              <a:gd name="connsiteY166" fmla="*/ 1383631 h 2173545"/>
              <a:gd name="connsiteX167" fmla="*/ 100263 w 1271337"/>
              <a:gd name="connsiteY167" fmla="*/ 1363579 h 2173545"/>
              <a:gd name="connsiteX168" fmla="*/ 120316 w 1271337"/>
              <a:gd name="connsiteY168" fmla="*/ 1363579 h 2173545"/>
              <a:gd name="connsiteX169" fmla="*/ 104274 w 1271337"/>
              <a:gd name="connsiteY169" fmla="*/ 1315452 h 2173545"/>
              <a:gd name="connsiteX170" fmla="*/ 152400 w 1271337"/>
              <a:gd name="connsiteY170" fmla="*/ 1287379 h 2173545"/>
              <a:gd name="connsiteX171" fmla="*/ 156411 w 1271337"/>
              <a:gd name="connsiteY171" fmla="*/ 1259305 h 2173545"/>
              <a:gd name="connsiteX172" fmla="*/ 148390 w 1271337"/>
              <a:gd name="connsiteY172" fmla="*/ 1195137 h 2173545"/>
              <a:gd name="connsiteX173" fmla="*/ 160421 w 1271337"/>
              <a:gd name="connsiteY173" fmla="*/ 1155031 h 2173545"/>
              <a:gd name="connsiteX174" fmla="*/ 212558 w 1271337"/>
              <a:gd name="connsiteY174" fmla="*/ 1094873 h 2173545"/>
              <a:gd name="connsiteX175" fmla="*/ 236621 w 1271337"/>
              <a:gd name="connsiteY175" fmla="*/ 1030705 h 2173545"/>
              <a:gd name="connsiteX176" fmla="*/ 228600 w 1271337"/>
              <a:gd name="connsiteY176" fmla="*/ 990600 h 2173545"/>
              <a:gd name="connsiteX177" fmla="*/ 216568 w 1271337"/>
              <a:gd name="connsiteY177" fmla="*/ 946484 h 2173545"/>
              <a:gd name="connsiteX178" fmla="*/ 232611 w 1271337"/>
              <a:gd name="connsiteY178" fmla="*/ 906379 h 2173545"/>
              <a:gd name="connsiteX179" fmla="*/ 276726 w 1271337"/>
              <a:gd name="connsiteY179" fmla="*/ 862263 h 2173545"/>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745716 w 1271337"/>
              <a:gd name="connsiteY150" fmla="*/ 2068367 h 2161497"/>
              <a:gd name="connsiteX151" fmla="*/ 753979 w 1271337"/>
              <a:gd name="connsiteY151" fmla="*/ 2117943 h 2161497"/>
              <a:gd name="connsiteX152" fmla="*/ 697832 w 1271337"/>
              <a:gd name="connsiteY152" fmla="*/ 2157662 h 2161497"/>
              <a:gd name="connsiteX153" fmla="*/ 657581 w 1271337"/>
              <a:gd name="connsiteY153" fmla="*/ 2153748 h 2161497"/>
              <a:gd name="connsiteX154" fmla="*/ 593558 w 1271337"/>
              <a:gd name="connsiteY154" fmla="*/ 2137609 h 2161497"/>
              <a:gd name="connsiteX155" fmla="*/ 473242 w 1271337"/>
              <a:gd name="connsiteY155" fmla="*/ 2141621 h 2161497"/>
              <a:gd name="connsiteX156" fmla="*/ 372979 w 1271337"/>
              <a:gd name="connsiteY156" fmla="*/ 1993230 h 2161497"/>
              <a:gd name="connsiteX157" fmla="*/ 280737 w 1271337"/>
              <a:gd name="connsiteY157" fmla="*/ 1884947 h 2161497"/>
              <a:gd name="connsiteX158" fmla="*/ 220579 w 1271337"/>
              <a:gd name="connsiteY158" fmla="*/ 1880937 h 2161497"/>
              <a:gd name="connsiteX159" fmla="*/ 208547 w 1271337"/>
              <a:gd name="connsiteY159" fmla="*/ 1848852 h 2161497"/>
              <a:gd name="connsiteX160" fmla="*/ 144379 w 1271337"/>
              <a:gd name="connsiteY160" fmla="*/ 1688431 h 2161497"/>
              <a:gd name="connsiteX161" fmla="*/ 76200 w 1271337"/>
              <a:gd name="connsiteY161" fmla="*/ 1596189 h 2161497"/>
              <a:gd name="connsiteX162" fmla="*/ 48126 w 1271337"/>
              <a:gd name="connsiteY162" fmla="*/ 1580147 h 2161497"/>
              <a:gd name="connsiteX163" fmla="*/ 8021 w 1271337"/>
              <a:gd name="connsiteY163" fmla="*/ 1588168 h 2161497"/>
              <a:gd name="connsiteX164" fmla="*/ 0 w 1271337"/>
              <a:gd name="connsiteY164" fmla="*/ 1568116 h 2161497"/>
              <a:gd name="connsiteX165" fmla="*/ 48126 w 1271337"/>
              <a:gd name="connsiteY165" fmla="*/ 1455821 h 2161497"/>
              <a:gd name="connsiteX166" fmla="*/ 72190 w 1271337"/>
              <a:gd name="connsiteY166" fmla="*/ 1419726 h 2161497"/>
              <a:gd name="connsiteX167" fmla="*/ 72190 w 1271337"/>
              <a:gd name="connsiteY167" fmla="*/ 1383631 h 2161497"/>
              <a:gd name="connsiteX168" fmla="*/ 100263 w 1271337"/>
              <a:gd name="connsiteY168" fmla="*/ 1363579 h 2161497"/>
              <a:gd name="connsiteX169" fmla="*/ 120316 w 1271337"/>
              <a:gd name="connsiteY169" fmla="*/ 1363579 h 2161497"/>
              <a:gd name="connsiteX170" fmla="*/ 104274 w 1271337"/>
              <a:gd name="connsiteY170" fmla="*/ 1315452 h 2161497"/>
              <a:gd name="connsiteX171" fmla="*/ 152400 w 1271337"/>
              <a:gd name="connsiteY171" fmla="*/ 1287379 h 2161497"/>
              <a:gd name="connsiteX172" fmla="*/ 156411 w 1271337"/>
              <a:gd name="connsiteY172" fmla="*/ 1259305 h 2161497"/>
              <a:gd name="connsiteX173" fmla="*/ 148390 w 1271337"/>
              <a:gd name="connsiteY173" fmla="*/ 1195137 h 2161497"/>
              <a:gd name="connsiteX174" fmla="*/ 160421 w 1271337"/>
              <a:gd name="connsiteY174" fmla="*/ 1155031 h 2161497"/>
              <a:gd name="connsiteX175" fmla="*/ 212558 w 1271337"/>
              <a:gd name="connsiteY175" fmla="*/ 1094873 h 2161497"/>
              <a:gd name="connsiteX176" fmla="*/ 236621 w 1271337"/>
              <a:gd name="connsiteY176" fmla="*/ 1030705 h 2161497"/>
              <a:gd name="connsiteX177" fmla="*/ 228600 w 1271337"/>
              <a:gd name="connsiteY177" fmla="*/ 990600 h 2161497"/>
              <a:gd name="connsiteX178" fmla="*/ 216568 w 1271337"/>
              <a:gd name="connsiteY178" fmla="*/ 946484 h 2161497"/>
              <a:gd name="connsiteX179" fmla="*/ 232611 w 1271337"/>
              <a:gd name="connsiteY179" fmla="*/ 906379 h 2161497"/>
              <a:gd name="connsiteX180" fmla="*/ 276726 w 1271337"/>
              <a:gd name="connsiteY180"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5803 w 1271337"/>
              <a:gd name="connsiteY156" fmla="*/ 2134469 h 2161497"/>
              <a:gd name="connsiteX157" fmla="*/ 473242 w 1271337"/>
              <a:gd name="connsiteY157" fmla="*/ 2141621 h 2161497"/>
              <a:gd name="connsiteX158" fmla="*/ 372979 w 1271337"/>
              <a:gd name="connsiteY158" fmla="*/ 1993230 h 2161497"/>
              <a:gd name="connsiteX159" fmla="*/ 280737 w 1271337"/>
              <a:gd name="connsiteY159" fmla="*/ 1884947 h 2161497"/>
              <a:gd name="connsiteX160" fmla="*/ 220579 w 1271337"/>
              <a:gd name="connsiteY160" fmla="*/ 1880937 h 2161497"/>
              <a:gd name="connsiteX161" fmla="*/ 208547 w 1271337"/>
              <a:gd name="connsiteY161" fmla="*/ 1848852 h 2161497"/>
              <a:gd name="connsiteX162" fmla="*/ 144379 w 1271337"/>
              <a:gd name="connsiteY162" fmla="*/ 1688431 h 2161497"/>
              <a:gd name="connsiteX163" fmla="*/ 76200 w 1271337"/>
              <a:gd name="connsiteY163" fmla="*/ 1596189 h 2161497"/>
              <a:gd name="connsiteX164" fmla="*/ 48126 w 1271337"/>
              <a:gd name="connsiteY164" fmla="*/ 1580147 h 2161497"/>
              <a:gd name="connsiteX165" fmla="*/ 8021 w 1271337"/>
              <a:gd name="connsiteY165" fmla="*/ 1588168 h 2161497"/>
              <a:gd name="connsiteX166" fmla="*/ 0 w 1271337"/>
              <a:gd name="connsiteY166" fmla="*/ 1568116 h 2161497"/>
              <a:gd name="connsiteX167" fmla="*/ 48126 w 1271337"/>
              <a:gd name="connsiteY167" fmla="*/ 1455821 h 2161497"/>
              <a:gd name="connsiteX168" fmla="*/ 72190 w 1271337"/>
              <a:gd name="connsiteY168" fmla="*/ 1419726 h 2161497"/>
              <a:gd name="connsiteX169" fmla="*/ 72190 w 1271337"/>
              <a:gd name="connsiteY169" fmla="*/ 1383631 h 2161497"/>
              <a:gd name="connsiteX170" fmla="*/ 100263 w 1271337"/>
              <a:gd name="connsiteY170" fmla="*/ 1363579 h 2161497"/>
              <a:gd name="connsiteX171" fmla="*/ 120316 w 1271337"/>
              <a:gd name="connsiteY171" fmla="*/ 1363579 h 2161497"/>
              <a:gd name="connsiteX172" fmla="*/ 104274 w 1271337"/>
              <a:gd name="connsiteY172" fmla="*/ 1315452 h 2161497"/>
              <a:gd name="connsiteX173" fmla="*/ 152400 w 1271337"/>
              <a:gd name="connsiteY173" fmla="*/ 1287379 h 2161497"/>
              <a:gd name="connsiteX174" fmla="*/ 156411 w 1271337"/>
              <a:gd name="connsiteY174" fmla="*/ 1259305 h 2161497"/>
              <a:gd name="connsiteX175" fmla="*/ 148390 w 1271337"/>
              <a:gd name="connsiteY175" fmla="*/ 1195137 h 2161497"/>
              <a:gd name="connsiteX176" fmla="*/ 160421 w 1271337"/>
              <a:gd name="connsiteY176" fmla="*/ 1155031 h 2161497"/>
              <a:gd name="connsiteX177" fmla="*/ 212558 w 1271337"/>
              <a:gd name="connsiteY177" fmla="*/ 1094873 h 2161497"/>
              <a:gd name="connsiteX178" fmla="*/ 236621 w 1271337"/>
              <a:gd name="connsiteY178" fmla="*/ 1030705 h 2161497"/>
              <a:gd name="connsiteX179" fmla="*/ 228600 w 1271337"/>
              <a:gd name="connsiteY179" fmla="*/ 990600 h 2161497"/>
              <a:gd name="connsiteX180" fmla="*/ 216568 w 1271337"/>
              <a:gd name="connsiteY180" fmla="*/ 946484 h 2161497"/>
              <a:gd name="connsiteX181" fmla="*/ 232611 w 1271337"/>
              <a:gd name="connsiteY181" fmla="*/ 906379 h 2161497"/>
              <a:gd name="connsiteX182" fmla="*/ 276726 w 1271337"/>
              <a:gd name="connsiteY182"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64980 w 1271337"/>
              <a:gd name="connsiteY156" fmla="*/ 2133358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71337" h="2161497">
                <a:moveTo>
                  <a:pt x="276726" y="862263"/>
                </a:moveTo>
                <a:lnTo>
                  <a:pt x="348916" y="850231"/>
                </a:lnTo>
                <a:lnTo>
                  <a:pt x="389021" y="814137"/>
                </a:lnTo>
                <a:lnTo>
                  <a:pt x="409074" y="729916"/>
                </a:lnTo>
                <a:lnTo>
                  <a:pt x="401053" y="693821"/>
                </a:lnTo>
                <a:lnTo>
                  <a:pt x="376990" y="661737"/>
                </a:lnTo>
                <a:lnTo>
                  <a:pt x="372979" y="633663"/>
                </a:lnTo>
                <a:lnTo>
                  <a:pt x="409074" y="613610"/>
                </a:lnTo>
                <a:lnTo>
                  <a:pt x="429126" y="605589"/>
                </a:lnTo>
                <a:lnTo>
                  <a:pt x="433137" y="585537"/>
                </a:lnTo>
                <a:lnTo>
                  <a:pt x="433137" y="545431"/>
                </a:lnTo>
                <a:lnTo>
                  <a:pt x="449179" y="537410"/>
                </a:lnTo>
                <a:lnTo>
                  <a:pt x="453190" y="509337"/>
                </a:lnTo>
                <a:lnTo>
                  <a:pt x="453190" y="469231"/>
                </a:lnTo>
                <a:lnTo>
                  <a:pt x="461211" y="457200"/>
                </a:lnTo>
                <a:lnTo>
                  <a:pt x="461211" y="417095"/>
                </a:lnTo>
                <a:lnTo>
                  <a:pt x="461211" y="417095"/>
                </a:lnTo>
                <a:lnTo>
                  <a:pt x="437147" y="376989"/>
                </a:lnTo>
                <a:lnTo>
                  <a:pt x="461211" y="352926"/>
                </a:lnTo>
                <a:lnTo>
                  <a:pt x="485274" y="336884"/>
                </a:lnTo>
                <a:lnTo>
                  <a:pt x="489284" y="312821"/>
                </a:lnTo>
                <a:lnTo>
                  <a:pt x="489284" y="312821"/>
                </a:lnTo>
                <a:lnTo>
                  <a:pt x="505326" y="272716"/>
                </a:lnTo>
                <a:lnTo>
                  <a:pt x="557463" y="236621"/>
                </a:lnTo>
                <a:lnTo>
                  <a:pt x="585537" y="232610"/>
                </a:lnTo>
                <a:lnTo>
                  <a:pt x="597568" y="192505"/>
                </a:lnTo>
                <a:lnTo>
                  <a:pt x="593558" y="156410"/>
                </a:lnTo>
                <a:lnTo>
                  <a:pt x="573505" y="100263"/>
                </a:lnTo>
                <a:lnTo>
                  <a:pt x="593558" y="72189"/>
                </a:lnTo>
                <a:lnTo>
                  <a:pt x="621632" y="64168"/>
                </a:lnTo>
                <a:lnTo>
                  <a:pt x="645695" y="52137"/>
                </a:lnTo>
                <a:lnTo>
                  <a:pt x="693821" y="72189"/>
                </a:lnTo>
                <a:lnTo>
                  <a:pt x="729916" y="36095"/>
                </a:lnTo>
                <a:lnTo>
                  <a:pt x="790074" y="0"/>
                </a:lnTo>
                <a:lnTo>
                  <a:pt x="838200" y="8021"/>
                </a:lnTo>
                <a:lnTo>
                  <a:pt x="806116" y="60158"/>
                </a:lnTo>
                <a:lnTo>
                  <a:pt x="802105" y="136358"/>
                </a:lnTo>
                <a:lnTo>
                  <a:pt x="818147" y="200526"/>
                </a:lnTo>
                <a:lnTo>
                  <a:pt x="794084" y="208547"/>
                </a:lnTo>
                <a:lnTo>
                  <a:pt x="814137" y="252663"/>
                </a:lnTo>
                <a:lnTo>
                  <a:pt x="778042" y="292768"/>
                </a:lnTo>
                <a:lnTo>
                  <a:pt x="814137" y="316831"/>
                </a:lnTo>
                <a:lnTo>
                  <a:pt x="826168" y="376989"/>
                </a:lnTo>
                <a:lnTo>
                  <a:pt x="854242" y="441158"/>
                </a:lnTo>
                <a:lnTo>
                  <a:pt x="934453" y="421105"/>
                </a:lnTo>
                <a:lnTo>
                  <a:pt x="1054768" y="405063"/>
                </a:lnTo>
                <a:lnTo>
                  <a:pt x="1159042" y="401052"/>
                </a:lnTo>
                <a:lnTo>
                  <a:pt x="1163053" y="461210"/>
                </a:lnTo>
                <a:lnTo>
                  <a:pt x="1183105" y="477252"/>
                </a:lnTo>
                <a:lnTo>
                  <a:pt x="1199147" y="517358"/>
                </a:lnTo>
                <a:lnTo>
                  <a:pt x="1179095" y="537410"/>
                </a:lnTo>
                <a:lnTo>
                  <a:pt x="1171074" y="561473"/>
                </a:lnTo>
                <a:lnTo>
                  <a:pt x="1171074" y="585537"/>
                </a:lnTo>
                <a:lnTo>
                  <a:pt x="1171074" y="605589"/>
                </a:lnTo>
                <a:lnTo>
                  <a:pt x="1134979" y="621631"/>
                </a:lnTo>
                <a:lnTo>
                  <a:pt x="1090863" y="589547"/>
                </a:lnTo>
                <a:lnTo>
                  <a:pt x="1094874" y="569495"/>
                </a:lnTo>
                <a:lnTo>
                  <a:pt x="1098884" y="533400"/>
                </a:lnTo>
                <a:lnTo>
                  <a:pt x="1098884" y="517358"/>
                </a:lnTo>
                <a:lnTo>
                  <a:pt x="1058779" y="537410"/>
                </a:lnTo>
                <a:lnTo>
                  <a:pt x="1042737" y="517358"/>
                </a:lnTo>
                <a:lnTo>
                  <a:pt x="1042737" y="517358"/>
                </a:lnTo>
                <a:lnTo>
                  <a:pt x="1026695" y="561473"/>
                </a:lnTo>
                <a:lnTo>
                  <a:pt x="1030705" y="593558"/>
                </a:lnTo>
                <a:lnTo>
                  <a:pt x="1050758" y="685800"/>
                </a:lnTo>
                <a:lnTo>
                  <a:pt x="1066800" y="733926"/>
                </a:lnTo>
                <a:lnTo>
                  <a:pt x="1082842" y="774031"/>
                </a:lnTo>
                <a:lnTo>
                  <a:pt x="1110916" y="737937"/>
                </a:lnTo>
                <a:lnTo>
                  <a:pt x="1163053" y="725905"/>
                </a:lnTo>
                <a:lnTo>
                  <a:pt x="1163053" y="725905"/>
                </a:lnTo>
                <a:lnTo>
                  <a:pt x="1171074" y="766010"/>
                </a:lnTo>
                <a:lnTo>
                  <a:pt x="1155032" y="790073"/>
                </a:lnTo>
                <a:lnTo>
                  <a:pt x="1155032" y="802105"/>
                </a:lnTo>
                <a:lnTo>
                  <a:pt x="1207168" y="802105"/>
                </a:lnTo>
                <a:lnTo>
                  <a:pt x="1227221" y="814137"/>
                </a:lnTo>
                <a:lnTo>
                  <a:pt x="1219200" y="866273"/>
                </a:lnTo>
                <a:lnTo>
                  <a:pt x="1251284" y="894347"/>
                </a:lnTo>
                <a:lnTo>
                  <a:pt x="1271337" y="934452"/>
                </a:lnTo>
                <a:lnTo>
                  <a:pt x="1255295" y="954505"/>
                </a:lnTo>
                <a:lnTo>
                  <a:pt x="1247274" y="990600"/>
                </a:lnTo>
                <a:lnTo>
                  <a:pt x="1243263" y="1018673"/>
                </a:lnTo>
                <a:lnTo>
                  <a:pt x="1211179" y="1014663"/>
                </a:lnTo>
                <a:lnTo>
                  <a:pt x="1199147" y="978568"/>
                </a:lnTo>
                <a:lnTo>
                  <a:pt x="1183105" y="946484"/>
                </a:lnTo>
                <a:lnTo>
                  <a:pt x="1167063" y="882316"/>
                </a:lnTo>
                <a:lnTo>
                  <a:pt x="1147011" y="878305"/>
                </a:lnTo>
                <a:lnTo>
                  <a:pt x="1130968" y="878305"/>
                </a:lnTo>
                <a:lnTo>
                  <a:pt x="1102895" y="910389"/>
                </a:lnTo>
                <a:lnTo>
                  <a:pt x="998621" y="762000"/>
                </a:lnTo>
                <a:lnTo>
                  <a:pt x="990600" y="794084"/>
                </a:lnTo>
                <a:lnTo>
                  <a:pt x="1014663" y="914400"/>
                </a:lnTo>
                <a:lnTo>
                  <a:pt x="1034716" y="946484"/>
                </a:lnTo>
                <a:lnTo>
                  <a:pt x="1090863" y="974558"/>
                </a:lnTo>
                <a:lnTo>
                  <a:pt x="1106905" y="1042737"/>
                </a:lnTo>
                <a:lnTo>
                  <a:pt x="1114926" y="1082842"/>
                </a:lnTo>
                <a:lnTo>
                  <a:pt x="1082842" y="1078831"/>
                </a:lnTo>
                <a:lnTo>
                  <a:pt x="1054768" y="1030705"/>
                </a:lnTo>
                <a:lnTo>
                  <a:pt x="1038726" y="1026695"/>
                </a:lnTo>
                <a:lnTo>
                  <a:pt x="1046747" y="1094873"/>
                </a:lnTo>
                <a:lnTo>
                  <a:pt x="998621" y="1102895"/>
                </a:lnTo>
                <a:lnTo>
                  <a:pt x="974558" y="1110916"/>
                </a:lnTo>
                <a:lnTo>
                  <a:pt x="1114926" y="1259305"/>
                </a:lnTo>
                <a:lnTo>
                  <a:pt x="1167063" y="1255295"/>
                </a:lnTo>
                <a:lnTo>
                  <a:pt x="1199147" y="1295400"/>
                </a:lnTo>
                <a:lnTo>
                  <a:pt x="1203158" y="1331495"/>
                </a:lnTo>
                <a:lnTo>
                  <a:pt x="1219200" y="1367589"/>
                </a:lnTo>
                <a:lnTo>
                  <a:pt x="1195137" y="1371600"/>
                </a:lnTo>
                <a:lnTo>
                  <a:pt x="1147011" y="1375610"/>
                </a:lnTo>
                <a:lnTo>
                  <a:pt x="1138990" y="1347537"/>
                </a:lnTo>
                <a:lnTo>
                  <a:pt x="1106905" y="1291389"/>
                </a:lnTo>
                <a:lnTo>
                  <a:pt x="998621" y="1227221"/>
                </a:lnTo>
                <a:lnTo>
                  <a:pt x="1006642" y="1255295"/>
                </a:lnTo>
                <a:lnTo>
                  <a:pt x="1062790" y="1319463"/>
                </a:lnTo>
                <a:lnTo>
                  <a:pt x="1082842" y="1411705"/>
                </a:lnTo>
                <a:lnTo>
                  <a:pt x="1042737" y="1403684"/>
                </a:lnTo>
                <a:lnTo>
                  <a:pt x="998621" y="1371600"/>
                </a:lnTo>
                <a:lnTo>
                  <a:pt x="966537" y="1375610"/>
                </a:lnTo>
                <a:lnTo>
                  <a:pt x="946484" y="1363579"/>
                </a:lnTo>
                <a:lnTo>
                  <a:pt x="950495" y="1327484"/>
                </a:lnTo>
                <a:lnTo>
                  <a:pt x="974558" y="1311442"/>
                </a:lnTo>
                <a:lnTo>
                  <a:pt x="950495" y="1283368"/>
                </a:lnTo>
                <a:lnTo>
                  <a:pt x="954505" y="1247273"/>
                </a:lnTo>
                <a:lnTo>
                  <a:pt x="942474" y="1263316"/>
                </a:lnTo>
                <a:lnTo>
                  <a:pt x="926432" y="1251284"/>
                </a:lnTo>
                <a:lnTo>
                  <a:pt x="922421" y="1251284"/>
                </a:lnTo>
                <a:lnTo>
                  <a:pt x="854242" y="1291389"/>
                </a:lnTo>
                <a:lnTo>
                  <a:pt x="842211" y="1279358"/>
                </a:lnTo>
                <a:lnTo>
                  <a:pt x="850232" y="1243263"/>
                </a:lnTo>
                <a:lnTo>
                  <a:pt x="858253" y="1223210"/>
                </a:lnTo>
                <a:lnTo>
                  <a:pt x="854242" y="1211179"/>
                </a:lnTo>
                <a:lnTo>
                  <a:pt x="866274" y="1175084"/>
                </a:lnTo>
                <a:lnTo>
                  <a:pt x="886326" y="1167063"/>
                </a:lnTo>
                <a:lnTo>
                  <a:pt x="862263" y="1147010"/>
                </a:lnTo>
                <a:lnTo>
                  <a:pt x="830179" y="1159042"/>
                </a:lnTo>
                <a:lnTo>
                  <a:pt x="810126" y="1183105"/>
                </a:lnTo>
                <a:lnTo>
                  <a:pt x="810126" y="1183105"/>
                </a:lnTo>
                <a:lnTo>
                  <a:pt x="749968" y="1179095"/>
                </a:lnTo>
                <a:lnTo>
                  <a:pt x="658741" y="1283851"/>
                </a:lnTo>
                <a:lnTo>
                  <a:pt x="721895" y="1335505"/>
                </a:lnTo>
                <a:lnTo>
                  <a:pt x="762000" y="1347537"/>
                </a:lnTo>
                <a:lnTo>
                  <a:pt x="766011" y="1375610"/>
                </a:lnTo>
                <a:lnTo>
                  <a:pt x="814137" y="1443789"/>
                </a:lnTo>
                <a:lnTo>
                  <a:pt x="818147" y="1487905"/>
                </a:lnTo>
                <a:lnTo>
                  <a:pt x="762000" y="1560095"/>
                </a:lnTo>
                <a:lnTo>
                  <a:pt x="762000" y="1608221"/>
                </a:lnTo>
                <a:lnTo>
                  <a:pt x="798095" y="1672389"/>
                </a:lnTo>
                <a:lnTo>
                  <a:pt x="806116" y="1728537"/>
                </a:lnTo>
                <a:lnTo>
                  <a:pt x="842211" y="1900989"/>
                </a:lnTo>
                <a:cubicBezTo>
                  <a:pt x="844538" y="1936971"/>
                  <a:pt x="896473" y="1901649"/>
                  <a:pt x="872410" y="1944428"/>
                </a:cubicBezTo>
                <a:cubicBezTo>
                  <a:pt x="869640" y="1963603"/>
                  <a:pt x="860193" y="1972235"/>
                  <a:pt x="831097" y="2007774"/>
                </a:cubicBezTo>
                <a:cubicBezTo>
                  <a:pt x="824671" y="2026594"/>
                  <a:pt x="848540" y="2077548"/>
                  <a:pt x="822834" y="2082138"/>
                </a:cubicBezTo>
                <a:cubicBezTo>
                  <a:pt x="797128" y="2086728"/>
                  <a:pt x="759028" y="2058268"/>
                  <a:pt x="745716" y="2068367"/>
                </a:cubicBezTo>
                <a:cubicBezTo>
                  <a:pt x="716338" y="2081220"/>
                  <a:pt x="761960" y="2103061"/>
                  <a:pt x="753979" y="2117943"/>
                </a:cubicBezTo>
                <a:cubicBezTo>
                  <a:pt x="745998" y="2132825"/>
                  <a:pt x="714357" y="2148481"/>
                  <a:pt x="697832" y="2157662"/>
                </a:cubicBezTo>
                <a:cubicBezTo>
                  <a:pt x="681307" y="2166843"/>
                  <a:pt x="674960" y="2157090"/>
                  <a:pt x="657581" y="2153748"/>
                </a:cubicBezTo>
                <a:cubicBezTo>
                  <a:pt x="640202" y="2150406"/>
                  <a:pt x="624281" y="2139630"/>
                  <a:pt x="593558" y="2137609"/>
                </a:cubicBezTo>
                <a:cubicBezTo>
                  <a:pt x="562835" y="2135588"/>
                  <a:pt x="501743" y="2157421"/>
                  <a:pt x="464980" y="2133358"/>
                </a:cubicBezTo>
                <a:cubicBezTo>
                  <a:pt x="424875" y="2085231"/>
                  <a:pt x="413084" y="2041357"/>
                  <a:pt x="372979" y="1993230"/>
                </a:cubicBezTo>
                <a:lnTo>
                  <a:pt x="280737" y="1884947"/>
                </a:lnTo>
                <a:lnTo>
                  <a:pt x="220579" y="1880937"/>
                </a:lnTo>
                <a:lnTo>
                  <a:pt x="208547" y="1848852"/>
                </a:lnTo>
                <a:lnTo>
                  <a:pt x="144379" y="1688431"/>
                </a:lnTo>
                <a:lnTo>
                  <a:pt x="76200" y="1596189"/>
                </a:lnTo>
                <a:lnTo>
                  <a:pt x="48126" y="1580147"/>
                </a:lnTo>
                <a:lnTo>
                  <a:pt x="8021" y="1588168"/>
                </a:lnTo>
                <a:lnTo>
                  <a:pt x="0" y="1568116"/>
                </a:lnTo>
                <a:lnTo>
                  <a:pt x="48126" y="1455821"/>
                </a:lnTo>
                <a:lnTo>
                  <a:pt x="72190" y="1419726"/>
                </a:lnTo>
                <a:lnTo>
                  <a:pt x="72190" y="1383631"/>
                </a:lnTo>
                <a:lnTo>
                  <a:pt x="100263" y="1363579"/>
                </a:lnTo>
                <a:lnTo>
                  <a:pt x="120316" y="1363579"/>
                </a:lnTo>
                <a:lnTo>
                  <a:pt x="104274" y="1315452"/>
                </a:lnTo>
                <a:lnTo>
                  <a:pt x="152400" y="1287379"/>
                </a:lnTo>
                <a:lnTo>
                  <a:pt x="156411" y="1259305"/>
                </a:lnTo>
                <a:lnTo>
                  <a:pt x="148390" y="1195137"/>
                </a:lnTo>
                <a:lnTo>
                  <a:pt x="160421" y="1155031"/>
                </a:lnTo>
                <a:lnTo>
                  <a:pt x="212558" y="1094873"/>
                </a:lnTo>
                <a:lnTo>
                  <a:pt x="236621" y="1030705"/>
                </a:lnTo>
                <a:lnTo>
                  <a:pt x="228600" y="990600"/>
                </a:lnTo>
                <a:lnTo>
                  <a:pt x="216568" y="946484"/>
                </a:lnTo>
                <a:lnTo>
                  <a:pt x="232611" y="906379"/>
                </a:lnTo>
                <a:lnTo>
                  <a:pt x="276726" y="862263"/>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吹き出し 44"/>
          <p:cNvSpPr/>
          <p:nvPr/>
        </p:nvSpPr>
        <p:spPr>
          <a:xfrm>
            <a:off x="517840" y="3616468"/>
            <a:ext cx="925068" cy="366302"/>
          </a:xfrm>
          <a:prstGeom prst="wedgeRoundRectCallout">
            <a:avLst>
              <a:gd name="adj1" fmla="val 3769"/>
              <a:gd name="adj2" fmla="val 7336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smtClean="0">
                <a:solidFill>
                  <a:prstClr val="black"/>
                </a:solidFill>
              </a:rPr>
              <a:t>　</a:t>
            </a:r>
            <a:r>
              <a:rPr lang="ja-JP" altLang="en-US" sz="700" dirty="0" smtClean="0">
                <a:solidFill>
                  <a:prstClr val="black"/>
                </a:solidFill>
              </a:rPr>
              <a:t>第３区域</a:t>
            </a:r>
            <a:endParaRPr lang="en-US" altLang="ja-JP" sz="700" dirty="0" smtClean="0">
              <a:solidFill>
                <a:prstClr val="black"/>
              </a:solidFill>
            </a:endParaRPr>
          </a:p>
          <a:p>
            <a:r>
              <a:rPr lang="ja-JP" altLang="en-US" sz="700" dirty="0" smtClean="0">
                <a:solidFill>
                  <a:prstClr val="black"/>
                </a:solidFill>
              </a:rPr>
              <a:t>　　施設誘致地区</a:t>
            </a:r>
            <a:endParaRPr lang="en-US" altLang="ja-JP" sz="700" dirty="0" smtClean="0">
              <a:solidFill>
                <a:prstClr val="black"/>
              </a:solidFill>
            </a:endParaRPr>
          </a:p>
          <a:p>
            <a:r>
              <a:rPr lang="ja-JP" altLang="en-US" sz="700" dirty="0">
                <a:solidFill>
                  <a:prstClr val="black"/>
                </a:solidFill>
              </a:rPr>
              <a:t>　</a:t>
            </a:r>
            <a:r>
              <a:rPr lang="ja-JP" altLang="en-US" sz="700" dirty="0" smtClean="0">
                <a:solidFill>
                  <a:prstClr val="black"/>
                </a:solidFill>
              </a:rPr>
              <a:t>　仮換地と保留地</a:t>
            </a:r>
            <a:endParaRPr lang="ja-JP" altLang="en-US" sz="700" dirty="0">
              <a:solidFill>
                <a:prstClr val="black"/>
              </a:solidFill>
            </a:endParaRPr>
          </a:p>
        </p:txBody>
      </p:sp>
      <p:sp>
        <p:nvSpPr>
          <p:cNvPr id="46" name="フリーフォーム 45"/>
          <p:cNvSpPr/>
          <p:nvPr/>
        </p:nvSpPr>
        <p:spPr>
          <a:xfrm>
            <a:off x="1711178" y="6367910"/>
            <a:ext cx="525166" cy="128675"/>
          </a:xfrm>
          <a:custGeom>
            <a:avLst/>
            <a:gdLst>
              <a:gd name="connsiteX0" fmla="*/ 0 w 373918"/>
              <a:gd name="connsiteY0" fmla="*/ 67985 h 93582"/>
              <a:gd name="connsiteX1" fmla="*/ 135970 w 373918"/>
              <a:gd name="connsiteY1" fmla="*/ 91780 h 93582"/>
              <a:gd name="connsiteX2" fmla="*/ 288936 w 373918"/>
              <a:gd name="connsiteY2" fmla="*/ 81582 h 93582"/>
              <a:gd name="connsiteX3" fmla="*/ 373918 w 373918"/>
              <a:gd name="connsiteY3" fmla="*/ 0 h 93582"/>
              <a:gd name="connsiteX0" fmla="*/ 0 w 369907"/>
              <a:gd name="connsiteY0" fmla="*/ 0 h 30056"/>
              <a:gd name="connsiteX1" fmla="*/ 135970 w 369907"/>
              <a:gd name="connsiteY1" fmla="*/ 23795 h 30056"/>
              <a:gd name="connsiteX2" fmla="*/ 288936 w 369907"/>
              <a:gd name="connsiteY2" fmla="*/ 13597 h 30056"/>
              <a:gd name="connsiteX3" fmla="*/ 369907 w 369907"/>
              <a:gd name="connsiteY3" fmla="*/ 16236 h 30056"/>
              <a:gd name="connsiteX0" fmla="*/ 0 w 381939"/>
              <a:gd name="connsiteY0" fmla="*/ 67985 h 93582"/>
              <a:gd name="connsiteX1" fmla="*/ 135970 w 381939"/>
              <a:gd name="connsiteY1" fmla="*/ 91780 h 93582"/>
              <a:gd name="connsiteX2" fmla="*/ 288936 w 381939"/>
              <a:gd name="connsiteY2" fmla="*/ 81582 h 93582"/>
              <a:gd name="connsiteX3" fmla="*/ 381939 w 381939"/>
              <a:gd name="connsiteY3" fmla="*/ 0 h 93582"/>
            </a:gdLst>
            <a:ahLst/>
            <a:cxnLst>
              <a:cxn ang="0">
                <a:pos x="connsiteX0" y="connsiteY0"/>
              </a:cxn>
              <a:cxn ang="0">
                <a:pos x="connsiteX1" y="connsiteY1"/>
              </a:cxn>
              <a:cxn ang="0">
                <a:pos x="connsiteX2" y="connsiteY2"/>
              </a:cxn>
              <a:cxn ang="0">
                <a:pos x="connsiteX3" y="connsiteY3"/>
              </a:cxn>
            </a:cxnLst>
            <a:rect l="l" t="t" r="r" b="b"/>
            <a:pathLst>
              <a:path w="381939" h="93582">
                <a:moveTo>
                  <a:pt x="0" y="67985"/>
                </a:moveTo>
                <a:cubicBezTo>
                  <a:pt x="43907" y="78749"/>
                  <a:pt x="87814" y="89514"/>
                  <a:pt x="135970" y="91780"/>
                </a:cubicBezTo>
                <a:cubicBezTo>
                  <a:pt x="184126" y="94046"/>
                  <a:pt x="247941" y="96879"/>
                  <a:pt x="288936" y="81582"/>
                </a:cubicBezTo>
                <a:cubicBezTo>
                  <a:pt x="329931" y="66285"/>
                  <a:pt x="359277" y="33142"/>
                  <a:pt x="38193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正方形/長方形 46"/>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96087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1" y="3463769"/>
            <a:ext cx="4758037" cy="3178331"/>
          </a:xfrm>
          <a:prstGeom prst="roundRect">
            <a:avLst>
              <a:gd name="adj" fmla="val 6176"/>
            </a:avLst>
          </a:prstGeom>
          <a:solidFill>
            <a:schemeClr val="accent1">
              <a:lumMod val="60000"/>
              <a:lumOff val="40000"/>
            </a:schemeClr>
          </a:solidFill>
          <a:ln w="9525">
            <a:solidFill>
              <a:schemeClr val="tx1"/>
            </a:solidFill>
          </a:ln>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146</a:t>
            </a:fld>
            <a:endParaRPr lang="ja-JP" altLang="en-US" dirty="0">
              <a:solidFill>
                <a:prstClr val="black"/>
              </a:solidFill>
            </a:endParaRPr>
          </a:p>
        </p:txBody>
      </p: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４．泉北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ニュータウンの再生（泉ヶ丘駅前地域の活性化）</a:t>
            </a:r>
          </a:p>
        </p:txBody>
      </p:sp>
      <p:sp>
        <p:nvSpPr>
          <p:cNvPr id="6" name="正方形/長方形 5"/>
          <p:cNvSpPr/>
          <p:nvPr/>
        </p:nvSpPr>
        <p:spPr>
          <a:xfrm>
            <a:off x="323528" y="1003335"/>
            <a:ext cx="8712968" cy="553998"/>
          </a:xfrm>
          <a:prstGeom prst="rect">
            <a:avLst/>
          </a:prstGeom>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泉北ニュータウンの再生の起爆剤として、中核的なタウンセンターである泉ヶ丘駅前地域における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「泉ヶ丘駅前地域活性化ビジョン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」に基づき、関係者と連携して活性化に取り組みます。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bwMode="auto">
          <a:xfrm>
            <a:off x="5076056" y="1628800"/>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今後の土地利用転換等の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主なプロジェクトの今後の方向性</a:t>
            </a:r>
          </a:p>
        </p:txBody>
      </p:sp>
      <p:sp>
        <p:nvSpPr>
          <p:cNvPr id="40" name="正方形/長方形 39"/>
          <p:cNvSpPr/>
          <p:nvPr/>
        </p:nvSpPr>
        <p:spPr bwMode="auto">
          <a:xfrm>
            <a:off x="683568" y="1641376"/>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ビジョンの概要（</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H27.1</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改訂）</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323528" y="2384789"/>
            <a:ext cx="4464496" cy="904862"/>
          </a:xfrm>
          <a:prstGeom prst="rect">
            <a:avLst/>
          </a:prstGeom>
          <a:solidFill>
            <a:schemeClr val="accent1">
              <a:lumMod val="60000"/>
              <a:lumOff val="40000"/>
            </a:schemeClr>
          </a:solidFill>
        </p:spPr>
        <p:txBody>
          <a:bodyPr wrap="square" rtlCol="0">
            <a:noAutofit/>
          </a:bodyPr>
          <a:lstStyle/>
          <a:p>
            <a:pPr algn="ctr">
              <a:lnSpc>
                <a:spcPts val="24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誰もが主役になれる「ライブタウンセンター」の実現へ</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誰もが、いきいきと、住み、働き、学び、遊び</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それぞれ</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の立場で主役となれるまち</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95536" y="3865239"/>
            <a:ext cx="4320480" cy="712331"/>
          </a:xfrm>
          <a:prstGeom prst="rect">
            <a:avLst/>
          </a:prstGeom>
          <a:solidFill>
            <a:schemeClr val="bg1"/>
          </a:solidFill>
        </p:spPr>
        <p:txBody>
          <a:bodyPr wrap="square" rtlCol="0" anchor="ctr" anchorCtr="0">
            <a:noAutofit/>
          </a:bodyPr>
          <a:lstStyle/>
          <a:p>
            <a:pPr algn="ctr">
              <a:lnSpc>
                <a:spcPts val="2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子育ちと子育て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のライブタウン泉ヶ丘</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豊か</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な自然環境、多様な文化機能や商業機能等に触れ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がいきいき</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と育ち</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、子どもをいきいきと育てられるまち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95536" y="4702334"/>
            <a:ext cx="4320480" cy="860266"/>
          </a:xfrm>
          <a:prstGeom prst="rect">
            <a:avLst/>
          </a:prstGeom>
          <a:solidFill>
            <a:schemeClr val="bg1"/>
          </a:solidFill>
        </p:spPr>
        <p:txBody>
          <a:bodyPr wrap="square" rtlCol="0" anchor="ctr" anchorCtr="0">
            <a:noAutofit/>
          </a:bodyPr>
          <a:lstStyle/>
          <a:p>
            <a:pPr algn="ctr">
              <a:lnSpc>
                <a:spcPts val="2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「健幸」を実現</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するライブタウン泉ヶ丘</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参加の仕組みや健康増進につながる環境が整い</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、心身ともに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健やか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でアクティブに日々</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を暮らし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・介護が必要となった場合も暮らし続けることができるまち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95536" y="5703550"/>
            <a:ext cx="4320480" cy="749786"/>
          </a:xfrm>
          <a:prstGeom prst="rect">
            <a:avLst/>
          </a:prstGeom>
          <a:solidFill>
            <a:schemeClr val="bg1"/>
          </a:solidFill>
        </p:spPr>
        <p:txBody>
          <a:bodyPr wrap="square" rtlCol="0" anchor="ctr" anchorCtr="0">
            <a:noAutofit/>
          </a:bodyPr>
          <a:lstStyle/>
          <a:p>
            <a:pPr algn="ctr">
              <a:lnSpc>
                <a:spcPts val="2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新たなコトが起こる・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起こせる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ライブタウン</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泉ヶ丘</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好奇心</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を刺激する多様なアクティビティや泉ヶ丘らしい新たなビジネス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を地域内外</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の個人・企業など誰もが起こし、また参加できる、常に活力がみなぎるまち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23528" y="3433192"/>
            <a:ext cx="1368152" cy="459050"/>
          </a:xfrm>
          <a:prstGeom prst="rect">
            <a:avLst/>
          </a:prstGeom>
          <a:noFill/>
        </p:spPr>
        <p:txBody>
          <a:bodyPr wrap="square" rtlCol="0" anchor="ctr" anchorCtr="0">
            <a:noAutofit/>
          </a:bodyPr>
          <a:lstStyle/>
          <a:p>
            <a:pPr algn="ctr">
              <a:lnSpc>
                <a:spcPts val="2400"/>
              </a:lnSpc>
            </a:pP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めざす将来像</a:t>
            </a:r>
            <a:endParaRPr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1520" y="1993032"/>
            <a:ext cx="1368152" cy="459050"/>
          </a:xfrm>
          <a:prstGeom prst="rect">
            <a:avLst/>
          </a:prstGeom>
          <a:noFill/>
        </p:spPr>
        <p:txBody>
          <a:bodyPr wrap="square" rtlCol="0" anchor="ctr" anchorCtr="0">
            <a:noAutofit/>
          </a:bodyPr>
          <a:lstStyle/>
          <a:p>
            <a:pPr algn="ctr">
              <a:lnSpc>
                <a:spcPts val="2400"/>
              </a:lnSpc>
            </a:pP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活性化の目標</a:t>
            </a:r>
            <a:endParaRPr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5" name="グループ化 84"/>
          <p:cNvGrpSpPr/>
          <p:nvPr/>
        </p:nvGrpSpPr>
        <p:grpSpPr>
          <a:xfrm>
            <a:off x="5139350" y="2389268"/>
            <a:ext cx="3897146" cy="3578228"/>
            <a:chOff x="5139350" y="2389268"/>
            <a:chExt cx="3897146" cy="3578228"/>
          </a:xfrm>
        </p:grpSpPr>
        <p:sp>
          <p:nvSpPr>
            <p:cNvPr id="65" name="テキスト ボックス 64"/>
            <p:cNvSpPr txBox="1"/>
            <p:nvPr/>
          </p:nvSpPr>
          <p:spPr>
            <a:xfrm>
              <a:off x="8411886" y="2799978"/>
              <a:ext cx="624610" cy="220573"/>
            </a:xfrm>
            <a:prstGeom prst="rect">
              <a:avLst/>
            </a:prstGeom>
            <a:noFill/>
          </p:spPr>
          <p:txBody>
            <a:bodyPr wrap="square" rtlCol="0">
              <a:spAutoFit/>
            </a:bodyPr>
            <a:lstStyle/>
            <a:p>
              <a:pPr>
                <a:lnSpc>
                  <a:spcPts val="1000"/>
                </a:lnSpc>
              </a:pPr>
              <a:r>
                <a:rPr lang="en-US" altLang="ja-JP" sz="6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600" dirty="0" smtClean="0">
                  <a:latin typeface="ＭＳ ゴシック" panose="020B0609070205080204" pitchFamily="49" charset="-128"/>
                  <a:ea typeface="ＭＳ ゴシック" panose="020B0609070205080204" pitchFamily="49" charset="-128"/>
                  <a:cs typeface="Meiryo UI" panose="020B0604030504040204" pitchFamily="50" charset="-128"/>
                </a:rPr>
                <a:t>徒歩圏域</a:t>
              </a:r>
              <a:r>
                <a:rPr lang="en-US" altLang="ja-JP" sz="600"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kumimoji="1" lang="ja-JP" altLang="en-US" sz="6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grpSp>
          <p:nvGrpSpPr>
            <p:cNvPr id="70" name="グループ化 69"/>
            <p:cNvGrpSpPr/>
            <p:nvPr/>
          </p:nvGrpSpPr>
          <p:grpSpPr>
            <a:xfrm>
              <a:off x="5139350" y="2389268"/>
              <a:ext cx="3882377" cy="3578228"/>
              <a:chOff x="5139350" y="2389268"/>
              <a:chExt cx="3882377" cy="3578228"/>
            </a:xfrm>
          </p:grpSpPr>
          <p:grpSp>
            <p:nvGrpSpPr>
              <p:cNvPr id="68" name="グループ化 67"/>
              <p:cNvGrpSpPr/>
              <p:nvPr/>
            </p:nvGrpSpPr>
            <p:grpSpPr>
              <a:xfrm>
                <a:off x="5139350" y="2389268"/>
                <a:ext cx="3882377" cy="3578228"/>
                <a:chOff x="5139350" y="2389268"/>
                <a:chExt cx="3882377" cy="3578228"/>
              </a:xfrm>
            </p:grpSpPr>
            <p:grpSp>
              <p:nvGrpSpPr>
                <p:cNvPr id="67" name="グループ化 66"/>
                <p:cNvGrpSpPr/>
                <p:nvPr/>
              </p:nvGrpSpPr>
              <p:grpSpPr>
                <a:xfrm>
                  <a:off x="5139350" y="2389268"/>
                  <a:ext cx="3882377" cy="3578228"/>
                  <a:chOff x="5139350" y="2389268"/>
                  <a:chExt cx="3882377" cy="3578228"/>
                </a:xfrm>
              </p:grpSpPr>
              <p:grpSp>
                <p:nvGrpSpPr>
                  <p:cNvPr id="54" name="グループ化 53"/>
                  <p:cNvGrpSpPr/>
                  <p:nvPr/>
                </p:nvGrpSpPr>
                <p:grpSpPr>
                  <a:xfrm>
                    <a:off x="5139350" y="2389268"/>
                    <a:ext cx="3882377" cy="3578228"/>
                    <a:chOff x="5139350" y="2389268"/>
                    <a:chExt cx="3882377" cy="3578228"/>
                  </a:xfrm>
                </p:grpSpPr>
                <p:grpSp>
                  <p:nvGrpSpPr>
                    <p:cNvPr id="8" name="グループ化 7"/>
                    <p:cNvGrpSpPr>
                      <a:grpSpLocks noChangeAspect="1"/>
                    </p:cNvGrpSpPr>
                    <p:nvPr/>
                  </p:nvGrpSpPr>
                  <p:grpSpPr>
                    <a:xfrm>
                      <a:off x="5139350" y="2389268"/>
                      <a:ext cx="3882377" cy="3578228"/>
                      <a:chOff x="5281736" y="2452912"/>
                      <a:chExt cx="3637301" cy="3352352"/>
                    </a:xfrm>
                  </p:grpSpPr>
                  <p:grpSp>
                    <p:nvGrpSpPr>
                      <p:cNvPr id="10" name="グループ化 9"/>
                      <p:cNvGrpSpPr>
                        <a:grpSpLocks noChangeAspect="1"/>
                      </p:cNvGrpSpPr>
                      <p:nvPr/>
                    </p:nvGrpSpPr>
                    <p:grpSpPr>
                      <a:xfrm>
                        <a:off x="5281736" y="2452912"/>
                        <a:ext cx="3637301" cy="3352352"/>
                        <a:chOff x="5738182" y="2876063"/>
                        <a:chExt cx="3093669" cy="2851310"/>
                      </a:xfrm>
                    </p:grpSpPr>
                    <p:pic>
                      <p:nvPicPr>
                        <p:cNvPr id="71" name="Picture 2" descr="ビジョン（概要図・対象エリア）10000_141020_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36" t="5348" r="4029" b="14379"/>
                        <a:stretch/>
                      </p:blipFill>
                      <p:spPr bwMode="auto">
                        <a:xfrm>
                          <a:off x="5738182" y="2876063"/>
                          <a:ext cx="3093669" cy="285131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Freeform 2"/>
                        <p:cNvSpPr>
                          <a:spLocks/>
                        </p:cNvSpPr>
                        <p:nvPr/>
                      </p:nvSpPr>
                      <p:spPr bwMode="auto">
                        <a:xfrm>
                          <a:off x="8056157" y="4360722"/>
                          <a:ext cx="328427" cy="379210"/>
                        </a:xfrm>
                        <a:custGeom>
                          <a:avLst/>
                          <a:gdLst>
                            <a:gd name="T0" fmla="*/ 0 w 1233"/>
                            <a:gd name="T1" fmla="*/ 772 h 1491"/>
                            <a:gd name="T2" fmla="*/ 0 w 1233"/>
                            <a:gd name="T3" fmla="*/ 297 h 1491"/>
                            <a:gd name="T4" fmla="*/ 910 w 1233"/>
                            <a:gd name="T5" fmla="*/ 0 h 1491"/>
                            <a:gd name="T6" fmla="*/ 1233 w 1233"/>
                            <a:gd name="T7" fmla="*/ 966 h 1491"/>
                            <a:gd name="T8" fmla="*/ 1175 w 1233"/>
                            <a:gd name="T9" fmla="*/ 1491 h 1491"/>
                            <a:gd name="T10" fmla="*/ 553 w 1233"/>
                            <a:gd name="T11" fmla="*/ 918 h 1491"/>
                            <a:gd name="T12" fmla="*/ 294 w 1233"/>
                            <a:gd name="T13" fmla="*/ 845 h 1491"/>
                            <a:gd name="T14" fmla="*/ 0 w 1233"/>
                            <a:gd name="T15" fmla="*/ 772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3" h="1491">
                              <a:moveTo>
                                <a:pt x="0" y="772"/>
                              </a:moveTo>
                              <a:lnTo>
                                <a:pt x="0" y="297"/>
                              </a:lnTo>
                              <a:lnTo>
                                <a:pt x="910" y="0"/>
                              </a:lnTo>
                              <a:lnTo>
                                <a:pt x="1233" y="966"/>
                              </a:lnTo>
                              <a:lnTo>
                                <a:pt x="1175" y="1491"/>
                              </a:lnTo>
                              <a:lnTo>
                                <a:pt x="553" y="918"/>
                              </a:lnTo>
                              <a:lnTo>
                                <a:pt x="294" y="845"/>
                              </a:lnTo>
                              <a:lnTo>
                                <a:pt x="0" y="772"/>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gray">
                        <a:xfrm>
                          <a:off x="7697739" y="2926116"/>
                          <a:ext cx="973746"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近畿大学医学部等の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立地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H35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bwMode="gray">
                        <a:xfrm>
                          <a:off x="7812494" y="4954457"/>
                          <a:ext cx="973746"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旧</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高倉台西小学校の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跡地活用検討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フリーフォーム 18"/>
                        <p:cNvSpPr/>
                        <p:nvPr/>
                      </p:nvSpPr>
                      <p:spPr bwMode="auto">
                        <a:xfrm>
                          <a:off x="6921541" y="4018080"/>
                          <a:ext cx="1024755" cy="557156"/>
                        </a:xfrm>
                        <a:custGeom>
                          <a:avLst/>
                          <a:gdLst>
                            <a:gd name="connsiteX0" fmla="*/ 25400 w 876300"/>
                            <a:gd name="connsiteY0" fmla="*/ 497840 h 581660"/>
                            <a:gd name="connsiteX1" fmla="*/ 187960 w 876300"/>
                            <a:gd name="connsiteY1" fmla="*/ 292100 h 581660"/>
                            <a:gd name="connsiteX2" fmla="*/ 388620 w 876300"/>
                            <a:gd name="connsiteY2" fmla="*/ 434340 h 581660"/>
                            <a:gd name="connsiteX3" fmla="*/ 543560 w 876300"/>
                            <a:gd name="connsiteY3" fmla="*/ 5359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81660"/>
                            <a:gd name="connsiteX1" fmla="*/ 187960 w 876300"/>
                            <a:gd name="connsiteY1" fmla="*/ 292100 h 581660"/>
                            <a:gd name="connsiteX2" fmla="*/ 388620 w 876300"/>
                            <a:gd name="connsiteY2" fmla="*/ 434340 h 581660"/>
                            <a:gd name="connsiteX3" fmla="*/ 480060 w 876300"/>
                            <a:gd name="connsiteY3" fmla="*/ 3200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53720"/>
                            <a:gd name="connsiteX1" fmla="*/ 187960 w 876300"/>
                            <a:gd name="connsiteY1" fmla="*/ 292100 h 553720"/>
                            <a:gd name="connsiteX2" fmla="*/ 388620 w 876300"/>
                            <a:gd name="connsiteY2" fmla="*/ 434340 h 553720"/>
                            <a:gd name="connsiteX3" fmla="*/ 480060 w 876300"/>
                            <a:gd name="connsiteY3" fmla="*/ 320040 h 553720"/>
                            <a:gd name="connsiteX4" fmla="*/ 782320 w 876300"/>
                            <a:gd name="connsiteY4" fmla="*/ 553720 h 553720"/>
                            <a:gd name="connsiteX5" fmla="*/ 772160 w 876300"/>
                            <a:gd name="connsiteY5" fmla="*/ 492760 h 553720"/>
                            <a:gd name="connsiteX6" fmla="*/ 876300 w 876300"/>
                            <a:gd name="connsiteY6" fmla="*/ 477520 h 553720"/>
                            <a:gd name="connsiteX7" fmla="*/ 858520 w 876300"/>
                            <a:gd name="connsiteY7" fmla="*/ 353060 h 553720"/>
                            <a:gd name="connsiteX8" fmla="*/ 678180 w 876300"/>
                            <a:gd name="connsiteY8" fmla="*/ 307340 h 553720"/>
                            <a:gd name="connsiteX9" fmla="*/ 579120 w 876300"/>
                            <a:gd name="connsiteY9" fmla="*/ 279400 h 553720"/>
                            <a:gd name="connsiteX10" fmla="*/ 680720 w 876300"/>
                            <a:gd name="connsiteY10" fmla="*/ 149860 h 553720"/>
                            <a:gd name="connsiteX11" fmla="*/ 541020 w 876300"/>
                            <a:gd name="connsiteY11" fmla="*/ 0 h 553720"/>
                            <a:gd name="connsiteX12" fmla="*/ 353060 w 876300"/>
                            <a:gd name="connsiteY12" fmla="*/ 254000 h 553720"/>
                            <a:gd name="connsiteX13" fmla="*/ 220980 w 876300"/>
                            <a:gd name="connsiteY13" fmla="*/ 165100 h 553720"/>
                            <a:gd name="connsiteX14" fmla="*/ 127000 w 876300"/>
                            <a:gd name="connsiteY14" fmla="*/ 228600 h 553720"/>
                            <a:gd name="connsiteX15" fmla="*/ 78740 w 876300"/>
                            <a:gd name="connsiteY15" fmla="*/ 294640 h 553720"/>
                            <a:gd name="connsiteX16" fmla="*/ 0 w 876300"/>
                            <a:gd name="connsiteY16" fmla="*/ 434340 h 553720"/>
                            <a:gd name="connsiteX17" fmla="*/ 25400 w 876300"/>
                            <a:gd name="connsiteY17" fmla="*/ 497840 h 553720"/>
                            <a:gd name="connsiteX0" fmla="*/ 25400 w 876300"/>
                            <a:gd name="connsiteY0" fmla="*/ 497840 h 497840"/>
                            <a:gd name="connsiteX1" fmla="*/ 187960 w 876300"/>
                            <a:gd name="connsiteY1" fmla="*/ 292100 h 497840"/>
                            <a:gd name="connsiteX2" fmla="*/ 388620 w 876300"/>
                            <a:gd name="connsiteY2" fmla="*/ 434340 h 497840"/>
                            <a:gd name="connsiteX3" fmla="*/ 480060 w 876300"/>
                            <a:gd name="connsiteY3" fmla="*/ 320040 h 497840"/>
                            <a:gd name="connsiteX4" fmla="*/ 772160 w 876300"/>
                            <a:gd name="connsiteY4" fmla="*/ 492760 h 497840"/>
                            <a:gd name="connsiteX5" fmla="*/ 876300 w 876300"/>
                            <a:gd name="connsiteY5" fmla="*/ 477520 h 497840"/>
                            <a:gd name="connsiteX6" fmla="*/ 858520 w 876300"/>
                            <a:gd name="connsiteY6" fmla="*/ 353060 h 497840"/>
                            <a:gd name="connsiteX7" fmla="*/ 678180 w 876300"/>
                            <a:gd name="connsiteY7" fmla="*/ 307340 h 497840"/>
                            <a:gd name="connsiteX8" fmla="*/ 579120 w 876300"/>
                            <a:gd name="connsiteY8" fmla="*/ 279400 h 497840"/>
                            <a:gd name="connsiteX9" fmla="*/ 680720 w 876300"/>
                            <a:gd name="connsiteY9" fmla="*/ 149860 h 497840"/>
                            <a:gd name="connsiteX10" fmla="*/ 541020 w 876300"/>
                            <a:gd name="connsiteY10" fmla="*/ 0 h 497840"/>
                            <a:gd name="connsiteX11" fmla="*/ 353060 w 876300"/>
                            <a:gd name="connsiteY11" fmla="*/ 254000 h 497840"/>
                            <a:gd name="connsiteX12" fmla="*/ 220980 w 876300"/>
                            <a:gd name="connsiteY12" fmla="*/ 165100 h 497840"/>
                            <a:gd name="connsiteX13" fmla="*/ 127000 w 876300"/>
                            <a:gd name="connsiteY13" fmla="*/ 228600 h 497840"/>
                            <a:gd name="connsiteX14" fmla="*/ 78740 w 876300"/>
                            <a:gd name="connsiteY14" fmla="*/ 294640 h 497840"/>
                            <a:gd name="connsiteX15" fmla="*/ 0 w 876300"/>
                            <a:gd name="connsiteY15" fmla="*/ 434340 h 497840"/>
                            <a:gd name="connsiteX16" fmla="*/ 25400 w 876300"/>
                            <a:gd name="connsiteY16" fmla="*/ 49784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6300" h="497840">
                              <a:moveTo>
                                <a:pt x="25400" y="497840"/>
                              </a:moveTo>
                              <a:lnTo>
                                <a:pt x="187960" y="292100"/>
                              </a:lnTo>
                              <a:lnTo>
                                <a:pt x="388620" y="434340"/>
                              </a:lnTo>
                              <a:lnTo>
                                <a:pt x="480060" y="320040"/>
                              </a:lnTo>
                              <a:lnTo>
                                <a:pt x="772160" y="492760"/>
                              </a:lnTo>
                              <a:lnTo>
                                <a:pt x="876300" y="477520"/>
                              </a:lnTo>
                              <a:lnTo>
                                <a:pt x="858520" y="353060"/>
                              </a:lnTo>
                              <a:lnTo>
                                <a:pt x="678180" y="307340"/>
                              </a:lnTo>
                              <a:lnTo>
                                <a:pt x="579120" y="279400"/>
                              </a:lnTo>
                              <a:lnTo>
                                <a:pt x="680720" y="149860"/>
                              </a:lnTo>
                              <a:lnTo>
                                <a:pt x="541020" y="0"/>
                              </a:lnTo>
                              <a:lnTo>
                                <a:pt x="353060" y="254000"/>
                              </a:lnTo>
                              <a:lnTo>
                                <a:pt x="220980" y="165100"/>
                              </a:lnTo>
                              <a:lnTo>
                                <a:pt x="127000" y="228600"/>
                              </a:lnTo>
                              <a:lnTo>
                                <a:pt x="78740" y="294640"/>
                              </a:lnTo>
                              <a:lnTo>
                                <a:pt x="0" y="434340"/>
                              </a:lnTo>
                              <a:lnTo>
                                <a:pt x="25400" y="497840"/>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bwMode="gray">
                        <a:xfrm>
                          <a:off x="5752881" y="3832250"/>
                          <a:ext cx="924312"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民間事業者等による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事業化検討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6486787" y="4018080"/>
                          <a:ext cx="519332" cy="432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198134" y="3918547"/>
                          <a:ext cx="78788" cy="155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bwMode="auto">
                        <a:xfrm>
                          <a:off x="6486787" y="3375140"/>
                          <a:ext cx="147030" cy="166294"/>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148590">
                              <a:moveTo>
                                <a:pt x="53340" y="148590"/>
                              </a:moveTo>
                              <a:lnTo>
                                <a:pt x="125730" y="83820"/>
                              </a:lnTo>
                              <a:lnTo>
                                <a:pt x="60960" y="0"/>
                              </a:lnTo>
                              <a:lnTo>
                                <a:pt x="0" y="26670"/>
                              </a:lnTo>
                              <a:lnTo>
                                <a:pt x="11430" y="110490"/>
                              </a:lnTo>
                              <a:lnTo>
                                <a:pt x="53340" y="148590"/>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Oval 3"/>
                        <p:cNvSpPr>
                          <a:spLocks noChangeArrowheads="1"/>
                        </p:cNvSpPr>
                        <p:nvPr/>
                      </p:nvSpPr>
                      <p:spPr bwMode="auto">
                        <a:xfrm rot="20773161">
                          <a:off x="7504931" y="3587315"/>
                          <a:ext cx="837240" cy="308577"/>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bwMode="gray">
                        <a:xfrm>
                          <a:off x="5802508" y="2905885"/>
                          <a:ext cx="883020"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旧南保健センターの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跡地活用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rot="19787893">
                          <a:off x="5934636" y="4657349"/>
                          <a:ext cx="741256" cy="162274"/>
                        </a:xfrm>
                        <a:prstGeom prst="rect">
                          <a:avLst/>
                        </a:prstGeom>
                        <a:noFill/>
                      </p:spPr>
                      <p:txBody>
                        <a:bodyPr wrap="square" rtlCol="0">
                          <a:spAutoFit/>
                        </a:bodyPr>
                        <a:lstStyle/>
                        <a:p>
                          <a:pPr algn="ctr">
                            <a:lnSpc>
                              <a:spcPts val="1000"/>
                            </a:lnSpc>
                          </a:pPr>
                          <a:r>
                            <a:rPr lang="ja-JP" altLang="en-US" sz="700" dirty="0" smtClean="0">
                              <a:latin typeface="ＭＳ ゴシック" panose="020B0609070205080204" pitchFamily="49" charset="-128"/>
                              <a:ea typeface="ＭＳ ゴシック" panose="020B0609070205080204" pitchFamily="49" charset="-128"/>
                              <a:cs typeface="Meiryo UI" panose="020B0604030504040204" pitchFamily="50" charset="-128"/>
                            </a:rPr>
                            <a:t>泉北高速鉄道</a:t>
                          </a:r>
                          <a:endParaRPr lang="en-US" altLang="ja-JP" sz="7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33" name="直線コネクタ 32"/>
                        <p:cNvCxnSpPr/>
                        <p:nvPr/>
                      </p:nvCxnSpPr>
                      <p:spPr>
                        <a:xfrm flipH="1" flipV="1">
                          <a:off x="6385893" y="3188158"/>
                          <a:ext cx="174409" cy="285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984428" y="4549719"/>
                          <a:ext cx="565" cy="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29" idx="0"/>
                        </p:cNvCxnSpPr>
                        <p:nvPr/>
                      </p:nvCxnSpPr>
                      <p:spPr>
                        <a:xfrm flipV="1">
                          <a:off x="7886799" y="3209070"/>
                          <a:ext cx="187550" cy="382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480229" y="3458287"/>
                          <a:ext cx="158421" cy="135247"/>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8220370" y="4542405"/>
                          <a:ext cx="113106" cy="412052"/>
                        </a:xfrm>
                        <a:prstGeom prst="line">
                          <a:avLst/>
                        </a:prstGeom>
                      </p:spPr>
                      <p:style>
                        <a:lnRef idx="1">
                          <a:schemeClr val="dk1"/>
                        </a:lnRef>
                        <a:fillRef idx="0">
                          <a:schemeClr val="dk1"/>
                        </a:fillRef>
                        <a:effectRef idx="0">
                          <a:schemeClr val="dk1"/>
                        </a:effectRef>
                        <a:fontRef idx="minor">
                          <a:schemeClr val="tx1"/>
                        </a:fontRef>
                      </p:style>
                    </p:cxnSp>
                    <p:sp>
                      <p:nvSpPr>
                        <p:cNvPr id="44" name="フリーフォーム 43"/>
                        <p:cNvSpPr/>
                        <p:nvPr/>
                      </p:nvSpPr>
                      <p:spPr bwMode="auto">
                        <a:xfrm>
                          <a:off x="6685528" y="3949231"/>
                          <a:ext cx="312098" cy="390351"/>
                        </a:xfrm>
                        <a:custGeom>
                          <a:avLst/>
                          <a:gdLst>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150495 w 264795"/>
                            <a:gd name="connsiteY4" fmla="*/ 85725 h 278130"/>
                            <a:gd name="connsiteX5" fmla="*/ 188595 w 264795"/>
                            <a:gd name="connsiteY5" fmla="*/ 0 h 278130"/>
                            <a:gd name="connsiteX6" fmla="*/ 264795 w 264795"/>
                            <a:gd name="connsiteY6" fmla="*/ 36195 h 278130"/>
                            <a:gd name="connsiteX7" fmla="*/ 264795 w 264795"/>
                            <a:gd name="connsiteY7" fmla="*/ 68580 h 278130"/>
                            <a:gd name="connsiteX8" fmla="*/ 232410 w 264795"/>
                            <a:gd name="connsiteY8" fmla="*/ 158115 h 278130"/>
                            <a:gd name="connsiteX9" fmla="*/ 184785 w 264795"/>
                            <a:gd name="connsiteY9" fmla="*/ 219075 h 278130"/>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89535 w 264795"/>
                            <a:gd name="connsiteY4" fmla="*/ 152400 h 278130"/>
                            <a:gd name="connsiteX5" fmla="*/ 150495 w 264795"/>
                            <a:gd name="connsiteY5" fmla="*/ 85725 h 278130"/>
                            <a:gd name="connsiteX6" fmla="*/ 188595 w 264795"/>
                            <a:gd name="connsiteY6" fmla="*/ 0 h 278130"/>
                            <a:gd name="connsiteX7" fmla="*/ 264795 w 264795"/>
                            <a:gd name="connsiteY7" fmla="*/ 36195 h 278130"/>
                            <a:gd name="connsiteX8" fmla="*/ 264795 w 264795"/>
                            <a:gd name="connsiteY8" fmla="*/ 68580 h 278130"/>
                            <a:gd name="connsiteX9" fmla="*/ 232410 w 264795"/>
                            <a:gd name="connsiteY9" fmla="*/ 158115 h 278130"/>
                            <a:gd name="connsiteX10" fmla="*/ 184785 w 264795"/>
                            <a:gd name="connsiteY10" fmla="*/ 219075 h 27813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96340 w 276350"/>
                            <a:gd name="connsiteY0" fmla="*/ 219075 h 348682"/>
                            <a:gd name="connsiteX1" fmla="*/ 53465 w 276350"/>
                            <a:gd name="connsiteY1" fmla="*/ 346710 h 348682"/>
                            <a:gd name="connsiteX2" fmla="*/ 125 w 276350"/>
                            <a:gd name="connsiteY2" fmla="*/ 287655 h 348682"/>
                            <a:gd name="connsiteX3" fmla="*/ 66800 w 276350"/>
                            <a:gd name="connsiteY3" fmla="*/ 278130 h 348682"/>
                            <a:gd name="connsiteX4" fmla="*/ 11555 w 276350"/>
                            <a:gd name="connsiteY4" fmla="*/ 226695 h 348682"/>
                            <a:gd name="connsiteX5" fmla="*/ 101090 w 276350"/>
                            <a:gd name="connsiteY5" fmla="*/ 152400 h 348682"/>
                            <a:gd name="connsiteX6" fmla="*/ 162050 w 276350"/>
                            <a:gd name="connsiteY6" fmla="*/ 85725 h 348682"/>
                            <a:gd name="connsiteX7" fmla="*/ 200150 w 276350"/>
                            <a:gd name="connsiteY7" fmla="*/ 0 h 348682"/>
                            <a:gd name="connsiteX8" fmla="*/ 276350 w 276350"/>
                            <a:gd name="connsiteY8" fmla="*/ 36195 h 348682"/>
                            <a:gd name="connsiteX9" fmla="*/ 276350 w 276350"/>
                            <a:gd name="connsiteY9" fmla="*/ 68580 h 348682"/>
                            <a:gd name="connsiteX10" fmla="*/ 243965 w 276350"/>
                            <a:gd name="connsiteY10" fmla="*/ 158115 h 348682"/>
                            <a:gd name="connsiteX11" fmla="*/ 196340 w 276350"/>
                            <a:gd name="connsiteY11" fmla="*/ 219075 h 348682"/>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91624 w 266884"/>
                            <a:gd name="connsiteY5" fmla="*/ 152400 h 348793"/>
                            <a:gd name="connsiteX6" fmla="*/ 152584 w 266884"/>
                            <a:gd name="connsiteY6" fmla="*/ 85725 h 348793"/>
                            <a:gd name="connsiteX7" fmla="*/ 190684 w 266884"/>
                            <a:gd name="connsiteY7" fmla="*/ 0 h 348793"/>
                            <a:gd name="connsiteX8" fmla="*/ 266884 w 266884"/>
                            <a:gd name="connsiteY8" fmla="*/ 36195 h 348793"/>
                            <a:gd name="connsiteX9" fmla="*/ 266884 w 266884"/>
                            <a:gd name="connsiteY9" fmla="*/ 68580 h 348793"/>
                            <a:gd name="connsiteX10" fmla="*/ 234499 w 266884"/>
                            <a:gd name="connsiteY10" fmla="*/ 158115 h 348793"/>
                            <a:gd name="connsiteX11" fmla="*/ 186874 w 266884"/>
                            <a:gd name="connsiteY11"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91624 w 266884"/>
                            <a:gd name="connsiteY6" fmla="*/ 152400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3049 w 266884"/>
                            <a:gd name="connsiteY5" fmla="*/ 16573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884" h="348793">
                              <a:moveTo>
                                <a:pt x="186874" y="219075"/>
                              </a:moveTo>
                              <a:lnTo>
                                <a:pt x="43999" y="346710"/>
                              </a:lnTo>
                              <a:cubicBezTo>
                                <a:pt x="16059" y="360362"/>
                                <a:pt x="-2038" y="302895"/>
                                <a:pt x="184" y="291465"/>
                              </a:cubicBezTo>
                              <a:cubicBezTo>
                                <a:pt x="2407" y="280035"/>
                                <a:pt x="60191" y="290512"/>
                                <a:pt x="57334" y="278130"/>
                              </a:cubicBezTo>
                              <a:lnTo>
                                <a:pt x="2089" y="226695"/>
                              </a:lnTo>
                              <a:cubicBezTo>
                                <a:pt x="4311" y="208915"/>
                                <a:pt x="55747" y="176213"/>
                                <a:pt x="63049" y="165735"/>
                              </a:cubicBezTo>
                              <a:cubicBezTo>
                                <a:pt x="77972" y="153353"/>
                                <a:pt x="104959" y="234950"/>
                                <a:pt x="118294" y="226695"/>
                              </a:cubicBezTo>
                              <a:cubicBezTo>
                                <a:pt x="129724" y="211455"/>
                                <a:pt x="177349" y="167640"/>
                                <a:pt x="181159" y="146685"/>
                              </a:cubicBezTo>
                              <a:lnTo>
                                <a:pt x="152584" y="85725"/>
                              </a:lnTo>
                              <a:lnTo>
                                <a:pt x="190684" y="0"/>
                              </a:lnTo>
                              <a:lnTo>
                                <a:pt x="266884" y="36195"/>
                              </a:lnTo>
                              <a:lnTo>
                                <a:pt x="266884" y="68580"/>
                              </a:lnTo>
                              <a:lnTo>
                                <a:pt x="234499" y="158115"/>
                              </a:lnTo>
                              <a:lnTo>
                                <a:pt x="186874" y="219075"/>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6493021" y="4018080"/>
                          <a:ext cx="365743" cy="167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rot="18829420">
                        <a:off x="6499890" y="3903446"/>
                        <a:ext cx="569311" cy="230678"/>
                      </a:xfrm>
                      <a:prstGeom prst="rect">
                        <a:avLst/>
                      </a:prstGeom>
                      <a:noFill/>
                    </p:spPr>
                    <p:txBody>
                      <a:bodyPr wrap="square" rtlCol="0">
                        <a:spAutoFit/>
                      </a:bodyPr>
                      <a:lstStyle/>
                      <a:p>
                        <a:pPr>
                          <a:lnSpc>
                            <a:spcPts val="1200"/>
                          </a:lnSpc>
                        </a:pPr>
                        <a:r>
                          <a:rPr lang="ja-JP" altLang="en-US" sz="700" dirty="0" smtClean="0">
                            <a:latin typeface="ＭＳ ゴシック" panose="020B0609070205080204" pitchFamily="49" charset="-128"/>
                            <a:ea typeface="ＭＳ ゴシック" panose="020B0609070205080204" pitchFamily="49" charset="-128"/>
                            <a:cs typeface="Meiryo UI" panose="020B0604030504040204" pitchFamily="50" charset="-128"/>
                          </a:rPr>
                          <a:t>泉ヶ丘駅</a:t>
                        </a:r>
                        <a:endParaRPr kumimoji="1" lang="ja-JP" altLang="en-US" sz="7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9" name="テキスト ボックス 48"/>
                      <p:cNvSpPr txBox="1"/>
                      <p:nvPr/>
                    </p:nvSpPr>
                    <p:spPr bwMode="gray">
                      <a:xfrm>
                        <a:off x="5617816" y="5089680"/>
                        <a:ext cx="1007644" cy="356462"/>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ビッグバン周辺地の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有効活用検討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a:stCxn id="51" idx="2"/>
                      </p:cNvCxnSpPr>
                      <p:nvPr/>
                    </p:nvCxnSpPr>
                    <p:spPr>
                      <a:xfrm flipH="1">
                        <a:off x="6579024" y="5091515"/>
                        <a:ext cx="232907" cy="176396"/>
                      </a:xfrm>
                      <a:prstGeom prst="line">
                        <a:avLst/>
                      </a:prstGeom>
                    </p:spPr>
                    <p:style>
                      <a:lnRef idx="1">
                        <a:schemeClr val="dk1"/>
                      </a:lnRef>
                      <a:fillRef idx="0">
                        <a:schemeClr val="dk1"/>
                      </a:fillRef>
                      <a:effectRef idx="0">
                        <a:schemeClr val="dk1"/>
                      </a:effectRef>
                      <a:fontRef idx="minor">
                        <a:schemeClr val="tx1"/>
                      </a:fontRef>
                    </p:style>
                  </p:cxnSp>
                  <p:sp>
                    <p:nvSpPr>
                      <p:cNvPr id="51" name="Oval 3"/>
                      <p:cNvSpPr>
                        <a:spLocks noChangeAspect="1" noChangeArrowheads="1"/>
                      </p:cNvSpPr>
                      <p:nvPr/>
                    </p:nvSpPr>
                    <p:spPr bwMode="auto">
                      <a:xfrm rot="19394929">
                        <a:off x="6734410" y="4665783"/>
                        <a:ext cx="780046" cy="384729"/>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algn="just">
                          <a:spcAft>
                            <a:spcPts val="0"/>
                          </a:spcAft>
                        </a:pPr>
                        <a:r>
                          <a:rPr lang="en-US" sz="1050">
                            <a:effectLst/>
                            <a:latin typeface="Century"/>
                            <a:ea typeface="ＭＳ 明朝"/>
                            <a:cs typeface="Times New Roman"/>
                          </a:rPr>
                          <a:t> </a:t>
                        </a:r>
                        <a:endParaRPr lang="ja-JP" sz="1200">
                          <a:effectLst/>
                          <a:latin typeface="ＭＳ Ｐゴシック"/>
                          <a:cs typeface="ＭＳ Ｐゴシック"/>
                        </a:endParaRPr>
                      </a:p>
                    </p:txBody>
                  </p:sp>
                </p:grpSp>
                <p:sp>
                  <p:nvSpPr>
                    <p:cNvPr id="55" name="テキスト ボックス 54"/>
                    <p:cNvSpPr txBox="1"/>
                    <p:nvPr/>
                  </p:nvSpPr>
                  <p:spPr>
                    <a:xfrm>
                      <a:off x="6876256" y="4779683"/>
                      <a:ext cx="632768" cy="246221"/>
                    </a:xfrm>
                    <a:prstGeom prst="rect">
                      <a:avLst/>
                    </a:prstGeom>
                    <a:noFill/>
                  </p:spPr>
                  <p:txBody>
                    <a:bodyPr wrap="square" rtlCol="0" anchor="ctr" anchorCtr="0">
                      <a:spAutoFit/>
                    </a:bodyPr>
                    <a:lstStyle/>
                    <a:p>
                      <a:pPr>
                        <a:lnSpc>
                          <a:spcPts val="1200"/>
                        </a:lnSpc>
                      </a:pPr>
                      <a:r>
                        <a:rPr kumimoji="1" lang="ja-JP" altLang="en-US" sz="600" dirty="0" smtClean="0">
                          <a:latin typeface="ＭＳ ゴシック" panose="020B0609070205080204" pitchFamily="49" charset="-128"/>
                          <a:ea typeface="ＭＳ ゴシック" panose="020B0609070205080204" pitchFamily="49" charset="-128"/>
                          <a:cs typeface="Meiryo UI" panose="020B0604030504040204" pitchFamily="50" charset="-128"/>
                        </a:rPr>
                        <a:t>ビッグバン</a:t>
                      </a:r>
                      <a:endParaRPr kumimoji="1" lang="ja-JP" altLang="en-US" sz="6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grpSp>
              <p:sp>
                <p:nvSpPr>
                  <p:cNvPr id="66" name="フリーフォーム 65"/>
                  <p:cNvSpPr>
                    <a:spLocks noChangeAspect="1"/>
                  </p:cNvSpPr>
                  <p:nvPr/>
                </p:nvSpPr>
                <p:spPr bwMode="auto">
                  <a:xfrm>
                    <a:off x="7335746" y="2954249"/>
                    <a:ext cx="764646" cy="834791"/>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225920"/>
                      <a:gd name="connsiteY0" fmla="*/ 440137 h 440137"/>
                      <a:gd name="connsiteX1" fmla="*/ 125730 w 225920"/>
                      <a:gd name="connsiteY1" fmla="*/ 375367 h 440137"/>
                      <a:gd name="connsiteX2" fmla="*/ 225454 w 225920"/>
                      <a:gd name="connsiteY2" fmla="*/ 43391 h 440137"/>
                      <a:gd name="connsiteX3" fmla="*/ 77172 w 225920"/>
                      <a:gd name="connsiteY3" fmla="*/ 14865 h 440137"/>
                      <a:gd name="connsiteX4" fmla="*/ 0 w 225920"/>
                      <a:gd name="connsiteY4" fmla="*/ 318217 h 440137"/>
                      <a:gd name="connsiteX5" fmla="*/ 11430 w 225920"/>
                      <a:gd name="connsiteY5" fmla="*/ 402037 h 440137"/>
                      <a:gd name="connsiteX6" fmla="*/ 53340 w 225920"/>
                      <a:gd name="connsiteY6" fmla="*/ 440137 h 440137"/>
                      <a:gd name="connsiteX0" fmla="*/ 53340 w 444318"/>
                      <a:gd name="connsiteY0" fmla="*/ 432359 h 432359"/>
                      <a:gd name="connsiteX1" fmla="*/ 125730 w 444318"/>
                      <a:gd name="connsiteY1" fmla="*/ 367589 h 432359"/>
                      <a:gd name="connsiteX2" fmla="*/ 443410 w 444318"/>
                      <a:gd name="connsiteY2" fmla="*/ 191835 h 432359"/>
                      <a:gd name="connsiteX3" fmla="*/ 225454 w 444318"/>
                      <a:gd name="connsiteY3" fmla="*/ 35613 h 432359"/>
                      <a:gd name="connsiteX4" fmla="*/ 77172 w 444318"/>
                      <a:gd name="connsiteY4" fmla="*/ 7087 h 432359"/>
                      <a:gd name="connsiteX5" fmla="*/ 0 w 444318"/>
                      <a:gd name="connsiteY5" fmla="*/ 310439 h 432359"/>
                      <a:gd name="connsiteX6" fmla="*/ 11430 w 444318"/>
                      <a:gd name="connsiteY6" fmla="*/ 394259 h 432359"/>
                      <a:gd name="connsiteX7" fmla="*/ 53340 w 444318"/>
                      <a:gd name="connsiteY7" fmla="*/ 432359 h 432359"/>
                      <a:gd name="connsiteX0" fmla="*/ 53340 w 449652"/>
                      <a:gd name="connsiteY0" fmla="*/ 430268 h 430268"/>
                      <a:gd name="connsiteX1" fmla="*/ 125730 w 449652"/>
                      <a:gd name="connsiteY1" fmla="*/ 365498 h 430268"/>
                      <a:gd name="connsiteX2" fmla="*/ 443410 w 449652"/>
                      <a:gd name="connsiteY2" fmla="*/ 189744 h 430268"/>
                      <a:gd name="connsiteX3" fmla="*/ 310114 w 449652"/>
                      <a:gd name="connsiteY3" fmla="*/ 135161 h 430268"/>
                      <a:gd name="connsiteX4" fmla="*/ 225454 w 449652"/>
                      <a:gd name="connsiteY4" fmla="*/ 33522 h 430268"/>
                      <a:gd name="connsiteX5" fmla="*/ 77172 w 449652"/>
                      <a:gd name="connsiteY5" fmla="*/ 4996 h 430268"/>
                      <a:gd name="connsiteX6" fmla="*/ 0 w 449652"/>
                      <a:gd name="connsiteY6" fmla="*/ 308348 h 430268"/>
                      <a:gd name="connsiteX7" fmla="*/ 11430 w 449652"/>
                      <a:gd name="connsiteY7" fmla="*/ 392168 h 430268"/>
                      <a:gd name="connsiteX8" fmla="*/ 53340 w 449652"/>
                      <a:gd name="connsiteY8" fmla="*/ 430268 h 430268"/>
                      <a:gd name="connsiteX0" fmla="*/ 53340 w 449652"/>
                      <a:gd name="connsiteY0" fmla="*/ 430268 h 467136"/>
                      <a:gd name="connsiteX1" fmla="*/ 183371 w 449652"/>
                      <a:gd name="connsiteY1" fmla="*/ 467136 h 467136"/>
                      <a:gd name="connsiteX2" fmla="*/ 443410 w 449652"/>
                      <a:gd name="connsiteY2" fmla="*/ 189744 h 467136"/>
                      <a:gd name="connsiteX3" fmla="*/ 310114 w 449652"/>
                      <a:gd name="connsiteY3" fmla="*/ 135161 h 467136"/>
                      <a:gd name="connsiteX4" fmla="*/ 225454 w 449652"/>
                      <a:gd name="connsiteY4" fmla="*/ 33522 h 467136"/>
                      <a:gd name="connsiteX5" fmla="*/ 77172 w 449652"/>
                      <a:gd name="connsiteY5" fmla="*/ 4996 h 467136"/>
                      <a:gd name="connsiteX6" fmla="*/ 0 w 449652"/>
                      <a:gd name="connsiteY6" fmla="*/ 308348 h 467136"/>
                      <a:gd name="connsiteX7" fmla="*/ 11430 w 449652"/>
                      <a:gd name="connsiteY7" fmla="*/ 392168 h 467136"/>
                      <a:gd name="connsiteX8" fmla="*/ 53340 w 449652"/>
                      <a:gd name="connsiteY8" fmla="*/ 430268 h 467136"/>
                      <a:gd name="connsiteX0" fmla="*/ 80067 w 476379"/>
                      <a:gd name="connsiteY0" fmla="*/ 430836 h 467704"/>
                      <a:gd name="connsiteX1" fmla="*/ 210098 w 476379"/>
                      <a:gd name="connsiteY1" fmla="*/ 467704 h 467704"/>
                      <a:gd name="connsiteX2" fmla="*/ 470137 w 476379"/>
                      <a:gd name="connsiteY2" fmla="*/ 190312 h 467704"/>
                      <a:gd name="connsiteX3" fmla="*/ 336841 w 476379"/>
                      <a:gd name="connsiteY3" fmla="*/ 135729 h 467704"/>
                      <a:gd name="connsiteX4" fmla="*/ 252181 w 476379"/>
                      <a:gd name="connsiteY4" fmla="*/ 34090 h 467704"/>
                      <a:gd name="connsiteX5" fmla="*/ 103899 w 476379"/>
                      <a:gd name="connsiteY5" fmla="*/ 5564 h 467704"/>
                      <a:gd name="connsiteX6" fmla="*/ 0 w 476379"/>
                      <a:gd name="connsiteY6" fmla="*/ 5857 h 467704"/>
                      <a:gd name="connsiteX7" fmla="*/ 26727 w 476379"/>
                      <a:gd name="connsiteY7" fmla="*/ 308916 h 467704"/>
                      <a:gd name="connsiteX8" fmla="*/ 38157 w 476379"/>
                      <a:gd name="connsiteY8" fmla="*/ 392736 h 467704"/>
                      <a:gd name="connsiteX9" fmla="*/ 80067 w 476379"/>
                      <a:gd name="connsiteY9" fmla="*/ 430836 h 467704"/>
                      <a:gd name="connsiteX0" fmla="*/ 90016 w 486328"/>
                      <a:gd name="connsiteY0" fmla="*/ 430836 h 467704"/>
                      <a:gd name="connsiteX1" fmla="*/ 220047 w 486328"/>
                      <a:gd name="connsiteY1" fmla="*/ 467704 h 467704"/>
                      <a:gd name="connsiteX2" fmla="*/ 480086 w 486328"/>
                      <a:gd name="connsiteY2" fmla="*/ 190312 h 467704"/>
                      <a:gd name="connsiteX3" fmla="*/ 346790 w 486328"/>
                      <a:gd name="connsiteY3" fmla="*/ 135729 h 467704"/>
                      <a:gd name="connsiteX4" fmla="*/ 262130 w 486328"/>
                      <a:gd name="connsiteY4" fmla="*/ 34090 h 467704"/>
                      <a:gd name="connsiteX5" fmla="*/ 113848 w 486328"/>
                      <a:gd name="connsiteY5" fmla="*/ 5564 h 467704"/>
                      <a:gd name="connsiteX6" fmla="*/ 9949 w 486328"/>
                      <a:gd name="connsiteY6" fmla="*/ 5857 h 467704"/>
                      <a:gd name="connsiteX7" fmla="*/ 943 w 486328"/>
                      <a:gd name="connsiteY7" fmla="*/ 263717 h 467704"/>
                      <a:gd name="connsiteX8" fmla="*/ 36676 w 486328"/>
                      <a:gd name="connsiteY8" fmla="*/ 308916 h 467704"/>
                      <a:gd name="connsiteX9" fmla="*/ 48106 w 486328"/>
                      <a:gd name="connsiteY9" fmla="*/ 392736 h 467704"/>
                      <a:gd name="connsiteX10" fmla="*/ 90016 w 486328"/>
                      <a:gd name="connsiteY10" fmla="*/ 430836 h 467704"/>
                      <a:gd name="connsiteX0" fmla="*/ 118186 w 514498"/>
                      <a:gd name="connsiteY0" fmla="*/ 430836 h 467704"/>
                      <a:gd name="connsiteX1" fmla="*/ 248217 w 514498"/>
                      <a:gd name="connsiteY1" fmla="*/ 467704 h 467704"/>
                      <a:gd name="connsiteX2" fmla="*/ 508256 w 514498"/>
                      <a:gd name="connsiteY2" fmla="*/ 190312 h 467704"/>
                      <a:gd name="connsiteX3" fmla="*/ 374960 w 514498"/>
                      <a:gd name="connsiteY3" fmla="*/ 135729 h 467704"/>
                      <a:gd name="connsiteX4" fmla="*/ 290300 w 514498"/>
                      <a:gd name="connsiteY4" fmla="*/ 34090 h 467704"/>
                      <a:gd name="connsiteX5" fmla="*/ 142018 w 514498"/>
                      <a:gd name="connsiteY5" fmla="*/ 5564 h 467704"/>
                      <a:gd name="connsiteX6" fmla="*/ 38119 w 514498"/>
                      <a:gd name="connsiteY6" fmla="*/ 5857 h 467704"/>
                      <a:gd name="connsiteX7" fmla="*/ 29113 w 514498"/>
                      <a:gd name="connsiteY7" fmla="*/ 263717 h 467704"/>
                      <a:gd name="connsiteX8" fmla="*/ 0 w 514498"/>
                      <a:gd name="connsiteY8" fmla="*/ 325856 h 467704"/>
                      <a:gd name="connsiteX9" fmla="*/ 76276 w 514498"/>
                      <a:gd name="connsiteY9" fmla="*/ 392736 h 467704"/>
                      <a:gd name="connsiteX10" fmla="*/ 118186 w 514498"/>
                      <a:gd name="connsiteY10" fmla="*/ 430836 h 467704"/>
                      <a:gd name="connsiteX0" fmla="*/ 122968 w 519280"/>
                      <a:gd name="connsiteY0" fmla="*/ 430836 h 503785"/>
                      <a:gd name="connsiteX1" fmla="*/ 252999 w 519280"/>
                      <a:gd name="connsiteY1" fmla="*/ 467704 h 503785"/>
                      <a:gd name="connsiteX2" fmla="*/ 513038 w 519280"/>
                      <a:gd name="connsiteY2" fmla="*/ 190312 h 503785"/>
                      <a:gd name="connsiteX3" fmla="*/ 379742 w 519280"/>
                      <a:gd name="connsiteY3" fmla="*/ 135729 h 503785"/>
                      <a:gd name="connsiteX4" fmla="*/ 295082 w 519280"/>
                      <a:gd name="connsiteY4" fmla="*/ 34090 h 503785"/>
                      <a:gd name="connsiteX5" fmla="*/ 146800 w 519280"/>
                      <a:gd name="connsiteY5" fmla="*/ 5564 h 503785"/>
                      <a:gd name="connsiteX6" fmla="*/ 42901 w 519280"/>
                      <a:gd name="connsiteY6" fmla="*/ 5857 h 503785"/>
                      <a:gd name="connsiteX7" fmla="*/ 33895 w 519280"/>
                      <a:gd name="connsiteY7" fmla="*/ 263717 h 503785"/>
                      <a:gd name="connsiteX8" fmla="*/ 4782 w 519280"/>
                      <a:gd name="connsiteY8" fmla="*/ 325856 h 503785"/>
                      <a:gd name="connsiteX9" fmla="*/ 0 w 519280"/>
                      <a:gd name="connsiteY9" fmla="*/ 503785 h 503785"/>
                      <a:gd name="connsiteX10" fmla="*/ 122968 w 519280"/>
                      <a:gd name="connsiteY10" fmla="*/ 430836 h 503785"/>
                      <a:gd name="connsiteX0" fmla="*/ 115763 w 519280"/>
                      <a:gd name="connsiteY0" fmla="*/ 590822 h 590822"/>
                      <a:gd name="connsiteX1" fmla="*/ 252999 w 519280"/>
                      <a:gd name="connsiteY1" fmla="*/ 467704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86186 h 586186"/>
                      <a:gd name="connsiteX1" fmla="*/ 247595 w 519280"/>
                      <a:gd name="connsiteY1" fmla="*/ 461186 h 586186"/>
                      <a:gd name="connsiteX2" fmla="*/ 513038 w 519280"/>
                      <a:gd name="connsiteY2" fmla="*/ 185676 h 586186"/>
                      <a:gd name="connsiteX3" fmla="*/ 379742 w 519280"/>
                      <a:gd name="connsiteY3" fmla="*/ 131093 h 586186"/>
                      <a:gd name="connsiteX4" fmla="*/ 295082 w 519280"/>
                      <a:gd name="connsiteY4" fmla="*/ 29454 h 586186"/>
                      <a:gd name="connsiteX5" fmla="*/ 146800 w 519280"/>
                      <a:gd name="connsiteY5" fmla="*/ 928 h 586186"/>
                      <a:gd name="connsiteX6" fmla="*/ 42901 w 519280"/>
                      <a:gd name="connsiteY6" fmla="*/ 1221 h 586186"/>
                      <a:gd name="connsiteX7" fmla="*/ 33895 w 519280"/>
                      <a:gd name="connsiteY7" fmla="*/ 259081 h 586186"/>
                      <a:gd name="connsiteX8" fmla="*/ 4782 w 519280"/>
                      <a:gd name="connsiteY8" fmla="*/ 321220 h 586186"/>
                      <a:gd name="connsiteX9" fmla="*/ 0 w 519280"/>
                      <a:gd name="connsiteY9" fmla="*/ 499149 h 586186"/>
                      <a:gd name="connsiteX10" fmla="*/ 115763 w 519280"/>
                      <a:gd name="connsiteY10" fmla="*/ 586186 h 586186"/>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038" h="585258">
                        <a:moveTo>
                          <a:pt x="115763" y="585258"/>
                        </a:moveTo>
                        <a:lnTo>
                          <a:pt x="247595" y="460258"/>
                        </a:lnTo>
                        <a:lnTo>
                          <a:pt x="513038" y="184748"/>
                        </a:lnTo>
                        <a:lnTo>
                          <a:pt x="379742" y="130165"/>
                        </a:lnTo>
                        <a:lnTo>
                          <a:pt x="295082" y="28526"/>
                        </a:lnTo>
                        <a:lnTo>
                          <a:pt x="146800" y="0"/>
                        </a:lnTo>
                        <a:lnTo>
                          <a:pt x="42901" y="293"/>
                        </a:lnTo>
                        <a:lnTo>
                          <a:pt x="33895" y="258153"/>
                        </a:lnTo>
                        <a:lnTo>
                          <a:pt x="4782" y="320292"/>
                        </a:lnTo>
                        <a:lnTo>
                          <a:pt x="0" y="498221"/>
                        </a:lnTo>
                        <a:lnTo>
                          <a:pt x="115763" y="585258"/>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sz="3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9" name="テキスト ボックス 68"/>
                <p:cNvSpPr txBox="1"/>
                <p:nvPr/>
              </p:nvSpPr>
              <p:spPr bwMode="gray">
                <a:xfrm>
                  <a:off x="6588224" y="2914377"/>
                  <a:ext cx="1096870" cy="226591"/>
                </a:xfrm>
                <a:prstGeom prst="rect">
                  <a:avLst/>
                </a:prstGeom>
                <a:solidFill>
                  <a:schemeClr val="bg1">
                    <a:alpha val="50000"/>
                  </a:schemeClr>
                </a:solidFill>
              </p:spPr>
              <p:txBody>
                <a:bodyPr wrap="square" lIns="36000" tIns="36000" rIns="36000" bIns="36000" rtlCol="0">
                  <a:spAutoFit/>
                </a:bodyPr>
                <a:lstStyle/>
                <a:p>
                  <a:pPr algn="ct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田園公園の再整備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2" name="フリーフォーム 71"/>
              <p:cNvSpPr>
                <a:spLocks noChangeAspect="1"/>
              </p:cNvSpPr>
              <p:nvPr/>
            </p:nvSpPr>
            <p:spPr bwMode="auto">
              <a:xfrm>
                <a:off x="7668344" y="3211201"/>
                <a:ext cx="1102402" cy="857503"/>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225920"/>
                  <a:gd name="connsiteY0" fmla="*/ 440137 h 440137"/>
                  <a:gd name="connsiteX1" fmla="*/ 125730 w 225920"/>
                  <a:gd name="connsiteY1" fmla="*/ 375367 h 440137"/>
                  <a:gd name="connsiteX2" fmla="*/ 225454 w 225920"/>
                  <a:gd name="connsiteY2" fmla="*/ 43391 h 440137"/>
                  <a:gd name="connsiteX3" fmla="*/ 77172 w 225920"/>
                  <a:gd name="connsiteY3" fmla="*/ 14865 h 440137"/>
                  <a:gd name="connsiteX4" fmla="*/ 0 w 225920"/>
                  <a:gd name="connsiteY4" fmla="*/ 318217 h 440137"/>
                  <a:gd name="connsiteX5" fmla="*/ 11430 w 225920"/>
                  <a:gd name="connsiteY5" fmla="*/ 402037 h 440137"/>
                  <a:gd name="connsiteX6" fmla="*/ 53340 w 225920"/>
                  <a:gd name="connsiteY6" fmla="*/ 440137 h 440137"/>
                  <a:gd name="connsiteX0" fmla="*/ 53340 w 444318"/>
                  <a:gd name="connsiteY0" fmla="*/ 432359 h 432359"/>
                  <a:gd name="connsiteX1" fmla="*/ 125730 w 444318"/>
                  <a:gd name="connsiteY1" fmla="*/ 367589 h 432359"/>
                  <a:gd name="connsiteX2" fmla="*/ 443410 w 444318"/>
                  <a:gd name="connsiteY2" fmla="*/ 191835 h 432359"/>
                  <a:gd name="connsiteX3" fmla="*/ 225454 w 444318"/>
                  <a:gd name="connsiteY3" fmla="*/ 35613 h 432359"/>
                  <a:gd name="connsiteX4" fmla="*/ 77172 w 444318"/>
                  <a:gd name="connsiteY4" fmla="*/ 7087 h 432359"/>
                  <a:gd name="connsiteX5" fmla="*/ 0 w 444318"/>
                  <a:gd name="connsiteY5" fmla="*/ 310439 h 432359"/>
                  <a:gd name="connsiteX6" fmla="*/ 11430 w 444318"/>
                  <a:gd name="connsiteY6" fmla="*/ 394259 h 432359"/>
                  <a:gd name="connsiteX7" fmla="*/ 53340 w 444318"/>
                  <a:gd name="connsiteY7" fmla="*/ 432359 h 432359"/>
                  <a:gd name="connsiteX0" fmla="*/ 53340 w 449652"/>
                  <a:gd name="connsiteY0" fmla="*/ 430268 h 430268"/>
                  <a:gd name="connsiteX1" fmla="*/ 125730 w 449652"/>
                  <a:gd name="connsiteY1" fmla="*/ 365498 h 430268"/>
                  <a:gd name="connsiteX2" fmla="*/ 443410 w 449652"/>
                  <a:gd name="connsiteY2" fmla="*/ 189744 h 430268"/>
                  <a:gd name="connsiteX3" fmla="*/ 310114 w 449652"/>
                  <a:gd name="connsiteY3" fmla="*/ 135161 h 430268"/>
                  <a:gd name="connsiteX4" fmla="*/ 225454 w 449652"/>
                  <a:gd name="connsiteY4" fmla="*/ 33522 h 430268"/>
                  <a:gd name="connsiteX5" fmla="*/ 77172 w 449652"/>
                  <a:gd name="connsiteY5" fmla="*/ 4996 h 430268"/>
                  <a:gd name="connsiteX6" fmla="*/ 0 w 449652"/>
                  <a:gd name="connsiteY6" fmla="*/ 308348 h 430268"/>
                  <a:gd name="connsiteX7" fmla="*/ 11430 w 449652"/>
                  <a:gd name="connsiteY7" fmla="*/ 392168 h 430268"/>
                  <a:gd name="connsiteX8" fmla="*/ 53340 w 449652"/>
                  <a:gd name="connsiteY8" fmla="*/ 430268 h 430268"/>
                  <a:gd name="connsiteX0" fmla="*/ 53340 w 449652"/>
                  <a:gd name="connsiteY0" fmla="*/ 430268 h 467136"/>
                  <a:gd name="connsiteX1" fmla="*/ 183371 w 449652"/>
                  <a:gd name="connsiteY1" fmla="*/ 467136 h 467136"/>
                  <a:gd name="connsiteX2" fmla="*/ 443410 w 449652"/>
                  <a:gd name="connsiteY2" fmla="*/ 189744 h 467136"/>
                  <a:gd name="connsiteX3" fmla="*/ 310114 w 449652"/>
                  <a:gd name="connsiteY3" fmla="*/ 135161 h 467136"/>
                  <a:gd name="connsiteX4" fmla="*/ 225454 w 449652"/>
                  <a:gd name="connsiteY4" fmla="*/ 33522 h 467136"/>
                  <a:gd name="connsiteX5" fmla="*/ 77172 w 449652"/>
                  <a:gd name="connsiteY5" fmla="*/ 4996 h 467136"/>
                  <a:gd name="connsiteX6" fmla="*/ 0 w 449652"/>
                  <a:gd name="connsiteY6" fmla="*/ 308348 h 467136"/>
                  <a:gd name="connsiteX7" fmla="*/ 11430 w 449652"/>
                  <a:gd name="connsiteY7" fmla="*/ 392168 h 467136"/>
                  <a:gd name="connsiteX8" fmla="*/ 53340 w 449652"/>
                  <a:gd name="connsiteY8" fmla="*/ 430268 h 467136"/>
                  <a:gd name="connsiteX0" fmla="*/ 80067 w 476379"/>
                  <a:gd name="connsiteY0" fmla="*/ 430836 h 467704"/>
                  <a:gd name="connsiteX1" fmla="*/ 210098 w 476379"/>
                  <a:gd name="connsiteY1" fmla="*/ 467704 h 467704"/>
                  <a:gd name="connsiteX2" fmla="*/ 470137 w 476379"/>
                  <a:gd name="connsiteY2" fmla="*/ 190312 h 467704"/>
                  <a:gd name="connsiteX3" fmla="*/ 336841 w 476379"/>
                  <a:gd name="connsiteY3" fmla="*/ 135729 h 467704"/>
                  <a:gd name="connsiteX4" fmla="*/ 252181 w 476379"/>
                  <a:gd name="connsiteY4" fmla="*/ 34090 h 467704"/>
                  <a:gd name="connsiteX5" fmla="*/ 103899 w 476379"/>
                  <a:gd name="connsiteY5" fmla="*/ 5564 h 467704"/>
                  <a:gd name="connsiteX6" fmla="*/ 0 w 476379"/>
                  <a:gd name="connsiteY6" fmla="*/ 5857 h 467704"/>
                  <a:gd name="connsiteX7" fmla="*/ 26727 w 476379"/>
                  <a:gd name="connsiteY7" fmla="*/ 308916 h 467704"/>
                  <a:gd name="connsiteX8" fmla="*/ 38157 w 476379"/>
                  <a:gd name="connsiteY8" fmla="*/ 392736 h 467704"/>
                  <a:gd name="connsiteX9" fmla="*/ 80067 w 476379"/>
                  <a:gd name="connsiteY9" fmla="*/ 430836 h 467704"/>
                  <a:gd name="connsiteX0" fmla="*/ 90016 w 486328"/>
                  <a:gd name="connsiteY0" fmla="*/ 430836 h 467704"/>
                  <a:gd name="connsiteX1" fmla="*/ 220047 w 486328"/>
                  <a:gd name="connsiteY1" fmla="*/ 467704 h 467704"/>
                  <a:gd name="connsiteX2" fmla="*/ 480086 w 486328"/>
                  <a:gd name="connsiteY2" fmla="*/ 190312 h 467704"/>
                  <a:gd name="connsiteX3" fmla="*/ 346790 w 486328"/>
                  <a:gd name="connsiteY3" fmla="*/ 135729 h 467704"/>
                  <a:gd name="connsiteX4" fmla="*/ 262130 w 486328"/>
                  <a:gd name="connsiteY4" fmla="*/ 34090 h 467704"/>
                  <a:gd name="connsiteX5" fmla="*/ 113848 w 486328"/>
                  <a:gd name="connsiteY5" fmla="*/ 5564 h 467704"/>
                  <a:gd name="connsiteX6" fmla="*/ 9949 w 486328"/>
                  <a:gd name="connsiteY6" fmla="*/ 5857 h 467704"/>
                  <a:gd name="connsiteX7" fmla="*/ 943 w 486328"/>
                  <a:gd name="connsiteY7" fmla="*/ 263717 h 467704"/>
                  <a:gd name="connsiteX8" fmla="*/ 36676 w 486328"/>
                  <a:gd name="connsiteY8" fmla="*/ 308916 h 467704"/>
                  <a:gd name="connsiteX9" fmla="*/ 48106 w 486328"/>
                  <a:gd name="connsiteY9" fmla="*/ 392736 h 467704"/>
                  <a:gd name="connsiteX10" fmla="*/ 90016 w 486328"/>
                  <a:gd name="connsiteY10" fmla="*/ 430836 h 467704"/>
                  <a:gd name="connsiteX0" fmla="*/ 118186 w 514498"/>
                  <a:gd name="connsiteY0" fmla="*/ 430836 h 467704"/>
                  <a:gd name="connsiteX1" fmla="*/ 248217 w 514498"/>
                  <a:gd name="connsiteY1" fmla="*/ 467704 h 467704"/>
                  <a:gd name="connsiteX2" fmla="*/ 508256 w 514498"/>
                  <a:gd name="connsiteY2" fmla="*/ 190312 h 467704"/>
                  <a:gd name="connsiteX3" fmla="*/ 374960 w 514498"/>
                  <a:gd name="connsiteY3" fmla="*/ 135729 h 467704"/>
                  <a:gd name="connsiteX4" fmla="*/ 290300 w 514498"/>
                  <a:gd name="connsiteY4" fmla="*/ 34090 h 467704"/>
                  <a:gd name="connsiteX5" fmla="*/ 142018 w 514498"/>
                  <a:gd name="connsiteY5" fmla="*/ 5564 h 467704"/>
                  <a:gd name="connsiteX6" fmla="*/ 38119 w 514498"/>
                  <a:gd name="connsiteY6" fmla="*/ 5857 h 467704"/>
                  <a:gd name="connsiteX7" fmla="*/ 29113 w 514498"/>
                  <a:gd name="connsiteY7" fmla="*/ 263717 h 467704"/>
                  <a:gd name="connsiteX8" fmla="*/ 0 w 514498"/>
                  <a:gd name="connsiteY8" fmla="*/ 325856 h 467704"/>
                  <a:gd name="connsiteX9" fmla="*/ 76276 w 514498"/>
                  <a:gd name="connsiteY9" fmla="*/ 392736 h 467704"/>
                  <a:gd name="connsiteX10" fmla="*/ 118186 w 514498"/>
                  <a:gd name="connsiteY10" fmla="*/ 430836 h 467704"/>
                  <a:gd name="connsiteX0" fmla="*/ 122968 w 519280"/>
                  <a:gd name="connsiteY0" fmla="*/ 430836 h 503785"/>
                  <a:gd name="connsiteX1" fmla="*/ 252999 w 519280"/>
                  <a:gd name="connsiteY1" fmla="*/ 467704 h 503785"/>
                  <a:gd name="connsiteX2" fmla="*/ 513038 w 519280"/>
                  <a:gd name="connsiteY2" fmla="*/ 190312 h 503785"/>
                  <a:gd name="connsiteX3" fmla="*/ 379742 w 519280"/>
                  <a:gd name="connsiteY3" fmla="*/ 135729 h 503785"/>
                  <a:gd name="connsiteX4" fmla="*/ 295082 w 519280"/>
                  <a:gd name="connsiteY4" fmla="*/ 34090 h 503785"/>
                  <a:gd name="connsiteX5" fmla="*/ 146800 w 519280"/>
                  <a:gd name="connsiteY5" fmla="*/ 5564 h 503785"/>
                  <a:gd name="connsiteX6" fmla="*/ 42901 w 519280"/>
                  <a:gd name="connsiteY6" fmla="*/ 5857 h 503785"/>
                  <a:gd name="connsiteX7" fmla="*/ 33895 w 519280"/>
                  <a:gd name="connsiteY7" fmla="*/ 263717 h 503785"/>
                  <a:gd name="connsiteX8" fmla="*/ 4782 w 519280"/>
                  <a:gd name="connsiteY8" fmla="*/ 325856 h 503785"/>
                  <a:gd name="connsiteX9" fmla="*/ 0 w 519280"/>
                  <a:gd name="connsiteY9" fmla="*/ 503785 h 503785"/>
                  <a:gd name="connsiteX10" fmla="*/ 122968 w 519280"/>
                  <a:gd name="connsiteY10" fmla="*/ 430836 h 503785"/>
                  <a:gd name="connsiteX0" fmla="*/ 115763 w 519280"/>
                  <a:gd name="connsiteY0" fmla="*/ 590822 h 590822"/>
                  <a:gd name="connsiteX1" fmla="*/ 252999 w 519280"/>
                  <a:gd name="connsiteY1" fmla="*/ 467704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86186 h 586186"/>
                  <a:gd name="connsiteX1" fmla="*/ 247595 w 519280"/>
                  <a:gd name="connsiteY1" fmla="*/ 461186 h 586186"/>
                  <a:gd name="connsiteX2" fmla="*/ 513038 w 519280"/>
                  <a:gd name="connsiteY2" fmla="*/ 185676 h 586186"/>
                  <a:gd name="connsiteX3" fmla="*/ 379742 w 519280"/>
                  <a:gd name="connsiteY3" fmla="*/ 131093 h 586186"/>
                  <a:gd name="connsiteX4" fmla="*/ 295082 w 519280"/>
                  <a:gd name="connsiteY4" fmla="*/ 29454 h 586186"/>
                  <a:gd name="connsiteX5" fmla="*/ 146800 w 519280"/>
                  <a:gd name="connsiteY5" fmla="*/ 928 h 586186"/>
                  <a:gd name="connsiteX6" fmla="*/ 42901 w 519280"/>
                  <a:gd name="connsiteY6" fmla="*/ 1221 h 586186"/>
                  <a:gd name="connsiteX7" fmla="*/ 33895 w 519280"/>
                  <a:gd name="connsiteY7" fmla="*/ 259081 h 586186"/>
                  <a:gd name="connsiteX8" fmla="*/ 4782 w 519280"/>
                  <a:gd name="connsiteY8" fmla="*/ 321220 h 586186"/>
                  <a:gd name="connsiteX9" fmla="*/ 0 w 519280"/>
                  <a:gd name="connsiteY9" fmla="*/ 499149 h 586186"/>
                  <a:gd name="connsiteX10" fmla="*/ 115763 w 519280"/>
                  <a:gd name="connsiteY10" fmla="*/ 586186 h 586186"/>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637959 h 637959"/>
                  <a:gd name="connsiteX1" fmla="*/ 247595 w 513038"/>
                  <a:gd name="connsiteY1" fmla="*/ 512959 h 637959"/>
                  <a:gd name="connsiteX2" fmla="*/ 513038 w 513038"/>
                  <a:gd name="connsiteY2" fmla="*/ 237449 h 637959"/>
                  <a:gd name="connsiteX3" fmla="*/ 379742 w 513038"/>
                  <a:gd name="connsiteY3" fmla="*/ 182866 h 637959"/>
                  <a:gd name="connsiteX4" fmla="*/ 295082 w 513038"/>
                  <a:gd name="connsiteY4" fmla="*/ 8122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79742 w 513038"/>
                  <a:gd name="connsiteY3" fmla="*/ 182866 h 637959"/>
                  <a:gd name="connsiteX4" fmla="*/ 388749 w 513038"/>
                  <a:gd name="connsiteY4" fmla="*/ 405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34710 w 513038"/>
                  <a:gd name="connsiteY3" fmla="*/ 105697 h 637959"/>
                  <a:gd name="connsiteX4" fmla="*/ 388749 w 513038"/>
                  <a:gd name="connsiteY4" fmla="*/ 405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41489 w 513038"/>
                  <a:gd name="connsiteY3" fmla="*/ 135643 h 637959"/>
                  <a:gd name="connsiteX4" fmla="*/ 334710 w 513038"/>
                  <a:gd name="connsiteY4" fmla="*/ 105697 h 637959"/>
                  <a:gd name="connsiteX5" fmla="*/ 388749 w 513038"/>
                  <a:gd name="connsiteY5" fmla="*/ 4057 h 637959"/>
                  <a:gd name="connsiteX6" fmla="*/ 254877 w 513038"/>
                  <a:gd name="connsiteY6" fmla="*/ 0 h 637959"/>
                  <a:gd name="connsiteX7" fmla="*/ 42901 w 513038"/>
                  <a:gd name="connsiteY7" fmla="*/ 52994 h 637959"/>
                  <a:gd name="connsiteX8" fmla="*/ 33895 w 513038"/>
                  <a:gd name="connsiteY8" fmla="*/ 310854 h 637959"/>
                  <a:gd name="connsiteX9" fmla="*/ 4782 w 513038"/>
                  <a:gd name="connsiteY9" fmla="*/ 372993 h 637959"/>
                  <a:gd name="connsiteX10" fmla="*/ 0 w 513038"/>
                  <a:gd name="connsiteY10" fmla="*/ 550922 h 637959"/>
                  <a:gd name="connsiteX11" fmla="*/ 115763 w 513038"/>
                  <a:gd name="connsiteY11" fmla="*/ 637959 h 637959"/>
                  <a:gd name="connsiteX0" fmla="*/ 115763 w 515537"/>
                  <a:gd name="connsiteY0" fmla="*/ 637959 h 637959"/>
                  <a:gd name="connsiteX1" fmla="*/ 247595 w 515537"/>
                  <a:gd name="connsiteY1" fmla="*/ 512959 h 637959"/>
                  <a:gd name="connsiteX2" fmla="*/ 513038 w 515537"/>
                  <a:gd name="connsiteY2" fmla="*/ 237449 h 637959"/>
                  <a:gd name="connsiteX3" fmla="*/ 323476 w 515537"/>
                  <a:gd name="connsiteY3" fmla="*/ 165758 h 637959"/>
                  <a:gd name="connsiteX4" fmla="*/ 341489 w 515537"/>
                  <a:gd name="connsiteY4" fmla="*/ 135643 h 637959"/>
                  <a:gd name="connsiteX5" fmla="*/ 334710 w 515537"/>
                  <a:gd name="connsiteY5" fmla="*/ 105697 h 637959"/>
                  <a:gd name="connsiteX6" fmla="*/ 388749 w 515537"/>
                  <a:gd name="connsiteY6" fmla="*/ 4057 h 637959"/>
                  <a:gd name="connsiteX7" fmla="*/ 254877 w 515537"/>
                  <a:gd name="connsiteY7" fmla="*/ 0 h 637959"/>
                  <a:gd name="connsiteX8" fmla="*/ 42901 w 515537"/>
                  <a:gd name="connsiteY8" fmla="*/ 52994 h 637959"/>
                  <a:gd name="connsiteX9" fmla="*/ 33895 w 515537"/>
                  <a:gd name="connsiteY9" fmla="*/ 310854 h 637959"/>
                  <a:gd name="connsiteX10" fmla="*/ 4782 w 515537"/>
                  <a:gd name="connsiteY10" fmla="*/ 372993 h 637959"/>
                  <a:gd name="connsiteX11" fmla="*/ 0 w 515537"/>
                  <a:gd name="connsiteY11" fmla="*/ 550922 h 637959"/>
                  <a:gd name="connsiteX12" fmla="*/ 115763 w 515537"/>
                  <a:gd name="connsiteY12" fmla="*/ 637959 h 637959"/>
                  <a:gd name="connsiteX0" fmla="*/ 115763 w 514754"/>
                  <a:gd name="connsiteY0" fmla="*/ 637959 h 637959"/>
                  <a:gd name="connsiteX1" fmla="*/ 247595 w 514754"/>
                  <a:gd name="connsiteY1" fmla="*/ 512959 h 637959"/>
                  <a:gd name="connsiteX2" fmla="*/ 513038 w 514754"/>
                  <a:gd name="connsiteY2" fmla="*/ 237449 h 637959"/>
                  <a:gd name="connsiteX3" fmla="*/ 361303 w 514754"/>
                  <a:gd name="connsiteY3" fmla="*/ 188344 h 637959"/>
                  <a:gd name="connsiteX4" fmla="*/ 323476 w 514754"/>
                  <a:gd name="connsiteY4" fmla="*/ 165758 h 637959"/>
                  <a:gd name="connsiteX5" fmla="*/ 341489 w 514754"/>
                  <a:gd name="connsiteY5" fmla="*/ 135643 h 637959"/>
                  <a:gd name="connsiteX6" fmla="*/ 334710 w 514754"/>
                  <a:gd name="connsiteY6" fmla="*/ 105697 h 637959"/>
                  <a:gd name="connsiteX7" fmla="*/ 388749 w 514754"/>
                  <a:gd name="connsiteY7" fmla="*/ 4057 h 637959"/>
                  <a:gd name="connsiteX8" fmla="*/ 254877 w 514754"/>
                  <a:gd name="connsiteY8" fmla="*/ 0 h 637959"/>
                  <a:gd name="connsiteX9" fmla="*/ 42901 w 514754"/>
                  <a:gd name="connsiteY9" fmla="*/ 52994 h 637959"/>
                  <a:gd name="connsiteX10" fmla="*/ 33895 w 514754"/>
                  <a:gd name="connsiteY10" fmla="*/ 310854 h 637959"/>
                  <a:gd name="connsiteX11" fmla="*/ 4782 w 514754"/>
                  <a:gd name="connsiteY11" fmla="*/ 372993 h 637959"/>
                  <a:gd name="connsiteX12" fmla="*/ 0 w 514754"/>
                  <a:gd name="connsiteY12" fmla="*/ 550922 h 637959"/>
                  <a:gd name="connsiteX13" fmla="*/ 115763 w 514754"/>
                  <a:gd name="connsiteY13" fmla="*/ 637959 h 637959"/>
                  <a:gd name="connsiteX0" fmla="*/ 115763 w 519276"/>
                  <a:gd name="connsiteY0" fmla="*/ 637959 h 637959"/>
                  <a:gd name="connsiteX1" fmla="*/ 247595 w 519276"/>
                  <a:gd name="connsiteY1" fmla="*/ 512959 h 637959"/>
                  <a:gd name="connsiteX2" fmla="*/ 513038 w 519276"/>
                  <a:gd name="connsiteY2" fmla="*/ 237449 h 637959"/>
                  <a:gd name="connsiteX3" fmla="*/ 440559 w 519276"/>
                  <a:gd name="connsiteY3" fmla="*/ 129996 h 637959"/>
                  <a:gd name="connsiteX4" fmla="*/ 361303 w 519276"/>
                  <a:gd name="connsiteY4" fmla="*/ 188344 h 637959"/>
                  <a:gd name="connsiteX5" fmla="*/ 323476 w 519276"/>
                  <a:gd name="connsiteY5" fmla="*/ 165758 h 637959"/>
                  <a:gd name="connsiteX6" fmla="*/ 341489 w 519276"/>
                  <a:gd name="connsiteY6" fmla="*/ 135643 h 637959"/>
                  <a:gd name="connsiteX7" fmla="*/ 334710 w 519276"/>
                  <a:gd name="connsiteY7" fmla="*/ 105697 h 637959"/>
                  <a:gd name="connsiteX8" fmla="*/ 388749 w 519276"/>
                  <a:gd name="connsiteY8" fmla="*/ 4057 h 637959"/>
                  <a:gd name="connsiteX9" fmla="*/ 254877 w 519276"/>
                  <a:gd name="connsiteY9" fmla="*/ 0 h 637959"/>
                  <a:gd name="connsiteX10" fmla="*/ 42901 w 519276"/>
                  <a:gd name="connsiteY10" fmla="*/ 52994 h 637959"/>
                  <a:gd name="connsiteX11" fmla="*/ 33895 w 519276"/>
                  <a:gd name="connsiteY11" fmla="*/ 310854 h 637959"/>
                  <a:gd name="connsiteX12" fmla="*/ 4782 w 519276"/>
                  <a:gd name="connsiteY12" fmla="*/ 372993 h 637959"/>
                  <a:gd name="connsiteX13" fmla="*/ 0 w 519276"/>
                  <a:gd name="connsiteY13" fmla="*/ 550922 h 637959"/>
                  <a:gd name="connsiteX14" fmla="*/ 115763 w 519276"/>
                  <a:gd name="connsiteY14" fmla="*/ 637959 h 637959"/>
                  <a:gd name="connsiteX0" fmla="*/ 115763 w 519276"/>
                  <a:gd name="connsiteY0" fmla="*/ 637959 h 637959"/>
                  <a:gd name="connsiteX1" fmla="*/ 247595 w 519276"/>
                  <a:gd name="connsiteY1" fmla="*/ 512959 h 637959"/>
                  <a:gd name="connsiteX2" fmla="*/ 513038 w 519276"/>
                  <a:gd name="connsiteY2" fmla="*/ 237449 h 637959"/>
                  <a:gd name="connsiteX3" fmla="*/ 440559 w 519276"/>
                  <a:gd name="connsiteY3" fmla="*/ 129996 h 637959"/>
                  <a:gd name="connsiteX4" fmla="*/ 370309 w 519276"/>
                  <a:gd name="connsiteY4" fmla="*/ 197755 h 637959"/>
                  <a:gd name="connsiteX5" fmla="*/ 323476 w 519276"/>
                  <a:gd name="connsiteY5" fmla="*/ 165758 h 637959"/>
                  <a:gd name="connsiteX6" fmla="*/ 341489 w 519276"/>
                  <a:gd name="connsiteY6" fmla="*/ 135643 h 637959"/>
                  <a:gd name="connsiteX7" fmla="*/ 334710 w 519276"/>
                  <a:gd name="connsiteY7" fmla="*/ 105697 h 637959"/>
                  <a:gd name="connsiteX8" fmla="*/ 388749 w 519276"/>
                  <a:gd name="connsiteY8" fmla="*/ 4057 h 637959"/>
                  <a:gd name="connsiteX9" fmla="*/ 254877 w 519276"/>
                  <a:gd name="connsiteY9" fmla="*/ 0 h 637959"/>
                  <a:gd name="connsiteX10" fmla="*/ 42901 w 519276"/>
                  <a:gd name="connsiteY10" fmla="*/ 52994 h 637959"/>
                  <a:gd name="connsiteX11" fmla="*/ 33895 w 519276"/>
                  <a:gd name="connsiteY11" fmla="*/ 310854 h 637959"/>
                  <a:gd name="connsiteX12" fmla="*/ 4782 w 519276"/>
                  <a:gd name="connsiteY12" fmla="*/ 372993 h 637959"/>
                  <a:gd name="connsiteX13" fmla="*/ 0 w 519276"/>
                  <a:gd name="connsiteY13" fmla="*/ 550922 h 637959"/>
                  <a:gd name="connsiteX14" fmla="*/ 115763 w 519276"/>
                  <a:gd name="connsiteY14" fmla="*/ 637959 h 637959"/>
                  <a:gd name="connsiteX0" fmla="*/ 115763 w 527620"/>
                  <a:gd name="connsiteY0" fmla="*/ 637959 h 637959"/>
                  <a:gd name="connsiteX1" fmla="*/ 247595 w 527620"/>
                  <a:gd name="connsiteY1" fmla="*/ 512959 h 637959"/>
                  <a:gd name="connsiteX2" fmla="*/ 513038 w 527620"/>
                  <a:gd name="connsiteY2" fmla="*/ 237449 h 637959"/>
                  <a:gd name="connsiteX3" fmla="*/ 490994 w 527620"/>
                  <a:gd name="connsiteY3" fmla="*/ 133760 h 637959"/>
                  <a:gd name="connsiteX4" fmla="*/ 440559 w 527620"/>
                  <a:gd name="connsiteY4" fmla="*/ 129996 h 637959"/>
                  <a:gd name="connsiteX5" fmla="*/ 370309 w 527620"/>
                  <a:gd name="connsiteY5" fmla="*/ 197755 h 637959"/>
                  <a:gd name="connsiteX6" fmla="*/ 323476 w 527620"/>
                  <a:gd name="connsiteY6" fmla="*/ 165758 h 637959"/>
                  <a:gd name="connsiteX7" fmla="*/ 341489 w 527620"/>
                  <a:gd name="connsiteY7" fmla="*/ 135643 h 637959"/>
                  <a:gd name="connsiteX8" fmla="*/ 334710 w 527620"/>
                  <a:gd name="connsiteY8" fmla="*/ 105697 h 637959"/>
                  <a:gd name="connsiteX9" fmla="*/ 388749 w 527620"/>
                  <a:gd name="connsiteY9" fmla="*/ 4057 h 637959"/>
                  <a:gd name="connsiteX10" fmla="*/ 254877 w 527620"/>
                  <a:gd name="connsiteY10" fmla="*/ 0 h 637959"/>
                  <a:gd name="connsiteX11" fmla="*/ 42901 w 527620"/>
                  <a:gd name="connsiteY11" fmla="*/ 52994 h 637959"/>
                  <a:gd name="connsiteX12" fmla="*/ 33895 w 527620"/>
                  <a:gd name="connsiteY12" fmla="*/ 310854 h 637959"/>
                  <a:gd name="connsiteX13" fmla="*/ 4782 w 527620"/>
                  <a:gd name="connsiteY13" fmla="*/ 372993 h 637959"/>
                  <a:gd name="connsiteX14" fmla="*/ 0 w 527620"/>
                  <a:gd name="connsiteY14" fmla="*/ 550922 h 637959"/>
                  <a:gd name="connsiteX15" fmla="*/ 115763 w 527620"/>
                  <a:gd name="connsiteY15" fmla="*/ 637959 h 637959"/>
                  <a:gd name="connsiteX0" fmla="*/ 115763 w 527620"/>
                  <a:gd name="connsiteY0" fmla="*/ 637959 h 637959"/>
                  <a:gd name="connsiteX1" fmla="*/ 247595 w 527620"/>
                  <a:gd name="connsiteY1" fmla="*/ 512959 h 637959"/>
                  <a:gd name="connsiteX2" fmla="*/ 513038 w 527620"/>
                  <a:gd name="connsiteY2" fmla="*/ 237449 h 637959"/>
                  <a:gd name="connsiteX3" fmla="*/ 490994 w 527620"/>
                  <a:gd name="connsiteY3" fmla="*/ 133760 h 637959"/>
                  <a:gd name="connsiteX4" fmla="*/ 458571 w 527620"/>
                  <a:gd name="connsiteY4" fmla="*/ 135643 h 637959"/>
                  <a:gd name="connsiteX5" fmla="*/ 440559 w 527620"/>
                  <a:gd name="connsiteY5" fmla="*/ 129996 h 637959"/>
                  <a:gd name="connsiteX6" fmla="*/ 370309 w 527620"/>
                  <a:gd name="connsiteY6" fmla="*/ 197755 h 637959"/>
                  <a:gd name="connsiteX7" fmla="*/ 323476 w 527620"/>
                  <a:gd name="connsiteY7" fmla="*/ 165758 h 637959"/>
                  <a:gd name="connsiteX8" fmla="*/ 341489 w 527620"/>
                  <a:gd name="connsiteY8" fmla="*/ 135643 h 637959"/>
                  <a:gd name="connsiteX9" fmla="*/ 334710 w 527620"/>
                  <a:gd name="connsiteY9" fmla="*/ 105697 h 637959"/>
                  <a:gd name="connsiteX10" fmla="*/ 388749 w 527620"/>
                  <a:gd name="connsiteY10" fmla="*/ 4057 h 637959"/>
                  <a:gd name="connsiteX11" fmla="*/ 254877 w 527620"/>
                  <a:gd name="connsiteY11" fmla="*/ 0 h 637959"/>
                  <a:gd name="connsiteX12" fmla="*/ 42901 w 527620"/>
                  <a:gd name="connsiteY12" fmla="*/ 52994 h 637959"/>
                  <a:gd name="connsiteX13" fmla="*/ 33895 w 527620"/>
                  <a:gd name="connsiteY13" fmla="*/ 310854 h 637959"/>
                  <a:gd name="connsiteX14" fmla="*/ 4782 w 527620"/>
                  <a:gd name="connsiteY14" fmla="*/ 372993 h 637959"/>
                  <a:gd name="connsiteX15" fmla="*/ 0 w 527620"/>
                  <a:gd name="connsiteY15" fmla="*/ 550922 h 637959"/>
                  <a:gd name="connsiteX16" fmla="*/ 115763 w 527620"/>
                  <a:gd name="connsiteY16" fmla="*/ 637959 h 637959"/>
                  <a:gd name="connsiteX0" fmla="*/ 115763 w 534459"/>
                  <a:gd name="connsiteY0" fmla="*/ 637959 h 637959"/>
                  <a:gd name="connsiteX1" fmla="*/ 247595 w 534459"/>
                  <a:gd name="connsiteY1" fmla="*/ 512959 h 637959"/>
                  <a:gd name="connsiteX2" fmla="*/ 513038 w 534459"/>
                  <a:gd name="connsiteY2" fmla="*/ 237449 h 637959"/>
                  <a:gd name="connsiteX3" fmla="*/ 512610 w 534459"/>
                  <a:gd name="connsiteY3" fmla="*/ 184579 h 637959"/>
                  <a:gd name="connsiteX4" fmla="*/ 490994 w 534459"/>
                  <a:gd name="connsiteY4" fmla="*/ 133760 h 637959"/>
                  <a:gd name="connsiteX5" fmla="*/ 458571 w 534459"/>
                  <a:gd name="connsiteY5" fmla="*/ 135643 h 637959"/>
                  <a:gd name="connsiteX6" fmla="*/ 440559 w 534459"/>
                  <a:gd name="connsiteY6" fmla="*/ 129996 h 637959"/>
                  <a:gd name="connsiteX7" fmla="*/ 370309 w 534459"/>
                  <a:gd name="connsiteY7" fmla="*/ 197755 h 637959"/>
                  <a:gd name="connsiteX8" fmla="*/ 323476 w 534459"/>
                  <a:gd name="connsiteY8" fmla="*/ 165758 h 637959"/>
                  <a:gd name="connsiteX9" fmla="*/ 341489 w 534459"/>
                  <a:gd name="connsiteY9" fmla="*/ 135643 h 637959"/>
                  <a:gd name="connsiteX10" fmla="*/ 334710 w 534459"/>
                  <a:gd name="connsiteY10" fmla="*/ 105697 h 637959"/>
                  <a:gd name="connsiteX11" fmla="*/ 388749 w 534459"/>
                  <a:gd name="connsiteY11" fmla="*/ 4057 h 637959"/>
                  <a:gd name="connsiteX12" fmla="*/ 254877 w 534459"/>
                  <a:gd name="connsiteY12" fmla="*/ 0 h 637959"/>
                  <a:gd name="connsiteX13" fmla="*/ 42901 w 534459"/>
                  <a:gd name="connsiteY13" fmla="*/ 52994 h 637959"/>
                  <a:gd name="connsiteX14" fmla="*/ 33895 w 534459"/>
                  <a:gd name="connsiteY14" fmla="*/ 310854 h 637959"/>
                  <a:gd name="connsiteX15" fmla="*/ 4782 w 534459"/>
                  <a:gd name="connsiteY15" fmla="*/ 372993 h 637959"/>
                  <a:gd name="connsiteX16" fmla="*/ 0 w 534459"/>
                  <a:gd name="connsiteY16" fmla="*/ 550922 h 637959"/>
                  <a:gd name="connsiteX17" fmla="*/ 115763 w 534459"/>
                  <a:gd name="connsiteY17" fmla="*/ 637959 h 637959"/>
                  <a:gd name="connsiteX0" fmla="*/ 115763 w 534459"/>
                  <a:gd name="connsiteY0" fmla="*/ 637959 h 637959"/>
                  <a:gd name="connsiteX1" fmla="*/ 247595 w 534459"/>
                  <a:gd name="connsiteY1" fmla="*/ 512959 h 637959"/>
                  <a:gd name="connsiteX2" fmla="*/ 438757 w 534459"/>
                  <a:gd name="connsiteY2" fmla="*/ 244809 h 637959"/>
                  <a:gd name="connsiteX3" fmla="*/ 513038 w 534459"/>
                  <a:gd name="connsiteY3" fmla="*/ 237449 h 637959"/>
                  <a:gd name="connsiteX4" fmla="*/ 512610 w 534459"/>
                  <a:gd name="connsiteY4" fmla="*/ 184579 h 637959"/>
                  <a:gd name="connsiteX5" fmla="*/ 490994 w 534459"/>
                  <a:gd name="connsiteY5" fmla="*/ 133760 h 637959"/>
                  <a:gd name="connsiteX6" fmla="*/ 458571 w 534459"/>
                  <a:gd name="connsiteY6" fmla="*/ 135643 h 637959"/>
                  <a:gd name="connsiteX7" fmla="*/ 440559 w 534459"/>
                  <a:gd name="connsiteY7" fmla="*/ 129996 h 637959"/>
                  <a:gd name="connsiteX8" fmla="*/ 370309 w 534459"/>
                  <a:gd name="connsiteY8" fmla="*/ 197755 h 637959"/>
                  <a:gd name="connsiteX9" fmla="*/ 323476 w 534459"/>
                  <a:gd name="connsiteY9" fmla="*/ 165758 h 637959"/>
                  <a:gd name="connsiteX10" fmla="*/ 341489 w 534459"/>
                  <a:gd name="connsiteY10" fmla="*/ 135643 h 637959"/>
                  <a:gd name="connsiteX11" fmla="*/ 334710 w 534459"/>
                  <a:gd name="connsiteY11" fmla="*/ 105697 h 637959"/>
                  <a:gd name="connsiteX12" fmla="*/ 388749 w 534459"/>
                  <a:gd name="connsiteY12" fmla="*/ 4057 h 637959"/>
                  <a:gd name="connsiteX13" fmla="*/ 254877 w 534459"/>
                  <a:gd name="connsiteY13" fmla="*/ 0 h 637959"/>
                  <a:gd name="connsiteX14" fmla="*/ 42901 w 534459"/>
                  <a:gd name="connsiteY14" fmla="*/ 52994 h 637959"/>
                  <a:gd name="connsiteX15" fmla="*/ 33895 w 534459"/>
                  <a:gd name="connsiteY15" fmla="*/ 310854 h 637959"/>
                  <a:gd name="connsiteX16" fmla="*/ 4782 w 534459"/>
                  <a:gd name="connsiteY16" fmla="*/ 372993 h 637959"/>
                  <a:gd name="connsiteX17" fmla="*/ 0 w 534459"/>
                  <a:gd name="connsiteY17" fmla="*/ 550922 h 637959"/>
                  <a:gd name="connsiteX18" fmla="*/ 115763 w 534459"/>
                  <a:gd name="connsiteY18" fmla="*/ 637959 h 637959"/>
                  <a:gd name="connsiteX0" fmla="*/ 115763 w 534459"/>
                  <a:gd name="connsiteY0" fmla="*/ 637959 h 637959"/>
                  <a:gd name="connsiteX1" fmla="*/ 467352 w 534459"/>
                  <a:gd name="connsiteY1" fmla="*/ 514841 h 637959"/>
                  <a:gd name="connsiteX2" fmla="*/ 438757 w 534459"/>
                  <a:gd name="connsiteY2" fmla="*/ 244809 h 637959"/>
                  <a:gd name="connsiteX3" fmla="*/ 513038 w 534459"/>
                  <a:gd name="connsiteY3" fmla="*/ 237449 h 637959"/>
                  <a:gd name="connsiteX4" fmla="*/ 512610 w 534459"/>
                  <a:gd name="connsiteY4" fmla="*/ 184579 h 637959"/>
                  <a:gd name="connsiteX5" fmla="*/ 490994 w 534459"/>
                  <a:gd name="connsiteY5" fmla="*/ 133760 h 637959"/>
                  <a:gd name="connsiteX6" fmla="*/ 458571 w 534459"/>
                  <a:gd name="connsiteY6" fmla="*/ 135643 h 637959"/>
                  <a:gd name="connsiteX7" fmla="*/ 440559 w 534459"/>
                  <a:gd name="connsiteY7" fmla="*/ 129996 h 637959"/>
                  <a:gd name="connsiteX8" fmla="*/ 370309 w 534459"/>
                  <a:gd name="connsiteY8" fmla="*/ 197755 h 637959"/>
                  <a:gd name="connsiteX9" fmla="*/ 323476 w 534459"/>
                  <a:gd name="connsiteY9" fmla="*/ 165758 h 637959"/>
                  <a:gd name="connsiteX10" fmla="*/ 341489 w 534459"/>
                  <a:gd name="connsiteY10" fmla="*/ 135643 h 637959"/>
                  <a:gd name="connsiteX11" fmla="*/ 334710 w 534459"/>
                  <a:gd name="connsiteY11" fmla="*/ 105697 h 637959"/>
                  <a:gd name="connsiteX12" fmla="*/ 388749 w 534459"/>
                  <a:gd name="connsiteY12" fmla="*/ 4057 h 637959"/>
                  <a:gd name="connsiteX13" fmla="*/ 254877 w 534459"/>
                  <a:gd name="connsiteY13" fmla="*/ 0 h 637959"/>
                  <a:gd name="connsiteX14" fmla="*/ 42901 w 534459"/>
                  <a:gd name="connsiteY14" fmla="*/ 52994 h 637959"/>
                  <a:gd name="connsiteX15" fmla="*/ 33895 w 534459"/>
                  <a:gd name="connsiteY15" fmla="*/ 310854 h 637959"/>
                  <a:gd name="connsiteX16" fmla="*/ 4782 w 534459"/>
                  <a:gd name="connsiteY16" fmla="*/ 372993 h 637959"/>
                  <a:gd name="connsiteX17" fmla="*/ 0 w 534459"/>
                  <a:gd name="connsiteY17" fmla="*/ 550922 h 637959"/>
                  <a:gd name="connsiteX18" fmla="*/ 115763 w 534459"/>
                  <a:gd name="connsiteY18" fmla="*/ 637959 h 637959"/>
                  <a:gd name="connsiteX0" fmla="*/ 149987 w 534459"/>
                  <a:gd name="connsiteY0" fmla="*/ 592787 h 592787"/>
                  <a:gd name="connsiteX1" fmla="*/ 467352 w 534459"/>
                  <a:gd name="connsiteY1" fmla="*/ 514841 h 592787"/>
                  <a:gd name="connsiteX2" fmla="*/ 438757 w 534459"/>
                  <a:gd name="connsiteY2" fmla="*/ 244809 h 592787"/>
                  <a:gd name="connsiteX3" fmla="*/ 513038 w 534459"/>
                  <a:gd name="connsiteY3" fmla="*/ 237449 h 592787"/>
                  <a:gd name="connsiteX4" fmla="*/ 512610 w 534459"/>
                  <a:gd name="connsiteY4" fmla="*/ 184579 h 592787"/>
                  <a:gd name="connsiteX5" fmla="*/ 490994 w 534459"/>
                  <a:gd name="connsiteY5" fmla="*/ 133760 h 592787"/>
                  <a:gd name="connsiteX6" fmla="*/ 458571 w 534459"/>
                  <a:gd name="connsiteY6" fmla="*/ 135643 h 592787"/>
                  <a:gd name="connsiteX7" fmla="*/ 440559 w 534459"/>
                  <a:gd name="connsiteY7" fmla="*/ 129996 h 592787"/>
                  <a:gd name="connsiteX8" fmla="*/ 370309 w 534459"/>
                  <a:gd name="connsiteY8" fmla="*/ 197755 h 592787"/>
                  <a:gd name="connsiteX9" fmla="*/ 323476 w 534459"/>
                  <a:gd name="connsiteY9" fmla="*/ 165758 h 592787"/>
                  <a:gd name="connsiteX10" fmla="*/ 341489 w 534459"/>
                  <a:gd name="connsiteY10" fmla="*/ 135643 h 592787"/>
                  <a:gd name="connsiteX11" fmla="*/ 334710 w 534459"/>
                  <a:gd name="connsiteY11" fmla="*/ 105697 h 592787"/>
                  <a:gd name="connsiteX12" fmla="*/ 388749 w 534459"/>
                  <a:gd name="connsiteY12" fmla="*/ 4057 h 592787"/>
                  <a:gd name="connsiteX13" fmla="*/ 254877 w 534459"/>
                  <a:gd name="connsiteY13" fmla="*/ 0 h 592787"/>
                  <a:gd name="connsiteX14" fmla="*/ 42901 w 534459"/>
                  <a:gd name="connsiteY14" fmla="*/ 52994 h 592787"/>
                  <a:gd name="connsiteX15" fmla="*/ 33895 w 534459"/>
                  <a:gd name="connsiteY15" fmla="*/ 310854 h 592787"/>
                  <a:gd name="connsiteX16" fmla="*/ 4782 w 534459"/>
                  <a:gd name="connsiteY16" fmla="*/ 372993 h 592787"/>
                  <a:gd name="connsiteX17" fmla="*/ 0 w 534459"/>
                  <a:gd name="connsiteY17" fmla="*/ 550922 h 592787"/>
                  <a:gd name="connsiteX18" fmla="*/ 149987 w 534459"/>
                  <a:gd name="connsiteY18" fmla="*/ 592787 h 592787"/>
                  <a:gd name="connsiteX0" fmla="*/ 151788 w 536260"/>
                  <a:gd name="connsiteY0" fmla="*/ 592787 h 592787"/>
                  <a:gd name="connsiteX1" fmla="*/ 469153 w 536260"/>
                  <a:gd name="connsiteY1" fmla="*/ 514841 h 592787"/>
                  <a:gd name="connsiteX2" fmla="*/ 440558 w 536260"/>
                  <a:gd name="connsiteY2" fmla="*/ 244809 h 592787"/>
                  <a:gd name="connsiteX3" fmla="*/ 514839 w 536260"/>
                  <a:gd name="connsiteY3" fmla="*/ 237449 h 592787"/>
                  <a:gd name="connsiteX4" fmla="*/ 514411 w 536260"/>
                  <a:gd name="connsiteY4" fmla="*/ 184579 h 592787"/>
                  <a:gd name="connsiteX5" fmla="*/ 492795 w 536260"/>
                  <a:gd name="connsiteY5" fmla="*/ 133760 h 592787"/>
                  <a:gd name="connsiteX6" fmla="*/ 460372 w 536260"/>
                  <a:gd name="connsiteY6" fmla="*/ 135643 h 592787"/>
                  <a:gd name="connsiteX7" fmla="*/ 442360 w 536260"/>
                  <a:gd name="connsiteY7" fmla="*/ 129996 h 592787"/>
                  <a:gd name="connsiteX8" fmla="*/ 372110 w 536260"/>
                  <a:gd name="connsiteY8" fmla="*/ 197755 h 592787"/>
                  <a:gd name="connsiteX9" fmla="*/ 325277 w 536260"/>
                  <a:gd name="connsiteY9" fmla="*/ 165758 h 592787"/>
                  <a:gd name="connsiteX10" fmla="*/ 343290 w 536260"/>
                  <a:gd name="connsiteY10" fmla="*/ 135643 h 592787"/>
                  <a:gd name="connsiteX11" fmla="*/ 336511 w 536260"/>
                  <a:gd name="connsiteY11" fmla="*/ 105697 h 592787"/>
                  <a:gd name="connsiteX12" fmla="*/ 390550 w 536260"/>
                  <a:gd name="connsiteY12" fmla="*/ 4057 h 592787"/>
                  <a:gd name="connsiteX13" fmla="*/ 256678 w 536260"/>
                  <a:gd name="connsiteY13" fmla="*/ 0 h 592787"/>
                  <a:gd name="connsiteX14" fmla="*/ 44702 w 536260"/>
                  <a:gd name="connsiteY14" fmla="*/ 52994 h 592787"/>
                  <a:gd name="connsiteX15" fmla="*/ 35696 w 536260"/>
                  <a:gd name="connsiteY15" fmla="*/ 310854 h 592787"/>
                  <a:gd name="connsiteX16" fmla="*/ 6583 w 536260"/>
                  <a:gd name="connsiteY16" fmla="*/ 372993 h 592787"/>
                  <a:gd name="connsiteX17" fmla="*/ 0 w 536260"/>
                  <a:gd name="connsiteY17" fmla="*/ 565979 h 592787"/>
                  <a:gd name="connsiteX18" fmla="*/ 151788 w 536260"/>
                  <a:gd name="connsiteY18" fmla="*/ 592787 h 592787"/>
                  <a:gd name="connsiteX0" fmla="*/ 224462 w 608934"/>
                  <a:gd name="connsiteY0" fmla="*/ 592787 h 592787"/>
                  <a:gd name="connsiteX1" fmla="*/ 541827 w 608934"/>
                  <a:gd name="connsiteY1" fmla="*/ 514841 h 592787"/>
                  <a:gd name="connsiteX2" fmla="*/ 513232 w 608934"/>
                  <a:gd name="connsiteY2" fmla="*/ 244809 h 592787"/>
                  <a:gd name="connsiteX3" fmla="*/ 587513 w 608934"/>
                  <a:gd name="connsiteY3" fmla="*/ 237449 h 592787"/>
                  <a:gd name="connsiteX4" fmla="*/ 587085 w 608934"/>
                  <a:gd name="connsiteY4" fmla="*/ 184579 h 592787"/>
                  <a:gd name="connsiteX5" fmla="*/ 565469 w 608934"/>
                  <a:gd name="connsiteY5" fmla="*/ 133760 h 592787"/>
                  <a:gd name="connsiteX6" fmla="*/ 533046 w 608934"/>
                  <a:gd name="connsiteY6" fmla="*/ 135643 h 592787"/>
                  <a:gd name="connsiteX7" fmla="*/ 515034 w 608934"/>
                  <a:gd name="connsiteY7" fmla="*/ 129996 h 592787"/>
                  <a:gd name="connsiteX8" fmla="*/ 444784 w 608934"/>
                  <a:gd name="connsiteY8" fmla="*/ 197755 h 592787"/>
                  <a:gd name="connsiteX9" fmla="*/ 397951 w 608934"/>
                  <a:gd name="connsiteY9" fmla="*/ 165758 h 592787"/>
                  <a:gd name="connsiteX10" fmla="*/ 415964 w 608934"/>
                  <a:gd name="connsiteY10" fmla="*/ 135643 h 592787"/>
                  <a:gd name="connsiteX11" fmla="*/ 409185 w 608934"/>
                  <a:gd name="connsiteY11" fmla="*/ 105697 h 592787"/>
                  <a:gd name="connsiteX12" fmla="*/ 463224 w 608934"/>
                  <a:gd name="connsiteY12" fmla="*/ 4057 h 592787"/>
                  <a:gd name="connsiteX13" fmla="*/ 329352 w 608934"/>
                  <a:gd name="connsiteY13" fmla="*/ 0 h 592787"/>
                  <a:gd name="connsiteX14" fmla="*/ 117376 w 608934"/>
                  <a:gd name="connsiteY14" fmla="*/ 52994 h 592787"/>
                  <a:gd name="connsiteX15" fmla="*/ 108370 w 608934"/>
                  <a:gd name="connsiteY15" fmla="*/ 310854 h 592787"/>
                  <a:gd name="connsiteX16" fmla="*/ 0 w 608934"/>
                  <a:gd name="connsiteY16" fmla="*/ 442634 h 592787"/>
                  <a:gd name="connsiteX17" fmla="*/ 72674 w 608934"/>
                  <a:gd name="connsiteY17" fmla="*/ 565979 h 592787"/>
                  <a:gd name="connsiteX18" fmla="*/ 224462 w 608934"/>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237769 w 729327"/>
                  <a:gd name="connsiteY14" fmla="*/ 52994 h 592787"/>
                  <a:gd name="connsiteX15" fmla="*/ 0 w 729327"/>
                  <a:gd name="connsiteY15" fmla="*/ 331558 h 592787"/>
                  <a:gd name="connsiteX16" fmla="*/ 120393 w 729327"/>
                  <a:gd name="connsiteY16" fmla="*/ 442634 h 592787"/>
                  <a:gd name="connsiteX17" fmla="*/ 193067 w 729327"/>
                  <a:gd name="connsiteY17" fmla="*/ 565979 h 592787"/>
                  <a:gd name="connsiteX18" fmla="*/ 344855 w 729327"/>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250378 w 729327"/>
                  <a:gd name="connsiteY14" fmla="*/ 56758 h 592787"/>
                  <a:gd name="connsiteX15" fmla="*/ 0 w 729327"/>
                  <a:gd name="connsiteY15" fmla="*/ 331558 h 592787"/>
                  <a:gd name="connsiteX16" fmla="*/ 120393 w 729327"/>
                  <a:gd name="connsiteY16" fmla="*/ 442634 h 592787"/>
                  <a:gd name="connsiteX17" fmla="*/ 193067 w 729327"/>
                  <a:gd name="connsiteY17" fmla="*/ 565979 h 592787"/>
                  <a:gd name="connsiteX18" fmla="*/ 344855 w 729327"/>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332810 w 729327"/>
                  <a:gd name="connsiteY14" fmla="*/ 22712 h 592787"/>
                  <a:gd name="connsiteX15" fmla="*/ 250378 w 729327"/>
                  <a:gd name="connsiteY15" fmla="*/ 56758 h 592787"/>
                  <a:gd name="connsiteX16" fmla="*/ 0 w 729327"/>
                  <a:gd name="connsiteY16" fmla="*/ 331558 h 592787"/>
                  <a:gd name="connsiteX17" fmla="*/ 120393 w 729327"/>
                  <a:gd name="connsiteY17" fmla="*/ 442634 h 592787"/>
                  <a:gd name="connsiteX18" fmla="*/ 193067 w 729327"/>
                  <a:gd name="connsiteY18" fmla="*/ 565979 h 592787"/>
                  <a:gd name="connsiteX19" fmla="*/ 344855 w 729327"/>
                  <a:gd name="connsiteY19"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332810 w 729327"/>
                  <a:gd name="connsiteY14" fmla="*/ 22712 h 592787"/>
                  <a:gd name="connsiteX15" fmla="*/ 255459 w 729327"/>
                  <a:gd name="connsiteY15" fmla="*/ 64721 h 592787"/>
                  <a:gd name="connsiteX16" fmla="*/ 0 w 729327"/>
                  <a:gd name="connsiteY16" fmla="*/ 331558 h 592787"/>
                  <a:gd name="connsiteX17" fmla="*/ 120393 w 729327"/>
                  <a:gd name="connsiteY17" fmla="*/ 442634 h 592787"/>
                  <a:gd name="connsiteX18" fmla="*/ 193067 w 729327"/>
                  <a:gd name="connsiteY18" fmla="*/ 565979 h 592787"/>
                  <a:gd name="connsiteX19" fmla="*/ 344855 w 729327"/>
                  <a:gd name="connsiteY19" fmla="*/ 592787 h 5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327" h="592787">
                    <a:moveTo>
                      <a:pt x="344855" y="592787"/>
                    </a:moveTo>
                    <a:lnTo>
                      <a:pt x="662220" y="514841"/>
                    </a:lnTo>
                    <a:cubicBezTo>
                      <a:pt x="734347" y="438006"/>
                      <a:pt x="561498" y="321644"/>
                      <a:pt x="633625" y="244809"/>
                    </a:cubicBezTo>
                    <a:lnTo>
                      <a:pt x="707906" y="237449"/>
                    </a:lnTo>
                    <a:cubicBezTo>
                      <a:pt x="754477" y="182719"/>
                      <a:pt x="711152" y="201860"/>
                      <a:pt x="707478" y="184579"/>
                    </a:cubicBezTo>
                    <a:cubicBezTo>
                      <a:pt x="703804" y="167298"/>
                      <a:pt x="697270" y="141916"/>
                      <a:pt x="685862" y="133760"/>
                    </a:cubicBezTo>
                    <a:cubicBezTo>
                      <a:pt x="677985" y="114910"/>
                      <a:pt x="661845" y="136270"/>
                      <a:pt x="653439" y="135643"/>
                    </a:cubicBezTo>
                    <a:cubicBezTo>
                      <a:pt x="645033" y="135016"/>
                      <a:pt x="651338" y="117762"/>
                      <a:pt x="635427" y="129996"/>
                    </a:cubicBezTo>
                    <a:cubicBezTo>
                      <a:pt x="619516" y="142230"/>
                      <a:pt x="580788" y="201833"/>
                      <a:pt x="565177" y="197755"/>
                    </a:cubicBezTo>
                    <a:cubicBezTo>
                      <a:pt x="549566" y="193677"/>
                      <a:pt x="521346" y="172346"/>
                      <a:pt x="518344" y="165758"/>
                    </a:cubicBezTo>
                    <a:cubicBezTo>
                      <a:pt x="515342" y="159170"/>
                      <a:pt x="547994" y="146908"/>
                      <a:pt x="536357" y="135643"/>
                    </a:cubicBezTo>
                    <a:lnTo>
                      <a:pt x="529578" y="105697"/>
                    </a:lnTo>
                    <a:lnTo>
                      <a:pt x="583617" y="4057"/>
                    </a:lnTo>
                    <a:lnTo>
                      <a:pt x="449745" y="0"/>
                    </a:lnTo>
                    <a:cubicBezTo>
                      <a:pt x="410767" y="11962"/>
                      <a:pt x="371788" y="10750"/>
                      <a:pt x="332810" y="22712"/>
                    </a:cubicBezTo>
                    <a:lnTo>
                      <a:pt x="255459" y="64721"/>
                    </a:lnTo>
                    <a:lnTo>
                      <a:pt x="0" y="331558"/>
                    </a:lnTo>
                    <a:lnTo>
                      <a:pt x="120393" y="442634"/>
                    </a:lnTo>
                    <a:lnTo>
                      <a:pt x="193067" y="565979"/>
                    </a:lnTo>
                    <a:lnTo>
                      <a:pt x="344855" y="592787"/>
                    </a:lnTo>
                    <a:close/>
                  </a:path>
                </a:pathLst>
              </a:custGeom>
              <a:noFill/>
              <a:ln w="12700" cap="flat">
                <a:solidFill>
                  <a:srgbClr val="FF0000"/>
                </a:solidFill>
                <a:prstDash val="solid"/>
                <a:round/>
                <a:headEnd/>
                <a:tailEnd/>
              </a:ln>
              <a:extLst/>
            </p:spPr>
            <p:txBody>
              <a:bodyPr vert="horz" wrap="square" lIns="74295" tIns="8890" rIns="74295" bIns="8890" numCol="1" rtlCol="0" anchor="t" anchorCtr="0" compatLnSpc="1">
                <a:prstTxWarp prst="textNoShape">
                  <a:avLst/>
                </a:prstTxWarp>
              </a:bodyPr>
              <a:lstStyle/>
              <a:p>
                <a:pPr algn="ctr"/>
                <a:endParaRPr kumimoji="1" lang="ja-JP" altLang="en-US" sz="360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bwMode="gray">
              <a:xfrm>
                <a:off x="8029977" y="3865239"/>
                <a:ext cx="974270" cy="380480"/>
              </a:xfrm>
              <a:prstGeom prst="rect">
                <a:avLst/>
              </a:prstGeom>
              <a:solidFill>
                <a:schemeClr val="bg1">
                  <a:alpha val="50000"/>
                </a:schemeClr>
              </a:solidFill>
            </p:spPr>
            <p:txBody>
              <a:bodyPr wrap="square" lIns="36000" tIns="36000" rIns="36000" bIns="36000" rtlCol="0">
                <a:spAutoFit/>
              </a:bodyPr>
              <a:lstStyle/>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府営三原台第１住宅の建替え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spTree>
    <p:extLst>
      <p:ext uri="{BB962C8B-B14F-4D97-AF65-F5344CB8AC3E}">
        <p14:creationId xmlns:p14="http://schemas.microsoft.com/office/powerpoint/2010/main" val="14230850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．うめきた２期のまちづくり</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主なプロジェクトの今後の方向性</a:t>
            </a:r>
          </a:p>
        </p:txBody>
      </p:sp>
      <p:sp>
        <p:nvSpPr>
          <p:cNvPr id="6" name="正方形/長方形 5"/>
          <p:cNvSpPr/>
          <p:nvPr/>
        </p:nvSpPr>
        <p:spPr>
          <a:xfrm>
            <a:off x="251519" y="1045185"/>
            <a:ext cx="8733075" cy="1015663"/>
          </a:xfrm>
          <a:prstGeom prst="rect">
            <a:avLst/>
          </a:prstGeom>
        </p:spPr>
        <p:txBody>
          <a:bodyPr wrap="square">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と大阪</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市</a:t>
            </a:r>
            <a:r>
              <a:rPr lang="ja-JP" altLang="ja-JP" sz="1600" kern="0" dirty="0">
                <a:latin typeface="Meiryo UI" panose="020B0604030504040204" pitchFamily="50" charset="-128"/>
                <a:ea typeface="Meiryo UI" panose="020B0604030504040204" pitchFamily="50" charset="-128"/>
                <a:cs typeface="Meiryo UI" panose="020B0604030504040204" pitchFamily="50" charset="-128"/>
              </a:rPr>
              <a:t>は</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グランドデザイン・大阪に示された</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kern="0" dirty="0">
                <a:latin typeface="Meiryo UI" panose="020B0604030504040204" pitchFamily="50" charset="-128"/>
                <a:ea typeface="Meiryo UI" panose="020B0604030504040204" pitchFamily="50" charset="-128"/>
                <a:cs typeface="Meiryo UI" panose="020B0604030504040204" pitchFamily="50" charset="-128"/>
              </a:rPr>
              <a:t>うめきたと周辺のみどり化」等の早期実現を目指し、相互に協力し</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、うめ</a:t>
            </a:r>
            <a:r>
              <a:rPr lang="ja-JP" altLang="ja-JP" sz="1600" kern="0" dirty="0">
                <a:latin typeface="Meiryo UI" panose="020B0604030504040204" pitchFamily="50" charset="-128"/>
                <a:ea typeface="Meiryo UI" panose="020B0604030504040204" pitchFamily="50" charset="-128"/>
                <a:cs typeface="Meiryo UI" panose="020B0604030504040204" pitchFamily="50" charset="-128"/>
              </a:rPr>
              <a:t>きた２期の円滑かつ効率的な推進に</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取り組</a:t>
            </a: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みます。</a:t>
            </a:r>
            <a:endParaRPr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斬新で独自性が高く、世界に強く印象付ける「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となる都市空間とするため、比類なき魅力を備えた「みどり」を中心としたまちづくりを行います。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85332" y="2276872"/>
            <a:ext cx="3118515" cy="4176464"/>
            <a:chOff x="1274" y="5703"/>
            <a:chExt cx="2748280" cy="3396615"/>
          </a:xfrm>
        </p:grpSpPr>
        <p:grpSp>
          <p:nvGrpSpPr>
            <p:cNvPr id="11" name="グループ化 10"/>
            <p:cNvGrpSpPr/>
            <p:nvPr/>
          </p:nvGrpSpPr>
          <p:grpSpPr>
            <a:xfrm>
              <a:off x="1274" y="5703"/>
              <a:ext cx="2748280" cy="3396615"/>
              <a:chOff x="1095" y="4814"/>
              <a:chExt cx="2362200" cy="2867025"/>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 y="4814"/>
                <a:ext cx="2362200" cy="2867025"/>
              </a:xfrm>
              <a:prstGeom prst="rect">
                <a:avLst/>
              </a:prstGeom>
              <a:noFill/>
              <a:ln>
                <a:noFill/>
              </a:ln>
            </p:spPr>
          </p:pic>
          <p:sp>
            <p:nvSpPr>
              <p:cNvPr id="30" name="正方形/長方形 29"/>
              <p:cNvSpPr/>
              <p:nvPr/>
            </p:nvSpPr>
            <p:spPr>
              <a:xfrm>
                <a:off x="1314450" y="2581275"/>
                <a:ext cx="972000" cy="720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685925" y="2514600"/>
                <a:ext cx="160920" cy="720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テキスト ボックス 8"/>
            <p:cNvSpPr txBox="1"/>
            <p:nvPr/>
          </p:nvSpPr>
          <p:spPr>
            <a:xfrm>
              <a:off x="1571625" y="2447925"/>
              <a:ext cx="342900"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JR</a:t>
              </a: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大阪駅</a:t>
              </a:r>
            </a:p>
          </p:txBody>
        </p:sp>
        <p:sp>
          <p:nvSpPr>
            <p:cNvPr id="13" name="テキスト ボックス 10"/>
            <p:cNvSpPr txBox="1"/>
            <p:nvPr/>
          </p:nvSpPr>
          <p:spPr>
            <a:xfrm>
              <a:off x="1771650" y="2705100"/>
              <a:ext cx="39433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阪神梅田駅</a:t>
              </a:r>
            </a:p>
          </p:txBody>
        </p:sp>
        <p:sp>
          <p:nvSpPr>
            <p:cNvPr id="14" name="テキスト ボックス 15"/>
            <p:cNvSpPr txBox="1"/>
            <p:nvPr/>
          </p:nvSpPr>
          <p:spPr>
            <a:xfrm>
              <a:off x="904875" y="838200"/>
              <a:ext cx="359410"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阪急中津駅</a:t>
              </a:r>
            </a:p>
          </p:txBody>
        </p:sp>
        <p:sp>
          <p:nvSpPr>
            <p:cNvPr id="15" name="テキスト ボックス 16"/>
            <p:cNvSpPr txBox="1"/>
            <p:nvPr/>
          </p:nvSpPr>
          <p:spPr>
            <a:xfrm>
              <a:off x="438150" y="771525"/>
              <a:ext cx="39433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国道</a:t>
              </a:r>
              <a:r>
                <a:rPr kumimoji="0" 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176</a:t>
              </a: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p>
          </p:txBody>
        </p:sp>
        <p:sp>
          <p:nvSpPr>
            <p:cNvPr id="16" name="テキスト ボックス 17"/>
            <p:cNvSpPr txBox="1"/>
            <p:nvPr/>
          </p:nvSpPr>
          <p:spPr>
            <a:xfrm>
              <a:off x="2447925" y="352425"/>
              <a:ext cx="107950" cy="323850"/>
            </a:xfrm>
            <a:prstGeom prst="rect">
              <a:avLst/>
            </a:prstGeom>
            <a:solidFill>
              <a:sysClr val="window" lastClr="FFFFFF"/>
            </a:solidFill>
            <a:ln w="6350">
              <a:noFill/>
            </a:ln>
            <a:effectLst/>
          </p:spPr>
          <p:txBody>
            <a:bodyPr rot="0" spcFirstLastPara="0" vert="eaVert"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新御堂筋</a:t>
              </a:r>
            </a:p>
          </p:txBody>
        </p:sp>
        <p:sp>
          <p:nvSpPr>
            <p:cNvPr id="17" name="テキスト ボックス 11"/>
            <p:cNvSpPr txBox="1"/>
            <p:nvPr/>
          </p:nvSpPr>
          <p:spPr>
            <a:xfrm>
              <a:off x="238125" y="133350"/>
              <a:ext cx="17970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淀川</a:t>
              </a:r>
            </a:p>
          </p:txBody>
        </p:sp>
        <p:sp>
          <p:nvSpPr>
            <p:cNvPr id="18" name="テキスト ボックス 18"/>
            <p:cNvSpPr txBox="1"/>
            <p:nvPr/>
          </p:nvSpPr>
          <p:spPr>
            <a:xfrm>
              <a:off x="133350" y="1685925"/>
              <a:ext cx="107950" cy="287655"/>
            </a:xfrm>
            <a:prstGeom prst="rect">
              <a:avLst/>
            </a:prstGeom>
            <a:solidFill>
              <a:sysClr val="window" lastClr="FFFFFF"/>
            </a:solidFill>
            <a:ln w="6350">
              <a:noFill/>
            </a:ln>
            <a:effectLst/>
          </p:spPr>
          <p:txBody>
            <a:bodyPr rot="0" spcFirstLastPara="0" vert="eaVert"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なにわ筋</a:t>
              </a:r>
            </a:p>
          </p:txBody>
        </p:sp>
        <p:sp>
          <p:nvSpPr>
            <p:cNvPr id="19" name="テキスト ボックス 19"/>
            <p:cNvSpPr txBox="1"/>
            <p:nvPr/>
          </p:nvSpPr>
          <p:spPr>
            <a:xfrm>
              <a:off x="2066925" y="1809750"/>
              <a:ext cx="215900" cy="2159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阪急</a:t>
              </a:r>
            </a:p>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梅田駅</a:t>
              </a:r>
            </a:p>
          </p:txBody>
        </p:sp>
        <p:sp>
          <p:nvSpPr>
            <p:cNvPr id="20" name="テキスト ボックス 20"/>
            <p:cNvSpPr txBox="1"/>
            <p:nvPr/>
          </p:nvSpPr>
          <p:spPr>
            <a:xfrm>
              <a:off x="990600" y="1952625"/>
              <a:ext cx="28765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期区域</a:t>
              </a:r>
            </a:p>
          </p:txBody>
        </p:sp>
        <p:sp>
          <p:nvSpPr>
            <p:cNvPr id="23" name="テキスト ボックス 21"/>
            <p:cNvSpPr txBox="1"/>
            <p:nvPr/>
          </p:nvSpPr>
          <p:spPr>
            <a:xfrm>
              <a:off x="1381125" y="1876425"/>
              <a:ext cx="204470" cy="179705"/>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先行開発区域</a:t>
              </a:r>
            </a:p>
          </p:txBody>
        </p:sp>
        <p:sp>
          <p:nvSpPr>
            <p:cNvPr id="24" name="テキスト ボックス 22"/>
            <p:cNvSpPr txBox="1"/>
            <p:nvPr/>
          </p:nvSpPr>
          <p:spPr>
            <a:xfrm>
              <a:off x="1428750" y="2943225"/>
              <a:ext cx="1259840" cy="359410"/>
            </a:xfrm>
            <a:prstGeom prst="rect">
              <a:avLst/>
            </a:prstGeom>
            <a:solidFill>
              <a:sysClr val="window" lastClr="FFFFFF"/>
            </a:solidFill>
            <a:ln w="6350">
              <a:solidFill>
                <a:sysClr val="windowText" lastClr="000000">
                  <a:lumMod val="50000"/>
                  <a:lumOff val="50000"/>
                </a:sysClr>
              </a:solidFill>
            </a:ln>
            <a:effectLst/>
          </p:spPr>
          <p:txBody>
            <a:bodyPr rot="0" spcFirstLastPara="0" vert="horz" wrap="square" lIns="0" tIns="36000" rIns="36000" bIns="0" numCol="1" spcCol="0" rtlCol="0" fromWordArt="0" anchor="t" anchorCtr="0" forceAA="0" compatLnSpc="1">
              <a:prstTxWarp prst="textNoShape">
                <a:avLst/>
              </a:prstTxWarp>
              <a:noAutofit/>
            </a:bodyPr>
            <a:lstStyle/>
            <a:p>
              <a:pPr marL="0" marR="0" lvl="0" indent="0" algn="ctr"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凡　　例</a:t>
              </a:r>
            </a:p>
            <a:p>
              <a:pPr marL="0" marR="0" lvl="0" indent="0" algn="just" defTabSz="914400" eaLnBrk="1" fontAlgn="auto" latinLnBrk="0" hangingPunct="1">
                <a:lnSpc>
                  <a:spcPts val="700"/>
                </a:lnSpc>
                <a:spcBef>
                  <a:spcPts val="0"/>
                </a:spcBef>
                <a:spcAft>
                  <a:spcPts val="0"/>
                </a:spcAft>
                <a:buClrTx/>
                <a:buSzTx/>
                <a:buFontTx/>
                <a:buNone/>
                <a:tabLst/>
                <a:defRPr/>
              </a:pPr>
              <a:r>
                <a:rPr kumimoji="0" 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600" b="0" i="0" u="none" strike="noStrike" kern="1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eaLnBrk="1" fontAlgn="auto" latinLnBrk="1"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土地区画整理事業範囲　　</a:t>
              </a:r>
              <a:endPar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四角形吹き出し 24"/>
            <p:cNvSpPr/>
            <p:nvPr/>
          </p:nvSpPr>
          <p:spPr>
            <a:xfrm>
              <a:off x="990601" y="2705100"/>
              <a:ext cx="695325" cy="238125"/>
            </a:xfrm>
            <a:prstGeom prst="wedgeRectCallout">
              <a:avLst>
                <a:gd name="adj1" fmla="val -17565"/>
                <a:gd name="adj2" fmla="val -125279"/>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新駅整備</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吹き出し 25"/>
            <p:cNvSpPr/>
            <p:nvPr/>
          </p:nvSpPr>
          <p:spPr>
            <a:xfrm>
              <a:off x="95250" y="2447925"/>
              <a:ext cx="809625" cy="238125"/>
            </a:xfrm>
            <a:prstGeom prst="wedgeRectCallout">
              <a:avLst>
                <a:gd name="adj1" fmla="val 11786"/>
                <a:gd name="adj2" fmla="val 130694"/>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区画整理</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吹き出し 26"/>
            <p:cNvSpPr/>
            <p:nvPr/>
          </p:nvSpPr>
          <p:spPr>
            <a:xfrm>
              <a:off x="241301" y="1438275"/>
              <a:ext cx="835024" cy="238125"/>
            </a:xfrm>
            <a:prstGeom prst="wedgeRectCallout">
              <a:avLst>
                <a:gd name="adj1" fmla="val 47224"/>
                <a:gd name="adj2" fmla="val 134721"/>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公園整備</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904875" y="142875"/>
              <a:ext cx="866775" cy="238125"/>
            </a:xfrm>
            <a:prstGeom prst="wedgeRectCallout">
              <a:avLst>
                <a:gd name="adj1" fmla="val 37365"/>
                <a:gd name="adj2" fmla="val 102721"/>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鉄道地下化</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正方形/長方形 1"/>
          <p:cNvSpPr/>
          <p:nvPr/>
        </p:nvSpPr>
        <p:spPr>
          <a:xfrm>
            <a:off x="3203848" y="2476440"/>
            <a:ext cx="5876752" cy="1528624"/>
          </a:xfrm>
          <a:prstGeom prst="rect">
            <a:avLst/>
          </a:prstGeom>
        </p:spPr>
        <p:txBody>
          <a:bodyPr wrap="square">
            <a:spAutoFit/>
          </a:bodyPr>
          <a:lstStyle/>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：府市、経済団体からなる実行委員会が優秀提案者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を選定（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１次公募）</a:t>
            </a:r>
          </a:p>
          <a:p>
            <a:pPr>
              <a:lnSpc>
                <a:spcPts val="14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：優秀提案者との「対話」により「まちづくりの方針」を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：「まちづくりの方針」に基づき、公募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要項（案）を作成</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年度以降：土地所有者に要請し、民間事業者を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募集（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２次公募）</a:t>
            </a:r>
          </a:p>
        </p:txBody>
      </p:sp>
      <p:sp>
        <p:nvSpPr>
          <p:cNvPr id="32" name="正方形/長方形 31"/>
          <p:cNvSpPr/>
          <p:nvPr/>
        </p:nvSpPr>
        <p:spPr>
          <a:xfrm>
            <a:off x="3347864" y="4005064"/>
            <a:ext cx="1944216"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費用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負担の考え方</a:t>
            </a:r>
          </a:p>
        </p:txBody>
      </p:sp>
      <p:pic>
        <p:nvPicPr>
          <p:cNvPr id="33" name="図 32"/>
          <p:cNvPicPr/>
          <p:nvPr/>
        </p:nvPicPr>
        <p:blipFill>
          <a:blip r:embed="rId3">
            <a:extLst>
              <a:ext uri="{28A0092B-C50C-407E-A947-70E740481C1C}">
                <a14:useLocalDpi xmlns:a14="http://schemas.microsoft.com/office/drawing/2010/main" val="0"/>
              </a:ext>
            </a:extLst>
          </a:blip>
          <a:srcRect/>
          <a:stretch>
            <a:fillRect/>
          </a:stretch>
        </p:blipFill>
        <p:spPr bwMode="auto">
          <a:xfrm>
            <a:off x="1887465" y="6126860"/>
            <a:ext cx="295275" cy="45085"/>
          </a:xfrm>
          <a:prstGeom prst="rect">
            <a:avLst/>
          </a:prstGeom>
          <a:noFill/>
          <a:ln w="12700">
            <a:solidFill>
              <a:sysClr val="windowText" lastClr="000000"/>
            </a:solidFill>
            <a:prstDash val="sysDot"/>
            <a:miter lim="800000"/>
          </a:ln>
        </p:spPr>
      </p:pic>
      <p:graphicFrame>
        <p:nvGraphicFramePr>
          <p:cNvPr id="34" name="表 33"/>
          <p:cNvGraphicFramePr>
            <a:graphicFrameLocks noGrp="1"/>
          </p:cNvGraphicFramePr>
          <p:nvPr>
            <p:extLst>
              <p:ext uri="{D42A27DB-BD31-4B8C-83A1-F6EECF244321}">
                <p14:modId xmlns:p14="http://schemas.microsoft.com/office/powerpoint/2010/main" val="2068991971"/>
              </p:ext>
            </p:extLst>
          </p:nvPr>
        </p:nvGraphicFramePr>
        <p:xfrm>
          <a:off x="3382959" y="4316202"/>
          <a:ext cx="5581528" cy="2281150"/>
        </p:xfrm>
        <a:graphic>
          <a:graphicData uri="http://schemas.openxmlformats.org/drawingml/2006/table">
            <a:tbl>
              <a:tblPr firstRow="1" bandRow="1">
                <a:tableStyleId>{00A15C55-8517-42AA-B614-E9B94910E393}</a:tableStyleId>
              </a:tblPr>
              <a:tblGrid>
                <a:gridCol w="1395382"/>
                <a:gridCol w="1395382"/>
                <a:gridCol w="1494621"/>
                <a:gridCol w="1296143"/>
              </a:tblGrid>
              <a:tr h="239966">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公園整備</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土地区画整理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新駅整備</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鉄道地下化</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B w="38100" cap="flat" cmpd="sng" algn="ctr">
                      <a:solidFill>
                        <a:schemeClr val="bg1"/>
                      </a:solidFill>
                      <a:prstDash val="solid"/>
                      <a:round/>
                      <a:headEnd type="none" w="med" len="med"/>
                      <a:tailEnd type="none" w="med" len="med"/>
                    </a:lnB>
                  </a:tcPr>
                </a:tc>
              </a:tr>
              <a:tr h="48720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（みどり化の実現）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（みどり化を実現するため、他の事業にはない制約のかかったものとなる）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（なにわ筋線具体化の際には広域鉄道ネットワーク計画上の結節機能を有する点を踏まえ）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（地域のまちづくりの基盤となる事業であるため）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T w="38100" cap="flat" cmpd="sng" algn="ctr">
                      <a:solidFill>
                        <a:schemeClr val="bg1"/>
                      </a:solidFill>
                      <a:prstDash val="solid"/>
                      <a:round/>
                      <a:headEnd type="none" w="med" len="med"/>
                      <a:tailEnd type="none" w="med" len="med"/>
                    </a:lnT>
                  </a:tcPr>
                </a:tc>
              </a:tr>
              <a:tr h="100099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府市折半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府市折半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保留地処分金を除く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府が応分の負担</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なにわ筋線の具体化にあわせ別途協議</a:t>
                      </a:r>
                    </a:p>
                    <a:p>
                      <a:pPr marL="108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鉄道事業者負担を除く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市の負担</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147</a:t>
            </a:fld>
            <a:endParaRPr lang="ja-JP" altLang="en-US" dirty="0">
              <a:solidFill>
                <a:prstClr val="black"/>
              </a:solidFill>
            </a:endParaRPr>
          </a:p>
        </p:txBody>
      </p:sp>
      <p:sp>
        <p:nvSpPr>
          <p:cNvPr id="3" name="正方形/長方形 2"/>
          <p:cNvSpPr/>
          <p:nvPr/>
        </p:nvSpPr>
        <p:spPr>
          <a:xfrm>
            <a:off x="3203848" y="2221027"/>
            <a:ext cx="1478290" cy="271869"/>
          </a:xfrm>
          <a:prstGeom prst="rect">
            <a:avLst/>
          </a:prstGeom>
        </p:spPr>
        <p:txBody>
          <a:bodyPr wrap="none">
            <a:spAutoFit/>
          </a:bodyPr>
          <a:lstStyle/>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　スケジュール</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96683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724128" y="3645024"/>
            <a:ext cx="2369726" cy="144016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2179695" y="1453331"/>
            <a:ext cx="4784609" cy="523220"/>
          </a:xfrm>
          <a:prstGeom prst="rect">
            <a:avLst/>
          </a:prstGeom>
          <a:noFill/>
        </p:spPr>
        <p:txBody>
          <a:bodyPr wrap="square" rtlCol="0">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改革工程表</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130120" y="2636910"/>
            <a:ext cx="7042280" cy="2923877"/>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「行財政改革推進プラン（案）」で掲げた「</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具体的な改革の取組み」や「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健全で規律ある財政運営の実現」について、具体的な取組みの工程表を掲載します。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≪具体的な改革の取組み≫</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活力の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467395" y="453796"/>
            <a:ext cx="1368152" cy="426055"/>
          </a:xfrm>
          <a:prstGeom prst="rect">
            <a:avLst/>
          </a:prstGeom>
        </p:spPr>
        <p:txBody>
          <a:bodyPr wrap="square">
            <a:no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148</a:t>
            </a:fld>
            <a:endParaRPr lang="ja-JP" altLang="en-US" dirty="0">
              <a:solidFill>
                <a:prstClr val="black"/>
              </a:solidFill>
            </a:endParaRPr>
          </a:p>
        </p:txBody>
      </p:sp>
      <p:sp>
        <p:nvSpPr>
          <p:cNvPr id="7" name="右矢印 6"/>
          <p:cNvSpPr/>
          <p:nvPr/>
        </p:nvSpPr>
        <p:spPr>
          <a:xfrm>
            <a:off x="6035838" y="3968350"/>
            <a:ext cx="36004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10" name="直線矢印コネクタ 9"/>
          <p:cNvCxnSpPr/>
          <p:nvPr/>
        </p:nvCxnSpPr>
        <p:spPr>
          <a:xfrm>
            <a:off x="6048767" y="4450647"/>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6036204" y="4774783"/>
            <a:ext cx="36004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6395878" y="3954832"/>
            <a:ext cx="1283068"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運用・発展（改善）</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402123" y="4314001"/>
            <a:ext cx="550004"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412243" y="4653136"/>
            <a:ext cx="776089"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研究・検討</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733589" y="3645024"/>
            <a:ext cx="776089"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凡例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042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3205154899"/>
              </p:ext>
            </p:extLst>
          </p:nvPr>
        </p:nvGraphicFramePr>
        <p:xfrm>
          <a:off x="0" y="2839618"/>
          <a:ext cx="4838701" cy="343852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8432528" y="6506122"/>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23" name="テキスト ボックス 22"/>
          <p:cNvSpPr txBox="1"/>
          <p:nvPr/>
        </p:nvSpPr>
        <p:spPr>
          <a:xfrm>
            <a:off x="0" y="2486389"/>
            <a:ext cx="504056" cy="246221"/>
          </a:xfrm>
          <a:prstGeom prst="rect">
            <a:avLst/>
          </a:prstGeom>
          <a:noFill/>
        </p:spPr>
        <p:txBody>
          <a:bodyPr wrap="square" rtlCol="0">
            <a:spAutoFit/>
          </a:bodyPr>
          <a:lstStyle/>
          <a:p>
            <a:r>
              <a:rPr lang="ja-JP" altLang="en-US" sz="1000" dirty="0" smtClean="0">
                <a:solidFill>
                  <a:prstClr val="black"/>
                </a:solidFill>
              </a:rPr>
              <a:t>人</a:t>
            </a:r>
            <a:endParaRPr lang="ja-JP" altLang="en-US" sz="1000" dirty="0">
              <a:solidFill>
                <a:prstClr val="black"/>
              </a:solidFill>
            </a:endParaRPr>
          </a:p>
        </p:txBody>
      </p:sp>
      <p:graphicFrame>
        <p:nvGraphicFramePr>
          <p:cNvPr id="26" name="Object 4"/>
          <p:cNvGraphicFramePr>
            <a:graphicFrameLocks noChangeAspect="1"/>
          </p:cNvGraphicFramePr>
          <p:nvPr>
            <p:extLst>
              <p:ext uri="{D42A27DB-BD31-4B8C-83A1-F6EECF244321}">
                <p14:modId xmlns:p14="http://schemas.microsoft.com/office/powerpoint/2010/main" val="2222104111"/>
              </p:ext>
            </p:extLst>
          </p:nvPr>
        </p:nvGraphicFramePr>
        <p:xfrm>
          <a:off x="4883172" y="2732611"/>
          <a:ext cx="4071930" cy="340927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p:nvPr/>
        </p:nvCxnSpPr>
        <p:spPr>
          <a:xfrm>
            <a:off x="179512" y="557972"/>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70126" y="605006"/>
            <a:ext cx="8910474" cy="1815882"/>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組織人員体制及び給与制度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職員数については、これまで、削減計画に基づき、効率的で効果的な組織体制の実現に向け、様々な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取組み（公営企業等の独立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法人化を含む）を進めてきた結果、現在では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年前の職員数から半減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しています。現在は、平成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月に策定した「職員数管理目標」に基づき、引き続き取組みを進めています。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給与に関しても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％）という大幅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な給与カットを実施するとともに、いわゆる「わたり」の廃止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、独自給料表の導入、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さらには人事評価結果の給与への厳格な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反映（相対評価の導入）など、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全般に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わたる抜本的な改革を実施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476447" y="2390233"/>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行政部門職員数の推移</a:t>
            </a:r>
          </a:p>
        </p:txBody>
      </p:sp>
      <p:sp>
        <p:nvSpPr>
          <p:cNvPr id="25" name="Rectangle 2"/>
          <p:cNvSpPr>
            <a:spLocks noChangeArrowheads="1"/>
          </p:cNvSpPr>
          <p:nvPr/>
        </p:nvSpPr>
        <p:spPr bwMode="auto">
          <a:xfrm>
            <a:off x="5175740" y="2390233"/>
            <a:ext cx="3744417" cy="5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252000" indent="-457200"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一般行政部門の給与</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ラスパイレス指数）の</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国を</a:t>
            </a:r>
            <a:r>
              <a:rPr lang="en-US" altLang="ja-JP"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とした場合）</a:t>
            </a:r>
          </a:p>
        </p:txBody>
      </p:sp>
      <p:sp>
        <p:nvSpPr>
          <p:cNvPr id="2" name="テキスト ボックス 1"/>
          <p:cNvSpPr txBox="1"/>
          <p:nvPr/>
        </p:nvSpPr>
        <p:spPr>
          <a:xfrm>
            <a:off x="504057" y="6278143"/>
            <a:ext cx="3347864" cy="523220"/>
          </a:xfrm>
          <a:prstGeom prst="rect">
            <a:avLst/>
          </a:prstGeom>
          <a:noFill/>
          <a:ln>
            <a:solidFill>
              <a:schemeClr val="tx1"/>
            </a:solidFill>
            <a:prstDash val="sysDash"/>
          </a:ln>
        </p:spPr>
        <p:txBody>
          <a:bodyPr wrap="squar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職員数管理目標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8,309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実績</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8,240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人（対目標△</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a:xfrm>
            <a:off x="7308304" y="4221088"/>
            <a:ext cx="1368152" cy="1368152"/>
          </a:xfrm>
          <a:prstGeom prst="ellipse">
            <a:avLst/>
          </a:prstGeom>
          <a:noFill/>
          <a:ln w="38100">
            <a:solidFill>
              <a:srgbClr val="FF0000"/>
            </a:solidFill>
            <a:prstDash val="sysDot"/>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5" name="AutoShape 3"/>
          <p:cNvSpPr>
            <a:spLocks noChangeArrowheads="1"/>
          </p:cNvSpPr>
          <p:nvPr/>
        </p:nvSpPr>
        <p:spPr bwMode="auto">
          <a:xfrm>
            <a:off x="5343595" y="6072025"/>
            <a:ext cx="3024336" cy="728472"/>
          </a:xfrm>
          <a:prstGeom prst="wedgeRoundRectCallout">
            <a:avLst>
              <a:gd name="adj1" fmla="val 36974"/>
              <a:gd name="adj2" fmla="val -74703"/>
              <a:gd name="adj3" fmla="val 16667"/>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破線部は国の臨時特例（給与減額措置：Ｈ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）がない場合の数値（Ｈ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小波 9"/>
          <p:cNvSpPr/>
          <p:nvPr/>
        </p:nvSpPr>
        <p:spPr>
          <a:xfrm rot="5400000">
            <a:off x="-219954" y="4178426"/>
            <a:ext cx="2974694" cy="590378"/>
          </a:xfrm>
          <a:prstGeom prst="doubleWave">
            <a:avLst>
              <a:gd name="adj1" fmla="val 12500"/>
              <a:gd name="adj2" fmla="val 0"/>
            </a:avLst>
          </a:prstGeom>
          <a:solidFill>
            <a:schemeClr val="bg1"/>
          </a:solidFill>
          <a:ln w="1270">
            <a:solidFill>
              <a:schemeClr val="tx1"/>
            </a:solidFill>
            <a:prstDash val="solid"/>
          </a:ln>
        </p:spPr>
        <p:txBody>
          <a:bodyPr wrap="square" lIns="91440" tIns="45720" rIns="91440" bIns="45720" rtlCol="0" anchor="ctr">
            <a:normAutofit fontScale="40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691040" y="3247590"/>
            <a:ext cx="1801383" cy="534368"/>
          </a:xfrm>
          <a:prstGeom prst="rect">
            <a:avLst/>
          </a:prstGeom>
          <a:solidFill>
            <a:schemeClr val="bg1"/>
          </a:solidFill>
          <a:ln w="3175">
            <a:solidFill>
              <a:schemeClr val="tx1"/>
            </a:solidFill>
            <a:prstDash val="dash"/>
          </a:ln>
        </p:spPr>
        <p:txBody>
          <a:bodyPr wrap="square" lIns="72000" tIns="36000" rIns="36000" bIns="36000" rtlCol="0" anchor="ctr" anchorCtr="0">
            <a:spAutoFit/>
          </a:body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職員数は常勤職員（フルタ</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イム再任用職員を含む</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短時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間再任用職員は含まない</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65467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22"/>
          <p:cNvGraphicFramePr>
            <a:graphicFrameLocks noGrp="1"/>
          </p:cNvGraphicFramePr>
          <p:nvPr>
            <p:extLst>
              <p:ext uri="{D42A27DB-BD31-4B8C-83A1-F6EECF244321}">
                <p14:modId xmlns:p14="http://schemas.microsoft.com/office/powerpoint/2010/main" val="4235478758"/>
              </p:ext>
            </p:extLst>
          </p:nvPr>
        </p:nvGraphicFramePr>
        <p:xfrm>
          <a:off x="251521" y="1412776"/>
          <a:ext cx="8712967" cy="4561459"/>
        </p:xfrm>
        <a:graphic>
          <a:graphicData uri="http://schemas.openxmlformats.org/drawingml/2006/table">
            <a:tbl>
              <a:tblPr firstRow="1" firstCol="1" bandRow="1" bandCol="1"/>
              <a:tblGrid>
                <a:gridCol w="1370163"/>
                <a:gridCol w="1708003"/>
                <a:gridCol w="761619"/>
                <a:gridCol w="1370163"/>
                <a:gridCol w="1370700"/>
                <a:gridCol w="1370700"/>
                <a:gridCol w="761619"/>
              </a:tblGrid>
              <a:tr h="198880">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692108">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主要事業マネジメントシートの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導入</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P33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事業重点化をサポートする機能として、各部局（長）が、主要事業マネジメントシートを活用し、事業優先性、事業選択、事業効果（費用対効果）の</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900" kern="100" dirty="0" err="1">
                          <a:effectLst/>
                          <a:latin typeface="Meiryo UI" panose="020B0604030504040204" pitchFamily="50" charset="-128"/>
                          <a:ea typeface="Meiryo UI" panose="020B0604030504040204" pitchFamily="50" charset="-128"/>
                          <a:cs typeface="Meiryo UI" panose="020B0604030504040204" pitchFamily="50" charset="-128"/>
                        </a:rPr>
                        <a:t>つの</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観点から、継続的に点検（</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PDCA</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）を進める仕組みを導入します。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pP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主要事業マネジメントシートの</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a:t>
                      </a:r>
                      <a:r>
                        <a:rPr lang="ja-JP" sz="9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活用効果の検討と事業の重点化に向けた改善</a:t>
                      </a:r>
                      <a: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effectLst/>
                          <a:latin typeface="Meiryo UI" panose="020B0604030504040204" pitchFamily="50" charset="-128"/>
                          <a:ea typeface="Meiryo UI" panose="020B0604030504040204" pitchFamily="50" charset="-128"/>
                          <a:cs typeface="Meiryo UI" panose="020B0604030504040204" pitchFamily="50" charset="-128"/>
                        </a:rPr>
                        <a:t>（様式の見直し等）</a:t>
                      </a:r>
                      <a:endPar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endParaRPr lang="ja-JP" sz="9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・各部局において、優先性や効果の高い事業への組み換え（重点化）を行う仕組みの定着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年後を目途に主要事業マネジメントシート導入の効果を検証</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561">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新公会計制度</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活用した</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コストパフォーマンス評価</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P36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新公会計制度を活用し、単位あたりの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コスト</a:t>
                      </a:r>
                      <a:r>
                        <a:rPr lang="ja-JP" altLang="en-US" sz="900" u="sng"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算出することにより、</a:t>
                      </a:r>
                      <a:r>
                        <a:rPr lang="ja-JP" altLang="en-US" sz="900" u="none" strike="noStrike" kern="100" baseline="0" dirty="0" smtClean="0">
                          <a:effectLst/>
                          <a:latin typeface="Meiryo UI" panose="020B0604030504040204" pitchFamily="50" charset="-128"/>
                          <a:ea typeface="Meiryo UI" panose="020B0604030504040204" pitchFamily="50" charset="-128"/>
                          <a:cs typeface="Meiryo UI" panose="020B0604030504040204" pitchFamily="50" charset="-128"/>
                        </a:rPr>
                        <a:t>事業の効率性やコストパフォーマンスを計測するとともに、</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各部局（長）が、</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当初</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の目標との達成度合い、経年変化等を比較することで、各事業の達成度合い</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その</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効率性の「見える化」を行い、点検指標として活用します。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会計局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会計</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指導課</a:t>
                      </a:r>
                      <a:endParaRPr lang="ja-JP" sz="900" u="none" strike="sngStrike" kern="100" baseline="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・各部局</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において、主要事業マネジメントシート</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9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新公会計制度を活用した</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コスト分析</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記載</a:t>
                      </a:r>
                      <a:r>
                        <a:rPr lang="ja-JP" sz="900" dirty="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活用効果の検討と改善</a:t>
                      </a:r>
                      <a:r>
                        <a:rPr lang="ja-JP" altLang="ja-JP" sz="900" strike="sngStrike"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strike="sngStrike"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strike="sngStrike"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effectLst/>
                          <a:latin typeface="Meiryo UI" panose="020B0604030504040204" pitchFamily="50" charset="-128"/>
                          <a:ea typeface="Meiryo UI" panose="020B0604030504040204" pitchFamily="50" charset="-128"/>
                          <a:cs typeface="Meiryo UI" panose="020B0604030504040204" pitchFamily="50" charset="-128"/>
                        </a:rPr>
                        <a:t>（様式の見直し等）</a:t>
                      </a:r>
                      <a:endPar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5608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　①成果重視による事業選択</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矢印コネクタ 35"/>
          <p:cNvCxnSpPr/>
          <p:nvPr/>
        </p:nvCxnSpPr>
        <p:spPr>
          <a:xfrm>
            <a:off x="4087576" y="2276872"/>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8" name="直線矢印コネクタ 47"/>
          <p:cNvCxnSpPr/>
          <p:nvPr/>
        </p:nvCxnSpPr>
        <p:spPr>
          <a:xfrm>
            <a:off x="4087576" y="4725144"/>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50" name="右矢印 49"/>
          <p:cNvSpPr/>
          <p:nvPr/>
        </p:nvSpPr>
        <p:spPr>
          <a:xfrm>
            <a:off x="4427984" y="2996952"/>
            <a:ext cx="367240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1" name="右矢印 50"/>
          <p:cNvSpPr/>
          <p:nvPr/>
        </p:nvSpPr>
        <p:spPr>
          <a:xfrm>
            <a:off x="4427984" y="5661248"/>
            <a:ext cx="367240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149</a:t>
            </a:fld>
            <a:endParaRPr lang="ja-JP" altLang="en-US" dirty="0">
              <a:solidFill>
                <a:prstClr val="black"/>
              </a:solidFill>
            </a:endParaRPr>
          </a:p>
        </p:txBody>
      </p:sp>
    </p:spTree>
    <p:extLst>
      <p:ext uri="{BB962C8B-B14F-4D97-AF65-F5344CB8AC3E}">
        <p14:creationId xmlns:p14="http://schemas.microsoft.com/office/powerpoint/2010/main" val="16975363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5608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　①成果重視による事業選択</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75948296"/>
              </p:ext>
            </p:extLst>
          </p:nvPr>
        </p:nvGraphicFramePr>
        <p:xfrm>
          <a:off x="251520" y="1412776"/>
          <a:ext cx="8712968" cy="1955104"/>
        </p:xfrm>
        <a:graphic>
          <a:graphicData uri="http://schemas.openxmlformats.org/drawingml/2006/table">
            <a:tbl>
              <a:tblPr firstRow="1" firstCol="1" bandRow="1" bandCol="1"/>
              <a:tblGrid>
                <a:gridCol w="1408201"/>
                <a:gridCol w="1665656"/>
                <a:gridCol w="742736"/>
                <a:gridCol w="1336192"/>
                <a:gridCol w="1336716"/>
                <a:gridCol w="1336716"/>
                <a:gridCol w="886751"/>
              </a:tblGrid>
              <a:tr h="198880">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503552">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予算編成過程における部局の創意工夫を促す仕組みの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P38</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メリットシステムの導入など、部局長が主体的なマネジメントを発揮し、その実効性を高めるための仕組みづくりについて、様々な角度から検討を進めます。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・広告事業におけるメリットシステムの</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部局の創意工夫を促す仕組みの検討</a:t>
                      </a:r>
                      <a:r>
                        <a:rPr lang="ja-JP" sz="9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cxnSp>
        <p:nvCxnSpPr>
          <p:cNvPr id="11" name="直線矢印コネクタ 10"/>
          <p:cNvCxnSpPr/>
          <p:nvPr/>
        </p:nvCxnSpPr>
        <p:spPr>
          <a:xfrm>
            <a:off x="4238148" y="2880000"/>
            <a:ext cx="378000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4788024" y="2912368"/>
            <a:ext cx="259228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（導入可能なものから順次実施）</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4067944" y="2276872"/>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150</a:t>
            </a:fld>
            <a:endParaRPr lang="ja-JP" altLang="en-US" dirty="0">
              <a:solidFill>
                <a:prstClr val="black"/>
              </a:solidFill>
            </a:endParaRPr>
          </a:p>
        </p:txBody>
      </p:sp>
    </p:spTree>
    <p:extLst>
      <p:ext uri="{BB962C8B-B14F-4D97-AF65-F5344CB8AC3E}">
        <p14:creationId xmlns:p14="http://schemas.microsoft.com/office/powerpoint/2010/main" val="22813206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38331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　②ストックの活用</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88909327"/>
              </p:ext>
            </p:extLst>
          </p:nvPr>
        </p:nvGraphicFramePr>
        <p:xfrm>
          <a:off x="251520" y="1416031"/>
          <a:ext cx="8711999" cy="3093089"/>
        </p:xfrm>
        <a:graphic>
          <a:graphicData uri="http://schemas.openxmlformats.org/drawingml/2006/table">
            <a:tbl>
              <a:tblPr firstRow="1" firstCol="1" bandRow="1" bandCol="1"/>
              <a:tblGrid>
                <a:gridCol w="1347178"/>
                <a:gridCol w="1679350"/>
                <a:gridCol w="748842"/>
                <a:gridCol w="1347178"/>
                <a:gridCol w="1347705"/>
                <a:gridCol w="1347705"/>
                <a:gridCol w="894041"/>
              </a:tblGrid>
              <a:tr h="198880">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641537">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施設等をできる限り長期にわたり安全・安心に利用できるよう、計画的に管理・修繕</a:t>
                      </a:r>
                      <a:r>
                        <a:rPr lang="ja-JP" altLang="en-US"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（予防保全）、</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長寿命化することによって、</a:t>
                      </a:r>
                      <a:r>
                        <a:rPr lang="ja-JP" altLang="en-US"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施設等の建設や維持管理等に要する総費用（ライフサイクルコスト）の縮減と、施設等の建替時期の分散による毎年度の財政負担を平準化します。</a:t>
                      </a:r>
                      <a:endParaRPr lang="en-US" altLang="ja-JP"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また、</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公共施設等の劣化や利用状況等を把握しながら、既存施設等の有効活用（組み換え）や総量の最適化を図ることによって、</a:t>
                      </a:r>
                      <a:r>
                        <a:rPr kumimoji="0" lang="ja-JP" altLang="en-US"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必要とされる規模への適正化・縮小や低未利用財産の有効活用・売却などにより、新たな施策展開につなげます。</a:t>
                      </a:r>
                      <a:endParaRPr kumimoji="0" lang="en-US" altLang="ja-JP"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35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財産活用課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住宅まちづくり部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公共建築室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『ファシリティマネジメント基本方針』（仮称</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（※（仮称）都市基盤施設長寿命化計画など各部局が作成するファシリティマネジメント関連の計画との整合を図る</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・財産の基本情報（公有財産台帳）のほか保全情報等のデータ把握・一元的管理</a:t>
                      </a:r>
                      <a:endParaRPr kumimoji="1" lang="en-US" altLang="ja-JP"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基本方針に基づくマネジメントの実施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直線矢印コネクタ 10"/>
          <p:cNvCxnSpPr/>
          <p:nvPr/>
        </p:nvCxnSpPr>
        <p:spPr>
          <a:xfrm>
            <a:off x="4087576" y="3006663"/>
            <a:ext cx="127651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9" name="右矢印 18"/>
          <p:cNvSpPr/>
          <p:nvPr/>
        </p:nvSpPr>
        <p:spPr>
          <a:xfrm>
            <a:off x="5448300" y="2898651"/>
            <a:ext cx="2540817" cy="2065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151</a:t>
            </a:fld>
            <a:endParaRPr lang="ja-JP" altLang="en-US" dirty="0">
              <a:solidFill>
                <a:prstClr val="black"/>
              </a:solidFill>
            </a:endParaRPr>
          </a:p>
        </p:txBody>
      </p:sp>
      <p:sp>
        <p:nvSpPr>
          <p:cNvPr id="13" name="右矢印 12"/>
          <p:cNvSpPr/>
          <p:nvPr/>
        </p:nvSpPr>
        <p:spPr>
          <a:xfrm>
            <a:off x="4111327" y="3860279"/>
            <a:ext cx="3883124" cy="216024"/>
          </a:xfrm>
          <a:prstGeom prst="rightArrow">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1132332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6878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63192055"/>
              </p:ext>
            </p:extLst>
          </p:nvPr>
        </p:nvGraphicFramePr>
        <p:xfrm>
          <a:off x="251520" y="1367008"/>
          <a:ext cx="8712000" cy="4582272"/>
        </p:xfrm>
        <a:graphic>
          <a:graphicData uri="http://schemas.openxmlformats.org/drawingml/2006/table">
            <a:tbl>
              <a:tblPr firstRow="1" firstCol="1" bandRow="1" bandCol="1"/>
              <a:tblGrid>
                <a:gridCol w="1347156"/>
                <a:gridCol w="1679322"/>
                <a:gridCol w="748828"/>
                <a:gridCol w="1481278"/>
                <a:gridCol w="1224136"/>
                <a:gridCol w="1337110"/>
                <a:gridCol w="894170"/>
              </a:tblGrid>
              <a:tr h="179918">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351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137021">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国への提案の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P44</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特区制度等を用いた規制改革の推進や、双眼型国土構造を見据えたリニア中央新幹線の早期実現など、大阪・関西の成長を通じた日本の再生に向けた課題解決型の具体的提案をさらに強化していきます。</a:t>
                      </a: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政策課題に応じて、適宜具体的な提案を行う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511">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関西広域連合を通じた連携</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P44</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a:effectLst/>
                          <a:latin typeface="Meiryo UI" panose="020B0604030504040204" pitchFamily="50" charset="-128"/>
                          <a:ea typeface="Meiryo UI" panose="020B0604030504040204" pitchFamily="50" charset="-128"/>
                          <a:cs typeface="Meiryo UI" panose="020B0604030504040204" pitchFamily="50" charset="-128"/>
                        </a:rPr>
                        <a:t>関西広域連合を通じ、広域で担う新たな事務の拡充をめざすことにより、広域課題への対応の強化を図ります。</a:t>
                      </a:r>
                    </a:p>
                    <a:p>
                      <a:pPr indent="133350" algn="just">
                        <a:lnSpc>
                          <a:spcPct val="100000"/>
                        </a:lnSpc>
                        <a:spcAft>
                          <a:spcPts val="0"/>
                        </a:spcAft>
                      </a:pPr>
                      <a:r>
                        <a:rPr lang="ja-JP" sz="900" kern="100">
                          <a:effectLst/>
                          <a:latin typeface="Meiryo UI" panose="020B0604030504040204" pitchFamily="50" charset="-128"/>
                          <a:ea typeface="Meiryo UI" panose="020B0604030504040204" pitchFamily="50" charset="-128"/>
                          <a:cs typeface="Meiryo UI" panose="020B0604030504040204" pitchFamily="50" charset="-128"/>
                        </a:rPr>
                        <a:t>また、国に対し、関西広域連合を受け皿とする国出先機関の事務・権限の移譲（丸ごと移管）を引き続き要求していきます。</a:t>
                      </a: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広域課題への対応）</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・広域連合へ持ち寄る新たな事務の検討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関西圏域の展望研究に係る基本戦略（仮称）のとりまとめ</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国出先機関の丸ごと移管）</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・国家要望等国への働きかけ</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・新たな広域課題に対応</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引き続き、関西広域連合広域計画（Ｈ</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の推進に取り組む</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6" name="直線矢印コネクタ 15"/>
          <p:cNvCxnSpPr/>
          <p:nvPr/>
        </p:nvCxnSpPr>
        <p:spPr>
          <a:xfrm>
            <a:off x="4176376" y="2204864"/>
            <a:ext cx="381600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4176240" y="3789040"/>
            <a:ext cx="381600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a:off x="5580112" y="4601963"/>
            <a:ext cx="111598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a:off x="4158376" y="5301208"/>
            <a:ext cx="385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152</a:t>
            </a:fld>
            <a:endParaRPr lang="ja-JP" altLang="en-US" dirty="0">
              <a:solidFill>
                <a:prstClr val="black"/>
              </a:solidFill>
            </a:endParaRPr>
          </a:p>
        </p:txBody>
      </p:sp>
      <p:cxnSp>
        <p:nvCxnSpPr>
          <p:cNvPr id="14" name="直線矢印コネクタ 13"/>
          <p:cNvCxnSpPr/>
          <p:nvPr/>
        </p:nvCxnSpPr>
        <p:spPr>
          <a:xfrm>
            <a:off x="4176376" y="4601963"/>
            <a:ext cx="1225624"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99778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1793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08158271"/>
              </p:ext>
            </p:extLst>
          </p:nvPr>
        </p:nvGraphicFramePr>
        <p:xfrm>
          <a:off x="251520" y="1340769"/>
          <a:ext cx="8712000" cy="3259402"/>
        </p:xfrm>
        <a:graphic>
          <a:graphicData uri="http://schemas.openxmlformats.org/drawingml/2006/table">
            <a:tbl>
              <a:tblPr firstRow="1" firstCol="1" bandRow="1" bandCol="1"/>
              <a:tblGrid>
                <a:gridCol w="1142241"/>
                <a:gridCol w="1856140"/>
                <a:gridCol w="838510"/>
                <a:gridCol w="1309902"/>
                <a:gridCol w="1338218"/>
                <a:gridCol w="1338218"/>
                <a:gridCol w="888771"/>
              </a:tblGrid>
              <a:tr h="189584">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95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36239">
                <a:tc rowSpan="2">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府市連携の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P45</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大阪府市統合本部において取りまとめた、経営形態の見直し検討項目（</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項目及び類似・重複している行政サービス（</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B</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項目に係る「基本的方向性（案）」の着実な実施を図ります</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algn="just">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各部局</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大都市局</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基本的方向性（案）の実現に向けた具体化の取組みの推進（必要に応じ府市統合本部で協議しつつ、課題を解決し、進捗を管理</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marL="72000" indent="-457200" algn="ctr">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marL="72000" indent="-457200" algn="ctr">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r>
              <a:tr h="1424951">
                <a:tc vMerge="1">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「事務事業の共同化」や「日常業務の一体的運営」などの府市連携の取組みを推進します。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各部局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・実施中の連携を維持しつつ、新たに連携できるものがあれば合意に向け協議</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ct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ct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2" name="直線矢印コネクタ 11"/>
          <p:cNvCxnSpPr/>
          <p:nvPr/>
        </p:nvCxnSpPr>
        <p:spPr>
          <a:xfrm>
            <a:off x="4176240" y="2861320"/>
            <a:ext cx="385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a:off x="4157190" y="3898751"/>
            <a:ext cx="385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153</a:t>
            </a:fld>
            <a:endParaRPr lang="ja-JP" altLang="en-US" dirty="0">
              <a:solidFill>
                <a:prstClr val="black"/>
              </a:solidFill>
            </a:endParaRPr>
          </a:p>
        </p:txBody>
      </p:sp>
    </p:spTree>
    <p:extLst>
      <p:ext uri="{BB962C8B-B14F-4D97-AF65-F5344CB8AC3E}">
        <p14:creationId xmlns:p14="http://schemas.microsoft.com/office/powerpoint/2010/main" val="23426235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1892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27706429"/>
              </p:ext>
            </p:extLst>
          </p:nvPr>
        </p:nvGraphicFramePr>
        <p:xfrm>
          <a:off x="251520" y="1361588"/>
          <a:ext cx="8712000" cy="3572724"/>
        </p:xfrm>
        <a:graphic>
          <a:graphicData uri="http://schemas.openxmlformats.org/drawingml/2006/table">
            <a:tbl>
              <a:tblPr firstRow="1" firstCol="1" bandRow="1" bandCol="1"/>
              <a:tblGrid>
                <a:gridCol w="1224136"/>
                <a:gridCol w="1800200"/>
                <a:gridCol w="782591"/>
                <a:gridCol w="1449657"/>
                <a:gridCol w="1224136"/>
                <a:gridCol w="1279548"/>
                <a:gridCol w="951732"/>
              </a:tblGrid>
              <a:tr h="163765">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6376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654200">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市町村との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パートナーシップ</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強化</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する観点から、府と市町村の双方に効果があり、スケールメリットを活かせる連携を進める</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P47</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【大阪府域地方税徴収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a:t>
                      </a:r>
                    </a:p>
                    <a:p>
                      <a:pPr indent="133350" algn="just">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府内</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市町との間で地方税徴収機構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を設立し、個人府民税の徴収向上を図るととも</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に、滞納整理の共同実施を行います。</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税務局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・大阪府域地方税徴収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を設置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・同機構（仮称）の運営</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dirty="0">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effectLst/>
                          <a:latin typeface="Meiryo UI" panose="020B0604030504040204" pitchFamily="50" charset="-128"/>
                          <a:ea typeface="Meiryo UI" panose="020B0604030504040204" pitchFamily="50" charset="-128"/>
                          <a:cs typeface="Meiryo UI" panose="020B0604030504040204" pitchFamily="50" charset="-128"/>
                        </a:rPr>
                      </a:b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以降の取組内容等は事業実績を踏まえ</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年度中</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に参加団体と協議</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正方形/長方形 7"/>
          <p:cNvSpPr/>
          <p:nvPr/>
        </p:nvSpPr>
        <p:spPr>
          <a:xfrm>
            <a:off x="4211960" y="2564904"/>
            <a:ext cx="360040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個人住民税を中心に全税目を引き継ぎ、大阪府と参加</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市町職員</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相互併任により、滞納整理を行う</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・運営規模：参加</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市２町）</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北支部</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団体・南支部</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・職員数：</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人程度</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・引継見込件数</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4,000</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・効果額（大阪府分） ： ３億円（府・市町合計：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p>
          <a:p>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効果額は、</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毎年度</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市町から</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地方税徴収機構へ引継ぎを</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引継がれる</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税額により変動する。</a:t>
            </a:r>
          </a:p>
          <a:p>
            <a:pPr algn="ct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a:off x="4139952" y="2132856"/>
            <a:ext cx="25202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9" name="右矢印 18"/>
          <p:cNvSpPr/>
          <p:nvPr/>
        </p:nvSpPr>
        <p:spPr>
          <a:xfrm>
            <a:off x="4427984" y="2016000"/>
            <a:ext cx="352839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154</a:t>
            </a:fld>
            <a:endParaRPr lang="ja-JP" altLang="en-US" dirty="0">
              <a:solidFill>
                <a:prstClr val="black"/>
              </a:solidFill>
            </a:endParaRPr>
          </a:p>
        </p:txBody>
      </p:sp>
      <p:sp>
        <p:nvSpPr>
          <p:cNvPr id="2" name="大かっこ 1"/>
          <p:cNvSpPr/>
          <p:nvPr/>
        </p:nvSpPr>
        <p:spPr>
          <a:xfrm>
            <a:off x="4267876" y="2876550"/>
            <a:ext cx="3447374" cy="1046981"/>
          </a:xfrm>
          <a:prstGeom prst="bracketPair">
            <a:avLst>
              <a:gd name="adj" fmla="val 938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87477991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1892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198826089"/>
              </p:ext>
            </p:extLst>
          </p:nvPr>
        </p:nvGraphicFramePr>
        <p:xfrm>
          <a:off x="322713" y="1296065"/>
          <a:ext cx="8712001" cy="4999449"/>
        </p:xfrm>
        <a:graphic>
          <a:graphicData uri="http://schemas.openxmlformats.org/drawingml/2006/table">
            <a:tbl>
              <a:tblPr firstRow="1" firstCol="1" bandRow="1" bandCol="1"/>
              <a:tblGrid>
                <a:gridCol w="1224136"/>
                <a:gridCol w="1584991"/>
                <a:gridCol w="719265"/>
                <a:gridCol w="1729007"/>
                <a:gridCol w="1250968"/>
                <a:gridCol w="1250968"/>
                <a:gridCol w="952666"/>
              </a:tblGrid>
              <a:tr h="157852">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855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4626793">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市町村とのパートナーシップ</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強化</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する観点から、府と市町村の双方に効果があり、スケールメリットを活かせる連携を進める</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P48</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【地域維持管理連携プラットフォームの構築】</a:t>
                      </a: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土木</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事務所の管内毎に市町村や土木工学系大学等と情報共有を行い、インフラの維持管理ノウハウの共有や研修を通じて、技術連携・人材育成を図り、各管理者が責任をもって都市基盤施設の維持管理を行うことを</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めざ</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しま</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〔府と市町村〕</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・地域により特性が異なるインフ</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ラ維持管理に関する情報共</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・維持管理に関するノウハウの</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共有や研修実施による人材</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育成</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・点検など維持管理業務の一</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括発注の検討</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〔行政と大学〕</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・府、市町村に対する技術的</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助言</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・インフラ維持管理のフィールド</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やデータを活用した維持管理</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技術の共同研究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都市整備部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事業管理室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・土木事務所毎に「プラットフォーム」を設置</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【情報・ノウハウの共有、研修など人材育成】</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・都市基盤施設（道路・治水・下水道・港湾・公園）の維持管理に係る情報、ノウハウの共有</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・橋梁点検実地研修、街路樹管理研修、</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補修工事検査</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研修等</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r>
                      <a:b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【点検業務等の一括発注の検討】</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・スケールメリット等を活かした維持管理業務の地域一括発注のあり方を検討</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r>
                      <a:b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【大学への技術相談（テクニカル・アドバイスなど）】</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・都市基盤施設（道路・治水・下水道・港湾・公園）の維持管理に係る技術的助言</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・府、市町村のフィールドやデータを活用した維持管理の共同研究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5" name="直線矢印コネクタ 24"/>
          <p:cNvCxnSpPr/>
          <p:nvPr/>
        </p:nvCxnSpPr>
        <p:spPr>
          <a:xfrm>
            <a:off x="3951713" y="2060848"/>
            <a:ext cx="28803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8" name="直線矢印コネクタ 27"/>
          <p:cNvCxnSpPr/>
          <p:nvPr/>
        </p:nvCxnSpPr>
        <p:spPr>
          <a:xfrm>
            <a:off x="4239745" y="2996952"/>
            <a:ext cx="367050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a:off x="4239745" y="3573016"/>
            <a:ext cx="367050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4248258" y="4365104"/>
            <a:ext cx="3644623"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a:off x="4248258" y="5661248"/>
            <a:ext cx="367050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155</a:t>
            </a:fld>
            <a:endParaRPr lang="ja-JP" altLang="en-US" dirty="0">
              <a:solidFill>
                <a:prstClr val="black"/>
              </a:solidFill>
            </a:endParaRPr>
          </a:p>
        </p:txBody>
      </p:sp>
      <p:sp>
        <p:nvSpPr>
          <p:cNvPr id="2" name="大かっこ 1"/>
          <p:cNvSpPr/>
          <p:nvPr/>
        </p:nvSpPr>
        <p:spPr>
          <a:xfrm>
            <a:off x="1609725" y="3551262"/>
            <a:ext cx="1478681" cy="2398018"/>
          </a:xfrm>
          <a:prstGeom prst="bracketPair">
            <a:avLst>
              <a:gd name="adj" fmla="val 100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303745184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1892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9154809"/>
              </p:ext>
            </p:extLst>
          </p:nvPr>
        </p:nvGraphicFramePr>
        <p:xfrm>
          <a:off x="251520" y="1368484"/>
          <a:ext cx="8711999" cy="4214100"/>
        </p:xfrm>
        <a:graphic>
          <a:graphicData uri="http://schemas.openxmlformats.org/drawingml/2006/table">
            <a:tbl>
              <a:tblPr firstRow="1" firstCol="1" bandRow="1" bandCol="1"/>
              <a:tblGrid>
                <a:gridCol w="1152128"/>
                <a:gridCol w="1629855"/>
                <a:gridCol w="732101"/>
                <a:gridCol w="1464201"/>
                <a:gridCol w="1464201"/>
                <a:gridCol w="1390992"/>
                <a:gridCol w="878521"/>
              </a:tblGrid>
              <a:tr h="178126">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92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026398">
                <a:tc rowSpan="2">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事務の効率化と併せて、市町村の水平連携の推進をサポートする</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P49</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【市町村の自治体クラウド導入へのサポート</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市町村</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の自治体クラウドの取組みについて、円滑に実施・運用できるよう、府は相談体制を整えるとともに、適切な助言等によるサポートを行います。</a:t>
                      </a: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推進課</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市町村で構成する自治体クラウド導入検討会（事務局：大阪府）を設置し、導入に向けた課題や導入方法等について検討するとともに、市町村からの個別相談に対し、技術的なアドバイスや他市町村との仲介を行うなど積極的に支援する</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544">
                <a:tc vMerge="1">
                  <a:txBody>
                    <a:bodyPr/>
                    <a:lstStyle/>
                    <a:p>
                      <a:endParaRPr kumimoji="1" lang="ja-JP" altLang="en-US"/>
                    </a:p>
                  </a:txBody>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【市町村間の広域連携等の体制整備にかかるコーディネート</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行政</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サービスの提供体制を維持するため、市町村の広域連携の拡大等の取組みに対し、課題解決に向けた助言など、府がそのコーディネートを担います。</a:t>
                      </a: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・市町村の広域連携の拡大等の取組みに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して、コーディネートや情報提供等、積極的に支援する</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B05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0" name="直線矢印コネクタ 19"/>
          <p:cNvCxnSpPr/>
          <p:nvPr/>
        </p:nvCxnSpPr>
        <p:spPr>
          <a:xfrm>
            <a:off x="3853721" y="4653136"/>
            <a:ext cx="417646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156</a:t>
            </a:fld>
            <a:endParaRPr lang="ja-JP" altLang="en-US" dirty="0">
              <a:solidFill>
                <a:prstClr val="black"/>
              </a:solidFill>
            </a:endParaRPr>
          </a:p>
        </p:txBody>
      </p:sp>
      <p:cxnSp>
        <p:nvCxnSpPr>
          <p:cNvPr id="12" name="直線矢印コネクタ 11"/>
          <p:cNvCxnSpPr/>
          <p:nvPr/>
        </p:nvCxnSpPr>
        <p:spPr>
          <a:xfrm>
            <a:off x="3853721" y="3429000"/>
            <a:ext cx="417646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987899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0679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②民間連携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との協働の強化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62200160"/>
              </p:ext>
            </p:extLst>
          </p:nvPr>
        </p:nvGraphicFramePr>
        <p:xfrm>
          <a:off x="251520" y="1340768"/>
          <a:ext cx="8712001" cy="4704872"/>
        </p:xfrm>
        <a:graphic>
          <a:graphicData uri="http://schemas.openxmlformats.org/drawingml/2006/table">
            <a:tbl>
              <a:tblPr firstRow="1" firstCol="1" bandRow="1" bandCol="1"/>
              <a:tblGrid>
                <a:gridCol w="1089001"/>
                <a:gridCol w="1597200"/>
                <a:gridCol w="798600"/>
                <a:gridCol w="1555759"/>
                <a:gridCol w="1296144"/>
                <a:gridCol w="1354251"/>
                <a:gridCol w="1021046"/>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05743">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府民・</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NPO</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との協働の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広域自治体として、各団体の自主活動の活性化や寄附文化の醸成を図り、協働の取組みを一層促進していくため、市民公益税制の導入など</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環境</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進めます。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男女参画・</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府民協働課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0" dirty="0">
                          <a:effectLst/>
                          <a:latin typeface="Meiryo UI" panose="020B0604030504040204" pitchFamily="50" charset="-128"/>
                          <a:ea typeface="Meiryo UI" panose="020B0604030504040204" pitchFamily="50" charset="-128"/>
                          <a:cs typeface="Meiryo UI" panose="020B0604030504040204" pitchFamily="50" charset="-128"/>
                        </a:rPr>
                        <a:t>市民公益税制の普及</a:t>
                      </a:r>
                      <a:r>
                        <a:rPr lang="ja-JP" sz="900" kern="0" dirty="0" smtClean="0">
                          <a:effectLst/>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9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0" dirty="0" smtClean="0">
                          <a:effectLst/>
                          <a:latin typeface="Meiryo UI" panose="020B0604030504040204" pitchFamily="50" charset="-128"/>
                          <a:ea typeface="Meiryo UI" panose="020B0604030504040204" pitchFamily="50" charset="-128"/>
                          <a:cs typeface="Meiryo UI" panose="020B0604030504040204" pitchFamily="50" charset="-128"/>
                        </a:rPr>
                        <a:t>及び利用促進</a:t>
                      </a:r>
                      <a:endParaRPr lang="en-US" altLang="ja-JP" sz="9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市民公益税制導入済</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　</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法人数　</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市町村、自治会、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法人等が参画する交流会の実施</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・府内市町村における市民公益税制導入の促進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市民公益税制導入済</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altLang="en-US" sz="9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市町村予定</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・市民公益税制の活用促進</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法人数　</a:t>
                      </a:r>
                    </a:p>
                    <a:p>
                      <a:pPr marL="72000" indent="-457200" algn="l">
                        <a:lnSpc>
                          <a:spcPct val="100000"/>
                        </a:lnSpc>
                        <a:spcAft>
                          <a:spcPts val="0"/>
                        </a:spcAft>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938">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民間開放の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新たな手法の導入可能性を幅広く研究するとともに、これまでの課題を検証しながら、引き続き「民でできるものは民へ」の基本姿勢により、指定管理者制度やアウトソーシング、</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PFI</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などの民間開放について、効果的に取組みを進めていきます。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指定管理者制度やアウトソーシング、</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PFI</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などの民間開放について、引き続き効果的に取組む</a:t>
                      </a: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（中央図書館への指定管理者制度導入）</a:t>
                      </a: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国内外の先進</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事例情報</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（中之島図書館への指定管理者制度導入）</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導入可能なものは</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順次実施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3" name="直線矢印コネクタ 12"/>
          <p:cNvCxnSpPr/>
          <p:nvPr/>
        </p:nvCxnSpPr>
        <p:spPr>
          <a:xfrm>
            <a:off x="3862553" y="2200672"/>
            <a:ext cx="136815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3836675" y="4437112"/>
            <a:ext cx="4043005"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3862553" y="5157192"/>
            <a:ext cx="136815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5359400" y="5157192"/>
            <a:ext cx="252028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157</a:t>
            </a:fld>
            <a:endParaRPr lang="ja-JP" altLang="en-US" dirty="0">
              <a:solidFill>
                <a:prstClr val="black"/>
              </a:solidFill>
            </a:endParaRPr>
          </a:p>
        </p:txBody>
      </p:sp>
      <p:cxnSp>
        <p:nvCxnSpPr>
          <p:cNvPr id="18" name="直線矢印コネクタ 17"/>
          <p:cNvCxnSpPr/>
          <p:nvPr/>
        </p:nvCxnSpPr>
        <p:spPr>
          <a:xfrm>
            <a:off x="5359400" y="2197100"/>
            <a:ext cx="1206500" cy="127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6602963" y="2211305"/>
            <a:ext cx="127671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16062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854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②民間連携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7398686"/>
              </p:ext>
            </p:extLst>
          </p:nvPr>
        </p:nvGraphicFramePr>
        <p:xfrm>
          <a:off x="251520" y="1336867"/>
          <a:ext cx="8711999" cy="4540405"/>
        </p:xfrm>
        <a:graphic>
          <a:graphicData uri="http://schemas.openxmlformats.org/drawingml/2006/table">
            <a:tbl>
              <a:tblPr firstRow="1" firstCol="1" bandRow="1" bandCol="1"/>
              <a:tblGrid>
                <a:gridCol w="1080120"/>
                <a:gridCol w="1527559"/>
                <a:gridCol w="776697"/>
                <a:gridCol w="1728192"/>
                <a:gridCol w="1296144"/>
                <a:gridCol w="1358571"/>
                <a:gridCol w="944716"/>
              </a:tblGrid>
              <a:tr h="178234">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16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4146121">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民間との新たな</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57</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従来の公民連携の枠組みを前進させ、府又は民間の提案を基に、連携を展開するなど、双方のニーズをマッチングすることにより新たなパートナーシップを実現します。</a:t>
                      </a: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・公民戦略連携デスクの設置</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窓口</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・相談機能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庁内</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バックアップ機能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dirty="0">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effectLst/>
                          <a:latin typeface="Meiryo UI" panose="020B0604030504040204" pitchFamily="50" charset="-128"/>
                          <a:ea typeface="Meiryo UI" panose="020B0604030504040204" pitchFamily="50" charset="-128"/>
                          <a:cs typeface="Meiryo UI" panose="020B0604030504040204" pitchFamily="50" charset="-128"/>
                        </a:rPr>
                      </a:b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・協働</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企業</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開拓</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企業等との連携に</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よる事業実施</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包括連携協定</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【企業等とのマッチング件数</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公民連携ガイドラインの策定</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・新たな取組みの検討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（国内外の先進事例情報収集）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a:t>
                      </a: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・成功事例を参考にした部局の取組み拡大</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導入可能なものから順次実施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a:t>
                      </a: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AutoShape 5"/>
          <p:cNvSpPr>
            <a:spLocks noChangeArrowheads="1"/>
          </p:cNvSpPr>
          <p:nvPr/>
        </p:nvSpPr>
        <p:spPr bwMode="auto">
          <a:xfrm>
            <a:off x="3707904" y="2060848"/>
            <a:ext cx="1190625" cy="216000"/>
          </a:xfrm>
          <a:prstGeom prst="bracketPair">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cxnSp>
        <p:nvCxnSpPr>
          <p:cNvPr id="15" name="直線矢印コネクタ 14"/>
          <p:cNvCxnSpPr/>
          <p:nvPr/>
        </p:nvCxnSpPr>
        <p:spPr>
          <a:xfrm>
            <a:off x="3635896" y="2420888"/>
            <a:ext cx="36460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3788296" y="4437112"/>
            <a:ext cx="150378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a:off x="5444480" y="4437112"/>
            <a:ext cx="251189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a:off x="5436096" y="5229200"/>
            <a:ext cx="251189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3771528" y="5229200"/>
            <a:ext cx="152055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7" name="右矢印 26"/>
          <p:cNvSpPr/>
          <p:nvPr/>
        </p:nvSpPr>
        <p:spPr>
          <a:xfrm>
            <a:off x="3779912" y="3140968"/>
            <a:ext cx="416808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158</a:t>
            </a:fld>
            <a:endParaRPr lang="ja-JP" altLang="en-US" dirty="0">
              <a:solidFill>
                <a:prstClr val="black"/>
              </a:solidFill>
            </a:endParaRPr>
          </a:p>
        </p:txBody>
      </p:sp>
    </p:spTree>
    <p:extLst>
      <p:ext uri="{BB962C8B-B14F-4D97-AF65-F5344CB8AC3E}">
        <p14:creationId xmlns:p14="http://schemas.microsoft.com/office/powerpoint/2010/main" val="285582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7"/>
          <p:cNvGraphicFramePr>
            <a:graphicFrameLocks/>
          </p:cNvGraphicFramePr>
          <p:nvPr>
            <p:extLst>
              <p:ext uri="{D42A27DB-BD31-4B8C-83A1-F6EECF244321}">
                <p14:modId xmlns:p14="http://schemas.microsoft.com/office/powerpoint/2010/main" val="3529359478"/>
              </p:ext>
            </p:extLst>
          </p:nvPr>
        </p:nvGraphicFramePr>
        <p:xfrm>
          <a:off x="3028752" y="3022983"/>
          <a:ext cx="2448272" cy="2491380"/>
        </p:xfrm>
        <a:graphic>
          <a:graphicData uri="http://schemas.openxmlformats.org/drawingml/2006/table">
            <a:tbl>
              <a:tblPr firstRow="1" bandRow="1">
                <a:tableStyleId>{5C22544A-7EE6-4342-B048-85BDC9FD1C3A}</a:tableStyleId>
              </a:tblPr>
              <a:tblGrid>
                <a:gridCol w="491629"/>
                <a:gridCol w="842793"/>
                <a:gridCol w="1113850"/>
              </a:tblGrid>
              <a:tr h="2483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r>
              <a:tr h="296708">
                <a:tc>
                  <a:txBody>
                    <a:bodyPr/>
                    <a:lstStyle/>
                    <a:p>
                      <a:pPr algn="ctr"/>
                      <a:r>
                        <a:rPr kumimoji="1" lang="ja-JP" altLang="en-US" sz="1200" b="1" dirty="0" smtClean="0">
                          <a:latin typeface="Meiryo UI" pitchFamily="50" charset="-128"/>
                          <a:ea typeface="Meiryo UI" pitchFamily="50" charset="-128"/>
                          <a:cs typeface="Meiryo UI" pitchFamily="50" charset="-128"/>
                        </a:rPr>
                        <a:t>１</a:t>
                      </a:r>
                      <a:endParaRPr kumimoji="1" lang="ja-JP" altLang="en-US" sz="1200" b="1"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latin typeface="Meiryo UI" pitchFamily="50" charset="-128"/>
                          <a:ea typeface="Meiryo UI" pitchFamily="50" charset="-128"/>
                          <a:cs typeface="Meiryo UI" pitchFamily="50" charset="-128"/>
                        </a:rPr>
                        <a:t>大阪府</a:t>
                      </a:r>
                    </a:p>
                  </a:txBody>
                  <a:tcPr marL="91424" marR="91424" marT="45727" marB="45727" anchor="ctr"/>
                </a:tc>
                <a:tc>
                  <a:txBody>
                    <a:bodyPr/>
                    <a:lstStyle/>
                    <a:p>
                      <a:pPr algn="ctr"/>
                      <a:r>
                        <a:rPr kumimoji="1" lang="ja-JP" altLang="en-US" sz="1100" b="1" u="sng" dirty="0" smtClean="0">
                          <a:latin typeface="Meiryo UI" pitchFamily="50" charset="-128"/>
                          <a:ea typeface="Meiryo UI" pitchFamily="50" charset="-128"/>
                          <a:cs typeface="Meiryo UI" pitchFamily="50" charset="-128"/>
                        </a:rPr>
                        <a:t>１９５４条項</a:t>
                      </a:r>
                      <a:endParaRPr kumimoji="1" lang="ja-JP" altLang="en-US" sz="1100" b="1" u="sng"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１９２２条項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b="0" u="none" dirty="0" smtClean="0">
                          <a:latin typeface="Meiryo UI" pitchFamily="50" charset="-128"/>
                          <a:ea typeface="Meiryo UI" pitchFamily="50" charset="-128"/>
                          <a:cs typeface="Meiryo UI" pitchFamily="50" charset="-128"/>
                        </a:rPr>
                        <a:t>３</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静岡県</a:t>
                      </a:r>
                    </a:p>
                  </a:txBody>
                  <a:tcPr marL="91424" marR="91424" marT="45727" marB="45727" anchor="ctr"/>
                </a:tc>
                <a:tc>
                  <a:txBody>
                    <a:bodyPr/>
                    <a:lstStyle/>
                    <a:p>
                      <a:pPr algn="ctr"/>
                      <a:r>
                        <a:rPr kumimoji="1" lang="ja-JP" altLang="en-US" sz="1100" b="0" u="none" dirty="0" smtClean="0">
                          <a:latin typeface="Meiryo UI" pitchFamily="50" charset="-128"/>
                          <a:ea typeface="Meiryo UI" pitchFamily="50" charset="-128"/>
                          <a:cs typeface="Meiryo UI" pitchFamily="50" charset="-128"/>
                        </a:rPr>
                        <a:t>１７４０条項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１５５９条項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１４９４条項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１３５９条項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１２５９条項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u="none" dirty="0" smtClean="0">
                          <a:latin typeface="Meiryo UI" pitchFamily="50" charset="-128"/>
                          <a:ea typeface="Meiryo UI" pitchFamily="50" charset="-128"/>
                          <a:cs typeface="Meiryo UI" pitchFamily="50" charset="-128"/>
                        </a:rPr>
                        <a:t>８</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u="none" dirty="0" smtClean="0">
                          <a:latin typeface="Meiryo UI" pitchFamily="50" charset="-128"/>
                          <a:ea typeface="Meiryo UI" pitchFamily="50" charset="-128"/>
                          <a:cs typeface="Meiryo UI" pitchFamily="50" charset="-128"/>
                        </a:rPr>
                        <a:t>山口県</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u="none" dirty="0" smtClean="0">
                          <a:latin typeface="Meiryo UI" pitchFamily="50" charset="-128"/>
                          <a:ea typeface="Meiryo UI" pitchFamily="50" charset="-128"/>
                          <a:cs typeface="Meiryo UI" pitchFamily="50" charset="-128"/>
                        </a:rPr>
                        <a:t>１１３６条項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bl>
          </a:graphicData>
        </a:graphic>
      </p:graphicFrame>
      <p:graphicFrame>
        <p:nvGraphicFramePr>
          <p:cNvPr id="11" name="コンテンツ プレースホルダー 7"/>
          <p:cNvGraphicFramePr>
            <a:graphicFrameLocks/>
          </p:cNvGraphicFramePr>
          <p:nvPr>
            <p:extLst>
              <p:ext uri="{D42A27DB-BD31-4B8C-83A1-F6EECF244321}">
                <p14:modId xmlns:p14="http://schemas.microsoft.com/office/powerpoint/2010/main" val="1449719850"/>
              </p:ext>
            </p:extLst>
          </p:nvPr>
        </p:nvGraphicFramePr>
        <p:xfrm>
          <a:off x="179512" y="3017229"/>
          <a:ext cx="2520280" cy="2815889"/>
        </p:xfrm>
        <a:graphic>
          <a:graphicData uri="http://schemas.openxmlformats.org/drawingml/2006/table">
            <a:tbl>
              <a:tblPr firstRow="1" bandRow="1">
                <a:tableStyleId>{5C22544A-7EE6-4342-B048-85BDC9FD1C3A}</a:tableStyleId>
              </a:tblPr>
              <a:tblGrid>
                <a:gridCol w="504056"/>
                <a:gridCol w="936104"/>
                <a:gridCol w="1080120"/>
              </a:tblGrid>
              <a:tr h="2641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r>
              <a:tr h="315585">
                <a:tc>
                  <a:txBody>
                    <a:bodyPr/>
                    <a:lstStyle/>
                    <a:p>
                      <a:pPr algn="ctr"/>
                      <a:r>
                        <a:rPr kumimoji="1" lang="ja-JP" altLang="en-US" sz="1200" dirty="0" smtClean="0">
                          <a:latin typeface="Meiryo UI" pitchFamily="50" charset="-128"/>
                          <a:ea typeface="Meiryo UI" pitchFamily="50" charset="-128"/>
                          <a:cs typeface="Meiryo UI" pitchFamily="50" charset="-128"/>
                        </a:rPr>
                        <a:t>１</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１９６０条項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静岡県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１６７７条項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１３８３条項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１２２２条項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１０９３条項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305824">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栃木県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１０７５条項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１０１０条項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en-US" altLang="ja-JP" sz="1200" b="1" u="none" dirty="0" smtClean="0">
                          <a:latin typeface="Meiryo UI" pitchFamily="50" charset="-128"/>
                          <a:ea typeface="Meiryo UI" pitchFamily="50" charset="-128"/>
                          <a:cs typeface="Meiryo UI" pitchFamily="50" charset="-128"/>
                        </a:rPr>
                        <a:t>15</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b="1" u="none" dirty="0" smtClean="0">
                          <a:latin typeface="Meiryo UI" pitchFamily="50" charset="-128"/>
                          <a:ea typeface="Meiryo UI" pitchFamily="50" charset="-128"/>
                          <a:cs typeface="Meiryo UI" pitchFamily="50" charset="-128"/>
                        </a:rPr>
                        <a:t>大阪府</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b="1" u="none" dirty="0" smtClean="0">
                          <a:latin typeface="Meiryo UI" pitchFamily="50" charset="-128"/>
                          <a:ea typeface="Meiryo UI" pitchFamily="50" charset="-128"/>
                          <a:cs typeface="Meiryo UI" pitchFamily="50" charset="-128"/>
                        </a:rPr>
                        <a:t>７７９条項</a:t>
                      </a: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bl>
          </a:graphicData>
        </a:graphic>
      </p:graphicFrame>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542012" y="2825011"/>
            <a:ext cx="836963"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施設・法人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p:cNvSpPr>
            <a:spLocks noChangeArrowheads="1"/>
          </p:cNvSpPr>
          <p:nvPr/>
        </p:nvSpPr>
        <p:spPr bwMode="auto">
          <a:xfrm>
            <a:off x="5868863" y="2430387"/>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指定出資法人・公の施設の数</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9512" y="635204"/>
            <a:ext cx="876251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権限移譲等の推進、出資法人・公の施設改革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への権限</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移譲について、全国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トップレベル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で進めるとともに、府市連携に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解消に向けて取り組んできました。また、全国で初めて政策レベルでの広域連携として、「関西広域連合」を設立し、国に対して、出先機関の丸ごと移管などの権限移譲も求めてきました。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民間にできることは民間へ」という方針のもと、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の活用をはじめ指定管理者制度や市場化テストの導入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などによる民間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開放の促進、出資法人や公の施設の改革、地方独立行政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法人化の推進など、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広域自治体として「府の役割」を踏まえた取組み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332359" y="2520750"/>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都道府県の移譲条項数状況</a:t>
            </a:r>
          </a:p>
          <a:p>
            <a:pPr fontAlgn="ctr">
              <a:spcBef>
                <a:spcPct val="0"/>
              </a:spcBef>
              <a:buClr>
                <a:srgbClr val="D6ECFF"/>
              </a:buClr>
              <a:buFont typeface="Wingdings" pitchFamily="2" charset="2"/>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H21.4.1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H26.4.1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13" name="二等辺三角形 12"/>
          <p:cNvSpPr/>
          <p:nvPr/>
        </p:nvSpPr>
        <p:spPr>
          <a:xfrm rot="5400000">
            <a:off x="1381547" y="4343051"/>
            <a:ext cx="2965450" cy="18494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正方形/長方形 14"/>
          <p:cNvSpPr/>
          <p:nvPr/>
        </p:nvSpPr>
        <p:spPr>
          <a:xfrm rot="5400000">
            <a:off x="226997" y="5294954"/>
            <a:ext cx="34810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ja-JP" altLang="en-US" sz="1200" dirty="0" smtClean="0">
                <a:solidFill>
                  <a:prstClr val="black"/>
                </a:solidFill>
              </a:rPr>
              <a:t>・</a:t>
            </a:r>
            <a:r>
              <a:rPr lang="ja-JP" altLang="en-US" sz="1200" dirty="0">
                <a:solidFill>
                  <a:prstClr val="black"/>
                </a:solidFill>
              </a:rPr>
              <a:t>・</a:t>
            </a:r>
          </a:p>
        </p:txBody>
      </p:sp>
      <p:sp>
        <p:nvSpPr>
          <p:cNvPr id="16" name="正方形/長方形 15"/>
          <p:cNvSpPr/>
          <p:nvPr/>
        </p:nvSpPr>
        <p:spPr>
          <a:xfrm>
            <a:off x="240848" y="5661248"/>
            <a:ext cx="5150373" cy="1301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条項数とは、</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事務処理特例制度を活用した条例による権限移譲を行った場合の法律等の条項数</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移譲条項数状況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）行財政調査会「市町村への事務移譲の実施状況調べ」の調査結果を基に、</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各都道府県の条項数のカウント方法が異なることから、大阪府のカウント方法</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に補正し</a:t>
            </a: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条項数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を比較</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493181080"/>
              </p:ext>
            </p:extLst>
          </p:nvPr>
        </p:nvGraphicFramePr>
        <p:xfrm>
          <a:off x="5764087" y="2957694"/>
          <a:ext cx="3305175" cy="3286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916278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8157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②民間連携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94666919"/>
              </p:ext>
            </p:extLst>
          </p:nvPr>
        </p:nvGraphicFramePr>
        <p:xfrm>
          <a:off x="251520" y="1340768"/>
          <a:ext cx="8712002" cy="2808312"/>
        </p:xfrm>
        <a:graphic>
          <a:graphicData uri="http://schemas.openxmlformats.org/drawingml/2006/table">
            <a:tbl>
              <a:tblPr firstRow="1" firstCol="1" bandRow="1" bandCol="1"/>
              <a:tblGrid>
                <a:gridCol w="1089002"/>
                <a:gridCol w="1669800"/>
                <a:gridCol w="798600"/>
                <a:gridCol w="1452000"/>
                <a:gridCol w="1379400"/>
                <a:gridCol w="1379400"/>
                <a:gridCol w="943800"/>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384244">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民間が活躍できる環境の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P58</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特区制度のさらなる活用や、国への規制改革の提案及び府自らの制度の見直しにより、世界で一番、創業・ビジネス活動がしやすく、グローバル人材が活躍しやすい環境づくりを進め、大阪経済の成長につなげていき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戦略事業室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他</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区域計画を策定し、</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特例</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を活用した特定事業等の</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・区域会議等を活用した新たな規制改革提案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国</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は、国家</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戦略</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特</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区について、平成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年度末までを「集中取組期間」としている。</a:t>
                      </a:r>
                    </a:p>
                    <a:p>
                      <a:pPr marL="36000" indent="-457200"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ja-JP" sz="900" strike="sngStrike"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24"/>
          <p:cNvSpPr>
            <a:spLocks noChangeArrowheads="1"/>
          </p:cNvSpPr>
          <p:nvPr/>
        </p:nvSpPr>
        <p:spPr bwMode="auto">
          <a:xfrm>
            <a:off x="323528" y="4304129"/>
            <a:ext cx="2412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③庁内連携</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20636504"/>
              </p:ext>
            </p:extLst>
          </p:nvPr>
        </p:nvGraphicFramePr>
        <p:xfrm>
          <a:off x="251520" y="4673709"/>
          <a:ext cx="8712000" cy="1464111"/>
        </p:xfrm>
        <a:graphic>
          <a:graphicData uri="http://schemas.openxmlformats.org/drawingml/2006/table">
            <a:tbl>
              <a:tblPr firstRow="1" firstCol="1" bandRow="1" bandCol="1"/>
              <a:tblGrid>
                <a:gridCol w="1081596"/>
                <a:gridCol w="1671422"/>
                <a:gridCol w="799375"/>
                <a:gridCol w="1526080"/>
                <a:gridCol w="1308069"/>
                <a:gridCol w="1380741"/>
                <a:gridCol w="944717"/>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040043">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課題解決型プロジェクトチームの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P59</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新たな課題に対し、関係部局が部局の枠を越えて</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・協力して取り組むことができるよう、</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解決型</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プロジェクトチーム</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積極的</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活用します</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全部局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・課題解決型プロジェクトチームの活用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8" name="直線矢印コネクタ 17"/>
          <p:cNvCxnSpPr/>
          <p:nvPr/>
        </p:nvCxnSpPr>
        <p:spPr>
          <a:xfrm>
            <a:off x="4211960" y="2996952"/>
            <a:ext cx="374441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a:off x="4211960" y="3645024"/>
            <a:ext cx="374441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5" name="右矢印 24"/>
          <p:cNvSpPr/>
          <p:nvPr/>
        </p:nvSpPr>
        <p:spPr>
          <a:xfrm>
            <a:off x="3860304" y="5445224"/>
            <a:ext cx="409607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159</a:t>
            </a:fld>
            <a:endParaRPr lang="ja-JP" altLang="en-US" dirty="0">
              <a:solidFill>
                <a:prstClr val="black"/>
              </a:solidFill>
            </a:endParaRPr>
          </a:p>
        </p:txBody>
      </p:sp>
      <p:sp>
        <p:nvSpPr>
          <p:cNvPr id="3" name="正方形/長方形 2"/>
          <p:cNvSpPr/>
          <p:nvPr/>
        </p:nvSpPr>
        <p:spPr>
          <a:xfrm>
            <a:off x="3816930" y="2170956"/>
            <a:ext cx="1440870" cy="369332"/>
          </a:xfrm>
          <a:prstGeom prst="rect">
            <a:avLst/>
          </a:prstGeom>
          <a:ln w="15875">
            <a:solidFill>
              <a:schemeClr val="tx1"/>
            </a:solidFill>
            <a:prstDash val="sysDash"/>
          </a:ln>
        </p:spPr>
        <p:txBody>
          <a:bodyPr wrap="square">
            <a:spAutoFit/>
          </a:bodyPr>
          <a:lstStyle/>
          <a:p>
            <a:pPr marL="72000" lvl="0" indent="-457200"/>
            <a:r>
              <a:rPr lang="ja-JP" altLang="en-US" sz="9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の特区法改正（想定</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72000" lvl="0" indent="-457200"/>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（追加</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特例事項）を受け</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47837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86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①自律的な改革を支える体制の構築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1435298"/>
              </p:ext>
            </p:extLst>
          </p:nvPr>
        </p:nvGraphicFramePr>
        <p:xfrm>
          <a:off x="232470" y="1327051"/>
          <a:ext cx="8711998" cy="4554772"/>
        </p:xfrm>
        <a:graphic>
          <a:graphicData uri="http://schemas.openxmlformats.org/drawingml/2006/table">
            <a:tbl>
              <a:tblPr firstRow="1" firstCol="1" bandRow="1" bandCol="1"/>
              <a:tblGrid>
                <a:gridCol w="1161600"/>
                <a:gridCol w="1574704"/>
                <a:gridCol w="792088"/>
                <a:gridCol w="1440160"/>
                <a:gridCol w="1440160"/>
                <a:gridCol w="1359488"/>
                <a:gridCol w="943798"/>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78743">
                <a:tc rowSpan="3">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将来を見据えた組織人員体制の検討</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133350" algn="just"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職員の年齢構成や若手職員のマネジメント能力の向上といった観点から、府の組織体制のあり方を検討します。また、引き続き、効率化に努めつつ、危機管理事象への適切な対応や内部統制の充実、知識・技術やノウハウの伝承といった新たな課題にも適切に対応できる組織人員体制の整備に向けた取組みを進め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0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・将来の職員の年齢構成等</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踏まえた</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体制</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のあり方検討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の推進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r>
              <a:tr h="7140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・新たな課題に適切に対応</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できる人員</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体制の検討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の推進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42647">
                <a:tc rowSpan="2">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自律型「人財」の採用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133350" algn="just">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年度の採用試験から取り組んでいる採用戦略に基づく職員の採用状況について、検証を行い、必要に応じて改善します。</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人事委員会事務局</a:t>
                      </a:r>
                      <a:endPar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0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・より優秀な人材を獲得できる採用試験の実施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・実施状況の検証</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（必要に応じ、随時見直し）</a:t>
                      </a:r>
                      <a:endPar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22093">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33350" algn="just">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再任用職員のもつ知識・技術やノウハウを活用できるような仕組みづくりについて検討します。</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人事局</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00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・再任用職員の知識・経験の更なる活用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ct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0" name="右矢印 19"/>
          <p:cNvSpPr/>
          <p:nvPr/>
        </p:nvSpPr>
        <p:spPr>
          <a:xfrm>
            <a:off x="5300464" y="2600908"/>
            <a:ext cx="26559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1" name="右矢印 20"/>
          <p:cNvSpPr/>
          <p:nvPr/>
        </p:nvSpPr>
        <p:spPr>
          <a:xfrm>
            <a:off x="5292080" y="3212976"/>
            <a:ext cx="26559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5" name="右矢印 24"/>
          <p:cNvSpPr/>
          <p:nvPr/>
        </p:nvSpPr>
        <p:spPr>
          <a:xfrm>
            <a:off x="3851920" y="4149080"/>
            <a:ext cx="1300336"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160</a:t>
            </a:fld>
            <a:endParaRPr lang="ja-JP" altLang="en-US" dirty="0">
              <a:solidFill>
                <a:prstClr val="black"/>
              </a:solidFill>
            </a:endParaRPr>
          </a:p>
        </p:txBody>
      </p:sp>
      <p:cxnSp>
        <p:nvCxnSpPr>
          <p:cNvPr id="16" name="直線矢印コネクタ 15"/>
          <p:cNvCxnSpPr/>
          <p:nvPr/>
        </p:nvCxnSpPr>
        <p:spPr>
          <a:xfrm>
            <a:off x="3851920" y="2708920"/>
            <a:ext cx="130033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3851920" y="3320988"/>
            <a:ext cx="130033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4635624" y="5589240"/>
            <a:ext cx="331236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5300464" y="4257092"/>
            <a:ext cx="265591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83017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86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の構築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07456870"/>
              </p:ext>
            </p:extLst>
          </p:nvPr>
        </p:nvGraphicFramePr>
        <p:xfrm>
          <a:off x="251520" y="1340768"/>
          <a:ext cx="8711999" cy="4189334"/>
        </p:xfrm>
        <a:graphic>
          <a:graphicData uri="http://schemas.openxmlformats.org/drawingml/2006/table">
            <a:tbl>
              <a:tblPr firstRow="1" firstCol="1" bandRow="1" bandCol="1"/>
              <a:tblGrid>
                <a:gridCol w="1089000"/>
                <a:gridCol w="1503288"/>
                <a:gridCol w="792088"/>
                <a:gridCol w="1584176"/>
                <a:gridCol w="1347648"/>
                <a:gridCol w="1379400"/>
                <a:gridCol w="1016399"/>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833221">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職員が働きやすい環境づくり</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33350" algn="just" defTabSz="914400" rtl="0" eaLnBrk="1" fontAlgn="auto" latinLnBrk="0" hangingPunct="1">
                        <a:lnSpc>
                          <a:spcPct val="100000"/>
                        </a:lnSpc>
                        <a:spcBef>
                          <a:spcPts val="0"/>
                        </a:spcBef>
                        <a:spcAft>
                          <a:spcPts val="0"/>
                        </a:spcAft>
                        <a:buClrTx/>
                        <a:buSzTx/>
                        <a:buFontTx/>
                        <a:buNone/>
                        <a:tabLst/>
                        <a:defRPr/>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職員が働きやすい環境づくり</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として、柔軟な働き方（時差勤務の弾力化など）、子育て中職員へのサポート、ワークライフバランスの推進などを検討します。</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推進課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・職員が働きやすい</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環境づくり</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、柔軟な働き方（時差出勤　など）、子育て中職員へのサポート、ワークライフバランスの推進及び</a:t>
                      </a:r>
                      <a:r>
                        <a:rPr kumimoji="1" lang="ja-JP" altLang="ja-JP" sz="9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これらを支援する</a:t>
                      </a:r>
                      <a:r>
                        <a:rPr kumimoji="1" lang="en-US" altLang="ja-JP" sz="9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kumimoji="1" lang="ja-JP" altLang="ja-JP" sz="9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の活用</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等のあり方を検討</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・検討結果を踏まえた取組みの推進</a:t>
                      </a: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直線矢印コネクタ 10"/>
          <p:cNvCxnSpPr/>
          <p:nvPr/>
        </p:nvCxnSpPr>
        <p:spPr>
          <a:xfrm>
            <a:off x="3745588" y="3212976"/>
            <a:ext cx="1351835"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4" name="右矢印 13"/>
          <p:cNvSpPr/>
          <p:nvPr/>
        </p:nvSpPr>
        <p:spPr>
          <a:xfrm>
            <a:off x="5292356" y="3104964"/>
            <a:ext cx="259228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161</a:t>
            </a:fld>
            <a:endParaRPr lang="ja-JP" altLang="en-US" dirty="0">
              <a:solidFill>
                <a:prstClr val="black"/>
              </a:solidFill>
            </a:endParaRPr>
          </a:p>
        </p:txBody>
      </p:sp>
    </p:spTree>
    <p:extLst>
      <p:ext uri="{BB962C8B-B14F-4D97-AF65-F5344CB8AC3E}">
        <p14:creationId xmlns:p14="http://schemas.microsoft.com/office/powerpoint/2010/main" val="269690705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380829921"/>
              </p:ext>
            </p:extLst>
          </p:nvPr>
        </p:nvGraphicFramePr>
        <p:xfrm>
          <a:off x="251520" y="1340768"/>
          <a:ext cx="8712001" cy="4463654"/>
        </p:xfrm>
        <a:graphic>
          <a:graphicData uri="http://schemas.openxmlformats.org/drawingml/2006/table">
            <a:tbl>
              <a:tblPr firstRow="1" firstCol="1" bandRow="1" bandCol="1"/>
              <a:tblGrid>
                <a:gridCol w="1161601"/>
                <a:gridCol w="1452000"/>
                <a:gridCol w="943800"/>
                <a:gridCol w="1452000"/>
                <a:gridCol w="1379400"/>
                <a:gridCol w="1379400"/>
                <a:gridCol w="943800"/>
              </a:tblGrid>
              <a:tr h="198880">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grid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vMerge="1">
                  <a:txBody>
                    <a:bodyPr/>
                    <a:lstStyle/>
                    <a:p>
                      <a:endParaRPr kumimoji="1" lang="ja-JP" altLang="en-US"/>
                    </a:p>
                  </a:txBody>
                  <a:tcPr/>
                </a:tc>
              </a:tr>
              <a:tr h="160701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人材の育成</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defTabSz="647700">
                        <a:spcBef>
                          <a:spcPct val="0"/>
                        </a:spcBef>
                        <a:tabLst>
                          <a:tab pos="8256588" algn="r"/>
                        </a:tabLst>
                        <a:defRPr/>
                      </a:pPr>
                      <a:r>
                        <a:rPr lang="ja-JP" altLang="en-US"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実務経験を通じた能力開発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を中心に行うとともに、現場主義の人事配置等（人的マネジメント）に加え、行政課題の高度化、複雑化に対応するため、引き続き職員の専門的知識や経験を最大限</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活用した人事ローテーション、キャリアアップを行います。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適材適所の人事</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や研修等を通じた能力開発により、</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視野と専門領域を併せ持った職員を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育成</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・自律的なキャリア形成の支援策拡充（キャリアクリエイト制度の導入）</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・キャリア形成の支援策実施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（必要に応じ、随時見直し）</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2162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組織横断ネットワーク</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P63</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647700">
                        <a:spcBef>
                          <a:spcPct val="0"/>
                        </a:spcBef>
                        <a:tabLst>
                          <a:tab pos="8256588" algn="r"/>
                        </a:tabLst>
                        <a:defRPr/>
                      </a:pPr>
                      <a:endParaRPr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900" u="none"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部局長マネジメントによる部局間交流、職種間交流（勉強会、プレゼンテーション機会等）を通じ、能力の研鑽と幅広い視点・視野からの企画力、判断力等を高めます。</a:t>
                      </a:r>
                      <a:endParaRPr lang="en-US" altLang="ja-JP" sz="9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sz="900" u="none" kern="100" dirty="0">
                        <a:solidFill>
                          <a:srgbClr val="7030A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全部局</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36000"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・部局長マネジメントによる部局間交流、勉強会やプレゼンテーションの機会などを通じ、能力の研鑽、幅広い視点・視野からの企画力等を養成</a:t>
                      </a:r>
                      <a:endParaRPr kumimoji="1" lang="en-US" altLang="ja-JP"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2162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実効ある提案制度</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P63</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647700">
                        <a:spcBef>
                          <a:spcPct val="0"/>
                        </a:spcBef>
                        <a:tabLst>
                          <a:tab pos="8256588" algn="r"/>
                        </a:tabLst>
                        <a:defRPr/>
                      </a:pPr>
                      <a:r>
                        <a:rPr lang="ja-JP" altLang="en-US" sz="900" u="none"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職員提案による業務効率化の取組み等を組織的に共有し、業務へ反映する取組みとして、フォローアップや提案の実現を支援し、表彰等のインセンティブを導入することにより活性化を図ります。</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行政改革課</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36000" indent="-432000"/>
                      <a:endParaRPr kumimoji="1" lang="en-US" altLang="ja-JP"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000" indent="-432000"/>
                      <a:r>
                        <a:rPr kumimoji="1" lang="ja-JP" altLang="en-US"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・職員提案の業務へ反映する取組み</a:t>
                      </a:r>
                      <a:r>
                        <a:rPr kumimoji="1" lang="ja-JP" altLang="en-US" sz="9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として、フォローアップによる提案実現の支援、表彰等インセンティブを実施</a:t>
                      </a:r>
                    </a:p>
                    <a:p>
                      <a:endParaRPr kumimoji="1" lang="ja-JP" altLang="en-US" sz="900" dirty="0"/>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62840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①自律的な改革を支える体制の構築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矢印コネクタ 11"/>
          <p:cNvCxnSpPr/>
          <p:nvPr/>
        </p:nvCxnSpPr>
        <p:spPr>
          <a:xfrm>
            <a:off x="3923928" y="2564904"/>
            <a:ext cx="403244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3923928" y="4365104"/>
            <a:ext cx="403244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162</a:t>
            </a:fld>
            <a:endParaRPr lang="ja-JP" altLang="en-US" dirty="0">
              <a:solidFill>
                <a:prstClr val="black"/>
              </a:solidFill>
            </a:endParaRPr>
          </a:p>
        </p:txBody>
      </p:sp>
      <p:cxnSp>
        <p:nvCxnSpPr>
          <p:cNvPr id="15" name="直線矢印コネクタ 14"/>
          <p:cNvCxnSpPr/>
          <p:nvPr/>
        </p:nvCxnSpPr>
        <p:spPr>
          <a:xfrm>
            <a:off x="3934561" y="3249714"/>
            <a:ext cx="129614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5372472" y="3249714"/>
            <a:ext cx="258390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右矢印 16"/>
          <p:cNvSpPr/>
          <p:nvPr/>
        </p:nvSpPr>
        <p:spPr>
          <a:xfrm>
            <a:off x="3917646" y="5381044"/>
            <a:ext cx="40450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211800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2907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①自律的な改革を支える体制の構築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96674836"/>
              </p:ext>
            </p:extLst>
          </p:nvPr>
        </p:nvGraphicFramePr>
        <p:xfrm>
          <a:off x="251520" y="1333186"/>
          <a:ext cx="8711999" cy="5012294"/>
        </p:xfrm>
        <a:graphic>
          <a:graphicData uri="http://schemas.openxmlformats.org/drawingml/2006/table">
            <a:tbl>
              <a:tblPr firstRow="1" firstCol="1" bandRow="1" bandCol="1"/>
              <a:tblGrid>
                <a:gridCol w="1154270"/>
                <a:gridCol w="1816762"/>
                <a:gridCol w="799375"/>
                <a:gridCol w="1456153"/>
                <a:gridCol w="1363821"/>
                <a:gridCol w="1363821"/>
                <a:gridCol w="757797"/>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3471946">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P64</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65</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職員・組織のもつ知識・ノウハウやネットワークを組織全体で共有化し、横断的に活用することにより、能力育成をはじめ、効率的、効果的な業務遂行及び創造性の発揮につなげます。</a:t>
                      </a:r>
                    </a:p>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併せて、チームワークを重視する組織風土へ変革していくことにより、組織全体の強みを束ね、総合力の向上をめざします。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推進課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ナレッジマネジメントの検討</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ポータルサイト</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仮称）」（マニュアル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通知</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集約</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サイト</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構築、運用など、知識・</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ノウハウの承継</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ナレッジデータベース化</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（アーカイブ）</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など庁内共</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有</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電子会議などのバーチ</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ャルＷＧ</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の活用</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アドバイザー制度の導入　</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（ＩＣＴ環境等により、</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アドバイ</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スを受ける仕組</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全部局の対外的ネット</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ワークの活用</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・職員提案の充実</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職員提案のフォローアップによる提案実現の支援、表彰等インセンティブを実施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・検討結果を踏まえた取組みの推進</a:t>
                      </a: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6" name="直線矢印コネクタ 15"/>
          <p:cNvCxnSpPr/>
          <p:nvPr/>
        </p:nvCxnSpPr>
        <p:spPr>
          <a:xfrm>
            <a:off x="4054245" y="4617132"/>
            <a:ext cx="138185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163</a:t>
            </a:fld>
            <a:endParaRPr lang="ja-JP" altLang="en-US" dirty="0">
              <a:solidFill>
                <a:prstClr val="black"/>
              </a:solidFill>
            </a:endParaRPr>
          </a:p>
        </p:txBody>
      </p:sp>
      <p:sp>
        <p:nvSpPr>
          <p:cNvPr id="6" name="大かっこ 5"/>
          <p:cNvSpPr/>
          <p:nvPr/>
        </p:nvSpPr>
        <p:spPr>
          <a:xfrm>
            <a:off x="4055380" y="2100958"/>
            <a:ext cx="1381851" cy="2366267"/>
          </a:xfrm>
          <a:prstGeom prst="bracketPair">
            <a:avLst>
              <a:gd name="adj" fmla="val 855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右矢印 17"/>
          <p:cNvSpPr/>
          <p:nvPr/>
        </p:nvSpPr>
        <p:spPr>
          <a:xfrm>
            <a:off x="5580112" y="4509120"/>
            <a:ext cx="252028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右矢印 10"/>
          <p:cNvSpPr/>
          <p:nvPr/>
        </p:nvSpPr>
        <p:spPr>
          <a:xfrm>
            <a:off x="4087278" y="5646509"/>
            <a:ext cx="40450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16808950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2611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②業務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改革の推進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51692746"/>
              </p:ext>
            </p:extLst>
          </p:nvPr>
        </p:nvGraphicFramePr>
        <p:xfrm>
          <a:off x="251520" y="1330268"/>
          <a:ext cx="8711998" cy="5051060"/>
        </p:xfrm>
        <a:graphic>
          <a:graphicData uri="http://schemas.openxmlformats.org/drawingml/2006/table">
            <a:tbl>
              <a:tblPr firstRow="1" firstCol="1" bandRow="1" bandCol="1"/>
              <a:tblGrid>
                <a:gridCol w="1224136"/>
                <a:gridCol w="1892236"/>
                <a:gridCol w="872045"/>
                <a:gridCol w="1308069"/>
                <a:gridCol w="1308069"/>
                <a:gridCol w="1308069"/>
                <a:gridCol w="799374"/>
              </a:tblGrid>
              <a:tr h="168652">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7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34927">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オープンデータの提供</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P66</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府が保有するデータを二次的利用が可能な形で公開します</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その取組みとして</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利用者にわかりやすく提供するため、各部局の有するデータを整理して掲載するポータルサイトを開設し、府民が幅広く利用できるように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しま</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した。今後、国などの広域における取組みへの参画とともに、データの充実等を図っていきます。</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・オープンデータポータルサイトの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・国その他の広域における取組みに参画しながら、</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サイト</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の改訂・拡充</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422">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国における議論の方向を注視しつつ、データ収集やリンケージ等活用に必要な仕組みや費用対効果</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、集約</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されたデータの活用可能性など、府として取り組むべき方向について検討を進めていきます。</a:t>
                      </a: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戦略事業室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・ビッグデータの活用事例について、費用対効果も含め</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248">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マイナンバーの活用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28</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年からのマイナンバー制度導入に向け必要なシステム基盤の整備を行うとともに、社会保障・税・災害</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対策</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分野でのマイナンバーの活用について、省令等や国の制度設計を踏まえて検討します。</a:t>
                      </a: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行政</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改革課</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マイナンバーの活用</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について、国の制度設計を踏まえて検討</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・マイナンバー</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制度に対応</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し</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庁内システム</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の整備</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・情報連携の調整</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マイナンバー</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の利用開始</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マイナンバーを活用した情報連携を</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右矢印 13"/>
          <p:cNvSpPr/>
          <p:nvPr/>
        </p:nvSpPr>
        <p:spPr>
          <a:xfrm>
            <a:off x="4860032" y="2852936"/>
            <a:ext cx="324036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15" name="直線矢印コネクタ 14"/>
          <p:cNvCxnSpPr/>
          <p:nvPr/>
        </p:nvCxnSpPr>
        <p:spPr>
          <a:xfrm>
            <a:off x="4391980" y="3645963"/>
            <a:ext cx="370841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4314854" y="5172423"/>
            <a:ext cx="2921441"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3" name="右矢印 22"/>
          <p:cNvSpPr/>
          <p:nvPr/>
        </p:nvSpPr>
        <p:spPr>
          <a:xfrm>
            <a:off x="7313947" y="6093296"/>
            <a:ext cx="79208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8" name="右矢印 17"/>
          <p:cNvSpPr/>
          <p:nvPr/>
        </p:nvSpPr>
        <p:spPr>
          <a:xfrm>
            <a:off x="5180489" y="5436000"/>
            <a:ext cx="2919903"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9" name="右矢印 18"/>
          <p:cNvSpPr/>
          <p:nvPr/>
        </p:nvSpPr>
        <p:spPr>
          <a:xfrm>
            <a:off x="4391980" y="2060848"/>
            <a:ext cx="37084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20" name="直線矢印コネクタ 19"/>
          <p:cNvCxnSpPr/>
          <p:nvPr/>
        </p:nvCxnSpPr>
        <p:spPr>
          <a:xfrm>
            <a:off x="4391980" y="4598265"/>
            <a:ext cx="370841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1" name="正方形/長方形 2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164</a:t>
            </a:fld>
            <a:endParaRPr lang="ja-JP" altLang="en-US" dirty="0">
              <a:solidFill>
                <a:prstClr val="black"/>
              </a:solidFill>
            </a:endParaRPr>
          </a:p>
        </p:txBody>
      </p:sp>
    </p:spTree>
    <p:extLst>
      <p:ext uri="{BB962C8B-B14F-4D97-AF65-F5344CB8AC3E}">
        <p14:creationId xmlns:p14="http://schemas.microsoft.com/office/powerpoint/2010/main" val="22884866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2611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②業務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改革の推進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91116693"/>
              </p:ext>
            </p:extLst>
          </p:nvPr>
        </p:nvGraphicFramePr>
        <p:xfrm>
          <a:off x="251520" y="1340768"/>
          <a:ext cx="8712001" cy="5420714"/>
        </p:xfrm>
        <a:graphic>
          <a:graphicData uri="http://schemas.openxmlformats.org/drawingml/2006/table">
            <a:tbl>
              <a:tblPr firstRow="1" firstCol="1" bandRow="1" bandCol="1"/>
              <a:tblGrid>
                <a:gridCol w="1152128"/>
                <a:gridCol w="1440160"/>
                <a:gridCol w="720080"/>
                <a:gridCol w="1769632"/>
                <a:gridCol w="1470728"/>
                <a:gridCol w="1368152"/>
                <a:gridCol w="791121"/>
              </a:tblGrid>
              <a:tr h="172772">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277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732321">
                <a:tc rowSpan="5">
                  <a:txBody>
                    <a:bodyPr/>
                    <a:lstStyle/>
                    <a:p>
                      <a:pPr algn="just">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活用による業務改革（改善）の推進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P69</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71</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リモートアクセス機能の活用、情報の共有化（共有フォルダの有効活用）、無線</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LAN</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の導入、タブレット端末の導入検討、庁内コミュニケーションツール</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検討</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、業務システムのマネジメント</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a:t>
                      </a:r>
                      <a:r>
                        <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対応した人材育成などに取り組みます。</a:t>
                      </a: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推進課</a:t>
                      </a:r>
                    </a:p>
                    <a:p>
                      <a:pPr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行政改革課</a:t>
                      </a: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【リモートアクセス機能の活用】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モバイル端末と共にリモートアクセス機能の利用ルール等を整理し、利用拡大を</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09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【無線ＬＡＮの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・耐震工事に合せて大手前庁舎の整備を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庁舎については、</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整備を検討</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し、可能なものから順次導入</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en-US" altLang="ja-JP" sz="9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232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【タブレット端末】</a:t>
                      </a:r>
                    </a:p>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が見込める業務について先行して導入</a:t>
                      </a: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先行</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導入の検証結果を踏まえて、対象業務や台数の拡大を図る</a:t>
                      </a: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78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庁内コミュニケーションツールの利用検討】</a:t>
                      </a:r>
                    </a:p>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・庁内</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コミュニケーションツール</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（インスタントメッセージ、ビデオ通話等）</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の利用手法等</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し、利用を促進</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16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システムマネジメント・人材育成】</a:t>
                      </a:r>
                    </a:p>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部局が有する情報システムのライフサイクル（企画、予算、調達、開発・構築、運用・保守等）に応じた助言・相談を行うことにより、最新の技術動向等に配慮しつつシステムの最適化に努める。併せて、助言・相談を通じて各部局のシステム担当職員にノウハウを伝えるなど、</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OJT</a:t>
                      </a:r>
                      <a:r>
                        <a:rPr lang="ja-JP" altLang="en-US" sz="9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研修による人材育成を図る</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cxnSp>
        <p:nvCxnSpPr>
          <p:cNvPr id="19" name="直線矢印コネクタ 18"/>
          <p:cNvCxnSpPr/>
          <p:nvPr/>
        </p:nvCxnSpPr>
        <p:spPr>
          <a:xfrm>
            <a:off x="3707904" y="2304000"/>
            <a:ext cx="439248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3707904" y="2890006"/>
            <a:ext cx="280831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3717572" y="3317789"/>
            <a:ext cx="434275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flipV="1">
            <a:off x="5832389" y="3977304"/>
            <a:ext cx="2268643" cy="15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40" name="右矢印 39"/>
          <p:cNvSpPr/>
          <p:nvPr/>
        </p:nvSpPr>
        <p:spPr>
          <a:xfrm>
            <a:off x="3692704" y="3869292"/>
            <a:ext cx="2040256"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41" name="直線矢印コネクタ 40"/>
          <p:cNvCxnSpPr/>
          <p:nvPr/>
        </p:nvCxnSpPr>
        <p:spPr>
          <a:xfrm>
            <a:off x="3707904" y="5053914"/>
            <a:ext cx="4365336" cy="59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3763963" y="6635633"/>
            <a:ext cx="432407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165</a:t>
            </a:fld>
            <a:endParaRPr lang="ja-JP" altLang="en-US" dirty="0">
              <a:solidFill>
                <a:prstClr val="black"/>
              </a:solidFill>
            </a:endParaRPr>
          </a:p>
        </p:txBody>
      </p:sp>
    </p:spTree>
    <p:extLst>
      <p:ext uri="{BB962C8B-B14F-4D97-AF65-F5344CB8AC3E}">
        <p14:creationId xmlns:p14="http://schemas.microsoft.com/office/powerpoint/2010/main" val="297234629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371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②業務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改革の推進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3551311"/>
              </p:ext>
            </p:extLst>
          </p:nvPr>
        </p:nvGraphicFramePr>
        <p:xfrm>
          <a:off x="251520" y="1385692"/>
          <a:ext cx="8712000" cy="5149475"/>
        </p:xfrm>
        <a:graphic>
          <a:graphicData uri="http://schemas.openxmlformats.org/drawingml/2006/table">
            <a:tbl>
              <a:tblPr firstRow="1" firstCol="1" bandRow="1" bandCol="1"/>
              <a:tblGrid>
                <a:gridCol w="1081596"/>
                <a:gridCol w="1744092"/>
                <a:gridCol w="726705"/>
                <a:gridCol w="1598751"/>
                <a:gridCol w="1380741"/>
                <a:gridCol w="1453411"/>
                <a:gridCol w="726704"/>
              </a:tblGrid>
              <a:tr h="132287">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496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776121">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府政広報の推進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P72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3350" algn="just">
                        <a:lnSpc>
                          <a:spcPct val="100000"/>
                        </a:lnSpc>
                        <a:spcAft>
                          <a:spcPts val="0"/>
                        </a:spcAft>
                      </a:pPr>
                      <a:r>
                        <a:rPr kumimoji="1" lang="ja-JP"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府の「</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戦略広報」の一環として、</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府民のみなさん</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親しみ</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やすさと</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、参加意欲を高めるための有効な広報ツールとして、キャラクターを活用します。</a:t>
                      </a:r>
                    </a:p>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そのため、</a:t>
                      </a:r>
                      <a:r>
                        <a:rPr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府としての</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メインキャラクター（もずやん）の設定や効果的な活用方策を盛り込んだ「大阪府キャラクター広報方針」</a:t>
                      </a:r>
                      <a:r>
                        <a:rPr kumimoji="1" lang="ja-JP" altLang="ja-JP" sz="900" strike="noStrike"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900" b="0" u="none" strike="noStrike"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r>
                        <a:rPr kumimoji="1" lang="ja-JP" altLang="ja-JP" sz="900" strike="noStrike"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a:t>
                      </a:r>
                      <a:r>
                        <a:rPr kumimoji="1" lang="ja-JP" altLang="ja-JP" sz="900" strike="noStrik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戦略的な広報を行います。</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・「大阪府キャラクター広報方針」に基づき、府の主要な広報媒体・イベント・施策において、メインキャラクター「もずやん」</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を活用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「もずやん」を軸とした民間企業等との連携に</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よる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広報を展開</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仕組みを検討、構築</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ずやん」を軸とした広報展開</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667">
                <a:tc>
                  <a:txBody>
                    <a:bodyPr/>
                    <a:lstStyle/>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ネットワークサービスの充実</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P72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　既存</a:t>
                      </a:r>
                      <a:r>
                        <a:rPr lang="en-US" sz="900" u="none" kern="100" dirty="0">
                          <a:effectLst/>
                          <a:latin typeface="Meiryo UI" panose="020B0604030504040204" pitchFamily="50" charset="-128"/>
                          <a:ea typeface="Meiryo UI" panose="020B0604030504040204" pitchFamily="50" charset="-128"/>
                          <a:cs typeface="Meiryo UI" panose="020B0604030504040204" pitchFamily="50" charset="-128"/>
                        </a:rPr>
                        <a:t>Web</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サイトのリニューアル及び民間事業者のサービスの活用などにより、府民のみなさんが</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スマート</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フォンやタブレット端末</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介して府政情報を取得し、府政へ参加できるように、ネットワークサービスの充実</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を図ります。</a:t>
                      </a: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900" u="none" kern="100" dirty="0">
                          <a:effectLst/>
                          <a:latin typeface="Meiryo UI" panose="020B0604030504040204" pitchFamily="50" charset="-128"/>
                          <a:ea typeface="Meiryo UI" panose="020B0604030504040204" pitchFamily="50" charset="-128"/>
                          <a:cs typeface="Meiryo UI" panose="020B0604030504040204" pitchFamily="50" charset="-128"/>
                        </a:rPr>
                        <a:t>Web</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サイトの</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改善について検討</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・実施</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準備</a:t>
                      </a: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Web</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関連の技術調査</a:t>
                      </a:r>
                    </a:p>
                    <a:p>
                      <a:pPr marL="72000" indent="-457200" algn="l">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他</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府県等の先進</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事例調査</a:t>
                      </a: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民間事業者サービスの動向</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調査</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u="non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検討結果を踏まえ、可能なものは実施</a:t>
                      </a:r>
                      <a:r>
                        <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72000" marR="0" indent="-457200" algn="l" defTabSz="914400" rtl="0" eaLnBrk="1" fontAlgn="auto" latinLnBrk="0" hangingPunct="1">
                        <a:lnSpc>
                          <a:spcPct val="100000"/>
                        </a:lnSpc>
                        <a:spcBef>
                          <a:spcPts val="0"/>
                        </a:spcBef>
                        <a:spcAft>
                          <a:spcPts val="0"/>
                        </a:spcAft>
                        <a:buClrTx/>
                        <a:buSzTx/>
                        <a:buFontTx/>
                        <a:buNone/>
                        <a:tabLst/>
                        <a:defRPr/>
                      </a:pPr>
                      <a:endParaRPr lang="ja-JP"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Web</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サイトのリニューアル</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959">
                <a:tc>
                  <a:txBody>
                    <a:bodyPr/>
                    <a:lstStyle/>
                    <a:p>
                      <a:pPr algn="just">
                        <a:lnSpc>
                          <a:spcPct val="100000"/>
                        </a:lnSpc>
                        <a:spcAft>
                          <a:spcPts val="0"/>
                        </a:spcAft>
                      </a:pP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電子申請手続の拡充</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P73</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申請実績等を考慮しながら、申請手続について、</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様式</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手続</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簡素化</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申請できる手続を増やすことにより、</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サービスの向上を図ります。</a:t>
                      </a: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・電子</a:t>
                      </a:r>
                      <a:r>
                        <a:rPr lang="ja-JP" sz="900" u="none"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申請</a:t>
                      </a:r>
                      <a:r>
                        <a:rPr lang="ja-JP" altLang="en-US" sz="900" u="none"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化</a:t>
                      </a:r>
                      <a:r>
                        <a:rPr lang="ja-JP" sz="900" u="none"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の調査を</a:t>
                      </a: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踏まえ</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申請実績等を考慮しながら、可能なものを</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電子化</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右矢印 13"/>
          <p:cNvSpPr/>
          <p:nvPr/>
        </p:nvSpPr>
        <p:spPr>
          <a:xfrm>
            <a:off x="3923928" y="2312876"/>
            <a:ext cx="424847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5" name="右矢印 14"/>
          <p:cNvSpPr/>
          <p:nvPr/>
        </p:nvSpPr>
        <p:spPr>
          <a:xfrm>
            <a:off x="5436096" y="3140968"/>
            <a:ext cx="2736304"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16" name="直線矢印コネクタ 15"/>
          <p:cNvCxnSpPr/>
          <p:nvPr/>
        </p:nvCxnSpPr>
        <p:spPr>
          <a:xfrm flipV="1">
            <a:off x="4665663" y="3243664"/>
            <a:ext cx="698425" cy="531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3923332" y="4149080"/>
            <a:ext cx="2810843" cy="382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31" name="右矢印 30"/>
          <p:cNvSpPr/>
          <p:nvPr/>
        </p:nvSpPr>
        <p:spPr>
          <a:xfrm>
            <a:off x="7759402" y="4060118"/>
            <a:ext cx="43204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166</a:t>
            </a:fld>
            <a:endParaRPr lang="ja-JP" altLang="en-US" dirty="0">
              <a:solidFill>
                <a:prstClr val="black"/>
              </a:solidFill>
            </a:endParaRPr>
          </a:p>
        </p:txBody>
      </p:sp>
      <p:cxnSp>
        <p:nvCxnSpPr>
          <p:cNvPr id="20" name="直線矢印コネクタ 19"/>
          <p:cNvCxnSpPr/>
          <p:nvPr/>
        </p:nvCxnSpPr>
        <p:spPr>
          <a:xfrm>
            <a:off x="3943983" y="3243664"/>
            <a:ext cx="628017"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3923928" y="5877272"/>
            <a:ext cx="4206401"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 name="大かっこ 2"/>
          <p:cNvSpPr/>
          <p:nvPr/>
        </p:nvSpPr>
        <p:spPr>
          <a:xfrm>
            <a:off x="3914775" y="3808090"/>
            <a:ext cx="1409700" cy="28803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26" name="直線矢印コネクタ 25"/>
          <p:cNvCxnSpPr/>
          <p:nvPr/>
        </p:nvCxnSpPr>
        <p:spPr>
          <a:xfrm>
            <a:off x="6804248" y="4170455"/>
            <a:ext cx="93610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a:off x="3918797" y="5013176"/>
            <a:ext cx="425360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986296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25234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234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（１）健全財政の確保に向けた取組み　②健全財政に向けた中長期での取組み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63919972"/>
              </p:ext>
            </p:extLst>
          </p:nvPr>
        </p:nvGraphicFramePr>
        <p:xfrm>
          <a:off x="251521" y="1412776"/>
          <a:ext cx="8712966" cy="4818813"/>
        </p:xfrm>
        <a:graphic>
          <a:graphicData uri="http://schemas.openxmlformats.org/drawingml/2006/table">
            <a:tbl>
              <a:tblPr firstRow="1" firstCol="1" bandRow="1" bandCol="1"/>
              <a:tblGrid>
                <a:gridCol w="1080119"/>
                <a:gridCol w="1800200"/>
                <a:gridCol w="936104"/>
                <a:gridCol w="1344149"/>
                <a:gridCol w="1344149"/>
                <a:gridCol w="1344149"/>
                <a:gridCol w="864096"/>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3294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２７</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２８</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２９</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62255">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減債基金積立不足額の計画的</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年度以降も、減債基金の積立不足額の解消に向け、確実に積み立てることにより、</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年以内の解消を目指します。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減債基金への計画的な積立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年まで</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年以内）に積立不足額の解消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255">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府債の適切な</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将来世代に負担を先送りしないため、必要性を厳格に精査し、府債の適切な管理を行います。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・府債発行の厳格な精査</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・府債の適切な管理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255">
                <a:tc>
                  <a:txBody>
                    <a:bodyPr/>
                    <a:lstStyle/>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将来世代に負担を先送りしない財政運営</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33350" algn="just"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財政運営基本条例に掲げる基本理念を踏まえ、将来世代に負担を先送りしないよう、健全で規律ある財政運営を行います。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財務部</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・財政運営基本条例に基づく財政運営（財政規律の確保、計画性の確保、透明性の確保）</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2" name="直線矢印コネクタ 11"/>
          <p:cNvCxnSpPr/>
          <p:nvPr/>
        </p:nvCxnSpPr>
        <p:spPr>
          <a:xfrm>
            <a:off x="4199211" y="2204864"/>
            <a:ext cx="455735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4199211" y="3717032"/>
            <a:ext cx="382917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167</a:t>
            </a:fld>
            <a:endParaRPr lang="ja-JP" altLang="en-US" dirty="0">
              <a:solidFill>
                <a:prstClr val="black"/>
              </a:solidFill>
            </a:endParaRPr>
          </a:p>
        </p:txBody>
      </p:sp>
      <p:cxnSp>
        <p:nvCxnSpPr>
          <p:cNvPr id="13" name="直線矢印コネクタ 12"/>
          <p:cNvCxnSpPr/>
          <p:nvPr/>
        </p:nvCxnSpPr>
        <p:spPr>
          <a:xfrm>
            <a:off x="4211960" y="5445224"/>
            <a:ext cx="382917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10061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25234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234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（１）健全財政の確保に向けた取組み　②健全財政に向けた中長期での取組み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370588671"/>
              </p:ext>
            </p:extLst>
          </p:nvPr>
        </p:nvGraphicFramePr>
        <p:xfrm>
          <a:off x="251520" y="1340768"/>
          <a:ext cx="8712000" cy="4896544"/>
        </p:xfrm>
        <a:graphic>
          <a:graphicData uri="http://schemas.openxmlformats.org/drawingml/2006/table">
            <a:tbl>
              <a:tblPr firstRow="1" firstCol="1" bandRow="1" bandCol="1"/>
              <a:tblGrid>
                <a:gridCol w="1107457"/>
                <a:gridCol w="1771932"/>
                <a:gridCol w="745674"/>
                <a:gridCol w="1380739"/>
                <a:gridCol w="1380739"/>
                <a:gridCol w="1318315"/>
                <a:gridCol w="1007144"/>
              </a:tblGrid>
              <a:tr h="164059">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37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２７</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２８</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２９</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926480">
                <a:tc rowSpan="3">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歳入（財源）の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確保</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民間協働や資産活用など、「稼ぐ視点」も踏まえた歳入確保策を展開していきます。</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財政課</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行政改革課</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財産活用課</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nSpc>
                          <a:spcPct val="100000"/>
                        </a:lnSpc>
                      </a:pPr>
                      <a:r>
                        <a:rPr lang="ja-JP" sz="9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クラウドファンディングなど、新たな歳入確保策の検討、導入 </a:t>
                      </a: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gn="just">
                        <a:lnSpc>
                          <a:spcPct val="100000"/>
                        </a:lnSpc>
                        <a:spcAft>
                          <a:spcPts val="0"/>
                        </a:spcAft>
                      </a:pPr>
                      <a:r>
                        <a:rPr lang="en-US" sz="9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3">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422">
                <a:tc vMerge="1">
                  <a:txBody>
                    <a:bodyPr/>
                    <a:lstStyle/>
                    <a:p>
                      <a:endParaRPr kumimoji="1" lang="ja-JP" altLang="en-US"/>
                    </a:p>
                  </a:txBody>
                  <a:tcPr/>
                </a:tc>
                <a:tc>
                  <a:txBody>
                    <a:bodyPr/>
                    <a:lstStyle/>
                    <a:p>
                      <a:pPr marL="0" marR="0" indent="13335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使用料・手数料について、適正な受益者負担の観点から</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、料金水準の妥当性について検討を行います。</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財政課</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marR="0" indent="-457200" algn="just"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フルコスト計算による原価を基本に、料金水準の妥当性について、点検を実施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marR="0" indent="-457200" algn="just" defTabSz="914400" rtl="0" eaLnBrk="1" fontAlgn="auto" latinLnBrk="0" hangingPunct="1">
                        <a:lnSpc>
                          <a:spcPct val="100000"/>
                        </a:lnSpc>
                        <a:spcBef>
                          <a:spcPts val="0"/>
                        </a:spcBef>
                        <a:spcAft>
                          <a:spcPts val="0"/>
                        </a:spcAft>
                        <a:buClrTx/>
                        <a:buSzTx/>
                        <a:buFontTx/>
                        <a:buNone/>
                        <a:tabLst/>
                        <a:defRPr/>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・点検の内容、</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情勢の変化等を踏まえ、料金水準の妥当性について、</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を実施</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kumimoji="1" lang="ja-JP" altLang="en-US"/>
                    </a:p>
                  </a:txBody>
                  <a:tcPr/>
                </a:tc>
              </a:tr>
              <a:tr h="735770">
                <a:tc vMerge="1">
                  <a:txBody>
                    <a:bodyPr/>
                    <a:lstStyle/>
                    <a:p>
                      <a:endParaRPr kumimoji="1" lang="ja-JP" altLang="en-US"/>
                    </a:p>
                  </a:txBody>
                  <a:tcPr/>
                </a:tc>
                <a:tc>
                  <a:txBody>
                    <a:bodyPr/>
                    <a:lstStyle/>
                    <a:p>
                      <a:pPr indent="133350" algn="just">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課税</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自主権の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を行う場合は、</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受益と負担」や「税収の使途」を踏まえ、検討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ます</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財政課</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税務局</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・課税</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自主権の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を行う場合、「受益と負担」や「税収の使途」を踏まえ、</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671534">
                <a:tc>
                  <a:txBody>
                    <a:bodyPr/>
                    <a:lstStyle/>
                    <a:p>
                      <a:pPr algn="just">
                        <a:lnSpc>
                          <a:spcPct val="100000"/>
                        </a:lnSpc>
                        <a:spcAft>
                          <a:spcPts val="0"/>
                        </a:spcAft>
                      </a:pPr>
                      <a:r>
                        <a:rPr lang="ja-JP" sz="900" dirty="0">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effectLst/>
                          <a:latin typeface="Meiryo UI" panose="020B0604030504040204" pitchFamily="50" charset="-128"/>
                          <a:ea typeface="Meiryo UI" panose="020B0604030504040204" pitchFamily="50" charset="-128"/>
                          <a:cs typeface="Meiryo UI" panose="020B0604030504040204" pitchFamily="50" charset="-128"/>
                        </a:rPr>
                      </a:b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財政調整基金の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確保</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財政運営基本条例に基づく目標額（平成</a:t>
                      </a:r>
                      <a:r>
                        <a:rPr 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末までに</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1,450</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億円）の達成に向け、着実に財政調整基金を確保します。</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alt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・毎年度、決算剰余金</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の計画的な積立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・財政調整基金積立目標額の再積算</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積立</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目標額は</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年ごとに</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再積算</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36</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積立目標額の達成</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5" name="直線矢印コネクタ 14"/>
          <p:cNvCxnSpPr/>
          <p:nvPr/>
        </p:nvCxnSpPr>
        <p:spPr>
          <a:xfrm>
            <a:off x="3946394" y="2348880"/>
            <a:ext cx="394513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7" name="正方形/長方形 16"/>
          <p:cNvSpPr/>
          <p:nvPr/>
        </p:nvSpPr>
        <p:spPr>
          <a:xfrm>
            <a:off x="4572000" y="2376564"/>
            <a:ext cx="259228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（導入可能なものから順次実施）</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p:cNvCxnSpPr/>
          <p:nvPr/>
        </p:nvCxnSpPr>
        <p:spPr>
          <a:xfrm>
            <a:off x="3999595" y="3212976"/>
            <a:ext cx="122047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3976575" y="4221088"/>
            <a:ext cx="393081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a:off x="3976575" y="5517232"/>
            <a:ext cx="4779989"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168</a:t>
            </a:fld>
            <a:endParaRPr lang="ja-JP" altLang="en-US" dirty="0">
              <a:solidFill>
                <a:prstClr val="black"/>
              </a:solidFill>
            </a:endParaRPr>
          </a:p>
        </p:txBody>
      </p:sp>
      <p:cxnSp>
        <p:nvCxnSpPr>
          <p:cNvPr id="19" name="直線矢印コネクタ 18"/>
          <p:cNvCxnSpPr/>
          <p:nvPr/>
        </p:nvCxnSpPr>
        <p:spPr>
          <a:xfrm>
            <a:off x="5308723" y="3212976"/>
            <a:ext cx="258280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625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952306723"/>
              </p:ext>
            </p:extLst>
          </p:nvPr>
        </p:nvGraphicFramePr>
        <p:xfrm>
          <a:off x="611558" y="2132856"/>
          <a:ext cx="8326246" cy="4665797"/>
        </p:xfrm>
        <a:graphic>
          <a:graphicData uri="http://schemas.openxmlformats.org/drawingml/2006/table">
            <a:tbl>
              <a:tblPr firstRow="1" bandRow="1">
                <a:tableStyleId>{5C22544A-7EE6-4342-B048-85BDC9FD1C3A}</a:tableStyleId>
              </a:tblPr>
              <a:tblGrid>
                <a:gridCol w="1872210"/>
                <a:gridCol w="1008112"/>
                <a:gridCol w="5445924"/>
              </a:tblGrid>
              <a:tr h="265535">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導入時期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意思決定システム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・戦略本部会議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府政の重要課題の最終的な意思決定会議（公開）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・財政運営基本条例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健全で規律ある財政運営の確保を図る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・新公会計制度</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複式簿記・発生主義の制度により、府の資産や負債のストック情報を公開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減価償却費等のコストに関する情報を公開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人事・給与関係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p>
                  </a:txBody>
                  <a:tcPr anchor="ctr"/>
                </a:tc>
                <a:tc hMerge="1">
                  <a:txBody>
                    <a:bodyPr/>
                    <a:lstStyle/>
                    <a:p>
                      <a:endParaRPr kumimoji="1" lang="ja-JP" altLang="en-US" sz="1200" dirty="0"/>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政策の立案に関する優れた能力を有し、自律性を備えた職員の育成等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5002">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85002">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情報公開関係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・施策プロセスの見える化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府民等の関心が高い事項の意思形成プロセス情報をホームページで公表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・予算編成過程の公表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予算要求書及び査定書をそれぞれの段階で公表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・公金支出情報の公表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予算がどのように執行されたのかを支払日の翌日に公表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675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・府民の声の見える化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府に寄せられた府民の声を一元管理し、回答結果等も含めすべて公表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3" name="直線コネクタ 2"/>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52829" y="548680"/>
            <a:ext cx="8784976" cy="1323439"/>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ガバナンス改革という観点から、意思決定システムの整備（戦略本部会議等）をはじめ、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財政運営基本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条例による財政規律の厳格なルール化、職員基本条例を柱とする人事・給与制度全般にわたる改革も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、透明性の向上の面から、情報公開制度（見える化）の充実、公会計制度の導入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関して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も、全国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を先導する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3528" y="1794302"/>
            <a:ext cx="3888432"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制度を整備（ルール化）した主な項目</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300113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169</a:t>
            </a:fld>
            <a:endParaRPr lang="ja-JP" altLang="en-US" dirty="0">
              <a:solidFill>
                <a:prstClr val="black"/>
              </a:solidFill>
            </a:endParaRPr>
          </a:p>
        </p:txBody>
      </p:sp>
      <p:sp>
        <p:nvSpPr>
          <p:cNvPr id="3" name="テキスト ボックス 2"/>
          <p:cNvSpPr txBox="1"/>
          <p:nvPr/>
        </p:nvSpPr>
        <p:spPr>
          <a:xfrm>
            <a:off x="3419872" y="1453331"/>
            <a:ext cx="2900124"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資料編</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04228" y="2636912"/>
            <a:ext cx="7056784" cy="1754326"/>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）府民意見等の募集（パブリックコメント）</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（２）企業ヒアリング</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アンケート</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ワーキンググループ等</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467395" y="453796"/>
            <a:ext cx="1368152" cy="426055"/>
          </a:xfrm>
          <a:prstGeom prst="rect">
            <a:avLst/>
          </a:prstGeom>
        </p:spPr>
        <p:txBody>
          <a:bodyPr wrap="square">
            <a:no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989302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170</a:t>
            </a:fld>
            <a:endParaRPr lang="ja-JP" altLang="en-US" dirty="0">
              <a:solidFill>
                <a:schemeClr val="tx1"/>
              </a:solidFill>
            </a:endParaRPr>
          </a:p>
        </p:txBody>
      </p:sp>
      <p:sp>
        <p:nvSpPr>
          <p:cNvPr id="2" name="正方形/長方形 1"/>
          <p:cNvSpPr/>
          <p:nvPr/>
        </p:nvSpPr>
        <p:spPr>
          <a:xfrm>
            <a:off x="145818" y="620688"/>
            <a:ext cx="8934782" cy="5509200"/>
          </a:xfrm>
          <a:prstGeom prst="rect">
            <a:avLst/>
          </a:prstGeom>
        </p:spPr>
        <p:txBody>
          <a:bodyPr wrap="square">
            <a:spAutoFit/>
          </a:bodyPr>
          <a:lstStyle/>
          <a:p>
            <a:pPr marL="180000" indent="-457200"/>
            <a:r>
              <a:rPr lang="ja-JP" altLang="en-US" sz="1600" i="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）府民意見等の募集（パブリックコメント）</a:t>
            </a:r>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プラン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（案）の策定にあたり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i="1" dirty="0">
                <a:latin typeface="Meiryo UI" panose="020B0604030504040204" pitchFamily="50" charset="-128"/>
                <a:ea typeface="Meiryo UI" panose="020B0604030504040204" pitchFamily="50" charset="-128"/>
                <a:cs typeface="Meiryo UI" panose="020B0604030504040204" pitchFamily="50" charset="-128"/>
              </a:rPr>
              <a:t>の皆様からのご意見・ご提言を募集しました</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いただいた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ご意見等とそれに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対する府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の考え方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は、府のホームページでご覧いただけます。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hlinkClick r:id="rId2"/>
              </a:rPr>
              <a:t>http</a:t>
            </a:r>
            <a:r>
              <a:rPr lang="en-US" altLang="ja-JP" sz="1600" dirty="0">
                <a:latin typeface="Meiryo UI" panose="020B0604030504040204" pitchFamily="50" charset="-128"/>
                <a:ea typeface="Meiryo UI" panose="020B0604030504040204" pitchFamily="50" charset="-128"/>
                <a:cs typeface="Meiryo UI" panose="020B0604030504040204" pitchFamily="50" charset="-128"/>
                <a:hlinkClick r:id="rId2"/>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hlinkClick r:id="rId2"/>
              </a:rPr>
              <a:t>www.pref.osaka.lg.jp/gyokaku/gyozaisei/plan-pabukome-kekka.html</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（参考）</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・募集期間：平成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・募集方法：郵送、ファクシミリ及び電子申請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・提案者数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名（団体含む）</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・提案件数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件（うち意見の公表を望まないもの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（２）企業ヒアリング</a:t>
            </a:r>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在阪の企業を訪問し、ご意見やご要望を伺いました。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（主なご意見）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府庁における公民連携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窓口の一元化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明確化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を大事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にする企業が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増える中で、行政と企業の協力関係の構築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社会課題の解決に向け、互いの強みを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持ち寄る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公民の対話・連携の必要性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府庁組織として蓄積した知識・ノウハウに関する後任者や次世代への継承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事業スキームが固まる前の企画段階などに早めに相談して貰えれば、民間のアイデアが出しやすい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149837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171</a:t>
            </a:fld>
            <a:endParaRPr lang="ja-JP" altLang="en-US" dirty="0">
              <a:solidFill>
                <a:schemeClr val="tx1"/>
              </a:solidFill>
            </a:endParaRPr>
          </a:p>
        </p:txBody>
      </p:sp>
      <p:sp>
        <p:nvSpPr>
          <p:cNvPr id="2" name="正方形/長方形 1"/>
          <p:cNvSpPr/>
          <p:nvPr/>
        </p:nvSpPr>
        <p:spPr>
          <a:xfrm>
            <a:off x="145818" y="620688"/>
            <a:ext cx="8818670" cy="5509200"/>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（３）職員アンケート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自律的な行財政運営に向けた提案・アイデアを募集するため、全職員を対象にアンケートを実施し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（主な意見）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府有施設の維持補修の効率的・効果的な実施（ファシリティマネジメント）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企業をはじめ民間との</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の関係の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府関連イベント開催時における民間企業との積極的な連携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事業の積極的な展開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各職員の知識・ノウハウの組織的な共有化・有効活用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他府県や民間で行われているテレワーク等を参考にした多様な働き方の検討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業務の効率的運用のための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技術の積極的活用（タブレット端末等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アンケート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・募集期間：平成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・対象者：常勤の一般職員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・方法：庁内ウェブを活用し、無記名方式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・提案者数：のべ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・提案件数：約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68468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172</a:t>
            </a:fld>
            <a:endParaRPr lang="ja-JP" altLang="en-US" dirty="0">
              <a:solidFill>
                <a:schemeClr val="tx1"/>
              </a:solidFill>
            </a:endParaRPr>
          </a:p>
        </p:txBody>
      </p:sp>
      <p:sp>
        <p:nvSpPr>
          <p:cNvPr id="2" name="正方形/長方形 1"/>
          <p:cNvSpPr/>
          <p:nvPr/>
        </p:nvSpPr>
        <p:spPr>
          <a:xfrm>
            <a:off x="145818" y="620688"/>
            <a:ext cx="8818670" cy="600164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（４）若手ワーキンググループ等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今後の大阪府政を担う若手職員の意見を聴くため、ワーキンググループを設置するとともに、適宜、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意見交換会を行いました。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な意見）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屋内広告や印刷物など、あらゆる府有資産を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活用した広告事業の積極的な拡大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企業・大学との窓口一元化。共同研究・産学官連携の拡大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庁舎や府有施設を有効活用した多様な民間活力の導入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施策に若い感性等を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反映するため、若手ワーキンググループの積極的な活用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他府県や民間で行われている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テレワーク等を参考にした多様な働き方の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業務の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効率化、ペーパレス化のための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技術の積極的な活用（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タブレット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端末等）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（参考）</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総務部・財務部若手ワーキンググループ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月までに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回開催し、意見交換を実施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（①５</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6/4</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6/11</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6/25</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⑤</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7/16</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95500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7504" y="-23275"/>
            <a:ext cx="7590241" cy="406213"/>
            <a:chOff x="19050" y="-4643"/>
            <a:chExt cx="7590241" cy="406213"/>
          </a:xfrm>
        </p:grpSpPr>
        <p:pic>
          <p:nvPicPr>
            <p:cNvPr id="5122" name="Picture 2" descr="府章・ロゴ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92204" y="-4643"/>
              <a:ext cx="1117087" cy="40621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rot="10800000">
              <a:off x="19050" y="16676"/>
              <a:ext cx="6209876" cy="338554"/>
            </a:xfrm>
            <a:prstGeom prst="rect">
              <a:avLst/>
            </a:prstGeom>
            <a:noFill/>
          </p:spPr>
          <p:txBody>
            <a:bodyPr wrap="square" lIns="0" tIns="0" rIns="0" bIns="0"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行財政改革プロジェクトチーム</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お問い合わせ先　 財務部行政改革課）</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540-8570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大阪市中央区大手前</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丁目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TEL</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6941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0351</a:t>
              </a:r>
            </a:p>
          </p:txBody>
        </p:sp>
      </p:grpSp>
    </p:spTree>
    <p:extLst>
      <p:ext uri="{BB962C8B-B14F-4D97-AF65-F5344CB8AC3E}">
        <p14:creationId xmlns:p14="http://schemas.microsoft.com/office/powerpoint/2010/main" val="383549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2720361698"/>
              </p:ext>
            </p:extLst>
          </p:nvPr>
        </p:nvGraphicFramePr>
        <p:xfrm>
          <a:off x="-306288" y="3421455"/>
          <a:ext cx="9756576" cy="3408078"/>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215516" y="620688"/>
            <a:ext cx="8712968" cy="2800767"/>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大阪を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取り巻く社会情勢</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（人口構造）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月の国勢調査では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年の同調査から約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万人増加しています。しかし、今後は減少期に突入し、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万人となり、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万人の急激な減少を見込んでいます。これは、高度成長期である昭和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万人に相当する人口であり、昭和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年近くで増加した人口（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万人）がその後、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年あまり維持され、今後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年間で同程度減少すると予想されています。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年）には、いわゆる団塊の世代が後期高齢期（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歳以上）に突入するなど、人口構成が著しく変化することが見込まれています。こうした変化にしっかりと対応していくためには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あらゆる施策分野において、今後の人口動態等を常に念頭においた事業展開が求められています。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545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5" name="正方形/長方形 4"/>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経済情勢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バブル期まで府税収入において大きな割合を占めていた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は、産業構造の変化や制度改正の影響もあり、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長らく低落傾向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が続いています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。また、高度経済成長期に大阪に移り住んだ人々が高齢化するに伴い、所得階層別世帯数割合において、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万円未満の世帯割合が、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・神奈川・愛知・福岡・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東京）では福岡県に次ぐ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番目に高い割合を示しています。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超高齢社会の到来により、社会保障経費が増大する傾向にある中、成長戦略や観光等による交流拡大など経済活力の維持、向上をめざした取組みを進めるとともに、限られた財源でより効果的な施策展開が求められ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06582" y="2708920"/>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440983924"/>
              </p:ext>
            </p:extLst>
          </p:nvPr>
        </p:nvGraphicFramePr>
        <p:xfrm>
          <a:off x="179512" y="3155776"/>
          <a:ext cx="4500500" cy="3702223"/>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36512" y="3054152"/>
            <a:ext cx="648072"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7"/>
          <p:cNvSpPr txBox="1"/>
          <p:nvPr/>
        </p:nvSpPr>
        <p:spPr>
          <a:xfrm>
            <a:off x="2771801" y="6563618"/>
            <a:ext cx="1800200"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836118" y="2682791"/>
            <a:ext cx="3480298" cy="4155846"/>
            <a:chOff x="0" y="0"/>
            <a:chExt cx="5638800" cy="4829176"/>
          </a:xfrm>
        </p:grpSpPr>
        <p:graphicFrame>
          <p:nvGraphicFramePr>
            <p:cNvPr id="20" name="グラフ 19"/>
            <p:cNvGraphicFramePr/>
            <p:nvPr/>
          </p:nvGraphicFramePr>
          <p:xfrm>
            <a:off x="0" y="0"/>
            <a:ext cx="5638800" cy="4829176"/>
          </p:xfrm>
          <a:graphic>
            <a:graphicData uri="http://schemas.openxmlformats.org/drawingml/2006/chart">
              <c:chart xmlns:c="http://schemas.openxmlformats.org/drawingml/2006/chart" xmlns:r="http://schemas.openxmlformats.org/officeDocument/2006/relationships" r:id="rId3"/>
            </a:graphicData>
          </a:graphic>
        </p:graphicFrame>
        <p:sp>
          <p:nvSpPr>
            <p:cNvPr id="21" name="四角形吹き出し 20"/>
            <p:cNvSpPr/>
            <p:nvPr/>
          </p:nvSpPr>
          <p:spPr>
            <a:xfrm>
              <a:off x="59180" y="324138"/>
              <a:ext cx="329568" cy="798030"/>
            </a:xfrm>
            <a:prstGeom prst="wedgeRectCallout">
              <a:avLst>
                <a:gd name="adj1" fmla="val 216284"/>
                <a:gd name="adj2" fmla="val -28688"/>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１０００万～</a:t>
              </a:r>
              <a:endParaRPr lang="en-US" altLang="ja-JP" sz="1000" b="1" dirty="0">
                <a:solidFill>
                  <a:sysClr val="windowText" lastClr="000000"/>
                </a:solidFill>
              </a:endParaRPr>
            </a:p>
          </p:txBody>
        </p:sp>
        <p:sp>
          <p:nvSpPr>
            <p:cNvPr id="22" name="四角形吹き出し 21"/>
            <p:cNvSpPr/>
            <p:nvPr/>
          </p:nvSpPr>
          <p:spPr>
            <a:xfrm>
              <a:off x="71249" y="1157857"/>
              <a:ext cx="317499" cy="1272583"/>
            </a:xfrm>
            <a:prstGeom prst="wedgeRectCallout">
              <a:avLst>
                <a:gd name="adj1" fmla="val 272421"/>
                <a:gd name="adj2" fmla="val -2807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５００万</a:t>
              </a:r>
              <a:r>
                <a:rPr lang="ja-JP" altLang="en-US" sz="1000" b="1" dirty="0" smtClean="0">
                  <a:solidFill>
                    <a:sysClr val="windowText" lastClr="000000"/>
                  </a:solidFill>
                </a:rPr>
                <a:t>～９９９万</a:t>
              </a:r>
              <a:endParaRPr lang="en-US" altLang="ja-JP" sz="1000" b="1" dirty="0">
                <a:solidFill>
                  <a:sysClr val="windowText" lastClr="000000"/>
                </a:solidFill>
              </a:endParaRPr>
            </a:p>
          </p:txBody>
        </p:sp>
        <p:sp>
          <p:nvSpPr>
            <p:cNvPr id="23" name="四角形吹き出し 22"/>
            <p:cNvSpPr/>
            <p:nvPr/>
          </p:nvSpPr>
          <p:spPr>
            <a:xfrm>
              <a:off x="87755" y="2485953"/>
              <a:ext cx="300991" cy="1160694"/>
            </a:xfrm>
            <a:prstGeom prst="wedgeRectCallout">
              <a:avLst>
                <a:gd name="adj1" fmla="val 268826"/>
                <a:gd name="adj2" fmla="val -64053"/>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３００万</a:t>
              </a:r>
              <a:r>
                <a:rPr lang="ja-JP" altLang="en-US" sz="1000" b="1" dirty="0" smtClean="0">
                  <a:solidFill>
                    <a:sysClr val="windowText" lastClr="000000"/>
                  </a:solidFill>
                </a:rPr>
                <a:t>～４９９万</a:t>
              </a:r>
              <a:endParaRPr lang="en-US" altLang="ja-JP" sz="1000" b="1" dirty="0">
                <a:solidFill>
                  <a:sysClr val="windowText" lastClr="000000"/>
                </a:solidFill>
              </a:endParaRPr>
            </a:p>
          </p:txBody>
        </p:sp>
        <p:sp>
          <p:nvSpPr>
            <p:cNvPr id="24" name="四角形吹き出し 23"/>
            <p:cNvSpPr/>
            <p:nvPr/>
          </p:nvSpPr>
          <p:spPr>
            <a:xfrm>
              <a:off x="81346" y="3688021"/>
              <a:ext cx="307400" cy="665583"/>
            </a:xfrm>
            <a:prstGeom prst="wedgeRectCallout">
              <a:avLst>
                <a:gd name="adj1" fmla="val 288003"/>
                <a:gd name="adj2" fmla="val -4781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ysClr val="windowText" lastClr="000000"/>
                  </a:solidFill>
                </a:rPr>
                <a:t>～２９９万</a:t>
              </a:r>
              <a:endParaRPr lang="en-US" altLang="ja-JP" sz="1000" b="1" dirty="0">
                <a:solidFill>
                  <a:sysClr val="windowText" lastClr="000000"/>
                </a:solidFill>
              </a:endParaRPr>
            </a:p>
          </p:txBody>
        </p:sp>
      </p:grpSp>
      <p:sp>
        <p:nvSpPr>
          <p:cNvPr id="25" name="テキスト ボックス 7"/>
          <p:cNvSpPr txBox="1"/>
          <p:nvPr/>
        </p:nvSpPr>
        <p:spPr>
          <a:xfrm>
            <a:off x="6660232"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総務省「就業構造基本調査」</a:t>
            </a:r>
          </a:p>
        </p:txBody>
      </p:sp>
      <p:sp>
        <p:nvSpPr>
          <p:cNvPr id="26" name="テキスト ボックス 25"/>
          <p:cNvSpPr txBox="1"/>
          <p:nvPr/>
        </p:nvSpPr>
        <p:spPr>
          <a:xfrm>
            <a:off x="4716016" y="2514382"/>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002924" y="2824336"/>
            <a:ext cx="481128" cy="230832"/>
          </a:xfrm>
          <a:prstGeom prst="rect">
            <a:avLst/>
          </a:prstGeom>
          <a:noFill/>
        </p:spPr>
        <p:txBody>
          <a:bodyPr wrap="square" rtlCol="0">
            <a:spAutoFit/>
          </a:bodyPr>
          <a:lstStyle/>
          <a:p>
            <a:r>
              <a:rPr lang="ja-JP" altLang="en-US" sz="900" dirty="0" smtClean="0">
                <a:solidFill>
                  <a:prstClr val="black"/>
                </a:solidFill>
              </a:rPr>
              <a:t>（％）</a:t>
            </a:r>
            <a:endParaRPr lang="ja-JP" altLang="en-US" sz="900" dirty="0">
              <a:solidFill>
                <a:prstClr val="black"/>
              </a:solidFill>
            </a:endParaRPr>
          </a:p>
        </p:txBody>
      </p:sp>
    </p:spTree>
    <p:extLst>
      <p:ext uri="{BB962C8B-B14F-4D97-AF65-F5344CB8AC3E}">
        <p14:creationId xmlns:p14="http://schemas.microsoft.com/office/powerpoint/2010/main" val="100632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はじめに</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a:t>
            </a:fld>
            <a:endParaRPr lang="ja-JP" altLang="en-US" dirty="0">
              <a:solidFill>
                <a:prstClr val="black"/>
              </a:solidFill>
            </a:endParaRPr>
          </a:p>
        </p:txBody>
      </p:sp>
      <p:sp>
        <p:nvSpPr>
          <p:cNvPr id="2" name="正方形/長方形 1"/>
          <p:cNvSpPr/>
          <p:nvPr/>
        </p:nvSpPr>
        <p:spPr>
          <a:xfrm>
            <a:off x="107504" y="836712"/>
            <a:ext cx="9036496" cy="5401479"/>
          </a:xfrm>
          <a:prstGeom prst="rect">
            <a:avLst/>
          </a:prstGeom>
        </p:spPr>
        <p:txBody>
          <a:bodyPr wrap="square">
            <a:spAutoFit/>
          </a:bodyPr>
          <a:lstStyle/>
          <a:p>
            <a:pPr marL="180000" indent="-457200">
              <a:lnSpc>
                <a:spcPts val="2300"/>
              </a:lnSpc>
              <a:tabLst>
                <a:tab pos="46609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さらなる改革のステージへ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tabLst>
                <a:tab pos="4660900" algn="l"/>
              </a:tabLst>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tabLst>
                <a:tab pos="46609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財政改革は新たな段階をめざします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、これまで全国でも類例のない規模での事業の見直しや組織の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スリム化、人件費削減を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断行し、依然厳しい状況に直面するものの、ようやく財政健全化の見通しが見えてきました。</a:t>
            </a:r>
          </a:p>
          <a:p>
            <a:pPr marL="180000" indent="-457200">
              <a:lnSpc>
                <a:spcPts val="23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は、人口構造をはじめ社会経済環境が大きく変化していくなかで、これまでの改革の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取組みを継承・発展させつつ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、持てる資源を最大限活用し、府民の安全安心や成長をいかに効果的に実現していくかが問われています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本プラン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、新たな改革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の軸として、限られた財源、人材、ストック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を組み換え、最大の効果を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生み出す枠組みづくりとともに、民間と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の広範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な連携・ネットワークによって社会全体を支える方向へ転換していくことを大きな方向性として打ち出しました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、広域自治体として、新たな大都市制度をはじめ様々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な改革の取組みも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視野に入れながら、行財政基盤の強化・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充実を図っていきます。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行財政運営を引き続き追求しつつ、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さらに一歩ステージを進めて自律的で創造性を発揮する運営体制の実現へ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本プラン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指針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なる改革に邁進します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329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大阪をはじめとする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近畿圏の輸出入額は、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平成元年時点では年間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兆円前後で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あったものが、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倍程度増加しており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、内需の拡大が見込めない中、市場は国内だけでなく、海外に大きく広がっていることが伺えます。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また、日本を訪れる外国人旅行者も平成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割増えるなど、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大阪のグローバル化が進展しています。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都市間競争が激化する中、観光客をはじめとする交流人口の拡大をめざすとともに、内外から投資を呼び込み、世界から多くの人材が集まる創造拠点「大阪」の実現に向けた施策展開が求められています。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421397067"/>
              </p:ext>
            </p:extLst>
          </p:nvPr>
        </p:nvGraphicFramePr>
        <p:xfrm>
          <a:off x="349638" y="3284984"/>
          <a:ext cx="4870434" cy="320435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グループ化 30"/>
          <p:cNvGrpSpPr/>
          <p:nvPr/>
        </p:nvGrpSpPr>
        <p:grpSpPr>
          <a:xfrm>
            <a:off x="5469693" y="3469977"/>
            <a:ext cx="3350779" cy="2866060"/>
            <a:chOff x="398693" y="3501008"/>
            <a:chExt cx="3029871" cy="2664296"/>
          </a:xfrm>
        </p:grpSpPr>
        <p:sp>
          <p:nvSpPr>
            <p:cNvPr id="10" name="角丸四角形 9"/>
            <p:cNvSpPr>
              <a:spLocks noChangeAspect="1"/>
            </p:cNvSpPr>
            <p:nvPr/>
          </p:nvSpPr>
          <p:spPr>
            <a:xfrm>
              <a:off x="682862" y="4581128"/>
              <a:ext cx="573862" cy="1190795"/>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a:spLocks noChangeAspect="1"/>
            </p:cNvSpPr>
            <p:nvPr/>
          </p:nvSpPr>
          <p:spPr>
            <a:xfrm>
              <a:off x="1547664" y="4149080"/>
              <a:ext cx="573862" cy="163276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a:spLocks noChangeAspect="1"/>
            </p:cNvSpPr>
            <p:nvPr/>
          </p:nvSpPr>
          <p:spPr>
            <a:xfrm>
              <a:off x="2411761" y="3501008"/>
              <a:ext cx="573862" cy="2257038"/>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a:spLocks noChangeAspect="1"/>
            </p:cNvSpPr>
            <p:nvPr/>
          </p:nvSpPr>
          <p:spPr>
            <a:xfrm>
              <a:off x="398693" y="4818638"/>
              <a:ext cx="1004955"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spect="1"/>
            </p:cNvSpPr>
            <p:nvPr/>
          </p:nvSpPr>
          <p:spPr>
            <a:xfrm>
              <a:off x="1331640" y="4581131"/>
              <a:ext cx="102746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267744" y="4027641"/>
              <a:ext cx="116082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a:cxnSpLocks noChangeAspect="1"/>
            </p:cNvCxnSpPr>
            <p:nvPr/>
          </p:nvCxnSpPr>
          <p:spPr>
            <a:xfrm flipV="1">
              <a:off x="919152" y="3579763"/>
              <a:ext cx="1492608" cy="884738"/>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a:spLocks noChangeAspect="1"/>
            </p:cNvSpPr>
            <p:nvPr/>
          </p:nvSpPr>
          <p:spPr>
            <a:xfrm>
              <a:off x="685770"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a:spLocks noChangeAspect="1"/>
            </p:cNvSpPr>
            <p:nvPr/>
          </p:nvSpPr>
          <p:spPr>
            <a:xfrm>
              <a:off x="1549866"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a:spLocks noChangeAspect="1"/>
            </p:cNvSpPr>
            <p:nvPr/>
          </p:nvSpPr>
          <p:spPr>
            <a:xfrm>
              <a:off x="2380457"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a:spLocks noChangeAspect="1"/>
            </p:cNvSpPr>
            <p:nvPr/>
          </p:nvSpPr>
          <p:spPr>
            <a:xfrm>
              <a:off x="1265226" y="4890646"/>
              <a:ext cx="1218542"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216441" y="4386590"/>
              <a:ext cx="1048108"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+29.1</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4" name="直線矢印コネクタ 23"/>
          <p:cNvCxnSpPr>
            <a:cxnSpLocks noChangeAspect="1"/>
          </p:cNvCxnSpPr>
          <p:nvPr/>
        </p:nvCxnSpPr>
        <p:spPr>
          <a:xfrm flipV="1">
            <a:off x="1691680" y="3404076"/>
            <a:ext cx="1789493" cy="1283855"/>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512" y="3126160"/>
            <a:ext cx="648072"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55576" y="2708920"/>
            <a:ext cx="3636404" cy="553998"/>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貿易額（</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通関</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a:t>
            </a:r>
            <a:endPar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（大阪税関内分）</a:t>
            </a:r>
            <a:endPar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7"/>
          <p:cNvSpPr txBox="1"/>
          <p:nvPr/>
        </p:nvSpPr>
        <p:spPr>
          <a:xfrm>
            <a:off x="3203848"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「外国貿易年表」</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
          <p:cNvSpPr txBox="1"/>
          <p:nvPr/>
        </p:nvSpPr>
        <p:spPr>
          <a:xfrm>
            <a:off x="6680651"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大阪府府民文化部作成</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549653" y="2833728"/>
            <a:ext cx="2882875"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来阪外国人客数の推移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4507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5" name="正方形/長方形 4"/>
          <p:cNvSpPr/>
          <p:nvPr/>
        </p:nvSpPr>
        <p:spPr>
          <a:xfrm>
            <a:off x="215516" y="586423"/>
            <a:ext cx="8712968" cy="2554545"/>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大阪府政における課題</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収支に関しては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、一定の条件のもとで、中長期的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には改善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傾向にありますが、</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直面する平成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年間は</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730</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円という多額の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要対応</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額（粗い試算</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が見込まれています。そのため、府税収入等の動向を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慎重に見極めつつ、引き続き、歳入歳出全般にわたる点検精査を行いながら、さらなる改革に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取り組むことで、的確に対応していく必要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構造面（歳出）に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関しては、事業・組織体制の見直し、スリム化を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進めてきましたが、歳出規模そのものは大きく変化していません。その要因として、大阪府は全国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を上回る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スピードの高齢化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が進むなか、予算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全体における社会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関係経費のウエート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増加とともに、新たな政策課題への対応などがあげられます。また、依然として</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経常</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収支比率</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は高く、財政は硬直化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1087397839"/>
              </p:ext>
            </p:extLst>
          </p:nvPr>
        </p:nvGraphicFramePr>
        <p:xfrm>
          <a:off x="251520" y="3438177"/>
          <a:ext cx="4140460" cy="306894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395536" y="3060360"/>
            <a:ext cx="3672408" cy="6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歳出額（</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普通</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会計決算）における</a:t>
            </a:r>
            <a:endPar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ctr">
              <a:spcBef>
                <a:spcPct val="0"/>
              </a:spcBef>
              <a:buClr>
                <a:srgbClr val="D6ECFF"/>
              </a:buClr>
              <a:buFont typeface="Wingdings" pitchFamily="2" charset="2"/>
              <a:buNone/>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社会保障費の割合</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176289440"/>
              </p:ext>
            </p:extLst>
          </p:nvPr>
        </p:nvGraphicFramePr>
        <p:xfrm>
          <a:off x="4591123" y="3501008"/>
          <a:ext cx="4320480" cy="320248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
          <p:cNvSpPr>
            <a:spLocks noChangeArrowheads="1"/>
          </p:cNvSpPr>
          <p:nvPr/>
        </p:nvSpPr>
        <p:spPr bwMode="auto">
          <a:xfrm>
            <a:off x="5220072" y="3194621"/>
            <a:ext cx="2426429"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経常収支比率の推移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5220072" y="4293096"/>
            <a:ext cx="3536492" cy="0"/>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2" name="テキスト ボックス 7"/>
          <p:cNvSpPr txBox="1"/>
          <p:nvPr/>
        </p:nvSpPr>
        <p:spPr>
          <a:xfrm>
            <a:off x="395536" y="638132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7"/>
          <p:cNvSpPr txBox="1"/>
          <p:nvPr/>
        </p:nvSpPr>
        <p:spPr>
          <a:xfrm>
            <a:off x="395536" y="6567155"/>
            <a:ext cx="4320480"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は実質的な決算規模（基金からの借入見直しに係る償還金を除く）</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572000" y="3273280"/>
            <a:ext cx="481128" cy="230832"/>
          </a:xfrm>
          <a:prstGeom prst="rect">
            <a:avLst/>
          </a:prstGeom>
          <a:noFill/>
        </p:spPr>
        <p:txBody>
          <a:bodyPr wrap="square" rtlCol="0">
            <a:spAutoFit/>
          </a:bodyPr>
          <a:lstStyle/>
          <a:p>
            <a:r>
              <a:rPr lang="ja-JP" altLang="en-US" sz="900" dirty="0" smtClean="0">
                <a:solidFill>
                  <a:prstClr val="black"/>
                </a:solidFill>
              </a:rPr>
              <a:t>（％）</a:t>
            </a:r>
            <a:endParaRPr lang="ja-JP" altLang="en-US" sz="900" dirty="0">
              <a:solidFill>
                <a:prstClr val="black"/>
              </a:solidFill>
            </a:endParaRPr>
          </a:p>
        </p:txBody>
      </p:sp>
    </p:spTree>
    <p:extLst>
      <p:ext uri="{BB962C8B-B14F-4D97-AF65-F5344CB8AC3E}">
        <p14:creationId xmlns:p14="http://schemas.microsoft.com/office/powerpoint/2010/main" val="3994101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15516" y="692696"/>
            <a:ext cx="8712968" cy="507831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構造改革プラン（案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保障分野をはじめ、国が決める制度内容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に従って地方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の義務的・恒常的な負担が生じ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が高齢化等によって年々拡大を続けて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して、国に制度改善を求めてきましたが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、未だ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抜本的な改革に至っていません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一方、大阪府においては、南海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地震対策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優先順位の高い施策への重点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配分を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進めていますが、厳しい財政状況の下では、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事業費の抑制基調が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いるため、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事業効果を重視した事業の重点化がますます</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になっています。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、府の借金である府債残高について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近年の臨時財政対策債の発行急増により、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それ以外の府債は平成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年度をピークに減少に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転じているものの、全体では依然として高い水準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にあります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交付税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制度では、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国・地方を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通じた巨額の財政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収支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不足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、すべてを交付税で措置することができず、財源不足分の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一部について臨時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財政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対策債として、各道府県及び市町村に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割り当てています。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（臨時財政対策債の元利償還金相当額については、その全額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後年度の地方交付税の基準財政需要額（各地方公共団体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ごとの標準的な一般財源の需要額）に算入されます。）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062598538"/>
              </p:ext>
            </p:extLst>
          </p:nvPr>
        </p:nvGraphicFramePr>
        <p:xfrm>
          <a:off x="4716016" y="1844824"/>
          <a:ext cx="457200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2"/>
          <p:cNvSpPr>
            <a:spLocks noChangeArrowheads="1"/>
          </p:cNvSpPr>
          <p:nvPr/>
        </p:nvSpPr>
        <p:spPr bwMode="auto">
          <a:xfrm>
            <a:off x="5148064" y="1412776"/>
            <a:ext cx="324036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府債残高（全会計）の推移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282432" y="6197242"/>
            <a:ext cx="3150096" cy="400110"/>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臨時財政対策債等・・・臨時財政対策債、減税補填債、減収補填債、臨時税収補填債</a:t>
            </a:r>
          </a:p>
        </p:txBody>
      </p:sp>
      <p:sp>
        <p:nvSpPr>
          <p:cNvPr id="14" name="テキスト ボックス 1"/>
          <p:cNvSpPr txBox="1"/>
          <p:nvPr/>
        </p:nvSpPr>
        <p:spPr>
          <a:xfrm>
            <a:off x="4571999" y="1700808"/>
            <a:ext cx="648053" cy="2160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（億円）</a:t>
            </a:r>
            <a:endParaRPr lang="ja-JP" altLang="en-US" sz="900" dirty="0">
              <a:solidFill>
                <a:prstClr val="black"/>
              </a:solidFill>
            </a:endParaRPr>
          </a:p>
        </p:txBody>
      </p:sp>
      <p:sp>
        <p:nvSpPr>
          <p:cNvPr id="16" name="テキスト ボックス 7"/>
          <p:cNvSpPr txBox="1"/>
          <p:nvPr/>
        </p:nvSpPr>
        <p:spPr>
          <a:xfrm>
            <a:off x="5292080" y="656361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9503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03941" y="646397"/>
            <a:ext cx="8722314" cy="2554545"/>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、限られた職員数（マンパワー）で効果的に施策・サービスを展開する必要があり、業務の見直し、効率化とともに、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個々の職員が最大限能力を発揮できる育成政策や組織づくりが一層重要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また、長年にわたり採用抑制を行ってきた結果、職員の年齢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構成にアンバランスが生じており、特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が相対的に少ない状況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にあることから、現在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歳代の職員が退職した後の円滑な組織運営が課題となっています。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また、近年、新規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採用に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おいて女性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の比率が大きく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なっていることや、今後、フルタイム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での再任用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職員の増加が見込まれることから、多様な人材が持てる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能力を最大限に発揮できる体制や環境の整備が求められています。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
          <p:cNvSpPr txBox="1"/>
          <p:nvPr/>
        </p:nvSpPr>
        <p:spPr>
          <a:xfrm>
            <a:off x="4465487" y="3142726"/>
            <a:ext cx="475769" cy="2481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（人）</a:t>
            </a:r>
            <a:endParaRPr lang="ja-JP" altLang="en-US" sz="900" dirty="0">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10" name="Rectangle 2"/>
          <p:cNvSpPr>
            <a:spLocks noChangeArrowheads="1"/>
          </p:cNvSpPr>
          <p:nvPr/>
        </p:nvSpPr>
        <p:spPr bwMode="auto">
          <a:xfrm>
            <a:off x="4565098" y="2996952"/>
            <a:ext cx="453650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新規採用（一般行政職）における女性職員数</a:t>
            </a:r>
            <a:endPar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683568" y="3068960"/>
            <a:ext cx="27955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職員の年齢構成</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2248678510"/>
              </p:ext>
            </p:extLst>
          </p:nvPr>
        </p:nvGraphicFramePr>
        <p:xfrm>
          <a:off x="4517408" y="2947916"/>
          <a:ext cx="4614739" cy="3933128"/>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5" y="3440867"/>
            <a:ext cx="4229040" cy="339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517451" y="4955083"/>
            <a:ext cx="214238" cy="54124"/>
          </a:xfrm>
          <a:prstGeom prst="rect">
            <a:avLst/>
          </a:prstGeom>
          <a:solidFill>
            <a:schemeClr val="accent2">
              <a:lumMod val="5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517451" y="5053360"/>
            <a:ext cx="214238" cy="54124"/>
          </a:xfrm>
          <a:prstGeom prst="rect">
            <a:avLst/>
          </a:prstGeom>
          <a:no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0034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8918" y="2437995"/>
            <a:ext cx="9060556" cy="4242338"/>
          </a:xfrm>
          <a:prstGeom prst="roundRect">
            <a:avLst>
              <a:gd name="adj" fmla="val 6114"/>
            </a:avLst>
          </a:prstGeom>
          <a:solidFill>
            <a:schemeClr val="tx2">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52244" y="2994380"/>
            <a:ext cx="2421769" cy="3424531"/>
            <a:chOff x="199869" y="3064809"/>
            <a:chExt cx="2421769" cy="3424531"/>
          </a:xfrm>
        </p:grpSpPr>
        <p:sp>
          <p:nvSpPr>
            <p:cNvPr id="2" name="ホームベース 1"/>
            <p:cNvSpPr/>
            <p:nvPr/>
          </p:nvSpPr>
          <p:spPr>
            <a:xfrm>
              <a:off x="199869" y="3064809"/>
              <a:ext cx="2421769" cy="3424531"/>
            </a:xfrm>
            <a:prstGeom prst="homePlate">
              <a:avLst>
                <a:gd name="adj" fmla="val 2060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225649" y="3420471"/>
              <a:ext cx="2087103" cy="461665"/>
            </a:xfrm>
            <a:prstGeom prst="rect">
              <a:avLst/>
            </a:prstGeom>
            <a:noFill/>
            <a:ln w="15875">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限られた財源、人材での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最大限の効果の発揮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648" y="4222124"/>
              <a:ext cx="2087103" cy="461665"/>
            </a:xfrm>
            <a:prstGeom prst="rect">
              <a:avLst/>
            </a:prstGeom>
            <a:noFill/>
            <a:ln w="15875">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新たな課題、状況変化への的確な対応</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228444" y="5002889"/>
              <a:ext cx="2087103" cy="461665"/>
            </a:xfrm>
            <a:prstGeom prst="rect">
              <a:avLst/>
            </a:prstGeom>
            <a:noFill/>
            <a:ln w="15875">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直面する収支不足への的確な対応</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234199" y="5706607"/>
              <a:ext cx="2087103" cy="461665"/>
            </a:xfrm>
            <a:prstGeom prst="rect">
              <a:avLst/>
            </a:prstGeom>
            <a:noFill/>
            <a:ln w="15875">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安定的な財政運営への移行のための着実な取組み</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角丸四角形 15"/>
          <p:cNvSpPr/>
          <p:nvPr/>
        </p:nvSpPr>
        <p:spPr>
          <a:xfrm>
            <a:off x="5457426" y="2899139"/>
            <a:ext cx="3638949" cy="3492136"/>
          </a:xfrm>
          <a:prstGeom prst="roundRect">
            <a:avLst/>
          </a:prstGeom>
          <a:solidFill>
            <a:schemeClr val="accent1">
              <a:lumMod val="40000"/>
              <a:lumOff val="6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15" name="グループ化 14"/>
          <p:cNvGrpSpPr/>
          <p:nvPr/>
        </p:nvGrpSpPr>
        <p:grpSpPr>
          <a:xfrm>
            <a:off x="829064" y="579195"/>
            <a:ext cx="7447161" cy="5518648"/>
            <a:chOff x="400511" y="534271"/>
            <a:chExt cx="7447161" cy="65608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9" name="角丸四角形 8"/>
            <p:cNvSpPr/>
            <p:nvPr/>
          </p:nvSpPr>
          <p:spPr>
            <a:xfrm>
              <a:off x="493615" y="926567"/>
              <a:ext cx="7354057" cy="1555912"/>
            </a:xfrm>
            <a:prstGeom prst="roundRect">
              <a:avLst/>
            </a:prstGeom>
            <a:grp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3" name="円/楕円 52"/>
            <p:cNvSpPr/>
            <p:nvPr/>
          </p:nvSpPr>
          <p:spPr>
            <a:xfrm>
              <a:off x="517038" y="534271"/>
              <a:ext cx="1676047"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社会経済環境</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45"/>
            <p:cNvSpPr/>
            <p:nvPr/>
          </p:nvSpPr>
          <p:spPr>
            <a:xfrm>
              <a:off x="400511" y="2953818"/>
              <a:ext cx="2228461"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現状を踏まえた課題</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円/楕円 47"/>
            <p:cNvSpPr/>
            <p:nvPr/>
          </p:nvSpPr>
          <p:spPr>
            <a:xfrm>
              <a:off x="2114622" y="3895463"/>
              <a:ext cx="451455" cy="3199633"/>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さらなる改革の必要性</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円/楕円 53"/>
          <p:cNvSpPr/>
          <p:nvPr/>
        </p:nvSpPr>
        <p:spPr>
          <a:xfrm>
            <a:off x="3028950" y="3090156"/>
            <a:ext cx="2002852" cy="323298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0"/>
          </a:gradFill>
          <a:ln w="158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3021128" y="4070747"/>
            <a:ext cx="2087103" cy="292388"/>
          </a:xfrm>
          <a:prstGeom prst="rect">
            <a:avLst/>
          </a:prstGeom>
          <a:noFill/>
          <a:ln w="15875">
            <a:noFill/>
          </a:ln>
        </p:spPr>
        <p:txBody>
          <a:bodyPr wrap="square">
            <a:spAutoFit/>
          </a:bodyP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「組み換え（シフト）」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247445" y="5127268"/>
            <a:ext cx="1606581" cy="292388"/>
          </a:xfrm>
          <a:prstGeom prst="rect">
            <a:avLst/>
          </a:prstGeom>
          <a:noFill/>
          <a:ln w="15875">
            <a:noFill/>
          </a:ln>
        </p:spPr>
        <p:txBody>
          <a:bodyPr wrap="square">
            <a:spAutoFit/>
          </a:bodyP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「強みを束ねる」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379654" y="3298313"/>
            <a:ext cx="1293853" cy="414896"/>
          </a:xfrm>
          <a:prstGeom prst="roundRect">
            <a:avLst>
              <a:gd name="adj"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改革の視点</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3144169" y="3764028"/>
            <a:ext cx="1786002" cy="892514"/>
          </a:xfrm>
          <a:prstGeom prst="ellipse">
            <a:avLst/>
          </a:prstGeom>
          <a:noFill/>
          <a:ln w="127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cxnSp>
        <p:nvCxnSpPr>
          <p:cNvPr id="39" name="直線コネクタ 38"/>
          <p:cNvCxnSpPr/>
          <p:nvPr/>
        </p:nvCxnSpPr>
        <p:spPr>
          <a:xfrm>
            <a:off x="135314" y="5540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0" name="円/楕円 39"/>
          <p:cNvSpPr/>
          <p:nvPr/>
        </p:nvSpPr>
        <p:spPr>
          <a:xfrm>
            <a:off x="3139830" y="4829311"/>
            <a:ext cx="1786002" cy="892514"/>
          </a:xfrm>
          <a:prstGeom prst="ellipse">
            <a:avLst/>
          </a:prstGeom>
          <a:no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二等辺三角形 42"/>
          <p:cNvSpPr/>
          <p:nvPr/>
        </p:nvSpPr>
        <p:spPr>
          <a:xfrm rot="10800000">
            <a:off x="1397316" y="2217933"/>
            <a:ext cx="6552727"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57" name="グループ化 56"/>
          <p:cNvGrpSpPr/>
          <p:nvPr/>
        </p:nvGrpSpPr>
        <p:grpSpPr>
          <a:xfrm>
            <a:off x="2397874" y="1005036"/>
            <a:ext cx="4551266" cy="1184891"/>
            <a:chOff x="2080385" y="5354144"/>
            <a:chExt cx="4551266" cy="1184891"/>
          </a:xfrm>
        </p:grpSpPr>
        <p:sp>
          <p:nvSpPr>
            <p:cNvPr id="58" name="角丸四角形 57"/>
            <p:cNvSpPr/>
            <p:nvPr/>
          </p:nvSpPr>
          <p:spPr>
            <a:xfrm>
              <a:off x="2080385" y="5354144"/>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人口構造の変化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波、超高齢社会の到来）</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2080732" y="5982100"/>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グローバル化の進展</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5" name="二等辺三角形 54"/>
          <p:cNvSpPr/>
          <p:nvPr/>
        </p:nvSpPr>
        <p:spPr>
          <a:xfrm rot="5400000">
            <a:off x="3866838" y="4555649"/>
            <a:ext cx="2810305" cy="511941"/>
          </a:xfrm>
          <a:prstGeom prst="triangle">
            <a:avLst>
              <a:gd name="adj" fmla="val 50164"/>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652120" y="3203848"/>
            <a:ext cx="3306270" cy="2766813"/>
            <a:chOff x="4175982" y="4040387"/>
            <a:chExt cx="3306270" cy="2766813"/>
          </a:xfrm>
        </p:grpSpPr>
        <p:sp>
          <p:nvSpPr>
            <p:cNvPr id="4" name="角丸四角形 3"/>
            <p:cNvSpPr/>
            <p:nvPr/>
          </p:nvSpPr>
          <p:spPr>
            <a:xfrm>
              <a:off x="4175982" y="4225948"/>
              <a:ext cx="3306270" cy="2007536"/>
            </a:xfrm>
            <a:prstGeom prst="roundRect">
              <a:avLst>
                <a:gd name="adj" fmla="val 6451"/>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134092" y="4040387"/>
              <a:ext cx="1438890" cy="292388"/>
            </a:xfrm>
            <a:prstGeom prst="rect">
              <a:avLst/>
            </a:prstGeom>
            <a:solidFill>
              <a:schemeClr val="bg1"/>
            </a:solidFill>
            <a:ln w="12700">
              <a:solidFill>
                <a:schemeClr val="tx1"/>
              </a:solidFill>
            </a:ln>
          </p:spPr>
          <p:txBody>
            <a:bodyPr wrap="square">
              <a:spAutoFit/>
            </a:bodyP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4433141" y="4392842"/>
              <a:ext cx="2850506"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433141" y="4988234"/>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4433141" y="5585508"/>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）組織活力の向上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433141" y="6309528"/>
              <a:ext cx="2840792"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で規律ある財政運営の実現</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正方形/長方形 46"/>
          <p:cNvSpPr/>
          <p:nvPr/>
        </p:nvSpPr>
        <p:spPr>
          <a:xfrm>
            <a:off x="3738216" y="2245685"/>
            <a:ext cx="2112192" cy="261610"/>
          </a:xfrm>
          <a:prstGeom prst="rect">
            <a:avLst/>
          </a:prstGeom>
          <a:noFill/>
          <a:ln w="12700">
            <a:noFill/>
          </a:ln>
        </p:spPr>
        <p:txBody>
          <a:bodyPr wrap="square">
            <a:sp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新たな時代環境への対応</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85507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
        <p:nvSpPr>
          <p:cNvPr id="3" name="テキスト ボックス 2"/>
          <p:cNvSpPr txBox="1"/>
          <p:nvPr/>
        </p:nvSpPr>
        <p:spPr>
          <a:xfrm>
            <a:off x="735772" y="1556792"/>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３．改革の方向性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1124850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グループ化 7"/>
          <p:cNvGrpSpPr/>
          <p:nvPr/>
        </p:nvGrpSpPr>
        <p:grpSpPr>
          <a:xfrm>
            <a:off x="353353" y="1524407"/>
            <a:ext cx="8433036" cy="5282793"/>
            <a:chOff x="323528" y="980728"/>
            <a:chExt cx="8433036" cy="5282793"/>
          </a:xfrm>
        </p:grpSpPr>
        <p:sp>
          <p:nvSpPr>
            <p:cNvPr id="11" name="角丸四角形 10"/>
            <p:cNvSpPr/>
            <p:nvPr/>
          </p:nvSpPr>
          <p:spPr>
            <a:xfrm>
              <a:off x="323528" y="1124744"/>
              <a:ext cx="8433036" cy="3528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2" name="角丸四角形 11"/>
            <p:cNvSpPr/>
            <p:nvPr/>
          </p:nvSpPr>
          <p:spPr>
            <a:xfrm>
              <a:off x="1113256" y="980728"/>
              <a:ext cx="1527084" cy="2880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改革の方向性</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575381" y="1346000"/>
              <a:ext cx="7795482" cy="3163120"/>
              <a:chOff x="575381" y="1346000"/>
              <a:chExt cx="7795482" cy="3163120"/>
            </a:xfrm>
          </p:grpSpPr>
          <p:grpSp>
            <p:nvGrpSpPr>
              <p:cNvPr id="6" name="グループ化 5"/>
              <p:cNvGrpSpPr/>
              <p:nvPr/>
            </p:nvGrpSpPr>
            <p:grpSpPr>
              <a:xfrm>
                <a:off x="575381" y="1346000"/>
                <a:ext cx="7795482" cy="3163120"/>
                <a:chOff x="575381" y="1346000"/>
                <a:chExt cx="7795482" cy="3163120"/>
              </a:xfrm>
            </p:grpSpPr>
            <p:grpSp>
              <p:nvGrpSpPr>
                <p:cNvPr id="35" name="グループ化 34"/>
                <p:cNvGrpSpPr/>
                <p:nvPr/>
              </p:nvGrpSpPr>
              <p:grpSpPr>
                <a:xfrm>
                  <a:off x="575381" y="1346000"/>
                  <a:ext cx="7795482" cy="3163120"/>
                  <a:chOff x="575381" y="1346000"/>
                  <a:chExt cx="7795482" cy="3163120"/>
                </a:xfrm>
              </p:grpSpPr>
              <p:grpSp>
                <p:nvGrpSpPr>
                  <p:cNvPr id="20" name="グループ化 19"/>
                  <p:cNvGrpSpPr/>
                  <p:nvPr/>
                </p:nvGrpSpPr>
                <p:grpSpPr>
                  <a:xfrm>
                    <a:off x="575381" y="1346000"/>
                    <a:ext cx="7795482" cy="3163120"/>
                    <a:chOff x="575381" y="1346000"/>
                    <a:chExt cx="7795482" cy="3163120"/>
                  </a:xfrm>
                </p:grpSpPr>
                <p:grpSp>
                  <p:nvGrpSpPr>
                    <p:cNvPr id="33" name="グループ化 32"/>
                    <p:cNvGrpSpPr/>
                    <p:nvPr/>
                  </p:nvGrpSpPr>
                  <p:grpSpPr>
                    <a:xfrm>
                      <a:off x="575381" y="2123324"/>
                      <a:ext cx="7795482" cy="963655"/>
                      <a:chOff x="511682" y="2499145"/>
                      <a:chExt cx="7795482" cy="849757"/>
                    </a:xfrm>
                  </p:grpSpPr>
                  <p:sp>
                    <p:nvSpPr>
                      <p:cNvPr id="50" name="角丸四角形 49"/>
                      <p:cNvSpPr/>
                      <p:nvPr/>
                    </p:nvSpPr>
                    <p:spPr>
                      <a:xfrm>
                        <a:off x="511682" y="2662017"/>
                        <a:ext cx="2668105" cy="49505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304814" y="2499145"/>
                        <a:ext cx="4002350" cy="849757"/>
                        <a:chOff x="4304814" y="2499145"/>
                        <a:chExt cx="4002350" cy="849757"/>
                      </a:xfrm>
                    </p:grpSpPr>
                    <p:sp>
                      <p:nvSpPr>
                        <p:cNvPr id="52" name="角丸四角形 51"/>
                        <p:cNvSpPr/>
                        <p:nvPr/>
                      </p:nvSpPr>
                      <p:spPr>
                        <a:xfrm>
                          <a:off x="4311164" y="2499145"/>
                          <a:ext cx="3996000" cy="235178"/>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国、関西広域連合、府市、市町村との連携強化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304814" y="2793416"/>
                          <a:ext cx="3996000" cy="23225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新たなﾊﾟｰﾄﾅｰｼｯﾌﾟの構築、公民戦略連携ﾃﾞｽｸの設置等</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4309887" y="3091380"/>
                          <a:ext cx="3996000" cy="257522"/>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調整、課題解決型プロジェクトチームの活用等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4" name="グループ化 33"/>
                    <p:cNvGrpSpPr/>
                    <p:nvPr/>
                  </p:nvGrpSpPr>
                  <p:grpSpPr>
                    <a:xfrm>
                      <a:off x="583740" y="1346000"/>
                      <a:ext cx="7780773" cy="619483"/>
                      <a:chOff x="590513" y="1393920"/>
                      <a:chExt cx="7760606" cy="561016"/>
                    </a:xfrm>
                  </p:grpSpPr>
                  <p:sp>
                    <p:nvSpPr>
                      <p:cNvPr id="45" name="角丸四角形 44"/>
                      <p:cNvSpPr/>
                      <p:nvPr/>
                    </p:nvSpPr>
                    <p:spPr>
                      <a:xfrm>
                        <a:off x="590513" y="1397612"/>
                        <a:ext cx="2652852" cy="557324"/>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4364588" y="1393920"/>
                        <a:ext cx="3986531" cy="561016"/>
                        <a:chOff x="4364588" y="1393920"/>
                        <a:chExt cx="3986531" cy="561016"/>
                      </a:xfrm>
                    </p:grpSpPr>
                    <p:sp>
                      <p:nvSpPr>
                        <p:cNvPr id="47" name="角丸四角形 46"/>
                        <p:cNvSpPr/>
                        <p:nvPr/>
                      </p:nvSpPr>
                      <p:spPr>
                        <a:xfrm>
                          <a:off x="4364588" y="1393920"/>
                          <a:ext cx="3985642" cy="253187"/>
                        </a:xfrm>
                        <a:prstGeom prst="roundRect">
                          <a:avLst/>
                        </a:prstGeom>
                        <a:gradFill flip="none" rotWithShape="1">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tileRect r="-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成果重視による事業選択</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4365476" y="1723126"/>
                          <a:ext cx="3985643" cy="231810"/>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ストックの活用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6" name="グループ化 35"/>
                    <p:cNvGrpSpPr/>
                    <p:nvPr/>
                  </p:nvGrpSpPr>
                  <p:grpSpPr>
                    <a:xfrm>
                      <a:off x="575381" y="3192002"/>
                      <a:ext cx="7794206" cy="1317118"/>
                      <a:chOff x="603227" y="3620396"/>
                      <a:chExt cx="7794206" cy="1317118"/>
                    </a:xfrm>
                  </p:grpSpPr>
                  <p:sp>
                    <p:nvSpPr>
                      <p:cNvPr id="41" name="角丸四角形 40"/>
                      <p:cNvSpPr/>
                      <p:nvPr/>
                    </p:nvSpPr>
                    <p:spPr>
                      <a:xfrm>
                        <a:off x="603227" y="4013468"/>
                        <a:ext cx="2668105" cy="54502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a:xfrm>
                        <a:off x="4396359" y="3620396"/>
                        <a:ext cx="4001074" cy="1317118"/>
                        <a:chOff x="4396359" y="3620396"/>
                        <a:chExt cx="4001074" cy="1317118"/>
                      </a:xfrm>
                    </p:grpSpPr>
                    <p:sp>
                      <p:nvSpPr>
                        <p:cNvPr id="43" name="角丸四角形 42"/>
                        <p:cNvSpPr/>
                        <p:nvPr/>
                      </p:nvSpPr>
                      <p:spPr>
                        <a:xfrm>
                          <a:off x="4401433" y="3620396"/>
                          <a:ext cx="3996000" cy="782470"/>
                        </a:xfrm>
                        <a:prstGeom prst="roundRect">
                          <a:avLst>
                            <a:gd name="adj" fmla="val 11434"/>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自律的な改革を支える体制の構築</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p:txBody>
                    </p:sp>
                    <p:sp>
                      <p:nvSpPr>
                        <p:cNvPr id="44" name="角丸四角形 43"/>
                        <p:cNvSpPr/>
                        <p:nvPr/>
                      </p:nvSpPr>
                      <p:spPr>
                        <a:xfrm>
                          <a:off x="4396359" y="4505466"/>
                          <a:ext cx="3996000" cy="43204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ＩＣＴの活用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nvGrpSpPr>
                  <p:cNvPr id="31" name="グループ化 30"/>
                  <p:cNvGrpSpPr/>
                  <p:nvPr/>
                </p:nvGrpSpPr>
                <p:grpSpPr>
                  <a:xfrm>
                    <a:off x="3243486" y="1485786"/>
                    <a:ext cx="1125026" cy="351713"/>
                    <a:chOff x="3243486" y="1485786"/>
                    <a:chExt cx="1125026" cy="351713"/>
                  </a:xfrm>
                </p:grpSpPr>
                <p:cxnSp>
                  <p:nvCxnSpPr>
                    <p:cNvPr id="23" name="直線コネクタ 22"/>
                    <p:cNvCxnSpPr>
                      <a:stCxn id="45" idx="3"/>
                    </p:cNvCxnSpPr>
                    <p:nvPr/>
                  </p:nvCxnSpPr>
                  <p:spPr>
                    <a:xfrm>
                      <a:off x="3243486" y="1657780"/>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005185" y="1485786"/>
                      <a:ext cx="0" cy="351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a:endCxn id="47" idx="1"/>
                    </p:cNvCxnSpPr>
                    <p:nvPr/>
                  </p:nvCxnSpPr>
                  <p:spPr>
                    <a:xfrm>
                      <a:off x="4000224" y="1485786"/>
                      <a:ext cx="3673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49" idx="1"/>
                    </p:cNvCxnSpPr>
                    <p:nvPr/>
                  </p:nvCxnSpPr>
                  <p:spPr>
                    <a:xfrm>
                      <a:off x="4005185" y="1837499"/>
                      <a:ext cx="363327"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グループ化 102"/>
                <p:cNvGrpSpPr/>
                <p:nvPr/>
              </p:nvGrpSpPr>
              <p:grpSpPr>
                <a:xfrm>
                  <a:off x="3243486" y="2256671"/>
                  <a:ext cx="1131377" cy="684289"/>
                  <a:chOff x="3243486" y="2256671"/>
                  <a:chExt cx="1131377" cy="684289"/>
                </a:xfrm>
              </p:grpSpPr>
              <p:cxnSp>
                <p:nvCxnSpPr>
                  <p:cNvPr id="40" name="直線コネクタ 39"/>
                  <p:cNvCxnSpPr>
                    <a:stCxn id="50" idx="3"/>
                    <a:endCxn id="53" idx="1"/>
                  </p:cNvCxnSpPr>
                  <p:nvPr/>
                </p:nvCxnSpPr>
                <p:spPr>
                  <a:xfrm>
                    <a:off x="3243486" y="2588732"/>
                    <a:ext cx="112502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000224" y="2256671"/>
                    <a:ext cx="4961" cy="684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p:cNvCxnSpPr>
                    <a:endCxn id="52" idx="1"/>
                  </p:cNvCxnSpPr>
                  <p:nvPr/>
                </p:nvCxnSpPr>
                <p:spPr>
                  <a:xfrm>
                    <a:off x="4008775" y="2256671"/>
                    <a:ext cx="366088"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54" idx="1"/>
                  </p:cNvCxnSpPr>
                  <p:nvPr/>
                </p:nvCxnSpPr>
                <p:spPr>
                  <a:xfrm>
                    <a:off x="4005185" y="2940953"/>
                    <a:ext cx="368401" cy="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7" name="グループ化 116"/>
              <p:cNvGrpSpPr/>
              <p:nvPr/>
            </p:nvGrpSpPr>
            <p:grpSpPr>
              <a:xfrm>
                <a:off x="3243486" y="3532047"/>
                <a:ext cx="1125027" cy="761049"/>
                <a:chOff x="3243486" y="3532047"/>
                <a:chExt cx="1125027" cy="761049"/>
              </a:xfrm>
            </p:grpSpPr>
            <p:cxnSp>
              <p:nvCxnSpPr>
                <p:cNvPr id="109" name="直線コネクタ 108"/>
                <p:cNvCxnSpPr>
                  <a:stCxn id="41" idx="3"/>
                </p:cNvCxnSpPr>
                <p:nvPr/>
              </p:nvCxnSpPr>
              <p:spPr>
                <a:xfrm>
                  <a:off x="3243486" y="3857587"/>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4005185" y="3532047"/>
                  <a:ext cx="0" cy="76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005185" y="3532047"/>
                  <a:ext cx="355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44" idx="1"/>
                </p:cNvCxnSpPr>
                <p:nvPr/>
              </p:nvCxnSpPr>
              <p:spPr>
                <a:xfrm>
                  <a:off x="4000224" y="4293096"/>
                  <a:ext cx="368289"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グループ化 1"/>
            <p:cNvGrpSpPr/>
            <p:nvPr/>
          </p:nvGrpSpPr>
          <p:grpSpPr>
            <a:xfrm>
              <a:off x="583740" y="4813433"/>
              <a:ext cx="7785847" cy="773292"/>
              <a:chOff x="583740" y="4813433"/>
              <a:chExt cx="7785847" cy="773292"/>
            </a:xfrm>
          </p:grpSpPr>
          <p:grpSp>
            <p:nvGrpSpPr>
              <p:cNvPr id="210" name="グループ化 209"/>
              <p:cNvGrpSpPr/>
              <p:nvPr/>
            </p:nvGrpSpPr>
            <p:grpSpPr>
              <a:xfrm>
                <a:off x="583740" y="4813433"/>
                <a:ext cx="7785847" cy="773292"/>
                <a:chOff x="579452" y="5323127"/>
                <a:chExt cx="7785847" cy="773292"/>
              </a:xfrm>
              <a:solidFill>
                <a:schemeClr val="accent4">
                  <a:lumMod val="40000"/>
                  <a:lumOff val="60000"/>
                </a:schemeClr>
              </a:solidFill>
            </p:grpSpPr>
            <p:sp>
              <p:nvSpPr>
                <p:cNvPr id="10" name="角丸四角形 9"/>
                <p:cNvSpPr/>
                <p:nvPr/>
              </p:nvSpPr>
              <p:spPr>
                <a:xfrm>
                  <a:off x="579452" y="5332081"/>
                  <a:ext cx="2659746" cy="602273"/>
                </a:xfrm>
                <a:prstGeom prst="roundRect">
                  <a:avLst/>
                </a:prstGeom>
                <a:solidFill>
                  <a:schemeClr val="accent4">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4" name="グループ化 183"/>
                <p:cNvGrpSpPr/>
                <p:nvPr/>
              </p:nvGrpSpPr>
              <p:grpSpPr>
                <a:xfrm>
                  <a:off x="4364225" y="5323127"/>
                  <a:ext cx="4001074" cy="773292"/>
                  <a:chOff x="4364225" y="5323127"/>
                  <a:chExt cx="4001074" cy="773292"/>
                </a:xfrm>
                <a:grpFill/>
              </p:grpSpPr>
              <p:sp>
                <p:nvSpPr>
                  <p:cNvPr id="182" name="角丸四角形 181"/>
                  <p:cNvSpPr/>
                  <p:nvPr/>
                </p:nvSpPr>
                <p:spPr>
                  <a:xfrm>
                    <a:off x="4364225" y="5323127"/>
                    <a:ext cx="3996000" cy="342038"/>
                  </a:xfrm>
                  <a:prstGeom prst="roundRect">
                    <a:avLst/>
                  </a:prstGeom>
                  <a:gradFill flip="none" rotWithShape="1">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角丸四角形 182"/>
                  <p:cNvSpPr/>
                  <p:nvPr/>
                </p:nvSpPr>
                <p:spPr>
                  <a:xfrm>
                    <a:off x="4369299" y="5751627"/>
                    <a:ext cx="3996000" cy="344792"/>
                  </a:xfrm>
                  <a:prstGeom prst="roundRect">
                    <a:avLst/>
                  </a:prstGeom>
                  <a:gradFill>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財務マネジメント機能の強化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起債マネジメント、資金マネジメント等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150" name="グループ化 149"/>
              <p:cNvGrpSpPr/>
              <p:nvPr/>
            </p:nvGrpSpPr>
            <p:grpSpPr>
              <a:xfrm>
                <a:off x="3243486" y="4984452"/>
                <a:ext cx="1130101" cy="429877"/>
                <a:chOff x="3243486" y="4984452"/>
                <a:chExt cx="1130101" cy="429877"/>
              </a:xfrm>
            </p:grpSpPr>
            <p:cxnSp>
              <p:nvCxnSpPr>
                <p:cNvPr id="121" name="直線コネクタ 120"/>
                <p:cNvCxnSpPr>
                  <a:stCxn id="10" idx="3"/>
                </p:cNvCxnSpPr>
                <p:nvPr/>
              </p:nvCxnSpPr>
              <p:spPr>
                <a:xfrm>
                  <a:off x="3243486" y="5123524"/>
                  <a:ext cx="75673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endCxn id="182" idx="1"/>
                </p:cNvCxnSpPr>
                <p:nvPr/>
              </p:nvCxnSpPr>
              <p:spPr>
                <a:xfrm>
                  <a:off x="4005185" y="4984452"/>
                  <a:ext cx="36332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a:endCxn id="183" idx="1"/>
                </p:cNvCxnSpPr>
                <p:nvPr/>
              </p:nvCxnSpPr>
              <p:spPr>
                <a:xfrm>
                  <a:off x="4000224" y="5414329"/>
                  <a:ext cx="373363"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49" name="直線コネクタ 148"/>
            <p:cNvCxnSpPr/>
            <p:nvPr/>
          </p:nvCxnSpPr>
          <p:spPr>
            <a:xfrm>
              <a:off x="4005185" y="4984452"/>
              <a:ext cx="0" cy="429877"/>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2" name="角丸四角形 151"/>
            <p:cNvSpPr/>
            <p:nvPr/>
          </p:nvSpPr>
          <p:spPr>
            <a:xfrm>
              <a:off x="575380" y="5661248"/>
              <a:ext cx="2668105" cy="602273"/>
            </a:xfrm>
            <a:prstGeom prst="roundRect">
              <a:avLst/>
            </a:prstGeom>
            <a:solidFill>
              <a:schemeClr val="accent3">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主な点検項目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a:xfrm>
              <a:off x="4373587" y="5789988"/>
              <a:ext cx="3996000" cy="344792"/>
            </a:xfrm>
            <a:prstGeom prst="roundRect">
              <a:avLst/>
            </a:prstGeom>
            <a:gradFill flip="none" rotWithShape="1">
              <a:gsLst>
                <a:gs pos="100000">
                  <a:schemeClr val="accent3">
                    <a:lumMod val="60000"/>
                    <a:lumOff val="40000"/>
                  </a:schemeClr>
                </a:gs>
                <a:gs pos="0">
                  <a:schemeClr val="accent3">
                    <a:lumMod val="60000"/>
                    <a:lumOff val="40000"/>
                  </a:schemeClr>
                </a:gs>
                <a:gs pos="100000">
                  <a:schemeClr val="accent3">
                    <a:lumMod val="60000"/>
                    <a:lumOff val="40000"/>
                  </a:schemeClr>
                </a:gs>
                <a:gs pos="88000">
                  <a:schemeClr val="accent3">
                    <a:lumMod val="99000"/>
                    <a:lumOff val="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歳出改革</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、公務員制度改革</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確保、出資</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法人等の改革、公の施設の改革、</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cxnSp>
          <p:nvCxnSpPr>
            <p:cNvPr id="155" name="直線コネクタ 154"/>
            <p:cNvCxnSpPr>
              <a:stCxn id="152" idx="3"/>
              <a:endCxn id="153" idx="1"/>
            </p:cNvCxnSpPr>
            <p:nvPr/>
          </p:nvCxnSpPr>
          <p:spPr>
            <a:xfrm flipV="1">
              <a:off x="3243485" y="5962384"/>
              <a:ext cx="1130102" cy="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7" name="正方形/長方形 56"/>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457740" y="692696"/>
            <a:ext cx="8079574" cy="684691"/>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「組み換え（シフト）」と「強みを束ねる」という改革の視点のもと、新たに</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方向性から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改革に取り組み、自律的で創造性を発揮する行財政運営体制の確立をめざします。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Tree>
    <p:extLst>
      <p:ext uri="{BB962C8B-B14F-4D97-AF65-F5344CB8AC3E}">
        <p14:creationId xmlns:p14="http://schemas.microsoft.com/office/powerpoint/2010/main" val="1646694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grpSp>
        <p:nvGrpSpPr>
          <p:cNvPr id="2" name="グループ化 1"/>
          <p:cNvGrpSpPr/>
          <p:nvPr/>
        </p:nvGrpSpPr>
        <p:grpSpPr>
          <a:xfrm>
            <a:off x="190192" y="714273"/>
            <a:ext cx="8712968" cy="4792229"/>
            <a:chOff x="252855" y="1663524"/>
            <a:chExt cx="8712968" cy="4792229"/>
          </a:xfrm>
        </p:grpSpPr>
        <p:sp>
          <p:nvSpPr>
            <p:cNvPr id="19" name="正方形/長方形 18"/>
            <p:cNvSpPr/>
            <p:nvPr/>
          </p:nvSpPr>
          <p:spPr>
            <a:xfrm>
              <a:off x="308850" y="1663524"/>
              <a:ext cx="3687086"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a:t>
              </a:r>
            </a:p>
          </p:txBody>
        </p:sp>
        <p:sp>
          <p:nvSpPr>
            <p:cNvPr id="20" name="正方形/長方形 19"/>
            <p:cNvSpPr/>
            <p:nvPr/>
          </p:nvSpPr>
          <p:spPr>
            <a:xfrm>
              <a:off x="252855" y="2208436"/>
              <a:ext cx="8712968" cy="424731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（成果重視による事業選択）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財源や人材で最大限の効果を発揮するためには、今まで以上に「選択と集中」を進め、より緊急性や重要度が高く、しかも効果の大きい事業へと全体として組み換えていくことが重要です。そのため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して、事業の優先性などとともに、事業効果を重視した点検のサイクルをベースとする新たなマネジメントの枠組みを導入します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により、今後は、府政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運営の基本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方針をはじめ大きな方向性を踏まえつつ、部局及び関係部局間の連携による主体的なマネジメントを軸に、主要事業の改善・見直し、さらには政策創造を展開していきます。そして、その取組内容を予算編成にも活用することで、事業の組み換えが進む流れを生み出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（ストックの活用）</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資産（ストック）を最大限有効に活用することも重要な視点です。土地や施設だけでなく、府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が持つ様々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なストックに関して、固定観念にとらわれることなく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、「稼ぐ」という視点からの有効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利用や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フロー化を積極的に進め、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歳入確保や新たな施策展開への組み換えにつなげていきます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、長期的な視点での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マネジメント手法も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取り入れていきます。府が保有する多くの施設が、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今後一斉に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更新時期を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迎えます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施設についての総量最適化や組み換えによる効率的活用を進めるとともに、維持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改修を計画的に早い段階から行っていくことに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より長寿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命化を図り、財政負担の平準化だけでなく、整備費を含めた将来の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トータルコストの圧縮を図ります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8" name="正方形/長方形 7"/>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2924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22" name="正方形/長方形 21"/>
          <p:cNvSpPr/>
          <p:nvPr/>
        </p:nvSpPr>
        <p:spPr>
          <a:xfrm>
            <a:off x="107504" y="2529459"/>
            <a:ext cx="8856984" cy="3785652"/>
          </a:xfrm>
          <a:prstGeom prst="rect">
            <a:avLst/>
          </a:prstGeom>
        </p:spPr>
        <p:txBody>
          <a:bodyPr wrap="square">
            <a:spAutoFit/>
          </a:bodyPr>
          <a:lstStyle/>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（行政間連携）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ため、既に府市統合本部のもと二重行政の解消、政策の連携強化を共同で進めている大阪市をはじめ、関西広域連合など行政間の役割分担の最適化や連携強化を一層進めていきます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。また、府内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な役割分担を図りつつ、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双方に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メリットのある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連携手法の導入など新たなパートナーシップを構築していきます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との連携は新しい段階に入ります。これまで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も「民でできるものは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民へ」を基本に、民間開放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PPP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にも積極的に取り組んできました。今後、こうした関係にとどまらず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、民間を施策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展開における重要なパートナー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として、政策実現に向けた戦略的なタイアップなど幅広い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に、府の施策と企業のニーズを結ぶことにより施策効果を拡げている例や、民間資金を活用して中小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企業振興に実績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をあげるなど、先導的な事例が生まれています。今後、こうした成功事例をスタンダード化し、全庁で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応用・発展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させていくことで新たな政策創造にもつなげていきます。</a:t>
            </a: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民間が活躍できる環境整備も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公民連携の重要な方向性です。大阪は歴史的に民主導で発展を遂げ、それ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が幅広い産業の集積となって経済的な厚みを形成しています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。こうした強みを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最大限活かして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いくため、特区による規制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緩和の推進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、さらには都市インフラの充実など、幅広い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施策をパッケージ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で展開することにより、経済の活性化、雇用の拡大など大阪全体の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成長、ひいては日本経済の再生へとつなげて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65491" y="676982"/>
            <a:ext cx="2160240"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sp>
        <p:nvSpPr>
          <p:cNvPr id="10" name="正方形/長方形 9"/>
          <p:cNvSpPr/>
          <p:nvPr/>
        </p:nvSpPr>
        <p:spPr>
          <a:xfrm>
            <a:off x="120452" y="1100637"/>
            <a:ext cx="8793832" cy="1400383"/>
          </a:xfrm>
          <a:prstGeom prst="rect">
            <a:avLst/>
          </a:prstGeom>
        </p:spPr>
        <p:txBody>
          <a:bodyPr wrap="square">
            <a:spAutoFit/>
          </a:bodyPr>
          <a:lstStyle/>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、人口構造が大きく変化していくなかで、持続可能な社会を形成していくためには、行政の守備範囲、コスト負担の問題に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向き合わなければ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なりません。これからは、行政が財源・マンパワーを全て用意して事業を実施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する「行政完結型」中心の施策展開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には限界があります。このため、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広域自治体と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して、安全安心の確保をはじめ、社会が持続するために不可欠な施策・サービスはしっかりと担いつつ、府民や企業など民間との幅広い連携により、総合力で目標の実現を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めざしていくこと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が重要です。いわば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、「行政完結型」から「連携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ネットワーク型」へ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1154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7329434" y="3304875"/>
            <a:ext cx="1563411" cy="1943607"/>
          </a:xfrm>
          <a:prstGeom prst="homePlate">
            <a:avLst>
              <a:gd name="adj" fmla="val 27458"/>
            </a:avLst>
          </a:prstGeom>
          <a:gradFill>
            <a:gsLst>
              <a:gs pos="0">
                <a:schemeClr val="accent2">
                  <a:lumMod val="20000"/>
                  <a:lumOff val="80000"/>
                </a:schemeClr>
              </a:gs>
              <a:gs pos="43000">
                <a:schemeClr val="accent2">
                  <a:lumMod val="46000"/>
                  <a:lumOff val="54000"/>
                </a:schemeClr>
              </a:gs>
              <a:gs pos="100000">
                <a:schemeClr val="accent1">
                  <a:tint val="23500"/>
                  <a:satMod val="160000"/>
                </a:schemeClr>
              </a:gs>
            </a:gsLst>
            <a:lin ang="5400000" scaled="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3" name="フローチャート : 結合子 22"/>
          <p:cNvSpPr/>
          <p:nvPr/>
        </p:nvSpPr>
        <p:spPr>
          <a:xfrm>
            <a:off x="5778989" y="3106635"/>
            <a:ext cx="2449592" cy="2266581"/>
          </a:xfrm>
          <a:prstGeom prst="flowChartConnector">
            <a:avLst/>
          </a:prstGeom>
          <a:solidFill>
            <a:schemeClr val="accent2">
              <a:lumMod val="20000"/>
              <a:lumOff val="8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フローチャート : 結合子 37"/>
          <p:cNvSpPr/>
          <p:nvPr/>
        </p:nvSpPr>
        <p:spPr>
          <a:xfrm>
            <a:off x="5761160" y="3435980"/>
            <a:ext cx="1485796" cy="1600907"/>
          </a:xfrm>
          <a:prstGeom prst="flowChartConnector">
            <a:avLst/>
          </a:prstGeom>
          <a:solidFill>
            <a:schemeClr val="accent2">
              <a:lumMod val="40000"/>
              <a:lumOff val="6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0" name="グループ化 9"/>
          <p:cNvGrpSpPr/>
          <p:nvPr/>
        </p:nvGrpSpPr>
        <p:grpSpPr>
          <a:xfrm>
            <a:off x="2012335" y="3353378"/>
            <a:ext cx="6118323" cy="1684174"/>
            <a:chOff x="1982070" y="2832723"/>
            <a:chExt cx="6118323" cy="1489157"/>
          </a:xfrm>
        </p:grpSpPr>
        <p:cxnSp>
          <p:nvCxnSpPr>
            <p:cNvPr id="12" name="直線矢印コネクタ 11"/>
            <p:cNvCxnSpPr/>
            <p:nvPr/>
          </p:nvCxnSpPr>
          <p:spPr>
            <a:xfrm flipV="1">
              <a:off x="1982070" y="4019550"/>
              <a:ext cx="2161306" cy="30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362299" y="3114443"/>
              <a:ext cx="1743226" cy="71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38650" y="4037651"/>
              <a:ext cx="1638301" cy="9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2828950" y="3283811"/>
              <a:ext cx="873510" cy="544029"/>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役割分担の整理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右矢印 15"/>
            <p:cNvSpPr/>
            <p:nvPr/>
          </p:nvSpPr>
          <p:spPr>
            <a:xfrm rot="19964766">
              <a:off x="6931944" y="2862252"/>
              <a:ext cx="626724" cy="5506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8" name="右矢印 17"/>
            <p:cNvSpPr/>
            <p:nvPr/>
          </p:nvSpPr>
          <p:spPr>
            <a:xfrm rot="19842949" flipV="1">
              <a:off x="6561551" y="3155332"/>
              <a:ext cx="345248" cy="47046"/>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rot="1701274">
              <a:off x="7058878" y="4224539"/>
              <a:ext cx="680846" cy="55252"/>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1701274">
              <a:off x="6597696" y="3884869"/>
              <a:ext cx="412969" cy="5210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cxnSp>
          <p:nvCxnSpPr>
            <p:cNvPr id="11" name="直線矢印コネクタ 10"/>
            <p:cNvCxnSpPr/>
            <p:nvPr/>
          </p:nvCxnSpPr>
          <p:spPr>
            <a:xfrm>
              <a:off x="2029695" y="2832723"/>
              <a:ext cx="2157882" cy="312489"/>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51" name="右矢印 50"/>
            <p:cNvSpPr/>
            <p:nvPr/>
          </p:nvSpPr>
          <p:spPr>
            <a:xfrm>
              <a:off x="7599327" y="3501942"/>
              <a:ext cx="501066" cy="45719"/>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2" name="右矢印 51"/>
            <p:cNvSpPr/>
            <p:nvPr/>
          </p:nvSpPr>
          <p:spPr>
            <a:xfrm>
              <a:off x="6677284" y="3510106"/>
              <a:ext cx="273393" cy="45720"/>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4" name="フローチャート : 結合子 23"/>
          <p:cNvSpPr/>
          <p:nvPr/>
        </p:nvSpPr>
        <p:spPr>
          <a:xfrm>
            <a:off x="899592" y="3330760"/>
            <a:ext cx="1812932" cy="1738033"/>
          </a:xfrm>
          <a:prstGeom prst="flowChartConnec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フローチャート : 結合子 24"/>
          <p:cNvSpPr/>
          <p:nvPr/>
        </p:nvSpPr>
        <p:spPr>
          <a:xfrm>
            <a:off x="3847555" y="3684616"/>
            <a:ext cx="1084485" cy="1047077"/>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3974744" y="4035727"/>
            <a:ext cx="813279" cy="3198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純化</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259632" y="3758127"/>
            <a:ext cx="1098047" cy="8541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右肩上がりの時代</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（フルセット）</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flipV="1">
            <a:off x="4282651" y="3100245"/>
            <a:ext cx="2481790" cy="593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77906" y="4741220"/>
            <a:ext cx="2224614" cy="53384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6149389" y="2777074"/>
            <a:ext cx="1659555" cy="261778"/>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連携の拡張</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ローチャート : 結合子 46"/>
          <p:cNvSpPr/>
          <p:nvPr/>
        </p:nvSpPr>
        <p:spPr>
          <a:xfrm>
            <a:off x="5781388" y="3672236"/>
            <a:ext cx="1040326" cy="1023392"/>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角丸四角形 30"/>
          <p:cNvSpPr/>
          <p:nvPr/>
        </p:nvSpPr>
        <p:spPr>
          <a:xfrm>
            <a:off x="6906522" y="3968185"/>
            <a:ext cx="906895" cy="5106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行政と民間との連携、ネットワーク</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881870" y="4016918"/>
            <a:ext cx="793853" cy="3942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財源、人材</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8242910" y="3589095"/>
            <a:ext cx="215290" cy="12774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
        <p:nvSpPr>
          <p:cNvPr id="40" name="正方形/長方形 39"/>
          <p:cNvSpPr/>
          <p:nvPr/>
        </p:nvSpPr>
        <p:spPr>
          <a:xfrm>
            <a:off x="323528" y="729980"/>
            <a:ext cx="8712968" cy="1477328"/>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組織の総合力を高めることも重要です。事業展開においても、関係部局がそれぞれの強みである政策手段を持ち寄り、事業間の「すりあわせ」を行うことによって、重複による無駄を排除するだけでなく、施策全体として相乗効果を高め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、新たな政策創造につなげていきます。また、部局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横断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べき重要な政策課題に関しては、部局間の調整・連携だけでなく、人員体制も相互乗り入れで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「課題解決型プロジェクトチーム」を積極的に活用するなど、実効性のある組織運営をめざします。</a:t>
            </a:r>
          </a:p>
        </p:txBody>
      </p:sp>
      <p:sp>
        <p:nvSpPr>
          <p:cNvPr id="41" name="正方形/長方形 40"/>
          <p:cNvSpPr/>
          <p:nvPr/>
        </p:nvSpPr>
        <p:spPr>
          <a:xfrm>
            <a:off x="683568" y="2757591"/>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＜府の役割＞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872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a:t>
            </a:fld>
            <a:endParaRPr lang="ja-JP" altLang="en-US" dirty="0">
              <a:solidFill>
                <a:prstClr val="black"/>
              </a:solidFill>
            </a:endParaRPr>
          </a:p>
        </p:txBody>
      </p:sp>
      <p:sp>
        <p:nvSpPr>
          <p:cNvPr id="9" name="Rectangle 3"/>
          <p:cNvSpPr txBox="1">
            <a:spLocks noChangeArrowheads="1"/>
          </p:cNvSpPr>
          <p:nvPr/>
        </p:nvSpPr>
        <p:spPr>
          <a:xfrm>
            <a:off x="402582" y="662808"/>
            <a:ext cx="3777481" cy="5203732"/>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　	 </a:t>
            </a: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改革のめざすもの（基本的な考え方）</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改革の取組み、現状認識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課題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３．改革の方向性　</a:t>
            </a:r>
            <a:endParaRPr lang="en-US" altLang="ja-JP" sz="1300" b="1"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　</a:t>
            </a: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総合力の発揮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21007" y="659871"/>
            <a:ext cx="7018618" cy="5585655"/>
          </a:xfrm>
          <a:prstGeom prst="rect">
            <a:avLst/>
          </a:prstGeom>
          <a:noFill/>
        </p:spPr>
        <p:txBody>
          <a:bodyPr wrap="square" lIns="0" rIns="0" rtlCol="0" anchor="t" anchorCtr="0">
            <a:noAutofit/>
          </a:bodyPr>
          <a:lstStyle/>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58</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170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235284" y="747193"/>
            <a:ext cx="2316393"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a:t>
            </a:r>
          </a:p>
        </p:txBody>
      </p:sp>
      <p:sp>
        <p:nvSpPr>
          <p:cNvPr id="14" name="正方形/長方形 13"/>
          <p:cNvSpPr/>
          <p:nvPr/>
        </p:nvSpPr>
        <p:spPr>
          <a:xfrm>
            <a:off x="193977" y="1278055"/>
            <a:ext cx="8712968" cy="4708981"/>
          </a:xfrm>
          <a:prstGeom prst="rect">
            <a:avLst/>
          </a:prstGeom>
        </p:spPr>
        <p:txBody>
          <a:bodyPr wrap="square" rIns="72000">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（マンパワーを最大限発揮できる組織人員体制の構築／能力・モチベーションの向上）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マンパワーで成果をあげていくためには、人材の育成がこれまで以上に重要です。今後、実務・経験を通じた能力開発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）を中心に行うととも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に、求める人材像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を念頭に置きながら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、専門性の強化、マネジメント能力の向上、さらには組織体制の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あり方について、今後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の展開方向を検討していきます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できる限り創造性の発揮や府民サービスの向上にシフトしていくためにも、業務の無駄の排除、改善は重要です。業務フローの点検見直しをはじめ、業務に活用できる情報の共有化、提案制度を活用した広汎な事務改善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着実に取組みを進めます。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ナレッジマネジメント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・組織が保有する知識、ノウハウや外部とのネットワークは、最大の無形資産とも言えます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。しかし、団塊の世代の大量退職により、こうした貴重な資産が十分に継承されていないという状況が起こりつつあります。庁内の「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知恵」や「つながり」といった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知的ストックをナレッジマネジメントとして蓄積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・共有化し、全庁的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に活用していくことで、チームワークを重視する組織風土への変革につなげていきます。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近年普及の著しい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情報通信技術）を活用することは、基本的には業務効率の向上など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を進める上で有効な手段です。情報共有化のツールとして活用を進めるとともに、府政情報の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発信強化のため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のネットワークサービスの充実、電子申請手続等の拡充など、府民サービスの向上を図ります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の利用実態における課題や問題点も十分に検証</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し、費用対効果を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適切に見極めながら、全体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としてバランスのとれた効果的な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利用ができるように努めます。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3993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10" name="正方形/長方形 9"/>
          <p:cNvSpPr/>
          <p:nvPr/>
        </p:nvSpPr>
        <p:spPr>
          <a:xfrm>
            <a:off x="185184" y="1340768"/>
            <a:ext cx="8712968" cy="4708981"/>
          </a:xfrm>
          <a:prstGeom prst="rect">
            <a:avLst/>
          </a:prstGeom>
        </p:spPr>
        <p:txBody>
          <a:bodyPr wrap="square">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財政構造の安定化は府政運営の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基盤です。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の条件のもと危機的な財政状況からようやく脱却の見通しが見えつつあります。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しかしながら、特に、直面する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年間は依然として多額の収支不足が見込まれており、さらに今後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、社会経済情勢の急激な変化だけでなく、税財源の配分をはじめ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を通じた制度改革に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よって収支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に大きく影響が及ぶ局面も想定されます。このため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基本理念（規律の確保、計画性の確保、透明性の確保）を踏まえ、これ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までの改革の視点を継承しつつ、主要事業の点検をはじめ、さらなる歳入・歳出全般の改革に取り組みながら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、的確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な対応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を図ります。あわせて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、財務マネジメント機能の強化を図りつつ、今後、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年以内に減債基金の復元完了をめざすとともに、府債の適切な管理を着実に進めることにより、健全で規律ある財政運営の足取りを確かなものとしていきます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絶えざる改革に向けて</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改革をさらに発展させていくためには、これまでの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ついても、今日的視点から絶えず検証をして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いく必要があります。その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際には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、効率性のみを追求するので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なく、事業の意義、中長期的な視点からみたメリット（いわゆるトータルでの「損得」）、リスクヘッジ、あるいは専門性やノウハウの蓄積など短期的なコストだけでは計れない効果も視野に入れて、総合的な見地から判断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いく姿勢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が大切です。過去の経緯や形式のみにとらわれず、「実質」を追求していく。これも改革の大事な視点です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、これまでの改革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の方向性は十分に踏まえつつ、実際の成果や課題・問題点などのフォローアップを行い、必要な改善や見直しを継続的に進めることで、全体としてより実態に即した改革へと高めていきます。</a:t>
            </a:r>
          </a:p>
        </p:txBody>
      </p:sp>
      <p:sp>
        <p:nvSpPr>
          <p:cNvPr id="11" name="正方形/長方形 10"/>
          <p:cNvSpPr/>
          <p:nvPr/>
        </p:nvSpPr>
        <p:spPr>
          <a:xfrm>
            <a:off x="286991" y="764704"/>
            <a:ext cx="3480588" cy="324036"/>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5222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grpSp>
        <p:nvGrpSpPr>
          <p:cNvPr id="3" name="グループ化 2"/>
          <p:cNvGrpSpPr/>
          <p:nvPr/>
        </p:nvGrpSpPr>
        <p:grpSpPr>
          <a:xfrm>
            <a:off x="49419" y="717625"/>
            <a:ext cx="8921950" cy="6008476"/>
            <a:chOff x="49419" y="332474"/>
            <a:chExt cx="8921950" cy="6008476"/>
          </a:xfrm>
        </p:grpSpPr>
        <p:sp>
          <p:nvSpPr>
            <p:cNvPr id="12" name="角丸四角形 11"/>
            <p:cNvSpPr/>
            <p:nvPr/>
          </p:nvSpPr>
          <p:spPr>
            <a:xfrm>
              <a:off x="188315" y="332474"/>
              <a:ext cx="3016326" cy="473089"/>
            </a:xfrm>
            <a:prstGeom prst="roundRect">
              <a:avLst/>
            </a:prstGeom>
            <a:solidFill>
              <a:srgbClr val="9BBB59">
                <a:lumMod val="60000"/>
                <a:lumOff val="40000"/>
              </a:srgbClr>
            </a:solidFill>
            <a:ln w="25400" cap="flat" cmpd="sng" algn="ctr">
              <a:noFill/>
              <a:prstDash val="solid"/>
            </a:ln>
            <a:effectLst/>
            <a:scene3d>
              <a:camera prst="orthographicFront"/>
              <a:lightRig rig="threePt" dir="t"/>
            </a:scene3d>
            <a:sp3d>
              <a:bevelT/>
            </a:sp3d>
          </p:spPr>
          <p:txBody>
            <a:bodyPr rtlCol="0" anchor="ctr"/>
            <a:lstStyle/>
            <a:p>
              <a:pPr algn="ctr">
                <a:defRPr/>
              </a:pPr>
              <a:r>
                <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改革推進の枠組み</a:t>
              </a:r>
            </a:p>
          </p:txBody>
        </p:sp>
        <p:sp>
          <p:nvSpPr>
            <p:cNvPr id="2" name="下矢印 1"/>
            <p:cNvSpPr/>
            <p:nvPr/>
          </p:nvSpPr>
          <p:spPr>
            <a:xfrm rot="3160414">
              <a:off x="5473221" y="1992699"/>
              <a:ext cx="1069314" cy="1079074"/>
            </a:xfrm>
            <a:prstGeom prst="downArrow">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rot="19662052">
              <a:off x="5051252" y="4025551"/>
              <a:ext cx="414718" cy="1374859"/>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8" name="正方形/長方形 7"/>
            <p:cNvSpPr/>
            <p:nvPr/>
          </p:nvSpPr>
          <p:spPr>
            <a:xfrm>
              <a:off x="1260662" y="3829830"/>
              <a:ext cx="414718" cy="811438"/>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0" name="上下矢印 9"/>
            <p:cNvSpPr/>
            <p:nvPr/>
          </p:nvSpPr>
          <p:spPr>
            <a:xfrm rot="3251156">
              <a:off x="2451406" y="4100638"/>
              <a:ext cx="1151612" cy="936104"/>
            </a:xfrm>
            <a:prstGeom prst="upDownArrow">
              <a:avLst>
                <a:gd name="adj1" fmla="val 50000"/>
                <a:gd name="adj2" fmla="val 18727"/>
              </a:avLst>
            </a:prstGeom>
            <a:gradFill>
              <a:gsLst>
                <a:gs pos="0">
                  <a:srgbClr val="4F81BD">
                    <a:tint val="66000"/>
                    <a:satMod val="160000"/>
                  </a:srgbClr>
                </a:gs>
                <a:gs pos="75000">
                  <a:srgbClr val="4F81BD">
                    <a:tint val="44500"/>
                    <a:satMod val="160000"/>
                  </a:srgbClr>
                </a:gs>
                <a:gs pos="100000">
                  <a:srgbClr val="4F81BD">
                    <a:tint val="23500"/>
                    <a:satMod val="160000"/>
                  </a:srgbClr>
                </a:gs>
              </a:gsLst>
              <a:lin ang="5400000" scaled="0"/>
            </a:gra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3" name="円/楕円 12"/>
            <p:cNvSpPr/>
            <p:nvPr/>
          </p:nvSpPr>
          <p:spPr>
            <a:xfrm>
              <a:off x="3329489" y="2696483"/>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部局長</a:t>
              </a:r>
              <a:endParaRPr lang="en-US" altLang="ja-JP"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マネジメント</a:t>
              </a:r>
            </a:p>
          </p:txBody>
        </p:sp>
        <p:sp>
          <p:nvSpPr>
            <p:cNvPr id="14" name="円/楕円 13"/>
            <p:cNvSpPr/>
            <p:nvPr/>
          </p:nvSpPr>
          <p:spPr>
            <a:xfrm>
              <a:off x="6411956" y="855817"/>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トップマネジメント</a:t>
              </a:r>
            </a:p>
          </p:txBody>
        </p:sp>
        <p:sp>
          <p:nvSpPr>
            <p:cNvPr id="15" name="円/楕円 14"/>
            <p:cNvSpPr/>
            <p:nvPr/>
          </p:nvSpPr>
          <p:spPr>
            <a:xfrm>
              <a:off x="188315" y="4468742"/>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rtlCol="0" anchor="ctr"/>
            <a:lstStyle/>
            <a:p>
              <a:pPr algn="ctr">
                <a:defRPr/>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部局間連携</a:t>
              </a:r>
            </a:p>
          </p:txBody>
        </p:sp>
        <p:sp>
          <p:nvSpPr>
            <p:cNvPr id="17" name="テキスト ボックス 16"/>
            <p:cNvSpPr txBox="1"/>
            <p:nvPr/>
          </p:nvSpPr>
          <p:spPr>
            <a:xfrm>
              <a:off x="2710931" y="4384025"/>
              <a:ext cx="708941" cy="369332"/>
            </a:xfrm>
            <a:prstGeom prst="rect">
              <a:avLst/>
            </a:prstGeom>
            <a:noFill/>
          </p:spPr>
          <p:txBody>
            <a:bodyPr wrap="square" rtlCol="0">
              <a:spAutoFit/>
            </a:bodyPr>
            <a:lstStyle/>
            <a:p>
              <a:pPr>
                <a:defRPr/>
              </a:pPr>
              <a:r>
                <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強化</a:t>
              </a:r>
            </a:p>
          </p:txBody>
        </p:sp>
        <p:sp>
          <p:nvSpPr>
            <p:cNvPr id="19" name="角丸四角形 18"/>
            <p:cNvSpPr/>
            <p:nvPr/>
          </p:nvSpPr>
          <p:spPr>
            <a:xfrm>
              <a:off x="49419" y="946986"/>
              <a:ext cx="5209192" cy="1185870"/>
            </a:xfrm>
            <a:prstGeom prst="roundRect">
              <a:avLst/>
            </a:prstGeom>
            <a:solidFill>
              <a:srgbClr val="9BBB59">
                <a:lumMod val="40000"/>
                <a:lumOff val="60000"/>
              </a:srgbClr>
            </a:solidFill>
            <a:ln w="19050" cap="flat" cmpd="sng" algn="ctr">
              <a:solidFill>
                <a:schemeClr val="tx1"/>
              </a:solidFill>
              <a:prstDash val="solid"/>
            </a:ln>
            <a:effectLst/>
            <a:scene3d>
              <a:camera prst="orthographicFront"/>
              <a:lightRig rig="threePt" dir="t"/>
            </a:scene3d>
            <a:sp3d>
              <a:bevelT/>
            </a:sp3d>
          </p:spPr>
          <p:txBody>
            <a:bodyPr rtlCol="0" anchor="ctr"/>
            <a:lstStyle/>
            <a:p>
              <a:pPr>
                <a:defRPr/>
              </a:pPr>
              <a:r>
                <a:rPr lang="ja-JP" altLang="en-US" sz="1600" kern="0" dirty="0">
                  <a:solidFill>
                    <a:sysClr val="windowText" lastClr="000000"/>
                  </a:solidFill>
                </a:rPr>
                <a:t>　</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行財政改革を自律的・継続的に展開するため、部局長</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マネジメント</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をエンジンとして、トップマネジメントとの適切な役割</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分担のもと、部局間</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連携の</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強化を図りながら、</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改革</a:t>
              </a: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の推進力を</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高めます。</a:t>
              </a:r>
              <a:endPar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706972" y="4847044"/>
              <a:ext cx="3393420" cy="1404000"/>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44000" rtlCol="0" anchor="ctr" anchorCtr="0"/>
            <a:lstStyle/>
            <a:p>
              <a:pPr>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事業重点化</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プロセス</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の活用</a:t>
              </a:r>
              <a:endPar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08000" indent="-457200">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・マンパワーを最大限発揮</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できる</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組織人員</a:t>
              </a: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体制の構築</a:t>
              </a:r>
              <a:endPar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・提案制度・業務改革の推進</a:t>
              </a:r>
              <a:endParaRPr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60304" y="2415200"/>
              <a:ext cx="2748609" cy="1615414"/>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08000" rIns="0" rtlCol="0" anchor="ctr" anchorCtr="0"/>
            <a:lstStyle/>
            <a:p>
              <a:pPr>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・事業間</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調整</a:t>
              </a:r>
            </a:p>
            <a:p>
              <a:pPr>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（ﾍﾞｽﾄﾐｯｸｽ、政策創造）</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・課題解決型ＰＴの活用</a:t>
              </a: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・公民戦略連携</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・知的ストックの活用</a:t>
              </a:r>
              <a:endParaRPr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（ナレッジマネジメント）</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477467" y="2290762"/>
              <a:ext cx="1182765" cy="338554"/>
            </a:xfrm>
            <a:prstGeom prst="rect">
              <a:avLst/>
            </a:prstGeom>
            <a:noFill/>
          </p:spPr>
          <p:txBody>
            <a:bodyPr wrap="square" rtlCol="0">
              <a:spAutoFit/>
            </a:bodyPr>
            <a:lstStyle/>
            <a:p>
              <a:pPr>
                <a:defRPr/>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大きな方針</a:t>
              </a:r>
            </a:p>
          </p:txBody>
        </p:sp>
      </p:grpSp>
      <p:cxnSp>
        <p:nvCxnSpPr>
          <p:cNvPr id="27" name="直線コネクタ 26"/>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正方形/長方形 23"/>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722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912768" cy="341632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7914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323529" y="3197241"/>
            <a:ext cx="1920907" cy="2173228"/>
          </a:xfrm>
          <a:prstGeom prst="homePlate">
            <a:avLst>
              <a:gd name="adj" fmla="val 23029"/>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84405" y="3437246"/>
            <a:ext cx="1451073" cy="463422"/>
          </a:xfrm>
          <a:prstGeom prst="ellipse">
            <a:avLst/>
          </a:prstGeom>
          <a:solidFill>
            <a:schemeClr val="bg1"/>
          </a:solidFill>
          <a:ln w="19050">
            <a:solidFill>
              <a:schemeClr val="accent2"/>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33</a:t>
            </a:fld>
            <a:endParaRPr lang="ja-JP" altLang="en-US" dirty="0">
              <a:solidFill>
                <a:prstClr val="black"/>
              </a:solidFill>
            </a:endParaRPr>
          </a:p>
        </p:txBody>
      </p:sp>
      <p:sp>
        <p:nvSpPr>
          <p:cNvPr id="6" name="正方形/長方形 5"/>
          <p:cNvSpPr/>
          <p:nvPr/>
        </p:nvSpPr>
        <p:spPr>
          <a:xfrm>
            <a:off x="275446" y="1283276"/>
            <a:ext cx="8593107" cy="1569660"/>
          </a:xfrm>
          <a:prstGeom prst="rect">
            <a:avLst/>
          </a:prstGeom>
          <a:ln>
            <a:solidFill>
              <a:schemeClr val="tx1"/>
            </a:solidFill>
          </a:ln>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限られた財源や人材で最大の効果を発揮していくためには、事業の優先性を明確にしながら、効果に着目した「選択と集中」を進めていくことが重要です。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このため、部局及び部局間の連携による主体的マネジメントにより、事業の優先性や事業選択の妥当性とともに、目標の達成状況など、特に事業効果を重視した点検・検証を進めるサイクルを導入します。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これにより、事業の見直し・改善を継続的に進めていくとともに、予算編成にも活用することで、全体として優先性が高く、より効果の大きい事業へと組み換えていきます。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山形 8"/>
          <p:cNvSpPr/>
          <p:nvPr/>
        </p:nvSpPr>
        <p:spPr>
          <a:xfrm>
            <a:off x="1953492" y="3208206"/>
            <a:ext cx="4554766" cy="2162263"/>
          </a:xfrm>
          <a:prstGeom prst="chevron">
            <a:avLst>
              <a:gd name="adj" fmla="val 2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6816792" y="3206394"/>
            <a:ext cx="2046151" cy="2164076"/>
          </a:xfrm>
          <a:prstGeom prst="chevron">
            <a:avLst>
              <a:gd name="adj" fmla="val 234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20072" y="4083089"/>
            <a:ext cx="987678" cy="75341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山形 23"/>
          <p:cNvSpPr/>
          <p:nvPr/>
        </p:nvSpPr>
        <p:spPr>
          <a:xfrm>
            <a:off x="6508257" y="3208206"/>
            <a:ext cx="617070" cy="2162263"/>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199722" y="3197242"/>
            <a:ext cx="617070" cy="2173227"/>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555776" y="4075076"/>
            <a:ext cx="2030569" cy="815608"/>
          </a:xfrm>
          <a:prstGeom prst="rect">
            <a:avLst/>
          </a:prstGeom>
          <a:solidFill>
            <a:schemeClr val="bg1"/>
          </a:solidFill>
          <a:ln w="19050">
            <a:solidFill>
              <a:schemeClr val="tx1"/>
            </a:solidFill>
          </a:ln>
        </p:spPr>
        <p:txBody>
          <a:bodyPr wrap="square" lIns="36000" rIns="0"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➣事業の優先性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➣事業選択の妥当性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84405" y="4568955"/>
            <a:ext cx="1494623" cy="46361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府政運営基本方針等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（重点政策）</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下矢印 43"/>
          <p:cNvSpPr/>
          <p:nvPr/>
        </p:nvSpPr>
        <p:spPr>
          <a:xfrm>
            <a:off x="880968" y="3969361"/>
            <a:ext cx="432048" cy="525276"/>
          </a:xfrm>
          <a:prstGeom prst="downArrow">
            <a:avLst/>
          </a:prstGeom>
          <a:solidFill>
            <a:schemeClr val="tx1"/>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5" name="円/楕円 24"/>
          <p:cNvSpPr/>
          <p:nvPr/>
        </p:nvSpPr>
        <p:spPr>
          <a:xfrm>
            <a:off x="6539696" y="4026699"/>
            <a:ext cx="706055" cy="52527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713446" y="4057154"/>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90296" y="4426248"/>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79481" y="3581333"/>
            <a:ext cx="1104469" cy="17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の明確化</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389894" y="5732598"/>
            <a:ext cx="6364210" cy="1021556"/>
          </a:xfrm>
          <a:prstGeom prst="roundRect">
            <a:avLst/>
          </a:prstGeom>
          <a:noFill/>
          <a:ln w="9525">
            <a:solidFill>
              <a:schemeClr val="tx1"/>
            </a:solidFill>
          </a:ln>
        </p:spPr>
        <p:txBody>
          <a:bodyPr wrap="square" lIns="91440" tIns="45720" rIns="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・裁量性が高く一定以上の規模のある事業に関して、部局長マネジメントにより、継続的に自己点検・検証を行うための基本資料として活用し、対応方針（見直し・改善等）を整理</a:t>
            </a:r>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・事業間調整、予算要求、アカウンタビリティなど多角的に活用</a:t>
            </a:r>
          </a:p>
        </p:txBody>
      </p:sp>
      <p:sp>
        <p:nvSpPr>
          <p:cNvPr id="8" name="角丸四角形 7"/>
          <p:cNvSpPr/>
          <p:nvPr/>
        </p:nvSpPr>
        <p:spPr>
          <a:xfrm>
            <a:off x="1283982" y="5551643"/>
            <a:ext cx="2423922" cy="361910"/>
          </a:xfrm>
          <a:prstGeom prst="roundRect">
            <a:avLst>
              <a:gd name="adj" fmla="val 50000"/>
            </a:avLst>
          </a:prstGeom>
          <a:solidFill>
            <a:schemeClr val="bg1"/>
          </a:solidFill>
          <a:ln w="19050">
            <a:solidFill>
              <a:schemeClr val="accent2"/>
            </a:solidFill>
          </a:ln>
        </p:spPr>
        <p:txBody>
          <a:bodyPr wrap="square" lIns="0" tIns="36000" rIns="0" bIns="3600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kumimoji="0" lang="en-US" altLang="ja-JP"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円/楕円 27"/>
          <p:cNvSpPr/>
          <p:nvPr/>
        </p:nvSpPr>
        <p:spPr>
          <a:xfrm>
            <a:off x="2926033" y="3437246"/>
            <a:ext cx="2294039" cy="463422"/>
          </a:xfrm>
          <a:prstGeom prst="ellipse">
            <a:avLst/>
          </a:prstGeom>
          <a:solidFill>
            <a:schemeClr val="bg1"/>
          </a:solidFill>
          <a:ln w="19050">
            <a:solidFill>
              <a:schemeClr val="accent1"/>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234029" y="3550484"/>
            <a:ext cx="1678046" cy="23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局長マネジメントの発揮</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a:xfrm>
            <a:off x="7477177" y="4031393"/>
            <a:ext cx="1125370" cy="515887"/>
          </a:xfrm>
          <a:prstGeom prst="ellipse">
            <a:avLst/>
          </a:prstGeom>
          <a:solidFill>
            <a:schemeClr val="bg1"/>
          </a:solidFill>
          <a:ln w="19050">
            <a:solidFill>
              <a:schemeClr val="accent6"/>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55358" y="4149555"/>
            <a:ext cx="792088" cy="27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編成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75446" y="928190"/>
            <a:ext cx="3031599" cy="338554"/>
          </a:xfrm>
          <a:prstGeom prst="rect">
            <a:avLst/>
          </a:prstGeom>
        </p:spPr>
        <p:txBody>
          <a:bodyPr wrap="non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9992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3457" y="836712"/>
            <a:ext cx="8712968" cy="5755422"/>
          </a:xfrm>
          <a:prstGeom prst="rect">
            <a:avLst/>
          </a:prstGeom>
        </p:spPr>
        <p:txBody>
          <a:bodyPr wrap="square">
            <a:no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要素</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事業優先性の明確化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府政運営の基本方針」において、翌年度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の重点政策を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明示するなど、事業優先性の明確化を図ります。</a:t>
            </a:r>
            <a:endParaRPr lang="en-US" altLang="ja-JP" sz="1600" strike="dblStrike"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成果重視の立案・検証サイクルの導入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をサポートする機能として、各部局（長）が、主要事業マネジメントシートを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活用し、①事業優先性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、②事業選択、③事業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効果（費用対効果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）の３つの観点から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、継続的に点検（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を進める仕組みを導入します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特に裁量性の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設定し、その達成状況等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応じて見直しを図るなど、より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重点化（組み換え）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事業の改善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事業間調整（すりあわせ）</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マネジメントシートを活用した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事業間調整（すりあわせ）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を定期的に実施することにより、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重複防止や相乗効果の発揮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（ベストミックス）、さらには、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新しい施策・事業の立案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（組み換え）につなげます。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
        <p:nvSpPr>
          <p:cNvPr id="15" name="ストライプ矢印 14"/>
          <p:cNvSpPr/>
          <p:nvPr/>
        </p:nvSpPr>
        <p:spPr>
          <a:xfrm rot="19245609">
            <a:off x="7443205" y="3832746"/>
            <a:ext cx="1826445" cy="1745854"/>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（組み換え・改善）</a:t>
            </a:r>
            <a:endPar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2915298" y="3247700"/>
            <a:ext cx="3600400" cy="3357954"/>
            <a:chOff x="2961597" y="3212976"/>
            <a:chExt cx="3600400" cy="3357954"/>
          </a:xfrm>
        </p:grpSpPr>
        <p:sp>
          <p:nvSpPr>
            <p:cNvPr id="7" name="円/楕円 6"/>
            <p:cNvSpPr/>
            <p:nvPr/>
          </p:nvSpPr>
          <p:spPr>
            <a:xfrm>
              <a:off x="3829351" y="3212976"/>
              <a:ext cx="1864893" cy="1801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優先性の明確化</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府政</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重要性の精査</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029948"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（「すりあわせ」）</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相乗効果</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重複の防止</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政策創造</a:t>
              </a:r>
              <a:endParaRPr lang="ja-JP" altLang="en-US" sz="1100" dirty="0">
                <a:solidFill>
                  <a:schemeClr val="tx1"/>
                </a:solidFill>
              </a:endParaRPr>
            </a:p>
          </p:txBody>
        </p:sp>
        <p:sp>
          <p:nvSpPr>
            <p:cNvPr id="9" name="円/楕円 8"/>
            <p:cNvSpPr/>
            <p:nvPr/>
          </p:nvSpPr>
          <p:spPr>
            <a:xfrm>
              <a:off x="4614124"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成果重視の</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立案・検証サイクル</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schemeClr val="tx1"/>
                </a:solidFill>
              </a:endParaRPr>
            </a:p>
            <a:p>
              <a:pPr algn="ctr"/>
              <a:endParaRPr lang="ja-JP" altLang="en-US" sz="1200" dirty="0">
                <a:solidFill>
                  <a:schemeClr val="tx1"/>
                </a:solidFill>
              </a:endParaRPr>
            </a:p>
          </p:txBody>
        </p:sp>
        <p:sp>
          <p:nvSpPr>
            <p:cNvPr id="18" name="テキスト ボックス 17"/>
            <p:cNvSpPr txBox="1"/>
            <p:nvPr/>
          </p:nvSpPr>
          <p:spPr>
            <a:xfrm>
              <a:off x="2961597" y="6309320"/>
              <a:ext cx="3600400" cy="261610"/>
            </a:xfrm>
            <a:prstGeom prst="rect">
              <a:avLst/>
            </a:prstGeom>
            <a:noFill/>
          </p:spPr>
          <p:txBody>
            <a:bodyPr wrap="square" rtlCol="0">
              <a:spAutoFit/>
            </a:bodyPr>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事業重点化（シフト）のトライアングル（三要素）</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1" name="直線矢印コネクタ 10"/>
          <p:cNvCxnSpPr/>
          <p:nvPr/>
        </p:nvCxnSpPr>
        <p:spPr>
          <a:xfrm flipV="1">
            <a:off x="7261367" y="3978634"/>
            <a:ext cx="0" cy="17416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61367" y="5720246"/>
            <a:ext cx="1685079"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976763" y="5720246"/>
            <a:ext cx="95776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事業効果</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907424" y="4230972"/>
            <a:ext cx="353943" cy="1236936"/>
          </a:xfrm>
          <a:prstGeom prst="rect">
            <a:avLst/>
          </a:prstGeom>
          <a:noFill/>
        </p:spPr>
        <p:txBody>
          <a:bodyPr vert="eaVert"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事業優先性</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8764362" y="5851051"/>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19" name="円/楕円 18"/>
          <p:cNvSpPr/>
          <p:nvPr/>
        </p:nvSpPr>
        <p:spPr>
          <a:xfrm>
            <a:off x="6848050" y="3789040"/>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25" name="二等辺三角形 24"/>
          <p:cNvSpPr/>
          <p:nvPr/>
        </p:nvSpPr>
        <p:spPr>
          <a:xfrm rot="5400000">
            <a:off x="5479523" y="4750597"/>
            <a:ext cx="2559331" cy="486987"/>
          </a:xfrm>
          <a:prstGeom prst="triangle">
            <a:avLst>
              <a:gd name="adj" fmla="val 50989"/>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w="9525">
            <a:noFill/>
          </a:ln>
          <a:effectLst>
            <a:glow rad="139700">
              <a:schemeClr val="accent1">
                <a:satMod val="175000"/>
                <a:alpha val="40000"/>
              </a:schemeClr>
            </a:glow>
            <a:softEdge rad="12700"/>
          </a:effectLst>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9003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1264016"/>
            <a:ext cx="8574393" cy="4409903"/>
          </a:xfrm>
          <a:prstGeom prst="roundRect">
            <a:avLst>
              <a:gd name="adj" fmla="val 5671"/>
            </a:avLst>
          </a:prstGeom>
          <a:solidFill>
            <a:schemeClr val="bg1">
              <a:lumMod val="8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2"/>
          <p:cNvSpPr>
            <a:spLocks noChangeArrowheads="1"/>
          </p:cNvSpPr>
          <p:nvPr/>
        </p:nvSpPr>
        <p:spPr bwMode="auto">
          <a:xfrm>
            <a:off x="323528" y="925309"/>
            <a:ext cx="843303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t"/>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事業重点化のための点検の視点</a:t>
            </a:r>
          </a:p>
          <a:p>
            <a:pPr fontAlgn="ctr">
              <a:spcBef>
                <a:spcPct val="0"/>
              </a:spcBef>
              <a:buClr>
                <a:srgbClr val="D6ECFF"/>
              </a:buClr>
              <a:buFont typeface="Wingdings" pitchFamily="2" charset="2"/>
              <a:buNone/>
            </a:pP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6000930"/>
            <a:ext cx="8064896" cy="64734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重複防止、相乗効果のための調整、新しい施策・事業の立案（組み換え）（関係部局等）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05649" y="5855703"/>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事業間調整</a:t>
            </a:r>
          </a:p>
        </p:txBody>
      </p:sp>
      <p:sp>
        <p:nvSpPr>
          <p:cNvPr id="15" name="正方形/長方形 14"/>
          <p:cNvSpPr/>
          <p:nvPr/>
        </p:nvSpPr>
        <p:spPr>
          <a:xfrm>
            <a:off x="539552" y="1550003"/>
            <a:ext cx="8064896" cy="65541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府政における政策的な位置づけ等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39552" y="2627779"/>
            <a:ext cx="8064896" cy="1351072"/>
          </a:xfrm>
          <a:prstGeom prst="rect">
            <a:avLst/>
          </a:prstGeom>
        </p:spPr>
        <p:style>
          <a:lnRef idx="2">
            <a:schemeClr val="accent5"/>
          </a:lnRef>
          <a:fillRef idx="1">
            <a:schemeClr val="lt1"/>
          </a:fillRef>
          <a:effectRef idx="0">
            <a:schemeClr val="accent5"/>
          </a:effectRef>
          <a:fontRef idx="minor">
            <a:schemeClr val="dk1"/>
          </a:fontRef>
        </p:style>
        <p:txBody>
          <a:bodyPr rIns="36000" rtlCol="0" anchor="t" anchorCtr="0"/>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広域自治体としての役割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か否か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民間との役割分担は適切か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事業手法は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妥当か（利用者の満足度、代替性の有無、受益と負担、将来リスクの管理）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事業間連携ができている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庁内連携、他事業との整合性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9552" y="4372854"/>
            <a:ext cx="8064896" cy="109868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成果指標（アウトカム）等による点検</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目標の設定、達成状況の点検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　　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0800000">
            <a:off x="3563885" y="2259511"/>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3998658" y="1807996"/>
            <a:ext cx="411498" cy="286724"/>
          </a:xfrm>
          <a:prstGeom prst="lef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6" name="二等辺三角形 25"/>
          <p:cNvSpPr/>
          <p:nvPr/>
        </p:nvSpPr>
        <p:spPr>
          <a:xfrm rot="10800000">
            <a:off x="3563882" y="4028405"/>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05651" y="2465295"/>
            <a:ext cx="1646069"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事業選択の妥当性</a:t>
            </a:r>
          </a:p>
        </p:txBody>
      </p:sp>
      <p:sp>
        <p:nvSpPr>
          <p:cNvPr id="39" name="角丸四角形 38"/>
          <p:cNvSpPr/>
          <p:nvPr/>
        </p:nvSpPr>
        <p:spPr>
          <a:xfrm>
            <a:off x="405649" y="4210140"/>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43" name="角丸四角形 42"/>
          <p:cNvSpPr/>
          <p:nvPr/>
        </p:nvSpPr>
        <p:spPr>
          <a:xfrm>
            <a:off x="7604434" y="1342537"/>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明確化</a:t>
            </a:r>
          </a:p>
        </p:txBody>
      </p:sp>
      <p:sp>
        <p:nvSpPr>
          <p:cNvPr id="7" name="角丸四角形 6"/>
          <p:cNvSpPr/>
          <p:nvPr/>
        </p:nvSpPr>
        <p:spPr>
          <a:xfrm>
            <a:off x="405649" y="1404776"/>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事業の優先性</a:t>
            </a:r>
          </a:p>
        </p:txBody>
      </p:sp>
      <p:sp>
        <p:nvSpPr>
          <p:cNvPr id="2" name="テキスト ボックス 1"/>
          <p:cNvSpPr txBox="1"/>
          <p:nvPr/>
        </p:nvSpPr>
        <p:spPr>
          <a:xfrm>
            <a:off x="4487283" y="1631814"/>
            <a:ext cx="3240360"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府政運営基本方針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（重点政策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4336068" y="4696684"/>
            <a:ext cx="504060" cy="451021"/>
          </a:xfrm>
          <a:prstGeom prs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48061" y="4598701"/>
            <a:ext cx="2088232" cy="646986"/>
          </a:xfrm>
          <a:prstGeom prst="roundRect">
            <a:avLst/>
          </a:prstGeom>
          <a:noFill/>
          <a:ln w="19050">
            <a:solidFill>
              <a:schemeClr val="tx1"/>
            </a:solidFill>
            <a:prstDash val="dash"/>
          </a:ln>
        </p:spPr>
        <p:txBody>
          <a:bodyPr wrap="square" lIns="91440" tIns="45720" rIns="9144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達成状況などに応じて</a:t>
            </a:r>
            <a:endParaRPr kumimoji="0" lang="en-US" altLang="ja-JP"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な改善、見直し</a:t>
            </a:r>
          </a:p>
        </p:txBody>
      </p:sp>
      <p:sp>
        <p:nvSpPr>
          <p:cNvPr id="28" name="角丸四角形 27"/>
          <p:cNvSpPr/>
          <p:nvPr/>
        </p:nvSpPr>
        <p:spPr>
          <a:xfrm>
            <a:off x="7604437" y="2403054"/>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9" name="角丸四角形 28"/>
          <p:cNvSpPr/>
          <p:nvPr/>
        </p:nvSpPr>
        <p:spPr>
          <a:xfrm>
            <a:off x="7596336" y="4147899"/>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重視</a:t>
            </a:r>
          </a:p>
        </p:txBody>
      </p:sp>
      <p:sp>
        <p:nvSpPr>
          <p:cNvPr id="30" name="角丸四角形 29"/>
          <p:cNvSpPr/>
          <p:nvPr/>
        </p:nvSpPr>
        <p:spPr>
          <a:xfrm>
            <a:off x="7596336" y="5777451"/>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p>
        </p:txBody>
      </p:sp>
      <p:cxnSp>
        <p:nvCxnSpPr>
          <p:cNvPr id="23" name="直線コネクタ 22"/>
          <p:cNvCxnSpPr>
            <a:stCxn id="31" idx="1"/>
          </p:cNvCxnSpPr>
          <p:nvPr/>
        </p:nvCxnSpPr>
        <p:spPr>
          <a:xfrm flipH="1" flipV="1">
            <a:off x="173620" y="6319778"/>
            <a:ext cx="365932" cy="4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96770" y="3750197"/>
            <a:ext cx="1" cy="26043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73620" y="3773347"/>
            <a:ext cx="504134" cy="15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1920" y="4777847"/>
            <a:ext cx="349702" cy="549004"/>
          </a:xfrm>
          <a:prstGeom prst="rect">
            <a:avLst/>
          </a:prstGeom>
          <a:solidFill>
            <a:schemeClr val="bg1"/>
          </a:solidFill>
          <a:ln w="19050">
            <a:solidFill>
              <a:schemeClr val="tx1"/>
            </a:solidFill>
          </a:ln>
        </p:spPr>
        <p:txBody>
          <a:bodyPr vert="eaVert" wrap="square" lIns="36000" tIns="36000" rIns="36000" bIns="36000"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35</a:t>
            </a:fld>
            <a:endParaRPr lang="ja-JP" altLang="en-US" dirty="0">
              <a:solidFill>
                <a:prstClr val="black"/>
              </a:solidFill>
            </a:endParaRPr>
          </a:p>
        </p:txBody>
      </p:sp>
    </p:spTree>
    <p:extLst>
      <p:ext uri="{BB962C8B-B14F-4D97-AF65-F5344CB8AC3E}">
        <p14:creationId xmlns:p14="http://schemas.microsoft.com/office/powerpoint/2010/main" val="4262833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成果重視による事業選択</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79512" y="908720"/>
            <a:ext cx="8784976" cy="2800767"/>
          </a:xfrm>
          <a:prstGeom prst="rect">
            <a:avLst/>
          </a:prstGeom>
        </p:spPr>
        <p:txBody>
          <a:bodyPr wrap="square">
            <a:spAutoFit/>
          </a:bodyPr>
          <a:lstStyle/>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マネジメントシートのさらなる活用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コストパフォーマンスの評価（新公会計制度の活用）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の目標、成果と行政コスト計算書に計上されているフルコスト情報とを組み合わせ、単位あたりのコストを算出することにより、事業の効率性やコストパフォーマンスを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計測することができます。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単位あたりのコストについて、当初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の目標との達成度合い、経年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変化等を比較することで、各事業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の達成度合いとその効率性の「見える化」を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行い、点検指標として活用します。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51042461"/>
              </p:ext>
            </p:extLst>
          </p:nvPr>
        </p:nvGraphicFramePr>
        <p:xfrm>
          <a:off x="467544" y="2636912"/>
          <a:ext cx="8289020" cy="1116072"/>
        </p:xfrm>
        <a:graphic>
          <a:graphicData uri="http://schemas.openxmlformats.org/drawingml/2006/table">
            <a:tbl>
              <a:tblPr firstRow="1" bandRow="1">
                <a:tableStyleId>{5C22544A-7EE6-4342-B048-85BDC9FD1C3A}</a:tableStyleId>
              </a:tblPr>
              <a:tblGrid>
                <a:gridCol w="864096"/>
                <a:gridCol w="2376264"/>
                <a:gridCol w="2664296"/>
                <a:gridCol w="2384364"/>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設定目標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指標設定（例）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対象領域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量的目標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参加人数、利用者数、相談件数、稼働率、成約率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参加者一人当たりコスト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公の施設、イベント系ソフト事業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成功目標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満足度、認知度、計画達成度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認知度を上昇させるためのコスト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普及、啓発、助成事業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p:nvPr/>
        </p:nvSpPr>
        <p:spPr>
          <a:xfrm>
            <a:off x="467544" y="5580529"/>
            <a:ext cx="5256584" cy="584775"/>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・新公会計制度を活用したコストパフォーマンスの評価</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4077072"/>
            <a:ext cx="8784976" cy="1077218"/>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また、フルコスト計算によるトータルでの財政効果を比較することにより、直営事業の委託化や施設・設備の更新等における手法の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妥当性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点検に活用します。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施設の指定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管理者の公募にあたり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、委託料等の参考価格を設定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際に、参考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となる指標と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、新公会計制度のさら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なる活用方策についての検討を進めます。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36</a:t>
            </a:fld>
            <a:endParaRPr lang="ja-JP" altLang="en-US" dirty="0">
              <a:solidFill>
                <a:prstClr val="black"/>
              </a:solidFill>
            </a:endParaRPr>
          </a:p>
        </p:txBody>
      </p:sp>
    </p:spTree>
    <p:extLst>
      <p:ext uri="{BB962C8B-B14F-4D97-AF65-F5344CB8AC3E}">
        <p14:creationId xmlns:p14="http://schemas.microsoft.com/office/powerpoint/2010/main" val="742550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059832" y="2132856"/>
            <a:ext cx="6020768" cy="2100074"/>
          </a:xfrm>
          <a:prstGeom prst="rect">
            <a:avLst/>
          </a:prstGeom>
          <a:ln w="28575">
            <a:prstDash val="sysDot"/>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6" name="正方形/長方形 5"/>
          <p:cNvSpPr/>
          <p:nvPr/>
        </p:nvSpPr>
        <p:spPr>
          <a:xfrm>
            <a:off x="163457" y="836712"/>
            <a:ext cx="8712968" cy="2062103"/>
          </a:xfrm>
          <a:prstGeom prst="rect">
            <a:avLst/>
          </a:prstGeom>
        </p:spPr>
        <p:txBody>
          <a:bodyPr wrap="square">
            <a:spAutoFit/>
          </a:bodyPr>
          <a:lstStyle/>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説明責任（アカウンタビリティ）の発揮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ネジメントシートを予算要求の添付資料として公開することにより、府として実施する必要性や事業効果、フルコストによる事業効率性の推移、受益と負担などについて、府民へのアカウンタビリティの向上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事業の重点化推進に向けた</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職員の意識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改革にも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1880" y="2487356"/>
            <a:ext cx="2016224" cy="1373691"/>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4472372" y="3165894"/>
            <a:ext cx="448590" cy="41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9" name="円/楕円 8"/>
          <p:cNvSpPr/>
          <p:nvPr/>
        </p:nvSpPr>
        <p:spPr>
          <a:xfrm>
            <a:off x="4572000" y="299417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P</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24149" y="5209454"/>
            <a:ext cx="3254393" cy="117187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事業効果、フルコスト、受益と負担</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予算要求添付資料として公表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上矢印 10"/>
          <p:cNvSpPr/>
          <p:nvPr/>
        </p:nvSpPr>
        <p:spPr>
          <a:xfrm flipV="1">
            <a:off x="5297619" y="4372851"/>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7695831" y="5153795"/>
            <a:ext cx="138476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点検資料</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4793563" y="5157192"/>
            <a:ext cx="245843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 事業の重点化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 事業見直し、改善</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6372200" y="2462412"/>
            <a:ext cx="2483475" cy="139863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施策、事業テーマごとに事業間調整（「すりあわせ」）</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部内・関係部局間</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descr="C:\Users\nakatanim\AppData\Local\Microsoft\Windows\Temporary Internet Files\Content.IE5\D07ZB619\MC900446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553" y="3330443"/>
            <a:ext cx="1171898" cy="798337"/>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824149" y="5220937"/>
            <a:ext cx="261703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アカウンタビリティ（説明責任）の発揮</a:t>
            </a:r>
          </a:p>
        </p:txBody>
      </p:sp>
      <p:sp>
        <p:nvSpPr>
          <p:cNvPr id="19" name="正方形/長方形 18"/>
          <p:cNvSpPr/>
          <p:nvPr/>
        </p:nvSpPr>
        <p:spPr>
          <a:xfrm>
            <a:off x="7695831" y="5153795"/>
            <a:ext cx="1268657" cy="5361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知事重点事業の</a:t>
            </a: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フォローアップ</a:t>
            </a:r>
          </a:p>
          <a:p>
            <a:pPr algn="ct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（効果検証）</a:t>
            </a:r>
          </a:p>
        </p:txBody>
      </p:sp>
      <p:sp>
        <p:nvSpPr>
          <p:cNvPr id="20" name="正方形/長方形 19"/>
          <p:cNvSpPr/>
          <p:nvPr/>
        </p:nvSpPr>
        <p:spPr>
          <a:xfrm>
            <a:off x="4793563" y="5157192"/>
            <a:ext cx="1334785"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1" name="正方形/長方形 20"/>
          <p:cNvSpPr/>
          <p:nvPr/>
        </p:nvSpPr>
        <p:spPr>
          <a:xfrm>
            <a:off x="6372200" y="2472360"/>
            <a:ext cx="108012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事業間連携</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3" descr="C:\Users\nakatanim\AppData\Local\Microsoft\Windows\Temporary Internet Files\Content.IE5\R4AU3OHE\MC9002943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259" y="5765863"/>
            <a:ext cx="913678" cy="8579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502" y="5555448"/>
            <a:ext cx="853498" cy="871315"/>
          </a:xfrm>
          <a:prstGeom prst="rect">
            <a:avLst/>
          </a:prstGeom>
          <a:noFill/>
          <a:extLst>
            <a:ext uri="{909E8E84-426E-40DD-AFC4-6F175D3DCCD1}">
              <a14:hiddenFill xmlns:a14="http://schemas.microsoft.com/office/drawing/2010/main">
                <a:solidFill>
                  <a:srgbClr val="FFFFFF"/>
                </a:solidFill>
              </a14:hiddenFill>
            </a:ext>
          </a:extLst>
        </p:spPr>
      </p:pic>
      <p:sp>
        <p:nvSpPr>
          <p:cNvPr id="26" name="円/楕円 25"/>
          <p:cNvSpPr/>
          <p:nvPr/>
        </p:nvSpPr>
        <p:spPr>
          <a:xfrm>
            <a:off x="4871110" y="3237902"/>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572000" y="3498231"/>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7"/>
          <p:cNvSpPr/>
          <p:nvPr/>
        </p:nvSpPr>
        <p:spPr>
          <a:xfrm>
            <a:off x="4283968" y="3237902"/>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2986047" y="1712874"/>
            <a:ext cx="347854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マネジメントシートの活用イメージ</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491881" y="2465273"/>
            <a:ext cx="1805738" cy="384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部局長マネジメントに</a:t>
            </a: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自己</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 name="左右矢印 1"/>
          <p:cNvSpPr/>
          <p:nvPr/>
        </p:nvSpPr>
        <p:spPr>
          <a:xfrm>
            <a:off x="5508104" y="2562555"/>
            <a:ext cx="864096" cy="1298492"/>
          </a:xfrm>
          <a:prstGeom prst="leftRightArrow">
            <a:avLst>
              <a:gd name="adj1" fmla="val 50000"/>
              <a:gd name="adj2" fmla="val 37793"/>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3" name="上矢印 32"/>
          <p:cNvSpPr/>
          <p:nvPr/>
        </p:nvSpPr>
        <p:spPr>
          <a:xfrm rot="2766309" flipV="1">
            <a:off x="3499948" y="4353770"/>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上矢印 33"/>
          <p:cNvSpPr/>
          <p:nvPr/>
        </p:nvSpPr>
        <p:spPr>
          <a:xfrm rot="18833691" flipH="1" flipV="1">
            <a:off x="7147286" y="4288847"/>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932040" y="1988840"/>
            <a:ext cx="2156477" cy="338554"/>
          </a:xfrm>
          <a:prstGeom prst="rect">
            <a:avLst/>
          </a:prstGeom>
          <a:solidFill>
            <a:schemeClr val="bg1"/>
          </a:solidFill>
        </p:spPr>
        <p:txBody>
          <a:bodyPr wrap="square" rtlCol="0">
            <a:spAutoFit/>
          </a:bodyPr>
          <a:lstStyle/>
          <a:p>
            <a:pPr algn="ctr"/>
            <a:r>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4283968" y="4005064"/>
            <a:ext cx="3339855" cy="37188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　　　　用</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nakatanim\AppData\Local\Microsoft\Windows\Temporary Internet Files\Content.IE5\D07ZB619\MC9004455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039" y="3291685"/>
            <a:ext cx="1011303" cy="8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37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6" name="正方形/長方形 5"/>
          <p:cNvSpPr/>
          <p:nvPr/>
        </p:nvSpPr>
        <p:spPr>
          <a:xfrm>
            <a:off x="163457" y="908720"/>
            <a:ext cx="8712968" cy="2800767"/>
          </a:xfrm>
          <a:prstGeom prst="rect">
            <a:avLst/>
          </a:prstGeom>
        </p:spPr>
        <p:txBody>
          <a:bodyPr wrap="square">
            <a:spAutoFit/>
          </a:bodyPr>
          <a:lstStyle/>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プロジェクトチーム方式の活用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部局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横断で取組むべき政策課題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ついては、課題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解決型プロジェクトチーム方式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を積極的に導入するなど、部局間連携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総合力の発揮」）による取組みを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の充実検討</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などの活用を通じて、部局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及び部局間の連携による主体的なマネジメントを軸に、主要事業の見直し・改善や、事業の選択と集中を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主体的なマネジメントの実効性を高めるため、例えば部局自らが新たな歳入を確保した場合には、一定の効果額を新規事業等の財源として歳出に還元できる仕組み（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「メリットシステム」）について検討を進めます。</a:t>
            </a: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併せて、さらに部局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長マネジメント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が発揮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できる環境整備に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な角度から検討を進めます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5618" y="4398203"/>
            <a:ext cx="8310946" cy="830997"/>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・課題解決型プロジェクトチームの活用（➡「総合力の発揮」）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予算編成過程に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おける部局の創意工夫を促す仕組みの導入</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02193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3"/>
          <p:cNvSpPr txBox="1">
            <a:spLocks noChangeArrowheads="1"/>
          </p:cNvSpPr>
          <p:nvPr/>
        </p:nvSpPr>
        <p:spPr>
          <a:xfrm>
            <a:off x="299054" y="668858"/>
            <a:ext cx="6134521" cy="6247864"/>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自律的な改革を支える体制の構築</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５．健全で規律ある財政運営の実現</a:t>
            </a: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（１）健全財政の確保に向けた取組み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財務</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マネジメント機能の強化</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６．主な点検項目</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年度以降の取組み（③・④は平成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含む）</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施設の改革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（４）主なプロジェクト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558297" y="668858"/>
            <a:ext cx="6743588" cy="6189141"/>
          </a:xfrm>
          <a:prstGeom prst="rect">
            <a:avLst/>
          </a:prstGeom>
          <a:noFill/>
        </p:spPr>
        <p:txBody>
          <a:bodyPr wrap="square" lIns="0" rIns="0" rtlCol="0" anchor="t" anchorCtr="0">
            <a:noAutofit/>
          </a:bodyPr>
          <a:lstStyle/>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63</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64</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a:t>
            </a:r>
          </a:p>
          <a:p>
            <a:pPr algn="r">
              <a:lnSpc>
                <a:spcPts val="1500"/>
              </a:lnSpc>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74</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75</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75</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81</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p>
          <a:p>
            <a:pPr algn="r">
              <a:lnSpc>
                <a:spcPts val="1500"/>
              </a:lnSpc>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85</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89</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95</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97</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97</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111</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114</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129</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131</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141</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148</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169</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Tree>
    <p:extLst>
      <p:ext uri="{BB962C8B-B14F-4D97-AF65-F5344CB8AC3E}">
        <p14:creationId xmlns:p14="http://schemas.microsoft.com/office/powerpoint/2010/main" val="2454070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21" name="正方形/長方形 20"/>
          <p:cNvSpPr/>
          <p:nvPr/>
        </p:nvSpPr>
        <p:spPr>
          <a:xfrm>
            <a:off x="395536" y="1354510"/>
            <a:ext cx="8364008" cy="3946698"/>
          </a:xfrm>
          <a:prstGeom prst="rect">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府ではこれまで歳入確保の観点から、土地・建物を中心に活用可能財産を掘り起し、積極的に民</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間等へ売却・貸付を進め、平成</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年度までに売払収入として</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億円を確保し、一般</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財源等として活用しました。</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可能な土地・建物の掘り起しに取り組むとともに、当面利用予定のない事業用地など</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低未利用財産の民間への貸付や公共施設等を利用した広告収入の拡大など、いわゆる「稼ぐ」という</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視点からの取組みも充実していきます。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また、既存資産の最適な経営管理という観点から、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老朽化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利用状況など公共施設等全体の状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況もトータルで集約しながら、全体としてより効率的な管理・活用、計画的更新に向けて取組みを進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併せて、府が保有するあらゆる資産（ストック）について、固定観念にとらわれることなく、</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幅広く</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方策を検討</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いくとともに、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売却等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フロー化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に積極的に取り組み、歳入確保や新たな</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展開につなげていきます。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TanakaYoshihit\AppData\Local\Microsoft\Windows\Temporary Internet Files\Content.IE5\828QG3WI\MC900089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1" y="5232116"/>
            <a:ext cx="2408853" cy="156362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23528" y="980728"/>
            <a:ext cx="8436016" cy="36004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ストック活用の基本的スタンス</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4076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5482" y="836712"/>
            <a:ext cx="8609006" cy="25515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公共施設等の最適な経営管理（ファシリティマネジメント）の推進</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府は道路等の都市基盤施設（インフラ）をはじめ、多くの公共施設等を保有しており、高度経済成</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長期に建設された施設等がこれから一斉に建替時期を迎えます。このうち建物に</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ついては、今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間で</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年を経過するものが全体の約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割を占めることになります。また今後、人口の減少や構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造の変化により利用需要が変化することも予想されます。そのため、公共施設等の計画的な修繕・建替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えや</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利用需要に応じた有効活用を図る必要があります。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限られた財源の中で、これらの課題に対応するために、先行して取り組んでいるインフラや府営住宅等</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と併せ、その他の公共施設等についても、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行政サービスの向上に努めながら、できる限り少ない経費で最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適な経営管理をトータルで行う、いわゆる</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ファシリティマネジメントを推進します。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flipV="1">
            <a:off x="6804225" y="5829257"/>
            <a:ext cx="0" cy="221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4047107743"/>
              </p:ext>
            </p:extLst>
          </p:nvPr>
        </p:nvGraphicFramePr>
        <p:xfrm>
          <a:off x="827584" y="3356992"/>
          <a:ext cx="7488832" cy="3434184"/>
        </p:xfrm>
        <a:graphic>
          <a:graphicData uri="http://schemas.openxmlformats.org/drawingml/2006/chart">
            <c:chart xmlns:c="http://schemas.openxmlformats.org/drawingml/2006/chart" xmlns:r="http://schemas.openxmlformats.org/officeDocument/2006/relationships" r:id="rId3"/>
          </a:graphicData>
        </a:graphic>
      </p:graphicFrame>
      <p:sp>
        <p:nvSpPr>
          <p:cNvPr id="2" name="右矢印 1"/>
          <p:cNvSpPr/>
          <p:nvPr/>
        </p:nvSpPr>
        <p:spPr>
          <a:xfrm>
            <a:off x="3275856" y="3796137"/>
            <a:ext cx="1548305" cy="200055"/>
          </a:xfrm>
          <a:prstGeom prst="rightArrow">
            <a:avLst/>
          </a:prstGeom>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004048" y="3796137"/>
            <a:ext cx="2808312" cy="400110"/>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全て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建物について、耐用年数（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と仮定）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経過後に建替えす</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る場合</a:t>
            </a:r>
            <a:endParaRPr kumimoji="0" lang="ja-JP" altLang="en-US" sz="1000" i="1" u="none" strike="noStrike" kern="0" cap="all" spc="0" normalizeH="0" noProof="0" dirty="0" smtClean="0">
              <a:ln/>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2223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98495" y="3939578"/>
            <a:ext cx="4226718" cy="1569660"/>
          </a:xfrm>
          <a:prstGeom prst="rect">
            <a:avLst/>
          </a:prstGeom>
        </p:spPr>
        <p:txBody>
          <a:bodyPr wrap="square">
            <a:spAutoFit/>
          </a:bodyPr>
          <a:lstStyle/>
          <a:p>
            <a:pPr>
              <a:defRPr/>
            </a:pP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の基本情報（公有財産台帳）の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ほか</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保全</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一元的管理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基本方針</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に基づくマネジメントの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32675834"/>
              </p:ext>
            </p:extLst>
          </p:nvPr>
        </p:nvGraphicFramePr>
        <p:xfrm>
          <a:off x="4525212" y="3861048"/>
          <a:ext cx="4231352" cy="2520277"/>
        </p:xfrm>
        <a:graphic>
          <a:graphicData uri="http://schemas.openxmlformats.org/drawingml/2006/table">
            <a:tbl>
              <a:tblPr>
                <a:tableStyleId>{616DA210-FB5B-4158-B5E0-FEB733F419BA}</a:tableStyleId>
              </a:tblPr>
              <a:tblGrid>
                <a:gridCol w="795569"/>
                <a:gridCol w="725073"/>
                <a:gridCol w="1041191"/>
                <a:gridCol w="1669519"/>
              </a:tblGrid>
              <a:tr h="288069">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公共施設等（建物）類型別の延床面積（平成２６年３月末現在）</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mpd="sng">
                      <a:noFill/>
                    </a:lnL>
                    <a:lnR w="12700" cmpd="sng">
                      <a:noFill/>
                    </a:lnR>
                    <a:lnT w="12700" cmpd="sng">
                      <a:noFill/>
                    </a:lnT>
                  </a:tcPr>
                </a:tc>
                <a:tc hMerge="1">
                  <a:txBody>
                    <a:bodyPr/>
                    <a:lstStyle/>
                    <a:p>
                      <a:pPr algn="ctr" fontAlgn="ctr"/>
                      <a:endParaRPr lang="ja-JP" altLang="en-US" sz="12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延床面積（㎡）</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例　　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公共用財産</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公営住宅</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9,064,095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学校</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2,495,157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757,948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福祉施設、体育館など</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行政機関</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警察施設</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518,578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本庁舎</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253,613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3987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243,659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保健所、府税事務所など</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458,060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ポンプ場など</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合　　計</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13,791,110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2" name="正方形/長方形 1"/>
          <p:cNvSpPr/>
          <p:nvPr/>
        </p:nvSpPr>
        <p:spPr>
          <a:xfrm>
            <a:off x="369292" y="908720"/>
            <a:ext cx="8595196" cy="2554545"/>
          </a:xfrm>
          <a:prstGeom prst="rect">
            <a:avLst/>
          </a:prstGeom>
        </p:spPr>
        <p:txBody>
          <a:bodyPr wrap="square">
            <a:spAutoFit/>
          </a:bodyPr>
          <a:lstStyle/>
          <a:p>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ねらい（効果）</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a:t>
            </a:r>
            <a:endParaRPr lang="en-US" altLang="ja-JP"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をできる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限り長期にわたり安全・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安心に利用できるよう、</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計画的に管理・修繕</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保全）、</a:t>
            </a:r>
            <a:endParaRPr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長寿命化することによって、</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施設等の建設や維持管理等に要する総費用（ライフサイクルコスト）の縮</a:t>
            </a:r>
            <a:endParaRPr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減と、施設</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等の建替</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時期の分散による毎年度</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の財政負担を</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平準化します。</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総量</a:t>
            </a:r>
            <a:r>
              <a:rPr kumimoji="0"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最適化、有効活用</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施設等の劣化や利用状況等を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把握しながら</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、既存施設等の有効活用（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組み換え）や総量</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の最適化を図ることによって、</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とされる</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規模への適正化</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縮小や低未利用財産</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の有効活用・</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売却</a:t>
            </a:r>
            <a:endParaRPr kumimoji="0"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などにより、新たな施策展開につなげます。</a:t>
            </a:r>
            <a:endParaRPr kumimoji="0"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4705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26" name="正方形/長方形 25"/>
          <p:cNvSpPr/>
          <p:nvPr/>
        </p:nvSpPr>
        <p:spPr>
          <a:xfrm>
            <a:off x="160044" y="1340768"/>
            <a:ext cx="8682090" cy="1554272"/>
          </a:xfrm>
          <a:prstGeom prst="rect">
            <a:avLst/>
          </a:prstGeom>
          <a:ln>
            <a:solidFill>
              <a:schemeClr val="tx1"/>
            </a:solidFill>
          </a:ln>
        </p:spPr>
        <p:txBody>
          <a:bodyPr wrap="square">
            <a:spAutoFit/>
          </a:bodyPr>
          <a:lstStyle/>
          <a:p>
            <a:pPr marL="180975" indent="-180975">
              <a:lnSpc>
                <a:spcPts val="19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造はじめ社会環境が大きく変化していく中、これからは、行政、民間の幅広い連携・ネットワークで社会全体を支えていく必要があります。このため、行政間の役割分担の最適化や連携強化を一層進めるとともに、特に民間との新たなパートナーシップとして、連携領域を拡張し、公民</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の幅広い連携・</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ネットワーク（総合力の発揮）により、政策目標の効果的な実現をめざすことが重要です。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府は広域自治体として、連携・ネットワークの起点となって、大きな方向性と共通基盤（プラットフォーム）を提示し、関係主体の強みを束ねる役割</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（プロデュース</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）を積極的に担います。　</a:t>
            </a:r>
            <a:endParaRPr kumimoji="0" lang="ja-JP" altLang="en-US" sz="1600" kern="0" dirty="0" smtClean="0">
              <a:solidFill>
                <a:prstClr val="black"/>
              </a:solidFill>
            </a:endParaRPr>
          </a:p>
        </p:txBody>
      </p:sp>
      <p:sp>
        <p:nvSpPr>
          <p:cNvPr id="31" name="正方形/長方形 30"/>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4" name="正方形/長方形 3"/>
          <p:cNvSpPr/>
          <p:nvPr/>
        </p:nvSpPr>
        <p:spPr>
          <a:xfrm>
            <a:off x="160044" y="908719"/>
            <a:ext cx="3203121" cy="348813"/>
          </a:xfrm>
          <a:prstGeom prst="rect">
            <a:avLst/>
          </a:prstGeom>
        </p:spPr>
        <p:txBody>
          <a:bodyPr wrap="none">
            <a:spAutoFit/>
          </a:bodyPr>
          <a:lstStyle/>
          <a:p>
            <a:pPr marL="180975" lvl="0" indent="-180975">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総合力の発揮の基本的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22208" y="3479542"/>
            <a:ext cx="7652316" cy="2842203"/>
            <a:chOff x="322208" y="3479542"/>
            <a:chExt cx="7652316" cy="2842203"/>
          </a:xfrm>
        </p:grpSpPr>
        <p:sp>
          <p:nvSpPr>
            <p:cNvPr id="20" name="角丸四角形 19"/>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683568" y="3479542"/>
              <a:ext cx="6984776" cy="2653001"/>
              <a:chOff x="403861" y="3957169"/>
              <a:chExt cx="6984776" cy="2653001"/>
            </a:xfrm>
          </p:grpSpPr>
          <p:sp>
            <p:nvSpPr>
              <p:cNvPr id="28" name="正方形/長方形 27"/>
              <p:cNvSpPr/>
              <p:nvPr/>
            </p:nvSpPr>
            <p:spPr>
              <a:xfrm>
                <a:off x="403861" y="3957169"/>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の発揮</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681381" y="4437112"/>
                <a:ext cx="6707256" cy="658763"/>
                <a:chOff x="318947" y="3064809"/>
                <a:chExt cx="2061767" cy="3424531"/>
              </a:xfrm>
            </p:grpSpPr>
            <p:sp>
              <p:nvSpPr>
                <p:cNvPr id="37" name="ホームベース 36"/>
                <p:cNvSpPr/>
                <p:nvPr/>
              </p:nvSpPr>
              <p:spPr>
                <a:xfrm>
                  <a:off x="318947" y="3064809"/>
                  <a:ext cx="206176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897683" y="3964943"/>
                  <a:ext cx="1222846" cy="1439959"/>
                </a:xfrm>
                <a:prstGeom prst="rect">
                  <a:avLst/>
                </a:prstGeom>
                <a:noFill/>
                <a:ln w="15875">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（国、関西広域連合、府市連携、市町村との連携）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 name="グループ化 29"/>
              <p:cNvGrpSpPr/>
              <p:nvPr/>
            </p:nvGrpSpPr>
            <p:grpSpPr>
              <a:xfrm>
                <a:off x="686392" y="5199259"/>
                <a:ext cx="6702244" cy="658763"/>
                <a:chOff x="316694" y="3111351"/>
                <a:chExt cx="2060227" cy="3424531"/>
              </a:xfrm>
            </p:grpSpPr>
            <p:sp>
              <p:nvSpPr>
                <p:cNvPr id="35" name="ホームベース 34"/>
                <p:cNvSpPr/>
                <p:nvPr/>
              </p:nvSpPr>
              <p:spPr>
                <a:xfrm>
                  <a:off x="316694" y="3111351"/>
                  <a:ext cx="206022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93890" y="4031010"/>
                  <a:ext cx="1438077" cy="1439959"/>
                </a:xfrm>
                <a:prstGeom prst="rect">
                  <a:avLst/>
                </a:prstGeom>
                <a:noFill/>
                <a:ln w="15875">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構築、公民戦略連携デスクの設置）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681382" y="5951407"/>
                <a:ext cx="6707253" cy="658763"/>
                <a:chOff x="310245" y="2859024"/>
                <a:chExt cx="2061766" cy="3424531"/>
              </a:xfrm>
            </p:grpSpPr>
            <p:sp>
              <p:nvSpPr>
                <p:cNvPr id="33" name="ホームベース 32"/>
                <p:cNvSpPr/>
                <p:nvPr/>
              </p:nvSpPr>
              <p:spPr>
                <a:xfrm>
                  <a:off x="310245" y="2859024"/>
                  <a:ext cx="2061766"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888981" y="3771119"/>
                  <a:ext cx="1328088" cy="1439959"/>
                </a:xfrm>
                <a:prstGeom prst="rect">
                  <a:avLst/>
                </a:prstGeom>
                <a:noFill/>
                <a:ln w="15875">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（課題解決型プロジェクトチームの活用、事業間連携等）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22" name="角丸四角形 21"/>
            <p:cNvSpPr/>
            <p:nvPr/>
          </p:nvSpPr>
          <p:spPr>
            <a:xfrm>
              <a:off x="1043608" y="4100879"/>
              <a:ext cx="1882721"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行政間連携の強化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043606" y="4866784"/>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拡張</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043605" y="5617477"/>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74934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50" name="正方形/長方形 49"/>
          <p:cNvSpPr/>
          <p:nvPr/>
        </p:nvSpPr>
        <p:spPr>
          <a:xfrm>
            <a:off x="2569612" y="836712"/>
            <a:ext cx="3858172" cy="43204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「総合力の発揮」のイメージ</a:t>
            </a:r>
          </a:p>
        </p:txBody>
      </p:sp>
      <p:sp>
        <p:nvSpPr>
          <p:cNvPr id="39" name="角丸四角形 38"/>
          <p:cNvSpPr/>
          <p:nvPr/>
        </p:nvSpPr>
        <p:spPr>
          <a:xfrm>
            <a:off x="19051" y="1362075"/>
            <a:ext cx="9105899" cy="5071590"/>
          </a:xfrm>
          <a:prstGeom prst="roundRect">
            <a:avLst>
              <a:gd name="adj" fmla="val 4099"/>
            </a:avLst>
          </a:prstGeom>
          <a:blipFill>
            <a:blip r:embed="rId2"/>
            <a:tile tx="0" ty="0" sx="100000" sy="100000" flip="none" algn="tl"/>
          </a:blipFill>
          <a:ln w="15875"/>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円/楕円 42"/>
          <p:cNvSpPr/>
          <p:nvPr/>
        </p:nvSpPr>
        <p:spPr>
          <a:xfrm>
            <a:off x="2843808" y="2065182"/>
            <a:ext cx="6236791" cy="4209895"/>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noFill/>
          </a:ln>
          <a:scene3d>
            <a:camera prst="orthographicFront"/>
            <a:lightRig rig="threePt" dir="t"/>
          </a:scene3d>
          <a:sp3d>
            <a:bevelT w="95250" h="95250"/>
          </a:sp3d>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53182" y="1547500"/>
            <a:ext cx="3528392" cy="2866610"/>
          </a:xfrm>
          <a:prstGeom prst="roundRect">
            <a:avLst>
              <a:gd name="adj" fmla="val 32034"/>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t" anchorCtr="0"/>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府県／政令市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円/楕円 43"/>
          <p:cNvSpPr/>
          <p:nvPr/>
        </p:nvSpPr>
        <p:spPr>
          <a:xfrm>
            <a:off x="3029476" y="2336736"/>
            <a:ext cx="3275982" cy="3520517"/>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solidFill>
              <a:schemeClr val="accent6">
                <a:shade val="95000"/>
                <a:satMod val="105000"/>
              </a:schemeClr>
            </a:solidFill>
            <a:prstDash val="lgDash"/>
          </a:ln>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4098634" y="1458927"/>
            <a:ext cx="4588166" cy="702151"/>
          </a:xfrm>
          <a:prstGeom prst="roundRect">
            <a:avLst>
              <a:gd name="adj" fmla="val 50000"/>
            </a:avLst>
          </a:prstGeom>
          <a:gradFill>
            <a:gsLst>
              <a:gs pos="0">
                <a:schemeClr val="bg2">
                  <a:lumMod val="50000"/>
                </a:schemeClr>
              </a:gs>
              <a:gs pos="25000">
                <a:schemeClr val="bg2">
                  <a:lumMod val="75000"/>
                </a:schemeClr>
              </a:gs>
              <a:gs pos="100000">
                <a:schemeClr val="bg2">
                  <a:lumMod val="9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66754" y="2444159"/>
            <a:ext cx="2777054" cy="3413094"/>
          </a:xfrm>
          <a:prstGeom prst="roundRect">
            <a:avLst>
              <a:gd name="adj" fmla="val 50000"/>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（政令市／市町村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円/楕円 52"/>
          <p:cNvSpPr/>
          <p:nvPr/>
        </p:nvSpPr>
        <p:spPr>
          <a:xfrm>
            <a:off x="2843808" y="2444159"/>
            <a:ext cx="2920230" cy="3253448"/>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上矢印 53"/>
          <p:cNvSpPr/>
          <p:nvPr/>
        </p:nvSpPr>
        <p:spPr>
          <a:xfrm rot="2593181">
            <a:off x="4723260" y="1957535"/>
            <a:ext cx="1228565" cy="1133479"/>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4738330" y="2402211"/>
            <a:ext cx="1128767" cy="307777"/>
          </a:xfrm>
          <a:prstGeom prst="rect">
            <a:avLst/>
          </a:prstGeom>
          <a:noFill/>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6487713" y="2672809"/>
            <a:ext cx="1791406" cy="646331"/>
          </a:xfrm>
          <a:prstGeom prst="rect">
            <a:avLst/>
          </a:prstGeom>
          <a:noFill/>
        </p:spPr>
        <p:txBody>
          <a:bodyPr wrap="square" rtlCol="0">
            <a:spAutoFit/>
          </a:bodyPr>
          <a:lstStyle/>
          <a:p>
            <a:pPr>
              <a:lnSpc>
                <a:spcPct val="1500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府民・ＮＰＯ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 　大学</a:t>
            </a:r>
          </a:p>
        </p:txBody>
      </p:sp>
      <p:sp>
        <p:nvSpPr>
          <p:cNvPr id="57" name="角丸四角形 56"/>
          <p:cNvSpPr/>
          <p:nvPr/>
        </p:nvSpPr>
        <p:spPr>
          <a:xfrm>
            <a:off x="7412963" y="4124742"/>
            <a:ext cx="1236865" cy="7515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・メニュー提供方式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活用方式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上矢印 57"/>
          <p:cNvSpPr/>
          <p:nvPr/>
        </p:nvSpPr>
        <p:spPr>
          <a:xfrm rot="5400000">
            <a:off x="3497938" y="1333618"/>
            <a:ext cx="888163" cy="902464"/>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3406253" y="1504518"/>
            <a:ext cx="1071538" cy="492443"/>
          </a:xfrm>
          <a:prstGeom prst="rect">
            <a:avLst/>
          </a:prstGeom>
          <a:noFill/>
        </p:spPr>
        <p:txBody>
          <a:bodyPr wrap="square" lIns="36000" rIns="36000"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（丸ごと移管）</a:t>
            </a:r>
          </a:p>
        </p:txBody>
      </p:sp>
      <p:sp>
        <p:nvSpPr>
          <p:cNvPr id="60" name="左右矢印 59"/>
          <p:cNvSpPr/>
          <p:nvPr/>
        </p:nvSpPr>
        <p:spPr>
          <a:xfrm>
            <a:off x="2349632" y="3710665"/>
            <a:ext cx="1372481" cy="1425316"/>
          </a:xfrm>
          <a:prstGeom prst="leftRightArrow">
            <a:avLst>
              <a:gd name="adj1" fmla="val 59756"/>
              <a:gd name="adj2" fmla="val 2503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上矢印 60"/>
          <p:cNvSpPr/>
          <p:nvPr/>
        </p:nvSpPr>
        <p:spPr>
          <a:xfrm rot="17897649">
            <a:off x="2639040" y="2694525"/>
            <a:ext cx="1186359" cy="747271"/>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2345701" y="4170129"/>
            <a:ext cx="1459298" cy="492443"/>
          </a:xfrm>
          <a:prstGeom prst="rect">
            <a:avLst/>
          </a:prstGeom>
          <a:noFill/>
        </p:spPr>
        <p:txBody>
          <a:bodyPr wrap="square" lIns="36000" rIns="36000" rtlCol="0">
            <a:spAutoFit/>
          </a:bodyP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（連携／サポート）</a:t>
            </a:r>
          </a:p>
        </p:txBody>
      </p:sp>
      <p:sp>
        <p:nvSpPr>
          <p:cNvPr id="63" name="テキスト ボックス 62"/>
          <p:cNvSpPr txBox="1"/>
          <p:nvPr/>
        </p:nvSpPr>
        <p:spPr>
          <a:xfrm>
            <a:off x="2943723" y="2883857"/>
            <a:ext cx="596041" cy="307777"/>
          </a:xfrm>
          <a:prstGeom prst="rect">
            <a:avLst/>
          </a:prstGeom>
          <a:noFill/>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上矢印 63"/>
          <p:cNvSpPr/>
          <p:nvPr/>
        </p:nvSpPr>
        <p:spPr>
          <a:xfrm rot="5400000">
            <a:off x="5966898" y="3786984"/>
            <a:ext cx="1457157" cy="721427"/>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261946" y="3910397"/>
            <a:ext cx="770656" cy="512961"/>
          </a:xfrm>
          <a:prstGeom prst="rect">
            <a:avLst/>
          </a:prstGeom>
          <a:noFill/>
        </p:spPr>
        <p:txBody>
          <a:bodyPr wrap="square" rtlCol="0">
            <a:spAutoFit/>
          </a:bodyP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拡張</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6758027" y="3578183"/>
            <a:ext cx="2394704" cy="492443"/>
          </a:xfrm>
          <a:prstGeom prst="rect">
            <a:avLst/>
          </a:prstGeom>
          <a:noFill/>
        </p:spPr>
        <p:txBody>
          <a:bodyPr wrap="square" rtlCol="0">
            <a:spAutoFit/>
          </a:bodyPr>
          <a:lstStyle/>
          <a:p>
            <a:pPr algn="ct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なパートナーシップ</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6551618" y="5455733"/>
            <a:ext cx="894352" cy="6751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・規制</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緩和</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・ルールづくり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6173293" y="5045501"/>
            <a:ext cx="2394704" cy="292388"/>
          </a:xfrm>
          <a:prstGeom prst="rect">
            <a:avLst/>
          </a:prstGeom>
          <a:noFill/>
        </p:spPr>
        <p:txBody>
          <a:bodyPr wrap="square" rtlCol="0">
            <a:spAutoFit/>
          </a:bodyPr>
          <a:lstStyle/>
          <a:p>
            <a:pPr algn="ct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民間が活躍できる環境整備</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吹き出し 69"/>
          <p:cNvSpPr/>
          <p:nvPr/>
        </p:nvSpPr>
        <p:spPr>
          <a:xfrm>
            <a:off x="4905636" y="5135980"/>
            <a:ext cx="1276117" cy="1004287"/>
          </a:xfrm>
          <a:prstGeom prst="wedgeRoundRectCallout">
            <a:avLst>
              <a:gd name="adj1" fmla="val 31226"/>
              <a:gd name="adj2" fmla="val -125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ＰＰＰ</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管理者制度</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テスト</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・ＰＦＩ</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などの推進</a:t>
            </a:r>
            <a:endParaRPr lang="ja-JP" altLang="en-US" sz="1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764038" y="3688175"/>
            <a:ext cx="563730" cy="646331"/>
          </a:xfrm>
          <a:prstGeom prst="rect">
            <a:avLst/>
          </a:prstGeom>
          <a:noFill/>
        </p:spPr>
        <p:txBody>
          <a:bodyPr wrap="square" rtlCol="0">
            <a:spAutoFit/>
          </a:bodyPr>
          <a:lstStyle/>
          <a:p>
            <a:pPr>
              <a:lnSpc>
                <a:spcPct val="1500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開放</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6861251" y="1532028"/>
            <a:ext cx="1387399" cy="4882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36000" indent="-4572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・課題解決型の具体的提案を強化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06255" y="1522503"/>
            <a:ext cx="1422856" cy="645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36000" indent="-4572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・７つの実施事務等を  深化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indent="-4572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・新たな事務の拡充</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675353" y="4756833"/>
            <a:ext cx="1642025" cy="577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36000" indent="-4572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・広域連携等の体制整備に係るコーディネート</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indent="-4572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・パートナーシップの強化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円/楕円 36"/>
          <p:cNvSpPr/>
          <p:nvPr/>
        </p:nvSpPr>
        <p:spPr>
          <a:xfrm>
            <a:off x="261237" y="2424091"/>
            <a:ext cx="2547643" cy="1288139"/>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755900" y="3022791"/>
            <a:ext cx="1602910" cy="670290"/>
          </a:xfrm>
          <a:prstGeom prst="roundRect">
            <a:avLst>
              <a:gd name="adj" fmla="val 12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marL="36000" indent="-457200">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・府市統合本部における基本的</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方向性の着実な実施</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indent="-457200">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・「事務事業の共同化」や「日常業務の一体的運営」の推進</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3804998" y="4391075"/>
            <a:ext cx="1386127" cy="628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marL="36000" indent="-4572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・連携・ネットワークの起点として、大きな方向性や共通基盤を提示</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吹き出し 40"/>
          <p:cNvSpPr/>
          <p:nvPr/>
        </p:nvSpPr>
        <p:spPr>
          <a:xfrm>
            <a:off x="7731875" y="2424091"/>
            <a:ext cx="1050176" cy="501704"/>
          </a:xfrm>
          <a:prstGeom prst="wedgeRoundRectCallout">
            <a:avLst>
              <a:gd name="adj1" fmla="val -74580"/>
              <a:gd name="adj2" fmla="val 34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indent="-4572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・市民公益税制などの環境整備</a:t>
            </a:r>
            <a:endParaRPr lang="ja-JP" altLang="en-US"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Tree>
    <p:extLst>
      <p:ext uri="{BB962C8B-B14F-4D97-AF65-F5344CB8AC3E}">
        <p14:creationId xmlns:p14="http://schemas.microsoft.com/office/powerpoint/2010/main" val="1660244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26232" y="159144"/>
            <a:ext cx="8784976" cy="1200329"/>
            <a:chOff x="107504" y="159144"/>
            <a:chExt cx="8784976" cy="1200329"/>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7504" y="1052736"/>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
        <p:nvSpPr>
          <p:cNvPr id="7" name="正方形/長方形 6"/>
          <p:cNvSpPr/>
          <p:nvPr/>
        </p:nvSpPr>
        <p:spPr>
          <a:xfrm>
            <a:off x="126232" y="1221661"/>
            <a:ext cx="8784976" cy="5452775"/>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提案の強化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の分権型社会の構築をめざし、これまで、国と地方の役割分担を踏まえた地方財政制度や国庫補助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負担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金の見直しなど国へ制度提案を行うとともに、国際戦略総合特区制度の創設や関西国際空港の国際拠点空港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の機能強化など、大阪・関西の競争力強化に向けた政策提案を行ってきました。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今後とも、特区制度等を用いた規制改革の推進や、双眼型国土構造を見据えたリニア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新幹線の早期実現など、大阪・関西の成長を通じた日本の再生に向けた課題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解決型の具体的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広域連合を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通じた連携</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強化</a:t>
            </a: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関西が広域課題に主体的に対応できる現実的な仕組みとして機能し、また国と地方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行政を解消するための国出先機関の事務の受け皿となることをねらいとして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月に関西広域連合を設立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させました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現在、構成団体である関西の２府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県４政令市が連携し、一丸となって、府県域を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越える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広域課題である広域防災、広域観光・文化振興など７つの実施事務等の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、関西広域連合を通じ、この７つの実施事務等を深化させていくことはもとより、広域で担う新たな事務の拡充をめざすことにより、広域課題への対応の強化を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また、国に対し、関西広域連合を受け皿とする国出先機関の事務・権限の移譲（丸ごと移管）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を引き続き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要求して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4310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
        <p:nvSpPr>
          <p:cNvPr id="11" name="正方形/長方形 1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21152" y="2501986"/>
            <a:ext cx="8784976" cy="3795903"/>
            <a:chOff x="107504" y="2323279"/>
            <a:chExt cx="8784976" cy="3795903"/>
          </a:xfrm>
        </p:grpSpPr>
        <p:sp>
          <p:nvSpPr>
            <p:cNvPr id="7" name="正方形/長方形 6"/>
            <p:cNvSpPr/>
            <p:nvPr/>
          </p:nvSpPr>
          <p:spPr>
            <a:xfrm>
              <a:off x="107504" y="3878178"/>
              <a:ext cx="8649060" cy="630942"/>
            </a:xfrm>
            <a:prstGeom prst="rect">
              <a:avLst/>
            </a:prstGeom>
          </p:spPr>
          <p:txBody>
            <a:bodyPr wrap="square">
              <a:spAutoFit/>
            </a:bodyPr>
            <a:lstStyle/>
            <a:p>
              <a:pPr>
                <a:lnSpc>
                  <a:spcPts val="2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事務事業の共同化」や「日常業務の一体的運営」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などの府市連携を実施しており、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引き続きこれらの取組みを推進します。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42865" y="2323279"/>
              <a:ext cx="8649615" cy="1297541"/>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経営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形態の見直し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検討項目（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地下鉄、バス、水道、一般廃棄物、消防、病院、港湾、大学、公営住宅、文化施設、市場、下水道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類似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・重複している行政サービス（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府立公衆衛生研究所・市立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環境科学研究所、府立産業技術総合研究所・市立工業研究所　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39194" y="4539580"/>
              <a:ext cx="8517370" cy="1579602"/>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事務事業の共同化</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府市の行政計画（成長戦略など）の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魅力戦略推進会議の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共同設置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日常業務の一体的運営</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東京事務所、上海事務所、大阪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マラソン組織委員会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正方形/長方形 9"/>
          <p:cNvSpPr/>
          <p:nvPr/>
        </p:nvSpPr>
        <p:spPr>
          <a:xfrm>
            <a:off x="125557" y="1231586"/>
            <a:ext cx="8911358" cy="1169551"/>
          </a:xfrm>
          <a:prstGeom prst="rect">
            <a:avLst/>
          </a:prstGeom>
        </p:spPr>
        <p:txBody>
          <a:bodyPr wrap="square">
            <a:spAutoFit/>
          </a:bodyPr>
          <a:lstStyle/>
          <a:p>
            <a:pPr>
              <a:lnSpc>
                <a:spcPts val="21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大阪府市統合本部において、経営形態の見直し検討項目（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項目及び類似・重複して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ついて「基本的方向性（案）」を取りまとめ、この実現に向け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て、課題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解決や進行管理に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努め、基本的方向性の着実な実施を図ります。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3309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
        <p:nvSpPr>
          <p:cNvPr id="9" name="正方形/長方形 8"/>
          <p:cNvSpPr/>
          <p:nvPr/>
        </p:nvSpPr>
        <p:spPr>
          <a:xfrm rot="10800000" flipV="1">
            <a:off x="146813" y="1218954"/>
            <a:ext cx="8983538" cy="559553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52000" indent="-457200"/>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252000" indent="-457200">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とのパートナーシップの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住民に身近な行政サービスは基礎自治体が総合的に担い、府は広域的自治体として、成長戦略や</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地域では解決できない広域的な課題への対応など、府域トータルの視点からの役割を担っています。併</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せて、基礎自治体である市町村が、地域の実情に応じて自らの責任と判断で行政サービスを提供できる</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よう、府は市町村に権限を移譲し、広域的・専門的視点からバックアップも行っています。</a:t>
            </a: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権限移譲については、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現在も全国トップレベルの移譲を実施しています。一方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、今後、人口減少・超</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高齢社会を迎える中で、各市町村が持続可能な行政サービスの提供体制を維持するためには、移譲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事務の技術的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サポートやスケールメリット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を活かした行政運営など、広域自治体として様々な角度から市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町村をバックアップする必要があります。</a:t>
            </a: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このためには、府は市町村間の広域連携等の体制整備に係るコーディネートをはじめ、新たに市町村が</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共同で税を徴収する仕組みの導入や、都市基盤施設の維持管理での連携など、パートナーシップの強化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を図ります。</a:t>
            </a:r>
          </a:p>
          <a:p>
            <a:pPr marL="568325" indent="-774700">
              <a:lnSpc>
                <a:spcPts val="1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市町村とのパートナーシップを強化する観点から、府と市町村の双方に効果があり、スケールメリット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を活かせる連携を進める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大阪府域地方税徴収機構（仮称）の設置</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地域維持管理連携プラットフォームの構築</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事務の効率化と併せて、市町村の水平連携の推進をサポートする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市町村の自治体クラウド導入へのサポート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市町村間の広域連携等の体制整備に係るコーディネート</a:t>
            </a: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endParaRPr>
          </a:p>
        </p:txBody>
      </p:sp>
      <p:sp>
        <p:nvSpPr>
          <p:cNvPr id="6" name="正方形/長方形 5"/>
          <p:cNvSpPr/>
          <p:nvPr/>
        </p:nvSpPr>
        <p:spPr>
          <a:xfrm>
            <a:off x="342256"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p:txBody>
      </p:sp>
    </p:spTree>
    <p:extLst>
      <p:ext uri="{BB962C8B-B14F-4D97-AF65-F5344CB8AC3E}">
        <p14:creationId xmlns:p14="http://schemas.microsoft.com/office/powerpoint/2010/main" val="3028080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3562" y="1302552"/>
            <a:ext cx="8777286" cy="2616101"/>
          </a:xfrm>
          <a:prstGeom prst="rect">
            <a:avLst/>
          </a:prstGeom>
        </p:spPr>
        <p:txBody>
          <a:bodyPr wrap="square">
            <a:spAutoFit/>
          </a:bodyPr>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016534" y="3710161"/>
            <a:ext cx="1768777" cy="2880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徴収機構のイメージ</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47</a:t>
            </a:fld>
            <a:endParaRPr lang="ja-JP" altLang="en-US" dirty="0">
              <a:solidFill>
                <a:prstClr val="black"/>
              </a:solidFill>
            </a:endParaRPr>
          </a:p>
        </p:txBody>
      </p:sp>
      <p:sp>
        <p:nvSpPr>
          <p:cNvPr id="2" name="正方形/長方形 1"/>
          <p:cNvSpPr/>
          <p:nvPr/>
        </p:nvSpPr>
        <p:spPr>
          <a:xfrm>
            <a:off x="395536" y="949742"/>
            <a:ext cx="8496802"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3" name="円/楕円 2"/>
          <p:cNvSpPr/>
          <p:nvPr/>
        </p:nvSpPr>
        <p:spPr>
          <a:xfrm>
            <a:off x="899592" y="4284000"/>
            <a:ext cx="1440160" cy="108012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a:p>
            <a:pPr algn="ct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a:xfrm>
            <a:off x="6758983" y="4284000"/>
            <a:ext cx="1440160" cy="108000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p>
          <a:p>
            <a:pPr algn="ct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031930" y="4221088"/>
            <a:ext cx="2980230" cy="1224136"/>
          </a:xfrm>
          <a:prstGeom prst="round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・納税者の納税意識の向上</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・滞納整理の集中化により徴収率の向上　　　</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・徴収業務のレベルアップ</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正方形/長方形 7"/>
          <p:cNvSpPr/>
          <p:nvPr/>
        </p:nvSpPr>
        <p:spPr>
          <a:xfrm>
            <a:off x="3851778" y="3774637"/>
            <a:ext cx="1296144" cy="288032"/>
          </a:xfrm>
          <a:prstGeom prst="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徴収機構</a:t>
            </a:r>
          </a:p>
        </p:txBody>
      </p:sp>
      <p:sp>
        <p:nvSpPr>
          <p:cNvPr id="13" name="フローチャート : 組合せ 12"/>
          <p:cNvSpPr/>
          <p:nvPr/>
        </p:nvSpPr>
        <p:spPr>
          <a:xfrm>
            <a:off x="3711955" y="5598366"/>
            <a:ext cx="1620179" cy="280442"/>
          </a:xfrm>
          <a:prstGeom prst="flowChartMerg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600000" y="6012000"/>
            <a:ext cx="1974433"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徴収率の向上</a:t>
            </a:r>
          </a:p>
        </p:txBody>
      </p:sp>
      <p:sp>
        <p:nvSpPr>
          <p:cNvPr id="16" name="正方形/長方形 15"/>
          <p:cNvSpPr/>
          <p:nvPr/>
        </p:nvSpPr>
        <p:spPr>
          <a:xfrm>
            <a:off x="6228184" y="5373216"/>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10"/>
          <p:cNvSpPr/>
          <p:nvPr/>
        </p:nvSpPr>
        <p:spPr>
          <a:xfrm>
            <a:off x="2420900" y="4608000"/>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95736" y="4968000"/>
            <a:ext cx="768983" cy="4071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連携</a:t>
            </a:r>
          </a:p>
        </p:txBody>
      </p:sp>
      <p:sp>
        <p:nvSpPr>
          <p:cNvPr id="12" name="右矢印 11"/>
          <p:cNvSpPr/>
          <p:nvPr/>
        </p:nvSpPr>
        <p:spPr>
          <a:xfrm rot="10800000">
            <a:off x="6144268" y="4608000"/>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084166" y="5110753"/>
            <a:ext cx="1008113" cy="267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p>
        </p:txBody>
      </p:sp>
      <p:grpSp>
        <p:nvGrpSpPr>
          <p:cNvPr id="22" name="グループ化 21"/>
          <p:cNvGrpSpPr/>
          <p:nvPr/>
        </p:nvGrpSpPr>
        <p:grpSpPr>
          <a:xfrm>
            <a:off x="107362" y="188640"/>
            <a:ext cx="8784976" cy="1200329"/>
            <a:chOff x="49096" y="-698473"/>
            <a:chExt cx="8784976" cy="1200329"/>
          </a:xfrm>
        </p:grpSpPr>
        <p:sp>
          <p:nvSpPr>
            <p:cNvPr id="23" name="正方形/長方形 22"/>
            <p:cNvSpPr/>
            <p:nvPr/>
          </p:nvSpPr>
          <p:spPr>
            <a:xfrm>
              <a:off x="337270" y="-698473"/>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24303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61852" y="1302552"/>
            <a:ext cx="9036638" cy="2062103"/>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府と市町村の双方に効果があり、スケールメリット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を活かせる連携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大阪府域地方税徴収機構（仮称）の設置</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な支援を行うよう地方税法上定められています。</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今後、さらなる個人府民税の徴収向上を図るため、府と市町村との間で大阪府域地方税徴収機構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（仮称）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p>
        </p:txBody>
      </p:sp>
    </p:spTree>
    <p:extLst>
      <p:ext uri="{BB962C8B-B14F-4D97-AF65-F5344CB8AC3E}">
        <p14:creationId xmlns:p14="http://schemas.microsoft.com/office/powerpoint/2010/main" val="1339039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ja-JP" altLang="ja-JP" dirty="0"/>
          </a:p>
        </p:txBody>
      </p:sp>
      <p:grpSp>
        <p:nvGrpSpPr>
          <p:cNvPr id="6" name="グループ化 5"/>
          <p:cNvGrpSpPr/>
          <p:nvPr/>
        </p:nvGrpSpPr>
        <p:grpSpPr>
          <a:xfrm>
            <a:off x="152659" y="159144"/>
            <a:ext cx="8784976" cy="1200329"/>
            <a:chOff x="152659"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（２）総合力の発揮（行政展開のシフト）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1124744"/>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53230" y="1293267"/>
            <a:ext cx="9008592" cy="2585323"/>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府域の道路・河川・下水など都市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施設（インフラ）は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、高度成長期などに集中的に整備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され、近</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将来、老朽化の進行が懸念されています。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また、府と市町村が管理する地域全体のインフラ機能の適切な維持が、平時はもとより、万一の大規模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災害発生時においても、府民の安全・安心を確保する上からは大変重要であり、維持管理の連携体制を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強化する必要があります。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このため、土木事務所の管内毎に市町村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土木工学系大学等と情報共有を行う「地域維持管理連携</a:t>
            </a: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プラットフォーム」を構築していきます。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これにより、インフラの維持管理ノウハウの共有や技術研修を通じて、技術連携・人材育成を</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図るととも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に、点検など維持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管理業務の地域一括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発注の検討など府、市町村双方の業務効率化をめざします。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079539" y="4514144"/>
            <a:ext cx="3364669" cy="17209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1037" y="4505310"/>
            <a:ext cx="2508720" cy="162936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・府、市町村が管理する都市基盤施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設の計画的な維持管理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・災害時においても道路等、インフラ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ネットワーク機能を確保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・地域単位で維持管理を実践するため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の技術力と体制の継続的確保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546289" y="5194578"/>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13126" y="4125341"/>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　的</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856477" y="4632450"/>
            <a:ext cx="2183640" cy="160259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p>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全体で確実かつ効率的な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・施設の長寿命化によるトータル</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コストの縮減</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48187" y="4249567"/>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　果</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a:xfrm>
            <a:off x="3119395" y="4647031"/>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5779539" y="4651258"/>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3106503" y="5480610"/>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779539" y="5477247"/>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223539" y="3968772"/>
            <a:ext cx="3024336" cy="561589"/>
          </a:xfrm>
          <a:prstGeom prst="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管理連携プラットフォーム</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（地域単位で一体となった取組み）</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772470" y="4632450"/>
            <a:ext cx="1980000"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府土木事務所</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土木事務所：池田・茨木・枚方・</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八尾・富田林・鳳・岸和田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934546" y="5184000"/>
            <a:ext cx="2129934"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・地域一括発注の検討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5400000">
            <a:off x="6316985" y="5268079"/>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087539" y="5751535"/>
            <a:ext cx="144016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近隣の大学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土木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系</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48</a:t>
            </a:fld>
            <a:endParaRPr kumimoji="1" lang="ja-JP" altLang="en-US" dirty="0"/>
          </a:p>
        </p:txBody>
      </p:sp>
    </p:spTree>
    <p:extLst>
      <p:ext uri="{BB962C8B-B14F-4D97-AF65-F5344CB8AC3E}">
        <p14:creationId xmlns:p14="http://schemas.microsoft.com/office/powerpoint/2010/main" val="187585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030416" cy="646331"/>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7208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solidFill>
                  <a:prstClr val="black"/>
                </a:solidFill>
              </a:rPr>
              <a:t>    </a:t>
            </a:r>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10" name="正方形/長方形 9"/>
          <p:cNvSpPr/>
          <p:nvPr/>
        </p:nvSpPr>
        <p:spPr>
          <a:xfrm>
            <a:off x="160462" y="1219994"/>
            <a:ext cx="8983538" cy="4524315"/>
          </a:xfrm>
          <a:prstGeom prst="rect">
            <a:avLst/>
          </a:prstGeom>
        </p:spPr>
        <p:txBody>
          <a:bodyPr wrap="square">
            <a:spAutoFit/>
          </a:bodyPr>
          <a:lstStyle/>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の効率化と併せて、</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をサポートする</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市町村の自治体</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へのサポート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市町村の自治体クラウドの取組みについて、円滑に実施・運用できるよう、府は相談体制を</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整えるととも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に、適切な助言等によるサポートを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行うなど積極的に府の役割を果たし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市町村間の広域連携等の体制整備に係るコーディネート</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行政サービスの提供体制を維持するため、市町村の広域連携の拡大等の取組みに対し、課題解決に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向けた助言など、府がそのコーディネートを担います。</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市町村の体制整備の推進</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内部組織の共同設置や事務委託など、これまでの取組みを拡大</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連携協約など新たな制度の活用</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移譲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事務の円滑な処理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や広域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連携の推進を図るためのきめ細かなサポートを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行う仕組みとして、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地域ブロックごとに府と市町村で構成する「地域ブロック会議」を設置</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50937" y="159144"/>
            <a:ext cx="8784976" cy="1200329"/>
            <a:chOff x="150937"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1072175"/>
              <a:ext cx="8784976"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87143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
        <p:nvSpPr>
          <p:cNvPr id="8" name="テキスト ボックス 7"/>
          <p:cNvSpPr txBox="1"/>
          <p:nvPr/>
        </p:nvSpPr>
        <p:spPr>
          <a:xfrm>
            <a:off x="323528" y="1052736"/>
            <a:ext cx="8568951" cy="4196020"/>
          </a:xfrm>
          <a:prstGeom prst="rect">
            <a:avLst/>
          </a:prstGeom>
          <a:noFill/>
        </p:spPr>
        <p:txBody>
          <a:bodyPr wrap="square" rtlCol="0">
            <a:spAutoFit/>
          </a:bodyPr>
          <a:lstStyle/>
          <a:p>
            <a:pPr marL="180975" indent="-180975">
              <a:lnSpc>
                <a:spcPts val="2000"/>
              </a:lnSpc>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までの行財政改革を通じて</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国や市町村、民間との役割分担を整理し</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、府の役割を純化させてきました。その中で、民間との関係については、「</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民でできるものは民へ」の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理念の下、</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改革として、指定管理者制度やアウトソーシング、市場化テスト、</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民間開放に積極的に取り組んできました。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今後、限られた財源や人材の中で、様々な課題に的確に対応していくために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は、厳しい競争の中で培われてきた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民間企業等や大学の優れた知見・ノウハウ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や活力を積極的に活用し、施策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効果を高めていくことが不可欠です。また、こうした取組みを進めることによって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、新たな政策創造を生み出す契機と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なるとともに、直接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の税投入からの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転換や歳入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確保につながることも期待されます。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そのため、府は、</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の安全・安心や</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セーフティネットの確保など、引き続き広域自治体としての役割を担いながら、</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幅広く民間連携を進めます。また、民間との新たなパートナーシップの形として、協議会など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行政主導型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の連携に加え、さまざまな形で民間からの積極的な提案や参画を求めながら、それを効果的な施策展開に結びつけていきます。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また、特区は大阪の成長に向けた基盤を形成するものです。関係自治体と民間との強固な連携によって、新たな投資など、民間事業者が活発に経済活動を進める条件を整え、</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の活性化、雇用の拡大</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などを通じて、成長につなげて</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5339308" y="5243317"/>
            <a:ext cx="3028405" cy="1563883"/>
            <a:chOff x="275142" y="4246718"/>
            <a:chExt cx="2003327" cy="1415122"/>
          </a:xfrm>
        </p:grpSpPr>
        <p:pic>
          <p:nvPicPr>
            <p:cNvPr id="7"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2" y="4714964"/>
              <a:ext cx="803569" cy="861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97" y="4482693"/>
              <a:ext cx="803569" cy="1139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900" y="4246718"/>
              <a:ext cx="803569" cy="14151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直線コネクタ 10"/>
          <p:cNvCxnSpPr/>
          <p:nvPr/>
        </p:nvCxnSpPr>
        <p:spPr>
          <a:xfrm>
            <a:off x="211509" y="861095"/>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235465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233076" y="877650"/>
            <a:ext cx="8673243" cy="5929551"/>
            <a:chOff x="156924" y="611397"/>
            <a:chExt cx="8673243" cy="6208622"/>
          </a:xfrm>
        </p:grpSpPr>
        <p:graphicFrame>
          <p:nvGraphicFramePr>
            <p:cNvPr id="4" name="図表 3"/>
            <p:cNvGraphicFramePr/>
            <p:nvPr>
              <p:extLst>
                <p:ext uri="{D42A27DB-BD31-4B8C-83A1-F6EECF244321}">
                  <p14:modId xmlns:p14="http://schemas.microsoft.com/office/powerpoint/2010/main" val="1754026871"/>
                </p:ext>
              </p:extLst>
            </p:nvPr>
          </p:nvGraphicFramePr>
          <p:xfrm>
            <a:off x="611560" y="620688"/>
            <a:ext cx="70084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山形 4"/>
            <p:cNvSpPr/>
            <p:nvPr/>
          </p:nvSpPr>
          <p:spPr>
            <a:xfrm>
              <a:off x="1839572" y="1361601"/>
              <a:ext cx="2061283" cy="5458418"/>
            </a:xfrm>
            <a:prstGeom prst="chevron">
              <a:avLst>
                <a:gd name="adj" fmla="val 129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ホームベース 5"/>
            <p:cNvSpPr/>
            <p:nvPr/>
          </p:nvSpPr>
          <p:spPr>
            <a:xfrm>
              <a:off x="204508" y="1340766"/>
              <a:ext cx="1727851" cy="5425649"/>
            </a:xfrm>
            <a:prstGeom prst="homePlate">
              <a:avLst>
                <a:gd name="adj" fmla="val 156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・審議会等への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民間委員の参画</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・協議会、戦略会議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協働</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04508" y="1097478"/>
              <a:ext cx="1511827" cy="347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協力・協働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3807482" y="1322502"/>
              <a:ext cx="4965637" cy="5497517"/>
            </a:xfrm>
            <a:prstGeom prst="chevron">
              <a:avLst>
                <a:gd name="adj" fmla="val 6113"/>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Ins="36000"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を通じ、行政ニーズと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企業等のニーズをマッチングすることにより、施策効果の拡張や新たな施策展開をめざす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100"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者雇用の促進と</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担い手の確保」</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の安全安心に</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かかる啓発事業</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多様な参画メニューや活動の対象（素材）を提供し、府民、民間企業等に、それぞれの強み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持ち寄って参画してもらうことにより、波及効果の拡大等をめざす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「アドプト・プログラム（アドプトロード・リバーなど）」</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資金</a:t>
              </a: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を積極的に活用（導入）することによって、施策の実施や効果の拡大をめざす</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ベンチャー企業支援へのクラウドファンディングの活用」</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特区、規制緩和等により、</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民間事業者の積極的な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活動を促進</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804393" y="1097479"/>
              <a:ext cx="469745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345168" y="2505489"/>
              <a:ext cx="1456197" cy="4930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616900" y="5473003"/>
              <a:ext cx="1047596"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（中小企業振興）</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049620" y="3414814"/>
              <a:ext cx="1555377" cy="256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メニュー提供方式</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049620" y="4814528"/>
              <a:ext cx="1555377" cy="226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134792" y="1862647"/>
              <a:ext cx="1470842" cy="3776605"/>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839572" y="1091635"/>
              <a:ext cx="179448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34067" y="1850470"/>
              <a:ext cx="1627385" cy="21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円/楕円 37"/>
            <p:cNvSpPr/>
            <p:nvPr/>
          </p:nvSpPr>
          <p:spPr>
            <a:xfrm>
              <a:off x="3948583" y="1452470"/>
              <a:ext cx="4246323" cy="352409"/>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民間からの多様な提案や主体的な取組みを</a:t>
              </a: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府施策と融合</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420369" y="4258661"/>
              <a:ext cx="1066966" cy="3360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（地域活性化）</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59644" y="5938934"/>
              <a:ext cx="1270523"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者就労支援）</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156924" y="611397"/>
              <a:ext cx="8606165" cy="60315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民間との連携の拡張・発展</a:t>
              </a:r>
              <a:endParaRPr lang="ja-JP" altLang="en-US" sz="1300" dirty="0">
                <a:solidFill>
                  <a:prstClr val="black"/>
                </a:solidFill>
              </a:endParaRPr>
            </a:p>
          </p:txBody>
        </p:sp>
      </p:grpSp>
      <p:sp>
        <p:nvSpPr>
          <p:cNvPr id="28" name="正方形/長方形 27"/>
          <p:cNvSpPr/>
          <p:nvPr/>
        </p:nvSpPr>
        <p:spPr>
          <a:xfrm>
            <a:off x="273646" y="188640"/>
            <a:ext cx="8433036" cy="631840"/>
          </a:xfrm>
          <a:prstGeom prst="rect">
            <a:avLst/>
          </a:prstGeom>
        </p:spPr>
        <p:txBody>
          <a:bodyPr wrap="square">
            <a:spAutoFit/>
          </a:bodyPr>
          <a:lstStyle/>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131887" y="860403"/>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8" name="角丸四角形吹き出し 7"/>
          <p:cNvSpPr/>
          <p:nvPr/>
        </p:nvSpPr>
        <p:spPr>
          <a:xfrm>
            <a:off x="2269866" y="3493931"/>
            <a:ext cx="1295400" cy="1652562"/>
          </a:xfrm>
          <a:prstGeom prst="wedgeRoundRectCallout">
            <a:avLst>
              <a:gd name="adj1" fmla="val -20725"/>
              <a:gd name="adj2" fmla="val -69669"/>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の課題を検証</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しながら、より効果的に取組み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な手法</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可能性</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を研究</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466618" y="4783758"/>
            <a:ext cx="1168154" cy="3005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（施設の魅力拡大）</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466618" y="3276854"/>
            <a:ext cx="926090"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（子どもの安全）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rot="5400000">
            <a:off x="7217291" y="4357981"/>
            <a:ext cx="163072" cy="352059"/>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7448069" y="5955466"/>
            <a:ext cx="200771" cy="28919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二等辺三角形 46"/>
          <p:cNvSpPr/>
          <p:nvPr/>
        </p:nvSpPr>
        <p:spPr>
          <a:xfrm rot="5400000">
            <a:off x="7243962" y="4765269"/>
            <a:ext cx="167573" cy="33754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7468802" y="5531131"/>
            <a:ext cx="166802" cy="28919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角丸四角形吹き出し 38"/>
          <p:cNvSpPr/>
          <p:nvPr/>
        </p:nvSpPr>
        <p:spPr>
          <a:xfrm>
            <a:off x="405410" y="3794842"/>
            <a:ext cx="1278744" cy="671913"/>
          </a:xfrm>
          <a:prstGeom prst="wedgeRoundRectCallout">
            <a:avLst>
              <a:gd name="adj1" fmla="val -22150"/>
              <a:gd name="adj2" fmla="val -83551"/>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政策目標の実現に向けて、より戦略的に連携を展開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吹き出し 39"/>
          <p:cNvSpPr/>
          <p:nvPr/>
        </p:nvSpPr>
        <p:spPr>
          <a:xfrm>
            <a:off x="491733" y="5538050"/>
            <a:ext cx="1089679" cy="777339"/>
          </a:xfrm>
          <a:prstGeom prst="wedgeRoundRectCallout">
            <a:avLst>
              <a:gd name="adj1" fmla="val -22949"/>
              <a:gd name="adj2" fmla="val -73193"/>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市民公益税制の導入など、</a:t>
            </a:r>
            <a:endParaRPr kumimoji="0" lang="en-US" altLang="ja-JP"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さらに環境整備を推進</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3912662" y="6166491"/>
            <a:ext cx="4246323" cy="241600"/>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民間が活躍できる環境整備</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
        <p:nvSpPr>
          <p:cNvPr id="43" name="正方形/長方形 42"/>
          <p:cNvSpPr/>
          <p:nvPr/>
        </p:nvSpPr>
        <p:spPr>
          <a:xfrm>
            <a:off x="7448765" y="3056976"/>
            <a:ext cx="1114722"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（災害情報の発信）</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二等辺三角形 49"/>
          <p:cNvSpPr/>
          <p:nvPr/>
        </p:nvSpPr>
        <p:spPr>
          <a:xfrm rot="5400000">
            <a:off x="7227255" y="304485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二等辺三角形 50"/>
          <p:cNvSpPr/>
          <p:nvPr/>
        </p:nvSpPr>
        <p:spPr>
          <a:xfrm rot="5400000">
            <a:off x="7229884" y="327079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二等辺三角形 51"/>
          <p:cNvSpPr/>
          <p:nvPr/>
        </p:nvSpPr>
        <p:spPr>
          <a:xfrm rot="5400000">
            <a:off x="7227255" y="281625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954666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4003" y="829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1153" y="1303403"/>
            <a:ext cx="8754845" cy="1208912"/>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の強化</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さまざま</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な専門的知識やノウハウを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持った府民や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、多様な主体が地域活動に自主的に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参画</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、協働して地域の諸課題を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解決する「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共助</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社会づくり」が必要です。</a:t>
            </a:r>
            <a:endPar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そのため、広域自治体として、各団体の自主活動の活性化や寄附文化の醸成を図り、協働の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一層促進していくため、市民公益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などの環境</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整備を進めます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1153" y="2508349"/>
            <a:ext cx="8635559" cy="2375898"/>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開放の</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推進（</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新たな手法の導入可能性を幅広く研究するとともに、これまでの取組みにおける課題を検証しながら、引き続き「民でできるものは民へ」の基本姿勢により、指定管理者制度やアウトソーシング、</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などの民間開放について、効果的に取組みを進めていきます。</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266700">
              <a:lnSpc>
                <a:spcPts val="1800"/>
              </a:lnSpc>
            </a:pPr>
            <a:r>
              <a:rPr kumimoji="0" lang="ja-JP" altLang="en-US" sz="1600" kern="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民間ノウハウ</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等を活用する</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事業については、これまでの成果や</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LED</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照明等の技術革新、さらにはエネルギーをめぐる状況の変化等を</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踏まえながら</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、「新・大阪府</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アクションプラン」</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年度策定</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）に基づき、</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府有施設への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導入を進めます</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kumimoji="0"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00" kern="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kumimoji="0"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民間の資金やノウハウ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等を活かして既存の庁舎等を省エネルギー化改修し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、それによる光熱水費の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削減分で改修工事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にかかる経費等を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償還。残余</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を大阪府と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事業者の利益にするもの</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484297" y="4221088"/>
            <a:ext cx="2016224" cy="349702"/>
          </a:xfrm>
          <a:prstGeom prst="rect">
            <a:avLst/>
          </a:prstGeom>
          <a:ln>
            <a:noFill/>
          </a:ln>
        </p:spPr>
        <p:txBody>
          <a:bodyPr wrap="square" tIns="72000">
            <a:spAutoFit/>
          </a:bodyPr>
          <a:lstStyle/>
          <a:p>
            <a:pPr marL="180975" indent="-180975">
              <a:lnSpc>
                <a:spcPts val="1800"/>
              </a:lnSpc>
              <a:defRPr/>
            </a:pP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1" name="表 20"/>
          <p:cNvGraphicFramePr>
            <a:graphicFrameLocks noGrp="1"/>
          </p:cNvGraphicFramePr>
          <p:nvPr>
            <p:extLst>
              <p:ext uri="{D42A27DB-BD31-4B8C-83A1-F6EECF244321}">
                <p14:modId xmlns:p14="http://schemas.microsoft.com/office/powerpoint/2010/main" val="2298111788"/>
              </p:ext>
            </p:extLst>
          </p:nvPr>
        </p:nvGraphicFramePr>
        <p:xfrm>
          <a:off x="683568" y="4638447"/>
          <a:ext cx="7344815" cy="2203440"/>
        </p:xfrm>
        <a:graphic>
          <a:graphicData uri="http://schemas.openxmlformats.org/drawingml/2006/table">
            <a:tbl>
              <a:tblPr firstRow="1" bandRow="1">
                <a:tableStyleId>{5C22544A-7EE6-4342-B048-85BDC9FD1C3A}</a:tableStyleId>
              </a:tblPr>
              <a:tblGrid>
                <a:gridCol w="1656184"/>
                <a:gridCol w="5688631"/>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　　体　　例</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492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府立体育会館、花の文化園、府営公園、府営住宅、中央卸売市場など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総務サービスセンターの業務、パスポートセンターの窓口業務　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職員研修業務、建設業許可・宅建業免許申請受付等業務、自動車税催告事務　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ＰＦＩ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江坂駅南立体駐車場整備、府営住宅の建替え　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ＥＳＣＯ</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府民センタービル、教育センター、労働センター、保健所など</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3731225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1153" y="1322998"/>
            <a:ext cx="8845275" cy="2979515"/>
          </a:xfrm>
          <a:prstGeom prst="rect">
            <a:avLst/>
          </a:prstGeom>
          <a:ln>
            <a:noFill/>
          </a:ln>
        </p:spPr>
        <p:txBody>
          <a:bodyPr wrap="square" lIns="72000" tIns="72000" bIns="72000">
            <a:spAutoFit/>
          </a:bodyPr>
          <a:lstStyle/>
          <a:p>
            <a:pPr>
              <a:lnSpc>
                <a:spcPts val="1700"/>
              </a:lnSpc>
              <a:defRPr/>
            </a:pP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latin typeface="Meiryo UI" panose="020B0604030504040204" pitchFamily="50" charset="-128"/>
                <a:ea typeface="Meiryo UI" panose="020B0604030504040204" pitchFamily="50" charset="-128"/>
                <a:cs typeface="Meiryo UI" panose="020B0604030504040204" pitchFamily="50" charset="-128"/>
              </a:rPr>
              <a:t>との新たなパートナーシップ</a:t>
            </a:r>
            <a:endParaRPr kumimoji="0"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近年、企業価値の向上という観点から、社会</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貢献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活動に対するニーズが高く、その一環として、行政との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コラボレーションを求める声が高まっています。そのため、従来の公民連携の枠組みを前進させ、府や民間の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提案を基に、連携を展開するなど、双方のニーズをマッチングすることにより新たなパートナーシップを実現し</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ます。</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これにより、民間事業者にとっては企業価値の向上やビジネスチャンスの開拓、府にとっては施策効果や </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サービスの向上が図られるとともに、タイアップする事業者</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拡大により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、財源の制約を受けること</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なく施策</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効果が高まるというメリットがあります。また、直接</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の税</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投入手法から民間資金活用への転換（クラウドファン</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ディング等）や、「稼ぐ視点」に立った広告事業収入の獲得等により“</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”の相乗</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効果をめざします</a:t>
            </a:r>
            <a:r>
              <a:rPr kumimoji="0" lang="ja-JP" altLang="en-US" sz="1600" kern="0" dirty="0" smtClean="0"/>
              <a:t>。</a:t>
            </a:r>
            <a:endParaRPr kumimoji="0" lang="en-US" altLang="ja-JP" sz="1600" kern="0" dirty="0" smtClean="0"/>
          </a:p>
          <a:p>
            <a:pPr marL="85725" indent="-85725">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また現在、大学においても、地域や社会への貢献を重視し、研究成果</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人材を地域の活性化に</a:t>
            </a:r>
            <a:r>
              <a:rPr kumimoji="0" lang="ja-JP" altLang="en-US" sz="1600" kern="0" dirty="0" err="1" smtClean="0">
                <a:latin typeface="Meiryo UI" panose="020B0604030504040204" pitchFamily="50" charset="-128"/>
                <a:ea typeface="Meiryo UI" panose="020B0604030504040204" pitchFamily="50" charset="-128"/>
                <a:cs typeface="Meiryo UI" panose="020B0604030504040204" pitchFamily="50" charset="-128"/>
              </a:rPr>
              <a:t>つな</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err="1" smtClean="0">
                <a:latin typeface="Meiryo UI" panose="020B0604030504040204" pitchFamily="50" charset="-128"/>
                <a:ea typeface="Meiryo UI" panose="020B0604030504040204" pitchFamily="50" charset="-128"/>
                <a:cs typeface="Meiryo UI" panose="020B0604030504040204" pitchFamily="50" charset="-128"/>
              </a:rPr>
              <a:t>げる</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取組みが進んでおり、今後、府域の大学とも積極的な連携を図ります。</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これらの具体化に向け、「</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公民戦略連携デスク（仮称）」を設置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し、全庁的な体制づくり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ガイドラインの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策定を進めます</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 name="グループ化 2"/>
          <p:cNvGrpSpPr/>
          <p:nvPr/>
        </p:nvGrpSpPr>
        <p:grpSpPr>
          <a:xfrm>
            <a:off x="294953" y="4393540"/>
            <a:ext cx="8206822" cy="2125538"/>
            <a:chOff x="294953" y="3942708"/>
            <a:chExt cx="8206822" cy="2576370"/>
          </a:xfrm>
        </p:grpSpPr>
        <p:sp>
          <p:nvSpPr>
            <p:cNvPr id="2" name="角丸四角形 1"/>
            <p:cNvSpPr/>
            <p:nvPr/>
          </p:nvSpPr>
          <p:spPr>
            <a:xfrm>
              <a:off x="569023" y="4300550"/>
              <a:ext cx="352965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713670" y="4645231"/>
              <a:ext cx="3240360" cy="454018"/>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提案・対話方式</a:t>
              </a:r>
            </a:p>
          </p:txBody>
        </p:sp>
        <p:sp>
          <p:nvSpPr>
            <p:cNvPr id="11" name="角丸四角形 10"/>
            <p:cNvSpPr/>
            <p:nvPr/>
          </p:nvSpPr>
          <p:spPr>
            <a:xfrm>
              <a:off x="725502" y="5240054"/>
              <a:ext cx="3240360" cy="454018"/>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メニュー提供方式</a:t>
              </a:r>
            </a:p>
          </p:txBody>
        </p:sp>
        <p:sp>
          <p:nvSpPr>
            <p:cNvPr id="12" name="角丸四角形 11"/>
            <p:cNvSpPr/>
            <p:nvPr/>
          </p:nvSpPr>
          <p:spPr>
            <a:xfrm>
              <a:off x="713670" y="5844207"/>
              <a:ext cx="3240360" cy="454018"/>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民間資金活用方式</a:t>
              </a:r>
            </a:p>
          </p:txBody>
        </p:sp>
        <p:sp>
          <p:nvSpPr>
            <p:cNvPr id="17" name="角丸四角形 16"/>
            <p:cNvSpPr/>
            <p:nvPr/>
          </p:nvSpPr>
          <p:spPr>
            <a:xfrm>
              <a:off x="5394101" y="4330288"/>
              <a:ext cx="310767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7114568" y="5146619"/>
              <a:ext cx="1137008" cy="1111883"/>
            </a:xfrm>
            <a:prstGeom prst="ellipse">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w="165100" prst="coolSlant"/>
            </a:sp3d>
          </p:spPr>
          <p:txBody>
            <a:bodyPr rtlCol="0" anchor="ctr"/>
            <a:lstStyle/>
            <a:p>
              <a:pPr algn="ctr">
                <a:defRPr/>
              </a:pPr>
              <a:endParaRPr lang="ja-JP" altLang="en-US" kern="0">
                <a:solidFill>
                  <a:sysClr val="window" lastClr="FFFFFF"/>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871" y="5374505"/>
              <a:ext cx="864096" cy="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5584576" y="3942708"/>
              <a:ext cx="2689398" cy="412744"/>
            </a:xfrm>
            <a:prstGeom prst="roundRect">
              <a:avLst/>
            </a:prstGeom>
            <a:solidFill>
              <a:schemeClr val="accent3">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400" kern="0" cap="all" dirty="0" smtClean="0">
                  <a:ln/>
                  <a:solidFill>
                    <a:sysClr val="windowText" lastClr="000000"/>
                  </a:solidFill>
                  <a:effectLst>
                    <a:outerShdw blurRad="19685" dist="12700" dir="5400000" algn="tl" rotWithShape="0">
                      <a:srgbClr val="4F81BD">
                        <a:satMod val="130000"/>
                        <a:alpha val="60000"/>
                      </a:srgbClr>
                    </a:outerShdw>
                  </a:effectLst>
                  <a:latin typeface="Meiryo UI" panose="020B0604030504040204" pitchFamily="50" charset="-128"/>
                  <a:ea typeface="Meiryo UI" panose="020B0604030504040204" pitchFamily="50" charset="-128"/>
                  <a:cs typeface="Meiryo UI" panose="020B0604030504040204" pitchFamily="50" charset="-128"/>
                </a:rPr>
                <a:t>公民戦略連携デスク（仮称）</a:t>
              </a:r>
            </a:p>
          </p:txBody>
        </p:sp>
        <p:sp>
          <p:nvSpPr>
            <p:cNvPr id="21" name="テキスト ボックス 20"/>
            <p:cNvSpPr txBox="1"/>
            <p:nvPr/>
          </p:nvSpPr>
          <p:spPr>
            <a:xfrm>
              <a:off x="5455468" y="4684954"/>
              <a:ext cx="1774279" cy="1119171"/>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窓口・相談機能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（コンシェルジュ的役割）</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庁内バックアップ機能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（コーディネーター的役割）</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294953" y="3956017"/>
              <a:ext cx="4343214" cy="295246"/>
            </a:xfrm>
            <a:prstGeom prst="roundRect">
              <a:avLst/>
            </a:prstGeom>
            <a:noFill/>
            <a:ln w="25400" cap="flat" cmpd="sng" algn="ctr">
              <a:noFill/>
              <a:prstDash val="solid"/>
            </a:ln>
            <a:effectLst/>
          </p:spPr>
          <p:txBody>
            <a:bodyPr rtlCol="0" anchor="ctr"/>
            <a:lstStyle/>
            <a:p>
              <a:pPr>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endParaRPr>
            </a:p>
          </p:txBody>
        </p:sp>
        <p:sp>
          <p:nvSpPr>
            <p:cNvPr id="8" name="左右矢印 7"/>
            <p:cNvSpPr/>
            <p:nvPr/>
          </p:nvSpPr>
          <p:spPr>
            <a:xfrm>
              <a:off x="4175893" y="4962302"/>
              <a:ext cx="1116187" cy="824405"/>
            </a:xfrm>
            <a:prstGeom prst="lef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3" name="正方形/長方形 22"/>
          <p:cNvSpPr/>
          <p:nvPr/>
        </p:nvSpPr>
        <p:spPr>
          <a:xfrm>
            <a:off x="294953" y="75997"/>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528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69987" y="10531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
        <p:nvSpPr>
          <p:cNvPr id="16" name="角丸四角形 15"/>
          <p:cNvSpPr/>
          <p:nvPr/>
        </p:nvSpPr>
        <p:spPr>
          <a:xfrm>
            <a:off x="497488" y="4464000"/>
            <a:ext cx="8366415" cy="2316935"/>
          </a:xfrm>
          <a:prstGeom prst="roundRect">
            <a:avLst/>
          </a:prstGeom>
          <a:noFill/>
          <a:ln w="25400" cap="flat" cmpd="sng" algn="ctr">
            <a:noFill/>
            <a:prstDash val="solid"/>
          </a:ln>
          <a:effectLst/>
        </p:spPr>
        <p:txBody>
          <a:bodyPr rtlCol="0" anchor="ctr"/>
          <a:lstStyle/>
          <a:p>
            <a:pPr>
              <a:lnSpc>
                <a:spcPts val="1500"/>
              </a:lnSpc>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4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14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促進と農業担い手の確保</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企業が農業に参入する環境を整えたこと</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により、障がい者雇用の促進</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と多様な農業担い手の確保という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行政ニーズ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と、法定</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雇用率の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達成や一次産業への参入という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が合致したケース</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ライフラインや公共交通等に携わる民間事</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自治体、報道機関、専門家が参画したインターネットのクラウドサービス</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を構築し</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、情報を</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共有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することで平時から災害対応に備える。災害時に応急対策が的確に実施できるよう、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災害情報を適切に発信したいという行政</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ニーズと、災害に関する多様な</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情報</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を共有したいという民間事業者等</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のニーズ</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が合致した</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ケース</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latin typeface="Meiryo UI" panose="020B0604030504040204" pitchFamily="50" charset="-128"/>
                <a:ea typeface="Meiryo UI" panose="020B0604030504040204" pitchFamily="50" charset="-128"/>
                <a:cs typeface="Meiryo UI" panose="020B0604030504040204" pitchFamily="50" charset="-128"/>
              </a:rPr>
              <a:t>取組事例３</a:t>
            </a:r>
            <a:r>
              <a:rPr lang="en-US" altLang="ja-JP" sz="1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・・・子どもの安全・安心にかかる啓発の展開</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民間事業者から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府に対して、「子どもの</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に関する協力の提案があり</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、対話を通じ、府内の全ての保育</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　所</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幼稚園、小・中・高等学校などへ</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配付</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する啓発</a:t>
            </a:r>
            <a:r>
              <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rPr>
              <a:t>DVD</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を作成・配布したケース</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角丸四角形 17"/>
          <p:cNvSpPr/>
          <p:nvPr/>
        </p:nvSpPr>
        <p:spPr>
          <a:xfrm>
            <a:off x="432046" y="903007"/>
            <a:ext cx="191338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4033" y="1637956"/>
            <a:ext cx="8375480" cy="1008000"/>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政ニーズと社会貢献等の企業ニーズを双方の対話を通じてマッチングさせることにより、企業の自主的な取組みや行動をベースに、施策の展開につなげることをめざすものです。参加・参入企業が拡大することにより、財源の制約を受けることなく、施策効果の拡大も期待で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1539968" y="2728987"/>
            <a:ext cx="5981087" cy="1819106"/>
          </a:xfrm>
          <a:prstGeom prst="ellipse">
            <a:avLst/>
          </a:prstGeom>
          <a:solidFill>
            <a:srgbClr val="FEDEF1"/>
          </a:solidFill>
          <a:ln w="9525">
            <a:noFill/>
          </a:ln>
          <a:effectLst/>
          <a:scene3d>
            <a:camera prst="orthographicFront"/>
            <a:lightRig rig="brightRoom" dir="t"/>
          </a:scene3d>
          <a:sp3d>
            <a:bevel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668802" y="2736177"/>
            <a:ext cx="5408595" cy="1667728"/>
            <a:chOff x="1149715" y="3714877"/>
            <a:chExt cx="5540246" cy="2465941"/>
          </a:xfrm>
        </p:grpSpPr>
        <p:sp>
          <p:nvSpPr>
            <p:cNvPr id="17" name="円/楕円 16"/>
            <p:cNvSpPr/>
            <p:nvPr/>
          </p:nvSpPr>
          <p:spPr>
            <a:xfrm>
              <a:off x="1172566" y="3981044"/>
              <a:ext cx="2669334" cy="2136170"/>
            </a:xfrm>
            <a:prstGeom prst="ellipse">
              <a:avLst/>
            </a:prstGeom>
            <a:solidFill>
              <a:schemeClr val="accent2">
                <a:lumMod val="20000"/>
                <a:lumOff val="80000"/>
              </a:schemeClr>
            </a:solidFill>
            <a:ln w="9525">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フローチャート : 結合子 52"/>
            <p:cNvSpPr/>
            <p:nvPr/>
          </p:nvSpPr>
          <p:spPr>
            <a:xfrm>
              <a:off x="1149715" y="4565451"/>
              <a:ext cx="780696" cy="81353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 結合子 53"/>
            <p:cNvSpPr/>
            <p:nvPr/>
          </p:nvSpPr>
          <p:spPr>
            <a:xfrm>
              <a:off x="3014243" y="4565451"/>
              <a:ext cx="799768" cy="79146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5056339" y="4150868"/>
              <a:ext cx="1633622" cy="1874683"/>
              <a:chOff x="6401214" y="4059714"/>
              <a:chExt cx="1655462" cy="1896949"/>
            </a:xfrm>
          </p:grpSpPr>
          <p:sp>
            <p:nvSpPr>
              <p:cNvPr id="50" name="フローチャート : 結合子 49"/>
              <p:cNvSpPr/>
              <p:nvPr/>
            </p:nvSpPr>
            <p:spPr>
              <a:xfrm>
                <a:off x="6401214" y="4059714"/>
                <a:ext cx="1655462" cy="1896949"/>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81" name="フローチャート : 結合子 80"/>
              <p:cNvSpPr/>
              <p:nvPr/>
            </p:nvSpPr>
            <p:spPr>
              <a:xfrm>
                <a:off x="6755138" y="4567551"/>
                <a:ext cx="925650" cy="914135"/>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p>
              <a:p>
                <a:pPr algn="ctr">
                  <a:lnSpc>
                    <a:spcPts val="1200"/>
                  </a:lnSpc>
                </a:pP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rot="13333374">
                <a:off x="6571197" y="4316340"/>
                <a:ext cx="367883" cy="325764"/>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8" name="右矢印 57"/>
              <p:cNvSpPr/>
              <p:nvPr/>
            </p:nvSpPr>
            <p:spPr>
              <a:xfrm rot="19132680">
                <a:off x="7496546" y="4308979"/>
                <a:ext cx="390447" cy="326067"/>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9" name="右矢印 58"/>
              <p:cNvSpPr/>
              <p:nvPr/>
            </p:nvSpPr>
            <p:spPr>
              <a:xfrm rot="2595325">
                <a:off x="7559446" y="5345311"/>
                <a:ext cx="346567" cy="325764"/>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rot="8244848">
                <a:off x="6591069" y="5352843"/>
                <a:ext cx="350103" cy="325764"/>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7" name="右矢印 6"/>
            <p:cNvSpPr/>
            <p:nvPr/>
          </p:nvSpPr>
          <p:spPr>
            <a:xfrm>
              <a:off x="4152384" y="4733611"/>
              <a:ext cx="525411" cy="484632"/>
            </a:xfrm>
            <a:prstGeom prst="rightArrow">
              <a:avLst>
                <a:gd name="adj1" fmla="val 50000"/>
                <a:gd name="adj2" fmla="val 67689"/>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775800" y="5384418"/>
              <a:ext cx="1790344" cy="796400"/>
            </a:xfrm>
            <a:prstGeom prst="rect">
              <a:avLst/>
            </a:prstGeom>
            <a:noFill/>
          </p:spPr>
          <p:txBody>
            <a:bodyPr wrap="square"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企業ニーズ</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（社会貢献・ビジネスチャンス、</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コンプライアンス達成など）</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332269" y="3714877"/>
              <a:ext cx="2083081" cy="6371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対話を通じ、行政ニーズと民間ニーズをマッチングさせる</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右矢印 74"/>
            <p:cNvSpPr/>
            <p:nvPr/>
          </p:nvSpPr>
          <p:spPr>
            <a:xfrm>
              <a:off x="2063774" y="4248979"/>
              <a:ext cx="927291"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800000">
              <a:off x="2033095" y="5217805"/>
              <a:ext cx="883720"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6" name="角丸四角形 5"/>
          <p:cNvSpPr/>
          <p:nvPr/>
        </p:nvSpPr>
        <p:spPr>
          <a:xfrm>
            <a:off x="2531190" y="3457841"/>
            <a:ext cx="957834" cy="262384"/>
          </a:xfrm>
          <a:prstGeom prst="roundRect">
            <a:avLst/>
          </a:prstGeom>
          <a:solidFill>
            <a:schemeClr val="accent1">
              <a:lumMod val="40000"/>
              <a:lumOff val="60000"/>
            </a:schemeClr>
          </a:solidFill>
          <a:ln w="9525">
            <a:noFill/>
          </a:ln>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a:t>
            </a:r>
          </a:p>
        </p:txBody>
      </p:sp>
      <p:sp>
        <p:nvSpPr>
          <p:cNvPr id="31" name="テキスト ボックス 30"/>
          <p:cNvSpPr txBox="1"/>
          <p:nvPr/>
        </p:nvSpPr>
        <p:spPr>
          <a:xfrm>
            <a:off x="6859013" y="2928066"/>
            <a:ext cx="943901" cy="253916"/>
          </a:xfrm>
          <a:prstGeom prst="rect">
            <a:avLst/>
          </a:prstGeom>
          <a:noFill/>
        </p:spPr>
        <p:txBody>
          <a:bodyPr wrap="squar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　張</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852152" y="4118413"/>
            <a:ext cx="943901" cy="253916"/>
          </a:xfrm>
          <a:prstGeom prst="rect">
            <a:avLst/>
          </a:prstGeom>
          <a:noFill/>
        </p:spPr>
        <p:txBody>
          <a:bodyPr wrap="squar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　張</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577923" y="3865297"/>
            <a:ext cx="983218" cy="415498"/>
          </a:xfrm>
          <a:prstGeom prst="rect">
            <a:avLst/>
          </a:prstGeom>
          <a:noFill/>
        </p:spPr>
        <p:txBody>
          <a:bodyPr wrap="squar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行政ニーズ（施策展開）</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吹き出し 8"/>
          <p:cNvSpPr/>
          <p:nvPr/>
        </p:nvSpPr>
        <p:spPr>
          <a:xfrm>
            <a:off x="470566" y="3501008"/>
            <a:ext cx="1000112" cy="474484"/>
          </a:xfrm>
          <a:prstGeom prst="wedgeRectCallout">
            <a:avLst>
              <a:gd name="adj1" fmla="val 70847"/>
              <a:gd name="adj2" fmla="val -28719"/>
            </a:avLst>
          </a:prstGeom>
          <a:ln>
            <a:solidFill>
              <a:schemeClr val="tx1"/>
            </a:solidFill>
          </a:ln>
        </p:spPr>
        <p:txBody>
          <a:bodyPr wrap="square" rtlCol="0" anchor="t" anchorCtr="0">
            <a:noAutofit/>
          </a:bodyPr>
          <a:lstStyle/>
          <a:p>
            <a:pPr marL="180975" indent="-180975">
              <a:lnSpc>
                <a:spcPts val="1100"/>
              </a:lnSpc>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企業ニーズに</a:t>
            </a:r>
            <a:endParaRPr kumimoji="0"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応じた最適な</a:t>
            </a:r>
            <a:endParaRPr kumimoji="0"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施策の提案</a:t>
            </a:r>
          </a:p>
        </p:txBody>
      </p:sp>
      <p:sp>
        <p:nvSpPr>
          <p:cNvPr id="35" name="四角形吹き出し 34"/>
          <p:cNvSpPr/>
          <p:nvPr/>
        </p:nvSpPr>
        <p:spPr>
          <a:xfrm>
            <a:off x="7549498" y="2708920"/>
            <a:ext cx="762956" cy="359739"/>
          </a:xfrm>
          <a:prstGeom prst="wedgeRectCallout">
            <a:avLst>
              <a:gd name="adj1" fmla="val -80190"/>
              <a:gd name="adj2" fmla="val 38534"/>
            </a:avLst>
          </a:prstGeom>
          <a:ln>
            <a:solidFill>
              <a:schemeClr val="tx1"/>
            </a:solidFill>
          </a:ln>
        </p:spPr>
        <p:txBody>
          <a:bodyPr wrap="square" rtlCol="0" anchor="t" anchorCtr="0">
            <a:noAutofit/>
          </a:bodyPr>
          <a:lstStyle/>
          <a:p>
            <a:pPr marL="180975" indent="-180975">
              <a:lnSpc>
                <a:spcPts val="10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参加企業数</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0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の増加</a:t>
            </a:r>
          </a:p>
        </p:txBody>
      </p:sp>
      <p:sp>
        <p:nvSpPr>
          <p:cNvPr id="36" name="四角形吹き出し 35"/>
          <p:cNvSpPr/>
          <p:nvPr/>
        </p:nvSpPr>
        <p:spPr>
          <a:xfrm>
            <a:off x="7549498" y="4153692"/>
            <a:ext cx="991976" cy="374592"/>
          </a:xfrm>
          <a:prstGeom prst="wedgeRectCallout">
            <a:avLst>
              <a:gd name="adj1" fmla="val -72741"/>
              <a:gd name="adj2" fmla="val -25222"/>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企業協力により</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成功事例の拡大</a:t>
            </a:r>
          </a:p>
        </p:txBody>
      </p:sp>
      <p:sp>
        <p:nvSpPr>
          <p:cNvPr id="37" name="正方形/長方形 36"/>
          <p:cNvSpPr/>
          <p:nvPr/>
        </p:nvSpPr>
        <p:spPr>
          <a:xfrm>
            <a:off x="307073" y="1175813"/>
            <a:ext cx="8586094" cy="41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民間との新たなパートナーシップの実現に向け、今後、様々なスタイルでの連携に取り組み、実績を積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み重ねながら、さらに発展、拡張していきます。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10276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340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
        <p:nvSpPr>
          <p:cNvPr id="37" name="角丸四角形 36"/>
          <p:cNvSpPr/>
          <p:nvPr/>
        </p:nvSpPr>
        <p:spPr>
          <a:xfrm>
            <a:off x="416009" y="883692"/>
            <a:ext cx="249599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 結合子 37"/>
          <p:cNvSpPr/>
          <p:nvPr/>
        </p:nvSpPr>
        <p:spPr>
          <a:xfrm>
            <a:off x="1260949" y="3671030"/>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ローチャート : 結合子 42"/>
          <p:cNvSpPr/>
          <p:nvPr/>
        </p:nvSpPr>
        <p:spPr>
          <a:xfrm>
            <a:off x="6936220" y="3845668"/>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ＮＰＯ</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559783" y="3945722"/>
            <a:ext cx="3826656" cy="1600689"/>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5" name="右矢印 44"/>
          <p:cNvSpPr/>
          <p:nvPr/>
        </p:nvSpPr>
        <p:spPr>
          <a:xfrm rot="1519984">
            <a:off x="2077621" y="4115763"/>
            <a:ext cx="452838" cy="238839"/>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6" name="フローチャート : 結合子 45"/>
          <p:cNvSpPr/>
          <p:nvPr/>
        </p:nvSpPr>
        <p:spPr>
          <a:xfrm>
            <a:off x="1260949" y="5032062"/>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a:t>
            </a:r>
          </a:p>
        </p:txBody>
      </p:sp>
      <p:sp>
        <p:nvSpPr>
          <p:cNvPr id="48" name="円/楕円 47"/>
          <p:cNvSpPr/>
          <p:nvPr/>
        </p:nvSpPr>
        <p:spPr>
          <a:xfrm>
            <a:off x="2681321" y="4030365"/>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アドプトロード</a:t>
            </a:r>
          </a:p>
        </p:txBody>
      </p:sp>
      <p:sp>
        <p:nvSpPr>
          <p:cNvPr id="50" name="フローチャート : 結合子 49"/>
          <p:cNvSpPr/>
          <p:nvPr/>
        </p:nvSpPr>
        <p:spPr>
          <a:xfrm>
            <a:off x="7047232" y="5101620"/>
            <a:ext cx="697098" cy="68842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ﾎﾞﾗﾝﾃｨｱ団体</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rot="8859069">
            <a:off x="6375527" y="4287213"/>
            <a:ext cx="456013"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右矢印 52"/>
          <p:cNvSpPr/>
          <p:nvPr/>
        </p:nvSpPr>
        <p:spPr>
          <a:xfrm rot="12155692">
            <a:off x="6406322" y="5325605"/>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rot="722744">
            <a:off x="2042362" y="3809515"/>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6" name="角丸四角形 55"/>
          <p:cNvSpPr/>
          <p:nvPr/>
        </p:nvSpPr>
        <p:spPr>
          <a:xfrm rot="953648">
            <a:off x="6584364" y="5109752"/>
            <a:ext cx="504056"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円/楕円 57"/>
          <p:cNvSpPr/>
          <p:nvPr/>
        </p:nvSpPr>
        <p:spPr>
          <a:xfrm>
            <a:off x="5179352" y="4030366"/>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公園</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づくり</a:t>
            </a:r>
          </a:p>
        </p:txBody>
      </p:sp>
      <p:sp>
        <p:nvSpPr>
          <p:cNvPr id="59" name="円/楕円 58"/>
          <p:cNvSpPr/>
          <p:nvPr/>
        </p:nvSpPr>
        <p:spPr>
          <a:xfrm>
            <a:off x="2666438" y="4912567"/>
            <a:ext cx="1131252"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リバー</a:t>
            </a:r>
          </a:p>
        </p:txBody>
      </p:sp>
      <p:sp>
        <p:nvSpPr>
          <p:cNvPr id="61" name="円/楕円 60"/>
          <p:cNvSpPr/>
          <p:nvPr/>
        </p:nvSpPr>
        <p:spPr>
          <a:xfrm>
            <a:off x="5179352" y="4912567"/>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72000" tIns="36000" rIns="72000" bIns="36000" rtlCol="0" anchor="ctr">
            <a:noAutofit/>
            <a:scene3d>
              <a:camera prst="orthographicFront"/>
              <a:lightRig rig="brightRoom" dir="t"/>
            </a:scene3d>
            <a:sp3d contourW="6350" prstMaterial="plastic">
              <a:contourClr>
                <a:schemeClr val="tx1"/>
              </a:contourClr>
            </a:sp3d>
          </a:bodyPr>
          <a:lstStyle/>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花いっぱい</a:t>
            </a:r>
            <a:endParaRPr kumimoji="0" lang="en-US" altLang="ja-JP"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プロジェクト</a:t>
            </a:r>
          </a:p>
        </p:txBody>
      </p:sp>
      <p:sp>
        <p:nvSpPr>
          <p:cNvPr id="62" name="右矢印 61"/>
          <p:cNvSpPr/>
          <p:nvPr/>
        </p:nvSpPr>
        <p:spPr>
          <a:xfrm rot="20536584">
            <a:off x="2053901" y="5118052"/>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rot="21032527">
            <a:off x="1925194" y="4845820"/>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rot="21261552">
            <a:off x="6269507" y="3979071"/>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5" name="四角形吹き出し 64"/>
          <p:cNvSpPr/>
          <p:nvPr/>
        </p:nvSpPr>
        <p:spPr>
          <a:xfrm>
            <a:off x="132214" y="5348428"/>
            <a:ext cx="930634" cy="537964"/>
          </a:xfrm>
          <a:prstGeom prst="wedgeRectCallout">
            <a:avLst>
              <a:gd name="adj1" fmla="val 64568"/>
              <a:gd name="adj2" fmla="val 306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住民の力に</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よる地域の</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美化活動</a:t>
            </a:r>
          </a:p>
        </p:txBody>
      </p:sp>
      <p:sp>
        <p:nvSpPr>
          <p:cNvPr id="66" name="四角形吹き出し 65"/>
          <p:cNvSpPr/>
          <p:nvPr/>
        </p:nvSpPr>
        <p:spPr>
          <a:xfrm>
            <a:off x="172276" y="3707087"/>
            <a:ext cx="930634" cy="567588"/>
          </a:xfrm>
          <a:prstGeom prst="wedgeRectCallout">
            <a:avLst>
              <a:gd name="adj1" fmla="val 63932"/>
              <a:gd name="adj2" fmla="val 9940"/>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参加者への</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グッズの配付</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等の社会貢献</a:t>
            </a:r>
          </a:p>
        </p:txBody>
      </p:sp>
      <p:sp>
        <p:nvSpPr>
          <p:cNvPr id="67" name="フローチャート : 結合子 66"/>
          <p:cNvSpPr/>
          <p:nvPr/>
        </p:nvSpPr>
        <p:spPr>
          <a:xfrm>
            <a:off x="3951921" y="4996157"/>
            <a:ext cx="1042378" cy="42656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3582704" y="4659687"/>
            <a:ext cx="1780813" cy="276999"/>
          </a:xfrm>
          <a:prstGeom prst="rect">
            <a:avLst/>
          </a:prstGeom>
          <a:noFill/>
          <a:ln w="9525">
            <a:noFill/>
            <a:prstDash val="solid"/>
          </a:ln>
        </p:spPr>
        <p:txBody>
          <a:bodyPr wrap="square" lIns="91440" tIns="45720" rIns="91440" bIns="45720" rtlCol="0" anchor="ctr">
            <a:spAutoFit/>
            <a:scene3d>
              <a:camera prst="orthographicFront"/>
              <a:lightRig rig="brightRoom" dir="t"/>
            </a:scene3d>
            <a:sp3d prstMaterial="matte">
              <a:bevelT w="0" h="0" prst="angle"/>
              <a:contourClr>
                <a:schemeClr val="tx1"/>
              </a:contourClr>
            </a:sp3d>
          </a:bodyPr>
          <a:lstStyle/>
          <a:p>
            <a:pPr algn="ctr"/>
            <a:r>
              <a:rPr kumimoji="0" lang="ja-JP" altLang="en-US" sz="1200"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kumimoji="0" lang="ja-JP" altLang="en-US" sz="1200"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なメニューの提供</a:t>
            </a:r>
          </a:p>
        </p:txBody>
      </p:sp>
      <p:sp>
        <p:nvSpPr>
          <p:cNvPr id="71" name="四角形吹き出し 70"/>
          <p:cNvSpPr/>
          <p:nvPr/>
        </p:nvSpPr>
        <p:spPr>
          <a:xfrm>
            <a:off x="7825930" y="3858261"/>
            <a:ext cx="930634" cy="40529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啓発、ＰＲ等の</a:t>
            </a:r>
            <a:endParaRPr kumimoji="0"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72" name="四角形吹き出し 71"/>
          <p:cNvSpPr/>
          <p:nvPr/>
        </p:nvSpPr>
        <p:spPr>
          <a:xfrm>
            <a:off x="7979348" y="5552891"/>
            <a:ext cx="930634" cy="23167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植栽等に参画</a:t>
            </a:r>
          </a:p>
        </p:txBody>
      </p:sp>
      <p:sp>
        <p:nvSpPr>
          <p:cNvPr id="74" name="角丸四角形 73"/>
          <p:cNvSpPr/>
          <p:nvPr/>
        </p:nvSpPr>
        <p:spPr>
          <a:xfrm>
            <a:off x="395754" y="5928537"/>
            <a:ext cx="8048911" cy="719733"/>
          </a:xfrm>
          <a:prstGeom prst="roundRect">
            <a:avLst/>
          </a:prstGeom>
          <a:noFill/>
          <a:ln w="25400" cap="flat" cmpd="sng" algn="ctr">
            <a:noFill/>
            <a:prstDash val="solid"/>
          </a:ln>
          <a:effectLst/>
        </p:spPr>
        <p:txBody>
          <a:bodyPr rtlCol="0" anchor="ctr"/>
          <a:lstStyle/>
          <a:p>
            <a:pPr>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アドプト・プログラム（アドプトロード・アドプトリバーなど）</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46200" indent="-1346200">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丘陵</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緑地事業）</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219566" y="1116910"/>
            <a:ext cx="8640960" cy="2240082"/>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a:t>
            </a:r>
            <a:r>
              <a:rPr lang="zh-TW"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方式</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多様な参画メニューや活動の対象（素材）を提供し、府民、民間企業等に、それぞれの強みを持ち寄って参画してもらうことにより、波及効果の拡大等をめざします。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例えば、歩道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や河川敷などの清掃・美化を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地域住民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や企業の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方々が担う「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プログラム」のように、府から多様なメニューを用意し、府民、</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企業、大学等の皆さんに、それぞれ自主的に可能な範囲で協働（参画・協力）していただく取組みがあります。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また、公園整備に関して、「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泉佐野丘陵緑地」については、計画段階から整備・運営まで府民・企業が参画する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新しいスタイルの府営公園として、開園しました。</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これらのように、まさに民間との協働で事業を展開する手法を拡げていきます。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7524328" y="3485275"/>
            <a:ext cx="1152128" cy="295246"/>
          </a:xfrm>
          <a:prstGeom prst="roundRect">
            <a:avLst/>
          </a:prstGeom>
          <a:noFill/>
          <a:ln w="25400" cap="flat" cmpd="sng" algn="ctr">
            <a:noFill/>
            <a:prstDash val="solid"/>
          </a:ln>
          <a:effectLst/>
        </p:spPr>
        <p:txBody>
          <a:bodyPr rtlCol="0" anchor="ctr"/>
          <a:lstStyle/>
          <a:p>
            <a:pPr>
              <a:defRPr/>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（参考事例）</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円/楕円 32"/>
          <p:cNvSpPr/>
          <p:nvPr/>
        </p:nvSpPr>
        <p:spPr>
          <a:xfrm>
            <a:off x="3914926" y="4030365"/>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ライト</a:t>
            </a:r>
          </a:p>
        </p:txBody>
      </p:sp>
    </p:spTree>
    <p:extLst>
      <p:ext uri="{BB962C8B-B14F-4D97-AF65-F5344CB8AC3E}">
        <p14:creationId xmlns:p14="http://schemas.microsoft.com/office/powerpoint/2010/main" val="1891758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47558" y="11011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56</a:t>
            </a:fld>
            <a:endParaRPr lang="ja-JP" altLang="en-US" dirty="0">
              <a:solidFill>
                <a:prstClr val="black"/>
              </a:solidFill>
            </a:endParaRPr>
          </a:p>
        </p:txBody>
      </p:sp>
      <p:sp>
        <p:nvSpPr>
          <p:cNvPr id="69" name="正方形/長方形 68"/>
          <p:cNvSpPr/>
          <p:nvPr/>
        </p:nvSpPr>
        <p:spPr>
          <a:xfrm>
            <a:off x="576904" y="1255235"/>
            <a:ext cx="8165833" cy="39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0" name="角丸四角形 69"/>
          <p:cNvSpPr/>
          <p:nvPr/>
        </p:nvSpPr>
        <p:spPr>
          <a:xfrm>
            <a:off x="520492" y="1189710"/>
            <a:ext cx="2254564"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45939" y="5637938"/>
            <a:ext cx="8387584" cy="1188132"/>
          </a:xfrm>
          <a:prstGeom prst="roundRect">
            <a:avLst/>
          </a:prstGeom>
          <a:noFill/>
          <a:ln w="25400" cap="flat" cmpd="sng" algn="ctr">
            <a:noFill/>
            <a:prstDash val="solid"/>
          </a:ln>
          <a:effectLst/>
        </p:spPr>
        <p:txBody>
          <a:bodyPr rtlCol="0" anchor="ctr"/>
          <a:lstStyle/>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・・・ベンチャー企業等の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支援へのクラウドファンディングの活用</a:t>
            </a:r>
            <a:endPar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者の作品の販路開拓・市場展開に必要な資金の調達について</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広く共感を得ながら資金を募るクラウドファ</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ンディングの手法を活用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7580" y="1189710"/>
            <a:ext cx="8284932" cy="2062103"/>
          </a:xfrm>
          <a:prstGeom prst="rect">
            <a:avLst/>
          </a:prstGeom>
          <a:ln>
            <a:solidFill>
              <a:schemeClr val="tx1"/>
            </a:solidFill>
            <a:prstDash val="sysDot"/>
          </a:ln>
        </p:spPr>
        <p:txBody>
          <a:bodyPr wrap="square">
            <a:spAutoFit/>
          </a:bodyPr>
          <a:lstStyle/>
          <a:p>
            <a:pPr>
              <a:lnSpc>
                <a:spcPts val="2200"/>
              </a:lnSpc>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ベンチャー企業の支援のように、クラウドファンディングなどの民間資金</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を広く活用</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、具体的な施策展開に結びつけていくものです。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これにより、施策内容を多くの方々に知ってもらい、広く参画・賛同してもらうことにもつながります。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クラウドファンディングをはじめ民間資金の活用に関しては様々な形態・手法があります。施策目的や</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内容</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に応じて、どのような活用が可能かも含め、先進事例をフォローしながら、さらに幅広く検討、研究していきます。</a:t>
            </a:r>
            <a:endParaRPr lang="ja-JP" altLang="en-US" sz="1600" dirty="0">
              <a:solidFill>
                <a:prstClr val="black"/>
              </a:solidFill>
            </a:endParaRPr>
          </a:p>
        </p:txBody>
      </p:sp>
      <p:grpSp>
        <p:nvGrpSpPr>
          <p:cNvPr id="52" name="グループ化 51"/>
          <p:cNvGrpSpPr/>
          <p:nvPr/>
        </p:nvGrpSpPr>
        <p:grpSpPr>
          <a:xfrm>
            <a:off x="1331640" y="3812773"/>
            <a:ext cx="6480720" cy="1651431"/>
            <a:chOff x="1564780" y="3395526"/>
            <a:chExt cx="4924219" cy="1651431"/>
          </a:xfrm>
        </p:grpSpPr>
        <p:sp>
          <p:nvSpPr>
            <p:cNvPr id="53" name="角丸四角形 52"/>
            <p:cNvSpPr/>
            <p:nvPr/>
          </p:nvSpPr>
          <p:spPr>
            <a:xfrm>
              <a:off x="1564780" y="3636229"/>
              <a:ext cx="4924219" cy="1410728"/>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54" name="グループ化 53"/>
            <p:cNvGrpSpPr/>
            <p:nvPr/>
          </p:nvGrpSpPr>
          <p:grpSpPr>
            <a:xfrm>
              <a:off x="2353232" y="3395526"/>
              <a:ext cx="3948871" cy="1450503"/>
              <a:chOff x="438573" y="3073283"/>
              <a:chExt cx="3776234" cy="2053270"/>
            </a:xfrm>
          </p:grpSpPr>
          <p:grpSp>
            <p:nvGrpSpPr>
              <p:cNvPr id="58" name="グループ化 57"/>
              <p:cNvGrpSpPr/>
              <p:nvPr/>
            </p:nvGrpSpPr>
            <p:grpSpPr>
              <a:xfrm>
                <a:off x="870415" y="3073283"/>
                <a:ext cx="3344392" cy="2053270"/>
                <a:chOff x="1255363" y="4165768"/>
                <a:chExt cx="3344392" cy="2053270"/>
              </a:xfrm>
            </p:grpSpPr>
            <p:sp>
              <p:nvSpPr>
                <p:cNvPr id="63" name="フローチャート : 結合子 62"/>
                <p:cNvSpPr/>
                <p:nvPr/>
              </p:nvSpPr>
              <p:spPr>
                <a:xfrm>
                  <a:off x="1255363" y="5076558"/>
                  <a:ext cx="1336656"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a:t>
                  </a:r>
                </a:p>
              </p:txBody>
            </p:sp>
            <p:sp>
              <p:nvSpPr>
                <p:cNvPr id="64" name="フローチャート : 結合子 63"/>
                <p:cNvSpPr/>
                <p:nvPr/>
              </p:nvSpPr>
              <p:spPr>
                <a:xfrm>
                  <a:off x="3277771" y="5095572"/>
                  <a:ext cx="1321984"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65" name="テキスト ボックス 64"/>
                <p:cNvSpPr txBox="1"/>
                <p:nvPr/>
              </p:nvSpPr>
              <p:spPr>
                <a:xfrm>
                  <a:off x="2755231" y="5845115"/>
                  <a:ext cx="435561" cy="370324"/>
                </a:xfrm>
                <a:prstGeom prst="rect">
                  <a:avLst/>
                </a:prstGeom>
                <a:no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　金</a:t>
                  </a:r>
                </a:p>
              </p:txBody>
            </p:sp>
            <p:sp>
              <p:nvSpPr>
                <p:cNvPr id="66" name="テキスト ボックス 65"/>
                <p:cNvSpPr txBox="1"/>
                <p:nvPr/>
              </p:nvSpPr>
              <p:spPr>
                <a:xfrm>
                  <a:off x="1581405" y="4664129"/>
                  <a:ext cx="1115701" cy="348540"/>
                </a:xfrm>
                <a:prstGeom prst="rect">
                  <a:avLst/>
                </a:prstGeom>
                <a:noFill/>
              </p:spPr>
              <p:txBody>
                <a:bodyPr wrap="square" rtlCol="0">
                  <a:spAutoFit/>
                </a:bodyPr>
                <a:lstStyle/>
                <a:p>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473223" y="4165768"/>
                  <a:ext cx="1331257" cy="348540"/>
                </a:xfrm>
                <a:prstGeom prst="rect">
                  <a:avLst/>
                </a:prstGeom>
                <a:noFill/>
                <a:ln>
                  <a:noFill/>
                </a:ln>
              </p:spPr>
              <p:txBody>
                <a:bodyPr wrap="square" rtlCol="0">
                  <a:spAutoFit/>
                </a:bodyPr>
                <a:lstStyle/>
                <a:p>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広報・啓発など側面</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p>
              </p:txBody>
            </p:sp>
          </p:grpSp>
          <p:sp>
            <p:nvSpPr>
              <p:cNvPr id="59" name="右矢印 58"/>
              <p:cNvSpPr/>
              <p:nvPr/>
            </p:nvSpPr>
            <p:spPr>
              <a:xfrm>
                <a:off x="2219006" y="4410193"/>
                <a:ext cx="678251" cy="263663"/>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a:off x="438573" y="4338066"/>
                <a:ext cx="458532" cy="200958"/>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1" name="右矢印 60"/>
              <p:cNvSpPr/>
              <p:nvPr/>
            </p:nvSpPr>
            <p:spPr>
              <a:xfrm rot="1562968">
                <a:off x="503248" y="3951481"/>
                <a:ext cx="501897" cy="179729"/>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2" name="右矢印 61"/>
              <p:cNvSpPr/>
              <p:nvPr/>
            </p:nvSpPr>
            <p:spPr>
              <a:xfrm rot="20495165">
                <a:off x="497164" y="4812319"/>
                <a:ext cx="455802" cy="223231"/>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55" name="フローチャート : 結合子 54"/>
            <p:cNvSpPr/>
            <p:nvPr/>
          </p:nvSpPr>
          <p:spPr>
            <a:xfrm>
              <a:off x="1626718" y="3647793"/>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出資者</a:t>
              </a:r>
            </a:p>
          </p:txBody>
        </p:sp>
        <p:sp>
          <p:nvSpPr>
            <p:cNvPr id="56" name="フローチャート : 結合子 55"/>
            <p:cNvSpPr/>
            <p:nvPr/>
          </p:nvSpPr>
          <p:spPr>
            <a:xfrm>
              <a:off x="1619481" y="4112716"/>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出資者</a:t>
              </a:r>
            </a:p>
          </p:txBody>
        </p:sp>
        <p:sp>
          <p:nvSpPr>
            <p:cNvPr id="57" name="フローチャート : 結合子 56"/>
            <p:cNvSpPr/>
            <p:nvPr/>
          </p:nvSpPr>
          <p:spPr>
            <a:xfrm>
              <a:off x="1626585" y="4581875"/>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出資者</a:t>
              </a:r>
            </a:p>
          </p:txBody>
        </p:sp>
      </p:grpSp>
      <p:sp>
        <p:nvSpPr>
          <p:cNvPr id="67" name="フローチャート : 結合子 66"/>
          <p:cNvSpPr/>
          <p:nvPr/>
        </p:nvSpPr>
        <p:spPr>
          <a:xfrm>
            <a:off x="5027847" y="3320969"/>
            <a:ext cx="600208" cy="53181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p:txBody>
      </p:sp>
      <p:cxnSp>
        <p:nvCxnSpPr>
          <p:cNvPr id="7" name="直線矢印コネクタ 6"/>
          <p:cNvCxnSpPr/>
          <p:nvPr/>
        </p:nvCxnSpPr>
        <p:spPr>
          <a:xfrm flipH="1">
            <a:off x="4671685" y="4093615"/>
            <a:ext cx="356162" cy="52751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64" idx="1"/>
          </p:cNvCxnSpPr>
          <p:nvPr/>
        </p:nvCxnSpPr>
        <p:spPr>
          <a:xfrm>
            <a:off x="5627291" y="4093615"/>
            <a:ext cx="386150" cy="49223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203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7328" y="1210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3312" y="10626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
        <p:nvSpPr>
          <p:cNvPr id="12" name="フローチャート : 代替処理 11"/>
          <p:cNvSpPr/>
          <p:nvPr/>
        </p:nvSpPr>
        <p:spPr>
          <a:xfrm>
            <a:off x="6184014" y="2350811"/>
            <a:ext cx="1359866" cy="4153313"/>
          </a:xfrm>
          <a:prstGeom prst="flowChartAlternateProcess">
            <a:avLst/>
          </a:prstGeom>
          <a:noFill/>
          <a:ln w="25400" cap="flat" cmpd="sng" algn="ctr">
            <a:solidFill>
              <a:srgbClr val="4F81BD">
                <a:shade val="50000"/>
              </a:srgbClr>
            </a:solidFill>
            <a:prstDash val="sysDot"/>
          </a:ln>
          <a:effectLst/>
        </p:spPr>
        <p:txBody>
          <a:bodyPr rtlCol="0" anchor="ctr"/>
          <a:lstStyle/>
          <a:p>
            <a:pPr algn="ctr">
              <a:defRPr/>
            </a:pPr>
            <a:endParaRPr lang="ja-JP" altLang="en-US" kern="0">
              <a:solidFill>
                <a:sysClr val="window" lastClr="FFFFFF"/>
              </a:solidFill>
            </a:endParaRPr>
          </a:p>
        </p:txBody>
      </p:sp>
      <p:sp>
        <p:nvSpPr>
          <p:cNvPr id="47" name="四角形吹き出し 46"/>
          <p:cNvSpPr/>
          <p:nvPr/>
        </p:nvSpPr>
        <p:spPr>
          <a:xfrm>
            <a:off x="2543175" y="2405799"/>
            <a:ext cx="2992122" cy="1417621"/>
          </a:xfrm>
          <a:prstGeom prst="wedgeRectCallout">
            <a:avLst>
              <a:gd name="adj1" fmla="val 82675"/>
              <a:gd name="adj2" fmla="val -269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9050" cap="flat" cmpd="sng" algn="ctr">
            <a:solidFill>
              <a:schemeClr val="tx1"/>
            </a:solidFill>
            <a:prstDash val="solid"/>
          </a:ln>
          <a:effectLst/>
        </p:spPr>
        <p:txBody>
          <a:bodyPr rtlCol="0" anchor="ctr"/>
          <a:lstStyle/>
          <a:p>
            <a:pPr>
              <a:defRPr/>
            </a:pP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009081" y="2276872"/>
            <a:ext cx="888335" cy="4079570"/>
          </a:xfrm>
          <a:prstGeom prst="roundRect">
            <a:avLst/>
          </a:prstGeom>
          <a:solidFill>
            <a:sysClr val="window" lastClr="FFFFFF"/>
          </a:solidFill>
          <a:ln w="25400" cap="flat" cmpd="sng" algn="ctr">
            <a:solidFill>
              <a:srgbClr val="4F81BD">
                <a:shade val="50000"/>
              </a:srgbClr>
            </a:solidFill>
            <a:prstDash val="solid"/>
          </a:ln>
          <a:effectLst/>
        </p:spPr>
        <p:txBody>
          <a:bodyPr vert="eaVert" rtlCol="0" anchor="ctr" anchorCtr="0"/>
          <a:lstStyle/>
          <a:p>
            <a:pPr algn="ctr">
              <a:defRPr/>
            </a:pPr>
            <a:endParaRPr kumimoji="0" lang="en-US" altLang="ja-JP" sz="1600" b="1" kern="0" dirty="0" smtClean="0">
              <a:solidFill>
                <a:sysClr val="windowText" lastClr="000000"/>
              </a:solidFill>
            </a:endParaRPr>
          </a:p>
          <a:p>
            <a:pPr algn="ctr">
              <a:defRPr/>
            </a:pPr>
            <a:r>
              <a:rPr kumimoji="0" lang="ja-JP" altLang="en-US" sz="1600" b="1" kern="0" dirty="0" smtClean="0">
                <a:solidFill>
                  <a:sysClr val="windowText" lastClr="000000"/>
                </a:solidFill>
              </a:rPr>
              <a:t>　　　　　　　</a:t>
            </a:r>
            <a:r>
              <a:rPr kumimoji="0" lang="ja-JP" altLang="en-US" sz="1600" kern="0" dirty="0" smtClean="0">
                <a:solidFill>
                  <a:sysClr val="windowText" lastClr="000000"/>
                </a:solidFill>
              </a:rPr>
              <a:t>　　　　　　　　　　</a:t>
            </a:r>
            <a:endParaRPr lang="ja-JP" altLang="en-US" sz="1600" kern="0" dirty="0">
              <a:solidFill>
                <a:sysClr val="windowText" lastClr="000000"/>
              </a:solidFill>
            </a:endParaRPr>
          </a:p>
        </p:txBody>
      </p:sp>
      <p:sp>
        <p:nvSpPr>
          <p:cNvPr id="10" name="フローチャート : 代替処理 9"/>
          <p:cNvSpPr/>
          <p:nvPr/>
        </p:nvSpPr>
        <p:spPr>
          <a:xfrm>
            <a:off x="492886" y="2350811"/>
            <a:ext cx="1339912" cy="4158073"/>
          </a:xfrm>
          <a:prstGeom prst="flowChartAlternateProcess">
            <a:avLst/>
          </a:prstGeom>
          <a:solidFill>
            <a:sysClr val="window" lastClr="FFFFFF"/>
          </a:solidFill>
          <a:ln w="25400" cap="flat" cmpd="sng" algn="ctr">
            <a:solidFill>
              <a:srgbClr val="4F81BD">
                <a:shade val="50000"/>
              </a:srgbClr>
            </a:solidFill>
            <a:prstDash val="sysDot"/>
          </a:ln>
          <a:effectLst/>
        </p:spPr>
        <p:txBody>
          <a:bodyPr rtlCol="0" anchor="ctr"/>
          <a:lstStyle/>
          <a:p>
            <a:pPr>
              <a:defRPr/>
            </a:pPr>
            <a:endParaRPr kumimoji="0" lang="en-US" altLang="ja-JP" sz="1600" kern="0" dirty="0">
              <a:solidFill>
                <a:sysClr val="windowText" lastClr="000000"/>
              </a:solidFill>
            </a:endParaRPr>
          </a:p>
        </p:txBody>
      </p:sp>
      <p:sp>
        <p:nvSpPr>
          <p:cNvPr id="11" name="角丸四角形 10"/>
          <p:cNvSpPr/>
          <p:nvPr/>
        </p:nvSpPr>
        <p:spPr>
          <a:xfrm>
            <a:off x="728971" y="2405800"/>
            <a:ext cx="867739" cy="515970"/>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企業等</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506788" y="2405800"/>
            <a:ext cx="867739" cy="503814"/>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095483" y="2362063"/>
            <a:ext cx="747590" cy="392998"/>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効果</a:t>
            </a:r>
            <a:endPar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 結合子 16"/>
          <p:cNvSpPr/>
          <p:nvPr/>
        </p:nvSpPr>
        <p:spPr>
          <a:xfrm>
            <a:off x="6332004" y="3724540"/>
            <a:ext cx="1145235" cy="322169"/>
          </a:xfrm>
          <a:prstGeom prst="flowChartConnector">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各部局</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トライプ矢印 17"/>
          <p:cNvSpPr/>
          <p:nvPr/>
        </p:nvSpPr>
        <p:spPr>
          <a:xfrm>
            <a:off x="7702868" y="3061237"/>
            <a:ext cx="263807" cy="2093221"/>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0" name="左矢印 19"/>
          <p:cNvSpPr/>
          <p:nvPr/>
        </p:nvSpPr>
        <p:spPr>
          <a:xfrm rot="10800000" flipV="1">
            <a:off x="1866216" y="4214148"/>
            <a:ext cx="4348961" cy="384135"/>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1" name="左矢印 20"/>
          <p:cNvSpPr/>
          <p:nvPr/>
        </p:nvSpPr>
        <p:spPr>
          <a:xfrm flipV="1">
            <a:off x="1816254" y="4559078"/>
            <a:ext cx="4348961" cy="384135"/>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2" name="正方形/長方形 21"/>
          <p:cNvSpPr/>
          <p:nvPr/>
        </p:nvSpPr>
        <p:spPr>
          <a:xfrm>
            <a:off x="1975686" y="3768646"/>
            <a:ext cx="1556610" cy="678402"/>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企業ニーズ　</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3221149" y="3912772"/>
            <a:ext cx="1513166" cy="1363427"/>
          </a:xfrm>
          <a:prstGeom prst="ellipse">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4" name="正方形/長方形 23"/>
          <p:cNvSpPr/>
          <p:nvPr/>
        </p:nvSpPr>
        <p:spPr>
          <a:xfrm>
            <a:off x="4894688" y="3810340"/>
            <a:ext cx="1532602" cy="678402"/>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“つなぐ”</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621272" y="4810362"/>
            <a:ext cx="1532602" cy="584781"/>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事業連携、提案募集</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865918" y="4834425"/>
            <a:ext cx="1429228" cy="457209"/>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“つなぐ”</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吹き出し 26"/>
          <p:cNvSpPr/>
          <p:nvPr/>
        </p:nvSpPr>
        <p:spPr>
          <a:xfrm>
            <a:off x="4496584" y="5536741"/>
            <a:ext cx="1772717" cy="819703"/>
          </a:xfrm>
          <a:prstGeom prst="wedgeRectCallout">
            <a:avLst>
              <a:gd name="adj1" fmla="val 55547"/>
              <a:gd name="adj2" fmla="val -90417"/>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施策効果の向上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稼ぐ視点（税</a:t>
            </a: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投入からの</a:t>
            </a: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転換等）</a:t>
            </a: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レーム 27"/>
          <p:cNvSpPr/>
          <p:nvPr/>
        </p:nvSpPr>
        <p:spPr>
          <a:xfrm>
            <a:off x="230983" y="2276872"/>
            <a:ext cx="7418080" cy="4327998"/>
          </a:xfrm>
          <a:prstGeom prst="frame">
            <a:avLst>
              <a:gd name="adj1" fmla="val 553"/>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2" name="下カーブ矢印 31"/>
          <p:cNvSpPr/>
          <p:nvPr/>
        </p:nvSpPr>
        <p:spPr>
          <a:xfrm rot="10800000">
            <a:off x="3424990" y="6260287"/>
            <a:ext cx="1105485" cy="269121"/>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3" name="下カーブ矢印 32"/>
          <p:cNvSpPr/>
          <p:nvPr/>
        </p:nvSpPr>
        <p:spPr>
          <a:xfrm>
            <a:off x="3437992" y="5344166"/>
            <a:ext cx="1105484" cy="285709"/>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4" name="テキスト ボックス 33"/>
          <p:cNvSpPr txBox="1"/>
          <p:nvPr/>
        </p:nvSpPr>
        <p:spPr>
          <a:xfrm>
            <a:off x="3487344" y="5536813"/>
            <a:ext cx="960978" cy="473468"/>
          </a:xfrm>
          <a:prstGeom prst="rect">
            <a:avLst/>
          </a:prstGeom>
          <a:noFill/>
        </p:spPr>
        <p:txBody>
          <a:bodyPr wrap="square" rtlCol="0">
            <a:spAutoFit/>
          </a:bodyPr>
          <a:lstStyle/>
          <a:p>
            <a:pP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「対話」による</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8028000" y="2772000"/>
            <a:ext cx="877163" cy="2477366"/>
          </a:xfrm>
          <a:prstGeom prst="rect">
            <a:avLst/>
          </a:prstGeom>
          <a:noFill/>
        </p:spPr>
        <p:txBody>
          <a:bodyPr vert="eaVert" wrap="square" rtlCol="0">
            <a:spAutoFit/>
          </a:bodyPr>
          <a:lstStyle/>
          <a:p>
            <a:pPr>
              <a:lnSpc>
                <a:spcPts val="1800"/>
              </a:lnSpc>
              <a:defRPr/>
            </a:pPr>
            <a:r>
              <a:rPr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経済活動の活性化</a:t>
            </a:r>
            <a:endParaRPr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地域ニーズの反映</a:t>
            </a:r>
            <a:endPar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質</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の高い</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513402" y="5962037"/>
            <a:ext cx="1041388" cy="291365"/>
          </a:xfrm>
          <a:prstGeom prst="rect">
            <a:avLst/>
          </a:prstGeom>
          <a:noFill/>
        </p:spPr>
        <p:txBody>
          <a:bodyPr wrap="square" rtlCol="0">
            <a:spAutoFit/>
          </a:bodyPr>
          <a:lstStyle/>
          <a:p>
            <a:pPr>
              <a:defRPr/>
            </a:pPr>
            <a:r>
              <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の関係</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141808" y="2905944"/>
            <a:ext cx="2241134" cy="974767"/>
          </a:xfrm>
          <a:prstGeom prst="rect">
            <a:avLst/>
          </a:prstGeom>
          <a:noFill/>
          <a:ln w="25400" cap="flat" cmpd="sng" algn="ctr">
            <a:noFill/>
            <a:prstDash val="solid"/>
          </a:ln>
          <a:effectLst/>
        </p:spPr>
        <p:txBody>
          <a:bodyPr rtlCol="0" anchor="ctr"/>
          <a:lstStyle/>
          <a:p>
            <a:pPr>
              <a:lnSpc>
                <a:spcPts val="1400"/>
              </a:lnSpc>
              <a:defRPr/>
            </a:pP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① 窓口・相談機能</a:t>
            </a:r>
            <a:endParaRPr lang="en-US" altLang="ja-JP"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（コンシェルジュ的役割）</a:t>
            </a:r>
            <a:endParaRPr lang="en-US" altLang="ja-JP"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② 庁内バックアップ機能</a:t>
            </a:r>
            <a:endParaRPr kumimoji="0" lang="en-US" altLang="ja-JP"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（コーディネーター的役割）</a:t>
            </a:r>
            <a:endParaRPr kumimoji="0"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吹き出し 37"/>
          <p:cNvSpPr/>
          <p:nvPr/>
        </p:nvSpPr>
        <p:spPr>
          <a:xfrm>
            <a:off x="1866215" y="5561910"/>
            <a:ext cx="1588980" cy="806816"/>
          </a:xfrm>
          <a:prstGeom prst="wedgeRectCallout">
            <a:avLst>
              <a:gd name="adj1" fmla="val -72719"/>
              <a:gd name="adj2" fmla="val -99934"/>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社会貢献活動を通じた企業価値の向上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ビジネスチャンス開拓</a:t>
            </a:r>
            <a:endPar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255143" y="4429237"/>
            <a:ext cx="751668" cy="307763"/>
          </a:xfrm>
          <a:prstGeom prst="rect">
            <a:avLst/>
          </a:prstGeom>
          <a:noFill/>
          <a:ln w="25400" cap="flat" cmpd="sng" algn="ctr">
            <a:noFill/>
            <a:prstDash val="solid"/>
          </a:ln>
          <a:effectLst/>
        </p:spPr>
        <p:txBody>
          <a:bodyPr rtlCol="0" anchor="ctr"/>
          <a:lstStyle/>
          <a:p>
            <a:pPr algn="ctr">
              <a:defRPr/>
            </a:pPr>
            <a:endParaRPr lang="ja-JP" altLang="en-US" sz="1050" kern="0" dirty="0">
              <a:solidFill>
                <a:sysClr val="windowText" lastClr="000000"/>
              </a:solidFill>
            </a:endParaRPr>
          </a:p>
        </p:txBody>
      </p:sp>
      <p:pic>
        <p:nvPicPr>
          <p:cNvPr id="40" name="Picture 2" descr="C:\Users\FujiwaraTa\AppData\Local\Microsoft\Windows\Temporary Internet Files\Content.IE5\ZUUHU4T3\MC9002971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453" y="4669365"/>
            <a:ext cx="778697" cy="892545"/>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8084736" y="5653325"/>
            <a:ext cx="747590" cy="623986"/>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民の</a:t>
            </a: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活かす</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37" y="4149541"/>
            <a:ext cx="1206443" cy="126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雲形吹き出し 42"/>
          <p:cNvSpPr/>
          <p:nvPr/>
        </p:nvSpPr>
        <p:spPr>
          <a:xfrm>
            <a:off x="365704" y="3260394"/>
            <a:ext cx="1395086" cy="928292"/>
          </a:xfrm>
          <a:prstGeom prst="cloudCallout">
            <a:avLst>
              <a:gd name="adj1" fmla="val 11201"/>
              <a:gd name="adj2" fmla="val 88287"/>
            </a:avLst>
          </a:prstGeom>
          <a:gradFill>
            <a:gsLst>
              <a:gs pos="0">
                <a:srgbClr val="4F81BD">
                  <a:tint val="66000"/>
                  <a:satMod val="160000"/>
                </a:srgbClr>
              </a:gs>
              <a:gs pos="40000">
                <a:srgbClr val="C0504D">
                  <a:lumMod val="60000"/>
                  <a:lumOff val="40000"/>
                </a:srgbClr>
              </a:gs>
              <a:gs pos="100000">
                <a:srgbClr val="C0504D">
                  <a:lumMod val="40000"/>
                  <a:lumOff val="60000"/>
                </a:srgbClr>
              </a:gs>
            </a:gsLst>
            <a:lin ang="5400000" scaled="0"/>
          </a:gradFill>
          <a:ln w="25400" cap="flat" cmpd="sng" algn="ctr">
            <a:solidFill>
              <a:srgbClr val="4F81BD">
                <a:shade val="50000"/>
              </a:srgbClr>
            </a:solidFill>
            <a:prstDash val="solid"/>
          </a:ln>
          <a:effectLst/>
        </p:spPr>
        <p:txBody>
          <a:bodyPr rtlCol="0" anchor="ctr"/>
          <a:lstStyle/>
          <a:p>
            <a:pPr algn="ctr">
              <a:defRPr/>
            </a:pPr>
            <a:r>
              <a:rPr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府庁のどこに</a:t>
            </a:r>
            <a:r>
              <a:rPr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相談していいか</a:t>
            </a:r>
            <a:endParaRPr lang="en-US" altLang="ja-JP"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分からない！</a:t>
            </a:r>
            <a:endPar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2724150" y="2450939"/>
            <a:ext cx="2662283" cy="547724"/>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8575" cap="flat" cmpd="sng" algn="ctr">
            <a:solidFill>
              <a:sysClr val="windowText" lastClr="000000"/>
            </a:solidFill>
            <a:prstDash val="solid"/>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公民戦略連携デスク</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889" y="4177905"/>
            <a:ext cx="1121887" cy="8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descr="C:\Program Files\Microsoft Office\MEDIA\CAGCAT10\j02054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142273"/>
            <a:ext cx="1195476" cy="1211092"/>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112531" y="1176081"/>
            <a:ext cx="4343214" cy="295246"/>
          </a:xfrm>
          <a:prstGeom prst="roundRect">
            <a:avLst/>
          </a:prstGeom>
          <a:noFill/>
          <a:ln w="25400" cap="flat" cmpd="sng" algn="ctr">
            <a:noFill/>
            <a:prstDash val="solid"/>
          </a:ln>
          <a:effectLst/>
        </p:spPr>
        <p:txBody>
          <a:bodyPr rtlCol="0" anchor="ctr"/>
          <a:lstStyle/>
          <a:p>
            <a:pPr>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「公民戦略連携デスク（仮称）」のイメージ</a:t>
            </a:r>
            <a:endParaRPr lang="ja-JP" altLang="en-US" sz="1600" b="1" dirty="0">
              <a:solidFill>
                <a:prstClr val="black"/>
              </a:solidFill>
            </a:endParaRPr>
          </a:p>
        </p:txBody>
      </p:sp>
      <p:pic>
        <p:nvPicPr>
          <p:cNvPr id="1026" name="Picture 2" descr="C:\Users\HigashiguchiKa\AppData\Local\Microsoft\Windows\Temporary Internet Files\Content.IE5\8FUZL8LV\MC90044149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69" y="4496319"/>
            <a:ext cx="707642" cy="70764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23351" y="1452006"/>
            <a:ext cx="8664574" cy="784830"/>
          </a:xfrm>
          <a:prstGeom prst="rect">
            <a:avLst/>
          </a:prstGeom>
          <a:ln>
            <a:noFill/>
          </a:ln>
        </p:spPr>
        <p:txBody>
          <a:bodyPr wrap="square">
            <a:spAutoFit/>
          </a:bodyPr>
          <a:lstStyle/>
          <a:p>
            <a:pPr marL="85725" indent="-85725">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連携をはじめ、</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広告事業・資産活用の展開などにあたって、民間企業等と各部局（事業担当課）をつなぐ、窓口・相談（コンシェルジュ）機能と、庁内バックアップ（コーディネート）機能を兼ね備えた「公民戦略連携デスク（仮称）」を設置します。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25905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91225"/>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58</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50218" y="1187686"/>
            <a:ext cx="8567750" cy="389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8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公民の総合力の発揮・向上をめざすうえで、民間が活躍できるステージを整えていくことは、公としての極めて重要な役割です。グローバル化が進む中、企業の国際競争力を高めながら、集積を図るため、さまざまな規制緩和や大胆な税の負担軽減をはじめとするインセンティブの整備など、民間事業者の積極的な活動を促していくことが必要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そのため、これまで、関西の３府県・３政令指定都市（京都・大阪・兵庫）が連携しながら、国際戦略総合特区の指定を受け、ライフサイエンス分野や新エネルギー分野に集中投資を図ってきました。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関西支部の開設など医薬品・医療機器関連産業を振興しつつ、府・関係市町連携による全国初の最大「地方税ゼロ」など、民間事業者が活躍できる環境を整えてきました。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には、関西圏（京都府・大阪府・兵庫県）が国家戦略特区の区域指定を受け、医療等国際的イノベーション拠点、チャレンジ人材支援拠点の形成という区域方針に基づき、医療、まちづくり等の分野における特定事業を進めていきます。</a:t>
            </a:r>
            <a:endParaRPr lang="en-US" altLang="ja-JP" sz="16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特区制度のさらなる活用や、国への規制改革の提案及び府自らの制度の見直しにより、世界で一番、創業・ビジネス活動がしやすく、グローバル人材が活躍しやすい環境づくりを進め、大阪経済の成長につなげ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11" descr="C:\Users\IshiharaSe\AppData\Local\Microsoft\Windows\Temporary Internet Files\Content.IE5\7TM8G6Q8\MC90043805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811" y="5786611"/>
            <a:ext cx="992740" cy="992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igashiguchiKa\AppData\Local\Microsoft\Windows\Temporary Internet Files\Content.IE5\8FUZL8LV\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760" y="5144808"/>
            <a:ext cx="972335" cy="76375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92"/>
          <p:cNvSpPr txBox="1">
            <a:spLocks noChangeArrowheads="1"/>
          </p:cNvSpPr>
          <p:nvPr/>
        </p:nvSpPr>
        <p:spPr bwMode="auto">
          <a:xfrm>
            <a:off x="5643349" y="6610557"/>
            <a:ext cx="25374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defRPr/>
            </a:pPr>
            <a:r>
              <a:rPr lang="ja-JP" altLang="en-US" sz="7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大阪に近年立地</a:t>
            </a:r>
            <a:r>
              <a:rPr lang="ja-JP" altLang="en-US" sz="7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した主な工場・研究所等</a:t>
            </a:r>
          </a:p>
        </p:txBody>
      </p:sp>
      <p:grpSp>
        <p:nvGrpSpPr>
          <p:cNvPr id="2" name="グループ化 1"/>
          <p:cNvGrpSpPr/>
          <p:nvPr/>
        </p:nvGrpSpPr>
        <p:grpSpPr>
          <a:xfrm>
            <a:off x="4953311" y="4949987"/>
            <a:ext cx="3228709" cy="1702175"/>
            <a:chOff x="4953311" y="4949987"/>
            <a:chExt cx="3228709" cy="1702175"/>
          </a:xfrm>
        </p:grpSpPr>
        <p:pic>
          <p:nvPicPr>
            <p:cNvPr id="52" name="Picture 14" descr="無題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3669" y="4949987"/>
              <a:ext cx="2478351" cy="1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val 18"/>
            <p:cNvSpPr>
              <a:spLocks noChangeArrowheads="1"/>
            </p:cNvSpPr>
            <p:nvPr/>
          </p:nvSpPr>
          <p:spPr bwMode="auto">
            <a:xfrm>
              <a:off x="6735628" y="610391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4" name="Oval 19"/>
            <p:cNvSpPr>
              <a:spLocks noChangeArrowheads="1"/>
            </p:cNvSpPr>
            <p:nvPr/>
          </p:nvSpPr>
          <p:spPr bwMode="auto">
            <a:xfrm>
              <a:off x="6620048" y="6149289"/>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5" name="Oval 20"/>
            <p:cNvSpPr>
              <a:spLocks noChangeArrowheads="1"/>
            </p:cNvSpPr>
            <p:nvPr/>
          </p:nvSpPr>
          <p:spPr bwMode="auto">
            <a:xfrm>
              <a:off x="6776905" y="6206707"/>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6" name="Oval 16"/>
            <p:cNvSpPr>
              <a:spLocks noChangeArrowheads="1"/>
            </p:cNvSpPr>
            <p:nvPr/>
          </p:nvSpPr>
          <p:spPr bwMode="auto">
            <a:xfrm>
              <a:off x="6896697" y="5658453"/>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7" name="Oval 17"/>
            <p:cNvSpPr>
              <a:spLocks noChangeArrowheads="1"/>
            </p:cNvSpPr>
            <p:nvPr/>
          </p:nvSpPr>
          <p:spPr bwMode="auto">
            <a:xfrm>
              <a:off x="6896697" y="572606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grpSp>
          <p:nvGrpSpPr>
            <p:cNvPr id="58" name="Group 22"/>
            <p:cNvGrpSpPr>
              <a:grpSpLocks/>
            </p:cNvGrpSpPr>
            <p:nvPr/>
          </p:nvGrpSpPr>
          <p:grpSpPr bwMode="auto">
            <a:xfrm>
              <a:off x="4953311" y="5084270"/>
              <a:ext cx="1740294" cy="971480"/>
              <a:chOff x="5597" y="3371"/>
              <a:chExt cx="2380" cy="2773"/>
            </a:xfrm>
          </p:grpSpPr>
          <p:pic>
            <p:nvPicPr>
              <p:cNvPr id="113" name="Picture 23" descr="新しいイメージのコピ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7" y="3371"/>
                <a:ext cx="2380"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Oval 24"/>
              <p:cNvSpPr>
                <a:spLocks noChangeArrowheads="1"/>
              </p:cNvSpPr>
              <p:nvPr/>
            </p:nvSpPr>
            <p:spPr bwMode="auto">
              <a:xfrm>
                <a:off x="6379" y="4555"/>
                <a:ext cx="177" cy="190"/>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5" name="Oval 25"/>
              <p:cNvSpPr>
                <a:spLocks noChangeArrowheads="1"/>
              </p:cNvSpPr>
              <p:nvPr/>
            </p:nvSpPr>
            <p:spPr bwMode="auto">
              <a:xfrm>
                <a:off x="6830" y="4373"/>
                <a:ext cx="177"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6" name="Oval 26"/>
              <p:cNvSpPr>
                <a:spLocks noChangeArrowheads="1"/>
              </p:cNvSpPr>
              <p:nvPr/>
            </p:nvSpPr>
            <p:spPr bwMode="auto">
              <a:xfrm>
                <a:off x="6881" y="3828"/>
                <a:ext cx="176"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7" name="Oval 27"/>
              <p:cNvSpPr>
                <a:spLocks noChangeArrowheads="1"/>
              </p:cNvSpPr>
              <p:nvPr/>
            </p:nvSpPr>
            <p:spPr bwMode="auto">
              <a:xfrm>
                <a:off x="6812" y="5398"/>
                <a:ext cx="177" cy="188"/>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8" name="Oval 28"/>
              <p:cNvSpPr>
                <a:spLocks noChangeArrowheads="1"/>
              </p:cNvSpPr>
              <p:nvPr/>
            </p:nvSpPr>
            <p:spPr bwMode="auto">
              <a:xfrm>
                <a:off x="7508" y="3890"/>
                <a:ext cx="65" cy="65"/>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9" name="Oval 29"/>
              <p:cNvSpPr>
                <a:spLocks noChangeArrowheads="1"/>
              </p:cNvSpPr>
              <p:nvPr/>
            </p:nvSpPr>
            <p:spPr bwMode="auto">
              <a:xfrm>
                <a:off x="7346" y="3911"/>
                <a:ext cx="63" cy="63"/>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0" name="Oval 30"/>
              <p:cNvSpPr>
                <a:spLocks noChangeArrowheads="1"/>
              </p:cNvSpPr>
              <p:nvPr/>
            </p:nvSpPr>
            <p:spPr bwMode="auto">
              <a:xfrm>
                <a:off x="7486" y="4377"/>
                <a:ext cx="65" cy="62"/>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1" name="Oval 31"/>
              <p:cNvSpPr>
                <a:spLocks noChangeArrowheads="1"/>
              </p:cNvSpPr>
              <p:nvPr/>
            </p:nvSpPr>
            <p:spPr bwMode="auto">
              <a:xfrm>
                <a:off x="7560" y="440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2" name="Oval 32"/>
              <p:cNvSpPr>
                <a:spLocks noChangeArrowheads="1"/>
              </p:cNvSpPr>
              <p:nvPr/>
            </p:nvSpPr>
            <p:spPr bwMode="auto">
              <a:xfrm>
                <a:off x="7506" y="4623"/>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3" name="Oval 33"/>
              <p:cNvSpPr>
                <a:spLocks noChangeArrowheads="1"/>
              </p:cNvSpPr>
              <p:nvPr/>
            </p:nvSpPr>
            <p:spPr bwMode="auto">
              <a:xfrm>
                <a:off x="7502" y="4681"/>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4" name="Oval 34"/>
              <p:cNvSpPr>
                <a:spLocks noChangeArrowheads="1"/>
              </p:cNvSpPr>
              <p:nvPr/>
            </p:nvSpPr>
            <p:spPr bwMode="auto">
              <a:xfrm>
                <a:off x="7087" y="4500"/>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5" name="Oval 35"/>
              <p:cNvSpPr>
                <a:spLocks noChangeArrowheads="1"/>
              </p:cNvSpPr>
              <p:nvPr/>
            </p:nvSpPr>
            <p:spPr bwMode="auto">
              <a:xfrm>
                <a:off x="7053" y="4857"/>
                <a:ext cx="66"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6" name="Oval 36"/>
              <p:cNvSpPr>
                <a:spLocks noChangeArrowheads="1"/>
              </p:cNvSpPr>
              <p:nvPr/>
            </p:nvSpPr>
            <p:spPr bwMode="auto">
              <a:xfrm>
                <a:off x="7184" y="4921"/>
                <a:ext cx="65"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7" name="Oval 37"/>
              <p:cNvSpPr>
                <a:spLocks noChangeArrowheads="1"/>
              </p:cNvSpPr>
              <p:nvPr/>
            </p:nvSpPr>
            <p:spPr bwMode="auto">
              <a:xfrm>
                <a:off x="6314" y="4555"/>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8" name="Oval 38"/>
              <p:cNvSpPr>
                <a:spLocks noChangeArrowheads="1"/>
              </p:cNvSpPr>
              <p:nvPr/>
            </p:nvSpPr>
            <p:spPr bwMode="auto">
              <a:xfrm>
                <a:off x="6265" y="449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9" name="Oval 39"/>
              <p:cNvSpPr>
                <a:spLocks noChangeArrowheads="1"/>
              </p:cNvSpPr>
              <p:nvPr/>
            </p:nvSpPr>
            <p:spPr bwMode="auto">
              <a:xfrm>
                <a:off x="6863" y="5289"/>
                <a:ext cx="64"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30" name="Oval 40"/>
              <p:cNvSpPr>
                <a:spLocks noChangeArrowheads="1"/>
              </p:cNvSpPr>
              <p:nvPr/>
            </p:nvSpPr>
            <p:spPr bwMode="auto">
              <a:xfrm>
                <a:off x="6242" y="5416"/>
                <a:ext cx="63"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31" name="Oval 41"/>
              <p:cNvSpPr>
                <a:spLocks noChangeArrowheads="1"/>
              </p:cNvSpPr>
              <p:nvPr/>
            </p:nvSpPr>
            <p:spPr bwMode="auto">
              <a:xfrm>
                <a:off x="6192" y="4364"/>
                <a:ext cx="67"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32" name="Oval 42"/>
              <p:cNvSpPr>
                <a:spLocks noChangeArrowheads="1"/>
              </p:cNvSpPr>
              <p:nvPr/>
            </p:nvSpPr>
            <p:spPr bwMode="auto">
              <a:xfrm>
                <a:off x="6907" y="5257"/>
                <a:ext cx="63"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grpSp>
        <p:sp>
          <p:nvSpPr>
            <p:cNvPr id="59" name="AutoShape 21"/>
            <p:cNvSpPr>
              <a:spLocks noChangeArrowheads="1"/>
            </p:cNvSpPr>
            <p:nvPr/>
          </p:nvSpPr>
          <p:spPr bwMode="auto">
            <a:xfrm>
              <a:off x="5003743" y="5075472"/>
              <a:ext cx="1702317" cy="935363"/>
            </a:xfrm>
            <a:prstGeom prst="wedgeEllipseCallout">
              <a:avLst>
                <a:gd name="adj1" fmla="val 57407"/>
                <a:gd name="adj2" fmla="val 34454"/>
              </a:avLst>
            </a:prstGeom>
            <a:solidFill>
              <a:srgbClr val="BBE0E3">
                <a:alpha val="0"/>
              </a:srgbClr>
            </a:solidFill>
            <a:ln w="9525">
              <a:solidFill>
                <a:srgbClr val="000000"/>
              </a:solidFill>
              <a:miter lim="800000"/>
              <a:headEnd/>
              <a:tailEnd/>
            </a:ln>
          </p:spPr>
          <p:txBody>
            <a:bodyPr/>
            <a:lstStyle/>
            <a:p>
              <a:pPr algn="ctr"/>
              <a:endParaRPr lang="ja-JP" altLang="ja-JP">
                <a:solidFill>
                  <a:srgbClr val="000000"/>
                </a:solidFill>
                <a:ea typeface="ＭＳ 明朝" pitchFamily="17" charset="-128"/>
              </a:endParaRPr>
            </a:p>
          </p:txBody>
        </p:sp>
        <p:sp>
          <p:nvSpPr>
            <p:cNvPr id="60" name="Oval 43"/>
            <p:cNvSpPr>
              <a:spLocks noChangeArrowheads="1"/>
            </p:cNvSpPr>
            <p:nvPr/>
          </p:nvSpPr>
          <p:spPr bwMode="auto">
            <a:xfrm>
              <a:off x="6683695" y="5769585"/>
              <a:ext cx="386365" cy="268569"/>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spAutoFit/>
            </a:bodyPr>
            <a:lstStyle/>
            <a:p>
              <a:pPr algn="ctr"/>
              <a:endParaRPr lang="ja-JP" altLang="en-US">
                <a:solidFill>
                  <a:srgbClr val="000000"/>
                </a:solidFill>
                <a:ea typeface="ＭＳ 明朝" pitchFamily="17" charset="-128"/>
              </a:endParaRPr>
            </a:p>
          </p:txBody>
        </p:sp>
        <p:sp>
          <p:nvSpPr>
            <p:cNvPr id="61" name="Oval 44"/>
            <p:cNvSpPr>
              <a:spLocks noChangeArrowheads="1"/>
            </p:cNvSpPr>
            <p:nvPr/>
          </p:nvSpPr>
          <p:spPr bwMode="auto">
            <a:xfrm flipH="1" flipV="1">
              <a:off x="6837254" y="5881643"/>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62" name="Oval 44"/>
            <p:cNvSpPr>
              <a:spLocks noChangeArrowheads="1"/>
            </p:cNvSpPr>
            <p:nvPr/>
          </p:nvSpPr>
          <p:spPr bwMode="auto">
            <a:xfrm flipH="1" flipV="1">
              <a:off x="6936321" y="5937210"/>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69" name="Oval 44"/>
            <p:cNvSpPr>
              <a:spLocks noChangeArrowheads="1"/>
            </p:cNvSpPr>
            <p:nvPr/>
          </p:nvSpPr>
          <p:spPr bwMode="auto">
            <a:xfrm flipH="1" flipV="1">
              <a:off x="6946230" y="5853861"/>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107" name="Oval 44"/>
            <p:cNvSpPr>
              <a:spLocks noChangeArrowheads="1"/>
            </p:cNvSpPr>
            <p:nvPr/>
          </p:nvSpPr>
          <p:spPr bwMode="auto">
            <a:xfrm flipH="1" flipV="1">
              <a:off x="6926415" y="5814964"/>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108" name="Oval 17"/>
            <p:cNvSpPr>
              <a:spLocks noChangeArrowheads="1"/>
            </p:cNvSpPr>
            <p:nvPr/>
          </p:nvSpPr>
          <p:spPr bwMode="auto">
            <a:xfrm>
              <a:off x="7038691" y="5464898"/>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109" name="Oval 17"/>
            <p:cNvSpPr>
              <a:spLocks noChangeArrowheads="1"/>
            </p:cNvSpPr>
            <p:nvPr/>
          </p:nvSpPr>
          <p:spPr bwMode="auto">
            <a:xfrm>
              <a:off x="7862603" y="550935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110" name="Oval 17"/>
            <p:cNvSpPr>
              <a:spLocks noChangeArrowheads="1"/>
            </p:cNvSpPr>
            <p:nvPr/>
          </p:nvSpPr>
          <p:spPr bwMode="auto">
            <a:xfrm>
              <a:off x="7352415" y="5747358"/>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111" name="Oval 17"/>
            <p:cNvSpPr>
              <a:spLocks noChangeArrowheads="1"/>
            </p:cNvSpPr>
            <p:nvPr/>
          </p:nvSpPr>
          <p:spPr bwMode="auto">
            <a:xfrm>
              <a:off x="7510944" y="597795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pic>
          <p:nvPicPr>
            <p:cNvPr id="112"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6431" y="5235580"/>
              <a:ext cx="165209" cy="8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 name="Oval 17"/>
          <p:cNvSpPr>
            <a:spLocks noChangeArrowheads="1"/>
          </p:cNvSpPr>
          <p:nvPr/>
        </p:nvSpPr>
        <p:spPr bwMode="auto">
          <a:xfrm>
            <a:off x="5756799" y="6676781"/>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Tree>
    <p:extLst>
      <p:ext uri="{BB962C8B-B14F-4D97-AF65-F5344CB8AC3E}">
        <p14:creationId xmlns:p14="http://schemas.microsoft.com/office/powerpoint/2010/main" val="606626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2" name="正方形/長方形 1"/>
          <p:cNvSpPr/>
          <p:nvPr/>
        </p:nvSpPr>
        <p:spPr>
          <a:xfrm>
            <a:off x="107504" y="706413"/>
            <a:ext cx="9036496" cy="5978560"/>
          </a:xfrm>
          <a:prstGeom prst="rect">
            <a:avLst/>
          </a:prstGeom>
        </p:spPr>
        <p:txBody>
          <a:bodyPr wrap="square">
            <a:spAutoFit/>
          </a:bodyPr>
          <a:lstStyle/>
          <a:p>
            <a:pPr marL="180000" indent="-457200">
              <a:lnSpc>
                <a:spcPts val="17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改革の継承と発展</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までの改革を継承・</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発展させつつ</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、時代環境の変化を見据え、新たな視点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展開をめざします。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現状認識</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大阪府は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、深刻な財政危機を克服するため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事業の厳格な選択」</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ともに、「広域自治体と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　　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役割への純化」をめざし、全国的にも類例のない規模での厳しい行財政改革に取り組んできました。特に平成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年度に策定した「財政再建プログラム（案）」以降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に負担を先送りせず、「収入の範囲内で予算を組む」という基本方針のもと、ゼロベースでの見直し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や人件費削減の取組みなどを行い、持続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に力を注いできました。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までの取組みにより、組織運営体制の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スリム・効率化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を図るとともに、財政面では、一定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の条件のもと、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危機的な財政状況からようやく脱却の見通しが見えつつあります。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しかしながら、特に直面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は多額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の収支不足が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見込まれるなど、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府財政は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依然として厳しい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状況にあります。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、人口構造をはじめ府を取り巻く状況が大きく変化していくなか、人口減少、超高齢社会を見据えた施策全般の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あり方をはじめ、直面する南海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トラフ巨大地震対策や成長戦略の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、新たな課題にもしっかりと対応していかねばなりません。</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ためには、「選択と集中」による柔軟な事業シフトや最適な役割分担と連携の強化により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、創造性を発揮しながら課題に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的確に対応しうる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行財政運営体制を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確立する必要があります。</a:t>
            </a:r>
          </a:p>
          <a:p>
            <a:pPr marL="180000" indent="-457200">
              <a:lnSpc>
                <a:spcPts val="17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プランの位置づけ</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までの改革の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取組みを継承・発展させつつ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、「強い大阪」の実現をめざし、自律的な行財政マネジメントや新たな発想・視点からの行政展開を軸に、今後の府の行財政運営改革の基本方針を示すものです。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あわせて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、直面する収支不足への対応をはじめ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、持続可能で安定的な財政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運営の実現に向けた方向性を明らかにします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、新たな時代環境を見据え、行財政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基盤の充実・強化をめざします。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3758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庁内連携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
        <p:nvSpPr>
          <p:cNvPr id="7" name="正方形/長方形 6"/>
          <p:cNvSpPr/>
          <p:nvPr/>
        </p:nvSpPr>
        <p:spPr>
          <a:xfrm>
            <a:off x="300912" y="903069"/>
            <a:ext cx="8716088" cy="4721805"/>
          </a:xfrm>
          <a:prstGeom prst="rect">
            <a:avLst/>
          </a:prstGeom>
        </p:spPr>
        <p:txBody>
          <a:bodyPr wrap="square">
            <a:spAutoFit/>
          </a:bodyPr>
          <a:lstStyle/>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限られた財源と人材で、さまざまな課題に的確に対応していくため、庁内が連携し、総合力、チーム力</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を高めることが重要です。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も、密集市街地対策や女性の就労支援などの横断的な課題については、庁内の各部局が連携して対応してきました。今後、各部局の政策ツール（事業、ネットワークなど）を持ち寄り、パッケージで展開することにより高い効果が見込まれる課題については、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解決型プロジェクトチーム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を積極的に活用するなど、より実効性の高い組織運営を図ります。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課題解決型プロジェクトチームの活用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542925" indent="-54292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新たな課題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に対し、関係部局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が部局の枠を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越えて連携・協力して取り組むことができるよう、課題解決型プロジェクトチームを積極的に活用します。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事業間調整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重要な政策課題について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、マネジメントシートを活用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調整（すりあわせ）を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ことで、施策・事業の重複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防止や相乗効果の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発揮につなげます。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また、課題解決型プロジェクトチームを活用し、パッケージでの展開を図ります。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）」参照）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ストックの活用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の継承、先進的事例の共有、アドバイザー制度、各部局のネットワークの活用など、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部局の枠を越えてナレッジマネジメントを推進します。（→ 「組織活力の向上」参照）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8923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95536" y="3573016"/>
            <a:ext cx="8361028" cy="3075254"/>
          </a:xfrm>
          <a:prstGeom prst="ellipse">
            <a:avLst/>
          </a:prstGeom>
          <a:solidFill>
            <a:schemeClr val="accent6">
              <a:lumMod val="40000"/>
              <a:lumOff val="60000"/>
            </a:schemeClr>
          </a:solidFill>
          <a:ln w="9525">
            <a:noFill/>
          </a:ln>
          <a:effectLst>
            <a:softEdge rad="3175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6559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sp>
        <p:nvSpPr>
          <p:cNvPr id="27" name="正方形/長方形 26"/>
          <p:cNvSpPr/>
          <p:nvPr/>
        </p:nvSpPr>
        <p:spPr>
          <a:xfrm>
            <a:off x="179512" y="764704"/>
            <a:ext cx="8757072" cy="2554545"/>
          </a:xfrm>
          <a:prstGeom prst="rect">
            <a:avLst/>
          </a:prstGeom>
          <a:ln w="9525">
            <a:solidFill>
              <a:schemeClr val="tx1"/>
            </a:solidFill>
          </a:ln>
        </p:spPr>
        <p:txBody>
          <a:bodyPr wrap="square">
            <a:spAutoFit/>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これまで、職員が府民のために全力を尽くすことができる組織の実現をめざし、様々な人事給与制度の改</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革をはじめとする公務員制度改革を進めてきました。現在も、平成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月に制定した職員基本条例など</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に基づき、取組みを進めているところであり、今後も、必要な改善や見直しを行いながら、自律的で創造性を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発揮する組織づくりをめざします。</a:t>
            </a:r>
          </a:p>
          <a:p>
            <a:pPr indent="-252000"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このような取組みに加え、自律的な改革を支える体制を構築する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ため、多様な価値観を尊重し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、改革マ</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を持ってチャレンジする自律型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の「人財」の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採用・育成を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徹底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年齢構成</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見据えた組織人員体制の検討等を進めます。また、職員・組織がもつ</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通じて形成されたネットワークを組織全体で共有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・活用するとともに、業務の無駄の排除・改善など効率・効果的な業務遂行により創出されたマンパワーを創造性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の発揮や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府民サービス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向上につなげます。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図表 5"/>
          <p:cNvGraphicFramePr/>
          <p:nvPr>
            <p:extLst>
              <p:ext uri="{D42A27DB-BD31-4B8C-83A1-F6EECF244321}">
                <p14:modId xmlns:p14="http://schemas.microsoft.com/office/powerpoint/2010/main" val="2321144433"/>
              </p:ext>
            </p:extLst>
          </p:nvPr>
        </p:nvGraphicFramePr>
        <p:xfrm>
          <a:off x="323528" y="3319248"/>
          <a:ext cx="8640960" cy="317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3432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002670" y="2535145"/>
            <a:ext cx="3847569" cy="3632096"/>
          </a:xfrm>
          <a:prstGeom prst="ellipse">
            <a:avLst/>
          </a:prstGeom>
          <a:solidFill>
            <a:schemeClr val="bg2">
              <a:lumMod val="75000"/>
            </a:schemeClr>
          </a:solidFill>
          <a:ln>
            <a:noFill/>
          </a:ln>
          <a:effectLst>
            <a:glow rad="1397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26361" y="4221089"/>
            <a:ext cx="5697767" cy="2586111"/>
            <a:chOff x="2545363" y="5787956"/>
            <a:chExt cx="5070257" cy="2490328"/>
          </a:xfrm>
          <a:solidFill>
            <a:schemeClr val="accent4">
              <a:lumMod val="40000"/>
              <a:lumOff val="60000"/>
            </a:schemeClr>
          </a:solidFill>
        </p:grpSpPr>
        <p:sp>
          <p:nvSpPr>
            <p:cNvPr id="39" name="角丸四角形 38"/>
            <p:cNvSpPr/>
            <p:nvPr/>
          </p:nvSpPr>
          <p:spPr>
            <a:xfrm>
              <a:off x="2545363" y="5787956"/>
              <a:ext cx="5070257" cy="2490328"/>
            </a:xfrm>
            <a:prstGeom prst="roundRect">
              <a:avLst>
                <a:gd name="adj" fmla="val 1943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28575"/>
            <a:effectLst/>
          </p:spPr>
          <p:style>
            <a:lnRef idx="2">
              <a:schemeClr val="dk1"/>
            </a:lnRef>
            <a:fillRef idx="1">
              <a:schemeClr val="lt1"/>
            </a:fillRef>
            <a:effectRef idx="0">
              <a:schemeClr val="dk1"/>
            </a:effectRef>
            <a:fontRef idx="minor">
              <a:schemeClr val="dk1"/>
            </a:fontRef>
          </p:style>
          <p:txBody>
            <a:bodyPr lIns="108000" rtlCol="0" anchor="ctr"/>
            <a:lstStyle/>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知識</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、ノウハウの継承</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・事務フロー、マニュアルの継続的な改善を徹底し、組織で共有する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先進的事例の共有</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・先進的な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事例や汎用性の高い情報（困難処理</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事案等</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）をデータベース化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バーチャルＷＧ（電子会議等）</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を利用したオープン型の意見交換を行う</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アドバイザー制度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・庁内専門家（エキスパート）からアドバイスを受けるしくみをつくる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ネットワークの活用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・全部局の対外的ネットワークを相互で活用する（例：公民連携）</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0" name="正方形/長方形 39"/>
            <p:cNvSpPr/>
            <p:nvPr/>
          </p:nvSpPr>
          <p:spPr>
            <a:xfrm>
              <a:off x="3853191" y="5892040"/>
              <a:ext cx="2471551" cy="268533"/>
            </a:xfrm>
            <a:prstGeom prst="rect">
              <a:avLst/>
            </a:prstGeom>
            <a:grp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7" name="角丸四角形 36"/>
          <p:cNvSpPr/>
          <p:nvPr/>
        </p:nvSpPr>
        <p:spPr>
          <a:xfrm>
            <a:off x="26361" y="1124745"/>
            <a:ext cx="2788904"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72000" rIns="72000" rtlCol="0" anchor="ctr"/>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を見据えた組織人員体制</a:t>
            </a:r>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■自律型「人財」の</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採用</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72000" indent="-45720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多様な価値観を尊重し、改革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マインドを持って</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チャレンジする自律型の人財</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■職員が働きやすい環境づくり</a:t>
            </a:r>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55100" y="1282607"/>
            <a:ext cx="2088233" cy="389335"/>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人員体制の構築</a:t>
            </a:r>
          </a:p>
        </p:txBody>
      </p:sp>
      <p:sp>
        <p:nvSpPr>
          <p:cNvPr id="35" name="角丸四角形 34"/>
          <p:cNvSpPr/>
          <p:nvPr/>
        </p:nvSpPr>
        <p:spPr>
          <a:xfrm>
            <a:off x="3009628" y="1124745"/>
            <a:ext cx="2714500"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108000" rIns="108000" rtlCol="0" anchor="ctr"/>
          <a:lstStyle/>
          <a:p>
            <a:pPr lvl="1"/>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a:t>
            </a:r>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■組織横断のネットワーク</a:t>
            </a:r>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45720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・勉強会、プレゼンテーション等を通じた部局間交流、職員間交流を活性化する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■実効ある提案制度</a:t>
            </a:r>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・職員提案による業務効率化の取組み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等を組織で共有する</a:t>
            </a:r>
            <a:endParaRPr lang="ja-JP" altLang="en-US" sz="1100" i="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6" name="正方形/長方形 35"/>
          <p:cNvSpPr/>
          <p:nvPr/>
        </p:nvSpPr>
        <p:spPr>
          <a:xfrm>
            <a:off x="3444936" y="1317899"/>
            <a:ext cx="1916749" cy="318749"/>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p:txBody>
      </p:sp>
      <p:sp>
        <p:nvSpPr>
          <p:cNvPr id="24" name="正方形/長方形 23"/>
          <p:cNvSpPr/>
          <p:nvPr/>
        </p:nvSpPr>
        <p:spPr>
          <a:xfrm>
            <a:off x="266912" y="711746"/>
            <a:ext cx="2264607" cy="294729"/>
          </a:xfrm>
          <a:prstGeom prst="rect">
            <a:avLst/>
          </a:prstGeom>
          <a:solidFill>
            <a:schemeClr val="accent6">
              <a:lumMod val="40000"/>
              <a:lumOff val="60000"/>
            </a:schemeClr>
          </a:solidFill>
          <a:ln w="12700">
            <a:solidFill>
              <a:schemeClr val="tx1"/>
            </a:solidFill>
          </a:ln>
          <a:effectLst>
            <a:innerShdw blurRad="63500" dist="50800" dir="54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組織活力の向上の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6390472" y="1328947"/>
            <a:ext cx="1648597" cy="5184576"/>
            <a:chOff x="6486348" y="4022813"/>
            <a:chExt cx="1589130" cy="2546689"/>
          </a:xfrm>
        </p:grpSpPr>
        <p:sp>
          <p:nvSpPr>
            <p:cNvPr id="47" name="角丸四角形 46"/>
            <p:cNvSpPr/>
            <p:nvPr/>
          </p:nvSpPr>
          <p:spPr>
            <a:xfrm>
              <a:off x="6486348" y="4022813"/>
              <a:ext cx="1589130" cy="2546689"/>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631605" y="4168004"/>
              <a:ext cx="1298612" cy="2271407"/>
              <a:chOff x="6615631" y="3821889"/>
              <a:chExt cx="1298612" cy="2271407"/>
            </a:xfrm>
          </p:grpSpPr>
          <p:grpSp>
            <p:nvGrpSpPr>
              <p:cNvPr id="48" name="グループ化 47"/>
              <p:cNvGrpSpPr/>
              <p:nvPr/>
            </p:nvGrpSpPr>
            <p:grpSpPr>
              <a:xfrm>
                <a:off x="6615631" y="3821889"/>
                <a:ext cx="1298612" cy="1481222"/>
                <a:chOff x="7175464" y="2825003"/>
                <a:chExt cx="1220792" cy="1280587"/>
              </a:xfrm>
              <a:solidFill>
                <a:schemeClr val="accent4"/>
              </a:solidFill>
            </p:grpSpPr>
            <p:sp>
              <p:nvSpPr>
                <p:cNvPr id="49" name="角丸四角形 48"/>
                <p:cNvSpPr/>
                <p:nvPr/>
              </p:nvSpPr>
              <p:spPr>
                <a:xfrm>
                  <a:off x="7175464" y="2825003"/>
                  <a:ext cx="1220792" cy="598466"/>
                </a:xfrm>
                <a:prstGeom prst="roundRect">
                  <a:avLst>
                    <a:gd name="adj" fmla="val 25397"/>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創造性の発揮</a:t>
                  </a:r>
                </a:p>
              </p:txBody>
            </p:sp>
            <p:sp>
              <p:nvSpPr>
                <p:cNvPr id="51" name="角丸四角形 50"/>
                <p:cNvSpPr/>
                <p:nvPr/>
              </p:nvSpPr>
              <p:spPr>
                <a:xfrm>
                  <a:off x="7175464" y="3501420"/>
                  <a:ext cx="1220792" cy="604170"/>
                </a:xfrm>
                <a:prstGeom prst="roundRect">
                  <a:avLst>
                    <a:gd name="adj" fmla="val 20253"/>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業　務　改　</a:t>
                  </a:r>
                  <a:r>
                    <a:rPr lang="ja-JP" altLang="en-US" sz="11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革</a:t>
                  </a:r>
                  <a:endParaRPr lang="en-US" altLang="ja-JP" sz="11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効率化</a:t>
                  </a:r>
                  <a:endParaRPr lang="en-US" altLang="ja-JP"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サービス向上</a:t>
                  </a:r>
                </a:p>
              </p:txBody>
            </p:sp>
          </p:grpSp>
          <p:sp>
            <p:nvSpPr>
              <p:cNvPr id="25" name="角丸四角形 24"/>
              <p:cNvSpPr/>
              <p:nvPr/>
            </p:nvSpPr>
            <p:spPr>
              <a:xfrm>
                <a:off x="6615631" y="5404908"/>
                <a:ext cx="1298611" cy="688388"/>
              </a:xfrm>
              <a:prstGeom prst="roundRect">
                <a:avLst>
                  <a:gd name="adj" fmla="val 25397"/>
                </a:avLst>
              </a:prstGeom>
              <a:solidFill>
                <a:schemeClr val="accent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内部統制の充実</a:t>
                </a:r>
              </a:p>
            </p:txBody>
          </p:sp>
        </p:grpSp>
      </p:grpSp>
      <p:sp>
        <p:nvSpPr>
          <p:cNvPr id="30" name="角丸四角形 29"/>
          <p:cNvSpPr/>
          <p:nvPr/>
        </p:nvSpPr>
        <p:spPr>
          <a:xfrm>
            <a:off x="8514003" y="2559319"/>
            <a:ext cx="600075" cy="2860272"/>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vert="eaVert" lIns="72000" tIns="72000" rIns="144000" bIns="72000" rtlCol="0" anchor="ctr" anchorCtr="0"/>
          <a:lstStyle/>
          <a:p>
            <a:pPr algn="dist">
              <a:lnSpc>
                <a:spcPct val="0"/>
              </a:lnSpc>
            </a:pP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ct val="0"/>
              </a:lnSpc>
            </a:pP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ct val="0"/>
              </a:lnSpc>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自律的な改革を支える体制の構築</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8166305" y="3406276"/>
            <a:ext cx="271314" cy="1166358"/>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856557" y="2369095"/>
            <a:ext cx="405296" cy="3208082"/>
            <a:chOff x="5635724" y="2168860"/>
            <a:chExt cx="405296" cy="2414233"/>
          </a:xfrm>
        </p:grpSpPr>
        <p:sp>
          <p:nvSpPr>
            <p:cNvPr id="44" name="二等辺三角形 43"/>
            <p:cNvSpPr/>
            <p:nvPr/>
          </p:nvSpPr>
          <p:spPr>
            <a:xfrm rot="5400000">
              <a:off x="4661980" y="3204053"/>
              <a:ext cx="2414233" cy="343847"/>
            </a:xfrm>
            <a:prstGeom prst="triangle">
              <a:avLst/>
            </a:prstGeom>
            <a:gradFill flip="none" rotWithShape="1">
              <a:gsLst>
                <a:gs pos="0">
                  <a:schemeClr val="bg2"/>
                </a:gs>
                <a:gs pos="88000">
                  <a:schemeClr val="bg2">
                    <a:lumMod val="75000"/>
                    <a:shade val="67500"/>
                    <a:satMod val="115000"/>
                  </a:schemeClr>
                </a:gs>
                <a:gs pos="100000">
                  <a:schemeClr val="bg2">
                    <a:lumMod val="75000"/>
                    <a:shade val="100000"/>
                    <a:satMod val="115000"/>
                  </a:schemeClr>
                </a:gs>
              </a:gsLst>
              <a:lin ang="16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635724" y="2919487"/>
              <a:ext cx="353943" cy="1090648"/>
            </a:xfrm>
            <a:prstGeom prst="rect">
              <a:avLst/>
            </a:prstGeom>
            <a:noFill/>
          </p:spPr>
          <p:txBody>
            <a:bodyPr vert="eaVert" wrap="square"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マンパワーのシフト</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Tree>
    <p:extLst>
      <p:ext uri="{BB962C8B-B14F-4D97-AF65-F5344CB8AC3E}">
        <p14:creationId xmlns:p14="http://schemas.microsoft.com/office/powerpoint/2010/main" val="2035570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sp>
        <p:nvSpPr>
          <p:cNvPr id="6" name="正方形/長方形 5"/>
          <p:cNvSpPr/>
          <p:nvPr/>
        </p:nvSpPr>
        <p:spPr>
          <a:xfrm>
            <a:off x="302940" y="2492896"/>
            <a:ext cx="8820472" cy="4278094"/>
          </a:xfrm>
          <a:prstGeom prst="rect">
            <a:avLst/>
          </a:prstGeom>
        </p:spPr>
        <p:txBody>
          <a:bodyPr wrap="square">
            <a:spAutoFit/>
          </a:bodyPr>
          <a:lstStyle/>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を見据えた組織人員体制の検討</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将来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の職員の年齢構成や若手職員のマネジメント能力の向上と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いった観点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、府の組織体制のあり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方を検討します。また、引き続き、効率化に努めつつ、危機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管理事象への適切な対応や内部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の充実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の伝承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といった新たな課題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に対応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組織人員体制の整備に向けた取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組みを進めます。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自律型「人財」の採用</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必要に応じて改善します。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多様な価値観を尊重し、改革マインドを持ってチャレンジする自律型の人財</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再任用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のもつ知識・技術やノウハウを活用できるような仕組みづくりについて検討します。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が働きやすい環境づくり</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柔軟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な働き方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時差勤務の弾力化等、職員の状況に応じた柔軟な働き方を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育て中の職員へのサポート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子育ての経験者である先輩職員が、子育て期（出生前～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小学校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低学年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の後輩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職員にサポート（メンターなど）を行うことができる仕組みを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ワークライフバランス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の推進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育児休業、介護休暇等の休業中の職員に対し、円滑な職場復帰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支援、業務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情報提供・能力開発等を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894641201"/>
              </p:ext>
            </p:extLst>
          </p:nvPr>
        </p:nvGraphicFramePr>
        <p:xfrm>
          <a:off x="247650" y="1196752"/>
          <a:ext cx="8667750" cy="1310640"/>
        </p:xfrm>
        <a:graphic>
          <a:graphicData uri="http://schemas.openxmlformats.org/drawingml/2006/table">
            <a:tbl>
              <a:tblPr/>
              <a:tblGrid>
                <a:gridCol w="8667750"/>
              </a:tblGrid>
              <a:tr h="904875">
                <a:tc>
                  <a:txBody>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新たな課題に的確に対応し、最大のパフォーマンスを発揮することができるよう、求める人材を適切に確保するとともに、職員が働きやすい環境づくりを進め、女性職員を幅広い分野へ積極的に任用し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11340449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
        <p:nvSpPr>
          <p:cNvPr id="6" name="正方形/長方形 5"/>
          <p:cNvSpPr/>
          <p:nvPr/>
        </p:nvSpPr>
        <p:spPr>
          <a:xfrm>
            <a:off x="179512" y="2173799"/>
            <a:ext cx="8901088" cy="4278094"/>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人材</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育成</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実務経験を通じた能力開発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を中心に行うとともに、現場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主義の人事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配置等（人的マネジメン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ト）に加え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、行政課題の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高度化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、複雑化に対応する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ため、引き続き職員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の専門的知識や経験を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活用した人事ローテーション、キャリアアップを行います。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人的資源マネジメント（平成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月）から抜粋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・現場主義の人事配置、異動ルールの実現等（市町村・民間との人事交流、キャリア形成の支援等）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・チャレンジ意欲を高揚させる異動制度の充実</a:t>
            </a:r>
            <a:endParaRPr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横断の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ネットワーク</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長マネジメントによる部局間交流、職種間交流（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勉強会、プレゼンテーション機会等）を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力の研鑽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と幅広い視点・視野から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の企画力、判断力等を高めます。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ある提案制度</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職員提案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による業務効率化の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組織的に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共有し、業務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映する取組みとして、進捗状況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を管理する「処理表」によるフォローアップを実施することで提案の実現を支援し、表彰等インセンティブを導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入</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活性化を図ります。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3113770794"/>
              </p:ext>
            </p:extLst>
          </p:nvPr>
        </p:nvGraphicFramePr>
        <p:xfrm>
          <a:off x="210829" y="1206823"/>
          <a:ext cx="8743950" cy="822960"/>
        </p:xfrm>
        <a:graphic>
          <a:graphicData uri="http://schemas.openxmlformats.org/drawingml/2006/table">
            <a:tbl>
              <a:tblPr/>
              <a:tblGrid>
                <a:gridCol w="8743950"/>
              </a:tblGrid>
              <a:tr h="78869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が組織を支え、課題解決に向けて創造性を発揮するためには、個々の職員の能力育成とともに、職員のもつ能力を適切に活用したマネジメントの充実により、さらなる能力開発や戦略的な人材育成につなげ、組織力を向上させ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34849416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23528" y="1834584"/>
            <a:ext cx="8173578" cy="646331"/>
          </a:xfrm>
          <a:prstGeom prst="rect">
            <a:avLst/>
          </a:prstGeom>
        </p:spPr>
        <p:txBody>
          <a:bodyPr wrap="square">
            <a:spAutoFit/>
          </a:bodyPr>
          <a:lstStyle/>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9512" y="1193808"/>
            <a:ext cx="8901088" cy="792088"/>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403048766"/>
              </p:ext>
            </p:extLst>
          </p:nvPr>
        </p:nvGraphicFramePr>
        <p:xfrm>
          <a:off x="274367" y="1251709"/>
          <a:ext cx="8639175" cy="1310640"/>
        </p:xfrm>
        <a:graphic>
          <a:graphicData uri="http://schemas.openxmlformats.org/drawingml/2006/table">
            <a:tbl>
              <a:tblPr/>
              <a:tblGrid>
                <a:gridCol w="8639175"/>
              </a:tblGrid>
              <a:tr h="93345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職員・組織のもつ知識・ノウハウやネットワークは貴重な知的財産です。</a:t>
                      </a: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新たに「しごとポータルサイト（仮称）」を設置し、事務フローやマニュアルを集約するなど、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組織全体で共有化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を図り、横断的に活用することにより、能力育成をはじめ、効率的、効果的な業務遂行及び創造性の発揮につなげます。</a:t>
                      </a: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併せて、チームワークを重視する組織風土へ変革していくことにより、組織全体の強みを束ね、総合力の向上をめざします。</a:t>
                      </a:r>
                      <a:endParaRPr kumimoji="1" lang="ja-JP" altLang="en-US" dirty="0"/>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
        <p:nvSpPr>
          <p:cNvPr id="17" name="正方形/長方形 16"/>
          <p:cNvSpPr/>
          <p:nvPr/>
        </p:nvSpPr>
        <p:spPr>
          <a:xfrm>
            <a:off x="179513" y="2636912"/>
            <a:ext cx="8964488" cy="338554"/>
          </a:xfrm>
          <a:prstGeom prst="rect">
            <a:avLst/>
          </a:prstGeom>
        </p:spPr>
        <p:txBody>
          <a:bodyPr wrap="square">
            <a:spAutoFit/>
          </a:bodyPr>
          <a:lstStyle/>
          <a:p>
            <a:pPr indent="-252000"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49131" y="2708920"/>
            <a:ext cx="8645737" cy="3643551"/>
          </a:xfrm>
          <a:prstGeom prst="roundRect">
            <a:avLst>
              <a:gd name="adj" fmla="val 14277"/>
            </a:avLst>
          </a:prstGeom>
          <a:ln w="19050">
            <a:solidFill>
              <a:schemeClr val="tx1"/>
            </a:solidFill>
            <a:prstDash val="sysDot"/>
          </a:ln>
        </p:spPr>
        <p:txBody>
          <a:bodyPr wrap="square" lIns="72000" rIns="72000">
            <a:spAutoFit/>
          </a:bodyPr>
          <a:lstStyle/>
          <a:p>
            <a:pPr defTabSz="647700">
              <a:spcBef>
                <a:spcPct val="0"/>
              </a:spcBef>
              <a:tabLst>
                <a:tab pos="8256588" algn="r"/>
              </a:tabLst>
              <a:defRPr/>
            </a:pP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「しごとポータルサイト（仮称）」の設置</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知識・ノウハウを継承するため、事務フローやマニュアルなど関連情報を集約したサイトを設置し、効率的で効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果的な業務遂行を図る。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また、先進的事例やリスク対応実例など役立つ情報をアーカイブとして順次データベース化することで、組織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全体で共有し、横断的に活用する。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バーチャル</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電子会議など</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他部局、他課の関係者や経験者が</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環境（庁内コミュニケーションツールなど）を利用したオープン型の意見交</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換等を行うことにより、企画立案や業務改革（サービスの向上等）に向け、テーマ別かつ体系的な検討が可能となる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よう、サポート機能を整備する。</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アドバイザー</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庁内の専門知識を有する職員にアドバイス等を受けることができるしくみ</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庁内専門家（エキスパート）から</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環境等によりアドバイスを受けるしくみをつくり、ノウハウを最大限に活用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　　</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ネットワークの活用</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連携などにおいて、全部局の対外的ネットワークを相互に活用することで、効果的な事業展開につなげる。</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spTree>
    <p:extLst>
      <p:ext uri="{BB962C8B-B14F-4D97-AF65-F5344CB8AC3E}">
        <p14:creationId xmlns:p14="http://schemas.microsoft.com/office/powerpoint/2010/main" val="4177506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rot="10800000">
            <a:off x="1883239" y="4221088"/>
            <a:ext cx="5316665" cy="1556010"/>
          </a:xfrm>
          <a:prstGeom prst="triangle">
            <a:avLst>
              <a:gd name="adj" fmla="val 50164"/>
            </a:avLst>
          </a:prstGeom>
          <a:solidFill>
            <a:schemeClr val="accent1">
              <a:lumMod val="40000"/>
              <a:lumOff val="60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65</a:t>
            </a:fld>
            <a:endParaRPr lang="ja-JP" altLang="en-US" dirty="0">
              <a:solidFill>
                <a:prstClr val="black"/>
              </a:solidFill>
            </a:endParaRPr>
          </a:p>
        </p:txBody>
      </p:sp>
      <p:cxnSp>
        <p:nvCxnSpPr>
          <p:cNvPr id="12" name="直線コネクタ 11"/>
          <p:cNvCxnSpPr/>
          <p:nvPr/>
        </p:nvCxnSpPr>
        <p:spPr>
          <a:xfrm>
            <a:off x="147557" y="108247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13" name="角丸四角形 12"/>
          <p:cNvSpPr/>
          <p:nvPr/>
        </p:nvSpPr>
        <p:spPr>
          <a:xfrm>
            <a:off x="361830" y="1268760"/>
            <a:ext cx="4032448" cy="32394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知的ストックの活用（ナレッジマネジメント）のイメージ</a:t>
            </a:r>
          </a:p>
        </p:txBody>
      </p:sp>
      <p:sp>
        <p:nvSpPr>
          <p:cNvPr id="15" name="角丸四角形 14"/>
          <p:cNvSpPr/>
          <p:nvPr/>
        </p:nvSpPr>
        <p:spPr>
          <a:xfrm>
            <a:off x="3189529" y="4221088"/>
            <a:ext cx="2701034" cy="360040"/>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知的ストックの共有・活用</a:t>
            </a:r>
          </a:p>
        </p:txBody>
      </p:sp>
      <p:sp>
        <p:nvSpPr>
          <p:cNvPr id="16" name="角丸四角形 15"/>
          <p:cNvSpPr/>
          <p:nvPr/>
        </p:nvSpPr>
        <p:spPr>
          <a:xfrm>
            <a:off x="2024978" y="5777099"/>
            <a:ext cx="5174926" cy="776338"/>
          </a:xfrm>
          <a:prstGeom prst="roundRect">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組織の「知識・ノウハウ」を最大限に有効活用し、能力の育成、業務効率の向上、創造性の発揮につなげていく</a:t>
            </a:r>
          </a:p>
        </p:txBody>
      </p:sp>
      <p:pic>
        <p:nvPicPr>
          <p:cNvPr id="1030" name="Picture 6" descr="C:\Users\tochiorik\AppData\Local\Microsoft\Windows\Temporary Internet Files\Content.IE5\2IMA4CGB\MC900090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516" y="4792518"/>
            <a:ext cx="1077775" cy="8056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chiorik\AppData\Local\Microsoft\Windows\Temporary Internet Files\Content.IE5\G22A91DL\MC9004455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724063"/>
            <a:ext cx="1009258" cy="8740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tochiorik\AppData\Local\Microsoft\Windows\Temporary Internet Files\Content.IE5\G22A91DL\MC900446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417" y="4825576"/>
            <a:ext cx="759703" cy="7288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1880187" y="1566082"/>
            <a:ext cx="5319717" cy="2451546"/>
            <a:chOff x="1880187" y="1566082"/>
            <a:chExt cx="5319717" cy="2451546"/>
          </a:xfrm>
        </p:grpSpPr>
        <p:sp>
          <p:nvSpPr>
            <p:cNvPr id="2" name="円/楕円 1"/>
            <p:cNvSpPr/>
            <p:nvPr/>
          </p:nvSpPr>
          <p:spPr>
            <a:xfrm>
              <a:off x="1880187" y="1857388"/>
              <a:ext cx="5319717" cy="2160240"/>
            </a:xfrm>
            <a:prstGeom prst="ellipse">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0" name="グループ化 19"/>
            <p:cNvGrpSpPr/>
            <p:nvPr/>
          </p:nvGrpSpPr>
          <p:grpSpPr>
            <a:xfrm>
              <a:off x="2730721" y="1566082"/>
              <a:ext cx="4469183" cy="2001135"/>
              <a:chOff x="2730721" y="1566082"/>
              <a:chExt cx="4469183" cy="2001135"/>
            </a:xfrm>
          </p:grpSpPr>
          <p:sp>
            <p:nvSpPr>
              <p:cNvPr id="14" name="テキスト ボックス 13"/>
              <p:cNvSpPr txBox="1"/>
              <p:nvPr/>
            </p:nvSpPr>
            <p:spPr>
              <a:xfrm>
                <a:off x="2730721" y="2828553"/>
                <a:ext cx="4469183"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事務フローやマニュアル、基本データなどの集約サイト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先進的事例やリスク対応事例などをデータベース化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バーチャルＷＧの活用（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会議等）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descr="C:\Users\shiromam\AppData\Local\Microsoft\Windows\Temporary Internet Files\Content.IE5\QC5KN6DB\MC9004289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3185" y="1566082"/>
                <a:ext cx="769055" cy="74193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32" name="Picture 8" descr="C:\Program Files\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7" y="4741519"/>
            <a:ext cx="902563" cy="85664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grpSp>
        <p:nvGrpSpPr>
          <p:cNvPr id="6" name="グループ化 5"/>
          <p:cNvGrpSpPr/>
          <p:nvPr/>
        </p:nvGrpSpPr>
        <p:grpSpPr>
          <a:xfrm>
            <a:off x="0" y="2299226"/>
            <a:ext cx="3551898" cy="3298932"/>
            <a:chOff x="0" y="2299226"/>
            <a:chExt cx="3551898" cy="3298932"/>
          </a:xfrm>
        </p:grpSpPr>
        <p:sp>
          <p:nvSpPr>
            <p:cNvPr id="18" name="環状矢印 17"/>
            <p:cNvSpPr/>
            <p:nvPr/>
          </p:nvSpPr>
          <p:spPr>
            <a:xfrm rot="16200000">
              <a:off x="126483" y="2172743"/>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 name="正方形/長方形 3"/>
            <p:cNvSpPr/>
            <p:nvPr/>
          </p:nvSpPr>
          <p:spPr>
            <a:xfrm>
              <a:off x="272486" y="4113617"/>
              <a:ext cx="1761897" cy="64343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組織風土の変革</a:t>
              </a:r>
            </a:p>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→組織全体に貢献する行</a:t>
              </a:r>
            </a:p>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動</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チームワーク</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の重視</a:t>
              </a:r>
            </a:p>
          </p:txBody>
        </p:sp>
      </p:grpSp>
      <p:sp>
        <p:nvSpPr>
          <p:cNvPr id="32" name="角丸四角形 31"/>
          <p:cNvSpPr/>
          <p:nvPr/>
        </p:nvSpPr>
        <p:spPr>
          <a:xfrm>
            <a:off x="0" y="3629409"/>
            <a:ext cx="2552235" cy="3726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役立つ「情報」の提供・協力</a:t>
            </a:r>
          </a:p>
        </p:txBody>
      </p:sp>
      <p:grpSp>
        <p:nvGrpSpPr>
          <p:cNvPr id="7" name="グループ化 6"/>
          <p:cNvGrpSpPr/>
          <p:nvPr/>
        </p:nvGrpSpPr>
        <p:grpSpPr>
          <a:xfrm>
            <a:off x="5565498" y="2299227"/>
            <a:ext cx="3551898" cy="3298932"/>
            <a:chOff x="5565498" y="2299227"/>
            <a:chExt cx="3551898" cy="3298932"/>
          </a:xfrm>
        </p:grpSpPr>
        <p:sp>
          <p:nvSpPr>
            <p:cNvPr id="37" name="環状矢印 36"/>
            <p:cNvSpPr/>
            <p:nvPr/>
          </p:nvSpPr>
          <p:spPr>
            <a:xfrm rot="5400000">
              <a:off x="5691981" y="2172744"/>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7" name="正方形/長方形 26"/>
            <p:cNvSpPr/>
            <p:nvPr/>
          </p:nvSpPr>
          <p:spPr>
            <a:xfrm>
              <a:off x="7046520" y="4113617"/>
              <a:ext cx="1761897" cy="57498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全庁での横断的活用を拡げ効果を高める</a:t>
              </a:r>
            </a:p>
          </p:txBody>
        </p:sp>
      </p:grpSp>
      <p:sp>
        <p:nvSpPr>
          <p:cNvPr id="34" name="角丸四角形 33"/>
          <p:cNvSpPr/>
          <p:nvPr/>
        </p:nvSpPr>
        <p:spPr>
          <a:xfrm>
            <a:off x="8172400" y="3645024"/>
            <a:ext cx="908199" cy="36004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sp>
        <p:nvSpPr>
          <p:cNvPr id="29" name="角丸四角形 28"/>
          <p:cNvSpPr/>
          <p:nvPr/>
        </p:nvSpPr>
        <p:spPr>
          <a:xfrm>
            <a:off x="3219104" y="2237259"/>
            <a:ext cx="2744081" cy="427856"/>
          </a:xfrm>
          <a:prstGeom prst="roundRect">
            <a:avLst>
              <a:gd name="adj" fmla="val 30672"/>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ポータルサイト」（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16146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2414601"/>
            <a:ext cx="9036496" cy="30777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の提供（活用）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府が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保有するデータを、様々な形式に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適切・容易に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変換できる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形式（エクセルデータなど）で、二次的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利用が可能な形で公開し、①透明性・信頼性の向上、②官民協働の推進、③経済の活性化・行政の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効率化を図ります。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現在、各部局のホームページにおいて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、関連する統計情報や公共</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施設情報等について、データ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PDF</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形式に加えてエクセル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形式でも行って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、利用者にわかりやすく提供するため、各部局の有するデータを整理して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掲載するポータルサイトを開設し、府民が幅広く利用できるようにしました。今後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、国などの広域における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取組みへの参画とともに、データの充実等を図っていきます。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オープンデータ　・・・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公共等が保有するデータが、再利用・商業利用可能な形で公開されるデータ。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他県において、活用されているデータの例（大阪府企画室調べ）</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66</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866752159"/>
              </p:ext>
            </p:extLst>
          </p:nvPr>
        </p:nvGraphicFramePr>
        <p:xfrm>
          <a:off x="1758771" y="6492240"/>
          <a:ext cx="2809875" cy="365760"/>
        </p:xfrm>
        <a:graphic>
          <a:graphicData uri="http://schemas.openxmlformats.org/drawingml/2006/table">
            <a:tbl>
              <a:tblPr/>
              <a:tblGrid>
                <a:gridCol w="2809875"/>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74824056"/>
              </p:ext>
            </p:extLst>
          </p:nvPr>
        </p:nvGraphicFramePr>
        <p:xfrm>
          <a:off x="755576" y="5447941"/>
          <a:ext cx="6971314" cy="1207343"/>
        </p:xfrm>
        <a:graphic>
          <a:graphicData uri="http://schemas.openxmlformats.org/drawingml/2006/table">
            <a:tbl>
              <a:tblPr firstRow="1" firstCol="1" bandRow="1"/>
              <a:tblGrid>
                <a:gridCol w="6971314"/>
              </a:tblGrid>
              <a:tr h="1207343">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（国宝・重文等の観光資源位置情報）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防災</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（避難場所、物資備蓄拠点、警察拠点等の位置情報</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雨量・水量観測所の位置情報、土砂災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害警戒区域指定地位置情報）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都市計画</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（都市公園の位置情報、都市計画一覧）</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医療・子育て、観光・グルメ、学校、行政・税金、統計</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に係る各情報</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県内市町村のオープンデータサイト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2314965865"/>
              </p:ext>
            </p:extLst>
          </p:nvPr>
        </p:nvGraphicFramePr>
        <p:xfrm>
          <a:off x="202767" y="1237696"/>
          <a:ext cx="8734425" cy="1066800"/>
        </p:xfrm>
        <a:graphic>
          <a:graphicData uri="http://schemas.openxmlformats.org/drawingml/2006/table">
            <a:tbl>
              <a:tblPr/>
              <a:tblGrid>
                <a:gridCol w="8734425"/>
              </a:tblGrid>
              <a:tr h="1004714">
                <a:tc>
                  <a:txBody>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の目覚ましい発展は、社会経済活動全般に大きな影響を及ぼしています。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こうした中、本府においてもオープンデータの提供やビッグデータの活用、平成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年から利用開始が予定されているマイナンバー制度の活用方策を検討するなど、先進的取組みを進めることにより、府民サービスの向</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上と業務改革を推進します。</a:t>
                      </a:r>
                      <a:endParaRPr kumimoji="1" lang="ja-JP" altLang="en-US"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933985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67</a:t>
            </a:fld>
            <a:endParaRPr kumimoji="1" lang="ja-JP" altLang="en-US" dirty="0"/>
          </a:p>
        </p:txBody>
      </p:sp>
      <p:sp>
        <p:nvSpPr>
          <p:cNvPr id="6" name="正方形/長方形 5"/>
          <p:cNvSpPr/>
          <p:nvPr/>
        </p:nvSpPr>
        <p:spPr>
          <a:xfrm>
            <a:off x="138569" y="1200135"/>
            <a:ext cx="8964488" cy="4124206"/>
          </a:xfrm>
          <a:prstGeom prst="rect">
            <a:avLst/>
          </a:prstGeom>
        </p:spPr>
        <p:txBody>
          <a:bodyPr wrap="square" lIns="72000" rIns="0">
            <a:spAutoFit/>
          </a:bodyPr>
          <a:lstStyle/>
          <a:p>
            <a:pPr defTabSz="647700">
              <a:spcBef>
                <a:spcPct val="0"/>
              </a:spcBef>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ビッグデータの活用　</a:t>
            </a:r>
            <a:endParaRPr lang="en-US" altLang="ja-JP" sz="1600" b="1"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ビッグデータとは、様々な方法で収集された多種多様で膨大なデータを指すことが多く、レジ等の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POS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タを用いた販売促進、ウェブ上で頻繁に検索されるワードを用いた広告事業など、各種サービスの提供の</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活用されています。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国においても、「ビッグデータの活用を推進するために必要な、「パーソナルデータ」の取扱い等の事業環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境整備を進める」とされています。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例えば、</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関連ビッグデータについては、大阪府市医療戦略会議から、効果的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や医薬品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発見・</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開発、適切な健康管理や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予防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、さらには多様なビジネス</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など活用の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メリットが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大きいと考えられる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ビッグデータ活用を可能とする基盤を整備すべき</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の提言が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示され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まし</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、医療分野の個人情報は、保護の必要性が高い一方で、一層の利活用が期待さ</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情報であるとされ、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利</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の重要な手段となる医療情報の番号制度について研究会を設置し、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制度利用の効果や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環境整備について、費用対効果や技術的な検証も含めて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議論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れてい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における議論の方向を注視しつつ</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、データ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収集やリンケージ</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等活用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に必要な</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仕組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費用対効果、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集約されたデータの活用可能性など府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して取り組むべき方向について検討を進めていきます。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海外の先進事例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デンマーク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1212621"/>
              </p:ext>
            </p:extLst>
          </p:nvPr>
        </p:nvGraphicFramePr>
        <p:xfrm>
          <a:off x="755576" y="5307542"/>
          <a:ext cx="7272808" cy="1340728"/>
        </p:xfrm>
        <a:graphic>
          <a:graphicData uri="http://schemas.openxmlformats.org/drawingml/2006/table">
            <a:tbl>
              <a:tblPr firstRow="1" firstCol="1" bandRow="1"/>
              <a:tblGrid>
                <a:gridCol w="1656184"/>
                <a:gridCol w="5616624"/>
              </a:tblGrid>
              <a:tr h="0">
                <a:tc>
                  <a:txBody>
                    <a:bodyPr/>
                    <a:lstStyle/>
                    <a:p>
                      <a:pPr algn="just">
                        <a:spcAft>
                          <a:spcPts val="0"/>
                        </a:spcAft>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医療情報の電子化</a:t>
                      </a:r>
                      <a:endParaRPr kumimoji="1"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・「保健医療セクターの電子化のための国家戦略</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・医療情報を患者ごとにつなぐ仕組みや一般的な健康・医療情報のポータルサイトを構築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・国民識別番号による一気通貫のデータベースのほか複数のデータベース、医療従事者用の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セキュリティの高いネットワーク基盤を整備</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・一般的な健康・医療情報、患者の医療情報へのアクセス、カスタマイズされた市民個人の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医療情報管理ツールを整備</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96">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プライバシー保護のルール</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・異なる組織に存在する既存システムの横断的連携・統合化を実現するための組織を構築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7990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円/楕円 61"/>
          <p:cNvSpPr/>
          <p:nvPr/>
        </p:nvSpPr>
        <p:spPr>
          <a:xfrm>
            <a:off x="7704653" y="5552156"/>
            <a:ext cx="840979" cy="48418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円/楕円 59"/>
          <p:cNvSpPr/>
          <p:nvPr/>
        </p:nvSpPr>
        <p:spPr>
          <a:xfrm>
            <a:off x="3460993" y="5550889"/>
            <a:ext cx="840978"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4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58" y="4607894"/>
            <a:ext cx="530102" cy="370256"/>
          </a:xfrm>
          <a:prstGeom prst="rect">
            <a:avLst/>
          </a:prstGeom>
          <a:noFill/>
          <a:ln>
            <a:noFill/>
          </a:ln>
        </p:spPr>
      </p:pic>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68</a:t>
            </a:r>
            <a:endParaRPr lang="ja-JP" altLang="en-US" dirty="0">
              <a:solidFill>
                <a:prstClr val="black"/>
              </a:solidFill>
            </a:endParaRPr>
          </a:p>
        </p:txBody>
      </p:sp>
      <p:sp>
        <p:nvSpPr>
          <p:cNvPr id="6" name="正方形/長方形 5"/>
          <p:cNvSpPr/>
          <p:nvPr/>
        </p:nvSpPr>
        <p:spPr>
          <a:xfrm>
            <a:off x="179512" y="1120121"/>
            <a:ext cx="8964488"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マイナンバーの活用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制度導入に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なシステム基盤の整備を</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ともに、社会保障・税制度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野</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でのマイナンバーの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省令等や国の制度設計を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マイナンバー制度は、複数の機関に存在する個人の情報を同一人の情報であるということの確認を行う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の社会基盤であり、今後、社会保障分野・地方税分野の利活用について、関係省庁が主務省令等を整備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していく予定。　</a:t>
            </a:r>
          </a:p>
        </p:txBody>
      </p:sp>
      <p:sp>
        <p:nvSpPr>
          <p:cNvPr id="18" name="正方形/長方形 17"/>
          <p:cNvSpPr/>
          <p:nvPr/>
        </p:nvSpPr>
        <p:spPr>
          <a:xfrm>
            <a:off x="509324" y="2352549"/>
            <a:ext cx="8433036" cy="433965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68059" y="2656155"/>
            <a:ext cx="7866874" cy="369332"/>
          </a:xfrm>
          <a:prstGeom prst="rect">
            <a:avLst/>
          </a:prstGeom>
        </p:spPr>
        <p:txBody>
          <a:bodyPr wrap="square">
            <a:spAutoFit/>
          </a:bodyPr>
          <a:lstStyle/>
          <a:p>
            <a:r>
              <a:rPr lang="ja-JP" altLang="en-US" dirty="0">
                <a:solidFill>
                  <a:prstClr val="black"/>
                </a:solidFill>
              </a:rPr>
              <a:t>　</a:t>
            </a:r>
          </a:p>
        </p:txBody>
      </p:sp>
      <p:sp>
        <p:nvSpPr>
          <p:cNvPr id="22" name="正方形/長方形 21"/>
          <p:cNvSpPr/>
          <p:nvPr/>
        </p:nvSpPr>
        <p:spPr>
          <a:xfrm>
            <a:off x="590356" y="2840821"/>
            <a:ext cx="8433036" cy="369331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468815" y="2966833"/>
            <a:ext cx="8287748" cy="2585323"/>
          </a:xfrm>
          <a:prstGeom prst="rect">
            <a:avLst/>
          </a:prstGeom>
        </p:spPr>
        <p:txBody>
          <a:bodyPr wrap="square">
            <a:spAutoFit/>
          </a:bodyPr>
          <a:lstStyle/>
          <a:p>
            <a:r>
              <a:rPr lang="ja-JP" altLang="en-US" dirty="0">
                <a:solidFill>
                  <a:prstClr val="black"/>
                </a:solidFill>
              </a:rPr>
              <a:t>　</a:t>
            </a:r>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28" name="正方形/長方形 27"/>
          <p:cNvSpPr/>
          <p:nvPr/>
        </p:nvSpPr>
        <p:spPr>
          <a:xfrm>
            <a:off x="6250569" y="6132102"/>
            <a:ext cx="2384364" cy="338554"/>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内閣官房社会保障改革担当室資料より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2" name="正方形/長方形 11"/>
          <p:cNvSpPr/>
          <p:nvPr/>
        </p:nvSpPr>
        <p:spPr>
          <a:xfrm>
            <a:off x="899592" y="3376694"/>
            <a:ext cx="3524424" cy="2810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097592" y="3376693"/>
            <a:ext cx="3509291" cy="281005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4244617" y="4513905"/>
            <a:ext cx="1025371" cy="289228"/>
          </a:xfrm>
          <a:prstGeom prst="triangle">
            <a:avLst>
              <a:gd name="adj" fmla="val 51736"/>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96"/>
          <p:cNvSpPr>
            <a:spLocks noChangeArrowheads="1"/>
          </p:cNvSpPr>
          <p:nvPr/>
        </p:nvSpPr>
        <p:spPr bwMode="auto">
          <a:xfrm>
            <a:off x="2411760" y="3382026"/>
            <a:ext cx="1890211" cy="1174790"/>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社会保障の手続では、所得証明書などの添付書類をＡから求められた場合、本人はＢから取得した上で申請している。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また、ＡとＢとの間で併給を禁止している場合などは、本人の申告に基づき給付の調整をしている。</a:t>
            </a:r>
          </a:p>
        </p:txBody>
      </p:sp>
      <p:sp>
        <p:nvSpPr>
          <p:cNvPr id="17" name="テキスト ボックス 96"/>
          <p:cNvSpPr>
            <a:spLocks noChangeArrowheads="1"/>
          </p:cNvSpPr>
          <p:nvPr/>
        </p:nvSpPr>
        <p:spPr bwMode="auto">
          <a:xfrm>
            <a:off x="6954405" y="3394317"/>
            <a:ext cx="1591227" cy="715089"/>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番号制度導入後は、ＡとＢの間で情報をやりとりすることで、添付書類の省略や給付の適正化が図れる。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descr="C:\Program Files\Microsoft Office\MEDIA\CAGCAT10\j0205462.wmf"/>
          <p:cNvPicPr>
            <a:picLocks noChangeAspect="1" noChangeArrowheads="1"/>
          </p:cNvPicPr>
          <p:nvPr/>
        </p:nvPicPr>
        <p:blipFill>
          <a:blip r:embed="rId3" cstate="print"/>
          <a:srcRect/>
          <a:stretch>
            <a:fillRect/>
          </a:stretch>
        </p:blipFill>
        <p:spPr bwMode="auto">
          <a:xfrm>
            <a:off x="1145673" y="3394316"/>
            <a:ext cx="720080" cy="615441"/>
          </a:xfrm>
          <a:prstGeom prst="rect">
            <a:avLst/>
          </a:prstGeom>
          <a:noFill/>
          <a:ln w="9525">
            <a:noFill/>
            <a:miter lim="800000"/>
            <a:headEnd/>
            <a:tailEnd/>
          </a:ln>
        </p:spPr>
      </p:pic>
      <p:pic>
        <p:nvPicPr>
          <p:cNvPr id="20" name="Picture 2" descr="C:\Program Files\Microsoft Office\MEDIA\CAGCAT10\j0205462.wmf"/>
          <p:cNvPicPr>
            <a:picLocks noChangeAspect="1" noChangeArrowheads="1"/>
          </p:cNvPicPr>
          <p:nvPr/>
        </p:nvPicPr>
        <p:blipFill>
          <a:blip r:embed="rId3" cstate="print"/>
          <a:srcRect/>
          <a:stretch>
            <a:fillRect/>
          </a:stretch>
        </p:blipFill>
        <p:spPr bwMode="auto">
          <a:xfrm>
            <a:off x="3284746" y="4491573"/>
            <a:ext cx="720080" cy="615441"/>
          </a:xfrm>
          <a:prstGeom prst="rect">
            <a:avLst/>
          </a:prstGeom>
          <a:noFill/>
          <a:ln w="9525">
            <a:noFill/>
            <a:miter lim="800000"/>
            <a:headEnd/>
            <a:tailEnd/>
          </a:ln>
        </p:spPr>
      </p:pic>
      <p:pic>
        <p:nvPicPr>
          <p:cNvPr id="21" name="Picture 2" descr="C:\Program Files\Microsoft Office\MEDIA\CAGCAT10\j0205462.wmf"/>
          <p:cNvPicPr>
            <a:picLocks noChangeAspect="1" noChangeArrowheads="1"/>
          </p:cNvPicPr>
          <p:nvPr/>
        </p:nvPicPr>
        <p:blipFill>
          <a:blip r:embed="rId3" cstate="print"/>
          <a:srcRect/>
          <a:stretch>
            <a:fillRect/>
          </a:stretch>
        </p:blipFill>
        <p:spPr bwMode="auto">
          <a:xfrm>
            <a:off x="5320786" y="3394317"/>
            <a:ext cx="720080" cy="615441"/>
          </a:xfrm>
          <a:prstGeom prst="rect">
            <a:avLst/>
          </a:prstGeom>
          <a:noFill/>
          <a:ln w="9525">
            <a:noFill/>
            <a:miter lim="800000"/>
            <a:headEnd/>
            <a:tailEnd/>
          </a:ln>
        </p:spPr>
      </p:pic>
      <p:pic>
        <p:nvPicPr>
          <p:cNvPr id="23" name="Picture 2" descr="C:\Program Files\Microsoft Office\MEDIA\CAGCAT10\j0205462.wmf"/>
          <p:cNvPicPr>
            <a:picLocks noChangeAspect="1" noChangeArrowheads="1"/>
          </p:cNvPicPr>
          <p:nvPr/>
        </p:nvPicPr>
        <p:blipFill>
          <a:blip r:embed="rId3" cstate="print"/>
          <a:srcRect/>
          <a:stretch>
            <a:fillRect/>
          </a:stretch>
        </p:blipFill>
        <p:spPr bwMode="auto">
          <a:xfrm>
            <a:off x="7391797" y="4537542"/>
            <a:ext cx="720080" cy="615441"/>
          </a:xfrm>
          <a:prstGeom prst="rect">
            <a:avLst/>
          </a:prstGeom>
          <a:noFill/>
          <a:ln w="9525">
            <a:noFill/>
            <a:miter lim="800000"/>
            <a:headEnd/>
            <a:tailEnd/>
          </a:ln>
        </p:spPr>
      </p:pic>
      <p:pic>
        <p:nvPicPr>
          <p:cNvPr id="25"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762" y="5229497"/>
            <a:ext cx="569714" cy="5696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656" y="5166364"/>
            <a:ext cx="569714" cy="56965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49"/>
          <p:cNvSpPr>
            <a:spLocks noChangeArrowheads="1"/>
          </p:cNvSpPr>
          <p:nvPr/>
        </p:nvSpPr>
        <p:spPr bwMode="auto">
          <a:xfrm>
            <a:off x="5226572" y="3839168"/>
            <a:ext cx="995111"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関係機関Ａ</a:t>
            </a:r>
          </a:p>
        </p:txBody>
      </p:sp>
      <p:sp>
        <p:nvSpPr>
          <p:cNvPr id="32" name="テキスト ボックス 49"/>
          <p:cNvSpPr>
            <a:spLocks noChangeArrowheads="1"/>
          </p:cNvSpPr>
          <p:nvPr/>
        </p:nvSpPr>
        <p:spPr bwMode="auto">
          <a:xfrm>
            <a:off x="1074571" y="3851666"/>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Ａ</a:t>
            </a:r>
          </a:p>
        </p:txBody>
      </p:sp>
      <p:sp>
        <p:nvSpPr>
          <p:cNvPr id="33" name="テキスト ボックス 49"/>
          <p:cNvSpPr>
            <a:spLocks noChangeArrowheads="1"/>
          </p:cNvSpPr>
          <p:nvPr/>
        </p:nvSpPr>
        <p:spPr bwMode="auto">
          <a:xfrm>
            <a:off x="7308305" y="5027760"/>
            <a:ext cx="803572"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関係機関Ｂ</a:t>
            </a:r>
          </a:p>
        </p:txBody>
      </p:sp>
      <p:pic>
        <p:nvPicPr>
          <p:cNvPr id="34" name="図 33"/>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850" y="5365761"/>
            <a:ext cx="530102" cy="370256"/>
          </a:xfrm>
          <a:prstGeom prst="rect">
            <a:avLst/>
          </a:prstGeom>
          <a:noFill/>
          <a:ln>
            <a:noFill/>
          </a:ln>
        </p:spPr>
      </p:pic>
      <p:sp>
        <p:nvSpPr>
          <p:cNvPr id="36" name="テキスト ボックス 96"/>
          <p:cNvSpPr>
            <a:spLocks noChangeArrowheads="1"/>
          </p:cNvSpPr>
          <p:nvPr/>
        </p:nvSpPr>
        <p:spPr bwMode="auto">
          <a:xfrm>
            <a:off x="2387742" y="5377270"/>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各種書類</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49"/>
          <p:cNvSpPr>
            <a:spLocks noChangeArrowheads="1"/>
          </p:cNvSpPr>
          <p:nvPr/>
        </p:nvSpPr>
        <p:spPr bwMode="auto">
          <a:xfrm>
            <a:off x="3212738" y="4961774"/>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関係機関Ｂ</a:t>
            </a:r>
          </a:p>
        </p:txBody>
      </p:sp>
      <p:sp>
        <p:nvSpPr>
          <p:cNvPr id="42" name="テキスト ボックス 96"/>
          <p:cNvSpPr>
            <a:spLocks noChangeArrowheads="1"/>
          </p:cNvSpPr>
          <p:nvPr/>
        </p:nvSpPr>
        <p:spPr bwMode="auto">
          <a:xfrm>
            <a:off x="1734211" y="4630104"/>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各種書類</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9"/>
          <p:cNvSpPr>
            <a:spLocks noChangeArrowheads="1"/>
          </p:cNvSpPr>
          <p:nvPr/>
        </p:nvSpPr>
        <p:spPr bwMode="auto">
          <a:xfrm>
            <a:off x="5254232" y="5736017"/>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a:t>
            </a:r>
          </a:p>
        </p:txBody>
      </p:sp>
      <p:cxnSp>
        <p:nvCxnSpPr>
          <p:cNvPr id="45" name="直線矢印コネクタ 44"/>
          <p:cNvCxnSpPr/>
          <p:nvPr/>
        </p:nvCxnSpPr>
        <p:spPr>
          <a:xfrm>
            <a:off x="1331640" y="4183243"/>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42615" y="4151024"/>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2310765" y="4768987"/>
            <a:ext cx="702078" cy="275894"/>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355874" y="5040940"/>
            <a:ext cx="702078" cy="288032"/>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9"/>
          <p:cNvSpPr>
            <a:spLocks noChangeArrowheads="1"/>
          </p:cNvSpPr>
          <p:nvPr/>
        </p:nvSpPr>
        <p:spPr bwMode="auto">
          <a:xfrm>
            <a:off x="969338" y="5691882"/>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a:t>
            </a:r>
          </a:p>
        </p:txBody>
      </p:sp>
      <p:cxnSp>
        <p:nvCxnSpPr>
          <p:cNvPr id="50" name="直線矢印コネクタ 49"/>
          <p:cNvCxnSpPr/>
          <p:nvPr/>
        </p:nvCxnSpPr>
        <p:spPr>
          <a:xfrm>
            <a:off x="5592806" y="4138828"/>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868144" y="4104659"/>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547992" y="4083664"/>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6409082" y="4282236"/>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96"/>
          <p:cNvSpPr>
            <a:spLocks noChangeArrowheads="1"/>
          </p:cNvSpPr>
          <p:nvPr/>
        </p:nvSpPr>
        <p:spPr bwMode="auto">
          <a:xfrm>
            <a:off x="962187" y="4301427"/>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96"/>
          <p:cNvSpPr>
            <a:spLocks noChangeArrowheads="1"/>
          </p:cNvSpPr>
          <p:nvPr/>
        </p:nvSpPr>
        <p:spPr bwMode="auto">
          <a:xfrm>
            <a:off x="5158831" y="4409935"/>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96"/>
          <p:cNvSpPr>
            <a:spLocks noChangeArrowheads="1"/>
          </p:cNvSpPr>
          <p:nvPr/>
        </p:nvSpPr>
        <p:spPr bwMode="auto">
          <a:xfrm>
            <a:off x="1729341" y="4282240"/>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a:t>
            </a:r>
          </a:p>
        </p:txBody>
      </p:sp>
      <p:sp>
        <p:nvSpPr>
          <p:cNvPr id="57" name="テキスト ボックス 96"/>
          <p:cNvSpPr>
            <a:spLocks noChangeArrowheads="1"/>
          </p:cNvSpPr>
          <p:nvPr/>
        </p:nvSpPr>
        <p:spPr bwMode="auto">
          <a:xfrm>
            <a:off x="5935802" y="4409935"/>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a:t>
            </a:r>
          </a:p>
        </p:txBody>
      </p:sp>
      <p:sp>
        <p:nvSpPr>
          <p:cNvPr id="58" name="1 つの角を切り取った四角形 57"/>
          <p:cNvSpPr/>
          <p:nvPr/>
        </p:nvSpPr>
        <p:spPr>
          <a:xfrm>
            <a:off x="6119964" y="4864585"/>
            <a:ext cx="768837" cy="124225"/>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a:t>
            </a:r>
          </a:p>
        </p:txBody>
      </p:sp>
      <p:sp>
        <p:nvSpPr>
          <p:cNvPr id="59" name="テキスト ボックス 1"/>
          <p:cNvSpPr txBox="1">
            <a:spLocks noChangeArrowheads="1"/>
          </p:cNvSpPr>
          <p:nvPr/>
        </p:nvSpPr>
        <p:spPr bwMode="auto">
          <a:xfrm>
            <a:off x="3505074" y="5582934"/>
            <a:ext cx="752816" cy="369332"/>
          </a:xfrm>
          <a:prstGeom prst="rect">
            <a:avLst/>
          </a:prstGeom>
          <a:noFill/>
          <a:ln w="9525">
            <a:noFill/>
            <a:miter lim="800000"/>
            <a:headEnd/>
            <a:tailEnd/>
          </a:ln>
        </p:spPr>
        <p:txBody>
          <a:bodyPr wrap="square">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61" name="テキスト ボックス 4"/>
          <p:cNvSpPr txBox="1">
            <a:spLocks noChangeArrowheads="1"/>
          </p:cNvSpPr>
          <p:nvPr/>
        </p:nvSpPr>
        <p:spPr bwMode="auto">
          <a:xfrm>
            <a:off x="7724353" y="5591002"/>
            <a:ext cx="762970" cy="369887"/>
          </a:xfrm>
          <a:prstGeom prst="rect">
            <a:avLst/>
          </a:prstGeom>
          <a:noFill/>
          <a:ln w="9525">
            <a:noFill/>
            <a:miter lim="800000"/>
            <a:headEnd/>
            <a:tailEnd/>
          </a:ln>
        </p:spPr>
        <p:txBody>
          <a:bodyPr wrap="square">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p>
        </p:txBody>
      </p:sp>
      <p:sp>
        <p:nvSpPr>
          <p:cNvPr id="64" name="正方形/長方形 63"/>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
        <p:nvSpPr>
          <p:cNvPr id="3" name="正方形/長方形 2"/>
          <p:cNvSpPr/>
          <p:nvPr/>
        </p:nvSpPr>
        <p:spPr>
          <a:xfrm>
            <a:off x="322960" y="2571836"/>
            <a:ext cx="8757072" cy="830997"/>
          </a:xfrm>
          <a:prstGeom prst="rect">
            <a:avLst/>
          </a:prstGeom>
        </p:spPr>
        <p:txBody>
          <a:bodyPr wrap="square">
            <a:spAutoFit/>
          </a:bodyPr>
          <a:lstStyle/>
          <a:p>
            <a:r>
              <a:rPr lang="en-US" altLang="ja-JP" sz="1400" b="1" dirty="0">
                <a:solidFill>
                  <a:prstClr val="black"/>
                </a:solidFill>
              </a:rPr>
              <a:t>   </a:t>
            </a:r>
            <a:r>
              <a:rPr lang="en-US" altLang="ja-JP" sz="1600" b="1" dirty="0">
                <a:solidFill>
                  <a:prstClr val="black"/>
                </a:solidFill>
              </a:rPr>
              <a:t>【</a:t>
            </a:r>
            <a:r>
              <a:rPr lang="ja-JP" altLang="en-US" sz="1600" b="1" dirty="0">
                <a:solidFill>
                  <a:prstClr val="black"/>
                </a:solidFill>
              </a:rPr>
              <a:t>活用例</a:t>
            </a:r>
            <a:r>
              <a:rPr lang="en-US" altLang="ja-JP" sz="1600" b="1" dirty="0">
                <a:solidFill>
                  <a:prstClr val="black"/>
                </a:solidFill>
              </a:rPr>
              <a:t>】</a:t>
            </a:r>
          </a:p>
          <a:p>
            <a:r>
              <a:rPr lang="ja-JP" altLang="en-US" sz="1600"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添付書類の削減　・・・　各種申請・申告等に必要な行政機関が発行する添付書類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所得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証明書</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の省略が可能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3315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2" name="正方形/長方形 1"/>
          <p:cNvSpPr/>
          <p:nvPr/>
        </p:nvSpPr>
        <p:spPr>
          <a:xfrm>
            <a:off x="47007" y="682137"/>
            <a:ext cx="9069698" cy="6281207"/>
          </a:xfrm>
          <a:prstGeom prst="rect">
            <a:avLst/>
          </a:prstGeom>
        </p:spPr>
        <p:txBody>
          <a:bodyPr wrap="square">
            <a:spAutoFit/>
          </a:bodyPr>
          <a:lstStyle/>
          <a:p>
            <a:pPr marL="180000" indent="-457200">
              <a:lnSpc>
                <a:spcPts val="17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改革の目標（理念）</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「組み換え（シフト）」と「強みを束ねる」を改革の視点に、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姿は、自律的で創造性を発揮する行財政運営体制の確立です。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視点</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（シフト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超高齢社会の到来を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はじめ、全国的な人口減少の波、さらにグローバル化の一層の進展は、行政のあり方にも大きな変革を迫っています。</a:t>
            </a:r>
          </a:p>
          <a:p>
            <a:pPr marL="360000" indent="-4320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な時代環境のもとで、直面する課題に的確に対応しながら、持続可能な社会システムづくりを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 同時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に経済活力の維持・向上をめざすためには、創造的な施策展開やサービス向上を通じて、常に新た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価値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を生み出していくことが何よりも求められます。</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はこれまで財政危機の回避という全庁方針のもと改革を断行してきました。今後、取り巻く環境</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 前提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条件がますます速く、複雑に変化していく中で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、継続的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な「選択と集中」を軸に、絶えざる改革を進めていくことが今まで以上に重要です。</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ため、常に変化の先を見通しながら、あるべき方向性に向けて事業、ストック、マンパワーを効果的に組み換え、限られた財源と人材の中で最大の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効果を発揮する体制づくり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に取り組みます。</a:t>
            </a:r>
          </a:p>
          <a:p>
            <a:pPr marL="180000" indent="-457200">
              <a:lnSpc>
                <a:spcPts val="17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束ねる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、今後、右肩上がりの時代のように行政が幅広いニーズに対応していくことには限界があります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は、府民や企業など民間と行政との広範な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連携・ネットワーク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によって社会全体を支える方向に大きく転換していくことが重要です。</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、防災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、セーフティネットや広域的な基盤整備など広域自治体として果たすべき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役割をしっかり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と果たしつつ、同時に、あるべき方向性や目標を広く、わかりやすく提示し、連携・ネットワークの「起点」となる役割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を果たさなければなりません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とも、常に先を見通した政策創造に取り組み、必要があれば国を動かすような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提案も行っていきます。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、国、自治体、府民、企業など幅広い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関係者の強みを束ねる環境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や基盤を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整えて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100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69</a:t>
            </a:fld>
            <a:endParaRPr kumimoji="1" lang="ja-JP" altLang="en-US" dirty="0"/>
          </a:p>
        </p:txBody>
      </p:sp>
      <p:sp>
        <p:nvSpPr>
          <p:cNvPr id="6" name="正方形/長方形 5"/>
          <p:cNvSpPr/>
          <p:nvPr/>
        </p:nvSpPr>
        <p:spPr>
          <a:xfrm>
            <a:off x="475928" y="1412776"/>
            <a:ext cx="8433036" cy="1754326"/>
          </a:xfrm>
          <a:prstGeom prst="rect">
            <a:avLst/>
          </a:prstGeom>
        </p:spPr>
        <p:txBody>
          <a:bodyPr wrap="square">
            <a:spAutoFit/>
          </a:bodyPr>
          <a:lstStyle/>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7504" y="1213200"/>
            <a:ext cx="8973096" cy="5262979"/>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に</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よる業務改革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（改善）</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推進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業務改善への活用</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リモートアクセスイメージ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1812126" y="4460242"/>
            <a:ext cx="5760639" cy="2232248"/>
          </a:xfrm>
          <a:prstGeom prst="rect">
            <a:avLst/>
          </a:prstGeom>
          <a:noFill/>
          <a:ln>
            <a:noFill/>
          </a:ln>
        </p:spPr>
      </p:pic>
      <p:graphicFrame>
        <p:nvGraphicFramePr>
          <p:cNvPr id="2" name="表 1"/>
          <p:cNvGraphicFramePr>
            <a:graphicFrameLocks noGrp="1"/>
          </p:cNvGraphicFramePr>
          <p:nvPr>
            <p:extLst>
              <p:ext uri="{D42A27DB-BD31-4B8C-83A1-F6EECF244321}">
                <p14:modId xmlns:p14="http://schemas.microsoft.com/office/powerpoint/2010/main" val="3866876890"/>
              </p:ext>
            </p:extLst>
          </p:nvPr>
        </p:nvGraphicFramePr>
        <p:xfrm>
          <a:off x="685800" y="1768976"/>
          <a:ext cx="8201025" cy="2407920"/>
        </p:xfrm>
        <a:graphic>
          <a:graphicData uri="http://schemas.openxmlformats.org/drawingml/2006/table">
            <a:tbl>
              <a:tblPr/>
              <a:tblGrid>
                <a:gridCol w="2590056"/>
                <a:gridCol w="5610969"/>
              </a:tblGrid>
              <a:tr h="1052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リモートアクセス機能の活用</a:t>
                      </a:r>
                    </a:p>
                    <a:p>
                      <a:endParaRPr kumimoji="1" lang="ja-JP" altLang="en-US"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外出先等から庁内ネットワークに接続することができるリモートアク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セス機能を利用することにより、業務効率の向上や災害時の業務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継続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などの効果が期待できるため、導入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拡大に向けた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実証実験などを実施し、活用方法を検討します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66031">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情報の共有化（共有フォ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ルダの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有効活用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業務情報の共有化、透明化に資するため、全庁や部局、室・課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単位で情報を保存、</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閲覧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する共有フォルダの機能を強化</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するととも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必要な情報をすぐに見つけられるよう、保存や利用にかかる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ルールを定め、分りやすいマニュアルや手引きを作成して、運用し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75275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504" y="1174512"/>
            <a:ext cx="9036496" cy="5509200"/>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多様な環境に対応した情報基盤の構築と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維持管理コストの縮減</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無線ＬＡＮイメージ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69768"/>
            <a:ext cx="4388335" cy="1913944"/>
          </a:xfrm>
          <a:prstGeom prst="rect">
            <a:avLst/>
          </a:prstGeom>
          <a:noFill/>
          <a:ln>
            <a:noFill/>
          </a:ln>
        </p:spPr>
      </p:pic>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70</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582883013"/>
              </p:ext>
            </p:extLst>
          </p:nvPr>
        </p:nvGraphicFramePr>
        <p:xfrm>
          <a:off x="742950" y="1524000"/>
          <a:ext cx="8210550" cy="3116580"/>
        </p:xfrm>
        <a:graphic>
          <a:graphicData uri="http://schemas.openxmlformats.org/drawingml/2006/table">
            <a:tbl>
              <a:tblPr/>
              <a:tblGrid>
                <a:gridCol w="2460898"/>
                <a:gridCol w="5749652"/>
              </a:tblGrid>
              <a:tr h="628464">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ＬＡＮの導入</a:t>
                      </a:r>
                      <a:endParaRPr kumimoji="1" lang="ja-JP" altLang="en-US" sz="1600" dirty="0"/>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LAN</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を利用することにより、機能面ではセキュリティの向上や執</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務室のレイアウト変更への柔軟な対応、運用面では会議のペーパー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レス化など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業務改善（コスト縮減）の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効果が期待できることから、順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次導入を図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タブレット端末機を用いることにより、出張時の携行資料の削減や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報告書の作成、現地での確認検査業務の支援のほか会議での活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用なども期待できることから、効果的な導入方策を検討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○庁内コミュニケーション・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ツールの導入検討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職員端末機を利用したインスタントメッセージ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や音声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ビデオ通話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（テレビ電話）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、遠隔会議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（テレビ会議、ウェブ会議）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などのツールの導入による、庁内コミュニケーションの活性化及び業務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効率の向上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相手と会話をするように文字などのメッセージをやりとりする仕組み</a:t>
                      </a:r>
                      <a:endParaRPr kumimoji="1" lang="ja-JP" altLang="en-US" sz="105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2922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692696"/>
            <a:ext cx="7560840" cy="369332"/>
          </a:xfrm>
          <a:prstGeom prst="rect">
            <a:avLst/>
          </a:prstGeom>
        </p:spPr>
        <p:txBody>
          <a:bodyPr wrap="square">
            <a:spAutoFit/>
          </a:bodyPr>
          <a:lstStyle/>
          <a:p>
            <a:pPr lvl="0"/>
            <a:r>
              <a:rPr lang="ja-JP" altLang="en-US" dirty="0" smtClean="0"/>
              <a:t>　　</a:t>
            </a:r>
            <a:endParaRPr lang="ja-JP" altLang="ja-JP" dirty="0"/>
          </a:p>
        </p:txBody>
      </p:sp>
      <p:sp>
        <p:nvSpPr>
          <p:cNvPr id="2" name="正方形/長方形 1"/>
          <p:cNvSpPr/>
          <p:nvPr/>
        </p:nvSpPr>
        <p:spPr>
          <a:xfrm>
            <a:off x="116881" y="3717032"/>
            <a:ext cx="9014171" cy="1846659"/>
          </a:xfrm>
          <a:prstGeom prst="rect">
            <a:avLst/>
          </a:prstGeom>
        </p:spPr>
        <p:txBody>
          <a:bodyPr wrap="square">
            <a:spAutoFit/>
          </a:bodyPr>
          <a:lstStyle/>
          <a:p>
            <a:r>
              <a:rPr lang="ja-JP" altLang="en-US" dirty="0" smtClean="0"/>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i="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71</a:t>
            </a:fld>
            <a:endParaRPr kumimoji="1" lang="ja-JP" altLang="en-US" dirty="0"/>
          </a:p>
        </p:txBody>
      </p:sp>
      <p:sp>
        <p:nvSpPr>
          <p:cNvPr id="4" name="正方形/長方形 3"/>
          <p:cNvSpPr/>
          <p:nvPr/>
        </p:nvSpPr>
        <p:spPr>
          <a:xfrm>
            <a:off x="323528" y="1196752"/>
            <a:ext cx="3185487"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　庁内情報システムのマネジメント</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5193310"/>
              </p:ext>
            </p:extLst>
          </p:nvPr>
        </p:nvGraphicFramePr>
        <p:xfrm>
          <a:off x="673689" y="1596410"/>
          <a:ext cx="8208912" cy="2499360"/>
        </p:xfrm>
        <a:graphic>
          <a:graphicData uri="http://schemas.openxmlformats.org/drawingml/2006/table">
            <a:tbl>
              <a:tblPr/>
              <a:tblGrid>
                <a:gridCol w="2547764"/>
                <a:gridCol w="5661148"/>
              </a:tblGrid>
              <a:tr h="771525">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システムのマネジメント</a:t>
                      </a:r>
                      <a:endParaRPr kumimoji="1" lang="ja-JP" altLang="en-US" sz="1600" dirty="0">
                        <a:solidFill>
                          <a:schemeClr val="tx1"/>
                        </a:solidFill>
                      </a:endParaRPr>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業務システムの新規構築や更新を行う際に、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サーバの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クラウドサービスなど最適な技術・サービスの導入を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精査</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することで、機能の強化、業務の効率化及び経費の縮減を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システムごとにサーバを用意することなく、大きなサーバ１台で複数のシステムを稼働さ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せる仕組み</a:t>
                      </a:r>
                      <a:endParaRPr kumimoji="1" lang="ja-JP" altLang="en-US" sz="1600" dirty="0">
                        <a:solidFill>
                          <a:schemeClr val="tx1"/>
                        </a:solidFill>
                      </a:endParaRPr>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84855">
                <a:tc>
                  <a:txBody>
                    <a:bodyPr/>
                    <a:lstStyle/>
                    <a:p>
                      <a:r>
                        <a:rPr lang="ja-JP" altLang="en-US" sz="16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に対応した人</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材育成</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関連事業の企画</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調達、開発、運用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てより適切に行うため、業務経験を通じた能力開発（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組織的な対応により、業務システムのマネジメントを支える人材の育</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成を図ります。</a:t>
                      </a:r>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68236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8772" y="1988840"/>
            <a:ext cx="7321540" cy="1569660"/>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府政広報の推進</a:t>
            </a: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キャラクターを活用した広報方針の策定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の「戦略広報」の一環として、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みなさんの府政への親しみやすさと、参加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意欲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高めるため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の有効な広報ツール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として、キャラクター</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、府としてのメインキャラクター（もずやん）の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や効果的な活用方策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盛り込んだ「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大阪府キャラクター広報方針」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を策定し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、戦略的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な広報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行います。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72</a:t>
            </a:fld>
            <a:endParaRPr lang="ja-JP" altLang="en-US" dirty="0">
              <a:solidFill>
                <a:prstClr val="black"/>
              </a:solidFill>
            </a:endParaRPr>
          </a:p>
        </p:txBody>
      </p:sp>
      <p:cxnSp>
        <p:nvCxnSpPr>
          <p:cNvPr id="5" name="直線コネクタ 4"/>
          <p:cNvCxnSpPr/>
          <p:nvPr/>
        </p:nvCxnSpPr>
        <p:spPr>
          <a:xfrm>
            <a:off x="179512" y="10314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463494" y="33895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正方形/長方形 1"/>
          <p:cNvSpPr/>
          <p:nvPr/>
        </p:nvSpPr>
        <p:spPr>
          <a:xfrm>
            <a:off x="463494" y="10812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graphicFrame>
        <p:nvGraphicFramePr>
          <p:cNvPr id="7" name="表 6"/>
          <p:cNvGraphicFramePr>
            <a:graphicFrameLocks noGrp="1"/>
          </p:cNvGraphicFramePr>
          <p:nvPr>
            <p:extLst>
              <p:ext uri="{D42A27DB-BD31-4B8C-83A1-F6EECF244321}">
                <p14:modId xmlns:p14="http://schemas.microsoft.com/office/powerpoint/2010/main" val="322463591"/>
              </p:ext>
            </p:extLst>
          </p:nvPr>
        </p:nvGraphicFramePr>
        <p:xfrm>
          <a:off x="272403" y="1177296"/>
          <a:ext cx="8599193" cy="625624"/>
        </p:xfrm>
        <a:graphic>
          <a:graphicData uri="http://schemas.openxmlformats.org/drawingml/2006/table">
            <a:tbl>
              <a:tblPr/>
              <a:tblGrid>
                <a:gridCol w="8599193"/>
              </a:tblGrid>
              <a:tr h="625624">
                <a:tc>
                  <a:txBody>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府民からのお問い合わせや情報発信について新たな媒体を活用するなど、府民サービスの向上を目指します。</a:t>
                      </a:r>
                      <a:endParaRPr kumimoji="1" lang="ja-JP" alt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9" name="Picture 5" descr="D:\sugair\Desktop\005_右斜上Rﾃｳｴ_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972" y="1907896"/>
            <a:ext cx="1307592" cy="1923699"/>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7061511" y="3723778"/>
            <a:ext cx="2016224"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大阪府広報担当副知事「もずやん」</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07553" y="3926845"/>
            <a:ext cx="4702571" cy="2785378"/>
          </a:xfrm>
          <a:prstGeom prst="rect">
            <a:avLst/>
          </a:prstGeom>
          <a:ln>
            <a:noFill/>
          </a:ln>
        </p:spPr>
        <p:txBody>
          <a:bodyPr wrap="square">
            <a:spAutoFit/>
          </a:bodyPr>
          <a:lstStyle/>
          <a:p>
            <a:pPr>
              <a:lnSpc>
                <a:spcPts val="2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ネットワークサービス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府民への情報発信）</a:t>
            </a:r>
          </a:p>
          <a:p>
            <a:pPr defTabSz="647700">
              <a:lnSpc>
                <a:spcPts val="2100"/>
              </a:lnSpc>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スマートフォンやタブレット端末に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対応した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defTabSz="647700">
              <a:lnSpc>
                <a:spcPts val="2100"/>
              </a:lnSpc>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パソコン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利用を想定した「府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サイト」による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情報発信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や府民のみなさんの声を府政に反映</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府民の声の見える化」の推進に加え、既存</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サイトのページのリニューアル及び民間事業者の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の活用などにより、府民のみなさんが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スマートフォンなどを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介して府政情報を取得し、府政へ参加</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できるよう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に、ネットワークサービスの充実を図ります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4049369899"/>
              </p:ext>
            </p:extLst>
          </p:nvPr>
        </p:nvGraphicFramePr>
        <p:xfrm>
          <a:off x="4900712" y="4509120"/>
          <a:ext cx="4179888" cy="1763712"/>
        </p:xfrm>
        <a:graphic>
          <a:graphicData uri="http://schemas.openxmlformats.org/presentationml/2006/ole">
            <mc:AlternateContent xmlns:mc="http://schemas.openxmlformats.org/markup-compatibility/2006">
              <mc:Choice xmlns:v="urn:schemas-microsoft-com:vml" Requires="v">
                <p:oleObj spid="_x0000_s7292" r:id="rId4" imgW="6048375" imgH="2552700" progId="Unknown">
                  <p:embed/>
                </p:oleObj>
              </mc:Choice>
              <mc:Fallback>
                <p:oleObj r:id="rId4" imgW="6048375" imgH="2552700" progId="Unknown">
                  <p:embed/>
                  <p:pic>
                    <p:nvPicPr>
                      <p:cNvPr id="0" name="オブジェクト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712" y="4509120"/>
                        <a:ext cx="41798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13526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73</a:t>
            </a:fld>
            <a:endParaRPr lang="ja-JP" altLang="en-US" dirty="0">
              <a:solidFill>
                <a:prstClr val="black"/>
              </a:solidFill>
            </a:endParaRPr>
          </a:p>
        </p:txBody>
      </p:sp>
      <p:cxnSp>
        <p:nvCxnSpPr>
          <p:cNvPr id="5" name="直線コネクタ 4"/>
          <p:cNvCxnSpPr/>
          <p:nvPr/>
        </p:nvCxnSpPr>
        <p:spPr>
          <a:xfrm>
            <a:off x="208536" y="117432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63494" y="25099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sp>
        <p:nvSpPr>
          <p:cNvPr id="7" name="正方形/長方形 6"/>
          <p:cNvSpPr/>
          <p:nvPr/>
        </p:nvSpPr>
        <p:spPr>
          <a:xfrm>
            <a:off x="615894" y="1412776"/>
            <a:ext cx="8433036" cy="1477328"/>
          </a:xfrm>
          <a:prstGeom prst="rect">
            <a:avLst/>
          </a:prstGeom>
        </p:spPr>
        <p:txBody>
          <a:bodyPr wrap="square">
            <a:spAutoFit/>
          </a:bodyPr>
          <a:lstStyle/>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61281" y="1268760"/>
            <a:ext cx="8784976" cy="2516073"/>
          </a:xfrm>
          <a:prstGeom prst="rect">
            <a:avLst/>
          </a:prstGeom>
        </p:spPr>
        <p:txBody>
          <a:bodyPr wrap="square">
            <a:spAutoFit/>
          </a:bodyPr>
          <a:lstStyle/>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府民の負担の軽減と利便性の向上</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電子申請手続等の拡充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各種手続や府民のみなさまからの問い合わせについては、これまで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もインターネットによる「電子申請」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や、電話・</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FAX</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・電子メール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によるワンストップの総合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窓口「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ピピ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っとライン」などの設置といった取組みを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行い、利便性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の向上を図ってきたところです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電子申請については、利用の多い手続などを中心に、可能なものは電子化を図ってきたところであり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 →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手続）、今後もさらに、申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請実績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等を考慮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しながら、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申請手続等について、様式の見直しや手続を簡素化し、申請のできる手続を増やすことにより、府民</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サービスの向上を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図ります。</a:t>
            </a:r>
            <a:r>
              <a:rPr lang="ja-JP" altLang="en-US" sz="160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36096" y="5805264"/>
            <a:ext cx="364947" cy="253915"/>
          </a:xfrm>
          <a:prstGeom prst="rect">
            <a:avLst/>
          </a:prstGeom>
          <a:noFill/>
        </p:spPr>
        <p:txBody>
          <a:bodyPr wrap="square" rtlCol="0">
            <a:noAutofit/>
          </a:bodyPr>
          <a:lstStyle/>
          <a:p>
            <a:r>
              <a:rPr lang="en-US" altLang="ja-JP" sz="9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p:cNvGrpSpPr/>
          <p:nvPr/>
        </p:nvGrpSpPr>
        <p:grpSpPr>
          <a:xfrm>
            <a:off x="786809" y="3766715"/>
            <a:ext cx="7389628" cy="3091285"/>
            <a:chOff x="567698" y="3297382"/>
            <a:chExt cx="7389628" cy="3091285"/>
          </a:xfrm>
        </p:grpSpPr>
        <p:sp>
          <p:nvSpPr>
            <p:cNvPr id="48" name="角丸四角形 47"/>
            <p:cNvSpPr/>
            <p:nvPr/>
          </p:nvSpPr>
          <p:spPr>
            <a:xfrm>
              <a:off x="567698" y="3297382"/>
              <a:ext cx="7389628" cy="2757054"/>
            </a:xfrm>
            <a:prstGeom prst="roundRect">
              <a:avLst/>
            </a:prstGeom>
            <a:solidFill>
              <a:srgbClr val="4F81BD">
                <a:lumMod val="20000"/>
                <a:lumOff val="80000"/>
              </a:srgbClr>
            </a:solidFill>
            <a:ln w="25400" cap="flat" cmpd="sng" algn="ctr">
              <a:noFill/>
              <a:prstDash val="solid"/>
            </a:ln>
            <a:effectLst/>
          </p:spPr>
          <p:txBody>
            <a:bodyPr rtlCol="0" anchor="ctr"/>
            <a:lstStyle/>
            <a:p>
              <a:pPr algn="ctr">
                <a:defRPr/>
              </a:pPr>
              <a:endParaRPr kumimoji="0" lang="ja-JP" altLang="en-US" kern="0" smtClean="0">
                <a:solidFill>
                  <a:prstClr val="white"/>
                </a:solidFill>
              </a:endParaRPr>
            </a:p>
          </p:txBody>
        </p:sp>
        <p:sp>
          <p:nvSpPr>
            <p:cNvPr id="49" name="円/楕円 48"/>
            <p:cNvSpPr/>
            <p:nvPr/>
          </p:nvSpPr>
          <p:spPr>
            <a:xfrm>
              <a:off x="2268466" y="3393049"/>
              <a:ext cx="3658465" cy="1538010"/>
            </a:xfrm>
            <a:prstGeom prst="ellipse">
              <a:avLst/>
            </a:prstGeom>
            <a:solidFill>
              <a:srgbClr val="4F81BD">
                <a:lumMod val="60000"/>
                <a:lumOff val="40000"/>
              </a:srgbClr>
            </a:solidFill>
            <a:ln w="25400" cap="flat" cmpd="sng" algn="ctr">
              <a:noFill/>
              <a:prstDash val="solid"/>
            </a:ln>
            <a:effectLst/>
          </p:spPr>
          <p:txBody>
            <a:bodyPr rtlCol="0" anchor="ctr"/>
            <a:lstStyle/>
            <a:p>
              <a:pPr algn="ctr">
                <a:defRPr/>
              </a:pPr>
              <a:endParaRPr kumimoji="0" lang="ja-JP" altLang="en-US" kern="0" smtClean="0">
                <a:solidFill>
                  <a:prstClr val="white"/>
                </a:solidFill>
              </a:endParaRPr>
            </a:p>
          </p:txBody>
        </p:sp>
        <p:sp>
          <p:nvSpPr>
            <p:cNvPr id="50" name="角丸四角形 49"/>
            <p:cNvSpPr/>
            <p:nvPr/>
          </p:nvSpPr>
          <p:spPr>
            <a:xfrm>
              <a:off x="5360703" y="3415231"/>
              <a:ext cx="2376562" cy="2516768"/>
            </a:xfrm>
            <a:prstGeom prst="roundRect">
              <a:avLst>
                <a:gd name="adj" fmla="val 21055"/>
              </a:avLst>
            </a:prstGeom>
            <a:solidFill>
              <a:sysClr val="window" lastClr="FFFFFF"/>
            </a:solidFill>
            <a:ln w="25400" cap="flat" cmpd="sng" algn="ctr">
              <a:solidFill>
                <a:srgbClr val="4F81BD">
                  <a:shade val="50000"/>
                </a:srgbClr>
              </a:solidFill>
              <a:prstDash val="solid"/>
            </a:ln>
            <a:effectLst/>
          </p:spPr>
          <p:txBody>
            <a:bodyPr tIns="0" rtlCol="0" anchor="t" anchorCtr="0"/>
            <a:lstStyle/>
            <a:p>
              <a:pPr algn="ctr">
                <a:defRPr/>
              </a:pPr>
              <a:r>
                <a:rPr kumimoji="0" lang="ja-JP" altLang="en-US" sz="1600"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310" y="3994134"/>
              <a:ext cx="1276241" cy="78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1" descr="ビジネスマン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734" y="479769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3" name="角丸四角形 52"/>
            <p:cNvSpPr/>
            <p:nvPr/>
          </p:nvSpPr>
          <p:spPr>
            <a:xfrm>
              <a:off x="790982" y="3415230"/>
              <a:ext cx="2058212" cy="2516768"/>
            </a:xfrm>
            <a:prstGeom prst="roundRect">
              <a:avLst>
                <a:gd name="adj" fmla="val 21464"/>
              </a:avLst>
            </a:prstGeom>
            <a:solidFill>
              <a:sysClr val="window" lastClr="FFFFFF"/>
            </a:solidFill>
            <a:ln w="25400" cap="flat" cmpd="sng" algn="ctr">
              <a:solidFill>
                <a:srgbClr val="4F81BD">
                  <a:shade val="50000"/>
                </a:srgbClr>
              </a:solidFill>
              <a:prstDash val="solid"/>
            </a:ln>
            <a:effectLst/>
          </p:spPr>
          <p:txBody>
            <a:bodyPr tIns="0" rtlCol="0" anchor="t" anchorCtr="0"/>
            <a:lstStyle/>
            <a:p>
              <a:pPr algn="ctr">
                <a:defRPr/>
              </a:pPr>
              <a:r>
                <a:rPr kumimoji="0" lang="ja-JP" altLang="en-US" sz="1600"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申 請 者</a:t>
              </a:r>
            </a:p>
          </p:txBody>
        </p:sp>
        <p:pic>
          <p:nvPicPr>
            <p:cNvPr id="54" name="Picture 7" descr="C:\Users\shiromam\AppData\Local\Microsoft\Windows\Temporary Internet Files\Content.IE5\QC5KN6DB\MC9004289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591" y="3883286"/>
              <a:ext cx="869891" cy="8392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3" descr="ビジネスマン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600" y="487763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http://www.printout.jp/clipart/clipart_d/17_kiki/13_tanmatu/gif/tanmatu_b0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47803" y="4001569"/>
              <a:ext cx="674340" cy="67434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descr="http://www.printout.jp/clipart/clipart_d/17_kiki/13_tanmatu/gif/tanmatu_b0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346912" y="4639415"/>
              <a:ext cx="503290" cy="503290"/>
            </a:xfrm>
            <a:prstGeom prst="rect">
              <a:avLst/>
            </a:prstGeom>
            <a:noFill/>
            <a:extLst>
              <a:ext uri="{909E8E84-426E-40DD-AFC4-6F175D3DCCD1}">
                <a14:hiddenFill xmlns:a14="http://schemas.microsoft.com/office/drawing/2010/main">
                  <a:solidFill>
                    <a:srgbClr val="FFFFFF"/>
                  </a:solidFill>
                </a14:hiddenFill>
              </a:ext>
            </a:extLst>
          </p:spPr>
        </p:pic>
        <p:sp>
          <p:nvSpPr>
            <p:cNvPr id="59" name="右矢印 58"/>
            <p:cNvSpPr/>
            <p:nvPr/>
          </p:nvSpPr>
          <p:spPr>
            <a:xfrm>
              <a:off x="2607082" y="3936077"/>
              <a:ext cx="3114845" cy="646506"/>
            </a:xfrm>
            <a:prstGeom prst="rightArrow">
              <a:avLst>
                <a:gd name="adj1" fmla="val 50000"/>
                <a:gd name="adj2" fmla="val 39285"/>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kumimoji="0" lang="ja-JP" altLang="en-US" kern="0" smtClean="0">
                <a:solidFill>
                  <a:prstClr val="white"/>
                </a:solidFill>
              </a:endParaRPr>
            </a:p>
          </p:txBody>
        </p:sp>
        <p:pic>
          <p:nvPicPr>
            <p:cNvPr id="6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4198" y="4191920"/>
              <a:ext cx="479719" cy="62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3347864" y="3552250"/>
              <a:ext cx="1499671" cy="338554"/>
            </a:xfrm>
            <a:prstGeom prst="rect">
              <a:avLst/>
            </a:prstGeom>
            <a:noFill/>
          </p:spPr>
          <p:txBody>
            <a:bodyPr wrap="square" rtlCol="0">
              <a:spAutoFit/>
            </a:bodyPr>
            <a:lstStyle/>
            <a:p>
              <a:pPr algn="ct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インターネット</a:t>
              </a:r>
            </a:p>
          </p:txBody>
        </p:sp>
        <p:sp>
          <p:nvSpPr>
            <p:cNvPr id="62" name="テキスト ボックス 61"/>
            <p:cNvSpPr txBox="1"/>
            <p:nvPr/>
          </p:nvSpPr>
          <p:spPr>
            <a:xfrm>
              <a:off x="3619702" y="4090053"/>
              <a:ext cx="1085324" cy="338554"/>
            </a:xfrm>
            <a:prstGeom prst="rect">
              <a:avLst/>
            </a:prstGeom>
            <a:noFill/>
          </p:spPr>
          <p:txBody>
            <a:bodyPr wrap="square" rtlCol="0">
              <a:spAutoFit/>
            </a:bodyPr>
            <a:lstStyle/>
            <a:p>
              <a:pPr algn="ctr">
                <a:defRPr/>
              </a:pPr>
              <a:r>
                <a:rPr kumimoji="0" lang="ja-JP" altLang="en-US" sz="16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電子申請</a:t>
              </a:r>
            </a:p>
          </p:txBody>
        </p:sp>
        <p:sp>
          <p:nvSpPr>
            <p:cNvPr id="64" name="角丸四角形 63"/>
            <p:cNvSpPr/>
            <p:nvPr/>
          </p:nvSpPr>
          <p:spPr>
            <a:xfrm>
              <a:off x="897887" y="5200772"/>
              <a:ext cx="826102" cy="497663"/>
            </a:xfrm>
            <a:prstGeom prst="roundRect">
              <a:avLst>
                <a:gd name="adj" fmla="val 33502"/>
              </a:avLst>
            </a:prstGeom>
            <a:solidFill>
              <a:srgbClr val="4F81BD">
                <a:lumMod val="60000"/>
                <a:lumOff val="40000"/>
              </a:srgbClr>
            </a:solidFill>
            <a:ln w="25400" cap="flat" cmpd="sng" algn="ctr">
              <a:noFill/>
              <a:prstDash val="solid"/>
            </a:ln>
            <a:effectLst/>
          </p:spPr>
          <p:txBody>
            <a:bodyPr lIns="72000" rIns="72000" rtlCol="0" anchor="ctr"/>
            <a:lstStyle/>
            <a:p>
              <a:pPr algn="ctr">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いつでも</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どこでも</a:t>
              </a:r>
            </a:p>
          </p:txBody>
        </p:sp>
        <p:sp>
          <p:nvSpPr>
            <p:cNvPr id="65" name="テキスト ボックス 64"/>
            <p:cNvSpPr txBox="1"/>
            <p:nvPr/>
          </p:nvSpPr>
          <p:spPr>
            <a:xfrm>
              <a:off x="1598557" y="6065502"/>
              <a:ext cx="5663459" cy="323165"/>
            </a:xfrm>
            <a:prstGeom prst="rect">
              <a:avLst/>
            </a:prstGeom>
            <a:noFill/>
          </p:spPr>
          <p:txBody>
            <a:bodyPr wrap="square" tIns="0" bIns="0" rtlCol="0">
              <a:spAutoFit/>
            </a:bodyPr>
            <a:lstStyle/>
            <a:p>
              <a:pPr>
                <a:defRPr/>
              </a:pPr>
              <a:r>
                <a:rPr kumimoji="0" lang="en-US" altLang="ja-JP" sz="105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kern="0" dirty="0" smtClean="0">
                  <a:latin typeface="Meiryo UI" panose="020B0604030504040204" pitchFamily="50" charset="-128"/>
                  <a:ea typeface="Meiryo UI" panose="020B0604030504040204" pitchFamily="50" charset="-128"/>
                  <a:cs typeface="Meiryo UI" panose="020B0604030504040204" pitchFamily="50" charset="-128"/>
                </a:rPr>
                <a:t>　ピピっとライン　・・・　大阪府の様々な制度や資格、試験、免許、施設利用、催しなどの問い合わせ</a:t>
              </a:r>
              <a:endParaRPr kumimoji="0" lang="en-US" altLang="ja-JP" sz="1050" kern="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50" kern="0" dirty="0" smtClean="0">
                  <a:latin typeface="Meiryo UI" panose="020B0604030504040204" pitchFamily="50" charset="-128"/>
                  <a:ea typeface="Meiryo UI" panose="020B0604030504040204" pitchFamily="50" charset="-128"/>
                  <a:cs typeface="Meiryo UI" panose="020B0604030504040204" pitchFamily="50" charset="-128"/>
                </a:rPr>
                <a:t>　　　　　　　　　　　　　（電話、</a:t>
              </a:r>
              <a:r>
                <a:rPr kumimoji="0" lang="en-US" altLang="ja-JP" sz="1050" kern="0" dirty="0" smtClean="0">
                  <a:latin typeface="Meiryo UI" panose="020B0604030504040204" pitchFamily="50" charset="-128"/>
                  <a:ea typeface="Meiryo UI" panose="020B0604030504040204" pitchFamily="50" charset="-128"/>
                  <a:cs typeface="Meiryo UI" panose="020B0604030504040204" pitchFamily="50" charset="-128"/>
                </a:rPr>
                <a:t>FAX</a:t>
              </a:r>
              <a:r>
                <a:rPr kumimoji="0" lang="ja-JP" altLang="en-US" sz="1050" kern="0" dirty="0" err="1"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kern="0" dirty="0" smtClean="0">
                  <a:latin typeface="Meiryo UI" panose="020B0604030504040204" pitchFamily="50" charset="-128"/>
                  <a:ea typeface="Meiryo UI" panose="020B0604030504040204" pitchFamily="50" charset="-128"/>
                  <a:cs typeface="Meiryo UI" panose="020B0604030504040204" pitchFamily="50" charset="-128"/>
                </a:rPr>
                <a:t>電子メール）に対応するサービス。</a:t>
              </a:r>
              <a:r>
                <a:rPr kumimoji="0" lang="ja-JP" altLang="en-US" sz="1050" kern="0" dirty="0" smtClean="0"/>
                <a:t>　</a:t>
              </a:r>
              <a:endParaRPr kumimoji="0" lang="ja-JP" altLang="en-US" kern="0" dirty="0" smtClean="0"/>
            </a:p>
          </p:txBody>
        </p:sp>
      </p:grpSp>
      <p:sp>
        <p:nvSpPr>
          <p:cNvPr id="66" name="右矢印 65"/>
          <p:cNvSpPr/>
          <p:nvPr/>
        </p:nvSpPr>
        <p:spPr>
          <a:xfrm>
            <a:off x="2826192" y="5319688"/>
            <a:ext cx="3114845" cy="646506"/>
          </a:xfrm>
          <a:prstGeom prst="rightArrow">
            <a:avLst>
              <a:gd name="adj1" fmla="val 50000"/>
              <a:gd name="adj2" fmla="val 39285"/>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kumimoji="0" lang="ja-JP" altLang="en-US" kern="0" smtClean="0">
              <a:solidFill>
                <a:prstClr val="white"/>
              </a:solidFill>
            </a:endParaRPr>
          </a:p>
        </p:txBody>
      </p:sp>
      <p:sp>
        <p:nvSpPr>
          <p:cNvPr id="67" name="テキスト ボックス 66"/>
          <p:cNvSpPr txBox="1"/>
          <p:nvPr/>
        </p:nvSpPr>
        <p:spPr>
          <a:xfrm>
            <a:off x="3324242" y="5473664"/>
            <a:ext cx="1985135" cy="338554"/>
          </a:xfrm>
          <a:prstGeom prst="rect">
            <a:avLst/>
          </a:prstGeom>
          <a:noFill/>
        </p:spPr>
        <p:txBody>
          <a:bodyPr wrap="square" rtlCol="0">
            <a:spAutoFit/>
          </a:bodyPr>
          <a:lstStyle/>
          <a:p>
            <a:pPr algn="ctr">
              <a:defRPr/>
            </a:pPr>
            <a:r>
              <a:rPr kumimoji="0" lang="ja-JP" altLang="en-US" sz="16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ピピっとライン </a:t>
            </a:r>
            <a:r>
              <a:rPr kumimoji="0" lang="en-US" altLang="ja-JP" sz="12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001469" y="4484093"/>
            <a:ext cx="879052" cy="697609"/>
            <a:chOff x="8264948" y="3644031"/>
            <a:chExt cx="879052" cy="697609"/>
          </a:xfrm>
        </p:grpSpPr>
        <p:sp>
          <p:nvSpPr>
            <p:cNvPr id="3" name="円/楕円 2"/>
            <p:cNvSpPr/>
            <p:nvPr/>
          </p:nvSpPr>
          <p:spPr>
            <a:xfrm>
              <a:off x="8264948" y="3644031"/>
              <a:ext cx="879052" cy="697609"/>
            </a:xfrm>
            <a:prstGeom prst="ellipse">
              <a:avLst/>
            </a:prstGeom>
            <a:solidFill>
              <a:schemeClr val="bg1"/>
            </a:solidFill>
            <a:ln w="9525">
              <a:solidFill>
                <a:schemeClr val="tx1"/>
              </a:solidFill>
            </a:ln>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pic>
          <p:nvPicPr>
            <p:cNvPr id="1028" name="Picture 4" descr="http://www.printout.jp/clipart/clipart_d/17_kiki/01_computer/gif/pc06.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3881" y="3738140"/>
              <a:ext cx="639156" cy="472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85056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74</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4" name="正方形/長方形 3"/>
          <p:cNvSpPr/>
          <p:nvPr/>
        </p:nvSpPr>
        <p:spPr>
          <a:xfrm>
            <a:off x="1259632" y="2636912"/>
            <a:ext cx="6030416" cy="1477328"/>
          </a:xfrm>
          <a:prstGeom prst="rect">
            <a:avLst/>
          </a:prstGeom>
        </p:spPr>
        <p:txBody>
          <a:bodyPr wrap="square">
            <a:spAutoFit/>
          </a:bodyPr>
          <a:lstStyle/>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）健全財政の確保に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（２）財務マネジメント機能の強化</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24440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75</a:t>
            </a:fld>
            <a:endParaRPr kumimoji="1" lang="ja-JP" altLang="en-US" dirty="0"/>
          </a:p>
        </p:txBody>
      </p:sp>
      <p:sp>
        <p:nvSpPr>
          <p:cNvPr id="17" name="正方形/長方形 16"/>
          <p:cNvSpPr/>
          <p:nvPr/>
        </p:nvSpPr>
        <p:spPr>
          <a:xfrm>
            <a:off x="179512" y="1021371"/>
            <a:ext cx="8784976" cy="1077218"/>
          </a:xfrm>
          <a:prstGeom prst="rect">
            <a:avLst/>
          </a:prstGeom>
        </p:spPr>
        <p:txBody>
          <a:bodyPr wrap="square">
            <a:spAutoFit/>
          </a:bodyPr>
          <a:lstStyle/>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では、これ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までから財政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団体や財政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団体への転落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を回避するため、事業見直しや定数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削減など、歳入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・歳出全般にわたる改革に全力で取り組んできました。</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一方で、財政状況に関する中長期試算（</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粗い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においては、平成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要対応額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が見込まれました。</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65050127"/>
              </p:ext>
            </p:extLst>
          </p:nvPr>
        </p:nvGraphicFramePr>
        <p:xfrm>
          <a:off x="1043608" y="2242656"/>
          <a:ext cx="7364413" cy="647700"/>
        </p:xfrm>
        <a:graphic>
          <a:graphicData uri="http://schemas.openxmlformats.org/drawingml/2006/table">
            <a:tbl>
              <a:tblPr firstRow="1" bandRow="1">
                <a:tableStyleId>{5C22544A-7EE6-4342-B048-85BDC9FD1C3A}</a:tableStyleId>
              </a:tblPr>
              <a:tblGrid>
                <a:gridCol w="3836330"/>
                <a:gridCol w="1152027"/>
                <a:gridCol w="1224029"/>
                <a:gridCol w="1152027"/>
              </a:tblGrid>
              <a:tr h="323850">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r>
              <a:tr h="323850">
                <a:tc>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要対応額（粗い試算</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【H26.2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版</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より）</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730</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590</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200</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r>
            </a:tbl>
          </a:graphicData>
        </a:graphic>
      </p:graphicFrame>
      <p:sp>
        <p:nvSpPr>
          <p:cNvPr id="10" name="テキスト ボックス 9"/>
          <p:cNvSpPr txBox="1"/>
          <p:nvPr/>
        </p:nvSpPr>
        <p:spPr>
          <a:xfrm>
            <a:off x="179512" y="4042856"/>
            <a:ext cx="8784976" cy="1618392"/>
          </a:xfrm>
          <a:prstGeom prst="rect">
            <a:avLst/>
          </a:prstGeom>
          <a:noFill/>
        </p:spPr>
        <p:txBody>
          <a:bodyPr wrap="square" rtlCol="0">
            <a:spAutoFit/>
          </a:bodyPr>
          <a:lstStyle/>
          <a:p>
            <a:pPr marL="252000" lvl="0" indent="-457200">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この要対応額を改善するため、今後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事業費に大きな増減が見込まれる事業（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事業）について、必要な事業規模等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を精査するとともに、府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有財産の活用・売却や府税収入の確保など、さらなる歳入確保策についても、検証を行いました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lvl="0" indent="-457200">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また、給与制度の総合的見直しにおいて、経過措置を設けない「給与水準の引き下げ」（即時実施）を行いました。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lvl="0" indent="-457200">
              <a:lnSpc>
                <a:spcPts val="17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併せて、平成</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年度予算編成から、「事業重点化プロセス」を導入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、主要な事業について成果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等の検証を重視した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点検を行うことにより、優先性及び施策効果の高い事業への重点化に努めました。</a:t>
            </a:r>
            <a:endParaRPr kumimoji="1" lang="ja-JP" altLang="en-US" dirty="0"/>
          </a:p>
        </p:txBody>
      </p:sp>
      <p:sp>
        <p:nvSpPr>
          <p:cNvPr id="13" name="二等辺三角形 12"/>
          <p:cNvSpPr/>
          <p:nvPr/>
        </p:nvSpPr>
        <p:spPr>
          <a:xfrm rot="10800000">
            <a:off x="2079017" y="3284984"/>
            <a:ext cx="4844775"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7562557" y="2030651"/>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Tree>
    <p:extLst>
      <p:ext uri="{BB962C8B-B14F-4D97-AF65-F5344CB8AC3E}">
        <p14:creationId xmlns:p14="http://schemas.microsoft.com/office/powerpoint/2010/main" val="3007491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76</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459845424"/>
              </p:ext>
            </p:extLst>
          </p:nvPr>
        </p:nvGraphicFramePr>
        <p:xfrm>
          <a:off x="1020836" y="1441680"/>
          <a:ext cx="7655621" cy="4513278"/>
        </p:xfrm>
        <a:graphic>
          <a:graphicData uri="http://schemas.openxmlformats.org/drawingml/2006/table">
            <a:tbl>
              <a:tblPr firstRow="1" bandRow="1">
                <a:tableStyleId>{5C22544A-7EE6-4342-B048-85BDC9FD1C3A}</a:tableStyleId>
              </a:tblPr>
              <a:tblGrid>
                <a:gridCol w="348459"/>
                <a:gridCol w="3778769"/>
                <a:gridCol w="1176131"/>
                <a:gridCol w="1176131"/>
                <a:gridCol w="1176131"/>
              </a:tblGrid>
              <a:tr h="322133">
                <a:tc gridSpan="2">
                  <a:txBody>
                    <a:bodyPr/>
                    <a:lstStyle/>
                    <a:p>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hMerge="1">
                  <a:txBody>
                    <a:bodyPr/>
                    <a:lstStyle/>
                    <a:p>
                      <a:endParaRPr kumimoji="1" lang="ja-JP" altLang="en-US" b="0" dirty="0">
                        <a:solidFill>
                          <a:schemeClr val="tx1"/>
                        </a:solidFill>
                      </a:endParaRPr>
                    </a:p>
                  </a:txBody>
                  <a:tcPr>
                    <a:solidFill>
                      <a:srgbClr val="E9EDF4"/>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r>
              <a:tr h="30485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歳入歳出に係る取組み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p>
                  </a:txBody>
                  <a:tcPr marL="91437" marR="91437" marT="45699" marB="45699"/>
                </a:tc>
                <a:tc hMerge="1">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4854">
                <a:tc rowSpan="8">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bg1"/>
                      </a:solidFill>
                      <a:prstDash val="solid"/>
                      <a:round/>
                      <a:headEnd type="none" w="med" len="med"/>
                      <a:tailEnd type="none" w="med" len="med"/>
                    </a:lnB>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事業規模等の精査</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81</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485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歳入確保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4854">
                <a:tc vMerge="1">
                  <a:txBody>
                    <a:bodyPr/>
                    <a:lstStyle/>
                    <a:p>
                      <a:endParaRPr kumimoji="1" lang="ja-JP" altLang="en-US" sz="1400" dirty="0"/>
                    </a:p>
                  </a:txBody>
                  <a:tcPr marL="91437" marR="91437" marT="45709" marB="45709"/>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府有財産の活用と売却</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（粗い試算</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見込み額上乗せ分）</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個人府民税の徴収向上策の推進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3</a:t>
                      </a: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sz="1400" dirty="0"/>
                    </a:p>
                  </a:txBody>
                  <a:tcPr marL="91437" marR="91437" marT="45709" marB="45709"/>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府税収入の確保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その他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65</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a:p>
                  </a:txBody>
                  <a:tcPr/>
                </a:tc>
                <a:tc>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公債費の平準化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c>
                  <a:txBody>
                    <a:bodyPr/>
                    <a:lstStyle/>
                    <a:p>
                      <a:pPr algn="r"/>
                      <a:endPar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c>
                  <a:txBody>
                    <a:bodyPr/>
                    <a:lstStyle/>
                    <a:p>
                      <a:pPr algn="r"/>
                      <a:r>
                        <a:rPr kumimoji="1" lang="ja-JP" altLang="en-US" sz="1400" b="1" i="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r>
              <a:tr h="53524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小　　　　　　　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175</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78</a:t>
                      </a: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91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制度改正に係る取組み</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dirty="0"/>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ja-JP" altLang="en-US" dirty="0"/>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ja-JP" altLang="en-US" dirty="0"/>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9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給与制度の総合的見直し（即時実施分）</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a:txBody>
                  <a:tcPr marL="91437" marR="91437" marT="45699" marB="45699">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111</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105</a:t>
                      </a: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58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合　　　　　　　計</a:t>
                      </a:r>
                    </a:p>
                  </a:txBody>
                  <a:tcPr marL="91437" marR="91437" marT="45699" marB="45699">
                    <a:lnT w="12700" cap="flat" cmpd="sng" algn="ctr">
                      <a:solidFill>
                        <a:schemeClr val="tx1"/>
                      </a:solidFill>
                      <a:prstDash val="solid"/>
                      <a:round/>
                      <a:headEnd type="none" w="med" len="med"/>
                      <a:tailEnd type="none" w="med" len="med"/>
                    </a:lnT>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286</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183</a:t>
                      </a:r>
                    </a:p>
                  </a:txBody>
                  <a:tcPr marL="91437" marR="91437" marT="45699" marB="45699">
                    <a:lnT w="12700" cap="flat" cmpd="sng" algn="ctr">
                      <a:solidFill>
                        <a:schemeClr val="tx1"/>
                      </a:solidFill>
                      <a:prstDash val="solid"/>
                      <a:round/>
                      <a:headEnd type="none" w="med" len="med"/>
                      <a:tailEnd type="none" w="med" len="med"/>
                    </a:lnT>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tcPr>
                </a:tc>
              </a:tr>
            </a:tbl>
          </a:graphicData>
        </a:graphic>
      </p:graphicFrame>
      <p:sp>
        <p:nvSpPr>
          <p:cNvPr id="12" name="正方形/長方形 11"/>
          <p:cNvSpPr/>
          <p:nvPr/>
        </p:nvSpPr>
        <p:spPr>
          <a:xfrm>
            <a:off x="179512" y="1002214"/>
            <a:ext cx="8784976" cy="338554"/>
          </a:xfrm>
          <a:prstGeom prst="rect">
            <a:avLst/>
          </a:prstGeom>
        </p:spPr>
        <p:txBody>
          <a:bodyPr wrap="square">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65944" y="5960313"/>
            <a:ext cx="7316912"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　今後の歳入歳出改革の取組み等により変動する可能性があります。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時点の見込み。毎年度の府人事委員会勧告等により変動する可能性があります。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3528" y="1268760"/>
            <a:ext cx="8784976" cy="338554"/>
          </a:xfrm>
          <a:prstGeom prst="rect">
            <a:avLst/>
          </a:prstGeom>
        </p:spPr>
        <p:txBody>
          <a:bodyPr wrap="square">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850589" y="1238563"/>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Tree>
    <p:extLst>
      <p:ext uri="{BB962C8B-B14F-4D97-AF65-F5344CB8AC3E}">
        <p14:creationId xmlns:p14="http://schemas.microsoft.com/office/powerpoint/2010/main" val="26990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77</a:t>
            </a:fld>
            <a:endParaRPr kumimoji="1" lang="ja-JP" altLang="en-US" dirty="0"/>
          </a:p>
        </p:txBody>
      </p:sp>
      <p:sp>
        <p:nvSpPr>
          <p:cNvPr id="8" name="正方形/長方形 7"/>
          <p:cNvSpPr/>
          <p:nvPr/>
        </p:nvSpPr>
        <p:spPr>
          <a:xfrm>
            <a:off x="179512" y="1325086"/>
            <a:ext cx="8784976" cy="1815882"/>
          </a:xfrm>
          <a:prstGeom prst="rect">
            <a:avLst/>
          </a:prstGeom>
        </p:spPr>
        <p:txBody>
          <a:bodyPr wrap="square">
            <a:spAutoFit/>
          </a:bodyPr>
          <a:lstStyle/>
          <a:p>
            <a:pPr marL="252000" lvl="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今後は一定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の条件のもと、危機的な財政状況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から脱却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の見通しが見えつつ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あるとはいえ、特に直面する２年間は、厳しい財政運営が予想されます。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lvl="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そのため、引き続き、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事務事業の見直しをはじめ、歳出抑制、歳入確保全般について、これまでの改革の視点と取組みを継承しつつ、</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、徹底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した精査・見直しに取り組むとともに、さらなる歳入確保に努めること等により、要対応額の縮減を図ります。</a:t>
            </a:r>
          </a:p>
          <a:p>
            <a:pPr marL="252000" lvl="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その上で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の税収動向や、地方財政対策などを見極めながら、予算編成における取組み等を通じて的確に対応していきます。</a:t>
            </a:r>
          </a:p>
        </p:txBody>
      </p:sp>
      <p:sp>
        <p:nvSpPr>
          <p:cNvPr id="14" name="山形 13"/>
          <p:cNvSpPr/>
          <p:nvPr/>
        </p:nvSpPr>
        <p:spPr>
          <a:xfrm>
            <a:off x="1151819" y="4394571"/>
            <a:ext cx="4212269" cy="1986757"/>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15" name="グループ化 1"/>
          <p:cNvGrpSpPr>
            <a:grpSpLocks/>
          </p:cNvGrpSpPr>
          <p:nvPr/>
        </p:nvGrpSpPr>
        <p:grpSpPr bwMode="auto">
          <a:xfrm>
            <a:off x="1489075" y="4441340"/>
            <a:ext cx="4427537" cy="1791636"/>
            <a:chOff x="859317" y="1099119"/>
            <a:chExt cx="4028368" cy="1377384"/>
          </a:xfrm>
        </p:grpSpPr>
        <p:sp>
          <p:nvSpPr>
            <p:cNvPr id="16" name="テキスト ボックス 7"/>
            <p:cNvSpPr txBox="1">
              <a:spLocks noChangeArrowheads="1"/>
            </p:cNvSpPr>
            <p:nvPr/>
          </p:nvSpPr>
          <p:spPr bwMode="auto">
            <a:xfrm>
              <a:off x="1218219" y="1099119"/>
              <a:ext cx="2592288" cy="24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取組期間（</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正方形/長方形 17"/>
            <p:cNvSpPr/>
            <p:nvPr/>
          </p:nvSpPr>
          <p:spPr>
            <a:xfrm>
              <a:off x="943091" y="1333445"/>
              <a:ext cx="3072190" cy="276763"/>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要対応額への的確</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な対応</a:t>
              </a:r>
            </a:p>
          </p:txBody>
        </p:sp>
        <p:sp>
          <p:nvSpPr>
            <p:cNvPr id="19" name="テキスト ボックス 9"/>
            <p:cNvSpPr txBox="1">
              <a:spLocks noChangeArrowheads="1"/>
            </p:cNvSpPr>
            <p:nvPr/>
          </p:nvSpPr>
          <p:spPr bwMode="auto">
            <a:xfrm>
              <a:off x="859317" y="1677135"/>
              <a:ext cx="4028368" cy="79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主要な施策・事業について方向づけ</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部局による自律的な事業効果の「点検」</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（→見直し、改善）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さらなる歳入歳出の取組検討</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角丸四角形 19"/>
          <p:cNvSpPr/>
          <p:nvPr/>
        </p:nvSpPr>
        <p:spPr>
          <a:xfrm>
            <a:off x="683568" y="4689140"/>
            <a:ext cx="576262" cy="13033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短期</a:t>
            </a:r>
          </a:p>
        </p:txBody>
      </p:sp>
      <p:sp>
        <p:nvSpPr>
          <p:cNvPr id="21" name="正方形/長方形 20"/>
          <p:cNvSpPr/>
          <p:nvPr/>
        </p:nvSpPr>
        <p:spPr>
          <a:xfrm>
            <a:off x="35496" y="1002214"/>
            <a:ext cx="8784976" cy="338554"/>
          </a:xfrm>
          <a:prstGeom prst="rect">
            <a:avLst/>
          </a:prstGeom>
        </p:spPr>
        <p:txBody>
          <a:bodyPr wrap="square">
            <a:spAutoFit/>
          </a:bodyPr>
          <a:lstStyle/>
          <a:p>
            <a:pPr marL="252000" indent="-457200"/>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今後の収支不足への対応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9558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3645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78</a:t>
            </a:fld>
            <a:endParaRPr lang="ja-JP" altLang="en-US" dirty="0">
              <a:solidFill>
                <a:prstClr val="black"/>
              </a:solidFill>
            </a:endParaRPr>
          </a:p>
        </p:txBody>
      </p:sp>
      <p:sp>
        <p:nvSpPr>
          <p:cNvPr id="13" name="正方形/長方形 12"/>
          <p:cNvSpPr/>
          <p:nvPr/>
        </p:nvSpPr>
        <p:spPr>
          <a:xfrm>
            <a:off x="179512" y="1103478"/>
            <a:ext cx="8784976" cy="5277850"/>
          </a:xfrm>
          <a:prstGeom prst="rect">
            <a:avLst/>
          </a:prstGeom>
        </p:spPr>
        <p:txBody>
          <a:bodyPr wrap="square" bIns="36000">
            <a:normAutofit fontScale="92500" lnSpcReduction="10000"/>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財政規律の確保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将来の世代に負担を先送りしないことを基本として、健全で規律ある財政運営を図るとともに、府民の受益と負担の均衡を図ります。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（収入の範囲内で予算を組む）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現在と将来の府民の負担の公平を図る観点から収入の範囲内で支出します。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安定財源の確保のため、「選択と集中」を通じた支出の見直しを行うとともに、府有財産の積極的な売却・貸付、債権管理の強化対策等を着実に進めるなど、歳入確保に努めます。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（財源の戦略的配分）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府民福祉を維持向上するためには、府政の喫緊の課題に的確に対応していく必要があります。しかしながら、府財政を取り巻く環境は依然として厳しく、全体として歳出の抑制が引き続き必要です。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このため、財政規律をしっかりと維持しながら、</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を活用した「選択と集中」を通じて、限られた財源の重点化を図り、将来の大阪を見据えた府政を戦略的に推進していきます。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府債活用）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「将来世代に負担を先送りにしない」観点から、府債の活用にあたっては、その必要性を厳しく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精査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財政リスクへの対応）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新規施策の実施に際しては、将来における府の負担が過重なものとならないよう、また、将来世代への負担の先送りとならないよう、財政リスクの把握に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特に、損失補償及び債務保証については、原則禁止とし、その必要性や財政運営に与える影響等を検証し、やむを得ない理由がある場合に限り設定</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することとしています。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179512" y="766407"/>
            <a:ext cx="7993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予算編成等における取組み</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8508" y="90128"/>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305574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 name="正方形/長方形 1"/>
          <p:cNvSpPr/>
          <p:nvPr/>
        </p:nvSpPr>
        <p:spPr>
          <a:xfrm>
            <a:off x="102858" y="854710"/>
            <a:ext cx="8979002" cy="4016484"/>
          </a:xfrm>
          <a:prstGeom prst="rect">
            <a:avLst/>
          </a:prstGeom>
        </p:spPr>
        <p:txBody>
          <a:bodyPr wrap="square">
            <a:spAutoFit/>
          </a:bodyPr>
          <a:lstStyle/>
          <a:p>
            <a:pPr marL="180000" indent="-457200">
              <a:lnSpc>
                <a:spcPts val="22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めざす姿</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は、我が国を牽引する経済・交流拠点のひとつであるとともに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、さまざまな課題への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対応において、常に全国のモデルとなる役割を担ってきました。引き続きそう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した自覚を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もって、新たな発想も柔軟に取り入れながら、さらなる改革に大胆に取り組んでいきます。</a:t>
            </a:r>
          </a:p>
          <a:p>
            <a:pPr marL="366713" indent="-64452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のプランは、歳入歳出全般の抜本的な改革という、これまでの取組みを継承・発展させるとともに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をはじめ、府組織が弛みなく改革を推し進めていくための枠組みや、行政、民間の新たなパートナーシップを中心としたこれからの行政展開の方向性を改革の大きな柱としました。</a:t>
            </a:r>
          </a:p>
          <a:p>
            <a:pPr marL="180000" indent="-457200">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目標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は、自律的で創造性を発揮する運営体制の確立です。</a:t>
            </a:r>
          </a:p>
          <a:p>
            <a:pPr marL="366713" indent="-64452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自ら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課題を発見し、最適な解決手法を選択する。そして、実現に向けて広く強みを束ねていく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姿はそこにあります。</a:t>
            </a:r>
          </a:p>
          <a:p>
            <a:pPr marL="180000" indent="-457200">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は、引き続き全庁を挙げて改革に取り組み、新たな時代環境に果敢に挑戦していきます。</a:t>
            </a:r>
          </a:p>
          <a:p>
            <a:pPr marL="180000" indent="-457200">
              <a:lnSpc>
                <a:spcPts val="22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2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計画期間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までの３年間とします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なお、今後の状況の変化等に応じて、適宜、整合を図ります。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249291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79</a:t>
            </a:fld>
            <a:endParaRPr kumimoji="1" lang="ja-JP" altLang="en-US" dirty="0"/>
          </a:p>
        </p:txBody>
      </p:sp>
      <p:sp>
        <p:nvSpPr>
          <p:cNvPr id="13" name="正方形/長方形 12"/>
          <p:cNvSpPr/>
          <p:nvPr/>
        </p:nvSpPr>
        <p:spPr>
          <a:xfrm>
            <a:off x="179512" y="980728"/>
            <a:ext cx="8784976" cy="1815882"/>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計画性の確保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中長期の財政状況を踏まえ、毎年度予算審議や計画的な財政運営の参考のための試算を行います。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（粗い試算）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透明性の確保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予算編成過程における情報（段階ごとの要求書・査定書、知事ヒアリング資料など）について公表・公開を行います。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2841913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80</a:t>
            </a:fld>
            <a:endParaRPr lang="ja-JP" altLang="en-US" dirty="0">
              <a:solidFill>
                <a:prstClr val="black"/>
              </a:solidFill>
            </a:endParaRPr>
          </a:p>
        </p:txBody>
      </p:sp>
      <p:sp>
        <p:nvSpPr>
          <p:cNvPr id="2" name="正方形/長方形 1"/>
          <p:cNvSpPr/>
          <p:nvPr/>
        </p:nvSpPr>
        <p:spPr>
          <a:xfrm>
            <a:off x="595527" y="1248023"/>
            <a:ext cx="7837002" cy="1964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給与制度の総合的見直しの実施（</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即時実施）</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〇　大阪府では、平成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年度から給料表の改定（平均</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％引下げ）を実施するに際し、国（人事院勧告）と同様に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年間の経過措置を設けるべきとする府人事委員会の勧告と異なり、直ちに給料水準の引下げを実施することで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を削減します。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3528" y="895076"/>
            <a:ext cx="3501702"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制度改正に係る取組み</a:t>
            </a:r>
            <a:endParaRPr lang="ja-JP" altLang="en-US" b="1" dirty="0">
              <a:solidFill>
                <a:prstClr val="black"/>
              </a:solidFill>
            </a:endParaRPr>
          </a:p>
        </p:txBody>
      </p:sp>
      <p:grpSp>
        <p:nvGrpSpPr>
          <p:cNvPr id="4" name="グループ化 3"/>
          <p:cNvGrpSpPr/>
          <p:nvPr/>
        </p:nvGrpSpPr>
        <p:grpSpPr>
          <a:xfrm>
            <a:off x="591901" y="4329679"/>
            <a:ext cx="8018469" cy="2195665"/>
            <a:chOff x="578046" y="3429000"/>
            <a:chExt cx="8018469" cy="2195665"/>
          </a:xfrm>
        </p:grpSpPr>
        <p:sp>
          <p:nvSpPr>
            <p:cNvPr id="3" name="テキスト ボックス 2"/>
            <p:cNvSpPr txBox="1"/>
            <p:nvPr/>
          </p:nvSpPr>
          <p:spPr>
            <a:xfrm>
              <a:off x="578046" y="3429000"/>
              <a:ext cx="8000988" cy="1169551"/>
            </a:xfrm>
            <a:prstGeom prst="rect">
              <a:avLst/>
            </a:prstGeom>
            <a:noFill/>
          </p:spPr>
          <p:txBody>
            <a:bodyPr wrap="squar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給与制度の総合的見直し</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民間賃金水準の低い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県を一つのグループとした場合の官民較差と全国の較差との率の差（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ポイント（平成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年の平均値））を踏まえ、俸給表水準を平均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％引き下げ　など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95527" y="4455114"/>
              <a:ext cx="8000988" cy="1169551"/>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経過措置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給与制度の総合的見直しの実施から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日まで）、激変を緩和するため国（人事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院勧告）と同様に経過措置（現給保障）を設ける　　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（大阪府人事委員会「職員の給与等に関する報告及び勧告」（平成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月）より）</a:t>
              </a:r>
            </a:p>
          </p:txBody>
        </p:sp>
      </p:gr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323528" y="159144"/>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
        <p:nvSpPr>
          <p:cNvPr id="16" name="正方形/長方形 15"/>
          <p:cNvSpPr/>
          <p:nvPr/>
        </p:nvSpPr>
        <p:spPr>
          <a:xfrm>
            <a:off x="7562557" y="2561306"/>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74944664"/>
              </p:ext>
            </p:extLst>
          </p:nvPr>
        </p:nvGraphicFramePr>
        <p:xfrm>
          <a:off x="683568" y="2780927"/>
          <a:ext cx="7748960" cy="792089"/>
        </p:xfrm>
        <a:graphic>
          <a:graphicData uri="http://schemas.openxmlformats.org/drawingml/2006/table">
            <a:tbl>
              <a:tblPr>
                <a:tableStyleId>{5C22544A-7EE6-4342-B048-85BDC9FD1C3A}</a:tableStyleId>
              </a:tblPr>
              <a:tblGrid>
                <a:gridCol w="4176464"/>
                <a:gridCol w="1190832"/>
                <a:gridCol w="1190832"/>
                <a:gridCol w="1190832"/>
              </a:tblGrid>
              <a:tr h="322165">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46992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給与制度の総合的見直し（即時実施分）</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１１１</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１０５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７５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7" name="テキスト ボックス 16"/>
          <p:cNvSpPr txBox="1"/>
          <p:nvPr/>
        </p:nvSpPr>
        <p:spPr>
          <a:xfrm>
            <a:off x="755576" y="3584049"/>
            <a:ext cx="7316912"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時点の見込み。毎年度の府人事委員会勧告等により変動する可能性があります。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58881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8560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81</a:t>
            </a:fld>
            <a:endParaRPr kumimoji="1" lang="ja-JP" altLang="en-US" dirty="0"/>
          </a:p>
        </p:txBody>
      </p:sp>
      <p:sp>
        <p:nvSpPr>
          <p:cNvPr id="16" name="正方形/長方形 15"/>
          <p:cNvSpPr/>
          <p:nvPr/>
        </p:nvSpPr>
        <p:spPr>
          <a:xfrm>
            <a:off x="179512" y="879098"/>
            <a:ext cx="8901088" cy="4278094"/>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関する中長期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試算（粗い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おいては、府税収入が国の経済成長の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どおりに推移・確保でき、かつ、歳出規模も現行水準から大きく変動しないといった前提のもと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の財政収支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には改善傾向を示しています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しかしながら、今後、社会経済情勢の急激な変化のみならず、税財源の配分を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はじめとした国・地方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を通じた制度改革によって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、府の収支にも大きな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影響が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及ぶ可能性があります。また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、バブル後に大量発行した府債の最終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償還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年度に合計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6,800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億円程度一般財源が必要）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が到来するなど一定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の要対応額が見込まれており、中長期的な健全財政の確保に向け、さらなる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を進めていく必要があります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また、今後、急激な人口減少、超高齢社会の到来等により、社会保障経費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増大する傾向にあります。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ため、引き続き、財政運営基本条例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着実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運用を図るとともに、これまでの改革を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継承・発展させながら、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歳入・歳出全般の改革に取り組みます。</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あわせて、財務マネジメント機能の強化を図りつつ、今後、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年以内に減債基金の復元完了をめざすとともに、府債の適切な管理を着実に進め、健全で規律ある財政運営の実現をめざします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
        <p:nvSpPr>
          <p:cNvPr id="24" name="二等辺三角形 23"/>
          <p:cNvSpPr/>
          <p:nvPr/>
        </p:nvSpPr>
        <p:spPr>
          <a:xfrm rot="10800000">
            <a:off x="2079017" y="3420923"/>
            <a:ext cx="4844775"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734447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8560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82</a:t>
            </a:fld>
            <a:endParaRPr kumimoji="1" lang="ja-JP" altLang="en-US" dirty="0"/>
          </a:p>
        </p:txBody>
      </p:sp>
      <p:sp>
        <p:nvSpPr>
          <p:cNvPr id="20" name="山形 19"/>
          <p:cNvSpPr/>
          <p:nvPr/>
        </p:nvSpPr>
        <p:spPr>
          <a:xfrm>
            <a:off x="611560" y="980727"/>
            <a:ext cx="7632848" cy="2880000"/>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084139" y="1057687"/>
            <a:ext cx="3328987" cy="287070"/>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3"/>
          <p:cNvSpPr txBox="1">
            <a:spLocks noChangeArrowheads="1"/>
          </p:cNvSpPr>
          <p:nvPr/>
        </p:nvSpPr>
        <p:spPr bwMode="auto">
          <a:xfrm>
            <a:off x="958726" y="1381687"/>
            <a:ext cx="5484813"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13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年以内に解消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H36</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→起債許可団体からの脱却</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84139" y="1705695"/>
            <a:ext cx="3328988" cy="26845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府債の適切な管理</a:t>
            </a:r>
          </a:p>
        </p:txBody>
      </p:sp>
      <p:sp>
        <p:nvSpPr>
          <p:cNvPr id="15" name="テキスト ボックス 19"/>
          <p:cNvSpPr txBox="1">
            <a:spLocks noChangeArrowheads="1"/>
          </p:cNvSpPr>
          <p:nvPr/>
        </p:nvSpPr>
        <p:spPr bwMode="auto">
          <a:xfrm>
            <a:off x="1001431" y="1957695"/>
            <a:ext cx="5075238"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2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発行にあたっては、引き続き必要性を厳格に精査</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臨財債償還における新ルール（</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～）の着実な運用</a:t>
            </a:r>
          </a:p>
        </p:txBody>
      </p:sp>
      <p:sp>
        <p:nvSpPr>
          <p:cNvPr id="17" name="角丸四角形 16"/>
          <p:cNvSpPr/>
          <p:nvPr/>
        </p:nvSpPr>
        <p:spPr>
          <a:xfrm>
            <a:off x="179314" y="1772816"/>
            <a:ext cx="576262" cy="121488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a:t>
            </a:r>
          </a:p>
        </p:txBody>
      </p:sp>
      <p:sp>
        <p:nvSpPr>
          <p:cNvPr id="18" name="正方形/長方形 17"/>
          <p:cNvSpPr/>
          <p:nvPr/>
        </p:nvSpPr>
        <p:spPr>
          <a:xfrm>
            <a:off x="1098426" y="3388673"/>
            <a:ext cx="3328988" cy="328359"/>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財政調整基金の確保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098997" y="2996952"/>
            <a:ext cx="3328987" cy="305009"/>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歳入（財源）の確保</a:t>
            </a:r>
          </a:p>
        </p:txBody>
      </p:sp>
      <p:sp>
        <p:nvSpPr>
          <p:cNvPr id="21" name="正方形/長方形 20"/>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
        <p:nvSpPr>
          <p:cNvPr id="22" name="正方形/長方形 21"/>
          <p:cNvSpPr/>
          <p:nvPr/>
        </p:nvSpPr>
        <p:spPr>
          <a:xfrm>
            <a:off x="1098997" y="2632046"/>
            <a:ext cx="3328987" cy="287070"/>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に負担を先送りしない財政運営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79513" y="4250395"/>
            <a:ext cx="8496944" cy="2346957"/>
          </a:xfrm>
          <a:prstGeom prst="rect">
            <a:avLst/>
          </a:prstGeom>
        </p:spPr>
        <p:txBody>
          <a:bodyPr wrap="square">
            <a:noAutofit/>
          </a:bodyPr>
          <a:lstStyle/>
          <a:p>
            <a:pPr marL="252000" indent="-457200">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具体的な取組み</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毎年度策定する「財政状況に関する中長期試算（粗い試算）」を踏まえ、以下の観点から健全財政の確保に向けた取組みを進めます。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減債基金積立基金不足額の計画的解消</a:t>
            </a: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年度以降も、減債基金の積立不足額の解消に向け、確実に積み立てることにより、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年以内の解消を目指します。（ただし、税収の急激な落ち込み等不測の事態が生じた場合は、柔軟に対応します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減債基金積立不足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2,502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92839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3" y="802499"/>
            <a:ext cx="8496944" cy="6013938"/>
          </a:xfrm>
          <a:prstGeom prst="rect">
            <a:avLst/>
          </a:prstGeom>
        </p:spPr>
        <p:txBody>
          <a:bodyPr wrap="square">
            <a:noAutofit/>
          </a:bodyPr>
          <a:lstStyle/>
          <a:p>
            <a:pPr marL="252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府債の適切な管理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将来世代に負担を先送りしないため、引き続き、必要性を厳格に精査し、府債の適切な管理を行います。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将来世代に負担を先送りしない財政運営</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財政運営基本条例に掲げる基本理念を踏まえ、将来世代に負担を先送りしないよう、健全で規律ある財政運営を行います。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歳入（財源）の確保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民間協働や資産活用など、「稼ぐ視点」も踏まえた歳入確保策を展開して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また、使用料・手数料についても、適正な受益者負担の観点から、情勢の変化等を踏まえながら、料金水準の妥当性について検討を行います。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defTabSz="647700">
              <a:lnSpc>
                <a:spcPts val="18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課税自主権の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活用を行う場合は、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「受益と負担」や「税収の使途」を踏まえ、検討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財政調整基金の確保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財政リスクへの対応については、財政運営基本条例に基づく目標額（平成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達成に向け、着実に財政調整基金を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財政調整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基金残高（平成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833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日時点（大阪府議会　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月定例会の審議等を踏まえて修正）</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3" y="72276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83</a:t>
            </a:fld>
            <a:endParaRPr lang="ja-JP" altLang="en-US" dirty="0">
              <a:solidFill>
                <a:prstClr val="black"/>
              </a:solidFill>
            </a:endParaRPr>
          </a:p>
        </p:txBody>
      </p:sp>
      <p:sp>
        <p:nvSpPr>
          <p:cNvPr id="7" name="正方形/長方形 6"/>
          <p:cNvSpPr/>
          <p:nvPr/>
        </p:nvSpPr>
        <p:spPr>
          <a:xfrm>
            <a:off x="309880" y="90906"/>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p>
        </p:txBody>
      </p:sp>
    </p:spTree>
    <p:extLst>
      <p:ext uri="{BB962C8B-B14F-4D97-AF65-F5344CB8AC3E}">
        <p14:creationId xmlns:p14="http://schemas.microsoft.com/office/powerpoint/2010/main" val="1032640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369332"/>
          </a:xfrm>
          <a:prstGeom prst="rect">
            <a:avLst/>
          </a:prstGeom>
        </p:spPr>
        <p:txBody>
          <a:bodyPr wrap="square">
            <a:spAutoFit/>
          </a:bodyPr>
          <a:lstStyle/>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財務マネジメント機能の強化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84</a:t>
            </a:fld>
            <a:endParaRPr kumimoji="1" lang="ja-JP" altLang="en-US" dirty="0"/>
          </a:p>
        </p:txBody>
      </p:sp>
      <p:sp>
        <p:nvSpPr>
          <p:cNvPr id="2" name="正方形/長方形 1"/>
          <p:cNvSpPr/>
          <p:nvPr/>
        </p:nvSpPr>
        <p:spPr>
          <a:xfrm>
            <a:off x="179512" y="696753"/>
            <a:ext cx="8712968" cy="5570756"/>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財務マネジメント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資金の調達や運用などを総合的に管理することにより、財務の効率性を高めていきます。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起債マネジメント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な視点からリスクをコントロールしつつ、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利払い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額の低減を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市場環境の変化や投資家のニーズに機動的に対応するため、超長期債（</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年債など）を中心に、さらなる年限の多様化や定時償還債などの調達方法について検討を進めます。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年度以前に新規発行した府債について、将来の償還時の負担を軽減するため、借換抑制の実施や買入消却の活用など、様々な方法を検討、実施します。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資金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短期運用、長期運用の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ルールに基づき、運用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ポートフォリオを構築します。引き続き安全かつ安定的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な資金の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運用を図れる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、適切な運用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ポートフォリオの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管理に努めます。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減債基金などの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効率的運用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（短期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長期運用の組合せ、預金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と債券の同時運用など）を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行い、府の歳入確保に寄与します。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リスクマネジメント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「起債マネジメント」「資金マネジメント」のそれぞれ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の取組みにおいて、リスクに対する対応を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戦略的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の実施</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なる財務マネジメントの向上を図るためには、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（投資家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に対する広報活動）の強化が不可欠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です。そのため、トップマネジメント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の効果検証を図る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サイクルの導入など、戦略的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89964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85</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．主な点検項目</a:t>
            </a:r>
          </a:p>
        </p:txBody>
      </p:sp>
      <p:sp>
        <p:nvSpPr>
          <p:cNvPr id="4" name="正方形/長方形 3"/>
          <p:cNvSpPr/>
          <p:nvPr/>
        </p:nvSpPr>
        <p:spPr>
          <a:xfrm>
            <a:off x="1259632" y="2492896"/>
            <a:ext cx="6264696" cy="3970318"/>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③・④は平成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年度の取組みの点検を含む</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6001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179512" y="1196752"/>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（案）の取組みを継続するもの</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158408170"/>
              </p:ext>
            </p:extLst>
          </p:nvPr>
        </p:nvGraphicFramePr>
        <p:xfrm>
          <a:off x="287685" y="1556792"/>
          <a:ext cx="8676804" cy="5000476"/>
        </p:xfrm>
        <a:graphic>
          <a:graphicData uri="http://schemas.openxmlformats.org/drawingml/2006/table">
            <a:tbl>
              <a:tblPr>
                <a:tableStyleId>{5940675A-B579-460E-94D1-54222C63F5DA}</a:tableStyleId>
              </a:tblPr>
              <a:tblGrid>
                <a:gridCol w="1187971"/>
                <a:gridCol w="1728192"/>
                <a:gridCol w="2952328"/>
                <a:gridCol w="2808313"/>
              </a:tblGrid>
              <a:tr h="258580">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1407781">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立大学運営費交付金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年度交付金額を年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％とする。（中期目標期間平成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年度で</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順次実施</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第２期中期計画に基づき、平成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年度までに交付金額年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ことを目指し、交付金額の削減を実施するとともに、公立大学法人大阪府立大学に対して人件費や光熱水費等の削減による経常経費の抑制、外部資金確保による自主財源の捻出、選択と集中による運営費交付金の効率的な執行を促す。（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月から、府職員の給与の減額率が緩和されたことにより、中期計画上の人件費に当該緩和による影響分を加算）</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32493">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公的病院運営緊急対策資金貸付金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単年度貸付金の解消に向けた協議を行う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単年度貸付金の解消に向けた調整を継続中。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年度末までに単年度貸付を解消見込み。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811741">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国民健康保険事業費補助金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国の医療保険制度等の見極めができた段階で、福祉医療費助成制度と併せて、見直しを検討する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福祉医療費助成制度については、同制度に関する研究会での検討結果等を踏まえ、持続可能な制度の構築に向け検討している。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そのうえで、国民健康保険事業費補助金についても、その検討結果を踏まえて検討していく。</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引き続き、福祉医療費助成制度と併せて、見直しを検討する。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2189881">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在宅</a:t>
                      </a: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介護手当の見直し（再構築）について、引き続き検討を進める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年度は、手当受給者のニーズが高い短期入所事業所の整備促進を緊急的に実施するとともに、重症心身障が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児者の地域生活を支える地域ケアシステムの実践を行うことを目的として、下記の事業を実施している。</a:t>
                      </a:r>
                    </a:p>
                    <a:p>
                      <a:pPr algn="l" fontAlgn="ct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＜医療型短期入所整備促進事業＞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地域で生活する医療的ケアが必要な重症心身障が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児者の受入れが可能となるよう、医療機関での短期入所の整備を促進。（三島圏域１病院、南河内圏域２病院を短期入所事業所として指定）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＜ケアコーディネート事業＞</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南河内圏域における重症心身障が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児者及びその介護者の実態やサービスのニーズ等について、アンケート調査を実施。また、福祉サービスの体験会等を開催。</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在宅</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児（者）介護手当については、当事者のニーズに合致したより良い制度となるよう、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年度実施にむけて平成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年の夏までに、制度の位置づけも含めた検証及び必要な改善を行う。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なお、左記事業については、平成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年度の２ケ年において、府内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政令市を除く全域</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で実施予定。</a:t>
                      </a:r>
                    </a:p>
                    <a:p>
                      <a:pPr algn="l" fontAlgn="ctr"/>
                      <a:endParaRPr lang="en-US" altLang="ja-JP" sz="10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86</a:t>
            </a:fld>
            <a:endParaRPr kumimoji="1" lang="ja-JP" altLang="en-US" dirty="0"/>
          </a:p>
        </p:txBody>
      </p:sp>
    </p:spTree>
    <p:extLst>
      <p:ext uri="{BB962C8B-B14F-4D97-AF65-F5344CB8AC3E}">
        <p14:creationId xmlns:p14="http://schemas.microsoft.com/office/powerpoint/2010/main" val="29892236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180488097"/>
              </p:ext>
            </p:extLst>
          </p:nvPr>
        </p:nvGraphicFramePr>
        <p:xfrm>
          <a:off x="323528" y="1301461"/>
          <a:ext cx="8640960" cy="1911515"/>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1659632">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監察医事務所費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国で検討している死因究明制度の動向を見据え、事業のあり方について引き続き</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検討。検討</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にあたっては、死因究明制度によって新たに必要となる費用の財源措置を国に求めるとともに効率的な運営や経費の縮減に努める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国において、平成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死因究明推進計画を閣議決定。計画の中では、地方に対して、知事部局を始めとした関係機関・団体等が協議する場を設置するなどし、死因究明等に係る専門的機能を有する体制整備に向け努力するよう求めている。</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においては、国へ財源措置を要望するとともに、監察医事務所における入札契約の合理化（消耗品の一括購入や、遺体搬送費用の契約形態変更（単価契約から月額契約へ）など）による経費節減など効率的な運営に努め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国は今年度中</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各府県へ説明するとしており、府としては、来年度に関係機関等との意見を交換する場を設置するとともに</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府域の死因究明のあり方を</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87</a:t>
            </a:fld>
            <a:endParaRPr kumimoji="1" lang="ja-JP" altLang="en-US" dirty="0"/>
          </a:p>
        </p:txBody>
      </p:sp>
    </p:spTree>
    <p:extLst>
      <p:ext uri="{BB962C8B-B14F-4D97-AF65-F5344CB8AC3E}">
        <p14:creationId xmlns:p14="http://schemas.microsoft.com/office/powerpoint/2010/main" val="4199346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1108629"/>
            <a:ext cx="5927858"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財政構造改革プラン（案）の視点を踏まえ、新た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に取り組むもの</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22062894"/>
              </p:ext>
            </p:extLst>
          </p:nvPr>
        </p:nvGraphicFramePr>
        <p:xfrm>
          <a:off x="323528" y="1484784"/>
          <a:ext cx="8640960" cy="3904547"/>
        </p:xfrm>
        <a:graphic>
          <a:graphicData uri="http://schemas.openxmlformats.org/drawingml/2006/table">
            <a:tbl>
              <a:tblPr>
                <a:tableStyleId>{5940675A-B579-460E-94D1-54222C63F5DA}</a:tableStyleId>
              </a:tblPr>
              <a:tblGrid>
                <a:gridCol w="1189172"/>
                <a:gridCol w="1763156"/>
                <a:gridCol w="2952328"/>
                <a:gridCol w="2736304"/>
              </a:tblGrid>
              <a:tr h="261769">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1267053">
                <a:tc>
                  <a:txBody>
                    <a:bodyPr/>
                    <a:lstStyle/>
                    <a:p>
                      <a:pPr algn="l" fontAlgn="ct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者就労支援強化事業費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就労者数の目標達成に向け、より一層の取組強化を行う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者計画における就労者数の目標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年度末）の達成に向け、以下の取組みを実施。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・就労を希望する者に対して、障害者就業・生活支援センターへの登録を促進。</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者の希望と能力に合わせて、雇用受入企業及び体験実習協力企業の開拓を実施。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・これまでに就労した者に対し、個別に企業訪問を行い、定着支援を実施。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引き続き、障害者就業・生活支援センター及び就労移行支援事業所等と更なる連携を図りながら取組みを進める。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633527">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運営費負担金の水準等について検証を行う（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（負担金の水準の検証）</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年度に実施した調査分析結果を踏まえ、政策医療に充てられる運営費負担金の検証を実施。</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これまで、運営費負担金の段階的な縮減に努めてきたが、次年度以降も引き続き検証を行い、縮減に努める。</a:t>
                      </a:r>
                    </a:p>
                  </a:txBody>
                  <a:tcPr marL="0" marR="0" marT="0" marB="0"/>
                </a:tc>
              </a:tr>
              <a:tr h="1267053">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モノレール道整備費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（延伸の事業化の検討）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月の戦略本部会議において、ルート、駅数などを踏まえて、事業化に向けての具体化の検討を確認。</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（累積赤字の解消）</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月策定の「大阪モノレール中期経営計画</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において、経営目標として「平成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年度累積損失解消」を掲げ、万博車庫用地の有償化については「累積損失解消後に協議検討」としている。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累損赤字については、平成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年度の解消に向けて、計画通り進捗しているところ。</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延伸の事業化意思決定に向け、引き続き、採算性の検証を進めるとともに、沿線市等に応分の負担を求めていく。</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475145">
                <a:tc>
                  <a:txBody>
                    <a:bodyPr/>
                    <a:lstStyle/>
                    <a:p>
                      <a:pPr algn="l" fontAlgn="ct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a:t>
                      </a: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教職員産休長欠等補充費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府立学校における効率的な事務運営をすすめる（</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効率的・効果的な事務執行体制の整備を推進している。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引き続き効率的・効果的な事務運営に努める。</a:t>
                      </a: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88</a:t>
            </a:fld>
            <a:endParaRPr kumimoji="1" lang="ja-JP" altLang="en-US" dirty="0"/>
          </a:p>
        </p:txBody>
      </p:sp>
    </p:spTree>
    <p:extLst>
      <p:ext uri="{BB962C8B-B14F-4D97-AF65-F5344CB8AC3E}">
        <p14:creationId xmlns:p14="http://schemas.microsoft.com/office/powerpoint/2010/main" val="252544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曲折矢印 40"/>
          <p:cNvSpPr/>
          <p:nvPr/>
        </p:nvSpPr>
        <p:spPr>
          <a:xfrm flipV="1">
            <a:off x="89755" y="3356987"/>
            <a:ext cx="2666045" cy="3030165"/>
          </a:xfrm>
          <a:prstGeom prst="bentArrow">
            <a:avLst>
              <a:gd name="adj1" fmla="val 42447"/>
              <a:gd name="adj2" fmla="val 50000"/>
              <a:gd name="adj3" fmla="val 46783"/>
              <a:gd name="adj4" fmla="val 46071"/>
            </a:avLst>
          </a:prstGeom>
          <a:solidFill>
            <a:schemeClr val="accent1">
              <a:lumMod val="40000"/>
              <a:lumOff val="60000"/>
            </a:schemeClr>
          </a:solidFill>
          <a:ln w="9525">
            <a:noFill/>
          </a:ln>
        </p:spPr>
        <p:txBody>
          <a:bodyPr wrap="square"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0" name="右矢印 39"/>
          <p:cNvSpPr/>
          <p:nvPr/>
        </p:nvSpPr>
        <p:spPr>
          <a:xfrm>
            <a:off x="2275177" y="5090584"/>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18" name="タイトル 1"/>
          <p:cNvSpPr txBox="1">
            <a:spLocks/>
          </p:cNvSpPr>
          <p:nvPr/>
        </p:nvSpPr>
        <p:spPr>
          <a:xfrm>
            <a:off x="179512" y="716557"/>
            <a:ext cx="2291975" cy="388293"/>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改革の継承と発展</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ホームベース 37"/>
          <p:cNvSpPr/>
          <p:nvPr/>
        </p:nvSpPr>
        <p:spPr>
          <a:xfrm>
            <a:off x="89756" y="1233466"/>
            <a:ext cx="8964488" cy="2014559"/>
          </a:xfrm>
          <a:prstGeom prst="homePlate">
            <a:avLst>
              <a:gd name="adj" fmla="val 3149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5" name="グループ化 34"/>
          <p:cNvGrpSpPr/>
          <p:nvPr/>
        </p:nvGrpSpPr>
        <p:grpSpPr>
          <a:xfrm>
            <a:off x="185298" y="1293738"/>
            <a:ext cx="8571266" cy="1760980"/>
            <a:chOff x="11575" y="1235949"/>
            <a:chExt cx="8571266" cy="1760980"/>
          </a:xfrm>
        </p:grpSpPr>
        <p:sp>
          <p:nvSpPr>
            <p:cNvPr id="7" name="山形 6"/>
            <p:cNvSpPr/>
            <p:nvPr/>
          </p:nvSpPr>
          <p:spPr>
            <a:xfrm>
              <a:off x="3836246" y="1235949"/>
              <a:ext cx="1632164" cy="1760978"/>
            </a:xfrm>
            <a:prstGeom prst="chevron">
              <a:avLst>
                <a:gd name="adj" fmla="val 33107"/>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9" name="山形 8"/>
            <p:cNvSpPr/>
            <p:nvPr/>
          </p:nvSpPr>
          <p:spPr>
            <a:xfrm>
              <a:off x="1678329" y="1235951"/>
              <a:ext cx="2523178" cy="1760978"/>
            </a:xfrm>
            <a:prstGeom prst="chevron">
              <a:avLst>
                <a:gd name="adj" fmla="val 30818"/>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ホームベース 9"/>
            <p:cNvSpPr/>
            <p:nvPr/>
          </p:nvSpPr>
          <p:spPr>
            <a:xfrm>
              <a:off x="11576" y="1235952"/>
              <a:ext cx="2025466" cy="1760976"/>
            </a:xfrm>
            <a:prstGeom prst="homePlate">
              <a:avLst>
                <a:gd name="adj" fmla="val 31499"/>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5613619" y="1726113"/>
              <a:ext cx="2817106" cy="1035498"/>
            </a:xfrm>
            <a:prstGeom prst="roundRect">
              <a:avLst/>
            </a:prstGeom>
            <a:solidFill>
              <a:schemeClr val="bg1"/>
            </a:solid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endParaRPr lang="ja-JP" altLang="en-US">
                <a:solidFill>
                  <a:prstClr val="white"/>
                </a:solidFill>
              </a:endParaRPr>
            </a:p>
          </p:txBody>
        </p:sp>
        <p:sp>
          <p:nvSpPr>
            <p:cNvPr id="14" name="正方形/長方形 13"/>
            <p:cNvSpPr/>
            <p:nvPr/>
          </p:nvSpPr>
          <p:spPr>
            <a:xfrm>
              <a:off x="5647014" y="1806263"/>
              <a:ext cx="2935827" cy="830997"/>
            </a:xfrm>
            <a:prstGeom prst="rect">
              <a:avLst/>
            </a:prstGeom>
            <a:ln cap="rnd">
              <a:noFill/>
            </a:ln>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・歳入・歳出全般にわたる点検・見直し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・公務員制度改革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出資法人、公の施設等の点検</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・適切なリスク管理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963009" y="1235951"/>
              <a:ext cx="2259943" cy="461665"/>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888130" y="1235950"/>
              <a:ext cx="1672247" cy="553998"/>
            </a:xfrm>
            <a:prstGeom prst="rect">
              <a:avLst/>
            </a:prstGeom>
            <a:ln>
              <a:noFill/>
            </a:ln>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財政構造改革プラン（案）の</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改革の視点を承継した取組み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1575" y="1235950"/>
              <a:ext cx="2259943" cy="461665"/>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右矢印 19"/>
          <p:cNvSpPr/>
          <p:nvPr/>
        </p:nvSpPr>
        <p:spPr>
          <a:xfrm>
            <a:off x="2275177" y="3278529"/>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2445241" y="3779017"/>
            <a:ext cx="1030226" cy="755481"/>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471487" y="5600700"/>
            <a:ext cx="1030226" cy="704850"/>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継承</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947553" y="5728706"/>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持続可能で安定的な財政運営の実現</a:t>
            </a:r>
          </a:p>
        </p:txBody>
      </p:sp>
      <p:sp>
        <p:nvSpPr>
          <p:cNvPr id="29" name="角丸四角形 28"/>
          <p:cNvSpPr/>
          <p:nvPr/>
        </p:nvSpPr>
        <p:spPr>
          <a:xfrm>
            <a:off x="3581927" y="3744144"/>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自律的な行財政マネジメント</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3776104" y="4110058"/>
            <a:ext cx="3527019"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新たな発想・視点からの行政展開</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539552" y="2200620"/>
            <a:ext cx="4432498" cy="342029"/>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「将来世代に負担を先送りしない</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03152" y="1793314"/>
            <a:ext cx="2657202" cy="33954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財政健全化団体への転落回避</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539552" y="2581275"/>
            <a:ext cx="4422973" cy="330566"/>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「収入の範囲内で予算を組む」</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260039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3681710"/>
              </p:ext>
            </p:extLst>
          </p:nvPr>
        </p:nvGraphicFramePr>
        <p:xfrm>
          <a:off x="251618" y="1196752"/>
          <a:ext cx="8640762" cy="5196408"/>
        </p:xfrm>
        <a:graphic>
          <a:graphicData uri="http://schemas.openxmlformats.org/drawingml/2006/table">
            <a:tbl>
              <a:tblPr/>
              <a:tblGrid>
                <a:gridCol w="1368054"/>
                <a:gridCol w="1872208"/>
                <a:gridCol w="2808312"/>
                <a:gridCol w="2592188"/>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384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市町村振興補助金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市町村の分権改革の取組みへのインセンティブとして機能しているかどうか、改正後の制度の点検を行う。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の分権改革の取組みに対する府のサポートにあわせ、当該取組みを後押しする制度として平成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年度に再構築した結果、下記のとおり、新たな権限移譲及び広域連携の構築、並びに分権改革を支える行財政改革</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促進された</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・市町村が、引き続き分権改革を推進し、住民に身近な基礎自治体として充実・強化が図られるよう、適切に運用していく。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440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市町村施設整備資金貸付金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市町村の財政運営ヒアリング等を通じて、安定的に資金調達できるよう適切な助言や地方債制度の柔軟な運用を図る。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運営ヒアリング及び起債要望ヒアリングを通じて、市町村に「交付税措置があり、充当率が高い起債への誘導」「銀行からの資金調達ではなく、低利な公的資金への誘導」など、地方債の効果的な活用を助言。また、電話による個別</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・市町村の実務担当者の地方債知識向上を図るため、地方債事務取扱講習会を実施。（平成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月開催）また、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市町村の実務担当者向けの地方債に係る資金調達研修を実施</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し、地方債の更なる知識向上を図</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った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公共施設の整備にかかる臨時的な財政需要の対応をサポートするため、本貸付金を活用し、引き続き財政運営に対する適切な助言や地方債制度の柔軟な運用など、安定的に資金調達できる環境を整えていく</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89</a:t>
            </a:fld>
            <a:endParaRPr kumimoji="1" lang="ja-JP" altLang="en-US" dirty="0"/>
          </a:p>
        </p:txBody>
      </p:sp>
      <p:sp>
        <p:nvSpPr>
          <p:cNvPr id="6" name="正方形/長方形 5"/>
          <p:cNvSpPr/>
          <p:nvPr/>
        </p:nvSpPr>
        <p:spPr>
          <a:xfrm>
            <a:off x="3635896" y="2343041"/>
            <a:ext cx="4176464" cy="2246769"/>
          </a:xfrm>
          <a:prstGeom prst="rect">
            <a:avLst/>
          </a:prstGeom>
          <a:solidFill>
            <a:schemeClr val="bg1"/>
          </a:solidFill>
          <a:ln w="9525">
            <a:solidFill>
              <a:schemeClr val="tx1"/>
            </a:solidFill>
            <a:prstDash val="sysDash"/>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月までの取組実績</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改正後の成果</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（１）中核市移行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（２）広域連携体制の構築</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・内部組織の共同設置、消防事務組合設立　各</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・旅券発給事務の委託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・消防事務の委託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等</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（３）新たな権限移譲</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①</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移譲分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51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②</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移譲予定分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（４）行財政改革の推進</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・土地開発公社の解散</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・共同クラウドの導入</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・財政健全化団体からの脱却（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11" name="正方形/長方形 10"/>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93095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9912254"/>
              </p:ext>
            </p:extLst>
          </p:nvPr>
        </p:nvGraphicFramePr>
        <p:xfrm>
          <a:off x="251619" y="1268760"/>
          <a:ext cx="8640762" cy="5255662"/>
        </p:xfrm>
        <a:graphic>
          <a:graphicData uri="http://schemas.openxmlformats.org/drawingml/2006/table">
            <a:tbl>
              <a:tblPr/>
              <a:tblGrid>
                <a:gridCol w="1368054"/>
                <a:gridCol w="1800200"/>
                <a:gridCol w="3024335"/>
                <a:gridCol w="2448173"/>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67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私学助成</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（経常費助成等）</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 </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・これまでの効果検証等を踏まえ、私学助成トータルのあり方について検討する。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年度から行ってきた経常費助成単価引下げの取組みについては、平成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年度も引下げ率を縮減のうえ継続する。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・引き続き効率的な事務執行をすすめる。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・「大阪府立高等学校・大阪市立高等学校再編整備計画」を踏まえ、府立高校の再編整備を推進する。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年度から、府職員の給与の減額率が緩和されたことを踏まえ、私立学校の経常費補助金の補助単価の引き下げ率を復元した。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幼稚園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・授業料無償化制度のあり方検討については、自由な学校選択の機会の保障等の観点から効果検証を行った。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年度実施対象校の平成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①エンパワメントスクールの設置</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西成高校、長吉高校、箕面東高校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②普通科総合選択制から総合学科への改編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福井高校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八尾翠翔高校、日根野高校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年度実施対象校を決定（平成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月）し、平成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①募集停止</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池田北高校、咲洲高校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②エンパワメントスクールの設置</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成城高校、岬高校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豊島高校、北かわち皐が丘高校、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みどり清朋高校、懐風館高校</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・授業料無償化制度については、効果検証を踏まえ、今後の制度のあり方について検討中。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・「大阪府立高等学校・大阪市立高等学校再編整備計画」に基づき、着実に府立高校の再編整備を推進する。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90</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41699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162885832"/>
              </p:ext>
            </p:extLst>
          </p:nvPr>
        </p:nvGraphicFramePr>
        <p:xfrm>
          <a:off x="251619" y="1237422"/>
          <a:ext cx="8640762" cy="5359930"/>
        </p:xfrm>
        <a:graphic>
          <a:graphicData uri="http://schemas.openxmlformats.org/drawingml/2006/table">
            <a:tbl>
              <a:tblPr/>
              <a:tblGrid>
                <a:gridCol w="1368054"/>
                <a:gridCol w="1800200"/>
                <a:gridCol w="3024336"/>
                <a:gridCol w="2448172"/>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216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奨学金制度を将来にわたって持続可能なものとして運用していくため、滞納対策に引き続き取り組む。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期滞納ゼロ作戦」を展開中であり、債権回収等の強化に努めている。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滞納発生の未然防止と回収の強化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・新規滞納発生の抑制・滞納の長期化の防止と法的措置の強化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9,100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5,643</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・長期滞納者からの直接回収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・返還相談の対応</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○債権回収会社（サービサー）を活用した回収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58,395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・奨学金制度を将来にわたって持続可能なものとして運用していくため、引き続き滞納対策に取り組む。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9116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en-US" altLang="ja-JP"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・福祉医療費助成制度の国における制度化については実現していない。この制度が事実上のナショナル・ミニマムであることから、　引き続き、国が果たすべき役割と して制度化を強く求めていく。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・福祉医療費助成制度の抜本的な見直しについては、一旦見合わせたことから、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国における医療保険制度等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見極め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つつ、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研究会でのこれまでの検討結果</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を踏まえ、持続可能な制度の構築に向け改めて検討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・厚生労働省に対して、福祉医療費助成制度の国における制度化に関して要望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年度国の施策並びに予算に関する最重点提案・要望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年度国の施策並びに予算に関する提案・要望（福祉関連）</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○市長会・町村長会との共同要望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・将来に向けた持続可能な制度とする観点から、府と市町村がともに、制度の実態について検証、今後のあり方について研究するために立ち上げた研究会を実施。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研究会２回開催</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ワーキンググループ７回開催</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（乳幼児医療３回、４医療４回）</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・福祉医療費助成制度は、すべての都道府県で実施しており、事実上のナショナル・ミニマムであることから、引き続き、国が果たすべき役割として制度化を強く求めていく。</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・福祉医療費助成制度の抜本的な見直しについては、国における医療保険制度等を見極めつつ、研究会でのこれまでの検討結果等を踏まえ、持続可能な制度の構築に向け検討していく。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91</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56407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02058341"/>
              </p:ext>
            </p:extLst>
          </p:nvPr>
        </p:nvGraphicFramePr>
        <p:xfrm>
          <a:off x="251619" y="1268760"/>
          <a:ext cx="8640762" cy="5256584"/>
        </p:xfrm>
        <a:graphic>
          <a:graphicData uri="http://schemas.openxmlformats.org/drawingml/2006/table">
            <a:tbl>
              <a:tblPr/>
              <a:tblGrid>
                <a:gridCol w="1368054"/>
                <a:gridCol w="2016224"/>
                <a:gridCol w="2952328"/>
                <a:gridCol w="2304156"/>
              </a:tblGrid>
              <a:tr h="29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1839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中小企業向け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制度融資</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・府と市保証協会の合併にあわせ、府と市の制度融資を広域自治体である府で一元化し、必要な融資枠を設定（平成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年度制度融資の総融資枠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・中小企業の資金需要等に応じて、従来の融資枠を精査するとともに、府内中小企業の設備投資需要を牽引するため、新たに「設備投資応援融資」（融資枠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億円）を創設。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・府・市の保証協会について、平成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日に合併し、営業を開始。</a:t>
                      </a: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・「設備投資応援融資」について、平成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月から融資の取扱いを開始。</a:t>
                      </a: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・「大阪府中小企業振興基本条例」に基づき、引き続き、経済・金融情勢の変化等に応じ、中小企業者に対する資金供給の円滑化を促進する。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046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小規模事業対策費</a:t>
                      </a:r>
                      <a:endParaRPr kumimoji="1" lang="en-US" altLang="ja-JP" sz="1000" b="0" i="0" u="none" strike="noStrike" cap="none" spc="-15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48" marB="4574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原材料価格の高騰や消費税率引き上げの影響など、先行き不透明な経営環境の中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、小規模事業者の課題に対応するため、経営相談の強化をはじめ経営支援サービスのさらなる質の向上に取り組む。</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会等が実施する小規模事業経営支援事業に対する助成を通じて、商工会等が取り組む専門家や支援機関との連携などを促進させることにより、小規模事業者の課題に対応した効果的な支援サービスを提供してい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・引き続き、事業全体の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サイクルによる事業評価を行うとともに、必要に応じて現場の実情を踏まえた制度の改善を行い支援サービスの向上に努める。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070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警察職員待機宿舎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8" marR="91428" marT="45704" marB="45704"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新規整備［基本計画（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撤去設計（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売却［閉鎖工事及び売却処分（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月より賃料の見直しを実施。</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・新規整備・廃止・売却については、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○新規整備（２寮）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年度完成に向け、基本計画策定中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　撤去工事中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・撤去設計（１宿舎）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年度廃止に向け、　撤去設計中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○売却（２宿舎）</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・閉鎖工事中</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・待機宿舎の整備に要した費用や今後の改修費に見合う水準に改定した賃料を、平成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月より徴収中</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宿舎を新規整備・改修・廃止・</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基本計画に</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基づき新</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整備または改修する宿舎の財源は、再編集約により廃止する宿舎の土地売却益を財源とする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・撤去工事（１宿舎）及び売却（１宿舎）について、今年度中に実施予定</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92</a:t>
            </a:fld>
            <a:endParaRPr kumimoji="1" lang="ja-JP" altLang="en-US" dirty="0"/>
          </a:p>
        </p:txBody>
      </p:sp>
    </p:spTree>
    <p:extLst>
      <p:ext uri="{BB962C8B-B14F-4D97-AF65-F5344CB8AC3E}">
        <p14:creationId xmlns:p14="http://schemas.microsoft.com/office/powerpoint/2010/main" val="18764807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997771277"/>
              </p:ext>
            </p:extLst>
          </p:nvPr>
        </p:nvGraphicFramePr>
        <p:xfrm>
          <a:off x="157509" y="1196752"/>
          <a:ext cx="8828982" cy="5589240"/>
        </p:xfrm>
        <a:graphic>
          <a:graphicData uri="http://schemas.openxmlformats.org/drawingml/2006/table">
            <a:tbl>
              <a:tblPr/>
              <a:tblGrid>
                <a:gridCol w="1397854"/>
                <a:gridCol w="1986424"/>
                <a:gridCol w="3024336"/>
                <a:gridCol w="2420368"/>
              </a:tblGrid>
              <a:tr h="288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530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公営（公的）住宅への行政投資のあり方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カ年の取組実績をふまえた平成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○国によるバウチャー制度創設には至っていないため、国において導入に向けた議論が開始されるよう、今後も機会を捉え、国へ働きかける。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■将来方向を実現するための平成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○ストック総合活用計画を着実に実行する。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○住宅市場全体を活用した住宅セーフティネットの取組みを継続して実施。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・大阪あんしん賃貸支援事業の登録促進、府営住宅の福祉施設導入の推進のほか、福祉部門と連携し、不動産事業者や支援団体を加えた居住支援のためのネットワークづくりをすすめる。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○府営住宅は地域資源に転換。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・「府営住宅を活用したまちづくり協議の場（まちづくり会議）」を平成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市町と設置し、地域のまちづくりに活用。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・大阪府市統合本部会議等における議論をふまえ、大阪市内府営住宅の大阪市への移管（平成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年度）に向け協議を進める。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・住宅セーフティネットの確立・強化を図るため、既存の住宅政策の枠組みを超えた総合的な視点に立った仕組み（住宅バウチャー等）を構築してもらうよう、国に対して要望を実施した。（平成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（ストック総合活用計画）</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・ストック計画に示している建替事業や耐震改修事業、中層エレベーター設置事業等の各事業を実施。</a:t>
                      </a:r>
                      <a:endParaRPr lang="ja-JP" altLang="en-US" sz="10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・大阪あんしん賃貸支援事業に関しては、平成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年４月に新たなシステムを立ち上げ、地図や条件による検索、各物件の外観や間取りの画像表示などの機能を導入し、情報発信の強化を図ったところ。引き続き、一層の登録促進に努める。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・居住支援のためのネットワークに関しては、大阪府と不動産関係団体との意見交換会を継続して開催するとともに、地元自治体（市町村）における地域での意見交換会の開催に向けて取り組んでいる。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・福祉部門や不動産事業者等との連携した取組みとして、住まい探し相談会の開催（八尾市・平成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月）や、高齢者や</a:t>
                      </a:r>
                      <a:r>
                        <a:rPr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者等の入居に伴う家主・事業者の不安を解消するためのガイドブックの作成（平成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年８月）などの取組みを進めている。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（地域資源に転換）</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市町と協議の場の設置を完了。府営住宅資産を活用したまちづくりの取組みを進めている。（平成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月）に向け、公営住宅タスクフォース等で詳細に協議を進めている。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・引き続き計画に基づく事業を着実に実施し、府民の安全安心の一層の充実に努めていく。</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・今後も継続して、住宅市場全体を活用した住宅セーフティネットの構築に努める。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市町との協議の場において、府営住宅の地域のまちづくりへの活用を一層進める。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・大阪市内府営住宅の大阪市への移管を進める。</a:t>
                      </a:r>
                      <a:r>
                        <a:rPr lang="ja-JP" altLang="en-US"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他の市町についても緊密な連携、協力のもと、移管に向けた取組みを進める。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93</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9104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94</a:t>
            </a:fld>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060453172"/>
              </p:ext>
            </p:extLst>
          </p:nvPr>
        </p:nvGraphicFramePr>
        <p:xfrm>
          <a:off x="251619" y="1268760"/>
          <a:ext cx="8640762" cy="4824536"/>
        </p:xfrm>
        <a:graphic>
          <a:graphicData uri="http://schemas.openxmlformats.org/drawingml/2006/table">
            <a:tbl>
              <a:tblPr/>
              <a:tblGrid>
                <a:gridCol w="1368054"/>
                <a:gridCol w="1944216"/>
                <a:gridCol w="3024336"/>
                <a:gridCol w="2304156"/>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4537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公共投資（インフラ）</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26" marB="45726"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・大阪の成長と府民の安全・安心を支えるインフラマネジメントに取り組む。とりわけ喫緊の課題である南海トラフ巨大地震対策については、府として必要な対策を速やかに実施する。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・道路等の見直しについては、関係市町と協議し、</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変更案がまとまった段階で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速やかに都市計画の変更手続きを進める。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・治水対策等の見直しについては、引き続き河川の当面の治水目標を見直し、順次河川整備計画を策定。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・大都市特有の課題に対し、新たな知見等を踏まえ、「都市基盤施設の維持管理・更新に関する長寿命化計画（仮称）」を策定。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・維持管理の中でも、多額を要する維持補修については、国費をはじめ、必要な財源を充実確保できるよう引き続き国に提言。</a:t>
                      </a:r>
                    </a:p>
                  </a:txBody>
                  <a:tcPr marT="45726" marB="45726"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（インフラマネジメント）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・大阪府都市整備中期計画（案）に基づき、インフラマネジメントを着実に実施している。とりわけ、南海トラフ巨大地震対策については、平成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月に大阪府地域防災会議の検討部会が公表した被害想定等に基づき、河川・海岸堤防の液状化対策など必要な取組みを行っている。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・道路等の見直しについては、未着手の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を対象に関係市町と協議を実施し、廃止・存続等の方向性を整理済み。このうち平成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月都市計画審議会に付議したものを含め、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町において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の都市計画を廃止。</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・河川整備審議会において、全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河川中</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河川の当面の治水目標を見直し。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・併せて過年度より検討を進め、南海トラフ巨大地震に伴う津波対策事業について、個々の河川整備計画に位置付けるべく審議を進めている。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・長寿命化計画（仮称）の策定に向けて、大阪府都市基盤施設維持管理技術審議会において、審議している。（平成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月中間とりまとめ）</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・必要な財源確保に向けて国に要望している。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南海トラフ巨大地震に伴う津波対策や公共交通戦略など新たな課題への対応を踏まえつつ、</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大阪府都市整備中期計画（案）の点検を進める。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・道路等の見直しについては、今後の社会経済情勢の変化を注視し、定期的な見直しだけでなく、適宜必要な見直しを実施していく。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・引き続き、河川の当面の治水目標の見直し及び河川施設の南海トラフ巨大地震に伴う津波対策事業についての審議を進め、順次、河川整備計画を策定していく。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・審議会の答申を踏まえ、平成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月末を目途に長寿命化計画（仮称）の成案化を図る。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・引き続き、国へ要望していく。</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2781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95</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29427763"/>
              </p:ext>
            </p:extLst>
          </p:nvPr>
        </p:nvGraphicFramePr>
        <p:xfrm>
          <a:off x="323850" y="1400234"/>
          <a:ext cx="8496622" cy="4765070"/>
        </p:xfrm>
        <a:graphic>
          <a:graphicData uri="http://schemas.openxmlformats.org/drawingml/2006/table">
            <a:tbl>
              <a:tblPr firstRow="1" bandRow="1">
                <a:tableStyleId>{5940675A-B579-460E-94D1-54222C63F5DA}</a:tableStyleId>
              </a:tblPr>
              <a:tblGrid>
                <a:gridCol w="1732181"/>
                <a:gridCol w="6764441"/>
              </a:tblGrid>
              <a:tr h="451563">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組織数の管理目標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2116689">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一般行政部門の職員数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月策定）に基づき、平成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年度の目標達成に向け、適切な職員数管理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に努める。</a:t>
                      </a: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職員数＝常勤職員＋常勤換算した再任用職員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747375">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年度（当初）の職員数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人（大阪府市大都市局の職員（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人）を含めると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91452" marR="91452" marT="45713" marB="45713"/>
                </a:tc>
              </a:tr>
              <a:tr h="96517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将来を見据えた組織人員体制の検討</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った観点から、府の組織体制のあり方を検討する。また、引き続き、効率化に努めつつ、危機管理事象への適切な対応や内部統制の充実、知識・技術やノウハウの伝承といった新たな課題にも適切に対応できる組織人員体制の整備に向けた取組みを進め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1054075719"/>
              </p:ext>
            </p:extLst>
          </p:nvPr>
        </p:nvGraphicFramePr>
        <p:xfrm>
          <a:off x="2267744" y="2888366"/>
          <a:ext cx="5133975" cy="771525"/>
        </p:xfrm>
        <a:graphic>
          <a:graphicData uri="http://schemas.openxmlformats.org/presentationml/2006/ole">
            <mc:AlternateContent xmlns:mc="http://schemas.openxmlformats.org/markup-compatibility/2006">
              <mc:Choice xmlns:v="urn:schemas-microsoft-com:vml" Requires="v">
                <p:oleObj spid="_x0000_s4606" name="ワークシート" r:id="rId4" imgW="5134005" imgH="771470" progId="Excel.Sheet.12">
                  <p:embed/>
                </p:oleObj>
              </mc:Choice>
              <mc:Fallback>
                <p:oleObj name="ワークシート" r:id="rId4" imgW="5134005" imgH="77147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888366"/>
                        <a:ext cx="5133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テキスト ボックス 7"/>
          <p:cNvSpPr txBox="1">
            <a:spLocks noChangeArrowheads="1"/>
          </p:cNvSpPr>
          <p:nvPr/>
        </p:nvSpPr>
        <p:spPr bwMode="auto">
          <a:xfrm>
            <a:off x="179512" y="980728"/>
            <a:ext cx="2220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人員</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57423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96</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500734567"/>
              </p:ext>
            </p:extLst>
          </p:nvPr>
        </p:nvGraphicFramePr>
        <p:xfrm>
          <a:off x="323850" y="1344691"/>
          <a:ext cx="8496622" cy="4099386"/>
        </p:xfrm>
        <a:graphic>
          <a:graphicData uri="http://schemas.openxmlformats.org/drawingml/2006/table">
            <a:tbl>
              <a:tblPr firstRow="1" bandRow="1">
                <a:tableStyleId>{5940675A-B579-460E-94D1-54222C63F5DA}</a:tableStyleId>
              </a:tblPr>
              <a:tblGrid>
                <a:gridCol w="1732181"/>
                <a:gridCol w="6764441"/>
              </a:tblGrid>
              <a:tr h="437425">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1770787">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枚方市が平成</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年度当初に中核市に移行することに伴い、枚方保健所を廃止する。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年度中にタクシーメーター装置検査業務を一部委託化予定。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5621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日で枚方保健所を廃止。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3495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月から、タクシーメーター</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装置検査業務を一部委託化。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sp>
        <p:nvSpPr>
          <p:cNvPr id="8" name="テキスト ボックス 7"/>
          <p:cNvSpPr txBox="1">
            <a:spLocks noChangeArrowheads="1"/>
          </p:cNvSpPr>
          <p:nvPr/>
        </p:nvSpPr>
        <p:spPr bwMode="auto">
          <a:xfrm>
            <a:off x="179512" y="930206"/>
            <a:ext cx="2232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出先機関の見直し</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94771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97</a:t>
            </a:fld>
            <a:endParaRPr kumimoji="1" lang="ja-JP" altLang="en-US" dirty="0"/>
          </a:p>
        </p:txBody>
      </p:sp>
      <p:sp>
        <p:nvSpPr>
          <p:cNvPr id="2" name="テキスト ボックス 1"/>
          <p:cNvSpPr txBox="1"/>
          <p:nvPr/>
        </p:nvSpPr>
        <p:spPr>
          <a:xfrm>
            <a:off x="179512" y="1134875"/>
            <a:ext cx="8784976" cy="1323439"/>
          </a:xfrm>
          <a:prstGeom prst="rect">
            <a:avLst/>
          </a:prstGeom>
          <a:noFill/>
        </p:spPr>
        <p:txBody>
          <a:bodyPr wrap="square" rtlCol="0">
            <a:spAutoFit/>
          </a:bodyPr>
          <a:lstStyle/>
          <a:p>
            <a:pPr marL="252000" indent="-457200"/>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大阪府では、これまでも「財政再建プログラム（案）」や「財政構造改革プラン（案）」など、数次にわたる改革に取り組んできましたが、本プランにおいても、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これまでの取組みを継承しつつ、将来の府の財政状況に影響を与える可能性のある主要事業等について、再点検を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年度以降も、引き続き、見直しの方向性に沿って成果等の検証を重視した点検等を行うことにより、各施策・事業の精査や見直しを進めていきます。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858198"/>
            <a:ext cx="7344816"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年度以降の主な方向性（主要事業）</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2533248"/>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１．独立法人に対する運営費交付金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55576" y="2821280"/>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大阪府立大学運営費交付金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94116350"/>
              </p:ext>
            </p:extLst>
          </p:nvPr>
        </p:nvGraphicFramePr>
        <p:xfrm>
          <a:off x="875928" y="3181320"/>
          <a:ext cx="7584504" cy="24079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solidFill>
                      <a:schemeClr val="bg1">
                        <a:lumMod val="75000"/>
                      </a:schemeClr>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中期計画（平成</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年度）に基づき、公立大学法人大阪府立大学の運営に要する経費を交付する。</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101.3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1028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大阪市立大学との統合に関する協議・検討の状況に留意しつつ、次期中期計画期間中（平成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年度）における交付のあり方について検討が必要。</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現計画目標：平成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年度までに交付金年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億円を基本に、交付金率</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年度から導入した「学域制」をはじめ、現中期計画（平成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年度）における取組状況を踏まえ、次期計画期間中においても更なる効率的な運営や自主財源の確保に取り組む。</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85303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98</a:t>
            </a:fld>
            <a:endParaRPr kumimoji="1" lang="ja-JP" altLang="en-US" dirty="0"/>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大阪府立病院機構運営費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負担金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0697622"/>
              </p:ext>
            </p:extLst>
          </p:nvPr>
        </p:nvGraphicFramePr>
        <p:xfrm>
          <a:off x="875928" y="1271707"/>
          <a:ext cx="7584504" cy="1941269"/>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地方独立行政法人大阪府立病院機構</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が行っている救急医療などの政策医療にかかる経費について負担する。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負担金については、地方独立行政法人大阪市民病院機構（平成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月設立）との統合の動きを踏まえつつ、縮減等について検討が必要。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元利償還金の増加が見込まれる中にあっても、経営改善の効果、政策医療</a:t>
                      </a:r>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保健衛生行政経費における内容のさらなる精査を行い、段階的に負担金（運営費部分）の縮減を図る。</a:t>
                      </a: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335699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大阪府立環境農林水産総合研究所運営費交付金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42810193"/>
              </p:ext>
            </p:extLst>
          </p:nvPr>
        </p:nvGraphicFramePr>
        <p:xfrm>
          <a:off x="875928" y="3717032"/>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年度）に基づき、</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地方独立行政法人環境農林水産総合研究所</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の運営に要する経費を交付する。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期中期計画の策定にあたっては、より効果的、効率的な事業展開、財務マネジメント等について検討が必要。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独立行政法人化による効果である研究所の自律的、弾力的な業務運営を進め、外部の研究資金のさらなる獲得や研究事業の収益化等、法人の自己収入の確保を図る。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8767652"/>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3.xml><?xml version="1.0" encoding="utf-8"?>
<ds:datastoreItem xmlns:ds="http://schemas.openxmlformats.org/officeDocument/2006/customXml" ds:itemID="{B532240C-9678-49BC-876E-9028F5F0CBF7}">
  <ds:schemaRefs>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12600</TotalTime>
  <Words>17586</Words>
  <Application>Microsoft Office PowerPoint</Application>
  <PresentationFormat>画面に合わせる (4:3)</PresentationFormat>
  <Paragraphs>5684</Paragraphs>
  <Slides>174</Slides>
  <Notes>20</Notes>
  <HiddenSlides>0</HiddenSlides>
  <MMClips>0</MMClips>
  <ScaleCrop>false</ScaleCrop>
  <HeadingPairs>
    <vt:vector size="6" baseType="variant">
      <vt:variant>
        <vt:lpstr>テーマ</vt:lpstr>
      </vt:variant>
      <vt:variant>
        <vt:i4>5</vt:i4>
      </vt:variant>
      <vt:variant>
        <vt:lpstr>埋め込まれた OLE サーバー</vt:lpstr>
      </vt:variant>
      <vt:variant>
        <vt:i4>2</vt:i4>
      </vt:variant>
      <vt:variant>
        <vt:lpstr>スライド タイトル</vt:lpstr>
      </vt:variant>
      <vt:variant>
        <vt:i4>174</vt:i4>
      </vt:variant>
    </vt:vector>
  </HeadingPairs>
  <TitlesOfParts>
    <vt:vector size="181" baseType="lpstr">
      <vt:lpstr>Office ​​テーマ</vt:lpstr>
      <vt:lpstr>1_Office ​​テーマ</vt:lpstr>
      <vt:lpstr>4_Office ​​テーマ</vt:lpstr>
      <vt:lpstr>5_Office ​​テーマ</vt:lpstr>
      <vt:lpstr>2_Office ​​テーマ</vt:lpstr>
      <vt:lpstr>ワークシート</vt:lpstr>
      <vt:lpstr>Unknown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HOSTNAME</cp:lastModifiedBy>
  <cp:revision>1176</cp:revision>
  <cp:lastPrinted>2015-03-18T04:09:56Z</cp:lastPrinted>
  <dcterms:created xsi:type="dcterms:W3CDTF">2014-06-17T12:02:58Z</dcterms:created>
  <dcterms:modified xsi:type="dcterms:W3CDTF">2015-03-19T02:41:06Z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