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801600" cy="9601200" type="A3"/>
  <p:notesSz cx="6807200" cy="9939338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B4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264" y="-72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DF1C1-7925-4ADF-9191-C8FDECDB3D4A}" type="datetimeFigureOut">
              <a:rPr kumimoji="1" lang="ja-JP" altLang="en-US" smtClean="0"/>
              <a:t>2015/2/12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0078-5997-4CDC-A7CA-CBFFE0E34A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07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DF1C1-7925-4ADF-9191-C8FDECDB3D4A}" type="datetimeFigureOut">
              <a:rPr kumimoji="1" lang="ja-JP" altLang="en-US" smtClean="0"/>
              <a:t>2015/2/12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0078-5997-4CDC-A7CA-CBFFE0E34A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508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DF1C1-7925-4ADF-9191-C8FDECDB3D4A}" type="datetimeFigureOut">
              <a:rPr kumimoji="1" lang="ja-JP" altLang="en-US" smtClean="0"/>
              <a:t>2015/2/12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0078-5997-4CDC-A7CA-CBFFE0E34A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3497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DF1C1-7925-4ADF-9191-C8FDECDB3D4A}" type="datetimeFigureOut">
              <a:rPr kumimoji="1" lang="ja-JP" altLang="en-US" smtClean="0"/>
              <a:t>2015/2/12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0078-5997-4CDC-A7CA-CBFFE0E34A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4976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DF1C1-7925-4ADF-9191-C8FDECDB3D4A}" type="datetimeFigureOut">
              <a:rPr kumimoji="1" lang="ja-JP" altLang="en-US" smtClean="0"/>
              <a:t>2015/2/12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0078-5997-4CDC-A7CA-CBFFE0E34A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970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DF1C1-7925-4ADF-9191-C8FDECDB3D4A}" type="datetimeFigureOut">
              <a:rPr kumimoji="1" lang="ja-JP" altLang="en-US" smtClean="0"/>
              <a:t>2015/2/12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0078-5997-4CDC-A7CA-CBFFE0E34A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308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DF1C1-7925-4ADF-9191-C8FDECDB3D4A}" type="datetimeFigureOut">
              <a:rPr kumimoji="1" lang="ja-JP" altLang="en-US" smtClean="0"/>
              <a:t>2015/2/12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0078-5997-4CDC-A7CA-CBFFE0E34A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9976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DF1C1-7925-4ADF-9191-C8FDECDB3D4A}" type="datetimeFigureOut">
              <a:rPr kumimoji="1" lang="ja-JP" altLang="en-US" smtClean="0"/>
              <a:t>2015/2/12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0078-5997-4CDC-A7CA-CBFFE0E34A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1378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DF1C1-7925-4ADF-9191-C8FDECDB3D4A}" type="datetimeFigureOut">
              <a:rPr kumimoji="1" lang="ja-JP" altLang="en-US" smtClean="0"/>
              <a:t>2015/2/12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0078-5997-4CDC-A7CA-CBFFE0E34A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9090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DF1C1-7925-4ADF-9191-C8FDECDB3D4A}" type="datetimeFigureOut">
              <a:rPr kumimoji="1" lang="ja-JP" altLang="en-US" smtClean="0"/>
              <a:t>2015/2/12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0078-5997-4CDC-A7CA-CBFFE0E34A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8844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DF1C1-7925-4ADF-9191-C8FDECDB3D4A}" type="datetimeFigureOut">
              <a:rPr kumimoji="1" lang="ja-JP" altLang="en-US" smtClean="0"/>
              <a:t>2015/2/12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0078-5997-4CDC-A7CA-CBFFE0E34A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4340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DF1C1-7925-4ADF-9191-C8FDECDB3D4A}" type="datetimeFigureOut">
              <a:rPr kumimoji="1" lang="ja-JP" altLang="en-US" smtClean="0"/>
              <a:t>2015/2/12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F0078-5997-4CDC-A7CA-CBFFE0E34A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831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角丸四角形 34"/>
          <p:cNvSpPr/>
          <p:nvPr/>
        </p:nvSpPr>
        <p:spPr>
          <a:xfrm>
            <a:off x="7463756" y="2792112"/>
            <a:ext cx="5273748" cy="4384752"/>
          </a:xfrm>
          <a:prstGeom prst="roundRect">
            <a:avLst>
              <a:gd name="adj" fmla="val 3910"/>
            </a:avLst>
          </a:prstGeom>
          <a:noFill/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3886" y="39860"/>
            <a:ext cx="4413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b="1" dirty="0" smtClean="0"/>
              <a:t>　</a:t>
            </a:r>
            <a:r>
              <a:rPr kumimoji="1" lang="en-US" altLang="ja-JP" sz="1800" b="1" dirty="0" smtClean="0"/>
              <a:t>『</a:t>
            </a:r>
            <a:r>
              <a:rPr kumimoji="1" lang="ja-JP" altLang="en-US" sz="1800" b="1" dirty="0" smtClean="0"/>
              <a:t>行財政改革推進プラン（案）</a:t>
            </a:r>
            <a:r>
              <a:rPr lang="en-US" altLang="ja-JP" sz="1800" b="1" dirty="0" smtClean="0"/>
              <a:t>』</a:t>
            </a:r>
            <a:r>
              <a:rPr lang="ja-JP" altLang="en-US" sz="1800" b="1" dirty="0" smtClean="0"/>
              <a:t>　の概要</a:t>
            </a:r>
            <a:r>
              <a:rPr kumimoji="1" lang="ja-JP" altLang="en-US" sz="1800" b="1" dirty="0" smtClean="0"/>
              <a:t>　　　　　</a:t>
            </a:r>
            <a:endParaRPr kumimoji="1" lang="ja-JP" altLang="en-US" sz="1800" b="1" dirty="0"/>
          </a:p>
        </p:txBody>
      </p:sp>
      <p:sp>
        <p:nvSpPr>
          <p:cNvPr id="8" name="角丸四角形 7"/>
          <p:cNvSpPr/>
          <p:nvPr/>
        </p:nvSpPr>
        <p:spPr>
          <a:xfrm>
            <a:off x="244249" y="6211713"/>
            <a:ext cx="2790720" cy="534021"/>
          </a:xfrm>
          <a:prstGeom prst="roundRect">
            <a:avLst>
              <a:gd name="adj" fmla="val 1244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健全で規律ある財政運営の実現</a:t>
            </a:r>
            <a:endParaRPr kumimoji="1" lang="ja-JP" altLang="en-US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14" name="直線矢印コネクタ 13"/>
          <p:cNvCxnSpPr/>
          <p:nvPr/>
        </p:nvCxnSpPr>
        <p:spPr>
          <a:xfrm>
            <a:off x="2995339" y="3867056"/>
            <a:ext cx="434011" cy="0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tailEnd type="arrow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>
            <a:off x="3034970" y="5453232"/>
            <a:ext cx="432539" cy="0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tailEnd type="arrow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角丸四角形 16"/>
          <p:cNvSpPr/>
          <p:nvPr/>
        </p:nvSpPr>
        <p:spPr>
          <a:xfrm>
            <a:off x="244249" y="3442598"/>
            <a:ext cx="2892056" cy="2359236"/>
          </a:xfrm>
          <a:prstGeom prst="roundRect">
            <a:avLst>
              <a:gd name="adj" fmla="val 3551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8" name="角丸四角形 17"/>
          <p:cNvSpPr/>
          <p:nvPr/>
        </p:nvSpPr>
        <p:spPr>
          <a:xfrm>
            <a:off x="317654" y="3658622"/>
            <a:ext cx="2717315" cy="449247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kumimoji="1" lang="en-US" altLang="ja-JP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）事業重点化</a:t>
            </a:r>
            <a:r>
              <a:rPr kumimoji="1" lang="en-US" altLang="ja-JP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組み換え</a:t>
            </a:r>
            <a:r>
              <a:rPr kumimoji="1" lang="en-US" altLang="ja-JP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の推進</a:t>
            </a:r>
            <a:endParaRPr kumimoji="1" lang="ja-JP" altLang="en-US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328356" y="4323142"/>
            <a:ext cx="2706614" cy="477772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kumimoji="1" lang="en-US" altLang="ja-JP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）総 合 力 の 発 揮</a:t>
            </a:r>
            <a:endParaRPr kumimoji="1" lang="ja-JP" altLang="en-US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305779" y="5193154"/>
            <a:ext cx="2729190" cy="471542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kumimoji="1" lang="en-US" altLang="ja-JP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）組 織 活 力 の 向 上 </a:t>
            </a:r>
            <a:endParaRPr kumimoji="1" lang="ja-JP" altLang="en-US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1" name="ホームベース 20"/>
          <p:cNvSpPr/>
          <p:nvPr/>
        </p:nvSpPr>
        <p:spPr>
          <a:xfrm>
            <a:off x="82641" y="3298582"/>
            <a:ext cx="799817" cy="273385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</a:rPr>
              <a:t>発展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22" name="ホームベース 21"/>
          <p:cNvSpPr/>
          <p:nvPr/>
        </p:nvSpPr>
        <p:spPr>
          <a:xfrm>
            <a:off x="97621" y="6024736"/>
            <a:ext cx="796279" cy="288950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</a:rPr>
              <a:t>継承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1096711" y="3295219"/>
            <a:ext cx="1432797" cy="276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ja-JP" altLang="en-US" sz="12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改革の方向性</a:t>
            </a:r>
            <a:endParaRPr lang="ja-JP" altLang="en-US" sz="12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3403110" y="3671736"/>
            <a:ext cx="3661857" cy="41843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成果重視による事業選択</a:t>
            </a:r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lang="ja-JP" altLang="en-US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事業重点化プロセス</a:t>
            </a:r>
            <a:r>
              <a:rPr lang="en-US" altLang="ja-JP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en-US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導入等）</a:t>
            </a:r>
          </a:p>
          <a:p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ストックの</a:t>
            </a:r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活用（</a:t>
            </a:r>
            <a:r>
              <a:rPr lang="ja-JP" altLang="en-US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ファシリティマネジメント等）</a:t>
            </a:r>
            <a:endParaRPr kumimoji="1" lang="ja-JP" altLang="en-US" sz="9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3412752" y="6024736"/>
            <a:ext cx="4001436" cy="1067180"/>
          </a:xfrm>
          <a:prstGeom prst="roundRect">
            <a:avLst>
              <a:gd name="adj" fmla="val 14345"/>
            </a:avLst>
          </a:prstGeom>
          <a:solidFill>
            <a:schemeClr val="accent1">
              <a:lumMod val="60000"/>
              <a:lumOff val="40000"/>
            </a:schemeClr>
          </a:solidFill>
          <a:ln w="31750">
            <a:noFill/>
          </a:ln>
          <a:scene3d>
            <a:camera prst="orthographicFront"/>
            <a:lightRig rig="threePt" dir="t"/>
          </a:scene3d>
          <a:sp3d>
            <a:bevelT w="139700" h="635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ctr" anchorCtr="0"/>
          <a:lstStyle/>
          <a:p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健全財政の確保に向けた取組み</a:t>
            </a:r>
          </a:p>
          <a:p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財務マネジメント機能の</a:t>
            </a:r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強化（起債</a:t>
            </a:r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マネジメント、資金マネジメント</a:t>
            </a:r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等）</a:t>
            </a:r>
            <a:endParaRPr lang="en-US" altLang="ja-JP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3539024" y="6647954"/>
            <a:ext cx="3613076" cy="345017"/>
          </a:xfrm>
          <a:prstGeom prst="roundRect">
            <a:avLst>
              <a:gd name="adj" fmla="val 3624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 anchorCtr="0"/>
          <a:lstStyle/>
          <a:p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（主な点検項目）歳出</a:t>
            </a:r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改革、公務員制度改革、歳入確保、出資法人等の改革</a:t>
            </a:r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公</a:t>
            </a:r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の施設の改革</a:t>
            </a:r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、「将来の財政リスク」の点検、</a:t>
            </a:r>
            <a:r>
              <a:rPr lang="en-US" altLang="ja-JP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主なプロジェクト</a:t>
            </a:r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の今後の</a:t>
            </a:r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方向性　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4547137" y="3299465"/>
            <a:ext cx="1253846" cy="276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ja-JP" altLang="en-US" sz="12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具体的取組</a:t>
            </a:r>
            <a:endParaRPr lang="ja-JP" altLang="en-US" sz="12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5195208" y="6136621"/>
            <a:ext cx="2218980" cy="389450"/>
          </a:xfrm>
          <a:prstGeom prst="rect">
            <a:avLst/>
          </a:prstGeom>
          <a:noFill/>
          <a:ln w="12700">
            <a:noFill/>
          </a:ln>
        </p:spPr>
        <p:txBody>
          <a:bodyPr wrap="square" lIns="36000" tIns="0" rIns="36000" bIns="0" anchor="ctr" anchorCtr="0">
            <a:noAutofit/>
          </a:bodyPr>
          <a:lstStyle/>
          <a:p>
            <a:pPr lvl="0"/>
            <a:r>
              <a:rPr lang="ja-JP" altLang="en-US" sz="8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短期</a:t>
            </a:r>
            <a:r>
              <a:rPr lang="en-US" altLang="ja-JP" sz="8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r>
              <a:rPr lang="ja-JP" altLang="en-US" sz="8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要対応額への適切な対応</a:t>
            </a:r>
            <a:endParaRPr lang="en-US" altLang="ja-JP" sz="8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8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中長期</a:t>
            </a:r>
            <a:r>
              <a:rPr lang="en-US" altLang="ja-JP" sz="8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r>
              <a:rPr lang="ja-JP" altLang="en-US" sz="8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減債基金積立不足額の</a:t>
            </a:r>
            <a:r>
              <a:rPr lang="en-US" altLang="ja-JP" sz="8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8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年内解消等</a:t>
            </a:r>
            <a:endParaRPr lang="ja-JP" altLang="en-US" sz="8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2" name="左大かっこ 61"/>
          <p:cNvSpPr/>
          <p:nvPr/>
        </p:nvSpPr>
        <p:spPr>
          <a:xfrm>
            <a:off x="5185683" y="6187330"/>
            <a:ext cx="81533" cy="288032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3" name="直線矢印コネクタ 72"/>
          <p:cNvCxnSpPr>
            <a:endCxn id="65" idx="1"/>
          </p:cNvCxnSpPr>
          <p:nvPr/>
        </p:nvCxnSpPr>
        <p:spPr>
          <a:xfrm>
            <a:off x="7049086" y="4544064"/>
            <a:ext cx="499731" cy="528109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tailEnd type="arrow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/>
          <p:cNvCxnSpPr>
            <a:endCxn id="66" idx="1"/>
          </p:cNvCxnSpPr>
          <p:nvPr/>
        </p:nvCxnSpPr>
        <p:spPr>
          <a:xfrm>
            <a:off x="6985290" y="5424473"/>
            <a:ext cx="546465" cy="593428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tailEnd type="arrow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角丸四角形 59"/>
          <p:cNvSpPr/>
          <p:nvPr/>
        </p:nvSpPr>
        <p:spPr>
          <a:xfrm>
            <a:off x="3429350" y="4944616"/>
            <a:ext cx="3635617" cy="102243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0" bIns="0" rtlCol="0" anchor="ctr" anchorCtr="0"/>
          <a:lstStyle/>
          <a:p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自律的な改革を支える体制の</a:t>
            </a:r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構築</a:t>
            </a:r>
            <a:endParaRPr lang="en-US" altLang="ja-JP" sz="9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ⅰ)</a:t>
            </a:r>
            <a:r>
              <a:rPr lang="ja-JP" altLang="en-US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マンパワーを最大限発揮できる組織人員体制の</a:t>
            </a:r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構築</a:t>
            </a:r>
            <a:endParaRPr lang="en-US" altLang="ja-JP" sz="9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ⅱ)</a:t>
            </a:r>
            <a:r>
              <a:rPr lang="ja-JP" altLang="en-US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能力・モチベーションの向上</a:t>
            </a:r>
          </a:p>
          <a:p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ⅲ)</a:t>
            </a:r>
            <a:r>
              <a:rPr lang="ja-JP" altLang="en-US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知的ストックの活用（ナレッジマネジメント）</a:t>
            </a:r>
          </a:p>
          <a:p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業務改革の</a:t>
            </a:r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推進</a:t>
            </a:r>
            <a:endParaRPr lang="en-US" altLang="ja-JP" sz="9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ⅰ)</a:t>
            </a:r>
            <a:r>
              <a:rPr lang="ja-JP" altLang="en-US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ＩＣＴの</a:t>
            </a:r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活用 </a:t>
            </a:r>
            <a:r>
              <a:rPr lang="ja-JP" altLang="en-US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(ⅱ)</a:t>
            </a:r>
            <a:r>
              <a:rPr lang="ja-JP" altLang="en-US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府民との対話・利便性の向上</a:t>
            </a:r>
            <a:endParaRPr kumimoji="1" lang="ja-JP" altLang="en-US" sz="9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8" name="角丸四角形 47"/>
          <p:cNvSpPr/>
          <p:nvPr/>
        </p:nvSpPr>
        <p:spPr>
          <a:xfrm>
            <a:off x="3412752" y="4152528"/>
            <a:ext cx="3652216" cy="71704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行政間連携（国、関西広域連合、府市、市町村の連携強化）</a:t>
            </a:r>
          </a:p>
          <a:p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民間連携（新たなﾊﾟｰﾄﾅｰｼｯﾌﾟの構築、公民戦略連携ﾃﾞｽｸの</a:t>
            </a:r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設置）</a:t>
            </a:r>
            <a:endParaRPr lang="ja-JP" altLang="en-US" sz="9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en-US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庁内連携（事業間</a:t>
            </a:r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調整、課題解決型ﾌﾟﾛｼﾞｪｸﾄﾁｰﾑの活用等）</a:t>
            </a:r>
            <a:endParaRPr lang="ja-JP" altLang="en-US" sz="9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82641" y="3011433"/>
            <a:ext cx="22685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52000" indent="-457200"/>
            <a:r>
              <a:rPr lang="ja-JP" altLang="en-US" sz="1200" b="1" dirty="0"/>
              <a:t>■　</a:t>
            </a:r>
            <a:r>
              <a:rPr lang="ja-JP" altLang="en-US" sz="1200" b="1" dirty="0" smtClean="0"/>
              <a:t>改革の方向性と主な取組み</a:t>
            </a:r>
            <a:endParaRPr lang="en-US" altLang="ja-JP" sz="1200" b="1" dirty="0"/>
          </a:p>
        </p:txBody>
      </p:sp>
      <p:cxnSp>
        <p:nvCxnSpPr>
          <p:cNvPr id="15" name="直線矢印コネクタ 14"/>
          <p:cNvCxnSpPr/>
          <p:nvPr/>
        </p:nvCxnSpPr>
        <p:spPr>
          <a:xfrm>
            <a:off x="3021321" y="4570642"/>
            <a:ext cx="444713" cy="0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tailEnd type="arrow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正方形/長方形 63"/>
          <p:cNvSpPr/>
          <p:nvPr/>
        </p:nvSpPr>
        <p:spPr>
          <a:xfrm>
            <a:off x="9557987" y="2640360"/>
            <a:ext cx="1253846" cy="276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ja-JP" altLang="en-US" sz="12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主な取組み</a:t>
            </a:r>
            <a:endParaRPr lang="ja-JP" altLang="en-US" sz="12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7531755" y="5736704"/>
            <a:ext cx="5173852" cy="562394"/>
          </a:xfrm>
          <a:prstGeom prst="roundRect">
            <a:avLst>
              <a:gd name="adj" fmla="val 4339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角丸四角形 64"/>
          <p:cNvSpPr/>
          <p:nvPr/>
        </p:nvSpPr>
        <p:spPr>
          <a:xfrm>
            <a:off x="7548817" y="4479650"/>
            <a:ext cx="5146157" cy="1185046"/>
          </a:xfrm>
          <a:prstGeom prst="roundRect">
            <a:avLst>
              <a:gd name="adj" fmla="val 4339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角丸四角形 26"/>
          <p:cNvSpPr/>
          <p:nvPr/>
        </p:nvSpPr>
        <p:spPr>
          <a:xfrm>
            <a:off x="7538184" y="3135704"/>
            <a:ext cx="5146158" cy="1294894"/>
          </a:xfrm>
          <a:prstGeom prst="roundRect">
            <a:avLst>
              <a:gd name="adj" fmla="val 4339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/>
          <p:cNvSpPr/>
          <p:nvPr/>
        </p:nvSpPr>
        <p:spPr>
          <a:xfrm>
            <a:off x="7609163" y="3200126"/>
            <a:ext cx="2508311" cy="118684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72000" indent="-457200">
              <a:lnSpc>
                <a:spcPts val="1100"/>
              </a:lnSpc>
            </a:pPr>
            <a:r>
              <a:rPr lang="ja-JP" altLang="en-US" sz="1000" b="1" dirty="0" smtClean="0">
                <a:solidFill>
                  <a:schemeClr val="tx1"/>
                </a:solidFill>
              </a:rPr>
              <a:t>◆</a:t>
            </a:r>
            <a:r>
              <a:rPr kumimoji="1" lang="ja-JP" altLang="en-US" sz="1000" b="1" dirty="0" smtClean="0">
                <a:solidFill>
                  <a:schemeClr val="tx1"/>
                </a:solidFill>
              </a:rPr>
              <a:t>事業重点化プロセスの導入</a:t>
            </a:r>
            <a:endParaRPr kumimoji="1" lang="en-US" altLang="ja-JP" sz="1000" b="1" dirty="0" smtClean="0">
              <a:solidFill>
                <a:schemeClr val="tx1"/>
              </a:solidFill>
            </a:endParaRPr>
          </a:p>
          <a:p>
            <a:pPr marL="72000" indent="-457200">
              <a:lnSpc>
                <a:spcPts val="1100"/>
              </a:lnSpc>
            </a:pPr>
            <a:r>
              <a:rPr lang="ja-JP" altLang="en-US" sz="1000" dirty="0" smtClean="0">
                <a:solidFill>
                  <a:schemeClr val="tx1"/>
                </a:solidFill>
              </a:rPr>
              <a:t>→マネジメントシートを導入し、部局点検・予算議論に活用（約</a:t>
            </a:r>
            <a:r>
              <a:rPr lang="en-US" altLang="ja-JP" sz="1000" dirty="0" smtClean="0">
                <a:solidFill>
                  <a:schemeClr val="tx1"/>
                </a:solidFill>
              </a:rPr>
              <a:t>130</a:t>
            </a:r>
            <a:r>
              <a:rPr lang="ja-JP" altLang="en-US" sz="1000" dirty="0" smtClean="0">
                <a:solidFill>
                  <a:schemeClr val="tx1"/>
                </a:solidFill>
              </a:rPr>
              <a:t>事業）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pPr marL="72000" indent="-457200">
              <a:lnSpc>
                <a:spcPts val="1100"/>
              </a:lnSpc>
            </a:pPr>
            <a:r>
              <a:rPr lang="ja-JP" altLang="en-US" sz="1000" dirty="0" smtClean="0">
                <a:solidFill>
                  <a:schemeClr val="tx1"/>
                </a:solidFill>
              </a:rPr>
              <a:t>→予算案編成後に活用状況の検証・改善等</a:t>
            </a:r>
            <a:endParaRPr kumimoji="1" lang="en-US" altLang="ja-JP" sz="1000" dirty="0" smtClean="0">
              <a:solidFill>
                <a:schemeClr val="tx1"/>
              </a:solidFill>
            </a:endParaRPr>
          </a:p>
          <a:p>
            <a:pPr marL="72000" indent="-457200">
              <a:lnSpc>
                <a:spcPts val="1100"/>
              </a:lnSpc>
            </a:pPr>
            <a:endParaRPr kumimoji="1" lang="en-US" altLang="ja-JP" sz="1000" b="1" dirty="0" smtClean="0">
              <a:solidFill>
                <a:schemeClr val="tx1"/>
              </a:solidFill>
            </a:endParaRPr>
          </a:p>
          <a:p>
            <a:pPr marL="72000" indent="-457200">
              <a:lnSpc>
                <a:spcPts val="1100"/>
              </a:lnSpc>
            </a:pPr>
            <a:r>
              <a:rPr kumimoji="1" lang="ja-JP" altLang="en-US" sz="1000" b="1" dirty="0" smtClean="0">
                <a:solidFill>
                  <a:schemeClr val="tx1"/>
                </a:solidFill>
              </a:rPr>
              <a:t>◆ファシリティマネジメント</a:t>
            </a:r>
            <a:endParaRPr kumimoji="1" lang="en-US" altLang="ja-JP" sz="1000" b="1" dirty="0" smtClean="0">
              <a:solidFill>
                <a:schemeClr val="tx1"/>
              </a:solidFill>
            </a:endParaRPr>
          </a:p>
          <a:p>
            <a:pPr marL="72000" indent="-457200">
              <a:lnSpc>
                <a:spcPts val="1100"/>
              </a:lnSpc>
            </a:pPr>
            <a:r>
              <a:rPr lang="ja-JP" altLang="en-US" sz="1000" dirty="0" smtClean="0">
                <a:solidFill>
                  <a:schemeClr val="tx1"/>
                </a:solidFill>
              </a:rPr>
              <a:t>→基本方針の策定に必要となる基本データの集約・課題整理</a:t>
            </a:r>
            <a:r>
              <a:rPr lang="ja-JP" altLang="en-US" sz="1000" dirty="0">
                <a:solidFill>
                  <a:schemeClr val="tx1"/>
                </a:solidFill>
              </a:rPr>
              <a:t>等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7864724" y="2881811"/>
            <a:ext cx="2039717" cy="263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/>
              <a:t>H26</a:t>
            </a:r>
            <a:r>
              <a:rPr lang="ja-JP" altLang="en-US" sz="1200" dirty="0" smtClean="0"/>
              <a:t>年度中（現状）</a:t>
            </a:r>
            <a:endParaRPr kumimoji="1" lang="ja-JP" altLang="en-US" sz="12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10762300" y="2887511"/>
            <a:ext cx="1656184" cy="263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/>
              <a:t>H27</a:t>
            </a:r>
            <a:r>
              <a:rPr lang="ja-JP" altLang="en-US" sz="1200" dirty="0" smtClean="0"/>
              <a:t>年度～</a:t>
            </a:r>
            <a:endParaRPr kumimoji="1" lang="ja-JP" altLang="en-US" sz="1200" dirty="0"/>
          </a:p>
        </p:txBody>
      </p:sp>
      <p:sp>
        <p:nvSpPr>
          <p:cNvPr id="51" name="正方形/長方形 50"/>
          <p:cNvSpPr/>
          <p:nvPr/>
        </p:nvSpPr>
        <p:spPr>
          <a:xfrm>
            <a:off x="10282393" y="3211184"/>
            <a:ext cx="2359418" cy="118313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72000" indent="-457200">
              <a:lnSpc>
                <a:spcPts val="1100"/>
              </a:lnSpc>
            </a:pPr>
            <a:r>
              <a:rPr lang="ja-JP" altLang="en-US" sz="1000" b="1" dirty="0" smtClean="0">
                <a:solidFill>
                  <a:schemeClr val="tx1"/>
                </a:solidFill>
                <a:latin typeface="+mj-lt"/>
              </a:rPr>
              <a:t>◆マネジメントシートを引き続き全庁で活用（成果重視の点検、事業間調整等）</a:t>
            </a:r>
            <a:endParaRPr lang="en-US" altLang="ja-JP" sz="1000" b="1" dirty="0" smtClean="0">
              <a:solidFill>
                <a:schemeClr val="tx1"/>
              </a:solidFill>
              <a:latin typeface="+mj-lt"/>
            </a:endParaRPr>
          </a:p>
          <a:p>
            <a:pPr marL="72000" indent="-457200">
              <a:lnSpc>
                <a:spcPts val="1100"/>
              </a:lnSpc>
            </a:pPr>
            <a:endParaRPr lang="en-US" altLang="ja-JP" sz="1100" dirty="0" smtClean="0">
              <a:solidFill>
                <a:schemeClr val="tx1"/>
              </a:solidFill>
            </a:endParaRPr>
          </a:p>
          <a:p>
            <a:pPr marL="72000" indent="-457200">
              <a:lnSpc>
                <a:spcPts val="1100"/>
              </a:lnSpc>
            </a:pPr>
            <a:r>
              <a:rPr lang="ja-JP" altLang="en-US" sz="1000" b="1" dirty="0" smtClean="0">
                <a:solidFill>
                  <a:schemeClr val="tx1"/>
                </a:solidFill>
                <a:latin typeface="+mj-lt"/>
              </a:rPr>
              <a:t>◆</a:t>
            </a:r>
            <a:r>
              <a:rPr kumimoji="1" lang="en-US" altLang="ja-JP" sz="1000" b="1" dirty="0" smtClean="0">
                <a:solidFill>
                  <a:schemeClr val="tx1"/>
                </a:solidFill>
                <a:latin typeface="+mj-lt"/>
              </a:rPr>
              <a:t>『</a:t>
            </a:r>
            <a:r>
              <a:rPr kumimoji="1" lang="ja-JP" altLang="en-US" sz="1000" b="1" dirty="0" smtClean="0">
                <a:solidFill>
                  <a:schemeClr val="tx1"/>
                </a:solidFill>
                <a:latin typeface="+mj-lt"/>
              </a:rPr>
              <a:t>ファシリティマネジメント基本方針</a:t>
            </a:r>
            <a:r>
              <a:rPr lang="en-US" altLang="ja-JP" sz="1000" b="1" dirty="0" smtClean="0">
                <a:solidFill>
                  <a:schemeClr val="tx1"/>
                </a:solidFill>
                <a:latin typeface="+mj-lt"/>
              </a:rPr>
              <a:t>』</a:t>
            </a:r>
            <a:r>
              <a:rPr lang="ja-JP" altLang="en-US" sz="1000" b="1" dirty="0" smtClean="0">
                <a:solidFill>
                  <a:schemeClr val="tx1"/>
                </a:solidFill>
                <a:latin typeface="+mj-lt"/>
              </a:rPr>
              <a:t>を</a:t>
            </a:r>
            <a:endParaRPr lang="en-US" altLang="ja-JP" sz="1000" b="1" dirty="0" smtClean="0">
              <a:solidFill>
                <a:schemeClr val="tx1"/>
              </a:solidFill>
              <a:latin typeface="+mj-lt"/>
            </a:endParaRPr>
          </a:p>
          <a:p>
            <a:pPr marL="72000" indent="-457200">
              <a:lnSpc>
                <a:spcPts val="1100"/>
              </a:lnSpc>
            </a:pPr>
            <a:r>
              <a:rPr kumimoji="1" lang="ja-JP" altLang="en-US" sz="1000" b="1" dirty="0">
                <a:solidFill>
                  <a:schemeClr val="tx1"/>
                </a:solidFill>
                <a:latin typeface="+mj-lt"/>
              </a:rPr>
              <a:t>　</a:t>
            </a:r>
            <a:r>
              <a:rPr kumimoji="1" lang="ja-JP" altLang="en-US" sz="1000" b="1" dirty="0" smtClean="0">
                <a:solidFill>
                  <a:schemeClr val="tx1"/>
                </a:solidFill>
                <a:latin typeface="+mj-lt"/>
              </a:rPr>
              <a:t>策定</a:t>
            </a:r>
            <a:endParaRPr kumimoji="1" lang="en-US" altLang="ja-JP" sz="1000" b="1" dirty="0" smtClean="0">
              <a:solidFill>
                <a:schemeClr val="tx1"/>
              </a:solidFill>
              <a:latin typeface="+mj-lt"/>
            </a:endParaRPr>
          </a:p>
          <a:p>
            <a:pPr marL="72000" indent="-457200">
              <a:lnSpc>
                <a:spcPts val="1100"/>
              </a:lnSpc>
            </a:pPr>
            <a:r>
              <a:rPr lang="ja-JP" altLang="en-US" sz="1000" dirty="0" smtClean="0">
                <a:solidFill>
                  <a:schemeClr val="tx1"/>
                </a:solidFill>
              </a:rPr>
              <a:t>→府有施設全体の計画的なマネジメントの推進</a:t>
            </a:r>
            <a:endParaRPr kumimoji="1" lang="en-US" altLang="ja-JP" sz="1000" dirty="0" smtClean="0">
              <a:solidFill>
                <a:schemeClr val="tx1"/>
              </a:solidFill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7605405" y="4521877"/>
            <a:ext cx="2537755" cy="1096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72000" indent="-457200">
              <a:lnSpc>
                <a:spcPts val="1100"/>
              </a:lnSpc>
            </a:pPr>
            <a:r>
              <a:rPr lang="ja-JP" altLang="en-US" sz="1000" b="1" dirty="0" smtClean="0">
                <a:solidFill>
                  <a:schemeClr val="tx1"/>
                </a:solidFill>
              </a:rPr>
              <a:t>◆市町村との連携強化</a:t>
            </a:r>
            <a:endParaRPr kumimoji="1" lang="en-US" altLang="ja-JP" sz="1000" b="1" dirty="0" smtClean="0">
              <a:solidFill>
                <a:schemeClr val="tx1"/>
              </a:solidFill>
            </a:endParaRPr>
          </a:p>
          <a:p>
            <a:pPr marL="72000" indent="-457200">
              <a:lnSpc>
                <a:spcPts val="1100"/>
              </a:lnSpc>
            </a:pPr>
            <a:r>
              <a:rPr lang="ja-JP" altLang="en-US" sz="1000" dirty="0" smtClean="0">
                <a:solidFill>
                  <a:schemeClr val="tx1"/>
                </a:solidFill>
              </a:rPr>
              <a:t>→地方税徴収機構（仮称：</a:t>
            </a:r>
            <a:r>
              <a:rPr lang="en-US" altLang="ja-JP" sz="1000" dirty="0" smtClean="0">
                <a:solidFill>
                  <a:schemeClr val="tx1"/>
                </a:solidFill>
              </a:rPr>
              <a:t>H26.11</a:t>
            </a:r>
            <a:r>
              <a:rPr lang="ja-JP" altLang="en-US" sz="1000" dirty="0" smtClean="0">
                <a:solidFill>
                  <a:schemeClr val="tx1"/>
                </a:solidFill>
              </a:rPr>
              <a:t>フレーム</a:t>
            </a:r>
            <a:r>
              <a:rPr lang="ja-JP" altLang="en-US" sz="1000" dirty="0">
                <a:solidFill>
                  <a:schemeClr val="tx1"/>
                </a:solidFill>
              </a:rPr>
              <a:t>決定</a:t>
            </a:r>
            <a:r>
              <a:rPr lang="ja-JP" altLang="en-US" sz="1000" dirty="0" smtClean="0">
                <a:solidFill>
                  <a:schemeClr val="tx1"/>
                </a:solidFill>
              </a:rPr>
              <a:t>）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pPr marL="72000" indent="-457200">
              <a:lnSpc>
                <a:spcPts val="1100"/>
              </a:lnSpc>
            </a:pPr>
            <a:r>
              <a:rPr lang="ja-JP" altLang="en-US" sz="1000" dirty="0" smtClean="0">
                <a:solidFill>
                  <a:schemeClr val="tx1"/>
                </a:solidFill>
              </a:rPr>
              <a:t>→地域維持管理連携プラットフォーム設置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pPr marL="72000" indent="-457200">
              <a:lnSpc>
                <a:spcPts val="1100"/>
              </a:lnSpc>
            </a:pPr>
            <a:r>
              <a:rPr lang="ja-JP" altLang="en-US" sz="1000" dirty="0" smtClean="0">
                <a:solidFill>
                  <a:schemeClr val="tx1"/>
                </a:solidFill>
              </a:rPr>
              <a:t>　（鳳、岸和田土木事務所管内）</a:t>
            </a:r>
            <a:endParaRPr kumimoji="1" lang="en-US" altLang="ja-JP" sz="1000" b="1" dirty="0" smtClean="0">
              <a:solidFill>
                <a:schemeClr val="tx1"/>
              </a:solidFill>
            </a:endParaRPr>
          </a:p>
          <a:p>
            <a:pPr marL="72000" indent="-457200">
              <a:lnSpc>
                <a:spcPts val="1100"/>
              </a:lnSpc>
            </a:pPr>
            <a:r>
              <a:rPr kumimoji="1" lang="ja-JP" altLang="en-US" sz="1000" b="1" dirty="0" smtClean="0">
                <a:solidFill>
                  <a:schemeClr val="tx1"/>
                </a:solidFill>
              </a:rPr>
              <a:t>◆民間連携（企業・大学）</a:t>
            </a:r>
            <a:endParaRPr kumimoji="1" lang="en-US" altLang="ja-JP" sz="1000" b="1" dirty="0" smtClean="0">
              <a:solidFill>
                <a:schemeClr val="tx1"/>
              </a:solidFill>
            </a:endParaRPr>
          </a:p>
          <a:p>
            <a:pPr marL="72000" indent="-457200">
              <a:lnSpc>
                <a:spcPts val="1100"/>
              </a:lnSpc>
            </a:pPr>
            <a:r>
              <a:rPr lang="ja-JP" altLang="en-US" sz="1000" dirty="0" smtClean="0">
                <a:solidFill>
                  <a:schemeClr val="tx1"/>
                </a:solidFill>
              </a:rPr>
              <a:t>→企業・大学等を訪問。連携ニーズ等を把握</a:t>
            </a:r>
            <a:endParaRPr lang="en-US" altLang="ja-JP" sz="1000" dirty="0" smtClean="0">
              <a:solidFill>
                <a:schemeClr val="tx1"/>
              </a:solidFill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10306851" y="4521397"/>
            <a:ext cx="2356226" cy="109743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72000" indent="-457200">
              <a:lnSpc>
                <a:spcPts val="1100"/>
              </a:lnSpc>
            </a:pPr>
            <a:r>
              <a:rPr lang="ja-JP" altLang="en-US" sz="1000" b="1" dirty="0" smtClean="0">
                <a:solidFill>
                  <a:schemeClr val="tx1"/>
                </a:solidFill>
                <a:latin typeface="+mj-lt"/>
              </a:rPr>
              <a:t>◆市町村との連携強化</a:t>
            </a:r>
            <a:endParaRPr lang="en-US" altLang="ja-JP" sz="1000" b="1" dirty="0" smtClean="0">
              <a:solidFill>
                <a:schemeClr val="tx1"/>
              </a:solidFill>
              <a:latin typeface="+mj-lt"/>
            </a:endParaRPr>
          </a:p>
          <a:p>
            <a:pPr marL="72000" indent="-457200">
              <a:lnSpc>
                <a:spcPts val="11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+mj-lt"/>
              </a:rPr>
              <a:t>→徴収機構の円滑な運営、地域維持管理プラットフォームの展開地域の拡大</a:t>
            </a:r>
            <a:endParaRPr lang="en-US" altLang="ja-JP" sz="1000" dirty="0">
              <a:solidFill>
                <a:schemeClr val="tx1"/>
              </a:solidFill>
              <a:latin typeface="+mj-lt"/>
            </a:endParaRPr>
          </a:p>
          <a:p>
            <a:pPr marL="72000" indent="-457200">
              <a:lnSpc>
                <a:spcPts val="1100"/>
              </a:lnSpc>
            </a:pPr>
            <a:endParaRPr lang="en-US" altLang="ja-JP" sz="1000" b="1" dirty="0" smtClean="0">
              <a:solidFill>
                <a:schemeClr val="tx1"/>
              </a:solidFill>
              <a:latin typeface="+mj-lt"/>
            </a:endParaRPr>
          </a:p>
          <a:p>
            <a:pPr marL="72000" indent="-457200">
              <a:lnSpc>
                <a:spcPts val="1100"/>
              </a:lnSpc>
            </a:pPr>
            <a:r>
              <a:rPr lang="ja-JP" altLang="en-US" sz="1000" b="1" dirty="0" smtClean="0">
                <a:solidFill>
                  <a:schemeClr val="tx1"/>
                </a:solidFill>
                <a:latin typeface="+mj-lt"/>
              </a:rPr>
              <a:t>◆「公民戦略連携デスク」の設置</a:t>
            </a:r>
            <a:endParaRPr lang="en-US" altLang="ja-JP" sz="1000" b="1" dirty="0" smtClean="0">
              <a:solidFill>
                <a:schemeClr val="tx1"/>
              </a:solidFill>
              <a:latin typeface="+mj-lt"/>
            </a:endParaRPr>
          </a:p>
          <a:p>
            <a:pPr marL="72000" indent="-457200">
              <a:lnSpc>
                <a:spcPts val="11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+mj-lt"/>
              </a:rPr>
              <a:t>→専任スタッフによる民間連携の積極展開</a:t>
            </a:r>
            <a:endParaRPr lang="en-US" altLang="ja-JP" sz="10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7591346" y="5801833"/>
            <a:ext cx="2535640" cy="45011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72000" indent="-457200">
              <a:lnSpc>
                <a:spcPts val="1100"/>
              </a:lnSpc>
            </a:pPr>
            <a:r>
              <a:rPr lang="ja-JP" altLang="en-US" sz="1000" b="1" dirty="0" smtClean="0">
                <a:solidFill>
                  <a:schemeClr val="tx1"/>
                </a:solidFill>
              </a:rPr>
              <a:t>◆ナレッジマネジメントの展開</a:t>
            </a:r>
            <a:endParaRPr lang="en-US" altLang="ja-JP" sz="1000" b="1" dirty="0" smtClean="0">
              <a:solidFill>
                <a:schemeClr val="tx1"/>
              </a:solidFill>
            </a:endParaRPr>
          </a:p>
          <a:p>
            <a:pPr marL="72000" indent="-457200">
              <a:lnSpc>
                <a:spcPts val="1100"/>
              </a:lnSpc>
            </a:pPr>
            <a:r>
              <a:rPr lang="ja-JP" altLang="en-US" sz="1000" dirty="0" smtClean="0">
                <a:solidFill>
                  <a:schemeClr val="tx1"/>
                </a:solidFill>
              </a:rPr>
              <a:t>→主要事務フロー（ノウハウ）や共通データ</a:t>
            </a:r>
            <a:r>
              <a:rPr lang="en-US" altLang="ja-JP" sz="1000" dirty="0" smtClean="0">
                <a:solidFill>
                  <a:schemeClr val="tx1"/>
                </a:solidFill>
              </a:rPr>
              <a:t/>
            </a:r>
            <a:br>
              <a:rPr lang="en-US" altLang="ja-JP" sz="1000" dirty="0" smtClean="0">
                <a:solidFill>
                  <a:schemeClr val="tx1"/>
                </a:solidFill>
              </a:rPr>
            </a:br>
            <a:r>
              <a:rPr lang="ja-JP" altLang="en-US" sz="1000" dirty="0" smtClean="0">
                <a:solidFill>
                  <a:schemeClr val="tx1"/>
                </a:solidFill>
              </a:rPr>
              <a:t>などの集約・共有化の検討</a:t>
            </a:r>
            <a:endParaRPr kumimoji="1" lang="en-US" altLang="ja-JP" sz="1000" dirty="0" smtClean="0">
              <a:solidFill>
                <a:schemeClr val="tx1"/>
              </a:solidFill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10360013" y="5779996"/>
            <a:ext cx="2281797" cy="47518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72000" indent="-457200">
              <a:lnSpc>
                <a:spcPts val="1100"/>
              </a:lnSpc>
            </a:pPr>
            <a:r>
              <a:rPr lang="ja-JP" altLang="en-US" sz="1000" dirty="0">
                <a:solidFill>
                  <a:schemeClr val="tx1"/>
                </a:solidFill>
              </a:rPr>
              <a:t>◆</a:t>
            </a:r>
            <a:r>
              <a:rPr lang="ja-JP" altLang="en-US" sz="1000" b="1" dirty="0" smtClean="0">
                <a:solidFill>
                  <a:schemeClr val="tx1"/>
                </a:solidFill>
              </a:rPr>
              <a:t>しごと</a:t>
            </a:r>
            <a:r>
              <a:rPr lang="ja-JP" altLang="en-US" sz="1000" b="1" dirty="0">
                <a:solidFill>
                  <a:schemeClr val="tx1"/>
                </a:solidFill>
              </a:rPr>
              <a:t>ポータルサイト</a:t>
            </a:r>
            <a:r>
              <a:rPr lang="ja-JP" altLang="en-US" sz="1000" b="1" dirty="0" smtClean="0">
                <a:solidFill>
                  <a:schemeClr val="tx1"/>
                </a:solidFill>
              </a:rPr>
              <a:t>の運用開始</a:t>
            </a:r>
            <a:endParaRPr lang="en-US" altLang="ja-JP" sz="1000" b="1" dirty="0">
              <a:solidFill>
                <a:schemeClr val="tx1"/>
              </a:solidFill>
            </a:endParaRPr>
          </a:p>
          <a:p>
            <a:pPr marL="72000" indent="-457200">
              <a:lnSpc>
                <a:spcPts val="1100"/>
              </a:lnSpc>
            </a:pPr>
            <a:r>
              <a:rPr lang="ja-JP" altLang="en-US" sz="1000" dirty="0" smtClean="0">
                <a:solidFill>
                  <a:schemeClr val="tx1"/>
                </a:solidFill>
              </a:rPr>
              <a:t>◆</a:t>
            </a:r>
            <a:r>
              <a:rPr lang="ja-JP" altLang="en-US" sz="1000" b="1" dirty="0" smtClean="0">
                <a:solidFill>
                  <a:schemeClr val="tx1"/>
                </a:solidFill>
              </a:rPr>
              <a:t>多様な人材が活躍できる組織運営体制の検討</a:t>
            </a:r>
            <a:endParaRPr lang="en-US" altLang="ja-JP" sz="1000" b="1" dirty="0" smtClean="0">
              <a:solidFill>
                <a:schemeClr val="tx1"/>
              </a:solidFill>
            </a:endParaRPr>
          </a:p>
        </p:txBody>
      </p:sp>
      <p:sp>
        <p:nvSpPr>
          <p:cNvPr id="58" name="フローチャート : 抜出し 57"/>
          <p:cNvSpPr/>
          <p:nvPr/>
        </p:nvSpPr>
        <p:spPr>
          <a:xfrm rot="5400000" flipH="1">
            <a:off x="9989524" y="5972592"/>
            <a:ext cx="488003" cy="96359"/>
          </a:xfrm>
          <a:prstGeom prst="flowChartExtra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72000" indent="-457200" algn="ctr"/>
            <a:endParaRPr kumimoji="1" lang="ja-JP" altLang="en-US"/>
          </a:p>
        </p:txBody>
      </p:sp>
      <p:sp>
        <p:nvSpPr>
          <p:cNvPr id="69" name="フローチャート : 抜出し 68"/>
          <p:cNvSpPr/>
          <p:nvPr/>
        </p:nvSpPr>
        <p:spPr>
          <a:xfrm rot="5400000" flipH="1">
            <a:off x="9957626" y="3780132"/>
            <a:ext cx="488003" cy="96359"/>
          </a:xfrm>
          <a:prstGeom prst="flowChartExtra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72000" indent="-457200" algn="ctr"/>
            <a:endParaRPr kumimoji="1" lang="ja-JP" altLang="en-US"/>
          </a:p>
        </p:txBody>
      </p:sp>
      <p:sp>
        <p:nvSpPr>
          <p:cNvPr id="70" name="フローチャート : 抜出し 69"/>
          <p:cNvSpPr/>
          <p:nvPr/>
        </p:nvSpPr>
        <p:spPr>
          <a:xfrm rot="5400000" flipH="1">
            <a:off x="9995883" y="5050891"/>
            <a:ext cx="488003" cy="96359"/>
          </a:xfrm>
          <a:prstGeom prst="flowChartExtra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72000" indent="-457200" algn="ctr"/>
            <a:endParaRPr kumimoji="1" lang="ja-JP" altLang="en-US"/>
          </a:p>
        </p:txBody>
      </p:sp>
      <p:sp>
        <p:nvSpPr>
          <p:cNvPr id="72" name="角丸四角形 71"/>
          <p:cNvSpPr/>
          <p:nvPr/>
        </p:nvSpPr>
        <p:spPr>
          <a:xfrm>
            <a:off x="7552719" y="6403354"/>
            <a:ext cx="5131322" cy="701501"/>
          </a:xfrm>
          <a:prstGeom prst="roundRect">
            <a:avLst>
              <a:gd name="adj" fmla="val 4339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正方形/長方形 73"/>
          <p:cNvSpPr/>
          <p:nvPr/>
        </p:nvSpPr>
        <p:spPr>
          <a:xfrm>
            <a:off x="7612310" y="6528792"/>
            <a:ext cx="2535640" cy="52059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72000" indent="-457200">
              <a:lnSpc>
                <a:spcPts val="1100"/>
              </a:lnSpc>
            </a:pPr>
            <a:r>
              <a:rPr lang="ja-JP" altLang="en-US" sz="1000" b="1" dirty="0" smtClean="0">
                <a:solidFill>
                  <a:schemeClr val="tx1"/>
                </a:solidFill>
              </a:rPr>
              <a:t>◆収支不足額への対応</a:t>
            </a:r>
            <a:endParaRPr lang="en-US" altLang="ja-JP" sz="1000" b="1" dirty="0" smtClean="0">
              <a:solidFill>
                <a:schemeClr val="tx1"/>
              </a:solidFill>
            </a:endParaRPr>
          </a:p>
          <a:p>
            <a:pPr marL="72000" indent="-457200">
              <a:lnSpc>
                <a:spcPts val="1100"/>
              </a:lnSpc>
            </a:pPr>
            <a:r>
              <a:rPr lang="ja-JP" altLang="en-US" sz="1000" b="1" dirty="0">
                <a:solidFill>
                  <a:schemeClr val="tx1"/>
                </a:solidFill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</a:rPr>
              <a:t>（取組効果額の精査）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pPr marL="72000" indent="-457200">
              <a:lnSpc>
                <a:spcPts val="1100"/>
              </a:lnSpc>
            </a:pPr>
            <a:r>
              <a:rPr lang="ja-JP" altLang="en-US" sz="1000" b="1" dirty="0">
                <a:solidFill>
                  <a:schemeClr val="tx1"/>
                </a:solidFill>
              </a:rPr>
              <a:t>◆</a:t>
            </a:r>
            <a:r>
              <a:rPr lang="en-US" altLang="ja-JP" sz="1000" b="1" dirty="0" smtClean="0">
                <a:solidFill>
                  <a:schemeClr val="tx1"/>
                </a:solidFill>
              </a:rPr>
              <a:t>27</a:t>
            </a:r>
            <a:r>
              <a:rPr lang="ja-JP" altLang="en-US" sz="1000" b="1" dirty="0">
                <a:solidFill>
                  <a:schemeClr val="tx1"/>
                </a:solidFill>
              </a:rPr>
              <a:t>年度以降の</a:t>
            </a:r>
            <a:r>
              <a:rPr lang="ja-JP" altLang="en-US" sz="1000" b="1" dirty="0" smtClean="0">
                <a:solidFill>
                  <a:schemeClr val="tx1"/>
                </a:solidFill>
              </a:rPr>
              <a:t>取組み（方向性）の精査</a:t>
            </a:r>
            <a:endParaRPr lang="en-US" altLang="ja-JP" sz="1000" b="1" dirty="0">
              <a:solidFill>
                <a:schemeClr val="tx1"/>
              </a:solidFill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10380978" y="6528792"/>
            <a:ext cx="2260532" cy="49695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72000" indent="-457200"/>
            <a:r>
              <a:rPr lang="ja-JP" altLang="en-US" sz="1000" dirty="0" smtClean="0">
                <a:solidFill>
                  <a:schemeClr val="tx1"/>
                </a:solidFill>
              </a:rPr>
              <a:t>◆</a:t>
            </a:r>
            <a:r>
              <a:rPr lang="ja-JP" altLang="en-US" sz="1000" b="1" dirty="0" smtClean="0">
                <a:solidFill>
                  <a:schemeClr val="tx1"/>
                </a:solidFill>
              </a:rPr>
              <a:t>さらなる歳入歳出改革の推進</a:t>
            </a:r>
            <a:endParaRPr lang="en-US" altLang="ja-JP" sz="1000" b="1" dirty="0" smtClean="0">
              <a:solidFill>
                <a:schemeClr val="tx1"/>
              </a:solidFill>
            </a:endParaRPr>
          </a:p>
          <a:p>
            <a:pPr marL="72000" indent="-457200"/>
            <a:r>
              <a:rPr lang="ja-JP" altLang="en-US" sz="1000" b="1" dirty="0" smtClean="0">
                <a:solidFill>
                  <a:schemeClr val="tx1"/>
                </a:solidFill>
              </a:rPr>
              <a:t>◆</a:t>
            </a:r>
            <a:r>
              <a:rPr lang="ja-JP" altLang="en-US" sz="1000" b="1" dirty="0">
                <a:solidFill>
                  <a:schemeClr val="tx1"/>
                </a:solidFill>
              </a:rPr>
              <a:t>減債</a:t>
            </a:r>
            <a:r>
              <a:rPr lang="ja-JP" altLang="en-US" sz="1000" b="1" dirty="0" smtClean="0">
                <a:solidFill>
                  <a:schemeClr val="tx1"/>
                </a:solidFill>
              </a:rPr>
              <a:t>基金の計画的な復元</a:t>
            </a:r>
            <a:r>
              <a:rPr lang="en-US" altLang="ja-JP" sz="1000" b="1" dirty="0" smtClean="0">
                <a:solidFill>
                  <a:schemeClr val="tx1"/>
                </a:solidFill>
              </a:rPr>
              <a:t/>
            </a:r>
            <a:br>
              <a:rPr lang="en-US" altLang="ja-JP" sz="1000" b="1" dirty="0" smtClean="0">
                <a:solidFill>
                  <a:schemeClr val="tx1"/>
                </a:solidFill>
              </a:rPr>
            </a:br>
            <a:r>
              <a:rPr lang="ja-JP" altLang="en-US" sz="1000" b="1" dirty="0" smtClean="0">
                <a:solidFill>
                  <a:schemeClr val="tx1"/>
                </a:solidFill>
              </a:rPr>
              <a:t>（</a:t>
            </a:r>
            <a:r>
              <a:rPr lang="en-US" altLang="ja-JP" sz="1000" b="1" dirty="0" smtClean="0">
                <a:solidFill>
                  <a:schemeClr val="tx1"/>
                </a:solidFill>
              </a:rPr>
              <a:t>10</a:t>
            </a:r>
            <a:r>
              <a:rPr lang="ja-JP" altLang="en-US" sz="1000" b="1" dirty="0" smtClean="0">
                <a:solidFill>
                  <a:schemeClr val="tx1"/>
                </a:solidFill>
              </a:rPr>
              <a:t>年以内目標）</a:t>
            </a:r>
            <a:endParaRPr lang="en-US" altLang="ja-JP" sz="1000" b="1" dirty="0" smtClean="0">
              <a:solidFill>
                <a:schemeClr val="tx1"/>
              </a:solidFill>
            </a:endParaRPr>
          </a:p>
        </p:txBody>
      </p:sp>
      <p:sp>
        <p:nvSpPr>
          <p:cNvPr id="77" name="フローチャート : 抜出し 76"/>
          <p:cNvSpPr/>
          <p:nvPr/>
        </p:nvSpPr>
        <p:spPr>
          <a:xfrm rot="5400000" flipH="1">
            <a:off x="10010488" y="6724614"/>
            <a:ext cx="488003" cy="96359"/>
          </a:xfrm>
          <a:prstGeom prst="flowChartExtra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72000" indent="-457200" algn="ctr"/>
            <a:endParaRPr kumimoji="1" lang="ja-JP" altLang="en-US"/>
          </a:p>
        </p:txBody>
      </p:sp>
      <p:cxnSp>
        <p:nvCxnSpPr>
          <p:cNvPr id="81" name="直線矢印コネクタ 80"/>
          <p:cNvCxnSpPr/>
          <p:nvPr/>
        </p:nvCxnSpPr>
        <p:spPr>
          <a:xfrm>
            <a:off x="7320111" y="6744816"/>
            <a:ext cx="372350" cy="0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tailEnd type="arrow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ホームベース 67"/>
          <p:cNvSpPr/>
          <p:nvPr/>
        </p:nvSpPr>
        <p:spPr>
          <a:xfrm>
            <a:off x="5104656" y="457200"/>
            <a:ext cx="7638067" cy="2111152"/>
          </a:xfrm>
          <a:prstGeom prst="homePlate">
            <a:avLst>
              <a:gd name="adj" fmla="val 3078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78" name="山形 77"/>
          <p:cNvSpPr/>
          <p:nvPr/>
        </p:nvSpPr>
        <p:spPr>
          <a:xfrm>
            <a:off x="8484781" y="531628"/>
            <a:ext cx="1342454" cy="1989688"/>
          </a:xfrm>
          <a:prstGeom prst="chevron">
            <a:avLst>
              <a:gd name="adj" fmla="val 50253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79" name="山形 78"/>
          <p:cNvSpPr/>
          <p:nvPr/>
        </p:nvSpPr>
        <p:spPr>
          <a:xfrm>
            <a:off x="6459749" y="510363"/>
            <a:ext cx="2673617" cy="2009553"/>
          </a:xfrm>
          <a:prstGeom prst="chevron">
            <a:avLst>
              <a:gd name="adj" fmla="val 35279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prstClr val="black"/>
                </a:solidFill>
              </a:rPr>
              <a:t>Ｘｘ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80" name="ホームベース 79"/>
          <p:cNvSpPr/>
          <p:nvPr/>
        </p:nvSpPr>
        <p:spPr>
          <a:xfrm>
            <a:off x="5195207" y="507126"/>
            <a:ext cx="1917973" cy="2014189"/>
          </a:xfrm>
          <a:prstGeom prst="homePlate">
            <a:avLst>
              <a:gd name="adj" fmla="val 38127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85" name="角丸四角形 84"/>
          <p:cNvSpPr/>
          <p:nvPr/>
        </p:nvSpPr>
        <p:spPr>
          <a:xfrm>
            <a:off x="5613991" y="1183448"/>
            <a:ext cx="3817088" cy="315743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00" dirty="0">
              <a:solidFill>
                <a:prstClr val="black"/>
              </a:solidFill>
              <a:ea typeface="HG丸ｺﾞｼｯｸM-PRO" panose="020F0600000000000000" pitchFamily="50" charset="-128"/>
            </a:endParaRPr>
          </a:p>
        </p:txBody>
      </p:sp>
      <p:sp>
        <p:nvSpPr>
          <p:cNvPr id="86" name="角丸四角形 85"/>
          <p:cNvSpPr/>
          <p:nvPr/>
        </p:nvSpPr>
        <p:spPr>
          <a:xfrm>
            <a:off x="5300067" y="824345"/>
            <a:ext cx="2628000" cy="336352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00" dirty="0">
              <a:solidFill>
                <a:prstClr val="black"/>
              </a:solidFill>
              <a:ea typeface="HG丸ｺﾞｼｯｸM-PRO" panose="020F0600000000000000" pitchFamily="50" charset="-128"/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64096" y="6888832"/>
            <a:ext cx="12351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/>
              <a:t>■　</a:t>
            </a:r>
            <a:r>
              <a:rPr kumimoji="1" lang="ja-JP" altLang="en-US" sz="1200" b="1" dirty="0" smtClean="0"/>
              <a:t>取組額</a:t>
            </a:r>
            <a:endParaRPr kumimoji="1" lang="ja-JP" altLang="en-US" sz="1200" b="1" dirty="0"/>
          </a:p>
        </p:txBody>
      </p:sp>
      <p:sp>
        <p:nvSpPr>
          <p:cNvPr id="102" name="正方形/長方形 101"/>
          <p:cNvSpPr/>
          <p:nvPr/>
        </p:nvSpPr>
        <p:spPr>
          <a:xfrm>
            <a:off x="148541" y="431744"/>
            <a:ext cx="4740091" cy="2557623"/>
          </a:xfrm>
          <a:prstGeom prst="rect">
            <a:avLst/>
          </a:prstGeom>
          <a:ln w="57150" cmpd="sng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1300"/>
              </a:lnSpc>
            </a:pPr>
            <a:r>
              <a:rPr lang="ja-JP" altLang="en-US" sz="1200" dirty="0"/>
              <a:t>○</a:t>
            </a:r>
            <a:r>
              <a:rPr lang="ja-JP" altLang="en-US" sz="1200" dirty="0" smtClean="0"/>
              <a:t>　</a:t>
            </a:r>
            <a:r>
              <a:rPr kumimoji="1" lang="ja-JP" altLang="en-US" sz="1200" b="1" dirty="0" smtClean="0"/>
              <a:t>プランの位置づけ</a:t>
            </a:r>
            <a:endParaRPr kumimoji="1" lang="en-US" altLang="ja-JP" sz="1200" b="1" dirty="0" smtClean="0"/>
          </a:p>
          <a:p>
            <a:pPr>
              <a:lnSpc>
                <a:spcPts val="1300"/>
              </a:lnSpc>
            </a:pPr>
            <a:r>
              <a:rPr lang="ja-JP" altLang="en-US" sz="1200" dirty="0" smtClean="0"/>
              <a:t>　　⇒ 行財政運営改革の基本方針</a:t>
            </a:r>
            <a:endParaRPr lang="en-US" altLang="ja-JP" sz="1200" dirty="0" smtClean="0"/>
          </a:p>
          <a:p>
            <a:r>
              <a:rPr lang="ja-JP" altLang="en-US" sz="1200" b="1" dirty="0"/>
              <a:t>○</a:t>
            </a:r>
            <a:r>
              <a:rPr lang="ja-JP" altLang="en-US" sz="1200" b="1" dirty="0" smtClean="0"/>
              <a:t>　現状</a:t>
            </a:r>
            <a:r>
              <a:rPr lang="ja-JP" altLang="en-US" sz="1200" b="1" dirty="0"/>
              <a:t>認識</a:t>
            </a:r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⇒　一定</a:t>
            </a:r>
            <a:r>
              <a:rPr lang="ja-JP" altLang="en-US" sz="1200" dirty="0"/>
              <a:t>の条件のもと危機的な財政状況から脱却の</a:t>
            </a:r>
            <a:r>
              <a:rPr lang="ja-JP" altLang="en-US" sz="1200" dirty="0" smtClean="0"/>
              <a:t>見通し</a:t>
            </a:r>
            <a:endParaRPr lang="ja-JP" altLang="en-US" sz="1200" dirty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　　　しかし</a:t>
            </a:r>
            <a:r>
              <a:rPr lang="ja-JP" altLang="en-US" sz="1200" dirty="0"/>
              <a:t>、特に直面する</a:t>
            </a:r>
            <a:r>
              <a:rPr lang="en-US" altLang="ja-JP" sz="1200" dirty="0"/>
              <a:t>2</a:t>
            </a:r>
            <a:r>
              <a:rPr lang="ja-JP" altLang="en-US" sz="1200" dirty="0"/>
              <a:t>か年は多額の収支不足。財政は依然</a:t>
            </a:r>
            <a:r>
              <a:rPr lang="ja-JP" altLang="en-US" sz="1200" dirty="0" smtClean="0"/>
              <a:t>厳しい</a:t>
            </a:r>
            <a:endParaRPr lang="en-US" altLang="ja-JP" sz="1200" dirty="0" smtClean="0"/>
          </a:p>
          <a:p>
            <a:pPr>
              <a:lnSpc>
                <a:spcPts val="1300"/>
              </a:lnSpc>
            </a:pPr>
            <a:r>
              <a:rPr lang="ja-JP" altLang="en-US" sz="1200" dirty="0"/>
              <a:t>○　</a:t>
            </a:r>
            <a:r>
              <a:rPr lang="ja-JP" altLang="en-US" sz="1200" b="1" dirty="0"/>
              <a:t>改革の目標（理念）</a:t>
            </a:r>
            <a:endParaRPr lang="en-US" altLang="ja-JP" sz="1200" b="1" dirty="0"/>
          </a:p>
          <a:p>
            <a:pPr>
              <a:lnSpc>
                <a:spcPts val="1300"/>
              </a:lnSpc>
            </a:pPr>
            <a:r>
              <a:rPr lang="ja-JP" altLang="en-US" sz="1200" dirty="0"/>
              <a:t>　　</a:t>
            </a:r>
            <a:r>
              <a:rPr lang="en-US" altLang="ja-JP" sz="1200" dirty="0"/>
              <a:t>【</a:t>
            </a:r>
            <a:r>
              <a:rPr lang="ja-JP" altLang="en-US" sz="1200" dirty="0"/>
              <a:t>改革の視点</a:t>
            </a:r>
            <a:r>
              <a:rPr lang="en-US" altLang="ja-JP" sz="1200" dirty="0"/>
              <a:t>】</a:t>
            </a:r>
          </a:p>
          <a:p>
            <a:pPr>
              <a:lnSpc>
                <a:spcPts val="1300"/>
              </a:lnSpc>
            </a:pPr>
            <a:r>
              <a:rPr lang="ja-JP" altLang="en-US" sz="1200" dirty="0"/>
              <a:t>　　　⇒ ◎</a:t>
            </a:r>
            <a:r>
              <a:rPr lang="ja-JP" altLang="en-US" sz="1200" b="1" dirty="0"/>
              <a:t>組み換え</a:t>
            </a:r>
            <a:r>
              <a:rPr lang="ja-JP" altLang="en-US" sz="1200" dirty="0"/>
              <a:t>により限られた財源・人材で最大の効果を発揮</a:t>
            </a:r>
            <a:endParaRPr lang="en-US" altLang="ja-JP" sz="1200" dirty="0"/>
          </a:p>
          <a:p>
            <a:pPr>
              <a:lnSpc>
                <a:spcPts val="1300"/>
              </a:lnSpc>
            </a:pPr>
            <a:r>
              <a:rPr lang="ja-JP" altLang="en-US" sz="1200" dirty="0"/>
              <a:t>　　　　　◎国・自治体・府民・企業など幅広い関係者の</a:t>
            </a:r>
            <a:r>
              <a:rPr lang="ja-JP" altLang="en-US" sz="1200" b="1" dirty="0"/>
              <a:t>強みを束ねる</a:t>
            </a:r>
            <a:endParaRPr lang="en-US" altLang="ja-JP" sz="1200" b="1" dirty="0"/>
          </a:p>
          <a:p>
            <a:pPr>
              <a:lnSpc>
                <a:spcPts val="1300"/>
              </a:lnSpc>
            </a:pPr>
            <a:r>
              <a:rPr lang="ja-JP" altLang="en-US" sz="1200" dirty="0"/>
              <a:t>　　</a:t>
            </a:r>
            <a:r>
              <a:rPr lang="en-US" altLang="ja-JP" sz="1200" dirty="0"/>
              <a:t>【</a:t>
            </a:r>
            <a:r>
              <a:rPr lang="ja-JP" altLang="en-US" sz="1200" dirty="0"/>
              <a:t>めざす姿</a:t>
            </a:r>
            <a:r>
              <a:rPr lang="en-US" altLang="ja-JP" sz="1200" dirty="0"/>
              <a:t>】</a:t>
            </a:r>
          </a:p>
          <a:p>
            <a:pPr>
              <a:lnSpc>
                <a:spcPts val="1300"/>
              </a:lnSpc>
            </a:pPr>
            <a:r>
              <a:rPr lang="ja-JP" altLang="en-US" sz="1200" dirty="0"/>
              <a:t>　　　⇒ 自律的で創造性を発揮する行財政運営体制</a:t>
            </a:r>
            <a:endParaRPr lang="en-US" altLang="ja-JP" sz="1200" dirty="0"/>
          </a:p>
          <a:p>
            <a:pPr>
              <a:lnSpc>
                <a:spcPts val="1300"/>
              </a:lnSpc>
            </a:pPr>
            <a:r>
              <a:rPr lang="ja-JP" altLang="en-US" sz="1200" dirty="0"/>
              <a:t>○</a:t>
            </a:r>
            <a:r>
              <a:rPr lang="ja-JP" altLang="en-US" sz="1200" dirty="0" smtClean="0"/>
              <a:t>　</a:t>
            </a:r>
            <a:r>
              <a:rPr lang="ja-JP" altLang="en-US" sz="1200" b="1" dirty="0" smtClean="0"/>
              <a:t>計画期間</a:t>
            </a:r>
            <a:endParaRPr lang="en-US" altLang="ja-JP" sz="1200" b="1" dirty="0" smtClean="0"/>
          </a:p>
          <a:p>
            <a:pPr>
              <a:lnSpc>
                <a:spcPts val="1300"/>
              </a:lnSpc>
            </a:pPr>
            <a:r>
              <a:rPr lang="ja-JP" altLang="en-US" sz="1200" dirty="0" smtClean="0"/>
              <a:t>　 ⇒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年度から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年度までの３年間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（今後の状況の変化等に応じて、適宜、整合を図る）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</a:p>
          <a:p>
            <a:pPr>
              <a:lnSpc>
                <a:spcPts val="1300"/>
              </a:lnSpc>
            </a:pPr>
            <a:endParaRPr kumimoji="1" lang="en-US" altLang="ja-JP" sz="1200" dirty="0"/>
          </a:p>
        </p:txBody>
      </p:sp>
      <p:graphicFrame>
        <p:nvGraphicFramePr>
          <p:cNvPr id="104" name="表 1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809824"/>
              </p:ext>
            </p:extLst>
          </p:nvPr>
        </p:nvGraphicFramePr>
        <p:xfrm>
          <a:off x="280120" y="7142922"/>
          <a:ext cx="5857779" cy="21941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627"/>
                <a:gridCol w="3358903"/>
                <a:gridCol w="744083"/>
                <a:gridCol w="744083"/>
                <a:gridCol w="744083"/>
              </a:tblGrid>
              <a:tr h="224773">
                <a:tc gridSpan="2"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/>
                </a:tc>
                <a:tc h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H27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25" marR="91425" marT="45694" marB="45694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H28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25" marR="91425" marT="45694" marB="45694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H29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25" marR="91425" marT="45694" marB="45694"/>
                </a:tc>
              </a:tr>
              <a:tr h="224773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1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歳入歳出に係る取組み　</a:t>
                      </a:r>
                      <a:r>
                        <a:rPr lang="en-US" altLang="ja-JP" sz="1000" b="1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※1</a:t>
                      </a:r>
                    </a:p>
                  </a:txBody>
                  <a:tcPr marL="91437" marR="91437" marT="45699" marB="45699"/>
                </a:tc>
                <a:tc hMerge="1"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 b="1" i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 b="1" i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 b="1" i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/>
                </a:tc>
              </a:tr>
              <a:tr h="224773">
                <a:tc rowSpan="4"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事業規模等の精査</a:t>
                      </a:r>
                      <a:endParaRPr kumimoji="1" lang="ja-JP" altLang="en-US" sz="10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b="1" i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23</a:t>
                      </a:r>
                      <a:endParaRPr kumimoji="1" lang="ja-JP" altLang="en-US" sz="1000" b="1" i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b="1" i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55</a:t>
                      </a:r>
                      <a:endParaRPr kumimoji="1" lang="ja-JP" altLang="en-US" sz="1000" b="1" i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b="1" i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81</a:t>
                      </a:r>
                      <a:endParaRPr kumimoji="1" lang="ja-JP" altLang="en-US" sz="1000" b="1" i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/>
                </a:tc>
              </a:tr>
              <a:tr h="224773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歳入確保（府有財産の活用と売却、府税収入の確保等）</a:t>
                      </a:r>
                      <a:endParaRPr kumimoji="1" lang="ja-JP" altLang="en-US" sz="10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102</a:t>
                      </a:r>
                      <a:endParaRPr kumimoji="1" lang="ja-JP" altLang="en-US" sz="1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23</a:t>
                      </a:r>
                      <a:endParaRPr kumimoji="1" lang="ja-JP" altLang="en-US" sz="1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</a:t>
                      </a:r>
                      <a:endParaRPr kumimoji="1" lang="ja-JP" altLang="en-US" sz="1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/>
                </a:tc>
              </a:tr>
              <a:tr h="22477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公債費の平準化</a:t>
                      </a:r>
                      <a:endParaRPr kumimoji="1" lang="ja-JP" altLang="en-US" sz="1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b="1" i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50</a:t>
                      </a:r>
                      <a:endParaRPr kumimoji="1" lang="ja-JP" altLang="en-US" sz="1000" b="1" i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en-US" altLang="ja-JP" sz="1000" b="1" i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1" i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sz="1000" b="1" i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50</a:t>
                      </a:r>
                      <a:endParaRPr kumimoji="1" lang="ja-JP" altLang="en-US" sz="1000" b="1" i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773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小　　　　　　　計</a:t>
                      </a:r>
                      <a:endParaRPr kumimoji="1" lang="ja-JP" altLang="en-US" sz="1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b="1" i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175</a:t>
                      </a:r>
                      <a:endParaRPr kumimoji="1" lang="ja-JP" altLang="en-US" sz="1000" b="1" i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b="1" i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78</a:t>
                      </a:r>
                    </a:p>
                  </a:txBody>
                  <a:tcPr marL="91437" marR="91437" marT="45699" marB="4569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b="1" i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48</a:t>
                      </a:r>
                      <a:endParaRPr kumimoji="1" lang="ja-JP" altLang="en-US" sz="1000" b="1" i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773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1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制度改正に係る取組み</a:t>
                      </a:r>
                      <a:endParaRPr lang="en-US" altLang="ja-JP" sz="1000" b="1" dirty="0" smtClean="0">
                        <a:solidFill>
                          <a:prstClr val="black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sz="1000" dirty="0"/>
                    </a:p>
                  </a:txBody>
                  <a:tcPr marL="91437" marR="91437" marT="45699" marB="45699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sz="1000" dirty="0"/>
                    </a:p>
                  </a:txBody>
                  <a:tcPr marL="91437" marR="91437" marT="45699" marB="45699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sz="1000" dirty="0"/>
                    </a:p>
                  </a:txBody>
                  <a:tcPr marL="91437" marR="91437" marT="45699" marB="45699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7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b="1" dirty="0" smtClean="0">
                        <a:solidFill>
                          <a:prstClr val="black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1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給与制度の総合的見直し（即時実施分）</a:t>
                      </a:r>
                      <a:r>
                        <a:rPr lang="en-US" altLang="ja-JP" sz="1000" b="1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※2</a:t>
                      </a:r>
                    </a:p>
                  </a:txBody>
                  <a:tcPr marL="91437" marR="91437" marT="45699" marB="4569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b="1" i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111</a:t>
                      </a:r>
                      <a:endParaRPr kumimoji="1" lang="ja-JP" altLang="en-US" sz="1000" b="1" i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b="1" i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105</a:t>
                      </a:r>
                    </a:p>
                  </a:txBody>
                  <a:tcPr marL="91437" marR="91437" marT="45699" marB="45699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b="1" i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75</a:t>
                      </a:r>
                      <a:endParaRPr kumimoji="1" lang="ja-JP" altLang="en-US" sz="1000" b="1" i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773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合　　　　　　　計</a:t>
                      </a:r>
                    </a:p>
                  </a:txBody>
                  <a:tcPr marL="91437" marR="91437" marT="45699" marB="4569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b="1" i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286</a:t>
                      </a:r>
                      <a:endParaRPr kumimoji="1" lang="ja-JP" altLang="en-US" sz="1000" b="1" i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b="1" i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183</a:t>
                      </a:r>
                    </a:p>
                  </a:txBody>
                  <a:tcPr marL="91437" marR="91437" marT="45699" marB="4569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b="1" i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123</a:t>
                      </a:r>
                      <a:endParaRPr kumimoji="1" lang="ja-JP" altLang="en-US" sz="1000" b="1" i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06" name="テキスト ボックス 105"/>
          <p:cNvSpPr txBox="1"/>
          <p:nvPr/>
        </p:nvSpPr>
        <p:spPr>
          <a:xfrm>
            <a:off x="6555706" y="526694"/>
            <a:ext cx="1727319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en-US" altLang="ja-JP" sz="1000" dirty="0" smtClean="0"/>
              <a:t>H23</a:t>
            </a:r>
            <a:r>
              <a:rPr kumimoji="1" lang="ja-JP" altLang="en-US" sz="1000" dirty="0" smtClean="0"/>
              <a:t>～</a:t>
            </a:r>
            <a:r>
              <a:rPr kumimoji="1" lang="en-US" altLang="ja-JP" sz="1000" dirty="0" smtClean="0"/>
              <a:t>H25</a:t>
            </a:r>
          </a:p>
          <a:p>
            <a:pPr>
              <a:lnSpc>
                <a:spcPts val="1000"/>
              </a:lnSpc>
            </a:pPr>
            <a:r>
              <a:rPr lang="ja-JP" altLang="en-US" sz="1000" dirty="0" smtClean="0"/>
              <a:t>　財政構造改革プラン（案）</a:t>
            </a:r>
            <a:endParaRPr kumimoji="1" lang="ja-JP" altLang="en-US" sz="1000" dirty="0"/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5115289" y="526694"/>
            <a:ext cx="1645851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en-US" altLang="ja-JP" sz="1000" dirty="0" smtClean="0"/>
              <a:t>H20</a:t>
            </a:r>
            <a:r>
              <a:rPr kumimoji="1" lang="ja-JP" altLang="en-US" sz="1000" dirty="0" smtClean="0"/>
              <a:t>～</a:t>
            </a:r>
            <a:r>
              <a:rPr kumimoji="1" lang="en-US" altLang="ja-JP" sz="1000" dirty="0" smtClean="0"/>
              <a:t>H22</a:t>
            </a:r>
          </a:p>
          <a:p>
            <a:pPr>
              <a:lnSpc>
                <a:spcPts val="1000"/>
              </a:lnSpc>
            </a:pPr>
            <a:r>
              <a:rPr lang="ja-JP" altLang="en-US" sz="1000" dirty="0" smtClean="0"/>
              <a:t>　財政</a:t>
            </a:r>
            <a:r>
              <a:rPr lang="ja-JP" altLang="en-US" sz="1000" dirty="0"/>
              <a:t>再建</a:t>
            </a:r>
            <a:r>
              <a:rPr lang="ja-JP" altLang="en-US" sz="1000" dirty="0" smtClean="0"/>
              <a:t>プログラム（案）　</a:t>
            </a:r>
            <a:endParaRPr kumimoji="1" lang="ja-JP" altLang="en-US" sz="1000" dirty="0"/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5564579" y="902778"/>
            <a:ext cx="2336261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1200" b="1" dirty="0" smtClean="0"/>
              <a:t>財政健全化団体への転落回避</a:t>
            </a:r>
            <a:endParaRPr kumimoji="1" lang="ja-JP" altLang="en-US" sz="1200" b="1" dirty="0"/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6519044" y="1267285"/>
            <a:ext cx="2378227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1200" b="1" dirty="0" smtClean="0"/>
              <a:t>「将来世代に負担を先送りしない」</a:t>
            </a:r>
            <a:endParaRPr kumimoji="1" lang="ja-JP" altLang="en-US" sz="1200" b="1" dirty="0"/>
          </a:p>
        </p:txBody>
      </p:sp>
      <p:cxnSp>
        <p:nvCxnSpPr>
          <p:cNvPr id="63" name="直線矢印コネクタ 62"/>
          <p:cNvCxnSpPr>
            <a:stCxn id="45" idx="3"/>
          </p:cNvCxnSpPr>
          <p:nvPr/>
        </p:nvCxnSpPr>
        <p:spPr>
          <a:xfrm flipV="1">
            <a:off x="7064967" y="3863448"/>
            <a:ext cx="539762" cy="17506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tailEnd type="arrow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正方形/長方形 81"/>
          <p:cNvSpPr/>
          <p:nvPr/>
        </p:nvSpPr>
        <p:spPr>
          <a:xfrm>
            <a:off x="7864724" y="7536904"/>
            <a:ext cx="4431089" cy="1594048"/>
          </a:xfrm>
          <a:prstGeom prst="rect">
            <a:avLst/>
          </a:prstGeom>
          <a:ln w="44450"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52000" lvl="0" indent="-457200"/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歳出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抑制、歳入確保全般について、これまでの改革の視点と取組みを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継承</a:t>
            </a:r>
            <a:endParaRPr lang="en-US" altLang="ja-JP" sz="12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52000" lvl="0" indent="-457200"/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優先性・成果重視の事業重点化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r>
              <a:rPr lang="ja-JP" altLang="en-US" sz="1200" dirty="0" err="1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ストックの組み換え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r>
              <a:rPr lang="ja-JP" altLang="en-US" sz="1200" dirty="0" err="1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52000" lvl="0" indent="-457200"/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『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公民連携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の展開により、改革をさらに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発展</a:t>
            </a:r>
            <a:endParaRPr lang="ja-JP" altLang="en-US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52000" lvl="0" indent="-457200"/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毎年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の税収動向や、地方財政対策などを見極めながら、予算編成における取組み等を通じて</a:t>
            </a: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的確に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対応</a:t>
            </a:r>
            <a:endParaRPr lang="ja-JP" altLang="en-US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83" name="直線矢印コネクタ 82"/>
          <p:cNvCxnSpPr/>
          <p:nvPr/>
        </p:nvCxnSpPr>
        <p:spPr>
          <a:xfrm>
            <a:off x="3036447" y="6478723"/>
            <a:ext cx="432539" cy="0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tailEnd type="arrow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二等辺三角形 4"/>
          <p:cNvSpPr/>
          <p:nvPr/>
        </p:nvSpPr>
        <p:spPr>
          <a:xfrm rot="5400000">
            <a:off x="6074666" y="7834907"/>
            <a:ext cx="2424336" cy="1108250"/>
          </a:xfrm>
          <a:prstGeom prst="triangle">
            <a:avLst/>
          </a:prstGeom>
          <a:solidFill>
            <a:schemeClr val="accent1"/>
          </a:solidFill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山形 83"/>
          <p:cNvSpPr/>
          <p:nvPr/>
        </p:nvSpPr>
        <p:spPr>
          <a:xfrm>
            <a:off x="9166581" y="520996"/>
            <a:ext cx="3496495" cy="1989688"/>
          </a:xfrm>
          <a:prstGeom prst="chevron">
            <a:avLst>
              <a:gd name="adj" fmla="val 36033"/>
            </a:avLst>
          </a:prstGeom>
          <a:solidFill>
            <a:srgbClr val="8AB4E2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448851" y="526694"/>
            <a:ext cx="1668623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en-US" altLang="ja-JP" sz="1000" dirty="0" smtClean="0"/>
              <a:t>H26</a:t>
            </a:r>
          </a:p>
          <a:p>
            <a:pPr>
              <a:lnSpc>
                <a:spcPts val="1000"/>
              </a:lnSpc>
            </a:pPr>
            <a:r>
              <a:rPr lang="ja-JP" altLang="en-US" sz="1000" dirty="0" smtClean="0"/>
              <a:t>財政構造改革プラン（案）の改革の視点を承継した</a:t>
            </a:r>
            <a:endParaRPr lang="en-US" altLang="ja-JP" sz="1000" dirty="0" smtClean="0"/>
          </a:p>
          <a:p>
            <a:pPr>
              <a:lnSpc>
                <a:spcPts val="1000"/>
              </a:lnSpc>
            </a:pPr>
            <a:r>
              <a:rPr lang="ja-JP" altLang="en-US" sz="1000" dirty="0" smtClean="0"/>
              <a:t>取組み</a:t>
            </a:r>
            <a:endParaRPr kumimoji="1" lang="ja-JP" altLang="en-US" sz="1000" dirty="0"/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9994605" y="572711"/>
            <a:ext cx="1944216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en-US" altLang="ja-JP" sz="1000" b="1" dirty="0" smtClean="0"/>
              <a:t>H27</a:t>
            </a:r>
            <a:r>
              <a:rPr kumimoji="1" lang="ja-JP" altLang="en-US" sz="1000" b="1" dirty="0" smtClean="0"/>
              <a:t>～</a:t>
            </a:r>
            <a:r>
              <a:rPr kumimoji="1" lang="en-US" altLang="ja-JP" sz="1000" b="1" dirty="0" smtClean="0"/>
              <a:t>H29</a:t>
            </a:r>
          </a:p>
          <a:p>
            <a:pPr>
              <a:lnSpc>
                <a:spcPts val="1000"/>
              </a:lnSpc>
            </a:pPr>
            <a:r>
              <a:rPr lang="ja-JP" altLang="en-US" sz="1000" b="1" dirty="0" smtClean="0"/>
              <a:t>行財政改革推進プラン（案）</a:t>
            </a:r>
            <a:endParaRPr kumimoji="1" lang="ja-JP" altLang="en-US" sz="1000" b="1" dirty="0"/>
          </a:p>
        </p:txBody>
      </p:sp>
      <p:sp>
        <p:nvSpPr>
          <p:cNvPr id="2" name="円/楕円 1"/>
          <p:cNvSpPr/>
          <p:nvPr/>
        </p:nvSpPr>
        <p:spPr>
          <a:xfrm>
            <a:off x="3961162" y="9065823"/>
            <a:ext cx="2468091" cy="288032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00800" y="9049072"/>
            <a:ext cx="972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/>
              <a:t>592</a:t>
            </a:r>
            <a:r>
              <a:rPr kumimoji="1" lang="ja-JP" altLang="en-US" sz="1400" b="1" dirty="0" smtClean="0"/>
              <a:t>億円</a:t>
            </a:r>
            <a:endParaRPr kumimoji="1" lang="ja-JP" altLang="en-US" sz="1400" b="1" dirty="0"/>
          </a:p>
        </p:txBody>
      </p:sp>
      <p:sp>
        <p:nvSpPr>
          <p:cNvPr id="87" name="角丸四角形 86"/>
          <p:cNvSpPr/>
          <p:nvPr/>
        </p:nvSpPr>
        <p:spPr>
          <a:xfrm>
            <a:off x="5624623" y="1499191"/>
            <a:ext cx="3817088" cy="302421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00" dirty="0">
              <a:solidFill>
                <a:prstClr val="black"/>
              </a:solidFill>
              <a:ea typeface="HG丸ｺﾞｼｯｸM-PRO" panose="020F0600000000000000" pitchFamily="50" charset="-128"/>
            </a:endParaRP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6519044" y="1587511"/>
            <a:ext cx="2209479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1200" b="1" dirty="0" smtClean="0"/>
              <a:t>「収入の範囲内で予算を組む」</a:t>
            </a:r>
            <a:endParaRPr kumimoji="1" lang="ja-JP" altLang="en-US" sz="1200" b="1" dirty="0"/>
          </a:p>
        </p:txBody>
      </p:sp>
      <p:sp>
        <p:nvSpPr>
          <p:cNvPr id="6" name="右矢印 5"/>
          <p:cNvSpPr/>
          <p:nvPr/>
        </p:nvSpPr>
        <p:spPr>
          <a:xfrm>
            <a:off x="9883176" y="992521"/>
            <a:ext cx="2535308" cy="1021201"/>
          </a:xfrm>
          <a:prstGeom prst="rightArrow">
            <a:avLst>
              <a:gd name="adj1" fmla="val 59101"/>
              <a:gd name="adj2" fmla="val 50000"/>
            </a:avLst>
          </a:prstGeom>
          <a:ln>
            <a:noFill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9936338" y="1421039"/>
            <a:ext cx="2378227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1200" b="1" dirty="0" smtClean="0"/>
              <a:t>「</a:t>
            </a:r>
            <a:r>
              <a:rPr lang="ja-JP" altLang="en-US" sz="1200" b="1" dirty="0">
                <a:solidFill>
                  <a:prstClr val="black"/>
                </a:solidFill>
              </a:rPr>
              <a:t>これまでの改革を継承・</a:t>
            </a:r>
            <a:r>
              <a:rPr lang="ja-JP" altLang="en-US" sz="1200" b="1" dirty="0" smtClean="0">
                <a:solidFill>
                  <a:prstClr val="black"/>
                </a:solidFill>
              </a:rPr>
              <a:t>発展</a:t>
            </a:r>
            <a:r>
              <a:rPr lang="ja-JP" altLang="en-US" sz="1200" b="1" dirty="0" smtClean="0"/>
              <a:t>」</a:t>
            </a:r>
            <a:endParaRPr kumimoji="1" lang="ja-JP" altLang="en-US" sz="1200" b="1" dirty="0"/>
          </a:p>
        </p:txBody>
      </p:sp>
      <p:sp>
        <p:nvSpPr>
          <p:cNvPr id="92" name="正方形/長方形 91"/>
          <p:cNvSpPr/>
          <p:nvPr/>
        </p:nvSpPr>
        <p:spPr>
          <a:xfrm>
            <a:off x="7996151" y="7398404"/>
            <a:ext cx="1253846" cy="276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ja-JP" altLang="en-US" sz="12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対応方針</a:t>
            </a:r>
            <a:endParaRPr lang="ja-JP" altLang="en-US" sz="12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5" name="角丸四角形 94"/>
          <p:cNvSpPr/>
          <p:nvPr/>
        </p:nvSpPr>
        <p:spPr>
          <a:xfrm>
            <a:off x="9743270" y="1207691"/>
            <a:ext cx="102479" cy="578579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00" dirty="0">
              <a:solidFill>
                <a:prstClr val="black"/>
              </a:solidFill>
              <a:ea typeface="HG丸ｺﾞｼｯｸM-PRO" panose="020F0600000000000000" pitchFamily="50" charset="-128"/>
            </a:endParaRPr>
          </a:p>
        </p:txBody>
      </p:sp>
      <p:sp>
        <p:nvSpPr>
          <p:cNvPr id="97" name="角丸四角形 96"/>
          <p:cNvSpPr/>
          <p:nvPr/>
        </p:nvSpPr>
        <p:spPr>
          <a:xfrm>
            <a:off x="9607454" y="1207691"/>
            <a:ext cx="102479" cy="578579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00" dirty="0">
              <a:solidFill>
                <a:prstClr val="black"/>
              </a:solidFill>
              <a:ea typeface="HG丸ｺﾞｼｯｸM-PRO" panose="020F0600000000000000" pitchFamily="50" charset="-128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208112" y="9317359"/>
            <a:ext cx="7316912" cy="271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</a:pPr>
            <a:r>
              <a:rPr kumimoji="1" lang="en-US" altLang="ja-JP" sz="700" dirty="0" smtClean="0"/>
              <a:t>※</a:t>
            </a:r>
            <a:r>
              <a:rPr kumimoji="1" lang="ja-JP" altLang="en-US" sz="700" dirty="0" smtClean="0"/>
              <a:t>１　今後の歳入歳出改革の取組み等により変動する可能性があります。</a:t>
            </a:r>
            <a:endParaRPr kumimoji="1" lang="en-US" altLang="ja-JP" sz="700" dirty="0" smtClean="0"/>
          </a:p>
          <a:p>
            <a:pPr>
              <a:lnSpc>
                <a:spcPts val="700"/>
              </a:lnSpc>
            </a:pPr>
            <a:r>
              <a:rPr lang="en-US" altLang="ja-JP" sz="700" dirty="0" smtClean="0"/>
              <a:t>※</a:t>
            </a:r>
            <a:r>
              <a:rPr lang="ja-JP" altLang="en-US" sz="700" dirty="0" smtClean="0"/>
              <a:t>２</a:t>
            </a:r>
            <a:r>
              <a:rPr kumimoji="1" lang="ja-JP" altLang="en-US" sz="700" dirty="0" smtClean="0"/>
              <a:t>　</a:t>
            </a:r>
            <a:r>
              <a:rPr kumimoji="1" lang="en-US" altLang="ja-JP" sz="700" dirty="0" smtClean="0"/>
              <a:t>H27.1</a:t>
            </a:r>
            <a:r>
              <a:rPr kumimoji="1" lang="ja-JP" altLang="en-US" sz="700" dirty="0" smtClean="0"/>
              <a:t>時点の見込み。毎年度の府人事委員会勧告等により変動する可能性があります。</a:t>
            </a:r>
            <a:endParaRPr kumimoji="1" lang="ja-JP" altLang="en-US" sz="700" dirty="0"/>
          </a:p>
        </p:txBody>
      </p:sp>
      <p:sp>
        <p:nvSpPr>
          <p:cNvPr id="9" name="ストライプ矢印 8"/>
          <p:cNvSpPr/>
          <p:nvPr/>
        </p:nvSpPr>
        <p:spPr>
          <a:xfrm>
            <a:off x="9607454" y="1658679"/>
            <a:ext cx="2790109" cy="1116419"/>
          </a:xfrm>
          <a:prstGeom prst="stripedRightArrow">
            <a:avLst>
              <a:gd name="adj1" fmla="val 50000"/>
              <a:gd name="adj2" fmla="val 45238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4" name="角丸四角形 93"/>
          <p:cNvSpPr/>
          <p:nvPr/>
        </p:nvSpPr>
        <p:spPr>
          <a:xfrm>
            <a:off x="9466141" y="1213831"/>
            <a:ext cx="102479" cy="578579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00" dirty="0">
              <a:solidFill>
                <a:prstClr val="black"/>
              </a:solidFill>
              <a:ea typeface="HG丸ｺﾞｼｯｸM-PRO" panose="020F0600000000000000" pitchFamily="50" charset="-128"/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9941444" y="2114819"/>
            <a:ext cx="2378227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1000"/>
              </a:lnSpc>
            </a:pPr>
            <a:r>
              <a:rPr lang="ja-JP" altLang="en-US" sz="1200" b="1" dirty="0" smtClean="0">
                <a:solidFill>
                  <a:prstClr val="black"/>
                </a:solidFill>
              </a:rPr>
              <a:t>「新たな視点からの行政展開」</a:t>
            </a:r>
            <a:endParaRPr lang="ja-JP" altLang="en-US" sz="1200" b="1" dirty="0"/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10505255" y="29227"/>
            <a:ext cx="2262969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/>
              <a:t>平成</a:t>
            </a:r>
            <a:r>
              <a:rPr kumimoji="1" lang="en-US" altLang="ja-JP" sz="1600" dirty="0" smtClean="0"/>
              <a:t>27</a:t>
            </a:r>
            <a:r>
              <a:rPr kumimoji="1" lang="ja-JP" altLang="en-US" sz="1600" dirty="0" smtClean="0"/>
              <a:t>年</a:t>
            </a:r>
            <a:r>
              <a:rPr kumimoji="1" lang="en-US" altLang="ja-JP" sz="1600" dirty="0" smtClean="0"/>
              <a:t>2</a:t>
            </a:r>
            <a:r>
              <a:rPr kumimoji="1" lang="ja-JP" altLang="en-US" sz="1600" dirty="0" smtClean="0"/>
              <a:t>月　大阪府</a:t>
            </a:r>
            <a:r>
              <a:rPr kumimoji="1" lang="ja-JP" altLang="en-US" sz="1600" b="1" dirty="0" smtClean="0"/>
              <a:t>　　　　　</a:t>
            </a:r>
            <a:endParaRPr kumimoji="1" lang="ja-JP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49485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iryo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EF5C6CA66625842BD9EABBB207E7DCF" ma:contentTypeVersion="0" ma:contentTypeDescription="新しいドキュメントを作成します。" ma:contentTypeScope="" ma:versionID="19e100ba22bd90536024203d1e7e716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DDA9501-B34C-453C-852D-0859F13F46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44ED459-A3BC-436C-991F-C407935945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D84C19-9B41-457B-9F0B-F3E9E3746DA8}">
  <ds:schemaRefs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1895</TotalTime>
  <Words>564</Words>
  <Application>Microsoft Office PowerPoint</Application>
  <PresentationFormat>A3 297x420 mm</PresentationFormat>
  <Paragraphs>131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HOSTNAME</cp:lastModifiedBy>
  <cp:revision>122</cp:revision>
  <cp:lastPrinted>2015-02-12T07:12:36Z</cp:lastPrinted>
  <dcterms:created xsi:type="dcterms:W3CDTF">2014-12-25T04:13:48Z</dcterms:created>
  <dcterms:modified xsi:type="dcterms:W3CDTF">2015-02-12T07:17:56Z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0x010100FEF5C6CA66625842BD9EABBB207E7DCF</vt:lpwstr>
  </property>
</Properties>
</file>