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48" saveSubsetFonts="1">
  <p:sldMasterIdLst>
    <p:sldMasterId id="2147483648" r:id="rId1"/>
    <p:sldMasterId id="2147483660" r:id="rId2"/>
    <p:sldMasterId id="2147483672" r:id="rId3"/>
  </p:sldMasterIdLst>
  <p:notesMasterIdLst>
    <p:notesMasterId r:id="rId25"/>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AB409-C3CC-4C50-A2B0-2903754B22B0}" type="datetimeFigureOut">
              <a:rPr kumimoji="1" lang="ja-JP" altLang="en-US" smtClean="0"/>
              <a:t>2015/2/12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DA9468-2701-41BB-A54B-C65AD300D6E9}" type="slidenum">
              <a:rPr kumimoji="1" lang="ja-JP" altLang="en-US" smtClean="0"/>
              <a:t>‹#›</a:t>
            </a:fld>
            <a:endParaRPr kumimoji="1" lang="ja-JP" altLang="en-US"/>
          </a:p>
        </p:txBody>
      </p:sp>
    </p:spTree>
    <p:extLst>
      <p:ext uri="{BB962C8B-B14F-4D97-AF65-F5344CB8AC3E}">
        <p14:creationId xmlns:p14="http://schemas.microsoft.com/office/powerpoint/2010/main" val="37574969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37968BE-A1B1-47AA-9A8B-BF9103CFFD0C}" type="slidenum">
              <a:rPr lang="ja-JP" altLang="en-US" smtClean="0">
                <a:solidFill>
                  <a:prstClr val="black"/>
                </a:solidFill>
              </a:rPr>
              <a:pPr/>
              <a:t>164</a:t>
            </a:fld>
            <a:endParaRPr lang="ja-JP" altLang="en-US">
              <a:solidFill>
                <a:prstClr val="black"/>
              </a:solidFill>
            </a:endParaRPr>
          </a:p>
        </p:txBody>
      </p:sp>
    </p:spTree>
    <p:extLst>
      <p:ext uri="{BB962C8B-B14F-4D97-AF65-F5344CB8AC3E}">
        <p14:creationId xmlns:p14="http://schemas.microsoft.com/office/powerpoint/2010/main" val="291778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2549031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2669030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2668085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25203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48402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056339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151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16920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24317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2850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8582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24448768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250407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5532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749618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13532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05950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977123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76972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192481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171248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46248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396012970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711913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708621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82081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232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1851781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1500121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1165717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2032477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1408166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89AD8E4-A8B8-4330-AC12-B0C52854FD7E}" type="datetimeFigureOut">
              <a:rPr kumimoji="1" lang="ja-JP" altLang="en-US" smtClean="0"/>
              <a:t>2015/2/12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3165377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9AD8E4-A8B8-4330-AC12-B0C52854FD7E}" type="datetimeFigureOut">
              <a:rPr kumimoji="1" lang="ja-JP" altLang="en-US" smtClean="0"/>
              <a:t>2015/2/12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74225-38F0-46F9-97C1-48826B652DC9}" type="slidenum">
              <a:rPr kumimoji="1" lang="ja-JP" altLang="en-US" smtClean="0"/>
              <a:t>‹#›</a:t>
            </a:fld>
            <a:endParaRPr kumimoji="1" lang="ja-JP" altLang="en-US"/>
          </a:p>
        </p:txBody>
      </p:sp>
    </p:spTree>
    <p:extLst>
      <p:ext uri="{BB962C8B-B14F-4D97-AF65-F5344CB8AC3E}">
        <p14:creationId xmlns:p14="http://schemas.microsoft.com/office/powerpoint/2010/main" val="1474552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65295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654AF-DE53-4D28-BB8B-1507640BFA94}" type="datetimeFigureOut">
              <a:rPr lang="ja-JP" altLang="en-US" smtClean="0">
                <a:solidFill>
                  <a:prstClr val="black">
                    <a:tint val="75000"/>
                  </a:prstClr>
                </a:solidFill>
              </a:rPr>
              <a:pPr/>
              <a:t>2015/2/12</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A27F1-685B-4265-9CB2-83D2B165A909}"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950355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5724128" y="3645024"/>
            <a:ext cx="2369726" cy="1440160"/>
          </a:xfrm>
          <a:prstGeom prst="rect">
            <a:avLst/>
          </a:prstGeom>
          <a:ln>
            <a:prstDash val="sysDash"/>
          </a:ln>
        </p:spPr>
        <p:style>
          <a:lnRef idx="2">
            <a:schemeClr val="accent1"/>
          </a:lnRef>
          <a:fillRef idx="1">
            <a:schemeClr val="lt1"/>
          </a:fillRef>
          <a:effectRef idx="0">
            <a:schemeClr val="accent1"/>
          </a:effectRef>
          <a:fontRef idx="minor">
            <a:schemeClr val="dk1"/>
          </a:fontRef>
        </p:style>
        <p:txBody>
          <a:bodyPr rtlCol="0" anchor="ctr"/>
          <a:lstStyle/>
          <a:p>
            <a:pPr algn="ctr"/>
            <a:endParaRPr lang="ja-JP" altLang="en-US">
              <a:solidFill>
                <a:prstClr val="black"/>
              </a:solidFill>
            </a:endParaRPr>
          </a:p>
        </p:txBody>
      </p:sp>
      <p:cxnSp>
        <p:nvCxnSpPr>
          <p:cNvPr id="8" name="直線コネクタ 7"/>
          <p:cNvCxnSpPr/>
          <p:nvPr/>
        </p:nvCxnSpPr>
        <p:spPr>
          <a:xfrm>
            <a:off x="971600" y="2276872"/>
            <a:ext cx="7200800" cy="0"/>
          </a:xfrm>
          <a:prstGeom prst="line">
            <a:avLst/>
          </a:prstGeom>
        </p:spPr>
        <p:style>
          <a:lnRef idx="3">
            <a:schemeClr val="accent1"/>
          </a:lnRef>
          <a:fillRef idx="0">
            <a:schemeClr val="accent1"/>
          </a:fillRef>
          <a:effectRef idx="2">
            <a:schemeClr val="accent1"/>
          </a:effectRef>
          <a:fontRef idx="minor">
            <a:schemeClr val="tx1"/>
          </a:fontRef>
        </p:style>
      </p:cxnSp>
      <p:sp>
        <p:nvSpPr>
          <p:cNvPr id="3" name="テキスト ボックス 2"/>
          <p:cNvSpPr txBox="1"/>
          <p:nvPr/>
        </p:nvSpPr>
        <p:spPr>
          <a:xfrm>
            <a:off x="2179695" y="1453331"/>
            <a:ext cx="4784609" cy="523220"/>
          </a:xfrm>
          <a:prstGeom prst="rect">
            <a:avLst/>
          </a:prstGeom>
          <a:noFill/>
        </p:spPr>
        <p:txBody>
          <a:bodyPr wrap="square" rtlCol="0">
            <a:spAutoFit/>
          </a:bodyPr>
          <a:lstStyle/>
          <a:p>
            <a:pPr algn="ctr"/>
            <a:r>
              <a:rPr lang="ja-JP" altLang="en-US" sz="2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改革工程表</a:t>
            </a:r>
          </a:p>
        </p:txBody>
      </p:sp>
      <p:sp>
        <p:nvSpPr>
          <p:cNvPr id="4" name="正方形/長方形 3"/>
          <p:cNvSpPr/>
          <p:nvPr/>
        </p:nvSpPr>
        <p:spPr>
          <a:xfrm>
            <a:off x="1130120" y="2636910"/>
            <a:ext cx="7042280" cy="2923877"/>
          </a:xfrm>
          <a:prstGeom prst="rect">
            <a:avLst/>
          </a:prstGeom>
        </p:spPr>
        <p:txBody>
          <a:bodyPr wrap="square">
            <a:spAutoFit/>
          </a:bodyPr>
          <a:lstStyle/>
          <a:p>
            <a:pPr defTabSz="647700">
              <a:spcBef>
                <a:spcPct val="0"/>
              </a:spcBef>
              <a:tabLst>
                <a:tab pos="8256588" algn="r"/>
              </a:tabLs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「行財政改革推進プラン（案）」で掲げた「</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具体的な改革の取組み」や「</a:t>
            </a:r>
            <a:r>
              <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健全で規律ある財政運営の実現」について、具体的な取組みの工程表を掲載します。</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≪具体的な改革の取組み≫</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・事業重点化（組み換え）の推進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・総合力の発揮</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・組織活力の向上</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≪健全で規律ある財政運営の実現≫</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・健全財政に向けた中長期での取組み</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 name="正方形/長方形 5"/>
          <p:cNvSpPr/>
          <p:nvPr/>
        </p:nvSpPr>
        <p:spPr>
          <a:xfrm>
            <a:off x="7467395" y="453796"/>
            <a:ext cx="1368152" cy="426055"/>
          </a:xfrm>
          <a:prstGeom prst="rect">
            <a:avLst/>
          </a:prstGeom>
        </p:spPr>
        <p:txBody>
          <a:bodyPr wrap="square">
            <a:noAutofit/>
          </a:bodyPr>
          <a:lstStyle/>
          <a:p>
            <a:pPr defTabSz="647700">
              <a:spcBef>
                <a:spcPct val="0"/>
              </a:spcBef>
              <a:tabLst>
                <a:tab pos="8256588" algn="r"/>
              </a:tabLst>
              <a:defRPr/>
            </a:pP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148</a:t>
            </a:fld>
            <a:endParaRPr lang="ja-JP" altLang="en-US" dirty="0">
              <a:solidFill>
                <a:prstClr val="black"/>
              </a:solidFill>
            </a:endParaRPr>
          </a:p>
        </p:txBody>
      </p:sp>
      <p:sp>
        <p:nvSpPr>
          <p:cNvPr id="7" name="右矢印 6"/>
          <p:cNvSpPr/>
          <p:nvPr/>
        </p:nvSpPr>
        <p:spPr>
          <a:xfrm>
            <a:off x="6035838" y="3968350"/>
            <a:ext cx="36004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cxnSp>
        <p:nvCxnSpPr>
          <p:cNvPr id="10" name="直線矢印コネクタ 9"/>
          <p:cNvCxnSpPr/>
          <p:nvPr/>
        </p:nvCxnSpPr>
        <p:spPr>
          <a:xfrm>
            <a:off x="6048767" y="4450647"/>
            <a:ext cx="34040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a:off x="6036204" y="4774783"/>
            <a:ext cx="36004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2" name="テキスト ボックス 11"/>
          <p:cNvSpPr txBox="1"/>
          <p:nvPr/>
        </p:nvSpPr>
        <p:spPr>
          <a:xfrm>
            <a:off x="6395878" y="3954832"/>
            <a:ext cx="1283068" cy="246221"/>
          </a:xfrm>
          <a:prstGeom prst="rect">
            <a:avLst/>
          </a:prstGeom>
          <a:noFill/>
        </p:spPr>
        <p:txBody>
          <a:bodyPr wrap="square" rtlCol="0">
            <a:spAutoFit/>
          </a:bodyPr>
          <a:lstStyle/>
          <a:p>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運用・発展（改善）</a:t>
            </a:r>
          </a:p>
        </p:txBody>
      </p:sp>
      <p:sp>
        <p:nvSpPr>
          <p:cNvPr id="13" name="テキスト ボックス 12"/>
          <p:cNvSpPr txBox="1"/>
          <p:nvPr/>
        </p:nvSpPr>
        <p:spPr>
          <a:xfrm>
            <a:off x="6402123" y="4314001"/>
            <a:ext cx="550004" cy="246221"/>
          </a:xfrm>
          <a:prstGeom prst="rect">
            <a:avLst/>
          </a:prstGeom>
          <a:noFill/>
        </p:spPr>
        <p:txBody>
          <a:bodyPr wrap="square" rtlCol="0">
            <a:spAutoFit/>
          </a:bodyPr>
          <a:lstStyle/>
          <a:p>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a:t>
            </a:r>
          </a:p>
        </p:txBody>
      </p:sp>
      <p:sp>
        <p:nvSpPr>
          <p:cNvPr id="14" name="テキスト ボックス 13"/>
          <p:cNvSpPr txBox="1"/>
          <p:nvPr/>
        </p:nvSpPr>
        <p:spPr>
          <a:xfrm>
            <a:off x="6412243" y="4653136"/>
            <a:ext cx="776089" cy="246221"/>
          </a:xfrm>
          <a:prstGeom prst="rect">
            <a:avLst/>
          </a:prstGeom>
          <a:noFill/>
        </p:spPr>
        <p:txBody>
          <a:bodyPr wrap="square" rtlCol="0">
            <a:spAutoFit/>
          </a:bodyPr>
          <a:lstStyle/>
          <a:p>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研究・検討</a:t>
            </a:r>
          </a:p>
        </p:txBody>
      </p:sp>
      <p:sp>
        <p:nvSpPr>
          <p:cNvPr id="15" name="テキスト ボックス 14"/>
          <p:cNvSpPr txBox="1"/>
          <p:nvPr/>
        </p:nvSpPr>
        <p:spPr>
          <a:xfrm>
            <a:off x="5733589" y="3645024"/>
            <a:ext cx="776089" cy="276999"/>
          </a:xfrm>
          <a:prstGeom prst="rect">
            <a:avLst/>
          </a:prstGeom>
          <a:noFill/>
        </p:spPr>
        <p:txBody>
          <a:bodyPr wrap="square" rtlCol="0">
            <a:spAutoFit/>
          </a:bodyPr>
          <a:lstStyle/>
          <a:p>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凡例</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6682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706796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NPO</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との協働の強化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）民間開放の推進（</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PPP</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733498662"/>
              </p:ext>
            </p:extLst>
          </p:nvPr>
        </p:nvGraphicFramePr>
        <p:xfrm>
          <a:off x="251520" y="1340768"/>
          <a:ext cx="8712001" cy="4704872"/>
        </p:xfrm>
        <a:graphic>
          <a:graphicData uri="http://schemas.openxmlformats.org/drawingml/2006/table">
            <a:tbl>
              <a:tblPr firstRow="1" firstCol="1" bandRow="1" bandCol="1"/>
              <a:tblGrid>
                <a:gridCol w="1089001"/>
                <a:gridCol w="1597200"/>
                <a:gridCol w="798600"/>
                <a:gridCol w="1555759"/>
                <a:gridCol w="1296144"/>
                <a:gridCol w="1354251"/>
                <a:gridCol w="1021046"/>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405743">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府民・</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NPO</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との協働の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P52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広域自治体として、各団体の自主活動の活性化や寄附文化の醸成を図り、協働の取組みを一層促進していくため、市民公益税制の導入など</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環境</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整備</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進めます。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府民文化部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男女参画・</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府民協働課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900" kern="0" dirty="0">
                          <a:effectLst/>
                          <a:latin typeface="Meiryo UI" panose="020B0604030504040204" pitchFamily="50" charset="-128"/>
                          <a:ea typeface="Meiryo UI" panose="020B0604030504040204" pitchFamily="50" charset="-128"/>
                          <a:cs typeface="Meiryo UI" panose="020B0604030504040204" pitchFamily="50" charset="-128"/>
                        </a:rPr>
                        <a:t>市民公益税制の普及</a:t>
                      </a:r>
                      <a:r>
                        <a:rPr lang="ja-JP" sz="900" kern="0" dirty="0" smtClean="0">
                          <a:effectLst/>
                          <a:latin typeface="Meiryo UI" panose="020B0604030504040204" pitchFamily="50" charset="-128"/>
                          <a:ea typeface="Meiryo UI" panose="020B0604030504040204" pitchFamily="50" charset="-128"/>
                          <a:cs typeface="Meiryo UI" panose="020B0604030504040204" pitchFamily="50" charset="-128"/>
                        </a:rPr>
                        <a:t>啓発</a:t>
                      </a:r>
                      <a:endParaRPr lang="en-US" altLang="ja-JP" sz="900"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0" dirty="0" smtClean="0">
                          <a:effectLst/>
                          <a:latin typeface="Meiryo UI" panose="020B0604030504040204" pitchFamily="50" charset="-128"/>
                          <a:ea typeface="Meiryo UI" panose="020B0604030504040204" pitchFamily="50" charset="-128"/>
                          <a:cs typeface="Meiryo UI" panose="020B0604030504040204" pitchFamily="50" charset="-128"/>
                        </a:rPr>
                        <a:t>及び利用促進</a:t>
                      </a:r>
                      <a:endParaRPr lang="en-US" altLang="ja-JP" sz="900"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市民公益税制導入済</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　</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11</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認定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法人数　</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20】</a:t>
                      </a: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市町村、自治会、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法人等が参画する交流会の実施</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・府内市町村における市民公益税制導入の促進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市民公益税制導入済</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a:t>
                      </a:r>
                      <a:r>
                        <a:rPr lang="ja-JP" altLang="en-US" sz="900" kern="1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市町村予定</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・市民公益税制の活用促進</a:t>
                      </a: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認定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NPO</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法人数　</a:t>
                      </a:r>
                    </a:p>
                    <a:p>
                      <a:pPr marL="72000" indent="-457200" algn="l">
                        <a:lnSpc>
                          <a:spcPct val="100000"/>
                        </a:lnSpc>
                        <a:spcAft>
                          <a:spcPts val="0"/>
                        </a:spcAft>
                      </a:pP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平成</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年に</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50</a:t>
                      </a:r>
                      <a:r>
                        <a:rPr lang="ja-JP" altLang="en-US"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予定</a:t>
                      </a:r>
                      <a:r>
                        <a:rPr lang="en-US" altLang="ja-JP" sz="900" kern="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p>
                      <a:pPr marL="72000" indent="-457200" algn="l">
                        <a:lnSpc>
                          <a:spcPct val="100000"/>
                        </a:lnSpc>
                        <a:spcAft>
                          <a:spcPts val="0"/>
                        </a:spcAft>
                      </a:pPr>
                      <a:endParaRPr lang="en-US" altLang="ja-JP" sz="900"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72938">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民間開放の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P52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新たな手法の導入可能性を幅広く研究するとともに、これまでの課題を検証しながら、引き続き「民でできるものは民へ」の基本姿勢により、指定管理者制度やアウトソーシング、</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PFI</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などの民間開放について、効果的に取組みを進めていきます。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指定管理者制度やアウトソーシング、</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PFI</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などの民間開放について、引き続き効果的に取組む</a:t>
                      </a: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（中央図書館への指定管理者制度導入）</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国内外の先進</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事例情報</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収集</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（中之島図書館への指定管理者制度導入）</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導入可能なものは</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順次実施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3" name="直線矢印コネクタ 12"/>
          <p:cNvCxnSpPr/>
          <p:nvPr/>
        </p:nvCxnSpPr>
        <p:spPr>
          <a:xfrm>
            <a:off x="3862553" y="2200672"/>
            <a:ext cx="136815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5" name="直線矢印コネクタ 14"/>
          <p:cNvCxnSpPr/>
          <p:nvPr/>
        </p:nvCxnSpPr>
        <p:spPr>
          <a:xfrm>
            <a:off x="3836675" y="4437112"/>
            <a:ext cx="4043005"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6" name="直線矢印コネクタ 15"/>
          <p:cNvCxnSpPr/>
          <p:nvPr/>
        </p:nvCxnSpPr>
        <p:spPr>
          <a:xfrm>
            <a:off x="3862553" y="5157192"/>
            <a:ext cx="136815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a:off x="5359400" y="5157192"/>
            <a:ext cx="252028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157</a:t>
            </a:fld>
            <a:endParaRPr lang="ja-JP" altLang="en-US" dirty="0">
              <a:solidFill>
                <a:prstClr val="black"/>
              </a:solidFill>
            </a:endParaRPr>
          </a:p>
        </p:txBody>
      </p:sp>
      <p:cxnSp>
        <p:nvCxnSpPr>
          <p:cNvPr id="18" name="直線矢印コネクタ 17"/>
          <p:cNvCxnSpPr/>
          <p:nvPr/>
        </p:nvCxnSpPr>
        <p:spPr>
          <a:xfrm>
            <a:off x="5359400" y="2197100"/>
            <a:ext cx="1206500" cy="1270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a:off x="6602963" y="2211305"/>
            <a:ext cx="1276717"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67916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85421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）民間との新たなパートナーシップ</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116176872"/>
              </p:ext>
            </p:extLst>
          </p:nvPr>
        </p:nvGraphicFramePr>
        <p:xfrm>
          <a:off x="251520" y="1336867"/>
          <a:ext cx="8711999" cy="4540405"/>
        </p:xfrm>
        <a:graphic>
          <a:graphicData uri="http://schemas.openxmlformats.org/drawingml/2006/table">
            <a:tbl>
              <a:tblPr firstRow="1" firstCol="1" bandRow="1" bandCol="1"/>
              <a:tblGrid>
                <a:gridCol w="1080120"/>
                <a:gridCol w="1527559"/>
                <a:gridCol w="776697"/>
                <a:gridCol w="1728192"/>
                <a:gridCol w="1296144"/>
                <a:gridCol w="1358571"/>
                <a:gridCol w="944716"/>
              </a:tblGrid>
              <a:tr h="178234">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0160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146121">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民間との新たな</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パートナーシップ</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P53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57</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従来の公民連携の枠組みを前進させ、府又は民間の提案を基に、連携を展開するなど、双方のニーズをマッチングすることにより新たなパートナーシップを実現します。</a:t>
                      </a: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・公民戦略連携デスクの設置</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窓口</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・相談機能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庁内</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バックアップ機能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dirty="0">
                          <a:effectLst/>
                          <a:latin typeface="Meiryo UI" panose="020B0604030504040204" pitchFamily="50" charset="-128"/>
                          <a:ea typeface="Meiryo UI" panose="020B0604030504040204" pitchFamily="50" charset="-128"/>
                          <a:cs typeface="Meiryo UI" panose="020B0604030504040204" pitchFamily="50" charset="-128"/>
                        </a:rPr>
                        <a:t/>
                      </a:r>
                      <a:br>
                        <a:rPr lang="ja-JP" sz="900" dirty="0">
                          <a:effectLst/>
                          <a:latin typeface="Meiryo UI" panose="020B0604030504040204" pitchFamily="50" charset="-128"/>
                          <a:ea typeface="Meiryo UI" panose="020B0604030504040204" pitchFamily="50" charset="-128"/>
                          <a:cs typeface="Meiryo UI" panose="020B0604030504040204" pitchFamily="50" charset="-128"/>
                        </a:rPr>
                      </a:b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・協働</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企業</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・大学</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開拓</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企業等との連携に</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よる事業実施</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≪目標≫</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包括連携協定</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10</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社</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【企業等とのマッチング件数</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25</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件】</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公民連携ガイドラインの策定</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・新たな取組みの検討</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（国内外の先進事例情報収集）</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15</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社</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件】</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・成功事例を参考にした部局の取組み拡大</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導入可能なものから順次実施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同　</a:t>
                      </a:r>
                      <a: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20</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社</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【同</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件】</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393" marR="41393" marT="27758" marB="27758"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AutoShape 5"/>
          <p:cNvSpPr>
            <a:spLocks noChangeArrowheads="1"/>
          </p:cNvSpPr>
          <p:nvPr/>
        </p:nvSpPr>
        <p:spPr bwMode="auto">
          <a:xfrm>
            <a:off x="3707904" y="2060848"/>
            <a:ext cx="1190625" cy="216000"/>
          </a:xfrm>
          <a:prstGeom prst="bracketPair">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74295" tIns="8890" rIns="74295" bIns="8890" numCol="1" anchor="t" anchorCtr="0" compatLnSpc="1">
            <a:prstTxWarp prst="textNoShape">
              <a:avLst/>
            </a:prstTxWarp>
          </a:bodyPr>
          <a:lstStyle/>
          <a:p>
            <a:endParaRPr lang="ja-JP" altLang="en-US">
              <a:solidFill>
                <a:prstClr val="black"/>
              </a:solidFill>
            </a:endParaRPr>
          </a:p>
        </p:txBody>
      </p:sp>
      <p:cxnSp>
        <p:nvCxnSpPr>
          <p:cNvPr id="15" name="直線矢印コネクタ 14"/>
          <p:cNvCxnSpPr/>
          <p:nvPr/>
        </p:nvCxnSpPr>
        <p:spPr>
          <a:xfrm>
            <a:off x="3635896" y="2420888"/>
            <a:ext cx="36460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0" name="直線矢印コネクタ 19"/>
          <p:cNvCxnSpPr/>
          <p:nvPr/>
        </p:nvCxnSpPr>
        <p:spPr>
          <a:xfrm>
            <a:off x="3788296" y="4437112"/>
            <a:ext cx="150378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2" name="直線矢印コネクタ 21"/>
          <p:cNvCxnSpPr/>
          <p:nvPr/>
        </p:nvCxnSpPr>
        <p:spPr>
          <a:xfrm>
            <a:off x="5444480" y="4437112"/>
            <a:ext cx="2511896"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5436096" y="5229200"/>
            <a:ext cx="2511896"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5" name="直線矢印コネクタ 24"/>
          <p:cNvCxnSpPr/>
          <p:nvPr/>
        </p:nvCxnSpPr>
        <p:spPr>
          <a:xfrm>
            <a:off x="3771528" y="5229200"/>
            <a:ext cx="1520552"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27" name="右矢印 26"/>
          <p:cNvSpPr/>
          <p:nvPr/>
        </p:nvSpPr>
        <p:spPr>
          <a:xfrm>
            <a:off x="3779912" y="3140968"/>
            <a:ext cx="416808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6" name="正方形/長方形 15"/>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158</a:t>
            </a:fld>
            <a:endParaRPr lang="ja-JP" altLang="en-US" dirty="0">
              <a:solidFill>
                <a:prstClr val="black"/>
              </a:solidFill>
            </a:endParaRPr>
          </a:p>
        </p:txBody>
      </p:sp>
    </p:spTree>
    <p:extLst>
      <p:ext uri="{BB962C8B-B14F-4D97-AF65-F5344CB8AC3E}">
        <p14:creationId xmlns:p14="http://schemas.microsoft.com/office/powerpoint/2010/main" val="1921081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81574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②民間連携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）民間が活躍できる環境の整備</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473641926"/>
              </p:ext>
            </p:extLst>
          </p:nvPr>
        </p:nvGraphicFramePr>
        <p:xfrm>
          <a:off x="251520" y="1340768"/>
          <a:ext cx="8712002" cy="2808312"/>
        </p:xfrm>
        <a:graphic>
          <a:graphicData uri="http://schemas.openxmlformats.org/drawingml/2006/table">
            <a:tbl>
              <a:tblPr firstRow="1" firstCol="1" bandRow="1" bandCol="1"/>
              <a:tblGrid>
                <a:gridCol w="1089002"/>
                <a:gridCol w="1669800"/>
                <a:gridCol w="798600"/>
                <a:gridCol w="1452000"/>
                <a:gridCol w="1379400"/>
                <a:gridCol w="1379400"/>
                <a:gridCol w="943800"/>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384244">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民間が活躍できる環境の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整備</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P58</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特区制度のさらなる活用や、国への規制改革の提案及び府自らの制度の見直しにより、世界で一番、創業・ビジネス活動がしやすく、グローバル人材が活躍しやすい環境づくりを進め、大阪経済の成長につなげていき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政策企画部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戦略事業室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他</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区域計画を策定し、</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特例</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を活用した特定事業等の</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・区域会議等を活用した新たな規制改革提案</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国</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は、国家</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戦略</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特</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区について、平成</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27</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年度末までを「集中取組期間」としている。</a:t>
                      </a:r>
                    </a:p>
                    <a:p>
                      <a:pPr marL="36000" indent="-457200"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strike="sng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strike="sng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strike="sng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strike="sngStrik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ja-JP" sz="900" strike="sngStrike"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 name="Rectangle 24"/>
          <p:cNvSpPr>
            <a:spLocks noChangeArrowheads="1"/>
          </p:cNvSpPr>
          <p:nvPr/>
        </p:nvSpPr>
        <p:spPr bwMode="auto">
          <a:xfrm>
            <a:off x="323528" y="4304129"/>
            <a:ext cx="241284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③庁内連携</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581997"/>
              </p:ext>
            </p:extLst>
          </p:nvPr>
        </p:nvGraphicFramePr>
        <p:xfrm>
          <a:off x="251520" y="4673709"/>
          <a:ext cx="8712000" cy="1464111"/>
        </p:xfrm>
        <a:graphic>
          <a:graphicData uri="http://schemas.openxmlformats.org/drawingml/2006/table">
            <a:tbl>
              <a:tblPr firstRow="1" firstCol="1" bandRow="1" bandCol="1"/>
              <a:tblGrid>
                <a:gridCol w="1081596"/>
                <a:gridCol w="1671422"/>
                <a:gridCol w="799375"/>
                <a:gridCol w="1526080"/>
                <a:gridCol w="1308069"/>
                <a:gridCol w="1380741"/>
                <a:gridCol w="944717"/>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040043">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課題解決型プロジェクトチームの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活用</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P59</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新たな課題に対し、関係部局が部局の枠を越えて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連携</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・協力して取り組むことができるよう、</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課題</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解決型</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プロジェクトチーム</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積極的</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活用します</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全部局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・課題解決型プロジェクトチームの活用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8" name="直線矢印コネクタ 17"/>
          <p:cNvCxnSpPr/>
          <p:nvPr/>
        </p:nvCxnSpPr>
        <p:spPr>
          <a:xfrm>
            <a:off x="4211960" y="2996952"/>
            <a:ext cx="3744416"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4211960" y="3645024"/>
            <a:ext cx="3744416"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25" name="右矢印 24"/>
          <p:cNvSpPr/>
          <p:nvPr/>
        </p:nvSpPr>
        <p:spPr>
          <a:xfrm>
            <a:off x="3860304" y="5445224"/>
            <a:ext cx="409607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159</a:t>
            </a:fld>
            <a:endParaRPr lang="ja-JP" altLang="en-US" dirty="0">
              <a:solidFill>
                <a:prstClr val="black"/>
              </a:solidFill>
            </a:endParaRPr>
          </a:p>
        </p:txBody>
      </p:sp>
      <p:sp>
        <p:nvSpPr>
          <p:cNvPr id="3" name="正方形/長方形 2"/>
          <p:cNvSpPr/>
          <p:nvPr/>
        </p:nvSpPr>
        <p:spPr>
          <a:xfrm>
            <a:off x="3816930" y="2170956"/>
            <a:ext cx="1440870" cy="369332"/>
          </a:xfrm>
          <a:prstGeom prst="rect">
            <a:avLst/>
          </a:prstGeom>
          <a:ln w="15875">
            <a:solidFill>
              <a:schemeClr val="tx1"/>
            </a:solidFill>
            <a:prstDash val="sysDash"/>
          </a:ln>
        </p:spPr>
        <p:txBody>
          <a:bodyPr wrap="square">
            <a:spAutoFit/>
          </a:bodyPr>
          <a:lstStyle/>
          <a:p>
            <a:pPr marL="72000" indent="-457200"/>
            <a:r>
              <a:rPr lang="ja-JP" altLang="en-US" sz="9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国</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の特区法改正（想定）</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indent="-457200"/>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（追加特例事項）を受け</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7675611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78630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①自律的な改革を支える体制の構築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）マンパワーを最大限発揮できる組織人員体制の構築</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165364750"/>
              </p:ext>
            </p:extLst>
          </p:nvPr>
        </p:nvGraphicFramePr>
        <p:xfrm>
          <a:off x="232470" y="1327051"/>
          <a:ext cx="8711998" cy="4554772"/>
        </p:xfrm>
        <a:graphic>
          <a:graphicData uri="http://schemas.openxmlformats.org/drawingml/2006/table">
            <a:tbl>
              <a:tblPr firstRow="1" firstCol="1" bandRow="1" bandCol="1"/>
              <a:tblGrid>
                <a:gridCol w="1161600"/>
                <a:gridCol w="1574704"/>
                <a:gridCol w="792088"/>
                <a:gridCol w="1440160"/>
                <a:gridCol w="1440160"/>
                <a:gridCol w="1359488"/>
                <a:gridCol w="943798"/>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78743">
                <a:tc rowSpan="3">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将来を見据えた組織人員体制の検討</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indent="133350" algn="just"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将来の職員の年齢構成や若手職員のマネジメント能力の向上といった観点から、府の組織体制のあり方を検討します。また、引き続き、効率化に努めつつ、危機管理事象への適切な対応や内部統制の充実、知識・技術やノウハウの伝承といった新たな課題にも適切に対応できる組織人員体制の整備に向けた取組みを進め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just">
                        <a:lnSpc>
                          <a:spcPct val="100000"/>
                        </a:lnSpc>
                        <a:spcAft>
                          <a:spcPts val="0"/>
                        </a:spcAft>
                      </a:pP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総務部</a:t>
                      </a:r>
                      <a:endParaRPr lang="ja-JP" sz="900" u="none"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人事局</a:t>
                      </a:r>
                      <a:endParaRPr lang="ja-JP" sz="900" u="none"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3">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401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・将来の職員の年齢構成等</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踏まえた</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組織</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体制</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のあり方検討</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検討結果を踏まえた</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取組み</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の推進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kumimoji="1" lang="ja-JP" altLang="en-US"/>
                    </a:p>
                  </a:txBody>
                  <a:tcPr/>
                </a:tc>
              </a:tr>
              <a:tr h="71401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・新たな課題に適切に対応</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できる人員</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体制の検討</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・検討結果を踏まえた</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取組み</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の推進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242647">
                <a:tc rowSpan="2">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自律型「人財」の採用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P62</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indent="13335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23</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年度の採用試験から取り組んでいる採用戦略に基づく職員の採用状況について、検証を行い、必要に応じて改善します。</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人事局</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人事委員会事務局</a:t>
                      </a:r>
                      <a:endPar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401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・より優秀な人材を獲得できる採用試験の実施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marL="72000" indent="-457200"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・実施状況の検証</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altLang="en-US" sz="8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（必要に応じ、随時見直し）</a:t>
                      </a:r>
                      <a:endParaRPr lang="en-US" altLang="ja-JP" sz="8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222093">
                <a:tc row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再任用職員の活躍の場づくり</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P62</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133350" algn="just">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再任用職員のもつ知識・技術やノウハウを活用できるような仕組みづくりについて検討します。</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人事局</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72000" indent="-457200"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7003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・再任用職員の知識・経験の更なる活用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ctr">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20" name="右矢印 19"/>
          <p:cNvSpPr/>
          <p:nvPr/>
        </p:nvSpPr>
        <p:spPr>
          <a:xfrm>
            <a:off x="5300464" y="2600908"/>
            <a:ext cx="265591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1" name="右矢印 20"/>
          <p:cNvSpPr/>
          <p:nvPr/>
        </p:nvSpPr>
        <p:spPr>
          <a:xfrm>
            <a:off x="5292080" y="3212976"/>
            <a:ext cx="265591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25" name="右矢印 24"/>
          <p:cNvSpPr/>
          <p:nvPr/>
        </p:nvSpPr>
        <p:spPr>
          <a:xfrm>
            <a:off x="3851920" y="4149080"/>
            <a:ext cx="1300336"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160</a:t>
            </a:fld>
            <a:endParaRPr lang="ja-JP" altLang="en-US" dirty="0">
              <a:solidFill>
                <a:prstClr val="black"/>
              </a:solidFill>
            </a:endParaRPr>
          </a:p>
        </p:txBody>
      </p:sp>
      <p:cxnSp>
        <p:nvCxnSpPr>
          <p:cNvPr id="16" name="直線矢印コネクタ 15"/>
          <p:cNvCxnSpPr/>
          <p:nvPr/>
        </p:nvCxnSpPr>
        <p:spPr>
          <a:xfrm>
            <a:off x="3851920" y="2708920"/>
            <a:ext cx="1300336"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18" name="直線矢印コネクタ 17"/>
          <p:cNvCxnSpPr/>
          <p:nvPr/>
        </p:nvCxnSpPr>
        <p:spPr>
          <a:xfrm>
            <a:off x="3851920" y="3320988"/>
            <a:ext cx="1300336"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15" name="直線矢印コネクタ 14"/>
          <p:cNvCxnSpPr/>
          <p:nvPr/>
        </p:nvCxnSpPr>
        <p:spPr>
          <a:xfrm>
            <a:off x="4635624" y="5589240"/>
            <a:ext cx="331236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a:off x="5300464" y="4257092"/>
            <a:ext cx="265591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01318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786305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①自律的な改革を支える体制の構築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）マンパワーを最大限発揮できる組織人員体制の構築</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408032884"/>
              </p:ext>
            </p:extLst>
          </p:nvPr>
        </p:nvGraphicFramePr>
        <p:xfrm>
          <a:off x="251520" y="1340768"/>
          <a:ext cx="8711999" cy="4189334"/>
        </p:xfrm>
        <a:graphic>
          <a:graphicData uri="http://schemas.openxmlformats.org/drawingml/2006/table">
            <a:tbl>
              <a:tblPr firstRow="1" firstCol="1" bandRow="1" bandCol="1"/>
              <a:tblGrid>
                <a:gridCol w="1089000"/>
                <a:gridCol w="1503288"/>
                <a:gridCol w="792088"/>
                <a:gridCol w="1584176"/>
                <a:gridCol w="1347648"/>
                <a:gridCol w="1379400"/>
                <a:gridCol w="1016399"/>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833221">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職員が働きやすい環境づくり</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133350" algn="just" defTabSz="914400" rtl="0" eaLnBrk="1" fontAlgn="auto" latinLnBrk="0" hangingPunct="1">
                        <a:lnSpc>
                          <a:spcPct val="100000"/>
                        </a:lnSpc>
                        <a:spcBef>
                          <a:spcPts val="0"/>
                        </a:spcBef>
                        <a:spcAft>
                          <a:spcPts val="0"/>
                        </a:spcAft>
                        <a:buClrTx/>
                        <a:buSzTx/>
                        <a:buFontTx/>
                        <a:buNone/>
                        <a:tabLst/>
                        <a:defRPr/>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職員が働きやすい環境づくり</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として、柔軟な働き方（時差勤務の弾力化など）、子育て中職員へのサポート、ワークライフバランスの推進などを検討します。</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indent="13335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総務部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人事局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推進課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・職員が働きやすい</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環境づくり</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として</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、柔軟な働き方（時差出勤　など）、子育て中職員へのサポート、ワークライフバランスの推進及び</a:t>
                      </a:r>
                      <a:r>
                        <a:rPr kumimoji="1" lang="ja-JP" altLang="ja-JP" sz="9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これらを支援する</a:t>
                      </a:r>
                      <a:r>
                        <a:rPr kumimoji="1" lang="en-US" altLang="ja-JP" sz="9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ICT</a:t>
                      </a:r>
                      <a:r>
                        <a:rPr kumimoji="1" lang="ja-JP" altLang="ja-JP" sz="900" u="non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の活用</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等のあり方を検討</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・検討結果を踏まえた取組みの推進</a:t>
                      </a: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r>
                      <a:b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1" name="直線矢印コネクタ 10"/>
          <p:cNvCxnSpPr/>
          <p:nvPr/>
        </p:nvCxnSpPr>
        <p:spPr>
          <a:xfrm>
            <a:off x="3745588" y="3212976"/>
            <a:ext cx="1351835"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4" name="右矢印 13"/>
          <p:cNvSpPr/>
          <p:nvPr/>
        </p:nvSpPr>
        <p:spPr>
          <a:xfrm>
            <a:off x="5292356" y="3104964"/>
            <a:ext cx="2592288"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0" name="正方形/長方形 9"/>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161</a:t>
            </a:fld>
            <a:endParaRPr lang="ja-JP" altLang="en-US" dirty="0">
              <a:solidFill>
                <a:prstClr val="black"/>
              </a:solidFill>
            </a:endParaRPr>
          </a:p>
        </p:txBody>
      </p:sp>
    </p:spTree>
    <p:extLst>
      <p:ext uri="{BB962C8B-B14F-4D97-AF65-F5344CB8AC3E}">
        <p14:creationId xmlns:p14="http://schemas.microsoft.com/office/powerpoint/2010/main" val="9793814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362200977"/>
              </p:ext>
            </p:extLst>
          </p:nvPr>
        </p:nvGraphicFramePr>
        <p:xfrm>
          <a:off x="251520" y="1340768"/>
          <a:ext cx="8712001" cy="4463654"/>
        </p:xfrm>
        <a:graphic>
          <a:graphicData uri="http://schemas.openxmlformats.org/drawingml/2006/table">
            <a:tbl>
              <a:tblPr firstRow="1" firstCol="1" bandRow="1" bandCol="1"/>
              <a:tblGrid>
                <a:gridCol w="1161601"/>
                <a:gridCol w="1452000"/>
                <a:gridCol w="943800"/>
                <a:gridCol w="1452000"/>
                <a:gridCol w="1379400"/>
                <a:gridCol w="1379400"/>
                <a:gridCol w="943800"/>
              </a:tblGrid>
              <a:tr h="198880">
                <a:tc row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8CCE4"/>
                    </a:solidFill>
                  </a:tcPr>
                </a:tc>
                <a:tc row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8CCE4"/>
                    </a:solidFill>
                  </a:tcPr>
                </a:tc>
                <a:tc row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8CCE4"/>
                    </a:solidFill>
                  </a:tcPr>
                </a:tc>
                <a:tc gridSpan="3">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BE5F1"/>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BE5F1"/>
                    </a:solid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DBE5F1"/>
                    </a:solidFill>
                  </a:tcPr>
                </a:tc>
                <a:tc vMerge="1">
                  <a:txBody>
                    <a:bodyPr/>
                    <a:lstStyle/>
                    <a:p>
                      <a:endParaRPr kumimoji="1" lang="ja-JP" altLang="en-US"/>
                    </a:p>
                  </a:txBody>
                  <a:tcPr/>
                </a:tc>
              </a:tr>
              <a:tr h="1607014">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人材の育成</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defTabSz="647700">
                        <a:spcBef>
                          <a:spcPct val="0"/>
                        </a:spcBef>
                        <a:tabLst>
                          <a:tab pos="8256588" algn="r"/>
                        </a:tabLst>
                        <a:defRPr/>
                      </a:pPr>
                      <a:r>
                        <a:rPr lang="ja-JP" altLang="en-US" sz="9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実務経験を通じた能力開発</a:t>
                      </a:r>
                      <a:r>
                        <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(OJT)</a:t>
                      </a: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を中心に行うとともに、現場主義の人事配置等（人的マネジメント）に加え、行政課題の高度化、複雑化に対応するため、引き続き職員の専門的知識や経験を最大限</a:t>
                      </a:r>
                      <a:endParaRPr lang="en-US" altLang="ja-JP"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9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活用した人事ローテーション、キャリアアップを行います。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人事局</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適材適所の人事</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配置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や研修等を通じた能力開発により、</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幅広い</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視野と専門領域を併せ持った職員を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育成</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・自律的なキャリア形成の支援策拡充（キャリアクリエイト制度の導入）</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・キャリア形成の支援策実施</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8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（必要に応じ、随時見直し）</a:t>
                      </a:r>
                      <a:endParaRPr lang="ja-JP" sz="8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1216286">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組織横断ネットワーク</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defTabSz="647700">
                        <a:spcBef>
                          <a:spcPct val="0"/>
                        </a:spcBef>
                        <a:tabLst>
                          <a:tab pos="8256588" algn="r"/>
                        </a:tabLst>
                        <a:defRPr/>
                      </a:pPr>
                      <a:endParaRPr lang="en-US" altLang="ja-JP" sz="900" u="none" dirty="0" smtClean="0">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r>
                        <a:rPr lang="ja-JP" altLang="en-US" sz="900" u="none" dirty="0" smtClean="0">
                          <a:solidFill>
                            <a:srgbClr val="7030A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部局長マネジメントによる部局間交流、職種間交流（勉強会、プレゼンテーション機会等）を通じ、能力の研鑽と幅広い視点・視野からの企画力、判断力等を高めます。</a:t>
                      </a:r>
                      <a:endParaRPr lang="en-US" altLang="ja-JP" sz="9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647700">
                        <a:spcBef>
                          <a:spcPct val="0"/>
                        </a:spcBef>
                        <a:tabLst>
                          <a:tab pos="8256588" algn="r"/>
                        </a:tabLst>
                        <a:defRPr/>
                      </a:pPr>
                      <a:endParaRPr lang="ja-JP" sz="900" u="none" kern="100" dirty="0">
                        <a:solidFill>
                          <a:srgbClr val="7030A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全部局</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36000" marR="0" lvl="0" indent="-457200" algn="l" defTabSz="914400" rtl="0" eaLnBrk="1" fontAlgn="auto" latinLnBrk="0" hangingPunct="1">
                        <a:lnSpc>
                          <a:spcPct val="100000"/>
                        </a:lnSpc>
                        <a:spcBef>
                          <a:spcPts val="0"/>
                        </a:spcBef>
                        <a:spcAft>
                          <a:spcPts val="0"/>
                        </a:spcAft>
                        <a:buClrTx/>
                        <a:buSzTx/>
                        <a:buFontTx/>
                        <a:buNone/>
                        <a:tabLst/>
                        <a:defRPr/>
                      </a:pPr>
                      <a:endParaRPr kumimoji="1" lang="en-US" altLang="ja-JP"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6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・部局長マネジメントによる部局間交流、勉強会やプレゼンテーションの機会などを通じ、能力の研鑽、幅広い視点・視野からの企画力等を養成</a:t>
                      </a:r>
                      <a:endParaRPr kumimoji="1" lang="en-US" altLang="ja-JP" sz="900" b="0" i="0" u="none" strike="noStrike" kern="1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ja-JP" sz="8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1216286">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実効ある提案制度</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defTabSz="647700">
                        <a:spcBef>
                          <a:spcPct val="0"/>
                        </a:spcBef>
                        <a:tabLst>
                          <a:tab pos="8256588" algn="r"/>
                        </a:tabLst>
                        <a:defRPr/>
                      </a:pPr>
                      <a:r>
                        <a:rPr lang="ja-JP" altLang="en-US" sz="900" u="none" dirty="0" smtClean="0">
                          <a:solidFill>
                            <a:srgbClr val="7030A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職員提案による業務効率化の取組み等を組織的に共有し、業務へ反映する取組みとして、フォローアップや提案の実現を支援し、表彰等のインセンティブを導入することにより活性化を図ります。</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行政改革課</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36000" indent="-432000"/>
                      <a:endParaRPr kumimoji="1" lang="en-US" altLang="ja-JP"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36000" indent="-432000"/>
                      <a:r>
                        <a:rPr kumimoji="1" lang="ja-JP" altLang="en-US"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・職員提案の業務へ反映する取組み</a:t>
                      </a:r>
                      <a:r>
                        <a:rPr kumimoji="1" lang="ja-JP" altLang="en-US" sz="900" b="0" i="0" u="none" strike="noStrike" kern="100" cap="none" spc="0" normalizeH="0" baseline="0" noProof="0" dirty="0" smtClean="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として、フォローアップによる提案実現の支援、表彰等インセンティブを実施</a:t>
                      </a:r>
                    </a:p>
                    <a:p>
                      <a:endParaRPr kumimoji="1" lang="ja-JP" altLang="en-US" sz="900" dirty="0"/>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ja-JP" sz="8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628409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①自律的な改革を支える体制の構築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）能力・モチベーションの向上</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2" name="直線矢印コネクタ 11"/>
          <p:cNvCxnSpPr/>
          <p:nvPr/>
        </p:nvCxnSpPr>
        <p:spPr>
          <a:xfrm>
            <a:off x="3923928" y="2564904"/>
            <a:ext cx="403244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4" name="直線矢印コネクタ 13"/>
          <p:cNvCxnSpPr/>
          <p:nvPr/>
        </p:nvCxnSpPr>
        <p:spPr>
          <a:xfrm>
            <a:off x="3923928" y="4365104"/>
            <a:ext cx="403244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162</a:t>
            </a:fld>
            <a:endParaRPr lang="ja-JP" altLang="en-US" dirty="0">
              <a:solidFill>
                <a:prstClr val="black"/>
              </a:solidFill>
            </a:endParaRPr>
          </a:p>
        </p:txBody>
      </p:sp>
      <p:cxnSp>
        <p:nvCxnSpPr>
          <p:cNvPr id="15" name="直線矢印コネクタ 14"/>
          <p:cNvCxnSpPr/>
          <p:nvPr/>
        </p:nvCxnSpPr>
        <p:spPr>
          <a:xfrm>
            <a:off x="3934561" y="3249714"/>
            <a:ext cx="129614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6" name="直線矢印コネクタ 15"/>
          <p:cNvCxnSpPr/>
          <p:nvPr/>
        </p:nvCxnSpPr>
        <p:spPr>
          <a:xfrm>
            <a:off x="5372472" y="3249714"/>
            <a:ext cx="258390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7" name="右矢印 16"/>
          <p:cNvSpPr/>
          <p:nvPr/>
        </p:nvSpPr>
        <p:spPr>
          <a:xfrm>
            <a:off x="3917646" y="5381044"/>
            <a:ext cx="404501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617581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729077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①自律的な改革を支える体制の構築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）知的ストックの活用（ナレッジマネジメント）</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4246069627"/>
              </p:ext>
            </p:extLst>
          </p:nvPr>
        </p:nvGraphicFramePr>
        <p:xfrm>
          <a:off x="251520" y="1333186"/>
          <a:ext cx="8711999" cy="5012294"/>
        </p:xfrm>
        <a:graphic>
          <a:graphicData uri="http://schemas.openxmlformats.org/drawingml/2006/table">
            <a:tbl>
              <a:tblPr firstRow="1" firstCol="1" bandRow="1" bandCol="1"/>
              <a:tblGrid>
                <a:gridCol w="1154270"/>
                <a:gridCol w="1816762"/>
                <a:gridCol w="799375"/>
                <a:gridCol w="1456153"/>
                <a:gridCol w="1363821"/>
                <a:gridCol w="1363821"/>
                <a:gridCol w="757797"/>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3471946">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知的ストックの活用（ナレッジマネジメント</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P64</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65</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職員・組織のもつ知識・ノウハウやネットワークを組織全体で共有化し、横断的に活用することにより、能力育成をはじめ、効率的、効果的な業務遂行及び創造性の発揮につなげます。</a:t>
                      </a:r>
                    </a:p>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併せて、チームワークを重視する組織風土へ変革していくことにより、組織全体の強みを束ね、総合力の向上をめざします。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総務部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推進課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ナレッジマネジメントの検討</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しごと</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ポータルサイト</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仮称）」（マニュアル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通知</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など</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集約</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サイト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構築、運用など、知識・</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ノウハウの承継</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ナレッジデータベース化</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（アーカイブ）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など庁内共</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有</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電子会議などのバーチ</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ャルＷＧ</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の活用</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アドバイザー制度の導入　</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（ＩＣＴ環境等により、</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アドバイ</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スを受ける仕組</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み）</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　全部局の対外的ネット</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ワークの活用</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・職員提案の充実</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職員提案のフォローアップによる提案実現の支援、表彰等インセンティブを実施</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・検討結果を踏まえた取組みの推進</a:t>
                      </a: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6" name="直線矢印コネクタ 15"/>
          <p:cNvCxnSpPr/>
          <p:nvPr/>
        </p:nvCxnSpPr>
        <p:spPr>
          <a:xfrm>
            <a:off x="4054245" y="4617132"/>
            <a:ext cx="1381851"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163</a:t>
            </a:fld>
            <a:endParaRPr lang="ja-JP" altLang="en-US" dirty="0">
              <a:solidFill>
                <a:prstClr val="black"/>
              </a:solidFill>
            </a:endParaRPr>
          </a:p>
        </p:txBody>
      </p:sp>
      <p:sp>
        <p:nvSpPr>
          <p:cNvPr id="6" name="大かっこ 5"/>
          <p:cNvSpPr/>
          <p:nvPr/>
        </p:nvSpPr>
        <p:spPr>
          <a:xfrm>
            <a:off x="4055380" y="2100958"/>
            <a:ext cx="1381851" cy="2366267"/>
          </a:xfrm>
          <a:prstGeom prst="bracketPair">
            <a:avLst>
              <a:gd name="adj" fmla="val 8552"/>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
        <p:nvSpPr>
          <p:cNvPr id="18" name="右矢印 17"/>
          <p:cNvSpPr/>
          <p:nvPr/>
        </p:nvSpPr>
        <p:spPr>
          <a:xfrm>
            <a:off x="5580112" y="4509120"/>
            <a:ext cx="252028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1" name="右矢印 10"/>
          <p:cNvSpPr/>
          <p:nvPr/>
        </p:nvSpPr>
        <p:spPr>
          <a:xfrm>
            <a:off x="4087278" y="5646509"/>
            <a:ext cx="404501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40454097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2611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②業務改革の推進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の活用</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702040299"/>
              </p:ext>
            </p:extLst>
          </p:nvPr>
        </p:nvGraphicFramePr>
        <p:xfrm>
          <a:off x="251520" y="1330268"/>
          <a:ext cx="8711998" cy="5051060"/>
        </p:xfrm>
        <a:graphic>
          <a:graphicData uri="http://schemas.openxmlformats.org/drawingml/2006/table">
            <a:tbl>
              <a:tblPr firstRow="1" firstCol="1" bandRow="1" bandCol="1"/>
              <a:tblGrid>
                <a:gridCol w="1224136"/>
                <a:gridCol w="1892236"/>
                <a:gridCol w="872045"/>
                <a:gridCol w="1308069"/>
                <a:gridCol w="1308069"/>
                <a:gridCol w="1308069"/>
                <a:gridCol w="799374"/>
              </a:tblGrid>
              <a:tr h="16865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9077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434927">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オープンデータの提供</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P66</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府が保有するデータを二次的利用が可能な形で公開します</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その取組みとして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利用者にわかりやすく提供するため、各部局の有するデータを整理して掲載するポータルサイトを開設し、府民が幅広く利用できるように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しま</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した。今後、国などの広域における取組みへの参画とともに、データの充実等を図っていきます。</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政策企画部</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企画室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・オープンデータポータルサイトの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運用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・国その他の広域における取組みに参画しながら、</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同</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サイト</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の改訂・拡充</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3422">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ビッグデータの活用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P67</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国における議論の方向を注視しつつ、データ収集やリンケージ等活用に必要な仕組みや費用対効果</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、集約</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されたデータの活用可能性など、府として取り組むべき方向について検討を進めていきます。</a:t>
                      </a: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政策企画部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企画室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戦略事業室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・ビッグデータの活用事例について、費用対効果も含め</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研究</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32248">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マイナンバーの活用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P68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平成</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28</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年からのマイナンバー制度導入に向け必要なシステム基盤の整備を行うとともに、社会保障・税・災害</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対策</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分野でのマイナンバーの活用について、省令等や国の制度設計を踏まえて検討します。</a:t>
                      </a: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行政</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改革課</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府民文化部</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府政情報室</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マイナンバーの活用</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について、国の制度設計を踏まえて検討</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・マイナンバー</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制度に対応</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し</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た</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庁内システム</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等</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の整備</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・情報連携の調整</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マイナンバー</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の利用開始</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28</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月）</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マイナンバーを活用した情報連携を</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開始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7</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月）</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9168" marR="39168" marT="26266" marB="262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 name="右矢印 13"/>
          <p:cNvSpPr/>
          <p:nvPr/>
        </p:nvSpPr>
        <p:spPr>
          <a:xfrm>
            <a:off x="4860032" y="2852936"/>
            <a:ext cx="3240360"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cxnSp>
        <p:nvCxnSpPr>
          <p:cNvPr id="15" name="直線矢印コネクタ 14"/>
          <p:cNvCxnSpPr/>
          <p:nvPr/>
        </p:nvCxnSpPr>
        <p:spPr>
          <a:xfrm>
            <a:off x="4391980" y="3645963"/>
            <a:ext cx="3708412"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17" name="直線矢印コネクタ 16"/>
          <p:cNvCxnSpPr/>
          <p:nvPr/>
        </p:nvCxnSpPr>
        <p:spPr>
          <a:xfrm>
            <a:off x="4314854" y="5172423"/>
            <a:ext cx="2921441"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23" name="右矢印 22"/>
          <p:cNvSpPr/>
          <p:nvPr/>
        </p:nvSpPr>
        <p:spPr>
          <a:xfrm>
            <a:off x="7313947" y="6093296"/>
            <a:ext cx="792088"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8" name="右矢印 17"/>
          <p:cNvSpPr/>
          <p:nvPr/>
        </p:nvSpPr>
        <p:spPr>
          <a:xfrm>
            <a:off x="5180489" y="5436000"/>
            <a:ext cx="2919903"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9" name="右矢印 18"/>
          <p:cNvSpPr/>
          <p:nvPr/>
        </p:nvSpPr>
        <p:spPr>
          <a:xfrm>
            <a:off x="4391980" y="2060848"/>
            <a:ext cx="370841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cxnSp>
        <p:nvCxnSpPr>
          <p:cNvPr id="20" name="直線矢印コネクタ 19"/>
          <p:cNvCxnSpPr/>
          <p:nvPr/>
        </p:nvCxnSpPr>
        <p:spPr>
          <a:xfrm>
            <a:off x="4391980" y="4598265"/>
            <a:ext cx="3708412"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21" name="正方形/長方形 2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164</a:t>
            </a:fld>
            <a:endParaRPr lang="ja-JP" altLang="en-US" dirty="0">
              <a:solidFill>
                <a:prstClr val="black"/>
              </a:solidFill>
            </a:endParaRPr>
          </a:p>
        </p:txBody>
      </p:sp>
    </p:spTree>
    <p:extLst>
      <p:ext uri="{BB962C8B-B14F-4D97-AF65-F5344CB8AC3E}">
        <p14:creationId xmlns:p14="http://schemas.microsoft.com/office/powerpoint/2010/main" val="3222765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26110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②業務改革の推進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ICT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の活用</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05968660"/>
              </p:ext>
            </p:extLst>
          </p:nvPr>
        </p:nvGraphicFramePr>
        <p:xfrm>
          <a:off x="251520" y="1340768"/>
          <a:ext cx="8712001" cy="5420714"/>
        </p:xfrm>
        <a:graphic>
          <a:graphicData uri="http://schemas.openxmlformats.org/drawingml/2006/table">
            <a:tbl>
              <a:tblPr firstRow="1" firstCol="1" bandRow="1" bandCol="1"/>
              <a:tblGrid>
                <a:gridCol w="1152128"/>
                <a:gridCol w="1440160"/>
                <a:gridCol w="720080"/>
                <a:gridCol w="1769632"/>
                <a:gridCol w="1470728"/>
                <a:gridCol w="1368152"/>
                <a:gridCol w="791121"/>
              </a:tblGrid>
              <a:tr h="17277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7277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732321">
                <a:tc rowSpan="5">
                  <a:txBody>
                    <a:bodyPr/>
                    <a:lstStyle/>
                    <a:p>
                      <a:pPr algn="just">
                        <a:lnSpc>
                          <a:spcPct val="100000"/>
                        </a:lnSpc>
                        <a:spcAft>
                          <a:spcPts val="0"/>
                        </a:spcAft>
                      </a:pP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ICT</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活用による業務改革（改善）の推進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P69</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71</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　リモートアクセス機能の活用、情報の共有化（共有フォルダの有効活用）、無線</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LAN</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の導入、タブレット端末の導入検討、庁内コミュニケーションツール</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検討</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、業務システムのマネジメント</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C</a:t>
                      </a:r>
                      <a:r>
                        <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対応した人材育成などに取り組みます。</a:t>
                      </a: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推進課</a:t>
                      </a:r>
                    </a:p>
                    <a:p>
                      <a:pPr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行政改革課</a:t>
                      </a: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【リモートアクセス機能の活用】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モバイル端末と共にリモートアクセス機能の利用ルール等を整理し、利用拡大を</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図る</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1209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【無線ＬＡＮの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・耐震工事に合せて大手前庁舎の整備を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行う</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・その他</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庁舎については、</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整備を検討</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し、可能なものから順次導入</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alt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r>
                      <a:b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323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【タブレット端末】</a:t>
                      </a: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効果</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が見込める業務について先行して導入</a:t>
                      </a: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先行</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導入の検証結果を踏まえて、対象業務や台数の拡大を図る</a:t>
                      </a: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2678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庁内コミュニケーションツールの利用検討】</a:t>
                      </a:r>
                    </a:p>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・庁内</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コミュニケーションツール</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（インスタントメッセージ、ビデオ通話等）</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の利用手法等</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について</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し、利用を促進</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7164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72000" indent="-457200" algn="l">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システムマネジメント・人材育成】</a:t>
                      </a:r>
                    </a:p>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各部局が有する情報システムのライフサイクル（企画、予算、調達、開発・構築、運用・保守等）に応じた助言・相談を行うことにより、最新の技術動向等に配慮しつつシステムの最適化に努める。併せて、助言・相談を通じて各部局のシステム担当職員にノウハウを伝えるなど、</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OJT</a:t>
                      </a:r>
                      <a:r>
                        <a:rPr lang="ja-JP" altLang="en-US" sz="900" kern="100" dirty="0" err="1"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研修による人材育成を図る</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24041" marR="24041" marT="16122" marB="1612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8"/>
          <p:cNvSpPr>
            <a:spLocks noChangeArrowheads="1"/>
          </p:cNvSpPr>
          <p:nvPr/>
        </p:nvSpPr>
        <p:spPr bwMode="auto">
          <a:xfrm>
            <a:off x="3763963" y="-1023938"/>
            <a:ext cx="18034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cxnSp>
        <p:nvCxnSpPr>
          <p:cNvPr id="19" name="直線矢印コネクタ 18"/>
          <p:cNvCxnSpPr/>
          <p:nvPr/>
        </p:nvCxnSpPr>
        <p:spPr>
          <a:xfrm>
            <a:off x="3707904" y="2304000"/>
            <a:ext cx="439248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1" name="直線矢印コネクタ 20"/>
          <p:cNvCxnSpPr/>
          <p:nvPr/>
        </p:nvCxnSpPr>
        <p:spPr>
          <a:xfrm>
            <a:off x="3707904" y="2890006"/>
            <a:ext cx="280831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p:nvPr/>
        </p:nvCxnSpPr>
        <p:spPr>
          <a:xfrm>
            <a:off x="3717572" y="3317789"/>
            <a:ext cx="4342752"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37" name="直線矢印コネクタ 36"/>
          <p:cNvCxnSpPr/>
          <p:nvPr/>
        </p:nvCxnSpPr>
        <p:spPr>
          <a:xfrm flipV="1">
            <a:off x="5832389" y="3977304"/>
            <a:ext cx="2268643" cy="15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40" name="右矢印 39"/>
          <p:cNvSpPr/>
          <p:nvPr/>
        </p:nvSpPr>
        <p:spPr>
          <a:xfrm>
            <a:off x="3692704" y="3869292"/>
            <a:ext cx="2040256"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cxnSp>
        <p:nvCxnSpPr>
          <p:cNvPr id="41" name="直線矢印コネクタ 40"/>
          <p:cNvCxnSpPr/>
          <p:nvPr/>
        </p:nvCxnSpPr>
        <p:spPr>
          <a:xfrm>
            <a:off x="3707904" y="5053914"/>
            <a:ext cx="4365336" cy="59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43" name="直線矢印コネクタ 42"/>
          <p:cNvCxnSpPr/>
          <p:nvPr/>
        </p:nvCxnSpPr>
        <p:spPr>
          <a:xfrm>
            <a:off x="3763963" y="6635633"/>
            <a:ext cx="4324073"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165</a:t>
            </a:fld>
            <a:endParaRPr lang="ja-JP" altLang="en-US" dirty="0">
              <a:solidFill>
                <a:prstClr val="black"/>
              </a:solidFill>
            </a:endParaRPr>
          </a:p>
        </p:txBody>
      </p:sp>
    </p:spTree>
    <p:extLst>
      <p:ext uri="{BB962C8B-B14F-4D97-AF65-F5344CB8AC3E}">
        <p14:creationId xmlns:p14="http://schemas.microsoft.com/office/powerpoint/2010/main" val="1949532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371983"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（３）組織活力の向上　②業務改革の推進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）府民との対話・利便性の向上</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8"/>
          <p:cNvSpPr>
            <a:spLocks noChangeArrowheads="1"/>
          </p:cNvSpPr>
          <p:nvPr/>
        </p:nvSpPr>
        <p:spPr bwMode="auto">
          <a:xfrm>
            <a:off x="3763963" y="-1023938"/>
            <a:ext cx="18034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135357600"/>
              </p:ext>
            </p:extLst>
          </p:nvPr>
        </p:nvGraphicFramePr>
        <p:xfrm>
          <a:off x="251520" y="1385692"/>
          <a:ext cx="8712000" cy="5149475"/>
        </p:xfrm>
        <a:graphic>
          <a:graphicData uri="http://schemas.openxmlformats.org/drawingml/2006/table">
            <a:tbl>
              <a:tblPr firstRow="1" firstCol="1" bandRow="1" bandCol="1"/>
              <a:tblGrid>
                <a:gridCol w="1081596"/>
                <a:gridCol w="1744092"/>
                <a:gridCol w="726705"/>
                <a:gridCol w="1598751"/>
                <a:gridCol w="1380741"/>
                <a:gridCol w="1453411"/>
                <a:gridCol w="726704"/>
              </a:tblGrid>
              <a:tr h="132287">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4963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776121">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府政広報の推進</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P72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indent="133350" algn="just">
                        <a:lnSpc>
                          <a:spcPct val="100000"/>
                        </a:lnSpc>
                        <a:spcAft>
                          <a:spcPts val="0"/>
                        </a:spcAft>
                      </a:pPr>
                      <a:r>
                        <a:rPr kumimoji="1" lang="ja-JP" altLang="ja-JP" sz="900" kern="12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府の「</a:t>
                      </a:r>
                      <a:r>
                        <a:rPr kumimoji="1" lang="ja-JP"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戦略広報」の一環として、</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府民のみなさん</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府政</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への</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親しみ</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やすさと</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、参加意欲を高めるための有効な広報ツールとして、キャラクターを活用します。</a:t>
                      </a:r>
                    </a:p>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そのため、</a:t>
                      </a:r>
                      <a:r>
                        <a:rPr lang="ja-JP"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府としての</a:t>
                      </a:r>
                      <a:r>
                        <a:rPr kumimoji="1" lang="ja-JP"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メインキャラクター（もずやん）の設定や効果的な活用方策を盛り込んだ「大阪府キャラクター広報方針」</a:t>
                      </a:r>
                      <a:r>
                        <a:rPr kumimoji="1" lang="ja-JP" altLang="ja-JP" sz="900"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kumimoji="1" lang="ja-JP" altLang="ja-JP" sz="900" b="0" u="none"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策定</a:t>
                      </a:r>
                      <a:r>
                        <a:rPr kumimoji="1" lang="ja-JP" altLang="ja-JP" sz="900" strike="noStrike" kern="1200" baseline="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a:t>
                      </a:r>
                      <a:r>
                        <a:rPr kumimoji="1" lang="ja-JP" altLang="ja-JP" sz="900" strike="noStrike"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戦略的な広報を行います。</a:t>
                      </a:r>
                      <a:endParaRPr lang="ja-JP" alt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府民文化部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府政情報室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・「大阪府キャラクター広報方針」に基づき、府の主要な広報媒体・イベント・施策において、メインキャラクター「もずやん」</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を活用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「もずやん」を軸とした民間企業等との連携に</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よる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広報を展開</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仕組みを検討、構築</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・「も</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ずやん」を軸とした広報展開</a:t>
                      </a:r>
                      <a:endParaRPr lang="ja-JP" alt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2667">
                <a:tc>
                  <a:txBody>
                    <a:bodyPr/>
                    <a:lstStyle/>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ネットワークサービスの充実</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P72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0000"/>
                        </a:lnSpc>
                        <a:spcAft>
                          <a:spcPts val="0"/>
                        </a:spcAft>
                      </a:pP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　既存</a:t>
                      </a:r>
                      <a:r>
                        <a:rPr lang="en-US" sz="900" u="none" kern="100" dirty="0">
                          <a:effectLst/>
                          <a:latin typeface="Meiryo UI" panose="020B0604030504040204" pitchFamily="50" charset="-128"/>
                          <a:ea typeface="Meiryo UI" panose="020B0604030504040204" pitchFamily="50" charset="-128"/>
                          <a:cs typeface="Meiryo UI" panose="020B0604030504040204" pitchFamily="50" charset="-128"/>
                        </a:rPr>
                        <a:t>Web</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サイトのリニューアル及び民間事業者のサービスの活用などにより、府民のみなさんが</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スマート</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フォンやタブレット端末</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介して府政情報を取得し、府政へ参加できるように、ネットワークサービスの充実</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を図ります。</a:t>
                      </a: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府民文化部</a:t>
                      </a:r>
                      <a:endParaRPr lang="ja-JP" sz="900" u="none"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府政情報室</a:t>
                      </a:r>
                      <a:endParaRPr lang="ja-JP" sz="900" u="none"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a:t>
                      </a:r>
                      <a:r>
                        <a:rPr lang="en-US" sz="900" u="none" kern="100" dirty="0">
                          <a:effectLst/>
                          <a:latin typeface="Meiryo UI" panose="020B0604030504040204" pitchFamily="50" charset="-128"/>
                          <a:ea typeface="Meiryo UI" panose="020B0604030504040204" pitchFamily="50" charset="-128"/>
                          <a:cs typeface="Meiryo UI" panose="020B0604030504040204" pitchFamily="50" charset="-128"/>
                        </a:rPr>
                        <a:t>Web</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サイトの</a:t>
                      </a:r>
                      <a:r>
                        <a:rPr 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改善について検討</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・実施</a:t>
                      </a:r>
                      <a:r>
                        <a:rPr 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準備</a:t>
                      </a: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Web</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関連の技術調査</a:t>
                      </a:r>
                    </a:p>
                    <a:p>
                      <a:pPr marL="72000" indent="-457200" algn="l">
                        <a:lnSpc>
                          <a:spcPct val="100000"/>
                        </a:lnSpc>
                        <a:spcAft>
                          <a:spcPts val="0"/>
                        </a:spcAft>
                      </a:pP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他</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府県等の先進</a:t>
                      </a:r>
                      <a:r>
                        <a:rPr 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事例調査</a:t>
                      </a: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民間事業者サービスの動向</a:t>
                      </a: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を</a:t>
                      </a:r>
                      <a:r>
                        <a:rPr lang="ja-JP"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調査</a:t>
                      </a: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、検討</a:t>
                      </a: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検討結果を踏まえ、可能なものは実施</a:t>
                      </a: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p>
                    <a:p>
                      <a:pPr marL="72000" marR="0" indent="-457200" algn="l" defTabSz="914400" rtl="0" eaLnBrk="1" fontAlgn="auto" latinLnBrk="0" hangingPunct="1">
                        <a:lnSpc>
                          <a:spcPct val="100000"/>
                        </a:lnSpc>
                        <a:spcBef>
                          <a:spcPts val="0"/>
                        </a:spcBef>
                        <a:spcAft>
                          <a:spcPts val="0"/>
                        </a:spcAft>
                        <a:buClrTx/>
                        <a:buSzTx/>
                        <a:buFontTx/>
                        <a:buNone/>
                        <a:tabLst/>
                        <a:defRPr/>
                      </a:pPr>
                      <a:endParaRPr lang="ja-JP"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u="none"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Web</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サイトのリニューアル</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3959">
                <a:tc>
                  <a:txBody>
                    <a:bodyPr/>
                    <a:lstStyle/>
                    <a:p>
                      <a:pPr algn="just">
                        <a:lnSpc>
                          <a:spcPct val="100000"/>
                        </a:lnSpc>
                        <a:spcAft>
                          <a:spcPts val="0"/>
                        </a:spcAft>
                      </a:pPr>
                      <a:endParaRPr lang="en-US" altLang="ja-JP" sz="900" u="none"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電子申請手続の拡充</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P73</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申請実績等を考慮しながら、申請手続について、</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様式</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見直し</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や</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手続</a:t>
                      </a: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簡素化</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申請できる手続を増やすことにより、</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府民</a:t>
                      </a:r>
                      <a:r>
                        <a:rPr lang="ja-JP" sz="900" u="none" kern="100" dirty="0">
                          <a:effectLst/>
                          <a:latin typeface="Meiryo UI" panose="020B0604030504040204" pitchFamily="50" charset="-128"/>
                          <a:ea typeface="Meiryo UI" panose="020B0604030504040204" pitchFamily="50" charset="-128"/>
                          <a:cs typeface="Meiryo UI" panose="020B0604030504040204" pitchFamily="50" charset="-128"/>
                        </a:rPr>
                        <a:t>サービスの向上を図ります。</a:t>
                      </a: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u="none"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u="none"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u="none"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u="none"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u="none"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u="none"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u="none"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府民文化部</a:t>
                      </a:r>
                      <a:endParaRPr lang="ja-JP" sz="900" u="none"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u="none"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府政情報室</a:t>
                      </a:r>
                      <a:endParaRPr lang="ja-JP" sz="900" u="none" kern="10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・電子</a:t>
                      </a:r>
                      <a:r>
                        <a:rPr lang="ja-JP" sz="900" u="none"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申請</a:t>
                      </a:r>
                      <a:r>
                        <a:rPr lang="ja-JP" altLang="en-US" sz="900" u="none"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化</a:t>
                      </a:r>
                      <a:r>
                        <a:rPr lang="ja-JP" sz="900" u="none"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の調査を</a:t>
                      </a:r>
                      <a:r>
                        <a:rPr lang="ja-JP" sz="900" u="none"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踏まえ</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申請実績等を考慮しながら、可能なものを</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電子化</a:t>
                      </a: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0722" marR="30722" marT="20602" marB="2060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4" name="右矢印 13"/>
          <p:cNvSpPr/>
          <p:nvPr/>
        </p:nvSpPr>
        <p:spPr>
          <a:xfrm>
            <a:off x="3923928" y="2312876"/>
            <a:ext cx="424847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5" name="右矢印 14"/>
          <p:cNvSpPr/>
          <p:nvPr/>
        </p:nvSpPr>
        <p:spPr>
          <a:xfrm>
            <a:off x="5436096" y="3140968"/>
            <a:ext cx="2736304"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cxnSp>
        <p:nvCxnSpPr>
          <p:cNvPr id="16" name="直線矢印コネクタ 15"/>
          <p:cNvCxnSpPr/>
          <p:nvPr/>
        </p:nvCxnSpPr>
        <p:spPr>
          <a:xfrm flipV="1">
            <a:off x="4665663" y="3243664"/>
            <a:ext cx="698425" cy="5316"/>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9" name="直線矢印コネクタ 18"/>
          <p:cNvCxnSpPr/>
          <p:nvPr/>
        </p:nvCxnSpPr>
        <p:spPr>
          <a:xfrm>
            <a:off x="3923332" y="4149080"/>
            <a:ext cx="2810843" cy="382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31" name="右矢印 30"/>
          <p:cNvSpPr/>
          <p:nvPr/>
        </p:nvSpPr>
        <p:spPr>
          <a:xfrm>
            <a:off x="7759402" y="4060118"/>
            <a:ext cx="432048"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8" name="正方形/長方形 17"/>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166</a:t>
            </a:fld>
            <a:endParaRPr lang="ja-JP" altLang="en-US" dirty="0">
              <a:solidFill>
                <a:prstClr val="black"/>
              </a:solidFill>
            </a:endParaRPr>
          </a:p>
        </p:txBody>
      </p:sp>
      <p:cxnSp>
        <p:nvCxnSpPr>
          <p:cNvPr id="20" name="直線矢印コネクタ 19"/>
          <p:cNvCxnSpPr/>
          <p:nvPr/>
        </p:nvCxnSpPr>
        <p:spPr>
          <a:xfrm>
            <a:off x="3943983" y="3243664"/>
            <a:ext cx="628017"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21" name="直線矢印コネクタ 20"/>
          <p:cNvCxnSpPr/>
          <p:nvPr/>
        </p:nvCxnSpPr>
        <p:spPr>
          <a:xfrm>
            <a:off x="3923928" y="5877272"/>
            <a:ext cx="4206401"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 name="大かっこ 2"/>
          <p:cNvSpPr/>
          <p:nvPr/>
        </p:nvSpPr>
        <p:spPr>
          <a:xfrm>
            <a:off x="3914775" y="3808090"/>
            <a:ext cx="1409700" cy="288033"/>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cxnSp>
        <p:nvCxnSpPr>
          <p:cNvPr id="26" name="直線矢印コネクタ 25"/>
          <p:cNvCxnSpPr/>
          <p:nvPr/>
        </p:nvCxnSpPr>
        <p:spPr>
          <a:xfrm>
            <a:off x="6804248" y="4170455"/>
            <a:ext cx="93610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2" name="直線矢印コネクタ 21"/>
          <p:cNvCxnSpPr/>
          <p:nvPr/>
        </p:nvCxnSpPr>
        <p:spPr>
          <a:xfrm>
            <a:off x="3918797" y="5013176"/>
            <a:ext cx="4253603"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54729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2"/>
          <p:cNvGraphicFramePr>
            <a:graphicFrameLocks noGrp="1"/>
          </p:cNvGraphicFramePr>
          <p:nvPr>
            <p:extLst>
              <p:ext uri="{D42A27DB-BD31-4B8C-83A1-F6EECF244321}">
                <p14:modId xmlns:p14="http://schemas.microsoft.com/office/powerpoint/2010/main" val="4152625633"/>
              </p:ext>
            </p:extLst>
          </p:nvPr>
        </p:nvGraphicFramePr>
        <p:xfrm>
          <a:off x="251521" y="1412776"/>
          <a:ext cx="8712967" cy="4561459"/>
        </p:xfrm>
        <a:graphic>
          <a:graphicData uri="http://schemas.openxmlformats.org/drawingml/2006/table">
            <a:tbl>
              <a:tblPr firstRow="1" firstCol="1" bandRow="1" bandCol="1"/>
              <a:tblGrid>
                <a:gridCol w="1370163"/>
                <a:gridCol w="1708003"/>
                <a:gridCol w="761619"/>
                <a:gridCol w="1370163"/>
                <a:gridCol w="1370700"/>
                <a:gridCol w="1370700"/>
                <a:gridCol w="761619"/>
              </a:tblGrid>
              <a:tr h="198880">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692108">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主要事業マネジメントシートの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導入</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・活用</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P33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35</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事業重点化をサポートする機能として、各部局（長）が、主要事業マネジメントシートを活用し、事業優先性、事業選択、事業効果（費用対効果）の</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900" kern="100" dirty="0" err="1">
                          <a:effectLst/>
                          <a:latin typeface="Meiryo UI" panose="020B0604030504040204" pitchFamily="50" charset="-128"/>
                          <a:ea typeface="Meiryo UI" panose="020B0604030504040204" pitchFamily="50" charset="-128"/>
                          <a:cs typeface="Meiryo UI" panose="020B0604030504040204" pitchFamily="50" charset="-128"/>
                        </a:rPr>
                        <a:t>つの</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観点から、継続的に点検（</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PDCA</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）を進める仕組みを導入します。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pP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主要事業マネジメントシートの</a:t>
                      </a: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導入</a:t>
                      </a:r>
                      <a:r>
                        <a:rPr lang="ja-JP" sz="9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活用効果の検討と事業の重点化に向けた改善</a:t>
                      </a:r>
                      <a:r>
                        <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rPr>
                        <a:t/>
                      </a:r>
                      <a:br>
                        <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rPr>
                      </a:br>
                      <a:r>
                        <a:rPr lang="ja-JP" altLang="en-US" sz="900" dirty="0" smtClean="0">
                          <a:effectLst/>
                          <a:latin typeface="Meiryo UI" panose="020B0604030504040204" pitchFamily="50" charset="-128"/>
                          <a:ea typeface="Meiryo UI" panose="020B0604030504040204" pitchFamily="50" charset="-128"/>
                          <a:cs typeface="Meiryo UI" panose="020B0604030504040204" pitchFamily="50" charset="-128"/>
                        </a:rPr>
                        <a:t>（様式の見直し等）</a:t>
                      </a:r>
                      <a:endPar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endParaRPr lang="ja-JP" sz="9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・各部局において、優先性や効果の高い事業への組み換え（重点化）を行う仕組みの定着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年後を目途に主要事業マネジメントシート導入の効果を検証</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0561">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新公会計制度</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活用した</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r>
                      <a:b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コストパフォーマンス評価</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P36</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新公会計制度を活用し、単位あたりの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コスト</a:t>
                      </a:r>
                      <a:r>
                        <a:rPr lang="ja-JP" altLang="en-US" sz="900" u="sng" kern="100" dirty="0" smtClean="0">
                          <a:effectLst/>
                          <a:latin typeface="Meiryo UI" panose="020B0604030504040204" pitchFamily="50" charset="-128"/>
                          <a:ea typeface="Meiryo UI" panose="020B0604030504040204" pitchFamily="50" charset="-128"/>
                          <a:cs typeface="Meiryo UI" panose="020B0604030504040204" pitchFamily="50" charset="-128"/>
                        </a:rPr>
                        <a:t>を</a:t>
                      </a: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算出することにより、</a:t>
                      </a:r>
                      <a:r>
                        <a:rPr lang="ja-JP" altLang="en-US" sz="900" u="none" strike="noStrike" kern="100" baseline="0" dirty="0" smtClean="0">
                          <a:effectLst/>
                          <a:latin typeface="Meiryo UI" panose="020B0604030504040204" pitchFamily="50" charset="-128"/>
                          <a:ea typeface="Meiryo UI" panose="020B0604030504040204" pitchFamily="50" charset="-128"/>
                          <a:cs typeface="Meiryo UI" panose="020B0604030504040204" pitchFamily="50" charset="-128"/>
                        </a:rPr>
                        <a:t>事業の効率性やコストパフォーマンスを計測するとともに、</a:t>
                      </a:r>
                      <a:r>
                        <a:rPr lang="ja-JP" altLang="en-US" sz="900" u="none" kern="100" dirty="0" smtClean="0">
                          <a:effectLst/>
                          <a:latin typeface="Meiryo UI" panose="020B0604030504040204" pitchFamily="50" charset="-128"/>
                          <a:ea typeface="Meiryo UI" panose="020B0604030504040204" pitchFamily="50" charset="-128"/>
                          <a:cs typeface="Meiryo UI" panose="020B0604030504040204" pitchFamily="50" charset="-128"/>
                        </a:rPr>
                        <a:t>各部局（長）が、</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当初</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の目標との達成度合い、経年変化等を比較することで、各事業の達成度合い</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と</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その</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効率性の「見える化」を行い、点検指標として活用します。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会計局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会計</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指導課</a:t>
                      </a:r>
                      <a:endParaRPr lang="ja-JP" sz="900" u="none" strike="sngStrike" kern="100" baseline="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・各部局</a:t>
                      </a:r>
                      <a:r>
                        <a:rPr lang="ja-JP" sz="9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において、主要事業マネジメントシート</a:t>
                      </a: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に</a:t>
                      </a:r>
                      <a:r>
                        <a:rPr lang="ja-JP" altLang="en-US" sz="900" u="none"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新公会計制度を活用した</a:t>
                      </a: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コスト分析</a:t>
                      </a: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記載</a:t>
                      </a:r>
                      <a:r>
                        <a:rPr lang="ja-JP" sz="900" dirty="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活用効果の検討と改善</a:t>
                      </a:r>
                      <a:r>
                        <a:rPr lang="ja-JP" altLang="ja-JP" sz="900" strike="sngStrike" baseline="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900" strike="sngStrike" baseline="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r>
                      <a:br>
                        <a:rPr lang="en-US" altLang="ja-JP" sz="900" strike="sngStrike" baseline="0" dirty="0" smtClean="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br>
                      <a:r>
                        <a:rPr lang="ja-JP" altLang="en-US" sz="900" dirty="0" smtClean="0">
                          <a:effectLst/>
                          <a:latin typeface="Meiryo UI" panose="020B0604030504040204" pitchFamily="50" charset="-128"/>
                          <a:ea typeface="Meiryo UI" panose="020B0604030504040204" pitchFamily="50" charset="-128"/>
                          <a:cs typeface="Meiryo UI" panose="020B0604030504040204" pitchFamily="50" charset="-128"/>
                        </a:rPr>
                        <a:t>（様式の見直し等）</a:t>
                      </a:r>
                      <a:endPar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5608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①成果重視による事業選択</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6" name="直線矢印コネクタ 35"/>
          <p:cNvCxnSpPr/>
          <p:nvPr/>
        </p:nvCxnSpPr>
        <p:spPr>
          <a:xfrm>
            <a:off x="4087576" y="2276872"/>
            <a:ext cx="34040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48" name="直線矢印コネクタ 47"/>
          <p:cNvCxnSpPr/>
          <p:nvPr/>
        </p:nvCxnSpPr>
        <p:spPr>
          <a:xfrm>
            <a:off x="4087576" y="4725144"/>
            <a:ext cx="34040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50" name="右矢印 49"/>
          <p:cNvSpPr/>
          <p:nvPr/>
        </p:nvSpPr>
        <p:spPr>
          <a:xfrm>
            <a:off x="4427984" y="2996952"/>
            <a:ext cx="3672408"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51" name="右矢印 50"/>
          <p:cNvSpPr/>
          <p:nvPr/>
        </p:nvSpPr>
        <p:spPr>
          <a:xfrm>
            <a:off x="4427984" y="5661248"/>
            <a:ext cx="3672408"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149</a:t>
            </a:fld>
            <a:endParaRPr lang="ja-JP" altLang="en-US" dirty="0">
              <a:solidFill>
                <a:prstClr val="black"/>
              </a:solidFill>
            </a:endParaRPr>
          </a:p>
        </p:txBody>
      </p:sp>
    </p:spTree>
    <p:extLst>
      <p:ext uri="{BB962C8B-B14F-4D97-AF65-F5344CB8AC3E}">
        <p14:creationId xmlns:p14="http://schemas.microsoft.com/office/powerpoint/2010/main" val="7311138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25234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健全で規律ある財政運営の実現</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2341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（１）健全財政の確保に向けた取組み　②健全財政に向けた中長期での取組み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8"/>
          <p:cNvSpPr>
            <a:spLocks noChangeArrowheads="1"/>
          </p:cNvSpPr>
          <p:nvPr/>
        </p:nvSpPr>
        <p:spPr bwMode="auto">
          <a:xfrm>
            <a:off x="3763963" y="-1023938"/>
            <a:ext cx="18034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138988140"/>
              </p:ext>
            </p:extLst>
          </p:nvPr>
        </p:nvGraphicFramePr>
        <p:xfrm>
          <a:off x="251521" y="1412776"/>
          <a:ext cx="8712966" cy="4818813"/>
        </p:xfrm>
        <a:graphic>
          <a:graphicData uri="http://schemas.openxmlformats.org/drawingml/2006/table">
            <a:tbl>
              <a:tblPr firstRow="1" firstCol="1" bandRow="1" bandCol="1"/>
              <a:tblGrid>
                <a:gridCol w="1080119"/>
                <a:gridCol w="1800200"/>
                <a:gridCol w="936104"/>
                <a:gridCol w="1344149"/>
                <a:gridCol w="1344149"/>
                <a:gridCol w="1344149"/>
                <a:gridCol w="864096"/>
              </a:tblGrid>
              <a:tr h="198880">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3294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２７</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２８</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２９</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462255">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減債基金積立不足額の計画的</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解消</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P82</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平成</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27</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年度以降も、減債基金の積立不足額の解消に向け、確実に積み立てることにより、</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10</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年以内の解消を目指します。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減債基金への計画的な積立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r">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36</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年まで</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10</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年以内）に積立不足額の解消</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2255">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府債の適切な</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管理</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P83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将来世代に負担を先送りしないため、必要性を厳格に精査し、府債の適切な管理を行います。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・府債発行の厳格な精査</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・府債の適切な管理</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62255">
                <a:tc>
                  <a:txBody>
                    <a:bodyPr/>
                    <a:lstStyle/>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将来世代に負担を先送りしない財政運営</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P83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133350" algn="just" defTabSz="914400" rtl="0" eaLnBrk="1" fontAlgn="auto" latinLnBrk="0" hangingPunct="1">
                        <a:lnSpc>
                          <a:spcPct val="100000"/>
                        </a:lnSpc>
                        <a:spcBef>
                          <a:spcPts val="0"/>
                        </a:spcBef>
                        <a:spcAft>
                          <a:spcPts val="0"/>
                        </a:spcAft>
                        <a:buClrTx/>
                        <a:buSzTx/>
                        <a:buFontTx/>
                        <a:buNone/>
                        <a:tabLst/>
                        <a:defRPr/>
                      </a:pP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財政運営基本条例に掲げる基本理念を踏まえ、将来世代に負担を先送りしないよう、健全で規律ある財政運営を行います。</a:t>
                      </a:r>
                      <a:endParaRPr lang="en-US" altLang="ja-JP" sz="900" dirty="0" smtClean="0">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財務部</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財政課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・財政運営基本条例に基づく財政運営（財政規律の確保、計画性の確保、透明性の確保）</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2" name="直線矢印コネクタ 11"/>
          <p:cNvCxnSpPr/>
          <p:nvPr/>
        </p:nvCxnSpPr>
        <p:spPr>
          <a:xfrm>
            <a:off x="4199211" y="2204864"/>
            <a:ext cx="4557353"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4" name="直線矢印コネクタ 13"/>
          <p:cNvCxnSpPr/>
          <p:nvPr/>
        </p:nvCxnSpPr>
        <p:spPr>
          <a:xfrm>
            <a:off x="4199211" y="3717032"/>
            <a:ext cx="3829173"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167</a:t>
            </a:fld>
            <a:endParaRPr lang="ja-JP" altLang="en-US" dirty="0">
              <a:solidFill>
                <a:prstClr val="black"/>
              </a:solidFill>
            </a:endParaRPr>
          </a:p>
        </p:txBody>
      </p:sp>
      <p:cxnSp>
        <p:nvCxnSpPr>
          <p:cNvPr id="13" name="直線矢印コネクタ 12"/>
          <p:cNvCxnSpPr/>
          <p:nvPr/>
        </p:nvCxnSpPr>
        <p:spPr>
          <a:xfrm>
            <a:off x="4211960" y="5445224"/>
            <a:ext cx="3829173"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31315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25234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a:t>
            </a: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健全で規律ある財政運営の実現</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23412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（１）健全財政の確保に向けた取組み　②健全財政に向けた中長期での取組み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Rectangle 8"/>
          <p:cNvSpPr>
            <a:spLocks noChangeArrowheads="1"/>
          </p:cNvSpPr>
          <p:nvPr/>
        </p:nvSpPr>
        <p:spPr bwMode="auto">
          <a:xfrm>
            <a:off x="3763963" y="-1023938"/>
            <a:ext cx="18034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854328979"/>
              </p:ext>
            </p:extLst>
          </p:nvPr>
        </p:nvGraphicFramePr>
        <p:xfrm>
          <a:off x="251520" y="1340768"/>
          <a:ext cx="8712000" cy="4896544"/>
        </p:xfrm>
        <a:graphic>
          <a:graphicData uri="http://schemas.openxmlformats.org/drawingml/2006/table">
            <a:tbl>
              <a:tblPr firstRow="1" firstCol="1" bandRow="1" bandCol="1"/>
              <a:tblGrid>
                <a:gridCol w="1107457"/>
                <a:gridCol w="1771932"/>
                <a:gridCol w="745674"/>
                <a:gridCol w="1380739"/>
                <a:gridCol w="1380739"/>
                <a:gridCol w="1318315"/>
                <a:gridCol w="1007144"/>
              </a:tblGrid>
              <a:tr h="164059">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4378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２７</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２８</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２９</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926480">
                <a:tc rowSpan="3">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歳入（財源）の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確保</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P83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民間協働や資産活用など、「稼ぐ視点」も踏まえた歳入確保策を展開していきます。</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財政課</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行政改革課</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財産活用課</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indent="-457200">
                        <a:lnSpc>
                          <a:spcPct val="100000"/>
                        </a:lnSpc>
                      </a:pPr>
                      <a:r>
                        <a:rPr lang="ja-JP" sz="9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クラウドファンディングなど、新たな歳入確保策の検討、導入 </a:t>
                      </a: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indent="-457200" algn="just">
                        <a:lnSpc>
                          <a:spcPct val="100000"/>
                        </a:lnSpc>
                        <a:spcAft>
                          <a:spcPts val="0"/>
                        </a:spcAft>
                      </a:pPr>
                      <a:r>
                        <a:rPr lang="en-US" sz="9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rowSpan="3">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2422">
                <a:tc vMerge="1">
                  <a:txBody>
                    <a:bodyPr/>
                    <a:lstStyle/>
                    <a:p>
                      <a:endParaRPr kumimoji="1" lang="ja-JP" altLang="en-US"/>
                    </a:p>
                  </a:txBody>
                  <a:tcPr/>
                </a:tc>
                <a:tc>
                  <a:txBody>
                    <a:bodyPr/>
                    <a:lstStyle/>
                    <a:p>
                      <a:pPr marL="0" marR="0" indent="13335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使用料・手数料について、適正な受益者負担の観点から</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、料金水準の妥当性について検討を行います。</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財政課</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marR="0" indent="-457200" algn="just"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フルコスト計算による原価を基本に、料金水準の妥当性について、点検を実施</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marR="0" indent="-457200" algn="just" defTabSz="914400" rtl="0" eaLnBrk="1" fontAlgn="auto" latinLnBrk="0" hangingPunct="1">
                        <a:lnSpc>
                          <a:spcPct val="100000"/>
                        </a:lnSpc>
                        <a:spcBef>
                          <a:spcPts val="0"/>
                        </a:spcBef>
                        <a:spcAft>
                          <a:spcPts val="0"/>
                        </a:spcAft>
                        <a:buClrTx/>
                        <a:buSzTx/>
                        <a:buFontTx/>
                        <a:buNone/>
                        <a:tabLst/>
                        <a:defRPr/>
                      </a:pP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・点検の内容、</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情勢の変化等を踏まえ、料金水準の妥当性について、</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を実施</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marL="72000" indent="-457200"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dash"/>
                      <a:round/>
                      <a:headEnd type="none" w="med" len="med"/>
                      <a:tailEnd type="none" w="med" len="med"/>
                    </a:lnB>
                  </a:tcPr>
                </a:tc>
                <a:tc vMerge="1">
                  <a:txBody>
                    <a:bodyPr/>
                    <a:lstStyle/>
                    <a:p>
                      <a:endParaRPr kumimoji="1" lang="ja-JP" altLang="en-US"/>
                    </a:p>
                  </a:txBody>
                  <a:tcPr/>
                </a:tc>
              </a:tr>
              <a:tr h="735770">
                <a:tc vMerge="1">
                  <a:txBody>
                    <a:bodyPr/>
                    <a:lstStyle/>
                    <a:p>
                      <a:endParaRPr kumimoji="1" lang="ja-JP" altLang="en-US"/>
                    </a:p>
                  </a:txBody>
                  <a:tcPr/>
                </a:tc>
                <a:tc>
                  <a:txBody>
                    <a:bodyPr/>
                    <a:lstStyle/>
                    <a:p>
                      <a:pPr indent="133350"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課税</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自主権の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を行う場合は、</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受益と負担」や「税収の使途」を踏まえ、検討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行い</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ます</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財務部</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財政課</a:t>
                      </a:r>
                    </a:p>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税務局</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・課税</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自主権の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活用</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を行う場合、「受益と負担」や「税収の使途」を踏まえ、</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検討</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1671534">
                <a:tc>
                  <a:txBody>
                    <a:bodyPr/>
                    <a:lstStyle/>
                    <a:p>
                      <a:pPr algn="just">
                        <a:lnSpc>
                          <a:spcPct val="100000"/>
                        </a:lnSpc>
                        <a:spcAft>
                          <a:spcPts val="0"/>
                        </a:spcAft>
                      </a:pPr>
                      <a:r>
                        <a:rPr lang="ja-JP" sz="900" dirty="0">
                          <a:effectLst/>
                          <a:latin typeface="Meiryo UI" panose="020B0604030504040204" pitchFamily="50" charset="-128"/>
                          <a:ea typeface="Meiryo UI" panose="020B0604030504040204" pitchFamily="50" charset="-128"/>
                          <a:cs typeface="Meiryo UI" panose="020B0604030504040204" pitchFamily="50" charset="-128"/>
                        </a:rPr>
                        <a:t/>
                      </a:r>
                      <a:br>
                        <a:rPr lang="ja-JP" sz="900" dirty="0">
                          <a:effectLst/>
                          <a:latin typeface="Meiryo UI" panose="020B0604030504040204" pitchFamily="50" charset="-128"/>
                          <a:ea typeface="Meiryo UI" panose="020B0604030504040204" pitchFamily="50" charset="-128"/>
                          <a:cs typeface="Meiryo UI" panose="020B0604030504040204" pitchFamily="50" charset="-128"/>
                        </a:rPr>
                      </a:b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財政調整基金の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確保</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P83</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財政運営基本条例に基づく目標額（平成</a:t>
                      </a:r>
                      <a:r>
                        <a:rPr 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6</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年度</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末までに</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1,450</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億円）の達成に向け、着実に財政調整基金を確保します。</a:t>
                      </a: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ja-JP" alt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・毎年度、決算剰余金</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r>
                      <a:b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br>
                      <a:r>
                        <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の計画的な積立</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・財政調整基金積立目標額の再積算</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積立</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目標額は</a:t>
                      </a: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3</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年ごとに</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再積算</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36</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積立目標額の達成</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38101" marR="38101" marT="25550" marB="2555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5" name="直線矢印コネクタ 14"/>
          <p:cNvCxnSpPr/>
          <p:nvPr/>
        </p:nvCxnSpPr>
        <p:spPr>
          <a:xfrm>
            <a:off x="3946394" y="2348880"/>
            <a:ext cx="3945136"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7" name="正方形/長方形 16"/>
          <p:cNvSpPr/>
          <p:nvPr/>
        </p:nvSpPr>
        <p:spPr>
          <a:xfrm>
            <a:off x="4572000" y="2376564"/>
            <a:ext cx="2592288"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（導入可能なものから順次実施）</a:t>
            </a:r>
          </a:p>
        </p:txBody>
      </p:sp>
      <p:cxnSp>
        <p:nvCxnSpPr>
          <p:cNvPr id="18" name="直線矢印コネクタ 17"/>
          <p:cNvCxnSpPr/>
          <p:nvPr/>
        </p:nvCxnSpPr>
        <p:spPr>
          <a:xfrm>
            <a:off x="3999595" y="3212976"/>
            <a:ext cx="1220477"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5" name="直線矢印コネクタ 24"/>
          <p:cNvCxnSpPr/>
          <p:nvPr/>
        </p:nvCxnSpPr>
        <p:spPr>
          <a:xfrm>
            <a:off x="3976575" y="4221088"/>
            <a:ext cx="3930811"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p:nvPr/>
        </p:nvCxnSpPr>
        <p:spPr>
          <a:xfrm>
            <a:off x="3976575" y="5517232"/>
            <a:ext cx="4779989"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6" name="正方形/長方形 15"/>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168</a:t>
            </a:fld>
            <a:endParaRPr lang="ja-JP" altLang="en-US" dirty="0">
              <a:solidFill>
                <a:prstClr val="black"/>
              </a:solidFill>
            </a:endParaRPr>
          </a:p>
        </p:txBody>
      </p:sp>
      <p:cxnSp>
        <p:nvCxnSpPr>
          <p:cNvPr id="19" name="直線矢印コネクタ 18"/>
          <p:cNvCxnSpPr/>
          <p:nvPr/>
        </p:nvCxnSpPr>
        <p:spPr>
          <a:xfrm>
            <a:off x="5308723" y="3212976"/>
            <a:ext cx="2582807"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08521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5608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①成果重視による事業選択</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401433989"/>
              </p:ext>
            </p:extLst>
          </p:nvPr>
        </p:nvGraphicFramePr>
        <p:xfrm>
          <a:off x="251520" y="1412776"/>
          <a:ext cx="8712968" cy="1955104"/>
        </p:xfrm>
        <a:graphic>
          <a:graphicData uri="http://schemas.openxmlformats.org/drawingml/2006/table">
            <a:tbl>
              <a:tblPr firstRow="1" firstCol="1" bandRow="1" bandCol="1"/>
              <a:tblGrid>
                <a:gridCol w="1408201"/>
                <a:gridCol w="1665656"/>
                <a:gridCol w="742736"/>
                <a:gridCol w="1336192"/>
                <a:gridCol w="1336716"/>
                <a:gridCol w="1336716"/>
                <a:gridCol w="886751"/>
              </a:tblGrid>
              <a:tr h="198880">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503552">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予算編成過程における部局の創意工夫を促す仕組みの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導入</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P38</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メリットシステムの導入など、部局長が主体的なマネジメントを発揮し、その実効性を高めるための仕組みづくりについて、様々な角度から検討を進めます。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・広告事業におけるメリットシステムの</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導入</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pPr>
                      <a:r>
                        <a:rPr lang="ja-JP" sz="9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部局の創意工夫を促す仕組みの検討</a:t>
                      </a:r>
                      <a:r>
                        <a:rPr lang="ja-JP" sz="900" dirty="0">
                          <a:effectLst/>
                          <a:latin typeface="Meiryo UI" panose="020B0604030504040204" pitchFamily="50" charset="-128"/>
                          <a:ea typeface="Meiryo UI" panose="020B0604030504040204" pitchFamily="50" charset="-128"/>
                          <a:cs typeface="Meiryo UI" panose="020B0604030504040204" pitchFamily="50" charset="-128"/>
                        </a:rPr>
                        <a:t> </a:t>
                      </a: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cxnSp>
        <p:nvCxnSpPr>
          <p:cNvPr id="11" name="直線矢印コネクタ 10"/>
          <p:cNvCxnSpPr/>
          <p:nvPr/>
        </p:nvCxnSpPr>
        <p:spPr>
          <a:xfrm>
            <a:off x="4238148" y="2880000"/>
            <a:ext cx="37800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8" name="正方形/長方形 7"/>
          <p:cNvSpPr/>
          <p:nvPr/>
        </p:nvSpPr>
        <p:spPr>
          <a:xfrm>
            <a:off x="4788024" y="2912368"/>
            <a:ext cx="2592288"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（導入可能なものから順次実施）</a:t>
            </a:r>
          </a:p>
        </p:txBody>
      </p:sp>
      <p:cxnSp>
        <p:nvCxnSpPr>
          <p:cNvPr id="15" name="直線矢印コネクタ 14"/>
          <p:cNvCxnSpPr/>
          <p:nvPr/>
        </p:nvCxnSpPr>
        <p:spPr>
          <a:xfrm>
            <a:off x="4067944" y="2276872"/>
            <a:ext cx="34040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150</a:t>
            </a:fld>
            <a:endParaRPr lang="ja-JP" altLang="en-US" dirty="0">
              <a:solidFill>
                <a:prstClr val="black"/>
              </a:solidFill>
            </a:endParaRPr>
          </a:p>
        </p:txBody>
      </p:sp>
    </p:spTree>
    <p:extLst>
      <p:ext uri="{BB962C8B-B14F-4D97-AF65-F5344CB8AC3E}">
        <p14:creationId xmlns:p14="http://schemas.microsoft.com/office/powerpoint/2010/main" val="2234747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383310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（１）事業重点化（組み換え）の推進　②ストックの活用</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24912828"/>
              </p:ext>
            </p:extLst>
          </p:nvPr>
        </p:nvGraphicFramePr>
        <p:xfrm>
          <a:off x="251520" y="1416031"/>
          <a:ext cx="8711999" cy="3093089"/>
        </p:xfrm>
        <a:graphic>
          <a:graphicData uri="http://schemas.openxmlformats.org/drawingml/2006/table">
            <a:tbl>
              <a:tblPr firstRow="1" firstCol="1" bandRow="1" bandCol="1"/>
              <a:tblGrid>
                <a:gridCol w="1347178"/>
                <a:gridCol w="1679350"/>
                <a:gridCol w="748842"/>
                <a:gridCol w="1347178"/>
                <a:gridCol w="1347705"/>
                <a:gridCol w="1347705"/>
                <a:gridCol w="894041"/>
              </a:tblGrid>
              <a:tr h="198880">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2496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641537">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公共施設等の最適な経営管理（ファシリティマネジメント）の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推進</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P40</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41</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kumimoji="1"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9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施設等をできる限り長期にわたり安全・安心に利用できるよう、計画的に管理・修繕</a:t>
                      </a:r>
                      <a:r>
                        <a:rPr lang="ja-JP" altLang="en-US" sz="900" kern="0" dirty="0" smtClean="0">
                          <a:ln w="3175" cmpd="sng">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（予防保全）、</a:t>
                      </a:r>
                      <a:r>
                        <a:rPr kumimoji="0" lang="ja-JP" altLang="en-US" sz="9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長寿命化することによって、</a:t>
                      </a:r>
                      <a:r>
                        <a:rPr lang="ja-JP" altLang="en-US" sz="900" kern="0" dirty="0" smtClean="0">
                          <a:ln w="3175" cmpd="sng">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施設等の建設や維持管理等に要する総費用（ライフサイクルコスト）の縮減と、施設等の建替時期の分散による毎年度の財政負担を平準化します。</a:t>
                      </a:r>
                      <a:endParaRPr lang="en-US" altLang="ja-JP" sz="900" kern="0" dirty="0" smtClean="0">
                        <a:ln w="3175" cmpd="sng">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また、</a:t>
                      </a:r>
                      <a:r>
                        <a:rPr kumimoji="0" lang="ja-JP" altLang="en-US" sz="900" kern="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公共施設等の劣化や利用状況等を把握しながら、既存施設等の有効活用（組み換え）や総量の最適化を図ることによって、</a:t>
                      </a:r>
                      <a:r>
                        <a:rPr kumimoji="0" lang="ja-JP" altLang="en-US" sz="900" kern="0" dirty="0" smtClean="0">
                          <a:ln w="3175" cmpd="sng">
                            <a:noFill/>
                          </a:ln>
                          <a:solidFill>
                            <a:prstClr val="black"/>
                          </a:solidFill>
                          <a:latin typeface="Meiryo UI" panose="020B0604030504040204" pitchFamily="50" charset="-128"/>
                          <a:ea typeface="Meiryo UI" panose="020B0604030504040204" pitchFamily="50" charset="-128"/>
                          <a:cs typeface="Meiryo UI" panose="020B0604030504040204" pitchFamily="50" charset="-128"/>
                        </a:rPr>
                        <a:t>必要とされる規模への適正化・縮小や低未利用財産の有効活用・売却などにより、新たな施策展開につなげます。</a:t>
                      </a:r>
                      <a:endParaRPr kumimoji="0" lang="en-US" altLang="ja-JP" sz="900" kern="0" dirty="0" smtClean="0">
                        <a:ln w="3175" cmpd="sng">
                          <a:noFill/>
                        </a:ln>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13335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財政課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行政改革課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財産活用課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住宅まちづくり部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公共建築室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『ファシリティマネジメント基本方針』（仮称</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策定</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（※（仮称）都市基盤施設長寿命化計画など各部局が作成するファシリティマネジメント関連の計画との整合を図る</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・財産の基本情報（公有財産台帳）のほか保全情報等のデータ把握・一元的管理</a:t>
                      </a:r>
                      <a:endParaRPr kumimoji="1" lang="en-US" altLang="ja-JP" sz="900" b="0" i="0" u="none" strike="noStrike" kern="1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基本方針に基づくマネジメントの実施</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1" name="直線矢印コネクタ 10"/>
          <p:cNvCxnSpPr/>
          <p:nvPr/>
        </p:nvCxnSpPr>
        <p:spPr>
          <a:xfrm>
            <a:off x="4087576" y="3006663"/>
            <a:ext cx="127651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9" name="右矢印 18"/>
          <p:cNvSpPr/>
          <p:nvPr/>
        </p:nvSpPr>
        <p:spPr>
          <a:xfrm>
            <a:off x="5448300" y="2898651"/>
            <a:ext cx="2540817" cy="2065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151</a:t>
            </a:fld>
            <a:endParaRPr lang="ja-JP" altLang="en-US" dirty="0">
              <a:solidFill>
                <a:prstClr val="black"/>
              </a:solidFill>
            </a:endParaRPr>
          </a:p>
        </p:txBody>
      </p:sp>
      <p:sp>
        <p:nvSpPr>
          <p:cNvPr id="13" name="右矢印 12"/>
          <p:cNvSpPr/>
          <p:nvPr/>
        </p:nvSpPr>
        <p:spPr>
          <a:xfrm>
            <a:off x="4111327" y="3860279"/>
            <a:ext cx="3883124" cy="216024"/>
          </a:xfrm>
          <a:prstGeom prst="rightArrow">
            <a:avLst/>
          </a:prstGeom>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srgbClr val="FF0000"/>
              </a:solidFill>
            </a:endParaRPr>
          </a:p>
        </p:txBody>
      </p:sp>
    </p:spTree>
    <p:extLst>
      <p:ext uri="{BB962C8B-B14F-4D97-AF65-F5344CB8AC3E}">
        <p14:creationId xmlns:p14="http://schemas.microsoft.com/office/powerpoint/2010/main" val="3915898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687880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ⅰ</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）国への提案の強化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ⅱ</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）関西広域連合を通じた連携強化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383006983"/>
              </p:ext>
            </p:extLst>
          </p:nvPr>
        </p:nvGraphicFramePr>
        <p:xfrm>
          <a:off x="251520" y="1367008"/>
          <a:ext cx="8712000" cy="4582272"/>
        </p:xfrm>
        <a:graphic>
          <a:graphicData uri="http://schemas.openxmlformats.org/drawingml/2006/table">
            <a:tbl>
              <a:tblPr firstRow="1" firstCol="1" bandRow="1" bandCol="1"/>
              <a:tblGrid>
                <a:gridCol w="1347156"/>
                <a:gridCol w="1679322"/>
                <a:gridCol w="748828"/>
                <a:gridCol w="1481278"/>
                <a:gridCol w="1224136"/>
                <a:gridCol w="1337110"/>
                <a:gridCol w="894170"/>
              </a:tblGrid>
              <a:tr h="179918">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0351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137021">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国への提案の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P44</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特区制度等を用いた規制改革の推進や、双眼型国土構造を見据えたリニア中央新幹線の早期実現など、大阪・関西の成長を通じた日本の再生に向けた課題解決型の具体的提案をさらに強化していきます。</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政策企画部</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企画室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政策課題に応じて、適宜具体的な提案を行う</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b="1"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5511">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関西広域連合を通じた連携</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P44</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a:effectLst/>
                          <a:latin typeface="Meiryo UI" panose="020B0604030504040204" pitchFamily="50" charset="-128"/>
                          <a:ea typeface="Meiryo UI" panose="020B0604030504040204" pitchFamily="50" charset="-128"/>
                          <a:cs typeface="Meiryo UI" panose="020B0604030504040204" pitchFamily="50" charset="-128"/>
                        </a:rPr>
                        <a:t>関西広域連合を通じ、広域で担う新たな事務の拡充をめざすことにより、広域課題への対応の強化を図ります。</a:t>
                      </a:r>
                    </a:p>
                    <a:p>
                      <a:pPr indent="133350" algn="just">
                        <a:lnSpc>
                          <a:spcPct val="100000"/>
                        </a:lnSpc>
                        <a:spcAft>
                          <a:spcPts val="0"/>
                        </a:spcAft>
                      </a:pPr>
                      <a:r>
                        <a:rPr lang="ja-JP" sz="900" kern="100">
                          <a:effectLst/>
                          <a:latin typeface="Meiryo UI" panose="020B0604030504040204" pitchFamily="50" charset="-128"/>
                          <a:ea typeface="Meiryo UI" panose="020B0604030504040204" pitchFamily="50" charset="-128"/>
                          <a:cs typeface="Meiryo UI" panose="020B0604030504040204" pitchFamily="50" charset="-128"/>
                        </a:rPr>
                        <a:t>また、国に対し、関西広域連合を受け皿とする国出先機関の事務・権限の移譲（丸ごと移管）を引き続き要求していきます。</a:t>
                      </a: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政策企画部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企画室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広域課題への対応）</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・広域連合へ持ち寄る新たな事務の検討</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関西圏域の展望研究に係る基本戦略（仮称）のとりまとめ</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等</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国出先機関の丸ごと移管）</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・国家要望等国への働きかけ</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・新たな広域課題に対応</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6000" indent="-457200"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引き続き、関西広域連合広域計画（Ｈ</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26</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28)</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の推進に取り組む</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36000" indent="-457200"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1784" marR="41784" marT="28020" marB="2802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6" name="直線矢印コネクタ 15"/>
          <p:cNvCxnSpPr/>
          <p:nvPr/>
        </p:nvCxnSpPr>
        <p:spPr>
          <a:xfrm>
            <a:off x="4176376" y="2204864"/>
            <a:ext cx="38160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21" name="直線矢印コネクタ 20"/>
          <p:cNvCxnSpPr/>
          <p:nvPr/>
        </p:nvCxnSpPr>
        <p:spPr>
          <a:xfrm>
            <a:off x="4176240" y="3789040"/>
            <a:ext cx="3816000"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a:off x="5580112" y="4601963"/>
            <a:ext cx="111598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6" name="直線矢印コネクタ 25"/>
          <p:cNvCxnSpPr/>
          <p:nvPr/>
        </p:nvCxnSpPr>
        <p:spPr>
          <a:xfrm>
            <a:off x="4158376" y="5301208"/>
            <a:ext cx="385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8" name="正方形/長方形 17"/>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152</a:t>
            </a:fld>
            <a:endParaRPr lang="ja-JP" altLang="en-US" dirty="0">
              <a:solidFill>
                <a:prstClr val="black"/>
              </a:solidFill>
            </a:endParaRPr>
          </a:p>
        </p:txBody>
      </p:sp>
      <p:cxnSp>
        <p:nvCxnSpPr>
          <p:cNvPr id="14" name="直線矢印コネクタ 13"/>
          <p:cNvCxnSpPr/>
          <p:nvPr/>
        </p:nvCxnSpPr>
        <p:spPr>
          <a:xfrm>
            <a:off x="4176376" y="4601963"/>
            <a:ext cx="1225624" cy="0"/>
          </a:xfrm>
          <a:prstGeom prst="straightConnector1">
            <a:avLst/>
          </a:prstGeom>
          <a:ln w="38100">
            <a:solidFill>
              <a:schemeClr val="tx1"/>
            </a:solidFill>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09854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417934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ⅲ</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）府市連携の強化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3714632919"/>
              </p:ext>
            </p:extLst>
          </p:nvPr>
        </p:nvGraphicFramePr>
        <p:xfrm>
          <a:off x="251520" y="1340769"/>
          <a:ext cx="8712000" cy="3259402"/>
        </p:xfrm>
        <a:graphic>
          <a:graphicData uri="http://schemas.openxmlformats.org/drawingml/2006/table">
            <a:tbl>
              <a:tblPr firstRow="1" firstCol="1" bandRow="1" bandCol="1"/>
              <a:tblGrid>
                <a:gridCol w="1142241"/>
                <a:gridCol w="1856140"/>
                <a:gridCol w="838510"/>
                <a:gridCol w="1309902"/>
                <a:gridCol w="1338218"/>
                <a:gridCol w="1338218"/>
                <a:gridCol w="888771"/>
              </a:tblGrid>
              <a:tr h="189584">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8958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1436239">
                <a:tc rowSpan="2">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府市連携の</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P45</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大阪府市統合本部において取りまとめた、経営形態の見直し検討項目（</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項目）</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項目及び類似・重複している行政サービス（</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B</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項目）</a:t>
                      </a: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22</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項目に係る「基本的方向性（案）」の着実な実施を図ります</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algn="just">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各部局</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大阪府</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大都市局</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indent="-457200" algn="l">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基本的方向性（案）の実現に向けた具体化の取組みの推進（必要に応じ府市統合本部で協議しつつ、課題を解決し、進捗を管理</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indent="-457200" algn="ctr">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marL="72000" indent="-457200" algn="ctr">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lgDash"/>
                      <a:round/>
                      <a:headEnd type="none" w="med" len="med"/>
                      <a:tailEnd type="none" w="med" len="med"/>
                    </a:lnB>
                  </a:tcPr>
                </a:tc>
              </a:tr>
              <a:tr h="1424951">
                <a:tc vMerge="1">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「事務事業の共同化」や「日常業務の一体的運営」などの府市連携の取組みを推進します。</a:t>
                      </a: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各部局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marR="0" indent="-457200" algn="l" defTabSz="914400" rtl="0" eaLnBrk="1" fontAlgn="auto" latinLnBrk="0" hangingPunct="1">
                        <a:lnSpc>
                          <a:spcPct val="100000"/>
                        </a:lnSpc>
                        <a:spcBef>
                          <a:spcPts val="0"/>
                        </a:spcBef>
                        <a:spcAft>
                          <a:spcPts val="0"/>
                        </a:spcAft>
                        <a:buClrTx/>
                        <a:buSzTx/>
                        <a:buFontTx/>
                        <a:buNone/>
                        <a:tabLst/>
                        <a:defRPr/>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marR="0" indent="-457200" algn="l" defTabSz="914400" rtl="0" eaLnBrk="1" fontAlgn="auto" latinLnBrk="0" hangingPunct="1">
                        <a:lnSpc>
                          <a:spcPct val="100000"/>
                        </a:lnSpc>
                        <a:spcBef>
                          <a:spcPts val="0"/>
                        </a:spcBef>
                        <a:spcAft>
                          <a:spcPts val="0"/>
                        </a:spcAft>
                        <a:buClrTx/>
                        <a:buSzTx/>
                        <a:buFontTx/>
                        <a:buNone/>
                        <a:tabLst/>
                        <a:defRPr/>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・実施中の連携を維持しつつ、新たに連携できるものがあれば合意に向け協議</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ctr">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ctr">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46188" marR="46188" marT="30973" marB="30973"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lgDash"/>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2" name="直線矢印コネクタ 11"/>
          <p:cNvCxnSpPr/>
          <p:nvPr/>
        </p:nvCxnSpPr>
        <p:spPr>
          <a:xfrm>
            <a:off x="4176240" y="2861320"/>
            <a:ext cx="385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13" name="直線矢印コネクタ 12"/>
          <p:cNvCxnSpPr/>
          <p:nvPr/>
        </p:nvCxnSpPr>
        <p:spPr>
          <a:xfrm>
            <a:off x="4157190" y="3898751"/>
            <a:ext cx="3852000"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153</a:t>
            </a:fld>
            <a:endParaRPr lang="ja-JP" altLang="en-US" dirty="0">
              <a:solidFill>
                <a:prstClr val="black"/>
              </a:solidFill>
            </a:endParaRPr>
          </a:p>
        </p:txBody>
      </p:sp>
    </p:spTree>
    <p:extLst>
      <p:ext uri="{BB962C8B-B14F-4D97-AF65-F5344CB8AC3E}">
        <p14:creationId xmlns:p14="http://schemas.microsoft.com/office/powerpoint/2010/main" val="3525128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306946051"/>
              </p:ext>
            </p:extLst>
          </p:nvPr>
        </p:nvGraphicFramePr>
        <p:xfrm>
          <a:off x="251520" y="1361588"/>
          <a:ext cx="8712000" cy="3572724"/>
        </p:xfrm>
        <a:graphic>
          <a:graphicData uri="http://schemas.openxmlformats.org/drawingml/2006/table">
            <a:tbl>
              <a:tblPr firstRow="1" firstCol="1" bandRow="1" bandCol="1"/>
              <a:tblGrid>
                <a:gridCol w="1224136"/>
                <a:gridCol w="1800200"/>
                <a:gridCol w="782591"/>
                <a:gridCol w="1449657"/>
                <a:gridCol w="1224136"/>
                <a:gridCol w="1279548"/>
                <a:gridCol w="951732"/>
              </a:tblGrid>
              <a:tr h="163765">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6376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654200">
                <a:tc>
                  <a:txBody>
                    <a:bodyPr/>
                    <a:lstStyle/>
                    <a:p>
                      <a:pPr algn="just">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市町村との</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パートナーシップ</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する観点から、府と市町村の双方に効果があり、スケールメリットを活かせる連携を進める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P47</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【大阪府域地方税徴収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機構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の</a:t>
                      </a: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設置】</a:t>
                      </a:r>
                    </a:p>
                    <a:p>
                      <a:pPr indent="133350" algn="just">
                        <a:lnSpc>
                          <a:spcPct val="100000"/>
                        </a:lnSpc>
                        <a:spcAft>
                          <a:spcPts val="0"/>
                        </a:spcAft>
                      </a:pP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府内</a:t>
                      </a:r>
                      <a:r>
                        <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27</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市町との間で地方税徴収機構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を設立し、個人府民税の徴収向上を図るととも</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に、滞納整理の共同実施を行います。</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財務部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税務局</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・大阪府域地方税徴収</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機構</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（仮称）</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を設置</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運営</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9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・同機構（仮称）の運営</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FF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dirty="0">
                          <a:effectLst/>
                          <a:latin typeface="Meiryo UI" panose="020B0604030504040204" pitchFamily="50" charset="-128"/>
                          <a:ea typeface="Meiryo UI" panose="020B0604030504040204" pitchFamily="50" charset="-128"/>
                          <a:cs typeface="Meiryo UI" panose="020B0604030504040204" pitchFamily="50" charset="-128"/>
                        </a:rPr>
                        <a:t/>
                      </a:r>
                      <a:br>
                        <a:rPr lang="ja-JP" sz="900" dirty="0">
                          <a:effectLst/>
                          <a:latin typeface="Meiryo UI" panose="020B0604030504040204" pitchFamily="50" charset="-128"/>
                          <a:ea typeface="Meiryo UI" panose="020B0604030504040204" pitchFamily="50" charset="-128"/>
                          <a:cs typeface="Meiryo UI" panose="020B0604030504040204" pitchFamily="50" charset="-128"/>
                        </a:rPr>
                      </a:b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以降の取組内容等は事業実績を踏まえ</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a:t>
                      </a: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29</a:t>
                      </a: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年度中</a:t>
                      </a: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に参加団体と協議</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5720" marR="35720" marT="23954" marB="2395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正方形/長方形 7"/>
          <p:cNvSpPr/>
          <p:nvPr/>
        </p:nvSpPr>
        <p:spPr>
          <a:xfrm>
            <a:off x="4211960" y="2564904"/>
            <a:ext cx="3600400" cy="14401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個人住民税を中心に全税目を引き継ぎ、大阪府と参加市町職員が</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相互併任により、滞納整理を行う</a:t>
            </a: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・運営規模：参加</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27</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25</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市２町）</a:t>
            </a: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北支部</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12</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団体・南支部</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・職員数：</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人程度</a:t>
            </a: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・引継見込件数</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4,000</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件</a:t>
            </a: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・効果額（大阪府分） ： ３億円（府・市町合計：</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13</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億円）</a:t>
            </a:r>
          </a:p>
          <a:p>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効果額は、</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毎年度、市町から地方税徴収機構へ引継ぎを行う</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ことから、引継がれる税額により変動する。</a:t>
            </a:r>
          </a:p>
          <a:p>
            <a:pPr algn="ctr"/>
            <a:endPar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3" name="直線矢印コネクタ 12"/>
          <p:cNvCxnSpPr/>
          <p:nvPr/>
        </p:nvCxnSpPr>
        <p:spPr>
          <a:xfrm>
            <a:off x="4139952" y="2132856"/>
            <a:ext cx="252028"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9" name="右矢印 18"/>
          <p:cNvSpPr/>
          <p:nvPr/>
        </p:nvSpPr>
        <p:spPr>
          <a:xfrm>
            <a:off x="4427984" y="2016000"/>
            <a:ext cx="3528392" cy="216024"/>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2" name="正方形/長方形 11"/>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154</a:t>
            </a:fld>
            <a:endParaRPr lang="ja-JP" altLang="en-US" dirty="0">
              <a:solidFill>
                <a:prstClr val="black"/>
              </a:solidFill>
            </a:endParaRPr>
          </a:p>
        </p:txBody>
      </p:sp>
      <p:sp>
        <p:nvSpPr>
          <p:cNvPr id="2" name="大かっこ 1"/>
          <p:cNvSpPr/>
          <p:nvPr/>
        </p:nvSpPr>
        <p:spPr>
          <a:xfrm>
            <a:off x="4267876" y="2876550"/>
            <a:ext cx="3447374" cy="1046981"/>
          </a:xfrm>
          <a:prstGeom prst="bracketPair">
            <a:avLst>
              <a:gd name="adj" fmla="val 938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42358223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325253836"/>
              </p:ext>
            </p:extLst>
          </p:nvPr>
        </p:nvGraphicFramePr>
        <p:xfrm>
          <a:off x="322713" y="1296065"/>
          <a:ext cx="8712001" cy="4999449"/>
        </p:xfrm>
        <a:graphic>
          <a:graphicData uri="http://schemas.openxmlformats.org/drawingml/2006/table">
            <a:tbl>
              <a:tblPr firstRow="1" firstCol="1" bandRow="1" bandCol="1"/>
              <a:tblGrid>
                <a:gridCol w="1224136"/>
                <a:gridCol w="1584991"/>
                <a:gridCol w="719265"/>
                <a:gridCol w="1729007"/>
                <a:gridCol w="1250968"/>
                <a:gridCol w="1250968"/>
                <a:gridCol w="952666"/>
              </a:tblGrid>
              <a:tr h="157852">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lnSpc>
                          <a:spcPct val="100000"/>
                        </a:lnSpc>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1785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ct val="1000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4626793">
                <a:tc>
                  <a:txBody>
                    <a:bodyPr/>
                    <a:lstStyle/>
                    <a:p>
                      <a:pPr algn="just">
                        <a:lnSpc>
                          <a:spcPct val="100000"/>
                        </a:lnSpc>
                        <a:spcAft>
                          <a:spcPts val="0"/>
                        </a:spcAft>
                      </a:pP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市町村とのパートナーシップ</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を</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強化</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する観点から、府と市町村の双方に効果があり、スケールメリットを活かせる連携を進める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P48</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【地域維持管理連携プラットフォームの構築】</a:t>
                      </a: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土木</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事務所の管内毎に市町村や土木工学系大学等と情報共有を行い、インフラの維持管理ノウハウの共有や研修を通じて、技術連携・人材育成を図り、各管理者が責任をもって都市基盤施設の維持管理を行うことを</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めざ</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しま</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す。</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〔府と市町村〕</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・地域により特性が異なるインフ</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ラ維持管理に関する情報共</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有</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・維持管理に関するノウハウの</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共有や研修実施による人材</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育成</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・点検など維持管理業務の一</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括発注の検討</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〔行政と大学〕</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・府、市町村に対する技術的</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助言</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・インフラ維持管理のフィールド</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やデータを活用した維持管理</a:t>
                      </a: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技術の共同研究</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都市整備部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事業管理室</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・土木事務所毎に「プラットフォーム」を設置</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en-US"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【情報・ノウハウの共有、研修など人材育成】</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・都市基盤施設（道路・治水・下水道・港湾・公園）の維持管理に係る情報、ノウハウの共有</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en-US" altLang="ja-JP" sz="900" kern="12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・橋梁点検実地研修、街路樹管理研修、</a:t>
                      </a:r>
                      <a:r>
                        <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補修工事検査</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研修等</a:t>
                      </a:r>
                      <a:endParaRPr lang="ja-JP"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rPr>
                        <a:t/>
                      </a:r>
                      <a:br>
                        <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rPr>
                      </a:b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【点検業務等の一括発注の検討】</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・スケールメリット等を活かした維持管理業務の地域一括発注のあり方を検討</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rPr>
                        <a:t/>
                      </a:r>
                      <a:br>
                        <a:rPr lang="ja-JP" altLang="ja-JP" sz="900" dirty="0" smtClean="0">
                          <a:effectLst/>
                          <a:latin typeface="Meiryo UI" panose="020B0604030504040204" pitchFamily="50" charset="-128"/>
                          <a:ea typeface="Meiryo UI" panose="020B0604030504040204" pitchFamily="50" charset="-128"/>
                          <a:cs typeface="Meiryo UI" panose="020B0604030504040204" pitchFamily="50" charset="-128"/>
                        </a:rPr>
                      </a:b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【大学への技術相談（テクニカル・アドバイスなど）】</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・都市基盤施設（道路・治水・下水道・港湾・公園）の維持管理に係る技術的助言</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ja-JP"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・府、市町村のフィールドやデータを活用した維持管理の共同研究</a:t>
                      </a:r>
                      <a:endParaRPr lang="ja-JP"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660" marR="36660" marT="24584" marB="2458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5" name="直線矢印コネクタ 24"/>
          <p:cNvCxnSpPr/>
          <p:nvPr/>
        </p:nvCxnSpPr>
        <p:spPr>
          <a:xfrm>
            <a:off x="3951713" y="2060848"/>
            <a:ext cx="28803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28" name="直線矢印コネクタ 27"/>
          <p:cNvCxnSpPr/>
          <p:nvPr/>
        </p:nvCxnSpPr>
        <p:spPr>
          <a:xfrm>
            <a:off x="4239745" y="2996952"/>
            <a:ext cx="367050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30" name="直線矢印コネクタ 29"/>
          <p:cNvCxnSpPr/>
          <p:nvPr/>
        </p:nvCxnSpPr>
        <p:spPr>
          <a:xfrm>
            <a:off x="4239745" y="3573016"/>
            <a:ext cx="3670502"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p:nvPr/>
        </p:nvCxnSpPr>
        <p:spPr>
          <a:xfrm>
            <a:off x="4248258" y="4365104"/>
            <a:ext cx="3644623"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cxnSp>
        <p:nvCxnSpPr>
          <p:cNvPr id="36" name="直線矢印コネクタ 35"/>
          <p:cNvCxnSpPr/>
          <p:nvPr/>
        </p:nvCxnSpPr>
        <p:spPr>
          <a:xfrm>
            <a:off x="4248258" y="5661248"/>
            <a:ext cx="3670502" cy="0"/>
          </a:xfrm>
          <a:prstGeom prst="straightConnector1">
            <a:avLst/>
          </a:prstGeom>
          <a:ln w="12700">
            <a:tailEnd type="arrow"/>
          </a:ln>
        </p:spPr>
        <p:style>
          <a:lnRef idx="1">
            <a:schemeClr val="dk1"/>
          </a:lnRef>
          <a:fillRef idx="0">
            <a:schemeClr val="dk1"/>
          </a:fillRef>
          <a:effectRef idx="0">
            <a:schemeClr val="dk1"/>
          </a:effectRef>
          <a:fontRef idx="minor">
            <a:schemeClr val="tx1"/>
          </a:fontRef>
        </p:style>
      </p:cxnSp>
      <p:sp>
        <p:nvSpPr>
          <p:cNvPr id="14" name="正方形/長方形 13"/>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155</a:t>
            </a:fld>
            <a:endParaRPr lang="ja-JP" altLang="en-US" dirty="0">
              <a:solidFill>
                <a:prstClr val="black"/>
              </a:solidFill>
            </a:endParaRPr>
          </a:p>
        </p:txBody>
      </p:sp>
      <p:sp>
        <p:nvSpPr>
          <p:cNvPr id="2" name="大かっこ 1"/>
          <p:cNvSpPr/>
          <p:nvPr/>
        </p:nvSpPr>
        <p:spPr>
          <a:xfrm>
            <a:off x="1609725" y="3551262"/>
            <a:ext cx="1478681" cy="2398018"/>
          </a:xfrm>
          <a:prstGeom prst="bracketPair">
            <a:avLst>
              <a:gd name="adj" fmla="val 10078"/>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solidFill>
                <a:prstClr val="black"/>
              </a:solidFill>
            </a:endParaRPr>
          </a:p>
        </p:txBody>
      </p:sp>
    </p:spTree>
    <p:extLst>
      <p:ext uri="{BB962C8B-B14F-4D97-AF65-F5344CB8AC3E}">
        <p14:creationId xmlns:p14="http://schemas.microsoft.com/office/powerpoint/2010/main" val="3479764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4"/>
          <p:cNvSpPr>
            <a:spLocks noChangeArrowheads="1"/>
          </p:cNvSpPr>
          <p:nvPr/>
        </p:nvSpPr>
        <p:spPr bwMode="auto">
          <a:xfrm>
            <a:off x="179512" y="764704"/>
            <a:ext cx="1962397"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４．具体的な改革の取組み</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323528" y="159144"/>
            <a:ext cx="8136904" cy="369332"/>
          </a:xfrm>
          <a:prstGeom prst="rect">
            <a:avLst/>
          </a:prstGeom>
        </p:spPr>
        <p:txBody>
          <a:bodyPr wrap="square">
            <a:spAutoFit/>
          </a:bodyPr>
          <a:lstStyle/>
          <a:p>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参考①　改革工程表</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3" name="直線コネクタ 32"/>
          <p:cNvCxnSpPr/>
          <p:nvPr/>
        </p:nvCxnSpPr>
        <p:spPr>
          <a:xfrm>
            <a:off x="179512" y="620688"/>
            <a:ext cx="8784976" cy="0"/>
          </a:xfrm>
          <a:prstGeom prst="line">
            <a:avLst/>
          </a:prstGeom>
        </p:spPr>
        <p:style>
          <a:lnRef idx="3">
            <a:schemeClr val="accent1"/>
          </a:lnRef>
          <a:fillRef idx="0">
            <a:schemeClr val="accent1"/>
          </a:fillRef>
          <a:effectRef idx="2">
            <a:schemeClr val="accent1"/>
          </a:effectRef>
          <a:fontRef idx="minor">
            <a:schemeClr val="tx1"/>
          </a:fontRef>
        </p:style>
      </p:cxnSp>
      <p:sp>
        <p:nvSpPr>
          <p:cNvPr id="34" name="Rectangle 24"/>
          <p:cNvSpPr>
            <a:spLocks noChangeArrowheads="1"/>
          </p:cNvSpPr>
          <p:nvPr/>
        </p:nvSpPr>
        <p:spPr bwMode="auto">
          <a:xfrm>
            <a:off x="331912" y="980728"/>
            <a:ext cx="518924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（２）総合力の発揮　①行政間連携　（</a:t>
            </a: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ⅳ</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）市町村とのパートナーシップの強化</a:t>
            </a:r>
            <a:endParaRPr lang="ja-JP"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Rectangle 3"/>
          <p:cNvSpPr>
            <a:spLocks noChangeArrowheads="1"/>
          </p:cNvSpPr>
          <p:nvPr/>
        </p:nvSpPr>
        <p:spPr bwMode="auto">
          <a:xfrm>
            <a:off x="457200" y="28860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ja-JP" altLang="ja-JP">
              <a:solidFill>
                <a:prstClr val="black"/>
              </a:solidFill>
              <a:latin typeface="Arial" pitchFamily="34" charset="0"/>
              <a:cs typeface="ＭＳ Ｐゴシック"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1399099661"/>
              </p:ext>
            </p:extLst>
          </p:nvPr>
        </p:nvGraphicFramePr>
        <p:xfrm>
          <a:off x="251520" y="1368484"/>
          <a:ext cx="8711999" cy="4214100"/>
        </p:xfrm>
        <a:graphic>
          <a:graphicData uri="http://schemas.openxmlformats.org/drawingml/2006/table">
            <a:tbl>
              <a:tblPr firstRow="1" firstCol="1" bandRow="1" bandCol="1"/>
              <a:tblGrid>
                <a:gridCol w="1152128"/>
                <a:gridCol w="1629855"/>
                <a:gridCol w="732101"/>
                <a:gridCol w="1464201"/>
                <a:gridCol w="1464201"/>
                <a:gridCol w="1390992"/>
                <a:gridCol w="878521"/>
              </a:tblGrid>
              <a:tr h="178126">
                <a:tc rowSpan="2">
                  <a:txBody>
                    <a:bodyPr/>
                    <a:lstStyle/>
                    <a:p>
                      <a:pPr algn="ctr">
                        <a:spcAft>
                          <a:spcPts val="0"/>
                        </a:spcAft>
                      </a:pPr>
                      <a:r>
                        <a:rPr lang="ja-JP" sz="900" b="1" kern="100" dirty="0">
                          <a:effectLst/>
                          <a:latin typeface="Meiryo UI" panose="020B0604030504040204" pitchFamily="50" charset="-128"/>
                          <a:ea typeface="Meiryo UI" panose="020B0604030504040204" pitchFamily="50" charset="-128"/>
                          <a:cs typeface="Meiryo UI" panose="020B0604030504040204" pitchFamily="50" charset="-128"/>
                        </a:rPr>
                        <a:t>項目名</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取組内容</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担当部局・室</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gridSpan="3">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今後の予定（工程）</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900" b="1" kern="100">
                          <a:effectLst/>
                          <a:latin typeface="Meiryo UI" panose="020B0604030504040204" pitchFamily="50" charset="-128"/>
                          <a:ea typeface="Meiryo UI" panose="020B0604030504040204" pitchFamily="50" charset="-128"/>
                          <a:cs typeface="Meiryo UI" panose="020B0604030504040204" pitchFamily="50" charset="-128"/>
                        </a:rPr>
                        <a:t>備考</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8CCE4"/>
                    </a:solidFill>
                  </a:tcPr>
                </a:tc>
              </a:tr>
              <a:tr h="20920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平成２７年度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平成２８年度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lnSpc>
                          <a:spcPts val="1500"/>
                        </a:lnSpc>
                        <a:spcAft>
                          <a:spcPts val="0"/>
                        </a:spcAft>
                      </a:pPr>
                      <a:r>
                        <a:rPr lang="ja-JP" sz="900" kern="10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平成２９年度</a:t>
                      </a:r>
                      <a:endParaRPr lang="ja-JP" sz="9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vMerge="1">
                  <a:txBody>
                    <a:bodyPr/>
                    <a:lstStyle/>
                    <a:p>
                      <a:endParaRPr kumimoji="1" lang="ja-JP" altLang="en-US"/>
                    </a:p>
                  </a:txBody>
                  <a:tcPr/>
                </a:tc>
              </a:tr>
              <a:tr h="2026398">
                <a:tc rowSpan="2">
                  <a:txBody>
                    <a:bodyPr/>
                    <a:lstStyle/>
                    <a:p>
                      <a:pPr algn="just">
                        <a:lnSpc>
                          <a:spcPct val="100000"/>
                        </a:lnSpc>
                        <a:spcAft>
                          <a:spcPts val="0"/>
                        </a:spcAft>
                      </a:pP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事務の効率化と併せて、市町村の水平連携の推進をサポートする</a:t>
                      </a:r>
                      <a:endParaRPr lang="en-US" alt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（本文</a:t>
                      </a:r>
                      <a:r>
                        <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P49</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【市町村の自治体クラウド導入へのサポート</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市町村</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の自治体クラウドの取組みについて、円滑に実施・運用できるよう、府は相談体制を整えるとともに、適切な助言等によるサポートを行います。</a:t>
                      </a: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総務部</a:t>
                      </a:r>
                    </a:p>
                    <a:p>
                      <a:pPr algn="just">
                        <a:lnSpc>
                          <a:spcPct val="100000"/>
                        </a:lnSpc>
                        <a:spcAft>
                          <a:spcPts val="0"/>
                        </a:spcAft>
                      </a:pPr>
                      <a:r>
                        <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IT</a:t>
                      </a: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推進課</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en-US" alt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u="none"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府と市町村で構成する自治体クラウド導入検討会（事務局：大阪府）を設置し、導入に向けた課題や導入方法等について検討するとともに、市町村からの個別相談に対し、技術的なアドバイスや他市町村との仲介を行うなど積極的に支援する</a:t>
                      </a:r>
                      <a:endParaRPr lang="ja-JP" sz="900" u="none"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l">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93544">
                <a:tc vMerge="1">
                  <a:txBody>
                    <a:bodyPr/>
                    <a:lstStyle/>
                    <a:p>
                      <a:endParaRPr kumimoji="1" lang="ja-JP" altLang="en-US"/>
                    </a:p>
                  </a:txBody>
                  <a:tcPr/>
                </a:tc>
                <a:tc>
                  <a:txBody>
                    <a:bodyPr/>
                    <a:lstStyle/>
                    <a:p>
                      <a:pPr algn="just">
                        <a:lnSpc>
                          <a:spcPct val="100000"/>
                        </a:lnSpc>
                        <a:spcAft>
                          <a:spcPts val="0"/>
                        </a:spcAft>
                      </a:pP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【市町村間の広域連携等の体制整備にかかるコーディネート</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endParaRPr lang="en-US" altLang="ja-JP" sz="900" kern="100" dirty="0" smtClean="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altLang="en-US" sz="900" kern="100" dirty="0" smtClean="0">
                          <a:effectLst/>
                          <a:latin typeface="Meiryo UI" panose="020B0604030504040204" pitchFamily="50" charset="-128"/>
                          <a:ea typeface="Meiryo UI" panose="020B0604030504040204" pitchFamily="50" charset="-128"/>
                          <a:cs typeface="Meiryo UI" panose="020B0604030504040204" pitchFamily="50" charset="-128"/>
                        </a:rPr>
                        <a:t>　</a:t>
                      </a:r>
                      <a:r>
                        <a:rPr lang="ja-JP" sz="900" kern="100" dirty="0" smtClean="0">
                          <a:effectLst/>
                          <a:latin typeface="Meiryo UI" panose="020B0604030504040204" pitchFamily="50" charset="-128"/>
                          <a:ea typeface="Meiryo UI" panose="020B0604030504040204" pitchFamily="50" charset="-128"/>
                          <a:cs typeface="Meiryo UI" panose="020B0604030504040204" pitchFamily="50" charset="-128"/>
                        </a:rPr>
                        <a:t>行政</a:t>
                      </a:r>
                      <a:r>
                        <a:rPr lang="ja-JP" sz="900" kern="100" dirty="0">
                          <a:effectLst/>
                          <a:latin typeface="Meiryo UI" panose="020B0604030504040204" pitchFamily="50" charset="-128"/>
                          <a:ea typeface="Meiryo UI" panose="020B0604030504040204" pitchFamily="50" charset="-128"/>
                          <a:cs typeface="Meiryo UI" panose="020B0604030504040204" pitchFamily="50" charset="-128"/>
                        </a:rPr>
                        <a:t>サービスの提供体制を維持するため、市町村の広域連携の拡大等の取組みに対し、課題解決に向けた助言など、府がそのコーディネートを担います。</a:t>
                      </a: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総務部</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p>
                      <a:pPr algn="just">
                        <a:lnSpc>
                          <a:spcPct val="100000"/>
                        </a:lnSpc>
                        <a:spcAft>
                          <a:spcPts val="0"/>
                        </a:spcAft>
                      </a:pPr>
                      <a:r>
                        <a:rPr lang="ja-JP"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市町村課</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endParaRPr lang="en-US" alt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p>
                      <a:pPr marL="72000" indent="-457200" algn="just">
                        <a:lnSpc>
                          <a:spcPct val="100000"/>
                        </a:lnSpc>
                        <a:spcAft>
                          <a:spcPts val="0"/>
                        </a:spcAft>
                      </a:pPr>
                      <a:r>
                        <a:rPr lang="ja-JP" sz="900" kern="100"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・市町村の広域連携の拡大等の取組みに</a:t>
                      </a:r>
                      <a:r>
                        <a:rPr lang="ja-JP"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対</a:t>
                      </a:r>
                      <a:r>
                        <a:rPr lang="ja-JP" altLang="en-US" sz="900" kern="100" dirty="0" smtClea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して、コーディネートや情報提供等、積極的に支援する</a:t>
                      </a:r>
                      <a:endParaRPr lang="ja-JP" sz="90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B05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72000" indent="-457200" algn="just">
                        <a:lnSpc>
                          <a:spcPct val="100000"/>
                        </a:lnSpc>
                        <a:spcAft>
                          <a:spcPts val="0"/>
                        </a:spcAft>
                      </a:pPr>
                      <a:r>
                        <a:rPr lang="en-US" sz="900" kern="100"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en-US" sz="900" kern="100" dirty="0">
                          <a:effectLst/>
                          <a:latin typeface="Meiryo UI" panose="020B0604030504040204" pitchFamily="50" charset="-128"/>
                          <a:ea typeface="Meiryo UI" panose="020B0604030504040204" pitchFamily="50" charset="-128"/>
                          <a:cs typeface="Meiryo UI" panose="020B0604030504040204" pitchFamily="50" charset="-128"/>
                        </a:rPr>
                        <a:t> </a:t>
                      </a:r>
                      <a:endParaRPr lang="ja-JP" sz="900" kern="100" dirty="0">
                        <a:effectLst/>
                        <a:latin typeface="Meiryo UI" panose="020B0604030504040204" pitchFamily="50" charset="-128"/>
                        <a:ea typeface="Meiryo UI" panose="020B0604030504040204" pitchFamily="50" charset="-128"/>
                        <a:cs typeface="Meiryo UI" panose="020B0604030504040204" pitchFamily="50" charset="-128"/>
                      </a:endParaRPr>
                    </a:p>
                  </a:txBody>
                  <a:tcPr marL="19037" marR="19037" marT="12766" marB="1276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20" name="直線矢印コネクタ 19"/>
          <p:cNvCxnSpPr/>
          <p:nvPr/>
        </p:nvCxnSpPr>
        <p:spPr>
          <a:xfrm>
            <a:off x="3853721" y="4653136"/>
            <a:ext cx="417646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8432528" y="6489340"/>
            <a:ext cx="648072" cy="3178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fld id="{C8692C38-0430-4F61-A0D4-4C5C3C1314F7}" type="slidenum">
              <a:rPr lang="ja-JP" altLang="en-US">
                <a:solidFill>
                  <a:prstClr val="black"/>
                </a:solidFill>
              </a:rPr>
              <a:pPr algn="ctr"/>
              <a:t>156</a:t>
            </a:fld>
            <a:endParaRPr lang="ja-JP" altLang="en-US" dirty="0">
              <a:solidFill>
                <a:prstClr val="black"/>
              </a:solidFill>
            </a:endParaRPr>
          </a:p>
        </p:txBody>
      </p:sp>
      <p:cxnSp>
        <p:nvCxnSpPr>
          <p:cNvPr id="12" name="直線矢印コネクタ 11"/>
          <p:cNvCxnSpPr/>
          <p:nvPr/>
        </p:nvCxnSpPr>
        <p:spPr>
          <a:xfrm>
            <a:off x="3853721" y="3429000"/>
            <a:ext cx="4176464" cy="0"/>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09945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テーマ">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5_Office ​​テーマ">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3501</Words>
  <Application>Microsoft Office PowerPoint</Application>
  <PresentationFormat>画面に合わせる (4:3)</PresentationFormat>
  <Paragraphs>1185</Paragraphs>
  <Slides>21</Slides>
  <Notes>1</Notes>
  <HiddenSlides>0</HiddenSlides>
  <MMClips>0</MMClips>
  <ScaleCrop>false</ScaleCrop>
  <HeadingPairs>
    <vt:vector size="4" baseType="variant">
      <vt:variant>
        <vt:lpstr>テーマ</vt:lpstr>
      </vt:variant>
      <vt:variant>
        <vt:i4>3</vt:i4>
      </vt:variant>
      <vt:variant>
        <vt:lpstr>スライド タイトル</vt:lpstr>
      </vt:variant>
      <vt:variant>
        <vt:i4>21</vt:i4>
      </vt:variant>
    </vt:vector>
  </HeadingPairs>
  <TitlesOfParts>
    <vt:vector size="24" baseType="lpstr">
      <vt:lpstr>Office ​​テーマ</vt:lpstr>
      <vt:lpstr>4_Office ​​テーマ</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HOSTNAME</cp:lastModifiedBy>
  <cp:revision>2</cp:revision>
  <dcterms:created xsi:type="dcterms:W3CDTF">2015-02-12T07:57:44Z</dcterms:created>
  <dcterms:modified xsi:type="dcterms:W3CDTF">2015-02-12T08:08:30Z</dcterms:modified>
</cp:coreProperties>
</file>