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4" saveSubsetFonts="1">
  <p:sldMasterIdLst>
    <p:sldMasterId id="2147483660" r:id="rId1"/>
  </p:sldMasterIdLst>
  <p:sldIdLst>
    <p:sldId id="257" r:id="rId2"/>
    <p:sldId id="258" r:id="rId3"/>
    <p:sldId id="259" r:id="rId4"/>
    <p:sldId id="260" r:id="rId5"/>
    <p:sldId id="261" r:id="rId6"/>
    <p:sldId id="262" r:id="rId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67634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45418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13131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72073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81296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58339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93749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22813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79161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55763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76354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229055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線コネクタ 7"/>
          <p:cNvCxnSpPr/>
          <p:nvPr/>
        </p:nvCxnSpPr>
        <p:spPr>
          <a:xfrm>
            <a:off x="971600" y="2276872"/>
            <a:ext cx="7200800" cy="0"/>
          </a:xfrm>
          <a:prstGeom prst="line">
            <a:avLst/>
          </a:prstGeom>
        </p:spPr>
        <p:style>
          <a:lnRef idx="3">
            <a:schemeClr val="accent1"/>
          </a:lnRef>
          <a:fillRef idx="0">
            <a:schemeClr val="accent1"/>
          </a:fillRef>
          <a:effectRef idx="2">
            <a:schemeClr val="accent1"/>
          </a:effectRef>
          <a:fontRef idx="minor">
            <a:schemeClr val="tx1"/>
          </a:fontRef>
        </p:style>
      </p:cxnSp>
      <p:sp>
        <p:nvSpPr>
          <p:cNvPr id="9" name="正方形/長方形 8"/>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4</a:t>
            </a:fld>
            <a:endParaRPr lang="ja-JP" altLang="en-US" dirty="0">
              <a:solidFill>
                <a:prstClr val="black"/>
              </a:solidFill>
            </a:endParaRPr>
          </a:p>
        </p:txBody>
      </p:sp>
      <p:sp>
        <p:nvSpPr>
          <p:cNvPr id="3" name="テキスト ボックス 2"/>
          <p:cNvSpPr txBox="1"/>
          <p:nvPr/>
        </p:nvSpPr>
        <p:spPr>
          <a:xfrm>
            <a:off x="735772" y="1453331"/>
            <a:ext cx="8020792" cy="523220"/>
          </a:xfrm>
          <a:prstGeom prst="rect">
            <a:avLst/>
          </a:prstGeom>
          <a:noFill/>
        </p:spPr>
        <p:txBody>
          <a:bodyPr wrap="square" rtlCol="0">
            <a:spAutoFit/>
          </a:bodyPr>
          <a:lstStyle/>
          <a:p>
            <a:r>
              <a:rPr lang="zh-TW" altLang="en-US" sz="2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１．基本方針</a:t>
            </a:r>
            <a:endParaRPr lang="ja-JP" altLang="en-US" sz="2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1259632" y="2636912"/>
            <a:ext cx="6030416" cy="646331"/>
          </a:xfrm>
          <a:prstGeom prst="rect">
            <a:avLst/>
          </a:prstGeom>
        </p:spPr>
        <p:txBody>
          <a:bodyPr wrap="square">
            <a:spAutoFit/>
          </a:bodyPr>
          <a:lstStyle/>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改革のめざすもの（基本的な考え方）</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tabLst>
                <a:tab pos="8256588" algn="r"/>
              </a:tabLst>
              <a:defRPr/>
            </a:pP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441021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改革のめざすもの（基本的な考え方）</a:t>
            </a:r>
          </a:p>
        </p:txBody>
      </p:sp>
      <p:cxnSp>
        <p:nvCxnSpPr>
          <p:cNvPr id="4" name="直線コネクタ 3"/>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5</a:t>
            </a:fld>
            <a:endParaRPr lang="ja-JP" altLang="en-US" dirty="0">
              <a:solidFill>
                <a:prstClr val="black"/>
              </a:solidFill>
            </a:endParaRPr>
          </a:p>
        </p:txBody>
      </p:sp>
      <p:sp>
        <p:nvSpPr>
          <p:cNvPr id="2" name="正方形/長方形 1"/>
          <p:cNvSpPr/>
          <p:nvPr/>
        </p:nvSpPr>
        <p:spPr>
          <a:xfrm>
            <a:off x="107504" y="706413"/>
            <a:ext cx="9036496" cy="5978560"/>
          </a:xfrm>
          <a:prstGeom prst="rect">
            <a:avLst/>
          </a:prstGeom>
        </p:spPr>
        <p:txBody>
          <a:bodyPr wrap="square">
            <a:spAutoFit/>
          </a:bodyPr>
          <a:lstStyle/>
          <a:p>
            <a:pPr marL="180000" indent="-457200">
              <a:lnSpc>
                <a:spcPts val="1700"/>
              </a:lnSpc>
            </a:pP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改革の継承と発展</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180000" indent="-457200">
              <a:lnSpc>
                <a:spcPts val="17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これまでの改革を継承・発展させつつ、時代環境の変化を見据え、新たな視点からの行政展開をめざします。</a:t>
            </a:r>
          </a:p>
          <a:p>
            <a:pPr marL="180000" indent="-457200">
              <a:lnSpc>
                <a:spcPts val="1700"/>
              </a:lnSpc>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7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（１）現状認識</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55600" indent="-355600">
              <a:lnSpc>
                <a:spcPts val="17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大阪府は、深刻な財政危機を克服するため、「事業の厳格な選択」を進めるとともに、「広域自治体として　　の役割への純化」をめざし、全国的にも類例のない規模での厳しい行財政改革に取り組んできました。特に平成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に策定した「財政再建プログラム（案）」以降、将来世代に負担を先送りせず、「収入の範囲内で予算を組む」という基本方針のもと、ゼロベースでの見直しや人件費削減の取組みなどを行い、持続可能な行財政構造への転換に力を注いできました。</a:t>
            </a:r>
          </a:p>
          <a:p>
            <a:pPr marL="180000" indent="-457200">
              <a:lnSpc>
                <a:spcPts val="1700"/>
              </a:lnSpc>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66713" indent="-644525">
              <a:lnSpc>
                <a:spcPts val="17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これまでの取組みにより、組織運営体制のスリム・効率化を図るとともに、財政面では、一定の条件のもと、危機的な財政状況からようやく脱却の見通しが見えつつあります。しかしながら、特に直面する</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か年は多額の収支不足が見込まれるなど、府財政は依然として厳しい状況にあります。</a:t>
            </a:r>
          </a:p>
          <a:p>
            <a:pPr marL="180000" indent="-457200">
              <a:lnSpc>
                <a:spcPts val="1700"/>
              </a:lnSpc>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66713" indent="-644525">
              <a:lnSpc>
                <a:spcPts val="17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また、人口構造をはじめ府を取り巻く状況が大きく変化していくなか、人口減少、超高齢社会を見据えた施策全般のあり方をはじめ、直面する南海トラフ巨大地震対策や成長戦略の取組みなど、新たな課題にもしっかりと対応していかねばなりません。</a:t>
            </a:r>
          </a:p>
          <a:p>
            <a:pPr marL="366713" indent="-644525">
              <a:lnSpc>
                <a:spcPts val="17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そのためには、「選択と集中」による柔軟な事業シフトや最適な役割分担と連携の強化により、創造性を発揮しながら課題に的確に対応しうる行財政運営体制を確立する必要があります。</a:t>
            </a:r>
          </a:p>
          <a:p>
            <a:pPr marL="180000" indent="-457200">
              <a:lnSpc>
                <a:spcPts val="1700"/>
              </a:lnSpc>
            </a:pP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7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（２）プランの位置づけ</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66713" indent="-644525">
              <a:lnSpc>
                <a:spcPts val="17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これまでの改革の取組みを継承・発展させつつ、「強い大阪」の実現をめざし、自律的な行財政マネジメントや新たな発想・視点からの行政展開を軸に、今後の府の行財政運営改革の基本方針を示すものです。</a:t>
            </a:r>
          </a:p>
          <a:p>
            <a:pPr marL="180000" indent="-457200">
              <a:lnSpc>
                <a:spcPts val="1700"/>
              </a:lnSpc>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66713" indent="-644525">
              <a:lnSpc>
                <a:spcPts val="17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あわせて、直面する収支不足への対応をはじめ、持続可能で安定的な財政運営の実現に向けた方向性を明らかにします。これらにより、新たな時代環境を見据え、行財政基盤の充実・強化をめざします。</a:t>
            </a:r>
          </a:p>
          <a:p>
            <a:pPr marL="180000" indent="-457200">
              <a:lnSpc>
                <a:spcPts val="1700"/>
              </a:lnSpc>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802341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改革のめざすもの（基本的な考え方）</a:t>
            </a:r>
          </a:p>
        </p:txBody>
      </p:sp>
      <p:cxnSp>
        <p:nvCxnSpPr>
          <p:cNvPr id="4" name="直線コネクタ 3"/>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6</a:t>
            </a:fld>
            <a:endParaRPr lang="ja-JP" altLang="en-US" dirty="0">
              <a:solidFill>
                <a:prstClr val="black"/>
              </a:solidFill>
            </a:endParaRPr>
          </a:p>
        </p:txBody>
      </p:sp>
      <p:sp>
        <p:nvSpPr>
          <p:cNvPr id="2" name="正方形/長方形 1"/>
          <p:cNvSpPr/>
          <p:nvPr/>
        </p:nvSpPr>
        <p:spPr>
          <a:xfrm>
            <a:off x="47007" y="682137"/>
            <a:ext cx="9069698" cy="6281207"/>
          </a:xfrm>
          <a:prstGeom prst="rect">
            <a:avLst/>
          </a:prstGeom>
        </p:spPr>
        <p:txBody>
          <a:bodyPr wrap="square">
            <a:spAutoFit/>
          </a:bodyPr>
          <a:lstStyle/>
          <a:p>
            <a:pPr marL="180000" indent="-457200">
              <a:lnSpc>
                <a:spcPts val="17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（３）改革の目標（理念）</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7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「組み換え（シフト）」と「強みを束ねる」を改革の視点に、めざす姿は、自律的で創造性を発揮する行財政運営体制の確立です。</a:t>
            </a:r>
          </a:p>
          <a:p>
            <a:pPr marL="180000" indent="-457200">
              <a:lnSpc>
                <a:spcPts val="1700"/>
              </a:lnSpc>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改革の視点</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180000" indent="-4572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① 組み換え（シフト）</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66713" indent="-644525">
              <a:lnSpc>
                <a:spcPts val="17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超高齢社会の到来をはじめ、全国的な人口減少の波、さらにグローバル化の一層の進展は、行政のあり方にも大きな変革を迫っています。</a:t>
            </a:r>
          </a:p>
          <a:p>
            <a:pPr marL="360000" indent="-432000">
              <a:lnSpc>
                <a:spcPts val="17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新たな時代環境のもとで、直面する課題に的確に対応しながら、持続可能な社会システムづくりを進め、 同時に経済活力の維持・向上をめざすためには、創造的な施策展開やサービス向上を通じて、常に新たな  価値を生み出していくことが何よりも求められます。</a:t>
            </a:r>
          </a:p>
          <a:p>
            <a:pPr marL="366713" indent="-644525">
              <a:lnSpc>
                <a:spcPts val="17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大阪府はこれまで財政危機の回避という全庁方針のもと改革を断行してきました。今後、取り巻く環境や 前提条件がますます速く、複雑に変化していく中で、継続的な「選択と集中」を軸に、絶えざる改革を進めていくことが今まで以上に重要です。</a:t>
            </a:r>
          </a:p>
          <a:p>
            <a:pPr marL="366713" indent="-644525">
              <a:lnSpc>
                <a:spcPts val="17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このため、常に変化の先を見通しながら、あるべき方向性に向けて事業、ストック、マンパワーを効果的に組み換え、限られた財源と人材の中で最大の効果を発揮する体制づくりに取り組みます。</a:t>
            </a:r>
          </a:p>
          <a:p>
            <a:pPr marL="180000" indent="-457200">
              <a:lnSpc>
                <a:spcPts val="1700"/>
              </a:lnSpc>
            </a:pP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② 強みを束ねる</a:t>
            </a:r>
          </a:p>
          <a:p>
            <a:pPr marL="366713" indent="-644525">
              <a:lnSpc>
                <a:spcPts val="17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また、今後、右肩上がりの時代のように行政が幅広いニーズに対応していくことには限界があります。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66713" indent="-644525">
              <a:lnSpc>
                <a:spcPts val="1700"/>
              </a:lnSpc>
            </a:pP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これからは、府民や企業など民間と行政との広範な連携・ネットワークによって社会全体を支える方向に大きく転換していくことが重要です。</a:t>
            </a:r>
          </a:p>
          <a:p>
            <a:pPr marL="366713" indent="-644525">
              <a:lnSpc>
                <a:spcPts val="17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そのため、防災、セーフティネットや広域的な基盤整備など広域自治体として果たすべき役割をしっかりと果たしつつ、同時に、あるべき方向性や目標を広く、わかりやすく提示し、連携・ネットワークの「起点」となる役割を果たさなければなりません。</a:t>
            </a:r>
          </a:p>
          <a:p>
            <a:pPr marL="180000" indent="-457200">
              <a:lnSpc>
                <a:spcPts val="17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今後とも、常に先を見通した政策創造に取り組み、必要があれば国を動かすような提案も行っていきます。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7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そして、国、自治体、府民、企業など幅広い関係者の強みを束ねる環境や基盤を整えていきます。</a:t>
            </a:r>
          </a:p>
          <a:p>
            <a:pPr marL="180000" indent="-457200">
              <a:lnSpc>
                <a:spcPts val="1700"/>
              </a:lnSpc>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735054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改革のめざすもの（基本的な考え方）</a:t>
            </a:r>
          </a:p>
        </p:txBody>
      </p:sp>
      <p:cxnSp>
        <p:nvCxnSpPr>
          <p:cNvPr id="4" name="直線コネクタ 3"/>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7</a:t>
            </a:fld>
            <a:endParaRPr lang="ja-JP" altLang="en-US" dirty="0">
              <a:solidFill>
                <a:prstClr val="black"/>
              </a:solidFill>
            </a:endParaRPr>
          </a:p>
        </p:txBody>
      </p:sp>
      <p:sp>
        <p:nvSpPr>
          <p:cNvPr id="2" name="正方形/長方形 1"/>
          <p:cNvSpPr/>
          <p:nvPr/>
        </p:nvSpPr>
        <p:spPr>
          <a:xfrm>
            <a:off x="102858" y="854710"/>
            <a:ext cx="8979002" cy="4016484"/>
          </a:xfrm>
          <a:prstGeom prst="rect">
            <a:avLst/>
          </a:prstGeom>
        </p:spPr>
        <p:txBody>
          <a:bodyPr wrap="square">
            <a:spAutoFit/>
          </a:bodyPr>
          <a:lstStyle/>
          <a:p>
            <a:pPr marL="180000" indent="-457200">
              <a:lnSpc>
                <a:spcPts val="22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めざす姿</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66713" indent="-644525">
              <a:lnSpc>
                <a:spcPts val="20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大阪は、我が国を牽引する経済・交流拠点のひとつであるとともに、さまざまな課題への対応において、常に全国のモデルとなる役割を担ってきました。引き続きそうした自覚をもって、新たな発想も柔軟に取り入れながら、さらなる改革に大胆に取り組んでいきます。</a:t>
            </a:r>
          </a:p>
          <a:p>
            <a:pPr marL="366713" indent="-644525">
              <a:lnSpc>
                <a:spcPts val="20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今回のプランは、歳入歳出全般の抜本的な改革という、これまでの取組みを継承・発展させるとともに、</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事業重点化プロセス</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をはじめ、府組織が弛みなく改革を推し進めていくための枠組みや、行政、民間の新たなパートナーシップを中心としたこれからの行政展開の方向性を改革の大きな柱としました。</a:t>
            </a:r>
          </a:p>
          <a:p>
            <a:pPr marL="180000" indent="-457200">
              <a:lnSpc>
                <a:spcPts val="20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目標は、自律的で創造性を発揮する運営体制の確立です。</a:t>
            </a:r>
          </a:p>
          <a:p>
            <a:pPr marL="366713" indent="-644525">
              <a:lnSpc>
                <a:spcPts val="20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自ら課題を発見し、最適な解決手法を選択する。そして、実現に向けて広く強みを束ねていく。めざす姿はそこにあります。</a:t>
            </a:r>
          </a:p>
          <a:p>
            <a:pPr marL="180000" indent="-457200">
              <a:lnSpc>
                <a:spcPts val="20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大阪府は、引き続き全庁を挙げて改革に取り組み、新たな時代環境に果敢に挑戦していきます。</a:t>
            </a:r>
          </a:p>
          <a:p>
            <a:pPr marL="180000" indent="-457200">
              <a:lnSpc>
                <a:spcPts val="2200"/>
              </a:lnSpc>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22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（４）計画期間</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66713" indent="-644525">
              <a:lnSpc>
                <a:spcPts val="20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年度までの３年間とします。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66713" indent="-644525">
              <a:lnSpc>
                <a:spcPts val="20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なお、今後の状況の変化等に応じて、適宜、整合を図ります。　</a:t>
            </a:r>
          </a:p>
        </p:txBody>
      </p:sp>
    </p:spTree>
    <p:extLst>
      <p:ext uri="{BB962C8B-B14F-4D97-AF65-F5344CB8AC3E}">
        <p14:creationId xmlns:p14="http://schemas.microsoft.com/office/powerpoint/2010/main" val="3491179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曲折矢印 40"/>
          <p:cNvSpPr/>
          <p:nvPr/>
        </p:nvSpPr>
        <p:spPr>
          <a:xfrm flipV="1">
            <a:off x="89755" y="3356987"/>
            <a:ext cx="2666045" cy="3030165"/>
          </a:xfrm>
          <a:prstGeom prst="bentArrow">
            <a:avLst>
              <a:gd name="adj1" fmla="val 42447"/>
              <a:gd name="adj2" fmla="val 50000"/>
              <a:gd name="adj3" fmla="val 46783"/>
              <a:gd name="adj4" fmla="val 46071"/>
            </a:avLst>
          </a:prstGeom>
          <a:solidFill>
            <a:schemeClr val="accent1">
              <a:lumMod val="40000"/>
              <a:lumOff val="60000"/>
            </a:schemeClr>
          </a:solidFill>
          <a:ln w="9525">
            <a:noFill/>
          </a:ln>
        </p:spPr>
        <p:txBody>
          <a:bodyPr wrap="square" lIns="91440" tIns="45720" rIns="91440" bIns="45720" rtlCol="0"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kumimoji="0" lang="ja-JP" altLang="en-US" sz="4000" i="1" kern="0" cap="all"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HG丸ｺﾞｼｯｸM-PRO" panose="020F0600000000000000" pitchFamily="50" charset="-128"/>
              <a:ea typeface="HG丸ｺﾞｼｯｸM-PRO" panose="020F0600000000000000" pitchFamily="50" charset="-128"/>
            </a:endParaRPr>
          </a:p>
        </p:txBody>
      </p:sp>
      <p:sp>
        <p:nvSpPr>
          <p:cNvPr id="40" name="右矢印 39"/>
          <p:cNvSpPr/>
          <p:nvPr/>
        </p:nvSpPr>
        <p:spPr>
          <a:xfrm>
            <a:off x="2275177" y="5090584"/>
            <a:ext cx="6692970" cy="1756458"/>
          </a:xfrm>
          <a:prstGeom prst="rightArrow">
            <a:avLst>
              <a:gd name="adj1" fmla="val 67828"/>
              <a:gd name="adj2" fmla="val 72504"/>
            </a:avLst>
          </a:prstGeom>
          <a:gradFill flip="none" rotWithShape="1">
            <a:gsLst>
              <a:gs pos="0">
                <a:schemeClr val="accent1">
                  <a:lumMod val="60000"/>
                  <a:lumOff val="40000"/>
                </a:schemeClr>
              </a:gs>
              <a:gs pos="50000">
                <a:schemeClr val="accent1">
                  <a:lumMod val="60000"/>
                  <a:lumOff val="40000"/>
                </a:schemeClr>
              </a:gs>
              <a:gs pos="100000">
                <a:schemeClr val="accent1">
                  <a:lumMod val="75000"/>
                </a:schemeClr>
              </a:gs>
            </a:gsLst>
            <a:lin ang="0" scaled="1"/>
            <a:tileRect/>
          </a:gradFill>
          <a:ln w="9525">
            <a:noFill/>
          </a:ln>
          <a:effectLst>
            <a:glow rad="139700">
              <a:schemeClr val="accent1">
                <a:satMod val="175000"/>
                <a:alpha val="40000"/>
              </a:schemeClr>
            </a:glow>
            <a:softEdge rad="317500"/>
          </a:effectLst>
          <a:scene3d>
            <a:camera prst="orthographicFront"/>
            <a:lightRig rig="brightRoom" dir="t"/>
          </a:scene3d>
          <a:sp3d>
            <a:bevelT/>
          </a:sp3d>
        </p:spPr>
        <p:txBody>
          <a:bodyPr wrap="square" lIns="91440" tIns="45720" rIns="91440" bIns="45720" rtlCol="0" anchor="ctr">
            <a:normAutofit/>
            <a:sp3d contourW="6350" prstMaterial="plastic">
              <a:bevelT w="20320" h="20320" prst="angle"/>
              <a:contourClr>
                <a:schemeClr val="accent1">
                  <a:tint val="100000"/>
                  <a:shade val="100000"/>
                  <a:hueMod val="100000"/>
                  <a:satMod val="100000"/>
                </a:schemeClr>
              </a:contourClr>
            </a:sp3d>
          </a:bodyPr>
          <a:lstStyle/>
          <a:p>
            <a:pPr algn="ctr"/>
            <a:endParaRPr kumimoji="0" lang="ja-JP" altLang="en-US" sz="4000" i="1" kern="0" cap="all"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HG丸ｺﾞｼｯｸM-PRO" panose="020F0600000000000000" pitchFamily="50" charset="-128"/>
              <a:ea typeface="HG丸ｺﾞｼｯｸM-PRO" panose="020F0600000000000000" pitchFamily="50" charset="-128"/>
            </a:endParaRPr>
          </a:p>
        </p:txBody>
      </p:sp>
      <p:sp>
        <p:nvSpPr>
          <p:cNvPr id="3" name="正方形/長方形 2"/>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改革のめざすもの（基本的な考え方）</a:t>
            </a:r>
          </a:p>
        </p:txBody>
      </p:sp>
      <p:cxnSp>
        <p:nvCxnSpPr>
          <p:cNvPr id="4" name="直線コネクタ 3"/>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8</a:t>
            </a:fld>
            <a:endParaRPr lang="ja-JP" altLang="en-US" dirty="0">
              <a:solidFill>
                <a:prstClr val="black"/>
              </a:solidFill>
            </a:endParaRPr>
          </a:p>
        </p:txBody>
      </p:sp>
      <p:sp>
        <p:nvSpPr>
          <p:cNvPr id="18" name="タイトル 1"/>
          <p:cNvSpPr txBox="1">
            <a:spLocks/>
          </p:cNvSpPr>
          <p:nvPr/>
        </p:nvSpPr>
        <p:spPr>
          <a:xfrm>
            <a:off x="179512" y="716557"/>
            <a:ext cx="2291975" cy="388293"/>
          </a:xfrm>
          <a:prstGeom prst="rect">
            <a:avLst/>
          </a:prstGeom>
          <a:solidFill>
            <a:schemeClr val="bg1">
              <a:lumMod val="85000"/>
            </a:schemeClr>
          </a:solidFill>
          <a:ln>
            <a:noFill/>
          </a:ln>
          <a:scene3d>
            <a:camera prst="orthographicFront"/>
            <a:lightRig rig="threePt" dir="t"/>
          </a:scene3d>
          <a:sp3d>
            <a:bevelT/>
          </a:sp3d>
        </p:spPr>
        <p:txBody>
          <a:bodyPr anchor="ctr"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改革の継承と発展</a:t>
            </a: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ホームベース 37"/>
          <p:cNvSpPr/>
          <p:nvPr/>
        </p:nvSpPr>
        <p:spPr>
          <a:xfrm>
            <a:off x="89756" y="1233466"/>
            <a:ext cx="8964488" cy="2014559"/>
          </a:xfrm>
          <a:prstGeom prst="homePlate">
            <a:avLst>
              <a:gd name="adj" fmla="val 31499"/>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nvGrpSpPr>
          <p:cNvPr id="35" name="グループ化 34"/>
          <p:cNvGrpSpPr/>
          <p:nvPr/>
        </p:nvGrpSpPr>
        <p:grpSpPr>
          <a:xfrm>
            <a:off x="185298" y="1293738"/>
            <a:ext cx="8571266" cy="1760980"/>
            <a:chOff x="11575" y="1235949"/>
            <a:chExt cx="8571266" cy="1760980"/>
          </a:xfrm>
        </p:grpSpPr>
        <p:sp>
          <p:nvSpPr>
            <p:cNvPr id="7" name="山形 6"/>
            <p:cNvSpPr/>
            <p:nvPr/>
          </p:nvSpPr>
          <p:spPr>
            <a:xfrm>
              <a:off x="3836246" y="1235949"/>
              <a:ext cx="1632164" cy="1760978"/>
            </a:xfrm>
            <a:prstGeom prst="chevron">
              <a:avLst>
                <a:gd name="adj" fmla="val 33107"/>
              </a:avLst>
            </a:prstGeom>
            <a:solidFill>
              <a:schemeClr val="accent1">
                <a:lumMod val="60000"/>
                <a:lumOff val="4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black"/>
                </a:solidFill>
              </a:endParaRPr>
            </a:p>
          </p:txBody>
        </p:sp>
        <p:sp>
          <p:nvSpPr>
            <p:cNvPr id="9" name="山形 8"/>
            <p:cNvSpPr/>
            <p:nvPr/>
          </p:nvSpPr>
          <p:spPr>
            <a:xfrm>
              <a:off x="1678329" y="1235951"/>
              <a:ext cx="2523178" cy="1760978"/>
            </a:xfrm>
            <a:prstGeom prst="chevron">
              <a:avLst>
                <a:gd name="adj" fmla="val 30818"/>
              </a:avLst>
            </a:prstGeom>
            <a:solidFill>
              <a:schemeClr val="accent1">
                <a:lumMod val="60000"/>
                <a:lumOff val="4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black"/>
                </a:solidFill>
              </a:endParaRPr>
            </a:p>
          </p:txBody>
        </p:sp>
        <p:sp>
          <p:nvSpPr>
            <p:cNvPr id="10" name="ホームベース 9"/>
            <p:cNvSpPr/>
            <p:nvPr/>
          </p:nvSpPr>
          <p:spPr>
            <a:xfrm>
              <a:off x="11576" y="1235952"/>
              <a:ext cx="2025466" cy="1760976"/>
            </a:xfrm>
            <a:prstGeom prst="homePlate">
              <a:avLst>
                <a:gd name="adj" fmla="val 31499"/>
              </a:avLst>
            </a:prstGeom>
            <a:solidFill>
              <a:schemeClr val="accent1">
                <a:lumMod val="60000"/>
                <a:lumOff val="4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1" name="角丸四角形 10"/>
            <p:cNvSpPr/>
            <p:nvPr/>
          </p:nvSpPr>
          <p:spPr>
            <a:xfrm>
              <a:off x="5613619" y="1726113"/>
              <a:ext cx="2817106" cy="1035498"/>
            </a:xfrm>
            <a:prstGeom prst="roundRect">
              <a:avLst/>
            </a:prstGeom>
            <a:solidFill>
              <a:schemeClr val="bg1"/>
            </a:solidFill>
            <a:ln w="12700">
              <a:prstDash val="dashDot"/>
            </a:ln>
          </p:spPr>
          <p:style>
            <a:lnRef idx="2">
              <a:schemeClr val="accent1">
                <a:shade val="50000"/>
              </a:schemeClr>
            </a:lnRef>
            <a:fillRef idx="1">
              <a:schemeClr val="accent1"/>
            </a:fillRef>
            <a:effectRef idx="0">
              <a:schemeClr val="accent1"/>
            </a:effectRef>
            <a:fontRef idx="minor">
              <a:schemeClr val="lt1"/>
            </a:fontRef>
          </p:style>
          <p:txBody>
            <a:bodyPr lIns="144000" rtlCol="0" anchor="ctr"/>
            <a:lstStyle/>
            <a:p>
              <a:pPr algn="ctr"/>
              <a:endParaRPr lang="ja-JP" altLang="en-US">
                <a:solidFill>
                  <a:prstClr val="white"/>
                </a:solidFill>
              </a:endParaRPr>
            </a:p>
          </p:txBody>
        </p:sp>
        <p:sp>
          <p:nvSpPr>
            <p:cNvPr id="14" name="正方形/長方形 13"/>
            <p:cNvSpPr/>
            <p:nvPr/>
          </p:nvSpPr>
          <p:spPr>
            <a:xfrm>
              <a:off x="5647014" y="1806263"/>
              <a:ext cx="2935827" cy="830997"/>
            </a:xfrm>
            <a:prstGeom prst="rect">
              <a:avLst/>
            </a:prstGeom>
            <a:ln cap="rnd">
              <a:noFill/>
            </a:ln>
          </p:spPr>
          <p:txBody>
            <a:bodyPr wrap="square">
              <a:spAutoFit/>
            </a:bodyPr>
            <a:lstStyle/>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・歳入・歳出全般にわたる点検・見直し</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・公務員制度改革</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・出資法人、公の施設等の点検</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・適切なリスク管理　　　　　　など</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1963009" y="1235951"/>
              <a:ext cx="2259943" cy="461665"/>
            </a:xfrm>
            <a:prstGeom prst="rect">
              <a:avLst/>
            </a:prstGeom>
          </p:spPr>
          <p:txBody>
            <a:bodyPr wrap="square">
              <a:spAutoFit/>
            </a:bodyPr>
            <a:lstStyle/>
            <a:p>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H23</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H25</a:t>
              </a:r>
            </a:p>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財政構造改革プラン（案）</a:t>
              </a:r>
            </a:p>
          </p:txBody>
        </p:sp>
        <p:sp>
          <p:nvSpPr>
            <p:cNvPr id="16" name="正方形/長方形 15"/>
            <p:cNvSpPr/>
            <p:nvPr/>
          </p:nvSpPr>
          <p:spPr>
            <a:xfrm>
              <a:off x="3888130" y="1235950"/>
              <a:ext cx="1672247" cy="553998"/>
            </a:xfrm>
            <a:prstGeom prst="rect">
              <a:avLst/>
            </a:prstGeom>
            <a:ln>
              <a:noFill/>
            </a:ln>
          </p:spPr>
          <p:txBody>
            <a:bodyPr wrap="square">
              <a:spAutoFit/>
            </a:bodyPr>
            <a:lstStyle/>
            <a:p>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H26</a:t>
              </a:r>
            </a:p>
            <a:p>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財政構造改革プラン（案）の</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改革の視点を承継した取組み</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11575" y="1235950"/>
              <a:ext cx="2259943" cy="461665"/>
            </a:xfrm>
            <a:prstGeom prst="rect">
              <a:avLst/>
            </a:prstGeom>
          </p:spPr>
          <p:txBody>
            <a:bodyPr wrap="square">
              <a:spAutoFit/>
            </a:bodyPr>
            <a:lstStyle/>
            <a:p>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H22</a:t>
              </a:r>
            </a:p>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財政再建プログラム（案）</a:t>
              </a:r>
            </a:p>
          </p:txBody>
        </p:sp>
      </p:grpSp>
      <p:sp>
        <p:nvSpPr>
          <p:cNvPr id="20" name="右矢印 19"/>
          <p:cNvSpPr/>
          <p:nvPr/>
        </p:nvSpPr>
        <p:spPr>
          <a:xfrm>
            <a:off x="2275177" y="3278529"/>
            <a:ext cx="6692970" cy="1756458"/>
          </a:xfrm>
          <a:prstGeom prst="rightArrow">
            <a:avLst>
              <a:gd name="adj1" fmla="val 67828"/>
              <a:gd name="adj2" fmla="val 72504"/>
            </a:avLst>
          </a:prstGeom>
          <a:gradFill flip="none" rotWithShape="1">
            <a:gsLst>
              <a:gs pos="0">
                <a:schemeClr val="accent1">
                  <a:lumMod val="60000"/>
                  <a:lumOff val="40000"/>
                </a:schemeClr>
              </a:gs>
              <a:gs pos="50000">
                <a:schemeClr val="accent1">
                  <a:lumMod val="60000"/>
                  <a:lumOff val="40000"/>
                </a:schemeClr>
              </a:gs>
              <a:gs pos="100000">
                <a:schemeClr val="accent1">
                  <a:lumMod val="75000"/>
                </a:schemeClr>
              </a:gs>
            </a:gsLst>
            <a:lin ang="0" scaled="1"/>
            <a:tileRect/>
          </a:gradFill>
          <a:ln w="9525">
            <a:noFill/>
          </a:ln>
          <a:effectLst>
            <a:glow rad="139700">
              <a:schemeClr val="accent1">
                <a:satMod val="175000"/>
                <a:alpha val="40000"/>
              </a:schemeClr>
            </a:glow>
            <a:softEdge rad="317500"/>
          </a:effectLst>
          <a:scene3d>
            <a:camera prst="orthographicFront"/>
            <a:lightRig rig="brightRoom" dir="t"/>
          </a:scene3d>
          <a:sp3d>
            <a:bevelT/>
          </a:sp3d>
        </p:spPr>
        <p:txBody>
          <a:bodyPr wrap="square" lIns="91440" tIns="45720" rIns="91440" bIns="45720" rtlCol="0" anchor="ctr">
            <a:normAutofit/>
            <a:sp3d contourW="6350" prstMaterial="plastic">
              <a:bevelT w="20320" h="20320" prst="angle"/>
              <a:contourClr>
                <a:schemeClr val="accent1">
                  <a:tint val="100000"/>
                  <a:shade val="100000"/>
                  <a:hueMod val="100000"/>
                  <a:satMod val="100000"/>
                </a:schemeClr>
              </a:contourClr>
            </a:sp3d>
          </a:bodyPr>
          <a:lstStyle/>
          <a:p>
            <a:pPr algn="ctr"/>
            <a:endParaRPr kumimoji="0" lang="ja-JP" altLang="en-US" sz="4000" i="1" kern="0" cap="all"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HG丸ｺﾞｼｯｸM-PRO" panose="020F0600000000000000" pitchFamily="50" charset="-128"/>
              <a:ea typeface="HG丸ｺﾞｼｯｸM-PRO" panose="020F0600000000000000" pitchFamily="50" charset="-128"/>
            </a:endParaRPr>
          </a:p>
        </p:txBody>
      </p:sp>
      <p:sp>
        <p:nvSpPr>
          <p:cNvPr id="24" name="角丸四角形 23"/>
          <p:cNvSpPr/>
          <p:nvPr/>
        </p:nvSpPr>
        <p:spPr>
          <a:xfrm>
            <a:off x="2445241" y="3779017"/>
            <a:ext cx="1030226" cy="755481"/>
          </a:xfrm>
          <a:prstGeom prst="roundRect">
            <a:avLst/>
          </a:prstGeom>
          <a:solidFill>
            <a:schemeClr val="accent1">
              <a:lumMod val="40000"/>
              <a:lumOff val="60000"/>
            </a:schemeClr>
          </a:solidFill>
          <a:ln w="15875">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発展</a:t>
            </a:r>
          </a:p>
        </p:txBody>
      </p:sp>
      <p:sp>
        <p:nvSpPr>
          <p:cNvPr id="26" name="角丸四角形 25"/>
          <p:cNvSpPr/>
          <p:nvPr/>
        </p:nvSpPr>
        <p:spPr>
          <a:xfrm>
            <a:off x="2471487" y="5600700"/>
            <a:ext cx="1030226" cy="704850"/>
          </a:xfrm>
          <a:prstGeom prst="roundRect">
            <a:avLst/>
          </a:prstGeom>
          <a:solidFill>
            <a:schemeClr val="accent1">
              <a:lumMod val="40000"/>
              <a:lumOff val="60000"/>
            </a:schemeClr>
          </a:solidFill>
          <a:ln w="15875">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継承</a:t>
            </a:r>
          </a:p>
        </p:txBody>
      </p:sp>
      <p:sp>
        <p:nvSpPr>
          <p:cNvPr id="28" name="角丸四角形 27"/>
          <p:cNvSpPr/>
          <p:nvPr/>
        </p:nvSpPr>
        <p:spPr>
          <a:xfrm>
            <a:off x="3947553" y="5728706"/>
            <a:ext cx="3527020" cy="423064"/>
          </a:xfrm>
          <a:prstGeom prst="roundRect">
            <a:avLst>
              <a:gd name="adj" fmla="val 16667"/>
            </a:avLst>
          </a:prstGeom>
          <a:noFill/>
          <a:ln w="19050">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持続可能で安定的な財政運営の実現</a:t>
            </a:r>
          </a:p>
        </p:txBody>
      </p:sp>
      <p:sp>
        <p:nvSpPr>
          <p:cNvPr id="29" name="角丸四角形 28"/>
          <p:cNvSpPr/>
          <p:nvPr/>
        </p:nvSpPr>
        <p:spPr>
          <a:xfrm>
            <a:off x="3581927" y="3744144"/>
            <a:ext cx="3527020" cy="423064"/>
          </a:xfrm>
          <a:prstGeom prst="roundRect">
            <a:avLst>
              <a:gd name="adj" fmla="val 16667"/>
            </a:avLst>
          </a:prstGeom>
          <a:noFill/>
          <a:ln w="19050">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自律的な行財政マネジメント</a:t>
            </a:r>
          </a:p>
        </p:txBody>
      </p:sp>
      <p:sp>
        <p:nvSpPr>
          <p:cNvPr id="30" name="角丸四角形 29"/>
          <p:cNvSpPr/>
          <p:nvPr/>
        </p:nvSpPr>
        <p:spPr>
          <a:xfrm>
            <a:off x="3776104" y="4110058"/>
            <a:ext cx="3527019" cy="423064"/>
          </a:xfrm>
          <a:prstGeom prst="roundRect">
            <a:avLst>
              <a:gd name="adj" fmla="val 16667"/>
            </a:avLst>
          </a:prstGeom>
          <a:noFill/>
          <a:ln w="19050">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新たな発想・視点からの行政展開</a:t>
            </a:r>
          </a:p>
        </p:txBody>
      </p:sp>
      <p:sp>
        <p:nvSpPr>
          <p:cNvPr id="25" name="角丸四角形 24"/>
          <p:cNvSpPr/>
          <p:nvPr/>
        </p:nvSpPr>
        <p:spPr>
          <a:xfrm>
            <a:off x="539552" y="2200620"/>
            <a:ext cx="4432498" cy="342029"/>
          </a:xfrm>
          <a:prstGeom prst="roundRect">
            <a:avLst>
              <a:gd name="adj" fmla="val 1666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「将来世代に負担を先送りしない」</a:t>
            </a:r>
            <a:endPar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角丸四角形 26"/>
          <p:cNvSpPr/>
          <p:nvPr/>
        </p:nvSpPr>
        <p:spPr>
          <a:xfrm>
            <a:off x="303152" y="1793314"/>
            <a:ext cx="2657202" cy="339542"/>
          </a:xfrm>
          <a:prstGeom prst="roundRect">
            <a:avLst>
              <a:gd name="adj" fmla="val 1666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財政健全化団体への転落回避</a:t>
            </a:r>
            <a:endPar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角丸四角形 30"/>
          <p:cNvSpPr/>
          <p:nvPr/>
        </p:nvSpPr>
        <p:spPr>
          <a:xfrm>
            <a:off x="539552" y="2581275"/>
            <a:ext cx="4422973" cy="330566"/>
          </a:xfrm>
          <a:prstGeom prst="roundRect">
            <a:avLst>
              <a:gd name="adj" fmla="val 1666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「収入の範囲内で予算を組む」</a:t>
            </a:r>
            <a:endPar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6481973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改革のめざすもの（基本的な考え方）</a:t>
            </a:r>
          </a:p>
        </p:txBody>
      </p:sp>
      <p:cxnSp>
        <p:nvCxnSpPr>
          <p:cNvPr id="4" name="直線コネクタ 3"/>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9</a:t>
            </a:fld>
            <a:endParaRPr lang="ja-JP" altLang="en-US" dirty="0">
              <a:solidFill>
                <a:prstClr val="black"/>
              </a:solidFill>
            </a:endParaRPr>
          </a:p>
        </p:txBody>
      </p:sp>
      <p:sp>
        <p:nvSpPr>
          <p:cNvPr id="22" name="角丸四角形 21"/>
          <p:cNvSpPr/>
          <p:nvPr/>
        </p:nvSpPr>
        <p:spPr>
          <a:xfrm>
            <a:off x="329233" y="822226"/>
            <a:ext cx="8280920" cy="3326854"/>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w="9525">
            <a:solidFill>
              <a:schemeClr val="tx2">
                <a:lumMod val="20000"/>
                <a:lumOff val="80000"/>
              </a:schemeClr>
            </a:solidFill>
          </a:ln>
        </p:spPr>
        <p:txBody>
          <a:bodyPr wrap="square" lIns="91440" tIns="45720" rIns="91440" bIns="45720" rtlCol="0" anchor="t" anchorCtr="0">
            <a:normAutofit/>
            <a:scene3d>
              <a:camera prst="orthographicFront"/>
              <a:lightRig rig="brightRoom" dir="t"/>
            </a:scene3d>
            <a:sp3d prstMaterial="plastic">
              <a:contourClr>
                <a:schemeClr val="accent1">
                  <a:tint val="100000"/>
                  <a:shade val="100000"/>
                  <a:hueMod val="100000"/>
                  <a:satMod val="100000"/>
                </a:schemeClr>
              </a:contourClr>
            </a:sp3d>
          </a:bodyPr>
          <a:lstStyle/>
          <a:p>
            <a:pPr algn="ctr"/>
            <a:r>
              <a:rPr kumimoji="0" lang="ja-JP" altLang="en-US" kern="0" cap="all" dirty="0">
                <a:ln/>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改革の視点</a:t>
            </a:r>
          </a:p>
        </p:txBody>
      </p:sp>
      <p:sp>
        <p:nvSpPr>
          <p:cNvPr id="24" name="角丸四角形 23"/>
          <p:cNvSpPr/>
          <p:nvPr/>
        </p:nvSpPr>
        <p:spPr>
          <a:xfrm>
            <a:off x="1387040" y="5341292"/>
            <a:ext cx="6165305" cy="919401"/>
          </a:xfrm>
          <a:prstGeom prst="roundRect">
            <a:avLst/>
          </a:prstGeom>
          <a:gradFill flip="none" rotWithShape="1">
            <a:gsLst>
              <a:gs pos="0">
                <a:schemeClr val="accent4">
                  <a:lumMod val="20000"/>
                  <a:lumOff val="80000"/>
                  <a:shade val="30000"/>
                  <a:satMod val="115000"/>
                </a:schemeClr>
              </a:gs>
              <a:gs pos="50000">
                <a:schemeClr val="accent4">
                  <a:lumMod val="20000"/>
                  <a:lumOff val="80000"/>
                  <a:shade val="67500"/>
                  <a:satMod val="115000"/>
                </a:schemeClr>
              </a:gs>
              <a:gs pos="100000">
                <a:schemeClr val="accent4">
                  <a:lumMod val="20000"/>
                  <a:lumOff val="80000"/>
                  <a:shade val="100000"/>
                  <a:satMod val="115000"/>
                </a:schemeClr>
              </a:gs>
            </a:gsLst>
            <a:lin ang="16200000" scaled="1"/>
            <a:tileRect/>
          </a:gradFill>
          <a:ln w="9525">
            <a:noFill/>
          </a:ln>
        </p:spPr>
        <p:txBody>
          <a:bodyPr wrap="square" lIns="91440" tIns="45720" rIns="91440" bIns="45720" rtlCol="0" anchor="ctr">
            <a:spAutoFit/>
            <a:scene3d>
              <a:camera prst="orthographicFront"/>
              <a:lightRig rig="brightRoom" dir="t"/>
            </a:scene3d>
            <a:sp3d contourW="6350" prstMaterial="plastic">
              <a:contourClr>
                <a:schemeClr val="accent1">
                  <a:tint val="100000"/>
                  <a:shade val="100000"/>
                  <a:hueMod val="100000"/>
                  <a:satMod val="100000"/>
                </a:schemeClr>
              </a:contourClr>
            </a:sp3d>
          </a:bodyPr>
          <a:lstStyle/>
          <a:p>
            <a:pPr algn="ctr">
              <a:lnSpc>
                <a:spcPct val="150000"/>
              </a:lnSpc>
            </a:pPr>
            <a:r>
              <a:rPr kumimoji="0" lang="en-US" altLang="ja-JP" sz="1600" b="1" kern="0" cap="all" dirty="0">
                <a:ln/>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600" b="1" kern="0" cap="all" dirty="0">
                <a:ln/>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改革の目標</a:t>
            </a:r>
            <a:r>
              <a:rPr kumimoji="0" lang="en-US" altLang="ja-JP" sz="1600" b="1" kern="0" cap="all" dirty="0">
                <a:ln/>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p>
          <a:p>
            <a:pPr algn="ctr">
              <a:lnSpc>
                <a:spcPct val="150000"/>
              </a:lnSpc>
            </a:pPr>
            <a:r>
              <a:rPr kumimoji="0" lang="ja-JP" altLang="en-US" sz="1600" b="1" kern="0" cap="all" dirty="0">
                <a:ln/>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自律的で創造性を発揮する行財政運営体制の確立</a:t>
            </a:r>
            <a:endParaRPr kumimoji="0" lang="en-US" altLang="ja-JP" sz="1600" b="1" kern="0" cap="all" dirty="0">
              <a:ln/>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下矢印 22"/>
          <p:cNvSpPr/>
          <p:nvPr/>
        </p:nvSpPr>
        <p:spPr>
          <a:xfrm>
            <a:off x="2705497" y="4293096"/>
            <a:ext cx="3528392" cy="933476"/>
          </a:xfrm>
          <a:prstGeom prst="downArrow">
            <a:avLst/>
          </a:prstGeom>
          <a:gradFill flip="none" rotWithShape="1">
            <a:gsLst>
              <a:gs pos="0">
                <a:schemeClr val="accent5">
                  <a:lumMod val="60000"/>
                  <a:lumOff val="40000"/>
                  <a:shade val="30000"/>
                  <a:satMod val="115000"/>
                </a:schemeClr>
              </a:gs>
              <a:gs pos="50000">
                <a:schemeClr val="accent5">
                  <a:lumMod val="60000"/>
                  <a:lumOff val="40000"/>
                  <a:shade val="67500"/>
                  <a:satMod val="115000"/>
                </a:schemeClr>
              </a:gs>
              <a:gs pos="100000">
                <a:schemeClr val="accent5">
                  <a:lumMod val="60000"/>
                  <a:lumOff val="40000"/>
                  <a:shade val="100000"/>
                  <a:satMod val="115000"/>
                </a:schemeClr>
              </a:gs>
            </a:gsLst>
            <a:lin ang="5400000" scaled="1"/>
            <a:tileRect/>
          </a:gradFill>
          <a:ln w="9525">
            <a:noFill/>
          </a:ln>
        </p:spPr>
        <p:txBody>
          <a:bodyPr wrap="square" lIns="91440" tIns="45720" rIns="91440" bIns="45720" rtlCol="0" anchor="ct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kumimoji="0" lang="ja-JP" altLang="en-US" sz="4000" i="1" kern="0" cap="all"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HG丸ｺﾞｼｯｸM-PRO" panose="020F0600000000000000" pitchFamily="50" charset="-128"/>
              <a:ea typeface="HG丸ｺﾞｼｯｸM-PRO" panose="020F0600000000000000" pitchFamily="50" charset="-128"/>
            </a:endParaRPr>
          </a:p>
        </p:txBody>
      </p:sp>
      <p:sp>
        <p:nvSpPr>
          <p:cNvPr id="10" name="円/楕円 9"/>
          <p:cNvSpPr/>
          <p:nvPr/>
        </p:nvSpPr>
        <p:spPr>
          <a:xfrm>
            <a:off x="683568" y="1057996"/>
            <a:ext cx="3528392" cy="2875060"/>
          </a:xfrm>
          <a:prstGeom prst="ellipse">
            <a:avLst/>
          </a:prstGeom>
          <a:gradFill flip="none" rotWithShape="1">
            <a:gsLst>
              <a:gs pos="0">
                <a:schemeClr val="accent6">
                  <a:lumMod val="20000"/>
                  <a:lumOff val="80000"/>
                  <a:shade val="30000"/>
                  <a:satMod val="115000"/>
                </a:schemeClr>
              </a:gs>
              <a:gs pos="60000">
                <a:schemeClr val="accent6">
                  <a:lumMod val="20000"/>
                  <a:lumOff val="80000"/>
                  <a:shade val="67500"/>
                  <a:satMod val="115000"/>
                </a:schemeClr>
              </a:gs>
              <a:gs pos="100000">
                <a:schemeClr val="accent6">
                  <a:lumMod val="20000"/>
                  <a:lumOff val="80000"/>
                  <a:shade val="100000"/>
                  <a:satMod val="115000"/>
                </a:schemeClr>
              </a:gs>
            </a:gsLst>
            <a:lin ang="16200000" scaled="1"/>
            <a:tileRect/>
          </a:gradFill>
          <a:ln w="12700" cap="flat" cmpd="sng" algn="ctr">
            <a:noFill/>
            <a:prstDash val="solid"/>
          </a:ln>
          <a:effectLst/>
        </p:spPr>
        <p:txBody>
          <a:bodyPr lIns="0" tIns="0" rIns="0" bIns="0" rtlCol="0" anchor="t" anchorCtr="0"/>
          <a:lstStyle/>
          <a:p>
            <a:pPr algn="ctr">
              <a:defRPr/>
            </a:pPr>
            <a:endParaRPr kumimoji="0" lang="en-US" altLang="ja-JP" sz="1600" b="1" kern="0" dirty="0">
              <a:solidFill>
                <a:sysClr val="windowText" lastClr="000000"/>
              </a:solidFill>
              <a:latin typeface="HG丸ｺﾞｼｯｸM-PRO" panose="020F0600000000000000" pitchFamily="50" charset="-128"/>
              <a:ea typeface="HG丸ｺﾞｼｯｸM-PRO" panose="020F0600000000000000" pitchFamily="50" charset="-128"/>
            </a:endParaRPr>
          </a:p>
          <a:p>
            <a:pPr algn="ctr">
              <a:defRPr/>
            </a:pPr>
            <a:r>
              <a:rPr kumimoji="0" lang="ja-JP" altLang="en-US" sz="1600" b="1"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「組み換え（シフト）」</a:t>
            </a:r>
            <a:endParaRPr kumimoji="0" lang="en-US" altLang="ja-JP" sz="1600" b="1"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endParaRPr kumimoji="0" lang="en-US" altLang="ja-JP" sz="1600" b="1"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endParaRPr kumimoji="0" lang="en-US" altLang="ja-JP" sz="1600" b="1"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200" b="1"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新たな課題への的確な対応をめざし、事業、ストック、マンパワーを効果的に組み換え、政策創造やサービスの向上につなげていきます</a:t>
            </a:r>
          </a:p>
        </p:txBody>
      </p:sp>
      <p:sp>
        <p:nvSpPr>
          <p:cNvPr id="15" name="円/楕円 14"/>
          <p:cNvSpPr/>
          <p:nvPr/>
        </p:nvSpPr>
        <p:spPr>
          <a:xfrm>
            <a:off x="4716016" y="1057996"/>
            <a:ext cx="3528392" cy="2875060"/>
          </a:xfrm>
          <a:prstGeom prst="ellipse">
            <a:avLst/>
          </a:prstGeom>
          <a:gradFill flip="none" rotWithShape="1">
            <a:gsLst>
              <a:gs pos="0">
                <a:schemeClr val="accent6">
                  <a:lumMod val="20000"/>
                  <a:lumOff val="80000"/>
                  <a:shade val="30000"/>
                  <a:satMod val="115000"/>
                </a:schemeClr>
              </a:gs>
              <a:gs pos="60000">
                <a:schemeClr val="accent6">
                  <a:lumMod val="20000"/>
                  <a:lumOff val="80000"/>
                  <a:shade val="67500"/>
                  <a:satMod val="115000"/>
                </a:schemeClr>
              </a:gs>
              <a:gs pos="100000">
                <a:schemeClr val="accent6">
                  <a:lumMod val="20000"/>
                  <a:lumOff val="80000"/>
                  <a:shade val="100000"/>
                  <a:satMod val="115000"/>
                </a:schemeClr>
              </a:gs>
            </a:gsLst>
            <a:lin ang="16200000" scaled="1"/>
            <a:tileRect/>
          </a:gradFill>
          <a:ln w="12700" cap="flat" cmpd="sng" algn="ctr">
            <a:noFill/>
            <a:prstDash val="solid"/>
          </a:ln>
          <a:effectLst/>
        </p:spPr>
        <p:txBody>
          <a:bodyPr lIns="0" tIns="0" rIns="0" bIns="0" rtlCol="0" anchor="t" anchorCtr="0"/>
          <a:lstStyle/>
          <a:p>
            <a:pPr algn="ctr">
              <a:defRPr/>
            </a:pPr>
            <a:endParaRPr kumimoji="0" lang="en-US" altLang="ja-JP" sz="1600" b="1" kern="0" dirty="0">
              <a:solidFill>
                <a:sysClr val="windowText" lastClr="000000"/>
              </a:solidFill>
              <a:latin typeface="HG丸ｺﾞｼｯｸM-PRO" panose="020F0600000000000000" pitchFamily="50" charset="-128"/>
              <a:ea typeface="HG丸ｺﾞｼｯｸM-PRO" panose="020F0600000000000000" pitchFamily="50" charset="-128"/>
            </a:endParaRPr>
          </a:p>
          <a:p>
            <a:pPr algn="ctr">
              <a:defRPr/>
            </a:pPr>
            <a:r>
              <a:rPr kumimoji="0" lang="ja-JP" altLang="en-US" sz="1600" b="1"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「強みを束ねる」</a:t>
            </a:r>
            <a:endParaRPr kumimoji="0" lang="en-US" altLang="ja-JP" sz="1600" b="1"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endParaRPr kumimoji="0" lang="en-US" altLang="ja-JP" sz="1600" b="1"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endParaRPr kumimoji="0" lang="en-US" altLang="ja-JP" sz="1600" b="1"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200" b="1"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政策目標の実現に向け、行政、民間それぞれの強みを束ね、連携・ネットワークによる新たな行政展開をめざします</a:t>
            </a:r>
          </a:p>
          <a:p>
            <a:pPr algn="ctr">
              <a:defRPr/>
            </a:pPr>
            <a:endParaRPr lang="ja-JP" altLang="en-US" sz="1600" b="1" kern="0" dirty="0">
              <a:solidFill>
                <a:sysClr val="windowText" lastClr="000000"/>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93582210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tx1"/>
          </a:solidFill>
        </a:ln>
      </a:spPr>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defPPr marL="0" marR="0" indent="0" algn="ctr" defTabSz="914400" eaLnBrk="1" fontAlgn="auto" latinLnBrk="0" hangingPunct="1">
          <a:lnSpc>
            <a:spcPct val="100000"/>
          </a:lnSpc>
          <a:spcBef>
            <a:spcPts val="0"/>
          </a:spcBef>
          <a:spcAft>
            <a:spcPts val="0"/>
          </a:spcAft>
          <a:buClrTx/>
          <a:buSzTx/>
          <a:buFontTx/>
          <a:buNone/>
          <a:tabLst/>
          <a:defRPr kumimoji="0" sz="4000" i="1" u="none" strike="noStrike" kern="0" cap="all" spc="0" normalizeH="0" baseline="0" noProof="0" dirty="0" smtClean="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uLnTx/>
            <a:uFillTx/>
            <a:latin typeface="HG丸ｺﾞｼｯｸM-PRO" panose="020F0600000000000000" pitchFamily="50" charset="-128"/>
            <a:ea typeface="HG丸ｺﾞｼｯｸM-PRO" panose="020F0600000000000000" pitchFamily="50" charset="-128"/>
          </a:defRPr>
        </a:defPPr>
      </a:lstStyle>
    </a:spDef>
  </a:objectDefaults>
  <a:extraClrSchemeLst/>
</a:theme>
</file>

<file path=docProps/app.xml><?xml version="1.0" encoding="utf-8"?>
<Properties xmlns="http://schemas.openxmlformats.org/officeDocument/2006/extended-properties" xmlns:vt="http://schemas.openxmlformats.org/officeDocument/2006/docPropsVTypes">
  <TotalTime>0</TotalTime>
  <Words>231</Words>
  <Application>Microsoft Office PowerPoint</Application>
  <PresentationFormat>画面に合わせる (4:3)</PresentationFormat>
  <Paragraphs>87</Paragraphs>
  <Slides>6</Slides>
  <Notes>0</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2</cp:revision>
  <dcterms:created xsi:type="dcterms:W3CDTF">2015-02-12T07:49:48Z</dcterms:created>
  <dcterms:modified xsi:type="dcterms:W3CDTF">2015-02-12T08:01:35Z</dcterms:modified>
</cp:coreProperties>
</file>