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8.xml" ContentType="application/vnd.openxmlformats-officedocument.theme+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9.xml" ContentType="application/vnd.openxmlformats-officedocument.theme+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10.xml" ContentType="application/vnd.openxmlformats-officedocument.theme+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 id="2147484443" r:id="rId3"/>
    <p:sldMasterId id="2147484698" r:id="rId4"/>
    <p:sldMasterId id="2147485165" r:id="rId5"/>
    <p:sldMasterId id="2147485177" r:id="rId6"/>
    <p:sldMasterId id="2147485191" r:id="rId7"/>
    <p:sldMasterId id="2147485203" r:id="rId8"/>
    <p:sldMasterId id="2147485215" r:id="rId9"/>
    <p:sldMasterId id="2147485227" r:id="rId10"/>
    <p:sldMasterId id="2147485239" r:id="rId11"/>
  </p:sldMasterIdLst>
  <p:notesMasterIdLst>
    <p:notesMasterId r:id="rId31"/>
  </p:notesMasterIdLst>
  <p:handoutMasterIdLst>
    <p:handoutMasterId r:id="rId32"/>
  </p:handoutMasterIdLst>
  <p:sldIdLst>
    <p:sldId id="2170" r:id="rId12"/>
    <p:sldId id="2171" r:id="rId13"/>
    <p:sldId id="2173" r:id="rId14"/>
    <p:sldId id="2174" r:id="rId15"/>
    <p:sldId id="2175" r:id="rId16"/>
    <p:sldId id="2176" r:id="rId17"/>
    <p:sldId id="2177" r:id="rId18"/>
    <p:sldId id="2178" r:id="rId19"/>
    <p:sldId id="2179" r:id="rId20"/>
    <p:sldId id="2180" r:id="rId21"/>
    <p:sldId id="2181" r:id="rId22"/>
    <p:sldId id="2182" r:id="rId23"/>
    <p:sldId id="2183" r:id="rId24"/>
    <p:sldId id="2184" r:id="rId25"/>
    <p:sldId id="2185" r:id="rId26"/>
    <p:sldId id="2186" r:id="rId27"/>
    <p:sldId id="2187" r:id="rId28"/>
    <p:sldId id="2188" r:id="rId29"/>
    <p:sldId id="2189" r:id="rId30"/>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47" algn="l" rtl="0" fontAlgn="base">
      <a:spcBef>
        <a:spcPct val="0"/>
      </a:spcBef>
      <a:spcAft>
        <a:spcPct val="0"/>
      </a:spcAft>
      <a:defRPr kumimoji="1" kern="1200">
        <a:solidFill>
          <a:schemeClr val="tx1"/>
        </a:solidFill>
        <a:latin typeface="Arial" charset="0"/>
        <a:ea typeface="ＭＳ Ｐゴシック" charset="-128"/>
        <a:cs typeface="+mn-cs"/>
      </a:defRPr>
    </a:lvl2pPr>
    <a:lvl3pPr marL="914293" algn="l" rtl="0" fontAlgn="base">
      <a:spcBef>
        <a:spcPct val="0"/>
      </a:spcBef>
      <a:spcAft>
        <a:spcPct val="0"/>
      </a:spcAft>
      <a:defRPr kumimoji="1" kern="1200">
        <a:solidFill>
          <a:schemeClr val="tx1"/>
        </a:solidFill>
        <a:latin typeface="Arial" charset="0"/>
        <a:ea typeface="ＭＳ Ｐゴシック" charset="-128"/>
        <a:cs typeface="+mn-cs"/>
      </a:defRPr>
    </a:lvl3pPr>
    <a:lvl4pPr marL="1371440" algn="l" rtl="0" fontAlgn="base">
      <a:spcBef>
        <a:spcPct val="0"/>
      </a:spcBef>
      <a:spcAft>
        <a:spcPct val="0"/>
      </a:spcAft>
      <a:defRPr kumimoji="1" kern="1200">
        <a:solidFill>
          <a:schemeClr val="tx1"/>
        </a:solidFill>
        <a:latin typeface="Arial" charset="0"/>
        <a:ea typeface="ＭＳ Ｐゴシック" charset="-128"/>
        <a:cs typeface="+mn-cs"/>
      </a:defRPr>
    </a:lvl4pPr>
    <a:lvl5pPr marL="1828587" algn="l" rtl="0" fontAlgn="base">
      <a:spcBef>
        <a:spcPct val="0"/>
      </a:spcBef>
      <a:spcAft>
        <a:spcPct val="0"/>
      </a:spcAft>
      <a:defRPr kumimoji="1" kern="1200">
        <a:solidFill>
          <a:schemeClr val="tx1"/>
        </a:solidFill>
        <a:latin typeface="Arial" charset="0"/>
        <a:ea typeface="ＭＳ Ｐゴシック" charset="-128"/>
        <a:cs typeface="+mn-cs"/>
      </a:defRPr>
    </a:lvl5pPr>
    <a:lvl6pPr marL="2285733" algn="l" defTabSz="914293" rtl="0" eaLnBrk="1" latinLnBrk="0" hangingPunct="1">
      <a:defRPr kumimoji="1" kern="1200">
        <a:solidFill>
          <a:schemeClr val="tx1"/>
        </a:solidFill>
        <a:latin typeface="Arial" charset="0"/>
        <a:ea typeface="ＭＳ Ｐゴシック" charset="-128"/>
        <a:cs typeface="+mn-cs"/>
      </a:defRPr>
    </a:lvl6pPr>
    <a:lvl7pPr marL="2742879" algn="l" defTabSz="914293" rtl="0" eaLnBrk="1" latinLnBrk="0" hangingPunct="1">
      <a:defRPr kumimoji="1" kern="1200">
        <a:solidFill>
          <a:schemeClr val="tx1"/>
        </a:solidFill>
        <a:latin typeface="Arial" charset="0"/>
        <a:ea typeface="ＭＳ Ｐゴシック" charset="-128"/>
        <a:cs typeface="+mn-cs"/>
      </a:defRPr>
    </a:lvl7pPr>
    <a:lvl8pPr marL="3200026" algn="l" defTabSz="914293" rtl="0" eaLnBrk="1" latinLnBrk="0" hangingPunct="1">
      <a:defRPr kumimoji="1" kern="1200">
        <a:solidFill>
          <a:schemeClr val="tx1"/>
        </a:solidFill>
        <a:latin typeface="Arial" charset="0"/>
        <a:ea typeface="ＭＳ Ｐゴシック" charset="-128"/>
        <a:cs typeface="+mn-cs"/>
      </a:defRPr>
    </a:lvl8pPr>
    <a:lvl9pPr marL="3657173" algn="l" defTabSz="914293"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7C80"/>
    <a:srgbClr val="D6ECEE"/>
    <a:srgbClr val="CCFFFF"/>
    <a:srgbClr val="FFFFCC"/>
    <a:srgbClr val="FFFF99"/>
    <a:srgbClr val="3B8289"/>
    <a:srgbClr val="FCEE9C"/>
    <a:srgbClr val="436BED"/>
    <a:srgbClr val="E13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897" autoAdjust="0"/>
    <p:restoredTop sz="99293" autoAdjust="0"/>
  </p:normalViewPr>
  <p:slideViewPr>
    <p:cSldViewPr>
      <p:cViewPr>
        <p:scale>
          <a:sx n="67" d="100"/>
          <a:sy n="67" d="100"/>
        </p:scale>
        <p:origin x="-1026" y="966"/>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0.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035605239264"/>
          <c:y val="0.219919072615923"/>
          <c:w val="0.85691029540778996"/>
          <c:h val="0.66410104986876639"/>
        </c:manualLayout>
      </c:layout>
      <c:lineChart>
        <c:grouping val="standard"/>
        <c:varyColors val="0"/>
        <c:ser>
          <c:idx val="0"/>
          <c:order val="0"/>
          <c:tx>
            <c:strRef>
              <c:f>Sheet7!$B$1</c:f>
              <c:strCache>
                <c:ptCount val="1"/>
                <c:pt idx="0">
                  <c:v>在宅人工呼吸指導管理料算定件数（0～19歳）の推移</c:v>
                </c:pt>
              </c:strCache>
            </c:strRef>
          </c:tx>
          <c:spPr>
            <a:ln w="34925">
              <a:solidFill>
                <a:srgbClr val="0070C0"/>
              </a:solidFill>
            </a:ln>
          </c:spPr>
          <c:marker>
            <c:symbol val="none"/>
          </c:marker>
          <c:dLbls>
            <c:dLbl>
              <c:idx val="7"/>
              <c:layout>
                <c:manualLayout>
                  <c:x val="-4.2679836700895674E-2"/>
                  <c:y val="5.4765427706670762E-2"/>
                </c:manualLayout>
              </c:layout>
              <c:showLegendKey val="0"/>
              <c:showVal val="1"/>
              <c:showCatName val="0"/>
              <c:showSerName val="0"/>
              <c:showPercent val="0"/>
              <c:showBubbleSize val="0"/>
            </c:dLbl>
            <c:dLbl>
              <c:idx val="8"/>
              <c:layout>
                <c:manualLayout>
                  <c:x val="-4.2679836700895675E-3"/>
                  <c:y val="-6.845678463333845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Sheet7!$B$5:$B$13</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Sheet7!$G$5:$G$13</c:f>
              <c:numCache>
                <c:formatCode>General</c:formatCode>
                <c:ptCount val="9"/>
                <c:pt idx="0">
                  <c:v>264</c:v>
                </c:pt>
                <c:pt idx="1">
                  <c:v>1403</c:v>
                </c:pt>
                <c:pt idx="2">
                  <c:v>615</c:v>
                </c:pt>
                <c:pt idx="3">
                  <c:v>288</c:v>
                </c:pt>
                <c:pt idx="4">
                  <c:v>812</c:v>
                </c:pt>
                <c:pt idx="5">
                  <c:v>1230</c:v>
                </c:pt>
                <c:pt idx="6">
                  <c:v>2344</c:v>
                </c:pt>
                <c:pt idx="7">
                  <c:v>1735</c:v>
                </c:pt>
                <c:pt idx="8">
                  <c:v>2126</c:v>
                </c:pt>
              </c:numCache>
            </c:numRef>
          </c:val>
          <c:smooth val="0"/>
        </c:ser>
        <c:dLbls>
          <c:showLegendKey val="0"/>
          <c:showVal val="0"/>
          <c:showCatName val="0"/>
          <c:showSerName val="0"/>
          <c:showPercent val="0"/>
          <c:showBubbleSize val="0"/>
        </c:dLbls>
        <c:marker val="1"/>
        <c:smooth val="0"/>
        <c:axId val="101617664"/>
        <c:axId val="101619200"/>
      </c:lineChart>
      <c:catAx>
        <c:axId val="101617664"/>
        <c:scaling>
          <c:orientation val="minMax"/>
        </c:scaling>
        <c:delete val="0"/>
        <c:axPos val="b"/>
        <c:numFmt formatCode="General" sourceLinked="1"/>
        <c:majorTickMark val="out"/>
        <c:minorTickMark val="none"/>
        <c:tickLblPos val="nextTo"/>
        <c:txPr>
          <a:bodyPr/>
          <a:lstStyle/>
          <a:p>
            <a:pPr>
              <a:defRPr>
                <a:solidFill>
                  <a:schemeClr val="tx1">
                    <a:lumMod val="75000"/>
                    <a:lumOff val="25000"/>
                  </a:schemeClr>
                </a:solidFill>
              </a:defRPr>
            </a:pPr>
            <a:endParaRPr lang="ja-JP"/>
          </a:p>
        </c:txPr>
        <c:crossAx val="101619200"/>
        <c:crosses val="autoZero"/>
        <c:auto val="1"/>
        <c:lblAlgn val="ctr"/>
        <c:lblOffset val="100"/>
        <c:noMultiLvlLbl val="0"/>
      </c:catAx>
      <c:valAx>
        <c:axId val="101619200"/>
        <c:scaling>
          <c:orientation val="minMax"/>
        </c:scaling>
        <c:delete val="0"/>
        <c:axPos val="l"/>
        <c:majorGridlines/>
        <c:numFmt formatCode="General" sourceLinked="1"/>
        <c:majorTickMark val="out"/>
        <c:minorTickMark val="none"/>
        <c:tickLblPos val="nextTo"/>
        <c:crossAx val="101617664"/>
        <c:crosses val="autoZero"/>
        <c:crossBetween val="between"/>
      </c:valAx>
      <c:spPr>
        <a:solidFill>
          <a:srgbClr val="8064A2">
            <a:lumMod val="20000"/>
            <a:lumOff val="80000"/>
          </a:srgbClr>
        </a:solidFill>
      </c:spPr>
    </c:plotArea>
    <c:plotVisOnly val="1"/>
    <c:dispBlanksAs val="gap"/>
    <c:showDLblsOverMax val="0"/>
  </c:chart>
  <c:spPr>
    <a:ln>
      <a:solidFill>
        <a:srgbClr val="FFFFFF"/>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324967487467672"/>
          <c:y val="3.8261898155873469E-2"/>
          <c:w val="0.76246138366103444"/>
          <c:h val="0.76883596979807123"/>
        </c:manualLayout>
      </c:layout>
      <c:barChart>
        <c:barDir val="col"/>
        <c:grouping val="stacked"/>
        <c:varyColors val="0"/>
        <c:ser>
          <c:idx val="0"/>
          <c:order val="0"/>
          <c:tx>
            <c:strRef>
              <c:f>'[Microsoft PowerPoint 内のグラフ]Sheet1'!$B$5</c:f>
              <c:strCache>
                <c:ptCount val="1"/>
                <c:pt idx="0">
                  <c:v>特別支援学校</c:v>
                </c:pt>
              </c:strCache>
            </c:strRef>
          </c:tx>
          <c:spPr>
            <a:solidFill>
              <a:srgbClr val="6699FF"/>
            </a:solidFill>
          </c:spPr>
          <c:invertIfNegative val="0"/>
          <c:cat>
            <c:strRef>
              <c:f>'[Microsoft PowerPoint 内のグラフ]Sheet1'!$A$6:$A$8</c:f>
              <c:strCache>
                <c:ptCount val="3"/>
                <c:pt idx="0">
                  <c:v>平成18年度</c:v>
                </c:pt>
                <c:pt idx="1">
                  <c:v>平成22年度</c:v>
                </c:pt>
                <c:pt idx="2">
                  <c:v>平成26年度</c:v>
                </c:pt>
              </c:strCache>
            </c:strRef>
          </c:cat>
          <c:val>
            <c:numRef>
              <c:f>'[Microsoft PowerPoint 内のグラフ]Sheet1'!$B$6:$B$8</c:f>
              <c:numCache>
                <c:formatCode>#,##0_ </c:formatCode>
                <c:ptCount val="3"/>
                <c:pt idx="0">
                  <c:v>5901</c:v>
                </c:pt>
                <c:pt idx="1">
                  <c:v>7306</c:v>
                </c:pt>
                <c:pt idx="2">
                  <c:v>7774</c:v>
                </c:pt>
              </c:numCache>
            </c:numRef>
          </c:val>
        </c:ser>
        <c:ser>
          <c:idx val="1"/>
          <c:order val="1"/>
          <c:tx>
            <c:strRef>
              <c:f>'[Microsoft PowerPoint 内のグラフ]Sheet1'!$C$5</c:f>
              <c:strCache>
                <c:ptCount val="1"/>
                <c:pt idx="0">
                  <c:v>小中学校（通常の学級及び特別支援学級）</c:v>
                </c:pt>
              </c:strCache>
            </c:strRef>
          </c:tx>
          <c:spPr>
            <a:ln>
              <a:solidFill>
                <a:srgbClr val="000000">
                  <a:lumMod val="85000"/>
                  <a:lumOff val="15000"/>
                </a:srgbClr>
              </a:solidFill>
            </a:ln>
          </c:spPr>
          <c:invertIfNegative val="0"/>
          <c:dPt>
            <c:idx val="2"/>
            <c:invertIfNegative val="0"/>
            <c:bubble3D val="0"/>
            <c:spPr>
              <a:solidFill>
                <a:srgbClr val="92D050"/>
              </a:solidFill>
              <a:ln>
                <a:solidFill>
                  <a:srgbClr val="000000">
                    <a:lumMod val="85000"/>
                    <a:lumOff val="15000"/>
                  </a:srgbClr>
                </a:solidFill>
              </a:ln>
            </c:spPr>
          </c:dPt>
          <c:dLbls>
            <c:dLbl>
              <c:idx val="0"/>
              <c:delete val="1"/>
            </c:dLbl>
            <c:dLbl>
              <c:idx val="1"/>
              <c:delete val="1"/>
            </c:dLbl>
            <c:dLbl>
              <c:idx val="2"/>
              <c:layout>
                <c:manualLayout>
                  <c:x val="7.9345375986268285E-2"/>
                  <c:y val="2.5079409903207301E-2"/>
                </c:manualLayout>
              </c:layout>
              <c:spPr>
                <a:solidFill>
                  <a:srgbClr val="FFFFFF"/>
                </a:solidFill>
                <a:ln>
                  <a:solidFill>
                    <a:srgbClr val="FFFFFF"/>
                  </a:solidFill>
                </a:ln>
              </c:spPr>
              <c:txPr>
                <a:bodyPr/>
                <a:lstStyle/>
                <a:p>
                  <a:pPr>
                    <a:defRPr sz="800"/>
                  </a:pPr>
                  <a:endParaRPr lang="ja-JP"/>
                </a:p>
              </c:txPr>
              <c:showLegendKey val="0"/>
              <c:showVal val="1"/>
              <c:showCatName val="0"/>
              <c:showSerName val="0"/>
              <c:showPercent val="0"/>
              <c:showBubbleSize val="0"/>
            </c:dLbl>
            <c:spPr>
              <a:solidFill>
                <a:srgbClr val="FFFFFF"/>
              </a:solidFill>
              <a:ln>
                <a:solidFill>
                  <a:srgbClr val="FFFFFF"/>
                </a:solidFill>
              </a:ln>
            </c:spPr>
            <c:showLegendKey val="0"/>
            <c:showVal val="1"/>
            <c:showCatName val="0"/>
            <c:showSerName val="0"/>
            <c:showPercent val="0"/>
            <c:showBubbleSize val="0"/>
            <c:showLeaderLines val="0"/>
          </c:dLbls>
          <c:cat>
            <c:strRef>
              <c:f>'[Microsoft PowerPoint 内のグラフ]Sheet1'!$A$6:$A$8</c:f>
              <c:strCache>
                <c:ptCount val="3"/>
                <c:pt idx="0">
                  <c:v>平成18年度</c:v>
                </c:pt>
                <c:pt idx="1">
                  <c:v>平成22年度</c:v>
                </c:pt>
                <c:pt idx="2">
                  <c:v>平成26年度</c:v>
                </c:pt>
              </c:strCache>
            </c:strRef>
          </c:cat>
          <c:val>
            <c:numRef>
              <c:f>'[Microsoft PowerPoint 内のグラフ]Sheet1'!$C$6:$C$8</c:f>
              <c:numCache>
                <c:formatCode>#,##0_ </c:formatCode>
                <c:ptCount val="3"/>
                <c:pt idx="0">
                  <c:v>0</c:v>
                </c:pt>
                <c:pt idx="1">
                  <c:v>0</c:v>
                </c:pt>
                <c:pt idx="2">
                  <c:v>976</c:v>
                </c:pt>
              </c:numCache>
            </c:numRef>
          </c:val>
        </c:ser>
        <c:dLbls>
          <c:showLegendKey val="0"/>
          <c:showVal val="1"/>
          <c:showCatName val="0"/>
          <c:showSerName val="0"/>
          <c:showPercent val="0"/>
          <c:showBubbleSize val="0"/>
        </c:dLbls>
        <c:gapWidth val="75"/>
        <c:overlap val="100"/>
        <c:axId val="100748672"/>
        <c:axId val="100754560"/>
      </c:barChart>
      <c:catAx>
        <c:axId val="100748672"/>
        <c:scaling>
          <c:orientation val="minMax"/>
        </c:scaling>
        <c:delete val="0"/>
        <c:axPos val="b"/>
        <c:majorTickMark val="none"/>
        <c:minorTickMark val="none"/>
        <c:tickLblPos val="nextTo"/>
        <c:txPr>
          <a:bodyPr/>
          <a:lstStyle/>
          <a:p>
            <a:pPr>
              <a:defRPr>
                <a:solidFill>
                  <a:schemeClr val="tx1">
                    <a:lumMod val="75000"/>
                    <a:lumOff val="25000"/>
                  </a:schemeClr>
                </a:solidFill>
              </a:defRPr>
            </a:pPr>
            <a:endParaRPr lang="ja-JP"/>
          </a:p>
        </c:txPr>
        <c:crossAx val="100754560"/>
        <c:crosses val="autoZero"/>
        <c:auto val="1"/>
        <c:lblAlgn val="ctr"/>
        <c:lblOffset val="100"/>
        <c:noMultiLvlLbl val="0"/>
      </c:catAx>
      <c:valAx>
        <c:axId val="100754560"/>
        <c:scaling>
          <c:orientation val="minMax"/>
        </c:scaling>
        <c:delete val="0"/>
        <c:axPos val="l"/>
        <c:numFmt formatCode="#,##0_ " sourceLinked="1"/>
        <c:majorTickMark val="none"/>
        <c:minorTickMark val="none"/>
        <c:tickLblPos val="nextTo"/>
        <c:crossAx val="100748672"/>
        <c:crosses val="autoZero"/>
        <c:crossBetween val="between"/>
        <c:majorUnit val="4000"/>
      </c:valAx>
      <c:spPr>
        <a:solidFill>
          <a:srgbClr val="808080">
            <a:lumMod val="20000"/>
            <a:lumOff val="80000"/>
          </a:srgbClr>
        </a:solidFill>
      </c:spPr>
    </c:plotArea>
    <c:legend>
      <c:legendPos val="b"/>
      <c:legendEntry>
        <c:idx val="0"/>
        <c:txPr>
          <a:bodyPr/>
          <a:lstStyle/>
          <a:p>
            <a:pPr>
              <a:defRPr sz="1000">
                <a:solidFill>
                  <a:schemeClr val="tx1">
                    <a:lumMod val="75000"/>
                    <a:lumOff val="25000"/>
                  </a:schemeClr>
                </a:solidFill>
                <a:latin typeface="HG丸ｺﾞｼｯｸM-PRO" panose="020F0600000000000000" pitchFamily="50" charset="-128"/>
                <a:ea typeface="HG丸ｺﾞｼｯｸM-PRO" panose="020F0600000000000000" pitchFamily="50" charset="-128"/>
              </a:defRPr>
            </a:pPr>
            <a:endParaRPr lang="ja-JP"/>
          </a:p>
        </c:txPr>
      </c:legendEntry>
      <c:legendEntry>
        <c:idx val="1"/>
        <c:txPr>
          <a:bodyPr/>
          <a:lstStyle/>
          <a:p>
            <a:pPr>
              <a:defRPr sz="1000">
                <a:solidFill>
                  <a:schemeClr val="tx1">
                    <a:lumMod val="75000"/>
                    <a:lumOff val="25000"/>
                  </a:schemeClr>
                </a:solidFill>
                <a:latin typeface="HG丸ｺﾞｼｯｸM-PRO" panose="020F0600000000000000" pitchFamily="50" charset="-128"/>
                <a:ea typeface="HG丸ｺﾞｼｯｸM-PRO" panose="020F0600000000000000" pitchFamily="50" charset="-128"/>
              </a:defRPr>
            </a:pPr>
            <a:endParaRPr lang="ja-JP"/>
          </a:p>
        </c:txPr>
      </c:legendEntry>
      <c:layout>
        <c:manualLayout>
          <c:xMode val="edge"/>
          <c:yMode val="edge"/>
          <c:x val="0.19604983007988794"/>
          <c:y val="3.4944306924583057E-2"/>
          <c:w val="0.48239259355470904"/>
          <c:h val="0.3318005930194326"/>
        </c:manualLayout>
      </c:layout>
      <c:overlay val="0"/>
      <c:txPr>
        <a:bodyPr/>
        <a:lstStyle/>
        <a:p>
          <a:pPr>
            <a:defRPr sz="1000">
              <a:solidFill>
                <a:schemeClr val="tx1">
                  <a:lumMod val="75000"/>
                  <a:lumOff val="25000"/>
                </a:schemeClr>
              </a:solidFill>
              <a:latin typeface="HG丸ｺﾞｼｯｸM-PRO" panose="020F0600000000000000" pitchFamily="50" charset="-128"/>
              <a:ea typeface="HG丸ｺﾞｼｯｸM-PRO" panose="020F0600000000000000" pitchFamily="50" charset="-128"/>
            </a:defRPr>
          </a:pPr>
          <a:endParaRPr lang="ja-JP"/>
        </a:p>
      </c:txPr>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0.21086</cdr:x>
      <cdr:y>0.66964</cdr:y>
    </cdr:from>
    <cdr:to>
      <cdr:x>0.33485</cdr:x>
      <cdr:y>0.69221</cdr:y>
    </cdr:to>
    <cdr:sp macro="" textlink="">
      <cdr:nvSpPr>
        <cdr:cNvPr id="15" name="大波 14"/>
        <cdr:cNvSpPr/>
      </cdr:nvSpPr>
      <cdr:spPr>
        <a:xfrm xmlns:a="http://schemas.openxmlformats.org/drawingml/2006/main">
          <a:off x="641254" y="1356398"/>
          <a:ext cx="377070" cy="45719"/>
        </a:xfrm>
        <a:prstGeom xmlns:a="http://schemas.openxmlformats.org/drawingml/2006/main" prst="wave">
          <a:avLst/>
        </a:prstGeom>
        <a:solidFill xmlns:a="http://schemas.openxmlformats.org/drawingml/2006/main">
          <a:schemeClr val="bg1"/>
        </a:solidFill>
        <a:ln xmlns:a="http://schemas.openxmlformats.org/drawingml/2006/main" w="15875">
          <a:solidFill>
            <a:schemeClr val="bg1"/>
          </a:solidFill>
          <a:prstDash val="soli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30" tIns="45714" rIns="91430" bIns="45714" numCol="1" spcCol="0" rtlCol="0" fromWordArt="0" anchor="ctr" anchorCtr="0" forceAA="0" compatLnSpc="1">
          <a:prstTxWarp prst="textNoShape">
            <a:avLst/>
          </a:prstTxWarp>
          <a:noAutofit/>
        </a:bodyP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sz="1400" b="1" dirty="0" smtClean="0">
            <a:solidFill>
              <a:prstClr val="black"/>
            </a:solidFill>
          </a:endParaRPr>
        </a:p>
      </cdr:txBody>
    </cdr:sp>
  </cdr:relSizeAnchor>
  <cdr:relSizeAnchor xmlns:cdr="http://schemas.openxmlformats.org/drawingml/2006/chartDrawing">
    <cdr:from>
      <cdr:x>0.32507</cdr:x>
      <cdr:y>0.66964</cdr:y>
    </cdr:from>
    <cdr:to>
      <cdr:x>0.44906</cdr:x>
      <cdr:y>0.69221</cdr:y>
    </cdr:to>
    <cdr:sp macro="" textlink="">
      <cdr:nvSpPr>
        <cdr:cNvPr id="19" name="大波 18"/>
        <cdr:cNvSpPr/>
      </cdr:nvSpPr>
      <cdr:spPr>
        <a:xfrm xmlns:a="http://schemas.openxmlformats.org/drawingml/2006/main">
          <a:off x="988582" y="1356397"/>
          <a:ext cx="377070" cy="45719"/>
        </a:xfrm>
        <a:prstGeom xmlns:a="http://schemas.openxmlformats.org/drawingml/2006/main" prst="wave">
          <a:avLst/>
        </a:prstGeom>
        <a:solidFill xmlns:a="http://schemas.openxmlformats.org/drawingml/2006/main">
          <a:schemeClr val="bg1"/>
        </a:solidFill>
        <a:ln xmlns:a="http://schemas.openxmlformats.org/drawingml/2006/main" w="15875">
          <a:solidFill>
            <a:schemeClr val="bg1"/>
          </a:solidFill>
          <a:prstDash val="soli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30" tIns="45714" rIns="91430" bIns="45714"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sz="1400" b="1" dirty="0" smtClean="0">
            <a:solidFill>
              <a:prstClr val="black"/>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263" cy="496888"/>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9" y="0"/>
            <a:ext cx="2950263" cy="496888"/>
          </a:xfrm>
          <a:prstGeom prst="rect">
            <a:avLst/>
          </a:prstGeom>
        </p:spPr>
        <p:txBody>
          <a:bodyPr vert="horz" lIns="91424" tIns="45712" rIns="91424" bIns="45712" rtlCol="0"/>
          <a:lstStyle>
            <a:lvl1pPr algn="r">
              <a:defRPr sz="1200"/>
            </a:lvl1pPr>
          </a:lstStyle>
          <a:p>
            <a:fld id="{C84DDC26-932E-4441-AAE8-0381B097C1FB}" type="datetimeFigureOut">
              <a:rPr kumimoji="1" lang="ja-JP" altLang="en-US" smtClean="0"/>
              <a:t>2016/4/5</a:t>
            </a:fld>
            <a:endParaRPr kumimoji="1" lang="ja-JP" altLang="en-US"/>
          </a:p>
        </p:txBody>
      </p:sp>
      <p:sp>
        <p:nvSpPr>
          <p:cNvPr id="4" name="フッター プレースホルダー 3"/>
          <p:cNvSpPr>
            <a:spLocks noGrp="1"/>
          </p:cNvSpPr>
          <p:nvPr>
            <p:ph type="ftr" sz="quarter" idx="2"/>
          </p:nvPr>
        </p:nvSpPr>
        <p:spPr>
          <a:xfrm>
            <a:off x="2" y="9440864"/>
            <a:ext cx="2950263" cy="496887"/>
          </a:xfrm>
          <a:prstGeom prst="rect">
            <a:avLst/>
          </a:prstGeom>
        </p:spPr>
        <p:txBody>
          <a:bodyPr vert="horz" lIns="91424" tIns="45712" rIns="91424"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9" y="9440864"/>
            <a:ext cx="2950263" cy="496887"/>
          </a:xfrm>
          <a:prstGeom prst="rect">
            <a:avLst/>
          </a:prstGeom>
        </p:spPr>
        <p:txBody>
          <a:bodyPr vert="horz" lIns="91424" tIns="45712" rIns="91424" bIns="45712" rtlCol="0" anchor="b"/>
          <a:lstStyle>
            <a:lvl1pPr algn="r">
              <a:defRPr sz="1200"/>
            </a:lvl1pPr>
          </a:lstStyle>
          <a:p>
            <a:fld id="{3ED4BF3B-0B8A-491E-86C2-FE9C9305D7BD}" type="slidenum">
              <a:rPr kumimoji="1" lang="ja-JP" altLang="en-US" smtClean="0"/>
              <a:t>‹#›</a:t>
            </a:fld>
            <a:endParaRPr kumimoji="1" lang="ja-JP" altLang="en-US"/>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0"/>
            <a:ext cx="2950263" cy="496888"/>
          </a:xfrm>
          <a:prstGeom prst="rect">
            <a:avLst/>
          </a:prstGeom>
          <a:noFill/>
          <a:ln w="9525">
            <a:noFill/>
            <a:miter lim="800000"/>
            <a:headEnd/>
            <a:tailEnd/>
          </a:ln>
          <a:effectLst/>
        </p:spPr>
        <p:txBody>
          <a:bodyPr vert="horz" wrap="square" lIns="91416" tIns="45708" rIns="91416" bIns="45708"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55349" y="0"/>
            <a:ext cx="2950263" cy="496888"/>
          </a:xfrm>
          <a:prstGeom prst="rect">
            <a:avLst/>
          </a:prstGeom>
          <a:noFill/>
          <a:ln w="9525">
            <a:noFill/>
            <a:miter lim="800000"/>
            <a:headEnd/>
            <a:tailEnd/>
          </a:ln>
          <a:effectLst/>
        </p:spPr>
        <p:txBody>
          <a:bodyPr vert="horz" wrap="square" lIns="91416" tIns="45708" rIns="91416" bIns="45708"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22884"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200" y="4721227"/>
            <a:ext cx="5444806" cy="4471988"/>
          </a:xfrm>
          <a:prstGeom prst="rect">
            <a:avLst/>
          </a:prstGeom>
          <a:noFill/>
          <a:ln w="9525">
            <a:noFill/>
            <a:miter lim="800000"/>
            <a:headEnd/>
            <a:tailEnd/>
          </a:ln>
          <a:effectLst/>
        </p:spPr>
        <p:txBody>
          <a:bodyPr vert="horz" wrap="square" lIns="91416" tIns="45708" rIns="91416" bIns="4570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2" y="9440864"/>
            <a:ext cx="2950263" cy="496887"/>
          </a:xfrm>
          <a:prstGeom prst="rect">
            <a:avLst/>
          </a:prstGeom>
          <a:noFill/>
          <a:ln w="9525">
            <a:noFill/>
            <a:miter lim="800000"/>
            <a:headEnd/>
            <a:tailEnd/>
          </a:ln>
          <a:effectLst/>
        </p:spPr>
        <p:txBody>
          <a:bodyPr vert="horz" wrap="square" lIns="91416" tIns="45708" rIns="91416" bIns="45708"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55349" y="9440864"/>
            <a:ext cx="2950263" cy="496887"/>
          </a:xfrm>
          <a:prstGeom prst="rect">
            <a:avLst/>
          </a:prstGeom>
          <a:noFill/>
          <a:ln w="9525">
            <a:noFill/>
            <a:miter lim="800000"/>
            <a:headEnd/>
            <a:tailEnd/>
          </a:ln>
          <a:effectLst/>
        </p:spPr>
        <p:txBody>
          <a:bodyPr vert="horz" wrap="square" lIns="91416" tIns="45708" rIns="91416" bIns="45708"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14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29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44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58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733" algn="l" defTabSz="914293" rtl="0" eaLnBrk="1" latinLnBrk="0" hangingPunct="1">
      <a:defRPr kumimoji="1" sz="1200" kern="1200">
        <a:solidFill>
          <a:schemeClr val="tx1"/>
        </a:solidFill>
        <a:latin typeface="+mn-lt"/>
        <a:ea typeface="+mn-ea"/>
        <a:cs typeface="+mn-cs"/>
      </a:defRPr>
    </a:lvl6pPr>
    <a:lvl7pPr marL="2742879" algn="l" defTabSz="914293" rtl="0" eaLnBrk="1" latinLnBrk="0" hangingPunct="1">
      <a:defRPr kumimoji="1" sz="1200" kern="1200">
        <a:solidFill>
          <a:schemeClr val="tx1"/>
        </a:solidFill>
        <a:latin typeface="+mn-lt"/>
        <a:ea typeface="+mn-ea"/>
        <a:cs typeface="+mn-cs"/>
      </a:defRPr>
    </a:lvl7pPr>
    <a:lvl8pPr marL="3200026" algn="l" defTabSz="914293" rtl="0" eaLnBrk="1" latinLnBrk="0" hangingPunct="1">
      <a:defRPr kumimoji="1" sz="1200" kern="1200">
        <a:solidFill>
          <a:schemeClr val="tx1"/>
        </a:solidFill>
        <a:latin typeface="+mn-lt"/>
        <a:ea typeface="+mn-ea"/>
        <a:cs typeface="+mn-cs"/>
      </a:defRPr>
    </a:lvl8pPr>
    <a:lvl9pPr marL="3657173" algn="l" defTabSz="91429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スライド イメージ プレースホルダー 1"/>
          <p:cNvSpPr>
            <a:spLocks noGrp="1" noRot="1" noChangeAspect="1" noTextEdit="1"/>
          </p:cNvSpPr>
          <p:nvPr>
            <p:ph type="sldImg"/>
          </p:nvPr>
        </p:nvSpPr>
        <p:spPr>
          <a:xfrm>
            <a:off x="714375" y="746125"/>
            <a:ext cx="5380038" cy="3725863"/>
          </a:xfrm>
          <a:ln/>
        </p:spPr>
      </p:sp>
      <p:sp>
        <p:nvSpPr>
          <p:cNvPr id="162819" name="ノート プレースホルダー 2"/>
          <p:cNvSpPr>
            <a:spLocks noGrp="1"/>
          </p:cNvSpPr>
          <p:nvPr>
            <p:ph type="body" idx="1"/>
          </p:nvPr>
        </p:nvSpPr>
        <p:spPr>
          <a:noFill/>
        </p:spPr>
        <p:txBody>
          <a:bodyPr/>
          <a:lstStyle/>
          <a:p>
            <a:endParaRPr lang="ja-JP" altLang="en-US" smtClean="0">
              <a:latin typeface="Arial" pitchFamily="34" charset="0"/>
            </a:endParaRPr>
          </a:p>
        </p:txBody>
      </p:sp>
      <p:sp>
        <p:nvSpPr>
          <p:cNvPr id="162820" name="スライド番号プレースホルダー 3"/>
          <p:cNvSpPr>
            <a:spLocks noGrp="1"/>
          </p:cNvSpPr>
          <p:nvPr>
            <p:ph type="sldNum" sz="quarter" idx="5"/>
          </p:nvPr>
        </p:nvSpPr>
        <p:spPr>
          <a:noFill/>
        </p:spPr>
        <p:txBody>
          <a:bodyPr/>
          <a:lstStyle>
            <a:lvl1pPr defTabSz="915988" eaLnBrk="0" hangingPunct="0">
              <a:spcBef>
                <a:spcPct val="30000"/>
              </a:spcBef>
              <a:defRPr kumimoji="1" sz="1200">
                <a:solidFill>
                  <a:schemeClr val="tx1"/>
                </a:solidFill>
                <a:latin typeface="Arial" pitchFamily="34" charset="0"/>
                <a:ea typeface="ＭＳ Ｐ明朝" pitchFamily="18" charset="-128"/>
              </a:defRPr>
            </a:lvl1pPr>
            <a:lvl2pPr marL="742950" indent="-285750" defTabSz="915988" eaLnBrk="0" hangingPunct="0">
              <a:spcBef>
                <a:spcPct val="30000"/>
              </a:spcBef>
              <a:defRPr kumimoji="1" sz="1200">
                <a:solidFill>
                  <a:schemeClr val="tx1"/>
                </a:solidFill>
                <a:latin typeface="Arial" pitchFamily="34" charset="0"/>
                <a:ea typeface="ＭＳ Ｐ明朝" pitchFamily="18" charset="-128"/>
              </a:defRPr>
            </a:lvl2pPr>
            <a:lvl3pPr marL="1143000" indent="-228600" defTabSz="915988" eaLnBrk="0" hangingPunct="0">
              <a:spcBef>
                <a:spcPct val="30000"/>
              </a:spcBef>
              <a:defRPr kumimoji="1" sz="1200">
                <a:solidFill>
                  <a:schemeClr val="tx1"/>
                </a:solidFill>
                <a:latin typeface="Arial" pitchFamily="34" charset="0"/>
                <a:ea typeface="ＭＳ Ｐ明朝" pitchFamily="18" charset="-128"/>
              </a:defRPr>
            </a:lvl3pPr>
            <a:lvl4pPr marL="1600200" indent="-228600" defTabSz="915988" eaLnBrk="0" hangingPunct="0">
              <a:spcBef>
                <a:spcPct val="30000"/>
              </a:spcBef>
              <a:defRPr kumimoji="1" sz="1200">
                <a:solidFill>
                  <a:schemeClr val="tx1"/>
                </a:solidFill>
                <a:latin typeface="Arial" pitchFamily="34" charset="0"/>
                <a:ea typeface="ＭＳ Ｐ明朝" pitchFamily="18" charset="-128"/>
              </a:defRPr>
            </a:lvl4pPr>
            <a:lvl5pPr marL="2057400" indent="-228600" defTabSz="915988" eaLnBrk="0" hangingPunct="0">
              <a:spcBef>
                <a:spcPct val="30000"/>
              </a:spcBef>
              <a:defRPr kumimoji="1" sz="1200">
                <a:solidFill>
                  <a:schemeClr val="tx1"/>
                </a:solidFill>
                <a:latin typeface="Arial" pitchFamily="34" charset="0"/>
                <a:ea typeface="ＭＳ Ｐ明朝" pitchFamily="18" charset="-128"/>
              </a:defRPr>
            </a:lvl5pPr>
            <a:lvl6pPr marL="2514600" indent="-228600" defTabSz="915988" eaLnBrk="0" fontAlgn="base" hangingPunct="0">
              <a:spcBef>
                <a:spcPct val="30000"/>
              </a:spcBef>
              <a:spcAft>
                <a:spcPct val="0"/>
              </a:spcAft>
              <a:defRPr kumimoji="1" sz="1200">
                <a:solidFill>
                  <a:schemeClr val="tx1"/>
                </a:solidFill>
                <a:latin typeface="Arial" pitchFamily="34" charset="0"/>
                <a:ea typeface="ＭＳ Ｐ明朝" pitchFamily="18" charset="-128"/>
              </a:defRPr>
            </a:lvl6pPr>
            <a:lvl7pPr marL="2971800" indent="-228600" defTabSz="915988" eaLnBrk="0" fontAlgn="base" hangingPunct="0">
              <a:spcBef>
                <a:spcPct val="30000"/>
              </a:spcBef>
              <a:spcAft>
                <a:spcPct val="0"/>
              </a:spcAft>
              <a:defRPr kumimoji="1" sz="1200">
                <a:solidFill>
                  <a:schemeClr val="tx1"/>
                </a:solidFill>
                <a:latin typeface="Arial" pitchFamily="34" charset="0"/>
                <a:ea typeface="ＭＳ Ｐ明朝" pitchFamily="18" charset="-128"/>
              </a:defRPr>
            </a:lvl7pPr>
            <a:lvl8pPr marL="3429000" indent="-228600" defTabSz="915988" eaLnBrk="0" fontAlgn="base" hangingPunct="0">
              <a:spcBef>
                <a:spcPct val="30000"/>
              </a:spcBef>
              <a:spcAft>
                <a:spcPct val="0"/>
              </a:spcAft>
              <a:defRPr kumimoji="1" sz="1200">
                <a:solidFill>
                  <a:schemeClr val="tx1"/>
                </a:solidFill>
                <a:latin typeface="Arial" pitchFamily="34" charset="0"/>
                <a:ea typeface="ＭＳ Ｐ明朝" pitchFamily="18" charset="-128"/>
              </a:defRPr>
            </a:lvl8pPr>
            <a:lvl9pPr marL="3886200" indent="-228600" defTabSz="915988" eaLnBrk="0" fontAlgn="base" hangingPunct="0">
              <a:spcBef>
                <a:spcPct val="30000"/>
              </a:spcBef>
              <a:spcAft>
                <a:spcPct val="0"/>
              </a:spcAft>
              <a:defRPr kumimoji="1" sz="1200">
                <a:solidFill>
                  <a:schemeClr val="tx1"/>
                </a:solidFill>
                <a:latin typeface="Arial" pitchFamily="34" charset="0"/>
                <a:ea typeface="ＭＳ Ｐ明朝" pitchFamily="18" charset="-128"/>
              </a:defRPr>
            </a:lvl9pPr>
          </a:lstStyle>
          <a:p>
            <a:pPr eaLnBrk="1" hangingPunct="1">
              <a:spcBef>
                <a:spcPct val="0"/>
              </a:spcBef>
            </a:pPr>
            <a:fld id="{0AA02B36-E119-463A-B202-E7CDACC33CA9}" type="slidenum">
              <a:rPr lang="ja-JP" altLang="en-US">
                <a:solidFill>
                  <a:srgbClr val="000000"/>
                </a:solidFill>
                <a:ea typeface="ＭＳ Ｐゴシック" pitchFamily="50" charset="-128"/>
              </a:rPr>
              <a:pPr eaLnBrk="1" hangingPunct="1">
                <a:spcBef>
                  <a:spcPct val="0"/>
                </a:spcBef>
              </a:pPr>
              <a:t>7</a:t>
            </a:fld>
            <a:endParaRPr lang="ja-JP" altLang="en-US">
              <a:solidFill>
                <a:srgbClr val="000000"/>
              </a:solidFill>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スライド イメージ プレースホルダー 1"/>
          <p:cNvSpPr>
            <a:spLocks noGrp="1" noRot="1" noChangeAspect="1" noTextEdit="1"/>
          </p:cNvSpPr>
          <p:nvPr>
            <p:ph type="sldImg"/>
          </p:nvPr>
        </p:nvSpPr>
        <p:spPr>
          <a:xfrm>
            <a:off x="714375" y="746125"/>
            <a:ext cx="5380038" cy="3725863"/>
          </a:xfrm>
          <a:ln/>
        </p:spPr>
      </p:sp>
      <p:sp>
        <p:nvSpPr>
          <p:cNvPr id="163843" name="ノート プレースホルダー 2"/>
          <p:cNvSpPr>
            <a:spLocks noGrp="1"/>
          </p:cNvSpPr>
          <p:nvPr>
            <p:ph type="body" idx="1"/>
          </p:nvPr>
        </p:nvSpPr>
        <p:spPr>
          <a:noFill/>
        </p:spPr>
        <p:txBody>
          <a:bodyPr/>
          <a:lstStyle/>
          <a:p>
            <a:endParaRPr lang="ja-JP" altLang="en-US" smtClean="0">
              <a:latin typeface="Arial" pitchFamily="34" charset="0"/>
            </a:endParaRPr>
          </a:p>
        </p:txBody>
      </p:sp>
      <p:sp>
        <p:nvSpPr>
          <p:cNvPr id="163844" name="スライド番号プレースホルダー 3"/>
          <p:cNvSpPr>
            <a:spLocks noGrp="1"/>
          </p:cNvSpPr>
          <p:nvPr>
            <p:ph type="sldNum" sz="quarter" idx="5"/>
          </p:nvPr>
        </p:nvSpPr>
        <p:spPr>
          <a:noFill/>
        </p:spPr>
        <p:txBody>
          <a:bodyPr/>
          <a:lstStyle>
            <a:lvl1pPr defTabSz="915988" eaLnBrk="0" hangingPunct="0">
              <a:spcBef>
                <a:spcPct val="30000"/>
              </a:spcBef>
              <a:defRPr kumimoji="1" sz="1200">
                <a:solidFill>
                  <a:schemeClr val="tx1"/>
                </a:solidFill>
                <a:latin typeface="Arial" pitchFamily="34" charset="0"/>
                <a:ea typeface="ＭＳ Ｐ明朝" pitchFamily="18" charset="-128"/>
              </a:defRPr>
            </a:lvl1pPr>
            <a:lvl2pPr marL="742950" indent="-285750" defTabSz="915988" eaLnBrk="0" hangingPunct="0">
              <a:spcBef>
                <a:spcPct val="30000"/>
              </a:spcBef>
              <a:defRPr kumimoji="1" sz="1200">
                <a:solidFill>
                  <a:schemeClr val="tx1"/>
                </a:solidFill>
                <a:latin typeface="Arial" pitchFamily="34" charset="0"/>
                <a:ea typeface="ＭＳ Ｐ明朝" pitchFamily="18" charset="-128"/>
              </a:defRPr>
            </a:lvl2pPr>
            <a:lvl3pPr marL="1143000" indent="-228600" defTabSz="915988" eaLnBrk="0" hangingPunct="0">
              <a:spcBef>
                <a:spcPct val="30000"/>
              </a:spcBef>
              <a:defRPr kumimoji="1" sz="1200">
                <a:solidFill>
                  <a:schemeClr val="tx1"/>
                </a:solidFill>
                <a:latin typeface="Arial" pitchFamily="34" charset="0"/>
                <a:ea typeface="ＭＳ Ｐ明朝" pitchFamily="18" charset="-128"/>
              </a:defRPr>
            </a:lvl3pPr>
            <a:lvl4pPr marL="1600200" indent="-228600" defTabSz="915988" eaLnBrk="0" hangingPunct="0">
              <a:spcBef>
                <a:spcPct val="30000"/>
              </a:spcBef>
              <a:defRPr kumimoji="1" sz="1200">
                <a:solidFill>
                  <a:schemeClr val="tx1"/>
                </a:solidFill>
                <a:latin typeface="Arial" pitchFamily="34" charset="0"/>
                <a:ea typeface="ＭＳ Ｐ明朝" pitchFamily="18" charset="-128"/>
              </a:defRPr>
            </a:lvl4pPr>
            <a:lvl5pPr marL="2057400" indent="-228600" defTabSz="915988" eaLnBrk="0" hangingPunct="0">
              <a:spcBef>
                <a:spcPct val="30000"/>
              </a:spcBef>
              <a:defRPr kumimoji="1" sz="1200">
                <a:solidFill>
                  <a:schemeClr val="tx1"/>
                </a:solidFill>
                <a:latin typeface="Arial" pitchFamily="34" charset="0"/>
                <a:ea typeface="ＭＳ Ｐ明朝" pitchFamily="18" charset="-128"/>
              </a:defRPr>
            </a:lvl5pPr>
            <a:lvl6pPr marL="2514600" indent="-228600" defTabSz="915988" eaLnBrk="0" fontAlgn="base" hangingPunct="0">
              <a:spcBef>
                <a:spcPct val="30000"/>
              </a:spcBef>
              <a:spcAft>
                <a:spcPct val="0"/>
              </a:spcAft>
              <a:defRPr kumimoji="1" sz="1200">
                <a:solidFill>
                  <a:schemeClr val="tx1"/>
                </a:solidFill>
                <a:latin typeface="Arial" pitchFamily="34" charset="0"/>
                <a:ea typeface="ＭＳ Ｐ明朝" pitchFamily="18" charset="-128"/>
              </a:defRPr>
            </a:lvl6pPr>
            <a:lvl7pPr marL="2971800" indent="-228600" defTabSz="915988" eaLnBrk="0" fontAlgn="base" hangingPunct="0">
              <a:spcBef>
                <a:spcPct val="30000"/>
              </a:spcBef>
              <a:spcAft>
                <a:spcPct val="0"/>
              </a:spcAft>
              <a:defRPr kumimoji="1" sz="1200">
                <a:solidFill>
                  <a:schemeClr val="tx1"/>
                </a:solidFill>
                <a:latin typeface="Arial" pitchFamily="34" charset="0"/>
                <a:ea typeface="ＭＳ Ｐ明朝" pitchFamily="18" charset="-128"/>
              </a:defRPr>
            </a:lvl7pPr>
            <a:lvl8pPr marL="3429000" indent="-228600" defTabSz="915988" eaLnBrk="0" fontAlgn="base" hangingPunct="0">
              <a:spcBef>
                <a:spcPct val="30000"/>
              </a:spcBef>
              <a:spcAft>
                <a:spcPct val="0"/>
              </a:spcAft>
              <a:defRPr kumimoji="1" sz="1200">
                <a:solidFill>
                  <a:schemeClr val="tx1"/>
                </a:solidFill>
                <a:latin typeface="Arial" pitchFamily="34" charset="0"/>
                <a:ea typeface="ＭＳ Ｐ明朝" pitchFamily="18" charset="-128"/>
              </a:defRPr>
            </a:lvl8pPr>
            <a:lvl9pPr marL="3886200" indent="-228600" defTabSz="915988" eaLnBrk="0" fontAlgn="base" hangingPunct="0">
              <a:spcBef>
                <a:spcPct val="30000"/>
              </a:spcBef>
              <a:spcAft>
                <a:spcPct val="0"/>
              </a:spcAft>
              <a:defRPr kumimoji="1" sz="1200">
                <a:solidFill>
                  <a:schemeClr val="tx1"/>
                </a:solidFill>
                <a:latin typeface="Arial" pitchFamily="34" charset="0"/>
                <a:ea typeface="ＭＳ Ｐ明朝" pitchFamily="18" charset="-128"/>
              </a:defRPr>
            </a:lvl9pPr>
          </a:lstStyle>
          <a:p>
            <a:pPr eaLnBrk="1" hangingPunct="1">
              <a:spcBef>
                <a:spcPct val="0"/>
              </a:spcBef>
            </a:pPr>
            <a:fld id="{9EF829C9-BC93-432F-B2C8-9186A744059D}" type="slidenum">
              <a:rPr lang="ja-JP" altLang="en-US">
                <a:solidFill>
                  <a:srgbClr val="000000"/>
                </a:solidFill>
                <a:ea typeface="ＭＳ Ｐゴシック" pitchFamily="50" charset="-128"/>
              </a:rPr>
              <a:pPr eaLnBrk="1" hangingPunct="1">
                <a:spcBef>
                  <a:spcPct val="0"/>
                </a:spcBef>
              </a:pPr>
              <a:t>16</a:t>
            </a:fld>
            <a:endParaRPr lang="ja-JP" altLang="en-US">
              <a:solidFill>
                <a:srgbClr val="000000"/>
              </a:solidFill>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10"/>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D157C254-9A56-43AE-BFAA-55C6E807E3E1}" type="slidenum">
              <a:rPr lang="ja-JP" altLang="en-US"/>
              <a:pPr>
                <a:defRPr/>
              </a:pPr>
              <a:t>‹#›</a:t>
            </a:fld>
            <a:endParaRPr lang="ja-JP" altLang="en-US"/>
          </a:p>
        </p:txBody>
      </p:sp>
    </p:spTree>
    <p:extLst>
      <p:ext uri="{BB962C8B-B14F-4D97-AF65-F5344CB8AC3E}">
        <p14:creationId xmlns:p14="http://schemas.microsoft.com/office/powerpoint/2010/main" val="19123689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63572C9A-1894-4A19-949E-33A181C324F7}" type="slidenum">
              <a:rPr lang="ja-JP" altLang="en-US"/>
              <a:pPr>
                <a:defRPr/>
              </a:pPr>
              <a:t>‹#›</a:t>
            </a:fld>
            <a:endParaRPr lang="ja-JP" altLang="en-US"/>
          </a:p>
        </p:txBody>
      </p:sp>
    </p:spTree>
    <p:extLst>
      <p:ext uri="{BB962C8B-B14F-4D97-AF65-F5344CB8AC3E}">
        <p14:creationId xmlns:p14="http://schemas.microsoft.com/office/powerpoint/2010/main" val="269327975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003" y="273068"/>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0F2C4283-8C33-449F-859D-232A194A4C64}" type="slidenum">
              <a:rPr lang="ja-JP" altLang="en-US"/>
              <a:pPr>
                <a:defRPr/>
              </a:pPr>
              <a:t>‹#›</a:t>
            </a:fld>
            <a:endParaRPr lang="ja-JP" altLang="en-US"/>
          </a:p>
        </p:txBody>
      </p:sp>
    </p:spTree>
    <p:extLst>
      <p:ext uri="{BB962C8B-B14F-4D97-AF65-F5344CB8AC3E}">
        <p14:creationId xmlns:p14="http://schemas.microsoft.com/office/powerpoint/2010/main" val="271189880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61" y="4800605"/>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61"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6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2EC5624A-24E5-44A6-A885-A093A9FCC154}" type="slidenum">
              <a:rPr lang="ja-JP" altLang="en-US"/>
              <a:pPr>
                <a:defRPr/>
              </a:pPr>
              <a:t>‹#›</a:t>
            </a:fld>
            <a:endParaRPr lang="ja-JP" altLang="en-US"/>
          </a:p>
        </p:txBody>
      </p:sp>
    </p:spTree>
    <p:extLst>
      <p:ext uri="{BB962C8B-B14F-4D97-AF65-F5344CB8AC3E}">
        <p14:creationId xmlns:p14="http://schemas.microsoft.com/office/powerpoint/2010/main" val="77528489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9C809D52-E204-4755-A58B-8CDA0546DE9E}" type="slidenum">
              <a:rPr lang="ja-JP" altLang="en-US"/>
              <a:pPr>
                <a:defRPr/>
              </a:pPr>
              <a:t>‹#›</a:t>
            </a:fld>
            <a:endParaRPr lang="ja-JP" altLang="en-US"/>
          </a:p>
        </p:txBody>
      </p:sp>
    </p:spTree>
    <p:extLst>
      <p:ext uri="{BB962C8B-B14F-4D97-AF65-F5344CB8AC3E}">
        <p14:creationId xmlns:p14="http://schemas.microsoft.com/office/powerpoint/2010/main" val="70721397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54"/>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30" y="274654"/>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AA8CA50F-ACC2-4EAB-BB6F-E138BC37139F}" type="slidenum">
              <a:rPr lang="ja-JP" altLang="en-US"/>
              <a:pPr>
                <a:defRPr/>
              </a:pPr>
              <a:t>‹#›</a:t>
            </a:fld>
            <a:endParaRPr lang="ja-JP" altLang="en-US"/>
          </a:p>
        </p:txBody>
      </p:sp>
    </p:spTree>
    <p:extLst>
      <p:ext uri="{BB962C8B-B14F-4D97-AF65-F5344CB8AC3E}">
        <p14:creationId xmlns:p14="http://schemas.microsoft.com/office/powerpoint/2010/main" val="271479212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3" y="2130734"/>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3" y="3886200"/>
            <a:ext cx="6934200" cy="1752600"/>
          </a:xfrm>
        </p:spPr>
        <p:txBody>
          <a:bodyPr/>
          <a:lstStyle>
            <a:lvl1pPr marL="0" indent="0" algn="ctr">
              <a:buNone/>
              <a:defRPr/>
            </a:lvl1pPr>
            <a:lvl2pPr marL="457147" indent="0" algn="ctr">
              <a:buNone/>
              <a:defRPr/>
            </a:lvl2pPr>
            <a:lvl3pPr marL="914293" indent="0" algn="ctr">
              <a:buNone/>
              <a:defRPr/>
            </a:lvl3pPr>
            <a:lvl4pPr marL="1371440" indent="0" algn="ctr">
              <a:buNone/>
              <a:defRPr/>
            </a:lvl4pPr>
            <a:lvl5pPr marL="1828587" indent="0" algn="ctr">
              <a:buNone/>
              <a:defRPr/>
            </a:lvl5pPr>
            <a:lvl6pPr marL="2285733" indent="0" algn="ctr">
              <a:buNone/>
              <a:defRPr/>
            </a:lvl6pPr>
            <a:lvl7pPr marL="2742879" indent="0" algn="ctr">
              <a:buNone/>
              <a:defRPr/>
            </a:lvl7pPr>
            <a:lvl8pPr marL="3200026" indent="0" algn="ctr">
              <a:buNone/>
              <a:defRPr/>
            </a:lvl8pPr>
            <a:lvl9pPr marL="3657173"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24C3E062-32D0-4325-AEE8-1591EEB120FD}" type="slidenum">
              <a:rPr lang="en-US" altLang="ja-JP"/>
              <a:pPr>
                <a:defRPr/>
              </a:pPr>
              <a:t>‹#›</a:t>
            </a:fld>
            <a:endParaRPr lang="en-US" altLang="ja-JP"/>
          </a:p>
        </p:txBody>
      </p:sp>
    </p:spTree>
    <p:extLst>
      <p:ext uri="{BB962C8B-B14F-4D97-AF65-F5344CB8AC3E}">
        <p14:creationId xmlns:p14="http://schemas.microsoft.com/office/powerpoint/2010/main" val="407980070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5D2FED73-EB59-46A8-B3E8-B06A2A7EDED5}" type="slidenum">
              <a:rPr lang="en-US" altLang="ja-JP"/>
              <a:pPr>
                <a:defRPr/>
              </a:pPr>
              <a:t>‹#›</a:t>
            </a:fld>
            <a:endParaRPr lang="en-US" altLang="ja-JP"/>
          </a:p>
        </p:txBody>
      </p:sp>
    </p:spTree>
    <p:extLst>
      <p:ext uri="{BB962C8B-B14F-4D97-AF65-F5344CB8AC3E}">
        <p14:creationId xmlns:p14="http://schemas.microsoft.com/office/powerpoint/2010/main" val="278748690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9" y="4407209"/>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9" y="2906722"/>
            <a:ext cx="8420100" cy="1500187"/>
          </a:xfrm>
        </p:spPr>
        <p:txBody>
          <a:bodyPr anchor="b"/>
          <a:lstStyle>
            <a:lvl1pPr marL="0" indent="0">
              <a:buNone/>
              <a:defRPr sz="2000"/>
            </a:lvl1pPr>
            <a:lvl2pPr marL="457147" indent="0">
              <a:buNone/>
              <a:defRPr sz="1800"/>
            </a:lvl2pPr>
            <a:lvl3pPr marL="914293" indent="0">
              <a:buNone/>
              <a:defRPr sz="1600"/>
            </a:lvl3pPr>
            <a:lvl4pPr marL="1371440" indent="0">
              <a:buNone/>
              <a:defRPr sz="1400"/>
            </a:lvl4pPr>
            <a:lvl5pPr marL="1828587" indent="0">
              <a:buNone/>
              <a:defRPr sz="1400"/>
            </a:lvl5pPr>
            <a:lvl6pPr marL="2285733" indent="0">
              <a:buNone/>
              <a:defRPr sz="1400"/>
            </a:lvl6pPr>
            <a:lvl7pPr marL="2742879" indent="0">
              <a:buNone/>
              <a:defRPr sz="1400"/>
            </a:lvl7pPr>
            <a:lvl8pPr marL="3200026" indent="0">
              <a:buNone/>
              <a:defRPr sz="1400"/>
            </a:lvl8pPr>
            <a:lvl9pPr marL="3657173"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773AA7B1-04BC-4758-899B-31709F0F4CBB}" type="slidenum">
              <a:rPr lang="en-US" altLang="ja-JP"/>
              <a:pPr>
                <a:defRPr/>
              </a:pPr>
              <a:t>‹#›</a:t>
            </a:fld>
            <a:endParaRPr lang="en-US" altLang="ja-JP"/>
          </a:p>
        </p:txBody>
      </p:sp>
    </p:spTree>
    <p:extLst>
      <p:ext uri="{BB962C8B-B14F-4D97-AF65-F5344CB8AC3E}">
        <p14:creationId xmlns:p14="http://schemas.microsoft.com/office/powerpoint/2010/main" val="2002081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056C01F0-6FA6-43A0-89A0-4C8122CECCC6}" type="slidenum">
              <a:rPr lang="en-US" altLang="ja-JP"/>
              <a:pPr>
                <a:defRPr/>
              </a:pPr>
              <a:t>‹#›</a:t>
            </a:fld>
            <a:endParaRPr lang="en-US" altLang="ja-JP"/>
          </a:p>
        </p:txBody>
      </p:sp>
    </p:spTree>
    <p:extLst>
      <p:ext uri="{BB962C8B-B14F-4D97-AF65-F5344CB8AC3E}">
        <p14:creationId xmlns:p14="http://schemas.microsoft.com/office/powerpoint/2010/main" val="3863532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5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65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49" y="1535113"/>
            <a:ext cx="4376871"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49" y="2174875"/>
            <a:ext cx="43768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89"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Arial" pitchFamily="34" charset="0"/>
              </a:defRPr>
            </a:lvl1pPr>
          </a:lstStyle>
          <a:p>
            <a:pPr>
              <a:defRPr/>
            </a:pPr>
            <a:fld id="{EF6E19CC-227F-40DC-AA9E-1AC771A42FC0}" type="slidenum">
              <a:rPr lang="en-US" altLang="ja-JP"/>
              <a:pPr>
                <a:defRPr/>
              </a:pPr>
              <a:t>‹#›</a:t>
            </a:fld>
            <a:endParaRPr lang="en-US" altLang="ja-JP"/>
          </a:p>
        </p:txBody>
      </p:sp>
    </p:spTree>
    <p:extLst>
      <p:ext uri="{BB962C8B-B14F-4D97-AF65-F5344CB8AC3E}">
        <p14:creationId xmlns:p14="http://schemas.microsoft.com/office/powerpoint/2010/main" val="62310315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pitchFamily="34" charset="0"/>
              </a:defRPr>
            </a:lvl1pPr>
          </a:lstStyle>
          <a:p>
            <a:pPr>
              <a:defRPr/>
            </a:pPr>
            <a:fld id="{14F76404-462C-4F38-BC09-6AA9FF575A14}" type="slidenum">
              <a:rPr lang="en-US" altLang="ja-JP"/>
              <a:pPr>
                <a:defRPr/>
              </a:pPr>
              <a:t>‹#›</a:t>
            </a:fld>
            <a:endParaRPr lang="en-US" altLang="ja-JP"/>
          </a:p>
        </p:txBody>
      </p:sp>
    </p:spTree>
    <p:extLst>
      <p:ext uri="{BB962C8B-B14F-4D97-AF65-F5344CB8AC3E}">
        <p14:creationId xmlns:p14="http://schemas.microsoft.com/office/powerpoint/2010/main" val="146169372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Arial" pitchFamily="34" charset="0"/>
              </a:defRPr>
            </a:lvl1pPr>
          </a:lstStyle>
          <a:p>
            <a:pPr>
              <a:defRPr/>
            </a:pPr>
            <a:fld id="{DF5F215D-7B5B-4369-8578-A21B1499FB76}" type="slidenum">
              <a:rPr lang="en-US" altLang="ja-JP"/>
              <a:pPr>
                <a:defRPr/>
              </a:pPr>
              <a:t>‹#›</a:t>
            </a:fld>
            <a:endParaRPr lang="en-US" altLang="ja-JP"/>
          </a:p>
        </p:txBody>
      </p:sp>
    </p:spTree>
    <p:extLst>
      <p:ext uri="{BB962C8B-B14F-4D97-AF65-F5344CB8AC3E}">
        <p14:creationId xmlns:p14="http://schemas.microsoft.com/office/powerpoint/2010/main" val="18398823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1"/>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6" y="27312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12C3BE39-FE3B-4929-930E-A83C9CB620B8}" type="slidenum">
              <a:rPr lang="en-US" altLang="ja-JP"/>
              <a:pPr>
                <a:defRPr/>
              </a:pPr>
              <a:t>‹#›</a:t>
            </a:fld>
            <a:endParaRPr lang="en-US" altLang="ja-JP"/>
          </a:p>
        </p:txBody>
      </p:sp>
    </p:spTree>
    <p:extLst>
      <p:ext uri="{BB962C8B-B14F-4D97-AF65-F5344CB8AC3E}">
        <p14:creationId xmlns:p14="http://schemas.microsoft.com/office/powerpoint/2010/main" val="385535855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8"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8" y="612775"/>
            <a:ext cx="5943600" cy="4114800"/>
          </a:xfrm>
        </p:spPr>
        <p:txBody>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8" y="5367338"/>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375C98FF-949D-430D-B455-2FB23D0491A2}" type="slidenum">
              <a:rPr lang="en-US" altLang="ja-JP"/>
              <a:pPr>
                <a:defRPr/>
              </a:pPr>
              <a:t>‹#›</a:t>
            </a:fld>
            <a:endParaRPr lang="en-US" altLang="ja-JP"/>
          </a:p>
        </p:txBody>
      </p:sp>
    </p:spTree>
    <p:extLst>
      <p:ext uri="{BB962C8B-B14F-4D97-AF65-F5344CB8AC3E}">
        <p14:creationId xmlns:p14="http://schemas.microsoft.com/office/powerpoint/2010/main" val="2711568349"/>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3B5E9B8D-B763-4F55-B91B-5A8EF6E74EE7}" type="slidenum">
              <a:rPr lang="en-US" altLang="ja-JP"/>
              <a:pPr>
                <a:defRPr/>
              </a:pPr>
              <a:t>‹#›</a:t>
            </a:fld>
            <a:endParaRPr lang="en-US" altLang="ja-JP"/>
          </a:p>
        </p:txBody>
      </p:sp>
    </p:spTree>
    <p:extLst>
      <p:ext uri="{BB962C8B-B14F-4D97-AF65-F5344CB8AC3E}">
        <p14:creationId xmlns:p14="http://schemas.microsoft.com/office/powerpoint/2010/main" val="2488816168"/>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2" y="27470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3" y="274708"/>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D0C70EC4-90CA-4C64-A2CF-225F6AA1FC9B}" type="slidenum">
              <a:rPr lang="en-US" altLang="ja-JP"/>
              <a:pPr>
                <a:defRPr/>
              </a:pPr>
              <a:t>‹#›</a:t>
            </a:fld>
            <a:endParaRPr lang="en-US" altLang="ja-JP"/>
          </a:p>
        </p:txBody>
      </p:sp>
    </p:spTree>
    <p:extLst>
      <p:ext uri="{BB962C8B-B14F-4D97-AF65-F5344CB8AC3E}">
        <p14:creationId xmlns:p14="http://schemas.microsoft.com/office/powerpoint/2010/main" val="3028211060"/>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00"/>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395C5812-C8AC-4E14-B34E-94763341245D}" type="slidenum">
              <a:rPr lang="ja-JP" altLang="en-US"/>
              <a:pPr>
                <a:defRPr/>
              </a:pPr>
              <a:t>‹#›</a:t>
            </a:fld>
            <a:endParaRPr lang="ja-JP" altLang="en-US"/>
          </a:p>
        </p:txBody>
      </p:sp>
    </p:spTree>
    <p:extLst>
      <p:ext uri="{BB962C8B-B14F-4D97-AF65-F5344CB8AC3E}">
        <p14:creationId xmlns:p14="http://schemas.microsoft.com/office/powerpoint/2010/main" val="351737994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CFFD6B27-22C9-4826-978B-FC8EFAD59BCB}" type="slidenum">
              <a:rPr lang="ja-JP" altLang="en-US"/>
              <a:pPr>
                <a:defRPr/>
              </a:pPr>
              <a:t>‹#›</a:t>
            </a:fld>
            <a:endParaRPr lang="ja-JP" altLang="en-US"/>
          </a:p>
        </p:txBody>
      </p:sp>
    </p:spTree>
    <p:extLst>
      <p:ext uri="{BB962C8B-B14F-4D97-AF65-F5344CB8AC3E}">
        <p14:creationId xmlns:p14="http://schemas.microsoft.com/office/powerpoint/2010/main" val="164353469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75"/>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7E336298-A4F3-4F98-8AC4-8720889A8EBD}" type="slidenum">
              <a:rPr lang="ja-JP" altLang="en-US"/>
              <a:pPr>
                <a:defRPr/>
              </a:pPr>
              <a:t>‹#›</a:t>
            </a:fld>
            <a:endParaRPr lang="ja-JP" altLang="en-US"/>
          </a:p>
        </p:txBody>
      </p:sp>
    </p:spTree>
    <p:extLst>
      <p:ext uri="{BB962C8B-B14F-4D97-AF65-F5344CB8AC3E}">
        <p14:creationId xmlns:p14="http://schemas.microsoft.com/office/powerpoint/2010/main" val="3164569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AF20E826-D33E-4B4C-A5F8-72120F5BB298}" type="slidenum">
              <a:rPr lang="ja-JP" altLang="en-US"/>
              <a:pPr>
                <a:defRPr/>
              </a:pPr>
              <a:t>‹#›</a:t>
            </a:fld>
            <a:endParaRPr lang="ja-JP" altLang="en-US"/>
          </a:p>
        </p:txBody>
      </p:sp>
    </p:spTree>
    <p:extLst>
      <p:ext uri="{BB962C8B-B14F-4D97-AF65-F5344CB8AC3E}">
        <p14:creationId xmlns:p14="http://schemas.microsoft.com/office/powerpoint/2010/main" val="219754030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29E616C1-AA61-412D-BD1D-BED3A66B00A1}" type="slidenum">
              <a:rPr lang="ja-JP" altLang="en-US"/>
              <a:pPr>
                <a:defRPr/>
              </a:pPr>
              <a:t>‹#›</a:t>
            </a:fld>
            <a:endParaRPr lang="ja-JP" altLang="en-US"/>
          </a:p>
        </p:txBody>
      </p:sp>
    </p:spTree>
    <p:extLst>
      <p:ext uri="{BB962C8B-B14F-4D97-AF65-F5344CB8AC3E}">
        <p14:creationId xmlns:p14="http://schemas.microsoft.com/office/powerpoint/2010/main" val="31942065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CA464E8C-3DD8-4DC0-9001-E446DEE9459A}" type="slidenum">
              <a:rPr lang="ja-JP" altLang="en-US"/>
              <a:pPr>
                <a:defRPr/>
              </a:pPr>
              <a:t>‹#›</a:t>
            </a:fld>
            <a:endParaRPr lang="ja-JP" altLang="en-US"/>
          </a:p>
        </p:txBody>
      </p:sp>
    </p:spTree>
    <p:extLst>
      <p:ext uri="{BB962C8B-B14F-4D97-AF65-F5344CB8AC3E}">
        <p14:creationId xmlns:p14="http://schemas.microsoft.com/office/powerpoint/2010/main" val="4072811859"/>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4BE795A1-D7DC-4504-8F69-AD27F586D21D}" type="slidenum">
              <a:rPr lang="ja-JP" altLang="en-US"/>
              <a:pPr>
                <a:defRPr/>
              </a:pPr>
              <a:t>‹#›</a:t>
            </a:fld>
            <a:endParaRPr lang="ja-JP" altLang="en-US"/>
          </a:p>
        </p:txBody>
      </p:sp>
    </p:spTree>
    <p:extLst>
      <p:ext uri="{BB962C8B-B14F-4D97-AF65-F5344CB8AC3E}">
        <p14:creationId xmlns:p14="http://schemas.microsoft.com/office/powerpoint/2010/main" val="985115687"/>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AF15EE4A-11A2-4A88-A843-FEBE9F1E92DD}" type="slidenum">
              <a:rPr lang="ja-JP" altLang="en-US"/>
              <a:pPr>
                <a:defRPr/>
              </a:pPr>
              <a:t>‹#›</a:t>
            </a:fld>
            <a:endParaRPr lang="ja-JP" altLang="en-US"/>
          </a:p>
        </p:txBody>
      </p:sp>
    </p:spTree>
    <p:extLst>
      <p:ext uri="{BB962C8B-B14F-4D97-AF65-F5344CB8AC3E}">
        <p14:creationId xmlns:p14="http://schemas.microsoft.com/office/powerpoint/2010/main" val="373939981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5BCA5ABB-AAB0-45A8-8D9A-78E16647FACC}" type="slidenum">
              <a:rPr lang="ja-JP" altLang="en-US"/>
              <a:pPr>
                <a:defRPr/>
              </a:pPr>
              <a:t>‹#›</a:t>
            </a:fld>
            <a:endParaRPr lang="ja-JP" altLang="en-US"/>
          </a:p>
        </p:txBody>
      </p:sp>
    </p:spTree>
    <p:extLst>
      <p:ext uri="{BB962C8B-B14F-4D97-AF65-F5344CB8AC3E}">
        <p14:creationId xmlns:p14="http://schemas.microsoft.com/office/powerpoint/2010/main" val="125258036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DBAB45E3-164C-4976-91BC-334BF6C9F726}" type="slidenum">
              <a:rPr lang="ja-JP" altLang="en-US"/>
              <a:pPr>
                <a:defRPr/>
              </a:pPr>
              <a:t>‹#›</a:t>
            </a:fld>
            <a:endParaRPr lang="ja-JP" altLang="en-US"/>
          </a:p>
        </p:txBody>
      </p:sp>
    </p:spTree>
    <p:extLst>
      <p:ext uri="{BB962C8B-B14F-4D97-AF65-F5344CB8AC3E}">
        <p14:creationId xmlns:p14="http://schemas.microsoft.com/office/powerpoint/2010/main" val="3578424650"/>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9FDC9FBE-5062-4848-B1B5-619CC622EE80}" type="slidenum">
              <a:rPr lang="ja-JP" altLang="en-US"/>
              <a:pPr>
                <a:defRPr/>
              </a:pPr>
              <a:t>‹#›</a:t>
            </a:fld>
            <a:endParaRPr lang="ja-JP" altLang="en-US"/>
          </a:p>
        </p:txBody>
      </p:sp>
    </p:spTree>
    <p:extLst>
      <p:ext uri="{BB962C8B-B14F-4D97-AF65-F5344CB8AC3E}">
        <p14:creationId xmlns:p14="http://schemas.microsoft.com/office/powerpoint/2010/main" val="55047577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10" y="274747"/>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D8F39C09-BD99-4E7B-8E83-EFC1972931C7}" type="slidenum">
              <a:rPr lang="en-US" altLang="ja-JP"/>
              <a:pPr>
                <a:defRPr/>
              </a:pPr>
              <a:t>‹#›</a:t>
            </a:fld>
            <a:endParaRPr lang="en-US" altLang="ja-JP"/>
          </a:p>
        </p:txBody>
      </p:sp>
    </p:spTree>
    <p:extLst>
      <p:ext uri="{BB962C8B-B14F-4D97-AF65-F5344CB8AC3E}">
        <p14:creationId xmlns:p14="http://schemas.microsoft.com/office/powerpoint/2010/main" val="3977979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10"/>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85"/>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9" y="2906722"/>
            <a:ext cx="8420100"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0"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5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65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06" y="2130594"/>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6330997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4005548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69"/>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3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840683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7"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9"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894138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65"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6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30695475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287021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85"/>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9" y="2906722"/>
            <a:ext cx="8420100"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3995917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2" y="27307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820084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1595790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11006507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11"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15038944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29214529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04" y="2130590"/>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23218924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4523157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65"/>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3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34925299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7"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9"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61078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0"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63"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63"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42070835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9687728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0938709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2" y="27307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41915931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31609965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26165322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11"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388580829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41839276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3006"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0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30778590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21" indent="0" algn="ctr">
              <a:buNone/>
              <a:defRPr>
                <a:solidFill>
                  <a:schemeClr val="tx1">
                    <a:tint val="75000"/>
                  </a:schemeClr>
                </a:solidFill>
              </a:defRPr>
            </a:lvl2pPr>
            <a:lvl3pPr marL="914243" indent="0" algn="ctr">
              <a:buNone/>
              <a:defRPr>
                <a:solidFill>
                  <a:schemeClr val="tx1">
                    <a:tint val="75000"/>
                  </a:schemeClr>
                </a:solidFill>
              </a:defRPr>
            </a:lvl3pPr>
            <a:lvl4pPr marL="1371365" indent="0" algn="ctr">
              <a:buNone/>
              <a:defRPr>
                <a:solidFill>
                  <a:schemeClr val="tx1">
                    <a:tint val="75000"/>
                  </a:schemeClr>
                </a:solidFill>
              </a:defRPr>
            </a:lvl4pPr>
            <a:lvl5pPr marL="1828488" indent="0" algn="ctr">
              <a:buNone/>
              <a:defRPr>
                <a:solidFill>
                  <a:schemeClr val="tx1">
                    <a:tint val="75000"/>
                  </a:schemeClr>
                </a:solidFill>
              </a:defRPr>
            </a:lvl5pPr>
            <a:lvl6pPr marL="2285607" indent="0" algn="ctr">
              <a:buNone/>
              <a:defRPr>
                <a:solidFill>
                  <a:schemeClr val="tx1">
                    <a:tint val="75000"/>
                  </a:schemeClr>
                </a:solidFill>
              </a:defRPr>
            </a:lvl6pPr>
            <a:lvl7pPr marL="2742729" indent="0" algn="ctr">
              <a:buNone/>
              <a:defRPr>
                <a:solidFill>
                  <a:schemeClr val="tx1">
                    <a:tint val="75000"/>
                  </a:schemeClr>
                </a:solidFill>
              </a:defRPr>
            </a:lvl7pPr>
            <a:lvl8pPr marL="3199851" indent="0" algn="ctr">
              <a:buNone/>
              <a:defRPr>
                <a:solidFill>
                  <a:schemeClr val="tx1">
                    <a:tint val="75000"/>
                  </a:schemeClr>
                </a:solidFill>
              </a:defRPr>
            </a:lvl8pPr>
            <a:lvl9pPr marL="36569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10908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22374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74"/>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21" indent="0">
              <a:buNone/>
              <a:defRPr sz="1800">
                <a:solidFill>
                  <a:schemeClr val="tx1">
                    <a:tint val="75000"/>
                  </a:schemeClr>
                </a:solidFill>
              </a:defRPr>
            </a:lvl2pPr>
            <a:lvl3pPr marL="914243" indent="0">
              <a:buNone/>
              <a:defRPr sz="1600">
                <a:solidFill>
                  <a:schemeClr val="tx1">
                    <a:tint val="75000"/>
                  </a:schemeClr>
                </a:solidFill>
              </a:defRPr>
            </a:lvl3pPr>
            <a:lvl4pPr marL="1371365" indent="0">
              <a:buNone/>
              <a:defRPr sz="1400">
                <a:solidFill>
                  <a:schemeClr val="tx1">
                    <a:tint val="75000"/>
                  </a:schemeClr>
                </a:solidFill>
              </a:defRPr>
            </a:lvl4pPr>
            <a:lvl5pPr marL="1828488" indent="0">
              <a:buNone/>
              <a:defRPr sz="1400">
                <a:solidFill>
                  <a:schemeClr val="tx1">
                    <a:tint val="75000"/>
                  </a:schemeClr>
                </a:solidFill>
              </a:defRPr>
            </a:lvl5pPr>
            <a:lvl6pPr marL="2285607" indent="0">
              <a:buNone/>
              <a:defRPr sz="1400">
                <a:solidFill>
                  <a:schemeClr val="tx1">
                    <a:tint val="75000"/>
                  </a:schemeClr>
                </a:solidFill>
              </a:defRPr>
            </a:lvl6pPr>
            <a:lvl7pPr marL="2742729" indent="0">
              <a:buNone/>
              <a:defRPr sz="1400">
                <a:solidFill>
                  <a:schemeClr val="tx1">
                    <a:tint val="75000"/>
                  </a:schemeClr>
                </a:solidFill>
              </a:defRPr>
            </a:lvl7pPr>
            <a:lvl8pPr marL="3199851" indent="0">
              <a:buNone/>
              <a:defRPr sz="1400">
                <a:solidFill>
                  <a:schemeClr val="tx1">
                    <a:tint val="75000"/>
                  </a:schemeClr>
                </a:solidFill>
              </a:defRPr>
            </a:lvl8pPr>
            <a:lvl9pPr marL="3656972"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40350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013700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8"/>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4333027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7678982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2885097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30203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8"/>
            <a:ext cx="5943600" cy="4114800"/>
          </a:xfrm>
        </p:spPr>
        <p:txBody>
          <a:bodyPr/>
          <a:lstStyle>
            <a:lvl1pPr marL="0" indent="0">
              <a:buNone/>
              <a:defRPr sz="3200"/>
            </a:lvl1pPr>
            <a:lvl2pPr marL="457121" indent="0">
              <a:buNone/>
              <a:defRPr sz="2800"/>
            </a:lvl2pPr>
            <a:lvl3pPr marL="914243" indent="0">
              <a:buNone/>
              <a:defRPr sz="2400"/>
            </a:lvl3pPr>
            <a:lvl4pPr marL="1371365" indent="0">
              <a:buNone/>
              <a:defRPr sz="2000"/>
            </a:lvl4pPr>
            <a:lvl5pPr marL="1828488" indent="0">
              <a:buNone/>
              <a:defRPr sz="2000"/>
            </a:lvl5pPr>
            <a:lvl6pPr marL="2285607" indent="0">
              <a:buNone/>
              <a:defRPr sz="2000"/>
            </a:lvl6pPr>
            <a:lvl7pPr marL="2742729" indent="0">
              <a:buNone/>
              <a:defRPr sz="2000"/>
            </a:lvl7pPr>
            <a:lvl8pPr marL="3199851" indent="0">
              <a:buNone/>
              <a:defRPr sz="2000"/>
            </a:lvl8pPr>
            <a:lvl9pPr marL="3656972"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225664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99822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2937C87-D419-4E09-ADE4-05EB9EF49C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732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82"/>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A6E5E5EA-EE98-4EB2-ACA7-FC4243A1820E}" type="slidenum">
              <a:rPr lang="en-US" altLang="ja-JP"/>
              <a:pPr>
                <a:defRPr/>
              </a:pPr>
              <a:t>‹#›</a:t>
            </a:fld>
            <a:endParaRPr lang="en-US" altLang="ja-JP" dirty="0"/>
          </a:p>
        </p:txBody>
      </p:sp>
    </p:spTree>
    <p:extLst>
      <p:ext uri="{BB962C8B-B14F-4D97-AF65-F5344CB8AC3E}">
        <p14:creationId xmlns:p14="http://schemas.microsoft.com/office/powerpoint/2010/main" val="36612356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ED972836-EB00-49D9-A101-6AB6192F63DE}" type="slidenum">
              <a:rPr lang="en-US" altLang="ja-JP"/>
              <a:pPr>
                <a:defRPr/>
              </a:pPr>
              <a:t>‹#›</a:t>
            </a:fld>
            <a:endParaRPr lang="en-US" altLang="ja-JP" dirty="0"/>
          </a:p>
        </p:txBody>
      </p:sp>
    </p:spTree>
    <p:extLst>
      <p:ext uri="{BB962C8B-B14F-4D97-AF65-F5344CB8AC3E}">
        <p14:creationId xmlns:p14="http://schemas.microsoft.com/office/powerpoint/2010/main" val="20150958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7"/>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C3591A98-6787-4AEE-9F4C-62E7BD26F129}" type="slidenum">
              <a:rPr lang="en-US" altLang="ja-JP"/>
              <a:pPr>
                <a:defRPr/>
              </a:pPr>
              <a:t>‹#›</a:t>
            </a:fld>
            <a:endParaRPr lang="en-US" altLang="ja-JP" dirty="0"/>
          </a:p>
        </p:txBody>
      </p:sp>
    </p:spTree>
    <p:extLst>
      <p:ext uri="{BB962C8B-B14F-4D97-AF65-F5344CB8AC3E}">
        <p14:creationId xmlns:p14="http://schemas.microsoft.com/office/powerpoint/2010/main" val="83473191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07BC78FF-AD96-4E10-9458-284A6C9B437C}" type="slidenum">
              <a:rPr lang="en-US" altLang="ja-JP"/>
              <a:pPr>
                <a:defRPr/>
              </a:pPr>
              <a:t>‹#›</a:t>
            </a:fld>
            <a:endParaRPr lang="en-US" altLang="ja-JP" dirty="0"/>
          </a:p>
        </p:txBody>
      </p:sp>
    </p:spTree>
    <p:extLst>
      <p:ext uri="{BB962C8B-B14F-4D97-AF65-F5344CB8AC3E}">
        <p14:creationId xmlns:p14="http://schemas.microsoft.com/office/powerpoint/2010/main" val="32284396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Arial" charset="0"/>
              </a:defRPr>
            </a:lvl1pPr>
          </a:lstStyle>
          <a:p>
            <a:pPr>
              <a:defRPr/>
            </a:pPr>
            <a:fld id="{21524F1E-129C-4D86-B66B-8F419825299B}" type="slidenum">
              <a:rPr lang="en-US" altLang="ja-JP"/>
              <a:pPr>
                <a:defRPr/>
              </a:pPr>
              <a:t>‹#›</a:t>
            </a:fld>
            <a:endParaRPr lang="en-US" altLang="ja-JP" dirty="0"/>
          </a:p>
        </p:txBody>
      </p:sp>
    </p:spTree>
    <p:extLst>
      <p:ext uri="{BB962C8B-B14F-4D97-AF65-F5344CB8AC3E}">
        <p14:creationId xmlns:p14="http://schemas.microsoft.com/office/powerpoint/2010/main" val="38689754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D3682C27-9FFC-4E1F-A865-369319D529F4}" type="slidenum">
              <a:rPr lang="en-US" altLang="ja-JP"/>
              <a:pPr>
                <a:defRPr/>
              </a:pPr>
              <a:t>‹#›</a:t>
            </a:fld>
            <a:endParaRPr lang="en-US" altLang="ja-JP" dirty="0"/>
          </a:p>
        </p:txBody>
      </p:sp>
    </p:spTree>
    <p:extLst>
      <p:ext uri="{BB962C8B-B14F-4D97-AF65-F5344CB8AC3E}">
        <p14:creationId xmlns:p14="http://schemas.microsoft.com/office/powerpoint/2010/main" val="195572387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Arial" charset="0"/>
              </a:defRPr>
            </a:lvl1pPr>
          </a:lstStyle>
          <a:p>
            <a:pPr>
              <a:defRPr/>
            </a:pPr>
            <a:fld id="{93F6C3C4-EE5B-4B76-8A80-EA95300B5DBE}" type="slidenum">
              <a:rPr lang="en-US" altLang="ja-JP"/>
              <a:pPr>
                <a:defRPr/>
              </a:pPr>
              <a:t>‹#›</a:t>
            </a:fld>
            <a:endParaRPr lang="en-US" altLang="ja-JP" dirty="0"/>
          </a:p>
        </p:txBody>
      </p:sp>
    </p:spTree>
    <p:extLst>
      <p:ext uri="{BB962C8B-B14F-4D97-AF65-F5344CB8AC3E}">
        <p14:creationId xmlns:p14="http://schemas.microsoft.com/office/powerpoint/2010/main" val="21110284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88E464F1-9DDF-4C3A-96D3-084F90165867}" type="slidenum">
              <a:rPr lang="en-US" altLang="ja-JP"/>
              <a:pPr>
                <a:defRPr/>
              </a:pPr>
              <a:t>‹#›</a:t>
            </a:fld>
            <a:endParaRPr lang="en-US" altLang="ja-JP" dirty="0"/>
          </a:p>
        </p:txBody>
      </p:sp>
    </p:spTree>
    <p:extLst>
      <p:ext uri="{BB962C8B-B14F-4D97-AF65-F5344CB8AC3E}">
        <p14:creationId xmlns:p14="http://schemas.microsoft.com/office/powerpoint/2010/main" val="196918568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1626191E-FC42-4AB6-AE33-3D1E1E30FDDF}" type="slidenum">
              <a:rPr lang="en-US" altLang="ja-JP"/>
              <a:pPr>
                <a:defRPr/>
              </a:pPr>
              <a:t>‹#›</a:t>
            </a:fld>
            <a:endParaRPr lang="en-US" altLang="ja-JP" dirty="0"/>
          </a:p>
        </p:txBody>
      </p:sp>
    </p:spTree>
    <p:extLst>
      <p:ext uri="{BB962C8B-B14F-4D97-AF65-F5344CB8AC3E}">
        <p14:creationId xmlns:p14="http://schemas.microsoft.com/office/powerpoint/2010/main" val="365621496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94C0E6A1-EC2D-499B-AF88-4CE6D4CCAF52}" type="slidenum">
              <a:rPr lang="en-US" altLang="ja-JP"/>
              <a:pPr>
                <a:defRPr/>
              </a:pPr>
              <a:t>‹#›</a:t>
            </a:fld>
            <a:endParaRPr lang="en-US" altLang="ja-JP" dirty="0"/>
          </a:p>
        </p:txBody>
      </p:sp>
    </p:spTree>
    <p:extLst>
      <p:ext uri="{BB962C8B-B14F-4D97-AF65-F5344CB8AC3E}">
        <p14:creationId xmlns:p14="http://schemas.microsoft.com/office/powerpoint/2010/main" val="3518124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1AF026F1-C072-47A3-9B13-E0D30FF6A526}" type="slidenum">
              <a:rPr lang="en-US" altLang="ja-JP"/>
              <a:pPr>
                <a:defRPr/>
              </a:pPr>
              <a:t>‹#›</a:t>
            </a:fld>
            <a:endParaRPr lang="en-US" altLang="ja-JP" dirty="0"/>
          </a:p>
        </p:txBody>
      </p:sp>
    </p:spTree>
    <p:extLst>
      <p:ext uri="{BB962C8B-B14F-4D97-AF65-F5344CB8AC3E}">
        <p14:creationId xmlns:p14="http://schemas.microsoft.com/office/powerpoint/2010/main" val="216985680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39"/>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F6A46C65-4E13-45F4-AE1C-7E91035566DE}" type="slidenum">
              <a:rPr lang="en-US" altLang="ja-JP"/>
              <a:pPr>
                <a:defRPr/>
              </a:pPr>
              <a:t>‹#›</a:t>
            </a:fld>
            <a:endParaRPr lang="en-US" altLang="ja-JP" dirty="0"/>
          </a:p>
        </p:txBody>
      </p:sp>
    </p:spTree>
    <p:extLst>
      <p:ext uri="{BB962C8B-B14F-4D97-AF65-F5344CB8AC3E}">
        <p14:creationId xmlns:p14="http://schemas.microsoft.com/office/powerpoint/2010/main" val="342320048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0" y="1600204"/>
            <a:ext cx="89154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BDDE1B55-8323-4D52-B4F1-82D219510032}" type="slidenum">
              <a:rPr lang="en-US" altLang="ja-JP"/>
              <a:pPr>
                <a:defRPr/>
              </a:pPr>
              <a:t>‹#›</a:t>
            </a:fld>
            <a:endParaRPr lang="en-US" altLang="ja-JP" dirty="0"/>
          </a:p>
        </p:txBody>
      </p:sp>
    </p:spTree>
    <p:extLst>
      <p:ext uri="{BB962C8B-B14F-4D97-AF65-F5344CB8AC3E}">
        <p14:creationId xmlns:p14="http://schemas.microsoft.com/office/powerpoint/2010/main" val="66444609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23"/>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5" indent="0" algn="ctr">
              <a:buNone/>
              <a:defRPr>
                <a:solidFill>
                  <a:schemeClr val="tx1">
                    <a:tint val="75000"/>
                  </a:schemeClr>
                </a:solidFill>
              </a:defRPr>
            </a:lvl3pPr>
            <a:lvl4pPr marL="1371188"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39" indent="0" algn="ctr">
              <a:buNone/>
              <a:defRPr>
                <a:solidFill>
                  <a:schemeClr val="tx1">
                    <a:tint val="75000"/>
                  </a:schemeClr>
                </a:solidFill>
              </a:defRPr>
            </a:lvl8pPr>
            <a:lvl9pPr marL="365650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914400" fontAlgn="base">
              <a:spcBef>
                <a:spcPct val="0"/>
              </a:spcBef>
              <a:spcAft>
                <a:spcPct val="0"/>
              </a:spcAft>
              <a:defRPr>
                <a:solidFill>
                  <a:prstClr val="black"/>
                </a:solidFill>
                <a:latin typeface="Arial" pitchFamily="34" charset="0"/>
                <a:ea typeface="ＭＳ Ｐゴシック" pitchFamily="50" charset="-128"/>
              </a:defRPr>
            </a:lvl1pPr>
          </a:lstStyle>
          <a:p>
            <a:pPr>
              <a:defRPr/>
            </a:pPr>
            <a:fld id="{D4A0A788-92AA-444A-A8C7-16427094271B}" type="slidenum">
              <a:rPr lang="ja-JP" altLang="en-US"/>
              <a:pPr>
                <a:defRPr/>
              </a:pPr>
              <a:t>‹#›</a:t>
            </a:fld>
            <a:endParaRPr lang="ja-JP" altLang="en-US" dirty="0"/>
          </a:p>
        </p:txBody>
      </p:sp>
    </p:spTree>
    <p:extLst>
      <p:ext uri="{BB962C8B-B14F-4D97-AF65-F5344CB8AC3E}">
        <p14:creationId xmlns:p14="http://schemas.microsoft.com/office/powerpoint/2010/main" val="23291498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1921F3F2-3130-4EAF-BFE4-39DF4873D5FE}" type="slidenum">
              <a:rPr lang="ja-JP" altLang="en-US"/>
              <a:pPr>
                <a:defRPr/>
              </a:pPr>
              <a:t>‹#›</a:t>
            </a:fld>
            <a:endParaRPr lang="ja-JP" altLang="en-US" dirty="0"/>
          </a:p>
        </p:txBody>
      </p:sp>
    </p:spTree>
    <p:extLst>
      <p:ext uri="{BB962C8B-B14F-4D97-AF65-F5344CB8AC3E}">
        <p14:creationId xmlns:p14="http://schemas.microsoft.com/office/powerpoint/2010/main" val="405442575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98"/>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solidFill>
                  <a:schemeClr val="tx1">
                    <a:tint val="75000"/>
                  </a:schemeClr>
                </a:solidFill>
              </a:defRPr>
            </a:lvl1pPr>
            <a:lvl2pPr marL="457063" indent="0">
              <a:buNone/>
              <a:defRPr sz="1800">
                <a:solidFill>
                  <a:schemeClr val="tx1">
                    <a:tint val="75000"/>
                  </a:schemeClr>
                </a:solidFill>
              </a:defRPr>
            </a:lvl2pPr>
            <a:lvl3pPr marL="914125" indent="0">
              <a:buNone/>
              <a:defRPr sz="1600">
                <a:solidFill>
                  <a:schemeClr val="tx1">
                    <a:tint val="75000"/>
                  </a:schemeClr>
                </a:solidFill>
              </a:defRPr>
            </a:lvl3pPr>
            <a:lvl4pPr marL="1371188"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39" indent="0">
              <a:buNone/>
              <a:defRPr sz="1400">
                <a:solidFill>
                  <a:schemeClr val="tx1">
                    <a:tint val="75000"/>
                  </a:schemeClr>
                </a:solidFill>
              </a:defRPr>
            </a:lvl8pPr>
            <a:lvl9pPr marL="3656501"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AC928254-C673-4151-90AE-76F34DF7653E}" type="slidenum">
              <a:rPr lang="ja-JP" altLang="en-US"/>
              <a:pPr>
                <a:defRPr/>
              </a:pPr>
              <a:t>‹#›</a:t>
            </a:fld>
            <a:endParaRPr lang="ja-JP" altLang="en-US" dirty="0"/>
          </a:p>
        </p:txBody>
      </p:sp>
    </p:spTree>
    <p:extLst>
      <p:ext uri="{BB962C8B-B14F-4D97-AF65-F5344CB8AC3E}">
        <p14:creationId xmlns:p14="http://schemas.microsoft.com/office/powerpoint/2010/main" val="249633498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 5"/>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17791419-5687-40D2-923C-582BF569E18C}" type="slidenum">
              <a:rPr lang="ja-JP" altLang="en-US"/>
              <a:pPr>
                <a:defRPr/>
              </a:pPr>
              <a:t>‹#›</a:t>
            </a:fld>
            <a:endParaRPr lang="ja-JP" altLang="en-US" dirty="0"/>
          </a:p>
        </p:txBody>
      </p:sp>
    </p:spTree>
    <p:extLst>
      <p:ext uri="{BB962C8B-B14F-4D97-AF65-F5344CB8AC3E}">
        <p14:creationId xmlns:p14="http://schemas.microsoft.com/office/powerpoint/2010/main" val="312296343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6" y="1535113"/>
            <a:ext cx="437859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8" name="フッター プレースホルダ 7"/>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D0BE4C4E-147C-4B8E-8C7C-2A5D4FEE0BB6}" type="slidenum">
              <a:rPr lang="ja-JP" altLang="en-US"/>
              <a:pPr>
                <a:defRPr/>
              </a:pPr>
              <a:t>‹#›</a:t>
            </a:fld>
            <a:endParaRPr lang="ja-JP" altLang="en-US" dirty="0"/>
          </a:p>
        </p:txBody>
      </p:sp>
    </p:spTree>
    <p:extLst>
      <p:ext uri="{BB962C8B-B14F-4D97-AF65-F5344CB8AC3E}">
        <p14:creationId xmlns:p14="http://schemas.microsoft.com/office/powerpoint/2010/main" val="415310031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フッター プレースホルダ 3"/>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1366514B-E6C8-48D4-8C5D-8B3B05A2F86C}" type="slidenum">
              <a:rPr lang="ja-JP" altLang="en-US"/>
              <a:pPr>
                <a:defRPr/>
              </a:pPr>
              <a:t>‹#›</a:t>
            </a:fld>
            <a:endParaRPr lang="ja-JP" altLang="en-US" dirty="0"/>
          </a:p>
        </p:txBody>
      </p:sp>
    </p:spTree>
    <p:extLst>
      <p:ext uri="{BB962C8B-B14F-4D97-AF65-F5344CB8AC3E}">
        <p14:creationId xmlns:p14="http://schemas.microsoft.com/office/powerpoint/2010/main" val="192004778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3" name="フッター プレースホルダ 2"/>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ED3E9241-8643-48CF-9109-01AC3F741DA0}" type="slidenum">
              <a:rPr lang="ja-JP" altLang="en-US"/>
              <a:pPr>
                <a:defRPr/>
              </a:pPr>
              <a:t>‹#›</a:t>
            </a:fld>
            <a:endParaRPr lang="ja-JP" altLang="en-US" dirty="0"/>
          </a:p>
        </p:txBody>
      </p:sp>
    </p:spTree>
    <p:extLst>
      <p:ext uri="{BB962C8B-B14F-4D97-AF65-F5344CB8AC3E}">
        <p14:creationId xmlns:p14="http://schemas.microsoft.com/office/powerpoint/2010/main" val="1478202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1" y="273053"/>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7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1" y="1435103"/>
            <a:ext cx="3259006" cy="4691063"/>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 5"/>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33E0A243-5BF8-41E9-B28B-210866546875}" type="slidenum">
              <a:rPr lang="ja-JP" altLang="en-US"/>
              <a:pPr>
                <a:defRPr/>
              </a:pPr>
              <a:t>‹#›</a:t>
            </a:fld>
            <a:endParaRPr lang="ja-JP" altLang="en-US" dirty="0"/>
          </a:p>
        </p:txBody>
      </p:sp>
    </p:spTree>
    <p:extLst>
      <p:ext uri="{BB962C8B-B14F-4D97-AF65-F5344CB8AC3E}">
        <p14:creationId xmlns:p14="http://schemas.microsoft.com/office/powerpoint/2010/main" val="61408696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3"/>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8"/>
            <a:ext cx="5943600" cy="4114800"/>
          </a:xfrm>
        </p:spPr>
        <p:txBody>
          <a:bodyPr rtlCol="0">
            <a:normAutofit/>
          </a:bodyPr>
          <a:lstStyle>
            <a:lvl1pPr marL="0" indent="0">
              <a:buNone/>
              <a:defRPr sz="3200"/>
            </a:lvl1pPr>
            <a:lvl2pPr marL="457063" indent="0">
              <a:buNone/>
              <a:defRPr sz="2800"/>
            </a:lvl2pPr>
            <a:lvl3pPr marL="914125" indent="0">
              <a:buNone/>
              <a:defRPr sz="2400"/>
            </a:lvl3pPr>
            <a:lvl4pPr marL="1371188" indent="0">
              <a:buNone/>
              <a:defRPr sz="2000"/>
            </a:lvl4pPr>
            <a:lvl5pPr marL="1828251" indent="0">
              <a:buNone/>
              <a:defRPr sz="2000"/>
            </a:lvl5pPr>
            <a:lvl6pPr marL="2285314" indent="0">
              <a:buNone/>
              <a:defRPr sz="2000"/>
            </a:lvl6pPr>
            <a:lvl7pPr marL="2742377" indent="0">
              <a:buNone/>
              <a:defRPr sz="2000"/>
            </a:lvl7pPr>
            <a:lvl8pPr marL="3199439" indent="0">
              <a:buNone/>
              <a:defRPr sz="2000"/>
            </a:lvl8pPr>
            <a:lvl9pPr marL="3656501"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 5"/>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8C289894-A0B4-498A-BF3D-70B1E67D09A7}" type="slidenum">
              <a:rPr lang="ja-JP" altLang="en-US"/>
              <a:pPr>
                <a:defRPr/>
              </a:pPr>
              <a:t>‹#›</a:t>
            </a:fld>
            <a:endParaRPr lang="ja-JP" altLang="en-US" dirty="0"/>
          </a:p>
        </p:txBody>
      </p:sp>
    </p:spTree>
    <p:extLst>
      <p:ext uri="{BB962C8B-B14F-4D97-AF65-F5344CB8AC3E}">
        <p14:creationId xmlns:p14="http://schemas.microsoft.com/office/powerpoint/2010/main" val="134443541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F1F3F27C-8BC5-44CE-A64F-647D4884A25F}" type="slidenum">
              <a:rPr lang="ja-JP" altLang="en-US"/>
              <a:pPr>
                <a:defRPr/>
              </a:pPr>
              <a:t>‹#›</a:t>
            </a:fld>
            <a:endParaRPr lang="ja-JP" altLang="en-US" dirty="0"/>
          </a:p>
        </p:txBody>
      </p:sp>
    </p:spTree>
    <p:extLst>
      <p:ext uri="{BB962C8B-B14F-4D97-AF65-F5344CB8AC3E}">
        <p14:creationId xmlns:p14="http://schemas.microsoft.com/office/powerpoint/2010/main" val="118375702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58"/>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914400" fontAlgn="base">
              <a:spcBef>
                <a:spcPct val="0"/>
              </a:spcBef>
              <a:spcAft>
                <a:spcPct val="0"/>
              </a:spcAft>
              <a:defRPr>
                <a:latin typeface="Arial" pitchFamily="34" charset="0"/>
                <a:ea typeface="ＭＳ Ｐゴシック" pitchFamily="50" charset="-128"/>
              </a:defRPr>
            </a:lvl1pPr>
          </a:lstStyle>
          <a:p>
            <a:pPr>
              <a:defRPr/>
            </a:pPr>
            <a:fld id="{D12857BD-C342-41BA-A0C3-CE7508EDACC7}" type="slidenum">
              <a:rPr lang="ja-JP" altLang="en-US"/>
              <a:pPr>
                <a:defRPr/>
              </a:pPr>
              <a:t>‹#›</a:t>
            </a:fld>
            <a:endParaRPr lang="ja-JP" altLang="en-US" dirty="0"/>
          </a:p>
        </p:txBody>
      </p:sp>
    </p:spTree>
    <p:extLst>
      <p:ext uri="{BB962C8B-B14F-4D97-AF65-F5344CB8AC3E}">
        <p14:creationId xmlns:p14="http://schemas.microsoft.com/office/powerpoint/2010/main" val="210385780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9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56848061-FCAA-4520-BE26-C8A487124AE8}" type="slidenum">
              <a:rPr lang="ja-JP" altLang="en-US"/>
              <a:pPr>
                <a:defRPr/>
              </a:pPr>
              <a:t>‹#›</a:t>
            </a:fld>
            <a:endParaRPr lang="ja-JP" altLang="en-US"/>
          </a:p>
        </p:txBody>
      </p:sp>
    </p:spTree>
    <p:extLst>
      <p:ext uri="{BB962C8B-B14F-4D97-AF65-F5344CB8AC3E}">
        <p14:creationId xmlns:p14="http://schemas.microsoft.com/office/powerpoint/2010/main" val="59619852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03F0E14D-EF70-4934-84AE-6085CE936DD8}" type="slidenum">
              <a:rPr lang="ja-JP" altLang="en-US"/>
              <a:pPr>
                <a:defRPr/>
              </a:pPr>
              <a:t>‹#›</a:t>
            </a:fld>
            <a:endParaRPr lang="ja-JP" altLang="en-US"/>
          </a:p>
        </p:txBody>
      </p:sp>
    </p:spTree>
    <p:extLst>
      <p:ext uri="{BB962C8B-B14F-4D97-AF65-F5344CB8AC3E}">
        <p14:creationId xmlns:p14="http://schemas.microsoft.com/office/powerpoint/2010/main" val="15132233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73"/>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1FADE208-B5FB-4A97-ADF2-3CE7319CB225}" type="slidenum">
              <a:rPr lang="ja-JP" altLang="en-US"/>
              <a:pPr>
                <a:defRPr/>
              </a:pPr>
              <a:t>‹#›</a:t>
            </a:fld>
            <a:endParaRPr lang="ja-JP" altLang="en-US"/>
          </a:p>
        </p:txBody>
      </p:sp>
    </p:spTree>
    <p:extLst>
      <p:ext uri="{BB962C8B-B14F-4D97-AF65-F5344CB8AC3E}">
        <p14:creationId xmlns:p14="http://schemas.microsoft.com/office/powerpoint/2010/main" val="205825026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B3336A76-8590-4F01-BB26-440335D63286}" type="slidenum">
              <a:rPr lang="ja-JP" altLang="en-US"/>
              <a:pPr>
                <a:defRPr/>
              </a:pPr>
              <a:t>‹#›</a:t>
            </a:fld>
            <a:endParaRPr lang="ja-JP" altLang="en-US"/>
          </a:p>
        </p:txBody>
      </p:sp>
    </p:spTree>
    <p:extLst>
      <p:ext uri="{BB962C8B-B14F-4D97-AF65-F5344CB8AC3E}">
        <p14:creationId xmlns:p14="http://schemas.microsoft.com/office/powerpoint/2010/main" val="217763305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02FB7B22-0F63-4222-A86F-81543FF8C0B6}" type="slidenum">
              <a:rPr lang="ja-JP" altLang="en-US"/>
              <a:pPr>
                <a:defRPr/>
              </a:pPr>
              <a:t>‹#›</a:t>
            </a:fld>
            <a:endParaRPr lang="ja-JP" altLang="en-US"/>
          </a:p>
        </p:txBody>
      </p:sp>
    </p:spTree>
    <p:extLst>
      <p:ext uri="{BB962C8B-B14F-4D97-AF65-F5344CB8AC3E}">
        <p14:creationId xmlns:p14="http://schemas.microsoft.com/office/powerpoint/2010/main" val="66614416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4EE03FC8-7C98-471F-B415-0D18438A6AA6}" type="slidenum">
              <a:rPr lang="ja-JP" altLang="en-US"/>
              <a:pPr>
                <a:defRPr/>
              </a:pPr>
              <a:t>‹#›</a:t>
            </a:fld>
            <a:endParaRPr lang="ja-JP" altLang="en-US"/>
          </a:p>
        </p:txBody>
      </p:sp>
    </p:spTree>
    <p:extLst>
      <p:ext uri="{BB962C8B-B14F-4D97-AF65-F5344CB8AC3E}">
        <p14:creationId xmlns:p14="http://schemas.microsoft.com/office/powerpoint/2010/main" val="1044465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DAB65371-F0DE-4DBA-B3FA-B34531E70C47}" type="slidenum">
              <a:rPr lang="ja-JP" altLang="en-US"/>
              <a:pPr>
                <a:defRPr/>
              </a:pPr>
              <a:t>‹#›</a:t>
            </a:fld>
            <a:endParaRPr lang="ja-JP" altLang="en-US"/>
          </a:p>
        </p:txBody>
      </p:sp>
    </p:spTree>
    <p:extLst>
      <p:ext uri="{BB962C8B-B14F-4D97-AF65-F5344CB8AC3E}">
        <p14:creationId xmlns:p14="http://schemas.microsoft.com/office/powerpoint/2010/main" val="338075660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91A73AEF-8CED-4C34-BC00-4A34993C78DF}" type="slidenum">
              <a:rPr lang="ja-JP" altLang="en-US"/>
              <a:pPr>
                <a:defRPr/>
              </a:pPr>
              <a:t>‹#›</a:t>
            </a:fld>
            <a:endParaRPr lang="ja-JP" altLang="en-US"/>
          </a:p>
        </p:txBody>
      </p:sp>
    </p:spTree>
    <p:extLst>
      <p:ext uri="{BB962C8B-B14F-4D97-AF65-F5344CB8AC3E}">
        <p14:creationId xmlns:p14="http://schemas.microsoft.com/office/powerpoint/2010/main" val="398102633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8589D5AE-34DE-420E-89E4-9DAF124B989F}" type="slidenum">
              <a:rPr lang="ja-JP" altLang="en-US"/>
              <a:pPr>
                <a:defRPr/>
              </a:pPr>
              <a:t>‹#›</a:t>
            </a:fld>
            <a:endParaRPr lang="ja-JP" altLang="en-US"/>
          </a:p>
        </p:txBody>
      </p:sp>
    </p:spTree>
    <p:extLst>
      <p:ext uri="{BB962C8B-B14F-4D97-AF65-F5344CB8AC3E}">
        <p14:creationId xmlns:p14="http://schemas.microsoft.com/office/powerpoint/2010/main" val="378672563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EC7ACC83-3ADD-4954-BDBC-CA52E993F6C4}" type="slidenum">
              <a:rPr lang="ja-JP" altLang="en-US"/>
              <a:pPr>
                <a:defRPr/>
              </a:pPr>
              <a:t>‹#›</a:t>
            </a:fld>
            <a:endParaRPr lang="ja-JP" altLang="en-US"/>
          </a:p>
        </p:txBody>
      </p:sp>
    </p:spTree>
    <p:extLst>
      <p:ext uri="{BB962C8B-B14F-4D97-AF65-F5344CB8AC3E}">
        <p14:creationId xmlns:p14="http://schemas.microsoft.com/office/powerpoint/2010/main" val="88847137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4"/>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44"/>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15B78A40-781B-46CC-B20A-B4002233C43E}" type="slidenum">
              <a:rPr lang="ja-JP" altLang="en-US"/>
              <a:pPr>
                <a:defRPr/>
              </a:pPr>
              <a:t>‹#›</a:t>
            </a:fld>
            <a:endParaRPr lang="ja-JP" altLang="en-US"/>
          </a:p>
        </p:txBody>
      </p:sp>
    </p:spTree>
    <p:extLst>
      <p:ext uri="{BB962C8B-B14F-4D97-AF65-F5344CB8AC3E}">
        <p14:creationId xmlns:p14="http://schemas.microsoft.com/office/powerpoint/2010/main" val="87424031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45"/>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44675C17-660D-4E4C-BEC1-F279DD35F80C}" type="slidenum">
              <a:rPr lang="ja-JP" altLang="en-US"/>
              <a:pPr>
                <a:defRPr/>
              </a:pPr>
              <a:t>‹#›</a:t>
            </a:fld>
            <a:endParaRPr lang="ja-JP" altLang="en-US"/>
          </a:p>
        </p:txBody>
      </p:sp>
    </p:spTree>
    <p:extLst>
      <p:ext uri="{BB962C8B-B14F-4D97-AF65-F5344CB8AC3E}">
        <p14:creationId xmlns:p14="http://schemas.microsoft.com/office/powerpoint/2010/main" val="395996503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1F9BF7C5-1712-4D2C-8448-B78071054A7F}" type="slidenum">
              <a:rPr lang="ja-JP" altLang="en-US"/>
              <a:pPr>
                <a:defRPr/>
              </a:pPr>
              <a:t>‹#›</a:t>
            </a:fld>
            <a:endParaRPr lang="ja-JP" altLang="en-US"/>
          </a:p>
        </p:txBody>
      </p:sp>
    </p:spTree>
    <p:extLst>
      <p:ext uri="{BB962C8B-B14F-4D97-AF65-F5344CB8AC3E}">
        <p14:creationId xmlns:p14="http://schemas.microsoft.com/office/powerpoint/2010/main" val="168743280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09"/>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32"/>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E82E6C52-360B-49EF-B1F0-3C5C2B3880CF}" type="slidenum">
              <a:rPr lang="ja-JP" altLang="en-US"/>
              <a:pPr>
                <a:defRPr/>
              </a:pPr>
              <a:t>‹#›</a:t>
            </a:fld>
            <a:endParaRPr lang="ja-JP" altLang="en-US"/>
          </a:p>
        </p:txBody>
      </p:sp>
    </p:spTree>
    <p:extLst>
      <p:ext uri="{BB962C8B-B14F-4D97-AF65-F5344CB8AC3E}">
        <p14:creationId xmlns:p14="http://schemas.microsoft.com/office/powerpoint/2010/main" val="401285159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13" y="160021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1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6A96B9F6-D79A-45EB-928B-262C280B7972}" type="slidenum">
              <a:rPr lang="ja-JP" altLang="en-US"/>
              <a:pPr>
                <a:defRPr/>
              </a:pPr>
              <a:t>‹#›</a:t>
            </a:fld>
            <a:endParaRPr lang="ja-JP" altLang="en-US"/>
          </a:p>
        </p:txBody>
      </p:sp>
    </p:spTree>
    <p:extLst>
      <p:ext uri="{BB962C8B-B14F-4D97-AF65-F5344CB8AC3E}">
        <p14:creationId xmlns:p14="http://schemas.microsoft.com/office/powerpoint/2010/main" val="289156307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8"/>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8DF9520A-8E42-4AB6-97FC-1B50F4480F1E}" type="slidenum">
              <a:rPr lang="ja-JP" altLang="en-US"/>
              <a:pPr>
                <a:defRPr/>
              </a:pPr>
              <a:t>‹#›</a:t>
            </a:fld>
            <a:endParaRPr lang="ja-JP" altLang="en-US"/>
          </a:p>
        </p:txBody>
      </p:sp>
    </p:spTree>
    <p:extLst>
      <p:ext uri="{BB962C8B-B14F-4D97-AF65-F5344CB8AC3E}">
        <p14:creationId xmlns:p14="http://schemas.microsoft.com/office/powerpoint/2010/main" val="3205445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3.xml"/><Relationship Id="rId3" Type="http://schemas.openxmlformats.org/officeDocument/2006/relationships/slideLayout" Target="../slideLayouts/slideLayout108.xml"/><Relationship Id="rId7" Type="http://schemas.openxmlformats.org/officeDocument/2006/relationships/slideLayout" Target="../slideLayouts/slideLayout112.xml"/><Relationship Id="rId12" Type="http://schemas.openxmlformats.org/officeDocument/2006/relationships/theme" Target="../theme/theme10.xml"/><Relationship Id="rId2" Type="http://schemas.openxmlformats.org/officeDocument/2006/relationships/slideLayout" Target="../slideLayouts/slideLayout107.xml"/><Relationship Id="rId1" Type="http://schemas.openxmlformats.org/officeDocument/2006/relationships/slideLayout" Target="../slideLayouts/slideLayout106.xml"/><Relationship Id="rId6" Type="http://schemas.openxmlformats.org/officeDocument/2006/relationships/slideLayout" Target="../slideLayouts/slideLayout111.xml"/><Relationship Id="rId11" Type="http://schemas.openxmlformats.org/officeDocument/2006/relationships/slideLayout" Target="../slideLayouts/slideLayout116.xml"/><Relationship Id="rId5" Type="http://schemas.openxmlformats.org/officeDocument/2006/relationships/slideLayout" Target="../slideLayouts/slideLayout110.xml"/><Relationship Id="rId10" Type="http://schemas.openxmlformats.org/officeDocument/2006/relationships/slideLayout" Target="../slideLayouts/slideLayout115.xml"/><Relationship Id="rId4" Type="http://schemas.openxmlformats.org/officeDocument/2006/relationships/slideLayout" Target="../slideLayouts/slideLayout109.xml"/><Relationship Id="rId9" Type="http://schemas.openxmlformats.org/officeDocument/2006/relationships/slideLayout" Target="../slideLayouts/slideLayout114.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4.xml"/><Relationship Id="rId13" Type="http://schemas.openxmlformats.org/officeDocument/2006/relationships/theme" Target="../theme/theme11.xml"/><Relationship Id="rId3" Type="http://schemas.openxmlformats.org/officeDocument/2006/relationships/slideLayout" Target="../slideLayouts/slideLayout119.xml"/><Relationship Id="rId7" Type="http://schemas.openxmlformats.org/officeDocument/2006/relationships/slideLayout" Target="../slideLayouts/slideLayout123.xml"/><Relationship Id="rId12" Type="http://schemas.openxmlformats.org/officeDocument/2006/relationships/slideLayout" Target="../slideLayouts/slideLayout128.xml"/><Relationship Id="rId2" Type="http://schemas.openxmlformats.org/officeDocument/2006/relationships/slideLayout" Target="../slideLayouts/slideLayout118.xml"/><Relationship Id="rId1" Type="http://schemas.openxmlformats.org/officeDocument/2006/relationships/slideLayout" Target="../slideLayouts/slideLayout117.xml"/><Relationship Id="rId6" Type="http://schemas.openxmlformats.org/officeDocument/2006/relationships/slideLayout" Target="../slideLayouts/slideLayout122.xml"/><Relationship Id="rId11" Type="http://schemas.openxmlformats.org/officeDocument/2006/relationships/slideLayout" Target="../slideLayouts/slideLayout127.xml"/><Relationship Id="rId5" Type="http://schemas.openxmlformats.org/officeDocument/2006/relationships/slideLayout" Target="../slideLayouts/slideLayout121.xml"/><Relationship Id="rId10" Type="http://schemas.openxmlformats.org/officeDocument/2006/relationships/slideLayout" Target="../slideLayouts/slideLayout126.xml"/><Relationship Id="rId4" Type="http://schemas.openxmlformats.org/officeDocument/2006/relationships/slideLayout" Target="../slideLayouts/slideLayout120.xml"/><Relationship Id="rId9" Type="http://schemas.openxmlformats.org/officeDocument/2006/relationships/slideLayout" Target="../slideLayouts/slideLayout12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theme" Target="../theme/theme7.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1.xml"/><Relationship Id="rId3" Type="http://schemas.openxmlformats.org/officeDocument/2006/relationships/slideLayout" Target="../slideLayouts/slideLayout86.xml"/><Relationship Id="rId7" Type="http://schemas.openxmlformats.org/officeDocument/2006/relationships/slideLayout" Target="../slideLayouts/slideLayout90.xml"/><Relationship Id="rId12" Type="http://schemas.openxmlformats.org/officeDocument/2006/relationships/theme" Target="../theme/theme8.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slideLayout" Target="../slideLayouts/slideLayout94.xml"/><Relationship Id="rId5" Type="http://schemas.openxmlformats.org/officeDocument/2006/relationships/slideLayout" Target="../slideLayouts/slideLayout88.xml"/><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2.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theme" Target="../theme/theme9.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0"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0" y="1600206"/>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535"/>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535"/>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535"/>
            <a:ext cx="2311400" cy="365125"/>
          </a:xfrm>
          <a:prstGeom prst="rect">
            <a:avLst/>
          </a:prstGeom>
        </p:spPr>
        <p:txBody>
          <a:bodyPr vert="horz" lIns="91430" tIns="45714" rIns="91430" bIns="45714" rtlCol="0" anchor="ctr"/>
          <a:lstStyle>
            <a:lvl1pPr algn="r">
              <a:defRPr sz="1200">
                <a:solidFill>
                  <a:schemeClr val="tx1">
                    <a:tint val="75000"/>
                  </a:schemeClr>
                </a:solidFill>
              </a:defRPr>
            </a:lvl1pPr>
          </a:lstStyle>
          <a:p>
            <a:pPr>
              <a:defRPr/>
            </a:pPr>
            <a:fld id="{1E457E58-6B06-4798-8352-5D5C8AE39DA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8" rIns="91418" bIns="45708" numCol="1" anchor="ctr" anchorCtr="0" compatLnSpc="1">
            <a:prstTxWarp prst="textNoShape">
              <a:avLst/>
            </a:prstTxWarp>
          </a:bodyPr>
          <a:lstStyle/>
          <a:p>
            <a:pPr lvl="0"/>
            <a:r>
              <a:rPr lang="ja-JP" altLang="en-US" smtClean="0"/>
              <a:t>マスタ タイトルの書式設定</a:t>
            </a:r>
          </a:p>
        </p:txBody>
      </p:sp>
      <p:sp>
        <p:nvSpPr>
          <p:cNvPr id="10243" name="Rectangle 3"/>
          <p:cNvSpPr>
            <a:spLocks noGrp="1" noChangeArrowheads="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8" rIns="91418" bIns="457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defRPr sz="1400">
                <a:solidFill>
                  <a:srgbClr val="000000"/>
                </a:solidFill>
                <a:latin typeface="Arial"/>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ctr">
              <a:defRPr sz="1400">
                <a:solidFill>
                  <a:srgbClr val="000000"/>
                </a:solidFill>
                <a:latin typeface="Arial"/>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83501" y="6524625"/>
            <a:ext cx="23114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r">
              <a:defRPr sz="1400">
                <a:solidFill>
                  <a:srgbClr val="000000"/>
                </a:solidFill>
                <a:latin typeface="Arial"/>
                <a:ea typeface="ＭＳ Ｐゴシック" pitchFamily="50" charset="-128"/>
              </a:defRPr>
            </a:lvl1pPr>
          </a:lstStyle>
          <a:p>
            <a:pPr>
              <a:defRPr/>
            </a:pPr>
            <a:fld id="{8074E283-6391-4250-A9E4-6F8087442D36}" type="slidenum">
              <a:rPr lang="en-US" altLang="ja-JP"/>
              <a:pPr>
                <a:defRPr/>
              </a:pPr>
              <a:t>‹#›</a:t>
            </a:fld>
            <a:endParaRPr lang="en-US" altLang="ja-JP"/>
          </a:p>
        </p:txBody>
      </p:sp>
    </p:spTree>
    <p:extLst>
      <p:ext uri="{BB962C8B-B14F-4D97-AF65-F5344CB8AC3E}">
        <p14:creationId xmlns:p14="http://schemas.microsoft.com/office/powerpoint/2010/main" val="4003902195"/>
      </p:ext>
    </p:extLst>
  </p:cSld>
  <p:clrMap bg1="lt1" tx1="dk1" bg2="lt2" tx2="dk2" accent1="accent1" accent2="accent2" accent3="accent3" accent4="accent4" accent5="accent5" accent6="accent6" hlink="hlink" folHlink="folHlink"/>
  <p:sldLayoutIdLst>
    <p:sldLayoutId id="2147485228" r:id="rId1"/>
    <p:sldLayoutId id="2147485229" r:id="rId2"/>
    <p:sldLayoutId id="2147485230" r:id="rId3"/>
    <p:sldLayoutId id="2147485231" r:id="rId4"/>
    <p:sldLayoutId id="2147485232" r:id="rId5"/>
    <p:sldLayoutId id="2147485233" r:id="rId6"/>
    <p:sldLayoutId id="2147485234" r:id="rId7"/>
    <p:sldLayoutId id="2147485235" r:id="rId8"/>
    <p:sldLayoutId id="2147485236" r:id="rId9"/>
    <p:sldLayoutId id="2147485237" r:id="rId10"/>
    <p:sldLayoutId id="2147485238"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306" indent="-228573" algn="l" rtl="0" fontAlgn="base">
        <a:spcBef>
          <a:spcPct val="20000"/>
        </a:spcBef>
        <a:spcAft>
          <a:spcPct val="0"/>
        </a:spcAft>
        <a:buChar char="»"/>
        <a:defRPr kumimoji="1" sz="2000">
          <a:solidFill>
            <a:schemeClr val="tx1"/>
          </a:solidFill>
          <a:latin typeface="+mn-lt"/>
          <a:ea typeface="+mn-ea"/>
        </a:defRPr>
      </a:lvl6pPr>
      <a:lvl7pPr marL="2971453" indent="-228573" algn="l" rtl="0" fontAlgn="base">
        <a:spcBef>
          <a:spcPct val="20000"/>
        </a:spcBef>
        <a:spcAft>
          <a:spcPct val="0"/>
        </a:spcAft>
        <a:buChar char="»"/>
        <a:defRPr kumimoji="1" sz="2000">
          <a:solidFill>
            <a:schemeClr val="tx1"/>
          </a:solidFill>
          <a:latin typeface="+mn-lt"/>
          <a:ea typeface="+mn-ea"/>
        </a:defRPr>
      </a:lvl7pPr>
      <a:lvl8pPr marL="3428599" indent="-228573" algn="l" rtl="0" fontAlgn="base">
        <a:spcBef>
          <a:spcPct val="20000"/>
        </a:spcBef>
        <a:spcAft>
          <a:spcPct val="0"/>
        </a:spcAft>
        <a:buChar char="»"/>
        <a:defRPr kumimoji="1" sz="2000">
          <a:solidFill>
            <a:schemeClr val="tx1"/>
          </a:solidFill>
          <a:latin typeface="+mn-lt"/>
          <a:ea typeface="+mn-ea"/>
        </a:defRPr>
      </a:lvl8pPr>
      <a:lvl9pPr marL="3885746" indent="-228573"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1267" name="テキスト プレースホルダー 2"/>
          <p:cNvSpPr>
            <a:spLocks noGrp="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406"/>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p:cNvSpPr>
            <a:spLocks noGrp="1"/>
          </p:cNvSpPr>
          <p:nvPr>
            <p:ph type="ftr" sz="quarter" idx="3"/>
          </p:nvPr>
        </p:nvSpPr>
        <p:spPr>
          <a:xfrm>
            <a:off x="3384550" y="6356406"/>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406"/>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F250256E-7B27-4302-8B10-DBC0260C0D65}" type="slidenum">
              <a:rPr lang="ja-JP" altLang="en-US"/>
              <a:pPr>
                <a:defRPr/>
              </a:pPr>
              <a:t>‹#›</a:t>
            </a:fld>
            <a:endParaRPr lang="ja-JP" altLang="en-US"/>
          </a:p>
        </p:txBody>
      </p:sp>
    </p:spTree>
    <p:extLst>
      <p:ext uri="{BB962C8B-B14F-4D97-AF65-F5344CB8AC3E}">
        <p14:creationId xmlns:p14="http://schemas.microsoft.com/office/powerpoint/2010/main" val="684093230"/>
      </p:ext>
    </p:extLst>
  </p:cSld>
  <p:clrMap bg1="lt1" tx1="dk1" bg2="lt2" tx2="dk2" accent1="accent1" accent2="accent2" accent3="accent3" accent4="accent4" accent5="accent5" accent6="accent6" hlink="hlink" folHlink="folHlink"/>
  <p:sldLayoutIdLst>
    <p:sldLayoutId id="2147485240" r:id="rId1"/>
    <p:sldLayoutId id="2147485241" r:id="rId2"/>
    <p:sldLayoutId id="2147485242" r:id="rId3"/>
    <p:sldLayoutId id="2147485243" r:id="rId4"/>
    <p:sldLayoutId id="2147485244" r:id="rId5"/>
    <p:sldLayoutId id="2147485245" r:id="rId6"/>
    <p:sldLayoutId id="2147485246" r:id="rId7"/>
    <p:sldLayoutId id="2147485247" r:id="rId8"/>
    <p:sldLayoutId id="2147485248" r:id="rId9"/>
    <p:sldLayoutId id="2147485249" r:id="rId10"/>
    <p:sldLayoutId id="2147485250" r:id="rId11"/>
    <p:sldLayoutId id="2147485251"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495300"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5363" name="テキスト プレースホルダ 2"/>
          <p:cNvSpPr>
            <a:spLocks noGrp="1"/>
          </p:cNvSpPr>
          <p:nvPr>
            <p:ph type="body" idx="1"/>
          </p:nvPr>
        </p:nvSpPr>
        <p:spPr bwMode="auto">
          <a:xfrm>
            <a:off x="495300" y="1600206"/>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535"/>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535"/>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535"/>
            <a:ext cx="2311400" cy="365125"/>
          </a:xfrm>
          <a:prstGeom prst="rect">
            <a:avLst/>
          </a:prstGeom>
        </p:spPr>
        <p:txBody>
          <a:bodyPr vert="horz" lIns="91430" tIns="45714" rIns="91430" bIns="45714" rtlCol="0" anchor="ctr"/>
          <a:lstStyle>
            <a:lvl1pPr algn="r">
              <a:defRPr sz="1200">
                <a:solidFill>
                  <a:schemeClr val="tx1">
                    <a:tint val="75000"/>
                  </a:schemeClr>
                </a:solidFill>
              </a:defRPr>
            </a:lvl1pPr>
          </a:lstStyle>
          <a:p>
            <a:pPr>
              <a:defRPr/>
            </a:pPr>
            <a:fld id="{6FC928DA-FA54-417E-A97F-36F482F1855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519"/>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519"/>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450"/>
            <a:ext cx="2311400" cy="365125"/>
          </a:xfrm>
          <a:prstGeom prst="rect">
            <a:avLst/>
          </a:prstGeom>
        </p:spPr>
        <p:txBody>
          <a:bodyPr vert="horz" lIns="91430" tIns="45714" rIns="91430" bIns="45714"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1419438835"/>
      </p:ext>
    </p:extLst>
  </p:cSld>
  <p:clrMap bg1="lt1" tx1="dk1" bg2="lt2" tx2="dk2" accent1="accent1" accent2="accent2" accent3="accent3" accent4="accent4" accent5="accent5" accent6="accent6" hlink="hlink" folHlink="folHlink"/>
  <p:sldLayoutIdLst>
    <p:sldLayoutId id="2147484444" r:id="rId1"/>
    <p:sldLayoutId id="2147484445" r:id="rId2"/>
    <p:sldLayoutId id="2147484446" r:id="rId3"/>
    <p:sldLayoutId id="2147484447" r:id="rId4"/>
    <p:sldLayoutId id="2147484448" r:id="rId5"/>
    <p:sldLayoutId id="2147484449" r:id="rId6"/>
    <p:sldLayoutId id="2147484450" r:id="rId7"/>
    <p:sldLayoutId id="2147484451" r:id="rId8"/>
    <p:sldLayoutId id="2147484452" r:id="rId9"/>
    <p:sldLayoutId id="2147484453" r:id="rId10"/>
    <p:sldLayoutId id="2147484454" r:id="rId11"/>
    <p:sldLayoutId id="2147484455"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515"/>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515"/>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446"/>
            <a:ext cx="2311400" cy="365125"/>
          </a:xfrm>
          <a:prstGeom prst="rect">
            <a:avLst/>
          </a:prstGeom>
        </p:spPr>
        <p:txBody>
          <a:bodyPr vert="horz" lIns="91430" tIns="45714" rIns="91430" bIns="45714"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577917687"/>
      </p:ext>
    </p:extLst>
  </p:cSld>
  <p:clrMap bg1="lt1" tx1="dk1" bg2="lt2" tx2="dk2" accent1="accent1" accent2="accent2" accent3="accent3" accent4="accent4" accent5="accent5" accent6="accent6" hlink="hlink" folHlink="folHlink"/>
  <p:sldLayoutIdLst>
    <p:sldLayoutId id="2147484699" r:id="rId1"/>
    <p:sldLayoutId id="2147484700" r:id="rId2"/>
    <p:sldLayoutId id="2147484701" r:id="rId3"/>
    <p:sldLayoutId id="2147484702" r:id="rId4"/>
    <p:sldLayoutId id="2147484703" r:id="rId5"/>
    <p:sldLayoutId id="2147484704" r:id="rId6"/>
    <p:sldLayoutId id="2147484705" r:id="rId7"/>
    <p:sldLayoutId id="2147484706" r:id="rId8"/>
    <p:sldLayoutId id="2147484707" r:id="rId9"/>
    <p:sldLayoutId id="2147484708" r:id="rId10"/>
    <p:sldLayoutId id="2147484709" r:id="rId11"/>
    <p:sldLayoutId id="2147484710" r:id="rId12"/>
    <p:sldLayoutId id="2147484711"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40"/>
            <a:ext cx="8915400" cy="1143000"/>
          </a:xfrm>
          <a:prstGeom prst="rect">
            <a:avLst/>
          </a:prstGeom>
        </p:spPr>
        <p:txBody>
          <a:bodyPr vert="horz" lIns="91424" tIns="45711" rIns="91424" bIns="4571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24" tIns="45711" rIns="91424" bIns="4571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424"/>
            <a:ext cx="2311400" cy="365125"/>
          </a:xfrm>
          <a:prstGeom prst="rect">
            <a:avLst/>
          </a:prstGeom>
        </p:spPr>
        <p:txBody>
          <a:bodyPr vert="horz" lIns="91424" tIns="45711" rIns="91424" bIns="45711"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50" y="6356424"/>
            <a:ext cx="3136900" cy="365125"/>
          </a:xfrm>
          <a:prstGeom prst="rect">
            <a:avLst/>
          </a:prstGeom>
        </p:spPr>
        <p:txBody>
          <a:bodyPr vert="horz" lIns="91424" tIns="45711" rIns="91424" bIns="45711"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0" y="6356424"/>
            <a:ext cx="2311400" cy="365125"/>
          </a:xfrm>
          <a:prstGeom prst="rect">
            <a:avLst/>
          </a:prstGeom>
        </p:spPr>
        <p:txBody>
          <a:bodyPr vert="horz" lIns="91424" tIns="45711" rIns="91424" bIns="45711" rtlCol="0" anchor="ctr"/>
          <a:lstStyle>
            <a:lvl1pPr algn="r">
              <a:defRPr sz="1200">
                <a:solidFill>
                  <a:schemeClr val="tx1">
                    <a:tint val="75000"/>
                  </a:schemeClr>
                </a:solidFill>
              </a:defRPr>
            </a:lvl1pPr>
          </a:lstStyle>
          <a:p>
            <a:pPr fontAlgn="auto">
              <a:spcBef>
                <a:spcPts val="0"/>
              </a:spcBef>
              <a:spcAft>
                <a:spcPts val="0"/>
              </a:spcAft>
            </a:pPr>
            <a:fld id="{E2937C87-D419-4E09-ADE4-05EB9EF49C26}"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958076840"/>
      </p:ext>
    </p:extLst>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Lst>
  <p:hf hdr="0" ftr="0" dt="0"/>
  <p:txStyles>
    <p:titleStyle>
      <a:lvl1pPr algn="ctr" defTabSz="914243" rtl="0" eaLnBrk="1" latinLnBrk="0" hangingPunct="1">
        <a:spcBef>
          <a:spcPct val="0"/>
        </a:spcBef>
        <a:buNone/>
        <a:defRPr kumimoji="1" sz="4400" kern="1200">
          <a:solidFill>
            <a:schemeClr val="tx1"/>
          </a:solidFill>
          <a:latin typeface="+mj-lt"/>
          <a:ea typeface="+mj-ea"/>
          <a:cs typeface="+mj-cs"/>
        </a:defRPr>
      </a:lvl1pPr>
    </p:titleStyle>
    <p:bodyStyle>
      <a:lvl1pPr marL="342841" indent="-342841" algn="l" defTabSz="91424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21" indent="-285701" algn="l" defTabSz="914243"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04" indent="-228561" algn="l" defTabSz="914243"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926" indent="-228561" algn="l" defTabSz="9142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049" indent="-228561" algn="l" defTabSz="9142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168" indent="-228561" algn="l" defTabSz="9142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290" indent="-228561" algn="l" defTabSz="9142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412" indent="-228561" algn="l" defTabSz="9142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533" indent="-228561" algn="l" defTabSz="9142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43" rtl="0" eaLnBrk="1" latinLnBrk="0" hangingPunct="1">
        <a:defRPr kumimoji="1" sz="1800" kern="1200">
          <a:solidFill>
            <a:schemeClr val="tx1"/>
          </a:solidFill>
          <a:latin typeface="+mn-lt"/>
          <a:ea typeface="+mn-ea"/>
          <a:cs typeface="+mn-cs"/>
        </a:defRPr>
      </a:lvl1pPr>
      <a:lvl2pPr marL="457121" algn="l" defTabSz="914243" rtl="0" eaLnBrk="1" latinLnBrk="0" hangingPunct="1">
        <a:defRPr kumimoji="1" sz="1800" kern="1200">
          <a:solidFill>
            <a:schemeClr val="tx1"/>
          </a:solidFill>
          <a:latin typeface="+mn-lt"/>
          <a:ea typeface="+mn-ea"/>
          <a:cs typeface="+mn-cs"/>
        </a:defRPr>
      </a:lvl2pPr>
      <a:lvl3pPr marL="914243" algn="l" defTabSz="914243" rtl="0" eaLnBrk="1" latinLnBrk="0" hangingPunct="1">
        <a:defRPr kumimoji="1" sz="1800" kern="1200">
          <a:solidFill>
            <a:schemeClr val="tx1"/>
          </a:solidFill>
          <a:latin typeface="+mn-lt"/>
          <a:ea typeface="+mn-ea"/>
          <a:cs typeface="+mn-cs"/>
        </a:defRPr>
      </a:lvl3pPr>
      <a:lvl4pPr marL="1371365" algn="l" defTabSz="914243" rtl="0" eaLnBrk="1" latinLnBrk="0" hangingPunct="1">
        <a:defRPr kumimoji="1" sz="1800" kern="1200">
          <a:solidFill>
            <a:schemeClr val="tx1"/>
          </a:solidFill>
          <a:latin typeface="+mn-lt"/>
          <a:ea typeface="+mn-ea"/>
          <a:cs typeface="+mn-cs"/>
        </a:defRPr>
      </a:lvl4pPr>
      <a:lvl5pPr marL="1828488" algn="l" defTabSz="914243" rtl="0" eaLnBrk="1" latinLnBrk="0" hangingPunct="1">
        <a:defRPr kumimoji="1" sz="1800" kern="1200">
          <a:solidFill>
            <a:schemeClr val="tx1"/>
          </a:solidFill>
          <a:latin typeface="+mn-lt"/>
          <a:ea typeface="+mn-ea"/>
          <a:cs typeface="+mn-cs"/>
        </a:defRPr>
      </a:lvl5pPr>
      <a:lvl6pPr marL="2285607" algn="l" defTabSz="914243" rtl="0" eaLnBrk="1" latinLnBrk="0" hangingPunct="1">
        <a:defRPr kumimoji="1" sz="1800" kern="1200">
          <a:solidFill>
            <a:schemeClr val="tx1"/>
          </a:solidFill>
          <a:latin typeface="+mn-lt"/>
          <a:ea typeface="+mn-ea"/>
          <a:cs typeface="+mn-cs"/>
        </a:defRPr>
      </a:lvl6pPr>
      <a:lvl7pPr marL="2742729" algn="l" defTabSz="914243" rtl="0" eaLnBrk="1" latinLnBrk="0" hangingPunct="1">
        <a:defRPr kumimoji="1" sz="1800" kern="1200">
          <a:solidFill>
            <a:schemeClr val="tx1"/>
          </a:solidFill>
          <a:latin typeface="+mn-lt"/>
          <a:ea typeface="+mn-ea"/>
          <a:cs typeface="+mn-cs"/>
        </a:defRPr>
      </a:lvl7pPr>
      <a:lvl8pPr marL="3199851" algn="l" defTabSz="914243" rtl="0" eaLnBrk="1" latinLnBrk="0" hangingPunct="1">
        <a:defRPr kumimoji="1" sz="1800" kern="1200">
          <a:solidFill>
            <a:schemeClr val="tx1"/>
          </a:solidFill>
          <a:latin typeface="+mn-lt"/>
          <a:ea typeface="+mn-ea"/>
          <a:cs typeface="+mn-cs"/>
        </a:defRPr>
      </a:lvl8pPr>
      <a:lvl9pPr marL="3656972" algn="l" defTabSz="914243"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95300" y="1600204"/>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t" anchorCtr="0" compatLnSpc="1">
            <a:prstTxWarp prst="textNoShape">
              <a:avLst/>
            </a:prstTxWarp>
          </a:bodyPr>
          <a:lstStyle>
            <a:lvl1pPr algn="l">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t" anchorCtr="0" compatLnSpc="1">
            <a:prstTxWarp prst="textNoShape">
              <a:avLst/>
            </a:prstTxWarp>
          </a:bodyPr>
          <a:lstStyle>
            <a:lvl1pPr algn="ctr">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t" anchorCtr="0" compatLnSpc="1">
            <a:prstTxWarp prst="textNoShape">
              <a:avLst/>
            </a:prstTxWarp>
          </a:bodyPr>
          <a:lstStyle>
            <a:lvl1pPr algn="r">
              <a:defRPr sz="1400">
                <a:solidFill>
                  <a:srgbClr val="000000"/>
                </a:solidFill>
                <a:latin typeface="Arial" pitchFamily="34" charset="0"/>
              </a:defRPr>
            </a:lvl1pPr>
          </a:lstStyle>
          <a:p>
            <a:pPr>
              <a:defRPr/>
            </a:pPr>
            <a:fld id="{C2A129A0-7195-4E33-97DF-16D5FA5C7108}" type="slidenum">
              <a:rPr lang="en-US" altLang="ja-JP">
                <a:ea typeface="ＭＳ Ｐゴシック" pitchFamily="50" charset="-128"/>
              </a:rPr>
              <a:pPr>
                <a:defRPr/>
              </a:pPr>
              <a:t>‹#›</a:t>
            </a:fld>
            <a:endParaRPr lang="en-US" altLang="ja-JP" dirty="0">
              <a:ea typeface="ＭＳ Ｐゴシック" pitchFamily="50" charset="-128"/>
            </a:endParaRPr>
          </a:p>
        </p:txBody>
      </p:sp>
    </p:spTree>
    <p:extLst>
      <p:ext uri="{BB962C8B-B14F-4D97-AF65-F5344CB8AC3E}">
        <p14:creationId xmlns:p14="http://schemas.microsoft.com/office/powerpoint/2010/main" val="249309429"/>
      </p:ext>
    </p:extLst>
  </p:cSld>
  <p:clrMap bg1="lt1" tx1="dk1" bg2="lt2" tx2="dk2" accent1="accent1" accent2="accent2" accent3="accent3" accent4="accent4" accent5="accent5" accent6="accent6" hlink="hlink" folHlink="folHlink"/>
  <p:sldLayoutIdLst>
    <p:sldLayoutId id="2147485178" r:id="rId1"/>
    <p:sldLayoutId id="2147485179" r:id="rId2"/>
    <p:sldLayoutId id="2147485180" r:id="rId3"/>
    <p:sldLayoutId id="2147485181" r:id="rId4"/>
    <p:sldLayoutId id="2147485182" r:id="rId5"/>
    <p:sldLayoutId id="2147485183" r:id="rId6"/>
    <p:sldLayoutId id="2147485184" r:id="rId7"/>
    <p:sldLayoutId id="2147485185" r:id="rId8"/>
    <p:sldLayoutId id="2147485186" r:id="rId9"/>
    <p:sldLayoutId id="2147485187" r:id="rId10"/>
    <p:sldLayoutId id="2147485188" r:id="rId11"/>
    <p:sldLayoutId id="2147485189" r:id="rId12"/>
    <p:sldLayoutId id="2147485190"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3" tIns="45707" rIns="91413" bIns="45707" numCol="1" anchor="ctr" anchorCtr="0" compatLnSpc="1">
            <a:prstTxWarp prst="textNoShape">
              <a:avLst/>
            </a:prstTxWarp>
          </a:bodyPr>
          <a:lstStyle/>
          <a:p>
            <a:pPr lvl="0"/>
            <a:r>
              <a:rPr lang="ja-JP" altLang="en-US" smtClean="0"/>
              <a:t>マスタ タイトルの書式設定</a:t>
            </a:r>
          </a:p>
        </p:txBody>
      </p:sp>
      <p:sp>
        <p:nvSpPr>
          <p:cNvPr id="6147" name="テキスト プレースホルダ 2"/>
          <p:cNvSpPr>
            <a:spLocks noGrp="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3" tIns="45707" rIns="91413"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06"/>
            <a:ext cx="2311400" cy="365125"/>
          </a:xfrm>
          <a:prstGeom prst="rect">
            <a:avLst/>
          </a:prstGeom>
        </p:spPr>
        <p:txBody>
          <a:bodyPr vert="horz" lIns="91413" tIns="45707" rIns="91413" bIns="45707" rtlCol="0" anchor="ctr"/>
          <a:lstStyle>
            <a:lvl1pPr algn="l" defTabSz="914125"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 4"/>
          <p:cNvSpPr>
            <a:spLocks noGrp="1"/>
          </p:cNvSpPr>
          <p:nvPr>
            <p:ph type="ftr" sz="quarter" idx="3"/>
          </p:nvPr>
        </p:nvSpPr>
        <p:spPr>
          <a:xfrm>
            <a:off x="3384550" y="6356406"/>
            <a:ext cx="3136900" cy="365125"/>
          </a:xfrm>
          <a:prstGeom prst="rect">
            <a:avLst/>
          </a:prstGeom>
        </p:spPr>
        <p:txBody>
          <a:bodyPr vert="horz" lIns="91413" tIns="45707" rIns="91413" bIns="45707" rtlCol="0" anchor="ctr"/>
          <a:lstStyle>
            <a:lvl1pPr algn="ctr" defTabSz="914125"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594600" y="6492931"/>
            <a:ext cx="2311400" cy="365125"/>
          </a:xfrm>
          <a:prstGeom prst="rect">
            <a:avLst/>
          </a:prstGeom>
        </p:spPr>
        <p:txBody>
          <a:bodyPr vert="horz" lIns="91413" tIns="45707" rIns="91413" bIns="45707" rtlCol="0" anchor="ctr"/>
          <a:lstStyle>
            <a:lvl1pPr algn="r" defTabSz="914125" fontAlgn="auto">
              <a:spcBef>
                <a:spcPts val="0"/>
              </a:spcBef>
              <a:spcAft>
                <a:spcPts val="0"/>
              </a:spcAft>
              <a:defRPr sz="1200">
                <a:solidFill>
                  <a:prstClr val="black">
                    <a:tint val="75000"/>
                  </a:prstClr>
                </a:solidFill>
                <a:latin typeface="Calibri"/>
                <a:ea typeface="ＭＳ Ｐゴシック"/>
              </a:defRPr>
            </a:lvl1pPr>
          </a:lstStyle>
          <a:p>
            <a:pPr>
              <a:defRPr/>
            </a:pPr>
            <a:fld id="{111EDC1A-57FB-40D7-A7D2-0FC0B673100C}" type="slidenum">
              <a:rPr lang="ja-JP" altLang="en-US"/>
              <a:pPr>
                <a:defRPr/>
              </a:pPr>
              <a:t>‹#›</a:t>
            </a:fld>
            <a:endParaRPr lang="ja-JP" altLang="en-US" dirty="0"/>
          </a:p>
        </p:txBody>
      </p:sp>
    </p:spTree>
    <p:extLst>
      <p:ext uri="{BB962C8B-B14F-4D97-AF65-F5344CB8AC3E}">
        <p14:creationId xmlns:p14="http://schemas.microsoft.com/office/powerpoint/2010/main" val="3966528154"/>
      </p:ext>
    </p:extLst>
  </p:cSld>
  <p:clrMap bg1="lt1" tx1="dk1" bg2="lt2" tx2="dk2" accent1="accent1" accent2="accent2" accent3="accent3" accent4="accent4" accent5="accent5" accent6="accent6" hlink="hlink" folHlink="folHlink"/>
  <p:sldLayoutIdLst>
    <p:sldLayoutId id="2147485192" r:id="rId1"/>
    <p:sldLayoutId id="2147485193" r:id="rId2"/>
    <p:sldLayoutId id="2147485194" r:id="rId3"/>
    <p:sldLayoutId id="2147485195" r:id="rId4"/>
    <p:sldLayoutId id="2147485196" r:id="rId5"/>
    <p:sldLayoutId id="2147485197" r:id="rId6"/>
    <p:sldLayoutId id="2147485198" r:id="rId7"/>
    <p:sldLayoutId id="2147485199" r:id="rId8"/>
    <p:sldLayoutId id="2147485200" r:id="rId9"/>
    <p:sldLayoutId id="2147485201" r:id="rId10"/>
    <p:sldLayoutId id="2147485202" r:id="rId11"/>
  </p:sldLayoutIdLst>
  <p:hf hdr="0" ftr="0" dt="0"/>
  <p:txStyles>
    <p:titleStyle>
      <a:lvl1pPr algn="ctr" defTabSz="912813" rtl="0" eaLnBrk="0" fontAlgn="base" hangingPunct="0">
        <a:spcBef>
          <a:spcPct val="0"/>
        </a:spcBef>
        <a:spcAft>
          <a:spcPct val="0"/>
        </a:spcAft>
        <a:defRPr kumimoji="1" sz="4400" kern="1200">
          <a:solidFill>
            <a:schemeClr val="tx1"/>
          </a:solidFill>
          <a:latin typeface="+mj-lt"/>
          <a:ea typeface="+mj-ea"/>
          <a:cs typeface="+mj-cs"/>
        </a:defRPr>
      </a:lvl1pPr>
      <a:lvl2pPr algn="ctr" defTabSz="912813"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defTabSz="912813"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defTabSz="912813"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defTabSz="912813"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defTabSz="912813"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defTabSz="912813"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defTabSz="912813"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defTabSz="912813"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1313" indent="-341313" algn="l" defTabSz="912813"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1363" indent="-284163" algn="l" defTabSz="912813"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1413" indent="-227013" algn="l" defTabSz="912813"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8613" indent="-227013" algn="l" defTabSz="912813"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5813" indent="-227013" algn="l" defTabSz="912813"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3844"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07"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7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33"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25" rtl="0" eaLnBrk="1" latinLnBrk="0" hangingPunct="1">
        <a:defRPr kumimoji="1" sz="1800" kern="1200">
          <a:solidFill>
            <a:schemeClr val="tx1"/>
          </a:solidFill>
          <a:latin typeface="+mn-lt"/>
          <a:ea typeface="+mn-ea"/>
          <a:cs typeface="+mn-cs"/>
        </a:defRPr>
      </a:lvl1pPr>
      <a:lvl2pPr marL="457063" algn="l" defTabSz="914125" rtl="0" eaLnBrk="1" latinLnBrk="0" hangingPunct="1">
        <a:defRPr kumimoji="1" sz="1800" kern="1200">
          <a:solidFill>
            <a:schemeClr val="tx1"/>
          </a:solidFill>
          <a:latin typeface="+mn-lt"/>
          <a:ea typeface="+mn-ea"/>
          <a:cs typeface="+mn-cs"/>
        </a:defRPr>
      </a:lvl2pPr>
      <a:lvl3pPr marL="914125" algn="l" defTabSz="914125" rtl="0" eaLnBrk="1" latinLnBrk="0" hangingPunct="1">
        <a:defRPr kumimoji="1" sz="1800" kern="1200">
          <a:solidFill>
            <a:schemeClr val="tx1"/>
          </a:solidFill>
          <a:latin typeface="+mn-lt"/>
          <a:ea typeface="+mn-ea"/>
          <a:cs typeface="+mn-cs"/>
        </a:defRPr>
      </a:lvl3pPr>
      <a:lvl4pPr marL="1371188" algn="l" defTabSz="914125" rtl="0" eaLnBrk="1" latinLnBrk="0" hangingPunct="1">
        <a:defRPr kumimoji="1" sz="1800" kern="1200">
          <a:solidFill>
            <a:schemeClr val="tx1"/>
          </a:solidFill>
          <a:latin typeface="+mn-lt"/>
          <a:ea typeface="+mn-ea"/>
          <a:cs typeface="+mn-cs"/>
        </a:defRPr>
      </a:lvl4pPr>
      <a:lvl5pPr marL="1828251" algn="l" defTabSz="914125" rtl="0" eaLnBrk="1" latinLnBrk="0" hangingPunct="1">
        <a:defRPr kumimoji="1" sz="1800" kern="1200">
          <a:solidFill>
            <a:schemeClr val="tx1"/>
          </a:solidFill>
          <a:latin typeface="+mn-lt"/>
          <a:ea typeface="+mn-ea"/>
          <a:cs typeface="+mn-cs"/>
        </a:defRPr>
      </a:lvl5pPr>
      <a:lvl6pPr marL="2285314" algn="l" defTabSz="914125" rtl="0" eaLnBrk="1" latinLnBrk="0" hangingPunct="1">
        <a:defRPr kumimoji="1" sz="1800" kern="1200">
          <a:solidFill>
            <a:schemeClr val="tx1"/>
          </a:solidFill>
          <a:latin typeface="+mn-lt"/>
          <a:ea typeface="+mn-ea"/>
          <a:cs typeface="+mn-cs"/>
        </a:defRPr>
      </a:lvl6pPr>
      <a:lvl7pPr marL="2742377" algn="l" defTabSz="914125" rtl="0" eaLnBrk="1" latinLnBrk="0" hangingPunct="1">
        <a:defRPr kumimoji="1" sz="1800" kern="1200">
          <a:solidFill>
            <a:schemeClr val="tx1"/>
          </a:solidFill>
          <a:latin typeface="+mn-lt"/>
          <a:ea typeface="+mn-ea"/>
          <a:cs typeface="+mn-cs"/>
        </a:defRPr>
      </a:lvl7pPr>
      <a:lvl8pPr marL="3199439" algn="l" defTabSz="914125" rtl="0" eaLnBrk="1" latinLnBrk="0" hangingPunct="1">
        <a:defRPr kumimoji="1" sz="1800" kern="1200">
          <a:solidFill>
            <a:schemeClr val="tx1"/>
          </a:solidFill>
          <a:latin typeface="+mn-lt"/>
          <a:ea typeface="+mn-ea"/>
          <a:cs typeface="+mn-cs"/>
        </a:defRPr>
      </a:lvl8pPr>
      <a:lvl9pPr marL="3656501" algn="l" defTabSz="914125"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7171" name="テキスト プレースホルダー 2"/>
          <p:cNvSpPr>
            <a:spLocks noGrp="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406"/>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p:cNvSpPr>
            <a:spLocks noGrp="1"/>
          </p:cNvSpPr>
          <p:nvPr>
            <p:ph type="ftr" sz="quarter" idx="3"/>
          </p:nvPr>
        </p:nvSpPr>
        <p:spPr>
          <a:xfrm>
            <a:off x="3384550" y="6356406"/>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406"/>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A3AC5402-1A96-4017-91E2-CB78D4FB5D60}" type="slidenum">
              <a:rPr lang="ja-JP" altLang="en-US"/>
              <a:pPr>
                <a:defRPr/>
              </a:pPr>
              <a:t>‹#›</a:t>
            </a:fld>
            <a:endParaRPr lang="ja-JP" altLang="en-US"/>
          </a:p>
        </p:txBody>
      </p:sp>
    </p:spTree>
    <p:extLst>
      <p:ext uri="{BB962C8B-B14F-4D97-AF65-F5344CB8AC3E}">
        <p14:creationId xmlns:p14="http://schemas.microsoft.com/office/powerpoint/2010/main" val="227823493"/>
      </p:ext>
    </p:extLst>
  </p:cSld>
  <p:clrMap bg1="lt1" tx1="dk1" bg2="lt2" tx2="dk2" accent1="accent1" accent2="accent2" accent3="accent3" accent4="accent4" accent5="accent5" accent6="accent6" hlink="hlink" folHlink="folHlink"/>
  <p:sldLayoutIdLst>
    <p:sldLayoutId id="2147485204" r:id="rId1"/>
    <p:sldLayoutId id="2147485205" r:id="rId2"/>
    <p:sldLayoutId id="2147485206" r:id="rId3"/>
    <p:sldLayoutId id="2147485207" r:id="rId4"/>
    <p:sldLayoutId id="2147485208" r:id="rId5"/>
    <p:sldLayoutId id="2147485209" r:id="rId6"/>
    <p:sldLayoutId id="2147485210" r:id="rId7"/>
    <p:sldLayoutId id="2147485211" r:id="rId8"/>
    <p:sldLayoutId id="2147485212" r:id="rId9"/>
    <p:sldLayoutId id="2147485213" r:id="rId10"/>
    <p:sldLayoutId id="2147485214"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8195" name="テキスト プレースホルダー 2"/>
          <p:cNvSpPr>
            <a:spLocks noGrp="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406"/>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p:cNvSpPr>
            <a:spLocks noGrp="1"/>
          </p:cNvSpPr>
          <p:nvPr>
            <p:ph type="ftr" sz="quarter" idx="3"/>
          </p:nvPr>
        </p:nvSpPr>
        <p:spPr>
          <a:xfrm>
            <a:off x="3384550" y="6356406"/>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406"/>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42F05350-6F3F-4883-8BB6-1B322B386E0B}" type="slidenum">
              <a:rPr lang="ja-JP" altLang="en-US"/>
              <a:pPr>
                <a:defRPr/>
              </a:pPr>
              <a:t>‹#›</a:t>
            </a:fld>
            <a:endParaRPr lang="ja-JP" altLang="en-US"/>
          </a:p>
        </p:txBody>
      </p:sp>
    </p:spTree>
    <p:extLst>
      <p:ext uri="{BB962C8B-B14F-4D97-AF65-F5344CB8AC3E}">
        <p14:creationId xmlns:p14="http://schemas.microsoft.com/office/powerpoint/2010/main" val="3615515204"/>
      </p:ext>
    </p:extLst>
  </p:cSld>
  <p:clrMap bg1="lt1" tx1="dk1" bg2="lt2" tx2="dk2" accent1="accent1" accent2="accent2" accent3="accent3" accent4="accent4" accent5="accent5" accent6="accent6" hlink="hlink" folHlink="folHlink"/>
  <p:sldLayoutIdLst>
    <p:sldLayoutId id="2147485216" r:id="rId1"/>
    <p:sldLayoutId id="2147485217" r:id="rId2"/>
    <p:sldLayoutId id="2147485218" r:id="rId3"/>
    <p:sldLayoutId id="2147485219" r:id="rId4"/>
    <p:sldLayoutId id="2147485220" r:id="rId5"/>
    <p:sldLayoutId id="2147485221" r:id="rId6"/>
    <p:sldLayoutId id="2147485222" r:id="rId7"/>
    <p:sldLayoutId id="2147485223" r:id="rId8"/>
    <p:sldLayoutId id="2147485224" r:id="rId9"/>
    <p:sldLayoutId id="2147485225" r:id="rId10"/>
    <p:sldLayoutId id="2147485226"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84.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85.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06.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107.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13.jpeg"/><Relationship Id="rId4" Type="http://schemas.openxmlformats.org/officeDocument/2006/relationships/image" Target="../media/image16.png"/><Relationship Id="rId9" Type="http://schemas.openxmlformats.org/officeDocument/2006/relationships/image" Target="../media/image20.wmf"/></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1.png"/><Relationship Id="rId1" Type="http://schemas.openxmlformats.org/officeDocument/2006/relationships/slideLayout" Target="../slideLayouts/slideLayout107.xml"/><Relationship Id="rId5" Type="http://schemas.openxmlformats.org/officeDocument/2006/relationships/chart" Target="../charts/chart2.xml"/><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106.xml"/><Relationship Id="rId5" Type="http://schemas.openxmlformats.org/officeDocument/2006/relationships/image" Target="../media/image25.png"/><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9.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4.bp.blogspot.com/-Bu4fl7rnORg/UYtwzjheoDI/AAAAAAAARxM/XbK9UFqJdZM/s800/walk_woman.png" TargetMode="External"/><Relationship Id="rId1" Type="http://schemas.openxmlformats.org/officeDocument/2006/relationships/slideLayout" Target="../slideLayouts/slideLayout8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9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bwMode="auto">
          <a:xfrm>
            <a:off x="128464" y="1196758"/>
            <a:ext cx="9505056" cy="3383814"/>
          </a:xfrm>
          <a:prstGeom prst="rect">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797" tIns="7359" rIns="36797" bIns="7359" numCol="1" rtlCol="0" anchor="t" anchorCtr="0" compatLnSpc="1">
            <a:prstTxWarp prst="textNoShape">
              <a:avLst/>
            </a:prstTxWarp>
          </a:bodyPr>
          <a:lstStyle/>
          <a:p>
            <a:pPr marL="119043" indent="-119043" defTabSz="872976"/>
            <a:endParaRPr lang="ja-JP" altLang="en-US" sz="1200">
              <a:solidFill>
                <a:prstClr val="black"/>
              </a:solidFill>
            </a:endParaRPr>
          </a:p>
        </p:txBody>
      </p:sp>
      <p:sp>
        <p:nvSpPr>
          <p:cNvPr id="27" name="正方形/長方形 26"/>
          <p:cNvSpPr/>
          <p:nvPr/>
        </p:nvSpPr>
        <p:spPr bwMode="auto">
          <a:xfrm>
            <a:off x="128464" y="529516"/>
            <a:ext cx="9505056" cy="523220"/>
          </a:xfrm>
          <a:prstGeom prst="rect">
            <a:avLst/>
          </a:prstGeom>
          <a:noFill/>
          <a:ln>
            <a:prstDash val="dash"/>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797" tIns="7359" rIns="36797" bIns="7359" numCol="1" rtlCol="0" anchor="t" anchorCtr="0" compatLnSpc="1">
            <a:prstTxWarp prst="textNoShape">
              <a:avLst/>
            </a:prstTxWarp>
          </a:bodyPr>
          <a:lstStyle/>
          <a:p>
            <a:pPr marL="119043" indent="-119043" defTabSz="872976"/>
            <a:endParaRPr lang="ja-JP" altLang="en-US" sz="1200">
              <a:solidFill>
                <a:prstClr val="black"/>
              </a:solidFill>
            </a:endParaRPr>
          </a:p>
        </p:txBody>
      </p:sp>
      <p:sp>
        <p:nvSpPr>
          <p:cNvPr id="1027" name="Rectangle 3"/>
          <p:cNvSpPr>
            <a:spLocks noChangeArrowheads="1"/>
          </p:cNvSpPr>
          <p:nvPr/>
        </p:nvSpPr>
        <p:spPr bwMode="auto">
          <a:xfrm>
            <a:off x="229506" y="529516"/>
            <a:ext cx="9260004" cy="523220"/>
          </a:xfrm>
          <a:prstGeom prst="rect">
            <a:avLst/>
          </a:prstGeom>
          <a:noFill/>
          <a:ln w="9525">
            <a:noFill/>
            <a:miter lim="800000"/>
            <a:headEnd/>
            <a:tailEnd/>
          </a:ln>
          <a:effectLst/>
        </p:spPr>
        <p:txBody>
          <a:bodyPr vert="horz" wrap="square" lIns="91424" tIns="45711" rIns="91424" bIns="45711" numCol="1" anchor="ctr" anchorCtr="0" compatLnSpc="1">
            <a:prstTxWarp prst="textNoShape">
              <a:avLst/>
            </a:prstTxWarp>
            <a:spAutoFit/>
          </a:bodyPr>
          <a:lstStyle/>
          <a:p>
            <a:pPr algn="just" defTabSz="914243" eaLnBrk="0" hangingPunct="0"/>
            <a:r>
              <a:rPr lang="ja-JP" altLang="en-US" sz="1400" dirty="0">
                <a:solidFill>
                  <a:prstClr val="black"/>
                </a:solidFill>
                <a:latin typeface="ＭＳ ゴシック" pitchFamily="49" charset="-128"/>
                <a:ea typeface="ＭＳ ゴシック" pitchFamily="49" charset="-128"/>
                <a:cs typeface="Times New Roman" pitchFamily="18" charset="0"/>
              </a:rPr>
              <a:t>障害者総合支援法附則第３条においては、施行後３年（平成</a:t>
            </a:r>
            <a:r>
              <a:rPr lang="en-US" altLang="ja-JP" sz="1400" dirty="0">
                <a:solidFill>
                  <a:prstClr val="black"/>
                </a:solidFill>
                <a:latin typeface="ＭＳ ゴシック" pitchFamily="49" charset="-128"/>
                <a:ea typeface="ＭＳ ゴシック" pitchFamily="49" charset="-128"/>
                <a:cs typeface="Times New Roman" pitchFamily="18" charset="0"/>
              </a:rPr>
              <a:t>28</a:t>
            </a:r>
            <a:r>
              <a:rPr lang="ja-JP" altLang="en-US" sz="1400" dirty="0">
                <a:solidFill>
                  <a:prstClr val="black"/>
                </a:solidFill>
                <a:latin typeface="ＭＳ ゴシック" pitchFamily="49" charset="-128"/>
                <a:ea typeface="ＭＳ ゴシック" pitchFamily="49" charset="-128"/>
                <a:cs typeface="Times New Roman" pitchFamily="18" charset="0"/>
              </a:rPr>
              <a:t>年４月）を目途とした見直しとして、以下の事項を見直すこととしている。</a:t>
            </a:r>
          </a:p>
        </p:txBody>
      </p:sp>
      <p:sp>
        <p:nvSpPr>
          <p:cNvPr id="20" name="1 つの角を切り取った四角形 19"/>
          <p:cNvSpPr/>
          <p:nvPr/>
        </p:nvSpPr>
        <p:spPr bwMode="auto">
          <a:xfrm>
            <a:off x="200472" y="1318848"/>
            <a:ext cx="9289032" cy="598087"/>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24" tIns="17997" rIns="91424" bIns="17997" numCol="1" rtlCol="0" anchor="ctr" anchorCtr="0" compatLnSpc="1">
            <a:prstTxWarp prst="textNoShape">
              <a:avLst/>
            </a:prstTxWarp>
            <a:normAutofit/>
          </a:bodyPr>
          <a:lstStyle/>
          <a:p>
            <a:pPr algn="just" defTabSz="914243"/>
            <a:r>
              <a:rPr lang="ja-JP" altLang="en-US" sz="1600" dirty="0">
                <a:solidFill>
                  <a:prstClr val="black"/>
                </a:solidFill>
                <a:cs typeface="ＭＳ Ｐゴシック" pitchFamily="50" charset="-128"/>
              </a:rPr>
              <a:t>常時介護を要する障害者等に対する支援、障害者等の移動の支援、障害者の就労の支援その他の障害福祉サービスの在り方</a:t>
            </a:r>
            <a:endParaRPr lang="en-US" altLang="zh-CN" sz="1600" dirty="0">
              <a:solidFill>
                <a:prstClr val="black"/>
              </a:solidFill>
              <a:cs typeface="ＭＳ Ｐゴシック" pitchFamily="50" charset="-128"/>
            </a:endParaRPr>
          </a:p>
        </p:txBody>
      </p:sp>
      <p:sp>
        <p:nvSpPr>
          <p:cNvPr id="19" name="1 つの角を切り取った四角形 18"/>
          <p:cNvSpPr/>
          <p:nvPr/>
        </p:nvSpPr>
        <p:spPr bwMode="auto">
          <a:xfrm>
            <a:off x="200472" y="1988880"/>
            <a:ext cx="9289032" cy="360000"/>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24" tIns="17997" rIns="91424" bIns="17997" numCol="1" rtlCol="0" anchor="ctr" anchorCtr="0" compatLnSpc="1">
            <a:prstTxWarp prst="textNoShape">
              <a:avLst/>
            </a:prstTxWarp>
            <a:normAutofit/>
          </a:bodyPr>
          <a:lstStyle/>
          <a:p>
            <a:pPr algn="just" defTabSz="914243"/>
            <a:r>
              <a:rPr lang="ja-JP" altLang="en-US" sz="1600" dirty="0">
                <a:solidFill>
                  <a:prstClr val="black"/>
                </a:solidFill>
                <a:cs typeface="ＭＳ Ｐゴシック" pitchFamily="50" charset="-128"/>
              </a:rPr>
              <a:t>障害支援区分の認定を含めた支給決定の在り方</a:t>
            </a:r>
            <a:endParaRPr lang="en-US" altLang="zh-CN" sz="1600" dirty="0">
              <a:solidFill>
                <a:prstClr val="black"/>
              </a:solidFill>
              <a:cs typeface="ＭＳ Ｐゴシック" pitchFamily="50" charset="-128"/>
            </a:endParaRPr>
          </a:p>
        </p:txBody>
      </p:sp>
      <p:sp>
        <p:nvSpPr>
          <p:cNvPr id="21" name="1 つの角を切り取った四角形 20"/>
          <p:cNvSpPr/>
          <p:nvPr/>
        </p:nvSpPr>
        <p:spPr bwMode="auto">
          <a:xfrm>
            <a:off x="200472" y="2420987"/>
            <a:ext cx="9289032" cy="576065"/>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24" tIns="17997" rIns="91424" bIns="17997" numCol="1" rtlCol="0" anchor="ctr" anchorCtr="0" compatLnSpc="1">
            <a:prstTxWarp prst="textNoShape">
              <a:avLst/>
            </a:prstTxWarp>
            <a:noAutofit/>
          </a:bodyPr>
          <a:lstStyle/>
          <a:p>
            <a:pPr algn="just" defTabSz="914243"/>
            <a:r>
              <a:rPr lang="ja-JP" altLang="en-US" sz="1600" dirty="0">
                <a:solidFill>
                  <a:prstClr val="black"/>
                </a:solidFill>
                <a:cs typeface="ＭＳ Ｐゴシック" pitchFamily="50" charset="-128"/>
              </a:rPr>
              <a:t>障害者の意思決定支援の在り方、障害福祉サービスの利用の観点からの成年後見制度の利用促進の在り方</a:t>
            </a:r>
            <a:endParaRPr lang="en-US" altLang="zh-CN" sz="1600" dirty="0">
              <a:solidFill>
                <a:prstClr val="black"/>
              </a:solidFill>
              <a:cs typeface="ＭＳ Ｐゴシック" pitchFamily="50" charset="-128"/>
            </a:endParaRPr>
          </a:p>
        </p:txBody>
      </p:sp>
      <p:sp>
        <p:nvSpPr>
          <p:cNvPr id="22" name="1 つの角を切り取った四角形 21"/>
          <p:cNvSpPr/>
          <p:nvPr/>
        </p:nvSpPr>
        <p:spPr bwMode="auto">
          <a:xfrm>
            <a:off x="200472" y="3088590"/>
            <a:ext cx="9289032" cy="628545"/>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24" tIns="17997" rIns="91424" bIns="17997" numCol="1" rtlCol="0" anchor="ctr" anchorCtr="0" compatLnSpc="1">
            <a:prstTxWarp prst="textNoShape">
              <a:avLst/>
            </a:prstTxWarp>
            <a:normAutofit/>
          </a:bodyPr>
          <a:lstStyle/>
          <a:p>
            <a:pPr algn="just" defTabSz="914243"/>
            <a:r>
              <a:rPr lang="ja-JP" altLang="en-US" sz="1600" dirty="0">
                <a:solidFill>
                  <a:prstClr val="black"/>
                </a:solidFill>
                <a:cs typeface="ＭＳ Ｐゴシック" pitchFamily="50" charset="-128"/>
              </a:rPr>
              <a:t>手話通訳等を行う者の派遣その他の聴覚、言語機能、音声機能その他の障害のため意思疎通を図ることに支障がある障害者等に対する支援の在り方</a:t>
            </a:r>
            <a:endParaRPr lang="en-US" altLang="zh-CN" sz="1600" dirty="0">
              <a:solidFill>
                <a:prstClr val="black"/>
              </a:solidFill>
              <a:cs typeface="ＭＳ Ｐゴシック" pitchFamily="50" charset="-128"/>
            </a:endParaRPr>
          </a:p>
        </p:txBody>
      </p:sp>
      <p:sp>
        <p:nvSpPr>
          <p:cNvPr id="23" name="1 つの角を切り取った四角形 22"/>
          <p:cNvSpPr/>
          <p:nvPr/>
        </p:nvSpPr>
        <p:spPr bwMode="auto">
          <a:xfrm>
            <a:off x="200472" y="3789057"/>
            <a:ext cx="9289032" cy="459915"/>
          </a:xfrm>
          <a:prstGeom prst="snip1Rect">
            <a:avLst/>
          </a:prstGeom>
          <a:solidFill>
            <a:schemeClr val="accent5">
              <a:lumMod val="20000"/>
              <a:lumOff val="80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vert="horz" wrap="square" lIns="91424" tIns="17997" rIns="91424" bIns="17997" numCol="1" rtlCol="0" anchor="ctr" anchorCtr="0" compatLnSpc="1">
            <a:prstTxWarp prst="textNoShape">
              <a:avLst/>
            </a:prstTxWarp>
            <a:normAutofit/>
          </a:bodyPr>
          <a:lstStyle/>
          <a:p>
            <a:pPr algn="just" defTabSz="914243"/>
            <a:r>
              <a:rPr lang="ja-JP" altLang="en-US" sz="1600" dirty="0">
                <a:solidFill>
                  <a:prstClr val="black"/>
                </a:solidFill>
                <a:cs typeface="ＭＳ Ｐゴシック" pitchFamily="50" charset="-128"/>
              </a:rPr>
              <a:t>精神障害者及び高齢の障害者に対する支援の在り方</a:t>
            </a:r>
            <a:endParaRPr lang="en-US" altLang="zh-CN" sz="1600" dirty="0">
              <a:solidFill>
                <a:prstClr val="black"/>
              </a:solidFill>
              <a:cs typeface="ＭＳ Ｐゴシック" pitchFamily="50" charset="-128"/>
            </a:endParaRPr>
          </a:p>
        </p:txBody>
      </p:sp>
      <p:sp>
        <p:nvSpPr>
          <p:cNvPr id="4" name="テキスト ボックス 3"/>
          <p:cNvSpPr txBox="1"/>
          <p:nvPr/>
        </p:nvSpPr>
        <p:spPr>
          <a:xfrm>
            <a:off x="272484" y="4273375"/>
            <a:ext cx="8856985" cy="307758"/>
          </a:xfrm>
          <a:prstGeom prst="rect">
            <a:avLst/>
          </a:prstGeom>
          <a:noFill/>
        </p:spPr>
        <p:txBody>
          <a:bodyPr wrap="square" lIns="91424" tIns="45711" rIns="91424" bIns="45711" rtlCol="0">
            <a:spAutoFit/>
          </a:bodyPr>
          <a:lstStyle/>
          <a:p>
            <a:pPr defTabSz="914243"/>
            <a:r>
              <a:rPr lang="en-US" altLang="ja-JP" sz="1400" dirty="0">
                <a:solidFill>
                  <a:prstClr val="black"/>
                </a:solidFill>
              </a:rPr>
              <a:t>※</a:t>
            </a:r>
            <a:r>
              <a:rPr lang="ja-JP" altLang="en-US" sz="1400" dirty="0">
                <a:solidFill>
                  <a:prstClr val="black"/>
                </a:solidFill>
              </a:rPr>
              <a:t>上記の検討に当たっては、障害者やその家族その他の関係者の意見を反映させる措置を講ずることとされている。</a:t>
            </a:r>
          </a:p>
        </p:txBody>
      </p:sp>
      <p:sp>
        <p:nvSpPr>
          <p:cNvPr id="26" name="Rectangle 3"/>
          <p:cNvSpPr>
            <a:spLocks noChangeArrowheads="1"/>
          </p:cNvSpPr>
          <p:nvPr/>
        </p:nvSpPr>
        <p:spPr bwMode="auto">
          <a:xfrm>
            <a:off x="229506" y="4653145"/>
            <a:ext cx="9260004" cy="2154418"/>
          </a:xfrm>
          <a:prstGeom prst="rect">
            <a:avLst/>
          </a:prstGeom>
          <a:noFill/>
          <a:ln w="9525">
            <a:solidFill>
              <a:schemeClr val="tx1"/>
            </a:solidFill>
            <a:prstDash val="dash"/>
            <a:miter lim="800000"/>
            <a:headEnd/>
            <a:tailEnd/>
          </a:ln>
          <a:effectLst/>
        </p:spPr>
        <p:txBody>
          <a:bodyPr vert="horz" wrap="square" lIns="91424" tIns="45711" rIns="91424" bIns="45711" numCol="1" anchor="ctr" anchorCtr="0" compatLnSpc="1">
            <a:prstTxWarp prst="textNoShape">
              <a:avLst/>
            </a:prstTxWarp>
            <a:spAutoFit/>
          </a:bodyPr>
          <a:lstStyle/>
          <a:p>
            <a:pPr algn="just" defTabSz="914243" eaLnBrk="0" hangingPunct="0"/>
            <a:r>
              <a:rPr lang="ja-JP" altLang="en-US" sz="1200" dirty="0">
                <a:solidFill>
                  <a:prstClr val="black"/>
                </a:solidFill>
                <a:latin typeface="ＭＳ ゴシック" pitchFamily="49" charset="-128"/>
                <a:ea typeface="ＭＳ ゴシック" pitchFamily="49" charset="-128"/>
                <a:cs typeface="Times New Roman" pitchFamily="18" charset="0"/>
              </a:rPr>
              <a:t>■障害者の日常生活及び社会生活を総合的に支援するための法律（平成十七年法律第百二十三号）</a:t>
            </a:r>
            <a:endParaRPr lang="en-US" altLang="ja-JP" sz="1200" dirty="0">
              <a:solidFill>
                <a:prstClr val="black"/>
              </a:solidFill>
              <a:latin typeface="ＭＳ ゴシック" pitchFamily="49" charset="-128"/>
              <a:ea typeface="ＭＳ ゴシック" pitchFamily="49" charset="-128"/>
              <a:cs typeface="Times New Roman" pitchFamily="18" charset="0"/>
            </a:endParaRPr>
          </a:p>
          <a:p>
            <a:pPr algn="just" defTabSz="914243" eaLnBrk="0" hangingPunct="0"/>
            <a:r>
              <a:rPr lang="ja-JP" altLang="en-US" sz="1200" dirty="0">
                <a:solidFill>
                  <a:prstClr val="black"/>
                </a:solidFill>
                <a:latin typeface="ＭＳ ゴシック" pitchFamily="49" charset="-128"/>
                <a:ea typeface="ＭＳ ゴシック" pitchFamily="49" charset="-128"/>
                <a:cs typeface="Times New Roman" pitchFamily="18" charset="0"/>
              </a:rPr>
              <a:t>　　　</a:t>
            </a:r>
            <a:r>
              <a:rPr lang="ja-JP" altLang="en-US" sz="1100" dirty="0">
                <a:solidFill>
                  <a:prstClr val="black"/>
                </a:solidFill>
                <a:latin typeface="ＭＳ ゴシック" pitchFamily="49" charset="-128"/>
                <a:ea typeface="ＭＳ ゴシック" pitchFamily="49" charset="-128"/>
                <a:cs typeface="Times New Roman" pitchFamily="18" charset="0"/>
              </a:rPr>
              <a:t>附　則　（平成二四年六月二七日法律第五一号）　抄 </a:t>
            </a: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　（検討）</a:t>
            </a: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第三条　政府は、全ての国民が、障害の有無によって分け隔てられることなく、相互に人格と個性を尊重し合いながら共生する社会の実現に向</a:t>
            </a: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　けて、障害者等の支援に係る施策を段階的に講ずるため、この法律の施行後三年を目途として、第一条の規定による改正後の障害者の日常生</a:t>
            </a: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　活及び社会生活を総合的に支援するための法律第一条の二に規定する基本理念を勘案し、常時介護を要する障害者等に対する支援、障害者等</a:t>
            </a: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　の移動の支援、障害者の就労の支援その他の障害福祉サービスの在り方、障害支援区分の認定を含めた支給決定の在り方、障害者の意思決定</a:t>
            </a: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　支援の在り方、障害福祉サービスの利用の観点からの成年後見制度の利用促進の在り方、手話通訳等を行う者の派遣その他の聴覚、言語機能</a:t>
            </a: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　、音声機能その他の障害のため意思疎通を図ることに支障がある障害者等に対する支援の在り方、精神障害者及び高齢の障害者に対する支援</a:t>
            </a: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　の在り方等について検討を加え、その結果に基づいて、所要の措置を講ずるものとする。 </a:t>
            </a: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２　政府は、前項の規定により検討を加えようとするときは、障害者等及びその家族その他の関係者の意見を反映させるために必要な措置を講</a:t>
            </a: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algn="just" defTabSz="914243" eaLnBrk="0" hangingPunct="0"/>
            <a:r>
              <a:rPr lang="ja-JP" altLang="en-US" sz="1100" dirty="0">
                <a:solidFill>
                  <a:prstClr val="black"/>
                </a:solidFill>
                <a:latin typeface="ＭＳ ゴシック" pitchFamily="49" charset="-128"/>
                <a:ea typeface="ＭＳ ゴシック" pitchFamily="49" charset="-128"/>
                <a:cs typeface="Times New Roman" pitchFamily="18" charset="0"/>
              </a:rPr>
              <a:t>　ずるものとする。 </a:t>
            </a:r>
          </a:p>
        </p:txBody>
      </p:sp>
      <p:sp>
        <p:nvSpPr>
          <p:cNvPr id="13" name="額縁 12"/>
          <p:cNvSpPr/>
          <p:nvPr/>
        </p:nvSpPr>
        <p:spPr>
          <a:xfrm>
            <a:off x="609609" y="0"/>
            <a:ext cx="8642350" cy="476250"/>
          </a:xfrm>
          <a:prstGeom prst="bevel">
            <a:avLst>
              <a:gd name="adj" fmla="val 10113"/>
            </a:avLst>
          </a:prstGeom>
          <a:solidFill>
            <a:srgbClr val="D5FFAB"/>
          </a:solidFill>
          <a:ln w="15875" cap="flat" cmpd="sng" algn="ctr">
            <a:solidFill>
              <a:sysClr val="windowText" lastClr="000000"/>
            </a:solidFill>
            <a:prstDash val="solid"/>
          </a:ln>
          <a:effectLst/>
        </p:spPr>
        <p:txBody>
          <a:bodyPr lIns="91424" tIns="45711" rIns="91424" bIns="45711" anchor="ctr"/>
          <a:lstStyle/>
          <a:p>
            <a:pPr algn="ctr" defTabSz="914243">
              <a:defRPr/>
            </a:pPr>
            <a:r>
              <a:rPr kumimoji="0" lang="ja-JP" altLang="en-US" sz="2000" b="1" kern="0" dirty="0">
                <a:solidFill>
                  <a:prstClr val="black"/>
                </a:solidFill>
                <a:latin typeface="Calibri"/>
              </a:rPr>
              <a:t>障害者総合支援法の施行後３年を目途とした見直しについて</a:t>
            </a:r>
            <a:endParaRPr kumimoji="0" lang="ja-JP" altLang="en-US" sz="2000" kern="0" dirty="0">
              <a:solidFill>
                <a:prstClr val="black"/>
              </a:solidFill>
              <a:latin typeface="Calibri"/>
            </a:endParaRPr>
          </a:p>
        </p:txBody>
      </p:sp>
      <p:sp>
        <p:nvSpPr>
          <p:cNvPr id="15" name="正方形/長方形 14"/>
          <p:cNvSpPr/>
          <p:nvPr/>
        </p:nvSpPr>
        <p:spPr>
          <a:xfrm>
            <a:off x="3174224" y="6597352"/>
            <a:ext cx="6336705"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rtlCol="0" anchor="ctr"/>
          <a:lstStyle/>
          <a:p>
            <a:pPr algn="ctr"/>
            <a:r>
              <a:rPr lang="ja-JP" altLang="en-US" sz="1400" dirty="0">
                <a:solidFill>
                  <a:prstClr val="black"/>
                </a:solidFill>
              </a:rPr>
              <a:t>（平成</a:t>
            </a:r>
            <a:r>
              <a:rPr lang="en-US" altLang="ja-JP" sz="1400" dirty="0">
                <a:solidFill>
                  <a:prstClr val="black"/>
                </a:solidFill>
              </a:rPr>
              <a:t>27</a:t>
            </a:r>
            <a:r>
              <a:rPr lang="ja-JP" altLang="en-US" sz="1400" dirty="0">
                <a:solidFill>
                  <a:prstClr val="black"/>
                </a:solidFill>
              </a:rPr>
              <a:t>年</a:t>
            </a:r>
            <a:r>
              <a:rPr lang="en-US" altLang="ja-JP" sz="1400" dirty="0">
                <a:solidFill>
                  <a:prstClr val="black"/>
                </a:solidFill>
              </a:rPr>
              <a:t>2</a:t>
            </a:r>
            <a:r>
              <a:rPr lang="ja-JP" altLang="en-US" sz="1400" dirty="0">
                <a:solidFill>
                  <a:prstClr val="black"/>
                </a:solidFill>
              </a:rPr>
              <a:t>月</a:t>
            </a:r>
            <a:r>
              <a:rPr lang="en-US" altLang="ja-JP" sz="1400" dirty="0">
                <a:solidFill>
                  <a:prstClr val="black"/>
                </a:solidFill>
              </a:rPr>
              <a:t>24</a:t>
            </a:r>
            <a:r>
              <a:rPr lang="ja-JP" altLang="en-US" sz="1400" dirty="0">
                <a:solidFill>
                  <a:prstClr val="black"/>
                </a:solidFill>
              </a:rPr>
              <a:t>日　平成</a:t>
            </a:r>
            <a:r>
              <a:rPr lang="en-US" altLang="ja-JP" sz="1400" dirty="0">
                <a:solidFill>
                  <a:prstClr val="black"/>
                </a:solidFill>
              </a:rPr>
              <a:t>26</a:t>
            </a:r>
            <a:r>
              <a:rPr lang="ja-JP" altLang="en-US" sz="1400" dirty="0">
                <a:solidFill>
                  <a:prstClr val="black"/>
                </a:solidFill>
              </a:rPr>
              <a:t>年度全国厚生労働関係部局長会議資料より抜粋）</a:t>
            </a:r>
          </a:p>
        </p:txBody>
      </p:sp>
      <p:sp>
        <p:nvSpPr>
          <p:cNvPr id="16"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a:t>
            </a:fld>
            <a:endParaRPr lang="ja-JP" altLang="en-US" sz="1400" dirty="0" smtClean="0">
              <a:solidFill>
                <a:srgbClr val="000000"/>
              </a:solidFill>
            </a:endParaRPr>
          </a:p>
        </p:txBody>
      </p:sp>
    </p:spTree>
    <p:extLst>
      <p:ext uri="{BB962C8B-B14F-4D97-AF65-F5344CB8AC3E}">
        <p14:creationId xmlns:p14="http://schemas.microsoft.com/office/powerpoint/2010/main" val="1753518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4" descr="C:\Users\YSIOY\AppData\Local\Microsoft\Windows\Temporary Internet Files\Content.IE5\Z023XEOF\hospital[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5255" y="3716338"/>
            <a:ext cx="787400"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8483" name="グループ化 18"/>
          <p:cNvGrpSpPr>
            <a:grpSpLocks/>
          </p:cNvGrpSpPr>
          <p:nvPr/>
        </p:nvGrpSpPr>
        <p:grpSpPr bwMode="auto">
          <a:xfrm>
            <a:off x="4763" y="549275"/>
            <a:ext cx="9906000" cy="71438"/>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4" name="Rectangle 2"/>
          <p:cNvSpPr>
            <a:spLocks noChangeArrowheads="1"/>
          </p:cNvSpPr>
          <p:nvPr/>
        </p:nvSpPr>
        <p:spPr bwMode="auto">
          <a:xfrm>
            <a:off x="28587" y="44450"/>
            <a:ext cx="9877425" cy="488950"/>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lstStyle/>
          <a:p>
            <a:pPr algn="ctr" fontAlgn="auto">
              <a:spcBef>
                <a:spcPts val="0"/>
              </a:spcBef>
              <a:spcAft>
                <a:spcPts val="0"/>
              </a:spcAft>
              <a:defRPr/>
            </a:pPr>
            <a:r>
              <a:rPr lang="ja-JP" altLang="en-US" sz="2400" spc="-100" dirty="0">
                <a:solidFill>
                  <a:prstClr val="black"/>
                </a:solidFill>
                <a:latin typeface="HG創英角ｺﾞｼｯｸUB" panose="020B0909000000000000" pitchFamily="49" charset="-128"/>
                <a:ea typeface="HG創英角ｺﾞｼｯｸUB" panose="020B0909000000000000" pitchFamily="49" charset="-128"/>
              </a:rPr>
              <a:t>重度訪問介護の訪問先の拡大</a:t>
            </a:r>
          </a:p>
        </p:txBody>
      </p:sp>
      <p:sp>
        <p:nvSpPr>
          <p:cNvPr id="17" name="正方形/長方形 16"/>
          <p:cNvSpPr/>
          <p:nvPr/>
        </p:nvSpPr>
        <p:spPr>
          <a:xfrm>
            <a:off x="194478" y="3356948"/>
            <a:ext cx="4902538" cy="1296188"/>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lstStyle/>
          <a:p>
            <a:pPr marL="179388" indent="-179388" fontAlgn="auto">
              <a:spcBef>
                <a:spcPts val="0"/>
              </a:spcBef>
              <a:spcAft>
                <a:spcPts val="0"/>
              </a:spcAft>
              <a:defRPr/>
            </a:pPr>
            <a:endParaRPr lang="en-US" altLang="ja-JP"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日常的に重度訪問介護を利用している最重度の障害者であって、医療機関に入院した者</a:t>
            </a:r>
            <a:endParaRPr lang="en-US" altLang="ja-JP" sz="1400" strike="sngStrike"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endParaRPr lang="en-US" altLang="ja-JP" sz="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en-US" altLang="ja-JP"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障害支援区分６の者を対象とする予定</a:t>
            </a:r>
            <a:endParaRPr lang="en-US" altLang="ja-JP"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en-US" altLang="ja-JP"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通院については現行制度の移動中の支援として、既に対応</a:t>
            </a:r>
            <a:endParaRPr lang="en-US" altLang="ja-JP" sz="11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18" name="正方形/長方形 17"/>
          <p:cNvSpPr/>
          <p:nvPr/>
        </p:nvSpPr>
        <p:spPr>
          <a:xfrm>
            <a:off x="104666" y="3140924"/>
            <a:ext cx="1968014"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 訪問先拡大の対象者</a:t>
            </a:r>
          </a:p>
        </p:txBody>
      </p:sp>
      <p:sp>
        <p:nvSpPr>
          <p:cNvPr id="19" name="正方形/長方形 18"/>
          <p:cNvSpPr/>
          <p:nvPr/>
        </p:nvSpPr>
        <p:spPr>
          <a:xfrm>
            <a:off x="195263" y="5016500"/>
            <a:ext cx="4911725" cy="1652588"/>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lstStyle/>
          <a:p>
            <a:pPr marL="179388" indent="-179388" fontAlgn="auto">
              <a:spcBef>
                <a:spcPts val="0"/>
              </a:spcBef>
              <a:spcAft>
                <a:spcPts val="0"/>
              </a:spcAft>
              <a:defRPr/>
            </a:pPr>
            <a:endParaRPr lang="en-US" altLang="ja-JP"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利用者ごとに異なる特殊な介護方法（例：体位交換）について、医療従事者などに的確に伝達し、適切な対応につなげる。</a:t>
            </a:r>
            <a:endParaRPr lang="en-US" altLang="ja-JP"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endParaRPr lang="en-US" altLang="ja-JP" sz="8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強い不安や恐怖等による混乱（パニック）を防ぐための本人に合った環境や生活習慣を医療従事者に伝達し、病室等の環境調整や対応の改善につなげる。</a:t>
            </a:r>
            <a:endParaRPr lang="en-US" altLang="ja-JP"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20" name="正方形/長方形 19"/>
          <p:cNvSpPr/>
          <p:nvPr/>
        </p:nvSpPr>
        <p:spPr>
          <a:xfrm>
            <a:off x="110462" y="4810639"/>
            <a:ext cx="2106234"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訪問先での支援内容</a:t>
            </a:r>
          </a:p>
        </p:txBody>
      </p:sp>
      <p:pic>
        <p:nvPicPr>
          <p:cNvPr id="148493" name="Picture 7" descr="C:\Users\KKKPH\AppData\Local\Microsoft\Windows\Temporary Internet Files\Content.IE5\WHB5SLS6\lgi01c2014022500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1825" y="3781425"/>
            <a:ext cx="10747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494" name="テキスト ボックス 35"/>
          <p:cNvSpPr txBox="1">
            <a:spLocks noChangeArrowheads="1"/>
          </p:cNvSpPr>
          <p:nvPr/>
        </p:nvSpPr>
        <p:spPr bwMode="auto">
          <a:xfrm>
            <a:off x="7038975" y="3378205"/>
            <a:ext cx="1035050"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重度訪問介護事業所</a:t>
            </a:r>
            <a:endParaRPr lang="en-US" altLang="ja-JP" sz="1100" smtClean="0">
              <a:solidFill>
                <a:srgbClr val="000000"/>
              </a:solidFill>
              <a:latin typeface="HGPｺﾞｼｯｸM" pitchFamily="50" charset="-128"/>
              <a:ea typeface="HGPｺﾞｼｯｸM" pitchFamily="50" charset="-128"/>
            </a:endParaRPr>
          </a:p>
        </p:txBody>
      </p:sp>
      <p:sp>
        <p:nvSpPr>
          <p:cNvPr id="45" name="右矢印 44"/>
          <p:cNvSpPr/>
          <p:nvPr/>
        </p:nvSpPr>
        <p:spPr>
          <a:xfrm rot="10800000">
            <a:off x="6122988" y="3897316"/>
            <a:ext cx="830262" cy="200025"/>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pic>
        <p:nvPicPr>
          <p:cNvPr id="148496" name="Picture 5" descr="C:\Users\YSIOY\AppData\Local\Microsoft\Windows\Temporary Internet Files\Content.IE5\XKGTVJGM\cc-library010005419[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7488" y="3759202"/>
            <a:ext cx="8255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497" name="テキスト ボックス 46"/>
          <p:cNvSpPr txBox="1">
            <a:spLocks noChangeArrowheads="1"/>
          </p:cNvSpPr>
          <p:nvPr/>
        </p:nvSpPr>
        <p:spPr bwMode="auto">
          <a:xfrm>
            <a:off x="5421327" y="3546475"/>
            <a:ext cx="51752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居宅</a:t>
            </a:r>
            <a:endParaRPr lang="en-US" altLang="ja-JP" sz="1100" smtClean="0">
              <a:solidFill>
                <a:srgbClr val="000000"/>
              </a:solidFill>
              <a:latin typeface="HGPｺﾞｼｯｸM" pitchFamily="50" charset="-128"/>
              <a:ea typeface="HGPｺﾞｼｯｸM" pitchFamily="50" charset="-128"/>
            </a:endParaRPr>
          </a:p>
        </p:txBody>
      </p:sp>
      <p:sp>
        <p:nvSpPr>
          <p:cNvPr id="52" name="ドーナツ 51"/>
          <p:cNvSpPr/>
          <p:nvPr/>
        </p:nvSpPr>
        <p:spPr>
          <a:xfrm>
            <a:off x="6278563" y="3716338"/>
            <a:ext cx="536575" cy="565150"/>
          </a:xfrm>
          <a:prstGeom prst="donu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sp>
        <p:nvSpPr>
          <p:cNvPr id="53" name="右矢印 52"/>
          <p:cNvSpPr/>
          <p:nvPr/>
        </p:nvSpPr>
        <p:spPr>
          <a:xfrm>
            <a:off x="8101013" y="3860805"/>
            <a:ext cx="830262" cy="201613"/>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sp>
        <p:nvSpPr>
          <p:cNvPr id="9" name="乗算記号 8"/>
          <p:cNvSpPr/>
          <p:nvPr/>
        </p:nvSpPr>
        <p:spPr>
          <a:xfrm>
            <a:off x="8074025" y="3573463"/>
            <a:ext cx="857250" cy="79216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59" name="爆発 2 58"/>
          <p:cNvSpPr/>
          <p:nvPr/>
        </p:nvSpPr>
        <p:spPr>
          <a:xfrm rot="10800000">
            <a:off x="8265455" y="4113174"/>
            <a:ext cx="1476001" cy="900000"/>
          </a:xfrm>
          <a:prstGeom prst="irregularSeal2">
            <a:avLst/>
          </a:prstGeom>
          <a:solidFill>
            <a:srgbClr val="92D050"/>
          </a:solidFill>
          <a:ln>
            <a:noFill/>
          </a:ln>
          <a:scene3d>
            <a:camera prst="orthographicFront">
              <a:rot lat="0" lon="0" rev="0"/>
            </a:camera>
            <a:lightRig rig="threePt" dir="t"/>
          </a:scene3d>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endParaRPr lang="ja-JP" altLang="en-US" dirty="0">
              <a:solidFill>
                <a:prstClr val="black"/>
              </a:solidFill>
            </a:endParaRPr>
          </a:p>
        </p:txBody>
      </p:sp>
      <p:sp>
        <p:nvSpPr>
          <p:cNvPr id="60" name="正方形/長方形 59"/>
          <p:cNvSpPr/>
          <p:nvPr/>
        </p:nvSpPr>
        <p:spPr>
          <a:xfrm>
            <a:off x="8374064" y="4365681"/>
            <a:ext cx="1258888" cy="358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dirty="0">
                <a:solidFill>
                  <a:prstClr val="black"/>
                </a:solidFill>
                <a:latin typeface="HGPｺﾞｼｯｸM" panose="020B0600000000000000" pitchFamily="50" charset="-128"/>
                <a:ea typeface="HGPｺﾞｼｯｸM" panose="020B0600000000000000" pitchFamily="50" charset="-128"/>
              </a:rPr>
              <a:t>利用者にあった体位交換等が取られなくなる</a:t>
            </a:r>
            <a:endParaRPr lang="en-US" altLang="ja-JP" sz="1200" b="1" dirty="0">
              <a:solidFill>
                <a:prstClr val="black"/>
              </a:solidFill>
              <a:latin typeface="HGPｺﾞｼｯｸM" panose="020B0600000000000000" pitchFamily="50" charset="-128"/>
              <a:ea typeface="HGPｺﾞｼｯｸM" panose="020B0600000000000000" pitchFamily="50" charset="-128"/>
            </a:endParaRPr>
          </a:p>
          <a:p>
            <a:pPr algn="ctr" fontAlgn="auto">
              <a:spcBef>
                <a:spcPts val="0"/>
              </a:spcBef>
              <a:spcAft>
                <a:spcPts val="0"/>
              </a:spcAft>
              <a:defRPr/>
            </a:pPr>
            <a:r>
              <a:rPr lang="ja-JP" altLang="en-US" sz="1200" b="1" i="1" u="sng" dirty="0">
                <a:solidFill>
                  <a:srgbClr val="FF0000"/>
                </a:solidFill>
                <a:latin typeface="HGPｺﾞｼｯｸM" panose="020B0600000000000000" pitchFamily="50" charset="-128"/>
                <a:ea typeface="HGPｺﾞｼｯｸM" panose="020B0600000000000000" pitchFamily="50" charset="-128"/>
              </a:rPr>
              <a:t>⇒体調の悪化</a:t>
            </a:r>
            <a:endParaRPr lang="en-US" altLang="ja-JP" sz="1200" b="1" i="1" u="sng" dirty="0">
              <a:solidFill>
                <a:srgbClr val="FF0000"/>
              </a:solidFill>
              <a:latin typeface="HGPｺﾞｼｯｸM" panose="020B0600000000000000" pitchFamily="50" charset="-128"/>
              <a:ea typeface="HGPｺﾞｼｯｸM" panose="020B0600000000000000" pitchFamily="50" charset="-128"/>
            </a:endParaRPr>
          </a:p>
        </p:txBody>
      </p:sp>
      <p:sp>
        <p:nvSpPr>
          <p:cNvPr id="7" name="下矢印 6"/>
          <p:cNvSpPr/>
          <p:nvPr/>
        </p:nvSpPr>
        <p:spPr>
          <a:xfrm>
            <a:off x="6048406" y="4562475"/>
            <a:ext cx="2697163" cy="738188"/>
          </a:xfrm>
          <a:prstGeom prst="downArrow">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0" name="角丸四角形 29"/>
          <p:cNvSpPr/>
          <p:nvPr/>
        </p:nvSpPr>
        <p:spPr>
          <a:xfrm>
            <a:off x="5280055" y="3213100"/>
            <a:ext cx="1535113" cy="254000"/>
          </a:xfrm>
          <a:prstGeom prst="roundRect">
            <a:avLst/>
          </a:prstGeom>
          <a:solidFill>
            <a:schemeClr val="bg1"/>
          </a:solidFill>
          <a:ln w="50800" cmpd="thickThi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dirty="0">
                <a:solidFill>
                  <a:prstClr val="black"/>
                </a:solidFill>
                <a:latin typeface="ＤＦ特太ゴシック体" panose="020B0509000000000000" pitchFamily="49" charset="-128"/>
                <a:ea typeface="ＤＦ特太ゴシック体" panose="020B0509000000000000" pitchFamily="49" charset="-128"/>
              </a:rPr>
              <a:t>現行の訪問先</a:t>
            </a:r>
          </a:p>
        </p:txBody>
      </p:sp>
      <p:pic>
        <p:nvPicPr>
          <p:cNvPr id="148505" name="Picture 7" descr="C:\Users\KKKPH\AppData\Local\Microsoft\Windows\Temporary Internet Files\Content.IE5\WHB5SLS6\lgi01c2014022500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3768" y="5868988"/>
            <a:ext cx="1076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506" name="テキスト ボックス 31"/>
          <p:cNvSpPr txBox="1">
            <a:spLocks noChangeArrowheads="1"/>
          </p:cNvSpPr>
          <p:nvPr/>
        </p:nvSpPr>
        <p:spPr bwMode="auto">
          <a:xfrm>
            <a:off x="7102475" y="5465763"/>
            <a:ext cx="1033463"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重度訪問介護事業所</a:t>
            </a:r>
            <a:endParaRPr lang="en-US" altLang="ja-JP" sz="1100" smtClean="0">
              <a:solidFill>
                <a:srgbClr val="000000"/>
              </a:solidFill>
              <a:latin typeface="HGPｺﾞｼｯｸM" pitchFamily="50" charset="-128"/>
              <a:ea typeface="HGPｺﾞｼｯｸM" pitchFamily="50" charset="-128"/>
            </a:endParaRPr>
          </a:p>
        </p:txBody>
      </p:sp>
      <p:sp>
        <p:nvSpPr>
          <p:cNvPr id="33" name="右矢印 32"/>
          <p:cNvSpPr/>
          <p:nvPr/>
        </p:nvSpPr>
        <p:spPr>
          <a:xfrm rot="10800000">
            <a:off x="6186519" y="5984931"/>
            <a:ext cx="828675" cy="201613"/>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pic>
        <p:nvPicPr>
          <p:cNvPr id="148508" name="Picture 5" descr="C:\Users\YSIOY\AppData\Local\Microsoft\Windows\Temporary Internet Files\Content.IE5\XKGTVJGM\cc-library010005419[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9400" y="5846763"/>
            <a:ext cx="827088"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509" name="テキスト ボックス 37"/>
          <p:cNvSpPr txBox="1">
            <a:spLocks noChangeArrowheads="1"/>
          </p:cNvSpPr>
          <p:nvPr/>
        </p:nvSpPr>
        <p:spPr bwMode="auto">
          <a:xfrm>
            <a:off x="5483255" y="5635625"/>
            <a:ext cx="5175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居宅</a:t>
            </a:r>
            <a:endParaRPr lang="en-US" altLang="ja-JP" sz="1100" smtClean="0">
              <a:solidFill>
                <a:srgbClr val="000000"/>
              </a:solidFill>
              <a:latin typeface="HGPｺﾞｼｯｸM" pitchFamily="50" charset="-128"/>
              <a:ea typeface="HGPｺﾞｼｯｸM" pitchFamily="50" charset="-128"/>
            </a:endParaRPr>
          </a:p>
        </p:txBody>
      </p:sp>
      <p:sp>
        <p:nvSpPr>
          <p:cNvPr id="43" name="角丸四角形 42"/>
          <p:cNvSpPr/>
          <p:nvPr/>
        </p:nvSpPr>
        <p:spPr>
          <a:xfrm>
            <a:off x="5343525" y="5300663"/>
            <a:ext cx="1471613" cy="254000"/>
          </a:xfrm>
          <a:prstGeom prst="roundRect">
            <a:avLst/>
          </a:prstGeom>
          <a:solidFill>
            <a:schemeClr val="bg1"/>
          </a:solidFill>
          <a:ln w="50800" cmpd="thickThi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dirty="0">
                <a:solidFill>
                  <a:prstClr val="black"/>
                </a:solidFill>
                <a:latin typeface="ＤＦ特太ゴシック体" panose="020B0509000000000000" pitchFamily="49" charset="-128"/>
                <a:ea typeface="ＤＦ特太ゴシック体" panose="020B0509000000000000" pitchFamily="49" charset="-128"/>
              </a:rPr>
              <a:t>改正後の訪問先</a:t>
            </a:r>
          </a:p>
        </p:txBody>
      </p:sp>
      <p:sp>
        <p:nvSpPr>
          <p:cNvPr id="44" name="正方形/長方形 43"/>
          <p:cNvSpPr/>
          <p:nvPr/>
        </p:nvSpPr>
        <p:spPr>
          <a:xfrm>
            <a:off x="6150006" y="4724456"/>
            <a:ext cx="23907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i="1" u="sng" dirty="0">
                <a:solidFill>
                  <a:srgbClr val="FF0000"/>
                </a:solidFill>
                <a:latin typeface="HGPｺﾞｼｯｸM" panose="020B0600000000000000" pitchFamily="50" charset="-128"/>
                <a:ea typeface="HGPｺﾞｼｯｸM" panose="020B0600000000000000" pitchFamily="50" charset="-128"/>
              </a:rPr>
              <a:t>医療機関における重度訪問</a:t>
            </a:r>
            <a:endParaRPr lang="en-US" altLang="ja-JP" sz="1200" b="1" i="1" u="sng" dirty="0">
              <a:solidFill>
                <a:srgbClr val="FF0000"/>
              </a:solidFill>
              <a:latin typeface="HGPｺﾞｼｯｸM" panose="020B0600000000000000" pitchFamily="50" charset="-128"/>
              <a:ea typeface="HGPｺﾞｼｯｸM" panose="020B0600000000000000" pitchFamily="50" charset="-128"/>
            </a:endParaRPr>
          </a:p>
          <a:p>
            <a:pPr algn="ctr" fontAlgn="auto">
              <a:spcBef>
                <a:spcPts val="0"/>
              </a:spcBef>
              <a:spcAft>
                <a:spcPts val="0"/>
              </a:spcAft>
              <a:defRPr/>
            </a:pPr>
            <a:r>
              <a:rPr lang="ja-JP" altLang="en-US" sz="1200" b="1" i="1" u="sng" dirty="0">
                <a:solidFill>
                  <a:srgbClr val="FF0000"/>
                </a:solidFill>
                <a:latin typeface="HGPｺﾞｼｯｸM" panose="020B0600000000000000" pitchFamily="50" charset="-128"/>
                <a:ea typeface="HGPｺﾞｼｯｸM" panose="020B0600000000000000" pitchFamily="50" charset="-128"/>
              </a:rPr>
              <a:t>介護の利用を可能へ</a:t>
            </a:r>
            <a:endParaRPr lang="en-US" altLang="ja-JP" sz="1200" b="1" i="1" u="sng" dirty="0">
              <a:solidFill>
                <a:srgbClr val="FF0000"/>
              </a:solidFill>
              <a:latin typeface="HGPｺﾞｼｯｸM" panose="020B0600000000000000" pitchFamily="50" charset="-128"/>
              <a:ea typeface="HGPｺﾞｼｯｸM" panose="020B0600000000000000" pitchFamily="50" charset="-128"/>
            </a:endParaRPr>
          </a:p>
        </p:txBody>
      </p:sp>
      <p:sp>
        <p:nvSpPr>
          <p:cNvPr id="48" name="ドーナツ 47"/>
          <p:cNvSpPr/>
          <p:nvPr/>
        </p:nvSpPr>
        <p:spPr>
          <a:xfrm>
            <a:off x="6357938" y="5805488"/>
            <a:ext cx="534987" cy="563562"/>
          </a:xfrm>
          <a:prstGeom prst="donu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sp>
        <p:nvSpPr>
          <p:cNvPr id="40" name="右矢印 39"/>
          <p:cNvSpPr/>
          <p:nvPr/>
        </p:nvSpPr>
        <p:spPr>
          <a:xfrm>
            <a:off x="8164513" y="5950006"/>
            <a:ext cx="830262" cy="200025"/>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sp>
        <p:nvSpPr>
          <p:cNvPr id="39" name="ドーナツ 38"/>
          <p:cNvSpPr/>
          <p:nvPr/>
        </p:nvSpPr>
        <p:spPr>
          <a:xfrm>
            <a:off x="8234369" y="5805488"/>
            <a:ext cx="536575" cy="563562"/>
          </a:xfrm>
          <a:prstGeom prst="donu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sp>
        <p:nvSpPr>
          <p:cNvPr id="148515" name="テキスト ボックス 48"/>
          <p:cNvSpPr txBox="1">
            <a:spLocks noChangeArrowheads="1"/>
          </p:cNvSpPr>
          <p:nvPr/>
        </p:nvSpPr>
        <p:spPr bwMode="auto">
          <a:xfrm>
            <a:off x="8897946" y="3200456"/>
            <a:ext cx="982662"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医療機関</a:t>
            </a:r>
            <a:endParaRPr lang="en-US" altLang="ja-JP" sz="1100" smtClean="0">
              <a:solidFill>
                <a:srgbClr val="000000"/>
              </a:solidFill>
              <a:latin typeface="HGPｺﾞｼｯｸM" pitchFamily="50" charset="-128"/>
              <a:ea typeface="HGPｺﾞｼｯｸM" pitchFamily="50" charset="-128"/>
            </a:endParaRPr>
          </a:p>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（入院）</a:t>
            </a:r>
            <a:endParaRPr lang="en-US" altLang="ja-JP" sz="1100" smtClean="0">
              <a:solidFill>
                <a:srgbClr val="000000"/>
              </a:solidFill>
              <a:latin typeface="HGPｺﾞｼｯｸM" pitchFamily="50" charset="-128"/>
              <a:ea typeface="HGPｺﾞｼｯｸM" pitchFamily="50" charset="-128"/>
            </a:endParaRPr>
          </a:p>
        </p:txBody>
      </p:sp>
      <p:pic>
        <p:nvPicPr>
          <p:cNvPr id="148516" name="Picture 4" descr="C:\Users\YSIOY\AppData\Local\Microsoft\Windows\Temporary Internet Files\Content.IE5\Z023XEOF\hospital[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5888" y="5846819"/>
            <a:ext cx="785812"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517" name="テキスト ボックス 50"/>
          <p:cNvSpPr txBox="1">
            <a:spLocks noChangeArrowheads="1"/>
          </p:cNvSpPr>
          <p:nvPr/>
        </p:nvSpPr>
        <p:spPr bwMode="auto">
          <a:xfrm>
            <a:off x="8888413" y="5360988"/>
            <a:ext cx="9810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医療機関</a:t>
            </a:r>
            <a:endParaRPr lang="en-US" altLang="ja-JP" sz="1100" smtClean="0">
              <a:solidFill>
                <a:srgbClr val="000000"/>
              </a:solidFill>
              <a:latin typeface="HGPｺﾞｼｯｸM" pitchFamily="50" charset="-128"/>
              <a:ea typeface="HGPｺﾞｼｯｸM" pitchFamily="50" charset="-128"/>
            </a:endParaRPr>
          </a:p>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（入院）</a:t>
            </a:r>
            <a:endParaRPr lang="en-US" altLang="ja-JP" sz="1100" smtClean="0">
              <a:solidFill>
                <a:srgbClr val="000000"/>
              </a:solidFill>
              <a:latin typeface="HGPｺﾞｼｯｸM" pitchFamily="50" charset="-128"/>
              <a:ea typeface="HGPｺﾞｼｯｸM" pitchFamily="50" charset="-128"/>
            </a:endParaRPr>
          </a:p>
        </p:txBody>
      </p:sp>
      <p:sp>
        <p:nvSpPr>
          <p:cNvPr id="41" name="角丸四角形 40"/>
          <p:cNvSpPr/>
          <p:nvPr/>
        </p:nvSpPr>
        <p:spPr>
          <a:xfrm>
            <a:off x="57151" y="765178"/>
            <a:ext cx="9720263" cy="2232025"/>
          </a:xfrm>
          <a:prstGeom prst="roundRect">
            <a:avLst>
              <a:gd name="adj" fmla="val 7534"/>
            </a:avLst>
          </a:prstGeom>
          <a:solidFill>
            <a:schemeClr val="bg1"/>
          </a:solidFill>
          <a:ln/>
        </p:spPr>
        <p:style>
          <a:lnRef idx="1">
            <a:schemeClr val="accent5"/>
          </a:lnRef>
          <a:fillRef idx="2">
            <a:schemeClr val="accent5"/>
          </a:fillRef>
          <a:effectRef idx="1">
            <a:schemeClr val="accent5"/>
          </a:effectRef>
          <a:fontRef idx="minor">
            <a:schemeClr val="dk1"/>
          </a:fontRef>
        </p:style>
        <p:txBody>
          <a:bodyPr lIns="72000" tIns="36000" bIns="36000" anchor="ctr"/>
          <a:lstStyle/>
          <a:p>
            <a:pPr marL="176213" indent="-176213" fontAlgn="auto">
              <a:lnSpc>
                <a:spcPct val="1100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四肢の麻痺及び寝たきりの状態にある者等の最重度の障害者が医療機関に入院した時には、重度訪問介護の支援が受けられなくなることから以下のような事例があるとの指摘がある。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lang="en-US" altLang="ja-JP" sz="500" dirty="0">
              <a:solidFill>
                <a:prstClr val="black"/>
              </a:solidFill>
              <a:latin typeface="HGPｺﾞｼｯｸM" panose="020B0600000000000000" pitchFamily="50" charset="-128"/>
              <a:ea typeface="HGPｺﾞｼｯｸM" panose="020B0600000000000000" pitchFamily="50" charset="-128"/>
            </a:endParaRPr>
          </a:p>
          <a:p>
            <a:pPr marL="354013" indent="-88900" fontAlgn="auto">
              <a:lnSpc>
                <a:spcPct val="110000"/>
              </a:lnSpc>
              <a:spcBef>
                <a:spcPts val="0"/>
              </a:spcBef>
              <a:spcAft>
                <a:spcPts val="0"/>
              </a:spcAft>
              <a:defRPr/>
            </a:pPr>
            <a:r>
              <a:rPr lang="ja-JP" altLang="en-US" sz="1200" dirty="0">
                <a:solidFill>
                  <a:prstClr val="black"/>
                </a:solidFill>
                <a:latin typeface="HGPｺﾞｼｯｸM" panose="020B0600000000000000" pitchFamily="50" charset="-128"/>
                <a:ea typeface="HGPｺﾞｼｯｸM" panose="020B0600000000000000" pitchFamily="50" charset="-128"/>
              </a:rPr>
              <a:t>・体位交換などについて特殊な介護が必要な者に適切な方法が取られにくくなることにより苦痛が生じてしまう</a:t>
            </a:r>
            <a:endParaRPr lang="en-US" altLang="ja-JP" sz="1200" dirty="0">
              <a:solidFill>
                <a:prstClr val="black"/>
              </a:solidFill>
              <a:latin typeface="HGPｺﾞｼｯｸM" panose="020B0600000000000000" pitchFamily="50" charset="-128"/>
              <a:ea typeface="HGPｺﾞｼｯｸM" panose="020B0600000000000000" pitchFamily="50" charset="-128"/>
            </a:endParaRPr>
          </a:p>
          <a:p>
            <a:pPr marL="354013" indent="-88900" fontAlgn="auto">
              <a:lnSpc>
                <a:spcPct val="110000"/>
              </a:lnSpc>
              <a:spcBef>
                <a:spcPts val="0"/>
              </a:spcBef>
              <a:spcAft>
                <a:spcPts val="0"/>
              </a:spcAft>
              <a:defRPr/>
            </a:pPr>
            <a:r>
              <a:rPr lang="ja-JP" altLang="en-US" sz="1200" dirty="0">
                <a:solidFill>
                  <a:prstClr val="black"/>
                </a:solidFill>
                <a:latin typeface="HGPｺﾞｼｯｸM" panose="020B0600000000000000" pitchFamily="50" charset="-128"/>
                <a:ea typeface="HGPｺﾞｼｯｸM" panose="020B0600000000000000" pitchFamily="50" charset="-128"/>
              </a:rPr>
              <a:t>・行動上著しい困難を有する者について、本人の障害特性に応じた支援が行われないことにより、強い不安や恐怖等による混乱（パニック）を起こし、自傷行為等に至ってしまう</a:t>
            </a:r>
          </a:p>
          <a:p>
            <a:pPr marL="176213" indent="-176213" fontAlgn="auto">
              <a:lnSpc>
                <a:spcPct val="110000"/>
              </a:lnSpc>
              <a:spcBef>
                <a:spcPts val="0"/>
              </a:spcBef>
              <a:spcAft>
                <a:spcPts val="0"/>
              </a:spcAft>
              <a:defRPr/>
            </a:pPr>
            <a:endParaRPr lang="ja-JP" altLang="en-US" sz="80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このため、最重度の障害者であって重度訪問介護を利用している者に対し、入院中の医療機関においても、利用者の状態などを熟知しているヘルパーを引き続き利用し、そのニーズを的確に医療従事者に伝達する等の支援を行うことができることとする。</a:t>
            </a:r>
          </a:p>
        </p:txBody>
      </p:sp>
      <p:sp>
        <p:nvSpPr>
          <p:cNvPr id="42" name="正方形/長方形 41"/>
          <p:cNvSpPr/>
          <p:nvPr/>
        </p:nvSpPr>
        <p:spPr>
          <a:xfrm>
            <a:off x="5097464" y="6573838"/>
            <a:ext cx="4456112"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平成</a:t>
            </a:r>
            <a:r>
              <a:rPr lang="en-US" altLang="ja-JP" sz="1200" dirty="0">
                <a:solidFill>
                  <a:prstClr val="black"/>
                </a:solidFill>
              </a:rPr>
              <a:t>28</a:t>
            </a:r>
            <a:r>
              <a:rPr lang="ja-JP" altLang="en-US" sz="1200" dirty="0">
                <a:solidFill>
                  <a:prstClr val="black"/>
                </a:solidFill>
              </a:rPr>
              <a:t>年</a:t>
            </a:r>
            <a:r>
              <a:rPr lang="en-US" altLang="ja-JP" sz="1200" dirty="0">
                <a:solidFill>
                  <a:prstClr val="black"/>
                </a:solidFill>
              </a:rPr>
              <a:t>3</a:t>
            </a:r>
            <a:r>
              <a:rPr lang="ja-JP" altLang="en-US" sz="1200" dirty="0">
                <a:solidFill>
                  <a:prstClr val="black"/>
                </a:solidFill>
              </a:rPr>
              <a:t>月</a:t>
            </a:r>
            <a:r>
              <a:rPr lang="en-US" altLang="ja-JP" sz="1200" dirty="0">
                <a:solidFill>
                  <a:prstClr val="black"/>
                </a:solidFill>
              </a:rPr>
              <a:t>8</a:t>
            </a:r>
            <a:r>
              <a:rPr lang="ja-JP" altLang="en-US" sz="1200" dirty="0">
                <a:solidFill>
                  <a:prstClr val="black"/>
                </a:solidFill>
              </a:rPr>
              <a:t>日（火）　障害保健福祉関係主管課長会議資料より</a:t>
            </a:r>
          </a:p>
        </p:txBody>
      </p:sp>
      <p:sp>
        <p:nvSpPr>
          <p:cNvPr id="47"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10</a:t>
            </a:fld>
            <a:endParaRPr lang="ja-JP" altLang="en-US" sz="1400" dirty="0" smtClean="0">
              <a:solidFill>
                <a:srgbClr val="000000"/>
              </a:solidFill>
            </a:endParaRPr>
          </a:p>
        </p:txBody>
      </p:sp>
    </p:spTree>
    <p:extLst>
      <p:ext uri="{BB962C8B-B14F-4D97-AF65-F5344CB8AC3E}">
        <p14:creationId xmlns:p14="http://schemas.microsoft.com/office/powerpoint/2010/main" val="1634620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直線コネクタ 59"/>
          <p:cNvCxnSpPr/>
          <p:nvPr/>
        </p:nvCxnSpPr>
        <p:spPr>
          <a:xfrm>
            <a:off x="4448175" y="4797425"/>
            <a:ext cx="5330826"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7826406" y="3284545"/>
            <a:ext cx="1952625" cy="125412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US" altLang="ja-JP" sz="1600" u="sng" dirty="0">
              <a:solidFill>
                <a:srgbClr val="00B050"/>
              </a:solidFill>
              <a:latin typeface="ＭＳ Ｐゴシック"/>
            </a:endParaRPr>
          </a:p>
          <a:p>
            <a:pPr algn="ctr" fontAlgn="auto">
              <a:spcBef>
                <a:spcPts val="0"/>
              </a:spcBef>
              <a:spcAft>
                <a:spcPts val="0"/>
              </a:spcAft>
              <a:defRPr/>
            </a:pPr>
            <a:endParaRPr lang="en-US" altLang="ja-JP" sz="800" u="sng" dirty="0">
              <a:solidFill>
                <a:srgbClr val="00B050"/>
              </a:solidFill>
              <a:latin typeface="ＭＳ Ｐゴシック"/>
            </a:endParaRPr>
          </a:p>
          <a:p>
            <a:pPr algn="ctr" fontAlgn="auto">
              <a:spcBef>
                <a:spcPts val="0"/>
              </a:spcBef>
              <a:spcAft>
                <a:spcPts val="0"/>
              </a:spcAft>
              <a:defRPr/>
            </a:pPr>
            <a:r>
              <a:rPr lang="ja-JP" altLang="en-US" sz="1600" u="sng" dirty="0">
                <a:solidFill>
                  <a:srgbClr val="00B050"/>
                </a:solidFill>
                <a:latin typeface="ＭＳ Ｐゴシック"/>
              </a:rPr>
              <a:t>介護</a:t>
            </a:r>
            <a:r>
              <a:rPr lang="ja-JP" altLang="en-US" sz="1100" dirty="0">
                <a:solidFill>
                  <a:prstClr val="black"/>
                </a:solidFill>
                <a:latin typeface="ＭＳ Ｐゴシック"/>
              </a:rPr>
              <a:t>保険事業所</a:t>
            </a:r>
            <a:endParaRPr lang="en-US" altLang="ja-JP" sz="1100" dirty="0">
              <a:solidFill>
                <a:prstClr val="black"/>
              </a:solidFill>
              <a:latin typeface="ＭＳ Ｐゴシック"/>
            </a:endParaRPr>
          </a:p>
        </p:txBody>
      </p:sp>
      <p:pic>
        <p:nvPicPr>
          <p:cNvPr id="149508" name="Picture 3" descr="C:\Users\YSIOY\AppData\Local\Microsoft\Windows\Temporary Internet Files\Content.IE5\1CTOWRQ0\house-illustration-clipar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0563" y="3068638"/>
            <a:ext cx="846138"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正方形/長方形 19"/>
          <p:cNvSpPr/>
          <p:nvPr/>
        </p:nvSpPr>
        <p:spPr>
          <a:xfrm>
            <a:off x="7689878" y="5084819"/>
            <a:ext cx="2087563" cy="172878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a:solidFill>
                <a:prstClr val="white"/>
              </a:solidFill>
            </a:endParaRPr>
          </a:p>
        </p:txBody>
      </p:sp>
      <p:grpSp>
        <p:nvGrpSpPr>
          <p:cNvPr id="149510" name="グループ化 10"/>
          <p:cNvGrpSpPr>
            <a:grpSpLocks/>
          </p:cNvGrpSpPr>
          <p:nvPr/>
        </p:nvGrpSpPr>
        <p:grpSpPr bwMode="auto">
          <a:xfrm>
            <a:off x="28575" y="447675"/>
            <a:ext cx="9906000" cy="71438"/>
            <a:chOff x="0" y="188640"/>
            <a:chExt cx="9144000" cy="72008"/>
          </a:xfrm>
        </p:grpSpPr>
        <p:cxnSp>
          <p:nvCxnSpPr>
            <p:cNvPr id="6" name="直線コネクタ 5"/>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8" name="角丸四角形 7"/>
          <p:cNvSpPr/>
          <p:nvPr/>
        </p:nvSpPr>
        <p:spPr>
          <a:xfrm>
            <a:off x="92076" y="576263"/>
            <a:ext cx="9721850" cy="1943100"/>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lstStyle/>
          <a:p>
            <a:pPr marL="176213" indent="-176213" fontAlgn="auto">
              <a:lnSpc>
                <a:spcPct val="1100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ja-JP" sz="1400" dirty="0">
                <a:solidFill>
                  <a:prstClr val="black"/>
                </a:solidFill>
                <a:latin typeface="HGPｺﾞｼｯｸM" panose="020B0600000000000000" pitchFamily="50" charset="-128"/>
                <a:ea typeface="HGPｺﾞｼｯｸM" panose="020B0600000000000000" pitchFamily="50" charset="-128"/>
              </a:rPr>
              <a:t>障害福祉サ―ビスに相当するサービスが介護保険法にある場合は、介護保険サービス</a:t>
            </a:r>
            <a:r>
              <a:rPr lang="ja-JP" altLang="en-US" sz="1400" dirty="0">
                <a:solidFill>
                  <a:prstClr val="black"/>
                </a:solidFill>
                <a:latin typeface="HGPｺﾞｼｯｸM" panose="020B0600000000000000" pitchFamily="50" charset="-128"/>
                <a:ea typeface="HGPｺﾞｼｯｸM" panose="020B0600000000000000" pitchFamily="50" charset="-128"/>
              </a:rPr>
              <a:t>の利用が優先されることになっている</a:t>
            </a:r>
            <a:r>
              <a:rPr lang="ja-JP" altLang="ja-JP" sz="1400" dirty="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高齢障害者が介護保険サービスを利用する場合、障害福祉制度と介護保険制度の利用者負担上限が異なるために</a:t>
            </a:r>
            <a:r>
              <a:rPr lang="ja-JP" altLang="ja-JP" sz="1400" dirty="0">
                <a:solidFill>
                  <a:prstClr val="black"/>
                </a:solidFill>
                <a:latin typeface="HGPｺﾞｼｯｸM" panose="020B0600000000000000" pitchFamily="50" charset="-128"/>
                <a:ea typeface="HGPｺﾞｼｯｸM" panose="020B0600000000000000" pitchFamily="50" charset="-128"/>
              </a:rPr>
              <a:t>利用者負担</a:t>
            </a:r>
            <a:r>
              <a:rPr lang="ja-JP" altLang="en-US" sz="1400" dirty="0">
                <a:solidFill>
                  <a:prstClr val="black"/>
                </a:solidFill>
                <a:latin typeface="HGPｺﾞｼｯｸM" panose="020B0600000000000000" pitchFamily="50" charset="-128"/>
                <a:ea typeface="HGPｺﾞｼｯｸM" panose="020B0600000000000000" pitchFamily="50" charset="-128"/>
              </a:rPr>
              <a:t>（１割）が新たに生じることや、これまで利用していた障害福祉サービス事業所とは別の介護保険事業所を利用することになる場合があることといった課題</a:t>
            </a:r>
            <a:r>
              <a:rPr lang="ja-JP" altLang="ja-JP" sz="1400" dirty="0">
                <a:solidFill>
                  <a:prstClr val="black"/>
                </a:solidFill>
                <a:latin typeface="HGPｺﾞｼｯｸM" panose="020B0600000000000000" pitchFamily="50" charset="-128"/>
                <a:ea typeface="HGPｺﾞｼｯｸM" panose="020B0600000000000000" pitchFamily="50" charset="-128"/>
              </a:rPr>
              <a:t>が</a:t>
            </a:r>
            <a:r>
              <a:rPr lang="ja-JP" altLang="en-US" sz="1400" dirty="0">
                <a:solidFill>
                  <a:prstClr val="black"/>
                </a:solidFill>
                <a:latin typeface="HGPｺﾞｼｯｸM" panose="020B0600000000000000" pitchFamily="50" charset="-128"/>
                <a:ea typeface="HGPｺﾞｼｯｸM" panose="020B0600000000000000" pitchFamily="50" charset="-128"/>
              </a:rPr>
              <a:t>指摘されている</a:t>
            </a:r>
            <a:r>
              <a:rPr lang="ja-JP" altLang="ja-JP" sz="1400" dirty="0">
                <a:solidFill>
                  <a:prstClr val="black"/>
                </a:solidFill>
                <a:latin typeface="HGPｺﾞｼｯｸM" panose="020B0600000000000000" pitchFamily="50" charset="-128"/>
                <a:ea typeface="HGPｺﾞｼｯｸM" panose="020B0600000000000000" pitchFamily="50" charset="-128"/>
              </a:rPr>
              <a:t>。</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lang="en-US" altLang="ja-JP" sz="80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このため、</a:t>
            </a:r>
            <a:r>
              <a:rPr lang="en-US" altLang="ja-JP" sz="1400" dirty="0">
                <a:solidFill>
                  <a:prstClr val="black"/>
                </a:solidFill>
                <a:latin typeface="HGPｺﾞｼｯｸM" panose="020B0600000000000000" pitchFamily="50" charset="-128"/>
                <a:ea typeface="HGPｺﾞｼｯｸM" panose="020B0600000000000000" pitchFamily="50" charset="-128"/>
              </a:rPr>
              <a:t>65</a:t>
            </a:r>
            <a:r>
              <a:rPr lang="ja-JP" altLang="en-US" sz="1400" dirty="0">
                <a:solidFill>
                  <a:prstClr val="black"/>
                </a:solidFill>
                <a:latin typeface="HGPｺﾞｼｯｸM" panose="020B0600000000000000" pitchFamily="50" charset="-128"/>
                <a:ea typeface="HGPｺﾞｼｯｸM" panose="020B0600000000000000" pitchFamily="50" charset="-128"/>
              </a:rPr>
              <a:t>歳に至るまで相当の長期間にわたり障害福祉サービスを利用していた一定の高齢障害者に対し、介護保険サービスの利用者負担が軽減されるよう障害福祉制度により利用者負担を軽減（償還）する仕組みを設け、障害福祉サービス事業所が介護保険事業所になりやすくする等の見直しを行い、介護保険サービスの円滑な利用を促進す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p:txBody>
      </p:sp>
      <p:sp>
        <p:nvSpPr>
          <p:cNvPr id="149512" name="テキスト ボックス 9"/>
          <p:cNvSpPr txBox="1">
            <a:spLocks noChangeArrowheads="1"/>
          </p:cNvSpPr>
          <p:nvPr/>
        </p:nvSpPr>
        <p:spPr bwMode="auto">
          <a:xfrm>
            <a:off x="200025" y="2941638"/>
            <a:ext cx="4032250" cy="304165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6000" tIns="36000" rIns="36000" bIns="36000"/>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ts val="1600"/>
              </a:lnSpc>
              <a:spcBef>
                <a:spcPct val="0"/>
              </a:spcBef>
              <a:buFontTx/>
              <a:buNone/>
            </a:pPr>
            <a:r>
              <a:rPr lang="en-US" altLang="ja-JP" sz="1400" b="1" smtClean="0">
                <a:solidFill>
                  <a:srgbClr val="000000"/>
                </a:solidFill>
                <a:latin typeface="HGPｺﾞｼｯｸM" pitchFamily="50" charset="-128"/>
                <a:ea typeface="HGPｺﾞｼｯｸM" pitchFamily="50" charset="-128"/>
              </a:rPr>
              <a:t> </a:t>
            </a:r>
          </a:p>
          <a:p>
            <a:pPr eaLnBrk="1" hangingPunct="1">
              <a:lnSpc>
                <a:spcPts val="1600"/>
              </a:lnSpc>
              <a:spcBef>
                <a:spcPct val="0"/>
              </a:spcBef>
              <a:buFontTx/>
              <a:buNone/>
            </a:pPr>
            <a:r>
              <a:rPr lang="ja-JP" altLang="en-US" sz="1400" b="1" smtClean="0">
                <a:solidFill>
                  <a:srgbClr val="000000"/>
                </a:solidFill>
                <a:latin typeface="HGPｺﾞｼｯｸM" pitchFamily="50" charset="-128"/>
                <a:ea typeface="HGPｺﾞｼｯｸM" pitchFamily="50" charset="-128"/>
              </a:rPr>
              <a:t> </a:t>
            </a:r>
            <a:endParaRPr lang="en-US" altLang="ja-JP" sz="1400" smtClean="0">
              <a:solidFill>
                <a:srgbClr val="000000"/>
              </a:solidFill>
              <a:latin typeface="HGPｺﾞｼｯｸM" pitchFamily="50" charset="-128"/>
              <a:ea typeface="HGPｺﾞｼｯｸM" pitchFamily="50" charset="-128"/>
            </a:endParaRPr>
          </a:p>
        </p:txBody>
      </p:sp>
      <p:sp>
        <p:nvSpPr>
          <p:cNvPr id="11" name="正方形/長方形 10"/>
          <p:cNvSpPr/>
          <p:nvPr/>
        </p:nvSpPr>
        <p:spPr>
          <a:xfrm>
            <a:off x="200025" y="3141667"/>
            <a:ext cx="4032250" cy="3724096"/>
          </a:xfrm>
          <a:prstGeom prst="rect">
            <a:avLst/>
          </a:prstGeom>
        </p:spPr>
        <p:txBody>
          <a:bodyPr>
            <a:spAutoFit/>
          </a:bodyPr>
          <a:lstStyle/>
          <a:p>
            <a:pPr marL="176213" indent="-1762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一定の高齢障害者に対し、一般高齢者との公平性を踏まえ、介護保険サービスの利用者負担を軽減（償還）できる仕組みを設ける。</a:t>
            </a:r>
            <a:endParaRPr lang="en-US" altLang="ja-JP" sz="1400" i="1" dirty="0">
              <a:solidFill>
                <a:prstClr val="black"/>
              </a:solidFill>
              <a:latin typeface="HGPｺﾞｼｯｸM" panose="020B0600000000000000" pitchFamily="50" charset="-128"/>
              <a:ea typeface="HGPｺﾞｼｯｸM" panose="020B0600000000000000" pitchFamily="50" charset="-128"/>
            </a:endParaRPr>
          </a:p>
          <a:p>
            <a:pPr marL="87313" indent="-87313" fontAlgn="auto">
              <a:spcBef>
                <a:spcPts val="0"/>
              </a:spcBef>
              <a:spcAft>
                <a:spcPts val="0"/>
              </a:spcAft>
              <a:defRPr/>
            </a:pP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87313" indent="-87313" fontAlgn="auto">
              <a:spcBef>
                <a:spcPts val="0"/>
              </a:spcBef>
              <a:spcAft>
                <a:spcPts val="0"/>
              </a:spcAft>
              <a:defRPr/>
            </a:pPr>
            <a:r>
              <a:rPr lang="en-US" altLang="ja-JP" sz="1400" dirty="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対象者</a:t>
            </a:r>
            <a:r>
              <a:rPr lang="en-US" altLang="ja-JP" sz="1400" dirty="0">
                <a:solidFill>
                  <a:prstClr val="black"/>
                </a:solidFill>
                <a:latin typeface="HGPｺﾞｼｯｸM" panose="020B0600000000000000" pitchFamily="50" charset="-128"/>
                <a:ea typeface="HGPｺﾞｼｯｸM" panose="020B0600000000000000" pitchFamily="50" charset="-128"/>
              </a:rPr>
              <a:t>】</a:t>
            </a:r>
          </a:p>
          <a:p>
            <a:pPr indent="873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en-US" altLang="ja-JP" sz="1400" dirty="0">
                <a:solidFill>
                  <a:prstClr val="black"/>
                </a:solidFill>
                <a:latin typeface="HGPｺﾞｼｯｸM" panose="020B0600000000000000" pitchFamily="50" charset="-128"/>
                <a:ea typeface="HGPｺﾞｼｯｸM" panose="020B0600000000000000" pitchFamily="50" charset="-128"/>
              </a:rPr>
              <a:t>65</a:t>
            </a:r>
            <a:r>
              <a:rPr lang="ja-JP" altLang="en-US" sz="1400" dirty="0">
                <a:solidFill>
                  <a:prstClr val="black"/>
                </a:solidFill>
                <a:latin typeface="HGPｺﾞｼｯｸM" panose="020B0600000000000000" pitchFamily="50" charset="-128"/>
                <a:ea typeface="HGPｺﾞｼｯｸM" panose="020B0600000000000000" pitchFamily="50" charset="-128"/>
              </a:rPr>
              <a:t>歳に至るまで相当の長期間にわたり障害福祉</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サービスを受けていた障害者</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障害福祉サービスに相当する介護保険サービス</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を利用する場合</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一定程度以上の障害支援区分</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低所得者</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endParaRPr lang="en-US" altLang="ja-JP" sz="8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r>
              <a:rPr lang="ja-JP" altLang="en-US" sz="1200" dirty="0">
                <a:solidFill>
                  <a:prstClr val="black"/>
                </a:solidFill>
                <a:latin typeface="HGPｺﾞｼｯｸM" panose="020B0600000000000000" pitchFamily="50" charset="-128"/>
                <a:ea typeface="HGPｺﾞｼｯｸM" panose="020B0600000000000000" pitchFamily="50" charset="-128"/>
              </a:rPr>
              <a:t>　（具体的な要件は、今後政令で定める。）</a:t>
            </a:r>
            <a:endParaRPr lang="en-US" altLang="ja-JP" sz="12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endParaRPr lang="en-US" altLang="ja-JP" sz="20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r>
              <a:rPr lang="en-US" altLang="ja-JP" sz="1400" dirty="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この他、障害福祉サービス事業所が介護保険</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事業所になりやすくする等の見直しを行い、介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indent="87313"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護保険サービスの円滑な利用を促進する。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p:txBody>
      </p:sp>
      <p:sp>
        <p:nvSpPr>
          <p:cNvPr id="12" name="Rectangle 2"/>
          <p:cNvSpPr>
            <a:spLocks noChangeArrowheads="1"/>
          </p:cNvSpPr>
          <p:nvPr/>
        </p:nvSpPr>
        <p:spPr bwMode="auto">
          <a:xfrm>
            <a:off x="14288" y="-12700"/>
            <a:ext cx="9945687" cy="488950"/>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lstStyle/>
          <a:p>
            <a:pPr fontAlgn="auto">
              <a:spcBef>
                <a:spcPts val="0"/>
              </a:spcBef>
              <a:spcAft>
                <a:spcPts val="0"/>
              </a:spcAft>
              <a:defRPr/>
            </a:pPr>
            <a:r>
              <a:rPr lang="ja-JP" altLang="en-US" sz="2400" spc="-100" dirty="0">
                <a:solidFill>
                  <a:prstClr val="black"/>
                </a:solidFill>
                <a:latin typeface="HG創英角ｺﾞｼｯｸUB" panose="020B0909000000000000" pitchFamily="49" charset="-128"/>
                <a:ea typeface="HG創英角ｺﾞｼｯｸUB" panose="020B0909000000000000" pitchFamily="49" charset="-128"/>
              </a:rPr>
              <a:t>高齢障害者の介護保険サービスの円滑な利用</a:t>
            </a:r>
          </a:p>
          <a:p>
            <a:pPr fontAlgn="auto">
              <a:spcBef>
                <a:spcPts val="0"/>
              </a:spcBef>
              <a:spcAft>
                <a:spcPts val="0"/>
              </a:spcAft>
              <a:defRPr/>
            </a:pPr>
            <a:endParaRPr lang="en-US" altLang="ja-JP" sz="2800" spc="-100" dirty="0">
              <a:solidFill>
                <a:prstClr val="black">
                  <a:lumMod val="65000"/>
                  <a:lumOff val="35000"/>
                </a:prstClr>
              </a:solidFill>
              <a:latin typeface="HG創英角ｺﾞｼｯｸUB" pitchFamily="49" charset="-128"/>
              <a:ea typeface="HG創英角ｺﾞｼｯｸUB" pitchFamily="49" charset="-128"/>
            </a:endParaRPr>
          </a:p>
        </p:txBody>
      </p:sp>
      <p:grpSp>
        <p:nvGrpSpPr>
          <p:cNvPr id="16" name="グループ化 15"/>
          <p:cNvGrpSpPr/>
          <p:nvPr/>
        </p:nvGrpSpPr>
        <p:grpSpPr>
          <a:xfrm>
            <a:off x="4592960" y="4005064"/>
            <a:ext cx="1807420" cy="1307444"/>
            <a:chOff x="178616" y="3633891"/>
            <a:chExt cx="1792095" cy="1656181"/>
          </a:xfrm>
          <a:solidFill>
            <a:schemeClr val="bg1"/>
          </a:solidFill>
        </p:grpSpPr>
        <p:sp>
          <p:nvSpPr>
            <p:cNvPr id="17" name="正方形/長方形 16"/>
            <p:cNvSpPr/>
            <p:nvPr/>
          </p:nvSpPr>
          <p:spPr>
            <a:xfrm>
              <a:off x="178616" y="3633891"/>
              <a:ext cx="1792095" cy="1656181"/>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a:solidFill>
                  <a:prstClr val="white"/>
                </a:solidFill>
              </a:endParaRPr>
            </a:p>
          </p:txBody>
        </p:sp>
        <p:sp>
          <p:nvSpPr>
            <p:cNvPr id="18" name="テキスト ボックス 17"/>
            <p:cNvSpPr txBox="1"/>
            <p:nvPr/>
          </p:nvSpPr>
          <p:spPr>
            <a:xfrm>
              <a:off x="206766" y="3725106"/>
              <a:ext cx="1734517" cy="584806"/>
            </a:xfrm>
            <a:prstGeom prst="rect">
              <a:avLst/>
            </a:prstGeom>
            <a:noFill/>
          </p:spPr>
          <p:txBody>
            <a:bodyPr>
              <a:spAutoFit/>
            </a:bodyPr>
            <a:lstStyle/>
            <a:p>
              <a:pPr algn="ctr" fontAlgn="auto">
                <a:spcBef>
                  <a:spcPts val="0"/>
                </a:spcBef>
                <a:spcAft>
                  <a:spcPts val="0"/>
                </a:spcAft>
                <a:defRPr/>
              </a:pPr>
              <a:endParaRPr lang="en-US" altLang="ja-JP" sz="800" dirty="0">
                <a:solidFill>
                  <a:prstClr val="black"/>
                </a:solidFill>
                <a:latin typeface="ＭＳ Ｐゴシック"/>
                <a:ea typeface="ＭＳ Ｐゴシック"/>
              </a:endParaRPr>
            </a:p>
            <a:p>
              <a:pPr algn="ctr" fontAlgn="auto">
                <a:spcBef>
                  <a:spcPts val="0"/>
                </a:spcBef>
                <a:spcAft>
                  <a:spcPts val="0"/>
                </a:spcAft>
                <a:defRPr/>
              </a:pPr>
              <a:r>
                <a:rPr lang="ja-JP" altLang="en-US" sz="1600" u="sng" dirty="0">
                  <a:solidFill>
                    <a:srgbClr val="00B050"/>
                  </a:solidFill>
                  <a:latin typeface="ＭＳ Ｐゴシック"/>
                  <a:ea typeface="ＭＳ Ｐゴシック"/>
                </a:rPr>
                <a:t>障害</a:t>
              </a:r>
              <a:r>
                <a:rPr lang="ja-JP" altLang="en-US" sz="1000" dirty="0">
                  <a:solidFill>
                    <a:prstClr val="black"/>
                  </a:solidFill>
                  <a:latin typeface="ＭＳ Ｐゴシック"/>
                  <a:ea typeface="ＭＳ Ｐゴシック"/>
                </a:rPr>
                <a:t>福祉サービス事業所</a:t>
              </a:r>
              <a:endParaRPr lang="en-US" altLang="ja-JP" sz="1000" dirty="0">
                <a:solidFill>
                  <a:prstClr val="black"/>
                </a:solidFill>
                <a:latin typeface="ＭＳ Ｐゴシック"/>
                <a:ea typeface="ＭＳ Ｐゴシック"/>
              </a:endParaRPr>
            </a:p>
          </p:txBody>
        </p:sp>
      </p:grpSp>
      <p:pic>
        <p:nvPicPr>
          <p:cNvPr id="149516" name="Picture 7" descr="C:\Users\KKKPH\AppData\Local\Microsoft\Windows\Temporary Internet Files\Content.IE5\WHB5SLS6\lgi01c2014022500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4630" y="3627438"/>
            <a:ext cx="885825"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9517" name="テキスト ボックス 18"/>
          <p:cNvSpPr txBox="1">
            <a:spLocks noChangeArrowheads="1"/>
          </p:cNvSpPr>
          <p:nvPr/>
        </p:nvSpPr>
        <p:spPr bwMode="auto">
          <a:xfrm>
            <a:off x="7329488" y="5124506"/>
            <a:ext cx="2894012"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endParaRPr lang="en-US" altLang="ja-JP" sz="1100" smtClean="0">
              <a:solidFill>
                <a:srgbClr val="000000"/>
              </a:solidFill>
              <a:latin typeface="ＭＳ Ｐゴシック" pitchFamily="50" charset="-128"/>
            </a:endParaRPr>
          </a:p>
          <a:p>
            <a:pPr algn="ctr" eaLnBrk="1" hangingPunct="1">
              <a:spcBef>
                <a:spcPct val="0"/>
              </a:spcBef>
              <a:buFontTx/>
              <a:buNone/>
            </a:pPr>
            <a:endParaRPr lang="en-US" altLang="ja-JP" sz="300" smtClean="0">
              <a:solidFill>
                <a:srgbClr val="000000"/>
              </a:solidFill>
              <a:latin typeface="ＭＳ Ｐゴシック" pitchFamily="50" charset="-128"/>
            </a:endParaRPr>
          </a:p>
          <a:p>
            <a:pPr algn="ctr" eaLnBrk="1" hangingPunct="1">
              <a:spcBef>
                <a:spcPct val="0"/>
              </a:spcBef>
              <a:buFontTx/>
              <a:buNone/>
            </a:pPr>
            <a:r>
              <a:rPr lang="ja-JP" altLang="en-US" sz="1600" u="sng" smtClean="0">
                <a:solidFill>
                  <a:srgbClr val="00B050"/>
                </a:solidFill>
                <a:latin typeface="ＭＳ Ｐゴシック" pitchFamily="50" charset="-128"/>
              </a:rPr>
              <a:t>障害</a:t>
            </a:r>
            <a:r>
              <a:rPr lang="ja-JP" altLang="en-US" sz="1100" smtClean="0">
                <a:solidFill>
                  <a:srgbClr val="000000"/>
                </a:solidFill>
                <a:latin typeface="ＭＳ Ｐゴシック" pitchFamily="50" charset="-128"/>
              </a:rPr>
              <a:t>福祉サービス事業所</a:t>
            </a:r>
            <a:endParaRPr lang="en-US" altLang="ja-JP" sz="1100" smtClean="0">
              <a:solidFill>
                <a:srgbClr val="000000"/>
              </a:solidFill>
              <a:latin typeface="ＭＳ Ｐゴシック" pitchFamily="50" charset="-128"/>
            </a:endParaRPr>
          </a:p>
          <a:p>
            <a:pPr algn="ctr" eaLnBrk="1" hangingPunct="1">
              <a:spcBef>
                <a:spcPct val="0"/>
              </a:spcBef>
              <a:buFontTx/>
              <a:buNone/>
            </a:pPr>
            <a:r>
              <a:rPr lang="ja-JP" altLang="en-US" sz="1100" smtClean="0">
                <a:solidFill>
                  <a:srgbClr val="000000"/>
                </a:solidFill>
                <a:latin typeface="ＭＳ Ｐゴシック" pitchFamily="50" charset="-128"/>
              </a:rPr>
              <a:t>かつ</a:t>
            </a:r>
            <a:endParaRPr lang="en-US" altLang="ja-JP" sz="1100" smtClean="0">
              <a:solidFill>
                <a:srgbClr val="000000"/>
              </a:solidFill>
              <a:latin typeface="ＭＳ Ｐゴシック" pitchFamily="50" charset="-128"/>
            </a:endParaRPr>
          </a:p>
          <a:p>
            <a:pPr algn="ctr" eaLnBrk="1" hangingPunct="1">
              <a:spcBef>
                <a:spcPct val="0"/>
              </a:spcBef>
              <a:buFontTx/>
              <a:buNone/>
            </a:pPr>
            <a:r>
              <a:rPr lang="ja-JP" altLang="en-US" sz="1600" u="sng" smtClean="0">
                <a:solidFill>
                  <a:srgbClr val="00B050"/>
                </a:solidFill>
                <a:latin typeface="ＭＳ Ｐゴシック" pitchFamily="50" charset="-128"/>
              </a:rPr>
              <a:t>介護</a:t>
            </a:r>
            <a:r>
              <a:rPr lang="ja-JP" altLang="en-US" sz="1100" smtClean="0">
                <a:solidFill>
                  <a:srgbClr val="000000"/>
                </a:solidFill>
                <a:latin typeface="ＭＳ Ｐゴシック" pitchFamily="50" charset="-128"/>
              </a:rPr>
              <a:t>保険事業所</a:t>
            </a:r>
          </a:p>
        </p:txBody>
      </p:sp>
      <p:sp>
        <p:nvSpPr>
          <p:cNvPr id="21" name="テキスト ボックス 20"/>
          <p:cNvSpPr txBox="1"/>
          <p:nvPr/>
        </p:nvSpPr>
        <p:spPr>
          <a:xfrm>
            <a:off x="4808543" y="4622856"/>
            <a:ext cx="1431925" cy="461665"/>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fontAlgn="auto">
              <a:spcBef>
                <a:spcPts val="0"/>
              </a:spcBef>
              <a:spcAft>
                <a:spcPts val="0"/>
              </a:spcAft>
              <a:defRPr/>
            </a:pPr>
            <a:r>
              <a:rPr lang="ja-JP" altLang="en-US" sz="1200" dirty="0">
                <a:solidFill>
                  <a:prstClr val="black"/>
                </a:solidFill>
                <a:latin typeface="ＭＳ Ｐゴシック"/>
              </a:rPr>
              <a:t>［利用者負担］</a:t>
            </a:r>
            <a:endParaRPr lang="en-US" altLang="ja-JP" sz="1200" dirty="0">
              <a:solidFill>
                <a:prstClr val="black"/>
              </a:solidFill>
              <a:latin typeface="ＭＳ Ｐゴシック"/>
            </a:endParaRPr>
          </a:p>
          <a:p>
            <a:pPr algn="ctr" fontAlgn="auto">
              <a:spcBef>
                <a:spcPts val="0"/>
              </a:spcBef>
              <a:spcAft>
                <a:spcPts val="0"/>
              </a:spcAft>
              <a:defRPr/>
            </a:pPr>
            <a:r>
              <a:rPr lang="ja-JP" altLang="en-US" sz="1200" dirty="0">
                <a:solidFill>
                  <a:prstClr val="black"/>
                </a:solidFill>
                <a:latin typeface="ＭＳ Ｐゴシック"/>
              </a:rPr>
              <a:t>　ゼロ　（低所得者）</a:t>
            </a:r>
            <a:endParaRPr lang="en-US" altLang="ja-JP" sz="1200" dirty="0">
              <a:solidFill>
                <a:prstClr val="black"/>
              </a:solidFill>
              <a:latin typeface="ＭＳ Ｐゴシック"/>
            </a:endParaRPr>
          </a:p>
        </p:txBody>
      </p:sp>
      <p:sp>
        <p:nvSpPr>
          <p:cNvPr id="24" name="テキスト ボックス 23"/>
          <p:cNvSpPr txBox="1"/>
          <p:nvPr/>
        </p:nvSpPr>
        <p:spPr>
          <a:xfrm>
            <a:off x="7986712" y="6280206"/>
            <a:ext cx="1574801" cy="461963"/>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fontAlgn="auto">
              <a:spcBef>
                <a:spcPts val="0"/>
              </a:spcBef>
              <a:spcAft>
                <a:spcPts val="0"/>
              </a:spcAft>
              <a:defRPr/>
            </a:pPr>
            <a:r>
              <a:rPr lang="ja-JP" altLang="en-US" sz="1200" dirty="0">
                <a:solidFill>
                  <a:prstClr val="black"/>
                </a:solidFill>
                <a:latin typeface="ＭＳ Ｐゴシック"/>
              </a:rPr>
              <a:t>［利用者負担］</a:t>
            </a:r>
            <a:endParaRPr lang="en-US" altLang="ja-JP" sz="1200" dirty="0">
              <a:solidFill>
                <a:prstClr val="black"/>
              </a:solidFill>
              <a:latin typeface="ＭＳ Ｐゴシック"/>
            </a:endParaRPr>
          </a:p>
          <a:p>
            <a:pPr algn="ctr" fontAlgn="auto">
              <a:spcBef>
                <a:spcPts val="0"/>
              </a:spcBef>
              <a:spcAft>
                <a:spcPts val="0"/>
              </a:spcAft>
              <a:defRPr/>
            </a:pPr>
            <a:r>
              <a:rPr lang="ja-JP" altLang="en-US" sz="1200" dirty="0">
                <a:solidFill>
                  <a:prstClr val="black"/>
                </a:solidFill>
                <a:latin typeface="ＭＳ Ｐゴシック"/>
              </a:rPr>
              <a:t>　１割</a:t>
            </a:r>
            <a:endParaRPr lang="en-US" altLang="ja-JP" sz="1200" dirty="0">
              <a:solidFill>
                <a:prstClr val="black"/>
              </a:solidFill>
              <a:latin typeface="ＭＳ Ｐゴシック"/>
            </a:endParaRPr>
          </a:p>
        </p:txBody>
      </p:sp>
      <p:sp>
        <p:nvSpPr>
          <p:cNvPr id="27" name="角丸四角形吹き出し 26"/>
          <p:cNvSpPr/>
          <p:nvPr/>
        </p:nvSpPr>
        <p:spPr>
          <a:xfrm>
            <a:off x="6518306" y="4600575"/>
            <a:ext cx="1622425" cy="484188"/>
          </a:xfrm>
          <a:prstGeom prst="wedgeRoundRectCallout">
            <a:avLst>
              <a:gd name="adj1" fmla="val 45341"/>
              <a:gd name="adj2" fmla="val 96373"/>
              <a:gd name="adj3" fmla="val 16667"/>
            </a:avLst>
          </a:prstGeom>
          <a:ln w="3175"/>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100" dirty="0">
                <a:solidFill>
                  <a:prstClr val="black"/>
                </a:solidFill>
                <a:latin typeface="ＭＳ Ｐゴシック"/>
              </a:rPr>
              <a:t>介護保険事業所になりやすくする等の仕組み</a:t>
            </a:r>
            <a:endParaRPr lang="en-US" altLang="ja-JP" sz="1100" dirty="0">
              <a:solidFill>
                <a:prstClr val="black"/>
              </a:solidFill>
              <a:latin typeface="ＭＳ Ｐゴシック"/>
            </a:endParaRPr>
          </a:p>
        </p:txBody>
      </p:sp>
      <p:sp>
        <p:nvSpPr>
          <p:cNvPr id="37" name="右矢印 36"/>
          <p:cNvSpPr/>
          <p:nvPr/>
        </p:nvSpPr>
        <p:spPr>
          <a:xfrm>
            <a:off x="7113618" y="6386513"/>
            <a:ext cx="884237" cy="355600"/>
          </a:xfrm>
          <a:prstGeom prst="rightArrow">
            <a:avLst>
              <a:gd name="adj1" fmla="val 29900"/>
              <a:gd name="adj2" fmla="val 50000"/>
            </a:avLst>
          </a:prstGeom>
          <a:solidFill>
            <a:srgbClr val="FF0000"/>
          </a:solid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endParaRPr lang="ja-JP" altLang="en-US" sz="1400" b="1" dirty="0">
              <a:solidFill>
                <a:prstClr val="black"/>
              </a:solidFill>
            </a:endParaRPr>
          </a:p>
        </p:txBody>
      </p:sp>
      <p:sp>
        <p:nvSpPr>
          <p:cNvPr id="39" name="角丸四角形 38"/>
          <p:cNvSpPr/>
          <p:nvPr/>
        </p:nvSpPr>
        <p:spPr>
          <a:xfrm>
            <a:off x="5267356" y="6292850"/>
            <a:ext cx="1846263" cy="520700"/>
          </a:xfrm>
          <a:prstGeom prst="roundRect">
            <a:avLst>
              <a:gd name="adj" fmla="val 355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marL="87313" indent="-87313" algn="ctr" fontAlgn="auto">
              <a:spcBef>
                <a:spcPts val="0"/>
              </a:spcBef>
              <a:spcAft>
                <a:spcPts val="0"/>
              </a:spcAft>
              <a:defRPr/>
            </a:pPr>
            <a:r>
              <a:rPr lang="ja-JP" altLang="en-US" sz="1200" dirty="0">
                <a:solidFill>
                  <a:prstClr val="black"/>
                </a:solidFill>
                <a:latin typeface="ＭＳ Ｐゴシック"/>
              </a:rPr>
              <a:t>一定の高齢障害者に対し</a:t>
            </a:r>
            <a:endParaRPr lang="en-US" altLang="ja-JP" sz="1200" dirty="0">
              <a:solidFill>
                <a:prstClr val="black"/>
              </a:solidFill>
              <a:latin typeface="ＭＳ Ｐゴシック"/>
            </a:endParaRPr>
          </a:p>
          <a:p>
            <a:pPr marL="87313" indent="-87313" algn="ctr" fontAlgn="auto">
              <a:spcBef>
                <a:spcPts val="0"/>
              </a:spcBef>
              <a:spcAft>
                <a:spcPts val="0"/>
              </a:spcAft>
              <a:defRPr/>
            </a:pPr>
            <a:r>
              <a:rPr lang="ja-JP" altLang="en-US" sz="1200" dirty="0">
                <a:solidFill>
                  <a:prstClr val="black"/>
                </a:solidFill>
                <a:latin typeface="ＭＳ Ｐゴシック"/>
              </a:rPr>
              <a:t>利用者負担を軽減（償還）</a:t>
            </a:r>
            <a:endParaRPr lang="en-US" altLang="ja-JP" sz="1050" dirty="0">
              <a:solidFill>
                <a:prstClr val="black"/>
              </a:solidFill>
              <a:latin typeface="ＭＳ Ｐゴシック"/>
            </a:endParaRPr>
          </a:p>
        </p:txBody>
      </p:sp>
      <p:sp>
        <p:nvSpPr>
          <p:cNvPr id="9" name="正方形/長方形 8"/>
          <p:cNvSpPr/>
          <p:nvPr/>
        </p:nvSpPr>
        <p:spPr>
          <a:xfrm>
            <a:off x="108795" y="2777116"/>
            <a:ext cx="1794199"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 具体的内容</a:t>
            </a:r>
          </a:p>
        </p:txBody>
      </p:sp>
      <p:sp>
        <p:nvSpPr>
          <p:cNvPr id="44" name="テキスト ボックス 43"/>
          <p:cNvSpPr txBox="1"/>
          <p:nvPr/>
        </p:nvSpPr>
        <p:spPr>
          <a:xfrm>
            <a:off x="4933954" y="2781356"/>
            <a:ext cx="1171575" cy="307975"/>
          </a:xfrm>
          <a:prstGeom prst="rect">
            <a:avLst/>
          </a:prstGeom>
          <a:solidFill>
            <a:schemeClr val="accent5">
              <a:lumMod val="20000"/>
              <a:lumOff val="80000"/>
            </a:schemeClr>
          </a:solidFill>
          <a:ln>
            <a:solidFill>
              <a:schemeClr val="tx1"/>
            </a:solidFill>
          </a:ln>
        </p:spPr>
        <p:style>
          <a:lnRef idx="1">
            <a:schemeClr val="accent3"/>
          </a:lnRef>
          <a:fillRef idx="3">
            <a:schemeClr val="accent3"/>
          </a:fillRef>
          <a:effectRef idx="2">
            <a:schemeClr val="accent3"/>
          </a:effectRef>
          <a:fontRef idx="minor">
            <a:schemeClr val="lt1"/>
          </a:fontRef>
        </p:style>
        <p:txBody>
          <a:bodyPr>
            <a:spAutoFit/>
          </a:bodyPr>
          <a:lstStyle/>
          <a:p>
            <a:pPr algn="ctr" fontAlgn="auto">
              <a:spcBef>
                <a:spcPts val="0"/>
              </a:spcBef>
              <a:spcAft>
                <a:spcPts val="0"/>
              </a:spcAft>
              <a:defRPr/>
            </a:pPr>
            <a:r>
              <a:rPr lang="en-US" altLang="ja-JP" sz="1400" dirty="0">
                <a:solidFill>
                  <a:prstClr val="black"/>
                </a:solidFill>
                <a:latin typeface="ＭＳ Ｐゴシック"/>
              </a:rPr>
              <a:t>65</a:t>
            </a:r>
            <a:r>
              <a:rPr lang="ja-JP" altLang="en-US" sz="1400" dirty="0">
                <a:solidFill>
                  <a:prstClr val="black"/>
                </a:solidFill>
                <a:latin typeface="ＭＳ Ｐゴシック"/>
              </a:rPr>
              <a:t>歳未満</a:t>
            </a:r>
          </a:p>
        </p:txBody>
      </p:sp>
      <p:sp>
        <p:nvSpPr>
          <p:cNvPr id="45" name="テキスト ボックス 44"/>
          <p:cNvSpPr txBox="1"/>
          <p:nvPr/>
        </p:nvSpPr>
        <p:spPr>
          <a:xfrm>
            <a:off x="8015287" y="4005263"/>
            <a:ext cx="1574801" cy="461962"/>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fontAlgn="auto">
              <a:spcBef>
                <a:spcPts val="0"/>
              </a:spcBef>
              <a:spcAft>
                <a:spcPts val="0"/>
              </a:spcAft>
              <a:defRPr/>
            </a:pPr>
            <a:r>
              <a:rPr lang="ja-JP" altLang="en-US" sz="1200" dirty="0">
                <a:solidFill>
                  <a:prstClr val="black"/>
                </a:solidFill>
                <a:latin typeface="ＭＳ Ｐゴシック"/>
              </a:rPr>
              <a:t>［利用者負担］</a:t>
            </a:r>
            <a:endParaRPr lang="en-US" altLang="ja-JP" sz="1200" dirty="0">
              <a:solidFill>
                <a:prstClr val="black"/>
              </a:solidFill>
              <a:latin typeface="ＭＳ Ｐゴシック"/>
            </a:endParaRPr>
          </a:p>
          <a:p>
            <a:pPr algn="ctr" fontAlgn="auto">
              <a:spcBef>
                <a:spcPts val="0"/>
              </a:spcBef>
              <a:spcAft>
                <a:spcPts val="0"/>
              </a:spcAft>
              <a:defRPr/>
            </a:pPr>
            <a:r>
              <a:rPr lang="ja-JP" altLang="en-US" sz="1200" dirty="0">
                <a:solidFill>
                  <a:prstClr val="black"/>
                </a:solidFill>
                <a:latin typeface="ＭＳ Ｐゴシック"/>
              </a:rPr>
              <a:t>　１割</a:t>
            </a:r>
            <a:endParaRPr lang="en-US" altLang="ja-JP" sz="1200" dirty="0">
              <a:solidFill>
                <a:prstClr val="black"/>
              </a:solidFill>
              <a:latin typeface="ＭＳ Ｐゴシック"/>
            </a:endParaRPr>
          </a:p>
        </p:txBody>
      </p:sp>
      <p:sp>
        <p:nvSpPr>
          <p:cNvPr id="46" name="テキスト ボックス 45"/>
          <p:cNvSpPr txBox="1"/>
          <p:nvPr/>
        </p:nvSpPr>
        <p:spPr>
          <a:xfrm>
            <a:off x="7712077" y="2781356"/>
            <a:ext cx="2101850" cy="307777"/>
          </a:xfrm>
          <a:prstGeom prst="rect">
            <a:avLst/>
          </a:prstGeom>
          <a:solidFill>
            <a:schemeClr val="accent5">
              <a:lumMod val="20000"/>
              <a:lumOff val="80000"/>
            </a:schemeClr>
          </a:solidFill>
          <a:ln>
            <a:solidFill>
              <a:schemeClr val="tx1"/>
            </a:solidFill>
          </a:ln>
        </p:spPr>
        <p:style>
          <a:lnRef idx="1">
            <a:schemeClr val="accent3"/>
          </a:lnRef>
          <a:fillRef idx="3">
            <a:schemeClr val="accent3"/>
          </a:fillRef>
          <a:effectRef idx="2">
            <a:schemeClr val="accent3"/>
          </a:effectRef>
          <a:fontRef idx="minor">
            <a:schemeClr val="lt1"/>
          </a:fontRef>
        </p:style>
        <p:txBody>
          <a:bodyPr>
            <a:spAutoFit/>
          </a:bodyPr>
          <a:lstStyle/>
          <a:p>
            <a:pPr fontAlgn="auto">
              <a:spcBef>
                <a:spcPts val="0"/>
              </a:spcBef>
              <a:spcAft>
                <a:spcPts val="0"/>
              </a:spcAft>
              <a:defRPr/>
            </a:pPr>
            <a:r>
              <a:rPr lang="ja-JP" altLang="en-US" sz="1400" dirty="0">
                <a:solidFill>
                  <a:prstClr val="black"/>
                </a:solidFill>
                <a:latin typeface="ＭＳ Ｐゴシック"/>
              </a:rPr>
              <a:t> </a:t>
            </a:r>
            <a:r>
              <a:rPr lang="en-US" altLang="ja-JP" sz="1400" dirty="0">
                <a:solidFill>
                  <a:prstClr val="black"/>
                </a:solidFill>
                <a:latin typeface="ＭＳ Ｐゴシック"/>
              </a:rPr>
              <a:t>65</a:t>
            </a:r>
            <a:r>
              <a:rPr lang="ja-JP" altLang="en-US" sz="1400" dirty="0">
                <a:solidFill>
                  <a:prstClr val="black"/>
                </a:solidFill>
                <a:latin typeface="ＭＳ Ｐゴシック"/>
              </a:rPr>
              <a:t>歳以上 </a:t>
            </a:r>
            <a:r>
              <a:rPr lang="en-US" altLang="ja-JP" sz="1050" dirty="0">
                <a:solidFill>
                  <a:prstClr val="black"/>
                </a:solidFill>
                <a:latin typeface="ＭＳ Ｐゴシック"/>
              </a:rPr>
              <a:t>※</a:t>
            </a:r>
            <a:r>
              <a:rPr lang="ja-JP" altLang="en-US" sz="1050" dirty="0">
                <a:solidFill>
                  <a:prstClr val="black"/>
                </a:solidFill>
                <a:latin typeface="ＭＳ Ｐゴシック"/>
              </a:rPr>
              <a:t>介護保険が優先</a:t>
            </a:r>
          </a:p>
        </p:txBody>
      </p:sp>
      <p:cxnSp>
        <p:nvCxnSpPr>
          <p:cNvPr id="47" name="直線矢印コネクタ 46"/>
          <p:cNvCxnSpPr/>
          <p:nvPr/>
        </p:nvCxnSpPr>
        <p:spPr>
          <a:xfrm flipV="1">
            <a:off x="6518275" y="3867150"/>
            <a:ext cx="1193800" cy="4413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6518277" y="5311775"/>
            <a:ext cx="1171575" cy="4762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角丸四角形 61"/>
          <p:cNvSpPr/>
          <p:nvPr/>
        </p:nvSpPr>
        <p:spPr>
          <a:xfrm rot="20388338">
            <a:off x="6629431" y="3770313"/>
            <a:ext cx="766763" cy="254000"/>
          </a:xfrm>
          <a:prstGeom prst="roundRect">
            <a:avLst/>
          </a:prstGeom>
          <a:solidFill>
            <a:schemeClr val="bg1"/>
          </a:solidFill>
          <a:ln w="50800" cmpd="thickThi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dirty="0">
                <a:solidFill>
                  <a:prstClr val="black"/>
                </a:solidFill>
                <a:latin typeface="ＭＳ Ｐゴシック"/>
              </a:rPr>
              <a:t>現行</a:t>
            </a:r>
          </a:p>
        </p:txBody>
      </p:sp>
      <p:sp>
        <p:nvSpPr>
          <p:cNvPr id="63" name="角丸四角形 62"/>
          <p:cNvSpPr/>
          <p:nvPr/>
        </p:nvSpPr>
        <p:spPr>
          <a:xfrm rot="1443703">
            <a:off x="6794500" y="5262563"/>
            <a:ext cx="768350" cy="254000"/>
          </a:xfrm>
          <a:prstGeom prst="roundRect">
            <a:avLst/>
          </a:prstGeom>
          <a:noFill/>
          <a:ln w="50800" cmpd="thickThi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dirty="0">
                <a:solidFill>
                  <a:prstClr val="black"/>
                </a:solidFill>
                <a:latin typeface="ＭＳ Ｐゴシック"/>
              </a:rPr>
              <a:t>改正後</a:t>
            </a:r>
          </a:p>
        </p:txBody>
      </p:sp>
      <p:sp>
        <p:nvSpPr>
          <p:cNvPr id="65" name="角丸四角形吹き出し 64"/>
          <p:cNvSpPr/>
          <p:nvPr/>
        </p:nvSpPr>
        <p:spPr>
          <a:xfrm>
            <a:off x="5384809" y="5661025"/>
            <a:ext cx="1730375" cy="393700"/>
          </a:xfrm>
          <a:prstGeom prst="wedgeRoundRectCallout">
            <a:avLst>
              <a:gd name="adj1" fmla="val 38537"/>
              <a:gd name="adj2" fmla="val -82383"/>
              <a:gd name="adj3" fmla="val 16667"/>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200" dirty="0">
                <a:solidFill>
                  <a:prstClr val="black"/>
                </a:solidFill>
              </a:rPr>
              <a:t>介護保険サービスの</a:t>
            </a:r>
            <a:endParaRPr lang="en-US" altLang="ja-JP" sz="1200" dirty="0">
              <a:solidFill>
                <a:prstClr val="black"/>
              </a:solidFill>
            </a:endParaRPr>
          </a:p>
          <a:p>
            <a:pPr algn="ctr" fontAlgn="auto">
              <a:spcBef>
                <a:spcPts val="0"/>
              </a:spcBef>
              <a:spcAft>
                <a:spcPts val="0"/>
              </a:spcAft>
              <a:defRPr/>
            </a:pPr>
            <a:r>
              <a:rPr lang="ja-JP" altLang="en-US" sz="1200" dirty="0">
                <a:solidFill>
                  <a:prstClr val="black"/>
                </a:solidFill>
              </a:rPr>
              <a:t>円滑な利用を促進</a:t>
            </a:r>
          </a:p>
        </p:txBody>
      </p:sp>
      <p:pic>
        <p:nvPicPr>
          <p:cNvPr id="149534" name="Picture 7" descr="C:\Users\KKKPH\AppData\Local\Microsoft\Windows\Temporary Internet Files\Content.IE5\WHB5SLS6\lgi01c2014022500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15355" y="4819706"/>
            <a:ext cx="885825"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正方形/長方形 35"/>
          <p:cNvSpPr/>
          <p:nvPr/>
        </p:nvSpPr>
        <p:spPr>
          <a:xfrm>
            <a:off x="5457829" y="419100"/>
            <a:ext cx="4456113"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平成</a:t>
            </a:r>
            <a:r>
              <a:rPr lang="en-US" altLang="ja-JP" sz="1200" dirty="0">
                <a:solidFill>
                  <a:prstClr val="black"/>
                </a:solidFill>
              </a:rPr>
              <a:t>28</a:t>
            </a:r>
            <a:r>
              <a:rPr lang="ja-JP" altLang="en-US" sz="1200" dirty="0">
                <a:solidFill>
                  <a:prstClr val="black"/>
                </a:solidFill>
              </a:rPr>
              <a:t>年</a:t>
            </a:r>
            <a:r>
              <a:rPr lang="en-US" altLang="ja-JP" sz="1200" dirty="0">
                <a:solidFill>
                  <a:prstClr val="black"/>
                </a:solidFill>
              </a:rPr>
              <a:t>3</a:t>
            </a:r>
            <a:r>
              <a:rPr lang="ja-JP" altLang="en-US" sz="1200" dirty="0">
                <a:solidFill>
                  <a:prstClr val="black"/>
                </a:solidFill>
              </a:rPr>
              <a:t>月</a:t>
            </a:r>
            <a:r>
              <a:rPr lang="en-US" altLang="ja-JP" sz="1200" dirty="0">
                <a:solidFill>
                  <a:prstClr val="black"/>
                </a:solidFill>
              </a:rPr>
              <a:t>8</a:t>
            </a:r>
            <a:r>
              <a:rPr lang="ja-JP" altLang="en-US" sz="1200" dirty="0">
                <a:solidFill>
                  <a:prstClr val="black"/>
                </a:solidFill>
              </a:rPr>
              <a:t>日（火）　障害保健福祉関係主管課長会議資料より</a:t>
            </a:r>
          </a:p>
        </p:txBody>
      </p:sp>
      <p:sp>
        <p:nvSpPr>
          <p:cNvPr id="38"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11</a:t>
            </a:fld>
            <a:endParaRPr lang="ja-JP" altLang="en-US" sz="1400" dirty="0" smtClean="0">
              <a:solidFill>
                <a:srgbClr val="000000"/>
              </a:solidFill>
            </a:endParaRPr>
          </a:p>
        </p:txBody>
      </p:sp>
    </p:spTree>
    <p:extLst>
      <p:ext uri="{BB962C8B-B14F-4D97-AF65-F5344CB8AC3E}">
        <p14:creationId xmlns:p14="http://schemas.microsoft.com/office/powerpoint/2010/main" val="2993915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4" descr="C:\Users\TMJVT\Documents\●その他資料\イラスト\NB24_1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905" y="4352925"/>
            <a:ext cx="441325"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ドーナツ 38"/>
          <p:cNvSpPr/>
          <p:nvPr/>
        </p:nvSpPr>
        <p:spPr>
          <a:xfrm>
            <a:off x="5384801" y="2924177"/>
            <a:ext cx="4376738" cy="2747963"/>
          </a:xfrm>
          <a:prstGeom prst="donut">
            <a:avLst>
              <a:gd name="adj" fmla="val 9363"/>
            </a:avLst>
          </a:prstGeom>
          <a:solidFill>
            <a:srgbClr val="FFFF99"/>
          </a:solidFill>
          <a:ln w="15875"/>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endParaRPr lang="en-US" altLang="ja-JP" sz="1400" dirty="0">
              <a:solidFill>
                <a:prstClr val="black"/>
              </a:solidFill>
            </a:endParaRPr>
          </a:p>
          <a:p>
            <a:pPr algn="ctr" fontAlgn="auto">
              <a:spcBef>
                <a:spcPts val="0"/>
              </a:spcBef>
              <a:spcAft>
                <a:spcPts val="0"/>
              </a:spcAft>
              <a:defRPr/>
            </a:pPr>
            <a:endParaRPr lang="en-US" altLang="ja-JP" sz="1400" dirty="0">
              <a:solidFill>
                <a:prstClr val="black"/>
              </a:solidFill>
            </a:endParaRPr>
          </a:p>
          <a:p>
            <a:pPr algn="ctr" fontAlgn="auto">
              <a:spcBef>
                <a:spcPts val="0"/>
              </a:spcBef>
              <a:spcAft>
                <a:spcPts val="0"/>
              </a:spcAft>
              <a:defRPr/>
            </a:pPr>
            <a:endParaRPr lang="en-US" altLang="ja-JP" sz="1400" dirty="0">
              <a:solidFill>
                <a:prstClr val="black"/>
              </a:solidFill>
            </a:endParaRPr>
          </a:p>
          <a:p>
            <a:pPr algn="ctr" fontAlgn="auto">
              <a:spcBef>
                <a:spcPts val="0"/>
              </a:spcBef>
              <a:spcAft>
                <a:spcPts val="0"/>
              </a:spcAft>
              <a:defRPr/>
            </a:pPr>
            <a:endParaRPr lang="en-US" altLang="ja-JP" sz="1400" dirty="0">
              <a:solidFill>
                <a:prstClr val="black"/>
              </a:solidFill>
            </a:endParaRPr>
          </a:p>
          <a:p>
            <a:pPr algn="ctr" fontAlgn="auto">
              <a:spcBef>
                <a:spcPts val="0"/>
              </a:spcBef>
              <a:spcAft>
                <a:spcPts val="0"/>
              </a:spcAft>
              <a:defRPr/>
            </a:pPr>
            <a:endParaRPr lang="en-US" altLang="ja-JP" sz="1400" dirty="0">
              <a:solidFill>
                <a:prstClr val="black"/>
              </a:solidFill>
            </a:endParaRPr>
          </a:p>
          <a:p>
            <a:pPr algn="ctr" fontAlgn="auto">
              <a:spcBef>
                <a:spcPts val="0"/>
              </a:spcBef>
              <a:spcAft>
                <a:spcPts val="0"/>
              </a:spcAft>
              <a:defRPr/>
            </a:pPr>
            <a:endParaRPr lang="en-US" altLang="ja-JP" sz="1400" dirty="0">
              <a:solidFill>
                <a:prstClr val="black"/>
              </a:solidFill>
            </a:endParaRPr>
          </a:p>
          <a:p>
            <a:pPr algn="ctr" fontAlgn="auto">
              <a:spcBef>
                <a:spcPts val="0"/>
              </a:spcBef>
              <a:spcAft>
                <a:spcPts val="0"/>
              </a:spcAft>
              <a:defRPr/>
            </a:pPr>
            <a:endParaRPr lang="en-US" altLang="ja-JP" sz="1400" dirty="0">
              <a:solidFill>
                <a:prstClr val="black"/>
              </a:solidFill>
            </a:endParaRPr>
          </a:p>
        </p:txBody>
      </p:sp>
      <p:sp>
        <p:nvSpPr>
          <p:cNvPr id="34" name="Rectangle 2"/>
          <p:cNvSpPr>
            <a:spLocks noChangeArrowheads="1"/>
          </p:cNvSpPr>
          <p:nvPr/>
        </p:nvSpPr>
        <p:spPr bwMode="auto">
          <a:xfrm>
            <a:off x="-39682" y="58738"/>
            <a:ext cx="9945688" cy="490537"/>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lstStyle/>
          <a:p>
            <a:pPr algn="ctr" fontAlgn="auto">
              <a:spcBef>
                <a:spcPts val="0"/>
              </a:spcBef>
              <a:spcAft>
                <a:spcPts val="0"/>
              </a:spcAft>
              <a:defRPr/>
            </a:pPr>
            <a:r>
              <a:rPr lang="ja-JP" altLang="en-US" sz="2400" spc="-100" dirty="0">
                <a:solidFill>
                  <a:srgbClr val="000000"/>
                </a:solidFill>
                <a:latin typeface="HG創英角ｺﾞｼｯｸUB" panose="020B0909000000000000" pitchFamily="49" charset="-128"/>
                <a:ea typeface="HG創英角ｺﾞｼｯｸUB" panose="020B0909000000000000" pitchFamily="49" charset="-128"/>
              </a:rPr>
              <a:t>居宅訪問により児童発達支援を提供するサービスの創設</a:t>
            </a:r>
          </a:p>
          <a:p>
            <a:pPr algn="ctr" fontAlgn="auto">
              <a:spcBef>
                <a:spcPts val="0"/>
              </a:spcBef>
              <a:spcAft>
                <a:spcPts val="0"/>
              </a:spcAft>
              <a:defRPr/>
            </a:pPr>
            <a:endParaRPr lang="en-US" altLang="ja-JP" sz="2800" spc="-100" dirty="0">
              <a:solidFill>
                <a:prstClr val="black">
                  <a:lumMod val="65000"/>
                  <a:lumOff val="35000"/>
                </a:prstClr>
              </a:solidFill>
              <a:latin typeface="HG創英角ｺﾞｼｯｸUB" pitchFamily="49" charset="-128"/>
              <a:ea typeface="HG創英角ｺﾞｼｯｸUB" pitchFamily="49" charset="-128"/>
            </a:endParaRPr>
          </a:p>
        </p:txBody>
      </p:sp>
      <p:grpSp>
        <p:nvGrpSpPr>
          <p:cNvPr id="150533" name="グループ化 18"/>
          <p:cNvGrpSpPr>
            <a:grpSpLocks/>
          </p:cNvGrpSpPr>
          <p:nvPr/>
        </p:nvGrpSpPr>
        <p:grpSpPr bwMode="auto">
          <a:xfrm>
            <a:off x="0" y="549275"/>
            <a:ext cx="9906000" cy="71438"/>
            <a:chOff x="0" y="188640"/>
            <a:chExt cx="9144000" cy="72008"/>
          </a:xfrm>
        </p:grpSpPr>
        <p:cxnSp>
          <p:nvCxnSpPr>
            <p:cNvPr id="36" name="直線コネクタ 35"/>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角丸四角形 2"/>
          <p:cNvSpPr/>
          <p:nvPr/>
        </p:nvSpPr>
        <p:spPr>
          <a:xfrm>
            <a:off x="6105556" y="5876925"/>
            <a:ext cx="3656013" cy="539750"/>
          </a:xfrm>
          <a:prstGeom prst="roundRect">
            <a:avLst>
              <a:gd name="adj" fmla="val 0"/>
            </a:avLst>
          </a:prstGeom>
          <a:noFill/>
          <a:ln w="254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fontAlgn="auto">
              <a:spcBef>
                <a:spcPts val="0"/>
              </a:spcBef>
              <a:spcAft>
                <a:spcPts val="0"/>
              </a:spcAft>
              <a:defRPr/>
            </a:pPr>
            <a:r>
              <a:rPr lang="ja-JP" altLang="en-US" sz="1200" dirty="0">
                <a:solidFill>
                  <a:srgbClr val="000000"/>
                </a:solidFill>
                <a:latin typeface="HGPｺﾞｼｯｸM" panose="020B0600000000000000" pitchFamily="50" charset="-128"/>
                <a:ea typeface="HGPｺﾞｼｯｸM" panose="020B0600000000000000" pitchFamily="50" charset="-128"/>
              </a:rPr>
              <a:t>・在宅の</a:t>
            </a:r>
            <a:r>
              <a:rPr lang="ja-JP" altLang="en-US" sz="1200" dirty="0">
                <a:solidFill>
                  <a:prstClr val="black"/>
                </a:solidFill>
                <a:latin typeface="HGPｺﾞｼｯｸM" panose="020B0600000000000000" pitchFamily="50" charset="-128"/>
                <a:ea typeface="HGPｺﾞｼｯｸM" panose="020B0600000000000000" pitchFamily="50" charset="-128"/>
              </a:rPr>
              <a:t>障害児の</a:t>
            </a:r>
            <a:r>
              <a:rPr lang="ja-JP" altLang="en-US" sz="1200" b="1" dirty="0">
                <a:solidFill>
                  <a:srgbClr val="0070C0"/>
                </a:solidFill>
                <a:latin typeface="HGPｺﾞｼｯｸM" panose="020B0600000000000000" pitchFamily="50" charset="-128"/>
                <a:ea typeface="HGPｺﾞｼｯｸM" panose="020B0600000000000000" pitchFamily="50" charset="-128"/>
              </a:rPr>
              <a:t>発達支援の機会の確保</a:t>
            </a:r>
            <a:endParaRPr lang="en-US" altLang="ja-JP" sz="1200" dirty="0">
              <a:solidFill>
                <a:prstClr val="black"/>
              </a:solidFill>
              <a:latin typeface="HGPｺﾞｼｯｸM" panose="020B0600000000000000" pitchFamily="50" charset="-128"/>
              <a:ea typeface="HGPｺﾞｼｯｸM" panose="020B0600000000000000" pitchFamily="50" charset="-128"/>
            </a:endParaRPr>
          </a:p>
          <a:p>
            <a:pPr fontAlgn="auto">
              <a:spcBef>
                <a:spcPts val="0"/>
              </a:spcBef>
              <a:spcAft>
                <a:spcPts val="0"/>
              </a:spcAft>
              <a:defRPr/>
            </a:pPr>
            <a:r>
              <a:rPr lang="ja-JP" altLang="en-US" sz="1200" dirty="0">
                <a:solidFill>
                  <a:prstClr val="black"/>
                </a:solidFill>
                <a:latin typeface="HGPｺﾞｼｯｸM" panose="020B0600000000000000" pitchFamily="50" charset="-128"/>
                <a:ea typeface="HGPｺﾞｼｯｸM" panose="020B0600000000000000" pitchFamily="50" charset="-128"/>
              </a:rPr>
              <a:t>・訪問支援から通所支援への</a:t>
            </a:r>
            <a:r>
              <a:rPr lang="ja-JP" altLang="en-US" sz="1200" b="1" dirty="0">
                <a:solidFill>
                  <a:srgbClr val="0070C0"/>
                </a:solidFill>
                <a:latin typeface="HGPｺﾞｼｯｸM" panose="020B0600000000000000" pitchFamily="50" charset="-128"/>
                <a:ea typeface="HGPｺﾞｼｯｸM" panose="020B0600000000000000" pitchFamily="50" charset="-128"/>
              </a:rPr>
              <a:t>社会生活の移行を推進</a:t>
            </a:r>
          </a:p>
        </p:txBody>
      </p:sp>
      <p:sp>
        <p:nvSpPr>
          <p:cNvPr id="40" name="角丸四角形 39"/>
          <p:cNvSpPr/>
          <p:nvPr/>
        </p:nvSpPr>
        <p:spPr>
          <a:xfrm>
            <a:off x="5970588" y="2921000"/>
            <a:ext cx="1122362" cy="393700"/>
          </a:xfrm>
          <a:prstGeom prst="roundRect">
            <a:avLst>
              <a:gd name="adj" fmla="val 12242"/>
            </a:avLst>
          </a:prstGeom>
          <a:solidFill>
            <a:schemeClr val="accent5"/>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r>
              <a:rPr lang="ja-JP" altLang="en-US" sz="1000" dirty="0">
                <a:solidFill>
                  <a:prstClr val="black"/>
                </a:solidFill>
              </a:rPr>
              <a:t>訪問教育</a:t>
            </a:r>
          </a:p>
        </p:txBody>
      </p:sp>
      <p:cxnSp>
        <p:nvCxnSpPr>
          <p:cNvPr id="45" name="直線矢印コネクタ 44"/>
          <p:cNvCxnSpPr>
            <a:stCxn id="51" idx="3"/>
          </p:cNvCxnSpPr>
          <p:nvPr/>
        </p:nvCxnSpPr>
        <p:spPr>
          <a:xfrm>
            <a:off x="6337300" y="3868738"/>
            <a:ext cx="954088" cy="1092200"/>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9" name="角丸四角形 48"/>
          <p:cNvSpPr/>
          <p:nvPr/>
        </p:nvSpPr>
        <p:spPr>
          <a:xfrm>
            <a:off x="5102256" y="4532369"/>
            <a:ext cx="1700213" cy="428625"/>
          </a:xfrm>
          <a:prstGeom prst="roundRect">
            <a:avLst>
              <a:gd name="adj" fmla="val 12242"/>
            </a:avLst>
          </a:prstGeom>
          <a:solidFill>
            <a:srgbClr val="FDBBC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r>
              <a:rPr lang="ja-JP" altLang="en-US" sz="1100" dirty="0">
                <a:solidFill>
                  <a:prstClr val="black"/>
                </a:solidFill>
              </a:rPr>
              <a:t>訪問診療・訪問看護</a:t>
            </a:r>
          </a:p>
        </p:txBody>
      </p:sp>
      <p:sp>
        <p:nvSpPr>
          <p:cNvPr id="51" name="角丸四角形 50"/>
          <p:cNvSpPr/>
          <p:nvPr/>
        </p:nvSpPr>
        <p:spPr>
          <a:xfrm>
            <a:off x="5132388" y="3644900"/>
            <a:ext cx="1204912" cy="446088"/>
          </a:xfrm>
          <a:prstGeom prst="roundRect">
            <a:avLst>
              <a:gd name="adj" fmla="val 12242"/>
            </a:avLst>
          </a:prstGeom>
          <a:solidFill>
            <a:srgbClr val="CCFF66"/>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r>
              <a:rPr lang="ja-JP" altLang="en-US" sz="1000" dirty="0">
                <a:solidFill>
                  <a:prstClr val="black"/>
                </a:solidFill>
              </a:rPr>
              <a:t>居宅訪問型保育</a:t>
            </a:r>
          </a:p>
        </p:txBody>
      </p:sp>
      <p:cxnSp>
        <p:nvCxnSpPr>
          <p:cNvPr id="52" name="直線矢印コネクタ 51"/>
          <p:cNvCxnSpPr/>
          <p:nvPr/>
        </p:nvCxnSpPr>
        <p:spPr>
          <a:xfrm>
            <a:off x="7021513" y="3357568"/>
            <a:ext cx="452437" cy="1603375"/>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8110544" y="3525838"/>
            <a:ext cx="1444625" cy="479425"/>
          </a:xfrm>
          <a:prstGeom prst="rect">
            <a:avLst/>
          </a:prstGeom>
          <a:solidFill>
            <a:srgbClr val="FFCC99"/>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rPr>
              <a:t>居宅訪問型</a:t>
            </a:r>
            <a:endParaRPr lang="en-US" altLang="ja-JP" sz="1100" dirty="0">
              <a:solidFill>
                <a:prstClr val="black"/>
              </a:solidFill>
              <a:latin typeface="HGPｺﾞｼｯｸM" panose="020B0600000000000000" pitchFamily="50" charset="-128"/>
              <a:ea typeface="HGPｺﾞｼｯｸM" panose="020B0600000000000000" pitchFamily="50" charset="-128"/>
            </a:endParaRPr>
          </a:p>
          <a:p>
            <a:pPr algn="ctr"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rPr>
              <a:t>児童発達支援（新設）</a:t>
            </a:r>
          </a:p>
        </p:txBody>
      </p:sp>
      <p:cxnSp>
        <p:nvCxnSpPr>
          <p:cNvPr id="56" name="直線矢印コネクタ 55"/>
          <p:cNvCxnSpPr/>
          <p:nvPr/>
        </p:nvCxnSpPr>
        <p:spPr>
          <a:xfrm>
            <a:off x="6821488" y="4778431"/>
            <a:ext cx="400050" cy="409575"/>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pic>
        <p:nvPicPr>
          <p:cNvPr id="150542" name="Picture 2" descr="C:\Users\KKKPH\AppData\Local\Microsoft\Windows\Temporary Internet Files\Content.IE5\U0BHBEX7\lgi01a2014032911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91388" y="5048306"/>
            <a:ext cx="83026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0543" name="正方形/長方形 4"/>
          <p:cNvSpPr>
            <a:spLocks noChangeArrowheads="1"/>
          </p:cNvSpPr>
          <p:nvPr/>
        </p:nvSpPr>
        <p:spPr bwMode="auto">
          <a:xfrm>
            <a:off x="8074702" y="5567419"/>
            <a:ext cx="4924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ja-JP" altLang="en-US" sz="1200" smtClean="0">
                <a:solidFill>
                  <a:srgbClr val="000000"/>
                </a:solidFill>
              </a:rPr>
              <a:t>居宅</a:t>
            </a:r>
          </a:p>
        </p:txBody>
      </p:sp>
      <p:sp>
        <p:nvSpPr>
          <p:cNvPr id="55" name="1 つの角を丸めた四角形 54"/>
          <p:cNvSpPr/>
          <p:nvPr/>
        </p:nvSpPr>
        <p:spPr>
          <a:xfrm>
            <a:off x="7826375" y="3165475"/>
            <a:ext cx="2166938" cy="433388"/>
          </a:xfrm>
          <a:prstGeom prst="snipRoundRect">
            <a:avLst>
              <a:gd name="adj1" fmla="val 16667"/>
              <a:gd name="adj2" fmla="val 3244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fontAlgn="auto">
              <a:spcBef>
                <a:spcPts val="0"/>
              </a:spcBef>
              <a:spcAft>
                <a:spcPts val="0"/>
              </a:spcAft>
              <a:defRPr/>
            </a:pPr>
            <a:r>
              <a:rPr lang="ja-JP" altLang="en-US" sz="1600" b="1" dirty="0">
                <a:solidFill>
                  <a:srgbClr val="000000"/>
                </a:solidFill>
              </a:rPr>
              <a:t> </a:t>
            </a:r>
            <a:r>
              <a:rPr lang="ja-JP" altLang="en-US" sz="1200" b="1" dirty="0">
                <a:solidFill>
                  <a:srgbClr val="000000"/>
                </a:solidFill>
                <a:latin typeface="HGPｺﾞｼｯｸM" panose="020B0600000000000000" pitchFamily="50" charset="-128"/>
                <a:ea typeface="HGPｺﾞｼｯｸM" panose="020B0600000000000000" pitchFamily="50" charset="-128"/>
              </a:rPr>
              <a:t>児童発達支援センター　等　 </a:t>
            </a:r>
            <a:endParaRPr lang="en-US" altLang="ja-JP" sz="1200" b="1" dirty="0">
              <a:solidFill>
                <a:srgbClr val="000000"/>
              </a:solidFill>
              <a:latin typeface="HGPｺﾞｼｯｸM" panose="020B0600000000000000" pitchFamily="50" charset="-128"/>
              <a:ea typeface="HGPｺﾞｼｯｸM" panose="020B0600000000000000" pitchFamily="50" charset="-128"/>
            </a:endParaRPr>
          </a:p>
        </p:txBody>
      </p:sp>
      <p:pic>
        <p:nvPicPr>
          <p:cNvPr id="150545" name="Picture 2" descr="http://msp.c.yimg.jp/yjimage?q=UVn3R60XyLGTYNoB3petaXbwggp3HAUe23sYxFcAYNjHity7.r1FMP91m8wofIXw0tihQMvRp1Uxf6iWAoxPKegC6RGgB7f_ZA_3Ly5K9xv6rBU5YxtMgy.NtXp4EGqZWwNn12ZMbDPL.J48nQ--&amp;sig=138pojjr2&amp;x=170&amp;y=1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9144" y="2705100"/>
            <a:ext cx="1157287"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右矢印 16"/>
          <p:cNvSpPr/>
          <p:nvPr/>
        </p:nvSpPr>
        <p:spPr>
          <a:xfrm rot="7114606">
            <a:off x="7627174" y="4387057"/>
            <a:ext cx="925513" cy="406400"/>
          </a:xfrm>
          <a:prstGeom prst="rightArrow">
            <a:avLst/>
          </a:prstGeom>
          <a:solidFill>
            <a:srgbClr val="FF0000"/>
          </a:solid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endParaRPr lang="ja-JP" altLang="en-US" sz="1400" b="1" dirty="0">
              <a:solidFill>
                <a:prstClr val="black"/>
              </a:solidFill>
            </a:endParaRPr>
          </a:p>
        </p:txBody>
      </p:sp>
      <p:sp>
        <p:nvSpPr>
          <p:cNvPr id="33" name="正方形/長方形 32"/>
          <p:cNvSpPr/>
          <p:nvPr/>
        </p:nvSpPr>
        <p:spPr>
          <a:xfrm>
            <a:off x="209573" y="2997208"/>
            <a:ext cx="4456113" cy="1077913"/>
          </a:xfrm>
          <a:prstGeom prst="rect">
            <a:avLst/>
          </a:prstGeom>
          <a:noFill/>
          <a:ln w="6350" cap="flat" cmpd="sng" algn="ctr">
            <a:solidFill>
              <a:schemeClr val="tx1"/>
            </a:solidFill>
            <a:prstDash val="solid"/>
          </a:ln>
          <a:effectLst/>
        </p:spPr>
        <p:txBody>
          <a:bodyPr lIns="91430" tIns="45714" rIns="91430" bIns="45714"/>
          <a:lstStyle/>
          <a:p>
            <a:pPr marL="179388" indent="-179388" fontAlgn="auto">
              <a:spcBef>
                <a:spcPts val="0"/>
              </a:spcBef>
              <a:spcAft>
                <a:spcPts val="0"/>
              </a:spcAft>
              <a:defRPr/>
            </a:pPr>
            <a:endParaRPr kumimoji="0" lang="en-US" altLang="ja-JP"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重症心身障害児</a:t>
            </a:r>
            <a:r>
              <a:rPr kumimoji="0" lang="ja-JP" altLang="en-US" sz="1400" kern="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などの重度の障害児</a:t>
            </a: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等であって、児童発達支援等の障害児通所支援を受けるために外出することが著しく困難な障害児</a:t>
            </a: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rPr>
              <a:t>　</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endParaRPr>
          </a:p>
        </p:txBody>
      </p:sp>
      <p:sp>
        <p:nvSpPr>
          <p:cNvPr id="37" name="正方形/長方形 36"/>
          <p:cNvSpPr/>
          <p:nvPr/>
        </p:nvSpPr>
        <p:spPr>
          <a:xfrm>
            <a:off x="129950" y="2780928"/>
            <a:ext cx="1794199" cy="291844"/>
          </a:xfrm>
          <a:prstGeom prst="rect">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fontAlgn="auto">
              <a:spcBef>
                <a:spcPts val="0"/>
              </a:spcBef>
              <a:spcAft>
                <a:spcPts val="0"/>
              </a:spcAft>
              <a:defRPr/>
            </a:pPr>
            <a:r>
              <a:rPr kumimoji="0" lang="ja-JP" altLang="en-US" sz="1400" kern="0" dirty="0">
                <a:solidFill>
                  <a:prstClr val="white"/>
                </a:solidFill>
                <a:latin typeface="HGS創英角ｺﾞｼｯｸUB" pitchFamily="50" charset="-128"/>
                <a:ea typeface="HGS創英角ｺﾞｼｯｸUB" pitchFamily="50" charset="-128"/>
              </a:rPr>
              <a:t> 対象者</a:t>
            </a:r>
          </a:p>
        </p:txBody>
      </p:sp>
      <p:sp>
        <p:nvSpPr>
          <p:cNvPr id="150551" name="正方形/長方形 42"/>
          <p:cNvSpPr>
            <a:spLocks noChangeArrowheads="1"/>
          </p:cNvSpPr>
          <p:nvPr/>
        </p:nvSpPr>
        <p:spPr bwMode="auto">
          <a:xfrm>
            <a:off x="203200" y="4689475"/>
            <a:ext cx="4462463" cy="1619250"/>
          </a:xfrm>
          <a:prstGeom prst="rect">
            <a:avLst/>
          </a:prstGeom>
          <a:noFill/>
          <a:ln w="635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4" rIns="91430" bIns="45714"/>
          <a:lstStyle>
            <a:lvl1pPr marL="182563" indent="-182563"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10000"/>
              </a:lnSpc>
              <a:spcBef>
                <a:spcPct val="0"/>
              </a:spcBef>
              <a:buFontTx/>
              <a:buNone/>
            </a:pPr>
            <a:endParaRPr kumimoji="0"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spcBef>
                <a:spcPct val="0"/>
              </a:spcBef>
              <a:buFontTx/>
              <a:buNone/>
            </a:pPr>
            <a:r>
              <a:rPr kumimoji="0" lang="ja-JP" altLang="en-US" sz="1400" smtClean="0">
                <a:solidFill>
                  <a:srgbClr val="000000"/>
                </a:solidFill>
                <a:latin typeface="HGPｺﾞｼｯｸM" pitchFamily="50" charset="-128"/>
                <a:ea typeface="HGPｺﾞｼｯｸM" pitchFamily="50" charset="-128"/>
                <a:cs typeface="メイリオ" pitchFamily="50" charset="-128"/>
              </a:rPr>
              <a:t>○　障害児の居宅を訪問し、日常生活における基本的な動作の指導、知識技能の付与等の支援を実施</a:t>
            </a:r>
          </a:p>
          <a:p>
            <a:pPr eaLnBrk="1" hangingPunct="1">
              <a:lnSpc>
                <a:spcPct val="110000"/>
              </a:lnSpc>
              <a:spcBef>
                <a:spcPct val="0"/>
              </a:spcBef>
              <a:buFontTx/>
              <a:buNone/>
            </a:pPr>
            <a:endParaRPr kumimoji="0" lang="en-US" altLang="ja-JP" sz="4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spcBef>
                <a:spcPct val="0"/>
              </a:spcBef>
              <a:buFontTx/>
              <a:buNone/>
            </a:pPr>
            <a:r>
              <a:rPr kumimoji="0" lang="ja-JP" altLang="en-US" sz="1200" smtClean="0">
                <a:solidFill>
                  <a:srgbClr val="000000"/>
                </a:solidFill>
                <a:latin typeface="HGPｺﾞｼｯｸM" pitchFamily="50" charset="-128"/>
                <a:ea typeface="HGPｺﾞｼｯｸM" pitchFamily="50" charset="-128"/>
                <a:cs typeface="メイリオ" pitchFamily="50" charset="-128"/>
              </a:rPr>
              <a:t>　　</a:t>
            </a:r>
            <a:r>
              <a:rPr kumimoji="0" lang="en-US" altLang="ja-JP" sz="1200" smtClean="0">
                <a:solidFill>
                  <a:srgbClr val="000000"/>
                </a:solidFill>
                <a:latin typeface="HGPｺﾞｼｯｸM" pitchFamily="50" charset="-128"/>
                <a:ea typeface="HGPｺﾞｼｯｸM" pitchFamily="50" charset="-128"/>
                <a:cs typeface="メイリオ" pitchFamily="50" charset="-128"/>
              </a:rPr>
              <a:t>【</a:t>
            </a:r>
            <a:r>
              <a:rPr kumimoji="0" lang="ja-JP" altLang="en-US" sz="1200" smtClean="0">
                <a:solidFill>
                  <a:srgbClr val="000000"/>
                </a:solidFill>
                <a:latin typeface="HGPｺﾞｼｯｸM" pitchFamily="50" charset="-128"/>
                <a:ea typeface="HGPｺﾞｼｯｸM" pitchFamily="50" charset="-128"/>
                <a:cs typeface="メイリオ" pitchFamily="50" charset="-128"/>
              </a:rPr>
              <a:t>具体的な支援内容の例</a:t>
            </a:r>
            <a:r>
              <a:rPr kumimoji="0" lang="en-US" altLang="ja-JP" sz="1200" smtClean="0">
                <a:solidFill>
                  <a:srgbClr val="000000"/>
                </a:solidFill>
                <a:latin typeface="HGPｺﾞｼｯｸM" pitchFamily="50" charset="-128"/>
                <a:ea typeface="HGPｺﾞｼｯｸM" pitchFamily="50" charset="-128"/>
                <a:cs typeface="メイリオ" pitchFamily="50" charset="-128"/>
              </a:rPr>
              <a:t>】</a:t>
            </a:r>
            <a:endParaRPr kumimoji="0" lang="ja-JP" altLang="en-US" sz="12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spcBef>
                <a:spcPct val="0"/>
              </a:spcBef>
              <a:buFontTx/>
              <a:buNone/>
            </a:pPr>
            <a:r>
              <a:rPr kumimoji="0" lang="ja-JP" altLang="en-US" sz="1200" smtClean="0">
                <a:solidFill>
                  <a:srgbClr val="000000"/>
                </a:solidFill>
                <a:latin typeface="HGPｺﾞｼｯｸM" pitchFamily="50" charset="-128"/>
                <a:ea typeface="HGPｺﾞｼｯｸM" pitchFamily="50" charset="-128"/>
                <a:cs typeface="メイリオ" pitchFamily="50" charset="-128"/>
              </a:rPr>
              <a:t>　　・手先の感覚と脳の認識のずれを埋めるための活動</a:t>
            </a:r>
          </a:p>
          <a:p>
            <a:pPr eaLnBrk="1" hangingPunct="1">
              <a:lnSpc>
                <a:spcPct val="110000"/>
              </a:lnSpc>
              <a:spcBef>
                <a:spcPct val="0"/>
              </a:spcBef>
              <a:buFontTx/>
              <a:buNone/>
            </a:pPr>
            <a:r>
              <a:rPr kumimoji="0" lang="ja-JP" altLang="en-US" sz="1200" smtClean="0">
                <a:solidFill>
                  <a:srgbClr val="000000"/>
                </a:solidFill>
                <a:latin typeface="HGPｺﾞｼｯｸM" pitchFamily="50" charset="-128"/>
                <a:ea typeface="HGPｺﾞｼｯｸM" pitchFamily="50" charset="-128"/>
                <a:cs typeface="メイリオ" pitchFamily="50" charset="-128"/>
              </a:rPr>
              <a:t>　　・絵カードや写真を利用した言葉の理解のための活動</a:t>
            </a:r>
          </a:p>
          <a:p>
            <a:pPr eaLnBrk="1" hangingPunct="1">
              <a:lnSpc>
                <a:spcPct val="110000"/>
              </a:lnSpc>
              <a:spcBef>
                <a:spcPct val="0"/>
              </a:spcBef>
              <a:buFontTx/>
              <a:buNone/>
            </a:pPr>
            <a:endParaRPr kumimoji="0" lang="en-US" altLang="ja-JP" sz="800" smtClean="0">
              <a:solidFill>
                <a:srgbClr val="000000"/>
              </a:solidFill>
              <a:latin typeface="HGPｺﾞｼｯｸM" pitchFamily="50" charset="-128"/>
              <a:ea typeface="HGPｺﾞｼｯｸM" pitchFamily="50" charset="-128"/>
              <a:cs typeface="メイリオ" pitchFamily="50" charset="-128"/>
            </a:endParaRPr>
          </a:p>
          <a:p>
            <a:pPr eaLnBrk="1" hangingPunct="1">
              <a:spcBef>
                <a:spcPct val="0"/>
              </a:spcBef>
              <a:buFontTx/>
              <a:buNone/>
            </a:pPr>
            <a:endParaRPr kumimoji="0" lang="en-US" altLang="ja-JP" sz="1400" smtClean="0">
              <a:solidFill>
                <a:srgbClr val="000000"/>
              </a:solidFill>
              <a:latin typeface="HGPｺﾞｼｯｸM" pitchFamily="50" charset="-128"/>
              <a:ea typeface="HGPｺﾞｼｯｸM" pitchFamily="50" charset="-128"/>
              <a:cs typeface="メイリオ" pitchFamily="50" charset="-128"/>
            </a:endParaRPr>
          </a:p>
        </p:txBody>
      </p:sp>
      <p:sp>
        <p:nvSpPr>
          <p:cNvPr id="44" name="正方形/長方形 43"/>
          <p:cNvSpPr/>
          <p:nvPr/>
        </p:nvSpPr>
        <p:spPr>
          <a:xfrm>
            <a:off x="128464" y="4495586"/>
            <a:ext cx="2106234" cy="291844"/>
          </a:xfrm>
          <a:prstGeom prst="rect">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fontAlgn="auto">
              <a:spcBef>
                <a:spcPts val="0"/>
              </a:spcBef>
              <a:spcAft>
                <a:spcPts val="0"/>
              </a:spcAft>
              <a:defRPr/>
            </a:pPr>
            <a:r>
              <a:rPr kumimoji="0" lang="ja-JP" altLang="en-US" sz="1400" kern="0" dirty="0">
                <a:solidFill>
                  <a:prstClr val="white"/>
                </a:solidFill>
                <a:latin typeface="HGS創英角ｺﾞｼｯｸUB" pitchFamily="50" charset="-128"/>
                <a:ea typeface="HGS創英角ｺﾞｼｯｸUB" pitchFamily="50" charset="-128"/>
              </a:rPr>
              <a:t>支援内容</a:t>
            </a:r>
          </a:p>
        </p:txBody>
      </p:sp>
      <p:sp>
        <p:nvSpPr>
          <p:cNvPr id="50" name="角丸四角形 49"/>
          <p:cNvSpPr/>
          <p:nvPr/>
        </p:nvSpPr>
        <p:spPr>
          <a:xfrm>
            <a:off x="92076" y="717553"/>
            <a:ext cx="9721850" cy="1774825"/>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lstStyle/>
          <a:p>
            <a:pPr marL="174625" indent="-174625" fontAlgn="auto">
              <a:lnSpc>
                <a:spcPct val="1100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障害児支援については、一般的には複数の児童が集まる通所による支援が成長にとって望ましいと考えられるため、これまで通所支援の充実を図ってきたが、現状では、重度の障害等のために外出が著しく困難な障害児に発達支援を受ける機会が提供されていない。</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marL="174625" indent="-174625" fontAlgn="auto">
              <a:lnSpc>
                <a:spcPct val="110000"/>
              </a:lnSpc>
              <a:spcBef>
                <a:spcPts val="0"/>
              </a:spcBef>
              <a:spcAft>
                <a:spcPts val="0"/>
              </a:spcAft>
              <a:defRPr/>
            </a:pPr>
            <a:endParaRPr lang="en-US" altLang="ja-JP" sz="800" dirty="0">
              <a:solidFill>
                <a:srgbClr val="000000"/>
              </a:solidFill>
              <a:latin typeface="HGPｺﾞｼｯｸM" panose="020B0600000000000000" pitchFamily="50" charset="-128"/>
              <a:ea typeface="HGPｺﾞｼｯｸM" panose="020B0600000000000000" pitchFamily="50" charset="-128"/>
            </a:endParaRPr>
          </a:p>
          <a:p>
            <a:pPr marL="182563" indent="-182563" fontAlgn="auto">
              <a:lnSpc>
                <a:spcPct val="1100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このため、重度の障害等の状態にある障害児であって、障害児通所支援を利用するために外出することが著しく困難な障害児に発達支援が提供できるよう、障害児の居宅を訪問して発達支援を行うサービスを新たに創設する（「居宅訪問型児童発達支援」）。</a:t>
            </a:r>
          </a:p>
        </p:txBody>
      </p:sp>
      <p:sp>
        <p:nvSpPr>
          <p:cNvPr id="29" name="正方形/長方形 28"/>
          <p:cNvSpPr/>
          <p:nvPr/>
        </p:nvSpPr>
        <p:spPr>
          <a:xfrm>
            <a:off x="4864100" y="6597650"/>
            <a:ext cx="4457700"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3</a:t>
            </a:r>
            <a:r>
              <a:rPr lang="ja-JP" altLang="en-US" sz="1200" dirty="0">
                <a:solidFill>
                  <a:srgbClr val="000000"/>
                </a:solidFill>
              </a:rPr>
              <a:t>月</a:t>
            </a:r>
            <a:r>
              <a:rPr lang="en-US" altLang="ja-JP" sz="1200" dirty="0">
                <a:solidFill>
                  <a:srgbClr val="000000"/>
                </a:solidFill>
              </a:rPr>
              <a:t>8</a:t>
            </a:r>
            <a:r>
              <a:rPr lang="ja-JP" altLang="en-US" sz="1200" dirty="0">
                <a:solidFill>
                  <a:srgbClr val="000000"/>
                </a:solidFill>
              </a:rPr>
              <a:t>日（火）　障害保健福祉関係主管課長会議資料より</a:t>
            </a:r>
          </a:p>
        </p:txBody>
      </p:sp>
      <p:sp>
        <p:nvSpPr>
          <p:cNvPr id="30"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12</a:t>
            </a:fld>
            <a:endParaRPr lang="ja-JP" altLang="en-US" sz="1400" dirty="0" smtClean="0">
              <a:solidFill>
                <a:srgbClr val="000000"/>
              </a:solidFill>
            </a:endParaRPr>
          </a:p>
        </p:txBody>
      </p:sp>
    </p:spTree>
    <p:extLst>
      <p:ext uri="{BB962C8B-B14F-4D97-AF65-F5344CB8AC3E}">
        <p14:creationId xmlns:p14="http://schemas.microsoft.com/office/powerpoint/2010/main" val="2109250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角丸四角形 96"/>
          <p:cNvSpPr/>
          <p:nvPr/>
        </p:nvSpPr>
        <p:spPr>
          <a:xfrm>
            <a:off x="7380288" y="5564188"/>
            <a:ext cx="2376487" cy="1104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rgbClr val="FFFFFF"/>
              </a:solidFill>
            </a:endParaRPr>
          </a:p>
        </p:txBody>
      </p:sp>
      <p:sp>
        <p:nvSpPr>
          <p:cNvPr id="5" name="Rectangle 2"/>
          <p:cNvSpPr>
            <a:spLocks noChangeArrowheads="1"/>
          </p:cNvSpPr>
          <p:nvPr/>
        </p:nvSpPr>
        <p:spPr bwMode="auto">
          <a:xfrm>
            <a:off x="-39682" y="-26988"/>
            <a:ext cx="9945688" cy="576263"/>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lstStyle/>
          <a:p>
            <a:pPr algn="ctr" fontAlgn="auto">
              <a:spcBef>
                <a:spcPts val="0"/>
              </a:spcBef>
              <a:spcAft>
                <a:spcPts val="0"/>
              </a:spcAft>
              <a:defRPr/>
            </a:pPr>
            <a:r>
              <a:rPr lang="ja-JP" altLang="en-US" sz="2400" spc="-100" dirty="0">
                <a:solidFill>
                  <a:srgbClr val="000000"/>
                </a:solidFill>
                <a:latin typeface="HG創英角ｺﾞｼｯｸUB" panose="020B0909000000000000" pitchFamily="49" charset="-128"/>
                <a:ea typeface="HG創英角ｺﾞｼｯｸUB" panose="020B0909000000000000" pitchFamily="49" charset="-128"/>
              </a:rPr>
              <a:t>保育所等訪問支援の支援対象の拡大</a:t>
            </a:r>
          </a:p>
        </p:txBody>
      </p:sp>
      <p:grpSp>
        <p:nvGrpSpPr>
          <p:cNvPr id="151556" name="グループ化 18"/>
          <p:cNvGrpSpPr>
            <a:grpSpLocks/>
          </p:cNvGrpSpPr>
          <p:nvPr/>
        </p:nvGrpSpPr>
        <p:grpSpPr bwMode="auto">
          <a:xfrm>
            <a:off x="0" y="476253"/>
            <a:ext cx="9906000" cy="73025"/>
            <a:chOff x="0" y="188640"/>
            <a:chExt cx="9144000" cy="72008"/>
          </a:xfrm>
        </p:grpSpPr>
        <p:cxnSp>
          <p:nvCxnSpPr>
            <p:cNvPr id="7" name="直線コネクタ 6"/>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pic>
        <p:nvPicPr>
          <p:cNvPr id="151557" name="Picture 4" descr="C:\Users\KKKPH\AppData\Local\Microsoft\Windows\Temporary Internet Files\Content.IE5\QG3CZTPE\lgi01a2013121115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9963" y="3430589"/>
            <a:ext cx="107315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558" name="Picture 3" descr="C:\Users\TMJVT\Documents\●その他資料\イラスト\NB42_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9238" y="3832225"/>
            <a:ext cx="690562"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pic>
      <p:sp>
        <p:nvSpPr>
          <p:cNvPr id="62" name="正方形/長方形 61"/>
          <p:cNvSpPr/>
          <p:nvPr/>
        </p:nvSpPr>
        <p:spPr>
          <a:xfrm>
            <a:off x="5510213" y="4741919"/>
            <a:ext cx="1314450" cy="415925"/>
          </a:xfrm>
          <a:prstGeom prst="rect">
            <a:avLst/>
          </a:prstGeom>
        </p:spPr>
        <p:txBody>
          <a:bodyPr>
            <a:spAutoFit/>
          </a:bodyPr>
          <a:lstStyle/>
          <a:p>
            <a:pPr algn="ctr" fontAlgn="auto">
              <a:spcBef>
                <a:spcPts val="0"/>
              </a:spcBef>
              <a:spcAft>
                <a:spcPts val="0"/>
              </a:spcAft>
              <a:defRPr/>
            </a:pPr>
            <a:r>
              <a:rPr lang="ja-JP" altLang="en-US" sz="1050" b="1" dirty="0">
                <a:solidFill>
                  <a:srgbClr val="000000"/>
                </a:solidFill>
                <a:latin typeface="HG丸ｺﾞｼｯｸM-PRO" panose="020F0600000000000000" pitchFamily="50" charset="-128"/>
                <a:ea typeface="HG丸ｺﾞｼｯｸM-PRO" panose="020F0600000000000000" pitchFamily="50" charset="-128"/>
              </a:rPr>
              <a:t>児童発達支援</a:t>
            </a:r>
            <a:endParaRPr lang="en-US" altLang="ja-JP" sz="1050" b="1" dirty="0">
              <a:solidFill>
                <a:srgbClr val="00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defRPr/>
            </a:pPr>
            <a:r>
              <a:rPr lang="ja-JP" altLang="en-US" sz="1050" b="1" dirty="0">
                <a:solidFill>
                  <a:srgbClr val="000000"/>
                </a:solidFill>
                <a:latin typeface="HG丸ｺﾞｼｯｸM-PRO" panose="020F0600000000000000" pitchFamily="50" charset="-128"/>
                <a:ea typeface="HG丸ｺﾞｼｯｸM-PRO" panose="020F0600000000000000" pitchFamily="50" charset="-128"/>
              </a:rPr>
              <a:t>センター等</a:t>
            </a:r>
          </a:p>
        </p:txBody>
      </p:sp>
      <p:pic>
        <p:nvPicPr>
          <p:cNvPr id="151560" name="Picture 3" descr="C:\Users\KKKPH\AppData\Local\Microsoft\Windows\Temporary Internet Files\Content.IE5\7WY9GE0X\gi01a20140713200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05863" y="3695700"/>
            <a:ext cx="7239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56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16825" y="2997200"/>
            <a:ext cx="9207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1562" name="Picture 3" descr="C:\Users\KKKPH\AppData\Local\Microsoft\Windows\Temporary Internet Files\Content.IE5\7WY9GE0X\gi01a201407132000[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89850" y="3243263"/>
            <a:ext cx="769938"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正方形/長方形 67"/>
          <p:cNvSpPr/>
          <p:nvPr/>
        </p:nvSpPr>
        <p:spPr>
          <a:xfrm>
            <a:off x="5457826" y="3716338"/>
            <a:ext cx="1727200" cy="277812"/>
          </a:xfrm>
          <a:prstGeom prst="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保育所等訪問支援</a:t>
            </a:r>
          </a:p>
        </p:txBody>
      </p:sp>
      <p:sp>
        <p:nvSpPr>
          <p:cNvPr id="77" name="正方形/長方形 76"/>
          <p:cNvSpPr/>
          <p:nvPr/>
        </p:nvSpPr>
        <p:spPr>
          <a:xfrm>
            <a:off x="7473950" y="3540125"/>
            <a:ext cx="1439863" cy="261938"/>
          </a:xfrm>
          <a:prstGeom prst="rect">
            <a:avLst/>
          </a:prstGeom>
        </p:spPr>
        <p:txBody>
          <a:bodyPr>
            <a:spAutoFit/>
          </a:bodyPr>
          <a:lstStyle/>
          <a:p>
            <a:pPr fontAlgn="auto">
              <a:spcBef>
                <a:spcPts val="0"/>
              </a:spcBef>
              <a:spcAft>
                <a:spcPts val="0"/>
              </a:spcAft>
              <a:defRPr/>
            </a:pPr>
            <a:r>
              <a:rPr lang="ja-JP" altLang="en-US" sz="1050" b="1" dirty="0">
                <a:solidFill>
                  <a:srgbClr val="000000"/>
                </a:solidFill>
                <a:latin typeface="HG丸ｺﾞｼｯｸM-PRO" panose="020F0600000000000000" pitchFamily="50" charset="-128"/>
                <a:ea typeface="HG丸ｺﾞｼｯｸM-PRO" panose="020F0600000000000000" pitchFamily="50" charset="-128"/>
              </a:rPr>
              <a:t>保育所・幼稚園</a:t>
            </a:r>
          </a:p>
        </p:txBody>
      </p:sp>
      <p:sp>
        <p:nvSpPr>
          <p:cNvPr id="78" name="正方形/長方形 77"/>
          <p:cNvSpPr/>
          <p:nvPr/>
        </p:nvSpPr>
        <p:spPr>
          <a:xfrm>
            <a:off x="7869238" y="4606925"/>
            <a:ext cx="792162" cy="261938"/>
          </a:xfrm>
          <a:prstGeom prst="rect">
            <a:avLst/>
          </a:prstGeom>
        </p:spPr>
        <p:txBody>
          <a:bodyPr>
            <a:spAutoFit/>
          </a:bodyPr>
          <a:lstStyle/>
          <a:p>
            <a:pPr fontAlgn="auto">
              <a:spcBef>
                <a:spcPts val="0"/>
              </a:spcBef>
              <a:spcAft>
                <a:spcPts val="0"/>
              </a:spcAft>
              <a:defRPr/>
            </a:pPr>
            <a:r>
              <a:rPr lang="ja-JP" altLang="en-US" sz="1050" b="1" dirty="0">
                <a:solidFill>
                  <a:srgbClr val="000000"/>
                </a:solidFill>
                <a:latin typeface="HG丸ｺﾞｼｯｸM-PRO" panose="020F0600000000000000" pitchFamily="50" charset="-128"/>
                <a:ea typeface="HG丸ｺﾞｼｯｸM-PRO" panose="020F0600000000000000" pitchFamily="50" charset="-128"/>
              </a:rPr>
              <a:t>小学校</a:t>
            </a:r>
          </a:p>
        </p:txBody>
      </p:sp>
      <p:sp>
        <p:nvSpPr>
          <p:cNvPr id="79" name="正方形/長方形 78"/>
          <p:cNvSpPr/>
          <p:nvPr/>
        </p:nvSpPr>
        <p:spPr>
          <a:xfrm>
            <a:off x="8543933" y="4005263"/>
            <a:ext cx="1416050" cy="261937"/>
          </a:xfrm>
          <a:prstGeom prst="rect">
            <a:avLst/>
          </a:prstGeom>
        </p:spPr>
        <p:txBody>
          <a:bodyPr>
            <a:spAutoFit/>
          </a:bodyPr>
          <a:lstStyle/>
          <a:p>
            <a:pPr fontAlgn="auto">
              <a:spcBef>
                <a:spcPts val="0"/>
              </a:spcBef>
              <a:spcAft>
                <a:spcPts val="0"/>
              </a:spcAft>
              <a:defRPr/>
            </a:pPr>
            <a:r>
              <a:rPr lang="ja-JP" altLang="en-US" sz="1050" b="1" dirty="0">
                <a:solidFill>
                  <a:srgbClr val="000000"/>
                </a:solidFill>
                <a:latin typeface="HG丸ｺﾞｼｯｸM-PRO" panose="020F0600000000000000" pitchFamily="50" charset="-128"/>
                <a:ea typeface="HG丸ｺﾞｼｯｸM-PRO" panose="020F0600000000000000" pitchFamily="50" charset="-128"/>
              </a:rPr>
              <a:t>放課後児童クラブ</a:t>
            </a:r>
          </a:p>
        </p:txBody>
      </p:sp>
      <p:sp>
        <p:nvSpPr>
          <p:cNvPr id="80" name="角丸四角形 79"/>
          <p:cNvSpPr/>
          <p:nvPr/>
        </p:nvSpPr>
        <p:spPr>
          <a:xfrm>
            <a:off x="7329494" y="2568575"/>
            <a:ext cx="2484437" cy="4032250"/>
          </a:xfrm>
          <a:prstGeom prst="roundRect">
            <a:avLst>
              <a:gd name="adj" fmla="val 8204"/>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rgbClr val="FFFFFF"/>
              </a:solidFill>
            </a:endParaRPr>
          </a:p>
        </p:txBody>
      </p:sp>
      <p:sp>
        <p:nvSpPr>
          <p:cNvPr id="81" name="角丸四角形 80"/>
          <p:cNvSpPr/>
          <p:nvPr/>
        </p:nvSpPr>
        <p:spPr>
          <a:xfrm>
            <a:off x="7400925" y="2540056"/>
            <a:ext cx="1008063" cy="250825"/>
          </a:xfrm>
          <a:prstGeom prst="roundRect">
            <a:avLst>
              <a:gd name="adj" fmla="val 8204"/>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rgbClr val="000000"/>
                </a:solidFill>
                <a:latin typeface="HG丸ｺﾞｼｯｸM-PRO" panose="020F0600000000000000" pitchFamily="50" charset="-128"/>
                <a:ea typeface="HG丸ｺﾞｼｯｸM-PRO" panose="020F0600000000000000" pitchFamily="50" charset="-128"/>
              </a:rPr>
              <a:t>訪問先</a:t>
            </a:r>
          </a:p>
        </p:txBody>
      </p:sp>
      <p:sp>
        <p:nvSpPr>
          <p:cNvPr id="75" name="正方形/長方形 74"/>
          <p:cNvSpPr/>
          <p:nvPr/>
        </p:nvSpPr>
        <p:spPr>
          <a:xfrm>
            <a:off x="6321428" y="5084819"/>
            <a:ext cx="1028700" cy="693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集団生活への適応のための支援　　　等</a:t>
            </a:r>
          </a:p>
        </p:txBody>
      </p:sp>
      <p:cxnSp>
        <p:nvCxnSpPr>
          <p:cNvPr id="40" name="直線矢印コネクタ 39"/>
          <p:cNvCxnSpPr/>
          <p:nvPr/>
        </p:nvCxnSpPr>
        <p:spPr>
          <a:xfrm flipV="1">
            <a:off x="6626227" y="4999094"/>
            <a:ext cx="558800" cy="14287"/>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2" name="右矢印 91"/>
          <p:cNvSpPr/>
          <p:nvPr/>
        </p:nvSpPr>
        <p:spPr>
          <a:xfrm rot="5400000">
            <a:off x="8335199" y="4475957"/>
            <a:ext cx="617537" cy="14033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rgbClr val="FFFFFF"/>
              </a:solidFill>
            </a:endParaRPr>
          </a:p>
        </p:txBody>
      </p:sp>
      <p:sp>
        <p:nvSpPr>
          <p:cNvPr id="151572" name="テキスト ボックス 92"/>
          <p:cNvSpPr txBox="1">
            <a:spLocks noChangeArrowheads="1"/>
          </p:cNvSpPr>
          <p:nvPr/>
        </p:nvSpPr>
        <p:spPr bwMode="auto">
          <a:xfrm>
            <a:off x="8186768" y="4916488"/>
            <a:ext cx="9366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訪問対象の拡大</a:t>
            </a:r>
          </a:p>
        </p:txBody>
      </p:sp>
      <p:pic>
        <p:nvPicPr>
          <p:cNvPr id="151573" name="図 93"/>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872288" y="4340225"/>
            <a:ext cx="312737"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574" name="Picture 7" descr="C:\Users\KKKPH\AppData\Local\Microsoft\Windows\Temporary Internet Files\Content.IE5\WHB5SLS6\lgi01c201402250000[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88268" y="5778500"/>
            <a:ext cx="993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575" name="Picture 7" descr="C:\Users\KKKPH\AppData\Local\Microsoft\Windows\Temporary Internet Files\Content.IE5\WHB5SLS6\lgi01c201402250000[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40793" y="5732463"/>
            <a:ext cx="9921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576" name="Picture 3" descr="C:\Users\KKKPH\AppData\Local\Microsoft\Windows\Temporary Internet Files\Content.IE5\7WY9GE0X\gi01a201407132000[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740775" y="6021388"/>
            <a:ext cx="769938"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 name="正方形/長方形 100"/>
          <p:cNvSpPr/>
          <p:nvPr/>
        </p:nvSpPr>
        <p:spPr>
          <a:xfrm>
            <a:off x="7661275" y="6381750"/>
            <a:ext cx="763588" cy="261938"/>
          </a:xfrm>
          <a:prstGeom prst="rect">
            <a:avLst/>
          </a:prstGeom>
        </p:spPr>
        <p:txBody>
          <a:bodyPr>
            <a:spAutoFit/>
          </a:bodyPr>
          <a:lstStyle/>
          <a:p>
            <a:pPr fontAlgn="auto">
              <a:spcBef>
                <a:spcPts val="0"/>
              </a:spcBef>
              <a:spcAft>
                <a:spcPts val="0"/>
              </a:spcAft>
              <a:defRPr/>
            </a:pPr>
            <a:r>
              <a:rPr lang="ja-JP" altLang="en-US" sz="1050" b="1" dirty="0">
                <a:solidFill>
                  <a:srgbClr val="000000"/>
                </a:solidFill>
                <a:latin typeface="HG丸ｺﾞｼｯｸM-PRO" panose="020F0600000000000000" pitchFamily="50" charset="-128"/>
                <a:ea typeface="HG丸ｺﾞｼｯｸM-PRO" panose="020F0600000000000000" pitchFamily="50" charset="-128"/>
              </a:rPr>
              <a:t>乳児院</a:t>
            </a:r>
          </a:p>
        </p:txBody>
      </p:sp>
      <p:sp>
        <p:nvSpPr>
          <p:cNvPr id="102" name="正方形/長方形 101"/>
          <p:cNvSpPr/>
          <p:nvPr/>
        </p:nvSpPr>
        <p:spPr>
          <a:xfrm>
            <a:off x="8624918" y="6381750"/>
            <a:ext cx="1296987" cy="261938"/>
          </a:xfrm>
          <a:prstGeom prst="rect">
            <a:avLst/>
          </a:prstGeom>
        </p:spPr>
        <p:txBody>
          <a:bodyPr>
            <a:spAutoFit/>
          </a:bodyPr>
          <a:lstStyle/>
          <a:p>
            <a:pPr fontAlgn="auto">
              <a:spcBef>
                <a:spcPts val="0"/>
              </a:spcBef>
              <a:spcAft>
                <a:spcPts val="0"/>
              </a:spcAft>
              <a:defRPr/>
            </a:pPr>
            <a:r>
              <a:rPr lang="ja-JP" altLang="en-US" sz="1050" b="1" dirty="0">
                <a:solidFill>
                  <a:srgbClr val="000000"/>
                </a:solidFill>
                <a:latin typeface="HG丸ｺﾞｼｯｸM-PRO" panose="020F0600000000000000" pitchFamily="50" charset="-128"/>
                <a:ea typeface="HG丸ｺﾞｼｯｸM-PRO" panose="020F0600000000000000" pitchFamily="50" charset="-128"/>
              </a:rPr>
              <a:t>児童養護施設</a:t>
            </a:r>
          </a:p>
        </p:txBody>
      </p:sp>
      <p:pic>
        <p:nvPicPr>
          <p:cNvPr id="151579" name="Picture 9" descr="MCj03950900000[1]"/>
          <p:cNvPicPr preferRelativeResize="0">
            <a:picLocks noChangeAspect="1" noChangeArrowheads="1"/>
          </p:cNvPicPr>
          <p:nvPr/>
        </p:nvPicPr>
        <p:blipFill>
          <a:blip r:embed="rId9" cstate="print">
            <a:lum bright="-6000"/>
            <a:extLst>
              <a:ext uri="{28A0092B-C50C-407E-A947-70E740481C1C}">
                <a14:useLocalDpi xmlns:a14="http://schemas.microsoft.com/office/drawing/2010/main" val="0"/>
              </a:ext>
            </a:extLst>
          </a:blip>
          <a:srcRect/>
          <a:stretch>
            <a:fillRect/>
          </a:stretch>
        </p:blipFill>
        <p:spPr bwMode="auto">
          <a:xfrm>
            <a:off x="7767668" y="6102406"/>
            <a:ext cx="549275"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580" name="Picture 2" descr="http://msp.c.yimg.jp/yjimage?q=UVn3R60XyLGTYNoB3petaXbwggp3HAUe23sYxFcAYNjHity7.r1FMP91m8wofIXw0tihQMvRp1Uxf6iWAoxPKegC6RGgB7f_ZA_3Ly5K9xv6rBU5YxtMgy.NtXp4EGqZWwNn12ZMbDPL.J48nQ--&amp;sig=138pojjr2&amp;x=170&amp;y=1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40375" y="4168775"/>
            <a:ext cx="1157288"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角丸四角形 42"/>
          <p:cNvSpPr/>
          <p:nvPr/>
        </p:nvSpPr>
        <p:spPr>
          <a:xfrm>
            <a:off x="7435850" y="5408613"/>
            <a:ext cx="774700" cy="252412"/>
          </a:xfrm>
          <a:prstGeom prst="roundRect">
            <a:avLst>
              <a:gd name="adj" fmla="val 8204"/>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rgbClr val="000000"/>
                </a:solidFill>
                <a:latin typeface="HG丸ｺﾞｼｯｸM-PRO" panose="020F0600000000000000" pitchFamily="50" charset="-128"/>
                <a:ea typeface="HG丸ｺﾞｼｯｸM-PRO" panose="020F0600000000000000" pitchFamily="50" charset="-128"/>
              </a:rPr>
              <a:t>改正後</a:t>
            </a:r>
          </a:p>
        </p:txBody>
      </p:sp>
      <p:sp>
        <p:nvSpPr>
          <p:cNvPr id="44" name="正方形/長方形 43"/>
          <p:cNvSpPr/>
          <p:nvPr/>
        </p:nvSpPr>
        <p:spPr>
          <a:xfrm>
            <a:off x="119080" y="2852744"/>
            <a:ext cx="5172075" cy="1558925"/>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36000" tIns="45714" rIns="36000" bIns="45714"/>
          <a:lstStyle/>
          <a:p>
            <a:pPr marL="179388" indent="-179388" fontAlgn="auto">
              <a:spcBef>
                <a:spcPts val="0"/>
              </a:spcBef>
              <a:spcAft>
                <a:spcPts val="0"/>
              </a:spcAft>
              <a:defRPr/>
            </a:pPr>
            <a:endParaRPr lang="en-US" altLang="ja-JP"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乳児院、児童養護施設に入所している障害児を対象者として追加</a:t>
            </a:r>
            <a:endParaRPr lang="en-US" altLang="ja-JP"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endParaRPr lang="en-US" altLang="ja-JP" sz="8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lang="ja-JP" altLang="en-US" sz="1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en-US" altLang="ja-JP" sz="1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現在の対象者は、以下の施設に通う障害児</a:t>
            </a:r>
            <a:endParaRPr lang="en-US" altLang="ja-JP" sz="1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endParaRPr lang="en-US" altLang="ja-JP" sz="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lang="ja-JP" altLang="en-US" sz="1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・保育所、幼稚園、小学校　等</a:t>
            </a:r>
            <a:endParaRPr lang="en-US" altLang="ja-JP" sz="1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endParaRPr lang="ja-JP" altLang="en-US" sz="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365125" indent="-365125" fontAlgn="auto">
              <a:spcBef>
                <a:spcPts val="0"/>
              </a:spcBef>
              <a:spcAft>
                <a:spcPts val="0"/>
              </a:spcAft>
              <a:defRPr/>
            </a:pPr>
            <a:r>
              <a:rPr lang="ja-JP" altLang="en-US" sz="1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・その他児童が集団生活を営む施設として、地方自治体が認めるもの</a:t>
            </a:r>
            <a:endParaRPr lang="en-US" altLang="ja-JP" sz="1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365125" indent="-365125" fontAlgn="auto">
              <a:spcBef>
                <a:spcPts val="0"/>
              </a:spcBef>
              <a:spcAft>
                <a:spcPts val="0"/>
              </a:spcAft>
              <a:defRPr/>
            </a:pPr>
            <a:r>
              <a:rPr lang="ja-JP" altLang="en-US" sz="12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（例：放課後児童クラブ）</a:t>
            </a:r>
            <a:endParaRPr lang="en-US" altLang="ja-JP"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endParaRPr lang="en-US" altLang="ja-JP" sz="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45" name="正方形/長方形 44"/>
          <p:cNvSpPr/>
          <p:nvPr/>
        </p:nvSpPr>
        <p:spPr>
          <a:xfrm>
            <a:off x="56457" y="2636912"/>
            <a:ext cx="1779340"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srgbClr val="FFFFFF"/>
                </a:solidFill>
                <a:latin typeface="HGS創英角ｺﾞｼｯｸUB" pitchFamily="50" charset="-128"/>
                <a:ea typeface="HGS創英角ｺﾞｼｯｸUB" pitchFamily="50" charset="-128"/>
              </a:rPr>
              <a:t> 対象</a:t>
            </a:r>
            <a:r>
              <a:rPr lang="ja-JP" altLang="en-US" sz="1400" strike="sngStrike" dirty="0">
                <a:solidFill>
                  <a:srgbClr val="FFFFFF"/>
                </a:solidFill>
                <a:latin typeface="HGS創英角ｺﾞｼｯｸUB" pitchFamily="50" charset="-128"/>
                <a:ea typeface="HGS創英角ｺﾞｼｯｸUB" pitchFamily="50" charset="-128"/>
              </a:rPr>
              <a:t>者</a:t>
            </a:r>
            <a:r>
              <a:rPr lang="ja-JP" altLang="en-US" sz="1400" dirty="0">
                <a:solidFill>
                  <a:srgbClr val="FFFFFF"/>
                </a:solidFill>
                <a:latin typeface="HGS創英角ｺﾞｼｯｸUB" pitchFamily="50" charset="-128"/>
                <a:ea typeface="HGS創英角ｺﾞｼｯｸUB" pitchFamily="50" charset="-128"/>
              </a:rPr>
              <a:t>の拡大</a:t>
            </a:r>
          </a:p>
        </p:txBody>
      </p:sp>
      <p:sp>
        <p:nvSpPr>
          <p:cNvPr id="46" name="正方形/長方形 45"/>
          <p:cNvSpPr/>
          <p:nvPr/>
        </p:nvSpPr>
        <p:spPr>
          <a:xfrm>
            <a:off x="158750" y="5014969"/>
            <a:ext cx="5132388" cy="1425575"/>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36000" tIns="45714" rIns="36000" bIns="45714"/>
          <a:lstStyle/>
          <a:p>
            <a:pPr marL="179388" indent="-179388" fontAlgn="auto">
              <a:spcBef>
                <a:spcPts val="0"/>
              </a:spcBef>
              <a:spcAft>
                <a:spcPts val="0"/>
              </a:spcAft>
              <a:defRPr/>
            </a:pPr>
            <a:endParaRPr lang="en-US" altLang="ja-JP"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　児童が集団生活を営む施設を訪問し、他の児童との集団生活への適応のための専門的な支援等を行う。</a:t>
            </a:r>
            <a:endParaRPr lang="en-US" altLang="ja-JP"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endParaRPr lang="ja-JP" altLang="en-US" sz="3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3175" fontAlgn="auto">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①障害児本人に対する支援（集団生活適応のための訓練等）</a:t>
            </a:r>
            <a:endParaRPr lang="en-US" altLang="ja-JP"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3175" fontAlgn="auto">
              <a:spcBef>
                <a:spcPts val="0"/>
              </a:spcBef>
              <a:spcAft>
                <a:spcPts val="0"/>
              </a:spcAft>
              <a:defRPr/>
            </a:pPr>
            <a:endParaRPr lang="ja-JP" altLang="en-US" sz="3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3175" fontAlgn="auto">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cs typeface="メイリオ" panose="020B0604030504040204" pitchFamily="50" charset="-128"/>
              </a:rPr>
              <a:t>②訪問先施設のスタッフに対する支援（支援方法</a:t>
            </a:r>
            <a:r>
              <a:rPr lang="ja-JP" altLang="en-US" sz="14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等の指導等）</a:t>
            </a:r>
          </a:p>
          <a:p>
            <a:pPr marL="179388" indent="-179388" fontAlgn="auto">
              <a:spcBef>
                <a:spcPts val="0"/>
              </a:spcBef>
              <a:spcAft>
                <a:spcPts val="0"/>
              </a:spcAft>
              <a:defRPr/>
            </a:pPr>
            <a:endParaRPr lang="ja-JP" altLang="en-US" sz="8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47" name="正方形/長方形 46"/>
          <p:cNvSpPr/>
          <p:nvPr/>
        </p:nvSpPr>
        <p:spPr>
          <a:xfrm>
            <a:off x="56456" y="4797152"/>
            <a:ext cx="1779341"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支援内容</a:t>
            </a:r>
          </a:p>
        </p:txBody>
      </p:sp>
      <p:sp>
        <p:nvSpPr>
          <p:cNvPr id="49" name="角丸四角形 48"/>
          <p:cNvSpPr/>
          <p:nvPr/>
        </p:nvSpPr>
        <p:spPr>
          <a:xfrm>
            <a:off x="57151" y="692150"/>
            <a:ext cx="9720263" cy="1728788"/>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lstStyle/>
          <a:p>
            <a:pPr marL="176213" indent="-176213" fontAlgn="auto">
              <a:lnSpc>
                <a:spcPct val="1100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乳児院や児童養護施設の入所者に占める障害児の割合は３割程度となっており、職員による支援に加えて、発達支援に関する専門的な支援が求められている。（乳児院：</a:t>
            </a:r>
            <a:r>
              <a:rPr lang="en-US" altLang="ja-JP" sz="1400" dirty="0">
                <a:solidFill>
                  <a:srgbClr val="000000"/>
                </a:solidFill>
                <a:latin typeface="HGPｺﾞｼｯｸM" panose="020B0600000000000000" pitchFamily="50" charset="-128"/>
                <a:ea typeface="HGPｺﾞｼｯｸM" panose="020B0600000000000000" pitchFamily="50" charset="-128"/>
              </a:rPr>
              <a:t>28.2</a:t>
            </a:r>
            <a:r>
              <a:rPr lang="ja-JP" altLang="en-US" sz="1400" dirty="0">
                <a:solidFill>
                  <a:srgbClr val="000000"/>
                </a:solidFill>
                <a:latin typeface="HGPｺﾞｼｯｸM" panose="020B0600000000000000" pitchFamily="50" charset="-128"/>
                <a:ea typeface="HGPｺﾞｼｯｸM" panose="020B0600000000000000" pitchFamily="50" charset="-128"/>
              </a:rPr>
              <a:t>％、児童養護施設：</a:t>
            </a:r>
            <a:r>
              <a:rPr lang="en-US" altLang="ja-JP" sz="1400" dirty="0">
                <a:solidFill>
                  <a:srgbClr val="000000"/>
                </a:solidFill>
                <a:latin typeface="HGPｺﾞｼｯｸM" panose="020B0600000000000000" pitchFamily="50" charset="-128"/>
                <a:ea typeface="HGPｺﾞｼｯｸM" panose="020B0600000000000000" pitchFamily="50" charset="-128"/>
              </a:rPr>
              <a:t>28.5</a:t>
            </a:r>
            <a:r>
              <a:rPr lang="ja-JP" altLang="en-US" sz="1400" dirty="0">
                <a:solidFill>
                  <a:srgbClr val="000000"/>
                </a:solidFill>
                <a:latin typeface="HGPｺﾞｼｯｸM" panose="020B0600000000000000" pitchFamily="50" charset="-128"/>
                <a:ea typeface="HGPｺﾞｼｯｸM" panose="020B0600000000000000" pitchFamily="50" charset="-128"/>
              </a:rPr>
              <a:t>％／平成</a:t>
            </a:r>
            <a:r>
              <a:rPr lang="en-US" altLang="ja-JP" sz="1400" dirty="0">
                <a:solidFill>
                  <a:srgbClr val="000000"/>
                </a:solidFill>
                <a:latin typeface="HGPｺﾞｼｯｸM" panose="020B0600000000000000" pitchFamily="50" charset="-128"/>
                <a:ea typeface="HGPｺﾞｼｯｸM" panose="020B0600000000000000" pitchFamily="50" charset="-128"/>
              </a:rPr>
              <a:t>24</a:t>
            </a:r>
            <a:r>
              <a:rPr lang="ja-JP" altLang="en-US" sz="1400" dirty="0">
                <a:solidFill>
                  <a:srgbClr val="000000"/>
                </a:solidFill>
                <a:latin typeface="HGPｺﾞｼｯｸM" panose="020B0600000000000000" pitchFamily="50" charset="-128"/>
                <a:ea typeface="HGPｺﾞｼｯｸM" panose="020B0600000000000000" pitchFamily="50" charset="-128"/>
              </a:rPr>
              <a:t>年度）</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lang="en-US" altLang="ja-JP" sz="80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このため、保育所等訪問支援の対象を乳児院や児童養護施設に入所している障害児に拡大し、障害児本人に対して他の児童との集団生活への適応のための専門的な支援を行うとともに、当該施設の職員に対して障害児の特性に応じた支援内容や関わり方についての助言等を行うことができることとする。</a:t>
            </a:r>
          </a:p>
        </p:txBody>
      </p:sp>
      <p:sp>
        <p:nvSpPr>
          <p:cNvPr id="41" name="正方形/長方形 40"/>
          <p:cNvSpPr/>
          <p:nvPr/>
        </p:nvSpPr>
        <p:spPr>
          <a:xfrm>
            <a:off x="5392738" y="419100"/>
            <a:ext cx="4456112"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3</a:t>
            </a:r>
            <a:r>
              <a:rPr lang="ja-JP" altLang="en-US" sz="1200" dirty="0">
                <a:solidFill>
                  <a:srgbClr val="000000"/>
                </a:solidFill>
              </a:rPr>
              <a:t>月</a:t>
            </a:r>
            <a:r>
              <a:rPr lang="en-US" altLang="ja-JP" sz="1200" dirty="0">
                <a:solidFill>
                  <a:srgbClr val="000000"/>
                </a:solidFill>
              </a:rPr>
              <a:t>8</a:t>
            </a:r>
            <a:r>
              <a:rPr lang="ja-JP" altLang="en-US" sz="1200" dirty="0">
                <a:solidFill>
                  <a:srgbClr val="000000"/>
                </a:solidFill>
              </a:rPr>
              <a:t>日（火）　障害保健福祉関係主管課長会議資料より</a:t>
            </a:r>
          </a:p>
        </p:txBody>
      </p:sp>
      <p:sp>
        <p:nvSpPr>
          <p:cNvPr id="42"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13</a:t>
            </a:fld>
            <a:endParaRPr lang="ja-JP" altLang="en-US" sz="1400" dirty="0" smtClean="0">
              <a:solidFill>
                <a:srgbClr val="000000"/>
              </a:solidFill>
            </a:endParaRPr>
          </a:p>
        </p:txBody>
      </p:sp>
    </p:spTree>
    <p:extLst>
      <p:ext uri="{BB962C8B-B14F-4D97-AF65-F5344CB8AC3E}">
        <p14:creationId xmlns:p14="http://schemas.microsoft.com/office/powerpoint/2010/main" val="1209310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2578" name="直線コネクタ 42"/>
          <p:cNvCxnSpPr>
            <a:cxnSpLocks noChangeShapeType="1"/>
          </p:cNvCxnSpPr>
          <p:nvPr/>
        </p:nvCxnSpPr>
        <p:spPr bwMode="auto">
          <a:xfrm>
            <a:off x="30163" y="-376238"/>
            <a:ext cx="9977437" cy="0"/>
          </a:xfrm>
          <a:prstGeom prst="line">
            <a:avLst/>
          </a:prstGeom>
          <a:noFill/>
          <a:ln w="9525" algn="ctr">
            <a:solidFill>
              <a:srgbClr val="99CCFF"/>
            </a:solidFill>
            <a:round/>
            <a:headEnd/>
            <a:tailEnd/>
          </a:ln>
          <a:extLst>
            <a:ext uri="{909E8E84-426E-40DD-AFC4-6F175D3DCCD1}">
              <a14:hiddenFill xmlns:a14="http://schemas.microsoft.com/office/drawing/2010/main">
                <a:noFill/>
              </a14:hiddenFill>
            </a:ext>
          </a:extLst>
        </p:spPr>
      </p:cxnSp>
      <p:sp>
        <p:nvSpPr>
          <p:cNvPr id="46" name="Rectangle 2"/>
          <p:cNvSpPr>
            <a:spLocks noChangeArrowheads="1"/>
          </p:cNvSpPr>
          <p:nvPr/>
        </p:nvSpPr>
        <p:spPr bwMode="auto">
          <a:xfrm>
            <a:off x="0" y="-101600"/>
            <a:ext cx="9906000" cy="431800"/>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lstStyle/>
          <a:p>
            <a:pPr fontAlgn="auto">
              <a:spcBef>
                <a:spcPts val="0"/>
              </a:spcBef>
              <a:spcAft>
                <a:spcPts val="0"/>
              </a:spcAft>
              <a:defRPr/>
            </a:pPr>
            <a:r>
              <a:rPr lang="ja-JP" altLang="en-US" sz="2400" spc="-100" dirty="0">
                <a:solidFill>
                  <a:srgbClr val="000000"/>
                </a:solidFill>
                <a:latin typeface="HG創英角ｺﾞｼｯｸUB" panose="020B0909000000000000" pitchFamily="49" charset="-128"/>
                <a:ea typeface="HG創英角ｺﾞｼｯｸUB" panose="020B0909000000000000" pitchFamily="49" charset="-128"/>
              </a:rPr>
              <a:t>医療的ケアを要する障害児に対する支援</a:t>
            </a:r>
            <a:endParaRPr lang="en-US" altLang="ja-JP" sz="2400" spc="-100" dirty="0">
              <a:solidFill>
                <a:srgbClr val="000000"/>
              </a:solidFill>
              <a:latin typeface="HG創英角ｺﾞｼｯｸUB" panose="020B0909000000000000" pitchFamily="49" charset="-128"/>
              <a:ea typeface="HG創英角ｺﾞｼｯｸUB" panose="020B0909000000000000" pitchFamily="49" charset="-128"/>
            </a:endParaRPr>
          </a:p>
        </p:txBody>
      </p:sp>
      <p:sp>
        <p:nvSpPr>
          <p:cNvPr id="47" name="角丸四角形 46"/>
          <p:cNvSpPr/>
          <p:nvPr/>
        </p:nvSpPr>
        <p:spPr>
          <a:xfrm>
            <a:off x="63500" y="460378"/>
            <a:ext cx="9720263" cy="1312863"/>
          </a:xfrm>
          <a:prstGeom prst="roundRect">
            <a:avLst>
              <a:gd name="adj" fmla="val 4923"/>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lstStyle/>
          <a:p>
            <a:pPr marL="176213" indent="-176213" fontAlgn="auto">
              <a:lnSpc>
                <a:spcPct val="110000"/>
              </a:lnSpc>
              <a:spcBef>
                <a:spcPts val="0"/>
              </a:spcBef>
              <a:spcAft>
                <a:spcPts val="0"/>
              </a:spcAft>
              <a:defRPr/>
            </a:pPr>
            <a:r>
              <a:rPr lang="ja-JP" altLang="ja-JP" sz="1400" dirty="0">
                <a:solidFill>
                  <a:srgbClr val="000000"/>
                </a:solidFill>
                <a:latin typeface="HGPｺﾞｼｯｸM" panose="020B0600000000000000" pitchFamily="50" charset="-128"/>
                <a:ea typeface="HGPｺﾞｼｯｸM" panose="020B0600000000000000" pitchFamily="50" charset="-128"/>
              </a:rPr>
              <a:t>○　医療技術の進歩等を背景として、ＮＩＣＵ等に長期間入院した後、</a:t>
            </a:r>
            <a:r>
              <a:rPr lang="ja-JP" altLang="en-US" sz="1400" dirty="0">
                <a:solidFill>
                  <a:srgbClr val="000000"/>
                </a:solidFill>
                <a:latin typeface="HGPｺﾞｼｯｸM" panose="020B0600000000000000" pitchFamily="50" charset="-128"/>
                <a:ea typeface="HGPｺﾞｼｯｸM" panose="020B0600000000000000" pitchFamily="50" charset="-128"/>
              </a:rPr>
              <a:t>引き続き</a:t>
            </a:r>
            <a:r>
              <a:rPr lang="ja-JP" altLang="ja-JP" sz="1400" dirty="0">
                <a:solidFill>
                  <a:srgbClr val="000000"/>
                </a:solidFill>
                <a:latin typeface="HGPｺﾞｼｯｸM" panose="020B0600000000000000" pitchFamily="50" charset="-128"/>
                <a:ea typeface="HGPｺﾞｼｯｸM" panose="020B0600000000000000" pitchFamily="50" charset="-128"/>
              </a:rPr>
              <a:t>人工呼吸器</a:t>
            </a:r>
            <a:r>
              <a:rPr lang="ja-JP" altLang="en-US" sz="1400" dirty="0">
                <a:solidFill>
                  <a:srgbClr val="000000"/>
                </a:solidFill>
                <a:latin typeface="HGPｺﾞｼｯｸM" panose="020B0600000000000000" pitchFamily="50" charset="-128"/>
                <a:ea typeface="HGPｺﾞｼｯｸM" panose="020B0600000000000000" pitchFamily="50" charset="-128"/>
              </a:rPr>
              <a:t>や胃</a:t>
            </a:r>
            <a:r>
              <a:rPr lang="ja-JP" altLang="en-US" sz="1400" dirty="0" err="1">
                <a:solidFill>
                  <a:srgbClr val="000000"/>
                </a:solidFill>
                <a:latin typeface="HGPｺﾞｼｯｸM" panose="020B0600000000000000" pitchFamily="50" charset="-128"/>
                <a:ea typeface="HGPｺﾞｼｯｸM" panose="020B0600000000000000" pitchFamily="50" charset="-128"/>
              </a:rPr>
              <a:t>ろう</a:t>
            </a:r>
            <a:r>
              <a:rPr lang="ja-JP" altLang="ja-JP" sz="1400" dirty="0">
                <a:solidFill>
                  <a:srgbClr val="000000"/>
                </a:solidFill>
                <a:latin typeface="HGPｺﾞｼｯｸM" panose="020B0600000000000000" pitchFamily="50" charset="-128"/>
                <a:ea typeface="HGPｺﾞｼｯｸM" panose="020B0600000000000000" pitchFamily="50" charset="-128"/>
              </a:rPr>
              <a:t>等を使用し、たんの吸引</a:t>
            </a:r>
            <a:r>
              <a:rPr lang="ja-JP" altLang="en-US" sz="1400" dirty="0">
                <a:solidFill>
                  <a:srgbClr val="000000"/>
                </a:solidFill>
                <a:latin typeface="HGPｺﾞｼｯｸM" panose="020B0600000000000000" pitchFamily="50" charset="-128"/>
                <a:ea typeface="HGPｺﾞｼｯｸM" panose="020B0600000000000000" pitchFamily="50" charset="-128"/>
              </a:rPr>
              <a:t>や経管栄養</a:t>
            </a:r>
            <a:r>
              <a:rPr lang="ja-JP" altLang="ja-JP" sz="1400" dirty="0">
                <a:solidFill>
                  <a:srgbClr val="000000"/>
                </a:solidFill>
                <a:latin typeface="HGPｺﾞｼｯｸM" panose="020B0600000000000000" pitchFamily="50" charset="-128"/>
                <a:ea typeface="HGPｺﾞｼｯｸM" panose="020B0600000000000000" pitchFamily="50" charset="-128"/>
              </a:rPr>
              <a:t>などの医療的ケアが必要な障害児（医療的ケア児）が増加している。</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lang="ja-JP" altLang="ja-JP" sz="30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spcBef>
                <a:spcPts val="0"/>
              </a:spcBef>
              <a:spcAft>
                <a:spcPts val="0"/>
              </a:spcAft>
              <a:defRPr/>
            </a:pPr>
            <a:r>
              <a:rPr lang="ja-JP" altLang="ja-JP" sz="1400" dirty="0">
                <a:solidFill>
                  <a:srgbClr val="000000"/>
                </a:solidFill>
                <a:latin typeface="HGPｺﾞｼｯｸM" panose="020B0600000000000000" pitchFamily="50" charset="-128"/>
                <a:ea typeface="HGPｺﾞｼｯｸM" panose="020B0600000000000000" pitchFamily="50" charset="-128"/>
              </a:rPr>
              <a:t>○　</a:t>
            </a:r>
            <a:r>
              <a:rPr lang="ja-JP" altLang="en-US" sz="1400" dirty="0">
                <a:solidFill>
                  <a:srgbClr val="000000"/>
                </a:solidFill>
                <a:latin typeface="HGPｺﾞｼｯｸM" panose="020B0600000000000000" pitchFamily="50" charset="-128"/>
                <a:ea typeface="HGPｺﾞｼｯｸM" panose="020B0600000000000000" pitchFamily="50" charset="-128"/>
              </a:rPr>
              <a:t>このため、</a:t>
            </a:r>
            <a:r>
              <a:rPr lang="ja-JP" altLang="ja-JP" sz="1400" dirty="0">
                <a:solidFill>
                  <a:srgbClr val="000000"/>
                </a:solidFill>
                <a:latin typeface="HGPｺﾞｼｯｸM" panose="020B0600000000000000" pitchFamily="50" charset="-128"/>
                <a:ea typeface="HGPｺﾞｼｯｸM" panose="020B0600000000000000" pitchFamily="50" charset="-128"/>
              </a:rPr>
              <a:t>医療的ケア児が、地域において必要な支援を円滑に受けることができるよう、地方公共団体は保健、</a:t>
            </a:r>
            <a:r>
              <a:rPr lang="ja-JP" altLang="en-US" sz="1400" dirty="0">
                <a:solidFill>
                  <a:srgbClr val="000000"/>
                </a:solidFill>
                <a:latin typeface="HGPｺﾞｼｯｸM" panose="020B0600000000000000" pitchFamily="50" charset="-128"/>
                <a:ea typeface="HGPｺﾞｼｯｸM" panose="020B0600000000000000" pitchFamily="50" charset="-128"/>
              </a:rPr>
              <a:t>医療、</a:t>
            </a:r>
            <a:r>
              <a:rPr lang="ja-JP" altLang="ja-JP" sz="1400" dirty="0">
                <a:solidFill>
                  <a:srgbClr val="000000"/>
                </a:solidFill>
                <a:latin typeface="HGPｺﾞｼｯｸM" panose="020B0600000000000000" pitchFamily="50" charset="-128"/>
                <a:ea typeface="HGPｺﾞｼｯｸM" panose="020B0600000000000000" pitchFamily="50" charset="-128"/>
              </a:rPr>
              <a:t>福祉その他の各関連分野の支援を行う機関との連絡調整を行うための体制の整備について必要な措置を講ずる</a:t>
            </a:r>
            <a:r>
              <a:rPr lang="ja-JP" altLang="en-US" sz="1400" dirty="0">
                <a:solidFill>
                  <a:srgbClr val="000000"/>
                </a:solidFill>
                <a:latin typeface="HGPｺﾞｼｯｸM" panose="020B0600000000000000" pitchFamily="50" charset="-128"/>
                <a:ea typeface="HGPｺﾞｼｯｸM" panose="020B0600000000000000" pitchFamily="50" charset="-128"/>
              </a:rPr>
              <a:t>よう努めることとする。</a:t>
            </a:r>
            <a:endParaRPr lang="ja-JP" altLang="ja-JP" sz="400" dirty="0">
              <a:solidFill>
                <a:srgbClr val="000000"/>
              </a:solidFill>
              <a:latin typeface="HGPｺﾞｼｯｸM" panose="020B0600000000000000" pitchFamily="50" charset="-128"/>
              <a:ea typeface="HGPｺﾞｼｯｸM" panose="020B0600000000000000" pitchFamily="50" charset="-128"/>
            </a:endParaRPr>
          </a:p>
          <a:p>
            <a:pPr fontAlgn="auto">
              <a:spcBef>
                <a:spcPts val="0"/>
              </a:spcBef>
              <a:spcAft>
                <a:spcPts val="0"/>
              </a:spcAft>
              <a:defRPr/>
            </a:pPr>
            <a:r>
              <a:rPr lang="ja-JP" altLang="en-US" sz="1200" dirty="0">
                <a:solidFill>
                  <a:srgbClr val="000000"/>
                </a:solidFill>
                <a:latin typeface="HGPｺﾞｼｯｸM" panose="020B0600000000000000" pitchFamily="50" charset="-128"/>
                <a:ea typeface="HGPｺﾞｼｯｸM" panose="020B0600000000000000" pitchFamily="50" charset="-128"/>
              </a:rPr>
              <a:t>　　</a:t>
            </a:r>
            <a:r>
              <a:rPr lang="en-US" altLang="ja-JP" sz="1200" dirty="0">
                <a:solidFill>
                  <a:srgbClr val="000000"/>
                </a:solidFill>
                <a:latin typeface="HGPｺﾞｼｯｸM" panose="020B0600000000000000" pitchFamily="50" charset="-128"/>
                <a:ea typeface="HGPｺﾞｼｯｸM" panose="020B0600000000000000" pitchFamily="50" charset="-128"/>
              </a:rPr>
              <a:t>※ </a:t>
            </a:r>
            <a:r>
              <a:rPr lang="ja-JP" altLang="ja-JP" sz="1200" dirty="0">
                <a:solidFill>
                  <a:srgbClr val="000000"/>
                </a:solidFill>
                <a:latin typeface="HGPｺﾞｼｯｸM" panose="020B0600000000000000" pitchFamily="50" charset="-128"/>
                <a:ea typeface="HGPｺﾞｼｯｸM" panose="020B0600000000000000" pitchFamily="50" charset="-128"/>
              </a:rPr>
              <a:t>施策例</a:t>
            </a:r>
            <a:r>
              <a:rPr lang="ja-JP" altLang="en-US" sz="1200" dirty="0">
                <a:solidFill>
                  <a:srgbClr val="000000"/>
                </a:solidFill>
                <a:latin typeface="HGPｺﾞｼｯｸM" panose="020B0600000000000000" pitchFamily="50" charset="-128"/>
                <a:ea typeface="HGPｺﾞｼｯｸM" panose="020B0600000000000000" pitchFamily="50" charset="-128"/>
              </a:rPr>
              <a:t>：　都道府県や市町村による</a:t>
            </a:r>
            <a:r>
              <a:rPr lang="ja-JP" altLang="ja-JP" sz="1200" dirty="0">
                <a:solidFill>
                  <a:srgbClr val="000000"/>
                </a:solidFill>
                <a:latin typeface="HGPｺﾞｼｯｸM" panose="020B0600000000000000" pitchFamily="50" charset="-128"/>
                <a:ea typeface="HGPｺﾞｼｯｸM" panose="020B0600000000000000" pitchFamily="50" charset="-128"/>
              </a:rPr>
              <a:t>関係機関の連携の場の設置</a:t>
            </a:r>
            <a:r>
              <a:rPr lang="ja-JP" altLang="en-US" sz="1200" dirty="0">
                <a:solidFill>
                  <a:srgbClr val="000000"/>
                </a:solidFill>
                <a:latin typeface="HGPｺﾞｼｯｸM" panose="020B0600000000000000" pitchFamily="50" charset="-128"/>
                <a:ea typeface="HGPｺﾞｼｯｸM" panose="020B0600000000000000" pitchFamily="50" charset="-128"/>
              </a:rPr>
              <a:t>、</a:t>
            </a:r>
            <a:r>
              <a:rPr lang="ja-JP" altLang="ja-JP" sz="1200" dirty="0">
                <a:solidFill>
                  <a:srgbClr val="000000"/>
                </a:solidFill>
                <a:latin typeface="HGPｺﾞｼｯｸM" panose="020B0600000000000000" pitchFamily="50" charset="-128"/>
                <a:ea typeface="HGPｺﾞｼｯｸM" panose="020B0600000000000000" pitchFamily="50" charset="-128"/>
              </a:rPr>
              <a:t>技術・知識の共有等を通じた医療・福祉</a:t>
            </a:r>
            <a:r>
              <a:rPr lang="ja-JP" altLang="en-US" sz="1200" dirty="0">
                <a:solidFill>
                  <a:srgbClr val="000000"/>
                </a:solidFill>
                <a:latin typeface="HGPｺﾞｼｯｸM" panose="020B0600000000000000" pitchFamily="50" charset="-128"/>
                <a:ea typeface="HGPｺﾞｼｯｸM" panose="020B0600000000000000" pitchFamily="50" charset="-128"/>
              </a:rPr>
              <a:t>等</a:t>
            </a:r>
            <a:r>
              <a:rPr lang="ja-JP" altLang="ja-JP" sz="1200" dirty="0">
                <a:solidFill>
                  <a:srgbClr val="000000"/>
                </a:solidFill>
                <a:latin typeface="HGPｺﾞｼｯｸM" panose="020B0600000000000000" pitchFamily="50" charset="-128"/>
                <a:ea typeface="HGPｺﾞｼｯｸM" panose="020B0600000000000000" pitchFamily="50" charset="-128"/>
              </a:rPr>
              <a:t>の連携体制の</a:t>
            </a:r>
            <a:r>
              <a:rPr lang="ja-JP" altLang="en-US" sz="1200" dirty="0">
                <a:solidFill>
                  <a:srgbClr val="000000"/>
                </a:solidFill>
                <a:latin typeface="HGPｺﾞｼｯｸM" panose="020B0600000000000000" pitchFamily="50" charset="-128"/>
                <a:ea typeface="HGPｺﾞｼｯｸM" panose="020B0600000000000000" pitchFamily="50" charset="-128"/>
              </a:rPr>
              <a:t>構築</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a:p>
            <a:pPr fontAlgn="auto">
              <a:spcBef>
                <a:spcPts val="0"/>
              </a:spcBef>
              <a:spcAft>
                <a:spcPts val="0"/>
              </a:spcAft>
              <a:defRPr/>
            </a:pPr>
            <a:endParaRPr lang="ja-JP" altLang="ja-JP" sz="1200" dirty="0">
              <a:solidFill>
                <a:srgbClr val="000000"/>
              </a:solidFill>
              <a:latin typeface="HGPｺﾞｼｯｸM" panose="020B0600000000000000" pitchFamily="50" charset="-128"/>
              <a:ea typeface="HGPｺﾞｼｯｸM" panose="020B0600000000000000" pitchFamily="50" charset="-128"/>
            </a:endParaRPr>
          </a:p>
        </p:txBody>
      </p:sp>
      <p:sp>
        <p:nvSpPr>
          <p:cNvPr id="9" name="角丸四角形 8"/>
          <p:cNvSpPr/>
          <p:nvPr/>
        </p:nvSpPr>
        <p:spPr bwMode="auto">
          <a:xfrm>
            <a:off x="101630" y="4995919"/>
            <a:ext cx="9661525" cy="1817687"/>
          </a:xfrm>
          <a:prstGeom prst="roundRect">
            <a:avLst>
              <a:gd name="adj" fmla="val 5312"/>
            </a:avLst>
          </a:prstGeom>
          <a:solidFill>
            <a:schemeClr val="bg1"/>
          </a:solidFill>
          <a:ln w="6350" cap="flat" cmpd="sng" algn="ctr">
            <a:solidFill>
              <a:schemeClr val="tx1">
                <a:lumMod val="75000"/>
                <a:lumOff val="25000"/>
              </a:schemeClr>
            </a:solidFill>
            <a:prstDash val="solid"/>
            <a:round/>
            <a:headEnd type="none" w="med" len="med"/>
            <a:tailEnd type="none" w="med" len="med"/>
          </a:ln>
          <a:effectLst/>
        </p:spPr>
        <p:txBody>
          <a:bodyPr lIns="36804" tIns="7359" rIns="36804" bIns="7359"/>
          <a:lstStyle/>
          <a:p>
            <a:pPr marL="119063" indent="-119063" defTabSz="873125">
              <a:defRPr/>
            </a:pPr>
            <a:endParaRPr lang="ja-JP" altLang="en-US" sz="1200">
              <a:solidFill>
                <a:srgbClr val="000000"/>
              </a:solidFill>
              <a:latin typeface="Arial"/>
              <a:ea typeface="ＭＳ Ｐゴシック"/>
            </a:endParaRPr>
          </a:p>
        </p:txBody>
      </p:sp>
      <p:sp>
        <p:nvSpPr>
          <p:cNvPr id="20" name="アーチ 19"/>
          <p:cNvSpPr/>
          <p:nvPr/>
        </p:nvSpPr>
        <p:spPr>
          <a:xfrm rot="16200000">
            <a:off x="127001" y="5353078"/>
            <a:ext cx="1054100" cy="1063625"/>
          </a:xfrm>
          <a:prstGeom prst="blockArc">
            <a:avLst>
              <a:gd name="adj1" fmla="val 9625393"/>
              <a:gd name="adj2" fmla="val 1427701"/>
              <a:gd name="adj3" fmla="val 16154"/>
            </a:avLst>
          </a:prstGeom>
          <a:solidFill>
            <a:schemeClr val="accent3">
              <a:lumMod val="95000"/>
            </a:schemeClr>
          </a:solidFill>
          <a:ln>
            <a:solidFill>
              <a:schemeClr val="bg2">
                <a:lumMod val="25000"/>
              </a:schemeClr>
            </a:solidFill>
          </a:ln>
        </p:spPr>
        <p:style>
          <a:lnRef idx="1">
            <a:schemeClr val="accent3"/>
          </a:lnRef>
          <a:fillRef idx="2">
            <a:schemeClr val="accent3"/>
          </a:fillRef>
          <a:effectRef idx="1">
            <a:schemeClr val="accent3"/>
          </a:effectRef>
          <a:fontRef idx="minor">
            <a:schemeClr val="dk1"/>
          </a:fontRef>
        </p:style>
        <p:txBody>
          <a:bodyPr vert="eaVert" anchor="ctr"/>
          <a:lstStyle/>
          <a:p>
            <a:pPr algn="ctr" fontAlgn="auto">
              <a:spcBef>
                <a:spcPts val="0"/>
              </a:spcBef>
              <a:spcAft>
                <a:spcPts val="0"/>
              </a:spcAft>
              <a:defRPr/>
            </a:pPr>
            <a:r>
              <a:rPr lang="ja-JP" altLang="en-US" sz="1600" b="1" dirty="0">
                <a:solidFill>
                  <a:srgbClr val="EEECE1">
                    <a:lumMod val="25000"/>
                  </a:srgbClr>
                </a:solidFill>
                <a:latin typeface="HG丸ｺﾞｼｯｸM-PRO" pitchFamily="50" charset="-128"/>
                <a:ea typeface="HG丸ｺﾞｼｯｸM-PRO" pitchFamily="50" charset="-128"/>
              </a:rPr>
              <a:t>連携</a:t>
            </a:r>
          </a:p>
        </p:txBody>
      </p:sp>
      <p:sp>
        <p:nvSpPr>
          <p:cNvPr id="29" name="角丸四角形 28"/>
          <p:cNvSpPr/>
          <p:nvPr/>
        </p:nvSpPr>
        <p:spPr>
          <a:xfrm>
            <a:off x="773113" y="4995919"/>
            <a:ext cx="8748712" cy="896937"/>
          </a:xfrm>
          <a:prstGeom prst="roundRect">
            <a:avLst>
              <a:gd name="adj" fmla="val 4065"/>
            </a:avLst>
          </a:prstGeom>
          <a:solidFill>
            <a:srgbClr val="FFFF99"/>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ja-JP" altLang="en-US" sz="2400" dirty="0">
              <a:ln>
                <a:solidFill>
                  <a:srgbClr val="00CC00"/>
                </a:solidFill>
              </a:ln>
              <a:solidFill>
                <a:srgbClr val="00CC00"/>
              </a:solidFill>
              <a:latin typeface="HG丸ｺﾞｼｯｸM-PRO" pitchFamily="50" charset="-128"/>
              <a:ea typeface="HG丸ｺﾞｼｯｸM-PRO" pitchFamily="50" charset="-128"/>
            </a:endParaRPr>
          </a:p>
        </p:txBody>
      </p:sp>
      <p:sp>
        <p:nvSpPr>
          <p:cNvPr id="28" name="角丸四角形 27"/>
          <p:cNvSpPr/>
          <p:nvPr/>
        </p:nvSpPr>
        <p:spPr>
          <a:xfrm>
            <a:off x="773113" y="5892800"/>
            <a:ext cx="8748712" cy="914400"/>
          </a:xfrm>
          <a:prstGeom prst="roundRect">
            <a:avLst>
              <a:gd name="adj" fmla="val 3040"/>
            </a:avLst>
          </a:prstGeom>
          <a:solidFill>
            <a:schemeClr val="accent5"/>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ja-JP" altLang="en-US" sz="2400" dirty="0">
              <a:ln>
                <a:solidFill>
                  <a:srgbClr val="00CC00"/>
                </a:solidFill>
              </a:ln>
              <a:solidFill>
                <a:srgbClr val="00CC00"/>
              </a:solidFill>
              <a:latin typeface="HG丸ｺﾞｼｯｸM-PRO" pitchFamily="50" charset="-128"/>
              <a:ea typeface="HG丸ｺﾞｼｯｸM-PRO" pitchFamily="50" charset="-128"/>
            </a:endParaRPr>
          </a:p>
        </p:txBody>
      </p:sp>
      <p:sp>
        <p:nvSpPr>
          <p:cNvPr id="5" name="角丸四角形 4"/>
          <p:cNvSpPr/>
          <p:nvPr/>
        </p:nvSpPr>
        <p:spPr>
          <a:xfrm>
            <a:off x="961614" y="6037364"/>
            <a:ext cx="429265" cy="624270"/>
          </a:xfrm>
          <a:prstGeom prst="round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ja-JP" altLang="en-US" sz="1600" b="1" dirty="0">
                <a:ln w="18415" cmpd="sng">
                  <a:noFill/>
                  <a:prstDash val="solid"/>
                </a:ln>
                <a:solidFill>
                  <a:srgbClr val="FFFFFF"/>
                </a:solidFill>
                <a:latin typeface="HGPｺﾞｼｯｸM" panose="020B0600000000000000" pitchFamily="50" charset="-128"/>
                <a:ea typeface="HGPｺﾞｼｯｸM" panose="020B0600000000000000" pitchFamily="50" charset="-128"/>
              </a:rPr>
              <a:t>医療</a:t>
            </a:r>
          </a:p>
        </p:txBody>
      </p:sp>
      <p:sp>
        <p:nvSpPr>
          <p:cNvPr id="21" name="角丸四角形 20"/>
          <p:cNvSpPr/>
          <p:nvPr/>
        </p:nvSpPr>
        <p:spPr>
          <a:xfrm>
            <a:off x="941589" y="5132387"/>
            <a:ext cx="443991" cy="640330"/>
          </a:xfrm>
          <a:prstGeom prst="roundRect">
            <a:avLst/>
          </a:prstGeom>
          <a:solidFill>
            <a:srgbClr val="FFC000"/>
          </a:solidFill>
          <a:ln>
            <a:solidFill>
              <a:schemeClr val="tx2">
                <a:lumMod val="50000"/>
                <a:lumOff val="50000"/>
              </a:schemeClr>
            </a:solidFill>
          </a:ln>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ja-JP" altLang="en-US" sz="1600" b="1" dirty="0">
                <a:ln w="18415" cmpd="sng">
                  <a:noFill/>
                  <a:prstDash val="solid"/>
                </a:ln>
                <a:solidFill>
                  <a:srgbClr val="000000">
                    <a:lumMod val="75000"/>
                    <a:lumOff val="25000"/>
                  </a:srgbClr>
                </a:solidFill>
                <a:latin typeface="HGPｺﾞｼｯｸM" panose="020B0600000000000000" pitchFamily="50" charset="-128"/>
                <a:ea typeface="HGPｺﾞｼｯｸM" panose="020B0600000000000000" pitchFamily="50" charset="-128"/>
              </a:rPr>
              <a:t>福祉</a:t>
            </a:r>
          </a:p>
        </p:txBody>
      </p:sp>
      <p:sp>
        <p:nvSpPr>
          <p:cNvPr id="24" name="角丸四角形 23"/>
          <p:cNvSpPr/>
          <p:nvPr/>
        </p:nvSpPr>
        <p:spPr>
          <a:xfrm>
            <a:off x="5715000" y="5643563"/>
            <a:ext cx="1944688" cy="487362"/>
          </a:xfrm>
          <a:prstGeom prst="roundRect">
            <a:avLst>
              <a:gd name="adj" fmla="val 2501"/>
            </a:avLst>
          </a:prstGeom>
          <a:solidFill>
            <a:schemeClr val="bg1"/>
          </a:solidFill>
          <a:ln w="19050">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（自立支援）協議会</a:t>
            </a:r>
            <a:endParaRPr lang="en-US" altLang="ja-JP" sz="1050" dirty="0">
              <a:solidFill>
                <a:srgbClr val="EEECE1">
                  <a:lumMod val="25000"/>
                </a:srgbClr>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子ども関係の専門部会等</a:t>
            </a:r>
          </a:p>
        </p:txBody>
      </p:sp>
      <p:sp>
        <p:nvSpPr>
          <p:cNvPr id="42" name="円/楕円 41"/>
          <p:cNvSpPr/>
          <p:nvPr/>
        </p:nvSpPr>
        <p:spPr>
          <a:xfrm>
            <a:off x="3636965" y="5637213"/>
            <a:ext cx="1143000" cy="493712"/>
          </a:xfrm>
          <a:prstGeom prst="ellipse">
            <a:avLst/>
          </a:prstGeom>
          <a:solidFill>
            <a:srgbClr val="FFFF00"/>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自治体</a:t>
            </a:r>
            <a:endParaRPr lang="en-US" altLang="ja-JP" sz="1050" dirty="0">
              <a:solidFill>
                <a:srgbClr val="EEECE1">
                  <a:lumMod val="25000"/>
                </a:srgbClr>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担当課</a:t>
            </a:r>
          </a:p>
        </p:txBody>
      </p:sp>
      <p:pic>
        <p:nvPicPr>
          <p:cNvPr id="15259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4433" y="5653088"/>
            <a:ext cx="647700" cy="538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1" name="グラフ 30"/>
          <p:cNvGraphicFramePr>
            <a:graphicFrameLocks/>
          </p:cNvGraphicFramePr>
          <p:nvPr/>
        </p:nvGraphicFramePr>
        <p:xfrm>
          <a:off x="3396222" y="2246952"/>
          <a:ext cx="3055953" cy="2387126"/>
        </p:xfrm>
        <a:graphic>
          <a:graphicData uri="http://schemas.openxmlformats.org/drawingml/2006/chart">
            <c:chart xmlns:c="http://schemas.openxmlformats.org/drawingml/2006/chart" xmlns:r="http://schemas.openxmlformats.org/officeDocument/2006/relationships" r:id="rId3"/>
          </a:graphicData>
        </a:graphic>
      </p:graphicFrame>
      <p:pic>
        <p:nvPicPr>
          <p:cNvPr id="152595" name="Picture 2"/>
          <p:cNvPicPr>
            <a:picLocks noGrp="1" noChangeAspect="1" noChangeArrowheads="1"/>
          </p:cNvPicPr>
          <p:nvPr>
            <p:ph idx="1"/>
          </p:nvPr>
        </p:nvPicPr>
        <p:blipFill>
          <a:blip r:embed="rId4">
            <a:grayscl/>
            <a:biLevel thresh="50000"/>
            <a:extLst>
              <a:ext uri="{28A0092B-C50C-407E-A947-70E740481C1C}">
                <a14:useLocalDpi xmlns:a14="http://schemas.microsoft.com/office/drawing/2010/main" val="0"/>
              </a:ext>
            </a:extLst>
          </a:blip>
          <a:srcRect/>
          <a:stretch>
            <a:fillRect/>
          </a:stretch>
        </p:blipFill>
        <p:spPr>
          <a:xfrm>
            <a:off x="1708171" y="5224519"/>
            <a:ext cx="7654925" cy="13604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横巻き 6"/>
          <p:cNvSpPr/>
          <p:nvPr/>
        </p:nvSpPr>
        <p:spPr>
          <a:xfrm>
            <a:off x="41275" y="4689475"/>
            <a:ext cx="2444750" cy="401638"/>
          </a:xfrm>
          <a:prstGeom prst="horizontalScroll">
            <a:avLst/>
          </a:prstGeom>
          <a:solidFill>
            <a:schemeClr val="bg1"/>
          </a:solidFill>
          <a:ln w="15875">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fontAlgn="auto">
              <a:spcBef>
                <a:spcPts val="0"/>
              </a:spcBef>
              <a:spcAft>
                <a:spcPts val="0"/>
              </a:spcAft>
              <a:defRPr/>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関係機関による連携イメージ図</a:t>
            </a:r>
          </a:p>
        </p:txBody>
      </p:sp>
      <p:sp>
        <p:nvSpPr>
          <p:cNvPr id="35" name="円/楕円 34"/>
          <p:cNvSpPr/>
          <p:nvPr/>
        </p:nvSpPr>
        <p:spPr>
          <a:xfrm>
            <a:off x="1614493" y="5294313"/>
            <a:ext cx="1797050" cy="412750"/>
          </a:xfrm>
          <a:prstGeom prst="ellipse">
            <a:avLst/>
          </a:prstGeom>
          <a:solidFill>
            <a:srgbClr val="FFC000"/>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相談支援事業所</a:t>
            </a:r>
          </a:p>
        </p:txBody>
      </p:sp>
      <p:sp>
        <p:nvSpPr>
          <p:cNvPr id="19" name="円/楕円 18"/>
          <p:cNvSpPr/>
          <p:nvPr/>
        </p:nvSpPr>
        <p:spPr>
          <a:xfrm>
            <a:off x="3530600" y="5114925"/>
            <a:ext cx="1685925" cy="393700"/>
          </a:xfrm>
          <a:prstGeom prst="ellipse">
            <a:avLst/>
          </a:prstGeom>
          <a:solidFill>
            <a:srgbClr val="FFC000"/>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児童発達支援</a:t>
            </a:r>
            <a:endParaRPr lang="en-US" altLang="ja-JP" sz="1050" dirty="0">
              <a:solidFill>
                <a:srgbClr val="EEECE1">
                  <a:lumMod val="25000"/>
                </a:srgbClr>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センター等</a:t>
            </a:r>
          </a:p>
        </p:txBody>
      </p:sp>
      <p:sp>
        <p:nvSpPr>
          <p:cNvPr id="44" name="円/楕円 43"/>
          <p:cNvSpPr/>
          <p:nvPr/>
        </p:nvSpPr>
        <p:spPr>
          <a:xfrm>
            <a:off x="5572125" y="5114925"/>
            <a:ext cx="1946276" cy="420688"/>
          </a:xfrm>
          <a:prstGeom prst="ellipse">
            <a:avLst/>
          </a:prstGeom>
          <a:solidFill>
            <a:srgbClr val="FFC000"/>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障害福祉サービス事業所</a:t>
            </a:r>
          </a:p>
        </p:txBody>
      </p:sp>
      <p:sp>
        <p:nvSpPr>
          <p:cNvPr id="11" name="角丸四角形吹き出し 10"/>
          <p:cNvSpPr/>
          <p:nvPr/>
        </p:nvSpPr>
        <p:spPr>
          <a:xfrm>
            <a:off x="7866063" y="5332469"/>
            <a:ext cx="1522412" cy="446087"/>
          </a:xfrm>
          <a:prstGeom prst="wedgeRoundRectCallout">
            <a:avLst>
              <a:gd name="adj1" fmla="val -57518"/>
              <a:gd name="adj2" fmla="val -8612"/>
              <a:gd name="adj3" fmla="val 16667"/>
            </a:avLst>
          </a:prstGeom>
          <a:solidFill>
            <a:schemeClr val="bg1"/>
          </a:solidFill>
          <a:ln w="12700">
            <a:solidFill>
              <a:schemeClr val="tx1">
                <a:lumMod val="65000"/>
                <a:lumOff val="35000"/>
              </a:schemeClr>
            </a:solidFill>
            <a:prstDash val="dash"/>
          </a:ln>
        </p:spPr>
        <p:style>
          <a:lnRef idx="1">
            <a:schemeClr val="accent3"/>
          </a:lnRef>
          <a:fillRef idx="2">
            <a:schemeClr val="accent3"/>
          </a:fillRef>
          <a:effectRef idx="1">
            <a:schemeClr val="accent3"/>
          </a:effectRef>
          <a:fontRef idx="minor">
            <a:schemeClr val="dk1"/>
          </a:fontRef>
        </p:style>
        <p:txBody>
          <a:bodyPr anchor="ctr"/>
          <a:lstStyle/>
          <a:p>
            <a:pPr fontAlgn="auto">
              <a:lnSpc>
                <a:spcPts val="1300"/>
              </a:lnSpc>
              <a:spcBef>
                <a:spcPts val="0"/>
              </a:spcBef>
              <a:spcAft>
                <a:spcPts val="0"/>
              </a:spcAft>
              <a:defRPr/>
            </a:pPr>
            <a:r>
              <a:rPr lang="ja-JP" altLang="en-US" sz="1400" dirty="0">
                <a:solidFill>
                  <a:srgbClr val="EEECE1">
                    <a:lumMod val="25000"/>
                  </a:srgbClr>
                </a:solidFill>
                <a:latin typeface="HG丸ｺﾞｼｯｸM-PRO" pitchFamily="50" charset="-128"/>
                <a:ea typeface="HG丸ｺﾞｼｯｸM-PRO" pitchFamily="50" charset="-128"/>
              </a:rPr>
              <a:t>　</a:t>
            </a:r>
            <a:r>
              <a:rPr lang="ja-JP" altLang="en-US" sz="1100" dirty="0">
                <a:solidFill>
                  <a:srgbClr val="EEECE1">
                    <a:lumMod val="25000"/>
                  </a:srgbClr>
                </a:solidFill>
                <a:latin typeface="HG丸ｺﾞｼｯｸM-PRO" pitchFamily="50" charset="-128"/>
                <a:ea typeface="HG丸ｺﾞｼｯｸM-PRO" pitchFamily="50" charset="-128"/>
              </a:rPr>
              <a:t>・</a:t>
            </a:r>
            <a:r>
              <a:rPr lang="ja-JP" altLang="en-US" sz="1050" dirty="0">
                <a:solidFill>
                  <a:srgbClr val="EEECE1">
                    <a:lumMod val="25000"/>
                  </a:srgbClr>
                </a:solidFill>
                <a:latin typeface="HG丸ｺﾞｼｯｸM-PRO" pitchFamily="50" charset="-128"/>
                <a:ea typeface="HG丸ｺﾞｼｯｸM-PRO" pitchFamily="50" charset="-128"/>
              </a:rPr>
              <a:t>特別支援学校　</a:t>
            </a:r>
            <a:endParaRPr lang="en-US" altLang="ja-JP" sz="1050" dirty="0">
              <a:solidFill>
                <a:srgbClr val="EEECE1">
                  <a:lumMod val="25000"/>
                </a:srgbClr>
              </a:solidFill>
              <a:latin typeface="HG丸ｺﾞｼｯｸM-PRO" pitchFamily="50" charset="-128"/>
              <a:ea typeface="HG丸ｺﾞｼｯｸM-PRO" pitchFamily="50" charset="-128"/>
            </a:endParaRPr>
          </a:p>
          <a:p>
            <a:pPr fontAlgn="auto">
              <a:lnSpc>
                <a:spcPts val="1300"/>
              </a:lnSpc>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　 ・訪問教育</a:t>
            </a:r>
          </a:p>
        </p:txBody>
      </p:sp>
      <p:sp>
        <p:nvSpPr>
          <p:cNvPr id="36" name="角丸四角形 35"/>
          <p:cNvSpPr/>
          <p:nvPr/>
        </p:nvSpPr>
        <p:spPr>
          <a:xfrm>
            <a:off x="7942263" y="5233988"/>
            <a:ext cx="222250" cy="525462"/>
          </a:xfrm>
          <a:prstGeom prst="roundRect">
            <a:avLst/>
          </a:prstGeom>
          <a:solidFill>
            <a:srgbClr val="CCFF99"/>
          </a:solidFill>
          <a:ln>
            <a:solidFill>
              <a:schemeClr val="bg2">
                <a:lumMod val="2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100" b="1" dirty="0">
                <a:ln w="18415" cmpd="sng">
                  <a:noFill/>
                  <a:prstDash val="solid"/>
                </a:ln>
                <a:solidFill>
                  <a:srgbClr val="EEECE1">
                    <a:lumMod val="25000"/>
                  </a:srgbClr>
                </a:solidFill>
                <a:latin typeface="HG丸ｺﾞｼｯｸM-PRO" pitchFamily="50" charset="-128"/>
                <a:ea typeface="HG丸ｺﾞｼｯｸM-PRO" pitchFamily="50" charset="-128"/>
              </a:rPr>
              <a:t>教育</a:t>
            </a:r>
          </a:p>
        </p:txBody>
      </p:sp>
      <p:sp>
        <p:nvSpPr>
          <p:cNvPr id="33" name="角丸四角形吹き出し 32"/>
          <p:cNvSpPr/>
          <p:nvPr/>
        </p:nvSpPr>
        <p:spPr>
          <a:xfrm>
            <a:off x="7945438" y="6267450"/>
            <a:ext cx="1520825" cy="446088"/>
          </a:xfrm>
          <a:prstGeom prst="wedgeRoundRectCallout">
            <a:avLst>
              <a:gd name="adj1" fmla="val -60425"/>
              <a:gd name="adj2" fmla="val -19569"/>
              <a:gd name="adj3" fmla="val 16667"/>
            </a:avLst>
          </a:prstGeom>
          <a:solidFill>
            <a:schemeClr val="bg1"/>
          </a:solidFill>
          <a:ln w="12700">
            <a:solidFill>
              <a:schemeClr val="tx1">
                <a:lumMod val="65000"/>
                <a:lumOff val="35000"/>
              </a:schemeClr>
            </a:solidFill>
            <a:prstDash val="dash"/>
          </a:ln>
        </p:spPr>
        <p:style>
          <a:lnRef idx="1">
            <a:schemeClr val="accent3"/>
          </a:lnRef>
          <a:fillRef idx="2">
            <a:schemeClr val="accent3"/>
          </a:fillRef>
          <a:effectRef idx="1">
            <a:schemeClr val="accent3"/>
          </a:effectRef>
          <a:fontRef idx="minor">
            <a:schemeClr val="dk1"/>
          </a:fontRef>
        </p:style>
        <p:txBody>
          <a:bodyPr anchor="ctr"/>
          <a:lstStyle/>
          <a:p>
            <a:pPr fontAlgn="auto">
              <a:lnSpc>
                <a:spcPts val="1300"/>
              </a:lnSpc>
              <a:spcBef>
                <a:spcPts val="0"/>
              </a:spcBef>
              <a:spcAft>
                <a:spcPts val="0"/>
              </a:spcAft>
              <a:defRPr/>
            </a:pPr>
            <a:r>
              <a:rPr lang="ja-JP" altLang="en-US" sz="1400" dirty="0">
                <a:solidFill>
                  <a:srgbClr val="EEECE1">
                    <a:lumMod val="25000"/>
                  </a:srgbClr>
                </a:solidFill>
                <a:latin typeface="HG丸ｺﾞｼｯｸM-PRO" pitchFamily="50" charset="-128"/>
                <a:ea typeface="HG丸ｺﾞｼｯｸM-PRO" pitchFamily="50" charset="-128"/>
              </a:rPr>
              <a:t>　</a:t>
            </a:r>
            <a:r>
              <a:rPr lang="ja-JP" altLang="en-US" sz="1050" dirty="0">
                <a:solidFill>
                  <a:srgbClr val="EEECE1">
                    <a:lumMod val="25000"/>
                  </a:srgbClr>
                </a:solidFill>
                <a:latin typeface="HG丸ｺﾞｼｯｸM-PRO" pitchFamily="50" charset="-128"/>
                <a:ea typeface="HG丸ｺﾞｼｯｸM-PRO" pitchFamily="50" charset="-128"/>
              </a:rPr>
              <a:t>・保健所　</a:t>
            </a:r>
            <a:endParaRPr lang="en-US" altLang="ja-JP" sz="1050" dirty="0">
              <a:solidFill>
                <a:srgbClr val="EEECE1">
                  <a:lumMod val="25000"/>
                </a:srgbClr>
              </a:solidFill>
              <a:latin typeface="HG丸ｺﾞｼｯｸM-PRO" pitchFamily="50" charset="-128"/>
              <a:ea typeface="HG丸ｺﾞｼｯｸM-PRO" pitchFamily="50" charset="-128"/>
            </a:endParaRPr>
          </a:p>
          <a:p>
            <a:pPr fontAlgn="auto">
              <a:lnSpc>
                <a:spcPts val="1300"/>
              </a:lnSpc>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　 ・保健センター</a:t>
            </a:r>
          </a:p>
        </p:txBody>
      </p:sp>
      <p:sp>
        <p:nvSpPr>
          <p:cNvPr id="37" name="角丸四角形 36"/>
          <p:cNvSpPr/>
          <p:nvPr/>
        </p:nvSpPr>
        <p:spPr>
          <a:xfrm>
            <a:off x="7945438" y="6213531"/>
            <a:ext cx="222250" cy="523875"/>
          </a:xfrm>
          <a:prstGeom prst="roundRect">
            <a:avLst/>
          </a:prstGeom>
          <a:solidFill>
            <a:srgbClr val="FDBBC1"/>
          </a:solidFill>
          <a:ln>
            <a:solidFill>
              <a:schemeClr val="bg2">
                <a:lumMod val="2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050" b="1" dirty="0">
                <a:ln w="18415" cmpd="sng">
                  <a:noFill/>
                  <a:prstDash val="solid"/>
                </a:ln>
                <a:solidFill>
                  <a:srgbClr val="EEECE1">
                    <a:lumMod val="25000"/>
                  </a:srgbClr>
                </a:solidFill>
                <a:latin typeface="HG丸ｺﾞｼｯｸM-PRO" pitchFamily="50" charset="-128"/>
                <a:ea typeface="HG丸ｺﾞｼｯｸM-PRO" pitchFamily="50" charset="-128"/>
              </a:rPr>
              <a:t>保健</a:t>
            </a:r>
          </a:p>
        </p:txBody>
      </p:sp>
      <p:sp>
        <p:nvSpPr>
          <p:cNvPr id="16" name="円/楕円 15"/>
          <p:cNvSpPr/>
          <p:nvPr/>
        </p:nvSpPr>
        <p:spPr>
          <a:xfrm>
            <a:off x="5500688" y="6299200"/>
            <a:ext cx="2089150" cy="458788"/>
          </a:xfrm>
          <a:prstGeom prst="ellipse">
            <a:avLst/>
          </a:prstGeom>
          <a:solidFill>
            <a:srgbClr val="99CCFF"/>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地域中核病院</a:t>
            </a:r>
            <a:endParaRPr lang="en-US" altLang="ja-JP" sz="1050" dirty="0">
              <a:solidFill>
                <a:srgbClr val="EEECE1">
                  <a:lumMod val="25000"/>
                </a:srgbClr>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地域小児科センター</a:t>
            </a:r>
          </a:p>
        </p:txBody>
      </p:sp>
      <p:sp>
        <p:nvSpPr>
          <p:cNvPr id="32" name="円/楕円 31"/>
          <p:cNvSpPr/>
          <p:nvPr/>
        </p:nvSpPr>
        <p:spPr>
          <a:xfrm>
            <a:off x="3124230" y="6307138"/>
            <a:ext cx="2124075" cy="430212"/>
          </a:xfrm>
          <a:prstGeom prst="ellipse">
            <a:avLst/>
          </a:prstGeom>
          <a:solidFill>
            <a:srgbClr val="99CCFF"/>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小児科診療所</a:t>
            </a:r>
            <a:endParaRPr lang="en-US" altLang="ja-JP" sz="1050" dirty="0">
              <a:solidFill>
                <a:srgbClr val="EEECE1">
                  <a:lumMod val="25000"/>
                </a:srgbClr>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在宅療養支援診療所</a:t>
            </a:r>
          </a:p>
        </p:txBody>
      </p:sp>
      <p:sp>
        <p:nvSpPr>
          <p:cNvPr id="34" name="円/楕円 33"/>
          <p:cNvSpPr/>
          <p:nvPr/>
        </p:nvSpPr>
        <p:spPr>
          <a:xfrm>
            <a:off x="1614518" y="6099231"/>
            <a:ext cx="1487487" cy="409575"/>
          </a:xfrm>
          <a:prstGeom prst="ellipse">
            <a:avLst/>
          </a:prstGeom>
          <a:solidFill>
            <a:srgbClr val="99CCFF"/>
          </a:solidFill>
          <a:ln>
            <a:solidFill>
              <a:schemeClr val="tx1">
                <a:lumMod val="65000"/>
                <a:lumOff val="3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訪問看護</a:t>
            </a:r>
            <a:endParaRPr lang="en-US" altLang="ja-JP" sz="1050" dirty="0">
              <a:solidFill>
                <a:srgbClr val="EEECE1">
                  <a:lumMod val="25000"/>
                </a:srgbClr>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1050" dirty="0">
                <a:solidFill>
                  <a:srgbClr val="EEECE1">
                    <a:lumMod val="25000"/>
                  </a:srgbClr>
                </a:solidFill>
                <a:latin typeface="HG丸ｺﾞｼｯｸM-PRO" pitchFamily="50" charset="-128"/>
                <a:ea typeface="HG丸ｺﾞｼｯｸM-PRO" pitchFamily="50" charset="-128"/>
              </a:rPr>
              <a:t>ステーション</a:t>
            </a:r>
          </a:p>
        </p:txBody>
      </p:sp>
      <p:sp>
        <p:nvSpPr>
          <p:cNvPr id="51" name="テキスト ボックス 50"/>
          <p:cNvSpPr txBox="1"/>
          <p:nvPr/>
        </p:nvSpPr>
        <p:spPr>
          <a:xfrm>
            <a:off x="3432599" y="1904724"/>
            <a:ext cx="3071043" cy="415498"/>
          </a:xfrm>
          <a:prstGeom prst="rect">
            <a:avLst/>
          </a:prstGeom>
          <a:solidFill>
            <a:schemeClr val="accent6">
              <a:lumMod val="5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fontAlgn="auto">
              <a:spcBef>
                <a:spcPts val="0"/>
              </a:spcBef>
              <a:spcAft>
                <a:spcPts val="0"/>
              </a:spcAft>
              <a:defRPr/>
            </a:pPr>
            <a:r>
              <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　在宅人工呼吸指導管理料算定件数</a:t>
            </a:r>
            <a:endParaRPr lang="en-US" altLang="ja-JP"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0</a:t>
            </a:r>
            <a:r>
              <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19</a:t>
            </a:r>
            <a:r>
              <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歳）の推移</a:t>
            </a:r>
          </a:p>
        </p:txBody>
      </p:sp>
      <p:sp>
        <p:nvSpPr>
          <p:cNvPr id="152610" name="テキスト ボックス 39"/>
          <p:cNvSpPr txBox="1">
            <a:spLocks noChangeArrowheads="1"/>
          </p:cNvSpPr>
          <p:nvPr/>
        </p:nvSpPr>
        <p:spPr bwMode="auto">
          <a:xfrm>
            <a:off x="3411540" y="2436813"/>
            <a:ext cx="5048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1000" smtClean="0">
                <a:solidFill>
                  <a:srgbClr val="000000"/>
                </a:solidFill>
              </a:rPr>
              <a:t>（件）</a:t>
            </a:r>
          </a:p>
        </p:txBody>
      </p:sp>
      <p:grpSp>
        <p:nvGrpSpPr>
          <p:cNvPr id="152611" name="グループ化 18"/>
          <p:cNvGrpSpPr>
            <a:grpSpLocks/>
          </p:cNvGrpSpPr>
          <p:nvPr/>
        </p:nvGrpSpPr>
        <p:grpSpPr bwMode="auto">
          <a:xfrm>
            <a:off x="0" y="330200"/>
            <a:ext cx="9906000" cy="71438"/>
            <a:chOff x="0" y="188640"/>
            <a:chExt cx="9144000" cy="72008"/>
          </a:xfrm>
        </p:grpSpPr>
        <p:cxnSp>
          <p:nvCxnSpPr>
            <p:cNvPr id="49" name="直線コネクタ 48"/>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graphicFrame>
        <p:nvGraphicFramePr>
          <p:cNvPr id="60" name="表 59"/>
          <p:cNvGraphicFramePr>
            <a:graphicFrameLocks noGrp="1"/>
          </p:cNvGraphicFramePr>
          <p:nvPr/>
        </p:nvGraphicFramePr>
        <p:xfrm>
          <a:off x="6675440" y="2405066"/>
          <a:ext cx="3128962" cy="2106615"/>
        </p:xfrm>
        <a:graphic>
          <a:graphicData uri="http://schemas.openxmlformats.org/drawingml/2006/table">
            <a:tbl>
              <a:tblPr firstRow="1" firstCol="1" bandRow="1">
                <a:tableStyleId>{5940675A-B579-460E-94D1-54222C63F5DA}</a:tableStyleId>
              </a:tblPr>
              <a:tblGrid>
                <a:gridCol w="2381609"/>
                <a:gridCol w="355474"/>
                <a:gridCol w="391879"/>
              </a:tblGrid>
              <a:tr h="181005">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ctr">
                        <a:spcAft>
                          <a:spcPts val="0"/>
                        </a:spcAft>
                      </a:pPr>
                      <a:r>
                        <a:rPr lang="ja-JP" altLang="en-US" sz="1000" b="0" kern="100" dirty="0" smtClean="0">
                          <a:solidFill>
                            <a:schemeClr val="tx1">
                              <a:lumMod val="85000"/>
                              <a:lumOff val="15000"/>
                            </a:schemeClr>
                          </a:solidFill>
                          <a:effectLst/>
                        </a:rPr>
                        <a:t>相談先</a:t>
                      </a:r>
                      <a:endParaRPr lang="ja-JP" sz="1000" b="0" kern="100" dirty="0">
                        <a:solidFill>
                          <a:schemeClr val="tx1">
                            <a:lumMod val="85000"/>
                            <a:lumOff val="15000"/>
                          </a:schemeClr>
                        </a:solidFill>
                        <a:effectLst/>
                        <a:latin typeface="+mn-ea"/>
                        <a:ea typeface="+mn-ea"/>
                        <a:cs typeface="Times New Roman"/>
                      </a:endParaRPr>
                    </a:p>
                  </a:txBody>
                  <a:tcPr marL="68547" marR="68547" marT="0" marB="0">
                    <a:solidFill>
                      <a:srgbClr val="D2DCF0"/>
                    </a:solidFill>
                  </a:tcPr>
                </a:tc>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r">
                        <a:spcAft>
                          <a:spcPts val="0"/>
                        </a:spcAft>
                      </a:pPr>
                      <a:r>
                        <a:rPr lang="ja-JP" sz="1000" b="0" kern="0" dirty="0">
                          <a:solidFill>
                            <a:schemeClr val="tx1">
                              <a:lumMod val="85000"/>
                              <a:lumOff val="15000"/>
                            </a:schemeClr>
                          </a:solidFill>
                          <a:effectLst/>
                        </a:rPr>
                        <a:t>人</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r">
                        <a:spcAft>
                          <a:spcPts val="0"/>
                        </a:spcAft>
                      </a:pPr>
                      <a:r>
                        <a:rPr lang="ja-JP" sz="1000" b="0" kern="0" dirty="0">
                          <a:solidFill>
                            <a:schemeClr val="tx1">
                              <a:lumMod val="85000"/>
                              <a:lumOff val="15000"/>
                            </a:schemeClr>
                          </a:solidFill>
                          <a:effectLst/>
                        </a:rPr>
                        <a:t>％</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r>
              <a:tr h="259209">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0" dirty="0" smtClean="0">
                          <a:solidFill>
                            <a:schemeClr val="tx1">
                              <a:lumMod val="85000"/>
                              <a:lumOff val="15000"/>
                            </a:schemeClr>
                          </a:solidFill>
                          <a:effectLst/>
                        </a:rPr>
                        <a:t>医療機関の職員（医師、看護師、</a:t>
                      </a:r>
                      <a:r>
                        <a:rPr lang="en-US" altLang="ja-JP" sz="1000" b="0" kern="0" dirty="0" smtClean="0">
                          <a:solidFill>
                            <a:schemeClr val="tx1">
                              <a:lumMod val="85000"/>
                              <a:lumOff val="15000"/>
                            </a:schemeClr>
                          </a:solidFill>
                          <a:effectLst/>
                        </a:rPr>
                        <a:t>MSW</a:t>
                      </a:r>
                      <a:r>
                        <a:rPr lang="ja-JP" altLang="en-US" sz="1000" b="0" kern="0" dirty="0" smtClean="0">
                          <a:solidFill>
                            <a:schemeClr val="tx1">
                              <a:lumMod val="85000"/>
                              <a:lumOff val="15000"/>
                            </a:schemeClr>
                          </a:solidFill>
                          <a:effectLst/>
                        </a:rPr>
                        <a:t>等）</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692</a:t>
                      </a:r>
                      <a:endParaRPr lang="ja-JP" sz="1000" kern="100" dirty="0">
                        <a:solidFill>
                          <a:schemeClr val="tx1"/>
                        </a:solidFill>
                        <a:effectLst/>
                        <a:latin typeface="+mn-ea"/>
                        <a:ea typeface="+mn-ea"/>
                        <a:cs typeface="Times New Roman"/>
                      </a:endParaRPr>
                    </a:p>
                  </a:txBody>
                  <a:tcPr marL="68547" marR="68547"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77.4</a:t>
                      </a:r>
                      <a:endParaRPr lang="ja-JP" sz="1000" kern="100" dirty="0">
                        <a:solidFill>
                          <a:schemeClr val="tx1"/>
                        </a:solidFill>
                        <a:effectLst/>
                        <a:latin typeface="+mn-ea"/>
                        <a:ea typeface="+mn-ea"/>
                        <a:cs typeface="Times New Roman"/>
                      </a:endParaRPr>
                    </a:p>
                  </a:txBody>
                  <a:tcPr marL="68547" marR="68547" marT="0" marB="0" anchor="ctr"/>
                </a:tc>
              </a:tr>
              <a:tr h="181005">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訪問看護事業所等の職員（看護師等）</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405</a:t>
                      </a:r>
                      <a:endParaRPr lang="ja-JP" sz="1000" kern="100" dirty="0">
                        <a:solidFill>
                          <a:schemeClr val="tx1"/>
                        </a:solidFill>
                        <a:effectLst/>
                        <a:latin typeface="+mn-ea"/>
                        <a:ea typeface="+mn-ea"/>
                        <a:cs typeface="Times New Roman"/>
                      </a:endParaRPr>
                    </a:p>
                  </a:txBody>
                  <a:tcPr marL="68547" marR="68547"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45.3</a:t>
                      </a:r>
                      <a:endParaRPr lang="ja-JP" sz="1000" kern="100" dirty="0">
                        <a:solidFill>
                          <a:schemeClr val="tx1"/>
                        </a:solidFill>
                        <a:effectLst/>
                        <a:latin typeface="+mn-ea"/>
                        <a:ea typeface="+mn-ea"/>
                        <a:cs typeface="Times New Roman"/>
                      </a:endParaRPr>
                    </a:p>
                  </a:txBody>
                  <a:tcPr marL="68547" marR="68547" marT="0" marB="0" anchor="ctr"/>
                </a:tc>
              </a:tr>
              <a:tr h="181005">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福祉サービス事業所等の職員</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292</a:t>
                      </a:r>
                      <a:endParaRPr lang="ja-JP" sz="1000" kern="100" dirty="0">
                        <a:solidFill>
                          <a:schemeClr val="tx1"/>
                        </a:solidFill>
                        <a:effectLst/>
                        <a:latin typeface="+mn-ea"/>
                        <a:ea typeface="+mn-ea"/>
                        <a:cs typeface="Times New Roman"/>
                      </a:endParaRPr>
                    </a:p>
                  </a:txBody>
                  <a:tcPr marL="68547" marR="68547"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32.7</a:t>
                      </a:r>
                      <a:endParaRPr lang="ja-JP" sz="1000" kern="100" dirty="0">
                        <a:solidFill>
                          <a:schemeClr val="tx1"/>
                        </a:solidFill>
                        <a:effectLst/>
                        <a:latin typeface="+mn-ea"/>
                        <a:ea typeface="+mn-ea"/>
                        <a:cs typeface="Times New Roman"/>
                      </a:endParaRPr>
                    </a:p>
                  </a:txBody>
                  <a:tcPr marL="68547" marR="68547" marT="0" marB="0" anchor="ctr"/>
                </a:tc>
              </a:tr>
              <a:tr h="181005">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行政機関の職員（保健師等）</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216</a:t>
                      </a:r>
                      <a:endParaRPr lang="ja-JP" sz="1000" kern="100" dirty="0">
                        <a:solidFill>
                          <a:schemeClr val="tx1"/>
                        </a:solidFill>
                        <a:effectLst/>
                        <a:latin typeface="+mn-ea"/>
                        <a:ea typeface="+mn-ea"/>
                        <a:cs typeface="Times New Roman"/>
                      </a:endParaRPr>
                    </a:p>
                  </a:txBody>
                  <a:tcPr marL="68547" marR="68547"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24.2</a:t>
                      </a:r>
                      <a:endParaRPr lang="ja-JP" sz="1000" kern="100" dirty="0">
                        <a:solidFill>
                          <a:schemeClr val="tx1"/>
                        </a:solidFill>
                        <a:effectLst/>
                        <a:latin typeface="+mn-ea"/>
                        <a:ea typeface="+mn-ea"/>
                        <a:cs typeface="Times New Roman"/>
                      </a:endParaRPr>
                    </a:p>
                  </a:txBody>
                  <a:tcPr marL="68547" marR="68547" marT="0" marB="0" anchor="ctr"/>
                </a:tc>
              </a:tr>
              <a:tr h="181005">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学校・保育所等の職員</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317</a:t>
                      </a:r>
                      <a:endParaRPr lang="ja-JP" sz="1000" kern="100" dirty="0">
                        <a:solidFill>
                          <a:schemeClr val="tx1"/>
                        </a:solidFill>
                        <a:effectLst/>
                        <a:latin typeface="+mn-ea"/>
                        <a:ea typeface="+mn-ea"/>
                        <a:cs typeface="Times New Roman"/>
                      </a:endParaRPr>
                    </a:p>
                  </a:txBody>
                  <a:tcPr marL="68547" marR="68547"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35.5</a:t>
                      </a:r>
                      <a:endParaRPr lang="ja-JP" sz="1000" kern="100" dirty="0">
                        <a:solidFill>
                          <a:schemeClr val="tx1"/>
                        </a:solidFill>
                        <a:effectLst/>
                        <a:latin typeface="+mn-ea"/>
                        <a:ea typeface="+mn-ea"/>
                        <a:cs typeface="Times New Roman"/>
                      </a:endParaRPr>
                    </a:p>
                  </a:txBody>
                  <a:tcPr marL="68547" marR="68547" marT="0" marB="0" anchor="ctr"/>
                </a:tc>
              </a:tr>
              <a:tr h="181005">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知人・友人</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412</a:t>
                      </a:r>
                      <a:endParaRPr lang="ja-JP" sz="1000" kern="100" dirty="0">
                        <a:solidFill>
                          <a:schemeClr val="tx1"/>
                        </a:solidFill>
                        <a:effectLst/>
                        <a:latin typeface="+mn-ea"/>
                        <a:ea typeface="+mn-ea"/>
                        <a:cs typeface="Times New Roman"/>
                      </a:endParaRPr>
                    </a:p>
                  </a:txBody>
                  <a:tcPr marL="68547" marR="68547"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46.1</a:t>
                      </a:r>
                      <a:endParaRPr lang="ja-JP" sz="1000" kern="100" dirty="0">
                        <a:solidFill>
                          <a:schemeClr val="tx1"/>
                        </a:solidFill>
                        <a:effectLst/>
                        <a:latin typeface="+mn-ea"/>
                        <a:ea typeface="+mn-ea"/>
                        <a:cs typeface="Times New Roman"/>
                      </a:endParaRPr>
                    </a:p>
                  </a:txBody>
                  <a:tcPr marL="68547" marR="68547" marT="0" marB="0" anchor="ctr"/>
                </a:tc>
              </a:tr>
              <a:tr h="253065">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患者団体・支援団体</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46</a:t>
                      </a:r>
                      <a:endParaRPr lang="ja-JP" sz="1000" kern="100" dirty="0">
                        <a:solidFill>
                          <a:schemeClr val="tx1"/>
                        </a:solidFill>
                        <a:effectLst/>
                        <a:latin typeface="+mn-ea"/>
                        <a:ea typeface="+mn-ea"/>
                        <a:cs typeface="Times New Roman"/>
                      </a:endParaRPr>
                    </a:p>
                  </a:txBody>
                  <a:tcPr marL="68547" marR="68547"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5.1</a:t>
                      </a:r>
                      <a:endParaRPr lang="ja-JP" sz="1000" kern="100" dirty="0">
                        <a:solidFill>
                          <a:schemeClr val="tx1"/>
                        </a:solidFill>
                        <a:effectLst/>
                        <a:latin typeface="+mn-ea"/>
                        <a:ea typeface="+mn-ea"/>
                        <a:cs typeface="Times New Roman"/>
                      </a:endParaRPr>
                    </a:p>
                  </a:txBody>
                  <a:tcPr marL="68547" marR="68547" marT="0" marB="0" anchor="ctr"/>
                </a:tc>
              </a:tr>
              <a:tr h="252772">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その他</a:t>
                      </a:r>
                      <a:endParaRPr lang="ja-JP" sz="1000" b="0" kern="100" dirty="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32</a:t>
                      </a:r>
                      <a:endParaRPr lang="ja-JP" sz="1000" kern="100" dirty="0">
                        <a:solidFill>
                          <a:schemeClr val="tx1"/>
                        </a:solidFill>
                        <a:effectLst/>
                        <a:latin typeface="+mn-ea"/>
                        <a:ea typeface="+mn-ea"/>
                        <a:cs typeface="Times New Roman"/>
                      </a:endParaRPr>
                    </a:p>
                  </a:txBody>
                  <a:tcPr marL="68547" marR="68547"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3.6</a:t>
                      </a:r>
                      <a:endParaRPr lang="ja-JP" sz="1000" kern="100" dirty="0">
                        <a:solidFill>
                          <a:schemeClr val="tx1"/>
                        </a:solidFill>
                        <a:effectLst/>
                        <a:latin typeface="+mn-ea"/>
                        <a:ea typeface="+mn-ea"/>
                        <a:cs typeface="Times New Roman"/>
                      </a:endParaRPr>
                    </a:p>
                  </a:txBody>
                  <a:tcPr marL="68547" marR="68547" marT="0" marB="0" anchor="ctr"/>
                </a:tc>
              </a:tr>
              <a:tr h="255539">
                <a:tc>
                  <a:txBody>
                    <a:bodyPr/>
                    <a:lstStyle>
                      <a:lvl1pPr marL="0" algn="l" defTabSz="914293" rtl="0" eaLnBrk="1" latinLnBrk="0" hangingPunct="1">
                        <a:defRPr kumimoji="1" sz="1800" b="1" kern="1200">
                          <a:solidFill>
                            <a:schemeClr val="lt1"/>
                          </a:solidFill>
                          <a:latin typeface="Calibri"/>
                        </a:defRPr>
                      </a:lvl1pPr>
                      <a:lvl2pPr marL="457147" algn="l" defTabSz="914293" rtl="0" eaLnBrk="1" latinLnBrk="0" hangingPunct="1">
                        <a:defRPr kumimoji="1" sz="1800" b="1" kern="1200">
                          <a:solidFill>
                            <a:schemeClr val="lt1"/>
                          </a:solidFill>
                          <a:latin typeface="Calibri"/>
                        </a:defRPr>
                      </a:lvl2pPr>
                      <a:lvl3pPr marL="914293" algn="l" defTabSz="914293" rtl="0" eaLnBrk="1" latinLnBrk="0" hangingPunct="1">
                        <a:defRPr kumimoji="1" sz="1800" b="1" kern="1200">
                          <a:solidFill>
                            <a:schemeClr val="lt1"/>
                          </a:solidFill>
                          <a:latin typeface="Calibri"/>
                        </a:defRPr>
                      </a:lvl3pPr>
                      <a:lvl4pPr marL="1371440" algn="l" defTabSz="914293" rtl="0" eaLnBrk="1" latinLnBrk="0" hangingPunct="1">
                        <a:defRPr kumimoji="1" sz="1800" b="1" kern="1200">
                          <a:solidFill>
                            <a:schemeClr val="lt1"/>
                          </a:solidFill>
                          <a:latin typeface="Calibri"/>
                        </a:defRPr>
                      </a:lvl4pPr>
                      <a:lvl5pPr marL="1828587" algn="l" defTabSz="914293" rtl="0" eaLnBrk="1" latinLnBrk="0" hangingPunct="1">
                        <a:defRPr kumimoji="1" sz="1800" b="1" kern="1200">
                          <a:solidFill>
                            <a:schemeClr val="lt1"/>
                          </a:solidFill>
                          <a:latin typeface="Calibri"/>
                        </a:defRPr>
                      </a:lvl5pPr>
                      <a:lvl6pPr marL="2285733" algn="l" defTabSz="914293" rtl="0" eaLnBrk="1" latinLnBrk="0" hangingPunct="1">
                        <a:defRPr kumimoji="1" sz="1800" b="1" kern="1200">
                          <a:solidFill>
                            <a:schemeClr val="lt1"/>
                          </a:solidFill>
                          <a:latin typeface="Calibri"/>
                        </a:defRPr>
                      </a:lvl6pPr>
                      <a:lvl7pPr marL="2742879" algn="l" defTabSz="914293" rtl="0" eaLnBrk="1" latinLnBrk="0" hangingPunct="1">
                        <a:defRPr kumimoji="1" sz="1800" b="1" kern="1200">
                          <a:solidFill>
                            <a:schemeClr val="lt1"/>
                          </a:solidFill>
                          <a:latin typeface="Calibri"/>
                        </a:defRPr>
                      </a:lvl7pPr>
                      <a:lvl8pPr marL="3200026" algn="l" defTabSz="914293" rtl="0" eaLnBrk="1" latinLnBrk="0" hangingPunct="1">
                        <a:defRPr kumimoji="1" sz="1800" b="1" kern="1200">
                          <a:solidFill>
                            <a:schemeClr val="lt1"/>
                          </a:solidFill>
                          <a:latin typeface="Calibri"/>
                        </a:defRPr>
                      </a:lvl8pPr>
                      <a:lvl9pPr marL="3657173" algn="l" defTabSz="914293" rtl="0" eaLnBrk="1" latinLnBrk="0" hangingPunct="1">
                        <a:defRPr kumimoji="1" sz="1800" b="1" kern="1200">
                          <a:solidFill>
                            <a:schemeClr val="lt1"/>
                          </a:solidFill>
                          <a:latin typeface="Calibri"/>
                        </a:defRPr>
                      </a:lvl9pPr>
                    </a:lstStyle>
                    <a:p>
                      <a:pPr algn="just">
                        <a:spcAft>
                          <a:spcPts val="0"/>
                        </a:spcAft>
                      </a:pPr>
                      <a:r>
                        <a:rPr lang="ja-JP" altLang="en-US" sz="1000" b="0" kern="100" dirty="0" smtClean="0">
                          <a:solidFill>
                            <a:schemeClr val="tx1">
                              <a:lumMod val="85000"/>
                              <a:lumOff val="15000"/>
                            </a:schemeClr>
                          </a:solidFill>
                          <a:effectLst/>
                        </a:rPr>
                        <a:t>相談先がない・分からない</a:t>
                      </a:r>
                      <a:endParaRPr lang="en-US" altLang="ja-JP" sz="1000" b="0" kern="100" dirty="0" smtClean="0">
                        <a:solidFill>
                          <a:schemeClr val="tx1">
                            <a:lumMod val="85000"/>
                            <a:lumOff val="15000"/>
                          </a:schemeClr>
                        </a:solidFill>
                        <a:effectLst/>
                        <a:latin typeface="+mn-ea"/>
                        <a:ea typeface="+mn-ea"/>
                        <a:cs typeface="Times New Roman"/>
                      </a:endParaRPr>
                    </a:p>
                  </a:txBody>
                  <a:tcPr marL="68547" marR="68547" marT="0" marB="0" anchor="ctr">
                    <a:solidFill>
                      <a:srgbClr val="D2DCF0"/>
                    </a:solidFill>
                  </a:tcP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31</a:t>
                      </a:r>
                      <a:endParaRPr lang="ja-JP" sz="1000" kern="100" dirty="0">
                        <a:solidFill>
                          <a:schemeClr val="tx1"/>
                        </a:solidFill>
                        <a:effectLst/>
                        <a:latin typeface="+mn-ea"/>
                        <a:ea typeface="+mn-ea"/>
                        <a:cs typeface="Times New Roman"/>
                      </a:endParaRPr>
                    </a:p>
                  </a:txBody>
                  <a:tcPr marL="68547" marR="68547" marT="0" marB="0" anchor="ctr"/>
                </a:tc>
                <a:tc>
                  <a:txBody>
                    <a:bodyPr/>
                    <a:lstStyle>
                      <a:lvl1pPr marL="0" algn="l" defTabSz="914293" rtl="0" eaLnBrk="1" latinLnBrk="0" hangingPunct="1">
                        <a:defRPr kumimoji="1" sz="1800" kern="1200">
                          <a:solidFill>
                            <a:schemeClr val="dk1"/>
                          </a:solidFill>
                          <a:latin typeface="Calibri"/>
                        </a:defRPr>
                      </a:lvl1pPr>
                      <a:lvl2pPr marL="457147" algn="l" defTabSz="914293" rtl="0" eaLnBrk="1" latinLnBrk="0" hangingPunct="1">
                        <a:defRPr kumimoji="1" sz="1800" kern="1200">
                          <a:solidFill>
                            <a:schemeClr val="dk1"/>
                          </a:solidFill>
                          <a:latin typeface="Calibri"/>
                        </a:defRPr>
                      </a:lvl2pPr>
                      <a:lvl3pPr marL="914293" algn="l" defTabSz="914293" rtl="0" eaLnBrk="1" latinLnBrk="0" hangingPunct="1">
                        <a:defRPr kumimoji="1" sz="1800" kern="1200">
                          <a:solidFill>
                            <a:schemeClr val="dk1"/>
                          </a:solidFill>
                          <a:latin typeface="Calibri"/>
                        </a:defRPr>
                      </a:lvl3pPr>
                      <a:lvl4pPr marL="1371440" algn="l" defTabSz="914293" rtl="0" eaLnBrk="1" latinLnBrk="0" hangingPunct="1">
                        <a:defRPr kumimoji="1" sz="1800" kern="1200">
                          <a:solidFill>
                            <a:schemeClr val="dk1"/>
                          </a:solidFill>
                          <a:latin typeface="Calibri"/>
                        </a:defRPr>
                      </a:lvl4pPr>
                      <a:lvl5pPr marL="1828587" algn="l" defTabSz="914293" rtl="0" eaLnBrk="1" latinLnBrk="0" hangingPunct="1">
                        <a:defRPr kumimoji="1" sz="1800" kern="1200">
                          <a:solidFill>
                            <a:schemeClr val="dk1"/>
                          </a:solidFill>
                          <a:latin typeface="Calibri"/>
                        </a:defRPr>
                      </a:lvl5pPr>
                      <a:lvl6pPr marL="2285733" algn="l" defTabSz="914293" rtl="0" eaLnBrk="1" latinLnBrk="0" hangingPunct="1">
                        <a:defRPr kumimoji="1" sz="1800" kern="1200">
                          <a:solidFill>
                            <a:schemeClr val="dk1"/>
                          </a:solidFill>
                          <a:latin typeface="Calibri"/>
                        </a:defRPr>
                      </a:lvl6pPr>
                      <a:lvl7pPr marL="2742879" algn="l" defTabSz="914293" rtl="0" eaLnBrk="1" latinLnBrk="0" hangingPunct="1">
                        <a:defRPr kumimoji="1" sz="1800" kern="1200">
                          <a:solidFill>
                            <a:schemeClr val="dk1"/>
                          </a:solidFill>
                          <a:latin typeface="Calibri"/>
                        </a:defRPr>
                      </a:lvl7pPr>
                      <a:lvl8pPr marL="3200026" algn="l" defTabSz="914293" rtl="0" eaLnBrk="1" latinLnBrk="0" hangingPunct="1">
                        <a:defRPr kumimoji="1" sz="1800" kern="1200">
                          <a:solidFill>
                            <a:schemeClr val="dk1"/>
                          </a:solidFill>
                          <a:latin typeface="Calibri"/>
                        </a:defRPr>
                      </a:lvl8pPr>
                      <a:lvl9pPr marL="3657173" algn="l" defTabSz="914293" rtl="0" eaLnBrk="1" latinLnBrk="0" hangingPunct="1">
                        <a:defRPr kumimoji="1" sz="1800" kern="1200">
                          <a:solidFill>
                            <a:schemeClr val="dk1"/>
                          </a:solidFill>
                          <a:latin typeface="Calibri"/>
                        </a:defRPr>
                      </a:lvl9pPr>
                    </a:lstStyle>
                    <a:p>
                      <a:pPr algn="r">
                        <a:spcAft>
                          <a:spcPts val="0"/>
                        </a:spcAft>
                      </a:pPr>
                      <a:r>
                        <a:rPr lang="en-US" altLang="ja-JP" sz="1000" kern="100" dirty="0" smtClean="0">
                          <a:effectLst/>
                        </a:rPr>
                        <a:t>3.5</a:t>
                      </a:r>
                      <a:endParaRPr lang="ja-JP" sz="1000" kern="100" dirty="0">
                        <a:solidFill>
                          <a:schemeClr val="tx1"/>
                        </a:solidFill>
                        <a:effectLst/>
                        <a:latin typeface="+mn-ea"/>
                        <a:ea typeface="+mn-ea"/>
                        <a:cs typeface="Times New Roman"/>
                      </a:endParaRPr>
                    </a:p>
                  </a:txBody>
                  <a:tcPr marL="68547" marR="68547" marT="0" marB="0" anchor="ctr"/>
                </a:tc>
              </a:tr>
            </a:tbl>
          </a:graphicData>
        </a:graphic>
      </p:graphicFrame>
      <p:sp>
        <p:nvSpPr>
          <p:cNvPr id="152658" name="正方形/長方形 60"/>
          <p:cNvSpPr>
            <a:spLocks noChangeArrowheads="1"/>
          </p:cNvSpPr>
          <p:nvPr/>
        </p:nvSpPr>
        <p:spPr bwMode="auto">
          <a:xfrm>
            <a:off x="6651625" y="4540250"/>
            <a:ext cx="3111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800" smtClean="0">
                <a:solidFill>
                  <a:srgbClr val="262626"/>
                </a:solidFill>
                <a:latin typeface="HG丸ｺﾞｼｯｸM-PRO" pitchFamily="50" charset="-128"/>
                <a:ea typeface="HG丸ｺﾞｼｯｸM-PRO" pitchFamily="50" charset="-128"/>
                <a:cs typeface="メイリオ" pitchFamily="50" charset="-128"/>
              </a:rPr>
              <a:t>平成</a:t>
            </a:r>
            <a:r>
              <a:rPr lang="en-US" altLang="ja-JP" sz="800" smtClean="0">
                <a:solidFill>
                  <a:srgbClr val="262626"/>
                </a:solidFill>
                <a:latin typeface="HG丸ｺﾞｼｯｸM-PRO" pitchFamily="50" charset="-128"/>
                <a:ea typeface="HG丸ｺﾞｼｯｸM-PRO" pitchFamily="50" charset="-128"/>
                <a:cs typeface="メイリオ" pitchFamily="50" charset="-128"/>
              </a:rPr>
              <a:t>27</a:t>
            </a:r>
            <a:r>
              <a:rPr lang="ja-JP" altLang="en-US" sz="800" smtClean="0">
                <a:solidFill>
                  <a:srgbClr val="262626"/>
                </a:solidFill>
                <a:latin typeface="HG丸ｺﾞｼｯｸM-PRO" pitchFamily="50" charset="-128"/>
                <a:ea typeface="HG丸ｺﾞｼｯｸM-PRO" pitchFamily="50" charset="-128"/>
                <a:cs typeface="メイリオ" pitchFamily="50" charset="-128"/>
              </a:rPr>
              <a:t>年度厚生労働省社会・援護局委託事業「在宅医療</a:t>
            </a:r>
            <a:endParaRPr lang="en-US" altLang="ja-JP" sz="800" smtClean="0">
              <a:solidFill>
                <a:srgbClr val="262626"/>
              </a:solidFill>
              <a:latin typeface="HG丸ｺﾞｼｯｸM-PRO" pitchFamily="50" charset="-128"/>
              <a:ea typeface="HG丸ｺﾞｼｯｸM-PRO" pitchFamily="50" charset="-128"/>
              <a:cs typeface="メイリオ" pitchFamily="50" charset="-128"/>
            </a:endParaRPr>
          </a:p>
          <a:p>
            <a:pPr eaLnBrk="1" hangingPunct="1">
              <a:spcBef>
                <a:spcPct val="0"/>
              </a:spcBef>
              <a:buFontTx/>
              <a:buNone/>
            </a:pPr>
            <a:r>
              <a:rPr lang="ja-JP" altLang="en-US" sz="800" smtClean="0">
                <a:solidFill>
                  <a:srgbClr val="262626"/>
                </a:solidFill>
                <a:latin typeface="HG丸ｺﾞｼｯｸM-PRO" pitchFamily="50" charset="-128"/>
                <a:ea typeface="HG丸ｺﾞｼｯｸM-PRO" pitchFamily="50" charset="-128"/>
                <a:cs typeface="メイリオ" pitchFamily="50" charset="-128"/>
              </a:rPr>
              <a:t>ケアが必要な子どもに関する調査」速報値</a:t>
            </a:r>
          </a:p>
        </p:txBody>
      </p:sp>
      <p:sp>
        <p:nvSpPr>
          <p:cNvPr id="62" name="正方形/長方形 61"/>
          <p:cNvSpPr/>
          <p:nvPr/>
        </p:nvSpPr>
        <p:spPr>
          <a:xfrm>
            <a:off x="6673037" y="1904724"/>
            <a:ext cx="3111356" cy="415498"/>
          </a:xfrm>
          <a:prstGeom prst="rect">
            <a:avLst/>
          </a:prstGeom>
          <a:solidFill>
            <a:schemeClr val="accent6">
              <a:lumMod val="5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eaLnBrk="0" hangingPunct="0">
              <a:defRPr/>
            </a:pPr>
            <a:r>
              <a:rPr lang="ja-JP" altLang="en-US" sz="1050" dirty="0">
                <a:solidFill>
                  <a:srgbClr val="FFFFFF"/>
                </a:solidFill>
                <a:latin typeface="HG丸ｺﾞｼｯｸM-PRO" panose="020F0600000000000000" pitchFamily="50" charset="-128"/>
                <a:ea typeface="HG丸ｺﾞｼｯｸM-PRO" panose="020F0600000000000000" pitchFamily="50" charset="-128"/>
                <a:cs typeface="Times New Roman" pitchFamily="18" charset="0"/>
              </a:rPr>
              <a:t>◆　育児や療育、在宅での生活等の全般に</a:t>
            </a:r>
            <a:endParaRPr lang="en-US" altLang="ja-JP" sz="1050" dirty="0">
              <a:solidFill>
                <a:srgbClr val="FFFFFF"/>
              </a:solidFill>
              <a:latin typeface="HG丸ｺﾞｼｯｸM-PRO" panose="020F0600000000000000" pitchFamily="50" charset="-128"/>
              <a:ea typeface="HG丸ｺﾞｼｯｸM-PRO" panose="020F0600000000000000" pitchFamily="50" charset="-128"/>
              <a:cs typeface="Times New Roman" pitchFamily="18" charset="0"/>
            </a:endParaRPr>
          </a:p>
          <a:p>
            <a:pPr eaLnBrk="0" hangingPunct="0">
              <a:defRPr/>
            </a:pPr>
            <a:r>
              <a:rPr lang="ja-JP" altLang="en-US" sz="1050" dirty="0">
                <a:solidFill>
                  <a:srgbClr val="FFFFFF"/>
                </a:solidFill>
                <a:latin typeface="HG丸ｺﾞｼｯｸM-PRO" panose="020F0600000000000000" pitchFamily="50" charset="-128"/>
                <a:ea typeface="HG丸ｺﾞｼｯｸM-PRO" panose="020F0600000000000000" pitchFamily="50" charset="-128"/>
                <a:cs typeface="Times New Roman" pitchFamily="18" charset="0"/>
              </a:rPr>
              <a:t>　　関する相談先</a:t>
            </a:r>
            <a:endParaRPr lang="ja-JP" altLang="en-US" sz="1050" dirty="0">
              <a:solidFill>
                <a:srgbClr val="FFFFFF"/>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52662" name="Rectangle 2"/>
          <p:cNvSpPr>
            <a:spLocks noChangeArrowheads="1"/>
          </p:cNvSpPr>
          <p:nvPr/>
        </p:nvSpPr>
        <p:spPr bwMode="auto">
          <a:xfrm>
            <a:off x="8759864" y="4707166"/>
            <a:ext cx="120257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r>
              <a:rPr lang="en-US" altLang="ja-JP" sz="800" smtClean="0">
                <a:solidFill>
                  <a:srgbClr val="404040"/>
                </a:solidFill>
                <a:latin typeface="HG丸ｺﾞｼｯｸM-PRO" pitchFamily="50" charset="-128"/>
                <a:ea typeface="HG丸ｺﾞｼｯｸM-PRO" pitchFamily="50" charset="-128"/>
                <a:cs typeface="Times New Roman" pitchFamily="18" charset="0"/>
              </a:rPr>
              <a:t>(N=797</a:t>
            </a:r>
            <a:r>
              <a:rPr lang="ja-JP" altLang="en-US" sz="800" smtClean="0">
                <a:solidFill>
                  <a:srgbClr val="404040"/>
                </a:solidFill>
                <a:latin typeface="HG丸ｺﾞｼｯｸM-PRO" pitchFamily="50" charset="-128"/>
                <a:ea typeface="HG丸ｺﾞｼｯｸM-PRO" pitchFamily="50" charset="-128"/>
                <a:cs typeface="Times New Roman" pitchFamily="18" charset="0"/>
              </a:rPr>
              <a:t>（複数回答）</a:t>
            </a:r>
            <a:endParaRPr lang="ja-JP" altLang="en-US" sz="800" smtClean="0">
              <a:solidFill>
                <a:srgbClr val="404040"/>
              </a:solidFill>
              <a:latin typeface="HG丸ｺﾞｼｯｸM-PRO" pitchFamily="50" charset="-128"/>
              <a:ea typeface="HG丸ｺﾞｼｯｸM-PRO" pitchFamily="50" charset="-128"/>
              <a:cs typeface="ＭＳ Ｐゴシック" pitchFamily="50" charset="-128"/>
            </a:endParaRPr>
          </a:p>
        </p:txBody>
      </p:sp>
      <p:sp>
        <p:nvSpPr>
          <p:cNvPr id="65" name="正方形/長方形 64"/>
          <p:cNvSpPr/>
          <p:nvPr/>
        </p:nvSpPr>
        <p:spPr>
          <a:xfrm>
            <a:off x="4065618" y="4560944"/>
            <a:ext cx="2365375" cy="293687"/>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fontAlgn="auto">
              <a:spcBef>
                <a:spcPts val="0"/>
              </a:spcBef>
              <a:spcAft>
                <a:spcPts val="0"/>
              </a:spcAft>
              <a:defRPr/>
            </a:pPr>
            <a:r>
              <a:rPr lang="ja-JP" altLang="en-US" sz="900" dirty="0" smtClean="0">
                <a:solidFill>
                  <a:srgbClr val="000000">
                    <a:lumMod val="85000"/>
                    <a:lumOff val="15000"/>
                  </a:srgbClr>
                </a:solidFill>
                <a:latin typeface="HG丸ｺﾞｼｯｸM-PRO" panose="020F0600000000000000" pitchFamily="50" charset="-128"/>
                <a:ea typeface="HG丸ｺﾞｼｯｸM-PRO" panose="020F0600000000000000" pitchFamily="50" charset="-128"/>
              </a:rPr>
              <a:t>出典：社会医療診療行為別調査</a:t>
            </a:r>
            <a:endParaRPr lang="ja-JP" altLang="en-US" sz="900" dirty="0">
              <a:solidFill>
                <a:srgbClr val="000000">
                  <a:lumMod val="85000"/>
                  <a:lumOff val="15000"/>
                </a:srgbClr>
              </a:solidFill>
              <a:latin typeface="HG丸ｺﾞｼｯｸM-PRO" panose="020F0600000000000000" pitchFamily="50" charset="-128"/>
              <a:ea typeface="HG丸ｺﾞｼｯｸM-PRO" panose="020F0600000000000000" pitchFamily="50" charset="-128"/>
            </a:endParaRPr>
          </a:p>
        </p:txBody>
      </p:sp>
      <p:sp>
        <p:nvSpPr>
          <p:cNvPr id="66" name="テキスト ボックス 65"/>
          <p:cNvSpPr txBox="1"/>
          <p:nvPr/>
        </p:nvSpPr>
        <p:spPr>
          <a:xfrm>
            <a:off x="149265" y="1909917"/>
            <a:ext cx="3071043" cy="415498"/>
          </a:xfrm>
          <a:prstGeom prst="rect">
            <a:avLst/>
          </a:prstGeom>
          <a:solidFill>
            <a:schemeClr val="accent6">
              <a:lumMod val="5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fontAlgn="auto">
              <a:spcBef>
                <a:spcPts val="0"/>
              </a:spcBef>
              <a:spcAft>
                <a:spcPts val="0"/>
              </a:spcAft>
              <a:defRPr/>
            </a:pPr>
            <a:r>
              <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　特別支援学校及び小中学校における</a:t>
            </a:r>
            <a:endParaRPr lang="en-US" altLang="ja-JP"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lang="ja-JP" altLang="en-US" sz="1050" dirty="0">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　　医療的ケアが必要な幼児児童生徒数　</a:t>
            </a:r>
          </a:p>
        </p:txBody>
      </p:sp>
      <p:sp>
        <p:nvSpPr>
          <p:cNvPr id="83" name="テキスト ボックス 82"/>
          <p:cNvSpPr txBox="1"/>
          <p:nvPr/>
        </p:nvSpPr>
        <p:spPr>
          <a:xfrm>
            <a:off x="93663" y="4283103"/>
            <a:ext cx="3127375" cy="369332"/>
          </a:xfrm>
          <a:prstGeom prst="rect">
            <a:avLst/>
          </a:prstGeom>
          <a:noFill/>
        </p:spPr>
        <p:txBody>
          <a:bodyPr>
            <a:spAutoFit/>
          </a:bodyPr>
          <a:lstStyle/>
          <a:p>
            <a:pPr fontAlgn="auto">
              <a:spcBef>
                <a:spcPts val="0"/>
              </a:spcBef>
              <a:spcAft>
                <a:spcPts val="0"/>
              </a:spcAft>
              <a:defRPr/>
            </a:pPr>
            <a:r>
              <a:rPr kumimoji="0" lang="ja-JP" altLang="en-US" sz="900" kern="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出典：文部科学省「特別支援学校等の医療的ケアに関する</a:t>
            </a:r>
            <a:endParaRPr kumimoji="0" lang="en-US" altLang="ja-JP" sz="900" kern="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kumimoji="0" lang="ja-JP" altLang="en-US" sz="900" kern="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調査結果」（</a:t>
            </a:r>
            <a:r>
              <a:rPr lang="en-US" altLang="ja-JP" sz="900" dirty="0">
                <a:solidFill>
                  <a:srgbClr val="000000">
                    <a:lumMod val="75000"/>
                    <a:lumOff val="25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000000">
                    <a:lumMod val="75000"/>
                    <a:lumOff val="25000"/>
                  </a:srgbClr>
                </a:solidFill>
                <a:latin typeface="Meiryo UI" panose="020B0604030504040204" pitchFamily="50" charset="-128"/>
                <a:ea typeface="Meiryo UI" panose="020B0604030504040204" pitchFamily="50" charset="-128"/>
                <a:cs typeface="Meiryo UI" panose="020B0604030504040204" pitchFamily="50" charset="-128"/>
              </a:rPr>
              <a:t>小中学校は平成２４年度から調査</a:t>
            </a:r>
            <a:r>
              <a:rPr kumimoji="0" lang="ja-JP" altLang="en-US" sz="900" kern="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900" kern="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5" name="グラフ 84"/>
          <p:cNvGraphicFramePr>
            <a:graphicFrameLocks/>
          </p:cNvGraphicFramePr>
          <p:nvPr/>
        </p:nvGraphicFramePr>
        <p:xfrm>
          <a:off x="164201" y="2371338"/>
          <a:ext cx="3041136" cy="2025566"/>
        </p:xfrm>
        <a:graphic>
          <a:graphicData uri="http://schemas.openxmlformats.org/drawingml/2006/chart">
            <c:chart xmlns:c="http://schemas.openxmlformats.org/drawingml/2006/chart" xmlns:r="http://schemas.openxmlformats.org/officeDocument/2006/relationships" r:id="rId5"/>
          </a:graphicData>
        </a:graphic>
      </p:graphicFrame>
      <p:grpSp>
        <p:nvGrpSpPr>
          <p:cNvPr id="152669" name="グループ化 85"/>
          <p:cNvGrpSpPr>
            <a:grpSpLocks/>
          </p:cNvGrpSpPr>
          <p:nvPr/>
        </p:nvGrpSpPr>
        <p:grpSpPr bwMode="auto">
          <a:xfrm>
            <a:off x="1052543" y="2781356"/>
            <a:ext cx="1597025" cy="436563"/>
            <a:chOff x="1264363" y="912133"/>
            <a:chExt cx="1615957" cy="822819"/>
          </a:xfrm>
        </p:grpSpPr>
        <p:cxnSp>
          <p:nvCxnSpPr>
            <p:cNvPr id="87" name="直線コネクタ 86"/>
            <p:cNvCxnSpPr/>
            <p:nvPr/>
          </p:nvCxnSpPr>
          <p:spPr>
            <a:xfrm flipV="1">
              <a:off x="1264363" y="1342990"/>
              <a:ext cx="679472" cy="391962"/>
            </a:xfrm>
            <a:prstGeom prst="line">
              <a:avLst/>
            </a:prstGeom>
            <a:ln w="38100">
              <a:solidFill>
                <a:srgbClr val="CC0000"/>
              </a:solidFill>
            </a:ln>
          </p:spPr>
          <p:style>
            <a:lnRef idx="2">
              <a:schemeClr val="accent2"/>
            </a:lnRef>
            <a:fillRef idx="0">
              <a:schemeClr val="accent2"/>
            </a:fillRef>
            <a:effectRef idx="1">
              <a:schemeClr val="accent2"/>
            </a:effectRef>
            <a:fontRef idx="minor">
              <a:schemeClr val="tx1"/>
            </a:fontRef>
          </p:style>
        </p:cxnSp>
        <p:cxnSp>
          <p:nvCxnSpPr>
            <p:cNvPr id="88" name="直線矢印コネクタ 87"/>
            <p:cNvCxnSpPr/>
            <p:nvPr/>
          </p:nvCxnSpPr>
          <p:spPr>
            <a:xfrm flipV="1">
              <a:off x="1943835" y="912133"/>
              <a:ext cx="936485" cy="430857"/>
            </a:xfrm>
            <a:prstGeom prst="straightConnector1">
              <a:avLst/>
            </a:prstGeom>
            <a:ln w="38100">
              <a:solidFill>
                <a:srgbClr val="CC0000"/>
              </a:solidFill>
              <a:tailEnd type="arrow"/>
            </a:ln>
          </p:spPr>
          <p:style>
            <a:lnRef idx="2">
              <a:schemeClr val="accent2"/>
            </a:lnRef>
            <a:fillRef idx="0">
              <a:schemeClr val="accent2"/>
            </a:fillRef>
            <a:effectRef idx="1">
              <a:schemeClr val="accent2"/>
            </a:effectRef>
            <a:fontRef idx="minor">
              <a:schemeClr val="tx1"/>
            </a:fontRef>
          </p:style>
        </p:cxnSp>
      </p:grpSp>
      <p:sp>
        <p:nvSpPr>
          <p:cNvPr id="89" name="正方形/長方形 88"/>
          <p:cNvSpPr/>
          <p:nvPr/>
        </p:nvSpPr>
        <p:spPr>
          <a:xfrm>
            <a:off x="184150" y="2371725"/>
            <a:ext cx="490538" cy="247650"/>
          </a:xfrm>
          <a:prstGeom prst="rect">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r>
              <a:rPr lang="ja-JP" altLang="en-US" sz="800" dirty="0">
                <a:solidFill>
                  <a:srgbClr val="000000">
                    <a:lumMod val="85000"/>
                    <a:lumOff val="15000"/>
                  </a:srgbClr>
                </a:solidFill>
                <a:latin typeface="HG丸ｺﾞｼｯｸM-PRO" panose="020F0600000000000000" pitchFamily="50" charset="-128"/>
                <a:ea typeface="HG丸ｺﾞｼｯｸM-PRO" panose="020F0600000000000000" pitchFamily="50" charset="-128"/>
              </a:rPr>
              <a:t>（人）</a:t>
            </a:r>
          </a:p>
        </p:txBody>
      </p:sp>
      <p:sp>
        <p:nvSpPr>
          <p:cNvPr id="90" name="大波 89"/>
          <p:cNvSpPr/>
          <p:nvPr/>
        </p:nvSpPr>
        <p:spPr>
          <a:xfrm>
            <a:off x="2519363" y="3719518"/>
            <a:ext cx="376237" cy="46037"/>
          </a:xfrm>
          <a:prstGeom prst="wave">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endParaRPr lang="ja-JP" altLang="en-US" sz="1400" b="1" dirty="0">
              <a:solidFill>
                <a:prstClr val="black"/>
              </a:solidFill>
            </a:endParaRPr>
          </a:p>
        </p:txBody>
      </p:sp>
      <p:sp>
        <p:nvSpPr>
          <p:cNvPr id="91" name="大波 90"/>
          <p:cNvSpPr/>
          <p:nvPr/>
        </p:nvSpPr>
        <p:spPr>
          <a:xfrm>
            <a:off x="2141539" y="3706821"/>
            <a:ext cx="377826" cy="58737"/>
          </a:xfrm>
          <a:prstGeom prst="wave">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endParaRPr lang="ja-JP" altLang="en-US" sz="1400" b="1" dirty="0">
              <a:solidFill>
                <a:prstClr val="black"/>
              </a:solidFill>
            </a:endParaRPr>
          </a:p>
        </p:txBody>
      </p:sp>
      <p:sp>
        <p:nvSpPr>
          <p:cNvPr id="92" name="大波 91"/>
          <p:cNvSpPr/>
          <p:nvPr/>
        </p:nvSpPr>
        <p:spPr>
          <a:xfrm>
            <a:off x="1387475" y="3706818"/>
            <a:ext cx="377826" cy="66675"/>
          </a:xfrm>
          <a:prstGeom prst="wave">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endParaRPr lang="ja-JP" altLang="en-US" sz="1400" b="1" dirty="0">
              <a:solidFill>
                <a:prstClr val="black"/>
              </a:solidFill>
            </a:endParaRPr>
          </a:p>
        </p:txBody>
      </p:sp>
      <p:sp>
        <p:nvSpPr>
          <p:cNvPr id="93" name="大波 92"/>
          <p:cNvSpPr/>
          <p:nvPr/>
        </p:nvSpPr>
        <p:spPr>
          <a:xfrm>
            <a:off x="1765301" y="3706818"/>
            <a:ext cx="376238" cy="66675"/>
          </a:xfrm>
          <a:prstGeom prst="wave">
            <a:avLst/>
          </a:prstGeom>
          <a:solidFill>
            <a:schemeClr val="bg1"/>
          </a:solid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endParaRPr lang="ja-JP" altLang="en-US" sz="1400" b="1" dirty="0">
              <a:solidFill>
                <a:prstClr val="black"/>
              </a:solidFill>
            </a:endParaRPr>
          </a:p>
        </p:txBody>
      </p:sp>
      <p:sp>
        <p:nvSpPr>
          <p:cNvPr id="94" name="正方形/長方形 93"/>
          <p:cNvSpPr/>
          <p:nvPr/>
        </p:nvSpPr>
        <p:spPr>
          <a:xfrm>
            <a:off x="2360613" y="2559050"/>
            <a:ext cx="576262" cy="139700"/>
          </a:xfrm>
          <a:prstGeom prst="rect">
            <a:avLst/>
          </a:prstGeom>
          <a:noFill/>
          <a:ln w="15875">
            <a:solidFill>
              <a:schemeClr val="bg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r>
              <a:rPr lang="en-US" altLang="ja-JP" sz="800" dirty="0">
                <a:solidFill>
                  <a:prstClr val="black"/>
                </a:solidFill>
              </a:rPr>
              <a:t>8,750</a:t>
            </a:r>
            <a:endParaRPr lang="ja-JP" altLang="en-US" sz="800" dirty="0">
              <a:solidFill>
                <a:prstClr val="black"/>
              </a:solidFill>
            </a:endParaRPr>
          </a:p>
        </p:txBody>
      </p:sp>
      <p:sp>
        <p:nvSpPr>
          <p:cNvPr id="54" name="正方形/長方形 53"/>
          <p:cNvSpPr/>
          <p:nvPr/>
        </p:nvSpPr>
        <p:spPr>
          <a:xfrm>
            <a:off x="5430838" y="92075"/>
            <a:ext cx="4457700"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3</a:t>
            </a:r>
            <a:r>
              <a:rPr lang="ja-JP" altLang="en-US" sz="1200" dirty="0">
                <a:solidFill>
                  <a:srgbClr val="000000"/>
                </a:solidFill>
              </a:rPr>
              <a:t>月</a:t>
            </a:r>
            <a:r>
              <a:rPr lang="en-US" altLang="ja-JP" sz="1200" dirty="0">
                <a:solidFill>
                  <a:srgbClr val="000000"/>
                </a:solidFill>
              </a:rPr>
              <a:t>8</a:t>
            </a:r>
            <a:r>
              <a:rPr lang="ja-JP" altLang="en-US" sz="1200" dirty="0">
                <a:solidFill>
                  <a:srgbClr val="000000"/>
                </a:solidFill>
              </a:rPr>
              <a:t>日（火）　障害保健福祉関係主管課長会議資料より</a:t>
            </a:r>
          </a:p>
        </p:txBody>
      </p:sp>
      <p:sp>
        <p:nvSpPr>
          <p:cNvPr id="55"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14</a:t>
            </a:fld>
            <a:endParaRPr lang="ja-JP" altLang="en-US" sz="1400" dirty="0" smtClean="0">
              <a:solidFill>
                <a:srgbClr val="000000"/>
              </a:solidFill>
            </a:endParaRPr>
          </a:p>
        </p:txBody>
      </p:sp>
    </p:spTree>
    <p:extLst>
      <p:ext uri="{BB962C8B-B14F-4D97-AF65-F5344CB8AC3E}">
        <p14:creationId xmlns:p14="http://schemas.microsoft.com/office/powerpoint/2010/main" val="1306985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682" y="-12700"/>
            <a:ext cx="9945688" cy="488950"/>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lstStyle/>
          <a:p>
            <a:pPr algn="ctr" fontAlgn="auto">
              <a:spcBef>
                <a:spcPts val="0"/>
              </a:spcBef>
              <a:spcAft>
                <a:spcPts val="0"/>
              </a:spcAft>
              <a:defRPr/>
            </a:pPr>
            <a:r>
              <a:rPr lang="ja-JP" altLang="en-US" sz="2400" dirty="0">
                <a:solidFill>
                  <a:srgbClr val="000000"/>
                </a:solidFill>
                <a:latin typeface="HG創英角ｺﾞｼｯｸUB" panose="020B0909000000000000" pitchFamily="49" charset="-128"/>
                <a:ea typeface="HG創英角ｺﾞｼｯｸUB" panose="020B0909000000000000" pitchFamily="49" charset="-128"/>
              </a:rPr>
              <a:t>障害児のサービス提供体制の計画的な構築</a:t>
            </a:r>
            <a:endParaRPr lang="en-US" altLang="ja-JP" sz="2400" spc="-100" dirty="0">
              <a:solidFill>
                <a:srgbClr val="000000"/>
              </a:solidFill>
              <a:latin typeface="HG創英角ｺﾞｼｯｸUB" panose="020B0909000000000000" pitchFamily="49" charset="-128"/>
              <a:ea typeface="HG創英角ｺﾞｼｯｸUB" panose="020B0909000000000000" pitchFamily="49" charset="-128"/>
            </a:endParaRPr>
          </a:p>
        </p:txBody>
      </p:sp>
      <p:grpSp>
        <p:nvGrpSpPr>
          <p:cNvPr id="153603" name="グループ化 18"/>
          <p:cNvGrpSpPr>
            <a:grpSpLocks/>
          </p:cNvGrpSpPr>
          <p:nvPr/>
        </p:nvGrpSpPr>
        <p:grpSpPr bwMode="auto">
          <a:xfrm>
            <a:off x="0" y="476253"/>
            <a:ext cx="9906000" cy="73025"/>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2" name="テキスト ボックス 11"/>
          <p:cNvSpPr txBox="1"/>
          <p:nvPr/>
        </p:nvSpPr>
        <p:spPr>
          <a:xfrm>
            <a:off x="252443" y="2160589"/>
            <a:ext cx="9432925" cy="4606925"/>
          </a:xfrm>
          <a:prstGeom prst="rect">
            <a:avLst/>
          </a:prstGeom>
          <a:noFill/>
          <a:ln w="6350">
            <a:solidFill>
              <a:schemeClr val="tx1"/>
            </a:solidFill>
          </a:ln>
        </p:spPr>
        <p:txBody>
          <a:bodyPr lIns="36000" tIns="36000" rIns="36000" bIns="36000"/>
          <a:lstStyle/>
          <a:p>
            <a:pPr fontAlgn="auto">
              <a:lnSpc>
                <a:spcPts val="1600"/>
              </a:lnSpc>
              <a:spcBef>
                <a:spcPts val="0"/>
              </a:spcBef>
              <a:spcAft>
                <a:spcPts val="0"/>
              </a:spcAft>
              <a:defRPr/>
            </a:pPr>
            <a:r>
              <a:rPr lang="en-US" altLang="ja-JP" sz="1400" b="1" dirty="0">
                <a:solidFill>
                  <a:srgbClr val="000000"/>
                </a:solidFill>
                <a:latin typeface="HGPｺﾞｼｯｸM" panose="020B0600000000000000" pitchFamily="50" charset="-128"/>
                <a:ea typeface="HGPｺﾞｼｯｸM" panose="020B0600000000000000" pitchFamily="50" charset="-128"/>
              </a:rPr>
              <a:t> </a:t>
            </a:r>
          </a:p>
          <a:p>
            <a:pPr fontAlgn="auto">
              <a:lnSpc>
                <a:spcPts val="1600"/>
              </a:lnSpc>
              <a:spcBef>
                <a:spcPts val="0"/>
              </a:spcBef>
              <a:spcAft>
                <a:spcPts val="0"/>
              </a:spcAft>
              <a:defRPr/>
            </a:pPr>
            <a:r>
              <a:rPr lang="ja-JP" altLang="en-US" sz="1400" b="1" dirty="0">
                <a:solidFill>
                  <a:srgbClr val="000000"/>
                </a:solidFill>
                <a:latin typeface="HGPｺﾞｼｯｸM" panose="020B0600000000000000" pitchFamily="50" charset="-128"/>
                <a:ea typeface="HGPｺﾞｼｯｸM" panose="020B0600000000000000" pitchFamily="50" charset="-128"/>
              </a:rPr>
              <a:t> </a:t>
            </a:r>
            <a:r>
              <a:rPr lang="en-US" altLang="ja-JP" sz="1400" b="1" dirty="0">
                <a:solidFill>
                  <a:srgbClr val="000000"/>
                </a:solidFill>
                <a:latin typeface="HGPｺﾞｼｯｸM" panose="020B0600000000000000" pitchFamily="50" charset="-128"/>
                <a:ea typeface="HGPｺﾞｼｯｸM" panose="020B0600000000000000" pitchFamily="50" charset="-128"/>
              </a:rPr>
              <a:t>【</a:t>
            </a:r>
            <a:r>
              <a:rPr lang="ja-JP" altLang="en-US" sz="1400" b="1" dirty="0">
                <a:solidFill>
                  <a:srgbClr val="000000"/>
                </a:solidFill>
                <a:latin typeface="HGPｺﾞｼｯｸM" panose="020B0600000000000000" pitchFamily="50" charset="-128"/>
                <a:ea typeface="HGPｺﾞｼｯｸM" panose="020B0600000000000000" pitchFamily="50" charset="-128"/>
              </a:rPr>
              <a:t>基本指針</a:t>
            </a:r>
            <a:r>
              <a:rPr lang="en-US" altLang="ja-JP" sz="1400" b="1" dirty="0">
                <a:solidFill>
                  <a:srgbClr val="000000"/>
                </a:solidFill>
                <a:latin typeface="HGPｺﾞｼｯｸM" panose="020B0600000000000000" pitchFamily="50" charset="-128"/>
                <a:ea typeface="HGPｺﾞｼｯｸM" panose="020B0600000000000000" pitchFamily="50" charset="-128"/>
              </a:rPr>
              <a:t>】</a:t>
            </a:r>
          </a:p>
          <a:p>
            <a:pPr marL="354013" indent="-354013" fontAlgn="auto">
              <a:lnSpc>
                <a:spcPts val="16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 厚生労働大臣は、障害児通所・入所支援、障害児相談支援の提供体制の整備や円滑な実施を確保するための基本的な指針を定める。　</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fontAlgn="auto">
              <a:lnSpc>
                <a:spcPts val="1000"/>
              </a:lnSpc>
              <a:spcBef>
                <a:spcPts val="0"/>
              </a:spcBef>
              <a:spcAft>
                <a:spcPts val="0"/>
              </a:spcAft>
              <a:defRPr/>
            </a:pPr>
            <a:endParaRPr lang="en-US" altLang="ja-JP" sz="300" dirty="0">
              <a:solidFill>
                <a:srgbClr val="000000"/>
              </a:solidFill>
              <a:latin typeface="HGPｺﾞｼｯｸM" panose="020B0600000000000000" pitchFamily="50" charset="-128"/>
              <a:ea typeface="HGPｺﾞｼｯｸM" panose="020B0600000000000000" pitchFamily="50" charset="-128"/>
            </a:endParaRPr>
          </a:p>
          <a:p>
            <a:pPr fontAlgn="auto">
              <a:lnSpc>
                <a:spcPts val="1600"/>
              </a:lnSpc>
              <a:spcBef>
                <a:spcPts val="0"/>
              </a:spcBef>
              <a:spcAft>
                <a:spcPts val="0"/>
              </a:spcAft>
              <a:defRPr/>
            </a:pPr>
            <a:r>
              <a:rPr lang="en-US" altLang="ja-JP" sz="1400" b="1" dirty="0">
                <a:solidFill>
                  <a:srgbClr val="000000"/>
                </a:solidFill>
                <a:latin typeface="HGPｺﾞｼｯｸM" panose="020B0600000000000000" pitchFamily="50" charset="-128"/>
                <a:ea typeface="HGPｺﾞｼｯｸM" panose="020B0600000000000000" pitchFamily="50" charset="-128"/>
              </a:rPr>
              <a:t> 【</a:t>
            </a:r>
            <a:r>
              <a:rPr lang="ja-JP" altLang="en-US" sz="1400" b="1" dirty="0">
                <a:solidFill>
                  <a:srgbClr val="000000"/>
                </a:solidFill>
                <a:latin typeface="HGPｺﾞｼｯｸM" panose="020B0600000000000000" pitchFamily="50" charset="-128"/>
                <a:ea typeface="HGPｺﾞｼｯｸM" panose="020B0600000000000000" pitchFamily="50" charset="-128"/>
              </a:rPr>
              <a:t>障害児福祉計画</a:t>
            </a:r>
            <a:r>
              <a:rPr lang="en-US" altLang="ja-JP" sz="1400" b="1" dirty="0">
                <a:solidFill>
                  <a:srgbClr val="000000"/>
                </a:solidFill>
                <a:latin typeface="HGPｺﾞｼｯｸM" panose="020B0600000000000000" pitchFamily="50" charset="-128"/>
                <a:ea typeface="HGPｺﾞｼｯｸM" panose="020B0600000000000000" pitchFamily="50" charset="-128"/>
              </a:rPr>
              <a:t>】</a:t>
            </a:r>
          </a:p>
          <a:p>
            <a:pPr fontAlgn="auto">
              <a:lnSpc>
                <a:spcPts val="16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 市町村・都道府県は、基本指針に即して、障害児福祉計画を策定する。</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fontAlgn="auto">
              <a:lnSpc>
                <a:spcPts val="600"/>
              </a:lnSpc>
              <a:spcBef>
                <a:spcPts val="0"/>
              </a:spcBef>
              <a:spcAft>
                <a:spcPts val="0"/>
              </a:spcAft>
              <a:defRPr/>
            </a:pPr>
            <a:endParaRPr lang="en-US" altLang="ja-JP" sz="1400" b="1" dirty="0">
              <a:solidFill>
                <a:srgbClr val="000000"/>
              </a:solidFill>
              <a:latin typeface="HGPｺﾞｼｯｸM" panose="020B0600000000000000" pitchFamily="50" charset="-128"/>
              <a:ea typeface="HGPｺﾞｼｯｸM" panose="020B0600000000000000" pitchFamily="50" charset="-128"/>
            </a:endParaRPr>
          </a:p>
          <a:p>
            <a:pPr fontAlgn="auto">
              <a:lnSpc>
                <a:spcPts val="1600"/>
              </a:lnSpc>
              <a:spcBef>
                <a:spcPts val="0"/>
              </a:spcBef>
              <a:spcAft>
                <a:spcPts val="0"/>
              </a:spcAft>
              <a:defRPr/>
            </a:pPr>
            <a:r>
              <a:rPr lang="ja-JP" altLang="en-US" sz="1400" b="1" dirty="0">
                <a:solidFill>
                  <a:srgbClr val="000000"/>
                </a:solidFill>
                <a:latin typeface="HGPｺﾞｼｯｸM" panose="020B0600000000000000" pitchFamily="50" charset="-128"/>
                <a:ea typeface="HGPｺﾞｼｯｸM" panose="020B0600000000000000" pitchFamily="50" charset="-128"/>
              </a:rPr>
              <a:t>　 （市町村障害児福祉計画）</a:t>
            </a:r>
            <a:endParaRPr lang="en-US" altLang="ja-JP" sz="1400" b="1" dirty="0">
              <a:solidFill>
                <a:srgbClr val="000000"/>
              </a:solidFill>
              <a:latin typeface="HGPｺﾞｼｯｸM" panose="020B0600000000000000" pitchFamily="50" charset="-128"/>
              <a:ea typeface="HGPｺﾞｼｯｸM" panose="020B0600000000000000" pitchFamily="50" charset="-128"/>
            </a:endParaRPr>
          </a:p>
          <a:p>
            <a:pPr fontAlgn="auto">
              <a:lnSpc>
                <a:spcPts val="16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・障害児通所支援や障害児相談支援の提供体制の確保に係る目標に関する事項</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fontAlgn="auto">
              <a:lnSpc>
                <a:spcPts val="16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・各年度の自治体が指定する障害児通所支援や障害児相談支援の種類ごとの必要な量の見込み</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fontAlgn="auto">
              <a:lnSpc>
                <a:spcPts val="600"/>
              </a:lnSpc>
              <a:spcBef>
                <a:spcPts val="0"/>
              </a:spcBef>
              <a:spcAft>
                <a:spcPts val="0"/>
              </a:spcAft>
              <a:defRPr/>
            </a:pP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fontAlgn="auto">
              <a:lnSpc>
                <a:spcPts val="16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a:t>
            </a:r>
            <a:r>
              <a:rPr lang="ja-JP" altLang="en-US" sz="1400" b="1" dirty="0">
                <a:solidFill>
                  <a:srgbClr val="000000"/>
                </a:solidFill>
                <a:latin typeface="HGPｺﾞｼｯｸM" panose="020B0600000000000000" pitchFamily="50" charset="-128"/>
                <a:ea typeface="HGPｺﾞｼｯｸM" panose="020B0600000000000000" pitchFamily="50" charset="-128"/>
              </a:rPr>
              <a:t>（都道府県障害児福祉計画）</a:t>
            </a:r>
            <a:endParaRPr lang="en-US" altLang="ja-JP" sz="1400" b="1" dirty="0">
              <a:solidFill>
                <a:srgbClr val="000000"/>
              </a:solidFill>
              <a:latin typeface="HGPｺﾞｼｯｸM" panose="020B0600000000000000" pitchFamily="50" charset="-128"/>
              <a:ea typeface="HGPｺﾞｼｯｸM" panose="020B0600000000000000" pitchFamily="50" charset="-128"/>
            </a:endParaRPr>
          </a:p>
          <a:p>
            <a:pPr fontAlgn="auto">
              <a:lnSpc>
                <a:spcPts val="16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・障害児通所・入所支援、障害児相談支援の提供体制の確保に係る目標に関する事項</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marL="442913" indent="-442913" fontAlgn="auto">
              <a:lnSpc>
                <a:spcPts val="16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・都道府県が定める区域ごとに、当該区域における各年度の自治体が指定する障害児通所支援や障害児相談支援の種類ごとの必要な量の見込み</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fontAlgn="auto">
              <a:lnSpc>
                <a:spcPts val="16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・各年度の障害児入所施設の必要入所定員総数</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fontAlgn="auto">
              <a:lnSpc>
                <a:spcPts val="600"/>
              </a:lnSpc>
              <a:spcBef>
                <a:spcPts val="0"/>
              </a:spcBef>
              <a:spcAft>
                <a:spcPts val="0"/>
              </a:spcAft>
              <a:defRPr/>
            </a:pPr>
            <a:endParaRPr lang="en-US" altLang="ja-JP" sz="300" dirty="0">
              <a:solidFill>
                <a:srgbClr val="000000"/>
              </a:solidFill>
              <a:latin typeface="HGPｺﾞｼｯｸM" panose="020B0600000000000000" pitchFamily="50" charset="-128"/>
              <a:ea typeface="HGPｺﾞｼｯｸM" panose="020B0600000000000000" pitchFamily="50" charset="-128"/>
            </a:endParaRPr>
          </a:p>
          <a:p>
            <a:pPr marL="354013" indent="-354013" fontAlgn="auto">
              <a:lnSpc>
                <a:spcPts val="1600"/>
              </a:lnSpc>
              <a:spcBef>
                <a:spcPts val="0"/>
              </a:spcBef>
              <a:spcAft>
                <a:spcPts val="0"/>
              </a:spcAft>
              <a:defRPr/>
            </a:pPr>
            <a:r>
              <a:rPr lang="ja-JP" altLang="en-US" sz="1200" dirty="0">
                <a:solidFill>
                  <a:srgbClr val="000000"/>
                </a:solidFill>
                <a:latin typeface="HGPｺﾞｼｯｸM" panose="020B0600000000000000" pitchFamily="50" charset="-128"/>
                <a:ea typeface="HGPｺﾞｼｯｸM" panose="020B0600000000000000" pitchFamily="50" charset="-128"/>
              </a:rPr>
              <a:t>　　</a:t>
            </a:r>
            <a:r>
              <a:rPr lang="en-US" altLang="ja-JP" sz="1200" dirty="0">
                <a:solidFill>
                  <a:srgbClr val="000000"/>
                </a:solidFill>
                <a:latin typeface="HGPｺﾞｼｯｸM" panose="020B0600000000000000" pitchFamily="50" charset="-128"/>
                <a:ea typeface="HGPｺﾞｼｯｸM" panose="020B0600000000000000" pitchFamily="50" charset="-128"/>
              </a:rPr>
              <a:t>※</a:t>
            </a:r>
            <a:r>
              <a:rPr lang="ja-JP" altLang="en-US" sz="1200" dirty="0">
                <a:solidFill>
                  <a:srgbClr val="000000"/>
                </a:solidFill>
                <a:latin typeface="HGPｺﾞｼｯｸM" panose="020B0600000000000000" pitchFamily="50" charset="-128"/>
                <a:ea typeface="HGPｺﾞｼｯｸM" panose="020B0600000000000000" pitchFamily="50" charset="-128"/>
              </a:rPr>
              <a:t>上記の基本指針、市町村障害児福祉計画、都道府県障害児福祉計画は、障害者総合支援法に基づく基本指針、市町村障害福祉計画、都道府県障害福祉計画と一体のものとして策定することができる。</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a:p>
            <a:pPr fontAlgn="auto">
              <a:lnSpc>
                <a:spcPts val="1600"/>
              </a:lnSpc>
              <a:spcBef>
                <a:spcPts val="0"/>
              </a:spcBef>
              <a:spcAft>
                <a:spcPts val="0"/>
              </a:spcAft>
              <a:defRPr/>
            </a:pPr>
            <a:endParaRPr lang="en-US" altLang="ja-JP" sz="1400" b="1" dirty="0">
              <a:solidFill>
                <a:srgbClr val="000000"/>
              </a:solidFill>
              <a:latin typeface="HGPｺﾞｼｯｸM" panose="020B0600000000000000" pitchFamily="50" charset="-128"/>
              <a:ea typeface="HGPｺﾞｼｯｸM" panose="020B0600000000000000" pitchFamily="50" charset="-128"/>
            </a:endParaRPr>
          </a:p>
          <a:p>
            <a:pPr marL="354013" indent="-354013" fontAlgn="auto">
              <a:lnSpc>
                <a:spcPts val="16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 放課後等デイサービス等の障害児通所支援や障害児入所支援については、都道府県障害児福祉計画の達成に支障を生ずるおそれがあると認めるとき（計画に定めるサービスの必要な量に達している場合等）、都道府県は事業所等の指定をしないことができる。</a:t>
            </a:r>
            <a:r>
              <a:rPr lang="en-US" altLang="ja-JP" sz="1400" dirty="0">
                <a:solidFill>
                  <a:srgbClr val="000000"/>
                </a:solidFill>
                <a:latin typeface="HGPｺﾞｼｯｸM" panose="020B0600000000000000" pitchFamily="50" charset="-128"/>
                <a:ea typeface="HGPｺﾞｼｯｸM" panose="020B0600000000000000" pitchFamily="50" charset="-128"/>
              </a:rPr>
              <a:t>  </a:t>
            </a:r>
          </a:p>
        </p:txBody>
      </p:sp>
      <p:sp>
        <p:nvSpPr>
          <p:cNvPr id="10" name="正方形/長方形 9"/>
          <p:cNvSpPr/>
          <p:nvPr/>
        </p:nvSpPr>
        <p:spPr>
          <a:xfrm>
            <a:off x="129158" y="2016000"/>
            <a:ext cx="1794199"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 具体的内容</a:t>
            </a:r>
          </a:p>
        </p:txBody>
      </p:sp>
      <p:sp>
        <p:nvSpPr>
          <p:cNvPr id="15" name="角丸四角形 14"/>
          <p:cNvSpPr/>
          <p:nvPr/>
        </p:nvSpPr>
        <p:spPr>
          <a:xfrm>
            <a:off x="92076" y="692153"/>
            <a:ext cx="9721850" cy="1152525"/>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lstStyle/>
          <a:p>
            <a:pPr marL="176213" indent="-176213" fontAlgn="auto">
              <a:lnSpc>
                <a:spcPct val="110000"/>
              </a:lnSpc>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a:t>
            </a:r>
            <a:r>
              <a:rPr lang="ja-JP" altLang="ja-JP" sz="1400" dirty="0">
                <a:solidFill>
                  <a:srgbClr val="000000"/>
                </a:solidFill>
                <a:latin typeface="HGPｺﾞｼｯｸM" panose="020B0600000000000000" pitchFamily="50" charset="-128"/>
                <a:ea typeface="HGPｺﾞｼｯｸM" panose="020B0600000000000000" pitchFamily="50" charset="-128"/>
              </a:rPr>
              <a:t>児童福祉法に基づく障害児</a:t>
            </a:r>
            <a:r>
              <a:rPr lang="ja-JP" altLang="en-US" sz="1400" dirty="0">
                <a:solidFill>
                  <a:srgbClr val="000000"/>
                </a:solidFill>
                <a:latin typeface="HGPｺﾞｼｯｸM" panose="020B0600000000000000" pitchFamily="50" charset="-128"/>
                <a:ea typeface="HGPｺﾞｼｯｸM" panose="020B0600000000000000" pitchFamily="50" charset="-128"/>
              </a:rPr>
              <a:t>通所・入所支援などについて、</a:t>
            </a:r>
            <a:r>
              <a:rPr lang="ja-JP" altLang="ja-JP" sz="1400" dirty="0">
                <a:solidFill>
                  <a:srgbClr val="000000"/>
                </a:solidFill>
                <a:latin typeface="HGPｺﾞｼｯｸM" panose="020B0600000000000000" pitchFamily="50" charset="-128"/>
                <a:ea typeface="HGPｺﾞｼｯｸM" panose="020B0600000000000000" pitchFamily="50" charset="-128"/>
              </a:rPr>
              <a:t>サービス</a:t>
            </a:r>
            <a:r>
              <a:rPr lang="ja-JP" altLang="en-US" sz="1400" dirty="0">
                <a:solidFill>
                  <a:srgbClr val="000000"/>
                </a:solidFill>
                <a:latin typeface="HGPｺﾞｼｯｸM" panose="020B0600000000000000" pitchFamily="50" charset="-128"/>
                <a:ea typeface="HGPｺﾞｼｯｸM" panose="020B0600000000000000" pitchFamily="50" charset="-128"/>
              </a:rPr>
              <a:t>の</a:t>
            </a:r>
            <a:r>
              <a:rPr lang="ja-JP" altLang="ja-JP" sz="1400" dirty="0">
                <a:solidFill>
                  <a:srgbClr val="000000"/>
                </a:solidFill>
                <a:latin typeface="HGPｺﾞｼｯｸM" panose="020B0600000000000000" pitchFamily="50" charset="-128"/>
                <a:ea typeface="HGPｺﾞｼｯｸM" panose="020B0600000000000000" pitchFamily="50" charset="-128"/>
              </a:rPr>
              <a:t>提供</a:t>
            </a:r>
            <a:r>
              <a:rPr lang="ja-JP" altLang="en-US" sz="1400" dirty="0">
                <a:solidFill>
                  <a:srgbClr val="000000"/>
                </a:solidFill>
                <a:latin typeface="HGPｺﾞｼｯｸM" panose="020B0600000000000000" pitchFamily="50" charset="-128"/>
                <a:ea typeface="HGPｺﾞｼｯｸM" panose="020B0600000000000000" pitchFamily="50" charset="-128"/>
              </a:rPr>
              <a:t>体制を計画的に確保するため、都道府県及び市町村において障害児福祉計画を策定する等の見直しを行う。</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lang="en-US" altLang="ja-JP" sz="400" dirty="0">
              <a:solidFill>
                <a:srgbClr val="000000"/>
              </a:solidFill>
              <a:latin typeface="HGPｺﾞｼｯｸM" panose="020B0600000000000000" pitchFamily="50" charset="-128"/>
              <a:ea typeface="HGPｺﾞｼｯｸM" panose="020B0600000000000000" pitchFamily="50" charset="-128"/>
            </a:endParaRPr>
          </a:p>
          <a:p>
            <a:pPr marL="442913" indent="-442913" fontAlgn="auto">
              <a:spcBef>
                <a:spcPts val="0"/>
              </a:spcBef>
              <a:spcAft>
                <a:spcPts val="0"/>
              </a:spcAft>
              <a:defRPr/>
            </a:pPr>
            <a:r>
              <a:rPr lang="ja-JP" altLang="en-US" sz="1200" dirty="0">
                <a:solidFill>
                  <a:srgbClr val="000000"/>
                </a:solidFill>
                <a:latin typeface="HGPｺﾞｼｯｸM" panose="020B0600000000000000" pitchFamily="50" charset="-128"/>
                <a:ea typeface="HGPｺﾞｼｯｸM" panose="020B0600000000000000" pitchFamily="50" charset="-128"/>
              </a:rPr>
              <a:t>　　</a:t>
            </a:r>
            <a:r>
              <a:rPr lang="en-US" altLang="ja-JP" sz="1200" dirty="0">
                <a:solidFill>
                  <a:srgbClr val="000000"/>
                </a:solidFill>
                <a:latin typeface="HGPｺﾞｼｯｸM" panose="020B0600000000000000" pitchFamily="50" charset="-128"/>
                <a:ea typeface="HGPｺﾞｼｯｸM" panose="020B0600000000000000" pitchFamily="50" charset="-128"/>
              </a:rPr>
              <a:t>※</a:t>
            </a:r>
            <a:r>
              <a:rPr lang="ja-JP" altLang="en-US" sz="1200" dirty="0">
                <a:solidFill>
                  <a:srgbClr val="000000"/>
                </a:solidFill>
                <a:latin typeface="HGPｺﾞｼｯｸM" panose="020B0600000000000000" pitchFamily="50" charset="-128"/>
                <a:ea typeface="HGPｺﾞｼｯｸM" panose="020B0600000000000000" pitchFamily="50" charset="-128"/>
              </a:rPr>
              <a:t>　現在、障害者総合支援法に基づく障害福祉サービスについては、</a:t>
            </a:r>
            <a:r>
              <a:rPr lang="ja-JP" altLang="ja-JP" sz="1200" dirty="0">
                <a:solidFill>
                  <a:srgbClr val="000000"/>
                </a:solidFill>
                <a:latin typeface="HGPｺﾞｼｯｸM" panose="020B0600000000000000" pitchFamily="50" charset="-128"/>
                <a:ea typeface="HGPｺﾞｼｯｸM" panose="020B0600000000000000" pitchFamily="50" charset="-128"/>
              </a:rPr>
              <a:t>サービスの提供体制を計画的に確保する</a:t>
            </a:r>
            <a:r>
              <a:rPr lang="ja-JP" altLang="en-US" sz="1200" dirty="0">
                <a:solidFill>
                  <a:srgbClr val="000000"/>
                </a:solidFill>
                <a:latin typeface="HGPｺﾞｼｯｸM" panose="020B0600000000000000" pitchFamily="50" charset="-128"/>
                <a:ea typeface="HGPｺﾞｼｯｸM" panose="020B0600000000000000" pitchFamily="50" charset="-128"/>
              </a:rPr>
              <a:t>ため、</a:t>
            </a:r>
            <a:r>
              <a:rPr lang="ja-JP" altLang="ja-JP" sz="1200" dirty="0">
                <a:solidFill>
                  <a:srgbClr val="000000"/>
                </a:solidFill>
                <a:latin typeface="HGPｺﾞｼｯｸM" panose="020B0600000000000000" pitchFamily="50" charset="-128"/>
                <a:ea typeface="HGPｺﾞｼｯｸM" panose="020B0600000000000000" pitchFamily="50" charset="-128"/>
              </a:rPr>
              <a:t>都道府県</a:t>
            </a:r>
            <a:r>
              <a:rPr lang="ja-JP" altLang="en-US" sz="1200" dirty="0">
                <a:solidFill>
                  <a:srgbClr val="000000"/>
                </a:solidFill>
                <a:latin typeface="HGPｺﾞｼｯｸM" panose="020B0600000000000000" pitchFamily="50" charset="-128"/>
                <a:ea typeface="HGPｺﾞｼｯｸM" panose="020B0600000000000000" pitchFamily="50" charset="-128"/>
              </a:rPr>
              <a:t>及び市町村</a:t>
            </a:r>
            <a:r>
              <a:rPr lang="ja-JP" altLang="ja-JP" sz="1200" dirty="0">
                <a:solidFill>
                  <a:srgbClr val="000000"/>
                </a:solidFill>
                <a:latin typeface="HGPｺﾞｼｯｸM" panose="020B0600000000000000" pitchFamily="50" charset="-128"/>
                <a:ea typeface="HGPｺﾞｼｯｸM" panose="020B0600000000000000" pitchFamily="50" charset="-128"/>
              </a:rPr>
              <a:t>が障害福祉計画を策定し、サービスの種類ごとの必要な量の見込みや提供体制の確保に係る目標等を</a:t>
            </a:r>
            <a:r>
              <a:rPr lang="ja-JP" altLang="en-US" sz="1200" dirty="0">
                <a:solidFill>
                  <a:srgbClr val="000000"/>
                </a:solidFill>
                <a:latin typeface="HGPｺﾞｼｯｸM" panose="020B0600000000000000" pitchFamily="50" charset="-128"/>
                <a:ea typeface="HGPｺﾞｼｯｸM" panose="020B0600000000000000" pitchFamily="50" charset="-128"/>
              </a:rPr>
              <a:t>策定。</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p:txBody>
      </p:sp>
      <p:sp>
        <p:nvSpPr>
          <p:cNvPr id="11" name="正方形/長方形 10"/>
          <p:cNvSpPr/>
          <p:nvPr/>
        </p:nvSpPr>
        <p:spPr>
          <a:xfrm>
            <a:off x="5168900" y="6529388"/>
            <a:ext cx="4457700"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3</a:t>
            </a:r>
            <a:r>
              <a:rPr lang="ja-JP" altLang="en-US" sz="1200" dirty="0">
                <a:solidFill>
                  <a:srgbClr val="000000"/>
                </a:solidFill>
              </a:rPr>
              <a:t>月</a:t>
            </a:r>
            <a:r>
              <a:rPr lang="en-US" altLang="ja-JP" sz="1200" dirty="0">
                <a:solidFill>
                  <a:srgbClr val="000000"/>
                </a:solidFill>
              </a:rPr>
              <a:t>8</a:t>
            </a:r>
            <a:r>
              <a:rPr lang="ja-JP" altLang="en-US" sz="1200" dirty="0">
                <a:solidFill>
                  <a:srgbClr val="000000"/>
                </a:solidFill>
              </a:rPr>
              <a:t>日（火）　障害保健福祉関係主管課長会議資料より</a:t>
            </a:r>
          </a:p>
        </p:txBody>
      </p:sp>
      <p:sp>
        <p:nvSpPr>
          <p:cNvPr id="14"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15</a:t>
            </a:fld>
            <a:endParaRPr lang="ja-JP" altLang="en-US" sz="1400" dirty="0" smtClean="0">
              <a:solidFill>
                <a:srgbClr val="000000"/>
              </a:solidFill>
            </a:endParaRPr>
          </a:p>
        </p:txBody>
      </p:sp>
    </p:spTree>
    <p:extLst>
      <p:ext uri="{BB962C8B-B14F-4D97-AF65-F5344CB8AC3E}">
        <p14:creationId xmlns:p14="http://schemas.microsoft.com/office/powerpoint/2010/main" val="3710483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4626" name="グループ化 18"/>
          <p:cNvGrpSpPr>
            <a:grpSpLocks/>
          </p:cNvGrpSpPr>
          <p:nvPr/>
        </p:nvGrpSpPr>
        <p:grpSpPr bwMode="auto">
          <a:xfrm>
            <a:off x="4763" y="476253"/>
            <a:ext cx="9906000" cy="73025"/>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54627" name="テキスト ボックス 6"/>
          <p:cNvSpPr txBox="1">
            <a:spLocks noChangeArrowheads="1"/>
          </p:cNvSpPr>
          <p:nvPr/>
        </p:nvSpPr>
        <p:spPr bwMode="auto">
          <a:xfrm>
            <a:off x="1052544" y="14288"/>
            <a:ext cx="75723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ja-JP" altLang="en-US" sz="2400" smtClean="0">
                <a:solidFill>
                  <a:srgbClr val="000000"/>
                </a:solidFill>
                <a:latin typeface="HG創英角ｺﾞｼｯｸUB" pitchFamily="49" charset="-128"/>
                <a:ea typeface="HG創英角ｺﾞｼｯｸUB" pitchFamily="49" charset="-128"/>
              </a:rPr>
              <a:t>補装具費の支給範囲の拡大（貸与の追加）</a:t>
            </a:r>
          </a:p>
        </p:txBody>
      </p:sp>
      <p:sp>
        <p:nvSpPr>
          <p:cNvPr id="9" name="正方形/長方形 8"/>
          <p:cNvSpPr/>
          <p:nvPr/>
        </p:nvSpPr>
        <p:spPr>
          <a:xfrm>
            <a:off x="39688" y="2203450"/>
            <a:ext cx="9777412" cy="4606925"/>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nchor="ctr"/>
          <a:lstStyle/>
          <a:p>
            <a:pPr fontAlgn="auto">
              <a:spcBef>
                <a:spcPts val="0"/>
              </a:spcBef>
              <a:spcAft>
                <a:spcPts val="0"/>
              </a:spcAft>
              <a:defRPr/>
            </a:pPr>
            <a:r>
              <a:rPr lang="ja-JP" altLang="en-US" sz="1200" dirty="0">
                <a:solidFill>
                  <a:prstClr val="black"/>
                </a:solidFill>
                <a:latin typeface="ＭＳ Ｐゴシック"/>
              </a:rPr>
              <a:t>　　　　</a:t>
            </a:r>
            <a:endParaRPr lang="en-US" altLang="ja-JP" sz="1200" dirty="0">
              <a:solidFill>
                <a:prstClr val="black"/>
              </a:solidFill>
              <a:latin typeface="ＭＳ Ｐゴシック"/>
            </a:endParaRPr>
          </a:p>
        </p:txBody>
      </p:sp>
      <p:sp>
        <p:nvSpPr>
          <p:cNvPr id="13" name="正方形/長方形 12"/>
          <p:cNvSpPr/>
          <p:nvPr/>
        </p:nvSpPr>
        <p:spPr>
          <a:xfrm>
            <a:off x="44458" y="2057036"/>
            <a:ext cx="2028225"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具体的内容</a:t>
            </a:r>
          </a:p>
        </p:txBody>
      </p:sp>
      <p:grpSp>
        <p:nvGrpSpPr>
          <p:cNvPr id="154632" name="グループ化 1"/>
          <p:cNvGrpSpPr>
            <a:grpSpLocks/>
          </p:cNvGrpSpPr>
          <p:nvPr/>
        </p:nvGrpSpPr>
        <p:grpSpPr bwMode="auto">
          <a:xfrm>
            <a:off x="322263" y="2547938"/>
            <a:ext cx="4343400" cy="3833812"/>
            <a:chOff x="288094" y="-880680"/>
            <a:chExt cx="4813525" cy="6445942"/>
          </a:xfrm>
        </p:grpSpPr>
        <p:sp>
          <p:nvSpPr>
            <p:cNvPr id="154663" name="角丸四角形 41"/>
            <p:cNvSpPr>
              <a:spLocks noChangeArrowheads="1"/>
            </p:cNvSpPr>
            <p:nvPr/>
          </p:nvSpPr>
          <p:spPr bwMode="auto">
            <a:xfrm>
              <a:off x="288094" y="-604130"/>
              <a:ext cx="4254821" cy="6169392"/>
            </a:xfrm>
            <a:prstGeom prst="roundRect">
              <a:avLst>
                <a:gd name="adj" fmla="val 3875"/>
              </a:avLst>
            </a:prstGeom>
            <a:gradFill rotWithShape="0">
              <a:gsLst>
                <a:gs pos="0">
                  <a:srgbClr val="FFBE86"/>
                </a:gs>
                <a:gs pos="35001">
                  <a:srgbClr val="FFD0AA"/>
                </a:gs>
                <a:gs pos="100000">
                  <a:srgbClr val="FFEBDB"/>
                </a:gs>
              </a:gsLst>
              <a:lin ang="16200000" scaled="1"/>
            </a:gradFill>
            <a:ln w="15875">
              <a:solidFill>
                <a:srgbClr val="F69240"/>
              </a:solidFill>
              <a:round/>
              <a:headEnd/>
              <a:tailEnd/>
            </a:ln>
          </p:spPr>
          <p:txBody>
            <a:bodyPr lIns="91355" tIns="45677" rIns="91355" bIns="45677"/>
            <a:lstStyle>
              <a:lvl1pPr defTabSz="912813"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defTabSz="912813"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defTabSz="912813"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defTabSz="912813"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defTabSz="912813"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en-US" altLang="ja-JP" sz="18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r>
                <a:rPr lang="ja-JP" altLang="en-US" sz="1400" smtClean="0">
                  <a:solidFill>
                    <a:srgbClr val="000000"/>
                  </a:solidFill>
                  <a:latin typeface="HG丸ｺﾞｼｯｸM-PRO" pitchFamily="50" charset="-128"/>
                  <a:ea typeface="HG丸ｺﾞｼｯｸM-PRO" pitchFamily="50" charset="-128"/>
                </a:rPr>
                <a:t>○成長に伴って短期間での交換が必要となる</a:t>
              </a:r>
              <a:endParaRPr lang="en-US" altLang="ja-JP" sz="14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r>
                <a:rPr lang="ja-JP" altLang="en-US" sz="1400" smtClean="0">
                  <a:solidFill>
                    <a:srgbClr val="000000"/>
                  </a:solidFill>
                  <a:latin typeface="HG丸ｺﾞｼｯｸM-PRO" pitchFamily="50" charset="-128"/>
                  <a:ea typeface="HG丸ｺﾞｼｯｸM-PRO" pitchFamily="50" charset="-128"/>
                </a:rPr>
                <a:t>　障害児</a:t>
              </a:r>
              <a:endParaRPr lang="en-US" altLang="ja-JP" sz="14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endParaRPr lang="en-US" altLang="ja-JP" sz="13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r>
                <a:rPr lang="ja-JP" altLang="en-US" sz="1400" smtClean="0">
                  <a:solidFill>
                    <a:srgbClr val="000000"/>
                  </a:solidFill>
                  <a:latin typeface="HG丸ｺﾞｼｯｸM-PRO" pitchFamily="50" charset="-128"/>
                  <a:ea typeface="HG丸ｺﾞｼｯｸM-PRO" pitchFamily="50" charset="-128"/>
                </a:rPr>
                <a:t>○障害の進行により、短期間の利用が想定さ</a:t>
              </a:r>
              <a:endParaRPr lang="en-US" altLang="ja-JP" sz="14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r>
                <a:rPr lang="ja-JP" altLang="en-US" sz="1400" smtClean="0">
                  <a:solidFill>
                    <a:srgbClr val="000000"/>
                  </a:solidFill>
                  <a:latin typeface="HG丸ｺﾞｼｯｸM-PRO" pitchFamily="50" charset="-128"/>
                  <a:ea typeface="HG丸ｺﾞｼｯｸM-PRO" pitchFamily="50" charset="-128"/>
                </a:rPr>
                <a:t>　れるもの</a:t>
              </a:r>
              <a:endParaRPr lang="en-US" altLang="ja-JP" sz="14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endParaRPr lang="en-US" altLang="ja-JP" sz="13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r>
                <a:rPr lang="ja-JP" altLang="en-US" sz="1400" smtClean="0">
                  <a:solidFill>
                    <a:srgbClr val="000000"/>
                  </a:solidFill>
                  <a:latin typeface="HG丸ｺﾞｼｯｸM-PRO" pitchFamily="50" charset="-128"/>
                  <a:ea typeface="HG丸ｺﾞｼｯｸM-PRO" pitchFamily="50" charset="-128"/>
                </a:rPr>
                <a:t>○仮合わせ前の試用　</a:t>
              </a:r>
              <a:endParaRPr lang="en-US" altLang="ja-JP" sz="1400" smtClean="0">
                <a:solidFill>
                  <a:srgbClr val="000000"/>
                </a:solidFill>
                <a:latin typeface="HG丸ｺﾞｼｯｸM-PRO" pitchFamily="50" charset="-128"/>
                <a:ea typeface="HG丸ｺﾞｼｯｸM-PRO" pitchFamily="50" charset="-128"/>
              </a:endParaRPr>
            </a:p>
          </p:txBody>
        </p:sp>
        <p:sp>
          <p:nvSpPr>
            <p:cNvPr id="43" name="テキスト ボックス 42"/>
            <p:cNvSpPr txBox="1"/>
            <p:nvPr/>
          </p:nvSpPr>
          <p:spPr>
            <a:xfrm>
              <a:off x="648756" y="-880680"/>
              <a:ext cx="3590791" cy="517332"/>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FC000"/>
              </a:solidFill>
              <a:prstDash val="solid"/>
            </a:ln>
            <a:effectLst>
              <a:outerShdw blurRad="40000" dist="23000" dir="5400000" rotWithShape="0">
                <a:srgbClr val="000000">
                  <a:alpha val="35000"/>
                </a:srgbClr>
              </a:outerShdw>
            </a:effectLst>
          </p:spPr>
          <p:txBody>
            <a:bodyPr lIns="91355" tIns="45677" rIns="91355" bIns="45677">
              <a:spAutoFit/>
            </a:bodyPr>
            <a:lstStyle/>
            <a:p>
              <a:pPr algn="ctr" fontAlgn="auto">
                <a:spcBef>
                  <a:spcPts val="0"/>
                </a:spcBef>
                <a:spcAft>
                  <a:spcPts val="0"/>
                </a:spcAft>
                <a:defRPr/>
              </a:pPr>
              <a:r>
                <a:rPr kumimoji="0" lang="ja-JP" altLang="en-US" sz="1400" kern="0" dirty="0">
                  <a:solidFill>
                    <a:prstClr val="white"/>
                  </a:solidFill>
                  <a:latin typeface="HG丸ｺﾞｼｯｸM-PRO" pitchFamily="50" charset="-128"/>
                  <a:ea typeface="HG丸ｺﾞｼｯｸM-PRO" pitchFamily="50" charset="-128"/>
                </a:rPr>
                <a:t>貸与が適切と考えられる場合（例）</a:t>
              </a:r>
            </a:p>
          </p:txBody>
        </p:sp>
        <p:sp>
          <p:nvSpPr>
            <p:cNvPr id="46" name="タイトル 2"/>
            <p:cNvSpPr txBox="1">
              <a:spLocks/>
            </p:cNvSpPr>
            <p:nvPr/>
          </p:nvSpPr>
          <p:spPr bwMode="auto">
            <a:xfrm>
              <a:off x="444674" y="3021584"/>
              <a:ext cx="4656945" cy="2127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8" rIns="91418" bIns="45708"/>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ja-JP" altLang="en-US" sz="1050" kern="0" dirty="0" smtClean="0">
                  <a:solidFill>
                    <a:srgbClr val="000000"/>
                  </a:solidFill>
                  <a:latin typeface="メイリオ" pitchFamily="50" charset="-128"/>
                  <a:ea typeface="メイリオ" pitchFamily="50" charset="-128"/>
                  <a:cs typeface="メイリオ" pitchFamily="50" charset="-128"/>
                </a:rPr>
                <a:t>　</a:t>
              </a:r>
              <a:r>
                <a:rPr lang="en-US" altLang="ja-JP" sz="1200" kern="0" dirty="0" smtClean="0">
                  <a:solidFill>
                    <a:srgbClr val="000000"/>
                  </a:solidFill>
                  <a:latin typeface="メイリオ" pitchFamily="50" charset="-128"/>
                  <a:ea typeface="メイリオ" pitchFamily="50" charset="-128"/>
                  <a:cs typeface="メイリオ" pitchFamily="50" charset="-128"/>
                </a:rPr>
                <a:t>※</a:t>
              </a:r>
              <a:r>
                <a:rPr lang="ja-JP" altLang="en-US" sz="1200" kern="0" dirty="0" smtClean="0">
                  <a:solidFill>
                    <a:srgbClr val="000000"/>
                  </a:solidFill>
                  <a:latin typeface="メイリオ" pitchFamily="50" charset="-128"/>
                  <a:ea typeface="メイリオ" pitchFamily="50" charset="-128"/>
                  <a:cs typeface="メイリオ" pitchFamily="50" charset="-128"/>
                </a:rPr>
                <a:t>　上記のような場合が想定されるが、今後、</a:t>
              </a:r>
              <a:endParaRPr lang="en-US" altLang="ja-JP" sz="1200" kern="0" dirty="0" smtClean="0">
                <a:solidFill>
                  <a:srgbClr val="000000"/>
                </a:solidFill>
                <a:latin typeface="メイリオ" pitchFamily="50" charset="-128"/>
                <a:ea typeface="メイリオ" pitchFamily="50" charset="-128"/>
                <a:cs typeface="メイリオ" pitchFamily="50" charset="-128"/>
              </a:endParaRPr>
            </a:p>
            <a:p>
              <a:pPr algn="l">
                <a:defRPr/>
              </a:pPr>
              <a:r>
                <a:rPr lang="ja-JP" altLang="en-US" sz="1200" kern="0" dirty="0">
                  <a:solidFill>
                    <a:srgbClr val="000000"/>
                  </a:solidFill>
                  <a:latin typeface="メイリオ" pitchFamily="50" charset="-128"/>
                  <a:ea typeface="メイリオ" pitchFamily="50" charset="-128"/>
                  <a:cs typeface="メイリオ" pitchFamily="50" charset="-128"/>
                </a:rPr>
                <a:t>　</a:t>
              </a:r>
              <a:r>
                <a:rPr lang="ja-JP" altLang="en-US" sz="1200" kern="0" dirty="0" smtClean="0">
                  <a:solidFill>
                    <a:srgbClr val="000000"/>
                  </a:solidFill>
                  <a:latin typeface="メイリオ" pitchFamily="50" charset="-128"/>
                  <a:ea typeface="メイリオ" pitchFamily="50" charset="-128"/>
                  <a:cs typeface="メイリオ" pitchFamily="50" charset="-128"/>
                </a:rPr>
                <a:t>　関係者の意見も踏まえて検討。</a:t>
              </a:r>
              <a:endParaRPr lang="en-US" altLang="ja-JP" sz="1200" kern="0" dirty="0" smtClean="0">
                <a:solidFill>
                  <a:srgbClr val="000000"/>
                </a:solidFill>
                <a:latin typeface="メイリオ" pitchFamily="50" charset="-128"/>
                <a:ea typeface="メイリオ" pitchFamily="50" charset="-128"/>
                <a:cs typeface="メイリオ" pitchFamily="50" charset="-128"/>
              </a:endParaRPr>
            </a:p>
            <a:p>
              <a:pPr algn="l">
                <a:defRPr/>
              </a:pPr>
              <a:endParaRPr lang="en-US" altLang="ja-JP" sz="800" kern="0" dirty="0" smtClean="0">
                <a:solidFill>
                  <a:srgbClr val="000000"/>
                </a:solidFill>
                <a:latin typeface="メイリオ" pitchFamily="50" charset="-128"/>
                <a:ea typeface="メイリオ" pitchFamily="50" charset="-128"/>
                <a:cs typeface="メイリオ" pitchFamily="50" charset="-128"/>
              </a:endParaRPr>
            </a:p>
            <a:p>
              <a:pPr algn="l">
                <a:defRPr/>
              </a:pPr>
              <a:r>
                <a:rPr lang="ja-JP" altLang="en-US" sz="1200" kern="0" dirty="0">
                  <a:solidFill>
                    <a:srgbClr val="000000"/>
                  </a:solidFill>
                  <a:latin typeface="メイリオ" pitchFamily="50" charset="-128"/>
                  <a:ea typeface="メイリオ" pitchFamily="50" charset="-128"/>
                  <a:cs typeface="メイリオ" pitchFamily="50" charset="-128"/>
                </a:rPr>
                <a:t>　</a:t>
              </a:r>
              <a:r>
                <a:rPr lang="en-US" altLang="ja-JP" sz="1200" kern="0" dirty="0" smtClean="0">
                  <a:solidFill>
                    <a:srgbClr val="000000"/>
                  </a:solidFill>
                  <a:latin typeface="メイリオ" pitchFamily="50" charset="-128"/>
                  <a:ea typeface="メイリオ" pitchFamily="50" charset="-128"/>
                  <a:cs typeface="メイリオ" pitchFamily="50" charset="-128"/>
                </a:rPr>
                <a:t>※</a:t>
              </a:r>
              <a:r>
                <a:rPr lang="ja-JP" altLang="en-US" sz="1200" kern="0" dirty="0" smtClean="0">
                  <a:solidFill>
                    <a:srgbClr val="000000"/>
                  </a:solidFill>
                  <a:latin typeface="メイリオ" pitchFamily="50" charset="-128"/>
                  <a:ea typeface="メイリオ" pitchFamily="50" charset="-128"/>
                  <a:cs typeface="メイリオ" pitchFamily="50" charset="-128"/>
                </a:rPr>
                <a:t>　身体への適合を図るための製作が必要なも</a:t>
              </a:r>
              <a:endParaRPr lang="en-US" altLang="ja-JP" sz="1200" kern="0" dirty="0" smtClean="0">
                <a:solidFill>
                  <a:srgbClr val="000000"/>
                </a:solidFill>
                <a:latin typeface="メイリオ" pitchFamily="50" charset="-128"/>
                <a:ea typeface="メイリオ" pitchFamily="50" charset="-128"/>
                <a:cs typeface="メイリオ" pitchFamily="50" charset="-128"/>
              </a:endParaRPr>
            </a:p>
            <a:p>
              <a:pPr algn="l">
                <a:defRPr/>
              </a:pPr>
              <a:r>
                <a:rPr lang="ja-JP" altLang="en-US" sz="1200" kern="0" dirty="0">
                  <a:solidFill>
                    <a:srgbClr val="000000"/>
                  </a:solidFill>
                  <a:latin typeface="メイリオ" pitchFamily="50" charset="-128"/>
                  <a:ea typeface="メイリオ" pitchFamily="50" charset="-128"/>
                  <a:cs typeface="メイリオ" pitchFamily="50" charset="-128"/>
                </a:rPr>
                <a:t>　</a:t>
              </a:r>
              <a:r>
                <a:rPr lang="ja-JP" altLang="en-US" sz="1200" kern="0" dirty="0" smtClean="0">
                  <a:solidFill>
                    <a:srgbClr val="000000"/>
                  </a:solidFill>
                  <a:latin typeface="メイリオ" pitchFamily="50" charset="-128"/>
                  <a:ea typeface="メイリオ" pitchFamily="50" charset="-128"/>
                  <a:cs typeface="メイリオ" pitchFamily="50" charset="-128"/>
                </a:rPr>
                <a:t>　の等については、貸与になじまないものと考</a:t>
              </a:r>
              <a:endParaRPr lang="en-US" altLang="ja-JP" sz="1200" kern="0" dirty="0" smtClean="0">
                <a:solidFill>
                  <a:srgbClr val="000000"/>
                </a:solidFill>
                <a:latin typeface="メイリオ" pitchFamily="50" charset="-128"/>
                <a:ea typeface="メイリオ" pitchFamily="50" charset="-128"/>
                <a:cs typeface="メイリオ" pitchFamily="50" charset="-128"/>
              </a:endParaRPr>
            </a:p>
            <a:p>
              <a:pPr algn="l">
                <a:defRPr/>
              </a:pPr>
              <a:r>
                <a:rPr lang="ja-JP" altLang="en-US" sz="1200" kern="0" dirty="0">
                  <a:solidFill>
                    <a:srgbClr val="000000"/>
                  </a:solidFill>
                  <a:latin typeface="メイリオ" pitchFamily="50" charset="-128"/>
                  <a:ea typeface="メイリオ" pitchFamily="50" charset="-128"/>
                  <a:cs typeface="メイリオ" pitchFamily="50" charset="-128"/>
                </a:rPr>
                <a:t>　</a:t>
              </a:r>
              <a:r>
                <a:rPr lang="ja-JP" altLang="en-US" sz="1200" kern="0" dirty="0" smtClean="0">
                  <a:solidFill>
                    <a:srgbClr val="000000"/>
                  </a:solidFill>
                  <a:latin typeface="メイリオ" pitchFamily="50" charset="-128"/>
                  <a:ea typeface="メイリオ" pitchFamily="50" charset="-128"/>
                  <a:cs typeface="メイリオ" pitchFamily="50" charset="-128"/>
                </a:rPr>
                <a:t>　えられる。</a:t>
              </a:r>
              <a:endParaRPr lang="ja-JP" altLang="en-US" sz="1200" kern="0" dirty="0">
                <a:solidFill>
                  <a:srgbClr val="000000"/>
                </a:solidFill>
                <a:latin typeface="メイリオ" pitchFamily="50" charset="-128"/>
                <a:ea typeface="メイリオ" pitchFamily="50" charset="-128"/>
                <a:cs typeface="メイリオ" pitchFamily="50" charset="-128"/>
              </a:endParaRPr>
            </a:p>
          </p:txBody>
        </p:sp>
      </p:grpSp>
      <p:grpSp>
        <p:nvGrpSpPr>
          <p:cNvPr id="154633" name="グループ化 22"/>
          <p:cNvGrpSpPr>
            <a:grpSpLocks/>
          </p:cNvGrpSpPr>
          <p:nvPr/>
        </p:nvGrpSpPr>
        <p:grpSpPr bwMode="auto">
          <a:xfrm>
            <a:off x="4665663" y="2349505"/>
            <a:ext cx="5040312" cy="2232025"/>
            <a:chOff x="998509" y="2636912"/>
            <a:chExt cx="7921770" cy="3720412"/>
          </a:xfrm>
        </p:grpSpPr>
        <p:sp>
          <p:nvSpPr>
            <p:cNvPr id="24" name="角丸四角形 23"/>
            <p:cNvSpPr/>
            <p:nvPr/>
          </p:nvSpPr>
          <p:spPr>
            <a:xfrm>
              <a:off x="998509" y="2636912"/>
              <a:ext cx="631246" cy="3720412"/>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vert="eaVert" anchor="ctr"/>
            <a:lstStyle/>
            <a:p>
              <a:pPr algn="ctr" fontAlgn="auto">
                <a:spcBef>
                  <a:spcPts val="0"/>
                </a:spcBef>
                <a:spcAft>
                  <a:spcPts val="0"/>
                </a:spcAft>
                <a:defRPr/>
              </a:pPr>
              <a:r>
                <a:rPr kumimoji="0" lang="ja-JP" altLang="en-US" sz="1050" kern="0" dirty="0">
                  <a:solidFill>
                    <a:prstClr val="black"/>
                  </a:solidFill>
                  <a:latin typeface="Arial"/>
                  <a:ea typeface="ＭＳ Ｐゴシック"/>
                </a:rPr>
                <a:t>補装具の購入希望</a:t>
              </a:r>
            </a:p>
          </p:txBody>
        </p:sp>
        <p:sp>
          <p:nvSpPr>
            <p:cNvPr id="26" name="角丸四角形 25"/>
            <p:cNvSpPr/>
            <p:nvPr/>
          </p:nvSpPr>
          <p:spPr>
            <a:xfrm>
              <a:off x="2722585" y="4925787"/>
              <a:ext cx="2592353" cy="1431537"/>
            </a:xfrm>
            <a:prstGeom prst="roundRect">
              <a:avLst/>
            </a:prstGeom>
            <a:noFill/>
            <a:ln w="9525" cap="flat" cmpd="sng" algn="ctr">
              <a:noFill/>
              <a:prstDash val="dash"/>
            </a:ln>
            <a:effectLst>
              <a:outerShdw blurRad="40000" dist="20000" dir="5400000" rotWithShape="0">
                <a:srgbClr val="000000">
                  <a:alpha val="38000"/>
                </a:srgbClr>
              </a:outerShdw>
            </a:effectLst>
          </p:spPr>
          <p:txBody>
            <a:bodyPr anchor="ctr"/>
            <a:lstStyle/>
            <a:p>
              <a:pPr marL="179388" indent="-179388" fontAlgn="auto">
                <a:spcBef>
                  <a:spcPts val="0"/>
                </a:spcBef>
                <a:spcAft>
                  <a:spcPts val="0"/>
                </a:spcAft>
                <a:defRPr/>
              </a:pPr>
              <a:r>
                <a:rPr kumimoji="0" lang="ja-JP" altLang="en-US" sz="1050" kern="0" dirty="0">
                  <a:solidFill>
                    <a:prstClr val="black"/>
                  </a:solidFill>
                  <a:latin typeface="Arial"/>
                  <a:ea typeface="ＭＳ Ｐゴシック"/>
                </a:rPr>
                <a:t>・ 成長に合わせた作り</a:t>
              </a:r>
              <a:endParaRPr kumimoji="0" lang="en-US" altLang="ja-JP" sz="1050" kern="0" dirty="0">
                <a:solidFill>
                  <a:prstClr val="black"/>
                </a:solidFill>
                <a:latin typeface="Arial"/>
                <a:ea typeface="ＭＳ Ｐゴシック"/>
              </a:endParaRPr>
            </a:p>
            <a:p>
              <a:pPr marL="179388" indent="-179388" fontAlgn="auto">
                <a:spcBef>
                  <a:spcPts val="0"/>
                </a:spcBef>
                <a:spcAft>
                  <a:spcPts val="0"/>
                </a:spcAft>
                <a:defRPr/>
              </a:pPr>
              <a:r>
                <a:rPr kumimoji="0" lang="ja-JP" altLang="en-US" sz="1050" kern="0" dirty="0">
                  <a:solidFill>
                    <a:prstClr val="black"/>
                  </a:solidFill>
                  <a:latin typeface="Arial"/>
                  <a:ea typeface="ＭＳ Ｐゴシック"/>
                </a:rPr>
                <a:t>　替えが必要</a:t>
              </a:r>
              <a:endParaRPr kumimoji="0" lang="en-US" altLang="ja-JP" sz="1050" kern="0" dirty="0">
                <a:solidFill>
                  <a:prstClr val="black"/>
                </a:solidFill>
                <a:latin typeface="Arial"/>
                <a:ea typeface="ＭＳ Ｐゴシック"/>
              </a:endParaRPr>
            </a:p>
            <a:p>
              <a:pPr marL="179388" indent="-179388" fontAlgn="auto">
                <a:spcBef>
                  <a:spcPts val="0"/>
                </a:spcBef>
                <a:spcAft>
                  <a:spcPts val="0"/>
                </a:spcAft>
                <a:defRPr/>
              </a:pPr>
              <a:r>
                <a:rPr kumimoji="0" lang="ja-JP" altLang="en-US" sz="1050" kern="0" dirty="0">
                  <a:solidFill>
                    <a:prstClr val="black"/>
                  </a:solidFill>
                  <a:latin typeface="Arial"/>
                  <a:ea typeface="ＭＳ Ｐゴシック"/>
                </a:rPr>
                <a:t>・ 適切な補装具の選定</a:t>
              </a:r>
              <a:endParaRPr kumimoji="0" lang="en-US" altLang="ja-JP" sz="1050" kern="0" dirty="0">
                <a:solidFill>
                  <a:prstClr val="black"/>
                </a:solidFill>
                <a:latin typeface="Arial"/>
                <a:ea typeface="ＭＳ Ｐゴシック"/>
              </a:endParaRPr>
            </a:p>
            <a:p>
              <a:pPr marL="179388" indent="-179388" fontAlgn="auto">
                <a:spcBef>
                  <a:spcPts val="0"/>
                </a:spcBef>
                <a:spcAft>
                  <a:spcPts val="0"/>
                </a:spcAft>
                <a:defRPr/>
              </a:pPr>
              <a:r>
                <a:rPr kumimoji="0" lang="ja-JP" altLang="en-US" sz="1050" kern="0" dirty="0">
                  <a:solidFill>
                    <a:prstClr val="black"/>
                  </a:solidFill>
                  <a:latin typeface="Arial"/>
                  <a:ea typeface="ＭＳ Ｐゴシック"/>
                </a:rPr>
                <a:t>　が必要</a:t>
              </a:r>
            </a:p>
          </p:txBody>
        </p:sp>
        <p:sp>
          <p:nvSpPr>
            <p:cNvPr id="27" name="角丸四角形 26"/>
            <p:cNvSpPr/>
            <p:nvPr/>
          </p:nvSpPr>
          <p:spPr>
            <a:xfrm>
              <a:off x="2677674" y="2636912"/>
              <a:ext cx="2592353" cy="2063955"/>
            </a:xfrm>
            <a:prstGeom prst="roundRect">
              <a:avLst>
                <a:gd name="adj" fmla="val 8474"/>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marL="179388" indent="-179388" fontAlgn="auto">
                <a:spcBef>
                  <a:spcPts val="0"/>
                </a:spcBef>
                <a:spcAft>
                  <a:spcPts val="0"/>
                </a:spcAft>
                <a:defRPr/>
              </a:pPr>
              <a:r>
                <a:rPr kumimoji="0" lang="ja-JP" altLang="en-US" sz="1050" kern="0" dirty="0">
                  <a:solidFill>
                    <a:prstClr val="black"/>
                  </a:solidFill>
                  <a:latin typeface="Arial"/>
                  <a:ea typeface="ＭＳ Ｐゴシック"/>
                </a:rPr>
                <a:t>・ 早期に不適合が予想</a:t>
              </a:r>
              <a:endParaRPr kumimoji="0" lang="en-US" altLang="ja-JP" sz="1050" kern="0" dirty="0">
                <a:solidFill>
                  <a:prstClr val="black"/>
                </a:solidFill>
                <a:latin typeface="Arial"/>
                <a:ea typeface="ＭＳ Ｐゴシック"/>
              </a:endParaRPr>
            </a:p>
            <a:p>
              <a:pPr marL="179388" indent="-179388" fontAlgn="auto">
                <a:spcBef>
                  <a:spcPts val="0"/>
                </a:spcBef>
                <a:spcAft>
                  <a:spcPts val="0"/>
                </a:spcAft>
                <a:defRPr/>
              </a:pPr>
              <a:r>
                <a:rPr kumimoji="0" lang="ja-JP" altLang="en-US" sz="1050" kern="0" dirty="0">
                  <a:solidFill>
                    <a:prstClr val="black"/>
                  </a:solidFill>
                  <a:latin typeface="Arial"/>
                  <a:ea typeface="ＭＳ Ｐゴシック"/>
                </a:rPr>
                <a:t>　されない</a:t>
              </a:r>
              <a:endParaRPr kumimoji="0" lang="en-US" altLang="ja-JP" sz="1050" kern="0" dirty="0">
                <a:solidFill>
                  <a:prstClr val="black"/>
                </a:solidFill>
                <a:latin typeface="Arial"/>
                <a:ea typeface="ＭＳ Ｐゴシック"/>
              </a:endParaRPr>
            </a:p>
            <a:p>
              <a:pPr marL="179388" indent="-179388" fontAlgn="auto">
                <a:spcBef>
                  <a:spcPts val="0"/>
                </a:spcBef>
                <a:spcAft>
                  <a:spcPts val="0"/>
                </a:spcAft>
                <a:defRPr/>
              </a:pPr>
              <a:r>
                <a:rPr kumimoji="0" lang="ja-JP" altLang="en-US" sz="1050" kern="0" dirty="0">
                  <a:solidFill>
                    <a:prstClr val="black"/>
                  </a:solidFill>
                  <a:latin typeface="Arial"/>
                  <a:ea typeface="ＭＳ Ｐゴシック"/>
                </a:rPr>
                <a:t>・ 必要な補装具が明確</a:t>
              </a:r>
            </a:p>
          </p:txBody>
        </p:sp>
        <p:sp>
          <p:nvSpPr>
            <p:cNvPr id="28" name="右矢印 27"/>
            <p:cNvSpPr/>
            <p:nvPr/>
          </p:nvSpPr>
          <p:spPr>
            <a:xfrm>
              <a:off x="5412244" y="5396792"/>
              <a:ext cx="496515" cy="542449"/>
            </a:xfrm>
            <a:prstGeom prst="rightArrow">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ysClr val="windowText" lastClr="000000"/>
              </a:solidFill>
              <a:prstDash val="dash"/>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kumimoji="0" lang="ja-JP" altLang="en-US" sz="1050" kern="0">
                <a:solidFill>
                  <a:prstClr val="black"/>
                </a:solidFill>
                <a:latin typeface="Arial"/>
                <a:ea typeface="ＭＳ Ｐゴシック"/>
              </a:endParaRPr>
            </a:p>
          </p:txBody>
        </p:sp>
        <p:sp>
          <p:nvSpPr>
            <p:cNvPr id="29" name="右矢印 28"/>
            <p:cNvSpPr/>
            <p:nvPr/>
          </p:nvSpPr>
          <p:spPr>
            <a:xfrm>
              <a:off x="5452165" y="3115856"/>
              <a:ext cx="2335363" cy="1320401"/>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kumimoji="0" lang="ja-JP" altLang="en-US" sz="1050" kern="0">
                <a:solidFill>
                  <a:prstClr val="black"/>
                </a:solidFill>
                <a:latin typeface="Arial"/>
                <a:ea typeface="ＭＳ Ｐゴシック"/>
              </a:endParaRPr>
            </a:p>
          </p:txBody>
        </p:sp>
        <p:sp>
          <p:nvSpPr>
            <p:cNvPr id="30" name="角丸四角形 29"/>
            <p:cNvSpPr/>
            <p:nvPr/>
          </p:nvSpPr>
          <p:spPr>
            <a:xfrm>
              <a:off x="6013551" y="4925787"/>
              <a:ext cx="1050414" cy="1431537"/>
            </a:xfrm>
            <a:prstGeom prst="roundRect">
              <a:avLst/>
            </a:prstGeom>
            <a:noFill/>
            <a:ln w="9525" cap="flat" cmpd="sng" algn="ctr">
              <a:noFill/>
              <a:prstDash val="dash"/>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r>
                <a:rPr kumimoji="0" lang="ja-JP" altLang="en-US" sz="1050" kern="0" dirty="0">
                  <a:solidFill>
                    <a:prstClr val="black"/>
                  </a:solidFill>
                  <a:latin typeface="Arial"/>
                  <a:ea typeface="ＭＳ Ｐゴシック"/>
                </a:rPr>
                <a:t>貸与の活用</a:t>
              </a:r>
            </a:p>
          </p:txBody>
        </p:sp>
        <p:sp>
          <p:nvSpPr>
            <p:cNvPr id="31" name="角丸四角形 30"/>
            <p:cNvSpPr/>
            <p:nvPr/>
          </p:nvSpPr>
          <p:spPr>
            <a:xfrm>
              <a:off x="7869865" y="2636912"/>
              <a:ext cx="1022969" cy="2400011"/>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r>
                <a:rPr kumimoji="0" lang="ja-JP" altLang="en-US" sz="1050" kern="0" dirty="0">
                  <a:solidFill>
                    <a:prstClr val="black"/>
                  </a:solidFill>
                  <a:latin typeface="Arial"/>
                  <a:ea typeface="ＭＳ Ｐゴシック"/>
                </a:rPr>
                <a:t>購入（製作）</a:t>
              </a:r>
            </a:p>
          </p:txBody>
        </p:sp>
        <p:sp>
          <p:nvSpPr>
            <p:cNvPr id="32" name="右矢印 31"/>
            <p:cNvSpPr/>
            <p:nvPr/>
          </p:nvSpPr>
          <p:spPr>
            <a:xfrm rot="19372016">
              <a:off x="7138816" y="4936371"/>
              <a:ext cx="648712" cy="735615"/>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kumimoji="0" lang="ja-JP" altLang="en-US" sz="1050" kern="0">
                <a:solidFill>
                  <a:prstClr val="black"/>
                </a:solidFill>
                <a:latin typeface="Arial"/>
                <a:ea typeface="ＭＳ Ｐゴシック"/>
              </a:endParaRPr>
            </a:p>
          </p:txBody>
        </p:sp>
        <p:sp>
          <p:nvSpPr>
            <p:cNvPr id="33" name="右矢印 32"/>
            <p:cNvSpPr/>
            <p:nvPr/>
          </p:nvSpPr>
          <p:spPr>
            <a:xfrm>
              <a:off x="7141312" y="5756661"/>
              <a:ext cx="646216" cy="505404"/>
            </a:xfrm>
            <a:prstGeom prst="rightArrow">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ysClr val="windowText" lastClr="000000"/>
              </a:solidFill>
              <a:prstDash val="dash"/>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kumimoji="0" lang="ja-JP" altLang="en-US" sz="1050" kern="0">
                <a:solidFill>
                  <a:prstClr val="black"/>
                </a:solidFill>
                <a:latin typeface="Arial"/>
                <a:ea typeface="ＭＳ Ｐゴシック"/>
              </a:endParaRPr>
            </a:p>
          </p:txBody>
        </p:sp>
        <p:sp>
          <p:nvSpPr>
            <p:cNvPr id="34" name="角丸四角形 33"/>
            <p:cNvSpPr/>
            <p:nvPr/>
          </p:nvSpPr>
          <p:spPr>
            <a:xfrm>
              <a:off x="7869865" y="5375623"/>
              <a:ext cx="1050414" cy="981701"/>
            </a:xfrm>
            <a:prstGeom prst="roundRect">
              <a:avLst/>
            </a:prstGeom>
            <a:noFill/>
            <a:ln w="9525" cap="flat" cmpd="sng" algn="ctr">
              <a:noFill/>
              <a:prstDash val="dash"/>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r>
                <a:rPr kumimoji="0" lang="ja-JP" altLang="en-US" sz="1050" kern="0" dirty="0">
                  <a:solidFill>
                    <a:prstClr val="black"/>
                  </a:solidFill>
                  <a:latin typeface="Arial"/>
                  <a:ea typeface="ＭＳ Ｐゴシック"/>
                </a:rPr>
                <a:t>貸与の継続</a:t>
              </a:r>
            </a:p>
          </p:txBody>
        </p:sp>
      </p:grpSp>
      <p:sp>
        <p:nvSpPr>
          <p:cNvPr id="36" name="角丸四角形 35"/>
          <p:cNvSpPr/>
          <p:nvPr/>
        </p:nvSpPr>
        <p:spPr>
          <a:xfrm>
            <a:off x="96840" y="620713"/>
            <a:ext cx="9720263" cy="1295400"/>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lstStyle/>
          <a:p>
            <a:pPr marL="176213" indent="-176213" fontAlgn="auto">
              <a:lnSpc>
                <a:spcPct val="110000"/>
              </a:lnSpc>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rPr>
              <a:t>○</a:t>
            </a:r>
            <a:r>
              <a:rPr kumimoji="0" lang="ja-JP" altLang="en-US" sz="1400" kern="0" dirty="0">
                <a:solidFill>
                  <a:srgbClr val="000000"/>
                </a:solidFill>
                <a:latin typeface="HGPｺﾞｼｯｸM" panose="020B0600000000000000" pitchFamily="50" charset="-128"/>
                <a:ea typeface="HGPｺﾞｼｯｸM" panose="020B0600000000000000" pitchFamily="50" charset="-128"/>
              </a:rPr>
              <a:t>　補装具費については、身体障害者の身体機能を補完・代替する補装具の「購入」に対して支給されているが、成長に伴って短期間での交換が必要となる障害児など、「購入」より「貸与」の方が利用者の便宜を図ることが可能な場合がある。</a:t>
            </a:r>
          </a:p>
          <a:p>
            <a:pPr marL="176213" indent="-176213" fontAlgn="auto">
              <a:lnSpc>
                <a:spcPct val="110000"/>
              </a:lnSpc>
              <a:spcBef>
                <a:spcPts val="0"/>
              </a:spcBef>
              <a:spcAft>
                <a:spcPts val="0"/>
              </a:spcAft>
              <a:defRPr/>
            </a:pPr>
            <a:endParaRPr kumimoji="0" lang="ja-JP" altLang="en-US" sz="800" kern="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kumimoji="0" lang="ja-JP" altLang="en-US" sz="1400" kern="0" dirty="0">
                <a:solidFill>
                  <a:srgbClr val="000000"/>
                </a:solidFill>
                <a:latin typeface="HGPｺﾞｼｯｸM" panose="020B0600000000000000" pitchFamily="50" charset="-128"/>
                <a:ea typeface="HGPｺﾞｼｯｸM" panose="020B0600000000000000" pitchFamily="50" charset="-128"/>
              </a:rPr>
              <a:t>○　このため、「購入」を基本とする原則は維持した上で、障害者の利便に照らして「貸与」が</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適切と考えられる場合に限り、新たに補装具費の支給の対象とする。</a:t>
            </a:r>
          </a:p>
        </p:txBody>
      </p:sp>
      <p:sp>
        <p:nvSpPr>
          <p:cNvPr id="37" name="右矢印 36"/>
          <p:cNvSpPr/>
          <p:nvPr/>
        </p:nvSpPr>
        <p:spPr>
          <a:xfrm>
            <a:off x="5168931" y="4005265"/>
            <a:ext cx="555625" cy="301625"/>
          </a:xfrm>
          <a:prstGeom prst="rightArrow">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ysClr val="windowText" lastClr="000000"/>
            </a:solidFill>
            <a:prstDash val="dash"/>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kumimoji="0" lang="ja-JP" altLang="en-US" sz="1050" kern="0">
              <a:solidFill>
                <a:prstClr val="black"/>
              </a:solidFill>
              <a:latin typeface="Arial"/>
              <a:ea typeface="ＭＳ Ｐゴシック"/>
            </a:endParaRPr>
          </a:p>
        </p:txBody>
      </p:sp>
      <p:sp>
        <p:nvSpPr>
          <p:cNvPr id="38" name="右矢印 37"/>
          <p:cNvSpPr/>
          <p:nvPr/>
        </p:nvSpPr>
        <p:spPr>
          <a:xfrm>
            <a:off x="5168900" y="2636894"/>
            <a:ext cx="539750" cy="769937"/>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kumimoji="0" lang="ja-JP" altLang="en-US" sz="1050" kern="0">
              <a:solidFill>
                <a:prstClr val="black"/>
              </a:solidFill>
              <a:latin typeface="Arial"/>
              <a:ea typeface="ＭＳ Ｐゴシック"/>
            </a:endParaRPr>
          </a:p>
        </p:txBody>
      </p:sp>
      <p:sp>
        <p:nvSpPr>
          <p:cNvPr id="50" name="タイトル 2"/>
          <p:cNvSpPr txBox="1">
            <a:spLocks/>
          </p:cNvSpPr>
          <p:nvPr/>
        </p:nvSpPr>
        <p:spPr bwMode="auto">
          <a:xfrm>
            <a:off x="6819900" y="5149850"/>
            <a:ext cx="14160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8" rIns="91418" bIns="45708"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座位保持椅子</a:t>
            </a:r>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p>
        </p:txBody>
      </p:sp>
      <p:sp>
        <p:nvSpPr>
          <p:cNvPr id="53" name="テキスト ボックス 52"/>
          <p:cNvSpPr txBox="1"/>
          <p:nvPr/>
        </p:nvSpPr>
        <p:spPr>
          <a:xfrm>
            <a:off x="6537325" y="5389563"/>
            <a:ext cx="1866900" cy="400110"/>
          </a:xfrm>
          <a:prstGeom prst="rect">
            <a:avLst/>
          </a:prstGeom>
          <a:noFill/>
          <a:ln>
            <a:noFill/>
            <a:prstDash val="dash"/>
          </a:ln>
        </p:spPr>
        <p:txBody>
          <a:bodyPr>
            <a:spAutoFit/>
          </a:bodyPr>
          <a:lstStyle/>
          <a:p>
            <a:pPr>
              <a:defRPr/>
            </a:pPr>
            <a:r>
              <a:rPr kumimoji="0" lang="ja-JP" altLang="en-US" sz="1000" kern="0" dirty="0">
                <a:solidFill>
                  <a:prstClr val="black"/>
                </a:solidFill>
                <a:latin typeface="メイリオ" pitchFamily="50" charset="-128"/>
                <a:ea typeface="メイリオ" pitchFamily="50" charset="-128"/>
                <a:cs typeface="メイリオ" pitchFamily="50" charset="-128"/>
              </a:rPr>
              <a:t>姿勢を保持することが困難な障害児が日常生活の中で使用</a:t>
            </a:r>
          </a:p>
        </p:txBody>
      </p:sp>
      <p:sp>
        <p:nvSpPr>
          <p:cNvPr id="41" name="テキスト ボックス 40"/>
          <p:cNvSpPr txBox="1"/>
          <p:nvPr/>
        </p:nvSpPr>
        <p:spPr>
          <a:xfrm>
            <a:off x="8193089" y="6253219"/>
            <a:ext cx="2640012" cy="415925"/>
          </a:xfrm>
          <a:prstGeom prst="rect">
            <a:avLst/>
          </a:prstGeom>
          <a:noFill/>
          <a:ln>
            <a:noFill/>
            <a:prstDash val="dash"/>
          </a:ln>
        </p:spPr>
        <p:txBody>
          <a:bodyPr>
            <a:spAutoFit/>
          </a:bodyPr>
          <a:lstStyle/>
          <a:p>
            <a:pPr>
              <a:defRPr/>
            </a:pPr>
            <a:r>
              <a:rPr kumimoji="0" lang="en-US" altLang="ja-JP" sz="1050" kern="0" dirty="0">
                <a:solidFill>
                  <a:prstClr val="black"/>
                </a:solidFill>
                <a:latin typeface="メイリオ" pitchFamily="50" charset="-128"/>
                <a:ea typeface="メイリオ" pitchFamily="50" charset="-128"/>
                <a:cs typeface="メイリオ" pitchFamily="50" charset="-128"/>
              </a:rPr>
              <a:t>※</a:t>
            </a:r>
            <a:r>
              <a:rPr kumimoji="0" lang="ja-JP" altLang="en-US" sz="1050" kern="0" dirty="0">
                <a:solidFill>
                  <a:prstClr val="black"/>
                </a:solidFill>
                <a:latin typeface="メイリオ" pitchFamily="50" charset="-128"/>
                <a:ea typeface="メイリオ" pitchFamily="50" charset="-128"/>
                <a:cs typeface="メイリオ" pitchFamily="50" charset="-128"/>
              </a:rPr>
              <a:t>対象種目については、</a:t>
            </a:r>
            <a:endParaRPr kumimoji="0" lang="en-US" altLang="ja-JP" sz="105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050" kern="0" dirty="0">
                <a:solidFill>
                  <a:prstClr val="black"/>
                </a:solidFill>
                <a:latin typeface="メイリオ" pitchFamily="50" charset="-128"/>
                <a:ea typeface="メイリオ" pitchFamily="50" charset="-128"/>
                <a:cs typeface="メイリオ" pitchFamily="50" charset="-128"/>
              </a:rPr>
              <a:t>　今後検討。</a:t>
            </a:r>
          </a:p>
        </p:txBody>
      </p:sp>
      <p:sp>
        <p:nvSpPr>
          <p:cNvPr id="48" name="正方形/長方形 47"/>
          <p:cNvSpPr/>
          <p:nvPr/>
        </p:nvSpPr>
        <p:spPr>
          <a:xfrm>
            <a:off x="4808537" y="5360989"/>
            <a:ext cx="1492251" cy="553998"/>
          </a:xfrm>
          <a:prstGeom prst="rect">
            <a:avLst/>
          </a:prstGeom>
          <a:ln>
            <a:noFill/>
            <a:prstDash val="dash"/>
          </a:ln>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kumimoji="0" lang="ja-JP" altLang="en-US" sz="1000" kern="0" dirty="0" smtClean="0">
                <a:solidFill>
                  <a:prstClr val="black"/>
                </a:solidFill>
                <a:latin typeface="メイリオ" pitchFamily="50" charset="-128"/>
                <a:ea typeface="メイリオ" pitchFamily="50" charset="-128"/>
                <a:cs typeface="メイリオ" pitchFamily="50" charset="-128"/>
              </a:rPr>
              <a:t>歩行機能を補うため、</a:t>
            </a:r>
            <a:endParaRPr kumimoji="0" lang="en-US" altLang="ja-JP" sz="1000" kern="0" dirty="0" smtClean="0">
              <a:solidFill>
                <a:prstClr val="black"/>
              </a:solidFill>
              <a:latin typeface="メイリオ" pitchFamily="50" charset="-128"/>
              <a:ea typeface="メイリオ" pitchFamily="50" charset="-128"/>
              <a:cs typeface="メイリオ" pitchFamily="50" charset="-128"/>
            </a:endParaRPr>
          </a:p>
          <a:p>
            <a:pPr>
              <a:defRPr/>
            </a:pPr>
            <a:r>
              <a:rPr kumimoji="0" lang="ja-JP" altLang="en-US" sz="1000" kern="0" dirty="0" smtClean="0">
                <a:solidFill>
                  <a:prstClr val="black"/>
                </a:solidFill>
                <a:latin typeface="メイリオ" pitchFamily="50" charset="-128"/>
                <a:ea typeface="メイリオ" pitchFamily="50" charset="-128"/>
                <a:cs typeface="メイリオ" pitchFamily="50" charset="-128"/>
              </a:rPr>
              <a:t>移動時に体重を支える器具</a:t>
            </a:r>
          </a:p>
        </p:txBody>
      </p:sp>
      <p:sp>
        <p:nvSpPr>
          <p:cNvPr id="49" name="タイトル 2"/>
          <p:cNvSpPr txBox="1">
            <a:spLocks/>
          </p:cNvSpPr>
          <p:nvPr/>
        </p:nvSpPr>
        <p:spPr bwMode="auto">
          <a:xfrm>
            <a:off x="5172100" y="5121275"/>
            <a:ext cx="107632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8" rIns="91418" bIns="45708"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歩行器</a:t>
            </a:r>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p>
        </p:txBody>
      </p:sp>
      <p:sp>
        <p:nvSpPr>
          <p:cNvPr id="52" name="タイトル 2"/>
          <p:cNvSpPr txBox="1">
            <a:spLocks/>
          </p:cNvSpPr>
          <p:nvPr/>
        </p:nvSpPr>
        <p:spPr bwMode="auto">
          <a:xfrm>
            <a:off x="4592640" y="4797425"/>
            <a:ext cx="298608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8" rIns="91418" bIns="45708"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＜貸与の活用があり得る種目（例）＞</a:t>
            </a:r>
            <a:endPar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endParaRPr>
          </a:p>
        </p:txBody>
      </p:sp>
      <p:sp>
        <p:nvSpPr>
          <p:cNvPr id="8" name="大かっこ 7"/>
          <p:cNvSpPr/>
          <p:nvPr/>
        </p:nvSpPr>
        <p:spPr>
          <a:xfrm>
            <a:off x="5761067" y="3789363"/>
            <a:ext cx="1622425" cy="792162"/>
          </a:xfrm>
          <a:prstGeom prst="bracketPair">
            <a:avLst/>
          </a:prstGeom>
          <a:ln w="25400">
            <a:solidFill>
              <a:srgbClr val="FDBBC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srgbClr val="000000"/>
              </a:solidFill>
            </a:endParaRPr>
          </a:p>
        </p:txBody>
      </p:sp>
      <p:sp>
        <p:nvSpPr>
          <p:cNvPr id="51" name="大かっこ 50"/>
          <p:cNvSpPr/>
          <p:nvPr/>
        </p:nvSpPr>
        <p:spPr>
          <a:xfrm>
            <a:off x="7856538" y="3789363"/>
            <a:ext cx="625476" cy="792162"/>
          </a:xfrm>
          <a:prstGeom prst="bracketPair">
            <a:avLst/>
          </a:prstGeom>
          <a:ln w="25400">
            <a:solidFill>
              <a:srgbClr val="FDBBC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srgbClr val="000000"/>
              </a:solidFill>
            </a:endParaRPr>
          </a:p>
        </p:txBody>
      </p:sp>
      <p:sp>
        <p:nvSpPr>
          <p:cNvPr id="56" name="大かっこ 55"/>
          <p:cNvSpPr/>
          <p:nvPr/>
        </p:nvSpPr>
        <p:spPr>
          <a:xfrm>
            <a:off x="9058275" y="3992563"/>
            <a:ext cx="625476" cy="588962"/>
          </a:xfrm>
          <a:prstGeom prst="bracketPair">
            <a:avLst/>
          </a:prstGeom>
          <a:ln w="25400">
            <a:solidFill>
              <a:srgbClr val="FDBBC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srgbClr val="000000"/>
              </a:solidFill>
            </a:endParaRPr>
          </a:p>
        </p:txBody>
      </p:sp>
      <p:grpSp>
        <p:nvGrpSpPr>
          <p:cNvPr id="154646" name="グループ化 10"/>
          <p:cNvGrpSpPr>
            <a:grpSpLocks/>
          </p:cNvGrpSpPr>
          <p:nvPr/>
        </p:nvGrpSpPr>
        <p:grpSpPr bwMode="auto">
          <a:xfrm>
            <a:off x="4953000" y="5869044"/>
            <a:ext cx="1471613" cy="873125"/>
            <a:chOff x="4928243" y="5730069"/>
            <a:chExt cx="1247737" cy="739290"/>
          </a:xfrm>
        </p:grpSpPr>
        <p:pic>
          <p:nvPicPr>
            <p:cNvPr id="15465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8243" y="5732011"/>
              <a:ext cx="687572" cy="724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5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1692" y="5730069"/>
              <a:ext cx="644288" cy="7392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15464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4569" y="5768975"/>
            <a:ext cx="746125" cy="973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 name="正方形/長方形 39"/>
          <p:cNvSpPr/>
          <p:nvPr/>
        </p:nvSpPr>
        <p:spPr>
          <a:xfrm>
            <a:off x="96838" y="6391275"/>
            <a:ext cx="4168775" cy="3508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3</a:t>
            </a:r>
            <a:r>
              <a:rPr lang="ja-JP" altLang="en-US" sz="1200" dirty="0">
                <a:solidFill>
                  <a:srgbClr val="000000"/>
                </a:solidFill>
              </a:rPr>
              <a:t>月</a:t>
            </a:r>
            <a:r>
              <a:rPr lang="en-US" altLang="ja-JP" sz="1200" dirty="0">
                <a:solidFill>
                  <a:srgbClr val="000000"/>
                </a:solidFill>
              </a:rPr>
              <a:t>1</a:t>
            </a:r>
            <a:r>
              <a:rPr lang="ja-JP" altLang="en-US" sz="1200" dirty="0">
                <a:solidFill>
                  <a:srgbClr val="000000"/>
                </a:solidFill>
              </a:rPr>
              <a:t>日（火）　第</a:t>
            </a:r>
            <a:r>
              <a:rPr lang="en-US" altLang="ja-JP" sz="1200" dirty="0">
                <a:solidFill>
                  <a:srgbClr val="000000"/>
                </a:solidFill>
              </a:rPr>
              <a:t>190</a:t>
            </a:r>
            <a:r>
              <a:rPr lang="ja-JP" altLang="en-US" sz="1200" dirty="0">
                <a:solidFill>
                  <a:srgbClr val="000000"/>
                </a:solidFill>
              </a:rPr>
              <a:t>国会　提出法律案（概要）</a:t>
            </a:r>
          </a:p>
        </p:txBody>
      </p:sp>
      <p:sp>
        <p:nvSpPr>
          <p:cNvPr id="42" name="正方形/長方形 41"/>
          <p:cNvSpPr/>
          <p:nvPr/>
        </p:nvSpPr>
        <p:spPr>
          <a:xfrm>
            <a:off x="5392738" y="419100"/>
            <a:ext cx="4456112"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3</a:t>
            </a:r>
            <a:r>
              <a:rPr lang="ja-JP" altLang="en-US" sz="1200" dirty="0">
                <a:solidFill>
                  <a:srgbClr val="000000"/>
                </a:solidFill>
              </a:rPr>
              <a:t>月</a:t>
            </a:r>
            <a:r>
              <a:rPr lang="en-US" altLang="ja-JP" sz="1200" dirty="0">
                <a:solidFill>
                  <a:srgbClr val="000000"/>
                </a:solidFill>
              </a:rPr>
              <a:t>8</a:t>
            </a:r>
            <a:r>
              <a:rPr lang="ja-JP" altLang="en-US" sz="1200" dirty="0">
                <a:solidFill>
                  <a:srgbClr val="000000"/>
                </a:solidFill>
              </a:rPr>
              <a:t>日（火）　障害保健福祉関係主管課長会議資料より</a:t>
            </a:r>
          </a:p>
        </p:txBody>
      </p:sp>
      <p:sp>
        <p:nvSpPr>
          <p:cNvPr id="45"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16</a:t>
            </a:fld>
            <a:endParaRPr lang="ja-JP" altLang="en-US" sz="1400" dirty="0" smtClean="0">
              <a:solidFill>
                <a:srgbClr val="000000"/>
              </a:solidFill>
            </a:endParaRPr>
          </a:p>
        </p:txBody>
      </p:sp>
    </p:spTree>
    <p:extLst>
      <p:ext uri="{BB962C8B-B14F-4D97-AF65-F5344CB8AC3E}">
        <p14:creationId xmlns:p14="http://schemas.microsoft.com/office/powerpoint/2010/main" val="3526059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9159875" y="2738438"/>
            <a:ext cx="546100" cy="4075112"/>
          </a:xfrm>
          <a:prstGeom prst="roundRect">
            <a:avLst/>
          </a:prstGeom>
          <a:solidFill>
            <a:srgbClr val="FFFF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sz="1600" dirty="0">
                <a:solidFill>
                  <a:sysClr val="windowText" lastClr="000000"/>
                </a:solidFill>
                <a:latin typeface="HG丸ｺﾞｼｯｸM-PRO" pitchFamily="50" charset="-128"/>
                <a:ea typeface="HG丸ｺﾞｼｯｸM-PRO" pitchFamily="50" charset="-128"/>
              </a:rPr>
              <a:t>利用者</a:t>
            </a:r>
          </a:p>
        </p:txBody>
      </p:sp>
      <p:sp>
        <p:nvSpPr>
          <p:cNvPr id="26" name="角丸四角形 25"/>
          <p:cNvSpPr/>
          <p:nvPr/>
        </p:nvSpPr>
        <p:spPr>
          <a:xfrm>
            <a:off x="209550" y="2917825"/>
            <a:ext cx="3879850" cy="3895725"/>
          </a:xfrm>
          <a:prstGeom prst="roundRect">
            <a:avLst>
              <a:gd name="adj" fmla="val 0"/>
            </a:avLst>
          </a:prstGeom>
          <a:solidFill>
            <a:schemeClr val="accent6">
              <a:lumMod val="60000"/>
              <a:lumOff val="40000"/>
            </a:schemeClr>
          </a:solidFill>
          <a:ln w="25400">
            <a:solidFill>
              <a:schemeClr val="accent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US" altLang="ja-JP" sz="1400" b="1" dirty="0">
              <a:solidFill>
                <a:sysClr val="windowText" lastClr="000000"/>
              </a:solidFill>
              <a:latin typeface="HG丸ｺﾞｼｯｸM-PRO" pitchFamily="50" charset="-128"/>
              <a:ea typeface="HG丸ｺﾞｼｯｸM-PRO" pitchFamily="50" charset="-128"/>
            </a:endParaRPr>
          </a:p>
          <a:p>
            <a:pPr algn="ctr" fontAlgn="auto">
              <a:spcBef>
                <a:spcPts val="0"/>
              </a:spcBef>
              <a:spcAft>
                <a:spcPts val="0"/>
              </a:spcAft>
              <a:defRPr/>
            </a:pPr>
            <a:endParaRPr lang="en-US" altLang="ja-JP" sz="1400" b="1" dirty="0">
              <a:solidFill>
                <a:sysClr val="windowText" lastClr="000000"/>
              </a:solidFill>
              <a:latin typeface="HG丸ｺﾞｼｯｸM-PRO" pitchFamily="50" charset="-128"/>
              <a:ea typeface="HG丸ｺﾞｼｯｸM-PRO" pitchFamily="50" charset="-128"/>
            </a:endParaRPr>
          </a:p>
        </p:txBody>
      </p:sp>
      <p:sp>
        <p:nvSpPr>
          <p:cNvPr id="28" name="テキスト ボックス 27"/>
          <p:cNvSpPr txBox="1"/>
          <p:nvPr/>
        </p:nvSpPr>
        <p:spPr>
          <a:xfrm>
            <a:off x="415925" y="2708331"/>
            <a:ext cx="3529013" cy="360363"/>
          </a:xfrm>
          <a:prstGeom prst="roundRect">
            <a:avLst/>
          </a:prstGeom>
          <a:solidFill>
            <a:srgbClr val="FFFFCC"/>
          </a:solidFill>
          <a:ln w="25400">
            <a:solidFill>
              <a:schemeClr val="tx1"/>
            </a:solidFill>
          </a:ln>
          <a:effectLst>
            <a:outerShdw blurRad="44450" dist="27940" dir="5400000" algn="ctr">
              <a:srgbClr val="000000">
                <a:alpha val="32000"/>
              </a:srgbClr>
            </a:outerShdw>
          </a:effectLst>
        </p:spPr>
        <p:txBody>
          <a:bodyPr lIns="0" tIns="36000" rIns="0" bIns="0"/>
          <a:lstStyle/>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障害福祉サービス等の施設・事業者</a:t>
            </a:r>
          </a:p>
        </p:txBody>
      </p:sp>
      <p:grpSp>
        <p:nvGrpSpPr>
          <p:cNvPr id="155653" name="グループ化 10"/>
          <p:cNvGrpSpPr>
            <a:grpSpLocks/>
          </p:cNvGrpSpPr>
          <p:nvPr/>
        </p:nvGrpSpPr>
        <p:grpSpPr bwMode="auto">
          <a:xfrm>
            <a:off x="-15875" y="549275"/>
            <a:ext cx="9906000" cy="71438"/>
            <a:chOff x="0" y="188640"/>
            <a:chExt cx="9144000" cy="72008"/>
          </a:xfrm>
        </p:grpSpPr>
        <p:cxnSp>
          <p:nvCxnSpPr>
            <p:cNvPr id="155670" name="直線コネクタ 40"/>
            <p:cNvCxnSpPr>
              <a:cxnSpLocks noChangeShapeType="1"/>
            </p:cNvCxnSpPr>
            <p:nvPr/>
          </p:nvCxnSpPr>
          <p:spPr bwMode="auto">
            <a:xfrm>
              <a:off x="0" y="188640"/>
              <a:ext cx="9144000" cy="0"/>
            </a:xfrm>
            <a:prstGeom prst="line">
              <a:avLst/>
            </a:prstGeom>
            <a:noFill/>
            <a:ln w="9525" algn="ctr">
              <a:solidFill>
                <a:srgbClr val="99CCFF"/>
              </a:solidFill>
              <a:round/>
              <a:headEnd/>
              <a:tailEnd/>
            </a:ln>
            <a:extLst>
              <a:ext uri="{909E8E84-426E-40DD-AFC4-6F175D3DCCD1}">
                <a14:hiddenFill xmlns:a14="http://schemas.microsoft.com/office/drawing/2010/main">
                  <a:noFill/>
                </a14:hiddenFill>
              </a:ext>
            </a:extLst>
          </p:spPr>
        </p:cxnSp>
        <p:cxnSp>
          <p:nvCxnSpPr>
            <p:cNvPr id="155671" name="直線コネクタ 41"/>
            <p:cNvCxnSpPr>
              <a:cxnSpLocks noChangeShapeType="1"/>
            </p:cNvCxnSpPr>
            <p:nvPr/>
          </p:nvCxnSpPr>
          <p:spPr bwMode="auto">
            <a:xfrm>
              <a:off x="0" y="260648"/>
              <a:ext cx="9144000" cy="0"/>
            </a:xfrm>
            <a:prstGeom prst="line">
              <a:avLst/>
            </a:prstGeom>
            <a:noFill/>
            <a:ln w="57150" algn="ctr">
              <a:solidFill>
                <a:srgbClr val="99CCFF"/>
              </a:solidFill>
              <a:round/>
              <a:headEnd/>
              <a:tailEnd/>
            </a:ln>
            <a:extLst>
              <a:ext uri="{909E8E84-426E-40DD-AFC4-6F175D3DCCD1}">
                <a14:hiddenFill xmlns:a14="http://schemas.microsoft.com/office/drawing/2010/main">
                  <a:noFill/>
                </a14:hiddenFill>
              </a:ext>
            </a:extLst>
          </p:spPr>
        </p:cxnSp>
      </p:grpSp>
      <p:sp>
        <p:nvSpPr>
          <p:cNvPr id="45" name="角丸四角形 44"/>
          <p:cNvSpPr/>
          <p:nvPr/>
        </p:nvSpPr>
        <p:spPr>
          <a:xfrm>
            <a:off x="4665663" y="2917825"/>
            <a:ext cx="3311525" cy="3895725"/>
          </a:xfrm>
          <a:prstGeom prst="roundRect">
            <a:avLst>
              <a:gd name="adj" fmla="val 0"/>
            </a:avLst>
          </a:prstGeom>
          <a:solidFill>
            <a:schemeClr val="accent6">
              <a:lumMod val="60000"/>
              <a:lumOff val="40000"/>
            </a:schemeClr>
          </a:solidFill>
          <a:ln w="25400">
            <a:solidFill>
              <a:schemeClr val="accent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ltLang="ja-JP" sz="1400" b="1" dirty="0">
              <a:solidFill>
                <a:sysClr val="windowText" lastClr="000000"/>
              </a:solidFill>
              <a:latin typeface="HG丸ｺﾞｼｯｸM-PRO" pitchFamily="50" charset="-128"/>
              <a:ea typeface="HG丸ｺﾞｼｯｸM-PRO" pitchFamily="50" charset="-128"/>
            </a:endParaRPr>
          </a:p>
          <a:p>
            <a:pPr fontAlgn="auto">
              <a:spcBef>
                <a:spcPts val="0"/>
              </a:spcBef>
              <a:spcAft>
                <a:spcPts val="0"/>
              </a:spcAft>
              <a:defRPr/>
            </a:pPr>
            <a:endParaRPr lang="en-US" altLang="ja-JP" sz="1400" b="1" dirty="0">
              <a:solidFill>
                <a:sysClr val="windowText" lastClr="000000"/>
              </a:solidFill>
              <a:latin typeface="HG丸ｺﾞｼｯｸM-PRO" pitchFamily="50" charset="-128"/>
              <a:ea typeface="HG丸ｺﾞｼｯｸM-PRO" pitchFamily="50" charset="-128"/>
            </a:endParaRPr>
          </a:p>
        </p:txBody>
      </p:sp>
      <p:sp>
        <p:nvSpPr>
          <p:cNvPr id="31" name="テキスト ボックス 30"/>
          <p:cNvSpPr txBox="1"/>
          <p:nvPr/>
        </p:nvSpPr>
        <p:spPr>
          <a:xfrm>
            <a:off x="5313363" y="2738494"/>
            <a:ext cx="2087562" cy="358775"/>
          </a:xfrm>
          <a:prstGeom prst="roundRect">
            <a:avLst/>
          </a:prstGeom>
          <a:solidFill>
            <a:srgbClr val="FFFFCC"/>
          </a:solidFill>
          <a:ln w="25400">
            <a:solidFill>
              <a:schemeClr val="tx1"/>
            </a:solidFill>
          </a:ln>
          <a:effectLst>
            <a:outerShdw blurRad="44450" dist="27940" dir="5400000" algn="ctr">
              <a:srgbClr val="000000">
                <a:alpha val="32000"/>
              </a:srgbClr>
            </a:outerShdw>
          </a:effectLst>
        </p:spPr>
        <p:txBody>
          <a:bodyPr lIns="0" tIns="36000" rIns="0" bIns="0"/>
          <a:lstStyle/>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都道府県</a:t>
            </a:r>
          </a:p>
        </p:txBody>
      </p:sp>
      <p:sp>
        <p:nvSpPr>
          <p:cNvPr id="3" name="左矢印 2"/>
          <p:cNvSpPr/>
          <p:nvPr/>
        </p:nvSpPr>
        <p:spPr>
          <a:xfrm>
            <a:off x="7832724" y="3387725"/>
            <a:ext cx="1327151" cy="1011238"/>
          </a:xfrm>
          <a:prstGeom prst="leftArrow">
            <a:avLst>
              <a:gd name="adj1" fmla="val 50000"/>
              <a:gd name="adj2" fmla="val 4282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rPr>
              <a:t>閲覧</a:t>
            </a:r>
            <a:endParaRPr lang="en-US" altLang="ja-JP" sz="1400" b="1" dirty="0">
              <a:solidFill>
                <a:prstClr val="black"/>
              </a:solidFill>
            </a:endParaRPr>
          </a:p>
          <a:p>
            <a:pPr algn="ctr">
              <a:defRPr/>
            </a:pPr>
            <a:r>
              <a:rPr lang="ja-JP" altLang="en-US" sz="900" b="1" dirty="0">
                <a:solidFill>
                  <a:prstClr val="black"/>
                </a:solidFill>
              </a:rPr>
              <a:t>（インターネット）</a:t>
            </a:r>
          </a:p>
        </p:txBody>
      </p:sp>
      <p:sp>
        <p:nvSpPr>
          <p:cNvPr id="4" name="角丸四角形 3"/>
          <p:cNvSpPr/>
          <p:nvPr/>
        </p:nvSpPr>
        <p:spPr>
          <a:xfrm>
            <a:off x="4808568" y="3213100"/>
            <a:ext cx="2994025" cy="1258888"/>
          </a:xfrm>
          <a:prstGeom prst="roundRect">
            <a:avLst>
              <a:gd name="adj" fmla="val 5922"/>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marL="182563" indent="-182563" fontAlgn="auto">
              <a:spcBef>
                <a:spcPts val="0"/>
              </a:spcBef>
              <a:spcAft>
                <a:spcPts val="0"/>
              </a:spcAft>
              <a:defRPr/>
            </a:pPr>
            <a:r>
              <a:rPr lang="ja-JP" altLang="en-US" sz="1400" b="1" dirty="0">
                <a:solidFill>
                  <a:sysClr val="windowText" lastClr="000000"/>
                </a:solidFill>
                <a:latin typeface="HG丸ｺﾞｼｯｸM-PRO" pitchFamily="50" charset="-128"/>
                <a:ea typeface="HG丸ｺﾞｼｯｸM-PRO" pitchFamily="50" charset="-128"/>
              </a:rPr>
              <a:t> ○障害福祉サービス</a:t>
            </a:r>
            <a:r>
              <a:rPr lang="ja-JP" altLang="en-US" sz="1400" b="1" dirty="0">
                <a:solidFill>
                  <a:prstClr val="black"/>
                </a:solidFill>
                <a:latin typeface="HG丸ｺﾞｼｯｸM-PRO" pitchFamily="50" charset="-128"/>
                <a:ea typeface="HG丸ｺﾞｼｯｸM-PRO" pitchFamily="50" charset="-128"/>
              </a:rPr>
              <a:t>等</a:t>
            </a:r>
            <a:r>
              <a:rPr lang="ja-JP" altLang="en-US" sz="1400" b="1" dirty="0">
                <a:solidFill>
                  <a:sysClr val="windowText" lastClr="000000"/>
                </a:solidFill>
                <a:latin typeface="HG丸ｺﾞｼｯｸM-PRO" pitchFamily="50" charset="-128"/>
                <a:ea typeface="HG丸ｺﾞｼｯｸM-PRO" pitchFamily="50" charset="-128"/>
              </a:rPr>
              <a:t>情報の公表</a:t>
            </a:r>
            <a:endParaRPr lang="en-US" altLang="ja-JP" sz="1400" b="1" dirty="0">
              <a:solidFill>
                <a:sysClr val="windowText" lastClr="000000"/>
              </a:solidFill>
              <a:latin typeface="HG丸ｺﾞｼｯｸM-PRO" pitchFamily="50" charset="-128"/>
              <a:ea typeface="HG丸ｺﾞｼｯｸM-PRO" pitchFamily="50" charset="-128"/>
            </a:endParaRPr>
          </a:p>
          <a:p>
            <a:pPr marL="182563" indent="-182563" fontAlgn="auto">
              <a:spcBef>
                <a:spcPts val="0"/>
              </a:spcBef>
              <a:spcAft>
                <a:spcPts val="0"/>
              </a:spcAft>
              <a:defRPr/>
            </a:pPr>
            <a:r>
              <a:rPr lang="ja-JP" altLang="en-US" sz="1400" b="1" dirty="0">
                <a:solidFill>
                  <a:sysClr val="windowText" lastClr="000000"/>
                </a:solidFill>
                <a:latin typeface="HG丸ｺﾞｼｯｸM-PRO" pitchFamily="50" charset="-128"/>
                <a:ea typeface="HG丸ｺﾞｼｯｸM-PRO" pitchFamily="50" charset="-128"/>
              </a:rPr>
              <a:t>　</a:t>
            </a:r>
            <a:r>
              <a:rPr lang="ja-JP" altLang="en-US" sz="1200" dirty="0">
                <a:solidFill>
                  <a:sysClr val="windowText" lastClr="000000"/>
                </a:solidFill>
                <a:latin typeface="HG丸ｺﾞｼｯｸM-PRO" pitchFamily="50" charset="-128"/>
                <a:ea typeface="HG丸ｺﾞｼｯｸM-PRO" pitchFamily="50" charset="-128"/>
              </a:rPr>
              <a:t>施設・事業者から報告された情報を集約し、公表</a:t>
            </a:r>
            <a:r>
              <a:rPr lang="ja-JP" altLang="en-US" sz="1200" dirty="0">
                <a:solidFill>
                  <a:prstClr val="black"/>
                </a:solidFill>
                <a:latin typeface="HG丸ｺﾞｼｯｸM-PRO" pitchFamily="50" charset="-128"/>
                <a:ea typeface="HG丸ｺﾞｼｯｸM-PRO" pitchFamily="50" charset="-128"/>
              </a:rPr>
              <a:t>。</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5" name="上矢印 4"/>
          <p:cNvSpPr/>
          <p:nvPr/>
        </p:nvSpPr>
        <p:spPr>
          <a:xfrm>
            <a:off x="6083308" y="4614863"/>
            <a:ext cx="1081088" cy="830262"/>
          </a:xfrm>
          <a:prstGeom prst="upArrow">
            <a:avLst>
              <a:gd name="adj1" fmla="val 50000"/>
              <a:gd name="adj2" fmla="val 4589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prstClr val="black"/>
                </a:solidFill>
              </a:rPr>
              <a:t>反映</a:t>
            </a:r>
          </a:p>
        </p:txBody>
      </p:sp>
      <p:sp>
        <p:nvSpPr>
          <p:cNvPr id="19" name="角丸四角形 18"/>
          <p:cNvSpPr/>
          <p:nvPr/>
        </p:nvSpPr>
        <p:spPr>
          <a:xfrm>
            <a:off x="415925" y="3213100"/>
            <a:ext cx="3529013" cy="3492500"/>
          </a:xfrm>
          <a:prstGeom prst="roundRect">
            <a:avLst>
              <a:gd name="adj" fmla="val 33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2563" indent="-182563" fontAlgn="auto">
              <a:spcBef>
                <a:spcPts val="0"/>
              </a:spcBef>
              <a:spcAft>
                <a:spcPts val="0"/>
              </a:spcAft>
              <a:defRPr/>
            </a:pPr>
            <a:r>
              <a:rPr lang="ja-JP" altLang="en-US" sz="1400" b="1" dirty="0">
                <a:solidFill>
                  <a:prstClr val="black"/>
                </a:solidFill>
                <a:latin typeface="HG丸ｺﾞｼｯｸM-PRO" pitchFamily="50" charset="-128"/>
                <a:ea typeface="HG丸ｺﾞｼｯｸM-PRO" pitchFamily="50" charset="-128"/>
              </a:rPr>
              <a:t>＜障害福祉サービス等情報＞</a:t>
            </a:r>
            <a:endParaRPr lang="en-US" altLang="ja-JP" sz="1400" b="1" dirty="0">
              <a:solidFill>
                <a:prstClr val="black"/>
              </a:solidFill>
              <a:latin typeface="HG丸ｺﾞｼｯｸM-PRO" pitchFamily="50" charset="-128"/>
              <a:ea typeface="HG丸ｺﾞｼｯｸM-PRO" pitchFamily="50" charset="-128"/>
            </a:endParaRPr>
          </a:p>
          <a:p>
            <a:pPr fontAlgn="auto">
              <a:spcBef>
                <a:spcPts val="0"/>
              </a:spcBef>
              <a:spcAft>
                <a:spcPts val="0"/>
              </a:spcAft>
              <a:defRPr/>
            </a:pPr>
            <a:endParaRPr lang="en-US" altLang="ja-JP" sz="1200" b="1" u="sng" dirty="0">
              <a:solidFill>
                <a:prstClr val="black"/>
              </a:solidFill>
              <a:latin typeface="HG丸ｺﾞｼｯｸM-PRO" pitchFamily="50" charset="-128"/>
              <a:ea typeface="HG丸ｺﾞｼｯｸM-PRO" pitchFamily="50" charset="-128"/>
            </a:endParaRPr>
          </a:p>
          <a:p>
            <a:pPr fontAlgn="auto">
              <a:spcBef>
                <a:spcPts val="0"/>
              </a:spcBef>
              <a:spcAft>
                <a:spcPts val="0"/>
              </a:spcAft>
              <a:defRPr/>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a:solidFill>
                  <a:prstClr val="black"/>
                </a:solidFill>
                <a:latin typeface="HG丸ｺﾞｼｯｸM-PRO" panose="020F0600000000000000" pitchFamily="50" charset="-128"/>
                <a:ea typeface="HG丸ｺﾞｼｯｸM-PRO" panose="020F0600000000000000" pitchFamily="50" charset="-128"/>
              </a:rPr>
              <a:t>■基本情報</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（例）事業所等の所在地</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従業員数</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営業時間</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事業所の事業内容　など</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■運営情報</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障害福祉サービス等に関する具体的な</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取組の状況</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（例）関係機関との連携</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苦情対応の状況</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安全管理等の取組状況　など</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■都道府県が必要と認める事項（任意）</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0" name="左矢印 19"/>
          <p:cNvSpPr/>
          <p:nvPr/>
        </p:nvSpPr>
        <p:spPr>
          <a:xfrm>
            <a:off x="3646495" y="5335588"/>
            <a:ext cx="1306512" cy="901700"/>
          </a:xfrm>
          <a:prstGeom prst="leftArrow">
            <a:avLst>
              <a:gd name="adj1" fmla="val 50000"/>
              <a:gd name="adj2" fmla="val 43562"/>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prstClr val="black"/>
                </a:solidFill>
              </a:rPr>
              <a:t>必要に</a:t>
            </a:r>
            <a:endParaRPr lang="en-US" altLang="ja-JP" sz="1000" dirty="0">
              <a:solidFill>
                <a:prstClr val="black"/>
              </a:solidFill>
            </a:endParaRPr>
          </a:p>
          <a:p>
            <a:pPr algn="ctr">
              <a:defRPr/>
            </a:pPr>
            <a:r>
              <a:rPr lang="ja-JP" altLang="en-US" sz="1000" dirty="0">
                <a:solidFill>
                  <a:prstClr val="black"/>
                </a:solidFill>
              </a:rPr>
              <a:t>応じて</a:t>
            </a:r>
            <a:endParaRPr lang="en-US" altLang="ja-JP" sz="1000" dirty="0">
              <a:solidFill>
                <a:prstClr val="black"/>
              </a:solidFill>
            </a:endParaRPr>
          </a:p>
          <a:p>
            <a:pPr algn="ctr">
              <a:defRPr/>
            </a:pPr>
            <a:r>
              <a:rPr lang="ja-JP" altLang="en-US" sz="1000" dirty="0">
                <a:solidFill>
                  <a:prstClr val="black"/>
                </a:solidFill>
              </a:rPr>
              <a:t>調査</a:t>
            </a:r>
            <a:endParaRPr lang="en-US" altLang="ja-JP" sz="1000" dirty="0">
              <a:solidFill>
                <a:prstClr val="black"/>
              </a:solidFill>
            </a:endParaRPr>
          </a:p>
        </p:txBody>
      </p:sp>
      <p:sp>
        <p:nvSpPr>
          <p:cNvPr id="6" name="右矢印 5"/>
          <p:cNvSpPr/>
          <p:nvPr/>
        </p:nvSpPr>
        <p:spPr>
          <a:xfrm>
            <a:off x="3906838" y="3500444"/>
            <a:ext cx="981075" cy="865187"/>
          </a:xfrm>
          <a:prstGeom prst="rightArrow">
            <a:avLst>
              <a:gd name="adj1" fmla="val 50000"/>
              <a:gd name="adj2" fmla="val 4328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rPr>
              <a:t>報告</a:t>
            </a:r>
          </a:p>
        </p:txBody>
      </p:sp>
      <p:sp>
        <p:nvSpPr>
          <p:cNvPr id="21" name="タイトル 1"/>
          <p:cNvSpPr txBox="1">
            <a:spLocks/>
          </p:cNvSpPr>
          <p:nvPr/>
        </p:nvSpPr>
        <p:spPr>
          <a:xfrm>
            <a:off x="0" y="2"/>
            <a:ext cx="9906000" cy="549275"/>
          </a:xfrm>
          <a:prstGeom prst="rect">
            <a:avLst/>
          </a:prstGeom>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Bef>
                <a:spcPts val="0"/>
              </a:spcBef>
              <a:spcAft>
                <a:spcPts val="0"/>
              </a:spcAft>
              <a:defRPr/>
            </a:pPr>
            <a:r>
              <a:rPr lang="ja-JP" altLang="en-US" sz="2400" spc="-100" dirty="0">
                <a:solidFill>
                  <a:prstClr val="black"/>
                </a:solidFill>
                <a:latin typeface="HG創英角ｺﾞｼｯｸUB" panose="020B0909000000000000" pitchFamily="49" charset="-128"/>
                <a:ea typeface="HG創英角ｺﾞｼｯｸUB" panose="020B0909000000000000" pitchFamily="49" charset="-128"/>
              </a:rPr>
              <a:t>障害福祉</a:t>
            </a:r>
            <a:r>
              <a:rPr lang="ja-JP" altLang="en-US" sz="2400" spc="-100" dirty="0" smtClean="0">
                <a:solidFill>
                  <a:prstClr val="black"/>
                </a:solidFill>
                <a:latin typeface="HG創英角ｺﾞｼｯｸUB" pitchFamily="49" charset="-128"/>
                <a:ea typeface="HG創英角ｺﾞｼｯｸUB" pitchFamily="49" charset="-128"/>
              </a:rPr>
              <a:t>サービス等の情報公表制度の創設</a:t>
            </a:r>
            <a:endParaRPr lang="ja-JP" altLang="en-US" sz="2400" spc="-100" dirty="0">
              <a:solidFill>
                <a:prstClr val="black"/>
              </a:solidFill>
              <a:latin typeface="HG創英角ｺﾞｼｯｸUB" pitchFamily="49" charset="-128"/>
              <a:ea typeface="HG創英角ｺﾞｼｯｸUB" pitchFamily="49" charset="-128"/>
            </a:endParaRPr>
          </a:p>
        </p:txBody>
      </p:sp>
      <p:sp>
        <p:nvSpPr>
          <p:cNvPr id="24" name="角丸四角形 23"/>
          <p:cNvSpPr/>
          <p:nvPr/>
        </p:nvSpPr>
        <p:spPr>
          <a:xfrm>
            <a:off x="77787" y="720727"/>
            <a:ext cx="9720263" cy="1871663"/>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lstStyle/>
          <a:p>
            <a:pPr marL="176213" indent="-176213" fontAlgn="auto">
              <a:lnSpc>
                <a:spcPct val="110000"/>
              </a:lnSpc>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rPr>
              <a:t>○　障害福祉サービス等を提供する事業所数が大幅に増加する中、利用者が個々のニーズに応じて良質なサービスを選択できるようにするとともに、事業者によるサービスの質の向上が重要な課題となっている。</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kumimoji="0" lang="en-US" altLang="ja-JP" sz="500" kern="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kumimoji="0" lang="ja-JP" altLang="en-US" sz="1200" kern="0" dirty="0">
                <a:solidFill>
                  <a:prstClr val="black"/>
                </a:solidFill>
                <a:latin typeface="HGPｺﾞｼｯｸM" panose="020B0600000000000000" pitchFamily="50" charset="-128"/>
                <a:ea typeface="HGPｺﾞｼｯｸM" panose="020B0600000000000000" pitchFamily="50" charset="-128"/>
              </a:rPr>
              <a:t>　　　</a:t>
            </a:r>
            <a:r>
              <a:rPr kumimoji="0" lang="en-US" altLang="ja-JP" sz="1200" kern="0" dirty="0">
                <a:solidFill>
                  <a:prstClr val="black"/>
                </a:solidFill>
                <a:latin typeface="HGPｺﾞｼｯｸM" panose="020B0600000000000000" pitchFamily="50" charset="-128"/>
                <a:ea typeface="HGPｺﾞｼｯｸM" panose="020B0600000000000000" pitchFamily="50" charset="-128"/>
              </a:rPr>
              <a:t>※</a:t>
            </a:r>
            <a:r>
              <a:rPr kumimoji="0" lang="zh-TW" altLang="en-US" sz="1200" kern="0" dirty="0">
                <a:solidFill>
                  <a:prstClr val="black"/>
                </a:solidFill>
                <a:latin typeface="HGPｺﾞｼｯｸM" panose="020B0600000000000000" pitchFamily="50" charset="-128"/>
                <a:ea typeface="HGPｺﾞｼｯｸM" panose="020B0600000000000000" pitchFamily="50" charset="-128"/>
              </a:rPr>
              <a:t>請求事業所数：平成</a:t>
            </a:r>
            <a:r>
              <a:rPr kumimoji="0" lang="en-US" altLang="ja-JP" sz="1200" kern="0" dirty="0">
                <a:solidFill>
                  <a:prstClr val="black"/>
                </a:solidFill>
                <a:latin typeface="HGPｺﾞｼｯｸM" panose="020B0600000000000000" pitchFamily="50" charset="-128"/>
                <a:ea typeface="HGPｺﾞｼｯｸM" panose="020B0600000000000000" pitchFamily="50" charset="-128"/>
              </a:rPr>
              <a:t>22</a:t>
            </a:r>
            <a:r>
              <a:rPr kumimoji="0" lang="zh-TW" altLang="en-US" sz="1200" kern="0" dirty="0">
                <a:solidFill>
                  <a:prstClr val="black"/>
                </a:solidFill>
                <a:latin typeface="HGPｺﾞｼｯｸM" panose="020B0600000000000000" pitchFamily="50" charset="-128"/>
                <a:ea typeface="HGPｺﾞｼｯｸM" panose="020B0600000000000000" pitchFamily="50" charset="-128"/>
              </a:rPr>
              <a:t>年</a:t>
            </a:r>
            <a:r>
              <a:rPr kumimoji="0" lang="ja-JP" altLang="en-US" sz="1200" kern="0" dirty="0">
                <a:solidFill>
                  <a:prstClr val="black"/>
                </a:solidFill>
                <a:latin typeface="HGPｺﾞｼｯｸM" panose="020B0600000000000000" pitchFamily="50" charset="-128"/>
                <a:ea typeface="HGPｺﾞｼｯｸM" panose="020B0600000000000000" pitchFamily="50" charset="-128"/>
              </a:rPr>
              <a:t>４</a:t>
            </a:r>
            <a:r>
              <a:rPr kumimoji="0" lang="zh-TW" altLang="en-US" sz="1200" kern="0" dirty="0">
                <a:solidFill>
                  <a:prstClr val="black"/>
                </a:solidFill>
                <a:latin typeface="HGPｺﾞｼｯｸM" panose="020B0600000000000000" pitchFamily="50" charset="-128"/>
                <a:ea typeface="HGPｺﾞｼｯｸM" panose="020B0600000000000000" pitchFamily="50" charset="-128"/>
              </a:rPr>
              <a:t>月　</a:t>
            </a:r>
            <a:r>
              <a:rPr kumimoji="0" lang="en-US" altLang="zh-TW" sz="1200" kern="0" dirty="0">
                <a:solidFill>
                  <a:prstClr val="black"/>
                </a:solidFill>
                <a:latin typeface="HGPｺﾞｼｯｸM" panose="020B0600000000000000" pitchFamily="50" charset="-128"/>
                <a:ea typeface="HGPｺﾞｼｯｸM" panose="020B0600000000000000" pitchFamily="50" charset="-128"/>
              </a:rPr>
              <a:t>48,300</a:t>
            </a:r>
            <a:r>
              <a:rPr kumimoji="0" lang="zh-TW" altLang="en-US" sz="1200" kern="0" dirty="0">
                <a:solidFill>
                  <a:prstClr val="black"/>
                </a:solidFill>
                <a:latin typeface="HGPｺﾞｼｯｸM" panose="020B0600000000000000" pitchFamily="50" charset="-128"/>
                <a:ea typeface="HGPｺﾞｼｯｸM" panose="020B0600000000000000" pitchFamily="50" charset="-128"/>
              </a:rPr>
              <a:t>事業所　→　平成</a:t>
            </a:r>
            <a:r>
              <a:rPr kumimoji="0" lang="en-US" altLang="ja-JP" sz="1200" kern="0" dirty="0">
                <a:solidFill>
                  <a:prstClr val="black"/>
                </a:solidFill>
                <a:latin typeface="HGPｺﾞｼｯｸM" panose="020B0600000000000000" pitchFamily="50" charset="-128"/>
                <a:ea typeface="HGPｺﾞｼｯｸM" panose="020B0600000000000000" pitchFamily="50" charset="-128"/>
              </a:rPr>
              <a:t>27</a:t>
            </a:r>
            <a:r>
              <a:rPr kumimoji="0" lang="zh-TW" altLang="en-US" sz="1200" kern="0" dirty="0">
                <a:solidFill>
                  <a:prstClr val="black"/>
                </a:solidFill>
                <a:latin typeface="HGPｺﾞｼｯｸM" panose="020B0600000000000000" pitchFamily="50" charset="-128"/>
                <a:ea typeface="HGPｺﾞｼｯｸM" panose="020B0600000000000000" pitchFamily="50" charset="-128"/>
              </a:rPr>
              <a:t>年</a:t>
            </a:r>
            <a:r>
              <a:rPr kumimoji="0" lang="ja-JP" altLang="en-US" sz="1200" kern="0" dirty="0">
                <a:solidFill>
                  <a:prstClr val="black"/>
                </a:solidFill>
                <a:latin typeface="HGPｺﾞｼｯｸM" panose="020B0600000000000000" pitchFamily="50" charset="-128"/>
                <a:ea typeface="HGPｺﾞｼｯｸM" panose="020B0600000000000000" pitchFamily="50" charset="-128"/>
              </a:rPr>
              <a:t>４</a:t>
            </a:r>
            <a:r>
              <a:rPr kumimoji="0" lang="zh-TW" altLang="en-US" sz="1200" kern="0" dirty="0">
                <a:solidFill>
                  <a:prstClr val="black"/>
                </a:solidFill>
                <a:latin typeface="HGPｺﾞｼｯｸM" panose="020B0600000000000000" pitchFamily="50" charset="-128"/>
                <a:ea typeface="HGPｺﾞｼｯｸM" panose="020B0600000000000000" pitchFamily="50" charset="-128"/>
              </a:rPr>
              <a:t>月　</a:t>
            </a:r>
            <a:r>
              <a:rPr kumimoji="0" lang="en-US" altLang="zh-TW" sz="1200" kern="0" dirty="0">
                <a:solidFill>
                  <a:prstClr val="black"/>
                </a:solidFill>
                <a:latin typeface="HGPｺﾞｼｯｸM" panose="020B0600000000000000" pitchFamily="50" charset="-128"/>
                <a:ea typeface="HGPｺﾞｼｯｸM" panose="020B0600000000000000" pitchFamily="50" charset="-128"/>
              </a:rPr>
              <a:t>90,990</a:t>
            </a:r>
            <a:r>
              <a:rPr kumimoji="0" lang="zh-TW" altLang="en-US" sz="1200" kern="0" dirty="0">
                <a:solidFill>
                  <a:prstClr val="black"/>
                </a:solidFill>
                <a:latin typeface="HGPｺﾞｼｯｸM" panose="020B0600000000000000" pitchFamily="50" charset="-128"/>
                <a:ea typeface="HGPｺﾞｼｯｸM" panose="020B0600000000000000" pitchFamily="50" charset="-128"/>
              </a:rPr>
              <a:t>事業所</a:t>
            </a:r>
            <a:endParaRPr kumimoji="0" lang="en-US" altLang="ja-JP" sz="1200" kern="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kumimoji="0" lang="ja-JP" altLang="en-US" sz="800" kern="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rPr>
              <a:t>○　このため、①施設・事業者に対して障害福祉サービスの内容等を都道府県知事へ報告することとするとともに、②都道府県知事が報告された内容を公表する仕組みを創設する。</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kumimoji="0" lang="en-US" altLang="ja-JP" sz="500" kern="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kumimoji="0" lang="ja-JP" altLang="en-US" sz="1200" kern="0" dirty="0">
                <a:solidFill>
                  <a:srgbClr val="FF0000"/>
                </a:solidFill>
                <a:latin typeface="HGPｺﾞｼｯｸM" panose="020B0600000000000000" pitchFamily="50" charset="-128"/>
                <a:ea typeface="HGPｺﾞｼｯｸM" panose="020B0600000000000000" pitchFamily="50" charset="-128"/>
              </a:rPr>
              <a:t>　</a:t>
            </a:r>
            <a:r>
              <a:rPr kumimoji="0" lang="ja-JP" altLang="en-US" sz="1200" kern="0" dirty="0">
                <a:solidFill>
                  <a:prstClr val="black"/>
                </a:solidFill>
                <a:latin typeface="HGPｺﾞｼｯｸM" panose="020B0600000000000000" pitchFamily="50" charset="-128"/>
                <a:ea typeface="HGPｺﾞｼｯｸM" panose="020B0600000000000000" pitchFamily="50" charset="-128"/>
              </a:rPr>
              <a:t>　　</a:t>
            </a:r>
            <a:r>
              <a:rPr kumimoji="0" lang="en-US" altLang="ja-JP" sz="1200" kern="0" dirty="0">
                <a:solidFill>
                  <a:prstClr val="black"/>
                </a:solidFill>
                <a:latin typeface="HGPｺﾞｼｯｸM" panose="020B0600000000000000" pitchFamily="50" charset="-128"/>
                <a:ea typeface="HGPｺﾞｼｯｸM" panose="020B0600000000000000" pitchFamily="50" charset="-128"/>
              </a:rPr>
              <a:t>※</a:t>
            </a:r>
            <a:r>
              <a:rPr kumimoji="0" lang="ja-JP" altLang="en-US" sz="1200" kern="0" dirty="0">
                <a:solidFill>
                  <a:prstClr val="black"/>
                </a:solidFill>
                <a:latin typeface="HGPｺﾞｼｯｸM" panose="020B0600000000000000" pitchFamily="50" charset="-128"/>
                <a:ea typeface="HGPｺﾞｼｯｸM" panose="020B0600000000000000" pitchFamily="50" charset="-128"/>
              </a:rPr>
              <a:t>介護保険制度と子ども・子育て支援制度においては、同様の情報公表制度が導入されている。</a:t>
            </a:r>
          </a:p>
        </p:txBody>
      </p:sp>
      <p:cxnSp>
        <p:nvCxnSpPr>
          <p:cNvPr id="7" name="直線矢印コネクタ 6"/>
          <p:cNvCxnSpPr/>
          <p:nvPr/>
        </p:nvCxnSpPr>
        <p:spPr>
          <a:xfrm flipH="1">
            <a:off x="3646519" y="6092825"/>
            <a:ext cx="129063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大かっこ 9"/>
          <p:cNvSpPr/>
          <p:nvPr/>
        </p:nvSpPr>
        <p:spPr>
          <a:xfrm>
            <a:off x="4962530" y="5445181"/>
            <a:ext cx="2900363" cy="1008063"/>
          </a:xfrm>
          <a:prstGeom prst="bracketPair">
            <a:avLst/>
          </a:prstGeom>
          <a:solidFill>
            <a:schemeClr val="bg1"/>
          </a:solidFill>
          <a:ln w="317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sp>
        <p:nvSpPr>
          <p:cNvPr id="17" name="角丸四角形 16"/>
          <p:cNvSpPr/>
          <p:nvPr/>
        </p:nvSpPr>
        <p:spPr>
          <a:xfrm>
            <a:off x="4937125" y="5157788"/>
            <a:ext cx="2914650" cy="1547812"/>
          </a:xfrm>
          <a:prstGeom prst="roundRect">
            <a:avLst>
              <a:gd name="adj" fmla="val 592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2563" indent="-182563" fontAlgn="auto">
              <a:spcBef>
                <a:spcPts val="0"/>
              </a:spcBef>
              <a:spcAft>
                <a:spcPts val="0"/>
              </a:spcAft>
              <a:defRPr/>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○障害福祉サービス等情報の調</a:t>
            </a:r>
            <a:r>
              <a:rPr lang="ja-JP" altLang="en-US" sz="1200" b="1" dirty="0">
                <a:solidFill>
                  <a:prstClr val="black"/>
                </a:solidFill>
                <a:latin typeface="ＭＳ ゴシック" panose="020B0609070205080204" pitchFamily="49" charset="-128"/>
                <a:ea typeface="ＭＳ ゴシック" panose="020B0609070205080204" pitchFamily="49" charset="-128"/>
              </a:rPr>
              <a:t>査</a:t>
            </a:r>
            <a:endParaRPr lang="en-US" altLang="ja-JP" sz="1200" b="1" dirty="0">
              <a:solidFill>
                <a:prstClr val="black"/>
              </a:solidFill>
              <a:latin typeface="ＭＳ ゴシック" panose="020B0609070205080204" pitchFamily="49" charset="-128"/>
              <a:ea typeface="ＭＳ ゴシック" panose="020B0609070205080204" pitchFamily="49" charset="-128"/>
            </a:endParaRPr>
          </a:p>
          <a:p>
            <a:pPr marL="182563" indent="-182563" fontAlgn="auto">
              <a:spcBef>
                <a:spcPts val="0"/>
              </a:spcBef>
              <a:spcAft>
                <a:spcPts val="0"/>
              </a:spcAft>
              <a:defRPr/>
            </a:pPr>
            <a:r>
              <a:rPr lang="ja-JP" altLang="en-US" sz="1400" b="1" dirty="0">
                <a:solidFill>
                  <a:prstClr val="black"/>
                </a:solidFill>
                <a:latin typeface="ＭＳ ゴシック" panose="020B0609070205080204" pitchFamily="49" charset="-128"/>
                <a:ea typeface="ＭＳ ゴシック" panose="020B0609070205080204" pitchFamily="49" charset="-128"/>
              </a:rPr>
              <a:t>　</a:t>
            </a:r>
            <a:r>
              <a:rPr lang="ja-JP" altLang="en-US" sz="1000" dirty="0">
                <a:solidFill>
                  <a:prstClr val="black"/>
                </a:solidFill>
                <a:latin typeface="HG丸ｺﾞｼｯｸM-PRO" panose="020F0600000000000000" pitchFamily="50" charset="-128"/>
                <a:ea typeface="HG丸ｺﾞｼｯｸM-PRO" panose="020F0600000000000000" pitchFamily="50" charset="-128"/>
              </a:rPr>
              <a:t>新規指定時、指定更新時、虚偽報告が疑われる場合などにおいて、必要に応じ訪問調査を実施し、結果を公表に反映。</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p:txBody>
      </p:sp>
      <p:cxnSp>
        <p:nvCxnSpPr>
          <p:cNvPr id="29" name="直線矢印コネクタ 28"/>
          <p:cNvCxnSpPr/>
          <p:nvPr/>
        </p:nvCxnSpPr>
        <p:spPr>
          <a:xfrm flipV="1">
            <a:off x="6411913" y="4472044"/>
            <a:ext cx="0" cy="9731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5168900" y="6553200"/>
            <a:ext cx="4457700"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平成</a:t>
            </a:r>
            <a:r>
              <a:rPr lang="en-US" altLang="ja-JP" sz="1200" dirty="0">
                <a:solidFill>
                  <a:prstClr val="black"/>
                </a:solidFill>
              </a:rPr>
              <a:t>28</a:t>
            </a:r>
            <a:r>
              <a:rPr lang="ja-JP" altLang="en-US" sz="1200" dirty="0">
                <a:solidFill>
                  <a:prstClr val="black"/>
                </a:solidFill>
              </a:rPr>
              <a:t>年</a:t>
            </a:r>
            <a:r>
              <a:rPr lang="en-US" altLang="ja-JP" sz="1200" dirty="0">
                <a:solidFill>
                  <a:prstClr val="black"/>
                </a:solidFill>
              </a:rPr>
              <a:t>3</a:t>
            </a:r>
            <a:r>
              <a:rPr lang="ja-JP" altLang="en-US" sz="1200" dirty="0">
                <a:solidFill>
                  <a:prstClr val="black"/>
                </a:solidFill>
              </a:rPr>
              <a:t>月</a:t>
            </a:r>
            <a:r>
              <a:rPr lang="en-US" altLang="ja-JP" sz="1200" dirty="0">
                <a:solidFill>
                  <a:prstClr val="black"/>
                </a:solidFill>
              </a:rPr>
              <a:t>8</a:t>
            </a:r>
            <a:r>
              <a:rPr lang="ja-JP" altLang="en-US" sz="1200" dirty="0">
                <a:solidFill>
                  <a:prstClr val="black"/>
                </a:solidFill>
              </a:rPr>
              <a:t>日（火）　障害保健福祉関係主管課長会議資料より</a:t>
            </a:r>
          </a:p>
        </p:txBody>
      </p:sp>
      <p:sp>
        <p:nvSpPr>
          <p:cNvPr id="25"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17</a:t>
            </a:fld>
            <a:endParaRPr lang="ja-JP" altLang="en-US" sz="1400" dirty="0" smtClean="0">
              <a:solidFill>
                <a:srgbClr val="000000"/>
              </a:solidFill>
            </a:endParaRPr>
          </a:p>
        </p:txBody>
      </p:sp>
    </p:spTree>
    <p:extLst>
      <p:ext uri="{BB962C8B-B14F-4D97-AF65-F5344CB8AC3E}">
        <p14:creationId xmlns:p14="http://schemas.microsoft.com/office/powerpoint/2010/main" val="8754698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682" y="58738"/>
            <a:ext cx="9945688" cy="490537"/>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lstStyle/>
          <a:p>
            <a:pPr algn="ctr" fontAlgn="auto">
              <a:spcBef>
                <a:spcPts val="0"/>
              </a:spcBef>
              <a:spcAft>
                <a:spcPts val="0"/>
              </a:spcAft>
              <a:defRPr/>
            </a:pPr>
            <a:r>
              <a:rPr lang="ja-JP" altLang="en-US" sz="2400" dirty="0">
                <a:solidFill>
                  <a:srgbClr val="000000"/>
                </a:solidFill>
                <a:latin typeface="HG創英角ｺﾞｼｯｸUB" panose="020B0909000000000000" pitchFamily="49" charset="-128"/>
                <a:ea typeface="HG創英角ｺﾞｼｯｸUB" panose="020B0909000000000000" pitchFamily="49" charset="-128"/>
              </a:rPr>
              <a:t>自治体による調査事務・審査事務の効率化</a:t>
            </a:r>
            <a:endParaRPr lang="en-US" altLang="ja-JP" sz="2400" spc="-100" dirty="0">
              <a:solidFill>
                <a:srgbClr val="000000"/>
              </a:solidFill>
              <a:latin typeface="HG創英角ｺﾞｼｯｸUB" panose="020B0909000000000000" pitchFamily="49" charset="-128"/>
              <a:ea typeface="HG創英角ｺﾞｼｯｸUB" panose="020B0909000000000000" pitchFamily="49" charset="-128"/>
            </a:endParaRPr>
          </a:p>
        </p:txBody>
      </p:sp>
      <p:grpSp>
        <p:nvGrpSpPr>
          <p:cNvPr id="156675" name="グループ化 18"/>
          <p:cNvGrpSpPr>
            <a:grpSpLocks/>
          </p:cNvGrpSpPr>
          <p:nvPr/>
        </p:nvGrpSpPr>
        <p:grpSpPr bwMode="auto">
          <a:xfrm>
            <a:off x="0" y="549275"/>
            <a:ext cx="9906000" cy="71438"/>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56676" name="角丸四角形 15"/>
          <p:cNvSpPr>
            <a:spLocks noChangeArrowheads="1"/>
          </p:cNvSpPr>
          <p:nvPr/>
        </p:nvSpPr>
        <p:spPr bwMode="auto">
          <a:xfrm>
            <a:off x="3873506" y="2713038"/>
            <a:ext cx="3095625" cy="2444750"/>
          </a:xfrm>
          <a:prstGeom prst="roundRect">
            <a:avLst>
              <a:gd name="adj" fmla="val 4093"/>
            </a:avLst>
          </a:prstGeom>
          <a:gradFill rotWithShape="0">
            <a:gsLst>
              <a:gs pos="0">
                <a:srgbClr val="FFBE86"/>
              </a:gs>
              <a:gs pos="35001">
                <a:srgbClr val="FFD0AA"/>
              </a:gs>
              <a:gs pos="100000">
                <a:srgbClr val="FFEBDB"/>
              </a:gs>
            </a:gsLst>
            <a:lin ang="16200000" scaled="1"/>
          </a:gradFill>
          <a:ln w="15875">
            <a:solidFill>
              <a:srgbClr val="F69240"/>
            </a:solidFill>
            <a:round/>
            <a:headEnd/>
            <a:tailEnd/>
          </a:ln>
        </p:spPr>
        <p:txBody>
          <a:bodyPr lIns="91355" tIns="45677" rIns="91355" bIns="45677"/>
          <a:lstStyle>
            <a:lvl1pPr defTabSz="912813"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defTabSz="912813"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defTabSz="912813"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defTabSz="912813"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defTabSz="912813"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endParaRPr lang="en-US" altLang="ja-JP" sz="1000" smtClean="0">
              <a:solidFill>
                <a:srgbClr val="000000"/>
              </a:solidFill>
              <a:latin typeface="ＤＦ特太ゴシック体"/>
              <a:ea typeface="ＤＦ特太ゴシック体"/>
              <a:cs typeface="ＤＦ特太ゴシック体"/>
            </a:endParaRPr>
          </a:p>
          <a:p>
            <a:pPr algn="ctr" eaLnBrk="1" hangingPunct="1">
              <a:spcBef>
                <a:spcPct val="0"/>
              </a:spcBef>
              <a:buFontTx/>
              <a:buNone/>
            </a:pPr>
            <a:r>
              <a:rPr lang="ja-JP" altLang="en-US" sz="1600" smtClean="0">
                <a:solidFill>
                  <a:srgbClr val="000000"/>
                </a:solidFill>
                <a:latin typeface="ＤＦ特太ゴシック体"/>
                <a:ea typeface="ＤＦ特太ゴシック体"/>
                <a:cs typeface="ＤＦ特太ゴシック体"/>
              </a:rPr>
              <a:t>指導監査事務</a:t>
            </a:r>
            <a:endParaRPr lang="en-US" altLang="ja-JP" sz="1600" smtClean="0">
              <a:solidFill>
                <a:srgbClr val="000000"/>
              </a:solidFill>
              <a:latin typeface="ＤＦ特太ゴシック体"/>
              <a:ea typeface="ＤＦ特太ゴシック体"/>
              <a:cs typeface="ＤＦ特太ゴシック体"/>
            </a:endParaRPr>
          </a:p>
          <a:p>
            <a:pPr algn="ctr" eaLnBrk="1" hangingPunct="1">
              <a:spcBef>
                <a:spcPct val="0"/>
              </a:spcBef>
              <a:buFontTx/>
              <a:buNone/>
            </a:pPr>
            <a:endParaRPr lang="en-US" altLang="ja-JP" sz="24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①立入検査・命令・質問の対象者の選定</a:t>
            </a:r>
            <a:endParaRPr lang="en-US" altLang="ja-JP" sz="28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endParaRPr lang="en-US" altLang="ja-JP" sz="12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②立入検査</a:t>
            </a:r>
            <a:endParaRPr lang="en-US" altLang="ja-JP" sz="12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endParaRPr lang="en-US" altLang="ja-JP" sz="12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③報告・物件提示の命令</a:t>
            </a:r>
            <a:endParaRPr lang="en-US" altLang="ja-JP" sz="12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endParaRPr lang="en-US" altLang="ja-JP" sz="18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④質問や文書提出の依頼</a:t>
            </a:r>
            <a:endParaRPr lang="en-US" altLang="ja-JP" sz="12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endParaRPr lang="en-US" altLang="ja-JP" sz="1300" smtClean="0">
              <a:solidFill>
                <a:srgbClr val="000000"/>
              </a:solidFill>
              <a:latin typeface="HG丸ｺﾞｼｯｸM-PRO" pitchFamily="50" charset="-128"/>
              <a:ea typeface="HG丸ｺﾞｼｯｸM-PRO" pitchFamily="50" charset="-128"/>
            </a:endParaRPr>
          </a:p>
          <a:p>
            <a:pPr eaLnBrk="1" hangingPunct="1">
              <a:spcBef>
                <a:spcPct val="0"/>
              </a:spcBef>
              <a:buFontTx/>
              <a:buNone/>
            </a:pPr>
            <a:endParaRPr lang="en-US" altLang="ja-JP" sz="1300" smtClean="0">
              <a:solidFill>
                <a:srgbClr val="000000"/>
              </a:solidFill>
              <a:latin typeface="HG丸ｺﾞｼｯｸM-PRO" pitchFamily="50" charset="-128"/>
              <a:ea typeface="HG丸ｺﾞｼｯｸM-PRO" pitchFamily="50" charset="-128"/>
            </a:endParaRPr>
          </a:p>
        </p:txBody>
      </p:sp>
      <p:sp>
        <p:nvSpPr>
          <p:cNvPr id="2" name="左中かっこ 1"/>
          <p:cNvSpPr/>
          <p:nvPr/>
        </p:nvSpPr>
        <p:spPr>
          <a:xfrm flipH="1" flipV="1">
            <a:off x="6753225" y="3357563"/>
            <a:ext cx="247650" cy="1225550"/>
          </a:xfrm>
          <a:prstGeom prst="leftBrace">
            <a:avLst/>
          </a:prstGeom>
          <a:ln w="412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srgbClr val="000000"/>
              </a:solidFill>
            </a:endParaRPr>
          </a:p>
        </p:txBody>
      </p:sp>
      <p:sp>
        <p:nvSpPr>
          <p:cNvPr id="156678" name="角丸四角形 18"/>
          <p:cNvSpPr>
            <a:spLocks noChangeArrowheads="1"/>
          </p:cNvSpPr>
          <p:nvPr/>
        </p:nvSpPr>
        <p:spPr bwMode="auto">
          <a:xfrm>
            <a:off x="7832725" y="2713038"/>
            <a:ext cx="1800225" cy="2444750"/>
          </a:xfrm>
          <a:prstGeom prst="roundRect">
            <a:avLst>
              <a:gd name="adj" fmla="val 5356"/>
            </a:avLst>
          </a:prstGeom>
          <a:gradFill rotWithShape="0">
            <a:gsLst>
              <a:gs pos="0">
                <a:srgbClr val="9EEAFF"/>
              </a:gs>
              <a:gs pos="35001">
                <a:srgbClr val="BBEFFF"/>
              </a:gs>
              <a:gs pos="100000">
                <a:srgbClr val="E4F9FF"/>
              </a:gs>
            </a:gsLst>
            <a:lin ang="16200000" scaled="1"/>
          </a:gradFill>
          <a:ln w="15875">
            <a:solidFill>
              <a:srgbClr val="46AAC5"/>
            </a:solidFill>
            <a:round/>
            <a:headEnd/>
            <a:tailEnd/>
          </a:ln>
        </p:spPr>
        <p:txBody>
          <a:bodyPr lIns="91355" tIns="45677" rIns="91355" bIns="45677"/>
          <a:lstStyle>
            <a:lvl1pPr defTabSz="912813"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defTabSz="912813"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defTabSz="912813"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defTabSz="912813"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defTabSz="912813"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defTabSz="912813"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endParaRPr lang="en-US" altLang="ja-JP" sz="800" smtClean="0">
              <a:solidFill>
                <a:srgbClr val="000000"/>
              </a:solidFill>
              <a:latin typeface="ＤＦ特太ゴシック体"/>
              <a:ea typeface="ＤＦ特太ゴシック体"/>
              <a:cs typeface="ＤＦ特太ゴシック体"/>
            </a:endParaRPr>
          </a:p>
          <a:p>
            <a:pPr algn="ctr" eaLnBrk="1" hangingPunct="1">
              <a:spcBef>
                <a:spcPct val="0"/>
              </a:spcBef>
              <a:buFontTx/>
              <a:buNone/>
            </a:pPr>
            <a:r>
              <a:rPr lang="ja-JP" altLang="en-US" sz="1300" smtClean="0">
                <a:solidFill>
                  <a:srgbClr val="000000"/>
                </a:solidFill>
                <a:latin typeface="ＤＦ特太ゴシック体"/>
                <a:ea typeface="ＤＦ特太ゴシック体"/>
                <a:cs typeface="ＤＦ特太ゴシック体"/>
              </a:rPr>
              <a:t>指定事務受託法人</a:t>
            </a:r>
            <a:endParaRPr lang="en-US" altLang="ja-JP" sz="1300" smtClean="0">
              <a:solidFill>
                <a:srgbClr val="000000"/>
              </a:solidFill>
              <a:latin typeface="ＤＦ特太ゴシック体"/>
              <a:ea typeface="ＤＦ特太ゴシック体"/>
              <a:cs typeface="ＤＦ特太ゴシック体"/>
            </a:endParaRPr>
          </a:p>
          <a:p>
            <a:pPr algn="ctr" eaLnBrk="1" hangingPunct="1">
              <a:spcBef>
                <a:spcPct val="0"/>
              </a:spcBef>
              <a:buFontTx/>
              <a:buNone/>
            </a:pPr>
            <a:r>
              <a:rPr lang="ja-JP" altLang="en-US" sz="1100" smtClean="0">
                <a:solidFill>
                  <a:srgbClr val="000000"/>
                </a:solidFill>
                <a:latin typeface="ＤＦ特太ゴシック体"/>
                <a:ea typeface="ＤＦ特太ゴシック体"/>
                <a:cs typeface="ＤＦ特太ゴシック体"/>
              </a:rPr>
              <a:t>（都道府県知事が指定）</a:t>
            </a:r>
            <a:endParaRPr lang="en-US" altLang="ja-JP" sz="1100" smtClean="0">
              <a:solidFill>
                <a:srgbClr val="000000"/>
              </a:solidFill>
              <a:latin typeface="ＤＦ特太ゴシック体"/>
              <a:ea typeface="ＤＦ特太ゴシック体"/>
              <a:cs typeface="ＤＦ特太ゴシック体"/>
            </a:endParaRPr>
          </a:p>
          <a:p>
            <a:pPr algn="ctr" eaLnBrk="1" hangingPunct="1">
              <a:spcBef>
                <a:spcPct val="0"/>
              </a:spcBef>
              <a:buFontTx/>
              <a:buNone/>
            </a:pPr>
            <a:endParaRPr lang="en-US" altLang="ja-JP" sz="2000" smtClean="0">
              <a:solidFill>
                <a:srgbClr val="000000"/>
              </a:solidFill>
              <a:latin typeface="ＤＦ特太ゴシック体"/>
              <a:ea typeface="ＤＦ特太ゴシック体"/>
              <a:cs typeface="ＤＦ特太ゴシック体"/>
            </a:endParaRPr>
          </a:p>
          <a:p>
            <a:pPr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事務処理能力や役職員の構成等を踏まえ、文書提出の依頼や質問等の事務を適切かつ公正に実施可能な法人　</a:t>
            </a:r>
            <a:endParaRPr lang="en-US" altLang="ja-JP" sz="1200" smtClean="0">
              <a:solidFill>
                <a:srgbClr val="000000"/>
              </a:solidFill>
              <a:latin typeface="HG丸ｺﾞｼｯｸM-PRO" pitchFamily="50" charset="-128"/>
              <a:ea typeface="HG丸ｺﾞｼｯｸM-PRO" pitchFamily="50" charset="-128"/>
            </a:endParaRPr>
          </a:p>
        </p:txBody>
      </p:sp>
      <p:sp>
        <p:nvSpPr>
          <p:cNvPr id="8" name="角丸四角形 7"/>
          <p:cNvSpPr/>
          <p:nvPr/>
        </p:nvSpPr>
        <p:spPr>
          <a:xfrm>
            <a:off x="3919538" y="4680006"/>
            <a:ext cx="2254250" cy="360363"/>
          </a:xfrm>
          <a:prstGeom prst="roundRect">
            <a:avLst/>
          </a:prstGeom>
          <a:noFill/>
          <a:ln w="2222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endParaRPr lang="ja-JP" altLang="en-US" sz="1400" b="1" dirty="0">
              <a:solidFill>
                <a:prstClr val="black"/>
              </a:solidFill>
            </a:endParaRPr>
          </a:p>
        </p:txBody>
      </p:sp>
      <p:sp>
        <p:nvSpPr>
          <p:cNvPr id="21" name="下矢印 20"/>
          <p:cNvSpPr/>
          <p:nvPr/>
        </p:nvSpPr>
        <p:spPr>
          <a:xfrm rot="16200000">
            <a:off x="6873905" y="4054476"/>
            <a:ext cx="261937" cy="1655762"/>
          </a:xfrm>
          <a:prstGeom prst="downArrow">
            <a:avLst/>
          </a:prstGeom>
          <a:solidFill>
            <a:srgbClr val="FF0000"/>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endParaRPr lang="ja-JP" altLang="en-US" sz="1400" b="1" dirty="0">
              <a:solidFill>
                <a:prstClr val="black"/>
              </a:solidFill>
            </a:endParaRPr>
          </a:p>
        </p:txBody>
      </p:sp>
      <p:sp>
        <p:nvSpPr>
          <p:cNvPr id="23" name="正方形/長方形 22"/>
          <p:cNvSpPr/>
          <p:nvPr/>
        </p:nvSpPr>
        <p:spPr>
          <a:xfrm>
            <a:off x="6465891" y="4941888"/>
            <a:ext cx="1079501" cy="431800"/>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30" tIns="45714" rIns="91430" bIns="45714" anchor="ctr"/>
          <a:lstStyle/>
          <a:p>
            <a:pPr algn="ctr" fontAlgn="auto">
              <a:spcBef>
                <a:spcPts val="0"/>
              </a:spcBef>
              <a:spcAft>
                <a:spcPts val="0"/>
              </a:spcAft>
              <a:defRPr/>
            </a:pPr>
            <a:r>
              <a:rPr lang="ja-JP" altLang="en-US" sz="1200" b="1" dirty="0">
                <a:solidFill>
                  <a:srgbClr val="FF0000"/>
                </a:solidFill>
              </a:rPr>
              <a:t>業務委託を</a:t>
            </a:r>
            <a:endParaRPr lang="en-US" altLang="ja-JP" sz="1200" b="1" dirty="0">
              <a:solidFill>
                <a:srgbClr val="FF0000"/>
              </a:solidFill>
            </a:endParaRPr>
          </a:p>
          <a:p>
            <a:pPr algn="ctr" fontAlgn="auto">
              <a:spcBef>
                <a:spcPts val="0"/>
              </a:spcBef>
              <a:spcAft>
                <a:spcPts val="0"/>
              </a:spcAft>
              <a:defRPr/>
            </a:pPr>
            <a:r>
              <a:rPr lang="ja-JP" altLang="en-US" sz="1200" b="1" dirty="0">
                <a:solidFill>
                  <a:srgbClr val="FF0000"/>
                </a:solidFill>
              </a:rPr>
              <a:t>可能とする</a:t>
            </a:r>
          </a:p>
        </p:txBody>
      </p:sp>
      <p:sp>
        <p:nvSpPr>
          <p:cNvPr id="32" name="角丸四角形 31"/>
          <p:cNvSpPr/>
          <p:nvPr/>
        </p:nvSpPr>
        <p:spPr>
          <a:xfrm>
            <a:off x="92076" y="692150"/>
            <a:ext cx="9721850" cy="1655763"/>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lstStyle/>
          <a:p>
            <a:pPr marL="176213" indent="-176213"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rPr>
              <a:t>○　</a:t>
            </a:r>
            <a:r>
              <a:rPr lang="ja-JP" altLang="en-US" sz="1400" dirty="0">
                <a:solidFill>
                  <a:srgbClr val="000000"/>
                </a:solidFill>
                <a:latin typeface="HGPｺﾞｼｯｸM" panose="020B0600000000000000" pitchFamily="50" charset="-128"/>
                <a:ea typeface="HGPｺﾞｼｯｸM" panose="020B0600000000000000" pitchFamily="50" charset="-128"/>
              </a:rPr>
              <a:t>障害者自立支援法の施行から</a:t>
            </a:r>
            <a:r>
              <a:rPr lang="en-US" altLang="ja-JP" sz="1400" dirty="0">
                <a:solidFill>
                  <a:srgbClr val="000000"/>
                </a:solidFill>
                <a:latin typeface="HGPｺﾞｼｯｸM" panose="020B0600000000000000" pitchFamily="50" charset="-128"/>
                <a:ea typeface="HGPｺﾞｼｯｸM" panose="020B0600000000000000" pitchFamily="50" charset="-128"/>
              </a:rPr>
              <a:t>10</a:t>
            </a:r>
            <a:r>
              <a:rPr lang="ja-JP" altLang="en-US" sz="1400" dirty="0">
                <a:solidFill>
                  <a:srgbClr val="000000"/>
                </a:solidFill>
                <a:latin typeface="HGPｺﾞｼｯｸM" panose="020B0600000000000000" pitchFamily="50" charset="-128"/>
                <a:ea typeface="HGPｺﾞｼｯｸM" panose="020B0600000000000000" pitchFamily="50" charset="-128"/>
              </a:rPr>
              <a:t>年が経過し、障害福祉サービス等の事業所数や利用者数は大きく増加しており、自治体による調査事務や審査事務の業務量が大幅に増加している。</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kumimoji="0" lang="en-US" altLang="ja-JP" sz="500" kern="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　　　</a:t>
            </a:r>
            <a:r>
              <a:rPr kumimoji="0" lang="en-US" altLang="ja-JP" sz="1200" kern="0" dirty="0">
                <a:solidFill>
                  <a:srgbClr val="000000"/>
                </a:solidFill>
                <a:latin typeface="HGPｺﾞｼｯｸM" panose="020B0600000000000000" pitchFamily="50" charset="-128"/>
                <a:ea typeface="HGPｺﾞｼｯｸM" panose="020B0600000000000000" pitchFamily="50" charset="-128"/>
              </a:rPr>
              <a:t>※</a:t>
            </a:r>
            <a:r>
              <a:rPr kumimoji="0" lang="zh-TW" altLang="en-US" sz="1200" kern="0" dirty="0">
                <a:solidFill>
                  <a:srgbClr val="000000"/>
                </a:solidFill>
                <a:latin typeface="HGPｺﾞｼｯｸM" panose="020B0600000000000000" pitchFamily="50" charset="-128"/>
                <a:ea typeface="HGPｺﾞｼｯｸM" panose="020B0600000000000000" pitchFamily="50" charset="-128"/>
              </a:rPr>
              <a:t>請求事業所数</a:t>
            </a: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　</a:t>
            </a:r>
            <a:r>
              <a:rPr kumimoji="0" lang="zh-TW" altLang="en-US" sz="1200" kern="0" dirty="0">
                <a:solidFill>
                  <a:srgbClr val="000000"/>
                </a:solidFill>
                <a:latin typeface="HGPｺﾞｼｯｸM" panose="020B0600000000000000" pitchFamily="50" charset="-128"/>
                <a:ea typeface="HGPｺﾞｼｯｸM" panose="020B0600000000000000" pitchFamily="50" charset="-128"/>
              </a:rPr>
              <a:t>：</a:t>
            </a: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　</a:t>
            </a:r>
            <a:r>
              <a:rPr kumimoji="0" lang="zh-TW" altLang="en-US" sz="1200" kern="0" dirty="0">
                <a:solidFill>
                  <a:srgbClr val="000000"/>
                </a:solidFill>
                <a:latin typeface="HGPｺﾞｼｯｸM" panose="020B0600000000000000" pitchFamily="50" charset="-128"/>
                <a:ea typeface="HGPｺﾞｼｯｸM" panose="020B0600000000000000" pitchFamily="50" charset="-128"/>
              </a:rPr>
              <a:t>平成</a:t>
            </a:r>
            <a:r>
              <a:rPr kumimoji="0" lang="en-US" altLang="zh-TW" sz="1200" kern="0" dirty="0">
                <a:solidFill>
                  <a:srgbClr val="000000"/>
                </a:solidFill>
                <a:latin typeface="HGPｺﾞｼｯｸM" panose="020B0600000000000000" pitchFamily="50" charset="-128"/>
                <a:ea typeface="HGPｺﾞｼｯｸM" panose="020B0600000000000000" pitchFamily="50" charset="-128"/>
              </a:rPr>
              <a:t>22</a:t>
            </a:r>
            <a:r>
              <a:rPr kumimoji="0" lang="zh-TW" altLang="en-US" sz="1200" kern="0" dirty="0">
                <a:solidFill>
                  <a:srgbClr val="000000"/>
                </a:solidFill>
                <a:latin typeface="HGPｺﾞｼｯｸM" panose="020B0600000000000000" pitchFamily="50" charset="-128"/>
                <a:ea typeface="HGPｺﾞｼｯｸM" panose="020B0600000000000000" pitchFamily="50" charset="-128"/>
              </a:rPr>
              <a:t>年</a:t>
            </a: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４</a:t>
            </a:r>
            <a:r>
              <a:rPr kumimoji="0" lang="zh-TW" altLang="en-US" sz="1200" kern="0" dirty="0">
                <a:solidFill>
                  <a:srgbClr val="000000"/>
                </a:solidFill>
                <a:latin typeface="HGPｺﾞｼｯｸM" panose="020B0600000000000000" pitchFamily="50" charset="-128"/>
                <a:ea typeface="HGPｺﾞｼｯｸM" panose="020B0600000000000000" pitchFamily="50" charset="-128"/>
              </a:rPr>
              <a:t>月　</a:t>
            </a:r>
            <a:r>
              <a:rPr kumimoji="0" lang="en-US" altLang="zh-TW" sz="1200" kern="0" dirty="0">
                <a:solidFill>
                  <a:srgbClr val="000000"/>
                </a:solidFill>
                <a:latin typeface="HGPｺﾞｼｯｸM" panose="020B0600000000000000" pitchFamily="50" charset="-128"/>
                <a:ea typeface="HGPｺﾞｼｯｸM" panose="020B0600000000000000" pitchFamily="50" charset="-128"/>
              </a:rPr>
              <a:t>48,300</a:t>
            </a:r>
            <a:r>
              <a:rPr kumimoji="0" lang="zh-TW" altLang="en-US" sz="1200" kern="0" dirty="0">
                <a:solidFill>
                  <a:srgbClr val="000000"/>
                </a:solidFill>
                <a:latin typeface="HGPｺﾞｼｯｸM" panose="020B0600000000000000" pitchFamily="50" charset="-128"/>
                <a:ea typeface="HGPｺﾞｼｯｸM" panose="020B0600000000000000" pitchFamily="50" charset="-128"/>
              </a:rPr>
              <a:t>事業所　→　平成</a:t>
            </a:r>
            <a:r>
              <a:rPr kumimoji="0" lang="en-US" altLang="ja-JP" sz="1200" kern="0" dirty="0">
                <a:solidFill>
                  <a:srgbClr val="000000"/>
                </a:solidFill>
                <a:latin typeface="HGPｺﾞｼｯｸM" panose="020B0600000000000000" pitchFamily="50" charset="-128"/>
                <a:ea typeface="HGPｺﾞｼｯｸM" panose="020B0600000000000000" pitchFamily="50" charset="-128"/>
              </a:rPr>
              <a:t>27</a:t>
            </a:r>
            <a:r>
              <a:rPr kumimoji="0" lang="zh-TW" altLang="en-US" sz="1200" kern="0" dirty="0">
                <a:solidFill>
                  <a:srgbClr val="000000"/>
                </a:solidFill>
                <a:latin typeface="HGPｺﾞｼｯｸM" panose="020B0600000000000000" pitchFamily="50" charset="-128"/>
                <a:ea typeface="HGPｺﾞｼｯｸM" panose="020B0600000000000000" pitchFamily="50" charset="-128"/>
              </a:rPr>
              <a:t>年</a:t>
            </a: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４</a:t>
            </a:r>
            <a:r>
              <a:rPr kumimoji="0" lang="zh-TW" altLang="en-US" sz="1200" kern="0" dirty="0">
                <a:solidFill>
                  <a:srgbClr val="000000"/>
                </a:solidFill>
                <a:latin typeface="HGPｺﾞｼｯｸM" panose="020B0600000000000000" pitchFamily="50" charset="-128"/>
                <a:ea typeface="HGPｺﾞｼｯｸM" panose="020B0600000000000000" pitchFamily="50" charset="-128"/>
              </a:rPr>
              <a:t>月　</a:t>
            </a:r>
            <a:r>
              <a:rPr kumimoji="0" lang="en-US" altLang="zh-TW" sz="1200" kern="0" dirty="0">
                <a:solidFill>
                  <a:srgbClr val="000000"/>
                </a:solidFill>
                <a:latin typeface="HGPｺﾞｼｯｸM" panose="020B0600000000000000" pitchFamily="50" charset="-128"/>
                <a:ea typeface="HGPｺﾞｼｯｸM" panose="020B0600000000000000" pitchFamily="50" charset="-128"/>
              </a:rPr>
              <a:t>90,990</a:t>
            </a:r>
            <a:r>
              <a:rPr kumimoji="0" lang="zh-TW" altLang="en-US" sz="1200" kern="0" dirty="0">
                <a:solidFill>
                  <a:srgbClr val="000000"/>
                </a:solidFill>
                <a:latin typeface="HGPｺﾞｼｯｸM" panose="020B0600000000000000" pitchFamily="50" charset="-128"/>
                <a:ea typeface="HGPｺﾞｼｯｸM" panose="020B0600000000000000" pitchFamily="50" charset="-128"/>
              </a:rPr>
              <a:t>事業所</a:t>
            </a:r>
            <a:endParaRPr kumimoji="0" lang="en-US" altLang="zh-TW" sz="1200" kern="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　　　</a:t>
            </a:r>
            <a:r>
              <a:rPr kumimoji="0" lang="en-US" altLang="ja-JP" sz="1200" kern="0" dirty="0">
                <a:solidFill>
                  <a:srgbClr val="000000"/>
                </a:solidFill>
                <a:latin typeface="HGPｺﾞｼｯｸM" panose="020B0600000000000000" pitchFamily="50" charset="-128"/>
                <a:ea typeface="HGPｺﾞｼｯｸM" panose="020B0600000000000000" pitchFamily="50" charset="-128"/>
              </a:rPr>
              <a:t>※</a:t>
            </a: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利用者数　　　　：　平成</a:t>
            </a:r>
            <a:r>
              <a:rPr kumimoji="0" lang="en-US" altLang="ja-JP" sz="1200" kern="0" dirty="0">
                <a:solidFill>
                  <a:srgbClr val="000000"/>
                </a:solidFill>
                <a:latin typeface="HGPｺﾞｼｯｸM" panose="020B0600000000000000" pitchFamily="50" charset="-128"/>
                <a:ea typeface="HGPｺﾞｼｯｸM" panose="020B0600000000000000" pitchFamily="50" charset="-128"/>
              </a:rPr>
              <a:t>22</a:t>
            </a: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年４月　</a:t>
            </a:r>
            <a:r>
              <a:rPr kumimoji="0" lang="en-US" altLang="ja-JP" sz="1200" kern="0" dirty="0">
                <a:solidFill>
                  <a:srgbClr val="000000"/>
                </a:solidFill>
                <a:latin typeface="HGPｺﾞｼｯｸM" panose="020B0600000000000000" pitchFamily="50" charset="-128"/>
                <a:ea typeface="HGPｺﾞｼｯｸM" panose="020B0600000000000000" pitchFamily="50" charset="-128"/>
              </a:rPr>
              <a:t>570,499</a:t>
            </a: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人　　　→　平成</a:t>
            </a:r>
            <a:r>
              <a:rPr kumimoji="0" lang="en-US" altLang="ja-JP" sz="1200" kern="0" dirty="0">
                <a:solidFill>
                  <a:srgbClr val="000000"/>
                </a:solidFill>
                <a:latin typeface="HGPｺﾞｼｯｸM" panose="020B0600000000000000" pitchFamily="50" charset="-128"/>
                <a:ea typeface="HGPｺﾞｼｯｸM" panose="020B0600000000000000" pitchFamily="50" charset="-128"/>
              </a:rPr>
              <a:t>27</a:t>
            </a: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年４月　</a:t>
            </a:r>
            <a:r>
              <a:rPr kumimoji="0" lang="en-US" altLang="ja-JP" sz="1200" kern="0" dirty="0">
                <a:solidFill>
                  <a:srgbClr val="000000"/>
                </a:solidFill>
                <a:latin typeface="HGPｺﾞｼｯｸM" panose="020B0600000000000000" pitchFamily="50" charset="-128"/>
                <a:ea typeface="HGPｺﾞｼｯｸM" panose="020B0600000000000000" pitchFamily="50" charset="-128"/>
              </a:rPr>
              <a:t>906,504</a:t>
            </a:r>
            <a:r>
              <a:rPr kumimoji="0" lang="ja-JP" altLang="en-US" sz="1200" kern="0" dirty="0">
                <a:solidFill>
                  <a:srgbClr val="000000"/>
                </a:solidFill>
                <a:latin typeface="HGPｺﾞｼｯｸM" panose="020B0600000000000000" pitchFamily="50" charset="-128"/>
                <a:ea typeface="HGPｺﾞｼｯｸM" panose="020B0600000000000000" pitchFamily="50" charset="-128"/>
              </a:rPr>
              <a:t>人</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spcBef>
                <a:spcPts val="0"/>
              </a:spcBef>
              <a:spcAft>
                <a:spcPts val="0"/>
              </a:spcAft>
              <a:defRPr/>
            </a:pPr>
            <a:endParaRPr lang="en-US" altLang="ja-JP" sz="80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spcBef>
                <a:spcPts val="0"/>
              </a:spcBef>
              <a:spcAft>
                <a:spcPts val="0"/>
              </a:spcAft>
              <a:defRPr/>
            </a:pPr>
            <a:r>
              <a:rPr lang="ja-JP" altLang="en-US" sz="1400" dirty="0">
                <a:solidFill>
                  <a:srgbClr val="000000"/>
                </a:solidFill>
                <a:latin typeface="HGPｺﾞｼｯｸM" panose="020B0600000000000000" pitchFamily="50" charset="-128"/>
                <a:ea typeface="HGPｺﾞｼｯｸM" panose="020B0600000000000000" pitchFamily="50" charset="-128"/>
              </a:rPr>
              <a:t>○　このため、自治体による調査事務や審査事務を効率的に実施できるよう、これらの事務の一部を委託可能とするために必要な規定を整備する。</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3" name="タイトル 2"/>
          <p:cNvSpPr txBox="1">
            <a:spLocks/>
          </p:cNvSpPr>
          <p:nvPr/>
        </p:nvSpPr>
        <p:spPr bwMode="auto">
          <a:xfrm>
            <a:off x="295275" y="4508500"/>
            <a:ext cx="46577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8" rIns="91418" bIns="45708"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ja-JP" altLang="en-US" sz="105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　</a:t>
            </a:r>
            <a:r>
              <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　</a:t>
            </a:r>
            <a:r>
              <a:rPr lang="ja-JP" altLang="en-US" sz="1200" kern="0" dirty="0">
                <a:solidFill>
                  <a:srgbClr val="000000"/>
                </a:solidFill>
                <a:latin typeface="HGPｺﾞｼｯｸM" panose="020B0600000000000000" pitchFamily="50" charset="-128"/>
                <a:ea typeface="HGPｺﾞｼｯｸM" panose="020B0600000000000000" pitchFamily="50" charset="-128"/>
                <a:cs typeface="メイリオ" pitchFamily="50" charset="-128"/>
              </a:rPr>
              <a:t>介護保険</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制度では、既に同様の制度が導入</a:t>
            </a:r>
            <a:endPar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endParaRPr>
          </a:p>
          <a:p>
            <a:pPr algn="l">
              <a:defRPr/>
            </a:pPr>
            <a:r>
              <a:rPr lang="ja-JP" altLang="en-US" sz="1200" kern="0" dirty="0">
                <a:solidFill>
                  <a:srgbClr val="000000"/>
                </a:solidFill>
                <a:latin typeface="HGPｺﾞｼｯｸM" panose="020B0600000000000000" pitchFamily="50" charset="-128"/>
                <a:ea typeface="HGPｺﾞｼｯｸM" panose="020B0600000000000000" pitchFamily="50" charset="-128"/>
                <a:cs typeface="メイリオ" pitchFamily="50" charset="-128"/>
              </a:rPr>
              <a:t>　</a:t>
            </a:r>
            <a:r>
              <a:rPr lang="ja-JP" altLang="en-US"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rPr>
              <a:t>　されている。</a:t>
            </a:r>
            <a:endParaRPr lang="en-US" altLang="ja-JP" sz="1200" kern="0" dirty="0" smtClean="0">
              <a:solidFill>
                <a:srgbClr val="000000"/>
              </a:solidFill>
              <a:latin typeface="HGPｺﾞｼｯｸM" panose="020B0600000000000000" pitchFamily="50" charset="-128"/>
              <a:ea typeface="HGPｺﾞｼｯｸM" panose="020B0600000000000000" pitchFamily="50" charset="-128"/>
              <a:cs typeface="メイリオ" pitchFamily="50" charset="-128"/>
            </a:endParaRPr>
          </a:p>
        </p:txBody>
      </p:sp>
      <p:sp>
        <p:nvSpPr>
          <p:cNvPr id="34" name="タイトル 2"/>
          <p:cNvSpPr txBox="1">
            <a:spLocks/>
          </p:cNvSpPr>
          <p:nvPr/>
        </p:nvSpPr>
        <p:spPr bwMode="auto">
          <a:xfrm>
            <a:off x="6969129" y="3716338"/>
            <a:ext cx="8159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8" rIns="91418" bIns="45708"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pPr>
              <a:defRPr/>
            </a:pPr>
            <a:r>
              <a:rPr lang="ja-JP" altLang="en-US"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rPr>
              <a:t>引き続き</a:t>
            </a:r>
            <a:endParaRPr lang="en-US" altLang="ja-JP"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endParaRPr>
          </a:p>
          <a:p>
            <a:pPr>
              <a:defRPr/>
            </a:pPr>
            <a:r>
              <a:rPr lang="ja-JP" altLang="en-US"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rPr>
              <a:t>自治体が</a:t>
            </a:r>
            <a:endParaRPr lang="en-US" altLang="ja-JP"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endParaRPr>
          </a:p>
          <a:p>
            <a:pPr>
              <a:defRPr/>
            </a:pPr>
            <a:r>
              <a:rPr lang="ja-JP" altLang="en-US" sz="1200" kern="0" dirty="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rPr>
              <a:t>実施</a:t>
            </a:r>
            <a:endParaRPr lang="en-US" altLang="ja-JP" sz="1200" kern="0" dirty="0" smtClean="0">
              <a:solidFill>
                <a:srgbClr val="000000"/>
              </a:solidFill>
              <a:latin typeface="ＤＦ特太ゴシック体" panose="020B0509000000000000" pitchFamily="49" charset="-128"/>
              <a:ea typeface="ＤＦ特太ゴシック体" panose="020B0509000000000000" pitchFamily="49" charset="-128"/>
              <a:cs typeface="メイリオ" pitchFamily="50" charset="-128"/>
            </a:endParaRPr>
          </a:p>
        </p:txBody>
      </p:sp>
      <p:sp>
        <p:nvSpPr>
          <p:cNvPr id="24" name="正方形/長方形 23"/>
          <p:cNvSpPr/>
          <p:nvPr/>
        </p:nvSpPr>
        <p:spPr>
          <a:xfrm>
            <a:off x="107954" y="2592388"/>
            <a:ext cx="9694863" cy="2808287"/>
          </a:xfrm>
          <a:prstGeom prst="rect">
            <a:avLst/>
          </a:prstGeom>
          <a:noFill/>
          <a:ln w="6350" cap="flat" cmpd="sng" algn="ctr">
            <a:solidFill>
              <a:schemeClr val="tx1"/>
            </a:solidFill>
            <a:prstDash val="solid"/>
          </a:ln>
          <a:effectLst/>
        </p:spPr>
        <p:txBody>
          <a:bodyPr lIns="91430" tIns="45714" rIns="91430" bIns="45714"/>
          <a:lstStyle/>
          <a:p>
            <a:pPr marL="179388" indent="-179388" fontAlgn="auto">
              <a:spcBef>
                <a:spcPts val="0"/>
              </a:spcBef>
              <a:spcAft>
                <a:spcPts val="0"/>
              </a:spcAft>
              <a:defRPr/>
            </a:pPr>
            <a:endParaRPr kumimoji="0" lang="en-US" altLang="ja-JP" sz="28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　自治体の事務のうち、公権力の行使に</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当たらない「質問」や「文書提出の依頼」</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等について、これらの事務を適切に実施</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することができるものとして都道府県知事</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が指定する民間法人に対し、業務委託を</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可能とする。</a:t>
            </a: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rPr>
              <a:t>　</a:t>
            </a:r>
            <a:endParaRPr kumimoji="0" lang="en-US" altLang="ja-JP" sz="1400" kern="0" dirty="0">
              <a:solidFill>
                <a:prstClr val="black"/>
              </a:solidFill>
              <a:latin typeface="HGPｺﾞｼｯｸM" panose="020B0600000000000000" pitchFamily="50" charset="-128"/>
              <a:ea typeface="HGPｺﾞｼｯｸM" panose="020B0600000000000000" pitchFamily="50" charset="-128"/>
            </a:endParaRPr>
          </a:p>
        </p:txBody>
      </p:sp>
      <p:sp>
        <p:nvSpPr>
          <p:cNvPr id="25" name="正方形/長方形 24"/>
          <p:cNvSpPr/>
          <p:nvPr/>
        </p:nvSpPr>
        <p:spPr>
          <a:xfrm>
            <a:off x="92076" y="5589588"/>
            <a:ext cx="9721850" cy="1223962"/>
          </a:xfrm>
          <a:prstGeom prst="rect">
            <a:avLst/>
          </a:prstGeom>
          <a:noFill/>
          <a:ln w="6350" cap="flat" cmpd="sng" algn="ctr">
            <a:solidFill>
              <a:schemeClr val="tx1"/>
            </a:solidFill>
            <a:prstDash val="solid"/>
          </a:ln>
          <a:effectLst/>
        </p:spPr>
        <p:txBody>
          <a:bodyPr lIns="91430" tIns="45714" rIns="91430" bIns="45714"/>
          <a:lstStyle/>
          <a:p>
            <a:pPr marL="179388" indent="-179388" fontAlgn="auto">
              <a:spcBef>
                <a:spcPts val="0"/>
              </a:spcBef>
              <a:spcAft>
                <a:spcPts val="0"/>
              </a:spcAft>
              <a:defRPr/>
            </a:pPr>
            <a:endParaRPr kumimoji="0" lang="en-US" altLang="ja-JP" sz="11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265113" indent="-265113"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400" dirty="0">
                <a:solidFill>
                  <a:srgbClr val="000000"/>
                </a:solidFill>
                <a:latin typeface="HGPｺﾞｼｯｸM" panose="020B0600000000000000" pitchFamily="50" charset="-128"/>
                <a:ea typeface="HGPｺﾞｼｯｸM" panose="020B0600000000000000" pitchFamily="50" charset="-128"/>
              </a:rPr>
              <a:t>　市町村が実施する障害福祉サービスの給付費の「審査・支払」事務について、現在、「支払」を委託している国民健康保険団体連合会に、「審査」も委託することができることとする。</a:t>
            </a:r>
            <a:endParaRPr lang="en-US" altLang="ja-JP" sz="1400" dirty="0">
              <a:solidFill>
                <a:srgbClr val="000000"/>
              </a:solidFill>
              <a:latin typeface="HGPｺﾞｼｯｸM" panose="020B0600000000000000" pitchFamily="50" charset="-128"/>
              <a:ea typeface="HGPｺﾞｼｯｸM" panose="020B0600000000000000" pitchFamily="50" charset="-128"/>
            </a:endParaRPr>
          </a:p>
          <a:p>
            <a:pPr marL="176213" indent="-176213" fontAlgn="auto">
              <a:spcBef>
                <a:spcPts val="0"/>
              </a:spcBef>
              <a:spcAft>
                <a:spcPts val="0"/>
              </a:spcAft>
              <a:defRPr/>
            </a:pPr>
            <a:endParaRPr lang="en-US" altLang="ja-JP" sz="800" dirty="0">
              <a:solidFill>
                <a:srgbClr val="000000"/>
              </a:solidFill>
              <a:latin typeface="HGPｺﾞｼｯｸM" panose="020B0600000000000000" pitchFamily="50" charset="-128"/>
              <a:ea typeface="HGPｺﾞｼｯｸM" panose="020B0600000000000000" pitchFamily="50" charset="-128"/>
            </a:endParaRPr>
          </a:p>
          <a:p>
            <a:pPr marL="442913" indent="-177800" fontAlgn="auto">
              <a:spcBef>
                <a:spcPts val="0"/>
              </a:spcBef>
              <a:spcAft>
                <a:spcPts val="0"/>
              </a:spcAft>
              <a:defRPr/>
            </a:pPr>
            <a:r>
              <a:rPr lang="en-US" altLang="ja-JP" sz="1200" dirty="0">
                <a:solidFill>
                  <a:srgbClr val="000000"/>
                </a:solidFill>
                <a:latin typeface="HGPｺﾞｼｯｸM" panose="020B0600000000000000" pitchFamily="50" charset="-128"/>
                <a:ea typeface="HGPｺﾞｼｯｸM" panose="020B0600000000000000" pitchFamily="50" charset="-128"/>
              </a:rPr>
              <a:t>※</a:t>
            </a:r>
            <a:r>
              <a:rPr lang="ja-JP" altLang="en-US" sz="1200" dirty="0">
                <a:solidFill>
                  <a:srgbClr val="000000"/>
                </a:solidFill>
                <a:latin typeface="HGPｺﾞｼｯｸM" panose="020B0600000000000000" pitchFamily="50" charset="-128"/>
                <a:ea typeface="HGPｺﾞｼｯｸM" panose="020B0600000000000000" pitchFamily="50" charset="-128"/>
              </a:rPr>
              <a:t>　現在、国保連では、「支払」を行う際に、必要な「点検」も併せて行っているが、今後、点検項目の精緻化等を図ることにより、審査として効果的・効率的に実施できるようにすることを検討。</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p:txBody>
      </p:sp>
      <p:sp>
        <p:nvSpPr>
          <p:cNvPr id="20" name="正方形/長方形 19"/>
          <p:cNvSpPr/>
          <p:nvPr/>
        </p:nvSpPr>
        <p:spPr>
          <a:xfrm>
            <a:off x="56456" y="2448000"/>
            <a:ext cx="2763128"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①調査事務の効率化</a:t>
            </a:r>
          </a:p>
        </p:txBody>
      </p:sp>
      <p:sp>
        <p:nvSpPr>
          <p:cNvPr id="22" name="正方形/長方形 21"/>
          <p:cNvSpPr/>
          <p:nvPr/>
        </p:nvSpPr>
        <p:spPr>
          <a:xfrm>
            <a:off x="56456" y="5445224"/>
            <a:ext cx="2763128"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②審査事務の効率化</a:t>
            </a:r>
          </a:p>
        </p:txBody>
      </p:sp>
      <p:sp>
        <p:nvSpPr>
          <p:cNvPr id="26" name="正方形/長方形 25"/>
          <p:cNvSpPr/>
          <p:nvPr/>
        </p:nvSpPr>
        <p:spPr>
          <a:xfrm>
            <a:off x="5373688" y="431800"/>
            <a:ext cx="4456112"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3</a:t>
            </a:r>
            <a:r>
              <a:rPr lang="ja-JP" altLang="en-US" sz="1200" dirty="0">
                <a:solidFill>
                  <a:srgbClr val="000000"/>
                </a:solidFill>
              </a:rPr>
              <a:t>月</a:t>
            </a:r>
            <a:r>
              <a:rPr lang="en-US" altLang="ja-JP" sz="1200" dirty="0">
                <a:solidFill>
                  <a:srgbClr val="000000"/>
                </a:solidFill>
              </a:rPr>
              <a:t>8</a:t>
            </a:r>
            <a:r>
              <a:rPr lang="ja-JP" altLang="en-US" sz="1200" dirty="0">
                <a:solidFill>
                  <a:srgbClr val="000000"/>
                </a:solidFill>
              </a:rPr>
              <a:t>日（火）　障害保健福祉関係主管課長会議資料より</a:t>
            </a:r>
          </a:p>
        </p:txBody>
      </p:sp>
      <p:sp>
        <p:nvSpPr>
          <p:cNvPr id="28"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18</a:t>
            </a:fld>
            <a:endParaRPr lang="ja-JP" altLang="en-US" sz="1400" dirty="0" smtClean="0">
              <a:solidFill>
                <a:srgbClr val="000000"/>
              </a:solidFill>
            </a:endParaRPr>
          </a:p>
        </p:txBody>
      </p:sp>
    </p:spTree>
    <p:extLst>
      <p:ext uri="{BB962C8B-B14F-4D97-AF65-F5344CB8AC3E}">
        <p14:creationId xmlns:p14="http://schemas.microsoft.com/office/powerpoint/2010/main" val="3543321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682" y="44450"/>
            <a:ext cx="9945688" cy="863600"/>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lstStyle/>
          <a:p>
            <a:pPr algn="ctr" fontAlgn="auto">
              <a:spcBef>
                <a:spcPts val="0"/>
              </a:spcBef>
              <a:spcAft>
                <a:spcPts val="0"/>
              </a:spcAft>
              <a:defRPr/>
            </a:pPr>
            <a:r>
              <a:rPr lang="ja-JP" altLang="en-US" sz="2000" spc="-100" dirty="0">
                <a:solidFill>
                  <a:prstClr val="black"/>
                </a:solidFill>
                <a:latin typeface="HG創英角ｺﾞｼｯｸUB" pitchFamily="49" charset="-128"/>
                <a:ea typeface="HG創英角ｺﾞｼｯｸUB" pitchFamily="49" charset="-128"/>
              </a:rPr>
              <a:t>障害福祉サービス等に係る給付費の審査について（法改正関係）</a:t>
            </a:r>
            <a:endParaRPr lang="en-US" altLang="ja-JP" sz="2000" spc="-100" dirty="0">
              <a:solidFill>
                <a:prstClr val="black"/>
              </a:solidFill>
              <a:latin typeface="HG創英角ｺﾞｼｯｸUB" pitchFamily="49" charset="-128"/>
              <a:ea typeface="HG創英角ｺﾞｼｯｸUB" pitchFamily="49" charset="-128"/>
            </a:endParaRPr>
          </a:p>
        </p:txBody>
      </p:sp>
      <p:sp>
        <p:nvSpPr>
          <p:cNvPr id="7" name="正方形/長方形 6"/>
          <p:cNvSpPr/>
          <p:nvPr/>
        </p:nvSpPr>
        <p:spPr>
          <a:xfrm>
            <a:off x="71438" y="2411413"/>
            <a:ext cx="9756775" cy="204311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174625" indent="-174625" fontAlgn="auto">
              <a:spcBef>
                <a:spcPts val="0"/>
              </a:spcBef>
              <a:spcAft>
                <a:spcPts val="0"/>
              </a:spcAft>
              <a:defRPr/>
            </a:pPr>
            <a:endParaRPr lang="ja-JP" altLang="en-US" sz="1400" dirty="0">
              <a:solidFill>
                <a:prstClr val="black"/>
              </a:solidFill>
              <a:latin typeface="ＭＳ ゴシック" panose="020B0609070205080204" pitchFamily="49" charset="-128"/>
              <a:ea typeface="ＭＳ ゴシック" panose="020B0609070205080204" pitchFamily="49" charset="-128"/>
            </a:endParaRPr>
          </a:p>
          <a:p>
            <a:pPr marL="174625" indent="-174625" fontAlgn="auto">
              <a:spcBef>
                <a:spcPts val="0"/>
              </a:spcBef>
              <a:spcAft>
                <a:spcPts val="0"/>
              </a:spcAft>
              <a:defRPr/>
            </a:pPr>
            <a:r>
              <a:rPr lang="ja-JP" altLang="en-US" sz="1300" dirty="0">
                <a:solidFill>
                  <a:prstClr val="black"/>
                </a:solidFill>
                <a:latin typeface="ＭＳ ゴシック" panose="020B0609070205080204" pitchFamily="49" charset="-128"/>
                <a:ea typeface="ＭＳ ゴシック" panose="020B0609070205080204" pitchFamily="49" charset="-128"/>
              </a:rPr>
              <a:t>○　現在、自治体から国保連に対し、障害福祉サービス等の「支払」が委託されている。支払事務を円滑に行うため、国保連が一括して請求受付し、自治体審査にまわすまでの間に、都道府県や市町村から預かっている事業所や受給者の情報と突合し、疑義のあるものは「警告」、誤っているものは「エラー」とし、自治体に提供されている。</a:t>
            </a:r>
          </a:p>
          <a:p>
            <a:pPr fontAlgn="auto">
              <a:spcBef>
                <a:spcPts val="0"/>
              </a:spcBef>
              <a:spcAft>
                <a:spcPts val="0"/>
              </a:spcAft>
              <a:defRPr/>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lang="ja-JP" altLang="en-US" sz="1000" dirty="0">
                <a:solidFill>
                  <a:prstClr val="black"/>
                </a:solidFill>
                <a:latin typeface="ＭＳ 明朝" panose="02020609040205080304" pitchFamily="17" charset="-128"/>
                <a:ea typeface="ＭＳ 明朝" panose="02020609040205080304" pitchFamily="17" charset="-128"/>
              </a:rPr>
              <a:t>　</a:t>
            </a:r>
            <a:r>
              <a:rPr lang="en-US" altLang="ja-JP" sz="1000" dirty="0">
                <a:solidFill>
                  <a:prstClr val="black"/>
                </a:solidFill>
                <a:latin typeface="ＭＳ 明朝" panose="02020609040205080304" pitchFamily="17" charset="-128"/>
                <a:ea typeface="ＭＳ 明朝" panose="02020609040205080304" pitchFamily="17" charset="-128"/>
              </a:rPr>
              <a:t>【</a:t>
            </a:r>
            <a:r>
              <a:rPr lang="ja-JP" altLang="en-US" sz="1000" dirty="0">
                <a:solidFill>
                  <a:prstClr val="black"/>
                </a:solidFill>
                <a:latin typeface="ＭＳ 明朝" panose="02020609040205080304" pitchFamily="17" charset="-128"/>
                <a:ea typeface="ＭＳ 明朝" panose="02020609040205080304" pitchFamily="17" charset="-128"/>
              </a:rPr>
              <a:t>警告事例</a:t>
            </a:r>
            <a:r>
              <a:rPr lang="en-US" altLang="ja-JP" sz="1000" dirty="0">
                <a:solidFill>
                  <a:prstClr val="black"/>
                </a:solidFill>
                <a:latin typeface="ＭＳ 明朝" panose="02020609040205080304" pitchFamily="17" charset="-128"/>
                <a:ea typeface="ＭＳ 明朝" panose="02020609040205080304" pitchFamily="17" charset="-128"/>
              </a:rPr>
              <a:t>】</a:t>
            </a:r>
            <a:r>
              <a:rPr lang="ja-JP" altLang="en-US" sz="1000" dirty="0">
                <a:solidFill>
                  <a:prstClr val="black"/>
                </a:solidFill>
                <a:latin typeface="ＭＳ 明朝" panose="02020609040205080304" pitchFamily="17" charset="-128"/>
                <a:ea typeface="ＭＳ 明朝" panose="02020609040205080304" pitchFamily="17" charset="-128"/>
              </a:rPr>
              <a:t>（</a:t>
            </a:r>
            <a:r>
              <a:rPr lang="en-US" altLang="ja-JP" sz="1000" dirty="0">
                <a:solidFill>
                  <a:prstClr val="black"/>
                </a:solidFill>
                <a:latin typeface="ＭＳ 明朝" panose="02020609040205080304" pitchFamily="17" charset="-128"/>
                <a:ea typeface="ＭＳ 明朝" panose="02020609040205080304" pitchFamily="17" charset="-128"/>
              </a:rPr>
              <a:t>H26</a:t>
            </a:r>
            <a:r>
              <a:rPr lang="ja-JP" altLang="en-US" sz="1000" dirty="0">
                <a:solidFill>
                  <a:prstClr val="black"/>
                </a:solidFill>
                <a:latin typeface="ＭＳ 明朝" panose="02020609040205080304" pitchFamily="17" charset="-128"/>
                <a:ea typeface="ＭＳ 明朝" panose="02020609040205080304" pitchFamily="17" charset="-128"/>
              </a:rPr>
              <a:t>年度：</a:t>
            </a:r>
            <a:r>
              <a:rPr lang="en-US" altLang="ja-JP" sz="1000" dirty="0">
                <a:solidFill>
                  <a:prstClr val="black"/>
                </a:solidFill>
                <a:latin typeface="ＭＳ 明朝" panose="02020609040205080304" pitchFamily="17" charset="-128"/>
                <a:ea typeface="ＭＳ 明朝" panose="02020609040205080304" pitchFamily="17" charset="-128"/>
              </a:rPr>
              <a:t>106</a:t>
            </a:r>
            <a:r>
              <a:rPr lang="ja-JP" altLang="en-US" sz="1000" dirty="0">
                <a:solidFill>
                  <a:prstClr val="black"/>
                </a:solidFill>
                <a:latin typeface="ＭＳ 明朝" panose="02020609040205080304" pitchFamily="17" charset="-128"/>
                <a:ea typeface="ＭＳ 明朝" panose="02020609040205080304" pitchFamily="17" charset="-128"/>
              </a:rPr>
              <a:t>万件）</a:t>
            </a:r>
            <a:endParaRPr lang="en-US" altLang="ja-JP" sz="1000" dirty="0">
              <a:solidFill>
                <a:prstClr val="black"/>
              </a:solidFill>
              <a:latin typeface="ＭＳ 明朝" panose="02020609040205080304" pitchFamily="17" charset="-128"/>
              <a:ea typeface="ＭＳ 明朝" panose="02020609040205080304" pitchFamily="17" charset="-128"/>
            </a:endParaRPr>
          </a:p>
          <a:p>
            <a:pPr fontAlgn="auto">
              <a:spcBef>
                <a:spcPts val="0"/>
              </a:spcBef>
              <a:spcAft>
                <a:spcPts val="0"/>
              </a:spcAft>
              <a:defRPr/>
            </a:pPr>
            <a:r>
              <a:rPr lang="ja-JP" altLang="en-US" sz="1000" dirty="0">
                <a:solidFill>
                  <a:prstClr val="black"/>
                </a:solidFill>
                <a:latin typeface="ＭＳ 明朝" panose="02020609040205080304" pitchFamily="17" charset="-128"/>
                <a:ea typeface="ＭＳ 明朝" panose="02020609040205080304" pitchFamily="17" charset="-128"/>
              </a:rPr>
              <a:t>　　・　正常か誤りを含んでいるか判断できない請求（サービス提供実績記録票の記載誤り 等）。</a:t>
            </a:r>
          </a:p>
          <a:p>
            <a:pPr marL="449263" indent="-449263" fontAlgn="auto">
              <a:spcBef>
                <a:spcPts val="0"/>
              </a:spcBef>
              <a:spcAft>
                <a:spcPts val="0"/>
              </a:spcAft>
              <a:defRPr/>
            </a:pPr>
            <a:r>
              <a:rPr lang="ja-JP" altLang="en-US" sz="1000" dirty="0">
                <a:solidFill>
                  <a:prstClr val="black"/>
                </a:solidFill>
                <a:latin typeface="ＭＳ 明朝" panose="02020609040205080304" pitchFamily="17" charset="-128"/>
                <a:ea typeface="ＭＳ 明朝" panose="02020609040205080304" pitchFamily="17" charset="-128"/>
              </a:rPr>
              <a:t>　　・　国保連から市町村に「警告一覧表」を報告。市町村は請求明細書を審査し、請求内容どおり支払いを行うかどうかを判定。</a:t>
            </a:r>
            <a:endParaRPr lang="en-US" altLang="ja-JP" sz="1000" dirty="0">
              <a:solidFill>
                <a:prstClr val="black"/>
              </a:solidFill>
              <a:latin typeface="ＭＳ 明朝" panose="02020609040205080304" pitchFamily="17" charset="-128"/>
              <a:ea typeface="ＭＳ 明朝" panose="02020609040205080304" pitchFamily="17" charset="-128"/>
            </a:endParaRPr>
          </a:p>
          <a:p>
            <a:pPr marL="449263" indent="-449263" fontAlgn="auto">
              <a:spcBef>
                <a:spcPts val="0"/>
              </a:spcBef>
              <a:spcAft>
                <a:spcPts val="0"/>
              </a:spcAft>
              <a:defRPr/>
            </a:pPr>
            <a:endParaRPr lang="ja-JP" altLang="en-US" sz="300" dirty="0">
              <a:solidFill>
                <a:prstClr val="black"/>
              </a:solidFill>
              <a:latin typeface="ＭＳ 明朝" panose="02020609040205080304" pitchFamily="17" charset="-128"/>
              <a:ea typeface="ＭＳ 明朝" panose="02020609040205080304" pitchFamily="17" charset="-128"/>
            </a:endParaRPr>
          </a:p>
          <a:p>
            <a:pPr fontAlgn="auto">
              <a:spcBef>
                <a:spcPts val="0"/>
              </a:spcBef>
              <a:spcAft>
                <a:spcPts val="0"/>
              </a:spcAft>
              <a:defRPr/>
            </a:pPr>
            <a:r>
              <a:rPr lang="ja-JP" altLang="en-US" sz="1000" dirty="0">
                <a:solidFill>
                  <a:prstClr val="black"/>
                </a:solidFill>
                <a:latin typeface="ＭＳ 明朝" panose="02020609040205080304" pitchFamily="17" charset="-128"/>
                <a:ea typeface="ＭＳ 明朝" panose="02020609040205080304" pitchFamily="17" charset="-128"/>
              </a:rPr>
              <a:t>　</a:t>
            </a:r>
            <a:r>
              <a:rPr lang="en-US" altLang="ja-JP" sz="1000" dirty="0">
                <a:solidFill>
                  <a:prstClr val="black"/>
                </a:solidFill>
                <a:latin typeface="ＭＳ 明朝" panose="02020609040205080304" pitchFamily="17" charset="-128"/>
                <a:ea typeface="ＭＳ 明朝" panose="02020609040205080304" pitchFamily="17" charset="-128"/>
              </a:rPr>
              <a:t>【</a:t>
            </a:r>
            <a:r>
              <a:rPr lang="ja-JP" altLang="en-US" sz="1000" dirty="0">
                <a:solidFill>
                  <a:prstClr val="black"/>
                </a:solidFill>
                <a:latin typeface="ＭＳ 明朝" panose="02020609040205080304" pitchFamily="17" charset="-128"/>
                <a:ea typeface="ＭＳ 明朝" panose="02020609040205080304" pitchFamily="17" charset="-128"/>
              </a:rPr>
              <a:t>エラー事例</a:t>
            </a:r>
            <a:r>
              <a:rPr lang="en-US" altLang="ja-JP" sz="1000" dirty="0">
                <a:solidFill>
                  <a:prstClr val="black"/>
                </a:solidFill>
                <a:latin typeface="ＭＳ 明朝" panose="02020609040205080304" pitchFamily="17" charset="-128"/>
                <a:ea typeface="ＭＳ 明朝" panose="02020609040205080304" pitchFamily="17" charset="-128"/>
              </a:rPr>
              <a:t>】</a:t>
            </a:r>
            <a:r>
              <a:rPr lang="ja-JP" altLang="en-US" sz="1000" dirty="0">
                <a:solidFill>
                  <a:prstClr val="black"/>
                </a:solidFill>
                <a:latin typeface="ＭＳ 明朝" panose="02020609040205080304" pitchFamily="17" charset="-128"/>
                <a:ea typeface="ＭＳ 明朝" panose="02020609040205080304" pitchFamily="17" charset="-128"/>
              </a:rPr>
              <a:t>（</a:t>
            </a:r>
            <a:r>
              <a:rPr lang="en-US" altLang="ja-JP" sz="1000" dirty="0">
                <a:solidFill>
                  <a:prstClr val="black"/>
                </a:solidFill>
                <a:latin typeface="ＭＳ 明朝" panose="02020609040205080304" pitchFamily="17" charset="-128"/>
                <a:ea typeface="ＭＳ 明朝" panose="02020609040205080304" pitchFamily="17" charset="-128"/>
              </a:rPr>
              <a:t>H26</a:t>
            </a:r>
            <a:r>
              <a:rPr lang="ja-JP" altLang="en-US" sz="1000" dirty="0">
                <a:solidFill>
                  <a:prstClr val="black"/>
                </a:solidFill>
                <a:latin typeface="ＭＳ 明朝" panose="02020609040205080304" pitchFamily="17" charset="-128"/>
                <a:ea typeface="ＭＳ 明朝" panose="02020609040205080304" pitchFamily="17" charset="-128"/>
              </a:rPr>
              <a:t>年度：</a:t>
            </a:r>
            <a:r>
              <a:rPr lang="en-US" altLang="ja-JP" sz="1000" dirty="0">
                <a:solidFill>
                  <a:prstClr val="black"/>
                </a:solidFill>
                <a:latin typeface="ＭＳ 明朝" panose="02020609040205080304" pitchFamily="17" charset="-128"/>
                <a:ea typeface="ＭＳ 明朝" panose="02020609040205080304" pitchFamily="17" charset="-128"/>
              </a:rPr>
              <a:t>32</a:t>
            </a:r>
            <a:r>
              <a:rPr lang="ja-JP" altLang="en-US" sz="1000" dirty="0">
                <a:solidFill>
                  <a:prstClr val="black"/>
                </a:solidFill>
                <a:latin typeface="ＭＳ 明朝" panose="02020609040205080304" pitchFamily="17" charset="-128"/>
                <a:ea typeface="ＭＳ 明朝" panose="02020609040205080304" pitchFamily="17" charset="-128"/>
              </a:rPr>
              <a:t>万件）</a:t>
            </a:r>
            <a:endParaRPr lang="en-US" altLang="ja-JP" sz="1000" dirty="0">
              <a:solidFill>
                <a:prstClr val="black"/>
              </a:solidFill>
              <a:latin typeface="ＭＳ 明朝" panose="02020609040205080304" pitchFamily="17" charset="-128"/>
              <a:ea typeface="ＭＳ 明朝" panose="02020609040205080304" pitchFamily="17" charset="-128"/>
            </a:endParaRPr>
          </a:p>
          <a:p>
            <a:pPr fontAlgn="auto">
              <a:spcBef>
                <a:spcPts val="0"/>
              </a:spcBef>
              <a:spcAft>
                <a:spcPts val="0"/>
              </a:spcAft>
              <a:defRPr/>
            </a:pPr>
            <a:r>
              <a:rPr lang="ja-JP" altLang="en-US" sz="1000" dirty="0">
                <a:solidFill>
                  <a:prstClr val="black"/>
                </a:solidFill>
                <a:latin typeface="ＭＳ 明朝" panose="02020609040205080304" pitchFamily="17" charset="-128"/>
                <a:ea typeface="ＭＳ 明朝" panose="02020609040205080304" pitchFamily="17" charset="-128"/>
              </a:rPr>
              <a:t>　　・　誤りを含んでいると判断できる請求（加算対象でない障害福祉サービスに加算 等）。</a:t>
            </a:r>
          </a:p>
          <a:p>
            <a:pPr fontAlgn="auto">
              <a:spcBef>
                <a:spcPts val="0"/>
              </a:spcBef>
              <a:spcAft>
                <a:spcPts val="0"/>
              </a:spcAft>
              <a:defRPr/>
            </a:pPr>
            <a:r>
              <a:rPr lang="ja-JP" altLang="en-US" sz="1000" dirty="0">
                <a:solidFill>
                  <a:prstClr val="black"/>
                </a:solidFill>
                <a:latin typeface="ＭＳ 明朝" panose="02020609040205080304" pitchFamily="17" charset="-128"/>
                <a:ea typeface="ＭＳ 明朝" panose="02020609040205080304" pitchFamily="17" charset="-128"/>
              </a:rPr>
              <a:t>　　・　国保連から市町村に「エラー一覧表」を報告。エラーが解消されない場合、事業者に請求明細書を返戻。</a:t>
            </a:r>
          </a:p>
        </p:txBody>
      </p:sp>
      <p:sp>
        <p:nvSpPr>
          <p:cNvPr id="8" name="角丸四角形 7"/>
          <p:cNvSpPr/>
          <p:nvPr/>
        </p:nvSpPr>
        <p:spPr>
          <a:xfrm>
            <a:off x="71438" y="2232081"/>
            <a:ext cx="2073275" cy="360363"/>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500" dirty="0">
                <a:solidFill>
                  <a:prstClr val="black"/>
                </a:solidFill>
                <a:latin typeface="HG創英角ｺﾞｼｯｸUB" panose="020B0909000000000000" pitchFamily="49" charset="-128"/>
                <a:ea typeface="HG創英角ｺﾞｼｯｸUB" panose="020B0909000000000000" pitchFamily="49" charset="-128"/>
              </a:rPr>
              <a:t>２．現状</a:t>
            </a:r>
          </a:p>
        </p:txBody>
      </p:sp>
      <p:sp>
        <p:nvSpPr>
          <p:cNvPr id="49" name="正方形/長方形 48"/>
          <p:cNvSpPr/>
          <p:nvPr/>
        </p:nvSpPr>
        <p:spPr>
          <a:xfrm>
            <a:off x="71438" y="765177"/>
            <a:ext cx="9756775" cy="136842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ltLang="ja-JP" sz="1400" dirty="0">
              <a:solidFill>
                <a:prstClr val="black"/>
              </a:solidFill>
            </a:endParaRPr>
          </a:p>
          <a:p>
            <a:pPr marL="174625" indent="-174625" fontAlgn="auto">
              <a:spcBef>
                <a:spcPts val="0"/>
              </a:spcBef>
              <a:spcAft>
                <a:spcPts val="0"/>
              </a:spcAft>
              <a:defRPr/>
            </a:pPr>
            <a:r>
              <a:rPr lang="ja-JP" altLang="en-US" sz="1300" dirty="0">
                <a:solidFill>
                  <a:prstClr val="black"/>
                </a:solidFill>
                <a:latin typeface="ＭＳ ゴシック" panose="020B0609070205080204" pitchFamily="49" charset="-128"/>
                <a:ea typeface="ＭＳ ゴシック" panose="020B0609070205080204" pitchFamily="49" charset="-128"/>
              </a:rPr>
              <a:t>○　障害福祉サービス等は、障害者自立支援法の施行</a:t>
            </a:r>
            <a:r>
              <a:rPr lang="en-US" altLang="ja-JP" sz="1300" dirty="0">
                <a:solidFill>
                  <a:prstClr val="black"/>
                </a:solidFill>
                <a:latin typeface="ＭＳ ゴシック" panose="020B0609070205080204" pitchFamily="49" charset="-128"/>
                <a:ea typeface="ＭＳ ゴシック" panose="020B0609070205080204" pitchFamily="49" charset="-128"/>
              </a:rPr>
              <a:t>(H18.4)</a:t>
            </a:r>
            <a:r>
              <a:rPr lang="ja-JP" altLang="en-US" sz="1300" dirty="0">
                <a:solidFill>
                  <a:prstClr val="black"/>
                </a:solidFill>
                <a:latin typeface="ＭＳ ゴシック" panose="020B0609070205080204" pitchFamily="49" charset="-128"/>
                <a:ea typeface="ＭＳ ゴシック" panose="020B0609070205080204" pitchFamily="49" charset="-128"/>
              </a:rPr>
              <a:t>から</a:t>
            </a:r>
            <a:r>
              <a:rPr lang="en-US" altLang="ja-JP" sz="1300" u="sng" dirty="0">
                <a:solidFill>
                  <a:prstClr val="black"/>
                </a:solidFill>
                <a:latin typeface="ＭＳ ゴシック" panose="020B0609070205080204" pitchFamily="49" charset="-128"/>
                <a:ea typeface="ＭＳ ゴシック" panose="020B0609070205080204" pitchFamily="49" charset="-128"/>
              </a:rPr>
              <a:t>10</a:t>
            </a:r>
            <a:r>
              <a:rPr lang="ja-JP" altLang="en-US" sz="1300" u="sng" dirty="0">
                <a:solidFill>
                  <a:prstClr val="black"/>
                </a:solidFill>
                <a:latin typeface="ＭＳ ゴシック" panose="020B0609070205080204" pitchFamily="49" charset="-128"/>
                <a:ea typeface="ＭＳ ゴシック" panose="020B0609070205080204" pitchFamily="49" charset="-128"/>
              </a:rPr>
              <a:t>年が経過</a:t>
            </a:r>
            <a:r>
              <a:rPr lang="ja-JP" altLang="en-US" sz="1300" dirty="0">
                <a:solidFill>
                  <a:prstClr val="black"/>
                </a:solidFill>
                <a:latin typeface="ＭＳ ゴシック" panose="020B0609070205080204" pitchFamily="49" charset="-128"/>
                <a:ea typeface="ＭＳ ゴシック" panose="020B0609070205080204" pitchFamily="49" charset="-128"/>
              </a:rPr>
              <a:t>。</a:t>
            </a:r>
            <a:r>
              <a:rPr lang="ja-JP" altLang="en-US" sz="1300" u="sng" dirty="0">
                <a:solidFill>
                  <a:prstClr val="black"/>
                </a:solidFill>
                <a:latin typeface="ＭＳ ゴシック" panose="020B0609070205080204" pitchFamily="49" charset="-128"/>
                <a:ea typeface="ＭＳ ゴシック" panose="020B0609070205080204" pitchFamily="49" charset="-128"/>
              </a:rPr>
              <a:t>事業として定着</a:t>
            </a:r>
            <a:r>
              <a:rPr lang="ja-JP" altLang="en-US" sz="1300" dirty="0">
                <a:solidFill>
                  <a:prstClr val="black"/>
                </a:solidFill>
                <a:latin typeface="ＭＳ ゴシック" panose="020B0609070205080204" pitchFamily="49" charset="-128"/>
                <a:ea typeface="ＭＳ ゴシック" panose="020B0609070205080204" pitchFamily="49" charset="-128"/>
              </a:rPr>
              <a:t>するとともに、規模が大きく拡大。</a:t>
            </a:r>
          </a:p>
          <a:p>
            <a:pPr marL="174625" indent="-174625" fontAlgn="auto">
              <a:spcBef>
                <a:spcPts val="0"/>
              </a:spcBef>
              <a:spcAft>
                <a:spcPts val="0"/>
              </a:spcAft>
              <a:defRPr/>
            </a:pPr>
            <a:endParaRPr lang="en-US" altLang="ja-JP" sz="300" dirty="0">
              <a:solidFill>
                <a:prstClr val="black"/>
              </a:solidFill>
              <a:latin typeface="ＭＳ ゴシック" panose="020B0609070205080204" pitchFamily="49" charset="-128"/>
              <a:ea typeface="ＭＳ ゴシック" panose="020B0609070205080204" pitchFamily="49" charset="-128"/>
            </a:endParaRPr>
          </a:p>
          <a:p>
            <a:pPr marL="174625" indent="-174625" fontAlgn="auto">
              <a:spcBef>
                <a:spcPts val="0"/>
              </a:spcBef>
              <a:spcAft>
                <a:spcPts val="0"/>
              </a:spcAft>
              <a:defRPr/>
            </a:pPr>
            <a:r>
              <a:rPr lang="ja-JP" altLang="en-US" sz="1000" dirty="0">
                <a:solidFill>
                  <a:prstClr val="black"/>
                </a:solidFill>
                <a:latin typeface="ＭＳ 明朝" panose="02020609040205080304" pitchFamily="17" charset="-128"/>
                <a:ea typeface="ＭＳ 明朝" panose="02020609040205080304" pitchFamily="17" charset="-128"/>
              </a:rPr>
              <a:t>　　・給付費額　　　</a:t>
            </a:r>
            <a:r>
              <a:rPr lang="en-US" altLang="ja-JP" sz="1000" dirty="0">
                <a:solidFill>
                  <a:prstClr val="black"/>
                </a:solidFill>
                <a:latin typeface="ＭＳ 明朝" panose="02020609040205080304" pitchFamily="17" charset="-128"/>
                <a:ea typeface="ＭＳ 明朝" panose="02020609040205080304" pitchFamily="17" charset="-128"/>
              </a:rPr>
              <a:t>H20</a:t>
            </a:r>
            <a:r>
              <a:rPr lang="ja-JP" altLang="en-US" sz="1000" dirty="0">
                <a:solidFill>
                  <a:prstClr val="black"/>
                </a:solidFill>
                <a:latin typeface="ＭＳ 明朝" panose="02020609040205080304" pitchFamily="17" charset="-128"/>
                <a:ea typeface="ＭＳ 明朝" panose="02020609040205080304" pitchFamily="17" charset="-128"/>
              </a:rPr>
              <a:t>年度：</a:t>
            </a:r>
            <a:r>
              <a:rPr lang="en-US" altLang="ja-JP" sz="1000" dirty="0">
                <a:solidFill>
                  <a:prstClr val="black"/>
                </a:solidFill>
                <a:latin typeface="ＭＳ 明朝" panose="02020609040205080304" pitchFamily="17" charset="-128"/>
                <a:ea typeface="ＭＳ 明朝" panose="02020609040205080304" pitchFamily="17" charset="-128"/>
              </a:rPr>
              <a:t>8,348</a:t>
            </a:r>
            <a:r>
              <a:rPr lang="ja-JP" altLang="en-US" sz="1000" dirty="0">
                <a:solidFill>
                  <a:prstClr val="black"/>
                </a:solidFill>
                <a:latin typeface="ＭＳ 明朝" panose="02020609040205080304" pitchFamily="17" charset="-128"/>
                <a:ea typeface="ＭＳ 明朝" panose="02020609040205080304" pitchFamily="17" charset="-128"/>
              </a:rPr>
              <a:t>億円　　⇒　</a:t>
            </a:r>
            <a:r>
              <a:rPr lang="en-US" altLang="ja-JP" sz="1000" dirty="0">
                <a:solidFill>
                  <a:prstClr val="black"/>
                </a:solidFill>
                <a:latin typeface="ＭＳ 明朝" panose="02020609040205080304" pitchFamily="17" charset="-128"/>
                <a:ea typeface="ＭＳ 明朝" panose="02020609040205080304" pitchFamily="17" charset="-128"/>
              </a:rPr>
              <a:t>H26</a:t>
            </a:r>
            <a:r>
              <a:rPr lang="ja-JP" altLang="en-US" sz="1000" dirty="0">
                <a:solidFill>
                  <a:prstClr val="black"/>
                </a:solidFill>
                <a:latin typeface="ＭＳ 明朝" panose="02020609040205080304" pitchFamily="17" charset="-128"/>
                <a:ea typeface="ＭＳ 明朝" panose="02020609040205080304" pitchFamily="17" charset="-128"/>
              </a:rPr>
              <a:t>年度：</a:t>
            </a:r>
            <a:r>
              <a:rPr lang="en-US" altLang="ja-JP" sz="1000" dirty="0">
                <a:solidFill>
                  <a:prstClr val="black"/>
                </a:solidFill>
                <a:latin typeface="ＭＳ 明朝" panose="02020609040205080304" pitchFamily="17" charset="-128"/>
                <a:ea typeface="ＭＳ 明朝" panose="02020609040205080304" pitchFamily="17" charset="-128"/>
              </a:rPr>
              <a:t>1</a:t>
            </a:r>
            <a:r>
              <a:rPr lang="ja-JP" altLang="en-US" sz="1000" dirty="0">
                <a:solidFill>
                  <a:prstClr val="black"/>
                </a:solidFill>
                <a:latin typeface="ＭＳ 明朝" panose="02020609040205080304" pitchFamily="17" charset="-128"/>
                <a:ea typeface="ＭＳ 明朝" panose="02020609040205080304" pitchFamily="17" charset="-128"/>
              </a:rPr>
              <a:t>兆</a:t>
            </a:r>
            <a:r>
              <a:rPr lang="en-US" altLang="ja-JP" sz="1000" dirty="0">
                <a:solidFill>
                  <a:prstClr val="black"/>
                </a:solidFill>
                <a:latin typeface="ＭＳ 明朝" panose="02020609040205080304" pitchFamily="17" charset="-128"/>
                <a:ea typeface="ＭＳ 明朝" panose="02020609040205080304" pitchFamily="17" charset="-128"/>
              </a:rPr>
              <a:t>9,967</a:t>
            </a:r>
            <a:r>
              <a:rPr lang="ja-JP" altLang="en-US" sz="1000" dirty="0">
                <a:solidFill>
                  <a:prstClr val="black"/>
                </a:solidFill>
                <a:latin typeface="ＭＳ 明朝" panose="02020609040205080304" pitchFamily="17" charset="-128"/>
                <a:ea typeface="ＭＳ 明朝" panose="02020609040205080304" pitchFamily="17" charset="-128"/>
              </a:rPr>
              <a:t>億円　　　・利用者数　　　</a:t>
            </a:r>
            <a:r>
              <a:rPr lang="en-US" altLang="ja-JP" sz="1000" dirty="0">
                <a:solidFill>
                  <a:prstClr val="black"/>
                </a:solidFill>
                <a:latin typeface="ＭＳ 明朝" panose="02020609040205080304" pitchFamily="17" charset="-128"/>
                <a:ea typeface="ＭＳ 明朝" panose="02020609040205080304" pitchFamily="17" charset="-128"/>
              </a:rPr>
              <a:t>H19.11</a:t>
            </a:r>
            <a:r>
              <a:rPr lang="ja-JP" altLang="en-US" sz="1000" dirty="0">
                <a:solidFill>
                  <a:prstClr val="black"/>
                </a:solidFill>
                <a:latin typeface="ＭＳ 明朝" panose="02020609040205080304" pitchFamily="17" charset="-128"/>
                <a:ea typeface="ＭＳ 明朝" panose="02020609040205080304" pitchFamily="17" charset="-128"/>
              </a:rPr>
              <a:t>　：</a:t>
            </a:r>
            <a:r>
              <a:rPr lang="en-US" altLang="ja-JP" sz="1000" dirty="0">
                <a:solidFill>
                  <a:prstClr val="black"/>
                </a:solidFill>
                <a:latin typeface="ＭＳ 明朝" panose="02020609040205080304" pitchFamily="17" charset="-128"/>
                <a:ea typeface="ＭＳ 明朝" panose="02020609040205080304" pitchFamily="17" charset="-128"/>
              </a:rPr>
              <a:t>51.8</a:t>
            </a:r>
            <a:r>
              <a:rPr lang="ja-JP" altLang="en-US" sz="1000" dirty="0">
                <a:solidFill>
                  <a:prstClr val="black"/>
                </a:solidFill>
                <a:latin typeface="ＭＳ 明朝" panose="02020609040205080304" pitchFamily="17" charset="-128"/>
                <a:ea typeface="ＭＳ 明朝" panose="02020609040205080304" pitchFamily="17" charset="-128"/>
              </a:rPr>
              <a:t>万人　　⇒　</a:t>
            </a:r>
            <a:r>
              <a:rPr lang="en-US" altLang="ja-JP" sz="1000" dirty="0">
                <a:solidFill>
                  <a:prstClr val="black"/>
                </a:solidFill>
                <a:latin typeface="ＭＳ 明朝" panose="02020609040205080304" pitchFamily="17" charset="-128"/>
                <a:ea typeface="ＭＳ 明朝" panose="02020609040205080304" pitchFamily="17" charset="-128"/>
              </a:rPr>
              <a:t>H27.3</a:t>
            </a:r>
            <a:r>
              <a:rPr lang="ja-JP" altLang="en-US" sz="1000" dirty="0">
                <a:solidFill>
                  <a:prstClr val="black"/>
                </a:solidFill>
                <a:latin typeface="ＭＳ 明朝" panose="02020609040205080304" pitchFamily="17" charset="-128"/>
                <a:ea typeface="ＭＳ 明朝" panose="02020609040205080304" pitchFamily="17" charset="-128"/>
              </a:rPr>
              <a:t>　 ：</a:t>
            </a:r>
            <a:r>
              <a:rPr lang="en-US" altLang="ja-JP" sz="1000" dirty="0">
                <a:solidFill>
                  <a:prstClr val="black"/>
                </a:solidFill>
                <a:latin typeface="ＭＳ 明朝" panose="02020609040205080304" pitchFamily="17" charset="-128"/>
                <a:ea typeface="ＭＳ 明朝" panose="02020609040205080304" pitchFamily="17" charset="-128"/>
              </a:rPr>
              <a:t>136.5</a:t>
            </a:r>
            <a:r>
              <a:rPr lang="ja-JP" altLang="en-US" sz="1000" dirty="0">
                <a:solidFill>
                  <a:prstClr val="black"/>
                </a:solidFill>
                <a:latin typeface="ＭＳ 明朝" panose="02020609040205080304" pitchFamily="17" charset="-128"/>
                <a:ea typeface="ＭＳ 明朝" panose="02020609040205080304" pitchFamily="17" charset="-128"/>
              </a:rPr>
              <a:t>万人</a:t>
            </a:r>
          </a:p>
          <a:p>
            <a:pPr marL="174625" indent="-174625" fontAlgn="auto">
              <a:spcBef>
                <a:spcPts val="0"/>
              </a:spcBef>
              <a:spcAft>
                <a:spcPts val="0"/>
              </a:spcAft>
              <a:defRPr/>
            </a:pPr>
            <a:r>
              <a:rPr lang="ja-JP" altLang="en-US" sz="1000" dirty="0">
                <a:solidFill>
                  <a:prstClr val="black"/>
                </a:solidFill>
                <a:latin typeface="ＭＳ 明朝" panose="02020609040205080304" pitchFamily="17" charset="-128"/>
                <a:ea typeface="ＭＳ 明朝" panose="02020609040205080304" pitchFamily="17" charset="-128"/>
              </a:rPr>
              <a:t>　　・請求事業所数　</a:t>
            </a:r>
            <a:r>
              <a:rPr lang="en-US" altLang="ja-JP" sz="1000" dirty="0">
                <a:solidFill>
                  <a:prstClr val="black"/>
                </a:solidFill>
                <a:latin typeface="ＭＳ 明朝" panose="02020609040205080304" pitchFamily="17" charset="-128"/>
                <a:ea typeface="ＭＳ 明朝" panose="02020609040205080304" pitchFamily="17" charset="-128"/>
              </a:rPr>
              <a:t>H19.11</a:t>
            </a:r>
            <a:r>
              <a:rPr lang="ja-JP" altLang="en-US" sz="1000" dirty="0">
                <a:solidFill>
                  <a:prstClr val="black"/>
                </a:solidFill>
                <a:latin typeface="ＭＳ 明朝" panose="02020609040205080304" pitchFamily="17" charset="-128"/>
                <a:ea typeface="ＭＳ 明朝" panose="02020609040205080304" pitchFamily="17" charset="-128"/>
              </a:rPr>
              <a:t>　：</a:t>
            </a:r>
            <a:r>
              <a:rPr lang="en-US" altLang="ja-JP" sz="1000" dirty="0">
                <a:solidFill>
                  <a:prstClr val="black"/>
                </a:solidFill>
                <a:latin typeface="ＭＳ 明朝" panose="02020609040205080304" pitchFamily="17" charset="-128"/>
                <a:ea typeface="ＭＳ 明朝" panose="02020609040205080304" pitchFamily="17" charset="-128"/>
              </a:rPr>
              <a:t>37,415</a:t>
            </a:r>
            <a:r>
              <a:rPr lang="ja-JP" altLang="en-US" sz="1000" dirty="0">
                <a:solidFill>
                  <a:prstClr val="black"/>
                </a:solidFill>
                <a:latin typeface="ＭＳ 明朝" panose="02020609040205080304" pitchFamily="17" charset="-128"/>
                <a:ea typeface="ＭＳ 明朝" panose="02020609040205080304" pitchFamily="17" charset="-128"/>
              </a:rPr>
              <a:t>ヶ所　⇒  </a:t>
            </a:r>
            <a:r>
              <a:rPr lang="en-US" altLang="ja-JP" sz="1000" dirty="0">
                <a:solidFill>
                  <a:prstClr val="black"/>
                </a:solidFill>
                <a:latin typeface="ＭＳ 明朝" panose="02020609040205080304" pitchFamily="17" charset="-128"/>
                <a:ea typeface="ＭＳ 明朝" panose="02020609040205080304" pitchFamily="17" charset="-128"/>
              </a:rPr>
              <a:t>H27.3</a:t>
            </a:r>
            <a:r>
              <a:rPr lang="ja-JP" altLang="en-US" sz="1000" dirty="0">
                <a:solidFill>
                  <a:prstClr val="black"/>
                </a:solidFill>
                <a:latin typeface="ＭＳ 明朝" panose="02020609040205080304" pitchFamily="17" charset="-128"/>
                <a:ea typeface="ＭＳ 明朝" panose="02020609040205080304" pitchFamily="17" charset="-128"/>
              </a:rPr>
              <a:t>　 ：</a:t>
            </a:r>
            <a:r>
              <a:rPr lang="en-US" altLang="ja-JP" sz="1000" dirty="0">
                <a:solidFill>
                  <a:prstClr val="black"/>
                </a:solidFill>
                <a:latin typeface="ＭＳ 明朝" panose="02020609040205080304" pitchFamily="17" charset="-128"/>
                <a:ea typeface="ＭＳ 明朝" panose="02020609040205080304" pitchFamily="17" charset="-128"/>
              </a:rPr>
              <a:t>90,311</a:t>
            </a:r>
            <a:r>
              <a:rPr lang="ja-JP" altLang="en-US" sz="1000" dirty="0">
                <a:solidFill>
                  <a:prstClr val="black"/>
                </a:solidFill>
                <a:latin typeface="ＭＳ 明朝" panose="02020609040205080304" pitchFamily="17" charset="-128"/>
                <a:ea typeface="ＭＳ 明朝" panose="02020609040205080304" pitchFamily="17" charset="-128"/>
              </a:rPr>
              <a:t>ヶ所</a:t>
            </a:r>
            <a:endParaRPr lang="ja-JP" altLang="en-US" sz="1300" dirty="0">
              <a:solidFill>
                <a:prstClr val="black"/>
              </a:solidFill>
              <a:latin typeface="ＭＳ ゴシック" panose="020B0609070205080204" pitchFamily="49" charset="-128"/>
              <a:ea typeface="ＭＳ ゴシック" panose="020B0609070205080204" pitchFamily="49" charset="-128"/>
            </a:endParaRPr>
          </a:p>
          <a:p>
            <a:pPr marL="174625" indent="-174625" fontAlgn="auto">
              <a:spcBef>
                <a:spcPts val="0"/>
              </a:spcBef>
              <a:spcAft>
                <a:spcPts val="0"/>
              </a:spcAft>
              <a:defRPr/>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marL="174625" indent="-174625" fontAlgn="auto">
              <a:spcBef>
                <a:spcPts val="0"/>
              </a:spcBef>
              <a:spcAft>
                <a:spcPts val="0"/>
              </a:spcAft>
              <a:defRPr/>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000" dirty="0">
                <a:solidFill>
                  <a:prstClr val="black"/>
                </a:solidFill>
                <a:latin typeface="ＭＳ ゴシック" panose="020B0609070205080204" pitchFamily="49" charset="-128"/>
                <a:ea typeface="ＭＳ ゴシック" panose="020B0609070205080204" pitchFamily="49" charset="-128"/>
              </a:rPr>
              <a:t>社会保障審議会障害者部会の報告書（平成</a:t>
            </a:r>
            <a:r>
              <a:rPr lang="en-US" altLang="ja-JP" sz="1000" dirty="0">
                <a:solidFill>
                  <a:prstClr val="black"/>
                </a:solidFill>
                <a:latin typeface="ＭＳ ゴシック" panose="020B0609070205080204" pitchFamily="49" charset="-128"/>
                <a:ea typeface="ＭＳ ゴシック" panose="020B0609070205080204" pitchFamily="49" charset="-128"/>
              </a:rPr>
              <a:t>27</a:t>
            </a:r>
            <a:r>
              <a:rPr lang="ja-JP" altLang="en-US" sz="1000" dirty="0">
                <a:solidFill>
                  <a:prstClr val="black"/>
                </a:solidFill>
                <a:latin typeface="ＭＳ ゴシック" panose="020B0609070205080204" pitchFamily="49" charset="-128"/>
                <a:ea typeface="ＭＳ ゴシック" panose="020B0609070205080204" pitchFamily="49" charset="-128"/>
              </a:rPr>
              <a:t>年</a:t>
            </a:r>
            <a:r>
              <a:rPr lang="en-US" altLang="ja-JP" sz="1000" dirty="0">
                <a:solidFill>
                  <a:prstClr val="black"/>
                </a:solidFill>
                <a:latin typeface="ＭＳ ゴシック" panose="020B0609070205080204" pitchFamily="49" charset="-128"/>
                <a:ea typeface="ＭＳ ゴシック" panose="020B0609070205080204" pitchFamily="49" charset="-128"/>
              </a:rPr>
              <a:t>12</a:t>
            </a:r>
            <a:r>
              <a:rPr lang="ja-JP" altLang="en-US" sz="1000" dirty="0">
                <a:solidFill>
                  <a:prstClr val="black"/>
                </a:solidFill>
                <a:latin typeface="ＭＳ ゴシック" panose="020B0609070205080204" pitchFamily="49" charset="-128"/>
                <a:ea typeface="ＭＳ ゴシック" panose="020B0609070205080204" pitchFamily="49" charset="-128"/>
              </a:rPr>
              <a:t>月</a:t>
            </a:r>
            <a:r>
              <a:rPr lang="en-US" altLang="ja-JP" sz="1000" dirty="0">
                <a:solidFill>
                  <a:prstClr val="black"/>
                </a:solidFill>
                <a:latin typeface="ＭＳ ゴシック" panose="020B0609070205080204" pitchFamily="49" charset="-128"/>
                <a:ea typeface="ＭＳ ゴシック" panose="020B0609070205080204" pitchFamily="49" charset="-128"/>
              </a:rPr>
              <a:t>14</a:t>
            </a:r>
            <a:r>
              <a:rPr lang="ja-JP" altLang="en-US" sz="1000" dirty="0">
                <a:solidFill>
                  <a:prstClr val="black"/>
                </a:solidFill>
                <a:latin typeface="ＭＳ ゴシック" panose="020B0609070205080204" pitchFamily="49" charset="-128"/>
                <a:ea typeface="ＭＳ ゴシック" panose="020B0609070205080204" pitchFamily="49" charset="-128"/>
              </a:rPr>
              <a:t>日）において、「国民健康保険団体連合会について、審査を支援する機能を強化すべきである」と提言。</a:t>
            </a:r>
          </a:p>
        </p:txBody>
      </p:sp>
      <p:sp>
        <p:nvSpPr>
          <p:cNvPr id="59" name="角丸四角形 58"/>
          <p:cNvSpPr/>
          <p:nvPr/>
        </p:nvSpPr>
        <p:spPr>
          <a:xfrm>
            <a:off x="71438" y="584256"/>
            <a:ext cx="2073275" cy="360363"/>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500" dirty="0">
                <a:solidFill>
                  <a:prstClr val="black"/>
                </a:solidFill>
                <a:latin typeface="HG創英角ｺﾞｼｯｸUB" panose="020B0909000000000000" pitchFamily="49" charset="-128"/>
                <a:ea typeface="HG創英角ｺﾞｼｯｸUB" panose="020B0909000000000000" pitchFamily="49" charset="-128"/>
              </a:rPr>
              <a:t>１．背景</a:t>
            </a:r>
          </a:p>
        </p:txBody>
      </p:sp>
      <p:sp>
        <p:nvSpPr>
          <p:cNvPr id="9" name="正方形/長方形 8"/>
          <p:cNvSpPr/>
          <p:nvPr/>
        </p:nvSpPr>
        <p:spPr>
          <a:xfrm>
            <a:off x="71438" y="4725988"/>
            <a:ext cx="9756775" cy="208756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174625" indent="-174625" fontAlgn="auto">
              <a:spcBef>
                <a:spcPts val="0"/>
              </a:spcBef>
              <a:spcAft>
                <a:spcPts val="0"/>
              </a:spcAft>
              <a:defRPr/>
            </a:pP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174625" indent="-174625" fontAlgn="auto">
              <a:spcBef>
                <a:spcPts val="0"/>
              </a:spcBef>
              <a:spcAft>
                <a:spcPts val="0"/>
              </a:spcAft>
              <a:defRPr/>
            </a:pPr>
            <a:r>
              <a:rPr lang="ja-JP" altLang="en-US" sz="1300" dirty="0">
                <a:solidFill>
                  <a:prstClr val="black"/>
                </a:solidFill>
                <a:latin typeface="ＭＳ ゴシック" panose="020B0609070205080204" pitchFamily="49" charset="-128"/>
                <a:ea typeface="ＭＳ ゴシック" panose="020B0609070205080204" pitchFamily="49" charset="-128"/>
              </a:rPr>
              <a:t>○　給付費の審査をより効果的・効率的に実施できるよう、今国会に提出した障害者総合支援法と児童福祉法の改正法案において、</a:t>
            </a:r>
            <a:r>
              <a:rPr lang="ja-JP" altLang="en-US" sz="1300" u="sng" dirty="0">
                <a:solidFill>
                  <a:prstClr val="black"/>
                </a:solidFill>
                <a:latin typeface="ＭＳ ゴシック" panose="020B0609070205080204" pitchFamily="49" charset="-128"/>
                <a:ea typeface="ＭＳ ゴシック" panose="020B0609070205080204" pitchFamily="49" charset="-128"/>
              </a:rPr>
              <a:t>自治体が国保連に障害福祉サービス等に係る給付費の「審査」を委託することを可能とする旨の規定</a:t>
            </a:r>
            <a:r>
              <a:rPr lang="ja-JP" altLang="en-US" sz="1300" dirty="0">
                <a:solidFill>
                  <a:prstClr val="black"/>
                </a:solidFill>
                <a:latin typeface="ＭＳ ゴシック" panose="020B0609070205080204" pitchFamily="49" charset="-128"/>
                <a:ea typeface="ＭＳ ゴシック" panose="020B0609070205080204" pitchFamily="49" charset="-128"/>
              </a:rPr>
              <a:t>を盛り込んだところ。（</a:t>
            </a:r>
            <a:r>
              <a:rPr lang="ja-JP" altLang="en-US" sz="1300" u="sng" dirty="0">
                <a:solidFill>
                  <a:prstClr val="black"/>
                </a:solidFill>
                <a:latin typeface="ＭＳ ゴシック" panose="020B0609070205080204" pitchFamily="49" charset="-128"/>
                <a:ea typeface="ＭＳ ゴシック" panose="020B0609070205080204" pitchFamily="49" charset="-128"/>
              </a:rPr>
              <a:t>平成</a:t>
            </a:r>
            <a:r>
              <a:rPr lang="en-US" altLang="ja-JP" sz="1300" u="sng" dirty="0">
                <a:solidFill>
                  <a:prstClr val="black"/>
                </a:solidFill>
                <a:latin typeface="ＭＳ ゴシック" panose="020B0609070205080204" pitchFamily="49" charset="-128"/>
                <a:ea typeface="ＭＳ ゴシック" panose="020B0609070205080204" pitchFamily="49" charset="-128"/>
              </a:rPr>
              <a:t>30</a:t>
            </a:r>
            <a:r>
              <a:rPr lang="ja-JP" altLang="en-US" sz="1300" u="sng" dirty="0">
                <a:solidFill>
                  <a:prstClr val="black"/>
                </a:solidFill>
                <a:latin typeface="ＭＳ ゴシック" panose="020B0609070205080204" pitchFamily="49" charset="-128"/>
                <a:ea typeface="ＭＳ ゴシック" panose="020B0609070205080204" pitchFamily="49" charset="-128"/>
              </a:rPr>
              <a:t>年４月施行</a:t>
            </a:r>
            <a:r>
              <a:rPr lang="ja-JP" altLang="en-US" sz="1300" dirty="0">
                <a:solidFill>
                  <a:prstClr val="black"/>
                </a:solidFill>
                <a:latin typeface="ＭＳ ゴシック" panose="020B0609070205080204" pitchFamily="49" charset="-128"/>
                <a:ea typeface="ＭＳ ゴシック" panose="020B0609070205080204" pitchFamily="49" charset="-128"/>
              </a:rPr>
              <a:t>）</a:t>
            </a:r>
            <a:endParaRPr lang="en-US" altLang="ja-JP" sz="1000" dirty="0">
              <a:solidFill>
                <a:prstClr val="black"/>
              </a:solidFill>
              <a:latin typeface="ＭＳ 明朝" panose="02020609040205080304" pitchFamily="17" charset="-128"/>
              <a:ea typeface="ＭＳ 明朝" panose="02020609040205080304" pitchFamily="17" charset="-128"/>
            </a:endParaRPr>
          </a:p>
          <a:p>
            <a:pPr marL="174625" indent="-174625" fontAlgn="auto">
              <a:spcBef>
                <a:spcPts val="0"/>
              </a:spcBef>
              <a:spcAft>
                <a:spcPts val="0"/>
              </a:spcAft>
              <a:defRPr/>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marL="174625" indent="-174625" fontAlgn="auto">
              <a:spcBef>
                <a:spcPts val="0"/>
              </a:spcBef>
              <a:spcAft>
                <a:spcPts val="0"/>
              </a:spcAft>
              <a:defRPr/>
            </a:pPr>
            <a:r>
              <a:rPr lang="ja-JP" altLang="en-US" sz="1300" dirty="0">
                <a:solidFill>
                  <a:prstClr val="black"/>
                </a:solidFill>
                <a:latin typeface="ＭＳ ゴシック" panose="020B0609070205080204" pitchFamily="49" charset="-128"/>
                <a:ea typeface="ＭＳ ゴシック" panose="020B0609070205080204" pitchFamily="49" charset="-128"/>
              </a:rPr>
              <a:t>○　国保連において実施する</a:t>
            </a:r>
            <a:r>
              <a:rPr lang="ja-JP" altLang="en-US" sz="1300" u="sng" dirty="0">
                <a:solidFill>
                  <a:prstClr val="black"/>
                </a:solidFill>
                <a:latin typeface="ＭＳ ゴシック" panose="020B0609070205080204" pitchFamily="49" charset="-128"/>
                <a:ea typeface="ＭＳ ゴシック" panose="020B0609070205080204" pitchFamily="49" charset="-128"/>
              </a:rPr>
              <a:t>「審査」</a:t>
            </a:r>
            <a:r>
              <a:rPr lang="ja-JP" altLang="en-US" sz="1300" dirty="0">
                <a:solidFill>
                  <a:prstClr val="black"/>
                </a:solidFill>
                <a:latin typeface="ＭＳ ゴシック" panose="020B0609070205080204" pitchFamily="49" charset="-128"/>
                <a:ea typeface="ＭＳ ゴシック" panose="020B0609070205080204" pitchFamily="49" charset="-128"/>
              </a:rPr>
              <a:t>とは、自治体が支給決定したサービス量や内容についての妥当性や適否を判断するものではなく、</a:t>
            </a:r>
            <a:r>
              <a:rPr lang="ja-JP" altLang="en-US" sz="1300" u="sng" dirty="0">
                <a:solidFill>
                  <a:prstClr val="black"/>
                </a:solidFill>
                <a:latin typeface="ＭＳ ゴシック" panose="020B0609070205080204" pitchFamily="49" charset="-128"/>
                <a:ea typeface="ＭＳ ゴシック" panose="020B0609070205080204" pitchFamily="49" charset="-128"/>
              </a:rPr>
              <a:t>支給決定の内容を前提として、受給資格や請求書の記載誤りの有無、報酬の算定ルールに合致しているか、さらには提供されたサービス内容が支給決定の範囲内であるか等を客観的に判定すること</a:t>
            </a:r>
            <a:r>
              <a:rPr lang="ja-JP" altLang="en-US" sz="1300" dirty="0">
                <a:solidFill>
                  <a:prstClr val="black"/>
                </a:solidFill>
                <a:latin typeface="ＭＳ ゴシック" panose="020B0609070205080204" pitchFamily="49" charset="-128"/>
                <a:ea typeface="ＭＳ ゴシック" panose="020B0609070205080204" pitchFamily="49" charset="-128"/>
              </a:rPr>
              <a:t>を意味する。また、</a:t>
            </a:r>
            <a:r>
              <a:rPr lang="ja-JP" altLang="en-US" sz="1300" u="sng" dirty="0">
                <a:solidFill>
                  <a:prstClr val="black"/>
                </a:solidFill>
                <a:latin typeface="ＭＳ ゴシック" panose="020B0609070205080204" pitchFamily="49" charset="-128"/>
                <a:ea typeface="ＭＳ ゴシック" panose="020B0609070205080204" pitchFamily="49" charset="-128"/>
              </a:rPr>
              <a:t>国保連だけでは判断できない場合</a:t>
            </a:r>
            <a:r>
              <a:rPr lang="ja-JP" altLang="en-US" sz="1300" dirty="0">
                <a:solidFill>
                  <a:prstClr val="black"/>
                </a:solidFill>
                <a:latin typeface="ＭＳ ゴシック" panose="020B0609070205080204" pitchFamily="49" charset="-128"/>
                <a:ea typeface="ＭＳ ゴシック" panose="020B0609070205080204" pitchFamily="49" charset="-128"/>
              </a:rPr>
              <a:t>には、</a:t>
            </a:r>
            <a:r>
              <a:rPr lang="ja-JP" altLang="en-US" sz="1300" u="sng" dirty="0">
                <a:solidFill>
                  <a:prstClr val="black"/>
                </a:solidFill>
                <a:latin typeface="ＭＳ ゴシック" panose="020B0609070205080204" pitchFamily="49" charset="-128"/>
                <a:ea typeface="ＭＳ ゴシック" panose="020B0609070205080204" pitchFamily="49" charset="-128"/>
              </a:rPr>
              <a:t>引き続き、自治体が責任をもって判断</a:t>
            </a:r>
            <a:r>
              <a:rPr lang="ja-JP" altLang="en-US" sz="1300" dirty="0">
                <a:solidFill>
                  <a:prstClr val="black"/>
                </a:solidFill>
                <a:latin typeface="ＭＳ ゴシック" panose="020B0609070205080204" pitchFamily="49" charset="-128"/>
                <a:ea typeface="ＭＳ ゴシック" panose="020B0609070205080204" pitchFamily="49" charset="-128"/>
              </a:rPr>
              <a:t>することとする。</a:t>
            </a:r>
            <a:endParaRPr lang="en-US" altLang="ja-JP" sz="1300" dirty="0">
              <a:solidFill>
                <a:prstClr val="black"/>
              </a:solidFill>
              <a:latin typeface="ＭＳ ゴシック" panose="020B0609070205080204" pitchFamily="49" charset="-128"/>
              <a:ea typeface="ＭＳ ゴシック" panose="020B0609070205080204" pitchFamily="49" charset="-128"/>
            </a:endParaRPr>
          </a:p>
          <a:p>
            <a:pPr marL="174625" indent="-174625" fontAlgn="auto">
              <a:spcBef>
                <a:spcPts val="0"/>
              </a:spcBef>
              <a:spcAft>
                <a:spcPts val="0"/>
              </a:spcAft>
              <a:defRPr/>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marL="174625" indent="-174625" fontAlgn="auto">
              <a:spcBef>
                <a:spcPts val="0"/>
              </a:spcBef>
              <a:spcAft>
                <a:spcPts val="0"/>
              </a:spcAft>
              <a:defRPr/>
            </a:pPr>
            <a:r>
              <a:rPr lang="ja-JP" altLang="en-US" sz="1300" dirty="0">
                <a:solidFill>
                  <a:prstClr val="black"/>
                </a:solidFill>
                <a:latin typeface="ＭＳ ゴシック" panose="020B0609070205080204" pitchFamily="49" charset="-128"/>
                <a:ea typeface="ＭＳ ゴシック" panose="020B0609070205080204" pitchFamily="49" charset="-128"/>
              </a:rPr>
              <a:t>○ 詳細の取扱いについては、今後検討を進めていく。</a:t>
            </a:r>
            <a:endParaRPr lang="en-US" altLang="ja-JP" sz="1300" dirty="0">
              <a:solidFill>
                <a:prstClr val="black"/>
              </a:solidFill>
              <a:latin typeface="ＭＳ ゴシック" panose="020B0609070205080204" pitchFamily="49" charset="-128"/>
              <a:ea typeface="ＭＳ ゴシック" panose="020B0609070205080204" pitchFamily="49" charset="-128"/>
            </a:endParaRPr>
          </a:p>
        </p:txBody>
      </p:sp>
      <p:sp>
        <p:nvSpPr>
          <p:cNvPr id="10" name="角丸四角形 9"/>
          <p:cNvSpPr/>
          <p:nvPr/>
        </p:nvSpPr>
        <p:spPr>
          <a:xfrm>
            <a:off x="71445" y="4535488"/>
            <a:ext cx="2289175" cy="360362"/>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500" dirty="0">
                <a:solidFill>
                  <a:prstClr val="black"/>
                </a:solidFill>
                <a:latin typeface="HG創英角ｺﾞｼｯｸUB" panose="020B0909000000000000" pitchFamily="49" charset="-128"/>
                <a:ea typeface="HG創英角ｺﾞｼｯｸUB" panose="020B0909000000000000" pitchFamily="49" charset="-128"/>
              </a:rPr>
              <a:t>３．改正法案について</a:t>
            </a:r>
          </a:p>
        </p:txBody>
      </p:sp>
      <p:sp>
        <p:nvSpPr>
          <p:cNvPr id="11" name="正方形/長方形 10"/>
          <p:cNvSpPr/>
          <p:nvPr/>
        </p:nvSpPr>
        <p:spPr>
          <a:xfrm>
            <a:off x="5372130" y="487363"/>
            <a:ext cx="4456113"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平成</a:t>
            </a:r>
            <a:r>
              <a:rPr lang="en-US" altLang="ja-JP" sz="1200" dirty="0">
                <a:solidFill>
                  <a:prstClr val="black"/>
                </a:solidFill>
              </a:rPr>
              <a:t>28</a:t>
            </a:r>
            <a:r>
              <a:rPr lang="ja-JP" altLang="en-US" sz="1200" dirty="0">
                <a:solidFill>
                  <a:prstClr val="black"/>
                </a:solidFill>
              </a:rPr>
              <a:t>年</a:t>
            </a:r>
            <a:r>
              <a:rPr lang="en-US" altLang="ja-JP" sz="1200" dirty="0">
                <a:solidFill>
                  <a:prstClr val="black"/>
                </a:solidFill>
              </a:rPr>
              <a:t>3</a:t>
            </a:r>
            <a:r>
              <a:rPr lang="ja-JP" altLang="en-US" sz="1200" dirty="0">
                <a:solidFill>
                  <a:prstClr val="black"/>
                </a:solidFill>
              </a:rPr>
              <a:t>月</a:t>
            </a:r>
            <a:r>
              <a:rPr lang="en-US" altLang="ja-JP" sz="1200" dirty="0">
                <a:solidFill>
                  <a:prstClr val="black"/>
                </a:solidFill>
              </a:rPr>
              <a:t>8</a:t>
            </a:r>
            <a:r>
              <a:rPr lang="ja-JP" altLang="en-US" sz="1200" dirty="0">
                <a:solidFill>
                  <a:prstClr val="black"/>
                </a:solidFill>
              </a:rPr>
              <a:t>日（火）　障害保健福祉関係主管課長会議資料より</a:t>
            </a:r>
          </a:p>
        </p:txBody>
      </p:sp>
      <p:sp>
        <p:nvSpPr>
          <p:cNvPr id="13"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19</a:t>
            </a:fld>
            <a:endParaRPr lang="ja-JP" altLang="en-US" sz="1400" dirty="0" smtClean="0">
              <a:solidFill>
                <a:srgbClr val="000000"/>
              </a:solidFill>
            </a:endParaRPr>
          </a:p>
        </p:txBody>
      </p:sp>
    </p:spTree>
    <p:extLst>
      <p:ext uri="{BB962C8B-B14F-4D97-AF65-F5344CB8AC3E}">
        <p14:creationId xmlns:p14="http://schemas.microsoft.com/office/powerpoint/2010/main" val="3029226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nvPr>
        </p:nvGraphicFramePr>
        <p:xfrm>
          <a:off x="488949" y="890589"/>
          <a:ext cx="8921751" cy="5727131"/>
        </p:xfrm>
        <a:graphic>
          <a:graphicData uri="http://schemas.openxmlformats.org/drawingml/2006/table">
            <a:tbl>
              <a:tblPr firstRow="1" bandRow="1">
                <a:tableStyleId>{5940675A-B579-460E-94D1-54222C63F5DA}</a:tableStyleId>
              </a:tblPr>
              <a:tblGrid>
                <a:gridCol w="1361287"/>
                <a:gridCol w="2736169"/>
                <a:gridCol w="4824295"/>
              </a:tblGrid>
              <a:tr h="324847">
                <a:tc>
                  <a:txBody>
                    <a:bodyPr/>
                    <a:lstStyle/>
                    <a:p>
                      <a:pPr algn="ctr"/>
                      <a:r>
                        <a:rPr kumimoji="1" lang="ja-JP" altLang="en-US" sz="1400" dirty="0" smtClean="0"/>
                        <a:t>回</a:t>
                      </a:r>
                      <a:endParaRPr kumimoji="1" lang="ja-JP" altLang="en-US" sz="1400" dirty="0"/>
                    </a:p>
                  </a:txBody>
                  <a:tcPr marL="91436" marR="91436" marT="45724" marB="45724"/>
                </a:tc>
                <a:tc>
                  <a:txBody>
                    <a:bodyPr/>
                    <a:lstStyle/>
                    <a:p>
                      <a:pPr algn="ctr"/>
                      <a:r>
                        <a:rPr kumimoji="1" lang="ja-JP" altLang="en-US" sz="1400" dirty="0" smtClean="0"/>
                        <a:t>日　時</a:t>
                      </a:r>
                      <a:endParaRPr kumimoji="1" lang="ja-JP" altLang="en-US" sz="1400" dirty="0"/>
                    </a:p>
                  </a:txBody>
                  <a:tcPr marL="91436" marR="91436" marT="45724" marB="45724"/>
                </a:tc>
                <a:tc>
                  <a:txBody>
                    <a:bodyPr/>
                    <a:lstStyle/>
                    <a:p>
                      <a:pPr algn="ctr"/>
                      <a:r>
                        <a:rPr kumimoji="1" lang="ja-JP" altLang="en-US" sz="1400" dirty="0" smtClean="0"/>
                        <a:t>議　題</a:t>
                      </a:r>
                      <a:endParaRPr kumimoji="1" lang="ja-JP" altLang="en-US" sz="1400" dirty="0"/>
                    </a:p>
                  </a:txBody>
                  <a:tcPr marL="91436" marR="91436" marT="45724" marB="45724"/>
                </a:tc>
              </a:tr>
              <a:tr h="285388">
                <a:tc>
                  <a:txBody>
                    <a:bodyPr/>
                    <a:lstStyle/>
                    <a:p>
                      <a:r>
                        <a:rPr lang="ja-JP" altLang="en-US" sz="1400" dirty="0" smtClean="0">
                          <a:effectLst/>
                        </a:rPr>
                        <a:t>第</a:t>
                      </a:r>
                      <a:r>
                        <a:rPr lang="en-US" altLang="ja-JP" sz="1400" dirty="0" smtClean="0">
                          <a:effectLst/>
                        </a:rPr>
                        <a:t>61</a:t>
                      </a:r>
                      <a:r>
                        <a:rPr lang="ja-JP" altLang="en-US" sz="1400" dirty="0" smtClean="0">
                          <a:effectLst/>
                        </a:rPr>
                        <a:t>回</a:t>
                      </a:r>
                      <a:endParaRPr kumimoji="1" lang="ja-JP" altLang="en-US" sz="1400" dirty="0"/>
                    </a:p>
                  </a:txBody>
                  <a:tcPr marL="71996" marR="71996" marT="36004" marB="36004" anchor="ctr"/>
                </a:tc>
                <a:tc>
                  <a:txBody>
                    <a:bodyPr/>
                    <a:lstStyle/>
                    <a:p>
                      <a:r>
                        <a:rPr kumimoji="1" lang="ja-JP" altLang="en-US" sz="1400" b="0" i="0" u="none" strike="noStrike" kern="1200" baseline="0" dirty="0" smtClean="0">
                          <a:solidFill>
                            <a:schemeClr val="tx1"/>
                          </a:solidFill>
                          <a:latin typeface="+mn-lt"/>
                          <a:ea typeface="+mn-ea"/>
                          <a:cs typeface="+mn-cs"/>
                        </a:rPr>
                        <a:t>４月２８日（火）</a:t>
                      </a:r>
                      <a:endParaRPr kumimoji="1" lang="ja-JP" altLang="en-US" sz="1400" dirty="0"/>
                    </a:p>
                  </a:txBody>
                  <a:tcPr marL="71996" marR="71996" marT="36004" marB="36004" anchor="ctr"/>
                </a:tc>
                <a:tc>
                  <a:txBody>
                    <a:bodyPr/>
                    <a:lstStyle/>
                    <a:p>
                      <a:r>
                        <a:rPr kumimoji="1" lang="ja-JP" altLang="en-US" sz="1100" b="0" i="0" u="none" strike="noStrike" kern="1200" baseline="0" dirty="0" smtClean="0">
                          <a:solidFill>
                            <a:schemeClr val="tx1"/>
                          </a:solidFill>
                          <a:latin typeface="+mn-lt"/>
                          <a:ea typeface="+mn-ea"/>
                          <a:cs typeface="+mn-cs"/>
                        </a:rPr>
                        <a:t>障害者総合支援法施行後３年を目途とした見直しについて</a:t>
                      </a:r>
                      <a:endParaRPr kumimoji="1" lang="ja-JP" altLang="en-US" sz="1100" dirty="0"/>
                    </a:p>
                  </a:txBody>
                  <a:tcPr marL="71996" marR="71996" marT="36004" marB="36004" anchor="ctr"/>
                </a:tc>
              </a:tr>
              <a:tr h="285388">
                <a:tc>
                  <a:txBody>
                    <a:bodyPr/>
                    <a:lstStyle/>
                    <a:p>
                      <a:r>
                        <a:rPr kumimoji="1" lang="ja-JP" altLang="en-US" sz="1400" b="0" i="0" u="none" strike="noStrike" kern="1200" baseline="0" dirty="0" smtClean="0">
                          <a:solidFill>
                            <a:schemeClr val="tx1"/>
                          </a:solidFill>
                          <a:latin typeface="+mn-lt"/>
                          <a:ea typeface="+mn-ea"/>
                          <a:cs typeface="+mn-cs"/>
                        </a:rPr>
                        <a:t>第</a:t>
                      </a:r>
                      <a:r>
                        <a:rPr kumimoji="1" lang="en-US" altLang="ja-JP" sz="1400" b="0" i="0" u="none" strike="noStrike" kern="1200" baseline="0" dirty="0" smtClean="0">
                          <a:solidFill>
                            <a:schemeClr val="tx1"/>
                          </a:solidFill>
                          <a:latin typeface="+mn-lt"/>
                          <a:ea typeface="+mn-ea"/>
                          <a:cs typeface="+mn-cs"/>
                        </a:rPr>
                        <a:t>62</a:t>
                      </a:r>
                      <a:r>
                        <a:rPr kumimoji="1" lang="ja-JP" altLang="en-US" sz="1400" b="0" i="0" u="none" strike="noStrike" kern="1200" baseline="0" dirty="0" smtClean="0">
                          <a:solidFill>
                            <a:schemeClr val="tx1"/>
                          </a:solidFill>
                          <a:latin typeface="+mn-lt"/>
                          <a:ea typeface="+mn-ea"/>
                          <a:cs typeface="+mn-cs"/>
                        </a:rPr>
                        <a:t>回～</a:t>
                      </a:r>
                      <a:r>
                        <a:rPr kumimoji="1" lang="en-US" altLang="ja-JP" sz="1400" b="0" i="0" u="none" strike="noStrike" kern="1200" baseline="0" dirty="0" smtClean="0">
                          <a:solidFill>
                            <a:schemeClr val="tx1"/>
                          </a:solidFill>
                          <a:latin typeface="+mn-lt"/>
                          <a:ea typeface="+mn-ea"/>
                          <a:cs typeface="+mn-cs"/>
                        </a:rPr>
                        <a:t>65</a:t>
                      </a:r>
                      <a:r>
                        <a:rPr kumimoji="1" lang="ja-JP" altLang="en-US" sz="1400" b="0" i="0" u="none" strike="noStrike" kern="1200" baseline="0" dirty="0" smtClean="0">
                          <a:solidFill>
                            <a:schemeClr val="tx1"/>
                          </a:solidFill>
                          <a:latin typeface="+mn-lt"/>
                          <a:ea typeface="+mn-ea"/>
                          <a:cs typeface="+mn-cs"/>
                        </a:rPr>
                        <a:t>回</a:t>
                      </a:r>
                      <a:endParaRPr kumimoji="1" lang="ja-JP" altLang="en-US" sz="1400" dirty="0"/>
                    </a:p>
                  </a:txBody>
                  <a:tcPr marL="71996" marR="71996" marT="36004" marB="36004" anchor="ctr"/>
                </a:tc>
                <a:tc>
                  <a:txBody>
                    <a:bodyPr/>
                    <a:lstStyle/>
                    <a:p>
                      <a:r>
                        <a:rPr kumimoji="1" lang="ja-JP" altLang="en-US" sz="1400" dirty="0" smtClean="0"/>
                        <a:t>５月２９日（金）～６月１５日（月）</a:t>
                      </a:r>
                      <a:endParaRPr kumimoji="1" lang="en-US" altLang="ja-JP" sz="1400" dirty="0" smtClean="0"/>
                    </a:p>
                  </a:txBody>
                  <a:tcPr marL="71996" marR="71996" marT="36004" marB="36004" anchor="ctr"/>
                </a:tc>
                <a:tc>
                  <a:txBody>
                    <a:bodyPr/>
                    <a:lstStyle/>
                    <a:p>
                      <a:r>
                        <a:rPr kumimoji="1" lang="ja-JP" altLang="en-US" sz="1100" dirty="0" smtClean="0"/>
                        <a:t>関係団体ヒアリング</a:t>
                      </a:r>
                      <a:endParaRPr kumimoji="1" lang="ja-JP" altLang="en-US" sz="1100" dirty="0"/>
                    </a:p>
                  </a:txBody>
                  <a:tcPr marL="71996" marR="71996" marT="36004" marB="36004" anchor="ctr"/>
                </a:tc>
              </a:tr>
              <a:tr h="392079">
                <a:tc>
                  <a:txBody>
                    <a:bodyPr/>
                    <a:lstStyle/>
                    <a:p>
                      <a:r>
                        <a:rPr kumimoji="1" lang="ja-JP" altLang="en-US" sz="1400" dirty="0" smtClean="0"/>
                        <a:t>第</a:t>
                      </a:r>
                      <a:r>
                        <a:rPr kumimoji="1" lang="en-US" altLang="ja-JP" sz="1400" dirty="0" smtClean="0"/>
                        <a:t>66</a:t>
                      </a:r>
                      <a:r>
                        <a:rPr kumimoji="1" lang="ja-JP" altLang="en-US" sz="1400" dirty="0" smtClean="0"/>
                        <a:t>回</a:t>
                      </a:r>
                      <a:endParaRPr kumimoji="1" lang="ja-JP" altLang="en-US" sz="1400" dirty="0"/>
                    </a:p>
                  </a:txBody>
                  <a:tcPr marL="71996" marR="71996" marT="36004" marB="36004" anchor="ctr"/>
                </a:tc>
                <a:tc>
                  <a:txBody>
                    <a:bodyPr/>
                    <a:lstStyle/>
                    <a:p>
                      <a:r>
                        <a:rPr kumimoji="1" lang="ja-JP" altLang="en-US" sz="1400" dirty="0" smtClean="0"/>
                        <a:t>７月７日（火）</a:t>
                      </a:r>
                      <a:endParaRPr kumimoji="1" lang="ja-JP" altLang="en-US" sz="1400" dirty="0"/>
                    </a:p>
                  </a:txBody>
                  <a:tcPr marL="71996" marR="71996" marT="36004" marB="36004" anchor="ctr"/>
                </a:tc>
                <a:tc>
                  <a:txBody>
                    <a:bodyPr/>
                    <a:lstStyle/>
                    <a:p>
                      <a:r>
                        <a:rPr kumimoji="1" lang="ja-JP" altLang="en-US" sz="1100" dirty="0" smtClean="0"/>
                        <a:t>障害福祉施策等に関する最近の動き（報告）、常時介護を要する障害者等に対する支援について</a:t>
                      </a:r>
                      <a:endParaRPr kumimoji="1" lang="ja-JP" altLang="en-US" sz="1100" dirty="0"/>
                    </a:p>
                  </a:txBody>
                  <a:tcPr marL="71996" marR="71996" marT="36004" marB="36004" anchor="ctr"/>
                </a:tc>
              </a:tr>
              <a:tr h="285388">
                <a:tc>
                  <a:txBody>
                    <a:bodyPr/>
                    <a:lstStyle/>
                    <a:p>
                      <a:r>
                        <a:rPr kumimoji="1" lang="ja-JP" altLang="en-US" sz="1400" dirty="0" smtClean="0"/>
                        <a:t>第</a:t>
                      </a:r>
                      <a:r>
                        <a:rPr kumimoji="1" lang="en-US" altLang="ja-JP" sz="1400" dirty="0" smtClean="0"/>
                        <a:t>67</a:t>
                      </a:r>
                      <a:r>
                        <a:rPr kumimoji="1" lang="ja-JP" altLang="en-US" sz="1400" dirty="0" smtClean="0"/>
                        <a:t>回</a:t>
                      </a:r>
                      <a:endParaRPr kumimoji="1" lang="ja-JP" altLang="en-US" sz="1400" dirty="0"/>
                    </a:p>
                  </a:txBody>
                  <a:tcPr marL="71996" marR="71996" marT="36004" marB="36004" anchor="ctr"/>
                </a:tc>
                <a:tc>
                  <a:txBody>
                    <a:bodyPr/>
                    <a:lstStyle/>
                    <a:p>
                      <a:r>
                        <a:rPr kumimoji="1" lang="ja-JP" altLang="en-US" sz="1400" dirty="0" smtClean="0"/>
                        <a:t>７月１４日（火）</a:t>
                      </a:r>
                      <a:endParaRPr kumimoji="1" lang="ja-JP" altLang="en-US" sz="1400" dirty="0"/>
                    </a:p>
                  </a:txBody>
                  <a:tcPr marL="71996" marR="71996" marT="36004" marB="36004" anchor="ctr"/>
                </a:tc>
                <a:tc>
                  <a:txBody>
                    <a:bodyPr/>
                    <a:lstStyle/>
                    <a:p>
                      <a:r>
                        <a:rPr kumimoji="1" lang="ja-JP" altLang="en-US" sz="1100" dirty="0" smtClean="0"/>
                        <a:t>障害者等の移動の支援について、障害者の就労支援について</a:t>
                      </a:r>
                      <a:endParaRPr kumimoji="1" lang="ja-JP" altLang="en-US" sz="1100" dirty="0"/>
                    </a:p>
                  </a:txBody>
                  <a:tcPr marL="71996" marR="71996" marT="36004" marB="36004" anchor="ctr"/>
                </a:tc>
              </a:tr>
              <a:tr h="28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68</a:t>
                      </a:r>
                      <a:r>
                        <a:rPr kumimoji="1" lang="ja-JP" altLang="en-US" sz="1400" dirty="0" smtClean="0"/>
                        <a:t>回</a:t>
                      </a:r>
                    </a:p>
                  </a:txBody>
                  <a:tcPr marL="71996" marR="71996" marT="36004" marB="36004" anchor="ctr"/>
                </a:tc>
                <a:tc>
                  <a:txBody>
                    <a:bodyPr/>
                    <a:lstStyle/>
                    <a:p>
                      <a:r>
                        <a:rPr kumimoji="1" lang="ja-JP" altLang="en-US" sz="1400" dirty="0" smtClean="0"/>
                        <a:t>７月２４日（金）</a:t>
                      </a:r>
                      <a:endParaRPr kumimoji="1" lang="ja-JP" altLang="en-US" sz="1400" dirty="0"/>
                    </a:p>
                  </a:txBody>
                  <a:tcPr marL="71996" marR="71996" marT="36004" marB="36004" anchor="ctr"/>
                </a:tc>
                <a:tc>
                  <a:txBody>
                    <a:bodyPr/>
                    <a:lstStyle/>
                    <a:p>
                      <a:r>
                        <a:rPr kumimoji="1" lang="ja-JP" altLang="en-US" sz="1100" dirty="0" smtClean="0"/>
                        <a:t>高齢の障害者に対する支援の在り方について</a:t>
                      </a:r>
                      <a:endParaRPr kumimoji="1" lang="ja-JP" altLang="en-US" sz="1100" dirty="0"/>
                    </a:p>
                  </a:txBody>
                  <a:tcPr marL="71996" marR="71996" marT="36004" marB="36004" anchor="ctr"/>
                </a:tc>
              </a:tr>
              <a:tr h="55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69</a:t>
                      </a:r>
                      <a:r>
                        <a:rPr kumimoji="1" lang="ja-JP" altLang="en-US" sz="1400" dirty="0" smtClean="0"/>
                        <a:t>回</a:t>
                      </a:r>
                    </a:p>
                  </a:txBody>
                  <a:tcPr marL="71996" marR="71996" marT="36004" marB="36004" anchor="ctr"/>
                </a:tc>
                <a:tc>
                  <a:txBody>
                    <a:bodyPr/>
                    <a:lstStyle/>
                    <a:p>
                      <a:r>
                        <a:rPr kumimoji="1" lang="ja-JP" altLang="en-US" sz="1400" dirty="0" smtClean="0"/>
                        <a:t>９月８日（火）</a:t>
                      </a:r>
                      <a:endParaRPr kumimoji="1" lang="ja-JP" altLang="en-US" sz="1400" dirty="0"/>
                    </a:p>
                  </a:txBody>
                  <a:tcPr marL="71996" marR="71996" marT="36004" marB="36004" anchor="ctr"/>
                </a:tc>
                <a:tc>
                  <a:txBody>
                    <a:bodyPr/>
                    <a:lstStyle/>
                    <a:p>
                      <a:r>
                        <a:rPr kumimoji="1" lang="ja-JP" altLang="en-US" sz="1100" dirty="0" smtClean="0"/>
                        <a:t>障害者の意思決定支援・成年後見制度の利用促進の在り方について、手話通訳等を行う者の派遣その他の聴覚、言語機能、音声機能その他の障害のため意思疎通を図ることに支障がある障害者等に対する支援の在り方について</a:t>
                      </a:r>
                      <a:endParaRPr kumimoji="1" lang="ja-JP" altLang="en-US" sz="1100" dirty="0"/>
                    </a:p>
                  </a:txBody>
                  <a:tcPr marL="71996" marR="71996" marT="36004" marB="36004" anchor="ctr"/>
                </a:tc>
              </a:tr>
              <a:tr h="28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70</a:t>
                      </a:r>
                      <a:r>
                        <a:rPr kumimoji="1" lang="ja-JP" altLang="en-US" sz="1400" dirty="0" smtClean="0"/>
                        <a:t>回</a:t>
                      </a:r>
                    </a:p>
                  </a:txBody>
                  <a:tcPr marL="71996" marR="71996" marT="36004" marB="36004" anchor="ctr"/>
                </a:tc>
                <a:tc>
                  <a:txBody>
                    <a:bodyPr/>
                    <a:lstStyle/>
                    <a:p>
                      <a:r>
                        <a:rPr kumimoji="1" lang="ja-JP" altLang="en-US" sz="1400" dirty="0" smtClean="0"/>
                        <a:t>９月９日（水）</a:t>
                      </a:r>
                      <a:endParaRPr kumimoji="1" lang="ja-JP" altLang="en-US" sz="1400" dirty="0"/>
                    </a:p>
                  </a:txBody>
                  <a:tcPr marL="71996" marR="71996" marT="36004" marB="36004" anchor="ctr"/>
                </a:tc>
                <a:tc>
                  <a:txBody>
                    <a:bodyPr/>
                    <a:lstStyle/>
                    <a:p>
                      <a:r>
                        <a:rPr kumimoji="1" lang="ja-JP" altLang="en-US" sz="1100" dirty="0" smtClean="0"/>
                        <a:t>障害児支援について、障害支援区分の認定を含めた支給決定の在り方について</a:t>
                      </a:r>
                      <a:endParaRPr kumimoji="1" lang="ja-JP" altLang="en-US" sz="1100" dirty="0"/>
                    </a:p>
                  </a:txBody>
                  <a:tcPr marL="71996" marR="71996" marT="36004" marB="36004" anchor="ctr"/>
                </a:tc>
              </a:tr>
              <a:tr h="3920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71</a:t>
                      </a:r>
                      <a:r>
                        <a:rPr kumimoji="1" lang="ja-JP" altLang="en-US" sz="1400" dirty="0" smtClean="0"/>
                        <a:t>回</a:t>
                      </a:r>
                    </a:p>
                  </a:txBody>
                  <a:tcPr marL="71996" marR="71996" marT="36004" marB="36004" anchor="ctr"/>
                </a:tc>
                <a:tc>
                  <a:txBody>
                    <a:bodyPr/>
                    <a:lstStyle/>
                    <a:p>
                      <a:r>
                        <a:rPr kumimoji="1" lang="ja-JP" altLang="en-US" sz="1400" dirty="0" smtClean="0"/>
                        <a:t>９月２５日（金）</a:t>
                      </a:r>
                      <a:endParaRPr kumimoji="1" lang="ja-JP" altLang="en-US" sz="1400" dirty="0"/>
                    </a:p>
                  </a:txBody>
                  <a:tcPr marL="71996" marR="71996" marT="36004" marB="36004" anchor="ctr"/>
                </a:tc>
                <a:tc>
                  <a:txBody>
                    <a:bodyPr/>
                    <a:lstStyle/>
                    <a:p>
                      <a:r>
                        <a:rPr kumimoji="1" lang="ja-JP" altLang="en-US" sz="1100" dirty="0" smtClean="0"/>
                        <a:t>精神障害者に対する支援の在り方について、その他の障害福祉サービスの在り方について</a:t>
                      </a:r>
                      <a:endParaRPr kumimoji="1" lang="ja-JP" altLang="en-US" sz="1100" dirty="0"/>
                    </a:p>
                  </a:txBody>
                  <a:tcPr marL="71996" marR="71996" marT="36004" marB="36004" anchor="ctr"/>
                </a:tc>
              </a:tr>
              <a:tr h="3920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72</a:t>
                      </a:r>
                      <a:r>
                        <a:rPr kumimoji="1" lang="ja-JP" altLang="en-US" sz="1400" dirty="0" smtClean="0"/>
                        <a:t>回</a:t>
                      </a:r>
                    </a:p>
                  </a:txBody>
                  <a:tcPr marL="71996" marR="71996" marT="36004" marB="36004" anchor="ctr"/>
                </a:tc>
                <a:tc>
                  <a:txBody>
                    <a:bodyPr/>
                    <a:lstStyle/>
                    <a:p>
                      <a:r>
                        <a:rPr kumimoji="1" lang="ja-JP" altLang="en-US" sz="1400" dirty="0" smtClean="0"/>
                        <a:t>１０月１５日（木</a:t>
                      </a:r>
                      <a:r>
                        <a:rPr kumimoji="1" lang="ja-JP" altLang="en-US" sz="1400" dirty="0"/>
                        <a:t>）</a:t>
                      </a:r>
                      <a:endParaRPr kumimoji="1" lang="en-US" altLang="ja-JP" sz="1400" dirty="0" smtClean="0"/>
                    </a:p>
                  </a:txBody>
                  <a:tcPr marL="71996" marR="71996" marT="36004" marB="36004" anchor="ctr"/>
                </a:tc>
                <a:tc>
                  <a:txBody>
                    <a:bodyPr/>
                    <a:lstStyle/>
                    <a:p>
                      <a:r>
                        <a:rPr kumimoji="1" lang="ja-JP" altLang="en-US" sz="1100" dirty="0" smtClean="0"/>
                        <a:t>常時介護を要する障害者等に対する支援について、障害者等の移動の支援について、障害者の就労支援について</a:t>
                      </a:r>
                      <a:endParaRPr kumimoji="1" lang="ja-JP" altLang="en-US" sz="1100" dirty="0"/>
                    </a:p>
                  </a:txBody>
                  <a:tcPr marL="71996" marR="71996" marT="36004" marB="36004" anchor="ctr"/>
                </a:tc>
              </a:tr>
              <a:tr h="7121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73</a:t>
                      </a:r>
                      <a:r>
                        <a:rPr kumimoji="1" lang="ja-JP" altLang="en-US" sz="1400" dirty="0" smtClean="0"/>
                        <a:t>回</a:t>
                      </a:r>
                    </a:p>
                  </a:txBody>
                  <a:tcPr marL="71996" marR="71996" marT="36004" marB="36004" anchor="ctr"/>
                </a:tc>
                <a:tc>
                  <a:txBody>
                    <a:bodyPr/>
                    <a:lstStyle/>
                    <a:p>
                      <a:r>
                        <a:rPr kumimoji="1" lang="ja-JP" altLang="en-US" sz="1400" dirty="0" smtClean="0"/>
                        <a:t>１０月２０日（火）</a:t>
                      </a:r>
                      <a:endParaRPr kumimoji="1" lang="ja-JP" altLang="en-US" sz="1400" dirty="0"/>
                    </a:p>
                  </a:txBody>
                  <a:tcPr marL="71996" marR="71996" marT="36004" marB="36004"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精神障害者に対する支援の在り方について、障害者の意思決定支援・成年後見制度の利用促進の在り方について、手話通訳等を行う者の派遣その他の聴覚、言語機能、音声機能その他の障害のため意思疎通を図ることに支障がある障害者等に対する支援の在り方について</a:t>
                      </a:r>
                    </a:p>
                  </a:txBody>
                  <a:tcPr marL="71996" marR="71996" marT="36004" marB="36004" anchor="ctr"/>
                </a:tc>
              </a:tr>
              <a:tr h="3920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74</a:t>
                      </a:r>
                      <a:r>
                        <a:rPr kumimoji="1" lang="ja-JP" altLang="en-US" sz="1400" dirty="0" smtClean="0"/>
                        <a:t>回</a:t>
                      </a:r>
                    </a:p>
                  </a:txBody>
                  <a:tcPr marL="71996" marR="71996" marT="36004" marB="36004" anchor="ctr"/>
                </a:tc>
                <a:tc>
                  <a:txBody>
                    <a:bodyPr/>
                    <a:lstStyle/>
                    <a:p>
                      <a:r>
                        <a:rPr kumimoji="1" lang="ja-JP" altLang="en-US" sz="1400" dirty="0" smtClean="0"/>
                        <a:t>１１月２日（月）</a:t>
                      </a:r>
                      <a:endParaRPr kumimoji="1" lang="ja-JP" altLang="en-US" sz="1400" dirty="0"/>
                    </a:p>
                  </a:txBody>
                  <a:tcPr marL="71996" marR="71996" marT="36004" marB="36004"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高齢の障害者に対する支援の在り方について、障害支援区分の認定を含めた支給決定の在り方について</a:t>
                      </a:r>
                    </a:p>
                  </a:txBody>
                  <a:tcPr marL="71996" marR="71996" marT="36004" marB="36004" anchor="ctr"/>
                </a:tc>
              </a:tr>
              <a:tr h="28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75</a:t>
                      </a:r>
                      <a:r>
                        <a:rPr kumimoji="1" lang="ja-JP" altLang="en-US" sz="1400" dirty="0" smtClean="0"/>
                        <a:t>回</a:t>
                      </a:r>
                    </a:p>
                  </a:txBody>
                  <a:tcPr marL="71996" marR="71996" marT="36004" marB="36004" anchor="ctr"/>
                </a:tc>
                <a:tc>
                  <a:txBody>
                    <a:bodyPr/>
                    <a:lstStyle/>
                    <a:p>
                      <a:r>
                        <a:rPr kumimoji="1" lang="ja-JP" altLang="en-US" sz="1400" dirty="0" smtClean="0"/>
                        <a:t>１１月９日（月）</a:t>
                      </a:r>
                      <a:endParaRPr kumimoji="1" lang="ja-JP" altLang="en-US" sz="1400" dirty="0"/>
                    </a:p>
                  </a:txBody>
                  <a:tcPr marL="71996" marR="71996" marT="36004" marB="36004" anchor="ctr"/>
                </a:tc>
                <a:tc>
                  <a:txBody>
                    <a:bodyPr/>
                    <a:lstStyle/>
                    <a:p>
                      <a:r>
                        <a:rPr kumimoji="1" lang="ja-JP" altLang="en-US" sz="1100" dirty="0" smtClean="0"/>
                        <a:t>障害児支援について、その他の障害福祉サービスの在り方について</a:t>
                      </a:r>
                      <a:endParaRPr kumimoji="1" lang="ja-JP" altLang="en-US" sz="1100" dirty="0"/>
                    </a:p>
                  </a:txBody>
                  <a:tcPr marL="71996" marR="71996" marT="36004" marB="36004" anchor="ctr"/>
                </a:tc>
              </a:tr>
              <a:tr h="315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76</a:t>
                      </a:r>
                      <a:r>
                        <a:rPr kumimoji="1" lang="ja-JP" altLang="en-US" sz="1400" dirty="0" smtClean="0"/>
                        <a:t>回・</a:t>
                      </a:r>
                      <a:r>
                        <a:rPr kumimoji="1" lang="en-US" altLang="ja-JP" sz="1400" dirty="0" smtClean="0"/>
                        <a:t>77</a:t>
                      </a:r>
                      <a:r>
                        <a:rPr kumimoji="1" lang="ja-JP" altLang="en-US" sz="1400" dirty="0" smtClean="0"/>
                        <a:t>回</a:t>
                      </a:r>
                    </a:p>
                  </a:txBody>
                  <a:tcPr marL="71996" marR="71996" marT="36004" marB="36004" anchor="ctr"/>
                </a:tc>
                <a:tc>
                  <a:txBody>
                    <a:bodyPr/>
                    <a:lstStyle/>
                    <a:p>
                      <a:r>
                        <a:rPr kumimoji="1" lang="ja-JP" altLang="en-US" sz="1400" dirty="0" smtClean="0"/>
                        <a:t>１１月１３日（金）、１１月２７日（金）</a:t>
                      </a:r>
                      <a:endParaRPr kumimoji="1" lang="ja-JP" altLang="en-US" sz="1400" dirty="0"/>
                    </a:p>
                  </a:txBody>
                  <a:tcPr marL="71996" marR="71996" marT="36004" marB="36004" anchor="ctr"/>
                </a:tc>
                <a:tc>
                  <a:txBody>
                    <a:bodyPr/>
                    <a:lstStyle/>
                    <a:p>
                      <a:r>
                        <a:rPr kumimoji="1" lang="ja-JP" altLang="en-US" sz="1100" dirty="0" smtClean="0"/>
                        <a:t>議論の整理</a:t>
                      </a:r>
                      <a:endParaRPr kumimoji="1" lang="ja-JP" altLang="en-US" sz="1100" dirty="0"/>
                    </a:p>
                  </a:txBody>
                  <a:tcPr marL="71996" marR="71996" marT="36004" marB="36004" anchor="ctr"/>
                </a:tc>
              </a:tr>
              <a:tr h="3060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78</a:t>
                      </a:r>
                      <a:r>
                        <a:rPr kumimoji="1" lang="ja-JP" altLang="en-US" sz="1400" dirty="0" smtClean="0"/>
                        <a:t>回・</a:t>
                      </a:r>
                      <a:r>
                        <a:rPr kumimoji="1" lang="en-US" altLang="ja-JP" sz="1400" dirty="0" smtClean="0"/>
                        <a:t>79</a:t>
                      </a:r>
                      <a:r>
                        <a:rPr kumimoji="1" lang="ja-JP" altLang="en-US" sz="1400" dirty="0" smtClean="0"/>
                        <a:t>回</a:t>
                      </a:r>
                    </a:p>
                  </a:txBody>
                  <a:tcPr marL="71996" marR="71996" marT="36004" marB="36004" anchor="ctr"/>
                </a:tc>
                <a:tc>
                  <a:txBody>
                    <a:bodyPr/>
                    <a:lstStyle/>
                    <a:p>
                      <a:r>
                        <a:rPr kumimoji="1" lang="ja-JP" altLang="en-US" sz="1400" dirty="0" smtClean="0"/>
                        <a:t>１２月４日（金）、１４日（月）</a:t>
                      </a:r>
                      <a:endParaRPr kumimoji="1" lang="ja-JP" altLang="en-US" sz="1400" dirty="0"/>
                    </a:p>
                  </a:txBody>
                  <a:tcPr marL="71996" marR="71996" marT="36004" marB="36004" anchor="ctr"/>
                </a:tc>
                <a:tc>
                  <a:txBody>
                    <a:bodyPr/>
                    <a:lstStyle/>
                    <a:p>
                      <a:r>
                        <a:rPr kumimoji="1" lang="ja-JP" altLang="en-US" sz="1100" dirty="0" smtClean="0"/>
                        <a:t>報告書（案）について</a:t>
                      </a:r>
                      <a:endParaRPr kumimoji="1" lang="ja-JP" altLang="en-US" sz="1100" dirty="0"/>
                    </a:p>
                  </a:txBody>
                  <a:tcPr marL="71996" marR="71996" marT="36004" marB="36004" anchor="ctr"/>
                </a:tc>
              </a:tr>
            </a:tbl>
          </a:graphicData>
        </a:graphic>
      </p:graphicFrame>
      <p:sp>
        <p:nvSpPr>
          <p:cNvPr id="6" name="タイトル 1"/>
          <p:cNvSpPr>
            <a:spLocks noGrp="1"/>
          </p:cNvSpPr>
          <p:nvPr>
            <p:ph type="title"/>
          </p:nvPr>
        </p:nvSpPr>
        <p:spPr>
          <a:xfrm>
            <a:off x="488949" y="404813"/>
            <a:ext cx="8915400" cy="431800"/>
          </a:xfrm>
        </p:spPr>
        <p:txBody>
          <a:bodyPr>
            <a:normAutofit fontScale="90000"/>
          </a:bodyPr>
          <a:lstStyle/>
          <a:p>
            <a:pPr algn="l">
              <a:defRPr/>
            </a:pPr>
            <a:r>
              <a:rPr lang="ja-JP" altLang="en-US" sz="2400" dirty="0" smtClean="0"/>
              <a:t>社会保障審議会障害者部会　本件見直しに係る開催状況</a:t>
            </a:r>
            <a:endParaRPr lang="ja-JP" altLang="en-US" sz="2400" dirty="0"/>
          </a:p>
        </p:txBody>
      </p:sp>
      <p:sp>
        <p:nvSpPr>
          <p:cNvPr id="7"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2</a:t>
            </a:fld>
            <a:endParaRPr lang="ja-JP" altLang="en-US" sz="1400" dirty="0" smtClean="0">
              <a:solidFill>
                <a:srgbClr val="000000"/>
              </a:solidFill>
            </a:endParaRPr>
          </a:p>
        </p:txBody>
      </p:sp>
    </p:spTree>
    <p:extLst>
      <p:ext uri="{BB962C8B-B14F-4D97-AF65-F5344CB8AC3E}">
        <p14:creationId xmlns:p14="http://schemas.microsoft.com/office/powerpoint/2010/main" val="1283032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タイトル 1"/>
          <p:cNvSpPr>
            <a:spLocks noGrp="1"/>
          </p:cNvSpPr>
          <p:nvPr>
            <p:ph type="title"/>
          </p:nvPr>
        </p:nvSpPr>
        <p:spPr>
          <a:xfrm>
            <a:off x="495300" y="188913"/>
            <a:ext cx="8915400" cy="1143000"/>
          </a:xfrm>
        </p:spPr>
        <p:txBody>
          <a:bodyPr/>
          <a:lstStyle/>
          <a:p>
            <a:r>
              <a:rPr lang="ja-JP" altLang="en-US" sz="2800" smtClean="0"/>
              <a:t>障害者総合支援法施行</a:t>
            </a:r>
            <a:r>
              <a:rPr lang="en-US" altLang="ja-JP" sz="2800" smtClean="0"/>
              <a:t>3</a:t>
            </a:r>
            <a:r>
              <a:rPr lang="ja-JP" altLang="en-US" sz="2800" smtClean="0"/>
              <a:t>年後の見直しについて</a:t>
            </a:r>
            <a:r>
              <a:rPr lang="en-US" altLang="ja-JP" sz="2800" smtClean="0"/>
              <a:t/>
            </a:r>
            <a:br>
              <a:rPr lang="en-US" altLang="ja-JP" sz="2800" smtClean="0"/>
            </a:br>
            <a:r>
              <a:rPr lang="ja-JP" altLang="en-US" sz="1400" smtClean="0"/>
              <a:t>（社会保障審議会障害者部会　報告書概要／平成</a:t>
            </a:r>
            <a:r>
              <a:rPr lang="en-US" altLang="ja-JP" sz="1400" smtClean="0"/>
              <a:t>27</a:t>
            </a:r>
            <a:r>
              <a:rPr lang="ja-JP" altLang="en-US" sz="1400" smtClean="0"/>
              <a:t>年</a:t>
            </a:r>
            <a:r>
              <a:rPr lang="en-US" altLang="ja-JP" sz="1400" smtClean="0"/>
              <a:t>12</a:t>
            </a:r>
            <a:r>
              <a:rPr lang="ja-JP" altLang="en-US" sz="1400" smtClean="0"/>
              <a:t>月</a:t>
            </a:r>
            <a:r>
              <a:rPr lang="en-US" altLang="ja-JP" sz="1400" smtClean="0"/>
              <a:t>14</a:t>
            </a:r>
            <a:r>
              <a:rPr lang="ja-JP" altLang="en-US" sz="1400" smtClean="0"/>
              <a:t>日）</a:t>
            </a:r>
            <a:endParaRPr lang="ja-JP" altLang="en-US" sz="2800" smtClean="0"/>
          </a:p>
        </p:txBody>
      </p:sp>
      <p:sp>
        <p:nvSpPr>
          <p:cNvPr id="5" name="正方形/長方形 4"/>
          <p:cNvSpPr/>
          <p:nvPr/>
        </p:nvSpPr>
        <p:spPr>
          <a:xfrm>
            <a:off x="3729043" y="6237288"/>
            <a:ext cx="5327650" cy="431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1</a:t>
            </a:r>
            <a:r>
              <a:rPr lang="ja-JP" altLang="en-US" sz="1200" dirty="0">
                <a:solidFill>
                  <a:srgbClr val="000000"/>
                </a:solidFill>
              </a:rPr>
              <a:t>月</a:t>
            </a:r>
            <a:r>
              <a:rPr lang="en-US" altLang="ja-JP" sz="1200" dirty="0">
                <a:solidFill>
                  <a:srgbClr val="000000"/>
                </a:solidFill>
              </a:rPr>
              <a:t>20</a:t>
            </a:r>
            <a:r>
              <a:rPr lang="ja-JP" altLang="en-US" sz="1200" dirty="0">
                <a:solidFill>
                  <a:srgbClr val="000000"/>
                </a:solidFill>
              </a:rPr>
              <a:t>日（水）　全国厚生労働関係部局長会議（厚生分科会）資料</a:t>
            </a:r>
          </a:p>
        </p:txBody>
      </p:sp>
      <p:cxnSp>
        <p:nvCxnSpPr>
          <p:cNvPr id="7" name="直線コネクタ 6"/>
          <p:cNvCxnSpPr/>
          <p:nvPr/>
        </p:nvCxnSpPr>
        <p:spPr>
          <a:xfrm>
            <a:off x="830264" y="1125538"/>
            <a:ext cx="8299450" cy="0"/>
          </a:xfrm>
          <a:prstGeom prst="line">
            <a:avLst/>
          </a:prstGeom>
          <a:ln w="44450" cmpd="thinThick">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912819" y="1196975"/>
            <a:ext cx="8135937" cy="719138"/>
          </a:xfrm>
          <a:prstGeom prst="rect">
            <a:avLst/>
          </a:prstGeom>
          <a:noFill/>
          <a:ln cmpd="sng">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rgbClr val="000000"/>
                </a:solidFill>
              </a:rPr>
              <a:t>　障害者総合支援法（Ｈ２５．４施行）の附則で、施行後３年を目途として障害福祉サービスの在り方等について検討を加え、その結果に基づいて、所要の措置を講ずることとされている。これを受けて、社会保障審議会障害者部会で平成２７年４月から計１９回にわたり検討を行い、今後の取組についてとりまとめた。（</a:t>
            </a:r>
            <a:r>
              <a:rPr lang="ja-JP" altLang="en-US" sz="1200" u="sng" dirty="0">
                <a:solidFill>
                  <a:srgbClr val="000000"/>
                </a:solidFill>
              </a:rPr>
              <a:t>次期通常国会に関係法律の改正案を提出予定</a:t>
            </a:r>
            <a:r>
              <a:rPr lang="ja-JP" altLang="en-US" sz="1200" dirty="0">
                <a:solidFill>
                  <a:srgbClr val="000000"/>
                </a:solidFill>
              </a:rPr>
              <a:t>）</a:t>
            </a:r>
          </a:p>
        </p:txBody>
      </p:sp>
      <p:sp>
        <p:nvSpPr>
          <p:cNvPr id="11" name="正方形/長方形 10"/>
          <p:cNvSpPr/>
          <p:nvPr/>
        </p:nvSpPr>
        <p:spPr>
          <a:xfrm>
            <a:off x="920756" y="2060578"/>
            <a:ext cx="8135938" cy="41052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defRPr/>
            </a:pPr>
            <a:endParaRPr lang="en-US" altLang="ja-JP" sz="1200" dirty="0">
              <a:solidFill>
                <a:srgbClr val="000000"/>
              </a:solidFill>
            </a:endParaRPr>
          </a:p>
          <a:p>
            <a:pPr>
              <a:defRPr/>
            </a:pPr>
            <a:endParaRPr lang="en-US" altLang="ja-JP" sz="1200" dirty="0">
              <a:solidFill>
                <a:srgbClr val="000000"/>
              </a:solidFill>
            </a:endParaRPr>
          </a:p>
          <a:p>
            <a:pPr>
              <a:defRPr/>
            </a:pPr>
            <a:endParaRPr lang="en-US" altLang="ja-JP" sz="1200" dirty="0">
              <a:solidFill>
                <a:srgbClr val="000000"/>
              </a:solidFill>
            </a:endParaRPr>
          </a:p>
          <a:p>
            <a:pPr>
              <a:defRPr/>
            </a:pPr>
            <a:endParaRPr lang="en-US" altLang="ja-JP" sz="1200" dirty="0">
              <a:solidFill>
                <a:srgbClr val="000000"/>
              </a:solidFill>
            </a:endParaRPr>
          </a:p>
          <a:p>
            <a:pPr>
              <a:defRPr/>
            </a:pPr>
            <a:r>
              <a:rPr lang="ja-JP" altLang="en-US" sz="1200" dirty="0">
                <a:solidFill>
                  <a:srgbClr val="000000"/>
                </a:solidFill>
              </a:rPr>
              <a:t>（１）本人が望む地域生活の実現</a:t>
            </a:r>
            <a:endParaRPr lang="en-US" altLang="ja-JP" sz="1200" dirty="0">
              <a:solidFill>
                <a:srgbClr val="000000"/>
              </a:solidFill>
            </a:endParaRPr>
          </a:p>
          <a:p>
            <a:pPr>
              <a:defRPr/>
            </a:pPr>
            <a:r>
              <a:rPr lang="ja-JP" altLang="en-US" sz="1200" dirty="0">
                <a:solidFill>
                  <a:srgbClr val="000000"/>
                </a:solidFill>
              </a:rPr>
              <a:t>○　障害者が安心して地域生活を営むことができるよう</a:t>
            </a:r>
            <a:r>
              <a:rPr lang="ja-JP" altLang="en-US" sz="1200" u="sng" dirty="0">
                <a:solidFill>
                  <a:srgbClr val="000000"/>
                </a:solidFill>
              </a:rPr>
              <a:t>、地域生活支援拠点の整備</a:t>
            </a:r>
            <a:r>
              <a:rPr lang="ja-JP" altLang="en-US" sz="1200" dirty="0">
                <a:solidFill>
                  <a:srgbClr val="000000"/>
                </a:solidFill>
              </a:rPr>
              <a:t>を推進</a:t>
            </a:r>
            <a:r>
              <a:rPr lang="ja-JP" altLang="en-US" sz="1200" u="sng" dirty="0">
                <a:solidFill>
                  <a:srgbClr val="000000"/>
                </a:solidFill>
              </a:rPr>
              <a:t>（医療との連携、緊急時対応等</a:t>
            </a:r>
            <a:r>
              <a:rPr lang="ja-JP" altLang="en-US" sz="1200" dirty="0">
                <a:solidFill>
                  <a:srgbClr val="000000"/>
                </a:solidFill>
              </a:rPr>
              <a:t>）。</a:t>
            </a:r>
            <a:endParaRPr lang="en-US" altLang="ja-JP" sz="1200" dirty="0">
              <a:solidFill>
                <a:srgbClr val="000000"/>
              </a:solidFill>
            </a:endParaRPr>
          </a:p>
          <a:p>
            <a:pPr>
              <a:defRPr/>
            </a:pPr>
            <a:r>
              <a:rPr lang="ja-JP" altLang="en-US" sz="1200" dirty="0">
                <a:solidFill>
                  <a:srgbClr val="000000"/>
                </a:solidFill>
              </a:rPr>
              <a:t>○　知的障害者や精神障害者が安心して一人暮らしへの移行ができるよう、</a:t>
            </a:r>
            <a:r>
              <a:rPr lang="ja-JP" altLang="en-US" sz="1200" u="sng" dirty="0">
                <a:solidFill>
                  <a:srgbClr val="000000"/>
                </a:solidFill>
              </a:rPr>
              <a:t>定期的な巡回訪問や随時の対応</a:t>
            </a:r>
            <a:r>
              <a:rPr lang="ja-JP" altLang="en-US" sz="1200" dirty="0">
                <a:solidFill>
                  <a:srgbClr val="000000"/>
                </a:solidFill>
              </a:rPr>
              <a:t>により、障害者の理解力・生活力等を補う支援を提供する</a:t>
            </a:r>
            <a:r>
              <a:rPr lang="ja-JP" altLang="en-US" sz="1200" u="sng" dirty="0">
                <a:solidFill>
                  <a:srgbClr val="000000"/>
                </a:solidFill>
              </a:rPr>
              <a:t>サービスを新たに位置付け</a:t>
            </a:r>
            <a:r>
              <a:rPr lang="ja-JP" altLang="en-US" sz="1200" dirty="0">
                <a:solidFill>
                  <a:srgbClr val="000000"/>
                </a:solidFill>
              </a:rPr>
              <a:t>。</a:t>
            </a:r>
            <a:endParaRPr lang="en-US" altLang="ja-JP" sz="1200" dirty="0">
              <a:solidFill>
                <a:srgbClr val="000000"/>
              </a:solidFill>
            </a:endParaRPr>
          </a:p>
          <a:p>
            <a:pPr>
              <a:defRPr/>
            </a:pPr>
            <a:r>
              <a:rPr lang="ja-JP" altLang="en-US" sz="1200" dirty="0">
                <a:solidFill>
                  <a:srgbClr val="000000"/>
                </a:solidFill>
              </a:rPr>
              <a:t>　    あわせて、</a:t>
            </a:r>
            <a:r>
              <a:rPr lang="ja-JP" altLang="en-US" sz="1200" u="sng" dirty="0">
                <a:solidFill>
                  <a:srgbClr val="000000"/>
                </a:solidFill>
              </a:rPr>
              <a:t>グループホーム</a:t>
            </a:r>
            <a:r>
              <a:rPr lang="ja-JP" altLang="en-US" sz="1200" dirty="0">
                <a:solidFill>
                  <a:srgbClr val="000000"/>
                </a:solidFill>
              </a:rPr>
              <a:t>について、</a:t>
            </a:r>
            <a:r>
              <a:rPr lang="ja-JP" altLang="en-US" sz="1200" u="sng" dirty="0">
                <a:solidFill>
                  <a:srgbClr val="000000"/>
                </a:solidFill>
              </a:rPr>
              <a:t>重度障害者に対応可能な体制</a:t>
            </a:r>
            <a:r>
              <a:rPr lang="ja-JP" altLang="en-US" sz="1200" dirty="0">
                <a:solidFill>
                  <a:srgbClr val="000000"/>
                </a:solidFill>
              </a:rPr>
              <a:t>を備えたサービスを位置付け。また、障害者の状態とニーズを踏まえて必要な者にサービスが行き渡るよう、利用対象者を見直すべきであり、その際には、現に入居している者に配慮するとともに、障害者の地域移行を進める上でグループホームが果たしてきた役割や障害者の状態・ニーズ・障害特性等を踏まえつつ詳細について検討する必要。</a:t>
            </a:r>
            <a:endParaRPr lang="en-US" altLang="ja-JP" sz="1200" dirty="0">
              <a:solidFill>
                <a:srgbClr val="000000"/>
              </a:solidFill>
            </a:endParaRPr>
          </a:p>
          <a:p>
            <a:pPr>
              <a:defRPr/>
            </a:pPr>
            <a:r>
              <a:rPr lang="ja-JP" altLang="en-US" sz="1200" dirty="0">
                <a:solidFill>
                  <a:srgbClr val="000000"/>
                </a:solidFill>
              </a:rPr>
              <a:t>○</a:t>
            </a:r>
            <a:r>
              <a:rPr lang="ja-JP" altLang="en-US" sz="1200" u="sng" dirty="0">
                <a:solidFill>
                  <a:srgbClr val="000000"/>
                </a:solidFill>
              </a:rPr>
              <a:t>　「意思決定支援ガイドライン（仮称）」</a:t>
            </a:r>
            <a:r>
              <a:rPr lang="ja-JP" altLang="en-US" sz="1200" dirty="0">
                <a:solidFill>
                  <a:srgbClr val="000000"/>
                </a:solidFill>
              </a:rPr>
              <a:t>の作成や普及させるための研修、「親亡き後」への備えも含め、成年後見制度の理解促進や適切な後見類型の選択につなげるための研修を実施。</a:t>
            </a:r>
            <a:endParaRPr lang="en-US" altLang="ja-JP" sz="1200" dirty="0">
              <a:solidFill>
                <a:srgbClr val="000000"/>
              </a:solidFill>
            </a:endParaRPr>
          </a:p>
          <a:p>
            <a:pPr>
              <a:defRPr/>
            </a:pPr>
            <a:endParaRPr lang="en-US" altLang="ja-JP" sz="1200" dirty="0">
              <a:solidFill>
                <a:srgbClr val="000000"/>
              </a:solidFill>
            </a:endParaRPr>
          </a:p>
          <a:p>
            <a:pPr>
              <a:defRPr/>
            </a:pPr>
            <a:r>
              <a:rPr lang="ja-JP" altLang="en-US" sz="1200" dirty="0">
                <a:solidFill>
                  <a:srgbClr val="000000"/>
                </a:solidFill>
              </a:rPr>
              <a:t>（２）常時介護を必要とする者等への対応</a:t>
            </a:r>
            <a:endParaRPr lang="en-US" altLang="ja-JP" sz="1200" dirty="0">
              <a:solidFill>
                <a:srgbClr val="000000"/>
              </a:solidFill>
            </a:endParaRPr>
          </a:p>
          <a:p>
            <a:pPr>
              <a:defRPr/>
            </a:pPr>
            <a:r>
              <a:rPr lang="ja-JP" altLang="en-US" sz="1200" dirty="0">
                <a:solidFill>
                  <a:srgbClr val="000000"/>
                </a:solidFill>
              </a:rPr>
              <a:t>○　</a:t>
            </a:r>
            <a:r>
              <a:rPr lang="ja-JP" altLang="en-US" sz="1200" u="sng" dirty="0">
                <a:solidFill>
                  <a:srgbClr val="000000"/>
                </a:solidFill>
              </a:rPr>
              <a:t>入院中</a:t>
            </a:r>
            <a:r>
              <a:rPr lang="ja-JP" altLang="en-US" sz="1200" dirty="0">
                <a:solidFill>
                  <a:srgbClr val="000000"/>
                </a:solidFill>
              </a:rPr>
              <a:t>も医療機関で</a:t>
            </a:r>
            <a:r>
              <a:rPr lang="ja-JP" altLang="en-US" sz="1200" u="sng" dirty="0">
                <a:solidFill>
                  <a:srgbClr val="000000"/>
                </a:solidFill>
              </a:rPr>
              <a:t>重度訪問介護により一定の支援</a:t>
            </a:r>
            <a:r>
              <a:rPr lang="ja-JP" altLang="en-US" sz="1200" dirty="0">
                <a:solidFill>
                  <a:srgbClr val="000000"/>
                </a:solidFill>
              </a:rPr>
              <a:t>を受けられるよう見直しを行うとともに</a:t>
            </a:r>
            <a:r>
              <a:rPr lang="ja-JP" altLang="en-US" sz="1200" u="sng" dirty="0">
                <a:solidFill>
                  <a:srgbClr val="000000"/>
                </a:solidFill>
              </a:rPr>
              <a:t>、国庫負担基準</a:t>
            </a:r>
            <a:r>
              <a:rPr lang="ja-JP" altLang="en-US" sz="1200" dirty="0">
                <a:solidFill>
                  <a:srgbClr val="000000"/>
                </a:solidFill>
              </a:rPr>
              <a:t>に</a:t>
            </a:r>
            <a:r>
              <a:rPr lang="ja-JP" altLang="en-US" sz="1200" u="sng" dirty="0">
                <a:solidFill>
                  <a:srgbClr val="000000"/>
                </a:solidFill>
              </a:rPr>
              <a:t>ついて重度障害者が多い小規模な市町村に配慮</a:t>
            </a:r>
            <a:r>
              <a:rPr lang="ja-JP" altLang="en-US" sz="1200" dirty="0">
                <a:solidFill>
                  <a:srgbClr val="000000"/>
                </a:solidFill>
              </a:rPr>
              <a:t>した方策を講ずる。</a:t>
            </a:r>
            <a:endParaRPr lang="en-US" altLang="ja-JP" sz="1200" dirty="0">
              <a:solidFill>
                <a:srgbClr val="000000"/>
              </a:solidFill>
            </a:endParaRPr>
          </a:p>
          <a:p>
            <a:pPr>
              <a:defRPr/>
            </a:pPr>
            <a:endParaRPr lang="en-US" altLang="ja-JP" sz="1200" dirty="0">
              <a:solidFill>
                <a:srgbClr val="000000"/>
              </a:solidFill>
            </a:endParaRPr>
          </a:p>
          <a:p>
            <a:pPr>
              <a:defRPr/>
            </a:pPr>
            <a:r>
              <a:rPr lang="ja-JP" altLang="en-US" sz="1200" dirty="0">
                <a:solidFill>
                  <a:srgbClr val="000000"/>
                </a:solidFill>
              </a:rPr>
              <a:t>（３）障害者の社会参加の促進</a:t>
            </a:r>
            <a:endParaRPr lang="en-US" altLang="ja-JP" sz="1200" dirty="0">
              <a:solidFill>
                <a:srgbClr val="000000"/>
              </a:solidFill>
            </a:endParaRPr>
          </a:p>
          <a:p>
            <a:pPr>
              <a:defRPr/>
            </a:pPr>
            <a:r>
              <a:rPr lang="ja-JP" altLang="en-US" sz="1200" dirty="0">
                <a:solidFill>
                  <a:srgbClr val="000000"/>
                </a:solidFill>
              </a:rPr>
              <a:t>○　</a:t>
            </a:r>
            <a:r>
              <a:rPr lang="ja-JP" altLang="en-US" sz="1200" u="sng" dirty="0">
                <a:solidFill>
                  <a:srgbClr val="000000"/>
                </a:solidFill>
              </a:rPr>
              <a:t>通勤・通学に関する訓練</a:t>
            </a:r>
            <a:r>
              <a:rPr lang="ja-JP" altLang="en-US" sz="1200" dirty="0">
                <a:solidFill>
                  <a:srgbClr val="000000"/>
                </a:solidFill>
              </a:rPr>
              <a:t>を就労移行支援や障害児通所支援により実施・評価するとともに</a:t>
            </a:r>
            <a:r>
              <a:rPr lang="ja-JP" altLang="en-US" sz="1200" u="sng" dirty="0">
                <a:solidFill>
                  <a:srgbClr val="000000"/>
                </a:solidFill>
              </a:rPr>
              <a:t>、入院中の外出</a:t>
            </a:r>
            <a:r>
              <a:rPr lang="ja-JP" altLang="en-US" sz="1200" dirty="0">
                <a:solidFill>
                  <a:srgbClr val="000000"/>
                </a:solidFill>
              </a:rPr>
              <a:t>に伴う移動支援について</a:t>
            </a:r>
            <a:r>
              <a:rPr lang="ja-JP" altLang="en-US" sz="1200" u="sng" dirty="0">
                <a:solidFill>
                  <a:srgbClr val="000000"/>
                </a:solidFill>
              </a:rPr>
              <a:t>、障害福祉サービスが利用可能</a:t>
            </a:r>
            <a:r>
              <a:rPr lang="ja-JP" altLang="en-US" sz="1200" dirty="0">
                <a:solidFill>
                  <a:srgbClr val="000000"/>
                </a:solidFill>
              </a:rPr>
              <a:t>である旨を明確化。</a:t>
            </a:r>
            <a:endParaRPr lang="en-US" altLang="ja-JP" sz="1200" dirty="0">
              <a:solidFill>
                <a:srgbClr val="000000"/>
              </a:solidFill>
            </a:endParaRPr>
          </a:p>
          <a:p>
            <a:pPr>
              <a:defRPr/>
            </a:pPr>
            <a:r>
              <a:rPr lang="ja-JP" altLang="en-US" sz="1200" dirty="0">
                <a:solidFill>
                  <a:srgbClr val="000000"/>
                </a:solidFill>
              </a:rPr>
              <a:t>○　就労移行支援や就労継続支援について、</a:t>
            </a:r>
            <a:r>
              <a:rPr lang="ja-JP" altLang="en-US" sz="1200" u="sng" dirty="0">
                <a:solidFill>
                  <a:srgbClr val="000000"/>
                </a:solidFill>
              </a:rPr>
              <a:t>一般就労に向けた支援や工賃等を踏まえた評価</a:t>
            </a:r>
            <a:r>
              <a:rPr lang="ja-JP" altLang="en-US" sz="1200" dirty="0">
                <a:solidFill>
                  <a:srgbClr val="000000"/>
                </a:solidFill>
              </a:rPr>
              <a:t>を行うとともに</a:t>
            </a:r>
            <a:r>
              <a:rPr lang="ja-JP" altLang="en-US" sz="1200" u="sng" dirty="0">
                <a:solidFill>
                  <a:srgbClr val="000000"/>
                </a:solidFill>
              </a:rPr>
              <a:t>、就労定着に向けた支援</a:t>
            </a:r>
            <a:r>
              <a:rPr lang="ja-JP" altLang="en-US" sz="1200" dirty="0">
                <a:solidFill>
                  <a:srgbClr val="000000"/>
                </a:solidFill>
              </a:rPr>
              <a:t>が必要な障害者に対し、一定の期間、企業・家族との連絡調整等を集中的に提供する</a:t>
            </a:r>
            <a:r>
              <a:rPr lang="ja-JP" altLang="en-US" sz="1200" u="sng" dirty="0">
                <a:solidFill>
                  <a:srgbClr val="000000"/>
                </a:solidFill>
              </a:rPr>
              <a:t>サービスを新たに位置付け</a:t>
            </a:r>
            <a:r>
              <a:rPr lang="ja-JP" altLang="en-US" sz="1200" dirty="0">
                <a:solidFill>
                  <a:srgbClr val="000000"/>
                </a:solidFill>
              </a:rPr>
              <a:t>。</a:t>
            </a:r>
            <a:endParaRPr lang="en-US" altLang="ja-JP" sz="1200" dirty="0">
              <a:solidFill>
                <a:srgbClr val="000000"/>
              </a:solidFill>
            </a:endParaRPr>
          </a:p>
        </p:txBody>
      </p:sp>
      <p:sp>
        <p:nvSpPr>
          <p:cNvPr id="12" name="角丸四角形 11"/>
          <p:cNvSpPr/>
          <p:nvPr/>
        </p:nvSpPr>
        <p:spPr>
          <a:xfrm>
            <a:off x="920755" y="1989138"/>
            <a:ext cx="1944688" cy="4318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１．新たな地域生活の展開</a:t>
            </a:r>
          </a:p>
        </p:txBody>
      </p:sp>
      <p:sp>
        <p:nvSpPr>
          <p:cNvPr id="9"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3</a:t>
            </a:fld>
            <a:endParaRPr lang="ja-JP" altLang="en-US" sz="1400" dirty="0" smtClean="0">
              <a:solidFill>
                <a:srgbClr val="000000"/>
              </a:solidFill>
            </a:endParaRPr>
          </a:p>
        </p:txBody>
      </p:sp>
    </p:spTree>
    <p:extLst>
      <p:ext uri="{BB962C8B-B14F-4D97-AF65-F5344CB8AC3E}">
        <p14:creationId xmlns:p14="http://schemas.microsoft.com/office/powerpoint/2010/main" val="1584351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729043" y="6237288"/>
            <a:ext cx="5327650" cy="431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1</a:t>
            </a:r>
            <a:r>
              <a:rPr lang="ja-JP" altLang="en-US" sz="1200" dirty="0">
                <a:solidFill>
                  <a:srgbClr val="000000"/>
                </a:solidFill>
              </a:rPr>
              <a:t>月</a:t>
            </a:r>
            <a:r>
              <a:rPr lang="en-US" altLang="ja-JP" sz="1200" dirty="0">
                <a:solidFill>
                  <a:srgbClr val="000000"/>
                </a:solidFill>
              </a:rPr>
              <a:t>20</a:t>
            </a:r>
            <a:r>
              <a:rPr lang="ja-JP" altLang="en-US" sz="1200" dirty="0">
                <a:solidFill>
                  <a:srgbClr val="000000"/>
                </a:solidFill>
              </a:rPr>
              <a:t>日（水）　全国厚生労働関係部局長会議（厚生分科会）資料</a:t>
            </a:r>
          </a:p>
        </p:txBody>
      </p:sp>
      <p:sp>
        <p:nvSpPr>
          <p:cNvPr id="11" name="正方形/長方形 10"/>
          <p:cNvSpPr/>
          <p:nvPr/>
        </p:nvSpPr>
        <p:spPr>
          <a:xfrm>
            <a:off x="920753" y="260350"/>
            <a:ext cx="8208963" cy="38163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defRPr/>
            </a:pPr>
            <a:endParaRPr lang="en-US" altLang="ja-JP" sz="1200" dirty="0">
              <a:solidFill>
                <a:srgbClr val="000000"/>
              </a:solidFill>
            </a:endParaRPr>
          </a:p>
          <a:p>
            <a:pPr>
              <a:defRPr/>
            </a:pPr>
            <a:endParaRPr lang="en-US" altLang="ja-JP" sz="1200" dirty="0">
              <a:solidFill>
                <a:srgbClr val="000000"/>
              </a:solidFill>
            </a:endParaRPr>
          </a:p>
          <a:p>
            <a:pPr>
              <a:defRPr/>
            </a:pPr>
            <a:endParaRPr lang="en-US" altLang="ja-JP" sz="1200" dirty="0">
              <a:solidFill>
                <a:srgbClr val="000000"/>
              </a:solidFill>
            </a:endParaRPr>
          </a:p>
          <a:p>
            <a:pPr>
              <a:defRPr/>
            </a:pPr>
            <a:endParaRPr lang="en-US" altLang="ja-JP" sz="1200" dirty="0">
              <a:solidFill>
                <a:srgbClr val="000000"/>
              </a:solidFill>
            </a:endParaRPr>
          </a:p>
          <a:p>
            <a:pPr>
              <a:defRPr/>
            </a:pPr>
            <a:r>
              <a:rPr lang="ja-JP" altLang="en-US" sz="1200" dirty="0">
                <a:solidFill>
                  <a:srgbClr val="000000"/>
                </a:solidFill>
              </a:rPr>
              <a:t>（１）障害児に対する専門的で多様な支援</a:t>
            </a:r>
            <a:endParaRPr lang="en-US" altLang="ja-JP" sz="1200" dirty="0">
              <a:solidFill>
                <a:srgbClr val="000000"/>
              </a:solidFill>
            </a:endParaRPr>
          </a:p>
          <a:p>
            <a:pPr>
              <a:defRPr/>
            </a:pPr>
            <a:r>
              <a:rPr lang="ja-JP" altLang="en-US" sz="1200" dirty="0">
                <a:solidFill>
                  <a:srgbClr val="000000"/>
                </a:solidFill>
              </a:rPr>
              <a:t>○　</a:t>
            </a:r>
            <a:r>
              <a:rPr lang="ja-JP" altLang="en-US" sz="1200" u="sng" dirty="0">
                <a:solidFill>
                  <a:srgbClr val="000000"/>
                </a:solidFill>
              </a:rPr>
              <a:t>乳児院や児童養護施設に入所</a:t>
            </a:r>
            <a:r>
              <a:rPr lang="ja-JP" altLang="en-US" sz="1200" dirty="0">
                <a:solidFill>
                  <a:srgbClr val="000000"/>
                </a:solidFill>
              </a:rPr>
              <a:t>している障害児や</a:t>
            </a:r>
            <a:r>
              <a:rPr lang="ja-JP" altLang="en-US" sz="1200" u="sng" dirty="0">
                <a:solidFill>
                  <a:srgbClr val="000000"/>
                </a:solidFill>
              </a:rPr>
              <a:t>外出が困難な重度の障害児</a:t>
            </a:r>
            <a:r>
              <a:rPr lang="ja-JP" altLang="en-US" sz="1200" dirty="0">
                <a:solidFill>
                  <a:srgbClr val="000000"/>
                </a:solidFill>
              </a:rPr>
              <a:t>に発達支援を提供できるよう必要な対応を行うとともに、</a:t>
            </a:r>
            <a:r>
              <a:rPr lang="ja-JP" altLang="en-US" sz="1200" u="sng" dirty="0">
                <a:solidFill>
                  <a:srgbClr val="000000"/>
                </a:solidFill>
              </a:rPr>
              <a:t>医療的ケアが必要な障害児</a:t>
            </a:r>
            <a:r>
              <a:rPr lang="ja-JP" altLang="en-US" sz="1200" dirty="0">
                <a:solidFill>
                  <a:srgbClr val="000000"/>
                </a:solidFill>
              </a:rPr>
              <a:t>への支援を推進するため</a:t>
            </a:r>
            <a:r>
              <a:rPr lang="ja-JP" altLang="en-US" sz="1200" u="sng" dirty="0">
                <a:solidFill>
                  <a:srgbClr val="000000"/>
                </a:solidFill>
              </a:rPr>
              <a:t>、障害児に関する制度の中で明確に位置付け</a:t>
            </a:r>
            <a:r>
              <a:rPr lang="ja-JP" altLang="en-US" sz="1200" dirty="0">
                <a:solidFill>
                  <a:srgbClr val="000000"/>
                </a:solidFill>
              </a:rPr>
              <a:t>。</a:t>
            </a:r>
            <a:endParaRPr lang="en-US" altLang="ja-JP" sz="1200" dirty="0">
              <a:solidFill>
                <a:srgbClr val="000000"/>
              </a:solidFill>
            </a:endParaRPr>
          </a:p>
          <a:p>
            <a:pPr>
              <a:defRPr/>
            </a:pPr>
            <a:r>
              <a:rPr lang="ja-JP" altLang="en-US" sz="1200" dirty="0">
                <a:solidFill>
                  <a:srgbClr val="000000"/>
                </a:solidFill>
              </a:rPr>
              <a:t>○　</a:t>
            </a:r>
            <a:r>
              <a:rPr lang="ja-JP" altLang="en-US" sz="1200" u="sng" dirty="0">
                <a:solidFill>
                  <a:srgbClr val="000000"/>
                </a:solidFill>
              </a:rPr>
              <a:t>放課後等デイサービス等</a:t>
            </a:r>
            <a:r>
              <a:rPr lang="ja-JP" altLang="en-US" sz="1200" dirty="0">
                <a:solidFill>
                  <a:srgbClr val="000000"/>
                </a:solidFill>
              </a:rPr>
              <a:t>について、</a:t>
            </a:r>
            <a:r>
              <a:rPr lang="ja-JP" altLang="en-US" sz="1200" u="sng" dirty="0">
                <a:solidFill>
                  <a:srgbClr val="000000"/>
                </a:solidFill>
              </a:rPr>
              <a:t>質の向上と支援内容の適正化</a:t>
            </a:r>
            <a:r>
              <a:rPr lang="ja-JP" altLang="en-US" sz="1200" dirty="0">
                <a:solidFill>
                  <a:srgbClr val="000000"/>
                </a:solidFill>
              </a:rPr>
              <a:t>を図るとともに</a:t>
            </a:r>
            <a:r>
              <a:rPr lang="ja-JP" altLang="en-US" sz="1200" u="sng" dirty="0">
                <a:solidFill>
                  <a:srgbClr val="000000"/>
                </a:solidFill>
              </a:rPr>
              <a:t>、障害児支援サービス</a:t>
            </a:r>
            <a:r>
              <a:rPr lang="ja-JP" altLang="en-US" sz="1200" dirty="0">
                <a:solidFill>
                  <a:srgbClr val="000000"/>
                </a:solidFill>
              </a:rPr>
              <a:t>を計画的に確保する取組として、自治体においてサービスの</a:t>
            </a:r>
            <a:r>
              <a:rPr lang="ja-JP" altLang="en-US" sz="1200" u="sng" dirty="0">
                <a:solidFill>
                  <a:srgbClr val="000000"/>
                </a:solidFill>
              </a:rPr>
              <a:t>必要量の見込み等を計画に記載</a:t>
            </a:r>
            <a:r>
              <a:rPr lang="ja-JP" altLang="en-US" sz="1200" dirty="0">
                <a:solidFill>
                  <a:srgbClr val="000000"/>
                </a:solidFill>
              </a:rPr>
              <a:t>。</a:t>
            </a:r>
            <a:endParaRPr lang="en-US" altLang="ja-JP" sz="1200" dirty="0">
              <a:solidFill>
                <a:srgbClr val="000000"/>
              </a:solidFill>
            </a:endParaRPr>
          </a:p>
          <a:p>
            <a:pPr>
              <a:defRPr/>
            </a:pPr>
            <a:endParaRPr lang="en-US" altLang="ja-JP" sz="1200" dirty="0">
              <a:solidFill>
                <a:srgbClr val="000000"/>
              </a:solidFill>
            </a:endParaRPr>
          </a:p>
          <a:p>
            <a:pPr>
              <a:defRPr/>
            </a:pPr>
            <a:r>
              <a:rPr lang="ja-JP" altLang="en-US" sz="1200" dirty="0">
                <a:solidFill>
                  <a:srgbClr val="000000"/>
                </a:solidFill>
              </a:rPr>
              <a:t>（２）高齢の障害者の円滑なサービス利用</a:t>
            </a:r>
            <a:endParaRPr lang="en-US" altLang="ja-JP" sz="1200" dirty="0">
              <a:solidFill>
                <a:srgbClr val="000000"/>
              </a:solidFill>
            </a:endParaRPr>
          </a:p>
          <a:p>
            <a:pPr>
              <a:defRPr/>
            </a:pPr>
            <a:r>
              <a:rPr lang="ja-JP" altLang="en-US" sz="1200" dirty="0">
                <a:solidFill>
                  <a:srgbClr val="000000"/>
                </a:solidFill>
              </a:rPr>
              <a:t>○　障害者が介護保険サービスを利用する場合も、それまで支援してきた</a:t>
            </a:r>
            <a:r>
              <a:rPr lang="ja-JP" altLang="en-US" sz="1200" dirty="0">
                <a:solidFill>
                  <a:srgbClr val="000000"/>
                </a:solidFill>
                <a:effectLst>
                  <a:outerShdw blurRad="38100" dist="38100" dir="2700000" algn="tl">
                    <a:srgbClr val="000000">
                      <a:alpha val="43137"/>
                    </a:srgbClr>
                  </a:outerShdw>
                </a:effectLst>
              </a:rPr>
              <a:t>障害福祉サービス事業所</a:t>
            </a:r>
            <a:r>
              <a:rPr lang="ja-JP" altLang="en-US" sz="1200" dirty="0">
                <a:solidFill>
                  <a:srgbClr val="000000"/>
                </a:solidFill>
              </a:rPr>
              <a:t>が引き続き支援できるよう、その事業所が</a:t>
            </a:r>
            <a:r>
              <a:rPr lang="ja-JP" altLang="en-US" sz="1200" u="sng" dirty="0">
                <a:solidFill>
                  <a:srgbClr val="000000"/>
                </a:solidFill>
              </a:rPr>
              <a:t>介護保険事業所になりやすくする等の見直し</a:t>
            </a:r>
            <a:r>
              <a:rPr lang="ja-JP" altLang="en-US" sz="1200" dirty="0">
                <a:solidFill>
                  <a:srgbClr val="000000"/>
                </a:solidFill>
              </a:rPr>
              <a:t>を実施するなど、障害福祉制度と介護保険制度との連携を推進。</a:t>
            </a:r>
            <a:endParaRPr lang="en-US" altLang="ja-JP" sz="1200" dirty="0">
              <a:solidFill>
                <a:srgbClr val="000000"/>
              </a:solidFill>
            </a:endParaRPr>
          </a:p>
          <a:p>
            <a:pPr>
              <a:defRPr/>
            </a:pPr>
            <a:r>
              <a:rPr lang="ja-JP" altLang="en-US" sz="1200" dirty="0">
                <a:solidFill>
                  <a:srgbClr val="000000"/>
                </a:solidFill>
              </a:rPr>
              <a:t>○　</a:t>
            </a:r>
            <a:r>
              <a:rPr lang="ja-JP" altLang="en-US" sz="1200" u="sng" dirty="0">
                <a:solidFill>
                  <a:srgbClr val="000000"/>
                </a:solidFill>
              </a:rPr>
              <a:t>介護保険サービスを利用する高齢の障害者の利用者負担</a:t>
            </a:r>
            <a:r>
              <a:rPr lang="ja-JP" altLang="en-US" sz="1200" dirty="0">
                <a:solidFill>
                  <a:srgbClr val="000000"/>
                </a:solidFill>
              </a:rPr>
              <a:t>について、一般高齢者との公平性や介護保険制度の利用者負担の在り方にも関わることに留意しつつ、</a:t>
            </a:r>
            <a:r>
              <a:rPr lang="ja-JP" altLang="en-US" sz="1200" u="sng" dirty="0">
                <a:solidFill>
                  <a:srgbClr val="000000"/>
                </a:solidFill>
              </a:rPr>
              <a:t>その在り方についてさらに検討</a:t>
            </a:r>
            <a:r>
              <a:rPr lang="ja-JP" altLang="en-US" sz="1200" dirty="0">
                <a:solidFill>
                  <a:srgbClr val="000000"/>
                </a:solidFill>
              </a:rPr>
              <a:t>。</a:t>
            </a:r>
            <a:endParaRPr lang="en-US" altLang="ja-JP" sz="1200" dirty="0">
              <a:solidFill>
                <a:srgbClr val="000000"/>
              </a:solidFill>
            </a:endParaRPr>
          </a:p>
          <a:p>
            <a:pPr>
              <a:defRPr/>
            </a:pPr>
            <a:endParaRPr lang="en-US" altLang="ja-JP" sz="1200" dirty="0">
              <a:solidFill>
                <a:srgbClr val="000000"/>
              </a:solidFill>
            </a:endParaRPr>
          </a:p>
          <a:p>
            <a:pPr>
              <a:defRPr/>
            </a:pPr>
            <a:r>
              <a:rPr lang="ja-JP" altLang="en-US" sz="1200" dirty="0">
                <a:solidFill>
                  <a:srgbClr val="000000"/>
                </a:solidFill>
              </a:rPr>
              <a:t>（３）精神障害者の地域生活の支援</a:t>
            </a:r>
            <a:endParaRPr lang="en-US" altLang="ja-JP" sz="1200" dirty="0">
              <a:solidFill>
                <a:srgbClr val="000000"/>
              </a:solidFill>
            </a:endParaRPr>
          </a:p>
          <a:p>
            <a:pPr>
              <a:defRPr/>
            </a:pPr>
            <a:r>
              <a:rPr lang="ja-JP" altLang="en-US" sz="1200" dirty="0">
                <a:solidFill>
                  <a:srgbClr val="000000"/>
                </a:solidFill>
              </a:rPr>
              <a:t>○　</a:t>
            </a:r>
            <a:r>
              <a:rPr lang="ja-JP" altLang="en-US" sz="1200" dirty="0" err="1">
                <a:solidFill>
                  <a:srgbClr val="000000"/>
                </a:solidFill>
              </a:rPr>
              <a:t>精神障がい</a:t>
            </a:r>
            <a:r>
              <a:rPr lang="ja-JP" altLang="en-US" sz="1200" dirty="0">
                <a:solidFill>
                  <a:srgbClr val="000000"/>
                </a:solidFill>
              </a:rPr>
              <a:t>者の地域移行や地域定着の支援に向けて、</a:t>
            </a:r>
            <a:r>
              <a:rPr lang="ja-JP" altLang="en-US" sz="1200" u="sng" dirty="0">
                <a:solidFill>
                  <a:srgbClr val="000000"/>
                </a:solidFill>
              </a:rPr>
              <a:t>市町村に関係者の協議の場を設置することを促進</a:t>
            </a:r>
            <a:r>
              <a:rPr lang="ja-JP" altLang="en-US" sz="1200" dirty="0">
                <a:solidFill>
                  <a:srgbClr val="000000"/>
                </a:solidFill>
              </a:rPr>
              <a:t>するとともに、</a:t>
            </a:r>
            <a:r>
              <a:rPr lang="ja-JP" altLang="en-US" sz="1200" u="sng" dirty="0">
                <a:solidFill>
                  <a:srgbClr val="000000"/>
                </a:solidFill>
              </a:rPr>
              <a:t>ピアサポートを担う人材の育成</a:t>
            </a:r>
            <a:r>
              <a:rPr lang="ja-JP" altLang="en-US" sz="1200" dirty="0">
                <a:solidFill>
                  <a:srgbClr val="000000"/>
                </a:solidFill>
              </a:rPr>
              <a:t>等や</a:t>
            </a:r>
            <a:r>
              <a:rPr lang="ja-JP" altLang="en-US" sz="1200" u="sng" dirty="0">
                <a:solidFill>
                  <a:srgbClr val="000000"/>
                </a:solidFill>
              </a:rPr>
              <a:t>短期入所における医療との連携強化</a:t>
            </a:r>
            <a:r>
              <a:rPr lang="ja-JP" altLang="en-US" sz="1200" dirty="0">
                <a:solidFill>
                  <a:srgbClr val="000000"/>
                </a:solidFill>
              </a:rPr>
              <a:t>を実施。</a:t>
            </a:r>
            <a:endParaRPr lang="en-US" altLang="ja-JP" sz="1200" dirty="0">
              <a:solidFill>
                <a:srgbClr val="000000"/>
              </a:solidFill>
            </a:endParaRPr>
          </a:p>
          <a:p>
            <a:pPr>
              <a:defRPr/>
            </a:pPr>
            <a:endParaRPr lang="en-US" altLang="ja-JP" sz="1200" dirty="0">
              <a:solidFill>
                <a:srgbClr val="000000"/>
              </a:solidFill>
            </a:endParaRPr>
          </a:p>
          <a:p>
            <a:pPr>
              <a:defRPr/>
            </a:pPr>
            <a:r>
              <a:rPr lang="ja-JP" altLang="en-US" sz="1200" dirty="0">
                <a:solidFill>
                  <a:srgbClr val="000000"/>
                </a:solidFill>
              </a:rPr>
              <a:t>（４）地域特性や利用者ニーズに応じた意思疎通支援</a:t>
            </a:r>
            <a:endParaRPr lang="en-US" altLang="ja-JP" sz="1200" dirty="0">
              <a:solidFill>
                <a:srgbClr val="000000"/>
              </a:solidFill>
            </a:endParaRPr>
          </a:p>
          <a:p>
            <a:pPr>
              <a:defRPr/>
            </a:pPr>
            <a:r>
              <a:rPr lang="ja-JP" altLang="en-US" sz="1200" dirty="0">
                <a:solidFill>
                  <a:srgbClr val="000000"/>
                </a:solidFill>
              </a:rPr>
              <a:t>○　障害種別ごとの特性やニーズに配慮したきめ細やかな対応や、</a:t>
            </a:r>
            <a:r>
              <a:rPr lang="ja-JP" altLang="en-US" sz="1200" u="sng" dirty="0">
                <a:solidFill>
                  <a:srgbClr val="000000"/>
                </a:solidFill>
              </a:rPr>
              <a:t>地域の状況を踏まえた計画的な人材養成等</a:t>
            </a:r>
            <a:r>
              <a:rPr lang="ja-JP" altLang="en-US" sz="1200" dirty="0">
                <a:solidFill>
                  <a:srgbClr val="000000"/>
                </a:solidFill>
              </a:rPr>
              <a:t>を推進。</a:t>
            </a:r>
            <a:endParaRPr lang="en-US" altLang="ja-JP" sz="1200" dirty="0">
              <a:solidFill>
                <a:srgbClr val="000000"/>
              </a:solidFill>
            </a:endParaRPr>
          </a:p>
        </p:txBody>
      </p:sp>
      <p:sp>
        <p:nvSpPr>
          <p:cNvPr id="12" name="角丸四角形 11"/>
          <p:cNvSpPr/>
          <p:nvPr/>
        </p:nvSpPr>
        <p:spPr>
          <a:xfrm>
            <a:off x="920750" y="188913"/>
            <a:ext cx="3600450" cy="4318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rgbClr val="000000"/>
                </a:solidFill>
              </a:rPr>
              <a:t>２．障害者のニーズに対するよりきめ細やかな対応</a:t>
            </a:r>
          </a:p>
        </p:txBody>
      </p:sp>
      <p:sp>
        <p:nvSpPr>
          <p:cNvPr id="10" name="正方形/長方形 9"/>
          <p:cNvSpPr/>
          <p:nvPr/>
        </p:nvSpPr>
        <p:spPr>
          <a:xfrm>
            <a:off x="920753" y="4292600"/>
            <a:ext cx="8208963" cy="1873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defRPr/>
            </a:pPr>
            <a:endParaRPr lang="en-US" altLang="ja-JP" sz="1200" dirty="0">
              <a:solidFill>
                <a:srgbClr val="000000"/>
              </a:solidFill>
            </a:endParaRPr>
          </a:p>
          <a:p>
            <a:pPr>
              <a:defRPr/>
            </a:pPr>
            <a:endParaRPr lang="en-US" altLang="ja-JP" sz="1200" dirty="0">
              <a:solidFill>
                <a:srgbClr val="000000"/>
              </a:solidFill>
            </a:endParaRPr>
          </a:p>
          <a:p>
            <a:pPr>
              <a:defRPr/>
            </a:pPr>
            <a:r>
              <a:rPr lang="ja-JP" altLang="en-US" sz="1200" dirty="0">
                <a:solidFill>
                  <a:srgbClr val="000000"/>
                </a:solidFill>
              </a:rPr>
              <a:t>（１）利用者の意向を反映した支給決定の促進</a:t>
            </a:r>
            <a:endParaRPr lang="en-US" altLang="ja-JP" sz="1200" dirty="0">
              <a:solidFill>
                <a:srgbClr val="000000"/>
              </a:solidFill>
            </a:endParaRPr>
          </a:p>
          <a:p>
            <a:pPr>
              <a:defRPr/>
            </a:pPr>
            <a:r>
              <a:rPr lang="ja-JP" altLang="en-US" sz="1200" dirty="0">
                <a:solidFill>
                  <a:srgbClr val="000000"/>
                </a:solidFill>
              </a:rPr>
              <a:t>○　</a:t>
            </a:r>
            <a:r>
              <a:rPr lang="ja-JP" altLang="en-US" sz="1200" u="sng" dirty="0">
                <a:solidFill>
                  <a:srgbClr val="000000"/>
                </a:solidFill>
              </a:rPr>
              <a:t>主任相談支援専門員（仮称）の育成</a:t>
            </a:r>
            <a:r>
              <a:rPr lang="ja-JP" altLang="en-US" sz="1200" dirty="0">
                <a:solidFill>
                  <a:srgbClr val="000000"/>
                </a:solidFill>
              </a:rPr>
              <a:t>など、相談支援専門員や市町村職員の資質の向上等に向けた取組を実施。</a:t>
            </a:r>
            <a:endParaRPr lang="en-US" altLang="ja-JP" sz="1200" dirty="0">
              <a:solidFill>
                <a:srgbClr val="000000"/>
              </a:solidFill>
            </a:endParaRPr>
          </a:p>
          <a:p>
            <a:pPr>
              <a:defRPr/>
            </a:pPr>
            <a:endParaRPr lang="en-US" altLang="ja-JP" sz="1200" dirty="0">
              <a:solidFill>
                <a:srgbClr val="000000"/>
              </a:solidFill>
            </a:endParaRPr>
          </a:p>
          <a:p>
            <a:pPr>
              <a:defRPr/>
            </a:pPr>
            <a:r>
              <a:rPr lang="ja-JP" altLang="en-US" sz="1200" dirty="0">
                <a:solidFill>
                  <a:srgbClr val="000000"/>
                </a:solidFill>
              </a:rPr>
              <a:t>（２）持続可能で質の高いサービスの実現</a:t>
            </a:r>
            <a:endParaRPr lang="en-US" altLang="ja-JP" sz="1200" dirty="0">
              <a:solidFill>
                <a:srgbClr val="000000"/>
              </a:solidFill>
            </a:endParaRPr>
          </a:p>
          <a:p>
            <a:pPr>
              <a:defRPr/>
            </a:pPr>
            <a:r>
              <a:rPr lang="ja-JP" altLang="en-US" sz="1200" dirty="0">
                <a:solidFill>
                  <a:srgbClr val="000000"/>
                </a:solidFill>
              </a:rPr>
              <a:t>○　</a:t>
            </a:r>
            <a:r>
              <a:rPr lang="ja-JP" altLang="en-US" sz="1200" u="sng" dirty="0">
                <a:solidFill>
                  <a:srgbClr val="000000"/>
                </a:solidFill>
              </a:rPr>
              <a:t>サービス事業所の情報公表</a:t>
            </a:r>
            <a:r>
              <a:rPr lang="ja-JP" altLang="en-US" sz="1200" dirty="0">
                <a:solidFill>
                  <a:srgbClr val="000000"/>
                </a:solidFill>
              </a:rPr>
              <a:t>、自治体での</a:t>
            </a:r>
            <a:r>
              <a:rPr lang="ja-JP" altLang="en-US" sz="1200" u="sng" dirty="0">
                <a:solidFill>
                  <a:srgbClr val="000000"/>
                </a:solidFill>
              </a:rPr>
              <a:t>事業所等への指導事務の効率化や審査機能の強化等</a:t>
            </a:r>
            <a:r>
              <a:rPr lang="ja-JP" altLang="en-US" sz="1200" dirty="0">
                <a:solidFill>
                  <a:srgbClr val="000000"/>
                </a:solidFill>
              </a:rPr>
              <a:t>の取組を推進。</a:t>
            </a:r>
            <a:endParaRPr lang="en-US" altLang="ja-JP" sz="1200" dirty="0">
              <a:solidFill>
                <a:srgbClr val="000000"/>
              </a:solidFill>
            </a:endParaRPr>
          </a:p>
          <a:p>
            <a:pPr>
              <a:defRPr/>
            </a:pPr>
            <a:r>
              <a:rPr lang="ja-JP" altLang="en-US" sz="1200" dirty="0">
                <a:solidFill>
                  <a:srgbClr val="000000"/>
                </a:solidFill>
              </a:rPr>
              <a:t>○　補装具について、成長に伴い短期間で取り換える必要のある障害児の場合など、</a:t>
            </a:r>
            <a:r>
              <a:rPr lang="ja-JP" altLang="en-US" sz="1200" u="sng" dirty="0">
                <a:solidFill>
                  <a:srgbClr val="000000"/>
                </a:solidFill>
              </a:rPr>
              <a:t>個々の状態に応じて、貸与の活用も可能</a:t>
            </a:r>
            <a:r>
              <a:rPr lang="ja-JP" altLang="en-US" sz="1200" dirty="0">
                <a:solidFill>
                  <a:srgbClr val="000000"/>
                </a:solidFill>
              </a:rPr>
              <a:t>とする。</a:t>
            </a:r>
            <a:endParaRPr lang="en-US" altLang="ja-JP" sz="1200" dirty="0">
              <a:solidFill>
                <a:srgbClr val="000000"/>
              </a:solidFill>
            </a:endParaRPr>
          </a:p>
          <a:p>
            <a:pPr>
              <a:defRPr/>
            </a:pPr>
            <a:r>
              <a:rPr lang="ja-JP" altLang="en-US" sz="1200" dirty="0">
                <a:solidFill>
                  <a:srgbClr val="000000"/>
                </a:solidFill>
              </a:rPr>
              <a:t>○　サービス提供を可能な限り効率的なものとすること等により、</a:t>
            </a:r>
            <a:r>
              <a:rPr lang="ja-JP" altLang="en-US" sz="1200" u="sng" dirty="0">
                <a:solidFill>
                  <a:srgbClr val="000000"/>
                </a:solidFill>
              </a:rPr>
              <a:t>財源を確保</a:t>
            </a:r>
            <a:r>
              <a:rPr lang="ja-JP" altLang="en-US" sz="1200" dirty="0">
                <a:solidFill>
                  <a:srgbClr val="000000"/>
                </a:solidFill>
              </a:rPr>
              <a:t>しつつ、</a:t>
            </a:r>
            <a:r>
              <a:rPr lang="ja-JP" altLang="en-US" sz="1200" u="sng" dirty="0">
                <a:solidFill>
                  <a:srgbClr val="000000"/>
                </a:solidFill>
              </a:rPr>
              <a:t>制度を持続可能</a:t>
            </a:r>
            <a:r>
              <a:rPr lang="ja-JP" altLang="en-US" sz="1200" dirty="0">
                <a:solidFill>
                  <a:srgbClr val="000000"/>
                </a:solidFill>
              </a:rPr>
              <a:t>なものとしていく必要。</a:t>
            </a:r>
            <a:endParaRPr lang="en-US" altLang="ja-JP" sz="1200" dirty="0">
              <a:solidFill>
                <a:srgbClr val="000000"/>
              </a:solidFill>
            </a:endParaRPr>
          </a:p>
        </p:txBody>
      </p:sp>
      <p:sp>
        <p:nvSpPr>
          <p:cNvPr id="13" name="角丸四角形 12"/>
          <p:cNvSpPr/>
          <p:nvPr/>
        </p:nvSpPr>
        <p:spPr>
          <a:xfrm>
            <a:off x="920750" y="4149725"/>
            <a:ext cx="3887788" cy="4318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rgbClr val="000000"/>
                </a:solidFill>
              </a:rPr>
              <a:t>３．質の高いサービスを持続的に利用できる環境整備</a:t>
            </a:r>
          </a:p>
        </p:txBody>
      </p:sp>
      <p:sp>
        <p:nvSpPr>
          <p:cNvPr id="9"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4</a:t>
            </a:fld>
            <a:endParaRPr lang="ja-JP" altLang="en-US" sz="1400" dirty="0" smtClean="0">
              <a:solidFill>
                <a:srgbClr val="000000"/>
              </a:solidFill>
            </a:endParaRPr>
          </a:p>
        </p:txBody>
      </p:sp>
    </p:spTree>
    <p:extLst>
      <p:ext uri="{BB962C8B-B14F-4D97-AF65-F5344CB8AC3E}">
        <p14:creationId xmlns:p14="http://schemas.microsoft.com/office/powerpoint/2010/main" val="3496552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bwMode="auto">
          <a:xfrm>
            <a:off x="992218" y="908052"/>
            <a:ext cx="7921625" cy="439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5" rIns="91429" bIns="45715" anchor="ctr">
            <a:normAutofit fontScale="97500"/>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a:lstStyle>
          <a:p>
            <a:pPr algn="l">
              <a:lnSpc>
                <a:spcPct val="150000"/>
              </a:lnSpc>
              <a:spcBef>
                <a:spcPts val="600"/>
              </a:spcBef>
              <a:defRPr/>
            </a:pPr>
            <a:r>
              <a:rPr lang="ja-JP" altLang="en-US" sz="2200" b="1" kern="0" dirty="0" smtClean="0">
                <a:solidFill>
                  <a:srgbClr val="000000"/>
                </a:solidFill>
              </a:rPr>
              <a:t>障害者総合支援法の施行後</a:t>
            </a:r>
            <a:r>
              <a:rPr lang="en-US" altLang="ja-JP" sz="2200" b="1" kern="0" dirty="0" smtClean="0">
                <a:solidFill>
                  <a:srgbClr val="000000"/>
                </a:solidFill>
              </a:rPr>
              <a:t>3</a:t>
            </a:r>
            <a:r>
              <a:rPr lang="ja-JP" altLang="en-US" sz="2200" b="1" kern="0" dirty="0" smtClean="0">
                <a:solidFill>
                  <a:srgbClr val="000000"/>
                </a:solidFill>
              </a:rPr>
              <a:t>年を目途とした見直しについて</a:t>
            </a:r>
            <a:endParaRPr lang="en-US" altLang="ja-JP" sz="2200" b="1" kern="0" dirty="0" smtClean="0">
              <a:solidFill>
                <a:srgbClr val="000000"/>
              </a:solidFill>
            </a:endParaRPr>
          </a:p>
          <a:p>
            <a:pPr>
              <a:defRPr/>
            </a:pPr>
            <a:endParaRPr lang="en-US" altLang="ja-JP" sz="1800" dirty="0" smtClean="0">
              <a:solidFill>
                <a:srgbClr val="000000"/>
              </a:solidFill>
            </a:endParaRPr>
          </a:p>
          <a:p>
            <a:pPr algn="l">
              <a:defRPr/>
            </a:pPr>
            <a:r>
              <a:rPr lang="ja-JP" altLang="en-US" sz="1800" dirty="0" smtClean="0">
                <a:solidFill>
                  <a:srgbClr val="000000"/>
                </a:solidFill>
              </a:rPr>
              <a:t>　 障害者</a:t>
            </a:r>
            <a:r>
              <a:rPr lang="ja-JP" altLang="en-US" sz="1800" dirty="0">
                <a:solidFill>
                  <a:srgbClr val="000000"/>
                </a:solidFill>
              </a:rPr>
              <a:t>総合支援法の附則において、同法の施行（平成</a:t>
            </a:r>
            <a:r>
              <a:rPr lang="en-US" altLang="ja-JP" sz="1800" dirty="0">
                <a:solidFill>
                  <a:srgbClr val="000000"/>
                </a:solidFill>
              </a:rPr>
              <a:t>25 </a:t>
            </a:r>
            <a:r>
              <a:rPr lang="ja-JP" altLang="en-US" sz="1800" dirty="0">
                <a:solidFill>
                  <a:srgbClr val="000000"/>
                </a:solidFill>
              </a:rPr>
              <a:t>年４ 月） から３ 年</a:t>
            </a:r>
          </a:p>
          <a:p>
            <a:pPr algn="l">
              <a:defRPr/>
            </a:pPr>
            <a:r>
              <a:rPr lang="ja-JP" altLang="en-US" sz="1800" dirty="0">
                <a:solidFill>
                  <a:srgbClr val="000000"/>
                </a:solidFill>
              </a:rPr>
              <a:t>後を目途として、障害福祉サービスの在り方等について検討を加え、所要の措</a:t>
            </a:r>
          </a:p>
          <a:p>
            <a:pPr algn="l">
              <a:defRPr/>
            </a:pPr>
            <a:r>
              <a:rPr lang="ja-JP" altLang="en-US" sz="1800" dirty="0">
                <a:solidFill>
                  <a:srgbClr val="000000"/>
                </a:solidFill>
              </a:rPr>
              <a:t>置を講ずるものとされている。</a:t>
            </a:r>
          </a:p>
          <a:p>
            <a:pPr algn="l">
              <a:defRPr/>
            </a:pPr>
            <a:r>
              <a:rPr lang="ja-JP" altLang="en-US" sz="1800" dirty="0" smtClean="0">
                <a:solidFill>
                  <a:srgbClr val="000000"/>
                </a:solidFill>
              </a:rPr>
              <a:t>    この</a:t>
            </a:r>
            <a:r>
              <a:rPr lang="ja-JP" altLang="en-US" sz="1800" dirty="0">
                <a:solidFill>
                  <a:srgbClr val="000000"/>
                </a:solidFill>
              </a:rPr>
              <a:t>見直しに向けて、昨年４月から</a:t>
            </a:r>
            <a:r>
              <a:rPr lang="en-US" altLang="ja-JP" sz="1800" dirty="0">
                <a:solidFill>
                  <a:srgbClr val="000000"/>
                </a:solidFill>
              </a:rPr>
              <a:t>12 </a:t>
            </a:r>
            <a:r>
              <a:rPr lang="ja-JP" altLang="en-US" sz="1800" dirty="0">
                <a:solidFill>
                  <a:srgbClr val="000000"/>
                </a:solidFill>
              </a:rPr>
              <a:t>月にかけて、社会保障審議会障害者</a:t>
            </a:r>
          </a:p>
          <a:p>
            <a:pPr algn="l">
              <a:defRPr/>
            </a:pPr>
            <a:r>
              <a:rPr lang="ja-JP" altLang="en-US" sz="1800" dirty="0">
                <a:solidFill>
                  <a:srgbClr val="000000"/>
                </a:solidFill>
              </a:rPr>
              <a:t>部会において検討が行われ、</a:t>
            </a:r>
            <a:r>
              <a:rPr lang="en-US" altLang="ja-JP" sz="1800" dirty="0">
                <a:solidFill>
                  <a:srgbClr val="000000"/>
                </a:solidFill>
              </a:rPr>
              <a:t>12 </a:t>
            </a:r>
            <a:r>
              <a:rPr lang="ja-JP" altLang="en-US" sz="1800" dirty="0">
                <a:solidFill>
                  <a:srgbClr val="000000"/>
                </a:solidFill>
              </a:rPr>
              <a:t>月</a:t>
            </a:r>
            <a:r>
              <a:rPr lang="en-US" altLang="ja-JP" sz="1800" dirty="0">
                <a:solidFill>
                  <a:srgbClr val="000000"/>
                </a:solidFill>
              </a:rPr>
              <a:t>14 </a:t>
            </a:r>
            <a:r>
              <a:rPr lang="ja-JP" altLang="en-US" sz="1800" dirty="0">
                <a:solidFill>
                  <a:srgbClr val="000000"/>
                </a:solidFill>
              </a:rPr>
              <a:t>日付けで報告書が取りまとめられた。</a:t>
            </a:r>
          </a:p>
          <a:p>
            <a:pPr algn="l">
              <a:defRPr/>
            </a:pPr>
            <a:r>
              <a:rPr lang="ja-JP" altLang="en-US" sz="1800" dirty="0" smtClean="0">
                <a:solidFill>
                  <a:srgbClr val="000000"/>
                </a:solidFill>
              </a:rPr>
              <a:t>    この</a:t>
            </a:r>
            <a:r>
              <a:rPr lang="ja-JP" altLang="en-US" sz="1800" dirty="0">
                <a:solidFill>
                  <a:srgbClr val="000000"/>
                </a:solidFill>
              </a:rPr>
              <a:t>報告書の内容を実現するために法律改正が必要な事項については、本年</a:t>
            </a:r>
          </a:p>
          <a:p>
            <a:pPr algn="l">
              <a:defRPr/>
            </a:pPr>
            <a:r>
              <a:rPr lang="ja-JP" altLang="en-US" sz="1800" dirty="0">
                <a:solidFill>
                  <a:srgbClr val="000000"/>
                </a:solidFill>
              </a:rPr>
              <a:t>３ 月１ 日に閣議決定され、国会に提出された「障害者の日常生活及び社会生活</a:t>
            </a:r>
          </a:p>
          <a:p>
            <a:pPr algn="l">
              <a:defRPr/>
            </a:pPr>
            <a:r>
              <a:rPr lang="ja-JP" altLang="en-US" sz="1800" dirty="0">
                <a:solidFill>
                  <a:srgbClr val="000000"/>
                </a:solidFill>
              </a:rPr>
              <a:t>を総合的に支援するための法律及び児童福祉法の一部を改正する法律案」によ</a:t>
            </a:r>
          </a:p>
          <a:p>
            <a:pPr algn="l">
              <a:defRPr/>
            </a:pPr>
            <a:r>
              <a:rPr lang="ja-JP" altLang="en-US" sz="1800" dirty="0">
                <a:solidFill>
                  <a:srgbClr val="000000"/>
                </a:solidFill>
              </a:rPr>
              <a:t>り対応することとしているので、その内容についてご承知おきいただきたい。</a:t>
            </a:r>
            <a:endParaRPr lang="ja-JP" altLang="en-US" sz="1800" kern="0" dirty="0">
              <a:solidFill>
                <a:srgbClr val="000000"/>
              </a:solidFill>
            </a:endParaRPr>
          </a:p>
        </p:txBody>
      </p:sp>
      <p:sp>
        <p:nvSpPr>
          <p:cNvPr id="7" name="正方形/長方形 6"/>
          <p:cNvSpPr/>
          <p:nvPr/>
        </p:nvSpPr>
        <p:spPr>
          <a:xfrm>
            <a:off x="5168900" y="6553200"/>
            <a:ext cx="4457700"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rgbClr val="000000"/>
                </a:solidFill>
              </a:rPr>
              <a:t>平成</a:t>
            </a:r>
            <a:r>
              <a:rPr lang="en-US" altLang="ja-JP" sz="1200" dirty="0">
                <a:solidFill>
                  <a:srgbClr val="000000"/>
                </a:solidFill>
              </a:rPr>
              <a:t>28</a:t>
            </a:r>
            <a:r>
              <a:rPr lang="ja-JP" altLang="en-US" sz="1200" dirty="0">
                <a:solidFill>
                  <a:srgbClr val="000000"/>
                </a:solidFill>
              </a:rPr>
              <a:t>年</a:t>
            </a:r>
            <a:r>
              <a:rPr lang="en-US" altLang="ja-JP" sz="1200" dirty="0">
                <a:solidFill>
                  <a:srgbClr val="000000"/>
                </a:solidFill>
              </a:rPr>
              <a:t>3</a:t>
            </a:r>
            <a:r>
              <a:rPr lang="ja-JP" altLang="en-US" sz="1200" dirty="0">
                <a:solidFill>
                  <a:srgbClr val="000000"/>
                </a:solidFill>
              </a:rPr>
              <a:t>月</a:t>
            </a:r>
            <a:r>
              <a:rPr lang="en-US" altLang="ja-JP" sz="1200" dirty="0">
                <a:solidFill>
                  <a:srgbClr val="000000"/>
                </a:solidFill>
              </a:rPr>
              <a:t>8</a:t>
            </a:r>
            <a:r>
              <a:rPr lang="ja-JP" altLang="en-US" sz="1200" dirty="0">
                <a:solidFill>
                  <a:srgbClr val="000000"/>
                </a:solidFill>
              </a:rPr>
              <a:t>日（火）　障害保健福祉関係主管課長会議資料より</a:t>
            </a:r>
          </a:p>
        </p:txBody>
      </p:sp>
      <p:sp>
        <p:nvSpPr>
          <p:cNvPr id="5"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5</a:t>
            </a:fld>
            <a:endParaRPr lang="ja-JP" altLang="en-US" sz="1400" dirty="0" smtClean="0">
              <a:solidFill>
                <a:srgbClr val="000000"/>
              </a:solidFill>
            </a:endParaRPr>
          </a:p>
        </p:txBody>
      </p:sp>
    </p:spTree>
    <p:extLst>
      <p:ext uri="{BB962C8B-B14F-4D97-AF65-F5344CB8AC3E}">
        <p14:creationId xmlns:p14="http://schemas.microsoft.com/office/powerpoint/2010/main" val="2646023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正方形/長方形 2"/>
          <p:cNvSpPr>
            <a:spLocks noChangeArrowheads="1"/>
          </p:cNvSpPr>
          <p:nvPr/>
        </p:nvSpPr>
        <p:spPr bwMode="auto">
          <a:xfrm>
            <a:off x="0" y="908050"/>
            <a:ext cx="9906000" cy="606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lIns="68415" tIns="34208" rIns="68415" bIns="34208"/>
          <a:lstStyle>
            <a:lvl1pPr defTabSz="957263"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defTabSz="9572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defTabSz="957263"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defTabSz="957263"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defTabSz="957263"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95726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95726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95726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95726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200" smtClean="0">
                <a:solidFill>
                  <a:srgbClr val="000000"/>
                </a:solidFill>
                <a:latin typeface="HG丸ｺﾞｼｯｸM-PRO" pitchFamily="50" charset="-128"/>
                <a:ea typeface="HG丸ｺﾞｼｯｸM-PRO" pitchFamily="50" charset="-128"/>
              </a:rPr>
              <a:t>障害者の日常生活及び社会生活を総合的に支援するための法律</a:t>
            </a:r>
            <a:endParaRPr lang="en-US" altLang="ja-JP" sz="2200" smtClean="0">
              <a:solidFill>
                <a:srgbClr val="000000"/>
              </a:solidFill>
              <a:latin typeface="HG丸ｺﾞｼｯｸM-PRO" pitchFamily="50" charset="-128"/>
              <a:ea typeface="HG丸ｺﾞｼｯｸM-PRO" pitchFamily="50" charset="-128"/>
            </a:endParaRPr>
          </a:p>
          <a:p>
            <a:pPr algn="ctr" eaLnBrk="1" hangingPunct="1">
              <a:spcBef>
                <a:spcPct val="0"/>
              </a:spcBef>
              <a:buFontTx/>
              <a:buNone/>
            </a:pPr>
            <a:r>
              <a:rPr lang="ja-JP" altLang="en-US" sz="2200" smtClean="0">
                <a:solidFill>
                  <a:srgbClr val="000000"/>
                </a:solidFill>
                <a:latin typeface="HG丸ｺﾞｼｯｸM-PRO" pitchFamily="50" charset="-128"/>
                <a:ea typeface="HG丸ｺﾞｼｯｸM-PRO" pitchFamily="50" charset="-128"/>
              </a:rPr>
              <a:t>及び児童福祉法の一部を改正する法律案について</a:t>
            </a:r>
            <a:endParaRPr lang="en-US" altLang="ja-JP" sz="2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en-US" altLang="ja-JP" sz="44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en-US" altLang="ja-JP" sz="24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◆障害者の日常生活及び社会生活を総合的に支援するための法律及び</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児童福祉法の一部を改正する法律案（概要）　　・・・・・・・・・・・・・　１</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en-US" altLang="ja-JP"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◆地域生活を支援する新たなサービス（自立生活援助）の創設　　・・・・・・　２</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ja-JP" altLang="en-US"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◆就労定着に向けた支援を行う新たなサービス（就労定着支援）の創設　　・・　３</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ja-JP" altLang="en-US"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◆重度訪問介護の訪問先の拡大　　・・・・・・・・・・・・・・・・・・・・　４</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ja-JP" altLang="en-US"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◆高齢障害者の介護保険サービスの円滑な利用　　・・・・・・・・・・・・・　５</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ja-JP" altLang="en-US"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◆居宅訪問により児童発達支援を提供するサービスの創設　　・・・・・・・・　６</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ja-JP" altLang="en-US"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◆保育所等訪問支援の支援対象の拡大　　・・・・・・・・・・・・・・・・・　７</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ja-JP" altLang="en-US"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◆医療的ケアを要する障害児に対する支援　　・・・・・・・・・・・・・・・　８</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en-US" altLang="ja-JP"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◆障害児のサービス提供体制の計画的な構築　　・・・・・・・・・・・・・・　９</a:t>
            </a:r>
            <a:endParaRPr lang="en-US" altLang="ja-JP" sz="12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endParaRPr lang="en-US" altLang="ja-JP"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◆補装具費の支給範囲の拡大（貸与の追加）　　・・・・・・・・・・・・・・　</a:t>
            </a:r>
            <a:r>
              <a:rPr lang="en-US" altLang="ja-JP" sz="1200" smtClean="0">
                <a:solidFill>
                  <a:srgbClr val="000000"/>
                </a:solidFill>
                <a:latin typeface="HG丸ｺﾞｼｯｸM-PRO" pitchFamily="50" charset="-128"/>
                <a:ea typeface="HG丸ｺﾞｼｯｸM-PRO" pitchFamily="50" charset="-128"/>
              </a:rPr>
              <a:t>10</a:t>
            </a:r>
          </a:p>
          <a:p>
            <a:pPr algn="just" eaLnBrk="1" hangingPunct="1">
              <a:spcBef>
                <a:spcPct val="0"/>
              </a:spcBef>
              <a:buFontTx/>
              <a:buNone/>
            </a:pPr>
            <a:endParaRPr lang="en-US" altLang="ja-JP"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◆障害福祉サービス等の情報公表制度の創設　　・・・・・・・・・・・・・・　</a:t>
            </a:r>
            <a:r>
              <a:rPr lang="en-US" altLang="ja-JP" sz="1200" smtClean="0">
                <a:solidFill>
                  <a:srgbClr val="000000"/>
                </a:solidFill>
                <a:latin typeface="HG丸ｺﾞｼｯｸM-PRO" pitchFamily="50" charset="-128"/>
                <a:ea typeface="HG丸ｺﾞｼｯｸM-PRO" pitchFamily="50" charset="-128"/>
              </a:rPr>
              <a:t>11</a:t>
            </a:r>
          </a:p>
          <a:p>
            <a:pPr algn="just" eaLnBrk="1" hangingPunct="1">
              <a:spcBef>
                <a:spcPct val="0"/>
              </a:spcBef>
              <a:buFontTx/>
              <a:buNone/>
            </a:pPr>
            <a:endParaRPr lang="en-US" altLang="ja-JP" sz="600" smtClean="0">
              <a:solidFill>
                <a:srgbClr val="000000"/>
              </a:solidFill>
              <a:latin typeface="HG丸ｺﾞｼｯｸM-PRO" pitchFamily="50" charset="-128"/>
              <a:ea typeface="HG丸ｺﾞｼｯｸM-PRO" pitchFamily="50" charset="-128"/>
            </a:endParaRPr>
          </a:p>
          <a:p>
            <a:pPr algn="just" eaLnBrk="1" hangingPunct="1">
              <a:spcBef>
                <a:spcPct val="0"/>
              </a:spcBef>
              <a:buFontTx/>
              <a:buNone/>
            </a:pPr>
            <a:r>
              <a:rPr lang="ja-JP" altLang="en-US" sz="1200" smtClean="0">
                <a:solidFill>
                  <a:srgbClr val="000000"/>
                </a:solidFill>
                <a:latin typeface="HG丸ｺﾞｼｯｸM-PRO" pitchFamily="50" charset="-128"/>
                <a:ea typeface="HG丸ｺﾞｼｯｸM-PRO" pitchFamily="50" charset="-128"/>
              </a:rPr>
              <a:t>　　　　　　　　　　　　◆自治体による調査事務・審査事務の効率化　　・・・・・・・・・・・・・・　</a:t>
            </a:r>
            <a:r>
              <a:rPr lang="en-US" altLang="ja-JP" sz="1200" smtClean="0">
                <a:solidFill>
                  <a:srgbClr val="000000"/>
                </a:solidFill>
                <a:latin typeface="HG丸ｺﾞｼｯｸM-PRO" pitchFamily="50" charset="-128"/>
                <a:ea typeface="HG丸ｺﾞｼｯｸM-PRO" pitchFamily="50" charset="-128"/>
              </a:rPr>
              <a:t>12</a:t>
            </a:r>
          </a:p>
        </p:txBody>
      </p:sp>
      <p:sp>
        <p:nvSpPr>
          <p:cNvPr id="5" name="正方形/長方形 4"/>
          <p:cNvSpPr/>
          <p:nvPr/>
        </p:nvSpPr>
        <p:spPr>
          <a:xfrm>
            <a:off x="5097464" y="6453188"/>
            <a:ext cx="4456112"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平成</a:t>
            </a:r>
            <a:r>
              <a:rPr lang="en-US" altLang="ja-JP" sz="1200" dirty="0">
                <a:solidFill>
                  <a:prstClr val="black"/>
                </a:solidFill>
              </a:rPr>
              <a:t>28</a:t>
            </a:r>
            <a:r>
              <a:rPr lang="ja-JP" altLang="en-US" sz="1200" dirty="0">
                <a:solidFill>
                  <a:prstClr val="black"/>
                </a:solidFill>
              </a:rPr>
              <a:t>年</a:t>
            </a:r>
            <a:r>
              <a:rPr lang="en-US" altLang="ja-JP" sz="1200" dirty="0">
                <a:solidFill>
                  <a:prstClr val="black"/>
                </a:solidFill>
              </a:rPr>
              <a:t>3</a:t>
            </a:r>
            <a:r>
              <a:rPr lang="ja-JP" altLang="en-US" sz="1200" dirty="0">
                <a:solidFill>
                  <a:prstClr val="black"/>
                </a:solidFill>
              </a:rPr>
              <a:t>月</a:t>
            </a:r>
            <a:r>
              <a:rPr lang="en-US" altLang="ja-JP" sz="1200" dirty="0">
                <a:solidFill>
                  <a:prstClr val="black"/>
                </a:solidFill>
              </a:rPr>
              <a:t>8</a:t>
            </a:r>
            <a:r>
              <a:rPr lang="ja-JP" altLang="en-US" sz="1200" dirty="0">
                <a:solidFill>
                  <a:prstClr val="black"/>
                </a:solidFill>
              </a:rPr>
              <a:t>日（火）　障害保健福祉関係主管課長会議資料より</a:t>
            </a:r>
          </a:p>
        </p:txBody>
      </p:sp>
      <p:sp>
        <p:nvSpPr>
          <p:cNvPr id="6"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6</a:t>
            </a:fld>
            <a:endParaRPr lang="ja-JP" altLang="en-US" sz="1400" dirty="0" smtClean="0">
              <a:solidFill>
                <a:srgbClr val="000000"/>
              </a:solidFill>
            </a:endParaRPr>
          </a:p>
        </p:txBody>
      </p:sp>
    </p:spTree>
    <p:extLst>
      <p:ext uri="{BB962C8B-B14F-4D97-AF65-F5344CB8AC3E}">
        <p14:creationId xmlns:p14="http://schemas.microsoft.com/office/powerpoint/2010/main" val="3615912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スライド番号プレースホルダー 1"/>
          <p:cNvSpPr>
            <a:spLocks noGrp="1"/>
          </p:cNvSpPr>
          <p:nvPr>
            <p:ph type="sldNum" sz="quarter" idx="12"/>
          </p:nvPr>
        </p:nvSpPr>
        <p:spPr bwMode="auto">
          <a:xfrm>
            <a:off x="7681913" y="9760006"/>
            <a:ext cx="2311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664964AF-37D7-4DFE-84CF-0003F60AAF38}" type="slidenum">
              <a:rPr lang="ja-JP" altLang="en-US" sz="1400" smtClean="0">
                <a:solidFill>
                  <a:srgbClr val="000000"/>
                </a:solidFill>
                <a:latin typeface="Arial" pitchFamily="34" charset="0"/>
              </a:rPr>
              <a:pPr eaLnBrk="1" hangingPunct="1">
                <a:spcBef>
                  <a:spcPct val="0"/>
                </a:spcBef>
                <a:buFontTx/>
                <a:buNone/>
              </a:pPr>
              <a:t>7</a:t>
            </a:fld>
            <a:r>
              <a:rPr lang="ja-JP" altLang="en-US" sz="1400" smtClean="0">
                <a:solidFill>
                  <a:srgbClr val="000000"/>
                </a:solidFill>
                <a:latin typeface="Arial" pitchFamily="34" charset="0"/>
              </a:rPr>
              <a:t>　</a:t>
            </a:r>
          </a:p>
        </p:txBody>
      </p:sp>
      <p:sp>
        <p:nvSpPr>
          <p:cNvPr id="2" name="正方形/長方形 1"/>
          <p:cNvSpPr/>
          <p:nvPr/>
        </p:nvSpPr>
        <p:spPr bwMode="auto">
          <a:xfrm>
            <a:off x="84141" y="858838"/>
            <a:ext cx="9758362" cy="719137"/>
          </a:xfrm>
          <a:prstGeom prst="rect">
            <a:avLst/>
          </a:prstGeom>
          <a:noFill/>
          <a:ln w="25400">
            <a:solidFill>
              <a:schemeClr val="accent1"/>
            </a:solidFill>
            <a:round/>
            <a:headEnd/>
            <a:tailEnd/>
          </a:ln>
        </p:spPr>
        <p:txBody>
          <a:bodyPr lIns="144000" tIns="36000" rIns="144000" bIns="34208" anchor="ctr"/>
          <a:lstStyle/>
          <a:p>
            <a:pPr algn="just" defTabSz="957263" fontAlgn="auto">
              <a:lnSpc>
                <a:spcPts val="1550"/>
              </a:lnSpc>
              <a:spcBef>
                <a:spcPts val="100"/>
              </a:spcBef>
              <a:spcAft>
                <a:spcPts val="0"/>
              </a:spcAft>
              <a:defRPr/>
            </a:pPr>
            <a:r>
              <a:rPr lang="ja-JP" altLang="en-US" sz="1300" dirty="0">
                <a:solidFill>
                  <a:prstClr val="black"/>
                </a:solidFill>
                <a:latin typeface="ＭＳ ゴシック" panose="020B0609070205080204" pitchFamily="49" charset="-128"/>
                <a:ea typeface="ＭＳ ゴシック" panose="020B0609070205080204" pitchFamily="49" charset="-128"/>
              </a:rPr>
              <a:t>　</a:t>
            </a:r>
            <a:r>
              <a:rPr lang="ja-JP" altLang="en-US" sz="1300" spc="-100" dirty="0">
                <a:solidFill>
                  <a:prstClr val="black"/>
                </a:solidFill>
                <a:latin typeface="ＭＳ ゴシック" panose="020B0609070205080204" pitchFamily="49" charset="-128"/>
                <a:ea typeface="ＭＳ ゴシック" panose="020B0609070205080204" pitchFamily="49" charset="-128"/>
              </a:rPr>
              <a:t>障害者が自らの望む地域生活を営むことができるよう、「生活」と「就労」に対する支援の一層の充実や高齢障害者による介護保険サービスの円滑な利用を促進するための見直しを行うとともに、障害児支援のニーズの多様化にきめ細かく対応するための支援の拡充を図るほか、サービスの質の確保・向上を図るための環境整備等を行う。</a:t>
            </a:r>
          </a:p>
        </p:txBody>
      </p:sp>
      <p:sp>
        <p:nvSpPr>
          <p:cNvPr id="27" name="正方形/長方形 26"/>
          <p:cNvSpPr/>
          <p:nvPr/>
        </p:nvSpPr>
        <p:spPr bwMode="auto">
          <a:xfrm>
            <a:off x="84141" y="1874838"/>
            <a:ext cx="9758362" cy="4392612"/>
          </a:xfrm>
          <a:prstGeom prst="rect">
            <a:avLst/>
          </a:prstGeom>
          <a:noFill/>
          <a:ln w="25400">
            <a:solidFill>
              <a:schemeClr val="accent1"/>
            </a:solidFill>
            <a:round/>
            <a:headEnd/>
            <a:tailEnd/>
          </a:ln>
        </p:spPr>
        <p:txBody>
          <a:bodyPr lIns="68415" tIns="34208" rIns="68415" bIns="34208" anchor="ctr"/>
          <a:lstStyle/>
          <a:p>
            <a:pPr fontAlgn="auto">
              <a:spcBef>
                <a:spcPts val="0"/>
              </a:spcBef>
              <a:spcAft>
                <a:spcPts val="0"/>
              </a:spcAft>
              <a:defRPr/>
            </a:pPr>
            <a:r>
              <a:rPr lang="ja-JP" altLang="en-US" sz="1600" b="1" u="sng" dirty="0">
                <a:solidFill>
                  <a:srgbClr val="00B050"/>
                </a:solidFill>
                <a:latin typeface="ＭＳ Ｐゴシック"/>
                <a:ea typeface="ＭＳ Ｐゴシック"/>
              </a:rPr>
              <a:t>１．障害者の望む地域生活の支援</a:t>
            </a:r>
            <a:endParaRPr lang="en-US" altLang="ja-JP" sz="1600" b="1" u="sng" dirty="0">
              <a:solidFill>
                <a:srgbClr val="00B050"/>
              </a:solidFill>
              <a:latin typeface="ＭＳ Ｐゴシック"/>
              <a:ea typeface="ＭＳ Ｐゴシック"/>
            </a:endParaRPr>
          </a:p>
          <a:p>
            <a:pPr fontAlgn="auto">
              <a:spcBef>
                <a:spcPts val="0"/>
              </a:spcBef>
              <a:spcAft>
                <a:spcPts val="0"/>
              </a:spcAft>
              <a:defRPr/>
            </a:pPr>
            <a:endParaRPr lang="en-US" altLang="ja-JP" sz="400" dirty="0">
              <a:solidFill>
                <a:prstClr val="black"/>
              </a:solidFill>
              <a:latin typeface="ＭＳ Ｐゴシック"/>
              <a:ea typeface="ＭＳ Ｐゴシック"/>
            </a:endParaRPr>
          </a:p>
          <a:p>
            <a:pPr marL="265113" indent="-265113" fontAlgn="auto">
              <a:spcBef>
                <a:spcPts val="0"/>
              </a:spcBef>
              <a:spcAft>
                <a:spcPts val="0"/>
              </a:spcAft>
              <a:defRPr/>
            </a:pPr>
            <a:r>
              <a:rPr lang="ja-JP" altLang="en-US" sz="1300" i="1" dirty="0">
                <a:solidFill>
                  <a:srgbClr val="FF0000"/>
                </a:solidFill>
                <a:latin typeface="ＭＳ Ｐゴシック"/>
                <a:ea typeface="ＭＳ Ｐゴシック"/>
              </a:rPr>
              <a:t> </a:t>
            </a:r>
            <a:r>
              <a:rPr lang="en-US" altLang="ja-JP" sz="1300" dirty="0">
                <a:solidFill>
                  <a:prstClr val="black"/>
                </a:solidFill>
                <a:latin typeface="ＭＳ Ｐゴシック"/>
                <a:ea typeface="ＭＳ Ｐゴシック"/>
              </a:rPr>
              <a:t>(1) </a:t>
            </a:r>
            <a:r>
              <a:rPr lang="ja-JP" altLang="en-US" sz="1300" dirty="0">
                <a:solidFill>
                  <a:prstClr val="black"/>
                </a:solidFill>
                <a:latin typeface="ＭＳ Ｐゴシック"/>
                <a:ea typeface="ＭＳ Ｐゴシック"/>
              </a:rPr>
              <a:t>施設入所支援や共同生活援助を利用していた者等を対象として、定期的な巡回訪問や随時の対応により、円滑な地域生活に向けた相談・助言等を行うサービスを新設する（</a:t>
            </a:r>
            <a:r>
              <a:rPr lang="ja-JP" altLang="en-US" sz="1300" u="sng" dirty="0">
                <a:solidFill>
                  <a:prstClr val="black"/>
                </a:solidFill>
                <a:latin typeface="ＭＳ Ｐゴシック"/>
                <a:ea typeface="ＭＳ Ｐゴシック"/>
              </a:rPr>
              <a:t>自立生活援助</a:t>
            </a:r>
            <a:r>
              <a:rPr lang="ja-JP" altLang="en-US" sz="1300" dirty="0">
                <a:solidFill>
                  <a:prstClr val="black"/>
                </a:solidFill>
                <a:latin typeface="ＭＳ Ｐゴシック"/>
                <a:ea typeface="ＭＳ Ｐゴシック"/>
              </a:rPr>
              <a:t>）</a:t>
            </a:r>
            <a:endParaRPr lang="en-US" altLang="ja-JP" sz="1300" dirty="0">
              <a:solidFill>
                <a:prstClr val="black"/>
              </a:solidFill>
              <a:latin typeface="ＭＳ Ｐゴシック"/>
              <a:ea typeface="ＭＳ Ｐゴシック"/>
            </a:endParaRPr>
          </a:p>
          <a:p>
            <a:pPr marL="323850" indent="-323850" fontAlgn="auto">
              <a:spcBef>
                <a:spcPts val="0"/>
              </a:spcBef>
              <a:spcAft>
                <a:spcPts val="0"/>
              </a:spcAft>
              <a:defRPr/>
            </a:pPr>
            <a:endParaRPr lang="en-US" altLang="ja-JP" sz="200" dirty="0">
              <a:solidFill>
                <a:prstClr val="black"/>
              </a:solidFill>
              <a:latin typeface="ＭＳ Ｐゴシック"/>
              <a:ea typeface="ＭＳ Ｐゴシック"/>
            </a:endParaRPr>
          </a:p>
          <a:p>
            <a:pPr marL="323850" indent="-323850" fontAlgn="auto">
              <a:spcBef>
                <a:spcPts val="0"/>
              </a:spcBef>
              <a:spcAft>
                <a:spcPts val="0"/>
              </a:spcAft>
              <a:defRPr/>
            </a:pPr>
            <a:r>
              <a:rPr lang="ja-JP" altLang="en-US" sz="1300" dirty="0">
                <a:solidFill>
                  <a:prstClr val="black"/>
                </a:solidFill>
                <a:latin typeface="ＭＳ Ｐゴシック"/>
                <a:ea typeface="ＭＳ Ｐゴシック"/>
              </a:rPr>
              <a:t> </a:t>
            </a:r>
            <a:r>
              <a:rPr lang="en-US" altLang="ja-JP" sz="1300" dirty="0">
                <a:solidFill>
                  <a:prstClr val="black"/>
                </a:solidFill>
                <a:latin typeface="ＭＳ Ｐゴシック"/>
                <a:ea typeface="ＭＳ Ｐゴシック"/>
              </a:rPr>
              <a:t>(2) </a:t>
            </a:r>
            <a:r>
              <a:rPr lang="ja-JP" altLang="en-US" sz="1300" dirty="0">
                <a:solidFill>
                  <a:prstClr val="black"/>
                </a:solidFill>
                <a:latin typeface="ＭＳ Ｐゴシック"/>
                <a:ea typeface="ＭＳ Ｐゴシック"/>
              </a:rPr>
              <a:t>就業に伴う生活面の課題に対応できるよう、事業所・家族との連絡調整等の支援を行うサービスを新設する（</a:t>
            </a:r>
            <a:r>
              <a:rPr lang="ja-JP" altLang="en-US" sz="1300" u="sng" dirty="0">
                <a:solidFill>
                  <a:prstClr val="black"/>
                </a:solidFill>
                <a:latin typeface="ＭＳ Ｐゴシック"/>
                <a:ea typeface="ＭＳ Ｐゴシック"/>
              </a:rPr>
              <a:t>就労定着支援</a:t>
            </a:r>
            <a:r>
              <a:rPr lang="ja-JP" altLang="en-US" sz="1300" dirty="0">
                <a:solidFill>
                  <a:prstClr val="black"/>
                </a:solidFill>
                <a:latin typeface="ＭＳ Ｐゴシック"/>
                <a:ea typeface="ＭＳ Ｐゴシック"/>
              </a:rPr>
              <a:t>）</a:t>
            </a:r>
          </a:p>
          <a:p>
            <a:pPr marL="323850" indent="-323850" fontAlgn="auto">
              <a:spcBef>
                <a:spcPts val="0"/>
              </a:spcBef>
              <a:spcAft>
                <a:spcPts val="0"/>
              </a:spcAft>
              <a:defRPr/>
            </a:pPr>
            <a:endParaRPr lang="en-US" altLang="ja-JP" sz="200" dirty="0">
              <a:solidFill>
                <a:prstClr val="black"/>
              </a:solidFill>
              <a:latin typeface="ＭＳ Ｐゴシック"/>
              <a:ea typeface="ＭＳ Ｐゴシック"/>
            </a:endParaRPr>
          </a:p>
          <a:p>
            <a:pPr marL="323850" indent="-323850" fontAlgn="auto">
              <a:spcBef>
                <a:spcPts val="0"/>
              </a:spcBef>
              <a:spcAft>
                <a:spcPts val="0"/>
              </a:spcAft>
              <a:defRPr/>
            </a:pPr>
            <a:r>
              <a:rPr lang="ja-JP" altLang="en-US" sz="1300" dirty="0">
                <a:solidFill>
                  <a:prstClr val="black"/>
                </a:solidFill>
                <a:latin typeface="ＭＳ Ｐゴシック"/>
                <a:ea typeface="ＭＳ Ｐゴシック"/>
              </a:rPr>
              <a:t> </a:t>
            </a:r>
            <a:r>
              <a:rPr lang="en-US" altLang="ja-JP" sz="1300" dirty="0">
                <a:solidFill>
                  <a:prstClr val="black"/>
                </a:solidFill>
                <a:latin typeface="ＭＳ Ｐゴシック"/>
                <a:ea typeface="ＭＳ Ｐゴシック"/>
              </a:rPr>
              <a:t>(3) </a:t>
            </a:r>
            <a:r>
              <a:rPr lang="ja-JP" altLang="en-US" sz="1300" dirty="0">
                <a:solidFill>
                  <a:prstClr val="black"/>
                </a:solidFill>
                <a:latin typeface="ＭＳ Ｐゴシック"/>
                <a:ea typeface="ＭＳ Ｐゴシック"/>
              </a:rPr>
              <a:t>重度訪問介護について、</a:t>
            </a:r>
            <a:r>
              <a:rPr lang="ja-JP" altLang="en-US" sz="1300" u="sng" dirty="0">
                <a:solidFill>
                  <a:prstClr val="black"/>
                </a:solidFill>
                <a:latin typeface="ＭＳ Ｐゴシック"/>
                <a:ea typeface="ＭＳ Ｐゴシック"/>
              </a:rPr>
              <a:t>医療機関への入院時</a:t>
            </a:r>
            <a:r>
              <a:rPr lang="ja-JP" altLang="en-US" sz="1300" dirty="0">
                <a:solidFill>
                  <a:prstClr val="black"/>
                </a:solidFill>
                <a:latin typeface="ＭＳ Ｐゴシック"/>
                <a:ea typeface="ＭＳ Ｐゴシック"/>
              </a:rPr>
              <a:t>も一定の支援を可能とする</a:t>
            </a:r>
            <a:endParaRPr lang="en-US" altLang="ja-JP" sz="1300" dirty="0">
              <a:solidFill>
                <a:prstClr val="black"/>
              </a:solidFill>
              <a:latin typeface="ＭＳ Ｐゴシック"/>
              <a:ea typeface="ＭＳ Ｐゴシック"/>
            </a:endParaRPr>
          </a:p>
          <a:p>
            <a:pPr marL="323850" indent="-323850" fontAlgn="auto">
              <a:spcBef>
                <a:spcPts val="0"/>
              </a:spcBef>
              <a:spcAft>
                <a:spcPts val="0"/>
              </a:spcAft>
              <a:defRPr/>
            </a:pPr>
            <a:endParaRPr lang="en-US" altLang="ja-JP" sz="200" dirty="0">
              <a:solidFill>
                <a:prstClr val="black"/>
              </a:solidFill>
              <a:latin typeface="ＭＳ Ｐゴシック"/>
              <a:ea typeface="ＭＳ Ｐゴシック"/>
            </a:endParaRPr>
          </a:p>
          <a:p>
            <a:pPr marL="265113" indent="-265113" fontAlgn="auto">
              <a:spcBef>
                <a:spcPts val="0"/>
              </a:spcBef>
              <a:spcAft>
                <a:spcPts val="0"/>
              </a:spcAft>
              <a:defRPr/>
            </a:pPr>
            <a:r>
              <a:rPr lang="ja-JP" altLang="en-US" sz="1300" i="1" dirty="0">
                <a:solidFill>
                  <a:prstClr val="black"/>
                </a:solidFill>
                <a:latin typeface="ＭＳ Ｐゴシック"/>
                <a:ea typeface="ＭＳ Ｐゴシック"/>
              </a:rPr>
              <a:t> </a:t>
            </a:r>
            <a:r>
              <a:rPr lang="en-US" altLang="ja-JP" sz="1300" dirty="0">
                <a:solidFill>
                  <a:prstClr val="black"/>
                </a:solidFill>
                <a:latin typeface="ＭＳ Ｐゴシック"/>
                <a:ea typeface="ＭＳ Ｐゴシック"/>
              </a:rPr>
              <a:t>(4) </a:t>
            </a:r>
            <a:r>
              <a:rPr lang="en-US" altLang="ja-JP" sz="1300" u="sng" dirty="0">
                <a:solidFill>
                  <a:prstClr val="black"/>
                </a:solidFill>
                <a:latin typeface="ＭＳ Ｐゴシック"/>
                <a:ea typeface="ＭＳ Ｐゴシック"/>
              </a:rPr>
              <a:t>65</a:t>
            </a:r>
            <a:r>
              <a:rPr lang="ja-JP" altLang="en-US" sz="1300" u="sng" dirty="0">
                <a:solidFill>
                  <a:prstClr val="black"/>
                </a:solidFill>
                <a:latin typeface="ＭＳ Ｐゴシック"/>
                <a:ea typeface="ＭＳ Ｐゴシック"/>
              </a:rPr>
              <a:t>歳に至るまで相当の長期間にわたり障害福祉サービスを利用してきた低所得の高齢障害者</a:t>
            </a:r>
            <a:r>
              <a:rPr lang="ja-JP" altLang="en-US" sz="1300" dirty="0">
                <a:solidFill>
                  <a:prstClr val="black"/>
                </a:solidFill>
                <a:latin typeface="ＭＳ Ｐゴシック"/>
                <a:ea typeface="ＭＳ Ｐゴシック"/>
              </a:rPr>
              <a:t>が引き続き障害福祉サービスに相当する介護保険サービスを利用する場合に、障害者の所得の状況や障害の程度等の事情を勘案し、当該介護保険サービスの</a:t>
            </a:r>
            <a:r>
              <a:rPr lang="ja-JP" altLang="en-US" sz="1300" u="sng" dirty="0">
                <a:solidFill>
                  <a:prstClr val="black"/>
                </a:solidFill>
                <a:latin typeface="ＭＳ Ｐゴシック"/>
                <a:ea typeface="ＭＳ Ｐゴシック"/>
              </a:rPr>
              <a:t>利用者負担を障害福祉制度により軽減</a:t>
            </a:r>
            <a:r>
              <a:rPr lang="ja-JP" altLang="en-US" sz="1300" dirty="0">
                <a:solidFill>
                  <a:prstClr val="black"/>
                </a:solidFill>
                <a:latin typeface="ＭＳ Ｐゴシック"/>
                <a:ea typeface="ＭＳ Ｐゴシック"/>
              </a:rPr>
              <a:t>（償還）できる仕組みを設ける</a:t>
            </a:r>
            <a:endParaRPr lang="en-US" altLang="ja-JP" sz="1300" i="1" dirty="0">
              <a:solidFill>
                <a:prstClr val="black"/>
              </a:solidFill>
              <a:latin typeface="ＭＳ Ｐゴシック"/>
              <a:ea typeface="ＭＳ Ｐゴシック"/>
            </a:endParaRPr>
          </a:p>
          <a:p>
            <a:pPr marL="216000" indent="-216000" fontAlgn="auto">
              <a:spcBef>
                <a:spcPts val="0"/>
              </a:spcBef>
              <a:spcAft>
                <a:spcPts val="0"/>
              </a:spcAft>
              <a:defRPr/>
            </a:pPr>
            <a:endParaRPr lang="en-US" altLang="ja-JP" sz="700" dirty="0">
              <a:solidFill>
                <a:prstClr val="black"/>
              </a:solidFill>
              <a:latin typeface="ＭＳ Ｐゴシック"/>
              <a:ea typeface="ＭＳ Ｐゴシック"/>
            </a:endParaRPr>
          </a:p>
          <a:p>
            <a:pPr fontAlgn="auto">
              <a:spcBef>
                <a:spcPts val="0"/>
              </a:spcBef>
              <a:spcAft>
                <a:spcPts val="0"/>
              </a:spcAft>
              <a:defRPr/>
            </a:pPr>
            <a:r>
              <a:rPr lang="ja-JP" altLang="en-US" sz="1600" b="1" u="sng" dirty="0">
                <a:solidFill>
                  <a:srgbClr val="00B050"/>
                </a:solidFill>
                <a:latin typeface="ＭＳ Ｐゴシック"/>
                <a:ea typeface="ＭＳ Ｐゴシック"/>
              </a:rPr>
              <a:t>２．障害児支援のニーズの多様化へのきめ細かな対応</a:t>
            </a:r>
            <a:endParaRPr lang="en-US" altLang="ja-JP" sz="1600" b="1" u="sng" dirty="0">
              <a:solidFill>
                <a:srgbClr val="00B050"/>
              </a:solidFill>
              <a:latin typeface="ＭＳ Ｐゴシック"/>
              <a:ea typeface="ＭＳ Ｐゴシック"/>
            </a:endParaRPr>
          </a:p>
          <a:p>
            <a:pPr fontAlgn="auto">
              <a:spcBef>
                <a:spcPts val="0"/>
              </a:spcBef>
              <a:spcAft>
                <a:spcPts val="0"/>
              </a:spcAft>
              <a:defRPr/>
            </a:pPr>
            <a:endParaRPr lang="en-US" altLang="ja-JP" sz="400" dirty="0">
              <a:solidFill>
                <a:prstClr val="black"/>
              </a:solidFill>
              <a:latin typeface="ＭＳ Ｐゴシック"/>
              <a:ea typeface="ＭＳ Ｐゴシック"/>
            </a:endParaRPr>
          </a:p>
          <a:p>
            <a:pPr marL="179388" indent="-179388" fontAlgn="auto">
              <a:spcBef>
                <a:spcPts val="0"/>
              </a:spcBef>
              <a:spcAft>
                <a:spcPts val="0"/>
              </a:spcAft>
              <a:defRPr/>
            </a:pPr>
            <a:r>
              <a:rPr lang="en-US" altLang="ja-JP" sz="1300" dirty="0">
                <a:solidFill>
                  <a:prstClr val="black"/>
                </a:solidFill>
                <a:latin typeface="ＭＳ Ｐゴシック"/>
                <a:ea typeface="ＭＳ Ｐゴシック"/>
              </a:rPr>
              <a:t> (1) </a:t>
            </a:r>
            <a:r>
              <a:rPr lang="ja-JP" altLang="en-US" sz="1300" dirty="0">
                <a:solidFill>
                  <a:prstClr val="black"/>
                </a:solidFill>
                <a:latin typeface="ＭＳ Ｐゴシック"/>
                <a:ea typeface="ＭＳ Ｐゴシック"/>
              </a:rPr>
              <a:t>重度の障害等により外出が著しく困難な障害児に対し、</a:t>
            </a:r>
            <a:r>
              <a:rPr lang="ja-JP" altLang="en-US" sz="1300" u="sng" dirty="0">
                <a:solidFill>
                  <a:prstClr val="black"/>
                </a:solidFill>
                <a:latin typeface="ＭＳ Ｐゴシック"/>
                <a:ea typeface="ＭＳ Ｐゴシック"/>
              </a:rPr>
              <a:t>居宅を訪問して発達支援</a:t>
            </a:r>
            <a:r>
              <a:rPr lang="ja-JP" altLang="en-US" sz="1300" dirty="0">
                <a:solidFill>
                  <a:prstClr val="black"/>
                </a:solidFill>
                <a:latin typeface="ＭＳ Ｐゴシック"/>
                <a:ea typeface="ＭＳ Ｐゴシック"/>
              </a:rPr>
              <a:t>を提供するサービスを新設する</a:t>
            </a:r>
            <a:endParaRPr lang="en-US" altLang="ja-JP" sz="1300" dirty="0">
              <a:solidFill>
                <a:prstClr val="black"/>
              </a:solidFill>
              <a:latin typeface="ＭＳ Ｐゴシック"/>
              <a:ea typeface="ＭＳ Ｐゴシック"/>
            </a:endParaRPr>
          </a:p>
          <a:p>
            <a:pPr marL="179388" indent="-179388" fontAlgn="auto">
              <a:spcBef>
                <a:spcPts val="0"/>
              </a:spcBef>
              <a:spcAft>
                <a:spcPts val="0"/>
              </a:spcAft>
              <a:defRPr/>
            </a:pPr>
            <a:endParaRPr lang="en-US" altLang="ja-JP" sz="200" u="sng" dirty="0">
              <a:solidFill>
                <a:prstClr val="black"/>
              </a:solidFill>
              <a:latin typeface="ＭＳ Ｐゴシック"/>
              <a:ea typeface="ＭＳ Ｐゴシック"/>
            </a:endParaRPr>
          </a:p>
          <a:p>
            <a:pPr marL="179388" indent="-179388" fontAlgn="auto">
              <a:spcBef>
                <a:spcPts val="0"/>
              </a:spcBef>
              <a:spcAft>
                <a:spcPts val="0"/>
              </a:spcAft>
              <a:defRPr/>
            </a:pPr>
            <a:r>
              <a:rPr lang="en-US" altLang="ja-JP" sz="1300" dirty="0">
                <a:solidFill>
                  <a:prstClr val="black"/>
                </a:solidFill>
                <a:latin typeface="ＭＳ Ｐゴシック"/>
                <a:ea typeface="ＭＳ Ｐゴシック"/>
              </a:rPr>
              <a:t> (2) </a:t>
            </a:r>
            <a:r>
              <a:rPr lang="ja-JP" altLang="en-US" sz="1300" dirty="0">
                <a:solidFill>
                  <a:prstClr val="black"/>
                </a:solidFill>
                <a:latin typeface="ＭＳ Ｐゴシック"/>
                <a:ea typeface="ＭＳ Ｐゴシック"/>
              </a:rPr>
              <a:t>保育所等の障害児に発達支援を提供する保育所等訪問支援について、</a:t>
            </a:r>
            <a:r>
              <a:rPr lang="ja-JP" altLang="en-US" sz="1300" u="sng" dirty="0">
                <a:solidFill>
                  <a:prstClr val="black"/>
                </a:solidFill>
                <a:latin typeface="ＭＳ Ｐゴシック"/>
                <a:ea typeface="ＭＳ Ｐゴシック"/>
              </a:rPr>
              <a:t>乳児院・児童養護施設</a:t>
            </a:r>
            <a:r>
              <a:rPr lang="ja-JP" altLang="en-US" sz="1300" dirty="0">
                <a:solidFill>
                  <a:prstClr val="black"/>
                </a:solidFill>
                <a:latin typeface="ＭＳ Ｐゴシック"/>
                <a:ea typeface="ＭＳ Ｐゴシック"/>
              </a:rPr>
              <a:t>の障害児に対象を拡大する</a:t>
            </a:r>
            <a:endParaRPr lang="en-US" altLang="ja-JP" sz="1300" dirty="0">
              <a:solidFill>
                <a:prstClr val="black"/>
              </a:solidFill>
              <a:latin typeface="ＭＳ Ｐゴシック"/>
              <a:ea typeface="ＭＳ Ｐゴシック"/>
            </a:endParaRPr>
          </a:p>
          <a:p>
            <a:pPr marL="179388" indent="-179388" fontAlgn="auto">
              <a:spcBef>
                <a:spcPts val="0"/>
              </a:spcBef>
              <a:spcAft>
                <a:spcPts val="0"/>
              </a:spcAft>
              <a:defRPr/>
            </a:pPr>
            <a:endParaRPr lang="en-US" altLang="ja-JP" sz="200" dirty="0">
              <a:solidFill>
                <a:prstClr val="black"/>
              </a:solidFill>
              <a:latin typeface="ＭＳ Ｐゴシック"/>
              <a:ea typeface="ＭＳ Ｐゴシック"/>
            </a:endParaRPr>
          </a:p>
          <a:p>
            <a:pPr marL="179388" indent="-179388" fontAlgn="auto">
              <a:spcBef>
                <a:spcPts val="0"/>
              </a:spcBef>
              <a:spcAft>
                <a:spcPts val="0"/>
              </a:spcAft>
              <a:defRPr/>
            </a:pPr>
            <a:r>
              <a:rPr lang="en-US" altLang="ja-JP" sz="1300" dirty="0">
                <a:solidFill>
                  <a:prstClr val="black"/>
                </a:solidFill>
                <a:latin typeface="ＭＳ Ｐゴシック"/>
                <a:ea typeface="ＭＳ Ｐゴシック"/>
              </a:rPr>
              <a:t> (3) </a:t>
            </a:r>
            <a:r>
              <a:rPr lang="ja-JP" altLang="en-US" sz="1300" u="sng" dirty="0">
                <a:solidFill>
                  <a:prstClr val="black"/>
                </a:solidFill>
                <a:latin typeface="ＭＳ Ｐゴシック"/>
                <a:ea typeface="ＭＳ Ｐゴシック"/>
              </a:rPr>
              <a:t>医療的ケアを要する障害児</a:t>
            </a:r>
            <a:r>
              <a:rPr lang="ja-JP" altLang="en-US" sz="1300" dirty="0">
                <a:solidFill>
                  <a:prstClr val="black"/>
                </a:solidFill>
                <a:latin typeface="ＭＳ Ｐゴシック"/>
                <a:ea typeface="ＭＳ Ｐゴシック"/>
              </a:rPr>
              <a:t>が適切な支援を受けられるよう、自治体において保健・医療・福祉等の連携促進に努めるものとする</a:t>
            </a:r>
            <a:endParaRPr lang="en-US" altLang="ja-JP" sz="1300" dirty="0">
              <a:solidFill>
                <a:prstClr val="black"/>
              </a:solidFill>
              <a:latin typeface="ＭＳ Ｐゴシック"/>
              <a:ea typeface="ＭＳ Ｐゴシック"/>
            </a:endParaRPr>
          </a:p>
          <a:p>
            <a:pPr marL="179388" indent="-179388" fontAlgn="auto">
              <a:spcBef>
                <a:spcPts val="0"/>
              </a:spcBef>
              <a:spcAft>
                <a:spcPts val="0"/>
              </a:spcAft>
              <a:defRPr/>
            </a:pPr>
            <a:endParaRPr lang="en-US" altLang="ja-JP" sz="200" dirty="0">
              <a:solidFill>
                <a:prstClr val="black"/>
              </a:solidFill>
              <a:latin typeface="ＭＳ Ｐゴシック"/>
              <a:ea typeface="ＭＳ Ｐゴシック"/>
            </a:endParaRPr>
          </a:p>
          <a:p>
            <a:pPr marL="179388" indent="-179388" fontAlgn="auto">
              <a:spcBef>
                <a:spcPts val="0"/>
              </a:spcBef>
              <a:spcAft>
                <a:spcPts val="0"/>
              </a:spcAft>
              <a:defRPr/>
            </a:pPr>
            <a:r>
              <a:rPr lang="en-US" altLang="ja-JP" sz="1300" dirty="0">
                <a:solidFill>
                  <a:prstClr val="black"/>
                </a:solidFill>
                <a:latin typeface="ＭＳ Ｐゴシック"/>
                <a:ea typeface="ＭＳ Ｐゴシック"/>
              </a:rPr>
              <a:t> (4) </a:t>
            </a:r>
            <a:r>
              <a:rPr lang="ja-JP" altLang="en-US" sz="1300" dirty="0">
                <a:solidFill>
                  <a:prstClr val="black"/>
                </a:solidFill>
                <a:latin typeface="ＭＳ Ｐゴシック"/>
                <a:ea typeface="ＭＳ Ｐゴシック"/>
              </a:rPr>
              <a:t>障害児のサービスに係る提供体制の計画的な構築を推進するため、自治体において</a:t>
            </a:r>
            <a:r>
              <a:rPr lang="ja-JP" altLang="en-US" sz="1300" u="sng" dirty="0">
                <a:solidFill>
                  <a:prstClr val="black"/>
                </a:solidFill>
                <a:latin typeface="ＭＳ Ｐゴシック"/>
                <a:ea typeface="ＭＳ Ｐゴシック"/>
              </a:rPr>
              <a:t>障害児福祉計画</a:t>
            </a:r>
            <a:r>
              <a:rPr lang="ja-JP" altLang="en-US" sz="1300" dirty="0">
                <a:solidFill>
                  <a:prstClr val="black"/>
                </a:solidFill>
                <a:latin typeface="ＭＳ Ｐゴシック"/>
                <a:ea typeface="ＭＳ Ｐゴシック"/>
              </a:rPr>
              <a:t>を策定するものとする</a:t>
            </a:r>
            <a:endParaRPr lang="en-US" altLang="ja-JP" sz="1300" dirty="0">
              <a:solidFill>
                <a:prstClr val="black"/>
              </a:solidFill>
              <a:latin typeface="ＭＳ Ｐゴシック"/>
              <a:ea typeface="ＭＳ Ｐゴシック"/>
            </a:endParaRPr>
          </a:p>
          <a:p>
            <a:pPr fontAlgn="auto">
              <a:spcBef>
                <a:spcPts val="0"/>
              </a:spcBef>
              <a:spcAft>
                <a:spcPts val="0"/>
              </a:spcAft>
              <a:defRPr/>
            </a:pPr>
            <a:endParaRPr lang="en-US" altLang="ja-JP" sz="700" dirty="0">
              <a:solidFill>
                <a:prstClr val="black"/>
              </a:solidFill>
              <a:latin typeface="ＭＳ Ｐゴシック"/>
              <a:ea typeface="ＭＳ Ｐゴシック"/>
            </a:endParaRPr>
          </a:p>
          <a:p>
            <a:pPr fontAlgn="auto">
              <a:spcBef>
                <a:spcPts val="0"/>
              </a:spcBef>
              <a:spcAft>
                <a:spcPts val="0"/>
              </a:spcAft>
              <a:defRPr/>
            </a:pPr>
            <a:r>
              <a:rPr lang="ja-JP" altLang="en-US" sz="1600" b="1" u="sng" dirty="0">
                <a:solidFill>
                  <a:srgbClr val="00B050"/>
                </a:solidFill>
                <a:latin typeface="ＭＳ Ｐゴシック"/>
                <a:ea typeface="ＭＳ Ｐゴシック"/>
              </a:rPr>
              <a:t>３．サービスの質の確保・向上に向けた環境整備</a:t>
            </a:r>
            <a:endParaRPr lang="en-US" altLang="ja-JP" sz="1600" b="1" u="sng" dirty="0">
              <a:solidFill>
                <a:srgbClr val="00B050"/>
              </a:solidFill>
              <a:latin typeface="ＭＳ Ｐゴシック"/>
              <a:ea typeface="ＭＳ Ｐゴシック"/>
            </a:endParaRPr>
          </a:p>
          <a:p>
            <a:pPr fontAlgn="auto">
              <a:spcBef>
                <a:spcPts val="0"/>
              </a:spcBef>
              <a:spcAft>
                <a:spcPts val="0"/>
              </a:spcAft>
              <a:defRPr/>
            </a:pPr>
            <a:endParaRPr lang="en-US" altLang="ja-JP" sz="400" b="1" u="sng" dirty="0">
              <a:solidFill>
                <a:srgbClr val="00B050"/>
              </a:solidFill>
              <a:latin typeface="ＭＳ Ｐゴシック"/>
              <a:ea typeface="ＭＳ Ｐゴシック"/>
            </a:endParaRPr>
          </a:p>
          <a:p>
            <a:pPr marL="269875" indent="-269875" fontAlgn="auto">
              <a:spcBef>
                <a:spcPts val="0"/>
              </a:spcBef>
              <a:spcAft>
                <a:spcPts val="0"/>
              </a:spcAft>
              <a:defRPr/>
            </a:pPr>
            <a:r>
              <a:rPr lang="ja-JP" altLang="en-US" sz="1300" dirty="0">
                <a:solidFill>
                  <a:prstClr val="black"/>
                </a:solidFill>
                <a:latin typeface="ＭＳ Ｐゴシック"/>
                <a:ea typeface="ＭＳ Ｐゴシック"/>
              </a:rPr>
              <a:t> </a:t>
            </a:r>
            <a:r>
              <a:rPr lang="en-US" altLang="ja-JP" sz="1300" dirty="0">
                <a:solidFill>
                  <a:prstClr val="black"/>
                </a:solidFill>
                <a:latin typeface="ＭＳ Ｐゴシック"/>
                <a:ea typeface="ＭＳ Ｐゴシック"/>
              </a:rPr>
              <a:t>(1) </a:t>
            </a:r>
            <a:r>
              <a:rPr lang="ja-JP" altLang="en-US" sz="1300" dirty="0">
                <a:solidFill>
                  <a:prstClr val="black"/>
                </a:solidFill>
                <a:latin typeface="ＭＳ Ｐゴシック"/>
                <a:ea typeface="ＭＳ Ｐゴシック"/>
              </a:rPr>
              <a:t>補装具費について、成長に伴い短期間で取り替える必要のある障害児の場合等に貸与の活用も可能とする</a:t>
            </a:r>
            <a:endParaRPr lang="en-US" altLang="ja-JP" sz="1300" dirty="0">
              <a:solidFill>
                <a:prstClr val="black"/>
              </a:solidFill>
              <a:latin typeface="ＭＳ Ｐゴシック"/>
              <a:ea typeface="ＭＳ Ｐゴシック"/>
            </a:endParaRPr>
          </a:p>
          <a:p>
            <a:pPr marL="269875" indent="-269875" fontAlgn="auto">
              <a:spcBef>
                <a:spcPts val="0"/>
              </a:spcBef>
              <a:spcAft>
                <a:spcPts val="0"/>
              </a:spcAft>
              <a:defRPr/>
            </a:pPr>
            <a:endParaRPr lang="en-US" altLang="ja-JP" sz="200" dirty="0">
              <a:solidFill>
                <a:prstClr val="black"/>
              </a:solidFill>
              <a:latin typeface="ＭＳ Ｐゴシック"/>
              <a:ea typeface="ＭＳ Ｐゴシック"/>
            </a:endParaRPr>
          </a:p>
          <a:p>
            <a:pPr marL="265113" indent="-265113" fontAlgn="auto">
              <a:spcBef>
                <a:spcPts val="0"/>
              </a:spcBef>
              <a:spcAft>
                <a:spcPts val="0"/>
              </a:spcAft>
              <a:defRPr/>
            </a:pPr>
            <a:r>
              <a:rPr lang="ja-JP" altLang="en-US" sz="1300" i="1" dirty="0">
                <a:solidFill>
                  <a:prstClr val="black"/>
                </a:solidFill>
                <a:latin typeface="ＭＳ Ｐゴシック"/>
                <a:ea typeface="ＭＳ Ｐゴシック"/>
              </a:rPr>
              <a:t> </a:t>
            </a:r>
            <a:r>
              <a:rPr lang="en-US" altLang="ja-JP" sz="1300" dirty="0">
                <a:solidFill>
                  <a:prstClr val="black"/>
                </a:solidFill>
                <a:latin typeface="ＭＳ Ｐゴシック"/>
                <a:ea typeface="ＭＳ Ｐゴシック"/>
              </a:rPr>
              <a:t>(2) </a:t>
            </a:r>
            <a:r>
              <a:rPr lang="ja-JP" altLang="en-US" sz="1300" dirty="0">
                <a:solidFill>
                  <a:prstClr val="black"/>
                </a:solidFill>
                <a:latin typeface="ＭＳ Ｐゴシック"/>
                <a:ea typeface="ＭＳ Ｐゴシック"/>
              </a:rPr>
              <a:t>都道府県がサービス事業所の事業内容等の情報を公表する制度を設けるとともに、自治体の事務の効率化を図るため、所要の規定を整備する</a:t>
            </a:r>
            <a:endParaRPr lang="en-US" altLang="ja-JP" sz="1300" dirty="0">
              <a:solidFill>
                <a:prstClr val="black"/>
              </a:solidFill>
              <a:latin typeface="ＭＳ Ｐゴシック"/>
              <a:ea typeface="ＭＳ Ｐゴシック"/>
            </a:endParaRPr>
          </a:p>
        </p:txBody>
      </p:sp>
      <p:sp>
        <p:nvSpPr>
          <p:cNvPr id="145413" name="正方形/長方形 30"/>
          <p:cNvSpPr>
            <a:spLocks noChangeArrowheads="1"/>
          </p:cNvSpPr>
          <p:nvPr/>
        </p:nvSpPr>
        <p:spPr bwMode="auto">
          <a:xfrm>
            <a:off x="85725" y="6565900"/>
            <a:ext cx="9756775" cy="287338"/>
          </a:xfrm>
          <a:prstGeom prst="rect">
            <a:avLst/>
          </a:prstGeom>
          <a:noFill/>
          <a:ln w="254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lIns="68415" tIns="34208" rIns="68415" bIns="34208" anchor="ctr"/>
          <a:lstStyle>
            <a:lvl1pPr defTabSz="957263"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defTabSz="9572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defTabSz="957263"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defTabSz="957263"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defTabSz="957263"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95726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95726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95726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95726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just" eaLnBrk="1" hangingPunct="1">
              <a:spcBef>
                <a:spcPct val="0"/>
              </a:spcBef>
              <a:buFontTx/>
              <a:buNone/>
            </a:pPr>
            <a:r>
              <a:rPr lang="ja-JP" altLang="en-US" sz="1300" smtClean="0">
                <a:solidFill>
                  <a:srgbClr val="000000"/>
                </a:solidFill>
                <a:latin typeface="ＭＳ 明朝" pitchFamily="17" charset="-128"/>
                <a:ea typeface="ＭＳ 明朝" pitchFamily="17" charset="-128"/>
              </a:rPr>
              <a:t>　</a:t>
            </a:r>
            <a:r>
              <a:rPr lang="ja-JP" altLang="en-US" sz="1300" smtClean="0">
                <a:solidFill>
                  <a:srgbClr val="000000"/>
                </a:solidFill>
                <a:latin typeface="ＭＳ Ｐゴシック" pitchFamily="50" charset="-128"/>
              </a:rPr>
              <a:t>平成</a:t>
            </a:r>
            <a:r>
              <a:rPr lang="en-US" altLang="ja-JP" sz="1300" smtClean="0">
                <a:solidFill>
                  <a:srgbClr val="000000"/>
                </a:solidFill>
                <a:latin typeface="ＭＳ Ｐゴシック" pitchFamily="50" charset="-128"/>
              </a:rPr>
              <a:t>30</a:t>
            </a:r>
            <a:r>
              <a:rPr lang="ja-JP" altLang="en-US" sz="1300" smtClean="0">
                <a:solidFill>
                  <a:srgbClr val="000000"/>
                </a:solidFill>
                <a:latin typeface="ＭＳ Ｐゴシック" pitchFamily="50" charset="-128"/>
              </a:rPr>
              <a:t>年４月１日</a:t>
            </a:r>
            <a:r>
              <a:rPr lang="ja-JP" altLang="en-US" sz="1200" smtClean="0">
                <a:solidFill>
                  <a:srgbClr val="000000"/>
                </a:solidFill>
                <a:latin typeface="ＭＳ Ｐゴシック" pitchFamily="50" charset="-128"/>
              </a:rPr>
              <a:t>（２</a:t>
            </a:r>
            <a:r>
              <a:rPr lang="en-US" altLang="ja-JP" sz="1200" smtClean="0">
                <a:solidFill>
                  <a:srgbClr val="000000"/>
                </a:solidFill>
                <a:latin typeface="ＭＳ Ｐゴシック" pitchFamily="50" charset="-128"/>
              </a:rPr>
              <a:t>.(3)</a:t>
            </a:r>
            <a:r>
              <a:rPr lang="ja-JP" altLang="en-US" sz="1200" smtClean="0">
                <a:solidFill>
                  <a:srgbClr val="000000"/>
                </a:solidFill>
                <a:latin typeface="ＭＳ Ｐゴシック" pitchFamily="50" charset="-128"/>
              </a:rPr>
              <a:t>については公布の日）</a:t>
            </a:r>
            <a:endParaRPr lang="en-US" altLang="ja-JP" sz="1200" smtClean="0">
              <a:solidFill>
                <a:srgbClr val="000000"/>
              </a:solidFill>
              <a:latin typeface="ＭＳ Ｐゴシック" pitchFamily="50" charset="-128"/>
            </a:endParaRPr>
          </a:p>
        </p:txBody>
      </p:sp>
      <p:sp>
        <p:nvSpPr>
          <p:cNvPr id="11" name="角丸四角形 10"/>
          <p:cNvSpPr/>
          <p:nvPr/>
        </p:nvSpPr>
        <p:spPr>
          <a:xfrm>
            <a:off x="12588" y="1635036"/>
            <a:ext cx="1152000" cy="252000"/>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ja-JP" altLang="en-US" sz="1600" dirty="0">
                <a:solidFill>
                  <a:prstClr val="white"/>
                </a:solidFill>
                <a:latin typeface="ＭＳ Ｐゴシック"/>
              </a:rPr>
              <a:t>　概　要</a:t>
            </a:r>
            <a:endParaRPr lang="en-US" altLang="ja-JP" sz="1600" dirty="0">
              <a:solidFill>
                <a:prstClr val="white"/>
              </a:solidFill>
              <a:latin typeface="ＭＳ Ｐゴシック"/>
            </a:endParaRPr>
          </a:p>
        </p:txBody>
      </p:sp>
      <p:sp>
        <p:nvSpPr>
          <p:cNvPr id="12" name="角丸四角形 11"/>
          <p:cNvSpPr/>
          <p:nvPr/>
        </p:nvSpPr>
        <p:spPr>
          <a:xfrm>
            <a:off x="25656" y="614556"/>
            <a:ext cx="1152000" cy="252000"/>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ja-JP" altLang="en-US" sz="1600" dirty="0">
                <a:solidFill>
                  <a:prstClr val="white"/>
                </a:solidFill>
                <a:latin typeface="ＭＳ Ｐゴシック"/>
              </a:rPr>
              <a:t>　趣　旨</a:t>
            </a:r>
            <a:endParaRPr lang="en-US" altLang="ja-JP" sz="1600" dirty="0">
              <a:solidFill>
                <a:prstClr val="white"/>
              </a:solidFill>
              <a:latin typeface="ＭＳ Ｐゴシック"/>
            </a:endParaRPr>
          </a:p>
        </p:txBody>
      </p:sp>
      <p:sp>
        <p:nvSpPr>
          <p:cNvPr id="15" name="角丸四角形 14"/>
          <p:cNvSpPr/>
          <p:nvPr/>
        </p:nvSpPr>
        <p:spPr>
          <a:xfrm>
            <a:off x="12584" y="6327100"/>
            <a:ext cx="1368000" cy="252000"/>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ja-JP" altLang="en-US" sz="1600" dirty="0">
                <a:solidFill>
                  <a:prstClr val="white"/>
                </a:solidFill>
                <a:latin typeface="ＭＳ Ｐゴシック"/>
              </a:rPr>
              <a:t>　施行期日</a:t>
            </a:r>
            <a:endParaRPr lang="en-US" altLang="ja-JP" sz="1600" dirty="0">
              <a:solidFill>
                <a:prstClr val="white"/>
              </a:solidFill>
              <a:latin typeface="ＭＳ Ｐゴシック"/>
            </a:endParaRPr>
          </a:p>
        </p:txBody>
      </p:sp>
      <p:cxnSp>
        <p:nvCxnSpPr>
          <p:cNvPr id="16" name="直線コネクタ 15"/>
          <p:cNvCxnSpPr/>
          <p:nvPr/>
        </p:nvCxnSpPr>
        <p:spPr>
          <a:xfrm>
            <a:off x="-42863" y="546100"/>
            <a:ext cx="10009188" cy="0"/>
          </a:xfrm>
          <a:prstGeom prst="line">
            <a:avLst/>
          </a:prstGeom>
          <a:ln w="38100">
            <a:solidFill>
              <a:srgbClr val="333399"/>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69850" y="-25400"/>
            <a:ext cx="9758363" cy="539750"/>
          </a:xfrm>
          <a:prstGeom prst="rect">
            <a:avLst/>
          </a:prstGeom>
          <a:noFill/>
          <a:ln w="19050">
            <a:noFill/>
          </a:ln>
        </p:spPr>
        <p:style>
          <a:lnRef idx="1">
            <a:schemeClr val="accent1"/>
          </a:lnRef>
          <a:fillRef idx="2">
            <a:schemeClr val="accent1"/>
          </a:fillRef>
          <a:effectRef idx="1">
            <a:schemeClr val="accent1"/>
          </a:effectRef>
          <a:fontRef idx="minor">
            <a:schemeClr val="dk1"/>
          </a:fontRef>
        </p:style>
        <p:txBody>
          <a:bodyPr tIns="108000" bIns="0" anchor="ctr"/>
          <a:lstStyle/>
          <a:p>
            <a:pPr algn="ctr" defTabSz="914125" fontAlgn="auto">
              <a:lnSpc>
                <a:spcPts val="2000"/>
              </a:lnSpc>
              <a:spcBef>
                <a:spcPts val="600"/>
              </a:spcBef>
              <a:spcAft>
                <a:spcPts val="0"/>
              </a:spcAft>
              <a:defRPr/>
            </a:pPr>
            <a:r>
              <a:rPr lang="ja-JP" altLang="en-US" b="1" dirty="0">
                <a:solidFill>
                  <a:prstClr val="black"/>
                </a:solidFill>
                <a:latin typeface="メイリオ" pitchFamily="50" charset="-128"/>
                <a:ea typeface="メイリオ" pitchFamily="50" charset="-128"/>
              </a:rPr>
              <a:t>障害者の日常生活及び社会生活を総合的に支援するための法律及び児童福祉法の</a:t>
            </a:r>
            <a:endParaRPr lang="en-US" altLang="ja-JP" b="1" dirty="0">
              <a:solidFill>
                <a:prstClr val="black"/>
              </a:solidFill>
              <a:latin typeface="メイリオ" pitchFamily="50" charset="-128"/>
              <a:ea typeface="メイリオ" pitchFamily="50" charset="-128"/>
            </a:endParaRPr>
          </a:p>
          <a:p>
            <a:pPr algn="ctr" defTabSz="914125" fontAlgn="auto">
              <a:lnSpc>
                <a:spcPts val="2000"/>
              </a:lnSpc>
              <a:spcBef>
                <a:spcPts val="0"/>
              </a:spcBef>
              <a:spcAft>
                <a:spcPts val="0"/>
              </a:spcAft>
              <a:defRPr/>
            </a:pPr>
            <a:r>
              <a:rPr lang="ja-JP" altLang="en-US" b="1" dirty="0">
                <a:solidFill>
                  <a:prstClr val="black"/>
                </a:solidFill>
                <a:latin typeface="メイリオ" pitchFamily="50" charset="-128"/>
                <a:ea typeface="メイリオ" pitchFamily="50" charset="-128"/>
              </a:rPr>
              <a:t>一部を改正する法律案（概要）</a:t>
            </a:r>
            <a:endParaRPr lang="en-US" altLang="ja-JP" b="1" dirty="0">
              <a:solidFill>
                <a:prstClr val="black"/>
              </a:solidFill>
              <a:latin typeface="メイリオ" pitchFamily="50" charset="-128"/>
              <a:ea typeface="メイリオ" pitchFamily="50" charset="-128"/>
            </a:endParaRPr>
          </a:p>
        </p:txBody>
      </p:sp>
      <p:sp>
        <p:nvSpPr>
          <p:cNvPr id="145425" name="スライド番号プレースホルダー 1"/>
          <p:cNvSpPr txBox="1">
            <a:spLocks/>
          </p:cNvSpPr>
          <p:nvPr/>
        </p:nvSpPr>
        <p:spPr bwMode="auto">
          <a:xfrm>
            <a:off x="7610475" y="6519919"/>
            <a:ext cx="2311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1363" indent="-2841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1413" indent="-227013"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598613" indent="-227013"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5813" indent="-227013"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3013" indent="-22701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0213" indent="-22701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7413" indent="-22701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4613" indent="-227013"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endParaRPr lang="ja-JP" altLang="en-US" sz="1600" smtClean="0">
              <a:solidFill>
                <a:srgbClr val="000000"/>
              </a:solidFill>
              <a:latin typeface="ＭＳ Ｐゴシック" pitchFamily="50" charset="-128"/>
            </a:endParaRPr>
          </a:p>
        </p:txBody>
      </p:sp>
      <p:sp>
        <p:nvSpPr>
          <p:cNvPr id="14" name="正方形/長方形 13"/>
          <p:cNvSpPr/>
          <p:nvPr/>
        </p:nvSpPr>
        <p:spPr>
          <a:xfrm>
            <a:off x="5392738" y="549275"/>
            <a:ext cx="4456112"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平成</a:t>
            </a:r>
            <a:r>
              <a:rPr lang="en-US" altLang="ja-JP" sz="1200" dirty="0">
                <a:solidFill>
                  <a:prstClr val="black"/>
                </a:solidFill>
              </a:rPr>
              <a:t>28</a:t>
            </a:r>
            <a:r>
              <a:rPr lang="ja-JP" altLang="en-US" sz="1200" dirty="0">
                <a:solidFill>
                  <a:prstClr val="black"/>
                </a:solidFill>
              </a:rPr>
              <a:t>年</a:t>
            </a:r>
            <a:r>
              <a:rPr lang="en-US" altLang="ja-JP" sz="1200" dirty="0">
                <a:solidFill>
                  <a:prstClr val="black"/>
                </a:solidFill>
              </a:rPr>
              <a:t>3</a:t>
            </a:r>
            <a:r>
              <a:rPr lang="ja-JP" altLang="en-US" sz="1200" dirty="0">
                <a:solidFill>
                  <a:prstClr val="black"/>
                </a:solidFill>
              </a:rPr>
              <a:t>月</a:t>
            </a:r>
            <a:r>
              <a:rPr lang="en-US" altLang="ja-JP" sz="1200" dirty="0">
                <a:solidFill>
                  <a:prstClr val="black"/>
                </a:solidFill>
              </a:rPr>
              <a:t>8</a:t>
            </a:r>
            <a:r>
              <a:rPr lang="ja-JP" altLang="en-US" sz="1200" dirty="0">
                <a:solidFill>
                  <a:prstClr val="black"/>
                </a:solidFill>
              </a:rPr>
              <a:t>日（火）　障害保健福祉関係主管課長会議資料より</a:t>
            </a:r>
          </a:p>
        </p:txBody>
      </p:sp>
      <p:sp>
        <p:nvSpPr>
          <p:cNvPr id="17" name="スライド番号プレースホルダー 3"/>
          <p:cNvSpPr txBox="1">
            <a:spLocks/>
          </p:cNvSpPr>
          <p:nvPr/>
        </p:nvSpPr>
        <p:spPr>
          <a:xfrm>
            <a:off x="9496425" y="6448499"/>
            <a:ext cx="4968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3" tIns="45707" rIns="91413" bIns="45707" rtlCol="0" anchor="ctr"/>
          <a:lstStyle>
            <a:defPPr>
              <a:defRPr lang="ja-JP"/>
            </a:defPPr>
            <a:lvl1pPr algn="r" defTabSz="914400" rtl="0" eaLnBrk="0" fontAlgn="base"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5pPr>
            <a:lvl6pPr marL="2514600" indent="-228600" algn="ctr" defTabSz="914293" rtl="0" eaLnBrk="0" fontAlgn="base" latinLnBrk="0"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6pPr>
            <a:lvl7pPr marL="2971800" indent="-228600" algn="ctr" defTabSz="914293" rtl="0" eaLnBrk="0" fontAlgn="base" latinLnBrk="0"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7pPr>
            <a:lvl8pPr marL="3429000" indent="-228600" algn="ctr" defTabSz="914293" rtl="0" eaLnBrk="0" fontAlgn="base" latinLnBrk="0"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8pPr>
            <a:lvl9pPr marL="3886200" indent="-228600" algn="ctr" defTabSz="914293" rtl="0" eaLnBrk="0" fontAlgn="base" latinLnBrk="0"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9pPr>
          </a:lstStyle>
          <a:p>
            <a:pPr eaLnBrk="1" hangingPunct="1"/>
            <a:fld id="{029E5D40-C5F9-466D-98EA-BF9E1DBD0FC2}" type="slidenum">
              <a:rPr lang="ja-JP" altLang="en-US" sz="1400" smtClean="0">
                <a:solidFill>
                  <a:srgbClr val="000000"/>
                </a:solidFill>
              </a:rPr>
              <a:pPr eaLnBrk="1" hangingPunct="1"/>
              <a:t>7</a:t>
            </a:fld>
            <a:endParaRPr lang="ja-JP" altLang="en-US" sz="1400" dirty="0" smtClean="0">
              <a:solidFill>
                <a:srgbClr val="000000"/>
              </a:solidFill>
            </a:endParaRPr>
          </a:p>
        </p:txBody>
      </p:sp>
    </p:spTree>
    <p:extLst>
      <p:ext uri="{BB962C8B-B14F-4D97-AF65-F5344CB8AC3E}">
        <p14:creationId xmlns:p14="http://schemas.microsoft.com/office/powerpoint/2010/main" val="519908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682" y="58738"/>
            <a:ext cx="9945688" cy="490537"/>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lstStyle/>
          <a:p>
            <a:pPr algn="ctr" fontAlgn="auto">
              <a:spcBef>
                <a:spcPts val="0"/>
              </a:spcBef>
              <a:spcAft>
                <a:spcPts val="0"/>
              </a:spcAft>
              <a:defRPr/>
            </a:pPr>
            <a:r>
              <a:rPr lang="ja-JP" altLang="en-US" sz="2400" spc="-100" dirty="0">
                <a:solidFill>
                  <a:prstClr val="black"/>
                </a:solidFill>
                <a:latin typeface="HG創英角ｺﾞｼｯｸUB" pitchFamily="49" charset="-128"/>
                <a:ea typeface="HG創英角ｺﾞｼｯｸUB" pitchFamily="49" charset="-128"/>
              </a:rPr>
              <a:t>地域生活を支援する新たなサービス（自立生活援助）の創設</a:t>
            </a:r>
            <a:endParaRPr lang="en-US" altLang="ja-JP" sz="2400" spc="-100" dirty="0">
              <a:solidFill>
                <a:prstClr val="black"/>
              </a:solidFill>
              <a:latin typeface="HG創英角ｺﾞｼｯｸUB" pitchFamily="49" charset="-128"/>
              <a:ea typeface="HG創英角ｺﾞｼｯｸUB" pitchFamily="49" charset="-128"/>
            </a:endParaRPr>
          </a:p>
        </p:txBody>
      </p:sp>
      <p:grpSp>
        <p:nvGrpSpPr>
          <p:cNvPr id="146435" name="グループ化 18"/>
          <p:cNvGrpSpPr>
            <a:grpSpLocks/>
          </p:cNvGrpSpPr>
          <p:nvPr/>
        </p:nvGrpSpPr>
        <p:grpSpPr bwMode="auto">
          <a:xfrm>
            <a:off x="0" y="549275"/>
            <a:ext cx="9906000" cy="71438"/>
            <a:chOff x="0" y="188640"/>
            <a:chExt cx="9144000" cy="72008"/>
          </a:xfrm>
        </p:grpSpPr>
        <p:cxnSp>
          <p:nvCxnSpPr>
            <p:cNvPr id="5" name="直線コネクタ 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1" name="角丸四角形 10"/>
          <p:cNvSpPr/>
          <p:nvPr/>
        </p:nvSpPr>
        <p:spPr>
          <a:xfrm>
            <a:off x="71438" y="692153"/>
            <a:ext cx="9720263" cy="1800225"/>
          </a:xfrm>
          <a:prstGeom prst="roundRect">
            <a:avLst>
              <a:gd name="adj" fmla="val 5316"/>
            </a:avLst>
          </a:prstGeom>
          <a:solidFill>
            <a:schemeClr val="bg1"/>
          </a:solidFill>
          <a:ln/>
        </p:spPr>
        <p:style>
          <a:lnRef idx="1">
            <a:schemeClr val="accent5"/>
          </a:lnRef>
          <a:fillRef idx="2">
            <a:schemeClr val="accent5"/>
          </a:fillRef>
          <a:effectRef idx="1">
            <a:schemeClr val="accent5"/>
          </a:effectRef>
          <a:fontRef idx="minor">
            <a:schemeClr val="dk1"/>
          </a:fontRef>
        </p:style>
        <p:txBody>
          <a:bodyPr lIns="72000" tIns="36000" bIns="36000" anchor="ctr"/>
          <a:lstStyle/>
          <a:p>
            <a:pPr marL="176213" indent="-176213" fontAlgn="auto">
              <a:lnSpc>
                <a:spcPct val="1100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障害者が安心して地域で生活することができるよう、グループホーム等地域生活を支援する仕組みの見直しが求められているが、集団生活ではなく賃貸住宅等における一人暮らしを希望する障害者の中には、知的障害や精神障害により理解力や生活力等が十分ではないために一人暮らしを選択できない者がい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endParaRPr lang="en-US" altLang="ja-JP" sz="80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このため、障害者支援施設やグループホーム等から一人暮らしへの移行を希望する知的障害者や精神障害者などについて、本人の意思を尊重した地域生活を支援するため、一定の期間にわたり、定期的な巡回訪問や随時の対応により、障害者の理解力、生活力等を補う観点から、適時のタイミングで適切な支援を行うサービスを新たに創設する（「自立生活援助」）。</a:t>
            </a:r>
            <a:endParaRPr lang="en-US" altLang="ja-JP" sz="1400" dirty="0">
              <a:solidFill>
                <a:prstClr val="black"/>
              </a:solidFill>
              <a:latin typeface="HGPｺﾞｼｯｸM" panose="020B0600000000000000" pitchFamily="50" charset="-128"/>
              <a:ea typeface="HGPｺﾞｼｯｸM" panose="020B0600000000000000" pitchFamily="50" charset="-128"/>
            </a:endParaRPr>
          </a:p>
        </p:txBody>
      </p:sp>
      <p:sp>
        <p:nvSpPr>
          <p:cNvPr id="16" name="角丸四角形 15"/>
          <p:cNvSpPr/>
          <p:nvPr/>
        </p:nvSpPr>
        <p:spPr>
          <a:xfrm>
            <a:off x="4645025" y="2876606"/>
            <a:ext cx="1443038" cy="360363"/>
          </a:xfrm>
          <a:prstGeom prst="roundRect">
            <a:avLst>
              <a:gd name="adj" fmla="val 23722"/>
            </a:avLst>
          </a:prstGeom>
          <a:solidFill>
            <a:schemeClr val="accent4">
              <a:lumMod val="20000"/>
              <a:lumOff val="80000"/>
            </a:schemeClr>
          </a:solidFill>
          <a:ln w="95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施設</a:t>
            </a:r>
          </a:p>
        </p:txBody>
      </p:sp>
      <p:sp>
        <p:nvSpPr>
          <p:cNvPr id="46" name="テキスト ボックス 45"/>
          <p:cNvSpPr txBox="1"/>
          <p:nvPr/>
        </p:nvSpPr>
        <p:spPr>
          <a:xfrm>
            <a:off x="5057782" y="4078288"/>
            <a:ext cx="531813" cy="817562"/>
          </a:xfrm>
          <a:prstGeom prst="rect">
            <a:avLst/>
          </a:prstGeom>
          <a:solidFill>
            <a:schemeClr val="bg1"/>
          </a:solidFill>
          <a:ln w="6350" cmpd="sng">
            <a:solidFill>
              <a:schemeClr val="tx1">
                <a:lumMod val="50000"/>
                <a:lumOff val="50000"/>
              </a:schemeClr>
            </a:solidFill>
          </a:ln>
        </p:spPr>
        <p:txBody>
          <a:bodyPr lIns="36000" tIns="36000" rIns="36000" bIns="36000" anchor="b"/>
          <a:lstStyle/>
          <a:p>
            <a:pPr algn="ctr"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rPr>
              <a:t>居宅</a:t>
            </a:r>
          </a:p>
        </p:txBody>
      </p:sp>
      <p:sp>
        <p:nvSpPr>
          <p:cNvPr id="10" name="直方体 9"/>
          <p:cNvSpPr/>
          <p:nvPr/>
        </p:nvSpPr>
        <p:spPr>
          <a:xfrm>
            <a:off x="5816600" y="5676900"/>
            <a:ext cx="2151063" cy="776288"/>
          </a:xfrm>
          <a:prstGeom prst="cube">
            <a:avLst/>
          </a:prstGeom>
          <a:solidFill>
            <a:srgbClr val="CCFF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r>
              <a:rPr lang="ja-JP" altLang="en-US" sz="1600" dirty="0">
                <a:solidFill>
                  <a:prstClr val="black"/>
                </a:solidFill>
                <a:latin typeface="HGPｺﾞｼｯｸM" panose="020B0600000000000000" pitchFamily="50" charset="-128"/>
                <a:ea typeface="HGPｺﾞｼｯｸM" panose="020B0600000000000000" pitchFamily="50" charset="-128"/>
              </a:rPr>
              <a:t>自立生活援助</a:t>
            </a:r>
            <a:endParaRPr lang="en-US" altLang="ja-JP" sz="1600" dirty="0">
              <a:solidFill>
                <a:prstClr val="black"/>
              </a:solidFill>
              <a:latin typeface="HGPｺﾞｼｯｸM" panose="020B0600000000000000" pitchFamily="50" charset="-128"/>
              <a:ea typeface="HGPｺﾞｼｯｸM" panose="020B0600000000000000" pitchFamily="50" charset="-128"/>
            </a:endParaRPr>
          </a:p>
          <a:p>
            <a:pPr algn="ctr" fontAlgn="auto">
              <a:spcBef>
                <a:spcPts val="0"/>
              </a:spcBef>
              <a:spcAft>
                <a:spcPts val="0"/>
              </a:spcAft>
              <a:defRPr/>
            </a:pPr>
            <a:r>
              <a:rPr lang="ja-JP" altLang="en-US" sz="1600" dirty="0">
                <a:solidFill>
                  <a:prstClr val="black"/>
                </a:solidFill>
                <a:latin typeface="HGPｺﾞｼｯｸM" panose="020B0600000000000000" pitchFamily="50" charset="-128"/>
                <a:ea typeface="HGPｺﾞｼｯｸM" panose="020B0600000000000000" pitchFamily="50" charset="-128"/>
              </a:rPr>
              <a:t>事業所</a:t>
            </a:r>
          </a:p>
        </p:txBody>
      </p:sp>
      <p:sp>
        <p:nvSpPr>
          <p:cNvPr id="15" name="右矢印 14"/>
          <p:cNvSpPr/>
          <p:nvPr/>
        </p:nvSpPr>
        <p:spPr>
          <a:xfrm rot="7460350">
            <a:off x="6697693" y="5132416"/>
            <a:ext cx="931863" cy="230188"/>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sp>
        <p:nvSpPr>
          <p:cNvPr id="45" name="下矢印 44"/>
          <p:cNvSpPr/>
          <p:nvPr/>
        </p:nvSpPr>
        <p:spPr>
          <a:xfrm>
            <a:off x="5678488" y="3365500"/>
            <a:ext cx="2525712" cy="571500"/>
          </a:xfrm>
          <a:prstGeom prst="downArrow">
            <a:avLst>
              <a:gd name="adj1" fmla="val 55553"/>
              <a:gd name="adj2" fmla="val 50000"/>
            </a:avLst>
          </a:prstGeom>
          <a:solidFill>
            <a:schemeClr val="bg1"/>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ltLang="ja-JP" sz="800" dirty="0">
              <a:solidFill>
                <a:prstClr val="black"/>
              </a:solidFill>
              <a:latin typeface="ＤＨＰ平成ゴシックW5" panose="020B0500000000000000" pitchFamily="50" charset="-128"/>
              <a:ea typeface="ＤＨＰ平成ゴシックW5" panose="020B0500000000000000" pitchFamily="50" charset="-128"/>
            </a:endParaRPr>
          </a:p>
          <a:p>
            <a:pPr algn="ctr" fontAlgn="auto">
              <a:spcBef>
                <a:spcPts val="0"/>
              </a:spcBef>
              <a:spcAft>
                <a:spcPts val="0"/>
              </a:spcAft>
              <a:defRPr/>
            </a:pPr>
            <a:r>
              <a:rPr lang="ja-JP" altLang="en-US" sz="1200" dirty="0">
                <a:solidFill>
                  <a:prstClr val="black"/>
                </a:solidFill>
                <a:latin typeface="ＤＨＰ平成ゴシックW5" panose="020B0500000000000000" pitchFamily="50" charset="-128"/>
                <a:ea typeface="ＤＨＰ平成ゴシックW5" panose="020B0500000000000000" pitchFamily="50" charset="-128"/>
              </a:rPr>
              <a:t>一人暮らしを希望する障害者が移行</a:t>
            </a:r>
          </a:p>
        </p:txBody>
      </p:sp>
      <p:sp>
        <p:nvSpPr>
          <p:cNvPr id="50" name="右矢印 49"/>
          <p:cNvSpPr/>
          <p:nvPr/>
        </p:nvSpPr>
        <p:spPr>
          <a:xfrm rot="18369196">
            <a:off x="7081850" y="5167313"/>
            <a:ext cx="804863" cy="185738"/>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sp>
        <p:nvSpPr>
          <p:cNvPr id="146443" name="テキスト ボックス 50"/>
          <p:cNvSpPr txBox="1">
            <a:spLocks noChangeArrowheads="1"/>
          </p:cNvSpPr>
          <p:nvPr/>
        </p:nvSpPr>
        <p:spPr bwMode="auto">
          <a:xfrm>
            <a:off x="6503993" y="5049838"/>
            <a:ext cx="5873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相談</a:t>
            </a:r>
            <a:endParaRPr lang="en-US" altLang="ja-JP" sz="1100" smtClean="0">
              <a:solidFill>
                <a:srgbClr val="000000"/>
              </a:solidFill>
              <a:latin typeface="HGPｺﾞｼｯｸM" pitchFamily="50" charset="-128"/>
              <a:ea typeface="HGPｺﾞｼｯｸM" pitchFamily="50" charset="-128"/>
            </a:endParaRPr>
          </a:p>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要請</a:t>
            </a:r>
          </a:p>
        </p:txBody>
      </p:sp>
      <p:sp>
        <p:nvSpPr>
          <p:cNvPr id="146444" name="テキスト ボックス 51"/>
          <p:cNvSpPr txBox="1">
            <a:spLocks noChangeArrowheads="1"/>
          </p:cNvSpPr>
          <p:nvPr/>
        </p:nvSpPr>
        <p:spPr bwMode="auto">
          <a:xfrm>
            <a:off x="7597775" y="4989569"/>
            <a:ext cx="10334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随時対応</a:t>
            </a:r>
            <a:endParaRPr lang="en-US" altLang="ja-JP" sz="1100" smtClean="0">
              <a:solidFill>
                <a:srgbClr val="000000"/>
              </a:solidFill>
              <a:latin typeface="HGPｺﾞｼｯｸM" pitchFamily="50" charset="-128"/>
              <a:ea typeface="HGPｺﾞｼｯｸM" pitchFamily="50" charset="-128"/>
            </a:endParaRPr>
          </a:p>
          <a:p>
            <a:pPr algn="ct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（訪問、電話、メール等）</a:t>
            </a:r>
          </a:p>
        </p:txBody>
      </p:sp>
      <p:sp>
        <p:nvSpPr>
          <p:cNvPr id="146445" name="テキスト ボックス 52"/>
          <p:cNvSpPr txBox="1">
            <a:spLocks noChangeArrowheads="1"/>
          </p:cNvSpPr>
          <p:nvPr/>
        </p:nvSpPr>
        <p:spPr bwMode="auto">
          <a:xfrm>
            <a:off x="4897438" y="5286375"/>
            <a:ext cx="142875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定期的な巡回訪問</a:t>
            </a:r>
            <a:endParaRPr lang="en-US" altLang="ja-JP" sz="1100" smtClean="0">
              <a:solidFill>
                <a:srgbClr val="000000"/>
              </a:solidFill>
              <a:latin typeface="HGPｺﾞｼｯｸM" pitchFamily="50" charset="-128"/>
              <a:ea typeface="HGPｺﾞｼｯｸM" pitchFamily="50" charset="-128"/>
            </a:endParaRPr>
          </a:p>
          <a:p>
            <a:pPr eaLnBrk="1" hangingPunct="1">
              <a:spcBef>
                <a:spcPct val="0"/>
              </a:spcBef>
              <a:buFontTx/>
              <a:buNone/>
            </a:pPr>
            <a:r>
              <a:rPr lang="ja-JP" altLang="en-US" sz="1100" smtClean="0">
                <a:solidFill>
                  <a:srgbClr val="000000"/>
                </a:solidFill>
                <a:latin typeface="HGPｺﾞｼｯｸM" pitchFamily="50" charset="-128"/>
                <a:ea typeface="HGPｺﾞｼｯｸM" pitchFamily="50" charset="-128"/>
              </a:rPr>
              <a:t>（例：週１～２回）</a:t>
            </a:r>
          </a:p>
        </p:txBody>
      </p:sp>
      <p:sp>
        <p:nvSpPr>
          <p:cNvPr id="58" name="右矢印 57"/>
          <p:cNvSpPr/>
          <p:nvPr/>
        </p:nvSpPr>
        <p:spPr>
          <a:xfrm>
            <a:off x="5611813" y="4222750"/>
            <a:ext cx="155575" cy="268288"/>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sp>
        <p:nvSpPr>
          <p:cNvPr id="55" name="テキスト ボックス 54"/>
          <p:cNvSpPr txBox="1"/>
          <p:nvPr/>
        </p:nvSpPr>
        <p:spPr>
          <a:xfrm>
            <a:off x="5873754" y="4076700"/>
            <a:ext cx="530225" cy="819150"/>
          </a:xfrm>
          <a:prstGeom prst="rect">
            <a:avLst/>
          </a:prstGeom>
          <a:solidFill>
            <a:schemeClr val="bg1"/>
          </a:solidFill>
          <a:ln w="6350" cmpd="sng">
            <a:solidFill>
              <a:schemeClr val="tx1">
                <a:lumMod val="50000"/>
                <a:lumOff val="50000"/>
              </a:schemeClr>
            </a:solidFill>
          </a:ln>
        </p:spPr>
        <p:txBody>
          <a:bodyPr lIns="36000" tIns="36000" rIns="36000" bIns="36000" anchor="b"/>
          <a:lstStyle/>
          <a:p>
            <a:pPr algn="ctr"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rPr>
              <a:t>居宅</a:t>
            </a:r>
          </a:p>
        </p:txBody>
      </p:sp>
      <p:sp>
        <p:nvSpPr>
          <p:cNvPr id="61" name="テキスト ボックス 60"/>
          <p:cNvSpPr txBox="1"/>
          <p:nvPr/>
        </p:nvSpPr>
        <p:spPr>
          <a:xfrm>
            <a:off x="6623050" y="4073532"/>
            <a:ext cx="530225" cy="822325"/>
          </a:xfrm>
          <a:prstGeom prst="rect">
            <a:avLst/>
          </a:prstGeom>
          <a:solidFill>
            <a:schemeClr val="bg1"/>
          </a:solidFill>
          <a:ln w="6350" cmpd="sng">
            <a:solidFill>
              <a:schemeClr val="tx1">
                <a:lumMod val="50000"/>
                <a:lumOff val="50000"/>
              </a:schemeClr>
            </a:solidFill>
          </a:ln>
        </p:spPr>
        <p:txBody>
          <a:bodyPr lIns="36000" tIns="36000" rIns="36000" bIns="36000" anchor="b"/>
          <a:lstStyle/>
          <a:p>
            <a:pPr algn="ctr"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rPr>
              <a:t>居宅</a:t>
            </a:r>
          </a:p>
        </p:txBody>
      </p:sp>
      <p:sp>
        <p:nvSpPr>
          <p:cNvPr id="63" name="テキスト ボックス 62"/>
          <p:cNvSpPr txBox="1"/>
          <p:nvPr/>
        </p:nvSpPr>
        <p:spPr>
          <a:xfrm>
            <a:off x="7421563" y="4076701"/>
            <a:ext cx="530225" cy="803275"/>
          </a:xfrm>
          <a:prstGeom prst="rect">
            <a:avLst/>
          </a:prstGeom>
          <a:solidFill>
            <a:schemeClr val="bg1"/>
          </a:solidFill>
          <a:ln w="6350" cmpd="sng">
            <a:solidFill>
              <a:schemeClr val="tx1">
                <a:lumMod val="50000"/>
                <a:lumOff val="50000"/>
              </a:schemeClr>
            </a:solidFill>
          </a:ln>
        </p:spPr>
        <p:txBody>
          <a:bodyPr lIns="36000" tIns="36000" rIns="36000" bIns="36000" anchor="b"/>
          <a:lstStyle/>
          <a:p>
            <a:pPr algn="ctr"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rPr>
              <a:t>居宅</a:t>
            </a:r>
          </a:p>
        </p:txBody>
      </p:sp>
      <p:sp>
        <p:nvSpPr>
          <p:cNvPr id="65" name="テキスト ボックス 64"/>
          <p:cNvSpPr txBox="1"/>
          <p:nvPr/>
        </p:nvSpPr>
        <p:spPr>
          <a:xfrm>
            <a:off x="8167695" y="4089407"/>
            <a:ext cx="530225" cy="790575"/>
          </a:xfrm>
          <a:prstGeom prst="rect">
            <a:avLst/>
          </a:prstGeom>
          <a:solidFill>
            <a:schemeClr val="bg1"/>
          </a:solidFill>
          <a:ln w="6350" cmpd="sng">
            <a:solidFill>
              <a:schemeClr val="tx1">
                <a:lumMod val="50000"/>
                <a:lumOff val="50000"/>
              </a:schemeClr>
            </a:solidFill>
          </a:ln>
        </p:spPr>
        <p:txBody>
          <a:bodyPr lIns="36000" tIns="36000" rIns="36000" bIns="36000" anchor="b"/>
          <a:lstStyle/>
          <a:p>
            <a:pPr algn="ctr" fontAlgn="auto">
              <a:spcBef>
                <a:spcPts val="0"/>
              </a:spcBef>
              <a:spcAft>
                <a:spcPts val="0"/>
              </a:spcAft>
              <a:defRPr/>
            </a:pPr>
            <a:r>
              <a:rPr lang="ja-JP" altLang="en-US" sz="1100" dirty="0">
                <a:solidFill>
                  <a:prstClr val="black"/>
                </a:solidFill>
                <a:latin typeface="HGPｺﾞｼｯｸM" panose="020B0600000000000000" pitchFamily="50" charset="-128"/>
                <a:ea typeface="HGPｺﾞｼｯｸM" panose="020B0600000000000000" pitchFamily="50" charset="-128"/>
              </a:rPr>
              <a:t>居宅</a:t>
            </a:r>
          </a:p>
        </p:txBody>
      </p:sp>
      <p:sp>
        <p:nvSpPr>
          <p:cNvPr id="67" name="右矢印 66"/>
          <p:cNvSpPr/>
          <p:nvPr/>
        </p:nvSpPr>
        <p:spPr>
          <a:xfrm>
            <a:off x="6426200" y="4232275"/>
            <a:ext cx="155575" cy="268288"/>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sp>
        <p:nvSpPr>
          <p:cNvPr id="68" name="右矢印 67"/>
          <p:cNvSpPr/>
          <p:nvPr/>
        </p:nvSpPr>
        <p:spPr>
          <a:xfrm>
            <a:off x="7245353" y="4232275"/>
            <a:ext cx="155575" cy="268288"/>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sp>
        <p:nvSpPr>
          <p:cNvPr id="69" name="右矢印 68"/>
          <p:cNvSpPr/>
          <p:nvPr/>
        </p:nvSpPr>
        <p:spPr>
          <a:xfrm>
            <a:off x="8024814" y="4260850"/>
            <a:ext cx="157162" cy="266700"/>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pic>
        <p:nvPicPr>
          <p:cNvPr id="146454" name="Picture 22" descr="歩いている女性のイラスト">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t="-2" b="33252"/>
          <a:stretch>
            <a:fillRect/>
          </a:stretch>
        </p:blipFill>
        <p:spPr bwMode="auto">
          <a:xfrm>
            <a:off x="6940550" y="4880031"/>
            <a:ext cx="787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角丸四角形 43"/>
          <p:cNvSpPr/>
          <p:nvPr/>
        </p:nvSpPr>
        <p:spPr>
          <a:xfrm>
            <a:off x="6214839" y="2868016"/>
            <a:ext cx="1451918" cy="360040"/>
          </a:xfrm>
          <a:prstGeom prst="roundRect">
            <a:avLst>
              <a:gd name="adj" fmla="val 23722"/>
            </a:avLst>
          </a:prstGeom>
          <a:solidFill>
            <a:schemeClr val="accent4">
              <a:lumMod val="20000"/>
              <a:lumOff val="80000"/>
            </a:schemeClr>
          </a:solidFill>
          <a:ln w="95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ＧＨ</a:t>
            </a:r>
            <a:endParaRPr lang="ja-JP" altLang="en-US" sz="1400" strike="sngStrike" dirty="0">
              <a:solidFill>
                <a:prstClr val="black"/>
              </a:solidFill>
              <a:latin typeface="HGPｺﾞｼｯｸM" panose="020B0600000000000000" pitchFamily="50" charset="-128"/>
              <a:ea typeface="HGPｺﾞｼｯｸM" panose="020B0600000000000000" pitchFamily="50" charset="-128"/>
            </a:endParaRPr>
          </a:p>
        </p:txBody>
      </p:sp>
      <p:sp>
        <p:nvSpPr>
          <p:cNvPr id="70" name="角丸四角形 69"/>
          <p:cNvSpPr/>
          <p:nvPr/>
        </p:nvSpPr>
        <p:spPr>
          <a:xfrm>
            <a:off x="7796546" y="2877331"/>
            <a:ext cx="1451918" cy="360040"/>
          </a:xfrm>
          <a:prstGeom prst="roundRect">
            <a:avLst>
              <a:gd name="adj" fmla="val 23722"/>
            </a:avLst>
          </a:prstGeom>
          <a:solidFill>
            <a:schemeClr val="accent4">
              <a:lumMod val="20000"/>
              <a:lumOff val="80000"/>
            </a:schemeClr>
          </a:solidFill>
          <a:ln w="95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病院</a:t>
            </a:r>
            <a:endParaRPr lang="ja-JP" altLang="en-US" sz="1400" strike="sngStrike" dirty="0">
              <a:solidFill>
                <a:prstClr val="black"/>
              </a:solidFill>
              <a:latin typeface="HGPｺﾞｼｯｸM" panose="020B0600000000000000" pitchFamily="50" charset="-128"/>
              <a:ea typeface="HGPｺﾞｼｯｸM" panose="020B0600000000000000" pitchFamily="50" charset="-128"/>
            </a:endParaRPr>
          </a:p>
        </p:txBody>
      </p:sp>
      <p:sp>
        <p:nvSpPr>
          <p:cNvPr id="146457" name="テキスト ボックス 11"/>
          <p:cNvSpPr txBox="1">
            <a:spLocks noChangeArrowheads="1"/>
          </p:cNvSpPr>
          <p:nvPr/>
        </p:nvSpPr>
        <p:spPr bwMode="auto">
          <a:xfrm>
            <a:off x="9274177" y="3000431"/>
            <a:ext cx="365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200" smtClean="0">
                <a:solidFill>
                  <a:srgbClr val="000000"/>
                </a:solidFill>
                <a:latin typeface="HGSｺﾞｼｯｸM" pitchFamily="50" charset="-128"/>
                <a:ea typeface="HGSｺﾞｼｯｸM" pitchFamily="50" charset="-128"/>
              </a:rPr>
              <a:t>等</a:t>
            </a:r>
          </a:p>
        </p:txBody>
      </p:sp>
      <p:pic>
        <p:nvPicPr>
          <p:cNvPr id="146458" name="Picture 5" descr="C:\Users\YSIOY\AppData\Local\Microsoft\Windows\Temporary Internet Files\Content.IE5\XKGTVJGM\cc-library010005419[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0954" y="4113217"/>
            <a:ext cx="504825"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459" name="Picture 5" descr="C:\Users\YSIOY\AppData\Local\Microsoft\Windows\Temporary Internet Files\Content.IE5\XKGTVJGM\cc-library010005419[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73753" y="4116396"/>
            <a:ext cx="504825"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460" name="Picture 5" descr="C:\Users\YSIOY\AppData\Local\Microsoft\Windows\Temporary Internet Files\Content.IE5\XKGTVJGM\cc-library010005419[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5750" y="4116396"/>
            <a:ext cx="504825"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461" name="Picture 5" descr="C:\Users\YSIOY\AppData\Local\Microsoft\Windows\Temporary Internet Files\Content.IE5\XKGTVJGM\cc-library010005419[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4263" y="4114800"/>
            <a:ext cx="504825"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462" name="Picture 5" descr="C:\Users\YSIOY\AppData\Local\Microsoft\Windows\Temporary Internet Files\Content.IE5\XKGTVJGM\cc-library010005419[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3088" y="4149725"/>
            <a:ext cx="504825"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正方形/長方形 39"/>
          <p:cNvSpPr/>
          <p:nvPr/>
        </p:nvSpPr>
        <p:spPr>
          <a:xfrm>
            <a:off x="209550" y="2835331"/>
            <a:ext cx="3879850" cy="881063"/>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lstStyle>
            <a:lvl1pPr marL="179388" indent="-179388"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defRPr/>
            </a:pPr>
            <a:endParaRPr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defRPr/>
            </a:pPr>
            <a:r>
              <a:rPr lang="ja-JP" altLang="en-US" sz="1400" smtClean="0">
                <a:solidFill>
                  <a:srgbClr val="000000"/>
                </a:solidFill>
                <a:latin typeface="HGPｺﾞｼｯｸM" pitchFamily="50" charset="-128"/>
                <a:ea typeface="HGPｺﾞｼｯｸM" pitchFamily="50" charset="-128"/>
                <a:cs typeface="メイリオ" pitchFamily="50" charset="-128"/>
              </a:rPr>
              <a:t>○　障害者支援施設やグループホーム等を利用していた障害者で一人暮らしを希望する者等</a:t>
            </a:r>
            <a:endParaRPr lang="en-US" altLang="ja-JP" sz="1400" smtClean="0">
              <a:solidFill>
                <a:srgbClr val="000000"/>
              </a:solidFill>
              <a:latin typeface="HGPｺﾞｼｯｸM" pitchFamily="50" charset="-128"/>
              <a:ea typeface="HGPｺﾞｼｯｸM" pitchFamily="50" charset="-128"/>
              <a:cs typeface="メイリオ" pitchFamily="50" charset="-128"/>
            </a:endParaRPr>
          </a:p>
        </p:txBody>
      </p:sp>
      <p:sp>
        <p:nvSpPr>
          <p:cNvPr id="42" name="正方形/長方形 41"/>
          <p:cNvSpPr/>
          <p:nvPr/>
        </p:nvSpPr>
        <p:spPr>
          <a:xfrm>
            <a:off x="128464" y="2619934"/>
            <a:ext cx="1794199"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 対象者</a:t>
            </a:r>
          </a:p>
        </p:txBody>
      </p:sp>
      <p:sp>
        <p:nvSpPr>
          <p:cNvPr id="43" name="正方形/長方形 42"/>
          <p:cNvSpPr/>
          <p:nvPr/>
        </p:nvSpPr>
        <p:spPr>
          <a:xfrm>
            <a:off x="209550" y="4005270"/>
            <a:ext cx="3879850" cy="2808287"/>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lstStyle>
            <a:lvl1pPr marL="179388" indent="-179388"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defRPr/>
            </a:pPr>
            <a:endParaRPr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defRPr/>
            </a:pPr>
            <a:r>
              <a:rPr lang="ja-JP" altLang="en-US" sz="1400" smtClean="0">
                <a:solidFill>
                  <a:srgbClr val="000000"/>
                </a:solidFill>
                <a:latin typeface="HGPｺﾞｼｯｸM" pitchFamily="50" charset="-128"/>
                <a:ea typeface="HGPｺﾞｼｯｸM" pitchFamily="50" charset="-128"/>
                <a:cs typeface="メイリオ" pitchFamily="50" charset="-128"/>
              </a:rPr>
              <a:t>○　定期的に利用者の居宅を訪問し、</a:t>
            </a:r>
            <a:endParaRPr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defRPr/>
            </a:pPr>
            <a:r>
              <a:rPr lang="ja-JP" altLang="en-US" sz="1400" smtClean="0">
                <a:solidFill>
                  <a:srgbClr val="000000"/>
                </a:solidFill>
                <a:latin typeface="HGPｺﾞｼｯｸM" pitchFamily="50" charset="-128"/>
                <a:ea typeface="HGPｺﾞｼｯｸM" pitchFamily="50" charset="-128"/>
                <a:cs typeface="メイリオ" pitchFamily="50" charset="-128"/>
              </a:rPr>
              <a:t>・　食事、洗濯、掃除などに課題はないか</a:t>
            </a:r>
            <a:endParaRPr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defRPr/>
            </a:pPr>
            <a:r>
              <a:rPr lang="ja-JP" altLang="en-US" sz="1400" smtClean="0">
                <a:solidFill>
                  <a:srgbClr val="000000"/>
                </a:solidFill>
                <a:latin typeface="HGPｺﾞｼｯｸM" pitchFamily="50" charset="-128"/>
                <a:ea typeface="HGPｺﾞｼｯｸM" pitchFamily="50" charset="-128"/>
                <a:cs typeface="メイリオ" pitchFamily="50" charset="-128"/>
              </a:rPr>
              <a:t>・　公共料金や家賃に滞納はないか</a:t>
            </a:r>
            <a:endParaRPr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defRPr/>
            </a:pPr>
            <a:r>
              <a:rPr lang="ja-JP" altLang="en-US" sz="1400" smtClean="0">
                <a:solidFill>
                  <a:srgbClr val="000000"/>
                </a:solidFill>
                <a:latin typeface="HGPｺﾞｼｯｸM" pitchFamily="50" charset="-128"/>
                <a:ea typeface="HGPｺﾞｼｯｸM" pitchFamily="50" charset="-128"/>
                <a:cs typeface="メイリオ" pitchFamily="50" charset="-128"/>
              </a:rPr>
              <a:t>・　体調に変化はないか、通院しているか</a:t>
            </a:r>
            <a:endParaRPr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defRPr/>
            </a:pPr>
            <a:r>
              <a:rPr lang="ja-JP" altLang="en-US" sz="1400" smtClean="0">
                <a:solidFill>
                  <a:srgbClr val="000000"/>
                </a:solidFill>
                <a:latin typeface="HGPｺﾞｼｯｸM" pitchFamily="50" charset="-128"/>
                <a:ea typeface="HGPｺﾞｼｯｸM" pitchFamily="50" charset="-128"/>
                <a:cs typeface="メイリオ" pitchFamily="50" charset="-128"/>
              </a:rPr>
              <a:t>・　地域住民との関係は良好か</a:t>
            </a:r>
            <a:endParaRPr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defRPr/>
            </a:pPr>
            <a:r>
              <a:rPr lang="ja-JP" altLang="en-US" sz="1400" smtClean="0">
                <a:solidFill>
                  <a:srgbClr val="000000"/>
                </a:solidFill>
                <a:latin typeface="HGPｺﾞｼｯｸM" pitchFamily="50" charset="-128"/>
                <a:ea typeface="HGPｺﾞｼｯｸM" pitchFamily="50" charset="-128"/>
                <a:cs typeface="メイリオ" pitchFamily="50" charset="-128"/>
              </a:rPr>
              <a:t>などについて確認を行い、必要な助言や医療機関等との連絡調整を行う。</a:t>
            </a:r>
            <a:endParaRPr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defRPr/>
            </a:pPr>
            <a:endParaRPr lang="en-US" altLang="ja-JP" sz="800" smtClean="0">
              <a:solidFill>
                <a:srgbClr val="000000"/>
              </a:solidFill>
              <a:latin typeface="HGPｺﾞｼｯｸM" pitchFamily="50" charset="-128"/>
              <a:ea typeface="HGPｺﾞｼｯｸM" pitchFamily="50" charset="-128"/>
              <a:cs typeface="メイリオ" pitchFamily="50" charset="-128"/>
            </a:endParaRPr>
          </a:p>
          <a:p>
            <a:pPr eaLnBrk="1" hangingPunct="1">
              <a:lnSpc>
                <a:spcPct val="110000"/>
              </a:lnSpc>
              <a:defRPr/>
            </a:pPr>
            <a:r>
              <a:rPr lang="ja-JP" altLang="en-US" sz="1400" smtClean="0">
                <a:solidFill>
                  <a:srgbClr val="000000"/>
                </a:solidFill>
                <a:latin typeface="HGPｺﾞｼｯｸM" pitchFamily="50" charset="-128"/>
                <a:ea typeface="HGPｺﾞｼｯｸM" pitchFamily="50" charset="-128"/>
                <a:cs typeface="メイリオ" pitchFamily="50" charset="-128"/>
              </a:rPr>
              <a:t>○　定期的な訪問だけではなく、利用者からの相談・要請があった際は、訪問、電話、メール等による随時の対応も行う。</a:t>
            </a:r>
            <a:endParaRPr lang="en-US" altLang="ja-JP" sz="1400" smtClean="0">
              <a:solidFill>
                <a:srgbClr val="000000"/>
              </a:solidFill>
              <a:latin typeface="HGPｺﾞｼｯｸM" pitchFamily="50" charset="-128"/>
              <a:ea typeface="HGPｺﾞｼｯｸM" pitchFamily="50" charset="-128"/>
              <a:cs typeface="メイリオ" pitchFamily="50" charset="-128"/>
            </a:endParaRPr>
          </a:p>
          <a:p>
            <a:pPr eaLnBrk="1" hangingPunct="1">
              <a:defRPr/>
            </a:pPr>
            <a:endParaRPr lang="en-US" altLang="ja-JP" sz="1400" smtClean="0">
              <a:solidFill>
                <a:srgbClr val="000000"/>
              </a:solidFill>
              <a:latin typeface="HGPｺﾞｼｯｸM" pitchFamily="50" charset="-128"/>
              <a:ea typeface="HGPｺﾞｼｯｸM" pitchFamily="50" charset="-128"/>
              <a:cs typeface="メイリオ" pitchFamily="50" charset="-128"/>
            </a:endParaRPr>
          </a:p>
        </p:txBody>
      </p:sp>
      <p:sp>
        <p:nvSpPr>
          <p:cNvPr id="60" name="正方形/長方形 59"/>
          <p:cNvSpPr/>
          <p:nvPr/>
        </p:nvSpPr>
        <p:spPr>
          <a:xfrm>
            <a:off x="134260" y="3811642"/>
            <a:ext cx="2106234" cy="291844"/>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ja-JP" altLang="en-US" sz="1400" dirty="0">
                <a:solidFill>
                  <a:prstClr val="white"/>
                </a:solidFill>
                <a:latin typeface="HGS創英角ｺﾞｼｯｸUB" pitchFamily="50" charset="-128"/>
                <a:ea typeface="HGS創英角ｺﾞｼｯｸUB" pitchFamily="50" charset="-128"/>
              </a:rPr>
              <a:t>支援内容</a:t>
            </a:r>
          </a:p>
        </p:txBody>
      </p:sp>
      <p:sp>
        <p:nvSpPr>
          <p:cNvPr id="56" name="左カーブ矢印 55"/>
          <p:cNvSpPr/>
          <p:nvPr/>
        </p:nvSpPr>
        <p:spPr>
          <a:xfrm rot="8684457">
            <a:off x="4692655" y="4891088"/>
            <a:ext cx="731838" cy="1547812"/>
          </a:xfrm>
          <a:prstGeom prst="curvedLeftArrow">
            <a:avLst/>
          </a:prstGeom>
          <a:solidFill>
            <a:srgbClr val="FF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pic>
        <p:nvPicPr>
          <p:cNvPr id="146472" name="Picture 22" descr="歩いている女性のイラスト">
            <a:hlinkClick r:id="rId2"/>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1645" y="4219631"/>
            <a:ext cx="6985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 name="左カーブ矢印 56"/>
          <p:cNvSpPr/>
          <p:nvPr/>
        </p:nvSpPr>
        <p:spPr>
          <a:xfrm rot="2135571">
            <a:off x="8332283" y="4845920"/>
            <a:ext cx="732518" cy="1547895"/>
          </a:xfrm>
          <a:prstGeom prst="curvedLeftArrow">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50000" t="50000" r="50000" b="50000"/>
            </a:path>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pic>
        <p:nvPicPr>
          <p:cNvPr id="146476" name="Picture 22" descr="歩いている女性のイラスト">
            <a:hlinkClick r:id="rId2"/>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62988" y="5249919"/>
            <a:ext cx="730250" cy="115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正方形/長方形 46"/>
          <p:cNvSpPr/>
          <p:nvPr/>
        </p:nvSpPr>
        <p:spPr>
          <a:xfrm>
            <a:off x="5097464" y="6553200"/>
            <a:ext cx="4456112"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平成</a:t>
            </a:r>
            <a:r>
              <a:rPr lang="en-US" altLang="ja-JP" sz="1200" dirty="0">
                <a:solidFill>
                  <a:prstClr val="black"/>
                </a:solidFill>
              </a:rPr>
              <a:t>28</a:t>
            </a:r>
            <a:r>
              <a:rPr lang="ja-JP" altLang="en-US" sz="1200" dirty="0">
                <a:solidFill>
                  <a:prstClr val="black"/>
                </a:solidFill>
              </a:rPr>
              <a:t>年</a:t>
            </a:r>
            <a:r>
              <a:rPr lang="en-US" altLang="ja-JP" sz="1200" dirty="0">
                <a:solidFill>
                  <a:prstClr val="black"/>
                </a:solidFill>
              </a:rPr>
              <a:t>3</a:t>
            </a:r>
            <a:r>
              <a:rPr lang="ja-JP" altLang="en-US" sz="1200" dirty="0">
                <a:solidFill>
                  <a:prstClr val="black"/>
                </a:solidFill>
              </a:rPr>
              <a:t>月</a:t>
            </a:r>
            <a:r>
              <a:rPr lang="en-US" altLang="ja-JP" sz="1200" dirty="0">
                <a:solidFill>
                  <a:prstClr val="black"/>
                </a:solidFill>
              </a:rPr>
              <a:t>8</a:t>
            </a:r>
            <a:r>
              <a:rPr lang="ja-JP" altLang="en-US" sz="1200" dirty="0">
                <a:solidFill>
                  <a:prstClr val="black"/>
                </a:solidFill>
              </a:rPr>
              <a:t>日（火）　障害保健福祉関係主管課長会議資料より</a:t>
            </a:r>
          </a:p>
        </p:txBody>
      </p:sp>
      <p:sp>
        <p:nvSpPr>
          <p:cNvPr id="49"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8</a:t>
            </a:fld>
            <a:endParaRPr lang="ja-JP" altLang="en-US" sz="1400" dirty="0" smtClean="0">
              <a:solidFill>
                <a:srgbClr val="000000"/>
              </a:solidFill>
            </a:endParaRPr>
          </a:p>
        </p:txBody>
      </p:sp>
    </p:spTree>
    <p:extLst>
      <p:ext uri="{BB962C8B-B14F-4D97-AF65-F5344CB8AC3E}">
        <p14:creationId xmlns:p14="http://schemas.microsoft.com/office/powerpoint/2010/main" val="2733690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7419975" y="3429008"/>
            <a:ext cx="1636713" cy="792163"/>
          </a:xfrm>
          <a:prstGeom prst="rect">
            <a:avLst/>
          </a:prstGeom>
          <a:solidFill>
            <a:schemeClr val="bg1"/>
          </a:solidFill>
          <a:ln w="19050"/>
        </p:spPr>
        <p:style>
          <a:lnRef idx="2">
            <a:schemeClr val="accent4"/>
          </a:lnRef>
          <a:fillRef idx="1">
            <a:schemeClr val="lt1"/>
          </a:fillRef>
          <a:effectRef idx="0">
            <a:schemeClr val="accent4"/>
          </a:effectRef>
          <a:fontRef idx="minor">
            <a:schemeClr val="dk1"/>
          </a:fontRef>
        </p:style>
        <p:txBody>
          <a:bodyPr anchor="ctr"/>
          <a:lstStyle/>
          <a:p>
            <a:pPr marL="72000" indent="-457200" fontAlgn="auto">
              <a:spcBef>
                <a:spcPts val="0"/>
              </a:spcBef>
              <a:spcAft>
                <a:spcPts val="0"/>
              </a:spcAft>
              <a:defRPr/>
            </a:pPr>
            <a:r>
              <a:rPr lang="ja-JP" altLang="en-US" sz="1200" dirty="0">
                <a:solidFill>
                  <a:prstClr val="black"/>
                </a:solidFill>
              </a:rPr>
              <a:t>・遅刻や欠勤の増加</a:t>
            </a:r>
            <a:endParaRPr lang="en-US" altLang="ja-JP" sz="1200" dirty="0">
              <a:solidFill>
                <a:prstClr val="black"/>
              </a:solidFill>
            </a:endParaRPr>
          </a:p>
          <a:p>
            <a:pPr marL="72000" indent="-457200" fontAlgn="auto">
              <a:spcBef>
                <a:spcPts val="0"/>
              </a:spcBef>
              <a:spcAft>
                <a:spcPts val="0"/>
              </a:spcAft>
              <a:defRPr/>
            </a:pPr>
            <a:r>
              <a:rPr lang="ja-JP" altLang="en-US" sz="1200" dirty="0">
                <a:solidFill>
                  <a:prstClr val="black"/>
                </a:solidFill>
              </a:rPr>
              <a:t>・業務中の居眠り</a:t>
            </a:r>
            <a:endParaRPr lang="en-US" altLang="ja-JP" sz="1200" dirty="0">
              <a:solidFill>
                <a:prstClr val="black"/>
              </a:solidFill>
            </a:endParaRPr>
          </a:p>
          <a:p>
            <a:pPr marL="72000" indent="-457200" fontAlgn="auto">
              <a:spcBef>
                <a:spcPts val="0"/>
              </a:spcBef>
              <a:spcAft>
                <a:spcPts val="0"/>
              </a:spcAft>
              <a:defRPr/>
            </a:pPr>
            <a:r>
              <a:rPr lang="ja-JP" altLang="en-US" sz="1200" dirty="0">
                <a:solidFill>
                  <a:prstClr val="black"/>
                </a:solidFill>
              </a:rPr>
              <a:t>・身だしなみの乱れ</a:t>
            </a:r>
            <a:endParaRPr lang="en-US" altLang="ja-JP" sz="1200" dirty="0">
              <a:solidFill>
                <a:prstClr val="black"/>
              </a:solidFill>
            </a:endParaRPr>
          </a:p>
          <a:p>
            <a:pPr marL="72000" indent="-457200" fontAlgn="auto">
              <a:spcBef>
                <a:spcPts val="0"/>
              </a:spcBef>
              <a:spcAft>
                <a:spcPts val="0"/>
              </a:spcAft>
              <a:defRPr/>
            </a:pPr>
            <a:r>
              <a:rPr lang="ja-JP" altLang="en-US" sz="1200" dirty="0">
                <a:solidFill>
                  <a:prstClr val="black"/>
                </a:solidFill>
              </a:rPr>
              <a:t>・薬の飲み忘れ</a:t>
            </a:r>
            <a:endParaRPr lang="en-US" altLang="ja-JP" sz="1200" dirty="0">
              <a:solidFill>
                <a:prstClr val="black"/>
              </a:solidFill>
            </a:endParaRPr>
          </a:p>
        </p:txBody>
      </p:sp>
      <p:sp>
        <p:nvSpPr>
          <p:cNvPr id="63" name="正方形/長方形 62"/>
          <p:cNvSpPr/>
          <p:nvPr/>
        </p:nvSpPr>
        <p:spPr>
          <a:xfrm>
            <a:off x="7150131" y="4257675"/>
            <a:ext cx="2339975" cy="71913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ja-JP" altLang="en-US" sz="1600" b="1" dirty="0">
                <a:solidFill>
                  <a:prstClr val="black"/>
                </a:solidFill>
              </a:rPr>
              <a:t>企業等</a:t>
            </a:r>
            <a:endParaRPr lang="en-US" altLang="ja-JP" sz="1600" b="1" dirty="0">
              <a:solidFill>
                <a:prstClr val="black"/>
              </a:solidFill>
            </a:endParaRPr>
          </a:p>
        </p:txBody>
      </p:sp>
      <p:sp>
        <p:nvSpPr>
          <p:cNvPr id="14" name="角丸四角形 13"/>
          <p:cNvSpPr/>
          <p:nvPr/>
        </p:nvSpPr>
        <p:spPr>
          <a:xfrm>
            <a:off x="273050" y="3536956"/>
            <a:ext cx="2879725" cy="3205163"/>
          </a:xfrm>
          <a:prstGeom prst="roundRect">
            <a:avLst>
              <a:gd name="adj" fmla="val 5919"/>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ja-JP" altLang="en-US">
              <a:solidFill>
                <a:prstClr val="black"/>
              </a:solidFill>
            </a:endParaRPr>
          </a:p>
        </p:txBody>
      </p:sp>
      <p:sp>
        <p:nvSpPr>
          <p:cNvPr id="5" name="タイトル 7"/>
          <p:cNvSpPr txBox="1">
            <a:spLocks/>
          </p:cNvSpPr>
          <p:nvPr/>
        </p:nvSpPr>
        <p:spPr bwMode="auto">
          <a:xfrm>
            <a:off x="0" y="7938"/>
            <a:ext cx="9906000" cy="468312"/>
          </a:xfrm>
          <a:prstGeom prst="rect">
            <a:avLst/>
          </a:prstGeom>
          <a:noFill/>
          <a:ln w="9525">
            <a:noFill/>
            <a:miter lim="800000"/>
            <a:headEnd/>
            <a:tailEnd/>
          </a:ln>
        </p:spPr>
        <p:txBody>
          <a:bodyPr lIns="91414" tIns="45706" rIns="91414" bIns="45706"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23" algn="ctr" rtl="0" fontAlgn="base">
              <a:spcBef>
                <a:spcPct val="0"/>
              </a:spcBef>
              <a:spcAft>
                <a:spcPct val="0"/>
              </a:spcAft>
              <a:defRPr kumimoji="1" sz="4400">
                <a:solidFill>
                  <a:schemeClr val="tx2"/>
                </a:solidFill>
                <a:latin typeface="Arial" charset="0"/>
                <a:ea typeface="ＭＳ Ｐゴシック" pitchFamily="50" charset="-128"/>
              </a:defRPr>
            </a:lvl6pPr>
            <a:lvl7pPr marL="914246" algn="ctr" rtl="0" fontAlgn="base">
              <a:spcBef>
                <a:spcPct val="0"/>
              </a:spcBef>
              <a:spcAft>
                <a:spcPct val="0"/>
              </a:spcAft>
              <a:defRPr kumimoji="1" sz="4400">
                <a:solidFill>
                  <a:schemeClr val="tx2"/>
                </a:solidFill>
                <a:latin typeface="Arial" charset="0"/>
                <a:ea typeface="ＭＳ Ｐゴシック" pitchFamily="50" charset="-128"/>
              </a:defRPr>
            </a:lvl7pPr>
            <a:lvl8pPr marL="1371369" algn="ctr" rtl="0" fontAlgn="base">
              <a:spcBef>
                <a:spcPct val="0"/>
              </a:spcBef>
              <a:spcAft>
                <a:spcPct val="0"/>
              </a:spcAft>
              <a:defRPr kumimoji="1" sz="4400">
                <a:solidFill>
                  <a:schemeClr val="tx2"/>
                </a:solidFill>
                <a:latin typeface="Arial" charset="0"/>
                <a:ea typeface="ＭＳ Ｐゴシック" pitchFamily="50" charset="-128"/>
              </a:defRPr>
            </a:lvl8pPr>
            <a:lvl9pPr marL="1828492" algn="ctr" rtl="0" fontAlgn="base">
              <a:spcBef>
                <a:spcPct val="0"/>
              </a:spcBef>
              <a:spcAft>
                <a:spcPct val="0"/>
              </a:spcAft>
              <a:defRPr kumimoji="1" sz="4400">
                <a:solidFill>
                  <a:schemeClr val="tx2"/>
                </a:solidFill>
                <a:latin typeface="Arial" charset="0"/>
                <a:ea typeface="ＭＳ Ｐゴシック" pitchFamily="50" charset="-128"/>
              </a:defRPr>
            </a:lvl9pPr>
          </a:lstStyle>
          <a:p>
            <a:pPr>
              <a:defRPr/>
            </a:pPr>
            <a:r>
              <a:rPr lang="ja-JP" altLang="en-US" sz="2400" spc="-100" dirty="0" smtClean="0">
                <a:solidFill>
                  <a:prstClr val="black"/>
                </a:solidFill>
                <a:latin typeface="HG創英角ｺﾞｼｯｸUB" panose="020B0909000000000000" pitchFamily="49" charset="-128"/>
                <a:ea typeface="HG創英角ｺﾞｼｯｸUB" panose="020B0909000000000000" pitchFamily="49" charset="-128"/>
              </a:rPr>
              <a:t>就労定着に向けた支援を行う新たなサービス（就労定着支援）の創設</a:t>
            </a:r>
            <a:endParaRPr lang="ja-JP" altLang="en-US" sz="2400" dirty="0">
              <a:solidFill>
                <a:prstClr val="black"/>
              </a:solidFill>
              <a:latin typeface="HG創英角ｺﾞｼｯｸUB" panose="020B0909000000000000" pitchFamily="49" charset="-128"/>
              <a:ea typeface="HG創英角ｺﾞｼｯｸUB" panose="020B0909000000000000" pitchFamily="49" charset="-128"/>
            </a:endParaRPr>
          </a:p>
        </p:txBody>
      </p:sp>
      <p:sp>
        <p:nvSpPr>
          <p:cNvPr id="54" name="正方形/長方形 53"/>
          <p:cNvSpPr/>
          <p:nvPr/>
        </p:nvSpPr>
        <p:spPr>
          <a:xfrm>
            <a:off x="360219" y="4005064"/>
            <a:ext cx="2736000" cy="9360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ja-JP" altLang="en-US" sz="1400" dirty="0">
                <a:solidFill>
                  <a:prstClr val="black"/>
                </a:solidFill>
              </a:rPr>
              <a:t>就労移行支援事業所等</a:t>
            </a:r>
            <a:endParaRPr lang="ja-JP" altLang="en-US" sz="1400" strike="dblStrike" dirty="0">
              <a:solidFill>
                <a:srgbClr val="0070C0"/>
              </a:solidFill>
            </a:endParaRPr>
          </a:p>
        </p:txBody>
      </p:sp>
      <p:pic>
        <p:nvPicPr>
          <p:cNvPr id="147463" name="Picture 2" descr="C:\Users\STLGW\AppData\Local\Microsoft\Windows\Temporary Internet Files\Content.IE5\QJ278V1S\cc-library010009605-thu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7075" y="4508500"/>
            <a:ext cx="623888"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 name="正方形/長方形 75"/>
          <p:cNvSpPr/>
          <p:nvPr/>
        </p:nvSpPr>
        <p:spPr>
          <a:xfrm>
            <a:off x="7113592" y="4257731"/>
            <a:ext cx="900112" cy="250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100" dirty="0">
                <a:solidFill>
                  <a:prstClr val="black"/>
                </a:solidFill>
              </a:rPr>
              <a:t>働く障害者</a:t>
            </a:r>
          </a:p>
        </p:txBody>
      </p:sp>
      <p:sp>
        <p:nvSpPr>
          <p:cNvPr id="81" name="正方形/長方形 80"/>
          <p:cNvSpPr/>
          <p:nvPr/>
        </p:nvSpPr>
        <p:spPr>
          <a:xfrm>
            <a:off x="360369" y="5157788"/>
            <a:ext cx="2735262" cy="1331912"/>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fontAlgn="auto">
              <a:spcBef>
                <a:spcPts val="0"/>
              </a:spcBef>
              <a:spcAft>
                <a:spcPts val="0"/>
              </a:spcAft>
              <a:defRPr/>
            </a:pPr>
            <a:r>
              <a:rPr lang="ja-JP" altLang="en-US" sz="1400" dirty="0">
                <a:solidFill>
                  <a:prstClr val="black"/>
                </a:solidFill>
              </a:rPr>
              <a:t>・　障害者就業・生活支援センター</a:t>
            </a:r>
            <a:endParaRPr lang="en-US" altLang="ja-JP" sz="1400" dirty="0">
              <a:solidFill>
                <a:prstClr val="black"/>
              </a:solidFill>
            </a:endParaRPr>
          </a:p>
          <a:p>
            <a:pPr fontAlgn="auto">
              <a:spcBef>
                <a:spcPts val="0"/>
              </a:spcBef>
              <a:spcAft>
                <a:spcPts val="0"/>
              </a:spcAft>
              <a:defRPr/>
            </a:pPr>
            <a:r>
              <a:rPr lang="ja-JP" altLang="en-US" sz="1400" dirty="0">
                <a:solidFill>
                  <a:prstClr val="black"/>
                </a:solidFill>
              </a:rPr>
              <a:t>・　医療機関</a:t>
            </a:r>
            <a:endParaRPr lang="en-US" altLang="ja-JP" sz="1400" dirty="0">
              <a:solidFill>
                <a:prstClr val="black"/>
              </a:solidFill>
            </a:endParaRPr>
          </a:p>
          <a:p>
            <a:pPr fontAlgn="auto">
              <a:spcBef>
                <a:spcPts val="0"/>
              </a:spcBef>
              <a:spcAft>
                <a:spcPts val="0"/>
              </a:spcAft>
              <a:defRPr/>
            </a:pPr>
            <a:r>
              <a:rPr lang="ja-JP" altLang="en-US" sz="1400" dirty="0">
                <a:solidFill>
                  <a:prstClr val="black"/>
                </a:solidFill>
              </a:rPr>
              <a:t>・　社会福祉協議会　　等</a:t>
            </a:r>
          </a:p>
        </p:txBody>
      </p:sp>
      <p:sp>
        <p:nvSpPr>
          <p:cNvPr id="12" name="左右矢印 11"/>
          <p:cNvSpPr/>
          <p:nvPr/>
        </p:nvSpPr>
        <p:spPr>
          <a:xfrm>
            <a:off x="3221038" y="6165850"/>
            <a:ext cx="3384550" cy="215900"/>
          </a:xfrm>
          <a:prstGeom prst="leftRightArrow">
            <a:avLst>
              <a:gd name="adj1" fmla="val 61401"/>
              <a:gd name="adj2" fmla="val 5684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sp>
        <p:nvSpPr>
          <p:cNvPr id="86" name="正方形/長方形 85"/>
          <p:cNvSpPr/>
          <p:nvPr/>
        </p:nvSpPr>
        <p:spPr>
          <a:xfrm>
            <a:off x="4197351" y="6356350"/>
            <a:ext cx="1439863" cy="287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prstClr val="black"/>
                </a:solidFill>
              </a:rPr>
              <a:t>②連絡調整</a:t>
            </a:r>
          </a:p>
        </p:txBody>
      </p:sp>
      <p:sp>
        <p:nvSpPr>
          <p:cNvPr id="88" name="正方形/長方形 87"/>
          <p:cNvSpPr/>
          <p:nvPr/>
        </p:nvSpPr>
        <p:spPr>
          <a:xfrm>
            <a:off x="273050" y="3429001"/>
            <a:ext cx="2879725" cy="360363"/>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ja-JP" altLang="en-US" sz="1600" b="1" dirty="0">
                <a:solidFill>
                  <a:prstClr val="black"/>
                </a:solidFill>
              </a:rPr>
              <a:t>関係機関</a:t>
            </a:r>
          </a:p>
        </p:txBody>
      </p:sp>
      <p:sp>
        <p:nvSpPr>
          <p:cNvPr id="93" name="左右矢印 92"/>
          <p:cNvSpPr/>
          <p:nvPr/>
        </p:nvSpPr>
        <p:spPr>
          <a:xfrm rot="5400000">
            <a:off x="8463757" y="5463437"/>
            <a:ext cx="1008062" cy="250825"/>
          </a:xfrm>
          <a:prstGeom prst="leftRightArrow">
            <a:avLst>
              <a:gd name="adj1" fmla="val 61401"/>
              <a:gd name="adj2" fmla="val 645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sp>
        <p:nvSpPr>
          <p:cNvPr id="147470" name="テキスト ボックス 17"/>
          <p:cNvSpPr txBox="1">
            <a:spLocks noChangeArrowheads="1"/>
          </p:cNvSpPr>
          <p:nvPr/>
        </p:nvSpPr>
        <p:spPr bwMode="auto">
          <a:xfrm>
            <a:off x="8998506" y="5121275"/>
            <a:ext cx="36933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200" smtClean="0">
                <a:solidFill>
                  <a:srgbClr val="000000"/>
                </a:solidFill>
              </a:rPr>
              <a:t>②連絡調整</a:t>
            </a:r>
          </a:p>
        </p:txBody>
      </p:sp>
      <p:sp>
        <p:nvSpPr>
          <p:cNvPr id="61" name="正方形/長方形 60"/>
          <p:cNvSpPr/>
          <p:nvPr/>
        </p:nvSpPr>
        <p:spPr>
          <a:xfrm>
            <a:off x="4124325" y="4868863"/>
            <a:ext cx="1981200" cy="2524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rPr>
              <a:t>一般就労へ移行</a:t>
            </a:r>
          </a:p>
        </p:txBody>
      </p:sp>
      <p:sp>
        <p:nvSpPr>
          <p:cNvPr id="30" name="雲形吹き出し 29"/>
          <p:cNvSpPr/>
          <p:nvPr/>
        </p:nvSpPr>
        <p:spPr>
          <a:xfrm>
            <a:off x="3189288" y="3500442"/>
            <a:ext cx="3924300" cy="1081087"/>
          </a:xfrm>
          <a:prstGeom prst="cloudCallout">
            <a:avLst>
              <a:gd name="adj1" fmla="val 46460"/>
              <a:gd name="adj2" fmla="val 48836"/>
            </a:avLst>
          </a:prstGeom>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kumimoji="0" lang="ja-JP" altLang="en-US" kern="0">
              <a:solidFill>
                <a:prstClr val="black"/>
              </a:solidFill>
            </a:endParaRPr>
          </a:p>
        </p:txBody>
      </p:sp>
      <p:sp>
        <p:nvSpPr>
          <p:cNvPr id="31" name="正方形/長方形 30"/>
          <p:cNvSpPr/>
          <p:nvPr/>
        </p:nvSpPr>
        <p:spPr>
          <a:xfrm>
            <a:off x="3267075" y="3644908"/>
            <a:ext cx="3667125" cy="360363"/>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rPr>
              <a:t>就労に伴い生じている生活面の課題</a:t>
            </a:r>
          </a:p>
        </p:txBody>
      </p:sp>
      <p:sp>
        <p:nvSpPr>
          <p:cNvPr id="32" name="左右矢印 31"/>
          <p:cNvSpPr/>
          <p:nvPr/>
        </p:nvSpPr>
        <p:spPr>
          <a:xfrm rot="5400000">
            <a:off x="7113619" y="5445181"/>
            <a:ext cx="1042987" cy="252413"/>
          </a:xfrm>
          <a:prstGeom prst="leftRightArrow">
            <a:avLst>
              <a:gd name="adj1" fmla="val 61401"/>
              <a:gd name="adj2" fmla="val 645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sp>
        <p:nvSpPr>
          <p:cNvPr id="34" name="正方形/長方形 33"/>
          <p:cNvSpPr/>
          <p:nvPr/>
        </p:nvSpPr>
        <p:spPr>
          <a:xfrm>
            <a:off x="3562350" y="4041775"/>
            <a:ext cx="3262313" cy="323850"/>
          </a:xfrm>
          <a:prstGeom prst="rect">
            <a:avLst/>
          </a:prstGeom>
          <a:noFill/>
          <a:ln w="19050">
            <a:noFill/>
          </a:ln>
        </p:spPr>
        <p:style>
          <a:lnRef idx="2">
            <a:schemeClr val="accent4"/>
          </a:lnRef>
          <a:fillRef idx="1">
            <a:schemeClr val="lt1"/>
          </a:fillRef>
          <a:effectRef idx="0">
            <a:schemeClr val="accent4"/>
          </a:effectRef>
          <a:fontRef idx="minor">
            <a:schemeClr val="dk1"/>
          </a:fontRef>
        </p:style>
        <p:txBody>
          <a:bodyPr anchor="ctr"/>
          <a:lstStyle/>
          <a:p>
            <a:pPr marL="72000" indent="-457200" fontAlgn="auto">
              <a:spcBef>
                <a:spcPts val="0"/>
              </a:spcBef>
              <a:spcAft>
                <a:spcPts val="0"/>
              </a:spcAft>
              <a:defRPr/>
            </a:pPr>
            <a:r>
              <a:rPr lang="ja-JP" altLang="en-US" sz="1200" dirty="0">
                <a:solidFill>
                  <a:prstClr val="black"/>
                </a:solidFill>
              </a:rPr>
              <a:t>⇒生活リズム、体調の管理、給料の浪費等</a:t>
            </a:r>
            <a:endParaRPr lang="en-US" altLang="ja-JP" sz="1200" dirty="0">
              <a:solidFill>
                <a:prstClr val="black"/>
              </a:solidFill>
            </a:endParaRPr>
          </a:p>
        </p:txBody>
      </p:sp>
      <p:sp>
        <p:nvSpPr>
          <p:cNvPr id="147476" name="テキスト ボックス 34"/>
          <p:cNvSpPr txBox="1">
            <a:spLocks noChangeArrowheads="1"/>
          </p:cNvSpPr>
          <p:nvPr/>
        </p:nvSpPr>
        <p:spPr bwMode="auto">
          <a:xfrm>
            <a:off x="7689896" y="5121275"/>
            <a:ext cx="55399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200" smtClean="0">
                <a:solidFill>
                  <a:srgbClr val="000000"/>
                </a:solidFill>
              </a:rPr>
              <a:t>①相談による</a:t>
            </a:r>
            <a:endParaRPr lang="en-US" altLang="ja-JP" sz="1200" smtClean="0">
              <a:solidFill>
                <a:srgbClr val="000000"/>
              </a:solidFill>
            </a:endParaRPr>
          </a:p>
          <a:p>
            <a:pPr eaLnBrk="1" hangingPunct="1">
              <a:spcBef>
                <a:spcPct val="0"/>
              </a:spcBef>
              <a:buFontTx/>
              <a:buNone/>
            </a:pPr>
            <a:r>
              <a:rPr lang="ja-JP" altLang="en-US" sz="1200" smtClean="0">
                <a:solidFill>
                  <a:srgbClr val="000000"/>
                </a:solidFill>
              </a:rPr>
              <a:t>　課題把握</a:t>
            </a:r>
          </a:p>
        </p:txBody>
      </p:sp>
      <p:sp>
        <p:nvSpPr>
          <p:cNvPr id="36" name="上矢印 35"/>
          <p:cNvSpPr/>
          <p:nvPr/>
        </p:nvSpPr>
        <p:spPr>
          <a:xfrm>
            <a:off x="7077075" y="5049894"/>
            <a:ext cx="288925" cy="1006475"/>
          </a:xfrm>
          <a:prstGeom prst="upArrow">
            <a:avLst>
              <a:gd name="adj1" fmla="val 50000"/>
              <a:gd name="adj2" fmla="val 4230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cxnSp>
        <p:nvCxnSpPr>
          <p:cNvPr id="38" name="直線矢印コネクタ 37"/>
          <p:cNvCxnSpPr/>
          <p:nvPr/>
        </p:nvCxnSpPr>
        <p:spPr>
          <a:xfrm>
            <a:off x="3095655" y="4797425"/>
            <a:ext cx="391001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6573838" y="6129394"/>
            <a:ext cx="3162300" cy="287337"/>
          </a:xfrm>
          <a:prstGeom prst="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r>
              <a:rPr kumimoji="0" lang="ja-JP" altLang="en-US" sz="1600" b="1" kern="0" dirty="0">
                <a:solidFill>
                  <a:prstClr val="black"/>
                </a:solidFill>
                <a:latin typeface="Calibri"/>
                <a:ea typeface="ＭＳ Ｐゴシック"/>
              </a:rPr>
              <a:t>就労定着支援事業所</a:t>
            </a:r>
          </a:p>
        </p:txBody>
      </p:sp>
      <p:sp>
        <p:nvSpPr>
          <p:cNvPr id="147480" name="テキスト ボックス 40"/>
          <p:cNvSpPr txBox="1">
            <a:spLocks noChangeArrowheads="1"/>
          </p:cNvSpPr>
          <p:nvPr/>
        </p:nvSpPr>
        <p:spPr bwMode="auto">
          <a:xfrm>
            <a:off x="6758543" y="5121275"/>
            <a:ext cx="36933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200" smtClean="0">
                <a:solidFill>
                  <a:srgbClr val="000000"/>
                </a:solidFill>
              </a:rPr>
              <a:t>③必要な支援</a:t>
            </a:r>
          </a:p>
        </p:txBody>
      </p:sp>
      <p:pic>
        <p:nvPicPr>
          <p:cNvPr id="147481" name="Picture 3" descr="C:\Program Files\Microsoft Office\MEDIA\CAGCAT10\j020546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88375" y="4351394"/>
            <a:ext cx="79375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右矢印 1"/>
          <p:cNvSpPr/>
          <p:nvPr/>
        </p:nvSpPr>
        <p:spPr>
          <a:xfrm>
            <a:off x="6897216" y="3608992"/>
            <a:ext cx="468000" cy="504000"/>
          </a:xfrm>
          <a:prstGeom prst="rightArrow">
            <a:avLst/>
          </a:prstGeom>
          <a:solidFill>
            <a:srgbClr val="FF9900"/>
          </a:solidFill>
          <a:scene3d>
            <a:camera prst="orthographicFront">
              <a:rot lat="0" lon="0" rev="0"/>
            </a:camera>
            <a:lightRig rig="threePt" dir="t"/>
          </a:scene3d>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endParaRPr lang="ja-JP" altLang="en-US">
              <a:solidFill>
                <a:prstClr val="black"/>
              </a:solidFill>
            </a:endParaRPr>
          </a:p>
        </p:txBody>
      </p:sp>
      <p:grpSp>
        <p:nvGrpSpPr>
          <p:cNvPr id="147483" name="グループ化 18"/>
          <p:cNvGrpSpPr>
            <a:grpSpLocks/>
          </p:cNvGrpSpPr>
          <p:nvPr/>
        </p:nvGrpSpPr>
        <p:grpSpPr bwMode="auto">
          <a:xfrm>
            <a:off x="0" y="476253"/>
            <a:ext cx="9906000" cy="73025"/>
            <a:chOff x="0" y="116632"/>
            <a:chExt cx="9144000" cy="72008"/>
          </a:xfrm>
        </p:grpSpPr>
        <p:cxnSp>
          <p:nvCxnSpPr>
            <p:cNvPr id="39" name="直線コネクタ 38"/>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0" y="116632"/>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2" name="正方形/長方形 51"/>
          <p:cNvSpPr/>
          <p:nvPr/>
        </p:nvSpPr>
        <p:spPr>
          <a:xfrm>
            <a:off x="98062" y="1808976"/>
            <a:ext cx="3138753" cy="1476000"/>
          </a:xfrm>
          <a:prstGeom prst="rect">
            <a:avLst/>
          </a:prstGeom>
          <a:noFill/>
          <a:ln w="6350" cap="flat" cmpd="sng" algn="ctr">
            <a:solidFill>
              <a:schemeClr val="tx1"/>
            </a:solidFill>
            <a:prstDash val="solid"/>
          </a:ln>
          <a:effectLst/>
        </p:spPr>
        <p:txBody>
          <a:bodyPr lIns="91430" tIns="45714" rIns="91430" bIns="45714"/>
          <a:lstStyle/>
          <a:p>
            <a:pPr marL="179388" indent="-179388" fontAlgn="auto">
              <a:spcBef>
                <a:spcPts val="0"/>
              </a:spcBef>
              <a:spcAft>
                <a:spcPts val="0"/>
              </a:spcAft>
              <a:defRPr/>
            </a:pPr>
            <a:endParaRPr kumimoji="0" lang="en-US" altLang="ja-JP"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9388" indent="-179388"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kumimoji="0" lang="ja-JP" altLang="en-US" sz="1400" kern="0" dirty="0">
                <a:solidFill>
                  <a:prstClr val="black"/>
                </a:solidFill>
                <a:latin typeface="HGPｺﾞｼｯｸM" panose="020B0600000000000000" pitchFamily="50" charset="-128"/>
                <a:ea typeface="HGPｺﾞｼｯｸM" panose="020B0600000000000000" pitchFamily="50" charset="-128"/>
              </a:rPr>
              <a:t>　就労移行支援等の利用を経て一般就労へ移行した障害者で、就労に伴う環境変化により生活面の課題が生じている者</a:t>
            </a:r>
            <a:endParaRPr kumimoji="0" lang="ja-JP" altLang="en-US" sz="1400" strike="sngStrike" kern="0" dirty="0">
              <a:solidFill>
                <a:srgbClr val="0070C0"/>
              </a:solidFill>
              <a:latin typeface="HGPｺﾞｼｯｸM" panose="020B0600000000000000" pitchFamily="50" charset="-128"/>
              <a:ea typeface="HGPｺﾞｼｯｸM" panose="020B0600000000000000" pitchFamily="50" charset="-128"/>
            </a:endParaRPr>
          </a:p>
          <a:p>
            <a:pPr marL="179388" indent="-179388" fontAlgn="auto">
              <a:spcBef>
                <a:spcPts val="0"/>
              </a:spcBef>
              <a:spcAft>
                <a:spcPts val="0"/>
              </a:spcAft>
              <a:defRPr/>
            </a:pPr>
            <a:endParaRPr kumimoji="0" lang="en-US" altLang="ja-JP" sz="1400" kern="0" dirty="0">
              <a:solidFill>
                <a:prstClr val="black"/>
              </a:solidFill>
              <a:latin typeface="HGPｺﾞｼｯｸM" panose="020B0600000000000000" pitchFamily="50" charset="-128"/>
              <a:ea typeface="HGPｺﾞｼｯｸM" panose="020B0600000000000000" pitchFamily="50" charset="-128"/>
            </a:endParaRPr>
          </a:p>
        </p:txBody>
      </p:sp>
      <p:sp>
        <p:nvSpPr>
          <p:cNvPr id="53" name="正方形/長方形 52"/>
          <p:cNvSpPr/>
          <p:nvPr/>
        </p:nvSpPr>
        <p:spPr>
          <a:xfrm>
            <a:off x="56457" y="1664832"/>
            <a:ext cx="1794199" cy="252000"/>
          </a:xfrm>
          <a:prstGeom prst="rect">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fontAlgn="auto">
              <a:spcBef>
                <a:spcPts val="0"/>
              </a:spcBef>
              <a:spcAft>
                <a:spcPts val="0"/>
              </a:spcAft>
              <a:defRPr/>
            </a:pPr>
            <a:r>
              <a:rPr kumimoji="0" lang="ja-JP" altLang="en-US" sz="1400" kern="0" dirty="0">
                <a:solidFill>
                  <a:prstClr val="white"/>
                </a:solidFill>
                <a:latin typeface="HGS創英角ｺﾞｼｯｸUB" pitchFamily="50" charset="-128"/>
                <a:ea typeface="HGS創英角ｺﾞｼｯｸUB" pitchFamily="50" charset="-128"/>
              </a:rPr>
              <a:t> 対象者</a:t>
            </a:r>
          </a:p>
        </p:txBody>
      </p:sp>
      <p:sp>
        <p:nvSpPr>
          <p:cNvPr id="55" name="正方形/長方形 54"/>
          <p:cNvSpPr/>
          <p:nvPr/>
        </p:nvSpPr>
        <p:spPr>
          <a:xfrm>
            <a:off x="3368679" y="1809750"/>
            <a:ext cx="6475413" cy="1474788"/>
          </a:xfrm>
          <a:prstGeom prst="rect">
            <a:avLst/>
          </a:prstGeom>
          <a:noFill/>
          <a:ln w="6350" cap="flat" cmpd="sng" algn="ctr">
            <a:solidFill>
              <a:schemeClr val="tx1"/>
            </a:solidFill>
            <a:prstDash val="solid"/>
          </a:ln>
          <a:effectLst/>
        </p:spPr>
        <p:txBody>
          <a:bodyPr lIns="91430" tIns="45714" rIns="91430" bIns="45714"/>
          <a:lstStyle/>
          <a:p>
            <a:pPr marL="179388" indent="-179388" fontAlgn="auto">
              <a:spcBef>
                <a:spcPts val="0"/>
              </a:spcBef>
              <a:spcAft>
                <a:spcPts val="0"/>
              </a:spcAft>
              <a:defRPr/>
            </a:pPr>
            <a:endParaRPr kumimoji="0" lang="en-US" altLang="ja-JP" sz="10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216000" indent="-457200" fontAlgn="auto">
              <a:spcBef>
                <a:spcPts val="0"/>
              </a:spcBef>
              <a:spcAft>
                <a:spcPts val="0"/>
              </a:spcAft>
              <a:defRPr/>
            </a:pPr>
            <a:r>
              <a:rPr kumimoji="0" lang="ja-JP" altLang="en-US" sz="1400" kern="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　障害者との相談を通じて生活面の課題を把握するとともに、企業や関係機関等との連絡調整やそれに伴う課題解決に向けて必要となる支援を実施。</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216000" indent="-457200" fontAlgn="auto">
              <a:spcBef>
                <a:spcPts val="0"/>
              </a:spcBef>
              <a:spcAft>
                <a:spcPts val="0"/>
              </a:spcAft>
              <a:defRPr/>
            </a:pPr>
            <a:endParaRPr lang="ja-JP" altLang="en-US" sz="800" dirty="0">
              <a:solidFill>
                <a:prstClr val="black"/>
              </a:solidFill>
              <a:latin typeface="HGPｺﾞｼｯｸM" panose="020B0600000000000000" pitchFamily="50" charset="-128"/>
              <a:ea typeface="HGPｺﾞｼｯｸM" panose="020B0600000000000000" pitchFamily="50" charset="-128"/>
            </a:endParaRPr>
          </a:p>
          <a:p>
            <a:pPr marL="216000" indent="-457200" fontAlgn="auto">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具体的には、企業・自宅等への訪問や障害者の来所により、生活リズム、家計や体調の管理などに関する課題解決に向けて、必要な連絡調整や指導・助言等の支援を実施。</a:t>
            </a:r>
          </a:p>
        </p:txBody>
      </p:sp>
      <p:sp>
        <p:nvSpPr>
          <p:cNvPr id="56" name="正方形/長方形 55"/>
          <p:cNvSpPr/>
          <p:nvPr/>
        </p:nvSpPr>
        <p:spPr>
          <a:xfrm>
            <a:off x="3333019" y="1664832"/>
            <a:ext cx="2106234" cy="252000"/>
          </a:xfrm>
          <a:prstGeom prst="rect">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fontAlgn="auto">
              <a:spcBef>
                <a:spcPts val="0"/>
              </a:spcBef>
              <a:spcAft>
                <a:spcPts val="0"/>
              </a:spcAft>
              <a:defRPr/>
            </a:pPr>
            <a:r>
              <a:rPr kumimoji="0" lang="ja-JP" altLang="en-US" sz="1400" kern="0" dirty="0">
                <a:solidFill>
                  <a:prstClr val="white"/>
                </a:solidFill>
                <a:latin typeface="HGS創英角ｺﾞｼｯｸUB" pitchFamily="50" charset="-128"/>
                <a:ea typeface="HGS創英角ｺﾞｼｯｸUB" pitchFamily="50" charset="-128"/>
              </a:rPr>
              <a:t>支援内容</a:t>
            </a:r>
          </a:p>
        </p:txBody>
      </p:sp>
      <p:sp>
        <p:nvSpPr>
          <p:cNvPr id="58" name="角丸四角形 57"/>
          <p:cNvSpPr/>
          <p:nvPr/>
        </p:nvSpPr>
        <p:spPr>
          <a:xfrm>
            <a:off x="128587" y="620713"/>
            <a:ext cx="9720263" cy="971550"/>
          </a:xfrm>
          <a:prstGeom prst="roundRect">
            <a:avLst>
              <a:gd name="adj" fmla="val 7534"/>
            </a:avLst>
          </a:prstGeom>
          <a:solidFill>
            <a:sysClr val="window" lastClr="FFFFFF"/>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72000" tIns="36000" bIns="36000" anchor="ctr"/>
          <a:lstStyle/>
          <a:p>
            <a:pPr marL="176213" indent="-176213" fontAlgn="auto">
              <a:lnSpc>
                <a:spcPct val="1100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就労移行支援等を利用し、一般就労に移行する障害者が増加している中で、今後、在職障害者の就労に伴う生活上の支援ニーズはより一層多様化かつ増大するものと考えられる。</a:t>
            </a:r>
            <a:endParaRPr lang="en-US" altLang="ja-JP" sz="1400" dirty="0">
              <a:solidFill>
                <a:prstClr val="black"/>
              </a:solidFill>
              <a:latin typeface="HGPｺﾞｼｯｸM" panose="020B0600000000000000" pitchFamily="50" charset="-128"/>
              <a:ea typeface="HGPｺﾞｼｯｸM" panose="020B0600000000000000" pitchFamily="50" charset="-128"/>
            </a:endParaRPr>
          </a:p>
          <a:p>
            <a:pPr marL="176213" indent="-176213" fontAlgn="auto">
              <a:lnSpc>
                <a:spcPct val="110000"/>
              </a:lnSpc>
              <a:spcBef>
                <a:spcPts val="0"/>
              </a:spcBef>
              <a:spcAft>
                <a:spcPts val="0"/>
              </a:spcAft>
              <a:defRPr/>
            </a:pPr>
            <a:r>
              <a:rPr lang="ja-JP" altLang="en-US" sz="1400" dirty="0">
                <a:solidFill>
                  <a:prstClr val="black"/>
                </a:solidFill>
                <a:latin typeface="HGPｺﾞｼｯｸM" panose="020B0600000000000000" pitchFamily="50" charset="-128"/>
                <a:ea typeface="HGPｺﾞｼｯｸM" panose="020B0600000000000000" pitchFamily="50" charset="-128"/>
              </a:rPr>
              <a:t>○　このため、就労に伴う生活面の課題に対応できるよう、事業所・家族との連絡調整等の支援を一定の期間にわたり行うサービスを新たに創設する（「就労定着支援」）。</a:t>
            </a:r>
            <a:endParaRPr lang="en-US" altLang="ja-JP" sz="1400" dirty="0">
              <a:solidFill>
                <a:prstClr val="black"/>
              </a:solidFill>
              <a:latin typeface="HGPｺﾞｼｯｸM" panose="020B0600000000000000" pitchFamily="50" charset="-128"/>
              <a:ea typeface="HGPｺﾞｼｯｸM" panose="020B0600000000000000" pitchFamily="50" charset="-128"/>
            </a:endParaRPr>
          </a:p>
        </p:txBody>
      </p:sp>
      <p:sp>
        <p:nvSpPr>
          <p:cNvPr id="37" name="正方形/長方形 36"/>
          <p:cNvSpPr/>
          <p:nvPr/>
        </p:nvSpPr>
        <p:spPr>
          <a:xfrm>
            <a:off x="5168900" y="6594475"/>
            <a:ext cx="4457700" cy="2603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平成</a:t>
            </a:r>
            <a:r>
              <a:rPr lang="en-US" altLang="ja-JP" sz="1200" dirty="0">
                <a:solidFill>
                  <a:prstClr val="black"/>
                </a:solidFill>
              </a:rPr>
              <a:t>28</a:t>
            </a:r>
            <a:r>
              <a:rPr lang="ja-JP" altLang="en-US" sz="1200" dirty="0">
                <a:solidFill>
                  <a:prstClr val="black"/>
                </a:solidFill>
              </a:rPr>
              <a:t>年</a:t>
            </a:r>
            <a:r>
              <a:rPr lang="en-US" altLang="ja-JP" sz="1200" dirty="0">
                <a:solidFill>
                  <a:prstClr val="black"/>
                </a:solidFill>
              </a:rPr>
              <a:t>3</a:t>
            </a:r>
            <a:r>
              <a:rPr lang="ja-JP" altLang="en-US" sz="1200" dirty="0">
                <a:solidFill>
                  <a:prstClr val="black"/>
                </a:solidFill>
              </a:rPr>
              <a:t>月</a:t>
            </a:r>
            <a:r>
              <a:rPr lang="en-US" altLang="ja-JP" sz="1200" dirty="0">
                <a:solidFill>
                  <a:prstClr val="black"/>
                </a:solidFill>
              </a:rPr>
              <a:t>8</a:t>
            </a:r>
            <a:r>
              <a:rPr lang="ja-JP" altLang="en-US" sz="1200" dirty="0">
                <a:solidFill>
                  <a:prstClr val="black"/>
                </a:solidFill>
              </a:rPr>
              <a:t>日（火）　障害保健福祉関係主管課長会議資料より</a:t>
            </a:r>
          </a:p>
        </p:txBody>
      </p:sp>
      <p:sp>
        <p:nvSpPr>
          <p:cNvPr id="42" name="スライド番号プレースホルダー 3"/>
          <p:cNvSpPr>
            <a:spLocks noGrp="1"/>
          </p:cNvSpPr>
          <p:nvPr>
            <p:ph type="sldNum" sz="quarter" idx="12"/>
          </p:nvPr>
        </p:nvSpPr>
        <p:spPr>
          <a:xfrm>
            <a:off x="9496425" y="6448499"/>
            <a:ext cx="4968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pitchFamily="34" charset="0"/>
                <a:ea typeface="ＭＳ Ｐゴシック" pitchFamily="50" charset="-128"/>
              </a:defRPr>
            </a:lvl1pPr>
            <a:lvl2pPr marL="742950" indent="-285750" eaLnBrk="0" hangingPunct="0">
              <a:defRPr kumimoji="1" sz="1200">
                <a:solidFill>
                  <a:schemeClr val="tx1"/>
                </a:solidFill>
                <a:latin typeface="Arial" pitchFamily="34" charset="0"/>
                <a:ea typeface="ＭＳ Ｐゴシック" pitchFamily="50" charset="-128"/>
              </a:defRPr>
            </a:lvl2pPr>
            <a:lvl3pPr marL="1143000" indent="-228600" eaLnBrk="0" hangingPunct="0">
              <a:defRPr kumimoji="1" sz="1200">
                <a:solidFill>
                  <a:schemeClr val="tx1"/>
                </a:solidFill>
                <a:latin typeface="Arial" pitchFamily="34" charset="0"/>
                <a:ea typeface="ＭＳ Ｐゴシック" pitchFamily="50" charset="-128"/>
              </a:defRPr>
            </a:lvl3pPr>
            <a:lvl4pPr marL="1600200" indent="-228600" eaLnBrk="0" hangingPunct="0">
              <a:defRPr kumimoji="1" sz="1200">
                <a:solidFill>
                  <a:schemeClr val="tx1"/>
                </a:solidFill>
                <a:latin typeface="Arial" pitchFamily="34" charset="0"/>
                <a:ea typeface="ＭＳ Ｐゴシック" pitchFamily="50" charset="-128"/>
              </a:defRPr>
            </a:lvl4pPr>
            <a:lvl5pPr marL="2057400" indent="-228600" eaLnBrk="0" hangingPunct="0">
              <a:defRPr kumimoji="1" sz="1200">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029E5D40-C5F9-466D-98EA-BF9E1DBD0FC2}" type="slidenum">
              <a:rPr lang="ja-JP" altLang="en-US" sz="1400" smtClean="0">
                <a:solidFill>
                  <a:srgbClr val="000000"/>
                </a:solidFill>
              </a:rPr>
              <a:pPr eaLnBrk="1" hangingPunct="1"/>
              <a:t>9</a:t>
            </a:fld>
            <a:endParaRPr lang="ja-JP" altLang="en-US" sz="1400" dirty="0" smtClean="0">
              <a:solidFill>
                <a:srgbClr val="000000"/>
              </a:solidFill>
            </a:endParaRPr>
          </a:p>
        </p:txBody>
      </p:sp>
    </p:spTree>
    <p:extLst>
      <p:ext uri="{BB962C8B-B14F-4D97-AF65-F5344CB8AC3E}">
        <p14:creationId xmlns:p14="http://schemas.microsoft.com/office/powerpoint/2010/main" val="25931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5875">
          <a:solidFill>
            <a:schemeClr val="tx1"/>
          </a:solidFill>
          <a:prstDash val="solid"/>
        </a:ln>
      </a:spPr>
      <a:bodyPr lIns="91430" tIns="45714" rIns="91430" bIns="45714" anchor="ctr"/>
      <a:lstStyle>
        <a:defPPr>
          <a:defRPr sz="1400" b="1" dirty="0" smtClean="0">
            <a:solidFill>
              <a:prstClr val="black"/>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2_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CCFF99"/>
        </a:solidFill>
        <a:ln w="25400">
          <a:noFill/>
          <a:round/>
          <a:headEnd/>
          <a:tailEnd/>
        </a:ln>
      </a:spPr>
      <a:bodyPr lIns="68415" tIns="34208" rIns="68415" bIns="34208"/>
      <a:lstStyle>
        <a:defPPr marL="201613" indent="-201613" algn="just" defTabSz="957263">
          <a:buFont typeface="Wingdings" pitchFamily="2" charset="2"/>
          <a:buChar char="p"/>
          <a:defRPr sz="1800">
            <a:latin typeface="HGP創英角ｺﾞｼｯｸUB" pitchFamily="50" charset="-128"/>
          </a:defRPr>
        </a:defPPr>
      </a:lstStyle>
    </a:spDef>
  </a:objectDefaults>
  <a:extraClrSchemeLst/>
</a:theme>
</file>

<file path=ppt/theme/theme8.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9900"/>
        </a:solidFill>
        <a:scene3d>
          <a:camera prst="orthographicFront">
            <a:rot lat="9000000" lon="0" rev="10800000"/>
          </a:camera>
          <a:lightRig rig="threePt" dir="t"/>
        </a:scene3d>
      </a:spPr>
      <a:bodyPr rtlCol="0" anchor="ctr"/>
      <a:lstStyle>
        <a:defPPr algn="ctr">
          <a:defRPr kumimoji="1">
            <a:solidFill>
              <a:schemeClr val="tx1"/>
            </a:solidFill>
          </a:defRPr>
        </a:defPPr>
      </a:lstStyle>
      <a:style>
        <a:lnRef idx="1">
          <a:schemeClr val="accent4"/>
        </a:lnRef>
        <a:fillRef idx="3">
          <a:schemeClr val="accent4"/>
        </a:fillRef>
        <a:effectRef idx="2">
          <a:schemeClr val="accent4"/>
        </a:effectRef>
        <a:fontRef idx="minor">
          <a:schemeClr val="lt1"/>
        </a:fontRef>
      </a:style>
    </a:spDef>
    <a:txDef>
      <a:spPr>
        <a:noFill/>
      </a:spPr>
      <a:bodyPr wrap="square" rtlCol="0">
        <a:spAutoFit/>
      </a:bodyPr>
      <a:lstStyle>
        <a:defPPr>
          <a:defRPr kumimoji="1" dirty="0"/>
        </a:defPPr>
      </a:lst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17266</TotalTime>
  <Words>2402</Words>
  <Application>Microsoft Office PowerPoint</Application>
  <PresentationFormat>A4 210 x 297 mm</PresentationFormat>
  <Paragraphs>679</Paragraphs>
  <Slides>19</Slides>
  <Notes>2</Notes>
  <HiddenSlides>0</HiddenSlides>
  <MMClips>0</MMClips>
  <ScaleCrop>false</ScaleCrop>
  <HeadingPairs>
    <vt:vector size="4" baseType="variant">
      <vt:variant>
        <vt:lpstr>テーマ</vt:lpstr>
      </vt:variant>
      <vt:variant>
        <vt:i4>11</vt:i4>
      </vt:variant>
      <vt:variant>
        <vt:lpstr>スライド タイトル</vt:lpstr>
      </vt:variant>
      <vt:variant>
        <vt:i4>19</vt:i4>
      </vt:variant>
    </vt:vector>
  </HeadingPairs>
  <TitlesOfParts>
    <vt:vector size="30" baseType="lpstr">
      <vt:lpstr>デザインの設定</vt:lpstr>
      <vt:lpstr>1_デザインの設定</vt:lpstr>
      <vt:lpstr>2_デザインの設定</vt:lpstr>
      <vt:lpstr>3_デザインの設定</vt:lpstr>
      <vt:lpstr>1_Office ​​テーマ</vt:lpstr>
      <vt:lpstr>13_標準デザイン</vt:lpstr>
      <vt:lpstr>9_Office テーマ</vt:lpstr>
      <vt:lpstr>6_Office ​​テーマ</vt:lpstr>
      <vt:lpstr>8_Office ​​テーマ</vt:lpstr>
      <vt:lpstr>14_標準デザイン</vt:lpstr>
      <vt:lpstr>12_Office ​​テーマ</vt:lpstr>
      <vt:lpstr>PowerPoint プレゼンテーション</vt:lpstr>
      <vt:lpstr>社会保障審議会障害者部会　本件見直しに係る開催状況</vt:lpstr>
      <vt:lpstr>障害者総合支援法施行3年後の見直しについて （社会保障審議会障害者部会　報告書概要／平成27年12月14日）</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障害者自立支援法等の一部を改正する法律案の概要</dc:title>
  <dc:creator>鈴木 智敦(suzuki-tomoatsu)</dc:creator>
  <cp:lastModifiedBy>HOSTNAME</cp:lastModifiedBy>
  <cp:revision>1281</cp:revision>
  <cp:lastPrinted>2016-04-01T13:53:32Z</cp:lastPrinted>
  <dcterms:created xsi:type="dcterms:W3CDTF">2009-02-17T02:03:39Z</dcterms:created>
  <dcterms:modified xsi:type="dcterms:W3CDTF">2016-04-05T08:46:25Z</dcterms:modified>
</cp:coreProperties>
</file>