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329" autoAdjust="0"/>
    <p:restoredTop sz="94255" autoAdjust="0"/>
  </p:normalViewPr>
  <p:slideViewPr>
    <p:cSldViewPr>
      <p:cViewPr>
        <p:scale>
          <a:sx n="100" d="100"/>
          <a:sy n="100" d="100"/>
        </p:scale>
        <p:origin x="1474" y="-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8ECED735-AFB0-42BB-85C7-A4F7876A7533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E4FCC615-628D-4428-9CAE-92C45DBF8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764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4615B14A-4630-4D31-873B-86ABF7A15C1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9CAFCC8-7C62-4F1B-B550-FECB038601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077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627770" eaLnBrk="0" hangingPunct="0">
              <a:spcBef>
                <a:spcPct val="30000"/>
              </a:spcBef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1pPr>
            <a:lvl2pPr marL="740325" indent="-283765" defTabSz="627770" eaLnBrk="0" hangingPunct="0">
              <a:spcBef>
                <a:spcPct val="30000"/>
              </a:spcBef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2pPr>
            <a:lvl3pPr marL="1139815" indent="-226695" defTabSz="627770" eaLnBrk="0" hangingPunct="0">
              <a:spcBef>
                <a:spcPct val="30000"/>
              </a:spcBef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3pPr>
            <a:lvl4pPr marL="1596375" indent="-226695" defTabSz="627770" eaLnBrk="0" hangingPunct="0">
              <a:spcBef>
                <a:spcPct val="30000"/>
              </a:spcBef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4pPr>
            <a:lvl5pPr marL="2052935" indent="-226695" defTabSz="627770" eaLnBrk="0" hangingPunct="0">
              <a:spcBef>
                <a:spcPct val="30000"/>
              </a:spcBef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5pPr>
            <a:lvl6pPr marL="2509495" indent="-226695" defTabSz="627770" eaLnBrk="0" fontAlgn="base" hangingPunct="0">
              <a:spcBef>
                <a:spcPct val="3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6pPr>
            <a:lvl7pPr marL="2966055" indent="-226695" defTabSz="627770" eaLnBrk="0" fontAlgn="base" hangingPunct="0">
              <a:spcBef>
                <a:spcPct val="3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7pPr>
            <a:lvl8pPr marL="3422615" indent="-226695" defTabSz="627770" eaLnBrk="0" fontAlgn="base" hangingPunct="0">
              <a:spcBef>
                <a:spcPct val="3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8pPr>
            <a:lvl9pPr marL="3879175" indent="-226695" defTabSz="627770" eaLnBrk="0" fontAlgn="base" hangingPunct="0">
              <a:spcBef>
                <a:spcPct val="3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imes New Roman" pitchFamily="18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62394C-A100-4925-AA41-46D3AE3ADF10}" type="slidenum">
              <a:rPr lang="en-US" altLang="ja-JP" sz="900">
                <a:solidFill>
                  <a:prstClr val="black"/>
                </a:solidFill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z="900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 dirty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36213" indent="0" algn="ctr">
              <a:buNone/>
              <a:defRPr/>
            </a:lvl2pPr>
            <a:lvl3pPr marL="872427" indent="0" algn="ctr">
              <a:buNone/>
              <a:defRPr/>
            </a:lvl3pPr>
            <a:lvl4pPr marL="1308642" indent="0" algn="ctr">
              <a:buNone/>
              <a:defRPr/>
            </a:lvl4pPr>
            <a:lvl5pPr marL="1744856" indent="0" algn="ctr">
              <a:buNone/>
              <a:defRPr/>
            </a:lvl5pPr>
            <a:lvl6pPr marL="2181070" indent="0" algn="ctr">
              <a:buNone/>
              <a:defRPr/>
            </a:lvl6pPr>
            <a:lvl7pPr marL="2617284" indent="0" algn="ctr">
              <a:buNone/>
              <a:defRPr/>
            </a:lvl7pPr>
            <a:lvl8pPr marL="3053498" indent="0" algn="ctr">
              <a:buNone/>
              <a:defRPr/>
            </a:lvl8pPr>
            <a:lvl9pPr marL="3489711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3EDE9-B5DA-4C4B-954C-DE6A4EE7EF27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32435-58E2-41C9-8E24-FE21A2ED09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918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2E18F-F21C-4635-8828-0C730F867A7B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B4527-18E0-44D6-8BA0-E9491B652DC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23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88623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31F33-172B-4B71-BEE3-3128E8809ACA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71028-38D5-4D28-8D52-3E42135E707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39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0EDAF-B8F6-42E4-AE24-45DA1B2B2677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89D17-DBCF-4F41-91E4-8A46EC4FBE0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77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35" y="2906714"/>
            <a:ext cx="7772400" cy="1500187"/>
          </a:xfrm>
        </p:spPr>
        <p:txBody>
          <a:bodyPr anchor="b"/>
          <a:lstStyle>
            <a:lvl1pPr marL="0" indent="0">
              <a:buNone/>
              <a:defRPr sz="1900"/>
            </a:lvl1pPr>
            <a:lvl2pPr marL="436213" indent="0">
              <a:buNone/>
              <a:defRPr sz="1700"/>
            </a:lvl2pPr>
            <a:lvl3pPr marL="872427" indent="0">
              <a:buNone/>
              <a:defRPr sz="1500"/>
            </a:lvl3pPr>
            <a:lvl4pPr marL="1308642" indent="0">
              <a:buNone/>
              <a:defRPr sz="1400"/>
            </a:lvl4pPr>
            <a:lvl5pPr marL="1744856" indent="0">
              <a:buNone/>
              <a:defRPr sz="1400"/>
            </a:lvl5pPr>
            <a:lvl6pPr marL="2181070" indent="0">
              <a:buNone/>
              <a:defRPr sz="1400"/>
            </a:lvl6pPr>
            <a:lvl7pPr marL="2617284" indent="0">
              <a:buNone/>
              <a:defRPr sz="1400"/>
            </a:lvl7pPr>
            <a:lvl8pPr marL="3053498" indent="0">
              <a:buNone/>
              <a:defRPr sz="1400"/>
            </a:lvl8pPr>
            <a:lvl9pPr marL="3489711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95074-246A-4BC0-A9B7-DF043CF7058E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12D6A-D06A-4954-9B23-AF47AB82E9B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4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1" y="1981200"/>
            <a:ext cx="3815861" cy="411480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2340" y="1981200"/>
            <a:ext cx="3815861" cy="411480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B454B-0203-4CD3-B35F-AD73EDB58FA2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DD8E-800D-4D8A-9E6F-517EFBF77F7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44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213" indent="0">
              <a:buNone/>
              <a:defRPr sz="1900" b="1"/>
            </a:lvl2pPr>
            <a:lvl3pPr marL="872427" indent="0">
              <a:buNone/>
              <a:defRPr sz="1700" b="1"/>
            </a:lvl3pPr>
            <a:lvl4pPr marL="1308642" indent="0">
              <a:buNone/>
              <a:defRPr sz="1500" b="1"/>
            </a:lvl4pPr>
            <a:lvl5pPr marL="1744856" indent="0">
              <a:buNone/>
              <a:defRPr sz="1500" b="1"/>
            </a:lvl5pPr>
            <a:lvl6pPr marL="2181070" indent="0">
              <a:buNone/>
              <a:defRPr sz="1500" b="1"/>
            </a:lvl6pPr>
            <a:lvl7pPr marL="2617284" indent="0">
              <a:buNone/>
              <a:defRPr sz="1500" b="1"/>
            </a:lvl7pPr>
            <a:lvl8pPr marL="3053498" indent="0">
              <a:buNone/>
              <a:defRPr sz="1500" b="1"/>
            </a:lvl8pPr>
            <a:lvl9pPr marL="3489711" indent="0">
              <a:buNone/>
              <a:defRPr sz="15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272" y="1535113"/>
            <a:ext cx="4041531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213" indent="0">
              <a:buNone/>
              <a:defRPr sz="1900" b="1"/>
            </a:lvl2pPr>
            <a:lvl3pPr marL="872427" indent="0">
              <a:buNone/>
              <a:defRPr sz="1700" b="1"/>
            </a:lvl3pPr>
            <a:lvl4pPr marL="1308642" indent="0">
              <a:buNone/>
              <a:defRPr sz="1500" b="1"/>
            </a:lvl4pPr>
            <a:lvl5pPr marL="1744856" indent="0">
              <a:buNone/>
              <a:defRPr sz="1500" b="1"/>
            </a:lvl5pPr>
            <a:lvl6pPr marL="2181070" indent="0">
              <a:buNone/>
              <a:defRPr sz="1500" b="1"/>
            </a:lvl6pPr>
            <a:lvl7pPr marL="2617284" indent="0">
              <a:buNone/>
              <a:defRPr sz="1500" b="1"/>
            </a:lvl7pPr>
            <a:lvl8pPr marL="3053498" indent="0">
              <a:buNone/>
              <a:defRPr sz="1500" b="1"/>
            </a:lvl8pPr>
            <a:lvl9pPr marL="3489711" indent="0">
              <a:buNone/>
              <a:defRPr sz="15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272" y="2174875"/>
            <a:ext cx="4041531" cy="395128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9A64C-F5EC-4294-B998-4F38CC2034CA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0A0DA-B31A-4D2F-83AF-3005AB01273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6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0AF20-16FC-4626-8F7A-2C6C5CE1E45B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1F542-CB9B-4EE6-B06D-84F213674D2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758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2A1ED-6AD1-4D84-AD91-AC9BE4285C3C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8A5B6-8D34-4A0C-91F4-29BCBBA5E10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2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540" y="273051"/>
            <a:ext cx="5111261" cy="585311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36213" indent="0">
              <a:buNone/>
              <a:defRPr sz="1100"/>
            </a:lvl2pPr>
            <a:lvl3pPr marL="872427" indent="0">
              <a:buNone/>
              <a:defRPr sz="900"/>
            </a:lvl3pPr>
            <a:lvl4pPr marL="1308642" indent="0">
              <a:buNone/>
              <a:defRPr sz="900"/>
            </a:lvl4pPr>
            <a:lvl5pPr marL="1744856" indent="0">
              <a:buNone/>
              <a:defRPr sz="900"/>
            </a:lvl5pPr>
            <a:lvl6pPr marL="2181070" indent="0">
              <a:buNone/>
              <a:defRPr sz="900"/>
            </a:lvl6pPr>
            <a:lvl7pPr marL="2617284" indent="0">
              <a:buNone/>
              <a:defRPr sz="900"/>
            </a:lvl7pPr>
            <a:lvl8pPr marL="3053498" indent="0">
              <a:buNone/>
              <a:defRPr sz="900"/>
            </a:lvl8pPr>
            <a:lvl9pPr marL="3489711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E3955-A03E-4C38-8F85-EA251B8DF415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78BFE-FB41-405F-B00B-0E5927C858B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9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36213" indent="0">
              <a:buNone/>
              <a:defRPr sz="2600"/>
            </a:lvl2pPr>
            <a:lvl3pPr marL="872427" indent="0">
              <a:buNone/>
              <a:defRPr sz="2300"/>
            </a:lvl3pPr>
            <a:lvl4pPr marL="1308642" indent="0">
              <a:buNone/>
              <a:defRPr sz="1900"/>
            </a:lvl4pPr>
            <a:lvl5pPr marL="1744856" indent="0">
              <a:buNone/>
              <a:defRPr sz="1900"/>
            </a:lvl5pPr>
            <a:lvl6pPr marL="2181070" indent="0">
              <a:buNone/>
              <a:defRPr sz="1900"/>
            </a:lvl6pPr>
            <a:lvl7pPr marL="2617284" indent="0">
              <a:buNone/>
              <a:defRPr sz="1900"/>
            </a:lvl7pPr>
            <a:lvl8pPr marL="3053498" indent="0">
              <a:buNone/>
              <a:defRPr sz="1900"/>
            </a:lvl8pPr>
            <a:lvl9pPr marL="3489711" indent="0">
              <a:buNone/>
              <a:defRPr sz="19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36213" indent="0">
              <a:buNone/>
              <a:defRPr sz="1100"/>
            </a:lvl2pPr>
            <a:lvl3pPr marL="872427" indent="0">
              <a:buNone/>
              <a:defRPr sz="900"/>
            </a:lvl3pPr>
            <a:lvl4pPr marL="1308642" indent="0">
              <a:buNone/>
              <a:defRPr sz="900"/>
            </a:lvl4pPr>
            <a:lvl5pPr marL="1744856" indent="0">
              <a:buNone/>
              <a:defRPr sz="900"/>
            </a:lvl5pPr>
            <a:lvl6pPr marL="2181070" indent="0">
              <a:buNone/>
              <a:defRPr sz="900"/>
            </a:lvl6pPr>
            <a:lvl7pPr marL="2617284" indent="0">
              <a:buNone/>
              <a:defRPr sz="900"/>
            </a:lvl7pPr>
            <a:lvl8pPr marL="3053498" indent="0">
              <a:buNone/>
              <a:defRPr sz="900"/>
            </a:lvl8pPr>
            <a:lvl9pPr marL="3489711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5EDD4-8BF9-49BB-92A4-755C280E1DFD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D5034-BEC4-4790-AF3C-10D9989BE15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16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6028" y="610054"/>
            <a:ext cx="777194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4" tIns="45694" rIns="91384" bIns="456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28" y="1980974"/>
            <a:ext cx="7771946" cy="4115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4" tIns="45694" rIns="91384" bIns="456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6027" y="6247947"/>
            <a:ext cx="1905000" cy="458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4" tIns="45694" rIns="91384" bIns="45694" numCol="1" anchor="t" anchorCtr="0" compatLnSpc="1">
            <a:prstTxWarp prst="textNoShape">
              <a:avLst/>
            </a:prstTxWarp>
          </a:bodyPr>
          <a:lstStyle>
            <a:lvl1pPr defTabSz="913325">
              <a:defRPr sz="1400" b="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9F80B1-AB6A-44EB-AF0A-8249F321AA2C}" type="datetime1">
              <a:rPr lang="ja-JP" altLang="en-US" smtClean="0">
                <a:solidFill>
                  <a:srgbClr val="000000"/>
                </a:solidFill>
              </a:rPr>
              <a:t>2025/12/26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3974" y="6247947"/>
            <a:ext cx="2896054" cy="458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4" tIns="45694" rIns="91384" bIns="45694" numCol="1" anchor="t" anchorCtr="0" compatLnSpc="1">
            <a:prstTxWarp prst="textNoShape">
              <a:avLst/>
            </a:prstTxWarp>
          </a:bodyPr>
          <a:lstStyle>
            <a:lvl1pPr algn="ctr" defTabSz="913325">
              <a:defRPr sz="1400" b="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974" y="6247947"/>
            <a:ext cx="1905000" cy="458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4" tIns="45694" rIns="91384" bIns="45694" numCol="1" anchor="t" anchorCtr="0" compatLnSpc="1">
            <a:prstTxWarp prst="textNoShape">
              <a:avLst/>
            </a:prstTxWarp>
          </a:bodyPr>
          <a:lstStyle>
            <a:lvl1pPr algn="r" defTabSz="913325">
              <a:defRPr sz="1400" b="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1B1B8-1AC6-4075-AFE0-F465B81398F1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21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259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259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defTabSz="91259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defTabSz="91259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defTabSz="91259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36213" algn="ctr" defTabSz="913325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872427" algn="ctr" defTabSz="913325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08642" algn="ctr" defTabSz="913325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744856" algn="ctr" defTabSz="913325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1231" indent="-341231" algn="l" defTabSz="912593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411" indent="-284548" algn="l" defTabSz="912593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592" indent="-227866" algn="l" defTabSz="912593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455" indent="-227866" algn="l" defTabSz="912593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319" indent="-226732" algn="l" defTabSz="912593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1570" indent="-227195" algn="l" defTabSz="913325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27784" indent="-227195" algn="l" defTabSz="913325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63997" indent="-227195" algn="l" defTabSz="913325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00212" indent="-227195" algn="l" defTabSz="913325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6213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2427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8642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4856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81070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7284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53498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89711" algn="l" defTabSz="872427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1" name="グループ化 3"/>
          <p:cNvGrpSpPr>
            <a:grpSpLocks/>
          </p:cNvGrpSpPr>
          <p:nvPr/>
        </p:nvGrpSpPr>
        <p:grpSpPr bwMode="auto">
          <a:xfrm>
            <a:off x="5188857" y="1439580"/>
            <a:ext cx="3866696" cy="5371420"/>
            <a:chOff x="8161021" y="1601311"/>
            <a:chExt cx="4373880" cy="6667500"/>
          </a:xfrm>
        </p:grpSpPr>
        <p:pic>
          <p:nvPicPr>
            <p:cNvPr id="2186" name="Picture 2" descr="大阪府地図"/>
            <p:cNvPicPr>
              <a:picLocks noChangeAspect="1" noChangeArrowheads="1"/>
            </p:cNvPicPr>
            <p:nvPr/>
          </p:nvPicPr>
          <p:blipFill>
            <a:blip r:embed="rId3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1021" y="1601311"/>
              <a:ext cx="4373880" cy="6667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87" name="Oval 3"/>
            <p:cNvSpPr>
              <a:spLocks noChangeArrowheads="1"/>
            </p:cNvSpPr>
            <p:nvPr/>
          </p:nvSpPr>
          <p:spPr bwMode="auto">
            <a:xfrm rot="5400000">
              <a:off x="11010352" y="3425471"/>
              <a:ext cx="300037" cy="46775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2</a:t>
              </a:r>
            </a:p>
          </p:txBody>
        </p:sp>
        <p:sp>
          <p:nvSpPr>
            <p:cNvPr id="2188" name="Oval 4"/>
            <p:cNvSpPr>
              <a:spLocks noChangeArrowheads="1"/>
            </p:cNvSpPr>
            <p:nvPr/>
          </p:nvSpPr>
          <p:spPr bwMode="auto">
            <a:xfrm>
              <a:off x="11841482" y="3435985"/>
              <a:ext cx="367226" cy="40894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/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5,20</a:t>
              </a:r>
            </a:p>
          </p:txBody>
        </p:sp>
        <p:sp>
          <p:nvSpPr>
            <p:cNvPr id="2189" name="Oval 6"/>
            <p:cNvSpPr>
              <a:spLocks noChangeArrowheads="1"/>
            </p:cNvSpPr>
            <p:nvPr/>
          </p:nvSpPr>
          <p:spPr bwMode="auto">
            <a:xfrm>
              <a:off x="10621567" y="4446741"/>
              <a:ext cx="649588" cy="670632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6</a:t>
              </a:r>
            </a:p>
          </p:txBody>
        </p:sp>
        <p:sp>
          <p:nvSpPr>
            <p:cNvPr id="2190" name="Oval 7"/>
            <p:cNvSpPr>
              <a:spLocks noChangeArrowheads="1"/>
            </p:cNvSpPr>
            <p:nvPr/>
          </p:nvSpPr>
          <p:spPr bwMode="auto">
            <a:xfrm>
              <a:off x="10721340" y="5676265"/>
              <a:ext cx="348761" cy="871222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/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13,</a:t>
              </a:r>
            </a:p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19,26</a:t>
              </a:r>
            </a:p>
          </p:txBody>
        </p:sp>
        <p:sp>
          <p:nvSpPr>
            <p:cNvPr id="2191" name="Oval 8"/>
            <p:cNvSpPr>
              <a:spLocks noChangeArrowheads="1"/>
            </p:cNvSpPr>
            <p:nvPr/>
          </p:nvSpPr>
          <p:spPr bwMode="auto">
            <a:xfrm>
              <a:off x="10538755" y="6754180"/>
              <a:ext cx="367225" cy="411162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>
                  <a:solidFill>
                    <a:srgbClr val="000000"/>
                  </a:solidFill>
                  <a:latin typeface="ＭＳ Ｐゴシック" charset="-128"/>
                </a:rPr>
                <a:t>4</a:t>
              </a:r>
            </a:p>
          </p:txBody>
        </p:sp>
        <p:sp>
          <p:nvSpPr>
            <p:cNvPr id="2192" name="Oval 9"/>
            <p:cNvSpPr>
              <a:spLocks noChangeArrowheads="1"/>
            </p:cNvSpPr>
            <p:nvPr/>
          </p:nvSpPr>
          <p:spPr bwMode="auto">
            <a:xfrm>
              <a:off x="12108180" y="3680460"/>
              <a:ext cx="387741" cy="711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>
                  <a:solidFill>
                    <a:srgbClr val="000000"/>
                  </a:solidFill>
                  <a:latin typeface="ＭＳ Ｐゴシック" charset="-128"/>
                </a:rPr>
                <a:t>3</a:t>
              </a:r>
            </a:p>
          </p:txBody>
        </p:sp>
        <p:sp>
          <p:nvSpPr>
            <p:cNvPr id="2193" name="Oval 10"/>
            <p:cNvSpPr>
              <a:spLocks noChangeArrowheads="1"/>
            </p:cNvSpPr>
            <p:nvPr/>
          </p:nvSpPr>
          <p:spPr bwMode="auto">
            <a:xfrm>
              <a:off x="10348097" y="3329713"/>
              <a:ext cx="213361" cy="42227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/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9</a:t>
              </a:r>
            </a:p>
          </p:txBody>
        </p:sp>
        <p:sp>
          <p:nvSpPr>
            <p:cNvPr id="2194" name="Oval 11"/>
            <p:cNvSpPr>
              <a:spLocks noChangeArrowheads="1"/>
            </p:cNvSpPr>
            <p:nvPr/>
          </p:nvSpPr>
          <p:spPr bwMode="auto">
            <a:xfrm>
              <a:off x="10185192" y="6189967"/>
              <a:ext cx="159276" cy="160022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800" dirty="0">
                  <a:solidFill>
                    <a:srgbClr val="00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11</a:t>
              </a:r>
            </a:p>
          </p:txBody>
        </p:sp>
        <p:sp>
          <p:nvSpPr>
            <p:cNvPr id="2195" name="Oval 12"/>
            <p:cNvSpPr>
              <a:spLocks noChangeArrowheads="1"/>
            </p:cNvSpPr>
            <p:nvPr/>
          </p:nvSpPr>
          <p:spPr bwMode="auto">
            <a:xfrm>
              <a:off x="11137805" y="6311902"/>
              <a:ext cx="118989" cy="23558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14</a:t>
              </a:r>
            </a:p>
          </p:txBody>
        </p:sp>
        <p:sp>
          <p:nvSpPr>
            <p:cNvPr id="2196" name="Oval 13"/>
            <p:cNvSpPr>
              <a:spLocks noChangeArrowheads="1"/>
            </p:cNvSpPr>
            <p:nvPr/>
          </p:nvSpPr>
          <p:spPr bwMode="auto">
            <a:xfrm>
              <a:off x="11550163" y="3984945"/>
              <a:ext cx="262597" cy="295592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12</a:t>
              </a:r>
            </a:p>
          </p:txBody>
        </p:sp>
        <p:sp>
          <p:nvSpPr>
            <p:cNvPr id="2197" name="Oval 14"/>
            <p:cNvSpPr>
              <a:spLocks noChangeArrowheads="1"/>
            </p:cNvSpPr>
            <p:nvPr/>
          </p:nvSpPr>
          <p:spPr bwMode="auto">
            <a:xfrm>
              <a:off x="10639280" y="3269300"/>
              <a:ext cx="350814" cy="357822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/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10</a:t>
              </a:r>
            </a:p>
          </p:txBody>
        </p:sp>
        <p:sp>
          <p:nvSpPr>
            <p:cNvPr id="2198" name="Oval 15"/>
            <p:cNvSpPr>
              <a:spLocks noChangeArrowheads="1"/>
            </p:cNvSpPr>
            <p:nvPr/>
          </p:nvSpPr>
          <p:spPr bwMode="auto">
            <a:xfrm>
              <a:off x="11369628" y="4778375"/>
              <a:ext cx="553915" cy="31337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16,32</a:t>
              </a:r>
            </a:p>
          </p:txBody>
        </p:sp>
        <p:sp>
          <p:nvSpPr>
            <p:cNvPr id="2199" name="Oval 16"/>
            <p:cNvSpPr>
              <a:spLocks noChangeArrowheads="1"/>
            </p:cNvSpPr>
            <p:nvPr/>
          </p:nvSpPr>
          <p:spPr bwMode="auto">
            <a:xfrm>
              <a:off x="11357319" y="6283008"/>
              <a:ext cx="211309" cy="3556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18</a:t>
              </a:r>
            </a:p>
          </p:txBody>
        </p:sp>
        <p:sp>
          <p:nvSpPr>
            <p:cNvPr id="2200" name="Oval 17"/>
            <p:cNvSpPr>
              <a:spLocks noChangeArrowheads="1"/>
            </p:cNvSpPr>
            <p:nvPr/>
          </p:nvSpPr>
          <p:spPr bwMode="auto">
            <a:xfrm>
              <a:off x="10573629" y="3876042"/>
              <a:ext cx="262597" cy="35337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>
                  <a:solidFill>
                    <a:srgbClr val="000000"/>
                  </a:solidFill>
                  <a:latin typeface="ＭＳ Ｐゴシック" charset="-128"/>
                </a:rPr>
                <a:t>21</a:t>
              </a:r>
            </a:p>
          </p:txBody>
        </p:sp>
        <p:sp>
          <p:nvSpPr>
            <p:cNvPr id="2202" name="Oval 19"/>
            <p:cNvSpPr>
              <a:spLocks noChangeArrowheads="1"/>
            </p:cNvSpPr>
            <p:nvPr/>
          </p:nvSpPr>
          <p:spPr bwMode="auto">
            <a:xfrm>
              <a:off x="11644534" y="4487228"/>
              <a:ext cx="211309" cy="177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25</a:t>
              </a:r>
            </a:p>
          </p:txBody>
        </p:sp>
        <p:sp>
          <p:nvSpPr>
            <p:cNvPr id="2203" name="Oval 20"/>
            <p:cNvSpPr>
              <a:spLocks noChangeArrowheads="1"/>
            </p:cNvSpPr>
            <p:nvPr/>
          </p:nvSpPr>
          <p:spPr bwMode="auto">
            <a:xfrm>
              <a:off x="11767626" y="2793417"/>
              <a:ext cx="204914" cy="41143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/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24</a:t>
              </a:r>
            </a:p>
          </p:txBody>
        </p:sp>
        <p:sp>
          <p:nvSpPr>
            <p:cNvPr id="2204" name="Oval 21"/>
            <p:cNvSpPr>
              <a:spLocks noChangeArrowheads="1"/>
            </p:cNvSpPr>
            <p:nvPr/>
          </p:nvSpPr>
          <p:spPr bwMode="auto">
            <a:xfrm rot="3188653">
              <a:off x="9445540" y="6946767"/>
              <a:ext cx="100012" cy="301576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600" b="1">
                <a:solidFill>
                  <a:srgbClr val="000000"/>
                </a:solidFill>
              </a:endParaRPr>
            </a:p>
          </p:txBody>
        </p:sp>
        <p:sp>
          <p:nvSpPr>
            <p:cNvPr id="2205" name="Oval 22"/>
            <p:cNvSpPr>
              <a:spLocks noChangeArrowheads="1"/>
            </p:cNvSpPr>
            <p:nvPr/>
          </p:nvSpPr>
          <p:spPr bwMode="auto">
            <a:xfrm rot="3188653">
              <a:off x="9552136" y="7066867"/>
              <a:ext cx="102235" cy="30362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ja-JP" altLang="en-US" sz="600" b="1">
                <a:solidFill>
                  <a:srgbClr val="000000"/>
                </a:solidFill>
              </a:endParaRPr>
            </a:p>
          </p:txBody>
        </p:sp>
        <p:sp>
          <p:nvSpPr>
            <p:cNvPr id="2207" name="Oval 25"/>
            <p:cNvSpPr>
              <a:spLocks noChangeArrowheads="1"/>
            </p:cNvSpPr>
            <p:nvPr/>
          </p:nvSpPr>
          <p:spPr bwMode="auto">
            <a:xfrm>
              <a:off x="11410659" y="4360547"/>
              <a:ext cx="211309" cy="17557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27</a:t>
              </a:r>
            </a:p>
          </p:txBody>
        </p:sp>
        <p:sp>
          <p:nvSpPr>
            <p:cNvPr id="2208" name="Oval 26"/>
            <p:cNvSpPr>
              <a:spLocks noChangeArrowheads="1"/>
            </p:cNvSpPr>
            <p:nvPr/>
          </p:nvSpPr>
          <p:spPr bwMode="auto">
            <a:xfrm>
              <a:off x="11422968" y="3167065"/>
              <a:ext cx="367226" cy="41116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/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b="1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29</a:t>
              </a:r>
            </a:p>
          </p:txBody>
        </p:sp>
        <p:sp>
          <p:nvSpPr>
            <p:cNvPr id="2209" name="Rectangle 127"/>
            <p:cNvSpPr>
              <a:spLocks noChangeArrowheads="1"/>
            </p:cNvSpPr>
            <p:nvPr/>
          </p:nvSpPr>
          <p:spPr bwMode="auto">
            <a:xfrm>
              <a:off x="9395939" y="6968535"/>
              <a:ext cx="316554" cy="3146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ja-JP" altLang="en-US" sz="900" b="1" dirty="0">
                  <a:solidFill>
                    <a:srgbClr val="000000"/>
                  </a:solidFill>
                </a:rPr>
                <a:t>１</a:t>
              </a:r>
            </a:p>
          </p:txBody>
        </p:sp>
        <p:sp>
          <p:nvSpPr>
            <p:cNvPr id="2210" name="Oval 128"/>
            <p:cNvSpPr>
              <a:spLocks noChangeArrowheads="1"/>
            </p:cNvSpPr>
            <p:nvPr/>
          </p:nvSpPr>
          <p:spPr bwMode="auto">
            <a:xfrm>
              <a:off x="11516313" y="1689103"/>
              <a:ext cx="1018588" cy="70897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/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b="1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【</a:t>
              </a:r>
              <a:r>
                <a:rPr lang="ja-JP" altLang="en-US" sz="900" b="1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大阪府全域</a:t>
              </a:r>
              <a:r>
                <a:rPr lang="en-US" altLang="ja-JP" sz="900" b="1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】</a:t>
              </a:r>
            </a:p>
            <a:p>
              <a:pPr algn="ctr" defTabSz="95726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  <a:ea typeface="ＭＳ Ｐゴシック" charset="-128"/>
                </a:rPr>
                <a:t>15,17,22,30,34</a:t>
              </a:r>
            </a:p>
          </p:txBody>
        </p:sp>
        <p:sp>
          <p:nvSpPr>
            <p:cNvPr id="2211" name="Oval 183"/>
            <p:cNvSpPr>
              <a:spLocks noChangeArrowheads="1"/>
            </p:cNvSpPr>
            <p:nvPr/>
          </p:nvSpPr>
          <p:spPr bwMode="auto">
            <a:xfrm>
              <a:off x="9940831" y="7085330"/>
              <a:ext cx="211309" cy="355600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b="1" dirty="0">
                  <a:solidFill>
                    <a:srgbClr val="000000"/>
                  </a:solidFill>
                  <a:latin typeface="ＭＳ Ｐゴシック" charset="-128"/>
                </a:rPr>
                <a:t>31</a:t>
              </a:r>
            </a:p>
          </p:txBody>
        </p:sp>
        <p:sp>
          <p:nvSpPr>
            <p:cNvPr id="2213" name="Oval 183"/>
            <p:cNvSpPr>
              <a:spLocks noChangeArrowheads="1"/>
            </p:cNvSpPr>
            <p:nvPr/>
          </p:nvSpPr>
          <p:spPr bwMode="auto">
            <a:xfrm>
              <a:off x="8735453" y="7854315"/>
              <a:ext cx="211309" cy="355600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b="1" dirty="0">
                  <a:solidFill>
                    <a:srgbClr val="000000"/>
                  </a:solidFill>
                  <a:latin typeface="ＭＳ Ｐゴシック" charset="-128"/>
                </a:rPr>
                <a:t>35</a:t>
              </a:r>
            </a:p>
          </p:txBody>
        </p:sp>
        <p:sp>
          <p:nvSpPr>
            <p:cNvPr id="2214" name="Oval 8"/>
            <p:cNvSpPr>
              <a:spLocks noChangeArrowheads="1"/>
            </p:cNvSpPr>
            <p:nvPr/>
          </p:nvSpPr>
          <p:spPr bwMode="auto">
            <a:xfrm>
              <a:off x="11681460" y="5474904"/>
              <a:ext cx="344145" cy="20234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dirty="0">
                  <a:solidFill>
                    <a:srgbClr val="000000"/>
                  </a:solidFill>
                  <a:latin typeface="ＭＳ Ｐゴシック" charset="-128"/>
                </a:rPr>
                <a:t>28</a:t>
              </a:r>
            </a:p>
          </p:txBody>
        </p:sp>
        <p:sp>
          <p:nvSpPr>
            <p:cNvPr id="54" name="Oval 8"/>
            <p:cNvSpPr>
              <a:spLocks noChangeArrowheads="1"/>
            </p:cNvSpPr>
            <p:nvPr/>
          </p:nvSpPr>
          <p:spPr bwMode="auto">
            <a:xfrm>
              <a:off x="10621568" y="5141256"/>
              <a:ext cx="635227" cy="244265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900" b="1" dirty="0">
                  <a:solidFill>
                    <a:srgbClr val="000000"/>
                  </a:solidFill>
                  <a:latin typeface="ＭＳ Ｐゴシック" charset="-128"/>
                </a:rPr>
                <a:t>37</a:t>
              </a:r>
            </a:p>
          </p:txBody>
        </p:sp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8765237" y="3914615"/>
              <a:ext cx="309120" cy="31309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122169" tIns="61085" rIns="122169" bIns="61085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ja-JP" sz="900" b="1" dirty="0">
                <a:solidFill>
                  <a:srgbClr val="000000"/>
                </a:solidFill>
                <a:latin typeface="ＭＳ Ｐゴシック" charset="-128"/>
              </a:endParaRPr>
            </a:p>
          </p:txBody>
        </p:sp>
      </p:grpSp>
      <p:graphicFrame>
        <p:nvGraphicFramePr>
          <p:cNvPr id="68765" name="Group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617522"/>
              </p:ext>
            </p:extLst>
          </p:nvPr>
        </p:nvGraphicFramePr>
        <p:xfrm>
          <a:off x="51027" y="408217"/>
          <a:ext cx="2617107" cy="6261144"/>
        </p:xfrm>
        <a:graphic>
          <a:graphicData uri="http://schemas.openxmlformats.org/drawingml/2006/table">
            <a:tbl>
              <a:tblPr/>
              <a:tblGrid>
                <a:gridCol w="392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4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★1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国際交流特区　（大阪府）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【H15.4.21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17.7.19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★2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バイオメディカル・クラスター創造特区（大阪府）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【H15.4.21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★3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けいはんな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学研都市知的特区（大阪府・京都府・奈良県）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【H15.4.21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★4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ハイテク産業創造特区　（大阪府）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【H15.4.21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5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福祉移送サービス特区　（枚方市）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【H15.4.21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6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国際交易特区　（大阪市）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【H15.4.21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7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ビジネス人材育成特区　（大阪市）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【H15.10.24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H28.11.29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申し出により取消）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8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さかいバリュアブル・スタッフ特区　（堺市）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【H15.11.28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R2.3.16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申し出により取消）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9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「教育のまち池田」特区　（池田市）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【H16.3.24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10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箕面市きめこまやかな教育特区　（箕面市）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【H17.3.28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18.7.3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11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泉大津市立駐車場運営特区　（泉大津市）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【H16.6.21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18.3.31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12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寝屋川市小中学校英語教育特区　（寝屋川市）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【H16.12.8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 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13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さつき野小中一貫キャリア教育特区　（堺市）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【H16.12.8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 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14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大阪狭山市幼・保一元化特区　（大阪狭山市）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【H16.12.8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17.11.22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★15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大阪元気コミュニティ創造特区</a:t>
                      </a:r>
                      <a:r>
                        <a:rPr kumimoji="1" lang="ja-JP" altLang="en-US" sz="600" b="0" i="0" u="none" strike="noStrike" cap="none" spc="-4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（大阪府・吹田市・寝屋川市）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 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【H17.3.28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19.7.4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16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東大阪市モノづくり再生特区　（東大阪市）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【H17.3.28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18.7.3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22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★17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大阪をたがやそう特区　（大阪府・堺市・岸和田市・高槻市・枚方市・茨木市・富田林市・和泉市・大阪狭山市・島本町・豊能町）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【H17.3.28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17.11.22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69" marR="84369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255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18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72" marR="84372" marT="45744" marB="4574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「学びのまち富田林」特区　（富田林市）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【H17.7.19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 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</a:p>
                  </a:txBody>
                  <a:tcPr marL="84372" marR="84372" marT="45744" marB="4574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255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</a:t>
                      </a:r>
                    </a:p>
                  </a:txBody>
                  <a:tcPr marL="84372" marR="84372" marT="45744" marB="4574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さかい新時代ものづくり特区　（堺市）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【H17.7.19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18.7.3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72" marR="84372" marT="45744" marB="4574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25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20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400" marR="84400"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枚方市小中一貫英語教育特区　（枚方市）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【H17.11.22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 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</a:p>
                  </a:txBody>
                  <a:tcPr marL="84400" marR="84400"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130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★21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400" marR="84400"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障害者の地域生活支援特区　（大阪府・豊中市）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【H17.11.22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400" marR="84400"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68790" name="Group 1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898099"/>
              </p:ext>
            </p:extLst>
          </p:nvPr>
        </p:nvGraphicFramePr>
        <p:xfrm>
          <a:off x="2751510" y="404664"/>
          <a:ext cx="2468562" cy="6406343"/>
        </p:xfrm>
        <a:graphic>
          <a:graphicData uri="http://schemas.openxmlformats.org/drawingml/2006/table">
            <a:tbl>
              <a:tblPr/>
              <a:tblGrid>
                <a:gridCol w="348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0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★22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障害者に対する職業能力開発ＩＴ特区　（大阪府）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【H18.3.31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23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美のまちすいたＩＴ活性化特区　（吹田市）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【H18.3.31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申し出により取消）</a:t>
                      </a:r>
                      <a:endParaRPr kumimoji="1" lang="ja-JP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24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島本町英語教育特区　（島本町）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【H18.3.31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 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25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大東市生活核都市・先端産業都市形成特区（大東市）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【H18.3.31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ja-JP" alt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26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さかいＩＣＴひとづくり特区　（堺市）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【H18.11.16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H22.11.30 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en-US" altLang="ja-JP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27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門真市「わがまちが誇れる学校づくり」特区（門真市）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【H18.11.16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 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28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「生きる学力育成」小中一貫教育特区　（柏原市）</a:t>
                      </a:r>
                      <a:b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</a:b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【H18.11.16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 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H20.7.9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18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29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高槻・とかいなか創成特区（高槻市）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endParaRPr kumimoji="1" lang="en-US" altLang="ja-JP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★30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大阪ＩＴ人材育成特区　（大阪府）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【H19.3.30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H22.11.30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全国化により取消）</a:t>
                      </a:r>
                      <a:endParaRPr kumimoji="1" lang="en-US" altLang="ja-JP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4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31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健やかくまっこ給食特区（熊取町）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【H21.3.27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endParaRPr kumimoji="1" lang="en-US" altLang="ja-JP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32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東大阪市ＩＴ人材育成特区（東大阪市）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 【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22.3.23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　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H22.11.30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全国化により取消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33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すくすく・すこやか泉佐野給食特区（泉佐野市）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Ｈ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22.11.30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認定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H27.6.30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申し出により取消）</a:t>
                      </a:r>
                      <a:endParaRPr kumimoji="1" lang="en-US" altLang="ja-JP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34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大阪府サービス管理責任者の資格要件弾力化特区</a:t>
                      </a:r>
                      <a:endParaRPr kumimoji="1" lang="en-US" altLang="ja-JP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（大阪府）　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【H23.3.25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認定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　（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R3.11.30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全国化により取消）</a:t>
                      </a:r>
                      <a:endParaRPr kumimoji="1" lang="en-US" altLang="ja-JP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370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35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岬町笑顔満開給食特区（岬町）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【H23.3.25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認定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】</a:t>
                      </a: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36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元気でにこにこ柏原給食特区（柏原市）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【H</a:t>
                      </a:r>
                      <a:r>
                        <a:rPr lang="en-US" altLang="zh-TW" sz="600" dirty="0">
                          <a:effectLst/>
                          <a:latin typeface="+mn-ea"/>
                          <a:ea typeface="+mn-ea"/>
                        </a:rPr>
                        <a:t>24</a:t>
                      </a:r>
                      <a:r>
                        <a:rPr lang="en-US" altLang="ja-JP" sz="600" dirty="0">
                          <a:effectLst/>
                          <a:latin typeface="+mn-ea"/>
                          <a:ea typeface="+mn-ea"/>
                        </a:rPr>
                        <a:t>.</a:t>
                      </a:r>
                      <a:r>
                        <a:rPr lang="en-US" altLang="zh-TW" sz="600" dirty="0">
                          <a:effectLst/>
                          <a:latin typeface="+mn-ea"/>
                          <a:ea typeface="+mn-ea"/>
                        </a:rPr>
                        <a:t>11</a:t>
                      </a:r>
                      <a:r>
                        <a:rPr lang="en-US" altLang="ja-JP" sz="600" dirty="0">
                          <a:effectLst/>
                          <a:latin typeface="+mn-ea"/>
                          <a:ea typeface="+mn-ea"/>
                        </a:rPr>
                        <a:t>.</a:t>
                      </a:r>
                      <a:r>
                        <a:rPr lang="en-US" altLang="zh-TW" sz="600" dirty="0"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lang="zh-TW" altLang="en-US" sz="600" dirty="0">
                          <a:effectLst/>
                          <a:latin typeface="+mn-ea"/>
                          <a:ea typeface="+mn-ea"/>
                        </a:rPr>
                        <a:t>認定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【R3.3.26 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変更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R6.8.27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申し出により取消）</a:t>
                      </a:r>
                      <a:endParaRPr kumimoji="1" lang="en-US" altLang="ja-JP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1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★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37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大阪市教育特区（大阪府・大阪市）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【H25.8.9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認定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【R1.12.20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変更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】【R5.8.30</a:t>
                      </a:r>
                      <a:r>
                        <a:rPr kumimoji="1" lang="ja-JP" altLang="en-US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変更</a:t>
                      </a:r>
                      <a:r>
                        <a:rPr kumimoji="1" lang="en-US" altLang="ja-JP" sz="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】</a:t>
                      </a:r>
                    </a:p>
                  </a:txBody>
                  <a:tcPr marL="84387" marR="84387" marT="45740" marB="4574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65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38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埋立用途区分柔軟化特区（大阪市）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【H25.11.29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R3.11.30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申し出により取消）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65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ゴシック" pitchFamily="50" charset="-128"/>
                          <a:ea typeface="ＭＳ Ｐゴシック" pitchFamily="50" charset="-128"/>
                          <a:cs typeface="+mn-cs"/>
                        </a:rPr>
                        <a:t>39</a:t>
                      </a:r>
                      <a:endParaRPr kumimoji="1" lang="en-US" altLang="ja-JP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ＭＳ Ｐゴシック" pitchFamily="50" charset="-128"/>
                        <a:cs typeface="+mn-cs"/>
                      </a:endParaRP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泉南市児童発達支援センター安心安全給食特区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（泉南市）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【H27.3.27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R4.4.4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申し出により取消）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65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ゴシック" pitchFamily="50" charset="-128"/>
                          <a:ea typeface="ＭＳ Ｐゴシック" pitchFamily="50" charset="-128"/>
                          <a:cs typeface="+mn-cs"/>
                        </a:rPr>
                        <a:t>40</a:t>
                      </a:r>
                      <a:r>
                        <a:rPr kumimoji="1" lang="ja-JP" altLang="en-US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ゴシック" pitchFamily="50" charset="-128"/>
                          <a:ea typeface="ＭＳ Ｐゴシック" pitchFamily="50" charset="-128"/>
                          <a:cs typeface="+mn-cs"/>
                        </a:rPr>
                        <a:t>　</a:t>
                      </a:r>
                      <a:endParaRPr kumimoji="1" lang="en-US" altLang="ja-JP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ＭＳ Ｐゴシック" pitchFamily="50" charset="-128"/>
                        <a:cs typeface="+mn-cs"/>
                      </a:endParaRP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阪南市児童発達支援センター安心安全給食特区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（阪南市）　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【H27.11.27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交野市立機能支援センター（児童発達支援センター）安心安全給食特区（交野市）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【R2.3.18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91381"/>
                  </a:ext>
                </a:extLst>
              </a:tr>
              <a:tr h="2472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豊能町ワイン特区（豊能町）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【R5.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８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.30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057304"/>
                  </a:ext>
                </a:extLst>
              </a:tr>
              <a:tr h="22651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いばらき持続可能な給食特区（茨木市）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【R6.8.27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8447612"/>
                  </a:ext>
                </a:extLst>
              </a:tr>
              <a:tr h="22651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市立桜台保育所給食特区（岸和田市）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【R7.12.18</a:t>
                      </a: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認定</a:t>
                      </a:r>
                      <a:r>
                        <a:rPr kumimoji="1" lang="en-US" altLang="ja-JP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</a:t>
                      </a:r>
                    </a:p>
                  </a:txBody>
                  <a:tcPr marL="84387" marR="84387" marT="45902" marB="459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6997670"/>
                  </a:ext>
                </a:extLst>
              </a:tr>
            </a:tbl>
          </a:graphicData>
        </a:graphic>
      </p:graphicFrame>
      <p:grpSp>
        <p:nvGrpSpPr>
          <p:cNvPr id="2216" name="グループ化 2"/>
          <p:cNvGrpSpPr>
            <a:grpSpLocks/>
          </p:cNvGrpSpPr>
          <p:nvPr/>
        </p:nvGrpSpPr>
        <p:grpSpPr bwMode="auto">
          <a:xfrm>
            <a:off x="5369531" y="637437"/>
            <a:ext cx="1121027" cy="387487"/>
            <a:chOff x="3800964" y="305318"/>
            <a:chExt cx="1214437" cy="387488"/>
          </a:xfrm>
        </p:grpSpPr>
        <p:sp>
          <p:nvSpPr>
            <p:cNvPr id="2217" name="Text Box 129"/>
            <p:cNvSpPr txBox="1">
              <a:spLocks noChangeArrowheads="1"/>
            </p:cNvSpPr>
            <p:nvPr/>
          </p:nvSpPr>
          <p:spPr bwMode="auto">
            <a:xfrm>
              <a:off x="3904813" y="503376"/>
              <a:ext cx="193675" cy="18466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ja-JP" altLang="ja-JP" sz="600" b="1">
                <a:solidFill>
                  <a:srgbClr val="000000"/>
                </a:solidFill>
              </a:endParaRPr>
            </a:p>
          </p:txBody>
        </p:sp>
        <p:sp>
          <p:nvSpPr>
            <p:cNvPr id="2218" name="Text Box 130"/>
            <p:cNvSpPr txBox="1">
              <a:spLocks noChangeArrowheads="1"/>
            </p:cNvSpPr>
            <p:nvPr/>
          </p:nvSpPr>
          <p:spPr bwMode="auto">
            <a:xfrm>
              <a:off x="4093726" y="508139"/>
              <a:ext cx="792162" cy="1846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ja-JP" altLang="en-US" sz="600" dirty="0">
                  <a:solidFill>
                    <a:srgbClr val="000000"/>
                  </a:solidFill>
                </a:rPr>
                <a:t>全国化済み</a:t>
              </a:r>
            </a:p>
          </p:txBody>
        </p:sp>
        <p:sp>
          <p:nvSpPr>
            <p:cNvPr id="2219" name="Text Box 156"/>
            <p:cNvSpPr txBox="1">
              <a:spLocks noChangeArrowheads="1"/>
            </p:cNvSpPr>
            <p:nvPr/>
          </p:nvSpPr>
          <p:spPr bwMode="auto">
            <a:xfrm>
              <a:off x="3800964" y="305318"/>
              <a:ext cx="1214437" cy="184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spcBef>
                  <a:spcPct val="20000"/>
                </a:spcBef>
                <a:buChar char="•"/>
                <a:defRPr kumimoji="1" sz="45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39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33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600" dirty="0">
                  <a:solidFill>
                    <a:srgbClr val="000000"/>
                  </a:solidFill>
                </a:rPr>
                <a:t>★</a:t>
              </a:r>
              <a:r>
                <a:rPr lang="ja-JP" altLang="en-US" sz="600" dirty="0">
                  <a:solidFill>
                    <a:srgbClr val="000000"/>
                  </a:solidFill>
                </a:rPr>
                <a:t>　　大阪府申請分</a:t>
              </a:r>
            </a:p>
          </p:txBody>
        </p:sp>
      </p:grpSp>
      <p:sp>
        <p:nvSpPr>
          <p:cNvPr id="2182" name="AutoShape 5"/>
          <p:cNvSpPr>
            <a:spLocks noChangeArrowheads="1"/>
          </p:cNvSpPr>
          <p:nvPr/>
        </p:nvSpPr>
        <p:spPr bwMode="auto">
          <a:xfrm>
            <a:off x="611560" y="2"/>
            <a:ext cx="8280920" cy="405522"/>
          </a:xfrm>
          <a:prstGeom prst="horizontalScroll">
            <a:avLst>
              <a:gd name="adj" fmla="val 125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3" tIns="45689" rIns="91373" bIns="4568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45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39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3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</a:rPr>
              <a:t>大阪府内で実現した構造改革特区</a:t>
            </a:r>
          </a:p>
        </p:txBody>
      </p:sp>
      <p:sp>
        <p:nvSpPr>
          <p:cNvPr id="2183" name="Oval 6"/>
          <p:cNvSpPr>
            <a:spLocks noChangeArrowheads="1"/>
          </p:cNvSpPr>
          <p:nvPr/>
        </p:nvSpPr>
        <p:spPr bwMode="auto">
          <a:xfrm>
            <a:off x="5956871" y="6283634"/>
            <a:ext cx="253515" cy="241710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lIns="87232" tIns="43617" rIns="87232" bIns="43617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45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39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3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900" b="1" dirty="0">
                <a:solidFill>
                  <a:srgbClr val="000000"/>
                </a:solidFill>
                <a:latin typeface="ＭＳ Ｐゴシック" charset="-128"/>
              </a:rPr>
              <a:t>40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940152" y="2996952"/>
            <a:ext cx="1135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/>
              <a:t>特区計画</a:t>
            </a:r>
            <a:endParaRPr kumimoji="1" lang="ja-JP" altLang="en-US" sz="7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940152" y="3300953"/>
            <a:ext cx="1135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/>
              <a:t>全国展開等があった特区</a:t>
            </a:r>
          </a:p>
        </p:txBody>
      </p:sp>
      <p:sp>
        <p:nvSpPr>
          <p:cNvPr id="56" name="Oval 6"/>
          <p:cNvSpPr>
            <a:spLocks noChangeArrowheads="1"/>
          </p:cNvSpPr>
          <p:nvPr/>
        </p:nvSpPr>
        <p:spPr bwMode="auto">
          <a:xfrm>
            <a:off x="5724128" y="2962332"/>
            <a:ext cx="273275" cy="269294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lIns="87232" tIns="43617" rIns="87232" bIns="43617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45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39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3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900" b="1" dirty="0">
              <a:solidFill>
                <a:srgbClr val="000000"/>
              </a:solidFill>
              <a:latin typeface="ＭＳ Ｐゴシック" charset="-128"/>
            </a:endParaRPr>
          </a:p>
        </p:txBody>
      </p:sp>
      <p:sp>
        <p:nvSpPr>
          <p:cNvPr id="50" name="Oval 6"/>
          <p:cNvSpPr>
            <a:spLocks noChangeArrowheads="1"/>
          </p:cNvSpPr>
          <p:nvPr/>
        </p:nvSpPr>
        <p:spPr bwMode="auto">
          <a:xfrm>
            <a:off x="8524005" y="3602651"/>
            <a:ext cx="257833" cy="204423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lIns="87232" tIns="43617" rIns="87232" bIns="43617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45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39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3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900" b="1" dirty="0">
                <a:solidFill>
                  <a:srgbClr val="000000"/>
                </a:solidFill>
                <a:latin typeface="ＭＳ Ｐゴシック" charset="-128"/>
              </a:rPr>
              <a:t>41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345903" y="1070248"/>
            <a:ext cx="3076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（</a:t>
            </a:r>
            <a:r>
              <a:rPr kumimoji="1" lang="en-US" altLang="ja-JP" sz="600" dirty="0"/>
              <a:t>※1</a:t>
            </a:r>
            <a:r>
              <a:rPr lang="ja-JP" altLang="en-US" sz="600" dirty="0"/>
              <a:t>）</a:t>
            </a:r>
            <a:r>
              <a:rPr lang="en-US" altLang="ja-JP" sz="600" dirty="0"/>
              <a:t>R3.3.31</a:t>
            </a:r>
            <a:r>
              <a:rPr lang="ja-JP" altLang="ja-JP" sz="600" dirty="0"/>
              <a:t>　サービス管理告示の改正</a:t>
            </a:r>
          </a:p>
          <a:p>
            <a:r>
              <a:rPr lang="ja-JP" altLang="ja-JP" sz="600" dirty="0"/>
              <a:t>サービス管理責任者に係る研修体系の変更と併せ、サービス管理責任者資格要件が緩和されたことに伴い当該</a:t>
            </a:r>
            <a:r>
              <a:rPr lang="ja-JP" altLang="en-US" sz="600" dirty="0"/>
              <a:t>特例</a:t>
            </a:r>
            <a:r>
              <a:rPr lang="ja-JP" altLang="ja-JP" sz="600" dirty="0"/>
              <a:t>を廃止</a:t>
            </a:r>
            <a:endParaRPr kumimoji="1" lang="ja-JP" altLang="en-US" sz="600" dirty="0"/>
          </a:p>
        </p:txBody>
      </p:sp>
      <p:sp>
        <p:nvSpPr>
          <p:cNvPr id="49" name="Oval 6"/>
          <p:cNvSpPr>
            <a:spLocks noChangeArrowheads="1"/>
          </p:cNvSpPr>
          <p:nvPr/>
        </p:nvSpPr>
        <p:spPr bwMode="auto">
          <a:xfrm>
            <a:off x="7401169" y="2278319"/>
            <a:ext cx="273275" cy="269294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lIns="87232" tIns="43617" rIns="87232" bIns="43617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45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39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3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900" b="1" dirty="0">
                <a:solidFill>
                  <a:srgbClr val="000000"/>
                </a:solidFill>
                <a:latin typeface="ＭＳ Ｐゴシック" charset="-128"/>
              </a:rPr>
              <a:t>42</a:t>
            </a:r>
          </a:p>
        </p:txBody>
      </p:sp>
      <p:sp>
        <p:nvSpPr>
          <p:cNvPr id="46" name="Oval 6">
            <a:extLst>
              <a:ext uri="{FF2B5EF4-FFF2-40B4-BE49-F238E27FC236}">
                <a16:creationId xmlns:a16="http://schemas.microsoft.com/office/drawing/2014/main" id="{796BEC72-7D12-40BC-8AFD-1D242016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3297" y="2625042"/>
            <a:ext cx="273275" cy="269294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lIns="87232" tIns="43617" rIns="87232" bIns="43617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45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39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3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900" b="1" dirty="0">
                <a:solidFill>
                  <a:srgbClr val="000000"/>
                </a:solidFill>
                <a:latin typeface="ＭＳ Ｐゴシック" charset="-128"/>
              </a:rPr>
              <a:t>43</a:t>
            </a:r>
          </a:p>
        </p:txBody>
      </p:sp>
      <p:sp>
        <p:nvSpPr>
          <p:cNvPr id="47" name="Oval 6">
            <a:extLst>
              <a:ext uri="{FF2B5EF4-FFF2-40B4-BE49-F238E27FC236}">
                <a16:creationId xmlns:a16="http://schemas.microsoft.com/office/drawing/2014/main" id="{A813C591-9577-4942-A46F-1AB5B7B2C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386" y="6016969"/>
            <a:ext cx="218377" cy="222080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lIns="87232" tIns="43617" rIns="87232" bIns="43617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45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39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33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900" b="1" dirty="0">
                <a:solidFill>
                  <a:srgbClr val="000000"/>
                </a:solidFill>
                <a:latin typeface="ＭＳ Ｐゴシック" charset="-128"/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270244888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</TotalTime>
  <Words>1129</Words>
  <PresentationFormat>画面に合わせる (4:3)</PresentationFormat>
  <Paragraphs>142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Calibri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2025-12-26T05:45:58Z</cp:lastPrinted>
  <dcterms:created xsi:type="dcterms:W3CDTF">2017-07-24T02:29:17Z</dcterms:created>
  <dcterms:modified xsi:type="dcterms:W3CDTF">2025-12-26T05:46:06Z</dcterms:modified>
</cp:coreProperties>
</file>