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2" r:id="rId1"/>
    <p:sldMasterId id="2147483684" r:id="rId2"/>
    <p:sldMasterId id="2147483696" r:id="rId3"/>
  </p:sldMasterIdLst>
  <p:notesMasterIdLst>
    <p:notesMasterId r:id="rId12"/>
  </p:notesMasterIdLst>
  <p:sldIdLst>
    <p:sldId id="315" r:id="rId4"/>
    <p:sldId id="317" r:id="rId5"/>
    <p:sldId id="260" r:id="rId6"/>
    <p:sldId id="314" r:id="rId7"/>
    <p:sldId id="310" r:id="rId8"/>
    <p:sldId id="313" r:id="rId9"/>
    <p:sldId id="309" r:id="rId10"/>
    <p:sldId id="316" r:id="rId11"/>
  </p:sldIdLst>
  <p:sldSz cx="9144000" cy="6858000" type="screen4x3"/>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F7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106" autoAdjust="0"/>
  </p:normalViewPr>
  <p:slideViewPr>
    <p:cSldViewPr>
      <p:cViewPr varScale="1">
        <p:scale>
          <a:sx n="74" d="100"/>
          <a:sy n="74" d="100"/>
        </p:scale>
        <p:origin x="129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880101" cy="490354"/>
          </a:xfrm>
          <a:prstGeom prst="rect">
            <a:avLst/>
          </a:prstGeom>
        </p:spPr>
        <p:txBody>
          <a:bodyPr vert="horz" lIns="89660" tIns="44830" rIns="89660" bIns="44830"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4" y="3"/>
            <a:ext cx="2880101" cy="490354"/>
          </a:xfrm>
          <a:prstGeom prst="rect">
            <a:avLst/>
          </a:prstGeom>
        </p:spPr>
        <p:txBody>
          <a:bodyPr vert="horz" lIns="89660" tIns="44830" rIns="89660" bIns="44830" rtlCol="0"/>
          <a:lstStyle>
            <a:lvl1pPr algn="r">
              <a:defRPr sz="1200"/>
            </a:lvl1pPr>
          </a:lstStyle>
          <a:p>
            <a:fld id="{C82292A5-5EAB-4B2A-9D6E-764ECCA5B06A}" type="datetimeFigureOut">
              <a:rPr kumimoji="1" lang="ja-JP" altLang="en-US" smtClean="0"/>
              <a:t>2019/6/14</a:t>
            </a:fld>
            <a:endParaRPr kumimoji="1" lang="ja-JP" altLang="en-US"/>
          </a:p>
        </p:txBody>
      </p:sp>
      <p:sp>
        <p:nvSpPr>
          <p:cNvPr id="4" name="スライド イメージ プレースホルダー 3"/>
          <p:cNvSpPr>
            <a:spLocks noGrp="1" noRot="1" noChangeAspect="1"/>
          </p:cNvSpPr>
          <p:nvPr>
            <p:ph type="sldImg" idx="2"/>
          </p:nvPr>
        </p:nvSpPr>
        <p:spPr>
          <a:xfrm>
            <a:off x="1125538" y="1222375"/>
            <a:ext cx="4395787" cy="3298825"/>
          </a:xfrm>
          <a:prstGeom prst="rect">
            <a:avLst/>
          </a:prstGeom>
          <a:noFill/>
          <a:ln w="12700">
            <a:solidFill>
              <a:prstClr val="black"/>
            </a:solidFill>
          </a:ln>
        </p:spPr>
        <p:txBody>
          <a:bodyPr vert="horz" lIns="89660" tIns="44830" rIns="89660" bIns="44830" rtlCol="0" anchor="ctr"/>
          <a:lstStyle/>
          <a:p>
            <a:endParaRPr lang="ja-JP" altLang="en-US"/>
          </a:p>
        </p:txBody>
      </p:sp>
      <p:sp>
        <p:nvSpPr>
          <p:cNvPr id="5" name="ノート プレースホルダー 4"/>
          <p:cNvSpPr>
            <a:spLocks noGrp="1"/>
          </p:cNvSpPr>
          <p:nvPr>
            <p:ph type="body" sz="quarter" idx="3"/>
          </p:nvPr>
        </p:nvSpPr>
        <p:spPr>
          <a:xfrm>
            <a:off x="664997" y="4705217"/>
            <a:ext cx="5316870" cy="3849436"/>
          </a:xfrm>
          <a:prstGeom prst="rect">
            <a:avLst/>
          </a:prstGeom>
        </p:spPr>
        <p:txBody>
          <a:bodyPr vert="horz" lIns="89660" tIns="44830" rIns="89660" bIns="4483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60" tIns="44830" rIns="89660" bIns="4483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4" y="9287059"/>
            <a:ext cx="2880101" cy="490354"/>
          </a:xfrm>
          <a:prstGeom prst="rect">
            <a:avLst/>
          </a:prstGeom>
        </p:spPr>
        <p:txBody>
          <a:bodyPr vert="horz" lIns="89660" tIns="44830" rIns="89660" bIns="44830" rtlCol="0" anchor="b"/>
          <a:lstStyle>
            <a:lvl1pPr algn="r">
              <a:defRPr sz="1200"/>
            </a:lvl1pPr>
          </a:lstStyle>
          <a:p>
            <a:fld id="{586FE3AB-B5C7-47AC-B2FE-D3A1ACD82F0A}" type="slidenum">
              <a:rPr kumimoji="1" lang="ja-JP" altLang="en-US" smtClean="0"/>
              <a:t>‹#›</a:t>
            </a:fld>
            <a:endParaRPr kumimoji="1" lang="ja-JP" altLang="en-US"/>
          </a:p>
        </p:txBody>
      </p:sp>
    </p:spTree>
    <p:extLst>
      <p:ext uri="{BB962C8B-B14F-4D97-AF65-F5344CB8AC3E}">
        <p14:creationId xmlns:p14="http://schemas.microsoft.com/office/powerpoint/2010/main" val="1329731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まず首脳等の救急医療体制ですが、府内８つの災害拠点病院を「首脳等対応医療機関」と定め、２４時間体制で対応する。</a:t>
            </a:r>
            <a:endParaRPr kumimoji="1" lang="en-US" altLang="ja-JP" dirty="0" smtClean="0"/>
          </a:p>
          <a:p>
            <a:r>
              <a:rPr kumimoji="1" lang="ja-JP" altLang="en-US" dirty="0" smtClean="0"/>
              <a:t>会議場やホテル、空港での発着陸時に対応できるよう医療機関と連携し、即搬送対応できるよう救急車やドクヘリを含め、準備している。</a:t>
            </a:r>
            <a:endParaRPr kumimoji="1" lang="en-US" altLang="ja-JP" dirty="0" smtClean="0"/>
          </a:p>
          <a:p>
            <a:r>
              <a:rPr kumimoji="1" lang="ja-JP" altLang="en-US" dirty="0" smtClean="0"/>
              <a:t>また、インテックスにおける会議中の緊急対応が必要なときに備え、日赤</a:t>
            </a:r>
            <a:r>
              <a:rPr kumimoji="1" lang="ja-JP" altLang="en-US" dirty="0" err="1" smtClean="0"/>
              <a:t>ｄ</a:t>
            </a:r>
            <a:r>
              <a:rPr kumimoji="1" lang="en-US" altLang="ja-JP" dirty="0" smtClean="0"/>
              <a:t>ERU</a:t>
            </a:r>
            <a:r>
              <a:rPr kumimoji="1" lang="ja-JP" altLang="en-US" dirty="0" smtClean="0"/>
              <a:t>や自衛隊が手術ユニットを咲洲島内に設置。緊急手術に対応可能。</a:t>
            </a:r>
            <a:endParaRPr kumimoji="1" lang="en-US" altLang="ja-JP" dirty="0" smtClean="0"/>
          </a:p>
          <a:p>
            <a:endParaRPr kumimoji="1" lang="en-US" altLang="ja-JP" dirty="0" smtClean="0"/>
          </a:p>
          <a:p>
            <a:r>
              <a:rPr kumimoji="1" lang="ja-JP" altLang="en-US" dirty="0" smtClean="0"/>
              <a:t>また、各国政府・マスコミ関係者に対しては、インテックス内医務室（メディアセンター対応）および外国人患者受入医療機関を府内２３機関定め、対応にあたる。通訳対応が必要であるため、医療通訳業者と各指定医療機関をタブレットでつなぎ、遠隔医療通訳できる体制を整えた。</a:t>
            </a:r>
            <a:endParaRPr kumimoji="1" lang="en-US" altLang="ja-JP" dirty="0" smtClean="0"/>
          </a:p>
          <a:p>
            <a:endParaRPr kumimoji="1" lang="en-US" altLang="ja-JP" dirty="0" smtClean="0"/>
          </a:p>
          <a:p>
            <a:r>
              <a:rPr kumimoji="1" lang="ja-JP" altLang="en-US" dirty="0" smtClean="0"/>
              <a:t>次に地域医療体制ですが、特に会場のある咲洲島内の病院・診療所・歯科・薬局の開院状況を調査し、住民説明会で周知したところ。</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586FE3AB-B5C7-47AC-B2FE-D3A1ACD82F0A}" type="slidenum">
              <a:rPr lang="ja-JP" altLang="en-US">
                <a:solidFill>
                  <a:prstClr val="black"/>
                </a:solidFill>
                <a:latin typeface="游ゴシック" panose="020F0502020204030204"/>
                <a:ea typeface="游ゴシック" panose="020B0400000000000000" pitchFamily="50" charset="-128"/>
              </a:rPr>
              <a:pPr defTabSz="896752">
                <a:defRPr/>
              </a:pPr>
              <a:t>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4531259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感染症対策について説明する。一元的な情報集約と国・府・市・関連機関との情報共有を迅速に進め、対応にあたるため大安研に「</a:t>
            </a:r>
            <a:r>
              <a:rPr kumimoji="1" lang="en-US" altLang="ja-JP" dirty="0" smtClean="0"/>
              <a:t>G20</a:t>
            </a:r>
            <a:r>
              <a:rPr kumimoji="1" lang="ja-JP" altLang="en-US" dirty="0" smtClean="0"/>
              <a:t>感染症情報解析センター」を設置。２４時間体制で感染症が発生した場合に迅速に対応できる体制を整備。</a:t>
            </a:r>
            <a:endParaRPr kumimoji="1" lang="en-US" altLang="ja-JP" dirty="0" smtClean="0"/>
          </a:p>
          <a:p>
            <a:r>
              <a:rPr kumimoji="1" lang="ja-JP" altLang="en-US" dirty="0" smtClean="0"/>
              <a:t>感染症対策の前線となる各保健所の対応が当該保健所のみでは対応困難になった場合に備え、支援チーム「サミット版</a:t>
            </a:r>
            <a:r>
              <a:rPr kumimoji="1" lang="en-US" altLang="ja-JP" dirty="0" smtClean="0"/>
              <a:t>DHEAT</a:t>
            </a:r>
            <a:r>
              <a:rPr kumimoji="1" lang="ja-JP" altLang="en-US" dirty="0" smtClean="0"/>
              <a:t>」を設置。１チームあたり３名で構成し、１日あたり３チーム、２７～２９日の３日間設置。</a:t>
            </a:r>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586FE3AB-B5C7-47AC-B2FE-D3A1ACD82F0A}" type="slidenum">
              <a:rPr lang="ja-JP" altLang="en-US">
                <a:solidFill>
                  <a:prstClr val="black"/>
                </a:solidFill>
                <a:latin typeface="游ゴシック" panose="020F0502020204030204"/>
                <a:ea typeface="游ゴシック" panose="020B0400000000000000" pitchFamily="50" charset="-128"/>
              </a:rPr>
              <a:pPr defTabSz="896752">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767186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次ページ以降ですが、医療体制や感染症対策と同様、テロ用医薬品や食中毒防止、水道施設の監視等、各国要人を迎えるにあたり、事前準備や当日の体制を整備した。</a:t>
            </a:r>
            <a:endParaRPr kumimoji="1" lang="ja-JP" altLang="en-US" dirty="0"/>
          </a:p>
        </p:txBody>
      </p:sp>
      <p:sp>
        <p:nvSpPr>
          <p:cNvPr id="4" name="スライド番号プレースホルダー 3"/>
          <p:cNvSpPr>
            <a:spLocks noGrp="1"/>
          </p:cNvSpPr>
          <p:nvPr>
            <p:ph type="sldNum" sz="quarter" idx="10"/>
          </p:nvPr>
        </p:nvSpPr>
        <p:spPr/>
        <p:txBody>
          <a:bodyPr/>
          <a:lstStyle/>
          <a:p>
            <a:pPr defTabSz="896752">
              <a:defRPr/>
            </a:pPr>
            <a:fld id="{586FE3AB-B5C7-47AC-B2FE-D3A1ACD82F0A}" type="slidenum">
              <a:rPr lang="ja-JP" altLang="en-US">
                <a:solidFill>
                  <a:prstClr val="black"/>
                </a:solidFill>
                <a:latin typeface="游ゴシック" panose="020F0502020204030204"/>
                <a:ea typeface="游ゴシック" panose="020B0400000000000000" pitchFamily="50" charset="-128"/>
              </a:rPr>
              <a:pPr defTabSz="896752">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114744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厚生労働省が本部長となる現地医療対策本部を咲洲庁舎内に設置。大阪市消防局、大阪府警、海上保安庁、自衛隊のリエゾンも配置し、他機関との情報共有等の調整をスムーズに行い、対応できる体制としている。</a:t>
            </a:r>
            <a:endParaRPr kumimoji="1" lang="ja-JP" altLang="en-US" dirty="0"/>
          </a:p>
        </p:txBody>
      </p:sp>
      <p:sp>
        <p:nvSpPr>
          <p:cNvPr id="4" name="スライド番号プレースホルダー 3"/>
          <p:cNvSpPr>
            <a:spLocks noGrp="1"/>
          </p:cNvSpPr>
          <p:nvPr>
            <p:ph type="sldNum" sz="quarter" idx="5"/>
          </p:nvPr>
        </p:nvSpPr>
        <p:spPr/>
        <p:txBody>
          <a:bodyPr/>
          <a:lstStyle/>
          <a:p>
            <a:pPr defTabSz="896752">
              <a:defRPr/>
            </a:pPr>
            <a:fld id="{38D5070D-25EA-C640-8469-1CE3CFAE6B82}" type="slidenum">
              <a:rPr lang="ja-JP" altLang="en-US">
                <a:solidFill>
                  <a:prstClr val="black"/>
                </a:solidFill>
                <a:latin typeface="游ゴシック" panose="020F0502020204030204"/>
                <a:ea typeface="游ゴシック" panose="020B0400000000000000" pitchFamily="50" charset="-128"/>
              </a:rPr>
              <a:pPr defTabSz="896752">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315163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B69364E-1678-4BCD-B5D8-17F1742E23DA}"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61524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9AFBA7B-C595-486A-A490-9406B284A1BE}"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2759847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D530EF2-81F3-42D8-AA7C-D5178DD8663B}"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389548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2172027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422210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23907167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2667456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0776171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3125615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3760756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818344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571697-5DB4-4FEA-8784-466614EE2CED}"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0788042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8026214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197253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4035317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333"/>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133"/>
            </a:lvl1pPr>
            <a:lvl2pPr marL="406405" indent="0" algn="ctr">
              <a:buNone/>
              <a:defRPr sz="1778"/>
            </a:lvl2pPr>
            <a:lvl3pPr marL="812810" indent="0" algn="ctr">
              <a:buNone/>
              <a:defRPr sz="1600"/>
            </a:lvl3pPr>
            <a:lvl4pPr marL="1219215" indent="0" algn="ctr">
              <a:buNone/>
              <a:defRPr sz="1422"/>
            </a:lvl4pPr>
            <a:lvl5pPr marL="1625620" indent="0" algn="ctr">
              <a:buNone/>
              <a:defRPr sz="1422"/>
            </a:lvl5pPr>
            <a:lvl6pPr marL="2032025" indent="0" algn="ctr">
              <a:buNone/>
              <a:defRPr sz="1422"/>
            </a:lvl6pPr>
            <a:lvl7pPr marL="2438430" indent="0" algn="ctr">
              <a:buNone/>
              <a:defRPr sz="1422"/>
            </a:lvl7pPr>
            <a:lvl8pPr marL="2844836" indent="0" algn="ctr">
              <a:buNone/>
              <a:defRPr sz="1422"/>
            </a:lvl8pPr>
            <a:lvl9pPr marL="3251241" indent="0" algn="ctr">
              <a:buNone/>
              <a:defRPr sz="142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22384152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4932659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5333"/>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133">
                <a:solidFill>
                  <a:schemeClr val="tx1"/>
                </a:solidFill>
              </a:defRPr>
            </a:lvl1pPr>
            <a:lvl2pPr marL="406405" indent="0">
              <a:buNone/>
              <a:defRPr sz="1778">
                <a:solidFill>
                  <a:schemeClr val="tx1">
                    <a:tint val="75000"/>
                  </a:schemeClr>
                </a:solidFill>
              </a:defRPr>
            </a:lvl2pPr>
            <a:lvl3pPr marL="812810" indent="0">
              <a:buNone/>
              <a:defRPr sz="1600">
                <a:solidFill>
                  <a:schemeClr val="tx1">
                    <a:tint val="75000"/>
                  </a:schemeClr>
                </a:solidFill>
              </a:defRPr>
            </a:lvl3pPr>
            <a:lvl4pPr marL="1219215" indent="0">
              <a:buNone/>
              <a:defRPr sz="1422">
                <a:solidFill>
                  <a:schemeClr val="tx1">
                    <a:tint val="75000"/>
                  </a:schemeClr>
                </a:solidFill>
              </a:defRPr>
            </a:lvl4pPr>
            <a:lvl5pPr marL="1625620" indent="0">
              <a:buNone/>
              <a:defRPr sz="1422">
                <a:solidFill>
                  <a:schemeClr val="tx1">
                    <a:tint val="75000"/>
                  </a:schemeClr>
                </a:solidFill>
              </a:defRPr>
            </a:lvl5pPr>
            <a:lvl6pPr marL="2032025" indent="0">
              <a:buNone/>
              <a:defRPr sz="1422">
                <a:solidFill>
                  <a:schemeClr val="tx1">
                    <a:tint val="75000"/>
                  </a:schemeClr>
                </a:solidFill>
              </a:defRPr>
            </a:lvl6pPr>
            <a:lvl7pPr marL="2438430" indent="0">
              <a:buNone/>
              <a:defRPr sz="1422">
                <a:solidFill>
                  <a:schemeClr val="tx1">
                    <a:tint val="75000"/>
                  </a:schemeClr>
                </a:solidFill>
              </a:defRPr>
            </a:lvl7pPr>
            <a:lvl8pPr marL="2844836" indent="0">
              <a:buNone/>
              <a:defRPr sz="1422">
                <a:solidFill>
                  <a:schemeClr val="tx1">
                    <a:tint val="75000"/>
                  </a:schemeClr>
                </a:solidFill>
              </a:defRPr>
            </a:lvl8pPr>
            <a:lvl9pPr marL="3251241" indent="0">
              <a:buNone/>
              <a:defRPr sz="1422">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21373362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1"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36065044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133" b="1"/>
            </a:lvl1pPr>
            <a:lvl2pPr marL="406405" indent="0">
              <a:buNone/>
              <a:defRPr sz="1778" b="1"/>
            </a:lvl2pPr>
            <a:lvl3pPr marL="812810" indent="0">
              <a:buNone/>
              <a:defRPr sz="1600" b="1"/>
            </a:lvl3pPr>
            <a:lvl4pPr marL="1219215" indent="0">
              <a:buNone/>
              <a:defRPr sz="1422" b="1"/>
            </a:lvl4pPr>
            <a:lvl5pPr marL="1625620" indent="0">
              <a:buNone/>
              <a:defRPr sz="1422" b="1"/>
            </a:lvl5pPr>
            <a:lvl6pPr marL="2032025" indent="0">
              <a:buNone/>
              <a:defRPr sz="1422" b="1"/>
            </a:lvl6pPr>
            <a:lvl7pPr marL="2438430" indent="0">
              <a:buNone/>
              <a:defRPr sz="1422" b="1"/>
            </a:lvl7pPr>
            <a:lvl8pPr marL="2844836" indent="0">
              <a:buNone/>
              <a:defRPr sz="1422" b="1"/>
            </a:lvl8pPr>
            <a:lvl9pPr marL="3251241" indent="0">
              <a:buNone/>
              <a:defRPr sz="1422"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25315451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7673173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17444681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9DBA3B-1538-41A7-9011-21D93F27F19B}" type="datetime1">
              <a:rPr kumimoji="1" lang="ja-JP" altLang="en-US" smtClean="0"/>
              <a:t>2019/6/14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27222197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844"/>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2844"/>
            </a:lvl1pPr>
            <a:lvl2pPr>
              <a:defRPr sz="2489"/>
            </a:lvl2pPr>
            <a:lvl3pPr>
              <a:defRPr sz="2133"/>
            </a:lvl3pPr>
            <a:lvl4pPr>
              <a:defRPr sz="1778"/>
            </a:lvl4pPr>
            <a:lvl5pPr>
              <a:defRPr sz="1778"/>
            </a:lvl5pPr>
            <a:lvl6pPr>
              <a:defRPr sz="1778"/>
            </a:lvl6pPr>
            <a:lvl7pPr>
              <a:defRPr sz="1778"/>
            </a:lvl7pPr>
            <a:lvl8pPr>
              <a:defRPr sz="1778"/>
            </a:lvl8pPr>
            <a:lvl9pPr>
              <a:defRPr sz="1778"/>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422"/>
            </a:lvl1pPr>
            <a:lvl2pPr marL="406405" indent="0">
              <a:buNone/>
              <a:defRPr sz="1244"/>
            </a:lvl2pPr>
            <a:lvl3pPr marL="812810" indent="0">
              <a:buNone/>
              <a:defRPr sz="1067"/>
            </a:lvl3pPr>
            <a:lvl4pPr marL="1219215" indent="0">
              <a:buNone/>
              <a:defRPr sz="889"/>
            </a:lvl4pPr>
            <a:lvl5pPr marL="1625620" indent="0">
              <a:buNone/>
              <a:defRPr sz="889"/>
            </a:lvl5pPr>
            <a:lvl6pPr marL="2032025" indent="0">
              <a:buNone/>
              <a:defRPr sz="889"/>
            </a:lvl6pPr>
            <a:lvl7pPr marL="2438430" indent="0">
              <a:buNone/>
              <a:defRPr sz="889"/>
            </a:lvl7pPr>
            <a:lvl8pPr marL="2844836" indent="0">
              <a:buNone/>
              <a:defRPr sz="889"/>
            </a:lvl8pPr>
            <a:lvl9pPr marL="3251241" indent="0">
              <a:buNone/>
              <a:defRPr sz="88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39598276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84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2844"/>
            </a:lvl1pPr>
            <a:lvl2pPr marL="406405" indent="0">
              <a:buNone/>
              <a:defRPr sz="2489"/>
            </a:lvl2pPr>
            <a:lvl3pPr marL="812810" indent="0">
              <a:buNone/>
              <a:defRPr sz="2133"/>
            </a:lvl3pPr>
            <a:lvl4pPr marL="1219215" indent="0">
              <a:buNone/>
              <a:defRPr sz="1778"/>
            </a:lvl4pPr>
            <a:lvl5pPr marL="1625620" indent="0">
              <a:buNone/>
              <a:defRPr sz="1778"/>
            </a:lvl5pPr>
            <a:lvl6pPr marL="2032025" indent="0">
              <a:buNone/>
              <a:defRPr sz="1778"/>
            </a:lvl6pPr>
            <a:lvl7pPr marL="2438430" indent="0">
              <a:buNone/>
              <a:defRPr sz="1778"/>
            </a:lvl7pPr>
            <a:lvl8pPr marL="2844836" indent="0">
              <a:buNone/>
              <a:defRPr sz="1778"/>
            </a:lvl8pPr>
            <a:lvl9pPr marL="3251241" indent="0">
              <a:buNone/>
              <a:defRPr sz="1778"/>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422"/>
            </a:lvl1pPr>
            <a:lvl2pPr marL="406405" indent="0">
              <a:buNone/>
              <a:defRPr sz="1244"/>
            </a:lvl2pPr>
            <a:lvl3pPr marL="812810" indent="0">
              <a:buNone/>
              <a:defRPr sz="1067"/>
            </a:lvl3pPr>
            <a:lvl4pPr marL="1219215" indent="0">
              <a:buNone/>
              <a:defRPr sz="889"/>
            </a:lvl4pPr>
            <a:lvl5pPr marL="1625620" indent="0">
              <a:buNone/>
              <a:defRPr sz="889"/>
            </a:lvl5pPr>
            <a:lvl6pPr marL="2032025" indent="0">
              <a:buNone/>
              <a:defRPr sz="889"/>
            </a:lvl6pPr>
            <a:lvl7pPr marL="2438430" indent="0">
              <a:buNone/>
              <a:defRPr sz="889"/>
            </a:lvl7pPr>
            <a:lvl8pPr marL="2844836" indent="0">
              <a:buNone/>
              <a:defRPr sz="889"/>
            </a:lvl8pPr>
            <a:lvl9pPr marL="3251241" indent="0">
              <a:buNone/>
              <a:defRPr sz="889"/>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20353722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34259890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4606EA-EBA2-8340-A734-8521776FAD1D}" type="datetimeFigureOut">
              <a:rPr kumimoji="1" lang="ja-JP" altLang="en-US" smtClean="0"/>
              <a:t>2019/6/14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6989326-9095-4047-9D50-7F169EA6E9B0}" type="slidenum">
              <a:rPr kumimoji="1" lang="ja-JP" altLang="en-US" smtClean="0"/>
              <a:t>‹#›</a:t>
            </a:fld>
            <a:endParaRPr kumimoji="1" lang="ja-JP" altLang="en-US"/>
          </a:p>
        </p:txBody>
      </p:sp>
    </p:spTree>
    <p:extLst>
      <p:ext uri="{BB962C8B-B14F-4D97-AF65-F5344CB8AC3E}">
        <p14:creationId xmlns:p14="http://schemas.microsoft.com/office/powerpoint/2010/main" val="371229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DBCA868-B05D-40C3-BBFD-B6C332805DB7}"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68211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86F7540-AEE3-4740-B0F1-CD30475D5F3B}" type="datetime1">
              <a:rPr kumimoji="1" lang="ja-JP" altLang="en-US" smtClean="0"/>
              <a:t>2019/6/14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422641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F79F5C4-2280-4760-BB56-30D14D67EF4F}" type="datetime1">
              <a:rPr kumimoji="1" lang="ja-JP" altLang="en-US" smtClean="0"/>
              <a:t>2019/6/14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851039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043B2DA-8FD2-4DD7-A287-019047FF6472}" type="datetime1">
              <a:rPr kumimoji="1" lang="ja-JP" altLang="en-US" smtClean="0"/>
              <a:t>2019/6/14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4288568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4FC2E9F-2839-461F-B4A2-3BF155C0AB12}"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29644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3E3316-5A1D-4418-866E-C7B36E880826}" type="datetime1">
              <a:rPr kumimoji="1" lang="ja-JP" altLang="en-US" smtClean="0"/>
              <a:t>2019/6/14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2253998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D461F-2D87-43E8-8D55-7F80EBB80638}" type="datetime1">
              <a:rPr kumimoji="1" lang="ja-JP" altLang="en-US" smtClean="0"/>
              <a:t>2019/6/14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29AFAA-A018-489A-A785-FA22FCFEE371}" type="slidenum">
              <a:rPr kumimoji="1" lang="ja-JP" altLang="en-US" smtClean="0"/>
              <a:t>‹#›</a:t>
            </a:fld>
            <a:endParaRPr kumimoji="1" lang="ja-JP" altLang="en-US"/>
          </a:p>
        </p:txBody>
      </p:sp>
    </p:spTree>
    <p:extLst>
      <p:ext uri="{BB962C8B-B14F-4D97-AF65-F5344CB8AC3E}">
        <p14:creationId xmlns:p14="http://schemas.microsoft.com/office/powerpoint/2010/main" val="19666684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1FC5F5-1448-4D7E-847A-5AA729A8313A}" type="datetimeFigureOut">
              <a:rPr kumimoji="1" lang="ja-JP" altLang="en-US" smtClean="0"/>
              <a:t>2019/6/14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89C0F-AC45-43A1-AD58-7ACD535A0C15}" type="slidenum">
              <a:rPr kumimoji="1" lang="ja-JP" altLang="en-US" smtClean="0"/>
              <a:t>‹#›</a:t>
            </a:fld>
            <a:endParaRPr kumimoji="1" lang="ja-JP" altLang="en-US"/>
          </a:p>
        </p:txBody>
      </p:sp>
    </p:spTree>
    <p:extLst>
      <p:ext uri="{BB962C8B-B14F-4D97-AF65-F5344CB8AC3E}">
        <p14:creationId xmlns:p14="http://schemas.microsoft.com/office/powerpoint/2010/main" val="198398161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067">
                <a:solidFill>
                  <a:schemeClr val="tx1">
                    <a:tint val="75000"/>
                  </a:schemeClr>
                </a:solidFill>
                <a:latin typeface="Meiryo UI" panose="020B0604030504040204" pitchFamily="34" charset="-128"/>
                <a:ea typeface="Meiryo UI" panose="020B0604030504040204" pitchFamily="34" charset="-128"/>
              </a:defRPr>
            </a:lvl1pPr>
          </a:lstStyle>
          <a:p>
            <a:fld id="{B94606EA-EBA2-8340-A734-8521776FAD1D}" type="datetimeFigureOut">
              <a:rPr lang="ja-JP" altLang="en-US" smtClean="0"/>
              <a:pPr/>
              <a:t>2019/6/14</a:t>
            </a:fld>
            <a:endParaRPr lang="ja-JP" altLang="en-US"/>
          </a:p>
        </p:txBody>
      </p:sp>
      <p:sp>
        <p:nvSpPr>
          <p:cNvPr id="5" name="Footer Placeholder 4"/>
          <p:cNvSpPr>
            <a:spLocks noGrp="1"/>
          </p:cNvSpPr>
          <p:nvPr>
            <p:ph type="ftr" sz="quarter" idx="3"/>
          </p:nvPr>
        </p:nvSpPr>
        <p:spPr>
          <a:xfrm>
            <a:off x="3028951" y="6356353"/>
            <a:ext cx="3086100" cy="365125"/>
          </a:xfrm>
          <a:prstGeom prst="rect">
            <a:avLst/>
          </a:prstGeom>
        </p:spPr>
        <p:txBody>
          <a:bodyPr vert="horz" lIns="91440" tIns="45720" rIns="91440" bIns="45720" rtlCol="0" anchor="ctr"/>
          <a:lstStyle>
            <a:lvl1pPr algn="ctr">
              <a:defRPr sz="1067">
                <a:solidFill>
                  <a:schemeClr val="tx1">
                    <a:tint val="75000"/>
                  </a:schemeClr>
                </a:solidFill>
                <a:latin typeface="Meiryo UI" panose="020B0604030504040204" pitchFamily="34" charset="-128"/>
                <a:ea typeface="Meiryo UI" panose="020B0604030504040204" pitchFamily="34" charset="-128"/>
              </a:defRPr>
            </a:lvl1pPr>
          </a:lstStyle>
          <a:p>
            <a:endParaRPr lang="ja-JP" altLang="en-US"/>
          </a:p>
        </p:txBody>
      </p:sp>
      <p:sp>
        <p:nvSpPr>
          <p:cNvPr id="6" name="Slide Number Placeholder 5"/>
          <p:cNvSpPr>
            <a:spLocks noGrp="1"/>
          </p:cNvSpPr>
          <p:nvPr>
            <p:ph type="sldNum" sz="quarter" idx="4"/>
          </p:nvPr>
        </p:nvSpPr>
        <p:spPr>
          <a:xfrm>
            <a:off x="6457951" y="6356353"/>
            <a:ext cx="2057400" cy="365125"/>
          </a:xfrm>
          <a:prstGeom prst="rect">
            <a:avLst/>
          </a:prstGeom>
        </p:spPr>
        <p:txBody>
          <a:bodyPr vert="horz" lIns="91440" tIns="45720" rIns="91440" bIns="45720" rtlCol="0" anchor="ctr"/>
          <a:lstStyle>
            <a:lvl1pPr algn="r">
              <a:defRPr sz="1067">
                <a:solidFill>
                  <a:schemeClr val="tx1">
                    <a:tint val="75000"/>
                  </a:schemeClr>
                </a:solidFill>
                <a:latin typeface="Meiryo UI" panose="020B0604030504040204" pitchFamily="34" charset="-128"/>
                <a:ea typeface="Meiryo UI" panose="020B0604030504040204" pitchFamily="34" charset="-128"/>
              </a:defRPr>
            </a:lvl1pPr>
          </a:lstStyle>
          <a:p>
            <a:fld id="{76989326-9095-4047-9D50-7F169EA6E9B0}" type="slidenum">
              <a:rPr lang="ja-JP" altLang="en-US" smtClean="0"/>
              <a:pPr/>
              <a:t>‹#›</a:t>
            </a:fld>
            <a:endParaRPr lang="ja-JP" altLang="en-US"/>
          </a:p>
        </p:txBody>
      </p:sp>
    </p:spTree>
    <p:extLst>
      <p:ext uri="{BB962C8B-B14F-4D97-AF65-F5344CB8AC3E}">
        <p14:creationId xmlns:p14="http://schemas.microsoft.com/office/powerpoint/2010/main" val="199181715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812810" rtl="0" eaLnBrk="1" latinLnBrk="0" hangingPunct="1">
        <a:lnSpc>
          <a:spcPct val="90000"/>
        </a:lnSpc>
        <a:spcBef>
          <a:spcPct val="0"/>
        </a:spcBef>
        <a:buNone/>
        <a:defRPr kumimoji="1" sz="3911" kern="1200">
          <a:solidFill>
            <a:schemeClr val="tx1"/>
          </a:solidFill>
          <a:latin typeface="Meiryo UI" panose="020B0604030504040204" pitchFamily="34" charset="-128"/>
          <a:ea typeface="Meiryo UI" panose="020B0604030504040204" pitchFamily="34" charset="-128"/>
          <a:cs typeface="+mj-cs"/>
        </a:defRPr>
      </a:lvl1pPr>
    </p:titleStyle>
    <p:bodyStyle>
      <a:lvl1pPr marL="203203" indent="-203203" algn="l" defTabSz="812810" rtl="0" eaLnBrk="1" latinLnBrk="0" hangingPunct="1">
        <a:lnSpc>
          <a:spcPct val="90000"/>
        </a:lnSpc>
        <a:spcBef>
          <a:spcPts val="889"/>
        </a:spcBef>
        <a:buFont typeface="Arial" panose="020B0604020202020204" pitchFamily="34" charset="0"/>
        <a:buChar char="•"/>
        <a:defRPr kumimoji="1" sz="2489" kern="1200">
          <a:solidFill>
            <a:schemeClr val="tx1"/>
          </a:solidFill>
          <a:latin typeface="Meiryo UI" panose="020B0604030504040204" pitchFamily="34" charset="-128"/>
          <a:ea typeface="Meiryo UI" panose="020B0604030504040204" pitchFamily="34" charset="-128"/>
          <a:cs typeface="+mn-cs"/>
        </a:defRPr>
      </a:lvl1pPr>
      <a:lvl2pPr marL="609608" indent="-203203" algn="l" defTabSz="812810" rtl="0" eaLnBrk="1" latinLnBrk="0" hangingPunct="1">
        <a:lnSpc>
          <a:spcPct val="90000"/>
        </a:lnSpc>
        <a:spcBef>
          <a:spcPts val="444"/>
        </a:spcBef>
        <a:buFont typeface="Arial" panose="020B0604020202020204" pitchFamily="34" charset="0"/>
        <a:buChar char="•"/>
        <a:defRPr kumimoji="1" sz="2133" kern="1200">
          <a:solidFill>
            <a:schemeClr val="tx1"/>
          </a:solidFill>
          <a:latin typeface="+mn-lt"/>
          <a:ea typeface="+mn-ea"/>
          <a:cs typeface="+mn-cs"/>
        </a:defRPr>
      </a:lvl2pPr>
      <a:lvl3pPr marL="1016013" indent="-203203" algn="l" defTabSz="812810" rtl="0" eaLnBrk="1" latinLnBrk="0" hangingPunct="1">
        <a:lnSpc>
          <a:spcPct val="90000"/>
        </a:lnSpc>
        <a:spcBef>
          <a:spcPts val="444"/>
        </a:spcBef>
        <a:buFont typeface="Arial" panose="020B0604020202020204" pitchFamily="34" charset="0"/>
        <a:buChar char="•"/>
        <a:defRPr kumimoji="1" sz="1778" kern="1200">
          <a:solidFill>
            <a:schemeClr val="tx1"/>
          </a:solidFill>
          <a:latin typeface="+mn-lt"/>
          <a:ea typeface="+mn-ea"/>
          <a:cs typeface="+mn-cs"/>
        </a:defRPr>
      </a:lvl3pPr>
      <a:lvl4pPr marL="1422418"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4pPr>
      <a:lvl5pPr marL="1828823"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5pPr>
      <a:lvl6pPr marL="2235228"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6pPr>
      <a:lvl7pPr marL="2641633"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7pPr>
      <a:lvl8pPr marL="3048038"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8pPr>
      <a:lvl9pPr marL="3454443" indent="-203203" algn="l" defTabSz="812810" rtl="0" eaLnBrk="1" latinLnBrk="0" hangingPunct="1">
        <a:lnSpc>
          <a:spcPct val="90000"/>
        </a:lnSpc>
        <a:spcBef>
          <a:spcPts val="444"/>
        </a:spcBef>
        <a:buFont typeface="Arial" panose="020B0604020202020204" pitchFamily="34" charset="0"/>
        <a:buChar char="•"/>
        <a:defRPr kumimoji="1" sz="1600" kern="1200">
          <a:solidFill>
            <a:schemeClr val="tx1"/>
          </a:solidFill>
          <a:latin typeface="+mn-lt"/>
          <a:ea typeface="+mn-ea"/>
          <a:cs typeface="+mn-cs"/>
        </a:defRPr>
      </a:lvl9pPr>
    </p:bodyStyle>
    <p:otherStyle>
      <a:defPPr>
        <a:defRPr lang="en-US"/>
      </a:defPPr>
      <a:lvl1pPr marL="0" algn="l" defTabSz="812810" rtl="0" eaLnBrk="1" latinLnBrk="0" hangingPunct="1">
        <a:defRPr kumimoji="1" sz="1600" kern="1200">
          <a:solidFill>
            <a:schemeClr val="tx1"/>
          </a:solidFill>
          <a:latin typeface="+mn-lt"/>
          <a:ea typeface="+mn-ea"/>
          <a:cs typeface="+mn-cs"/>
        </a:defRPr>
      </a:lvl1pPr>
      <a:lvl2pPr marL="406405" algn="l" defTabSz="812810" rtl="0" eaLnBrk="1" latinLnBrk="0" hangingPunct="1">
        <a:defRPr kumimoji="1" sz="1600" kern="1200">
          <a:solidFill>
            <a:schemeClr val="tx1"/>
          </a:solidFill>
          <a:latin typeface="+mn-lt"/>
          <a:ea typeface="+mn-ea"/>
          <a:cs typeface="+mn-cs"/>
        </a:defRPr>
      </a:lvl2pPr>
      <a:lvl3pPr marL="812810" algn="l" defTabSz="812810" rtl="0" eaLnBrk="1" latinLnBrk="0" hangingPunct="1">
        <a:defRPr kumimoji="1" sz="1600" kern="1200">
          <a:solidFill>
            <a:schemeClr val="tx1"/>
          </a:solidFill>
          <a:latin typeface="+mn-lt"/>
          <a:ea typeface="+mn-ea"/>
          <a:cs typeface="+mn-cs"/>
        </a:defRPr>
      </a:lvl3pPr>
      <a:lvl4pPr marL="1219215" algn="l" defTabSz="812810" rtl="0" eaLnBrk="1" latinLnBrk="0" hangingPunct="1">
        <a:defRPr kumimoji="1" sz="1600" kern="1200">
          <a:solidFill>
            <a:schemeClr val="tx1"/>
          </a:solidFill>
          <a:latin typeface="+mn-lt"/>
          <a:ea typeface="+mn-ea"/>
          <a:cs typeface="+mn-cs"/>
        </a:defRPr>
      </a:lvl4pPr>
      <a:lvl5pPr marL="1625620" algn="l" defTabSz="812810" rtl="0" eaLnBrk="1" latinLnBrk="0" hangingPunct="1">
        <a:defRPr kumimoji="1" sz="1600" kern="1200">
          <a:solidFill>
            <a:schemeClr val="tx1"/>
          </a:solidFill>
          <a:latin typeface="+mn-lt"/>
          <a:ea typeface="+mn-ea"/>
          <a:cs typeface="+mn-cs"/>
        </a:defRPr>
      </a:lvl5pPr>
      <a:lvl6pPr marL="2032025" algn="l" defTabSz="812810" rtl="0" eaLnBrk="1" latinLnBrk="0" hangingPunct="1">
        <a:defRPr kumimoji="1" sz="1600" kern="1200">
          <a:solidFill>
            <a:schemeClr val="tx1"/>
          </a:solidFill>
          <a:latin typeface="+mn-lt"/>
          <a:ea typeface="+mn-ea"/>
          <a:cs typeface="+mn-cs"/>
        </a:defRPr>
      </a:lvl6pPr>
      <a:lvl7pPr marL="2438430" algn="l" defTabSz="812810" rtl="0" eaLnBrk="1" latinLnBrk="0" hangingPunct="1">
        <a:defRPr kumimoji="1" sz="1600" kern="1200">
          <a:solidFill>
            <a:schemeClr val="tx1"/>
          </a:solidFill>
          <a:latin typeface="+mn-lt"/>
          <a:ea typeface="+mn-ea"/>
          <a:cs typeface="+mn-cs"/>
        </a:defRPr>
      </a:lvl7pPr>
      <a:lvl8pPr marL="2844836" algn="l" defTabSz="812810" rtl="0" eaLnBrk="1" latinLnBrk="0" hangingPunct="1">
        <a:defRPr kumimoji="1" sz="1600" kern="1200">
          <a:solidFill>
            <a:schemeClr val="tx1"/>
          </a:solidFill>
          <a:latin typeface="+mn-lt"/>
          <a:ea typeface="+mn-ea"/>
          <a:cs typeface="+mn-cs"/>
        </a:defRPr>
      </a:lvl8pPr>
      <a:lvl9pPr marL="3251241" algn="l" defTabSz="812810" rtl="0" eaLnBrk="1" latinLnBrk="0" hangingPunct="1">
        <a:defRPr kumimoji="1"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 y="1968615"/>
            <a:ext cx="9144000" cy="1077218"/>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Ｇ２０大阪サミットに</a:t>
            </a:r>
            <a:r>
              <a:rPr kumimoji="0" lang="ja-JP" altLang="en-US" sz="3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係る</a:t>
            </a:r>
            <a:endParaRPr kumimoji="0" lang="en-US" altLang="ja-JP" sz="3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保健</a:t>
            </a:r>
            <a:r>
              <a:rPr kumimoji="0"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医療対策の取組状況について</a:t>
            </a:r>
          </a:p>
        </p:txBody>
      </p:sp>
      <p:sp>
        <p:nvSpPr>
          <p:cNvPr id="3" name="タイトル 1"/>
          <p:cNvSpPr txBox="1">
            <a:spLocks/>
          </p:cNvSpPr>
          <p:nvPr/>
        </p:nvSpPr>
        <p:spPr bwMode="auto">
          <a:xfrm>
            <a:off x="457200" y="4450767"/>
            <a:ext cx="8229600" cy="1688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ctr" defTabSz="457200" rtl="0" eaLnBrk="0" fontAlgn="auto" latinLnBrk="0" hangingPunct="0">
              <a:lnSpc>
                <a:spcPts val="4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大阪府健康医療部</a:t>
            </a:r>
          </a:p>
          <a:p>
            <a:pPr marL="0" marR="0" lvl="0" indent="0" algn="ctr" defTabSz="457200" rtl="0" eaLnBrk="0" fontAlgn="auto" latinLnBrk="0" hangingPunct="0">
              <a:lnSpc>
                <a:spcPts val="4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大阪市健康局</a:t>
            </a:r>
            <a:endParaRPr kumimoji="1" lang="en-US" altLang="ja-JP"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457200" rtl="0" eaLnBrk="0" fontAlgn="auto" latinLnBrk="0" hangingPunct="0">
              <a:lnSpc>
                <a:spcPts val="4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大阪市水道局</a:t>
            </a:r>
            <a:endParaRPr kumimoji="1" lang="en-US" altLang="ja-JP" sz="2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2927462" y="4050657"/>
            <a:ext cx="3289075"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（令和元年６月１３日）</a:t>
            </a:r>
            <a:endParaRPr kumimoji="0"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7308304" y="259680"/>
            <a:ext cx="1378497" cy="504056"/>
          </a:xfrm>
          <a:prstGeom prst="rect">
            <a:avLst/>
          </a:prstGeom>
          <a:ln w="38100"/>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資料３</a:t>
            </a:r>
            <a:endParaRPr kumimoji="1" lang="ja-JP" altLang="en-US"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904417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35537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2000" dirty="0" smtClean="0">
                <a:solidFill>
                  <a:schemeClr val="tx1"/>
                </a:solidFill>
                <a:latin typeface="Meiryo UI" pitchFamily="50" charset="-128"/>
                <a:ea typeface="Meiryo UI" pitchFamily="50" charset="-128"/>
                <a:cs typeface="Meiryo UI" pitchFamily="50" charset="-128"/>
              </a:rPr>
              <a:t>　■ </a:t>
            </a:r>
            <a:r>
              <a:rPr lang="ja-JP" altLang="en-US" sz="2000" dirty="0" smtClean="0">
                <a:solidFill>
                  <a:schemeClr val="tx1"/>
                </a:solidFill>
                <a:latin typeface="Meiryo UI" panose="020B0604030504040204" pitchFamily="50" charset="-128"/>
                <a:ea typeface="Meiryo UI" panose="020B0604030504040204" pitchFamily="50" charset="-128"/>
              </a:rPr>
              <a:t>Ｇ</a:t>
            </a:r>
            <a:r>
              <a:rPr lang="en-US" altLang="ja-JP" sz="2000" dirty="0" smtClean="0">
                <a:solidFill>
                  <a:schemeClr val="tx1"/>
                </a:solidFill>
                <a:latin typeface="Meiryo UI" panose="020B0604030504040204" pitchFamily="50" charset="-128"/>
                <a:ea typeface="Meiryo UI" panose="020B0604030504040204" pitchFamily="50" charset="-128"/>
              </a:rPr>
              <a:t>20</a:t>
            </a:r>
            <a:r>
              <a:rPr lang="ja-JP" altLang="en-US" sz="2000" dirty="0" smtClean="0">
                <a:solidFill>
                  <a:schemeClr val="tx1"/>
                </a:solidFill>
                <a:latin typeface="Meiryo UI" panose="020B0604030504040204" pitchFamily="50" charset="-128"/>
                <a:ea typeface="Meiryo UI" panose="020B0604030504040204" pitchFamily="50" charset="-128"/>
              </a:rPr>
              <a:t>大阪サミットにおける保健</a:t>
            </a:r>
            <a:r>
              <a:rPr lang="ja-JP" altLang="en-US" sz="2000" dirty="0">
                <a:solidFill>
                  <a:schemeClr val="tx1"/>
                </a:solidFill>
                <a:latin typeface="Meiryo UI" panose="020B0604030504040204" pitchFamily="50" charset="-128"/>
                <a:ea typeface="Meiryo UI" panose="020B0604030504040204" pitchFamily="50" charset="-128"/>
              </a:rPr>
              <a:t>医療</a:t>
            </a:r>
            <a:r>
              <a:rPr lang="ja-JP" altLang="en-US" sz="2000" dirty="0" smtClean="0">
                <a:solidFill>
                  <a:schemeClr val="tx1"/>
                </a:solidFill>
                <a:latin typeface="Meiryo UI" panose="020B0604030504040204" pitchFamily="50" charset="-128"/>
                <a:ea typeface="Meiryo UI" panose="020B0604030504040204" pitchFamily="50" charset="-128"/>
              </a:rPr>
              <a:t>対策推進体制</a:t>
            </a:r>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33" name="角丸四角形 32"/>
          <p:cNvSpPr/>
          <p:nvPr/>
        </p:nvSpPr>
        <p:spPr>
          <a:xfrm>
            <a:off x="179512" y="2151437"/>
            <a:ext cx="5472608" cy="4302990"/>
          </a:xfrm>
          <a:prstGeom prst="roundRect">
            <a:avLst>
              <a:gd name="adj" fmla="val 337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 name="角丸四角形 2"/>
          <p:cNvSpPr/>
          <p:nvPr/>
        </p:nvSpPr>
        <p:spPr>
          <a:xfrm>
            <a:off x="838276" y="890645"/>
            <a:ext cx="4021756" cy="504056"/>
          </a:xfrm>
          <a:prstGeom prst="round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dirty="0">
                <a:latin typeface="Meiryo UI" panose="020B0604030504040204" pitchFamily="50" charset="-128"/>
                <a:ea typeface="Meiryo UI" panose="020B0604030504040204" pitchFamily="50" charset="-128"/>
              </a:rPr>
              <a:t>2019</a:t>
            </a:r>
            <a:r>
              <a:rPr lang="ja-JP" altLang="en-US" dirty="0">
                <a:latin typeface="Meiryo UI" panose="020B0604030504040204" pitchFamily="50" charset="-128"/>
                <a:ea typeface="Meiryo UI" panose="020B0604030504040204" pitchFamily="50" charset="-128"/>
              </a:rPr>
              <a:t>年Ｇ</a:t>
            </a:r>
            <a:r>
              <a:rPr lang="en-US" altLang="ja-JP" dirty="0">
                <a:latin typeface="Meiryo UI" panose="020B0604030504040204" pitchFamily="50" charset="-128"/>
                <a:ea typeface="Meiryo UI" panose="020B0604030504040204" pitchFamily="50" charset="-128"/>
              </a:rPr>
              <a:t>20</a:t>
            </a:r>
            <a:r>
              <a:rPr lang="ja-JP" altLang="en-US" dirty="0">
                <a:latin typeface="Meiryo UI" panose="020B0604030504040204" pitchFamily="50" charset="-128"/>
                <a:ea typeface="Meiryo UI" panose="020B0604030504040204" pitchFamily="50" charset="-128"/>
              </a:rPr>
              <a:t>大阪サミット推進</a:t>
            </a:r>
            <a:r>
              <a:rPr lang="ja-JP" altLang="en-US" dirty="0" smtClean="0">
                <a:latin typeface="Meiryo UI" panose="020B0604030504040204" pitchFamily="50" charset="-128"/>
                <a:ea typeface="Meiryo UI" panose="020B0604030504040204" pitchFamily="50" charset="-128"/>
              </a:rPr>
              <a:t>本部</a:t>
            </a:r>
            <a:endParaRPr lang="ja-JP" altLang="en-US" dirty="0">
              <a:latin typeface="Meiryo UI" panose="020B0604030504040204" pitchFamily="50" charset="-128"/>
              <a:ea typeface="Meiryo UI" panose="020B0604030504040204" pitchFamily="50" charset="-128"/>
            </a:endParaRPr>
          </a:p>
        </p:txBody>
      </p:sp>
      <p:cxnSp>
        <p:nvCxnSpPr>
          <p:cNvPr id="6" name="直線コネクタ 5"/>
          <p:cNvCxnSpPr>
            <a:stCxn id="4" idx="2"/>
            <a:endCxn id="9" idx="0"/>
          </p:cNvCxnSpPr>
          <p:nvPr/>
        </p:nvCxnSpPr>
        <p:spPr>
          <a:xfrm flipH="1">
            <a:off x="2840833" y="2547481"/>
            <a:ext cx="5388" cy="73750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 name="角丸四角形 3"/>
          <p:cNvSpPr/>
          <p:nvPr/>
        </p:nvSpPr>
        <p:spPr>
          <a:xfrm>
            <a:off x="904417" y="1755393"/>
            <a:ext cx="3883607" cy="792088"/>
          </a:xfrm>
          <a:prstGeom prst="roundRect">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latin typeface="Meiryo UI" panose="020B0604030504040204" pitchFamily="50" charset="-128"/>
                <a:ea typeface="Meiryo UI" panose="020B0604030504040204" pitchFamily="50" charset="-128"/>
              </a:rPr>
              <a:t>保健医療対策ＰＴ</a:t>
            </a:r>
            <a:endParaRPr lang="en-US" altLang="ja-JP"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ＰＴ長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大阪府健康医療部長</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副</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ＰＴ長</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大阪市健康局長</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243311" y="3284984"/>
            <a:ext cx="5192785" cy="432048"/>
            <a:chOff x="539552" y="3284984"/>
            <a:chExt cx="5614181" cy="432048"/>
          </a:xfrm>
        </p:grpSpPr>
        <p:sp>
          <p:nvSpPr>
            <p:cNvPr id="10" name="角丸四角形 9"/>
            <p:cNvSpPr/>
            <p:nvPr/>
          </p:nvSpPr>
          <p:spPr>
            <a:xfrm>
              <a:off x="4353533"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健康局総務課</a:t>
              </a:r>
              <a:endParaRPr kumimoji="1" lang="ja-JP" altLang="en-US" sz="1600" dirty="0">
                <a:latin typeface="Meiryo UI" panose="020B0604030504040204" pitchFamily="50" charset="-128"/>
                <a:ea typeface="Meiryo UI" panose="020B0604030504040204" pitchFamily="50" charset="-128"/>
              </a:endParaRPr>
            </a:p>
          </p:txBody>
        </p:sp>
        <p:sp>
          <p:nvSpPr>
            <p:cNvPr id="8" name="角丸四角形 7"/>
            <p:cNvSpPr/>
            <p:nvPr/>
          </p:nvSpPr>
          <p:spPr>
            <a:xfrm>
              <a:off x="539552"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健康医療総務課</a:t>
              </a:r>
              <a:endParaRPr kumimoji="1" lang="ja-JP" altLang="en-US" dirty="0">
                <a:latin typeface="Meiryo UI" panose="020B0604030504040204" pitchFamily="50" charset="-128"/>
                <a:ea typeface="Meiryo UI" panose="020B0604030504040204" pitchFamily="50" charset="-128"/>
              </a:endParaRPr>
            </a:p>
          </p:txBody>
        </p:sp>
        <p:sp>
          <p:nvSpPr>
            <p:cNvPr id="9" name="角丸四角形 8"/>
            <p:cNvSpPr/>
            <p:nvPr/>
          </p:nvSpPr>
          <p:spPr>
            <a:xfrm>
              <a:off x="2267744" y="3284984"/>
              <a:ext cx="2160240" cy="432048"/>
            </a:xfrm>
            <a:prstGeom prst="roundRect">
              <a:avLst/>
            </a:prstGeom>
            <a:solidFill>
              <a:schemeClr val="tx2">
                <a:lumMod val="75000"/>
              </a:schemeClr>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総務班</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pSp>
      <p:grpSp>
        <p:nvGrpSpPr>
          <p:cNvPr id="13" name="グループ化 12"/>
          <p:cNvGrpSpPr/>
          <p:nvPr/>
        </p:nvGrpSpPr>
        <p:grpSpPr>
          <a:xfrm>
            <a:off x="251520" y="3933056"/>
            <a:ext cx="5192785" cy="432048"/>
            <a:chOff x="539552" y="3284984"/>
            <a:chExt cx="5614181" cy="432048"/>
          </a:xfrm>
        </p:grpSpPr>
        <p:sp>
          <p:nvSpPr>
            <p:cNvPr id="14" name="角丸四角形 13"/>
            <p:cNvSpPr/>
            <p:nvPr/>
          </p:nvSpPr>
          <p:spPr>
            <a:xfrm>
              <a:off x="4353533"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健康施策課</a:t>
              </a:r>
              <a:endParaRPr kumimoji="1" lang="en-US" altLang="ja-JP" sz="12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保健所感染症対策課</a:t>
              </a:r>
              <a:endParaRPr kumimoji="1" lang="ja-JP" altLang="en-US" sz="1200" dirty="0">
                <a:latin typeface="Meiryo UI" panose="020B0604030504040204" pitchFamily="50" charset="-128"/>
                <a:ea typeface="Meiryo UI" panose="020B0604030504040204" pitchFamily="50" charset="-128"/>
              </a:endParaRPr>
            </a:p>
          </p:txBody>
        </p:sp>
        <p:sp>
          <p:nvSpPr>
            <p:cNvPr id="15" name="角丸四角形 14"/>
            <p:cNvSpPr/>
            <p:nvPr/>
          </p:nvSpPr>
          <p:spPr>
            <a:xfrm>
              <a:off x="539552"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医療対策課</a:t>
              </a:r>
              <a:endParaRPr kumimoji="1" lang="ja-JP" altLang="en-US" dirty="0">
                <a:latin typeface="Meiryo UI" panose="020B0604030504040204" pitchFamily="50" charset="-128"/>
                <a:ea typeface="Meiryo UI" panose="020B0604030504040204" pitchFamily="50" charset="-128"/>
              </a:endParaRPr>
            </a:p>
          </p:txBody>
        </p:sp>
        <p:sp>
          <p:nvSpPr>
            <p:cNvPr id="16" name="角丸四角形 15"/>
            <p:cNvSpPr/>
            <p:nvPr/>
          </p:nvSpPr>
          <p:spPr>
            <a:xfrm>
              <a:off x="2267744" y="3284984"/>
              <a:ext cx="2160240" cy="432048"/>
            </a:xfrm>
            <a:prstGeom prst="roundRect">
              <a:avLst/>
            </a:prstGeom>
            <a:solidFill>
              <a:schemeClr val="tx2">
                <a:lumMod val="75000"/>
              </a:schemeClr>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救急医療・感染症</a:t>
              </a:r>
              <a:r>
                <a:rPr kumimoji="1" lang="ja-JP" altLang="en-US" sz="1600" b="1" dirty="0" smtClean="0">
                  <a:solidFill>
                    <a:schemeClr val="bg1"/>
                  </a:solidFill>
                  <a:latin typeface="Meiryo UI" panose="020B0604030504040204" pitchFamily="50" charset="-128"/>
                  <a:ea typeface="Meiryo UI" panose="020B0604030504040204" pitchFamily="50" charset="-128"/>
                </a:rPr>
                <a:t>班</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pSp>
      <p:grpSp>
        <p:nvGrpSpPr>
          <p:cNvPr id="17" name="グループ化 16"/>
          <p:cNvGrpSpPr/>
          <p:nvPr/>
        </p:nvGrpSpPr>
        <p:grpSpPr>
          <a:xfrm>
            <a:off x="251520" y="4581128"/>
            <a:ext cx="5192785" cy="432048"/>
            <a:chOff x="539552" y="3284984"/>
            <a:chExt cx="5614181" cy="432048"/>
          </a:xfrm>
        </p:grpSpPr>
        <p:sp>
          <p:nvSpPr>
            <p:cNvPr id="18" name="角丸四角形 17"/>
            <p:cNvSpPr/>
            <p:nvPr/>
          </p:nvSpPr>
          <p:spPr>
            <a:xfrm>
              <a:off x="4353533"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健康施策課</a:t>
              </a:r>
              <a:endParaRPr lang="en-US" altLang="ja-JP" sz="1200" dirty="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生活衛生課</a:t>
              </a:r>
              <a:endParaRPr lang="ja-JP" altLang="en-US" sz="1200" dirty="0">
                <a:latin typeface="Meiryo UI" panose="020B0604030504040204" pitchFamily="50" charset="-128"/>
                <a:ea typeface="Meiryo UI" panose="020B0604030504040204" pitchFamily="50" charset="-128"/>
              </a:endParaRPr>
            </a:p>
          </p:txBody>
        </p:sp>
        <p:sp>
          <p:nvSpPr>
            <p:cNvPr id="19" name="角丸四角形 18"/>
            <p:cNvSpPr/>
            <p:nvPr/>
          </p:nvSpPr>
          <p:spPr>
            <a:xfrm>
              <a:off x="539552"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薬務課</a:t>
              </a:r>
              <a:endParaRPr kumimoji="1" lang="ja-JP" altLang="en-US" dirty="0">
                <a:latin typeface="Meiryo UI" panose="020B0604030504040204" pitchFamily="50" charset="-128"/>
                <a:ea typeface="Meiryo UI" panose="020B0604030504040204" pitchFamily="50" charset="-128"/>
              </a:endParaRPr>
            </a:p>
          </p:txBody>
        </p:sp>
        <p:sp>
          <p:nvSpPr>
            <p:cNvPr id="20" name="角丸四角形 19"/>
            <p:cNvSpPr/>
            <p:nvPr/>
          </p:nvSpPr>
          <p:spPr>
            <a:xfrm>
              <a:off x="2267744" y="3284984"/>
              <a:ext cx="2160240" cy="432048"/>
            </a:xfrm>
            <a:prstGeom prst="roundRect">
              <a:avLst/>
            </a:prstGeom>
            <a:solidFill>
              <a:schemeClr val="tx2">
                <a:lumMod val="75000"/>
              </a:schemeClr>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a:solidFill>
                    <a:schemeClr val="bg1"/>
                  </a:solidFill>
                  <a:latin typeface="Meiryo UI" panose="020B0604030504040204" pitchFamily="50" charset="-128"/>
                  <a:ea typeface="Meiryo UI" panose="020B0604030504040204" pitchFamily="50" charset="-128"/>
                </a:rPr>
                <a:t>医薬品</a:t>
              </a:r>
              <a:r>
                <a:rPr kumimoji="1" lang="ja-JP" altLang="en-US" sz="1600" b="1" dirty="0" smtClean="0">
                  <a:solidFill>
                    <a:schemeClr val="bg1"/>
                  </a:solidFill>
                  <a:latin typeface="Meiryo UI" panose="020B0604030504040204" pitchFamily="50" charset="-128"/>
                  <a:ea typeface="Meiryo UI" panose="020B0604030504040204" pitchFamily="50" charset="-128"/>
                </a:rPr>
                <a:t>班</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pSp>
      <p:grpSp>
        <p:nvGrpSpPr>
          <p:cNvPr id="21" name="グループ化 20"/>
          <p:cNvGrpSpPr/>
          <p:nvPr/>
        </p:nvGrpSpPr>
        <p:grpSpPr>
          <a:xfrm>
            <a:off x="251520" y="5157192"/>
            <a:ext cx="5192785" cy="432048"/>
            <a:chOff x="539552" y="3284984"/>
            <a:chExt cx="5614181" cy="432048"/>
          </a:xfrm>
        </p:grpSpPr>
        <p:sp>
          <p:nvSpPr>
            <p:cNvPr id="22" name="角丸四角形 21"/>
            <p:cNvSpPr/>
            <p:nvPr/>
          </p:nvSpPr>
          <p:spPr>
            <a:xfrm>
              <a:off x="4353533"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生活衛生課</a:t>
              </a:r>
              <a:endParaRPr kumimoji="1" lang="ja-JP" altLang="en-US" sz="1600" dirty="0">
                <a:latin typeface="Meiryo UI" panose="020B0604030504040204" pitchFamily="50" charset="-128"/>
                <a:ea typeface="Meiryo UI" panose="020B0604030504040204" pitchFamily="50" charset="-128"/>
              </a:endParaRPr>
            </a:p>
          </p:txBody>
        </p:sp>
        <p:sp>
          <p:nvSpPr>
            <p:cNvPr id="23" name="角丸四角形 22"/>
            <p:cNvSpPr/>
            <p:nvPr/>
          </p:nvSpPr>
          <p:spPr>
            <a:xfrm>
              <a:off x="539552"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latin typeface="Meiryo UI" panose="020B0604030504040204" pitchFamily="50" charset="-128"/>
                  <a:ea typeface="Meiryo UI" panose="020B0604030504040204" pitchFamily="50" charset="-128"/>
                </a:rPr>
                <a:t>食</a:t>
              </a:r>
              <a:r>
                <a:rPr lang="ja-JP" altLang="en-US" sz="1600" dirty="0" smtClean="0">
                  <a:latin typeface="Meiryo UI" panose="020B0604030504040204" pitchFamily="50" charset="-128"/>
                  <a:ea typeface="Meiryo UI" panose="020B0604030504040204" pitchFamily="50" charset="-128"/>
                </a:rPr>
                <a:t>の安全</a:t>
              </a:r>
              <a:r>
                <a:rPr lang="ja-JP" altLang="en-US" sz="1600" dirty="0">
                  <a:latin typeface="Meiryo UI" panose="020B0604030504040204" pitchFamily="50" charset="-128"/>
                  <a:ea typeface="Meiryo UI" panose="020B0604030504040204" pitchFamily="50" charset="-128"/>
                </a:rPr>
                <a:t>推進</a:t>
              </a:r>
              <a:r>
                <a:rPr kumimoji="1" lang="ja-JP" altLang="en-US" sz="1600" dirty="0" smtClean="0">
                  <a:latin typeface="Meiryo UI" panose="020B0604030504040204" pitchFamily="50" charset="-128"/>
                  <a:ea typeface="Meiryo UI" panose="020B0604030504040204" pitchFamily="50" charset="-128"/>
                </a:rPr>
                <a:t>課</a:t>
              </a:r>
              <a:endParaRPr kumimoji="1" lang="ja-JP" altLang="en-US" dirty="0">
                <a:latin typeface="Meiryo UI" panose="020B0604030504040204" pitchFamily="50" charset="-128"/>
                <a:ea typeface="Meiryo UI" panose="020B0604030504040204" pitchFamily="50" charset="-128"/>
              </a:endParaRPr>
            </a:p>
          </p:txBody>
        </p:sp>
        <p:sp>
          <p:nvSpPr>
            <p:cNvPr id="24" name="角丸四角形 23"/>
            <p:cNvSpPr/>
            <p:nvPr/>
          </p:nvSpPr>
          <p:spPr>
            <a:xfrm>
              <a:off x="2267744" y="3284984"/>
              <a:ext cx="2160240" cy="432048"/>
            </a:xfrm>
            <a:prstGeom prst="roundRect">
              <a:avLst/>
            </a:prstGeom>
            <a:solidFill>
              <a:schemeClr val="tx2">
                <a:lumMod val="75000"/>
              </a:schemeClr>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食品衛生対策班</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pSp>
      <p:grpSp>
        <p:nvGrpSpPr>
          <p:cNvPr id="25" name="グループ化 24"/>
          <p:cNvGrpSpPr/>
          <p:nvPr/>
        </p:nvGrpSpPr>
        <p:grpSpPr>
          <a:xfrm>
            <a:off x="251520" y="5733256"/>
            <a:ext cx="5192785" cy="432048"/>
            <a:chOff x="539552" y="3284984"/>
            <a:chExt cx="5614181" cy="432048"/>
          </a:xfrm>
        </p:grpSpPr>
        <p:sp>
          <p:nvSpPr>
            <p:cNvPr id="26" name="角丸四角形 25"/>
            <p:cNvSpPr/>
            <p:nvPr/>
          </p:nvSpPr>
          <p:spPr>
            <a:xfrm>
              <a:off x="4353533"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smtClean="0">
                  <a:latin typeface="Meiryo UI" panose="020B0604030504040204" pitchFamily="50" charset="-128"/>
                  <a:ea typeface="Meiryo UI" panose="020B0604030504040204" pitchFamily="50" charset="-128"/>
                </a:rPr>
                <a:t>生活衛生課</a:t>
              </a:r>
              <a:endParaRPr lang="en-US" altLang="ja-JP" sz="1200" dirty="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水道局　総務課</a:t>
              </a:r>
              <a:endParaRPr lang="ja-JP" altLang="en-US" sz="1200" dirty="0">
                <a:latin typeface="Meiryo UI" panose="020B0604030504040204" pitchFamily="50" charset="-128"/>
                <a:ea typeface="Meiryo UI" panose="020B0604030504040204" pitchFamily="50" charset="-128"/>
              </a:endParaRPr>
            </a:p>
          </p:txBody>
        </p:sp>
        <p:sp>
          <p:nvSpPr>
            <p:cNvPr id="27" name="角丸四角形 26"/>
            <p:cNvSpPr/>
            <p:nvPr/>
          </p:nvSpPr>
          <p:spPr>
            <a:xfrm>
              <a:off x="539552" y="3284984"/>
              <a:ext cx="1800200" cy="432048"/>
            </a:xfrm>
            <a:prstGeom prst="round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環境衛生課</a:t>
              </a:r>
              <a:endParaRPr kumimoji="1" lang="ja-JP" altLang="en-US" dirty="0">
                <a:latin typeface="Meiryo UI" panose="020B0604030504040204" pitchFamily="50" charset="-128"/>
                <a:ea typeface="Meiryo UI" panose="020B0604030504040204" pitchFamily="50" charset="-128"/>
              </a:endParaRPr>
            </a:p>
          </p:txBody>
        </p:sp>
        <p:sp>
          <p:nvSpPr>
            <p:cNvPr id="28" name="角丸四角形 27"/>
            <p:cNvSpPr/>
            <p:nvPr/>
          </p:nvSpPr>
          <p:spPr>
            <a:xfrm>
              <a:off x="2267744" y="3284984"/>
              <a:ext cx="2160240" cy="432048"/>
            </a:xfrm>
            <a:prstGeom prst="roundRect">
              <a:avLst/>
            </a:prstGeom>
            <a:solidFill>
              <a:schemeClr val="tx2">
                <a:lumMod val="75000"/>
              </a:schemeClr>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rPr>
                <a:t>環境衛生</a:t>
              </a:r>
              <a:r>
                <a:rPr kumimoji="1" lang="ja-JP" altLang="en-US" sz="1400" b="1" dirty="0" smtClean="0">
                  <a:solidFill>
                    <a:schemeClr val="bg1"/>
                  </a:solidFill>
                  <a:latin typeface="Meiryo UI" panose="020B0604030504040204" pitchFamily="50" charset="-128"/>
                  <a:ea typeface="Meiryo UI" panose="020B0604030504040204" pitchFamily="50" charset="-128"/>
                </a:rPr>
                <a:t>班</a:t>
              </a:r>
              <a:endParaRPr kumimoji="1" lang="en-US" altLang="ja-JP" sz="14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bg1"/>
                  </a:solidFill>
                  <a:latin typeface="Meiryo UI" panose="020B0604030504040204" pitchFamily="50" charset="-128"/>
                  <a:ea typeface="Meiryo UI" panose="020B0604030504040204" pitchFamily="50" charset="-128"/>
                </a:rPr>
                <a:t>（水道含む）</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pSp>
      <p:sp>
        <p:nvSpPr>
          <p:cNvPr id="37" name="角丸四角形 36"/>
          <p:cNvSpPr/>
          <p:nvPr/>
        </p:nvSpPr>
        <p:spPr>
          <a:xfrm>
            <a:off x="5868144" y="894186"/>
            <a:ext cx="3024336" cy="504056"/>
          </a:xfrm>
          <a:prstGeom prst="roundRect">
            <a:avLst>
              <a:gd name="adj" fmla="val 23281"/>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dirty="0" smtClean="0">
                <a:latin typeface="Meiryo UI" panose="020B0604030504040204" pitchFamily="50" charset="-128"/>
                <a:ea typeface="Meiryo UI" panose="020B0604030504040204" pitchFamily="50" charset="-128"/>
              </a:rPr>
              <a:t>厚生労働省</a:t>
            </a:r>
            <a:endParaRPr lang="ja-JP" altLang="en-US" dirty="0">
              <a:latin typeface="Meiryo UI" panose="020B0604030504040204" pitchFamily="50" charset="-128"/>
              <a:ea typeface="Meiryo UI" panose="020B0604030504040204" pitchFamily="50" charset="-128"/>
            </a:endParaRPr>
          </a:p>
        </p:txBody>
      </p:sp>
      <p:cxnSp>
        <p:nvCxnSpPr>
          <p:cNvPr id="38" name="直線コネクタ 37"/>
          <p:cNvCxnSpPr>
            <a:stCxn id="37" idx="2"/>
            <a:endCxn id="51" idx="0"/>
          </p:cNvCxnSpPr>
          <p:nvPr/>
        </p:nvCxnSpPr>
        <p:spPr>
          <a:xfrm>
            <a:off x="7380312" y="1398242"/>
            <a:ext cx="9503" cy="339077"/>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直線コネクタ 38"/>
          <p:cNvCxnSpPr>
            <a:stCxn id="3" idx="2"/>
            <a:endCxn id="4" idx="0"/>
          </p:cNvCxnSpPr>
          <p:nvPr/>
        </p:nvCxnSpPr>
        <p:spPr>
          <a:xfrm flipH="1">
            <a:off x="2846221" y="1394701"/>
            <a:ext cx="2933" cy="36069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2" name="円/楕円 61"/>
          <p:cNvSpPr/>
          <p:nvPr/>
        </p:nvSpPr>
        <p:spPr>
          <a:xfrm>
            <a:off x="755576" y="2596702"/>
            <a:ext cx="732635" cy="4410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府</a:t>
            </a:r>
            <a:endParaRPr kumimoji="1" lang="ja-JP" altLang="en-US" dirty="0">
              <a:solidFill>
                <a:schemeClr val="bg1"/>
              </a:solidFill>
              <a:latin typeface="Meiryo UI" panose="020B0604030504040204" pitchFamily="50" charset="-128"/>
              <a:ea typeface="Meiryo UI" panose="020B0604030504040204" pitchFamily="50" charset="-128"/>
            </a:endParaRPr>
          </a:p>
        </p:txBody>
      </p:sp>
      <p:sp>
        <p:nvSpPr>
          <p:cNvPr id="63" name="円/楕円 62"/>
          <p:cNvSpPr/>
          <p:nvPr/>
        </p:nvSpPr>
        <p:spPr>
          <a:xfrm>
            <a:off x="4211960" y="2596702"/>
            <a:ext cx="792088" cy="4410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bg1"/>
                </a:solidFill>
                <a:latin typeface="Meiryo UI" panose="020B0604030504040204" pitchFamily="50" charset="-128"/>
                <a:ea typeface="Meiryo UI" panose="020B0604030504040204" pitchFamily="50" charset="-128"/>
              </a:rPr>
              <a:t>市</a:t>
            </a:r>
            <a:endParaRPr kumimoji="1" lang="ja-JP" altLang="en-US" dirty="0">
              <a:solidFill>
                <a:schemeClr val="bg1"/>
              </a:solidFill>
              <a:latin typeface="Meiryo UI" panose="020B0604030504040204" pitchFamily="50" charset="-128"/>
              <a:ea typeface="Meiryo UI" panose="020B0604030504040204" pitchFamily="50" charset="-128"/>
            </a:endParaRPr>
          </a:p>
        </p:txBody>
      </p:sp>
      <p:sp>
        <p:nvSpPr>
          <p:cNvPr id="36" name="角丸四角形 35"/>
          <p:cNvSpPr/>
          <p:nvPr/>
        </p:nvSpPr>
        <p:spPr>
          <a:xfrm>
            <a:off x="5868144" y="3611326"/>
            <a:ext cx="3024336" cy="2843101"/>
          </a:xfrm>
          <a:prstGeom prst="roundRect">
            <a:avLst>
              <a:gd name="adj" fmla="val 12614"/>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現地医療対策本部</a:t>
            </a:r>
            <a:endParaRPr lang="en-US" altLang="ja-JP" sz="1600" dirty="0" smtClean="0">
              <a:latin typeface="Meiryo UI" panose="020B0604030504040204" pitchFamily="50" charset="-128"/>
              <a:ea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rPr>
              <a:t>（救急医療部門）</a:t>
            </a:r>
            <a:endParaRPr lang="en-US" altLang="ja-JP" sz="1600" dirty="0" smtClean="0">
              <a:latin typeface="Meiryo UI" panose="020B0604030504040204" pitchFamily="50" charset="-128"/>
              <a:ea typeface="Meiryo UI" panose="020B0604030504040204" pitchFamily="50" charset="-128"/>
            </a:endParaRPr>
          </a:p>
          <a:p>
            <a:pPr algn="ctr"/>
            <a:endParaRPr lang="en-US" altLang="ja-JP" sz="1600" dirty="0">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本部長　 ：厚生労働省</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副本</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部長：大阪府</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副本部長：</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副本部長</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：医療従事者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本部員</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従事者</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厚労省</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府市職員</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500"/>
              </a:lnSpc>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警察・消防・</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自衛隊等</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のﾘｴｿﾞﾝ参画</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角丸四角形 41"/>
          <p:cNvSpPr/>
          <p:nvPr/>
        </p:nvSpPr>
        <p:spPr bwMode="auto">
          <a:xfrm>
            <a:off x="5877896" y="1719650"/>
            <a:ext cx="3024336" cy="445467"/>
          </a:xfrm>
          <a:prstGeom prst="roundRect">
            <a:avLst>
              <a:gd name="adj" fmla="val 7897"/>
            </a:avLst>
          </a:prstGeom>
          <a:solidFill>
            <a:schemeClr val="tx2">
              <a:lumMod val="75000"/>
            </a:schemeClr>
          </a:solidFill>
          <a:ln w="3175">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lt1"/>
                </a:solidFill>
                <a:latin typeface="Meiryo UI" panose="020B0604030504040204" pitchFamily="50" charset="-128"/>
                <a:ea typeface="Meiryo UI" panose="020B0604030504040204" pitchFamily="50" charset="-128"/>
              </a:rPr>
              <a:t>厚生労働省 現地対策本部</a:t>
            </a:r>
          </a:p>
        </p:txBody>
      </p:sp>
      <p:sp>
        <p:nvSpPr>
          <p:cNvPr id="35" name="角丸四角形 34"/>
          <p:cNvSpPr/>
          <p:nvPr/>
        </p:nvSpPr>
        <p:spPr>
          <a:xfrm>
            <a:off x="5868144" y="2177924"/>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調整部門</a:t>
            </a:r>
            <a:endParaRPr kumimoji="1" lang="ja-JP" altLang="en-US" dirty="0"/>
          </a:p>
        </p:txBody>
      </p:sp>
      <p:sp>
        <p:nvSpPr>
          <p:cNvPr id="53" name="角丸四角形 52"/>
          <p:cNvSpPr/>
          <p:nvPr/>
        </p:nvSpPr>
        <p:spPr>
          <a:xfrm>
            <a:off x="7403190" y="2177924"/>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水道部門</a:t>
            </a:r>
            <a:endParaRPr kumimoji="1" lang="ja-JP" altLang="en-US" dirty="0"/>
          </a:p>
        </p:txBody>
      </p:sp>
      <p:sp>
        <p:nvSpPr>
          <p:cNvPr id="54" name="角丸四角形 53"/>
          <p:cNvSpPr/>
          <p:nvPr/>
        </p:nvSpPr>
        <p:spPr>
          <a:xfrm>
            <a:off x="5868144" y="2569909"/>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感染</a:t>
            </a:r>
            <a:r>
              <a:rPr lang="ja-JP" altLang="en-US" dirty="0" smtClean="0"/>
              <a:t>症</a:t>
            </a:r>
            <a:r>
              <a:rPr lang="ja-JP" altLang="en-US" dirty="0"/>
              <a:t>部門</a:t>
            </a:r>
            <a:endParaRPr kumimoji="1" lang="ja-JP" altLang="en-US" dirty="0"/>
          </a:p>
        </p:txBody>
      </p:sp>
      <p:sp>
        <p:nvSpPr>
          <p:cNvPr id="55" name="角丸四角形 54"/>
          <p:cNvSpPr/>
          <p:nvPr/>
        </p:nvSpPr>
        <p:spPr>
          <a:xfrm>
            <a:off x="7403190" y="2563742"/>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食品部門</a:t>
            </a:r>
            <a:endParaRPr kumimoji="1" lang="ja-JP" altLang="en-US" dirty="0"/>
          </a:p>
        </p:txBody>
      </p:sp>
      <p:sp>
        <p:nvSpPr>
          <p:cNvPr id="56" name="角丸四角形 55"/>
          <p:cNvSpPr/>
          <p:nvPr/>
        </p:nvSpPr>
        <p:spPr>
          <a:xfrm>
            <a:off x="5887149" y="2962427"/>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t>救急医療</a:t>
            </a:r>
            <a:r>
              <a:rPr lang="ja-JP" altLang="en-US" sz="1600" dirty="0" smtClean="0"/>
              <a:t>部門</a:t>
            </a:r>
            <a:endParaRPr lang="ja-JP" altLang="en-US" sz="1600" dirty="0"/>
          </a:p>
        </p:txBody>
      </p:sp>
      <p:sp>
        <p:nvSpPr>
          <p:cNvPr id="57" name="角丸四角形 56"/>
          <p:cNvSpPr/>
          <p:nvPr/>
        </p:nvSpPr>
        <p:spPr>
          <a:xfrm>
            <a:off x="7399317" y="2950722"/>
            <a:ext cx="1512168" cy="38698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smtClean="0"/>
              <a:t>検疫</a:t>
            </a:r>
            <a:r>
              <a:rPr lang="ja-JP" altLang="en-US" dirty="0"/>
              <a:t>部門</a:t>
            </a:r>
            <a:endParaRPr kumimoji="1" lang="ja-JP" altLang="en-US" dirty="0"/>
          </a:p>
        </p:txBody>
      </p:sp>
      <p:sp>
        <p:nvSpPr>
          <p:cNvPr id="51" name="正方形/長方形 50"/>
          <p:cNvSpPr/>
          <p:nvPr/>
        </p:nvSpPr>
        <p:spPr>
          <a:xfrm>
            <a:off x="5868144" y="1737319"/>
            <a:ext cx="3043341" cy="1600384"/>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左右矢印 57"/>
          <p:cNvSpPr/>
          <p:nvPr/>
        </p:nvSpPr>
        <p:spPr>
          <a:xfrm>
            <a:off x="4572001" y="1628800"/>
            <a:ext cx="1296144" cy="756083"/>
          </a:xfrm>
          <a:prstGeom prst="leftRightArrow">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連携</a:t>
            </a:r>
            <a:endParaRPr kumimoji="1" lang="ja-JP" altLang="en-US" dirty="0"/>
          </a:p>
        </p:txBody>
      </p:sp>
      <p:sp>
        <p:nvSpPr>
          <p:cNvPr id="61" name="左中かっこ 60"/>
          <p:cNvSpPr/>
          <p:nvPr/>
        </p:nvSpPr>
        <p:spPr>
          <a:xfrm rot="5400000">
            <a:off x="7245053" y="2060704"/>
            <a:ext cx="353716" cy="2941136"/>
          </a:xfrm>
          <a:prstGeom prst="leftBrace">
            <a:avLst>
              <a:gd name="adj1" fmla="val 8333"/>
              <a:gd name="adj2" fmla="val 75986"/>
            </a:avLst>
          </a:prstGeom>
          <a:ln w="38100">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テキスト ボックス 43"/>
          <p:cNvSpPr txBox="1"/>
          <p:nvPr/>
        </p:nvSpPr>
        <p:spPr>
          <a:xfrm>
            <a:off x="8784000" y="6489360"/>
            <a:ext cx="360000" cy="360000"/>
          </a:xfrm>
          <a:prstGeom prst="rect">
            <a:avLst/>
          </a:prstGeom>
          <a:noFill/>
        </p:spPr>
        <p:txBody>
          <a:bodyPr wrap="square" rtlCol="0">
            <a:spAutoFit/>
          </a:bodyPr>
          <a:lstStyle/>
          <a:p>
            <a:r>
              <a:rPr kumimoji="1" lang="en-US" altLang="ja-JP" sz="1600" dirty="0" smtClean="0">
                <a:latin typeface="Arial Black" panose="020B0A04020102020204" pitchFamily="34" charset="0"/>
              </a:rPr>
              <a:t>1</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36050218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大阪サミットにおける保健</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医療対策　</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救急医療</a:t>
            </a:r>
            <a:r>
              <a:rPr kumimoji="1" lang="en-US" altLang="ja-JP"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角丸四角形 26"/>
          <p:cNvSpPr/>
          <p:nvPr/>
        </p:nvSpPr>
        <p:spPr>
          <a:xfrm>
            <a:off x="68747" y="567110"/>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救急医療体制構築</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首脳・地域住民</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8" name="正方形/長方形 27"/>
          <p:cNvSpPr/>
          <p:nvPr/>
        </p:nvSpPr>
        <p:spPr>
          <a:xfrm>
            <a:off x="4267407" y="597764"/>
            <a:ext cx="4788024" cy="502702"/>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サミット期</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間中の首脳等の医療や地域住民の</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医療体制</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確保</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について国や関係医療機関とともに対応</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p:cNvSpPr/>
          <p:nvPr/>
        </p:nvSpPr>
        <p:spPr>
          <a:xfrm>
            <a:off x="263828" y="1553027"/>
            <a:ext cx="8932625" cy="5016758"/>
          </a:xfrm>
          <a:prstGeom prst="rect">
            <a:avLst/>
          </a:prstGeom>
        </p:spPr>
        <p:txBody>
          <a:bodyPr wrap="squar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①首脳等</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会議場</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や各国首脳宿泊ホテル、空港などに設ける</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医療拠点（医務室等</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や、</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首脳</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等対応医療</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機関</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で対応</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期間中は</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24</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時間対応</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lang="en-US" altLang="ja-JP" sz="105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②各国</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政府・マスコミ</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関係者</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インテックス大阪内医務室</a:t>
            </a:r>
            <a:r>
              <a:rPr kumimoji="1" lang="ja-JP" altLang="en-US"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や府内医療機関</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で対応</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（海外メディアを中心とした外国人患者受入</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医療機関（遠隔医療</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通訳活用））</a:t>
            </a:r>
            <a:endParaRPr lang="en-US" altLang="ja-JP" sz="11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③地域</a:t>
            </a: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住民（地域医療体制）及びその他サミット関係者（警察・消防等含む）</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原則、</a:t>
            </a:r>
            <a:r>
              <a:rPr kumimoji="1" lang="ja-JP" altLang="en-US" sz="13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通常の医療体制</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の中で対応</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⇒咲洲内医療機関のサミット期間中の開院</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状況及び</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救急搬送する場合の医療体制（通常の救急</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搬送体制）等</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について</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住民説明会</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で</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周知（</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28</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lang="en-US" altLang="ja-JP" sz="1200" dirty="0">
                <a:latin typeface="Meiryo UI" panose="020B0604030504040204" pitchFamily="50" charset="-128"/>
                <a:ea typeface="Meiryo UI" panose="020B0604030504040204" pitchFamily="50" charset="-128"/>
              </a:rPr>
              <a:t>6</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で計</a:t>
            </a:r>
            <a:r>
              <a:rPr lang="en-US" altLang="ja-JP" sz="1200" dirty="0" smtClean="0">
                <a:latin typeface="Meiryo UI" panose="020B0604030504040204" pitchFamily="50" charset="-128"/>
                <a:ea typeface="Meiryo UI" panose="020B0604030504040204" pitchFamily="50" charset="-128"/>
              </a:rPr>
              <a:t>2,075</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名）</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336457" y="1052736"/>
            <a:ext cx="8844055"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国や医療従事者とともに策定した各種マニュアルに基づき、対応体制を構築</a:t>
            </a:r>
          </a:p>
        </p:txBody>
      </p:sp>
      <p:sp>
        <p:nvSpPr>
          <p:cNvPr id="7" name="正方形/長方形 6"/>
          <p:cNvSpPr/>
          <p:nvPr/>
        </p:nvSpPr>
        <p:spPr>
          <a:xfrm>
            <a:off x="755576" y="2057258"/>
            <a:ext cx="4572000" cy="738664"/>
          </a:xfrm>
          <a:prstGeom prst="rect">
            <a:avLst/>
          </a:prstGeom>
        </p:spPr>
        <p:txBody>
          <a:bodyPr>
            <a:spAutoFit/>
          </a:bodyPr>
          <a:lstStyle/>
          <a:p>
            <a:pPr lvl="0">
              <a:defRPr/>
            </a:pPr>
            <a:r>
              <a:rPr lang="en-US" altLang="ja-JP" sz="1400" b="1" u="sng"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首脳等対応医療機関</a:t>
            </a:r>
            <a:r>
              <a:rPr lang="en-US" altLang="ja-JP" sz="1400" b="1" u="sng" dirty="0">
                <a:latin typeface="Meiryo UI" panose="020B0604030504040204" pitchFamily="50" charset="-128"/>
                <a:ea typeface="Meiryo UI" panose="020B0604030504040204" pitchFamily="50" charset="-128"/>
              </a:rPr>
              <a:t>】</a:t>
            </a:r>
          </a:p>
          <a:p>
            <a:pPr lvl="0">
              <a:defRPr/>
            </a:pPr>
            <a:endParaRPr lang="en-US" altLang="ja-JP" sz="1400" b="1" u="sng" dirty="0">
              <a:latin typeface="Meiryo UI" panose="020B0604030504040204" pitchFamily="50" charset="-128"/>
              <a:ea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大阪市内を中心に複数の首脳等対応医療機関を設置</a:t>
            </a:r>
            <a:endParaRPr lang="en-US" altLang="ja-JP" sz="1400" dirty="0">
              <a:latin typeface="Meiryo UI" panose="020B0604030504040204" pitchFamily="50" charset="-128"/>
              <a:ea typeface="Meiryo UI" panose="020B0604030504040204" pitchFamily="50" charset="-128"/>
            </a:endParaRPr>
          </a:p>
        </p:txBody>
      </p:sp>
      <p:sp>
        <p:nvSpPr>
          <p:cNvPr id="8" name="正方形/長方形 7"/>
          <p:cNvSpPr/>
          <p:nvPr/>
        </p:nvSpPr>
        <p:spPr>
          <a:xfrm>
            <a:off x="755576" y="2980690"/>
            <a:ext cx="5886400" cy="1600438"/>
          </a:xfrm>
          <a:prstGeom prst="rect">
            <a:avLst/>
          </a:prstGeom>
        </p:spPr>
        <p:txBody>
          <a:bodyPr wrap="square">
            <a:spAutoFit/>
          </a:bodyPr>
          <a:lstStyle/>
          <a:p>
            <a:pPr lvl="0">
              <a:defRPr/>
            </a:pPr>
            <a:r>
              <a:rPr lang="en-US" altLang="ja-JP" sz="1400" b="1" u="sng" dirty="0">
                <a:latin typeface="Meiryo UI" panose="020B0604030504040204" pitchFamily="50" charset="-128"/>
                <a:ea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rPr>
              <a:t>首脳等の救急搬送体制</a:t>
            </a:r>
            <a:r>
              <a:rPr lang="en-US" altLang="ja-JP" sz="1400" b="1" u="sng" dirty="0">
                <a:latin typeface="Meiryo UI" panose="020B0604030504040204" pitchFamily="50" charset="-128"/>
                <a:ea typeface="Meiryo UI" panose="020B0604030504040204" pitchFamily="50" charset="-128"/>
              </a:rPr>
              <a:t>】</a:t>
            </a:r>
          </a:p>
          <a:p>
            <a:pPr lvl="0">
              <a:defRPr/>
            </a:pP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会議場滞在時</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ホテル滞在時</a:t>
            </a: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rPr>
              <a:t>　〇</a:t>
            </a:r>
            <a:r>
              <a:rPr lang="ja-JP" altLang="en-US" sz="1400" dirty="0">
                <a:latin typeface="Meiryo UI" panose="020B0604030504040204" pitchFamily="50" charset="-128"/>
                <a:ea typeface="Meiryo UI" panose="020B0604030504040204" pitchFamily="50" charset="-128"/>
              </a:rPr>
              <a:t>空港滞在時・移動</a:t>
            </a:r>
            <a:r>
              <a:rPr lang="ja-JP" altLang="en-US" sz="1400" dirty="0" smtClean="0">
                <a:latin typeface="Meiryo UI" panose="020B0604030504040204" pitchFamily="50" charset="-128"/>
                <a:ea typeface="Meiryo UI" panose="020B0604030504040204" pitchFamily="50" charset="-128"/>
              </a:rPr>
              <a:t>時　に</a:t>
            </a:r>
            <a:r>
              <a:rPr lang="ja-JP" altLang="en-US" sz="1400" dirty="0">
                <a:latin typeface="Meiryo UI" panose="020B0604030504040204" pitchFamily="50" charset="-128"/>
                <a:ea typeface="Meiryo UI" panose="020B0604030504040204" pitchFamily="50" charset="-128"/>
              </a:rPr>
              <a:t>対応できる体制構築</a:t>
            </a:r>
            <a:endParaRPr lang="en-US" altLang="ja-JP" sz="1400" dirty="0">
              <a:latin typeface="Meiryo UI" panose="020B0604030504040204" pitchFamily="50" charset="-128"/>
              <a:ea typeface="Meiryo UI" panose="020B0604030504040204" pitchFamily="50" charset="-128"/>
            </a:endParaRPr>
          </a:p>
          <a:p>
            <a:pPr lvl="0">
              <a:defRPr/>
            </a:pPr>
            <a:endParaRPr lang="en-US" altLang="ja-JP" sz="1400" dirty="0">
              <a:latin typeface="Meiryo UI" panose="020B0604030504040204" pitchFamily="50" charset="-128"/>
              <a:ea typeface="Meiryo UI" panose="020B0604030504040204" pitchFamily="50" charset="-128"/>
            </a:endParaRPr>
          </a:p>
          <a:p>
            <a:pPr lvl="0">
              <a:defRPr/>
            </a:pPr>
            <a:r>
              <a:rPr lang="ja-JP" altLang="en-US" sz="1400" dirty="0" smtClean="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救急車又はドクターヘリ・消防防災ヘリによる搬送</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784000" y="6489360"/>
            <a:ext cx="360000" cy="338554"/>
          </a:xfrm>
          <a:prstGeom prst="rect">
            <a:avLst/>
          </a:prstGeom>
          <a:noFill/>
        </p:spPr>
        <p:txBody>
          <a:bodyPr wrap="square" rtlCol="0">
            <a:spAutoFit/>
          </a:bodyPr>
          <a:lstStyle/>
          <a:p>
            <a:r>
              <a:rPr lang="en-US" altLang="ja-JP" sz="1600" dirty="0">
                <a:latin typeface="Arial Black" panose="020B0A04020102020204" pitchFamily="34" charset="0"/>
              </a:rPr>
              <a:t>2</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354476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大阪サミットにおける保健</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医療対策　</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感染症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角丸四角形 19"/>
          <p:cNvSpPr/>
          <p:nvPr/>
        </p:nvSpPr>
        <p:spPr>
          <a:xfrm>
            <a:off x="42161" y="591659"/>
            <a:ext cx="3303658"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感染症</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対策</a:t>
            </a:r>
          </a:p>
        </p:txBody>
      </p:sp>
      <p:sp>
        <p:nvSpPr>
          <p:cNvPr id="21" name="正方形/長方形 20"/>
          <p:cNvSpPr/>
          <p:nvPr/>
        </p:nvSpPr>
        <p:spPr>
          <a:xfrm>
            <a:off x="3554113" y="713647"/>
            <a:ext cx="4875070" cy="451406"/>
          </a:xfrm>
          <a:prstGeom prst="rect">
            <a:avLst/>
          </a:prstGeom>
        </p:spPr>
        <p:txBody>
          <a:bodyPr wrap="square">
            <a:spAutoFit/>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強化</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サーベイランスの実施及び</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感染症発生時における</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対応</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endParaRPr kumimoji="1" lang="en-US" altLang="ja-JP" sz="1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正方形/長方形 1"/>
          <p:cNvSpPr/>
          <p:nvPr/>
        </p:nvSpPr>
        <p:spPr>
          <a:xfrm>
            <a:off x="54154" y="1124744"/>
            <a:ext cx="2218877" cy="323165"/>
          </a:xfrm>
          <a:prstGeom prst="rect">
            <a:avLst/>
          </a:prstGeom>
        </p:spPr>
        <p:txBody>
          <a:bodyPr wrap="non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感染症対応体制の整備</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4" name="正方形/長方形 3"/>
          <p:cNvSpPr/>
          <p:nvPr/>
        </p:nvSpPr>
        <p:spPr>
          <a:xfrm>
            <a:off x="391160" y="1431780"/>
            <a:ext cx="8568952" cy="502702"/>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一元的な情報集約と感染症発生時の迅速な対応を行うため、（地独）大阪健康安全基盤研究所に「</a:t>
            </a:r>
            <a:r>
              <a:rPr kumimoji="1" lang="en-US" altLang="ja-JP"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G20</a:t>
            </a:r>
            <a:r>
              <a:rPr kumimoji="1" lang="ja-JP" altLang="en-US" sz="13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感染症情報解析センター」を設置</a:t>
            </a:r>
            <a:r>
              <a:rPr kumimoji="1" lang="ja-JP" altLang="en-US"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し、強化サーベイランス実施（</a:t>
            </a:r>
            <a:r>
              <a:rPr kumimoji="1" lang="en-US" altLang="ja-JP"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6</a:t>
            </a:r>
            <a:r>
              <a:rPr kumimoji="1" lang="ja-JP" altLang="en-US"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月</a:t>
            </a:r>
            <a:r>
              <a:rPr kumimoji="1" lang="en-US" altLang="ja-JP"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10</a:t>
            </a:r>
            <a:r>
              <a:rPr kumimoji="1" lang="ja-JP" altLang="en-US"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a:t>
            </a:r>
            <a:r>
              <a:rPr lang="en-US" altLang="ja-JP" sz="1300" dirty="0" smtClean="0">
                <a:latin typeface="Meiryo UI" panose="020B0604030504040204" pitchFamily="50" charset="-128"/>
                <a:ea typeface="Meiryo UI" panose="020B0604030504040204" pitchFamily="50" charset="-128"/>
              </a:rPr>
              <a:t>30</a:t>
            </a:r>
            <a:r>
              <a:rPr kumimoji="1" lang="ja-JP" altLang="en-US" sz="13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a:t>
            </a:r>
            <a:endParaRPr kumimoji="1" lang="ja-JP" altLang="en-US" sz="1300" b="0" i="0" u="none" strike="noStrike" kern="1200" cap="none" spc="0" normalizeH="0" baseline="0" noProof="0" dirty="0">
              <a:ln>
                <a:noFill/>
              </a:ln>
              <a:effectLst/>
              <a:uLnTx/>
              <a:uFillTx/>
              <a:latin typeface="Calibri"/>
              <a:ea typeface="ＭＳ Ｐゴシック" panose="020B0600070205080204" pitchFamily="50" charset="-128"/>
              <a:cs typeface="+mn-cs"/>
            </a:endParaRPr>
          </a:p>
        </p:txBody>
      </p:sp>
      <p:sp>
        <p:nvSpPr>
          <p:cNvPr id="36" name="正方形/長方形 35"/>
          <p:cNvSpPr/>
          <p:nvPr/>
        </p:nvSpPr>
        <p:spPr>
          <a:xfrm>
            <a:off x="277635" y="5457418"/>
            <a:ext cx="8568952" cy="707886"/>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通常</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実施している発生動向調査等に加え、大阪市内・空港周辺の重点地域等に</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おいて、感染力の高い疾患や救急搬送状況等についても速やかに情報を集約し、</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G20</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感染症情報解析センターにて情報集約・解析等実施</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（警察本部、医療機関、消防本部、国立感染症研究所等でサーベイランスを実施）</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p:cNvGrpSpPr/>
          <p:nvPr/>
        </p:nvGrpSpPr>
        <p:grpSpPr>
          <a:xfrm>
            <a:off x="156396" y="4348443"/>
            <a:ext cx="8816595" cy="619890"/>
            <a:chOff x="143517" y="3910557"/>
            <a:chExt cx="8816595" cy="619890"/>
          </a:xfrm>
        </p:grpSpPr>
        <p:sp>
          <p:nvSpPr>
            <p:cNvPr id="30" name="角丸四角形 29"/>
            <p:cNvSpPr/>
            <p:nvPr/>
          </p:nvSpPr>
          <p:spPr>
            <a:xfrm>
              <a:off x="143517" y="3910557"/>
              <a:ext cx="1625860" cy="6032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府内全保健所</a:t>
              </a:r>
              <a:endParaRPr kumimoji="1" lang="en-US" altLang="ja-JP"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Calibri"/>
                  <a:ea typeface="ＭＳ Ｐゴシック" panose="020B0600070205080204" pitchFamily="50" charset="-128"/>
                </a:rPr>
                <a:t>（早期情報収集）</a:t>
              </a:r>
              <a:endParaRPr kumimoji="1" lang="en-US" altLang="ja-JP" sz="105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endParaRPr>
            </a:p>
          </p:txBody>
        </p:sp>
        <p:sp>
          <p:nvSpPr>
            <p:cNvPr id="34" name="角丸四角形 33"/>
            <p:cNvSpPr/>
            <p:nvPr/>
          </p:nvSpPr>
          <p:spPr>
            <a:xfrm>
              <a:off x="1822817" y="3927218"/>
              <a:ext cx="1625860" cy="6032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大阪府警察本部</a:t>
              </a:r>
              <a:endParaRPr kumimoji="1" lang="en-US" altLang="ja-JP"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noProof="0" dirty="0" smtClean="0">
                  <a:solidFill>
                    <a:schemeClr val="tx1"/>
                  </a:solidFill>
                  <a:latin typeface="Calibri"/>
                  <a:ea typeface="ＭＳ Ｐゴシック" panose="020B0600070205080204" pitchFamily="50" charset="-128"/>
                </a:rPr>
                <a:t>（警察官サーベイランス）</a:t>
              </a:r>
              <a:endParaRPr kumimoji="1" lang="ja-JP" altLang="en-US" sz="105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endParaRPr>
            </a:p>
          </p:txBody>
        </p:sp>
        <p:sp>
          <p:nvSpPr>
            <p:cNvPr id="38" name="角丸四角形 37"/>
            <p:cNvSpPr/>
            <p:nvPr/>
          </p:nvSpPr>
          <p:spPr>
            <a:xfrm>
              <a:off x="3541234" y="3910557"/>
              <a:ext cx="1784127" cy="6032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医療機関</a:t>
              </a:r>
              <a:endParaRPr kumimoji="1" lang="en-US" altLang="ja-JP"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lvl="0" algn="ctr">
                <a:defRPr/>
              </a:pPr>
              <a:r>
                <a:rPr lang="ja-JP" altLang="en-US" sz="1050" dirty="0" smtClean="0">
                  <a:solidFill>
                    <a:schemeClr val="tx1"/>
                  </a:solidFill>
                  <a:latin typeface="Calibri"/>
                  <a:ea typeface="ＭＳ Ｐゴシック" panose="020B0600070205080204" pitchFamily="50" charset="-128"/>
                </a:rPr>
                <a:t>（医療機関</a:t>
              </a:r>
              <a:r>
                <a:rPr lang="ja-JP" altLang="en-US" sz="1050" dirty="0">
                  <a:solidFill>
                    <a:schemeClr val="tx1"/>
                  </a:solidFill>
                </a:rPr>
                <a:t>サーベイランス</a:t>
              </a:r>
              <a:r>
                <a:rPr lang="ja-JP" altLang="en-US" sz="1050" dirty="0" smtClean="0">
                  <a:solidFill>
                    <a:schemeClr val="tx1"/>
                  </a:solidFill>
                  <a:latin typeface="Calibri"/>
                  <a:ea typeface="ＭＳ Ｐゴシック" panose="020B0600070205080204" pitchFamily="50" charset="-128"/>
                </a:rPr>
                <a:t>）</a:t>
              </a:r>
              <a:endParaRPr kumimoji="1" lang="ja-JP" altLang="en-US" sz="105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endParaRPr>
            </a:p>
          </p:txBody>
        </p:sp>
        <p:sp>
          <p:nvSpPr>
            <p:cNvPr id="39" name="角丸四角形 38"/>
            <p:cNvSpPr/>
            <p:nvPr/>
          </p:nvSpPr>
          <p:spPr>
            <a:xfrm>
              <a:off x="5459346" y="3915451"/>
              <a:ext cx="1753860" cy="6032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消防本部</a:t>
              </a:r>
              <a:endParaRPr kumimoji="1" lang="en-US" altLang="ja-JP" sz="140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algn="ctr">
                <a:defRPr/>
              </a:pPr>
              <a:r>
                <a:rPr lang="ja-JP" altLang="en-US" sz="1050" dirty="0" smtClean="0">
                  <a:solidFill>
                    <a:schemeClr val="tx1"/>
                  </a:solidFill>
                </a:rPr>
                <a:t>（救急搬送サーベイランス）</a:t>
              </a:r>
              <a:endParaRPr lang="ja-JP" altLang="en-US" sz="1050" dirty="0">
                <a:solidFill>
                  <a:schemeClr val="tx1"/>
                </a:solidFill>
              </a:endParaRPr>
            </a:p>
          </p:txBody>
        </p:sp>
        <p:sp>
          <p:nvSpPr>
            <p:cNvPr id="40" name="角丸四角形 39"/>
            <p:cNvSpPr/>
            <p:nvPr/>
          </p:nvSpPr>
          <p:spPr>
            <a:xfrm>
              <a:off x="7334252" y="3910557"/>
              <a:ext cx="1625860" cy="603229"/>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35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rPr>
                <a:t>国立感染症研究所</a:t>
              </a:r>
              <a:endParaRPr kumimoji="1" lang="en-US" altLang="ja-JP" sz="1350" b="0" i="0" u="none" strike="noStrike" kern="1200" cap="none" spc="0" normalizeH="0" baseline="0" noProof="0" dirty="0" smtClean="0">
                <a:ln>
                  <a:noFill/>
                </a:ln>
                <a:solidFill>
                  <a:schemeClr val="tx1"/>
                </a:solidFill>
                <a:effectLst/>
                <a:uLnTx/>
                <a:uFillTx/>
                <a:latin typeface="Calibri"/>
                <a:ea typeface="ＭＳ Ｐゴシック" panose="020B060007020508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050" dirty="0" smtClean="0">
                  <a:solidFill>
                    <a:schemeClr val="tx1"/>
                  </a:solidFill>
                  <a:latin typeface="Calibri"/>
                  <a:ea typeface="ＭＳ Ｐゴシック" panose="020B0600070205080204" pitchFamily="50" charset="-128"/>
                </a:rPr>
                <a:t>（他府県情報収集）</a:t>
              </a:r>
              <a:endParaRPr kumimoji="1" lang="ja-JP" altLang="en-US" sz="1050" b="0" i="0" u="none" strike="noStrike" kern="1200" cap="none" spc="0" normalizeH="0" baseline="0" noProof="0" dirty="0">
                <a:ln>
                  <a:noFill/>
                </a:ln>
                <a:solidFill>
                  <a:schemeClr val="tx1"/>
                </a:solidFill>
                <a:effectLst/>
                <a:uLnTx/>
                <a:uFillTx/>
                <a:latin typeface="Calibri"/>
                <a:ea typeface="ＭＳ Ｐゴシック" panose="020B0600070205080204" pitchFamily="50" charset="-128"/>
              </a:endParaRPr>
            </a:p>
          </p:txBody>
        </p:sp>
      </p:grpSp>
      <p:grpSp>
        <p:nvGrpSpPr>
          <p:cNvPr id="53" name="グループ化 52"/>
          <p:cNvGrpSpPr/>
          <p:nvPr/>
        </p:nvGrpSpPr>
        <p:grpSpPr>
          <a:xfrm>
            <a:off x="79912" y="2068461"/>
            <a:ext cx="8972739" cy="3324055"/>
            <a:chOff x="79912" y="2132856"/>
            <a:chExt cx="8972739" cy="3324055"/>
          </a:xfrm>
        </p:grpSpPr>
        <p:sp>
          <p:nvSpPr>
            <p:cNvPr id="51" name="正方形/長方形 50"/>
            <p:cNvSpPr/>
            <p:nvPr/>
          </p:nvSpPr>
          <p:spPr>
            <a:xfrm>
              <a:off x="79912" y="4277475"/>
              <a:ext cx="8972739" cy="982749"/>
            </a:xfrm>
            <a:prstGeom prst="rect">
              <a:avLst/>
            </a:prstGeom>
            <a:noFill/>
            <a:ln w="19050">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正方形/長方形 4"/>
            <p:cNvSpPr/>
            <p:nvPr/>
          </p:nvSpPr>
          <p:spPr>
            <a:xfrm>
              <a:off x="251520" y="2132856"/>
              <a:ext cx="8568952" cy="1151963"/>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6" name="角丸四角形 5"/>
            <p:cNvSpPr/>
            <p:nvPr/>
          </p:nvSpPr>
          <p:spPr>
            <a:xfrm>
              <a:off x="534000" y="2303111"/>
              <a:ext cx="3780420" cy="7394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20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G20</a:t>
              </a:r>
              <a:r>
                <a:rPr kumimoji="1" lang="ja-JP" altLang="en-US" sz="20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感染症情報解析センター</a:t>
              </a:r>
              <a:endParaRPr kumimoji="1" lang="ja-JP" altLang="en-US" sz="20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7" name="テキスト ボックス 6"/>
            <p:cNvSpPr txBox="1"/>
            <p:nvPr/>
          </p:nvSpPr>
          <p:spPr>
            <a:xfrm>
              <a:off x="4811848" y="2279210"/>
              <a:ext cx="3747843" cy="873444"/>
            </a:xfrm>
            <a:prstGeom prst="rect">
              <a:avLst/>
            </a:prstGeom>
            <a:noFill/>
          </p:spPr>
          <p:txBody>
            <a:bodyPr wrap="square" rtlCol="0">
              <a:spAutoFit/>
            </a:bodyPr>
            <a:lstStyle/>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〇大阪健康安全基盤研究所（３～４名）</a:t>
              </a: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〇国立感染症研究所（１名）</a:t>
              </a:r>
              <a:endParaRPr kumimoji="1" lang="en-US" altLang="ja-JP"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〇大阪府市職員（府２名・市１名）</a:t>
              </a:r>
              <a:endParaRPr kumimoji="1" lang="ja-JP" altLang="en-US" sz="16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 name="二等辺三角形 9"/>
            <p:cNvSpPr/>
            <p:nvPr/>
          </p:nvSpPr>
          <p:spPr>
            <a:xfrm>
              <a:off x="3633991" y="3105882"/>
              <a:ext cx="1838233" cy="383478"/>
            </a:xfrm>
            <a:prstGeom prst="triangle">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15" name="直線コネクタ 14"/>
            <p:cNvCxnSpPr>
              <a:stCxn id="30" idx="0"/>
              <a:endCxn id="10" idx="3"/>
            </p:cNvCxnSpPr>
            <p:nvPr/>
          </p:nvCxnSpPr>
          <p:spPr>
            <a:xfrm flipV="1">
              <a:off x="969326" y="3489360"/>
              <a:ext cx="3583782" cy="923478"/>
            </a:xfrm>
            <a:prstGeom prst="line">
              <a:avLst/>
            </a:prstGeom>
            <a:ln w="28575"/>
          </p:spPr>
          <p:style>
            <a:lnRef idx="1">
              <a:schemeClr val="dk1"/>
            </a:lnRef>
            <a:fillRef idx="0">
              <a:schemeClr val="dk1"/>
            </a:fillRef>
            <a:effectRef idx="0">
              <a:schemeClr val="dk1"/>
            </a:effectRef>
            <a:fontRef idx="minor">
              <a:schemeClr val="tx1"/>
            </a:fontRef>
          </p:style>
        </p:cxnSp>
        <p:cxnSp>
          <p:nvCxnSpPr>
            <p:cNvPr id="25" name="直線コネクタ 24"/>
            <p:cNvCxnSpPr>
              <a:stCxn id="34" idx="0"/>
              <a:endCxn id="10" idx="3"/>
            </p:cNvCxnSpPr>
            <p:nvPr/>
          </p:nvCxnSpPr>
          <p:spPr>
            <a:xfrm flipV="1">
              <a:off x="2648626" y="3489360"/>
              <a:ext cx="1904482" cy="940139"/>
            </a:xfrm>
            <a:prstGeom prst="line">
              <a:avLst/>
            </a:prstGeom>
            <a:ln w="28575"/>
          </p:spPr>
          <p:style>
            <a:lnRef idx="1">
              <a:schemeClr val="dk1"/>
            </a:lnRef>
            <a:fillRef idx="0">
              <a:schemeClr val="dk1"/>
            </a:fillRef>
            <a:effectRef idx="0">
              <a:schemeClr val="dk1"/>
            </a:effectRef>
            <a:fontRef idx="minor">
              <a:schemeClr val="tx1"/>
            </a:fontRef>
          </p:style>
        </p:cxnSp>
        <p:cxnSp>
          <p:nvCxnSpPr>
            <p:cNvPr id="44" name="直線コネクタ 43"/>
            <p:cNvCxnSpPr>
              <a:stCxn id="38" idx="0"/>
              <a:endCxn id="10" idx="3"/>
            </p:cNvCxnSpPr>
            <p:nvPr/>
          </p:nvCxnSpPr>
          <p:spPr>
            <a:xfrm flipV="1">
              <a:off x="4446177" y="3489360"/>
              <a:ext cx="106931" cy="923478"/>
            </a:xfrm>
            <a:prstGeom prst="line">
              <a:avLst/>
            </a:prstGeom>
            <a:ln w="28575"/>
          </p:spPr>
          <p:style>
            <a:lnRef idx="1">
              <a:schemeClr val="dk1"/>
            </a:lnRef>
            <a:fillRef idx="0">
              <a:schemeClr val="dk1"/>
            </a:fillRef>
            <a:effectRef idx="0">
              <a:schemeClr val="dk1"/>
            </a:effectRef>
            <a:fontRef idx="minor">
              <a:schemeClr val="tx1"/>
            </a:fontRef>
          </p:style>
        </p:cxnSp>
        <p:cxnSp>
          <p:nvCxnSpPr>
            <p:cNvPr id="46" name="直線コネクタ 45"/>
            <p:cNvCxnSpPr>
              <a:stCxn id="39" idx="0"/>
              <a:endCxn id="10" idx="3"/>
            </p:cNvCxnSpPr>
            <p:nvPr/>
          </p:nvCxnSpPr>
          <p:spPr>
            <a:xfrm flipH="1" flipV="1">
              <a:off x="4553108" y="3489360"/>
              <a:ext cx="1796047" cy="928372"/>
            </a:xfrm>
            <a:prstGeom prst="line">
              <a:avLst/>
            </a:prstGeom>
            <a:ln w="28575"/>
          </p:spPr>
          <p:style>
            <a:lnRef idx="1">
              <a:schemeClr val="dk1"/>
            </a:lnRef>
            <a:fillRef idx="0">
              <a:schemeClr val="dk1"/>
            </a:fillRef>
            <a:effectRef idx="0">
              <a:schemeClr val="dk1"/>
            </a:effectRef>
            <a:fontRef idx="minor">
              <a:schemeClr val="tx1"/>
            </a:fontRef>
          </p:style>
        </p:cxnSp>
        <p:cxnSp>
          <p:nvCxnSpPr>
            <p:cNvPr id="50" name="直線コネクタ 49"/>
            <p:cNvCxnSpPr>
              <a:stCxn id="40" idx="0"/>
              <a:endCxn id="10" idx="3"/>
            </p:cNvCxnSpPr>
            <p:nvPr/>
          </p:nvCxnSpPr>
          <p:spPr>
            <a:xfrm flipH="1" flipV="1">
              <a:off x="4553108" y="3489360"/>
              <a:ext cx="3606953" cy="923478"/>
            </a:xfrm>
            <a:prstGeom prst="line">
              <a:avLst/>
            </a:prstGeom>
            <a:ln w="28575"/>
          </p:spPr>
          <p:style>
            <a:lnRef idx="1">
              <a:schemeClr val="dk1"/>
            </a:lnRef>
            <a:fillRef idx="0">
              <a:schemeClr val="dk1"/>
            </a:fillRef>
            <a:effectRef idx="0">
              <a:schemeClr val="dk1"/>
            </a:effectRef>
            <a:fontRef idx="minor">
              <a:schemeClr val="tx1"/>
            </a:fontRef>
          </p:style>
        </p:cxnSp>
        <p:sp>
          <p:nvSpPr>
            <p:cNvPr id="37" name="楕円 36"/>
            <p:cNvSpPr/>
            <p:nvPr/>
          </p:nvSpPr>
          <p:spPr>
            <a:xfrm>
              <a:off x="2777066" y="3664400"/>
              <a:ext cx="3562710" cy="510043"/>
            </a:xfrm>
            <a:prstGeom prst="ellipse">
              <a:avLst/>
            </a:prstGeom>
            <a:ln w="28575">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感染症情報集約</a:t>
              </a: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5" name="正方形/長方形 34"/>
            <p:cNvSpPr/>
            <p:nvPr/>
          </p:nvSpPr>
          <p:spPr>
            <a:xfrm>
              <a:off x="3447396" y="5133746"/>
              <a:ext cx="2177199" cy="323165"/>
            </a:xfrm>
            <a:prstGeom prst="rect">
              <a:avLst/>
            </a:prstGeom>
            <a:solidFill>
              <a:schemeClr val="tx1"/>
            </a:solidFill>
          </p:spPr>
          <p:txBody>
            <a:bodyPr wrap="none">
              <a:spAutoFit/>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強化サーベイランス実施</a:t>
              </a:r>
              <a:endParaRPr kumimoji="1" lang="en-US" altLang="ja-JP"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grpSp>
      <p:sp>
        <p:nvSpPr>
          <p:cNvPr id="52" name="正方形/長方形 51"/>
          <p:cNvSpPr/>
          <p:nvPr/>
        </p:nvSpPr>
        <p:spPr>
          <a:xfrm>
            <a:off x="30445" y="6165304"/>
            <a:ext cx="9022206" cy="707886"/>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G20</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大阪サミット版</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DHEAT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保健所のみで対応困難な場合に備え、平日（</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28</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、土曜（</a:t>
            </a:r>
            <a:r>
              <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29</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日）、日曜（</a:t>
            </a:r>
            <a:r>
              <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30</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日）に各３チームが待機</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400" dirty="0" smtClean="0">
                <a:latin typeface="Meiryo UI" panose="020B0604030504040204" pitchFamily="50" charset="-128"/>
                <a:ea typeface="Meiryo UI" panose="020B0604030504040204" pitchFamily="50" charset="-128"/>
              </a:rPr>
              <a:t>　　　　　　　　　　　　　　　　　　　　　　　　　　　　　　　　　　　　　　　　　　（１チーム；医師１名、保健師２名、連絡員１名）</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372200" y="5195829"/>
            <a:ext cx="2736304" cy="276999"/>
          </a:xfrm>
          <a:prstGeom prst="rect">
            <a:avLst/>
          </a:prstGeom>
          <a:noFill/>
        </p:spPr>
        <p:txBody>
          <a:bodyPr wrap="squar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学校、薬局でも強化サーベイランス実施</a:t>
            </a:r>
            <a:endParaRPr kumimoji="1" lang="ja-JP" altLang="en-US" sz="12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8784000" y="6489360"/>
            <a:ext cx="360000" cy="338554"/>
          </a:xfrm>
          <a:prstGeom prst="rect">
            <a:avLst/>
          </a:prstGeom>
          <a:noFill/>
        </p:spPr>
        <p:txBody>
          <a:bodyPr wrap="square" rtlCol="0">
            <a:spAutoFit/>
          </a:bodyPr>
          <a:lstStyle/>
          <a:p>
            <a:r>
              <a:rPr kumimoji="1" lang="en-US" altLang="ja-JP" sz="1600" dirty="0" smtClean="0">
                <a:latin typeface="Arial Black" panose="020B0A04020102020204" pitchFamily="34" charset="0"/>
              </a:rPr>
              <a:t>3</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1166338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大阪サミットにおける保健</a:t>
            </a: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医療対策　</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医薬品・毒物劇物・食品</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角丸四角形 4"/>
          <p:cNvSpPr/>
          <p:nvPr/>
        </p:nvSpPr>
        <p:spPr>
          <a:xfrm>
            <a:off x="69105" y="572192"/>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テロ対策・</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災害用　医</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薬品備蓄</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供給</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p:cNvSpPr/>
          <p:nvPr/>
        </p:nvSpPr>
        <p:spPr>
          <a:xfrm>
            <a:off x="4288272" y="637324"/>
            <a:ext cx="4913528" cy="297517"/>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災害用及びテロ対策用医薬品等の備蓄・供給体制の構築</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角丸四角形 9"/>
          <p:cNvSpPr/>
          <p:nvPr/>
        </p:nvSpPr>
        <p:spPr>
          <a:xfrm>
            <a:off x="54706" y="1772816"/>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毒物劇物の適正管理・監視指導</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p:cNvSpPr/>
          <p:nvPr/>
        </p:nvSpPr>
        <p:spPr>
          <a:xfrm>
            <a:off x="4311166" y="1837948"/>
            <a:ext cx="4863139" cy="297517"/>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毒物劇物取扱施設の監視指導及び危害発生時の対応</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251520" y="1045185"/>
            <a:ext cx="8878930" cy="900246"/>
          </a:xfrm>
          <a:prstGeom prst="rect">
            <a:avLst/>
          </a:prstGeom>
        </p:spPr>
        <p:txBody>
          <a:bodyPr wrap="square">
            <a:spAutoFit/>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・災害用医薬品等：　備蓄・供給体制を確認</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・テロ対策用医薬品（解毒剤）：　備蓄量を把握し、医薬品を選定・発注</a:t>
            </a:r>
            <a:endParaRPr kumimoji="1" lang="en-US" altLang="ja-JP" sz="1400" b="0" i="0" u="none" strike="sngStrike" kern="120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8" name="正方形/長方形 17"/>
          <p:cNvSpPr/>
          <p:nvPr/>
        </p:nvSpPr>
        <p:spPr>
          <a:xfrm>
            <a:off x="272878" y="2320617"/>
            <a:ext cx="8907634" cy="964367"/>
          </a:xfrm>
          <a:prstGeom prst="rect">
            <a:avLst/>
          </a:prstGeom>
        </p:spPr>
        <p:txBody>
          <a:bodyPr wrap="square">
            <a:spAutoFit/>
          </a:bodyPr>
          <a:lstStyle/>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・毒物劇物取扱施設等を対象とした監視指導・適正</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管理：　府内・市内の全関係施設の監視指導</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実施</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80"/>
              </a:lnSpc>
              <a:spcBef>
                <a:spcPts val="0"/>
              </a:spcBef>
              <a:spcAft>
                <a:spcPts val="0"/>
              </a:spcAft>
              <a:buClrTx/>
              <a:buSzTx/>
              <a:buFontTx/>
              <a:buNone/>
              <a:tabLst/>
              <a:defRPr/>
            </a:pPr>
            <a:endParaRPr kumimoji="1" lang="en-US" altLang="ja-JP" sz="140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危</a:t>
            </a:r>
            <a:r>
              <a:rPr kumimoji="1" lang="ja-JP" altLang="en-US" sz="1400" b="0" i="0" u="none" strike="sng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害</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発生</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時の対応：　事故発生時対応マニュアル（通報系統等を含む）に基づき対応。</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また、マニュアルを厚生労働省、大阪府、大阪市で共有し、迅速な情報伝達を図る。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角丸四角形 11"/>
          <p:cNvSpPr/>
          <p:nvPr/>
        </p:nvSpPr>
        <p:spPr>
          <a:xfrm>
            <a:off x="75430" y="3429000"/>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食品関連施設の監視指導</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4" name="正方形/長方形 13"/>
          <p:cNvSpPr/>
          <p:nvPr/>
        </p:nvSpPr>
        <p:spPr>
          <a:xfrm>
            <a:off x="4248468" y="3494132"/>
            <a:ext cx="4895532" cy="297517"/>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食品事故発生</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防止</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のための監視指導及び食中毒発生時の対応</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正方形/長方形 14"/>
          <p:cNvSpPr/>
          <p:nvPr/>
        </p:nvSpPr>
        <p:spPr>
          <a:xfrm>
            <a:off x="292953" y="3941182"/>
            <a:ext cx="8883850" cy="2734082"/>
          </a:xfrm>
          <a:prstGeom prst="rect">
            <a:avLst/>
          </a:prstGeom>
        </p:spPr>
        <p:txBody>
          <a:bodyPr wrap="square">
            <a:spAutoFit/>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食品関係施設等を対象とした監視</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指導：　</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（令和元年</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日終了予定）</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8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・食中毒発生時の対応：マニュアルに基づく対応体制の確保　</a:t>
            </a:r>
          </a:p>
          <a:p>
            <a:pPr lvl="0">
              <a:lnSpc>
                <a:spcPts val="2200"/>
              </a:lnSpc>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・緊急時連絡体制を構築し、連絡調整要員を配置（大阪府大手前庁舎、</a:t>
            </a:r>
            <a:r>
              <a:rPr lang="ja-JP" altLang="en-US" sz="1400" dirty="0" smtClean="0">
                <a:latin typeface="Meiryo UI" panose="020B0604030504040204" pitchFamily="50" charset="-128"/>
                <a:ea typeface="Meiryo UI" panose="020B0604030504040204" pitchFamily="50" charset="-128"/>
              </a:rPr>
              <a:t>咲</a:t>
            </a:r>
            <a:r>
              <a:rPr lang="ja-JP" altLang="en-US" sz="1400" dirty="0">
                <a:latin typeface="Meiryo UI" panose="020B0604030504040204" pitchFamily="50" charset="-128"/>
                <a:ea typeface="Meiryo UI" panose="020B0604030504040204" pitchFamily="50" charset="-128"/>
              </a:rPr>
              <a:t>洲庁舎</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a:lnSpc>
                <a:spcPts val="2200"/>
              </a:lnSpc>
              <a:defRPr/>
            </a:pP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・食中毒等の健康危機事象発生時に初動調査を行う必要人員の配置（</a:t>
            </a:r>
            <a:r>
              <a:rPr lang="ja-JP" altLang="en-US" sz="1400" dirty="0" smtClean="0">
                <a:latin typeface="Meiryo UI" panose="020B0604030504040204" pitchFamily="50" charset="-128"/>
                <a:ea typeface="Meiryo UI" panose="020B0604030504040204" pitchFamily="50" charset="-128"/>
              </a:rPr>
              <a:t>咲</a:t>
            </a:r>
            <a:r>
              <a:rPr lang="ja-JP" altLang="en-US" sz="1400" dirty="0">
                <a:latin typeface="Meiryo UI" panose="020B0604030504040204" pitchFamily="50" charset="-128"/>
                <a:ea typeface="Meiryo UI" panose="020B0604030504040204" pitchFamily="50" charset="-128"/>
              </a:rPr>
              <a:t>洲庁舎</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endParaRPr kumimoji="1" lang="en-US" altLang="ja-JP" sz="14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6" name="正方形/長方形 15"/>
          <p:cNvSpPr/>
          <p:nvPr/>
        </p:nvSpPr>
        <p:spPr>
          <a:xfrm>
            <a:off x="395536" y="4340810"/>
            <a:ext cx="8496944" cy="746358"/>
          </a:xfrm>
          <a:prstGeom prst="rect">
            <a:avLst/>
          </a:prstGeom>
        </p:spPr>
        <p:txBody>
          <a:bodyPr wrap="square">
            <a:spAutoFit/>
          </a:bodyPr>
          <a:lstStyle/>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府</a:t>
            </a:r>
            <a:r>
              <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対象施設：</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大規模宿泊施設</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施設、大規模弁当調製施設</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46</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施設、その他食品関係施設</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市</a:t>
            </a:r>
            <a:r>
              <a:rPr kumimoji="1" lang="zh-TW"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対象施設</a:t>
            </a:r>
            <a:r>
              <a:rPr kumimoji="1" lang="zh-TW"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首脳会議場・宿泊施設等</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29</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施設、大規模</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宿泊</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施設</a:t>
            </a:r>
            <a:r>
              <a:rPr kumimoji="1" lang="en-US" altLang="ja-JP" sz="14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4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t>施設</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、大規模弁当調製施設</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45</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68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の</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他食品関係施設</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施設</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9" name="テキスト ボックス 18"/>
          <p:cNvSpPr txBox="1"/>
          <p:nvPr/>
        </p:nvSpPr>
        <p:spPr>
          <a:xfrm>
            <a:off x="683568" y="5123989"/>
            <a:ext cx="9145016"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メディアセンター等インテックス大阪内の施設については、サミット開催期間中についても監視指導を実施予定</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0" name="テキスト ボックス 19"/>
          <p:cNvSpPr txBox="1"/>
          <p:nvPr/>
        </p:nvSpPr>
        <p:spPr>
          <a:xfrm>
            <a:off x="8784000" y="6489360"/>
            <a:ext cx="360000" cy="338554"/>
          </a:xfrm>
          <a:prstGeom prst="rect">
            <a:avLst/>
          </a:prstGeom>
          <a:noFill/>
        </p:spPr>
        <p:txBody>
          <a:bodyPr wrap="square" rtlCol="0">
            <a:spAutoFit/>
          </a:bodyPr>
          <a:lstStyle/>
          <a:p>
            <a:r>
              <a:rPr kumimoji="1" lang="en-US" altLang="ja-JP" sz="1600" dirty="0" smtClean="0">
                <a:latin typeface="Arial Black" panose="020B0A04020102020204" pitchFamily="34" charset="0"/>
              </a:rPr>
              <a:t>4</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30521348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大阪サミットにおける</a:t>
            </a:r>
            <a:r>
              <a:rPr lang="ja-JP" altLang="en-US" sz="2000" dirty="0" smtClean="0">
                <a:solidFill>
                  <a:schemeClr val="tx1"/>
                </a:solidFill>
                <a:latin typeface="Meiryo UI" panose="020B0604030504040204" pitchFamily="50" charset="-128"/>
                <a:ea typeface="Meiryo UI" panose="020B0604030504040204" pitchFamily="50" charset="-128"/>
              </a:rPr>
              <a:t>保健</a:t>
            </a:r>
            <a:r>
              <a:rPr lang="ja-JP" altLang="en-US" sz="2000" dirty="0">
                <a:solidFill>
                  <a:schemeClr val="tx1"/>
                </a:solidFill>
                <a:latin typeface="Meiryo UI" panose="020B0604030504040204" pitchFamily="50" charset="-128"/>
                <a:ea typeface="Meiryo UI" panose="020B0604030504040204" pitchFamily="50" charset="-128"/>
              </a:rPr>
              <a:t>医療対策　</a:t>
            </a:r>
            <a:r>
              <a:rPr lang="en-US" altLang="ja-JP" sz="2000" dirty="0" smtClean="0">
                <a:solidFill>
                  <a:schemeClr val="tx1"/>
                </a:solidFill>
                <a:latin typeface="Meiryo UI" panose="020B0604030504040204" pitchFamily="50" charset="-128"/>
                <a:ea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rPr>
              <a:t>宿泊・水道</a:t>
            </a:r>
            <a:r>
              <a:rPr lang="en-US" altLang="ja-JP" sz="2000" dirty="0" smtClean="0">
                <a:solidFill>
                  <a:schemeClr val="tx1"/>
                </a:solidFill>
                <a:latin typeface="Meiryo UI" panose="020B0604030504040204" pitchFamily="50" charset="-128"/>
                <a:ea typeface="Meiryo UI" panose="020B0604030504040204" pitchFamily="50" charset="-128"/>
              </a:rPr>
              <a:t>】</a:t>
            </a:r>
            <a:endParaRPr lang="ja-JP" altLang="en-US" sz="2000" dirty="0">
              <a:solidFill>
                <a:schemeClr val="tx1"/>
              </a:solidFill>
              <a:latin typeface="Meiryo UI" panose="020B0604030504040204" pitchFamily="50" charset="-128"/>
              <a:ea typeface="Meiryo UI" panose="020B0604030504040204" pitchFamily="50" charset="-128"/>
            </a:endParaRPr>
          </a:p>
        </p:txBody>
      </p:sp>
      <p:sp>
        <p:nvSpPr>
          <p:cNvPr id="16" name="角丸四角形 15"/>
          <p:cNvSpPr/>
          <p:nvPr/>
        </p:nvSpPr>
        <p:spPr>
          <a:xfrm>
            <a:off x="80638" y="548680"/>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宿泊</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施設の監視指導</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p:cNvSpPr/>
          <p:nvPr/>
        </p:nvSpPr>
        <p:spPr>
          <a:xfrm>
            <a:off x="4253676" y="600628"/>
            <a:ext cx="4998844" cy="297517"/>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宿泊者名簿の記載や共同浴場のレジオネラ対策の重点的指導</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正方形/長方形 29"/>
          <p:cNvSpPr/>
          <p:nvPr/>
        </p:nvSpPr>
        <p:spPr>
          <a:xfrm>
            <a:off x="333174" y="1028410"/>
            <a:ext cx="9011408" cy="2067233"/>
          </a:xfrm>
          <a:prstGeom prst="rect">
            <a:avLst/>
          </a:prstGeom>
        </p:spPr>
        <p:txBody>
          <a:bodyPr wrap="square">
            <a:spAutoFit/>
          </a:bodyPr>
          <a:lstStyle/>
          <a:p>
            <a:pPr lvl="0">
              <a:lnSpc>
                <a:spcPts val="2200"/>
              </a:lnSpc>
              <a:defRPr/>
            </a:pPr>
            <a:r>
              <a:rPr lang="ja-JP" altLang="en-US" sz="1400" dirty="0">
                <a:latin typeface="Meiryo UI" panose="020B0604030504040204" pitchFamily="50" charset="-128"/>
                <a:ea typeface="Meiryo UI" panose="020B0604030504040204" pitchFamily="50" charset="-128"/>
              </a:rPr>
              <a:t>・宿泊施設・開催施設を対象とした監視指導：　宿泊者名簿の記載や旅館業法に基づく衛生管理等を</a:t>
            </a:r>
            <a:r>
              <a:rPr lang="ja-JP" altLang="en-US" sz="1400" dirty="0" smtClean="0">
                <a:latin typeface="Meiryo UI" panose="020B0604030504040204" pitchFamily="50" charset="-128"/>
                <a:ea typeface="Meiryo UI" panose="020B0604030504040204" pitchFamily="50" charset="-128"/>
              </a:rPr>
              <a:t>指導</a:t>
            </a:r>
            <a:endParaRPr lang="en-US" altLang="ja-JP" sz="1400" dirty="0" smtClean="0">
              <a:latin typeface="Meiryo UI" panose="020B0604030504040204" pitchFamily="50" charset="-128"/>
              <a:ea typeface="Meiryo UI" panose="020B0604030504040204" pitchFamily="50" charset="-128"/>
            </a:endParaRPr>
          </a:p>
          <a:p>
            <a:pPr lvl="0">
              <a:lnSpc>
                <a:spcPts val="2200"/>
              </a:lnSpc>
              <a:defRPr/>
            </a:pPr>
            <a:r>
              <a:rPr lang="ja-JP" altLang="en-US" sz="1400" dirty="0" smtClean="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（府対象施設：</a:t>
            </a:r>
            <a:r>
              <a:rPr lang="en-US" altLang="zh-TW" sz="1200" dirty="0">
                <a:latin typeface="Meiryo UI" panose="020B0604030504040204" pitchFamily="50" charset="-128"/>
                <a:ea typeface="Meiryo UI" panose="020B0604030504040204" pitchFamily="50" charset="-128"/>
              </a:rPr>
              <a:t>33</a:t>
            </a:r>
            <a:r>
              <a:rPr lang="zh-TW" altLang="en-US" sz="1200" dirty="0">
                <a:latin typeface="Meiryo UI" panose="020B0604030504040204" pitchFamily="50" charset="-128"/>
                <a:ea typeface="Meiryo UI" panose="020B0604030504040204" pitchFamily="50" charset="-128"/>
              </a:rPr>
              <a:t>施設（</a:t>
            </a:r>
            <a:r>
              <a:rPr lang="en-US" altLang="zh-TW" sz="1200" dirty="0">
                <a:latin typeface="Meiryo UI" panose="020B0604030504040204" pitchFamily="50" charset="-128"/>
                <a:ea typeface="Meiryo UI" panose="020B0604030504040204" pitchFamily="50" charset="-128"/>
              </a:rPr>
              <a:t>5</a:t>
            </a:r>
            <a:r>
              <a:rPr lang="zh-TW" altLang="en-US" sz="1200" dirty="0">
                <a:latin typeface="Meiryo UI" panose="020B0604030504040204" pitchFamily="50" charset="-128"/>
                <a:ea typeface="Meiryo UI" panose="020B0604030504040204" pitchFamily="50" charset="-128"/>
              </a:rPr>
              <a:t>月</a:t>
            </a:r>
            <a:r>
              <a:rPr lang="en-US" altLang="zh-TW" sz="1200" dirty="0">
                <a:latin typeface="Meiryo UI" panose="020B0604030504040204" pitchFamily="50" charset="-128"/>
                <a:ea typeface="Meiryo UI" panose="020B0604030504040204" pitchFamily="50" charset="-128"/>
              </a:rPr>
              <a:t>17</a:t>
            </a:r>
            <a:r>
              <a:rPr lang="zh-TW" altLang="en-US" sz="1200" dirty="0">
                <a:latin typeface="Meiryo UI" panose="020B0604030504040204" pitchFamily="50" charset="-128"/>
                <a:ea typeface="Meiryo UI" panose="020B0604030504040204" pitchFamily="50" charset="-128"/>
              </a:rPr>
              <a:t>日終了）、市対象施設：</a:t>
            </a:r>
            <a:r>
              <a:rPr lang="en-US" altLang="zh-TW" sz="1200" dirty="0">
                <a:latin typeface="Meiryo UI" panose="020B0604030504040204" pitchFamily="50" charset="-128"/>
                <a:ea typeface="Meiryo UI" panose="020B0604030504040204" pitchFamily="50" charset="-128"/>
              </a:rPr>
              <a:t>175</a:t>
            </a:r>
            <a:r>
              <a:rPr lang="zh-TW" altLang="en-US" sz="1200" dirty="0">
                <a:latin typeface="Meiryo UI" panose="020B0604030504040204" pitchFamily="50" charset="-128"/>
                <a:ea typeface="Meiryo UI" panose="020B0604030504040204" pitchFamily="50" charset="-128"/>
              </a:rPr>
              <a:t>施設（</a:t>
            </a:r>
            <a:r>
              <a:rPr lang="en-US" altLang="zh-TW" sz="1200" dirty="0" smtClean="0">
                <a:latin typeface="Meiryo UI" panose="020B0604030504040204" pitchFamily="50" charset="-128"/>
                <a:ea typeface="Meiryo UI" panose="020B0604030504040204" pitchFamily="50" charset="-128"/>
              </a:rPr>
              <a:t>6</a:t>
            </a:r>
            <a:r>
              <a:rPr lang="zh-TW" altLang="en-US" sz="1200" dirty="0" smtClean="0">
                <a:latin typeface="Meiryo UI" panose="020B0604030504040204" pitchFamily="50" charset="-128"/>
                <a:ea typeface="Meiryo UI" panose="020B0604030504040204" pitchFamily="50" charset="-128"/>
              </a:rPr>
              <a:t>月</a:t>
            </a:r>
            <a:r>
              <a:rPr lang="en-US" altLang="zh-TW" sz="1200" dirty="0" smtClean="0">
                <a:latin typeface="Meiryo UI" panose="020B0604030504040204" pitchFamily="50" charset="-128"/>
                <a:ea typeface="Meiryo UI" panose="020B0604030504040204" pitchFamily="50" charset="-128"/>
              </a:rPr>
              <a:t>12</a:t>
            </a:r>
            <a:r>
              <a:rPr lang="zh-TW" altLang="en-US" sz="1200" dirty="0" smtClean="0">
                <a:latin typeface="Meiryo UI" panose="020B0604030504040204" pitchFamily="50" charset="-128"/>
                <a:ea typeface="Meiryo UI" panose="020B0604030504040204" pitchFamily="50" charset="-128"/>
              </a:rPr>
              <a:t>日</a:t>
            </a:r>
            <a:r>
              <a:rPr lang="zh-TW" altLang="en-US" sz="1200" dirty="0">
                <a:latin typeface="Meiryo UI" panose="020B0604030504040204" pitchFamily="50" charset="-128"/>
                <a:ea typeface="Meiryo UI" panose="020B0604030504040204" pitchFamily="50" charset="-128"/>
              </a:rPr>
              <a:t>現在</a:t>
            </a:r>
            <a:r>
              <a:rPr lang="en-US" altLang="zh-TW" sz="1200" dirty="0" smtClean="0">
                <a:latin typeface="Meiryo UI" panose="020B0604030504040204" pitchFamily="50" charset="-128"/>
                <a:ea typeface="Meiryo UI" panose="020B0604030504040204" pitchFamily="50" charset="-128"/>
              </a:rPr>
              <a:t>171</a:t>
            </a:r>
            <a:r>
              <a:rPr lang="zh-TW" altLang="en-US" sz="1200" dirty="0">
                <a:latin typeface="Meiryo UI" panose="020B0604030504040204" pitchFamily="50" charset="-128"/>
                <a:ea typeface="Meiryo UI" panose="020B0604030504040204" pitchFamily="50" charset="-128"/>
              </a:rPr>
              <a:t>施設実施済、</a:t>
            </a:r>
            <a:r>
              <a:rPr lang="en-US" altLang="zh-TW" sz="1200" dirty="0">
                <a:latin typeface="Meiryo UI" panose="020B0604030504040204" pitchFamily="50" charset="-128"/>
                <a:ea typeface="Meiryo UI" panose="020B0604030504040204" pitchFamily="50" charset="-128"/>
              </a:rPr>
              <a:t>6</a:t>
            </a:r>
            <a:r>
              <a:rPr lang="zh-TW" altLang="en-US" sz="1200" dirty="0">
                <a:latin typeface="Meiryo UI" panose="020B0604030504040204" pitchFamily="50" charset="-128"/>
                <a:ea typeface="Meiryo UI" panose="020B0604030504040204" pitchFamily="50" charset="-128"/>
              </a:rPr>
              <a:t>月中旬終了予定） </a:t>
            </a:r>
            <a:r>
              <a:rPr lang="zh-TW" altLang="en-US" sz="12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a:lnSpc>
                <a:spcPts val="2200"/>
              </a:lnSpc>
              <a:defRPr/>
            </a:pPr>
            <a:r>
              <a:rPr lang="ja-JP" altLang="en-US" sz="1400" dirty="0" smtClean="0">
                <a:latin typeface="Meiryo UI" panose="020B0604030504040204" pitchFamily="50" charset="-128"/>
                <a:ea typeface="Meiryo UI" panose="020B0604030504040204" pitchFamily="50" charset="-128"/>
              </a:rPr>
              <a:t>・危機管理事象発生時の対応：　浴場などの水質異常等（テロは除く。）の対応体制の確保</a:t>
            </a:r>
            <a:endParaRPr lang="en-US" altLang="ja-JP" sz="1400" dirty="0" smtClean="0">
              <a:latin typeface="Meiryo UI" panose="020B0604030504040204" pitchFamily="50" charset="-128"/>
              <a:ea typeface="Meiryo UI" panose="020B0604030504040204" pitchFamily="50" charset="-128"/>
            </a:endParaRPr>
          </a:p>
          <a:p>
            <a:pPr>
              <a:lnSpc>
                <a:spcPts val="2200"/>
              </a:lnSpc>
              <a:defRPr/>
            </a:pPr>
            <a:r>
              <a:rPr lang="ja-JP" altLang="en-US" sz="1400" dirty="0">
                <a:latin typeface="Meiryo UI" panose="020B0604030504040204" pitchFamily="50" charset="-128"/>
                <a:ea typeface="Meiryo UI" panose="020B0604030504040204" pitchFamily="50" charset="-128"/>
              </a:rPr>
              <a:t>　　　飲用水異常→　飲用停止（貯水槽水道担当市と連携し立入調査）</a:t>
            </a:r>
            <a:endParaRPr lang="en-US" altLang="ja-JP" sz="1400" dirty="0">
              <a:latin typeface="Meiryo UI" panose="020B0604030504040204" pitchFamily="50" charset="-128"/>
              <a:ea typeface="Meiryo UI" panose="020B0604030504040204" pitchFamily="50" charset="-128"/>
            </a:endParaRPr>
          </a:p>
          <a:p>
            <a:pPr>
              <a:lnSpc>
                <a:spcPts val="2200"/>
              </a:lnSpc>
              <a:defRPr/>
            </a:pPr>
            <a:r>
              <a:rPr lang="ja-JP" altLang="en-US" sz="1400" dirty="0">
                <a:latin typeface="Meiryo UI" panose="020B0604030504040204" pitchFamily="50" charset="-128"/>
                <a:ea typeface="Meiryo UI" panose="020B0604030504040204" pitchFamily="50" charset="-128"/>
              </a:rPr>
              <a:t>　　　浴槽水水質汚染（レジオネラ症患者利用報告等含む）→　浴槽使用の自粛（所管保健所と連携し立入調査）</a:t>
            </a:r>
            <a:endParaRPr lang="en-US" altLang="ja-JP" sz="1400" dirty="0">
              <a:latin typeface="Meiryo UI" panose="020B0604030504040204" pitchFamily="50" charset="-128"/>
              <a:ea typeface="Meiryo UI" panose="020B0604030504040204" pitchFamily="50" charset="-128"/>
            </a:endParaRPr>
          </a:p>
          <a:p>
            <a:pPr>
              <a:lnSpc>
                <a:spcPts val="2200"/>
              </a:lnSpc>
              <a:defRPr/>
            </a:pPr>
            <a:r>
              <a:rPr lang="ja-JP" altLang="en-US" sz="1400" dirty="0">
                <a:latin typeface="Meiryo UI" panose="020B0604030504040204" pitchFamily="50" charset="-128"/>
                <a:ea typeface="Meiryo UI" panose="020B0604030504040204" pitchFamily="50" charset="-128"/>
              </a:rPr>
              <a:t>　　　その他　健康被害の発生　　→　所管保健所と連携し原因調査</a:t>
            </a:r>
            <a:endParaRPr lang="en-US" altLang="ja-JP" sz="1400" dirty="0">
              <a:latin typeface="Meiryo UI" panose="020B0604030504040204" pitchFamily="50" charset="-128"/>
              <a:ea typeface="Meiryo UI" panose="020B0604030504040204" pitchFamily="50" charset="-128"/>
            </a:endParaRPr>
          </a:p>
          <a:p>
            <a:pPr>
              <a:lnSpc>
                <a:spcPts val="2200"/>
              </a:lnSpc>
              <a:defRPr/>
            </a:pPr>
            <a:endParaRPr lang="en-US" altLang="ja-JP" sz="1400" dirty="0">
              <a:solidFill>
                <a:srgbClr val="FF0000"/>
              </a:solidFill>
              <a:latin typeface="Meiryo UI" panose="020B0604030504040204" pitchFamily="50" charset="-128"/>
              <a:ea typeface="Meiryo UI" panose="020B0604030504040204" pitchFamily="50" charset="-128"/>
            </a:endParaRPr>
          </a:p>
        </p:txBody>
      </p:sp>
      <p:sp>
        <p:nvSpPr>
          <p:cNvPr id="12" name="角丸四角形 11"/>
          <p:cNvSpPr/>
          <p:nvPr/>
        </p:nvSpPr>
        <p:spPr>
          <a:xfrm>
            <a:off x="80638" y="2931408"/>
            <a:ext cx="4198660" cy="427782"/>
          </a:xfrm>
          <a:prstGeom prst="round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水道施設の監視指導</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4304504" y="2904123"/>
            <a:ext cx="4870025" cy="502702"/>
          </a:xfrm>
          <a:prstGeom prst="rect">
            <a:avLst/>
          </a:prstGeom>
        </p:spPr>
        <p:txBody>
          <a:bodyPr wrap="square">
            <a:spAutoFit/>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水道施設の危機管理対策の強化及び危機管理事象発生時の対応</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p:cNvSpPr/>
          <p:nvPr/>
        </p:nvSpPr>
        <p:spPr>
          <a:xfrm>
            <a:off x="333174" y="3320114"/>
            <a:ext cx="9063362" cy="3093154"/>
          </a:xfrm>
          <a:prstGeom prst="rect">
            <a:avLst/>
          </a:prstGeom>
        </p:spPr>
        <p:txBody>
          <a:bodyPr wrap="square" rIns="0">
            <a:spAutoFit/>
          </a:bodyPr>
          <a:lstStyle/>
          <a:p>
            <a:pPr>
              <a:lnSpc>
                <a:spcPts val="2200"/>
              </a:lnSpc>
              <a:defRPr/>
            </a:pP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・水道施設</a:t>
            </a:r>
            <a:r>
              <a:rPr kumimoji="1" lang="ja-JP" altLang="en-US" sz="1400" i="0" strike="noStrike" kern="1200" cap="none" spc="0" normalizeH="0" baseline="0" noProof="0" dirty="0" smtClean="0">
                <a:ln>
                  <a:noFill/>
                </a:ln>
                <a:uLnTx/>
                <a:uFillTx/>
                <a:latin typeface="Meiryo UI" panose="020B0604030504040204" pitchFamily="50" charset="-128"/>
                <a:ea typeface="Meiryo UI" panose="020B0604030504040204" pitchFamily="50" charset="-128"/>
                <a:cs typeface="+mn-cs"/>
              </a:rPr>
              <a:t>の監視指導</a:t>
            </a:r>
            <a:endParaRPr kumimoji="1" lang="en-US" altLang="ja-JP" sz="1400" i="0" strike="noStrike" kern="1200" cap="none" spc="0" normalizeH="0" baseline="0" noProof="0" dirty="0" smtClean="0">
              <a:ln>
                <a:noFill/>
              </a:ln>
              <a:uLnTx/>
              <a:uFillTx/>
              <a:latin typeface="Meiryo UI" panose="020B0604030504040204" pitchFamily="50" charset="-128"/>
              <a:ea typeface="Meiryo UI" panose="020B0604030504040204" pitchFamily="50" charset="-128"/>
              <a:cs typeface="+mn-cs"/>
            </a:endParaRPr>
          </a:p>
          <a:p>
            <a:pPr>
              <a:lnSpc>
                <a:spcPts val="2200"/>
              </a:lnSpc>
              <a:defRPr/>
            </a:pPr>
            <a:r>
              <a:rPr lang="ja-JP" altLang="en-US" sz="1400" dirty="0">
                <a:latin typeface="Meiryo UI" panose="020B0604030504040204" pitchFamily="50" charset="-128"/>
                <a:ea typeface="Meiryo UI" panose="020B0604030504040204" pitchFamily="50" charset="-128"/>
              </a:rPr>
              <a:t>　　 ：　</a:t>
            </a:r>
            <a:r>
              <a:rPr lang="ja-JP" altLang="en-US" sz="1400" dirty="0" smtClean="0">
                <a:latin typeface="Meiryo UI" panose="020B0604030504040204" pitchFamily="50" charset="-128"/>
                <a:ea typeface="Meiryo UI" panose="020B0604030504040204" pitchFamily="50" charset="-128"/>
              </a:rPr>
              <a:t>インテックス大阪、</a:t>
            </a:r>
            <a:r>
              <a:rPr lang="ja-JP" altLang="en-US" sz="1400" dirty="0">
                <a:latin typeface="Meiryo UI" panose="020B0604030504040204" pitchFamily="50" charset="-128"/>
                <a:ea typeface="Meiryo UI" panose="020B0604030504040204" pitchFamily="50" charset="-128"/>
              </a:rPr>
              <a:t>各国代表宿泊施設、関係者宿泊予定施設、各国首脳等の移動経路等に配水</a:t>
            </a:r>
            <a:r>
              <a:rPr lang="ja-JP" altLang="en-US" sz="1400" dirty="0" smtClean="0">
                <a:latin typeface="Meiryo UI" panose="020B0604030504040204" pitchFamily="50" charset="-128"/>
                <a:ea typeface="Meiryo UI" panose="020B0604030504040204" pitchFamily="50" charset="-128"/>
              </a:rPr>
              <a:t>する</a:t>
            </a:r>
            <a:endParaRPr lang="en-US" altLang="ja-JP" sz="1400" dirty="0" smtClean="0">
              <a:latin typeface="Meiryo UI" panose="020B0604030504040204" pitchFamily="50" charset="-128"/>
              <a:ea typeface="Meiryo UI" panose="020B0604030504040204" pitchFamily="50" charset="-128"/>
            </a:endParaRPr>
          </a:p>
          <a:p>
            <a:pPr>
              <a:lnSpc>
                <a:spcPts val="2200"/>
              </a:lnSpc>
              <a:defRPr/>
            </a:pPr>
            <a:r>
              <a:rPr lang="ja-JP" altLang="en-US" sz="1400" dirty="0" smtClean="0">
                <a:latin typeface="Meiryo UI" panose="020B0604030504040204" pitchFamily="50" charset="-128"/>
                <a:ea typeface="Meiryo UI" panose="020B0604030504040204" pitchFamily="50" charset="-128"/>
              </a:rPr>
              <a:t>　　　　水道施設において</a:t>
            </a: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水質管理体制、減水・断水対応体制の</a:t>
            </a:r>
            <a:r>
              <a:rPr lang="ja-JP" altLang="en-US" sz="1400" dirty="0">
                <a:latin typeface="Meiryo UI" panose="020B0604030504040204" pitchFamily="50" charset="-128"/>
                <a:ea typeface="Meiryo UI" panose="020B0604030504040204" pitchFamily="50" charset="-128"/>
              </a:rPr>
              <a:t>確認</a:t>
            </a:r>
            <a:endParaRPr lang="en-US" altLang="ja-JP" sz="800" dirty="0">
              <a:latin typeface="Meiryo UI" panose="020B0604030504040204" pitchFamily="50" charset="-128"/>
              <a:ea typeface="Meiryo UI" panose="020B0604030504040204" pitchFamily="50" charset="-128"/>
            </a:endParaRPr>
          </a:p>
          <a:p>
            <a:pPr lvl="0">
              <a:lnSpc>
                <a:spcPts val="1800"/>
              </a:lnSpc>
              <a:spcBef>
                <a:spcPts val="600"/>
              </a:spcBef>
              <a:defRPr/>
            </a:pPr>
            <a:r>
              <a:rPr lang="ja-JP" altLang="en-US" sz="1400" dirty="0">
                <a:latin typeface="Meiryo UI" panose="020B0604030504040204" pitchFamily="50" charset="-128"/>
                <a:ea typeface="Meiryo UI" panose="020B0604030504040204" pitchFamily="50" charset="-128"/>
              </a:rPr>
              <a:t>　　 ：　水道事業者等への立入検査の実施</a:t>
            </a:r>
          </a:p>
          <a:p>
            <a:pPr>
              <a:lnSpc>
                <a:spcPts val="1800"/>
              </a:lnSpc>
              <a:defRPr/>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大阪府］全知事認可水道事業、専用</a:t>
            </a:r>
            <a:r>
              <a:rPr lang="ja-JP" altLang="en-US" sz="1200" dirty="0" smtClean="0">
                <a:latin typeface="Meiryo UI" panose="020B0604030504040204" pitchFamily="50" charset="-128"/>
                <a:ea typeface="Meiryo UI" panose="020B0604030504040204" pitchFamily="50" charset="-128"/>
              </a:rPr>
              <a:t>水道、関係</a:t>
            </a:r>
            <a:r>
              <a:rPr lang="ja-JP" altLang="en-US" sz="1200" dirty="0">
                <a:latin typeface="Meiryo UI" panose="020B0604030504040204" pitchFamily="50" charset="-128"/>
                <a:ea typeface="Meiryo UI" panose="020B0604030504040204" pitchFamily="50" charset="-128"/>
              </a:rPr>
              <a:t>水道事業者への重点</a:t>
            </a:r>
            <a:r>
              <a:rPr lang="ja-JP" altLang="en-US" sz="1200" dirty="0" smtClean="0">
                <a:latin typeface="Meiryo UI" panose="020B0604030504040204" pitchFamily="50" charset="-128"/>
                <a:ea typeface="Meiryo UI" panose="020B0604030504040204" pitchFamily="50" charset="-128"/>
              </a:rPr>
              <a:t>立入</a:t>
            </a:r>
            <a:endParaRPr lang="en-US" altLang="ja-JP" sz="1200" dirty="0" smtClean="0">
              <a:latin typeface="Meiryo UI" panose="020B0604030504040204" pitchFamily="50" charset="-128"/>
              <a:ea typeface="Meiryo UI" panose="020B0604030504040204" pitchFamily="50" charset="-128"/>
            </a:endParaRPr>
          </a:p>
          <a:p>
            <a:pPr>
              <a:lnSpc>
                <a:spcPts val="1800"/>
              </a:lnSpc>
              <a:defRPr/>
            </a:pPr>
            <a:r>
              <a:rPr lang="ja-JP" altLang="en-US" sz="1200" dirty="0" smtClean="0">
                <a:latin typeface="Meiryo UI" panose="020B0604030504040204" pitchFamily="50" charset="-128"/>
                <a:ea typeface="Meiryo UI" panose="020B0604030504040204" pitchFamily="50" charset="-128"/>
              </a:rPr>
              <a:t>　　　　　　　　　　　　　（知事</a:t>
            </a:r>
            <a:r>
              <a:rPr lang="ja-JP" altLang="en-US" sz="1200" dirty="0">
                <a:latin typeface="Meiryo UI" panose="020B0604030504040204" pitchFamily="50" charset="-128"/>
                <a:ea typeface="Meiryo UI" panose="020B0604030504040204" pitchFamily="50" charset="-128"/>
              </a:rPr>
              <a:t>認可水道事業：</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事業、専用水道</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施設、関係水道事業者：</a:t>
            </a:r>
            <a:r>
              <a:rPr lang="en-US" altLang="ja-JP" sz="1200" dirty="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事業について、</a:t>
            </a:r>
            <a:r>
              <a:rPr lang="en-US" altLang="ja-JP" sz="1200" dirty="0" smtClean="0">
                <a:latin typeface="Meiryo UI" panose="020B0604030504040204" pitchFamily="50" charset="-128"/>
                <a:ea typeface="Meiryo UI" panose="020B0604030504040204" pitchFamily="50" charset="-128"/>
              </a:rPr>
              <a:t>5/30</a:t>
            </a:r>
            <a:r>
              <a:rPr lang="ja-JP" altLang="en-US" sz="1200" dirty="0" err="1" smtClean="0">
                <a:latin typeface="Meiryo UI" panose="020B0604030504040204" pitchFamily="50" charset="-128"/>
                <a:ea typeface="Meiryo UI" panose="020B0604030504040204" pitchFamily="50" charset="-128"/>
              </a:rPr>
              <a:t>までに</a:t>
            </a:r>
            <a:r>
              <a:rPr lang="ja-JP" altLang="en-US" sz="1200" dirty="0" smtClean="0">
                <a:latin typeface="Meiryo UI" panose="020B0604030504040204" pitchFamily="50" charset="-128"/>
                <a:ea typeface="Meiryo UI" panose="020B0604030504040204" pitchFamily="50" charset="-128"/>
              </a:rPr>
              <a:t>現場確認済み）</a:t>
            </a:r>
            <a:endParaRPr lang="en-US" altLang="ja-JP" sz="1200" dirty="0" smtClean="0">
              <a:latin typeface="Meiryo UI" panose="020B0604030504040204" pitchFamily="50" charset="-128"/>
              <a:ea typeface="Meiryo UI" panose="020B0604030504040204" pitchFamily="50" charset="-128"/>
            </a:endParaRPr>
          </a:p>
          <a:p>
            <a:pPr lvl="0">
              <a:lnSpc>
                <a:spcPts val="1800"/>
              </a:lnSpc>
              <a:defRPr/>
            </a:pP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大阪市健康局］市内宿泊施設・開催施設（貯水槽水道等） </a:t>
            </a:r>
            <a:r>
              <a:rPr lang="en-US" altLang="ja-JP" sz="1200" dirty="0">
                <a:latin typeface="Meiryo UI" panose="020B0604030504040204" pitchFamily="50" charset="-128"/>
                <a:ea typeface="Meiryo UI" panose="020B0604030504040204" pitchFamily="50" charset="-128"/>
              </a:rPr>
              <a:t>175</a:t>
            </a:r>
            <a:r>
              <a:rPr lang="ja-JP" altLang="en-US" sz="1200" dirty="0">
                <a:latin typeface="Meiryo UI" panose="020B0604030504040204" pitchFamily="50" charset="-128"/>
                <a:ea typeface="Meiryo UI" panose="020B0604030504040204" pitchFamily="50" charset="-128"/>
              </a:rPr>
              <a:t>施設（</a:t>
            </a:r>
            <a:r>
              <a:rPr lang="en-US" altLang="ja-JP" sz="1200" dirty="0">
                <a:latin typeface="Meiryo UI" panose="020B0604030504040204" pitchFamily="50" charset="-128"/>
                <a:ea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rPr>
              <a:t>月</a:t>
            </a:r>
            <a:r>
              <a:rPr lang="en-US" altLang="ja-JP" sz="1200" dirty="0" smtClean="0">
                <a:latin typeface="Meiryo UI" panose="020B0604030504040204" pitchFamily="50" charset="-128"/>
                <a:ea typeface="Meiryo UI" panose="020B0604030504040204" pitchFamily="50" charset="-128"/>
              </a:rPr>
              <a:t>12</a:t>
            </a:r>
            <a:r>
              <a:rPr lang="ja-JP" altLang="en-US" sz="1200" dirty="0" smtClean="0">
                <a:latin typeface="Meiryo UI" panose="020B0604030504040204" pitchFamily="50" charset="-128"/>
                <a:ea typeface="Meiryo UI" panose="020B0604030504040204" pitchFamily="50" charset="-128"/>
              </a:rPr>
              <a:t>日</a:t>
            </a:r>
            <a:r>
              <a:rPr lang="ja-JP" altLang="en-US" sz="1200" dirty="0">
                <a:latin typeface="Meiryo UI" panose="020B0604030504040204" pitchFamily="50" charset="-128"/>
                <a:ea typeface="Meiryo UI" panose="020B0604030504040204" pitchFamily="50" charset="-128"/>
              </a:rPr>
              <a:t>現在</a:t>
            </a:r>
            <a:r>
              <a:rPr lang="en-US" altLang="ja-JP" sz="1200" dirty="0" smtClean="0">
                <a:latin typeface="Meiryo UI" panose="020B0604030504040204" pitchFamily="50" charset="-128"/>
                <a:ea typeface="Meiryo UI" panose="020B0604030504040204" pitchFamily="50" charset="-128"/>
              </a:rPr>
              <a:t>171</a:t>
            </a:r>
            <a:r>
              <a:rPr lang="ja-JP" altLang="en-US" sz="1200" dirty="0">
                <a:latin typeface="Meiryo UI" panose="020B0604030504040204" pitchFamily="50" charset="-128"/>
                <a:ea typeface="Meiryo UI" panose="020B0604030504040204" pitchFamily="50" charset="-128"/>
              </a:rPr>
              <a:t>施設実施済、</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月中旬終了予定</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a:p>
            <a:pPr lvl="0">
              <a:lnSpc>
                <a:spcPts val="1800"/>
              </a:lnSpc>
              <a:defRPr/>
            </a:pP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pPr lvl="0">
              <a:lnSpc>
                <a:spcPts val="1800"/>
              </a:lnSpc>
              <a:defRPr/>
            </a:pP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・水道事業者（大阪市）に</a:t>
            </a:r>
            <a:r>
              <a:rPr lang="ja-JP" altLang="en-US" sz="1400" dirty="0">
                <a:latin typeface="Meiryo UI" panose="020B0604030504040204" pitchFamily="50" charset="-128"/>
                <a:ea typeface="Meiryo UI" panose="020B0604030504040204" pitchFamily="50" charset="-128"/>
              </a:rPr>
              <a:t>よる対策：水質管理体制の強化、危害事象が発生した場合の対応体制の</a:t>
            </a:r>
            <a:r>
              <a:rPr lang="ja-JP" altLang="en-US" sz="1400" dirty="0" smtClean="0">
                <a:latin typeface="Meiryo UI" panose="020B0604030504040204" pitchFamily="50" charset="-128"/>
                <a:ea typeface="Meiryo UI" panose="020B0604030504040204" pitchFamily="50" charset="-128"/>
              </a:rPr>
              <a:t>確保</a:t>
            </a:r>
            <a:endParaRPr lang="en-US" altLang="ja-JP" sz="1400" dirty="0" smtClean="0">
              <a:latin typeface="Meiryo UI" panose="020B0604030504040204" pitchFamily="50" charset="-128"/>
              <a:ea typeface="Meiryo UI" panose="020B0604030504040204" pitchFamily="50" charset="-128"/>
            </a:endParaRPr>
          </a:p>
          <a:p>
            <a:pPr lvl="0">
              <a:lnSpc>
                <a:spcPts val="1800"/>
              </a:lnSpc>
              <a:defRPr/>
            </a:pP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kumimoji="1" lang="ja-JP" altLang="en-US" sz="140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i="0" u="none" strike="noStrike" kern="1200" cap="none" spc="0" normalizeH="0" noProof="0" dirty="0" smtClean="0">
                <a:ln>
                  <a:noFill/>
                </a:ln>
                <a:solidFill>
                  <a:srgbClr val="FF0000"/>
                </a:solidFill>
                <a:effectLst/>
                <a:uLnTx/>
                <a:uFillTx/>
                <a:latin typeface="Meiryo UI" panose="020B0604030504040204" pitchFamily="50" charset="-128"/>
                <a:ea typeface="Meiryo UI" panose="020B0604030504040204" pitchFamily="50" charset="-128"/>
              </a:rPr>
              <a:t> </a:t>
            </a: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：鉄蓋封印、インテックス大阪・各国代表宿泊施設への水質検査警戒強化　等</a:t>
            </a:r>
            <a:endParaRPr kumimoji="1" lang="en-US" altLang="ja-JP"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lvl="0">
              <a:lnSpc>
                <a:spcPts val="1800"/>
              </a:lnSpc>
              <a:defRPr/>
            </a:pPr>
            <a:endParaRPr lang="en-US" altLang="ja-JP" sz="1200" noProof="0" dirty="0">
              <a:latin typeface="Meiryo UI" panose="020B0604030504040204" pitchFamily="50" charset="-128"/>
              <a:ea typeface="Meiryo UI" panose="020B0604030504040204" pitchFamily="50" charset="-128"/>
            </a:endParaRPr>
          </a:p>
          <a:p>
            <a:pPr lvl="0">
              <a:lnSpc>
                <a:spcPts val="1800"/>
              </a:lnSpc>
              <a:defRPr/>
            </a:pPr>
            <a:r>
              <a:rPr kumimoji="1" lang="ja-JP" altLang="en-US" sz="140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・厚労省との連携：　</a:t>
            </a:r>
            <a:r>
              <a:rPr lang="ja-JP" altLang="en-US" sz="1400" dirty="0">
                <a:latin typeface="Meiryo UI" panose="020B0604030504040204" pitchFamily="50" charset="-128"/>
                <a:ea typeface="Meiryo UI" panose="020B0604030504040204" pitchFamily="50" charset="-128"/>
              </a:rPr>
              <a:t>水道施設（貯水槽含）の異常、水道水質異常の有無を厚労省へ定時報告</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27</a:t>
            </a:r>
            <a:r>
              <a:rPr lang="ja-JP" altLang="en-US" sz="1400" dirty="0">
                <a:latin typeface="Meiryo UI" panose="020B0604030504040204" pitchFamily="50" charset="-128"/>
                <a:ea typeface="Meiryo UI" panose="020B0604030504040204" pitchFamily="50" charset="-128"/>
              </a:rPr>
              <a:t>日～</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日</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784000" y="6489360"/>
            <a:ext cx="360000" cy="338554"/>
          </a:xfrm>
          <a:prstGeom prst="rect">
            <a:avLst/>
          </a:prstGeom>
          <a:noFill/>
        </p:spPr>
        <p:txBody>
          <a:bodyPr wrap="square" rtlCol="0">
            <a:spAutoFit/>
          </a:bodyPr>
          <a:lstStyle/>
          <a:p>
            <a:r>
              <a:rPr kumimoji="1" lang="en-US" altLang="ja-JP" sz="1600" dirty="0" smtClean="0">
                <a:latin typeface="Arial Black" panose="020B0A04020102020204" pitchFamily="34" charset="0"/>
              </a:rPr>
              <a:t>5</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24805899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0" y="1"/>
            <a:ext cx="9144000" cy="494600"/>
          </a:xfrm>
          <a:prstGeom prst="rect">
            <a:avLst/>
          </a:prstGeom>
          <a:gradFill flip="none" rotWithShape="1">
            <a:gsLst>
              <a:gs pos="50000">
                <a:schemeClr val="bg1"/>
              </a:gs>
              <a:gs pos="0">
                <a:schemeClr val="accent3">
                  <a:lumMod val="60000"/>
                  <a:lumOff val="40000"/>
                </a:schemeClr>
              </a:gs>
              <a:gs pos="100000">
                <a:schemeClr val="accent3">
                  <a:lumMod val="60000"/>
                  <a:lumOff val="4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 </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Ｇ</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大阪サミット開催期間中における保健医療体制（</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6/27</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969059712"/>
              </p:ext>
            </p:extLst>
          </p:nvPr>
        </p:nvGraphicFramePr>
        <p:xfrm>
          <a:off x="107504" y="764705"/>
          <a:ext cx="8568952" cy="5936352"/>
        </p:xfrm>
        <a:graphic>
          <a:graphicData uri="http://schemas.openxmlformats.org/drawingml/2006/table">
            <a:tbl>
              <a:tblPr firstRow="1" bandRow="1">
                <a:tableStyleId>{5940675A-B579-460E-94D1-54222C63F5DA}</a:tableStyleId>
              </a:tblPr>
              <a:tblGrid>
                <a:gridCol w="2526742">
                  <a:extLst>
                    <a:ext uri="{9D8B030D-6E8A-4147-A177-3AD203B41FA5}">
                      <a16:colId xmlns:a16="http://schemas.microsoft.com/office/drawing/2014/main" val="4238197031"/>
                    </a:ext>
                  </a:extLst>
                </a:gridCol>
                <a:gridCol w="6042210">
                  <a:extLst>
                    <a:ext uri="{9D8B030D-6E8A-4147-A177-3AD203B41FA5}">
                      <a16:colId xmlns:a16="http://schemas.microsoft.com/office/drawing/2014/main" val="1704233675"/>
                    </a:ext>
                  </a:extLst>
                </a:gridCol>
              </a:tblGrid>
              <a:tr h="476646">
                <a:tc>
                  <a:txBody>
                    <a:bodyPr/>
                    <a:lstStyle/>
                    <a:p>
                      <a:pPr>
                        <a:lnSpc>
                          <a:spcPts val="1600"/>
                        </a:lnSpc>
                      </a:pP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600" dirty="0" smtClean="0">
                          <a:solidFill>
                            <a:schemeClr val="tx1"/>
                          </a:solidFill>
                          <a:latin typeface="Meiryo UI" panose="020B0604030504040204" pitchFamily="50" charset="-128"/>
                          <a:ea typeface="Meiryo UI" panose="020B0604030504040204" pitchFamily="50" charset="-128"/>
                        </a:rPr>
                        <a:t>体制　（調整中）</a:t>
                      </a:r>
                      <a:endParaRPr kumimoji="1" lang="ja-JP" altLang="en-US" sz="160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15684634"/>
                  </a:ext>
                </a:extLst>
              </a:tr>
              <a:tr h="486693">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総務班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24</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8</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16</a:t>
                      </a:r>
                      <a:r>
                        <a:rPr kumimoji="1" lang="ja-JP"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名以上待機　市 </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名以上待機</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21875420"/>
                  </a:ext>
                </a:extLst>
              </a:tr>
              <a:tr h="1082529">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救急医療・感染症班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（救急医療）</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344</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28</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25</a:t>
                      </a:r>
                      <a:r>
                        <a:rPr kumimoji="1" lang="ja-JP" altLang="en-US" sz="1400" dirty="0" smtClean="0">
                          <a:solidFill>
                            <a:schemeClr val="tx1"/>
                          </a:solidFill>
                          <a:latin typeface="Meiryo UI" panose="020B0604030504040204" pitchFamily="50" charset="-128"/>
                          <a:ea typeface="Meiryo UI" panose="020B0604030504040204" pitchFamily="50" charset="-128"/>
                        </a:rPr>
                        <a:t>名・医療従事者</a:t>
                      </a:r>
                      <a:r>
                        <a:rPr kumimoji="1" lang="en-US" altLang="ja-JP" sz="1400" dirty="0" smtClean="0">
                          <a:solidFill>
                            <a:schemeClr val="tx1"/>
                          </a:solidFill>
                          <a:latin typeface="Meiryo UI" panose="020B0604030504040204" pitchFamily="50" charset="-128"/>
                          <a:ea typeface="Meiryo UI" panose="020B0604030504040204" pitchFamily="50" charset="-128"/>
                        </a:rPr>
                        <a:t>291</a:t>
                      </a:r>
                      <a:r>
                        <a:rPr kumimoji="1" lang="ja-JP" altLang="en-US" sz="1400" dirty="0" smtClean="0">
                          <a:solidFill>
                            <a:schemeClr val="tx1"/>
                          </a:solidFill>
                          <a:latin typeface="Meiryo UI" panose="020B0604030504040204" pitchFamily="50" charset="-128"/>
                          <a:ea typeface="Meiryo UI" panose="020B0604030504040204" pitchFamily="50" charset="-128"/>
                        </a:rPr>
                        <a:t>名</a:t>
                      </a:r>
                      <a:r>
                        <a:rPr kumimoji="1" lang="en-US" altLang="ja-JP" sz="1400" dirty="0" smtClean="0">
                          <a:solidFill>
                            <a:schemeClr val="tx1"/>
                          </a:solidFill>
                          <a:latin typeface="Meiryo UI" panose="020B0604030504040204" pitchFamily="50" charset="-128"/>
                          <a:ea typeface="Meiryo UI" panose="020B0604030504040204" pitchFamily="50" charset="-128"/>
                        </a:rPr>
                        <a:t>)</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常時（現地医療対策本部）</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zh-TW" altLang="en-US" sz="1400" dirty="0" smtClean="0">
                          <a:solidFill>
                            <a:schemeClr val="tx1"/>
                          </a:solidFill>
                          <a:latin typeface="Meiryo UI" panose="020B0604030504040204" pitchFamily="50" charset="-128"/>
                          <a:ea typeface="Meiryo UI" panose="020B0604030504040204" pitchFamily="50" charset="-128"/>
                        </a:rPr>
                        <a:t>府 </a:t>
                      </a:r>
                      <a:r>
                        <a:rPr kumimoji="1" lang="en-US" altLang="zh-TW"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8</a:t>
                      </a:r>
                      <a:r>
                        <a:rPr kumimoji="1" lang="zh-TW" altLang="en-US" sz="1400" dirty="0" smtClean="0">
                          <a:solidFill>
                            <a:schemeClr val="tx1"/>
                          </a:solidFill>
                          <a:latin typeface="Meiryo UI" panose="020B0604030504040204" pitchFamily="50" charset="-128"/>
                          <a:ea typeface="Meiryo UI" panose="020B0604030504040204" pitchFamily="50" charset="-128"/>
                        </a:rPr>
                        <a:t>名</a:t>
                      </a:r>
                      <a:endParaRPr kumimoji="1" lang="en-US" altLang="zh-TW" sz="14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zh-TW" altLang="en-US" sz="1400" dirty="0" smtClean="0">
                          <a:solidFill>
                            <a:schemeClr val="tx1"/>
                          </a:solidFill>
                          <a:latin typeface="Meiryo UI" panose="020B0604030504040204" pitchFamily="50" charset="-128"/>
                          <a:ea typeface="Meiryo UI" panose="020B0604030504040204" pitchFamily="50" charset="-128"/>
                        </a:rPr>
                        <a:t>　市 </a:t>
                      </a:r>
                      <a:r>
                        <a:rPr kumimoji="1" lang="en-US" altLang="zh-TW" sz="1400" dirty="0" smtClean="0">
                          <a:solidFill>
                            <a:schemeClr val="tx1"/>
                          </a:solidFill>
                          <a:latin typeface="Meiryo UI" panose="020B0604030504040204" pitchFamily="50" charset="-128"/>
                          <a:ea typeface="Meiryo UI" panose="020B0604030504040204" pitchFamily="50" charset="-128"/>
                        </a:rPr>
                        <a:t>3</a:t>
                      </a:r>
                      <a:r>
                        <a:rPr kumimoji="1" lang="zh-TW" altLang="en-US" sz="1400" dirty="0" smtClean="0">
                          <a:solidFill>
                            <a:schemeClr val="tx1"/>
                          </a:solidFill>
                          <a:latin typeface="Meiryo UI" panose="020B0604030504040204" pitchFamily="50" charset="-128"/>
                          <a:ea typeface="Meiryo UI" panose="020B0604030504040204" pitchFamily="50" charset="-128"/>
                        </a:rPr>
                        <a:t>～</a:t>
                      </a:r>
                      <a:r>
                        <a:rPr kumimoji="1" lang="en-US" altLang="zh-TW" sz="1400" dirty="0" smtClean="0">
                          <a:solidFill>
                            <a:schemeClr val="tx1"/>
                          </a:solidFill>
                          <a:latin typeface="Meiryo UI" panose="020B0604030504040204" pitchFamily="50" charset="-128"/>
                          <a:ea typeface="Meiryo UI" panose="020B0604030504040204" pitchFamily="50" charset="-128"/>
                        </a:rPr>
                        <a:t>4</a:t>
                      </a:r>
                      <a:r>
                        <a:rPr kumimoji="1" lang="zh-TW"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医療従事者 約５０名</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88158917"/>
                  </a:ext>
                </a:extLst>
              </a:tr>
              <a:tr h="883900">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救急医療・感染症班</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（感染症）</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40</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13</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11</a:t>
                      </a:r>
                      <a:r>
                        <a:rPr kumimoji="1" lang="ja-JP" altLang="en-US" sz="1400" dirty="0" smtClean="0">
                          <a:solidFill>
                            <a:schemeClr val="tx1"/>
                          </a:solidFill>
                          <a:latin typeface="Meiryo UI" panose="020B0604030504040204" pitchFamily="50" charset="-128"/>
                          <a:ea typeface="Meiryo UI" panose="020B0604030504040204" pitchFamily="50" charset="-128"/>
                        </a:rPr>
                        <a:t>名・府市以外</a:t>
                      </a:r>
                      <a:r>
                        <a:rPr kumimoji="1" lang="en-US" altLang="ja-JP" sz="1400" dirty="0" smtClean="0">
                          <a:solidFill>
                            <a:schemeClr val="tx1"/>
                          </a:solidFill>
                          <a:latin typeface="Meiryo UI" panose="020B0604030504040204" pitchFamily="50" charset="-128"/>
                          <a:ea typeface="Meiryo UI" panose="020B0604030504040204" pitchFamily="50" charset="-128"/>
                        </a:rPr>
                        <a:t>16</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市 </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府市以外 </a:t>
                      </a:r>
                      <a:r>
                        <a:rPr kumimoji="1" lang="en-US" altLang="ja-JP" sz="1400" dirty="0" smtClean="0">
                          <a:solidFill>
                            <a:schemeClr val="tx1"/>
                          </a:solidFill>
                          <a:latin typeface="Meiryo UI" panose="020B0604030504040204" pitchFamily="50" charset="-128"/>
                          <a:ea typeface="Meiryo UI" panose="020B0604030504040204" pitchFamily="50" charset="-128"/>
                        </a:rPr>
                        <a:t>4~5</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910643436"/>
                  </a:ext>
                </a:extLst>
              </a:tr>
              <a:tr h="685271">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医薬品班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22</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12</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市 </a:t>
                      </a:r>
                      <a:r>
                        <a:rPr kumimoji="1" lang="en-US" altLang="ja-JP" sz="1400" dirty="0" smtClean="0">
                          <a:solidFill>
                            <a:schemeClr val="tx1"/>
                          </a:solidFill>
                          <a:latin typeface="Meiryo UI" panose="020B0604030504040204" pitchFamily="50" charset="-128"/>
                          <a:ea typeface="Meiryo UI" panose="020B0604030504040204" pitchFamily="50" charset="-128"/>
                        </a:rPr>
                        <a:t>1</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txBody>
                  <a:tcPr/>
                </a:tc>
                <a:extLst>
                  <a:ext uri="{0D108BD9-81ED-4DB2-BD59-A6C34878D82A}">
                    <a16:rowId xmlns:a16="http://schemas.microsoft.com/office/drawing/2014/main" val="1575266367"/>
                  </a:ext>
                </a:extLst>
              </a:tr>
              <a:tr h="685271">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食品衛生対策班</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30</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9</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21</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市 </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txBody>
                  <a:tcPr/>
                </a:tc>
                <a:extLst>
                  <a:ext uri="{0D108BD9-81ED-4DB2-BD59-A6C34878D82A}">
                    <a16:rowId xmlns:a16="http://schemas.microsoft.com/office/drawing/2014/main" val="2397969520"/>
                  </a:ext>
                </a:extLst>
              </a:tr>
              <a:tr h="685271">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環境衛生班（宿泊）</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16</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6</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10</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zh-TW" altLang="en-US" sz="1400" dirty="0" smtClean="0">
                          <a:solidFill>
                            <a:schemeClr val="tx1"/>
                          </a:solidFill>
                          <a:latin typeface="Meiryo UI" panose="020B0604030504040204" pitchFamily="50" charset="-128"/>
                          <a:ea typeface="Meiryo UI" panose="020B0604030504040204" pitchFamily="50" charset="-128"/>
                        </a:rPr>
                        <a:t>市 </a:t>
                      </a:r>
                      <a:r>
                        <a:rPr kumimoji="1" lang="en-US" altLang="zh-TW" sz="1400" dirty="0" smtClean="0">
                          <a:solidFill>
                            <a:schemeClr val="tx1"/>
                          </a:solidFill>
                          <a:latin typeface="Meiryo UI" panose="020B0604030504040204" pitchFamily="50" charset="-128"/>
                          <a:ea typeface="Meiryo UI" panose="020B0604030504040204" pitchFamily="50" charset="-128"/>
                        </a:rPr>
                        <a:t>2</a:t>
                      </a:r>
                      <a:r>
                        <a:rPr kumimoji="1" lang="zh-TW" altLang="en-US" sz="1400" dirty="0" smtClean="0">
                          <a:solidFill>
                            <a:schemeClr val="tx1"/>
                          </a:solidFill>
                          <a:latin typeface="Meiryo UI" panose="020B0604030504040204" pitchFamily="50" charset="-128"/>
                          <a:ea typeface="Meiryo UI" panose="020B0604030504040204" pitchFamily="50" charset="-128"/>
                        </a:rPr>
                        <a:t>名待機（水道施設兼務）</a:t>
                      </a:r>
                      <a:endParaRPr kumimoji="1" lang="ja-JP" altLang="en-US"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72175851"/>
                  </a:ext>
                </a:extLst>
              </a:tr>
              <a:tr h="847066">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環境衛生班（水道）</a:t>
                      </a: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tc>
                <a:tc>
                  <a:txBody>
                    <a:bodyPr/>
                    <a:lstStyle/>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総勢　</a:t>
                      </a:r>
                      <a:r>
                        <a:rPr kumimoji="1" lang="en-US" altLang="ja-JP" sz="1400" dirty="0" smtClean="0">
                          <a:solidFill>
                            <a:schemeClr val="tx1"/>
                          </a:solidFill>
                          <a:latin typeface="Meiryo UI" panose="020B0604030504040204" pitchFamily="50" charset="-128"/>
                          <a:ea typeface="Meiryo UI" panose="020B0604030504040204" pitchFamily="50" charset="-128"/>
                        </a:rPr>
                        <a:t>172</a:t>
                      </a:r>
                      <a:r>
                        <a:rPr kumimoji="1" lang="ja-JP" altLang="en-US" sz="1400" dirty="0" smtClean="0">
                          <a:solidFill>
                            <a:schemeClr val="tx1"/>
                          </a:solidFill>
                          <a:latin typeface="Meiryo UI" panose="020B0604030504040204" pitchFamily="50" charset="-128"/>
                          <a:ea typeface="Meiryo UI" panose="020B0604030504040204" pitchFamily="50" charset="-128"/>
                        </a:rPr>
                        <a:t>名従事（府</a:t>
                      </a:r>
                      <a:r>
                        <a:rPr kumimoji="1" lang="en-US" altLang="ja-JP" sz="1400" dirty="0" smtClean="0">
                          <a:solidFill>
                            <a:schemeClr val="tx1"/>
                          </a:solidFill>
                          <a:latin typeface="Meiryo UI" panose="020B0604030504040204" pitchFamily="50" charset="-128"/>
                          <a:ea typeface="Meiryo UI" panose="020B0604030504040204" pitchFamily="50" charset="-128"/>
                        </a:rPr>
                        <a:t>7</a:t>
                      </a:r>
                      <a:r>
                        <a:rPr kumimoji="1" lang="ja-JP" altLang="en-US" sz="1400" dirty="0" smtClean="0">
                          <a:solidFill>
                            <a:schemeClr val="tx1"/>
                          </a:solidFill>
                          <a:latin typeface="Meiryo UI" panose="020B0604030504040204" pitchFamily="50" charset="-128"/>
                          <a:ea typeface="Meiryo UI" panose="020B0604030504040204" pitchFamily="50" charset="-128"/>
                        </a:rPr>
                        <a:t>名・市</a:t>
                      </a:r>
                      <a:r>
                        <a:rPr kumimoji="1" lang="en-US" altLang="ja-JP" sz="1400" dirty="0" smtClean="0">
                          <a:solidFill>
                            <a:schemeClr val="tx1"/>
                          </a:solidFill>
                          <a:latin typeface="Meiryo UI" panose="020B0604030504040204" pitchFamily="50" charset="-128"/>
                          <a:ea typeface="Meiryo UI" panose="020B0604030504040204" pitchFamily="50" charset="-128"/>
                        </a:rPr>
                        <a:t>165</a:t>
                      </a:r>
                      <a:r>
                        <a:rPr kumimoji="1" lang="ja-JP" altLang="en-US" sz="1400" dirty="0" smtClean="0">
                          <a:solidFill>
                            <a:schemeClr val="tx1"/>
                          </a:solidFill>
                          <a:latin typeface="Meiryo UI" panose="020B0604030504040204" pitchFamily="50" charset="-128"/>
                          <a:ea typeface="Meiryo UI" panose="020B0604030504040204" pitchFamily="50" charset="-128"/>
                        </a:rPr>
                        <a:t>名）</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常時　府 </a:t>
                      </a:r>
                      <a:r>
                        <a:rPr kumimoji="1" lang="en-US" altLang="ja-JP" sz="1400" dirty="0" smtClean="0">
                          <a:solidFill>
                            <a:schemeClr val="tx1"/>
                          </a:solidFill>
                          <a:latin typeface="Meiryo UI" panose="020B0604030504040204" pitchFamily="50" charset="-128"/>
                          <a:ea typeface="Meiryo UI" panose="020B0604030504040204" pitchFamily="50" charset="-128"/>
                        </a:rPr>
                        <a:t>2</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3</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p>
                    <a:p>
                      <a:pPr>
                        <a:lnSpc>
                          <a:spcPts val="1600"/>
                        </a:lnSpc>
                      </a:pPr>
                      <a:r>
                        <a:rPr kumimoji="1" lang="ja-JP" altLang="en-US" sz="1400" dirty="0" smtClean="0">
                          <a:solidFill>
                            <a:schemeClr val="tx1"/>
                          </a:solidFill>
                          <a:latin typeface="Meiryo UI" panose="020B0604030504040204" pitchFamily="50" charset="-128"/>
                          <a:ea typeface="Meiryo UI" panose="020B0604030504040204" pitchFamily="50" charset="-128"/>
                        </a:rPr>
                        <a:t>　　　　市 （水道局）</a:t>
                      </a:r>
                      <a:r>
                        <a:rPr kumimoji="1" lang="en-US" altLang="ja-JP" sz="1400" dirty="0" smtClean="0">
                          <a:solidFill>
                            <a:schemeClr val="tx1"/>
                          </a:solidFill>
                          <a:latin typeface="Meiryo UI" panose="020B0604030504040204" pitchFamily="50" charset="-128"/>
                          <a:ea typeface="Meiryo UI" panose="020B0604030504040204" pitchFamily="50" charset="-128"/>
                        </a:rPr>
                        <a:t>27</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rPr>
                        <a:t>42</a:t>
                      </a:r>
                      <a:r>
                        <a:rPr kumimoji="1" lang="ja-JP" altLang="en-US" sz="1400" dirty="0" smtClean="0">
                          <a:solidFill>
                            <a:schemeClr val="tx1"/>
                          </a:solidFill>
                          <a:latin typeface="Meiryo UI" panose="020B0604030504040204" pitchFamily="50" charset="-128"/>
                          <a:ea typeface="Meiryo UI" panose="020B0604030504040204" pitchFamily="50" charset="-128"/>
                        </a:rPr>
                        <a:t>名待機</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993714284"/>
                  </a:ext>
                </a:extLst>
              </a:tr>
            </a:tbl>
          </a:graphicData>
        </a:graphic>
      </p:graphicFrame>
      <p:sp>
        <p:nvSpPr>
          <p:cNvPr id="6" name="テキスト ボックス 5"/>
          <p:cNvSpPr txBox="1"/>
          <p:nvPr/>
        </p:nvSpPr>
        <p:spPr>
          <a:xfrm>
            <a:off x="3275856" y="491154"/>
            <a:ext cx="5868144"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班によっては</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6/26</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から。別途、通常勤務と兼務の人数や緊急時のオンコール体制あり。</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 name="角丸四角形 1"/>
          <p:cNvSpPr/>
          <p:nvPr/>
        </p:nvSpPr>
        <p:spPr>
          <a:xfrm>
            <a:off x="6300192" y="758699"/>
            <a:ext cx="2348700" cy="5006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合計　約６５０名</a:t>
            </a:r>
            <a:endParaRPr kumimoji="1" lang="en-US" altLang="ja-JP" sz="1600" dirty="0" smtClean="0">
              <a:latin typeface="Meiryo UI" panose="020B0604030504040204" pitchFamily="50" charset="-128"/>
              <a:ea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rPr>
              <a:t>（うち府市職員　約３４０名）</a:t>
            </a:r>
            <a:endParaRPr kumimoji="1" lang="ja-JP" altLang="en-US" sz="12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8784000" y="6489360"/>
            <a:ext cx="360000" cy="338554"/>
          </a:xfrm>
          <a:prstGeom prst="rect">
            <a:avLst/>
          </a:prstGeom>
          <a:noFill/>
        </p:spPr>
        <p:txBody>
          <a:bodyPr wrap="square" rtlCol="0">
            <a:spAutoFit/>
          </a:bodyPr>
          <a:lstStyle/>
          <a:p>
            <a:r>
              <a:rPr kumimoji="1" lang="en-US" altLang="ja-JP" sz="1600" dirty="0" smtClean="0">
                <a:latin typeface="Arial Black" panose="020B0A04020102020204" pitchFamily="34" charset="0"/>
              </a:rPr>
              <a:t>6</a:t>
            </a:r>
            <a:endParaRPr kumimoji="1" lang="ja-JP" altLang="en-US" sz="1600" dirty="0">
              <a:latin typeface="Arial Black" panose="020B0A04020102020204" pitchFamily="34" charset="0"/>
            </a:endParaRPr>
          </a:p>
        </p:txBody>
      </p:sp>
    </p:spTree>
    <p:extLst>
      <p:ext uri="{BB962C8B-B14F-4D97-AF65-F5344CB8AC3E}">
        <p14:creationId xmlns:p14="http://schemas.microsoft.com/office/powerpoint/2010/main" val="894357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TotalTime>
  <Words>969</Words>
  <Application>Microsoft Office PowerPoint</Application>
  <PresentationFormat>画面に合わせる (4:3)</PresentationFormat>
  <Paragraphs>230</Paragraphs>
  <Slides>8</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3</vt:i4>
      </vt:variant>
      <vt:variant>
        <vt:lpstr>スライド タイトル</vt:lpstr>
      </vt:variant>
      <vt:variant>
        <vt:i4>8</vt:i4>
      </vt:variant>
    </vt:vector>
  </HeadingPairs>
  <TitlesOfParts>
    <vt:vector size="19" baseType="lpstr">
      <vt:lpstr>Meiryo UI</vt:lpstr>
      <vt:lpstr>ＭＳ Ｐゴシック</vt:lpstr>
      <vt:lpstr>游ゴシック</vt:lpstr>
      <vt:lpstr>游ゴシック Light</vt:lpstr>
      <vt:lpstr>Arial</vt:lpstr>
      <vt:lpstr>Arial Black</vt:lpstr>
      <vt:lpstr>Calibri</vt:lpstr>
      <vt:lpstr>Calibri Light</vt:lpstr>
      <vt:lpstr>Office ​​テーマ</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黒田　哲司</dc:creator>
  <cp:lastModifiedBy>小西　啓太</cp:lastModifiedBy>
  <cp:revision>40</cp:revision>
  <cp:lastPrinted>2019-06-12T00:04:12Z</cp:lastPrinted>
  <dcterms:modified xsi:type="dcterms:W3CDTF">2019-06-14T03:04:08Z</dcterms:modified>
</cp:coreProperties>
</file>