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69" r:id="rId2"/>
    <p:sldId id="268" r:id="rId3"/>
    <p:sldId id="260" r:id="rId4"/>
    <p:sldId id="258" r:id="rId5"/>
    <p:sldId id="259" r:id="rId6"/>
    <p:sldId id="261" r:id="rId7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60"/>
  </p:normalViewPr>
  <p:slideViewPr>
    <p:cSldViewPr>
      <p:cViewPr varScale="1">
        <p:scale>
          <a:sx n="70" d="100"/>
          <a:sy n="70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621" cy="494813"/>
          </a:xfrm>
          <a:prstGeom prst="rect">
            <a:avLst/>
          </a:prstGeom>
        </p:spPr>
        <p:txBody>
          <a:bodyPr vert="horz" lIns="90636" tIns="45318" rIns="90636" bIns="453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2" y="1"/>
            <a:ext cx="2918621" cy="494813"/>
          </a:xfrm>
          <a:prstGeom prst="rect">
            <a:avLst/>
          </a:prstGeom>
        </p:spPr>
        <p:txBody>
          <a:bodyPr vert="horz" lIns="90636" tIns="45318" rIns="90636" bIns="45318" rtlCol="0"/>
          <a:lstStyle>
            <a:lvl1pPr algn="r">
              <a:defRPr sz="1200"/>
            </a:lvl1pPr>
          </a:lstStyle>
          <a:p>
            <a:fld id="{C82292A5-5EAB-4B2A-9D6E-764ECCA5B06A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6" tIns="45318" rIns="90636" bIns="453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7997"/>
            <a:ext cx="5387982" cy="3884437"/>
          </a:xfrm>
          <a:prstGeom prst="rect">
            <a:avLst/>
          </a:prstGeom>
        </p:spPr>
        <p:txBody>
          <a:bodyPr vert="horz" lIns="90636" tIns="45318" rIns="90636" bIns="4531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500"/>
            <a:ext cx="2918621" cy="494813"/>
          </a:xfrm>
          <a:prstGeom prst="rect">
            <a:avLst/>
          </a:prstGeom>
        </p:spPr>
        <p:txBody>
          <a:bodyPr vert="horz" lIns="90636" tIns="45318" rIns="90636" bIns="45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2" y="9371500"/>
            <a:ext cx="2918621" cy="494813"/>
          </a:xfrm>
          <a:prstGeom prst="rect">
            <a:avLst/>
          </a:prstGeom>
        </p:spPr>
        <p:txBody>
          <a:bodyPr vert="horz" lIns="90636" tIns="45318" rIns="90636" bIns="45318" rtlCol="0" anchor="b"/>
          <a:lstStyle>
            <a:lvl1pPr algn="r">
              <a:defRPr sz="1200"/>
            </a:lvl1pPr>
          </a:lstStyle>
          <a:p>
            <a:fld id="{586FE3AB-B5C7-47AC-B2FE-D3A1ACD82F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73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24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847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548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80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221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118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41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03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6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4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99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FA5BC-65B9-4650-B72B-8FD5C8531D41}" type="datetimeFigureOut">
              <a:rPr kumimoji="1" lang="ja-JP" altLang="en-US" smtClean="0"/>
              <a:t>2018/5/10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9AFAA-A018-489A-A785-FA22FCFEE3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668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9522" y="2636912"/>
            <a:ext cx="88785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3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 Ｇ</a:t>
            </a:r>
            <a:r>
              <a:rPr lang="en-US" altLang="ja-JP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大阪サミットに係る</a:t>
            </a:r>
            <a:endParaRPr lang="en-US" altLang="ja-JP" sz="32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保健医療対策</a:t>
            </a:r>
            <a:r>
              <a:rPr lang="ja-JP" altLang="en-US" sz="3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r>
              <a:rPr lang="ja-JP" altLang="en-US" sz="3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</a:t>
            </a:r>
            <a:endParaRPr lang="ja-JP" altLang="en-US" sz="3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 bwMode="auto">
          <a:xfrm>
            <a:off x="503979" y="4725144"/>
            <a:ext cx="8229600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大阪府健康医療部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 阪 市 健 康 局</a:t>
            </a:r>
            <a:endParaRPr lang="en-US" altLang="ja-JP" sz="28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 阪 市 水 道 局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21988" y="3848177"/>
            <a:ext cx="3193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（平成</a:t>
            </a:r>
            <a:r>
              <a:rPr lang="en-US" altLang="ja-JP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年５月</a:t>
            </a:r>
            <a:r>
              <a:rPr lang="en-US" altLang="ja-JP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2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日）</a:t>
            </a:r>
            <a:endParaRPr lang="ja-JP" altLang="en-US" sz="2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740352" y="188640"/>
            <a:ext cx="1152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smtClean="0"/>
              <a:t>資料３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806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64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/>
          <p:cNvSpPr/>
          <p:nvPr/>
        </p:nvSpPr>
        <p:spPr>
          <a:xfrm>
            <a:off x="0" y="1"/>
            <a:ext cx="9144000" cy="4946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■ </a:t>
            </a:r>
            <a:r>
              <a:rPr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Ｇ</a:t>
            </a:r>
            <a:r>
              <a:rPr lang="en-US" altLang="ja-JP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サミット　保健医療</a:t>
            </a:r>
            <a:r>
              <a:rPr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対策推進体制</a:t>
            </a:r>
            <a:endParaRPr lang="ja-JP" altLang="en-US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179512" y="2151437"/>
            <a:ext cx="6336704" cy="4157883"/>
          </a:xfrm>
          <a:prstGeom prst="roundRect">
            <a:avLst>
              <a:gd name="adj" fmla="val 337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550244" y="908720"/>
            <a:ext cx="5616625" cy="504056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2019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年Ｇ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大阪サミット推進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本部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>
            <a:off x="3347862" y="2556492"/>
            <a:ext cx="1" cy="52147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角丸四角形 3"/>
          <p:cNvSpPr/>
          <p:nvPr/>
        </p:nvSpPr>
        <p:spPr>
          <a:xfrm>
            <a:off x="550244" y="1755393"/>
            <a:ext cx="5616624" cy="79208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31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保健医療対策ＰＴ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  　　 ＰＴ長　   　　大阪府健康医療部長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   　　 副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ＰＴ長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大阪市健康局長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545419" y="3068959"/>
            <a:ext cx="5614181" cy="432048"/>
            <a:chOff x="539552" y="3284984"/>
            <a:chExt cx="5614181" cy="432048"/>
          </a:xfrm>
        </p:grpSpPr>
        <p:sp>
          <p:nvSpPr>
            <p:cNvPr id="10" name="角丸四角形 9"/>
            <p:cNvSpPr/>
            <p:nvPr/>
          </p:nvSpPr>
          <p:spPr>
            <a:xfrm>
              <a:off x="4353533" y="3284984"/>
              <a:ext cx="1800200" cy="432048"/>
            </a:xfrm>
            <a:prstGeom prst="round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健康局総務課</a:t>
              </a:r>
              <a:endPara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" name="角丸四角形 7"/>
            <p:cNvSpPr/>
            <p:nvPr/>
          </p:nvSpPr>
          <p:spPr>
            <a:xfrm>
              <a:off x="539552" y="3284984"/>
              <a:ext cx="1800200" cy="432048"/>
            </a:xfrm>
            <a:prstGeom prst="round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健康医療総務課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角丸四角形 8"/>
            <p:cNvSpPr/>
            <p:nvPr/>
          </p:nvSpPr>
          <p:spPr>
            <a:xfrm>
              <a:off x="2267744" y="3284984"/>
              <a:ext cx="2160240" cy="432048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総務班</a:t>
              </a:r>
              <a:endPara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545419" y="3642729"/>
            <a:ext cx="5614181" cy="432048"/>
            <a:chOff x="539552" y="3284984"/>
            <a:chExt cx="5614181" cy="432048"/>
          </a:xfrm>
        </p:grpSpPr>
        <p:sp>
          <p:nvSpPr>
            <p:cNvPr id="14" name="角丸四角形 13"/>
            <p:cNvSpPr/>
            <p:nvPr/>
          </p:nvSpPr>
          <p:spPr>
            <a:xfrm>
              <a:off x="4353533" y="3284984"/>
              <a:ext cx="1800200" cy="432048"/>
            </a:xfrm>
            <a:prstGeom prst="round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健康施策課</a:t>
              </a:r>
              <a:endParaRPr kumimoji="1"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保健所感染症対策課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539552" y="3284984"/>
              <a:ext cx="1800200" cy="432048"/>
            </a:xfrm>
            <a:prstGeom prst="round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医療対策課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" name="角丸四角形 15"/>
            <p:cNvSpPr/>
            <p:nvPr/>
          </p:nvSpPr>
          <p:spPr>
            <a:xfrm>
              <a:off x="2267744" y="3284984"/>
              <a:ext cx="2160240" cy="432048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救急医療・感染症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班</a:t>
              </a:r>
              <a:endPara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545419" y="4216499"/>
            <a:ext cx="5614181" cy="432048"/>
            <a:chOff x="539552" y="3284984"/>
            <a:chExt cx="5614181" cy="432048"/>
          </a:xfrm>
        </p:grpSpPr>
        <p:sp>
          <p:nvSpPr>
            <p:cNvPr id="18" name="角丸四角形 17"/>
            <p:cNvSpPr/>
            <p:nvPr/>
          </p:nvSpPr>
          <p:spPr>
            <a:xfrm>
              <a:off x="4353533" y="3284984"/>
              <a:ext cx="1800200" cy="432048"/>
            </a:xfrm>
            <a:prstGeom prst="round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健康施策課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生活衛生課</a:t>
              </a:r>
              <a:endPara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角丸四角形 18"/>
            <p:cNvSpPr/>
            <p:nvPr/>
          </p:nvSpPr>
          <p:spPr>
            <a:xfrm>
              <a:off x="539552" y="3284984"/>
              <a:ext cx="1800200" cy="432048"/>
            </a:xfrm>
            <a:prstGeom prst="round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薬務課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" name="角丸四角形 19"/>
            <p:cNvSpPr/>
            <p:nvPr/>
          </p:nvSpPr>
          <p:spPr>
            <a:xfrm>
              <a:off x="2267744" y="3284984"/>
              <a:ext cx="2160240" cy="432048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医薬品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班</a:t>
              </a:r>
              <a:endPara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545419" y="4790269"/>
            <a:ext cx="5614181" cy="432048"/>
            <a:chOff x="539552" y="3284984"/>
            <a:chExt cx="5614181" cy="432048"/>
          </a:xfrm>
        </p:grpSpPr>
        <p:sp>
          <p:nvSpPr>
            <p:cNvPr id="22" name="角丸四角形 21"/>
            <p:cNvSpPr/>
            <p:nvPr/>
          </p:nvSpPr>
          <p:spPr>
            <a:xfrm>
              <a:off x="4353533" y="3284984"/>
              <a:ext cx="1800200" cy="432048"/>
            </a:xfrm>
            <a:prstGeom prst="round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生活衛生課</a:t>
              </a:r>
              <a:endPara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3" name="角丸四角形 22"/>
            <p:cNvSpPr/>
            <p:nvPr/>
          </p:nvSpPr>
          <p:spPr>
            <a:xfrm>
              <a:off x="539552" y="3284984"/>
              <a:ext cx="1800200" cy="432048"/>
            </a:xfrm>
            <a:prstGeom prst="round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食</a:t>
              </a:r>
              <a:r>
                <a:rPr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の安全</a:t>
              </a:r>
              <a:r>
                <a:rPr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推進</a:t>
              </a:r>
              <a:r>
                <a:rPr kumimoji="1"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課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2267744" y="3284984"/>
              <a:ext cx="2160240" cy="432048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食品衛生対策班</a:t>
              </a:r>
              <a:endPara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5" name="グループ化 24"/>
          <p:cNvGrpSpPr/>
          <p:nvPr/>
        </p:nvGrpSpPr>
        <p:grpSpPr>
          <a:xfrm>
            <a:off x="545419" y="5364038"/>
            <a:ext cx="5614181" cy="432048"/>
            <a:chOff x="539552" y="3284984"/>
            <a:chExt cx="5614181" cy="432048"/>
          </a:xfrm>
        </p:grpSpPr>
        <p:sp>
          <p:nvSpPr>
            <p:cNvPr id="26" name="角丸四角形 25"/>
            <p:cNvSpPr/>
            <p:nvPr/>
          </p:nvSpPr>
          <p:spPr>
            <a:xfrm>
              <a:off x="4353533" y="3284984"/>
              <a:ext cx="1800200" cy="432048"/>
            </a:xfrm>
            <a:prstGeom prst="round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生活衛生課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2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水道局　総務課</a:t>
              </a:r>
              <a:endPara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7" name="角丸四角形 26"/>
            <p:cNvSpPr/>
            <p:nvPr/>
          </p:nvSpPr>
          <p:spPr>
            <a:xfrm>
              <a:off x="539552" y="3284984"/>
              <a:ext cx="1800200" cy="432048"/>
            </a:xfrm>
            <a:prstGeom prst="round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環境衛生課</a:t>
              </a:r>
              <a:endPara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角丸四角形 27"/>
            <p:cNvSpPr/>
            <p:nvPr/>
          </p:nvSpPr>
          <p:spPr>
            <a:xfrm>
              <a:off x="2267744" y="3284984"/>
              <a:ext cx="2160240" cy="432048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環境衛生</a:t>
              </a:r>
              <a:r>
                <a:rPr kumimoji="1" lang="ja-JP" altLang="en-US" sz="1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班（水道含む）</a:t>
              </a:r>
              <a:endPara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2" name="角丸四角形 31"/>
          <p:cNvSpPr/>
          <p:nvPr/>
        </p:nvSpPr>
        <p:spPr>
          <a:xfrm>
            <a:off x="545420" y="6093296"/>
            <a:ext cx="5614180" cy="432048"/>
          </a:xfrm>
          <a:prstGeom prst="roundRect">
            <a:avLst/>
          </a:prstGeom>
          <a:solidFill>
            <a:schemeClr val="accent1"/>
          </a:solidFill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医療機関・保健所・警察・消防とのＷＧ</a:t>
            </a:r>
            <a:endParaRPr kumimoji="1" lang="ja-JP" altLang="en-US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6948264" y="908720"/>
            <a:ext cx="1944216" cy="504056"/>
          </a:xfrm>
          <a:prstGeom prst="roundRect">
            <a:avLst>
              <a:gd name="adj" fmla="val 23281"/>
            </a:avLst>
          </a:prstGeom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厚生労働省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8" name="直線コネクタ 37"/>
          <p:cNvCxnSpPr>
            <a:stCxn id="37" idx="2"/>
            <a:endCxn id="55" idx="0"/>
          </p:cNvCxnSpPr>
          <p:nvPr/>
        </p:nvCxnSpPr>
        <p:spPr>
          <a:xfrm>
            <a:off x="7920372" y="1412776"/>
            <a:ext cx="0" cy="3465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flipH="1">
            <a:off x="3371500" y="1412776"/>
            <a:ext cx="1" cy="34261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角丸四角形 54"/>
          <p:cNvSpPr/>
          <p:nvPr/>
        </p:nvSpPr>
        <p:spPr>
          <a:xfrm>
            <a:off x="6948264" y="1759326"/>
            <a:ext cx="1944216" cy="4549993"/>
          </a:xfrm>
          <a:prstGeom prst="roundRect">
            <a:avLst>
              <a:gd name="adj" fmla="val 12614"/>
            </a:avLst>
          </a:prstGeom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現地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医療対策本部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左矢印 59"/>
          <p:cNvSpPr/>
          <p:nvPr/>
        </p:nvSpPr>
        <p:spPr>
          <a:xfrm>
            <a:off x="5940152" y="1626373"/>
            <a:ext cx="1306836" cy="1093609"/>
          </a:xfrm>
          <a:prstGeom prst="leftArrow">
            <a:avLst>
              <a:gd name="adj1" fmla="val 60451"/>
              <a:gd name="adj2" fmla="val 42063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連携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1049475" y="2596702"/>
            <a:ext cx="792088" cy="4410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</a:t>
            </a:r>
            <a:endParaRPr kumimoji="1" lang="ja-JP" altLang="en-US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円/楕円 62"/>
          <p:cNvSpPr/>
          <p:nvPr/>
        </p:nvSpPr>
        <p:spPr>
          <a:xfrm>
            <a:off x="4863456" y="2596702"/>
            <a:ext cx="792088" cy="4410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</a:t>
            </a:r>
            <a:endParaRPr kumimoji="1" lang="ja-JP" altLang="en-US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502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>
          <a:xfrm>
            <a:off x="160721" y="3420666"/>
            <a:ext cx="8784976" cy="3271346"/>
          </a:xfrm>
          <a:prstGeom prst="roundRect">
            <a:avLst>
              <a:gd name="adj" fmla="val 6468"/>
            </a:avLst>
          </a:prstGeom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91239" y="3645024"/>
            <a:ext cx="865445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救急医療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□　医師会、医療機関等との調整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□　救護・災害班等の活動マニュアルの策定および訓練の実施・参加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□　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開催期間中の地域の救急・災害医療体制の策定　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往診体制含む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血液製剤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□　血液製剤の供給対策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在庫量、備蓄場所の確保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感染症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□　感染症発生動向の調査・情報収集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□　症候群サーベイランス実施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サーベイランス・・・感染症発生状況の調査・集計　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予防や感染拡大防止対策に役立てる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□　患者発生時における搬送・受入体制の整備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□　会場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インテックス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6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会場周辺宿泊施設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及び空港等主要交通機関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への感染症予防の注意喚起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62922" y="836712"/>
            <a:ext cx="8784976" cy="2302198"/>
          </a:xfrm>
          <a:prstGeom prst="roundRect">
            <a:avLst>
              <a:gd name="adj" fmla="val 7542"/>
            </a:avLst>
          </a:prstGeom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04140" y="644759"/>
            <a:ext cx="2448000" cy="43204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総務班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14950" y="1090931"/>
            <a:ext cx="82809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国との役割分担の調整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サミット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関西推進協力協議会事務局との総合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調整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各班の全体スケジュール調整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各班および病院、保健所、警察、消防との調整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各班の情報収集及び情報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提供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他府県、大阪市外との調整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府の当日受入体制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担当者確保、担当場所の配置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の整備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当日連絡体制の整備・調整　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連絡網作成、連絡手段の確保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291239" y="3212976"/>
            <a:ext cx="2448000" cy="43204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救急医療・感染症班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1"/>
            <a:ext cx="9144000" cy="4946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■ 保健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医療対策ＰＴ　プロジェクト</a:t>
            </a:r>
            <a:r>
              <a:rPr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818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107504" y="4817302"/>
            <a:ext cx="8784976" cy="1302679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91580" y="5175411"/>
            <a:ext cx="82809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□　水道施設の監視指導の強化（自主点検の実施、危機管理マニュアルの策定等）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□　宿泊施設の衛生に関する点検・指導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□　会場（インテックス等）の衛生に関する点検・指導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07504" y="2953681"/>
            <a:ext cx="8784976" cy="1296145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86437" y="3243170"/>
            <a:ext cx="82298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食品監視指導計画の策定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府市内の食品関係施設等を対象とした監視指導の実施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</a:t>
            </a:r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開催期間中における食中毒対応マニュアルの作成・周知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107504" y="957518"/>
            <a:ext cx="8784976" cy="1361617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5376" y="1340768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医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薬品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の供給対策（在庫量、備蓄場所の確保）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□　毒物劇物取扱施設の監視・指導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231661" y="741494"/>
            <a:ext cx="2448000" cy="43204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医薬品班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231661" y="2749590"/>
            <a:ext cx="2448000" cy="43204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食品衛生対策班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31661" y="4601278"/>
            <a:ext cx="2448000" cy="43204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環境衛生班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（水道含む）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0" y="1"/>
            <a:ext cx="9144000" cy="4946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■ 保健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医療対策ＰＴ　プロジェクト</a:t>
            </a:r>
            <a:r>
              <a:rPr lang="ja-JP" altLang="en-US" sz="2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内容</a:t>
            </a:r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6641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テキスト ボックス 2"/>
          <p:cNvSpPr txBox="1"/>
          <p:nvPr/>
        </p:nvSpPr>
        <p:spPr>
          <a:xfrm>
            <a:off x="4549323" y="1007021"/>
            <a:ext cx="4536000" cy="1152000"/>
          </a:xfrm>
          <a:prstGeom prst="roundRect">
            <a:avLst>
              <a:gd name="adj" fmla="val 9636"/>
            </a:avLst>
          </a:prstGeom>
          <a:solidFill>
            <a:schemeClr val="lt1"/>
          </a:solidFill>
          <a:ln w="9525" cmpd="sng">
            <a:solidFill>
              <a:sysClr val="windowText" lastClr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000"/>
              </a:lnSpc>
            </a:pPr>
            <a:r>
              <a:rPr lang="ja-JP" altLang="en-US" sz="1400" b="0" i="0" u="none" strike="noStrike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☞　府市確認事項</a:t>
            </a:r>
            <a:endParaRPr lang="en-US" altLang="ja-JP" sz="1400" b="0" i="0" u="none" strike="noStrike">
              <a:solidFill>
                <a:schemeClr val="dk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b="0" i="0" u="none" strike="noStrike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　①　積極的な情報収集</a:t>
            </a:r>
            <a:r>
              <a:rPr lang="ja-JP" altLang="en-US" sz="1400" b="0" i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（国</a:t>
            </a:r>
            <a:r>
              <a:rPr lang="ja-JP" altLang="ja-JP" sz="1400" b="0" i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・三重</a:t>
            </a:r>
            <a:r>
              <a:rPr lang="ja-JP" altLang="en-US" sz="1400" b="0" i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県</a:t>
            </a:r>
            <a:r>
              <a:rPr lang="ja-JP" altLang="ja-JP" sz="1400" b="0" i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・横浜市</a:t>
            </a:r>
            <a:r>
              <a:rPr lang="ja-JP" altLang="en-US" sz="1400" b="0" i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など）</a:t>
            </a:r>
            <a:endParaRPr lang="en-US" altLang="ja-JP" sz="14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b="0" i="0" u="none" strike="noStrike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　②　班ごとに計画・体制案を検討</a:t>
            </a:r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en-US" altLang="ja-JP" sz="140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b="0" i="0" u="none" strike="noStrike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　③　大まかなスケジュールの確認</a:t>
            </a:r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　　　　　など</a:t>
            </a:r>
          </a:p>
        </p:txBody>
      </p:sp>
      <p:sp>
        <p:nvSpPr>
          <p:cNvPr id="79" name="テキスト ボックス 3"/>
          <p:cNvSpPr txBox="1"/>
          <p:nvPr/>
        </p:nvSpPr>
        <p:spPr>
          <a:xfrm>
            <a:off x="4565138" y="2277000"/>
            <a:ext cx="4536000" cy="1152000"/>
          </a:xfrm>
          <a:prstGeom prst="roundRect">
            <a:avLst>
              <a:gd name="adj" fmla="val 9636"/>
            </a:avLst>
          </a:prstGeom>
          <a:solidFill>
            <a:schemeClr val="lt1"/>
          </a:solidFill>
          <a:ln w="9525" cmpd="sng">
            <a:solidFill>
              <a:sysClr val="windowText" lastClr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000"/>
              </a:lnSpc>
            </a:pPr>
            <a:r>
              <a:rPr lang="ja-JP" altLang="en-US" sz="1400" b="0" i="0" u="none" strike="noStrike" dirty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☞　当面の検討課題</a:t>
            </a:r>
            <a:endParaRPr lang="en-US" altLang="ja-JP" sz="1400" b="0" i="0" u="none" strike="noStrike" dirty="0">
              <a:solidFill>
                <a:schemeClr val="dk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b="0" i="0" u="none" strike="noStrike" dirty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　①　役割分担（国、府、市）の整理（費用負担含む）</a:t>
            </a:r>
            <a:endParaRPr lang="en-US" altLang="ja-JP" sz="1400" b="0" i="0" u="none" strike="noStrike" dirty="0">
              <a:solidFill>
                <a:schemeClr val="dk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b="0" i="0" u="none" strike="noStrike" dirty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400" b="0" i="0" u="none" strike="noStrike" dirty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②</a:t>
            </a:r>
            <a:r>
              <a:rPr lang="ja-JP" altLang="en-US" sz="1400" b="0" i="0" u="none" strike="noStrike" dirty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予算内容・編成時期の整理</a:t>
            </a:r>
            <a:r>
              <a:rPr lang="en-US" altLang="ja-JP" sz="1400" b="0" i="0" u="none" strike="noStrike" dirty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  <a:p>
            <a:pPr>
              <a:lnSpc>
                <a:spcPts val="2000"/>
              </a:lnSpc>
            </a:pPr>
            <a:r>
              <a:rPr lang="ja-JP" altLang="en-US" sz="1400" b="0" i="0" u="none" strike="noStrike" dirty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400" b="0" i="0" u="none" strike="noStrike" dirty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lang="ja-JP" altLang="en-US" sz="1400" b="0" i="0" u="none" strike="noStrike" dirty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検査規模・規制範囲の整理 </a:t>
            </a:r>
            <a:r>
              <a:rPr kumimoji="1" lang="ja-JP" altLang="en-US" sz="1400" b="0" i="0" u="none" strike="noStrike" dirty="0">
                <a:solidFill>
                  <a:schemeClr val="dk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など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8" name="角丸四角形 87"/>
          <p:cNvSpPr/>
          <p:nvPr/>
        </p:nvSpPr>
        <p:spPr>
          <a:xfrm>
            <a:off x="8460504" y="4293376"/>
            <a:ext cx="648000" cy="25200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Ｇ２０大阪サミット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開催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0" name="テキスト ボックス 41"/>
          <p:cNvSpPr txBox="1"/>
          <p:nvPr/>
        </p:nvSpPr>
        <p:spPr>
          <a:xfrm>
            <a:off x="29715" y="3480048"/>
            <a:ext cx="4686301" cy="3810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保健医療対策ＰＴ　ロードマップ（イメージ）</a:t>
            </a:r>
          </a:p>
        </p:txBody>
      </p:sp>
      <p:sp>
        <p:nvSpPr>
          <p:cNvPr id="91" name="テキスト ボックス 42"/>
          <p:cNvSpPr txBox="1"/>
          <p:nvPr/>
        </p:nvSpPr>
        <p:spPr>
          <a:xfrm>
            <a:off x="35496" y="647353"/>
            <a:ext cx="7324725" cy="333375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２０１９年Ｇ２０大阪サミット　保健医療対策ＰＴ各班検討状況</a:t>
            </a:r>
          </a:p>
        </p:txBody>
      </p:sp>
      <p:grpSp>
        <p:nvGrpSpPr>
          <p:cNvPr id="97" name="グループ化 96"/>
          <p:cNvGrpSpPr/>
          <p:nvPr/>
        </p:nvGrpSpPr>
        <p:grpSpPr>
          <a:xfrm>
            <a:off x="185029" y="4326041"/>
            <a:ext cx="8286701" cy="2486025"/>
            <a:chOff x="-414337" y="4576762"/>
            <a:chExt cx="9423046" cy="2486025"/>
          </a:xfrm>
        </p:grpSpPr>
        <p:sp>
          <p:nvSpPr>
            <p:cNvPr id="70" name="ホームベース 69"/>
            <p:cNvSpPr/>
            <p:nvPr/>
          </p:nvSpPr>
          <p:spPr>
            <a:xfrm>
              <a:off x="2025046" y="6005513"/>
              <a:ext cx="6970897" cy="514349"/>
            </a:xfrm>
            <a:prstGeom prst="homePlate">
              <a:avLst>
                <a:gd name="adj" fmla="val 118888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05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1" name="ホームベース 70"/>
            <p:cNvSpPr/>
            <p:nvPr/>
          </p:nvSpPr>
          <p:spPr>
            <a:xfrm>
              <a:off x="2024553" y="5510213"/>
              <a:ext cx="6971391" cy="466725"/>
            </a:xfrm>
            <a:prstGeom prst="homePlate">
              <a:avLst>
                <a:gd name="adj" fmla="val 134474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05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2" name="ホームベース 71"/>
            <p:cNvSpPr/>
            <p:nvPr/>
          </p:nvSpPr>
          <p:spPr>
            <a:xfrm>
              <a:off x="-357187" y="4576762"/>
              <a:ext cx="9365474" cy="428625"/>
            </a:xfrm>
            <a:prstGeom prst="homePlate">
              <a:avLst>
                <a:gd name="adj" fmla="val 166413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05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3" name="ホームベース 72"/>
            <p:cNvSpPr/>
            <p:nvPr/>
          </p:nvSpPr>
          <p:spPr>
            <a:xfrm>
              <a:off x="2014538" y="6548437"/>
              <a:ext cx="6993749" cy="495300"/>
            </a:xfrm>
            <a:prstGeom prst="homePlate">
              <a:avLst>
                <a:gd name="adj" fmla="val 134474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05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4" name="ホームベース 73"/>
            <p:cNvSpPr/>
            <p:nvPr/>
          </p:nvSpPr>
          <p:spPr>
            <a:xfrm>
              <a:off x="776288" y="5519737"/>
              <a:ext cx="2914650" cy="1536085"/>
            </a:xfrm>
            <a:prstGeom prst="homePlate">
              <a:avLst>
                <a:gd name="adj" fmla="val 98060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05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5" name="ホームベース 74"/>
            <p:cNvSpPr/>
            <p:nvPr/>
          </p:nvSpPr>
          <p:spPr>
            <a:xfrm>
              <a:off x="-366710" y="5529263"/>
              <a:ext cx="2171698" cy="1528762"/>
            </a:xfrm>
            <a:prstGeom prst="homePlate">
              <a:avLst>
                <a:gd name="adj" fmla="val 59436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05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6" name="ホームベース 75"/>
            <p:cNvSpPr/>
            <p:nvPr/>
          </p:nvSpPr>
          <p:spPr>
            <a:xfrm>
              <a:off x="-376238" y="5033963"/>
              <a:ext cx="9384947" cy="447675"/>
            </a:xfrm>
            <a:prstGeom prst="homePlate">
              <a:avLst>
                <a:gd name="adj" fmla="val 143339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05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7" name="ホームベース 76"/>
            <p:cNvSpPr/>
            <p:nvPr/>
          </p:nvSpPr>
          <p:spPr>
            <a:xfrm>
              <a:off x="-395285" y="4576762"/>
              <a:ext cx="1114423" cy="2486025"/>
            </a:xfrm>
            <a:prstGeom prst="homePlate">
              <a:avLst>
                <a:gd name="adj" fmla="val 60299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05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0" name="テキスト ボックス 13"/>
            <p:cNvSpPr txBox="1"/>
            <p:nvPr/>
          </p:nvSpPr>
          <p:spPr>
            <a:xfrm>
              <a:off x="500064" y="6100762"/>
              <a:ext cx="1438275" cy="419100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情報収集</a:t>
              </a:r>
            </a:p>
          </p:txBody>
        </p:sp>
        <p:sp>
          <p:nvSpPr>
            <p:cNvPr id="81" name="テキスト ボックス 14"/>
            <p:cNvSpPr txBox="1"/>
            <p:nvPr/>
          </p:nvSpPr>
          <p:spPr>
            <a:xfrm>
              <a:off x="1757365" y="6053136"/>
              <a:ext cx="2057398" cy="981076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200" b="0">
                  <a:latin typeface="Meiryo UI" panose="020B0604030504040204" pitchFamily="50" charset="-128"/>
                  <a:ea typeface="Meiryo UI" panose="020B0604030504040204" pitchFamily="50" charset="-128"/>
                </a:rPr>
                <a:t>事業ボリューム</a:t>
              </a:r>
              <a:endParaRPr kumimoji="1" lang="en-US" altLang="ja-JP" sz="1200" b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kumimoji="1" lang="ja-JP" altLang="en-US" sz="1200" b="0">
                  <a:latin typeface="Meiryo UI" panose="020B0604030504040204" pitchFamily="50" charset="-128"/>
                  <a:ea typeface="Meiryo UI" panose="020B0604030504040204" pitchFamily="50" charset="-128"/>
                </a:rPr>
                <a:t>国・府・市の役割分担</a:t>
              </a:r>
              <a:endParaRPr kumimoji="1" lang="en-US" altLang="ja-JP" sz="1200" b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kumimoji="1" lang="ja-JP" altLang="en-US" sz="1200" b="0">
                  <a:latin typeface="Meiryo UI" panose="020B0604030504040204" pitchFamily="50" charset="-128"/>
                  <a:ea typeface="Meiryo UI" panose="020B0604030504040204" pitchFamily="50" charset="-128"/>
                </a:rPr>
                <a:t>財源負担</a:t>
              </a:r>
            </a:p>
          </p:txBody>
        </p:sp>
        <p:sp>
          <p:nvSpPr>
            <p:cNvPr id="82" name="テキスト ボックス 15"/>
            <p:cNvSpPr txBox="1"/>
            <p:nvPr/>
          </p:nvSpPr>
          <p:spPr>
            <a:xfrm>
              <a:off x="1500188" y="5776912"/>
              <a:ext cx="1304925" cy="396922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400" b="1">
                  <a:latin typeface="Meiryo UI" panose="020B0604030504040204" pitchFamily="50" charset="-128"/>
                  <a:ea typeface="Meiryo UI" panose="020B0604030504040204" pitchFamily="50" charset="-128"/>
                </a:rPr>
                <a:t>課題整理</a:t>
              </a:r>
            </a:p>
          </p:txBody>
        </p:sp>
        <p:sp>
          <p:nvSpPr>
            <p:cNvPr id="83" name="テキスト ボックス 16"/>
            <p:cNvSpPr txBox="1"/>
            <p:nvPr/>
          </p:nvSpPr>
          <p:spPr>
            <a:xfrm>
              <a:off x="2128838" y="4605337"/>
              <a:ext cx="4119311" cy="400050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国・関係省庁との連絡調整・連携</a:t>
              </a:r>
            </a:p>
          </p:txBody>
        </p:sp>
        <p:sp>
          <p:nvSpPr>
            <p:cNvPr id="84" name="テキスト ボックス 23"/>
            <p:cNvSpPr txBox="1"/>
            <p:nvPr/>
          </p:nvSpPr>
          <p:spPr>
            <a:xfrm>
              <a:off x="5167313" y="6053137"/>
              <a:ext cx="3076575" cy="419100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400" b="1">
                  <a:latin typeface="Meiryo UI" panose="020B0604030504040204" pitchFamily="50" charset="-128"/>
                  <a:ea typeface="Meiryo UI" panose="020B0604030504040204" pitchFamily="50" charset="-128"/>
                </a:rPr>
                <a:t>研修・想定訓練</a:t>
              </a:r>
            </a:p>
          </p:txBody>
        </p:sp>
        <p:sp>
          <p:nvSpPr>
            <p:cNvPr id="85" name="テキスト ボックス 27"/>
            <p:cNvSpPr txBox="1"/>
            <p:nvPr/>
          </p:nvSpPr>
          <p:spPr>
            <a:xfrm>
              <a:off x="5167313" y="6586537"/>
              <a:ext cx="3076575" cy="4095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400" b="1">
                  <a:latin typeface="Meiryo UI" panose="020B0604030504040204" pitchFamily="50" charset="-128"/>
                  <a:ea typeface="Meiryo UI" panose="020B0604030504040204" pitchFamily="50" charset="-128"/>
                </a:rPr>
                <a:t>関係施設の監視指導・検査</a:t>
              </a:r>
            </a:p>
          </p:txBody>
        </p:sp>
        <p:sp>
          <p:nvSpPr>
            <p:cNvPr id="86" name="テキスト ボックス 28"/>
            <p:cNvSpPr txBox="1"/>
            <p:nvPr/>
          </p:nvSpPr>
          <p:spPr>
            <a:xfrm>
              <a:off x="5167313" y="5538787"/>
              <a:ext cx="3105150" cy="4095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400" b="1">
                  <a:latin typeface="Meiryo UI" panose="020B0604030504040204" pitchFamily="50" charset="-128"/>
                  <a:ea typeface="Meiryo UI" panose="020B0604030504040204" pitchFamily="50" charset="-128"/>
                </a:rPr>
                <a:t>関係機関へ周知・協力要請</a:t>
              </a:r>
            </a:p>
          </p:txBody>
        </p:sp>
        <p:sp>
          <p:nvSpPr>
            <p:cNvPr id="87" name="テキスト ボックス 29"/>
            <p:cNvSpPr txBox="1"/>
            <p:nvPr/>
          </p:nvSpPr>
          <p:spPr>
            <a:xfrm>
              <a:off x="-414337" y="5214936"/>
              <a:ext cx="1390650" cy="117157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府市合同</a:t>
              </a:r>
              <a:endPara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検討体制</a:t>
              </a:r>
              <a:endPara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整備</a:t>
              </a:r>
              <a:endPara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3" name="角丸四角形 92"/>
            <p:cNvSpPr/>
            <p:nvPr/>
          </p:nvSpPr>
          <p:spPr>
            <a:xfrm>
              <a:off x="3738563" y="5510212"/>
              <a:ext cx="1190625" cy="1543050"/>
            </a:xfrm>
            <a:prstGeom prst="round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2000"/>
                </a:lnSpc>
              </a:pPr>
              <a:r>
                <a:rPr lang="ja-JP" altLang="en-US" sz="1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事業計画</a:t>
              </a:r>
              <a:endPara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>
                <a:lnSpc>
                  <a:spcPts val="2000"/>
                </a:lnSpc>
              </a:pPr>
              <a:r>
                <a:rPr lang="ja-JP" altLang="en-US" sz="1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策定</a:t>
              </a:r>
              <a:endPara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95" name="右矢印 94"/>
          <p:cNvSpPr/>
          <p:nvPr/>
        </p:nvSpPr>
        <p:spPr>
          <a:xfrm>
            <a:off x="4170419" y="1571842"/>
            <a:ext cx="360000" cy="1319212"/>
          </a:xfrm>
          <a:prstGeom prst="rightArrow">
            <a:avLst>
              <a:gd name="adj1" fmla="val 50000"/>
              <a:gd name="adj2" fmla="val 10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aphicFrame>
        <p:nvGraphicFramePr>
          <p:cNvPr id="96" name="表 9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785193"/>
              </p:ext>
            </p:extLst>
          </p:nvPr>
        </p:nvGraphicFramePr>
        <p:xfrm>
          <a:off x="112713" y="1075683"/>
          <a:ext cx="3955231" cy="230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3023">
                  <a:extLst>
                    <a:ext uri="{9D8B030D-6E8A-4147-A177-3AD203B41FA5}">
                      <a16:colId xmlns:a16="http://schemas.microsoft.com/office/drawing/2014/main" val="140263191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4104453995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805220169"/>
                    </a:ext>
                  </a:extLst>
                </a:gridCol>
              </a:tblGrid>
              <a:tr h="288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キックオフ会議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489223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総務班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H30.4.13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838703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救急医療・感染症班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救急医療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H30.4.20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2120270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感染症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195310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医薬品班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H30.4.20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121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食品衛生対策班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H30.4.23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240732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環境衛生班（水道含む）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宿泊施設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H30.4.19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4770128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水道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806610"/>
                  </a:ext>
                </a:extLst>
              </a:tr>
            </a:tbl>
          </a:graphicData>
        </a:graphic>
      </p:graphicFrame>
      <p:sp>
        <p:nvSpPr>
          <p:cNvPr id="99" name="角丸四角形 98"/>
          <p:cNvSpPr/>
          <p:nvPr/>
        </p:nvSpPr>
        <p:spPr>
          <a:xfrm>
            <a:off x="12376" y="3804673"/>
            <a:ext cx="720000" cy="2880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2018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0" name="角丸四角形 99"/>
          <p:cNvSpPr/>
          <p:nvPr/>
        </p:nvSpPr>
        <p:spPr>
          <a:xfrm>
            <a:off x="-124713" y="4006394"/>
            <a:ext cx="720000" cy="2880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1" name="角丸四角形 100"/>
          <p:cNvSpPr/>
          <p:nvPr/>
        </p:nvSpPr>
        <p:spPr>
          <a:xfrm>
            <a:off x="2215408" y="4006394"/>
            <a:ext cx="720000" cy="2880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2" name="角丸四角形 101"/>
          <p:cNvSpPr/>
          <p:nvPr/>
        </p:nvSpPr>
        <p:spPr>
          <a:xfrm>
            <a:off x="3223520" y="4006394"/>
            <a:ext cx="720000" cy="2880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3" name="角丸四角形 102"/>
          <p:cNvSpPr/>
          <p:nvPr/>
        </p:nvSpPr>
        <p:spPr>
          <a:xfrm>
            <a:off x="4375648" y="4001073"/>
            <a:ext cx="720000" cy="2880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4" name="角丸四角形 103"/>
          <p:cNvSpPr/>
          <p:nvPr/>
        </p:nvSpPr>
        <p:spPr>
          <a:xfrm>
            <a:off x="4511370" y="3833282"/>
            <a:ext cx="720000" cy="2880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2019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06" name="直線コネクタ 105"/>
          <p:cNvCxnSpPr/>
          <p:nvPr/>
        </p:nvCxnSpPr>
        <p:spPr>
          <a:xfrm flipV="1">
            <a:off x="210157" y="4255169"/>
            <a:ext cx="0" cy="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 flipV="1">
            <a:off x="3583560" y="4255169"/>
            <a:ext cx="0" cy="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 flipV="1">
            <a:off x="2575448" y="4255169"/>
            <a:ext cx="0" cy="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flipV="1">
            <a:off x="4735688" y="4255169"/>
            <a:ext cx="0" cy="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0" y="1"/>
            <a:ext cx="9144000" cy="494600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2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■スケジュール　</a:t>
            </a:r>
            <a:r>
              <a:rPr lang="ja-JP" altLang="en-US" sz="16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ー保健医療対策</a:t>
            </a:r>
            <a:r>
              <a:rPr lang="en-US" altLang="ja-JP" sz="16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PT</a:t>
            </a:r>
            <a:r>
              <a:rPr lang="ja-JP" altLang="en-US" sz="1600" dirty="0" err="1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ー</a:t>
            </a:r>
            <a:endParaRPr lang="ja-JP" altLang="en-US" sz="20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1" name="テキスト ボックス 16"/>
          <p:cNvSpPr txBox="1"/>
          <p:nvPr/>
        </p:nvSpPr>
        <p:spPr>
          <a:xfrm>
            <a:off x="2421516" y="4807054"/>
            <a:ext cx="3622555" cy="40005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サミット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推進本部と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のスケジュール確認・調整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7956376" y="4001073"/>
            <a:ext cx="1224000" cy="288000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日、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709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872</TotalTime>
  <Words>257</Words>
  <Application>Microsoft Office PowerPoint</Application>
  <PresentationFormat>画面に合わせる (4:3)</PresentationFormat>
  <Paragraphs>123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 UI</vt:lpstr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村上　正樹</cp:lastModifiedBy>
  <cp:revision>90</cp:revision>
  <cp:lastPrinted>2018-05-10T06:54:23Z</cp:lastPrinted>
  <dcterms:created xsi:type="dcterms:W3CDTF">2018-04-06T09:54:13Z</dcterms:created>
  <dcterms:modified xsi:type="dcterms:W3CDTF">2018-05-10T07:01:48Z</dcterms:modified>
</cp:coreProperties>
</file>