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78" r:id="rId2"/>
    <p:sldId id="279" r:id="rId3"/>
    <p:sldId id="269" r:id="rId4"/>
    <p:sldId id="273" r:id="rId5"/>
    <p:sldId id="268" r:id="rId6"/>
    <p:sldId id="276" r:id="rId7"/>
    <p:sldId id="270" r:id="rId8"/>
    <p:sldId id="277"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D0BD4C8-09F5-4A2B-8D21-9F8905AB6028}" type="datetimeFigureOut">
              <a:rPr kumimoji="1" lang="ja-JP" altLang="en-US" smtClean="0"/>
              <a:t>2019/6/14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3107ECAC-E44C-418D-9F82-FAAAEDFCAC6A}" type="slidenum">
              <a:rPr kumimoji="1" lang="ja-JP" altLang="en-US" smtClean="0"/>
              <a:t>‹#›</a:t>
            </a:fld>
            <a:endParaRPr kumimoji="1" lang="ja-JP" altLang="en-US"/>
          </a:p>
        </p:txBody>
      </p:sp>
    </p:spTree>
    <p:extLst>
      <p:ext uri="{BB962C8B-B14F-4D97-AF65-F5344CB8AC3E}">
        <p14:creationId xmlns:p14="http://schemas.microsoft.com/office/powerpoint/2010/main" val="1121621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07ECAC-E44C-418D-9F82-FAAAEDFCAC6A}" type="slidenum">
              <a:rPr kumimoji="1" lang="ja-JP" altLang="en-US" smtClean="0"/>
              <a:t>5</a:t>
            </a:fld>
            <a:endParaRPr kumimoji="1" lang="ja-JP" altLang="en-US"/>
          </a:p>
        </p:txBody>
      </p:sp>
    </p:spTree>
    <p:extLst>
      <p:ext uri="{BB962C8B-B14F-4D97-AF65-F5344CB8AC3E}">
        <p14:creationId xmlns:p14="http://schemas.microsoft.com/office/powerpoint/2010/main" val="343934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07ECAC-E44C-418D-9F82-FAAAEDFCAC6A}" type="slidenum">
              <a:rPr kumimoji="1" lang="ja-JP" altLang="en-US" smtClean="0"/>
              <a:t>6</a:t>
            </a:fld>
            <a:endParaRPr kumimoji="1" lang="ja-JP" altLang="en-US"/>
          </a:p>
        </p:txBody>
      </p:sp>
    </p:spTree>
    <p:extLst>
      <p:ext uri="{BB962C8B-B14F-4D97-AF65-F5344CB8AC3E}">
        <p14:creationId xmlns:p14="http://schemas.microsoft.com/office/powerpoint/2010/main" val="253711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07ECAC-E44C-418D-9F82-FAAAEDFCAC6A}" type="slidenum">
              <a:rPr kumimoji="1" lang="ja-JP" altLang="en-US" smtClean="0"/>
              <a:t>7</a:t>
            </a:fld>
            <a:endParaRPr kumimoji="1" lang="ja-JP" altLang="en-US"/>
          </a:p>
        </p:txBody>
      </p:sp>
    </p:spTree>
    <p:extLst>
      <p:ext uri="{BB962C8B-B14F-4D97-AF65-F5344CB8AC3E}">
        <p14:creationId xmlns:p14="http://schemas.microsoft.com/office/powerpoint/2010/main" val="119829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07ECAC-E44C-418D-9F82-FAAAEDFCAC6A}" type="slidenum">
              <a:rPr kumimoji="1" lang="ja-JP" altLang="en-US" smtClean="0"/>
              <a:t>8</a:t>
            </a:fld>
            <a:endParaRPr kumimoji="1" lang="ja-JP" altLang="en-US"/>
          </a:p>
        </p:txBody>
      </p:sp>
    </p:spTree>
    <p:extLst>
      <p:ext uri="{BB962C8B-B14F-4D97-AF65-F5344CB8AC3E}">
        <p14:creationId xmlns:p14="http://schemas.microsoft.com/office/powerpoint/2010/main" val="62109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4E05A22-A8CF-4119-8939-8E3F8110F918}" type="datetime1">
              <a:rPr kumimoji="1" lang="ja-JP" altLang="en-US" smtClean="0"/>
              <a:t>2019/6/14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34181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BD53BB-F432-400B-9EB4-74631A79F86B}" type="datetime1">
              <a:rPr kumimoji="1" lang="ja-JP" altLang="en-US" smtClean="0"/>
              <a:t>2019/6/14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19160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4D4D3E-9861-49D5-A349-A3DCE9DCEEA0}" type="datetime1">
              <a:rPr kumimoji="1" lang="ja-JP" altLang="en-US" smtClean="0"/>
              <a:t>2019/6/14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25846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85C72B-B1C1-4B45-AC6E-5BDDBBE7D7C0}" type="datetime1">
              <a:rPr kumimoji="1" lang="ja-JP" altLang="en-US" smtClean="0"/>
              <a:t>2019/6/14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207576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8BC3A9-F270-4319-9032-D28AD54432B6}" type="datetime1">
              <a:rPr kumimoji="1" lang="ja-JP" altLang="en-US" smtClean="0"/>
              <a:t>2019/6/14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110126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A42EC7-0934-46EC-AA53-FCE38F5EB43A}" type="datetime1">
              <a:rPr kumimoji="1" lang="ja-JP" altLang="en-US" smtClean="0"/>
              <a:t>2019/6/14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25529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84DF52-1D33-4002-838D-425DF703220A}" type="datetime1">
              <a:rPr kumimoji="1" lang="ja-JP" altLang="en-US" smtClean="0"/>
              <a:t>2019/6/14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114870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696CC77-E7A2-4BD6-ACC6-13BD403D99EB}" type="datetime1">
              <a:rPr kumimoji="1" lang="ja-JP" altLang="en-US" smtClean="0"/>
              <a:t>2019/6/14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158548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7EDA8F-74CC-49A6-8AC6-362598108286}" type="datetime1">
              <a:rPr kumimoji="1" lang="ja-JP" altLang="en-US" smtClean="0"/>
              <a:t>2019/6/14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66202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2"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1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D487CF-4367-4AA4-AA49-17700A8FCFA3}" type="datetime1">
              <a:rPr kumimoji="1" lang="ja-JP" altLang="en-US" smtClean="0"/>
              <a:t>2019/6/14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74468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682010-70BF-4D90-8EDD-53E46F24825A}" type="datetime1">
              <a:rPr kumimoji="1" lang="ja-JP" altLang="en-US" smtClean="0"/>
              <a:t>2019/6/14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428397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5FE4B-B621-4388-9B08-915AEDCB4D24}" type="datetime1">
              <a:rPr kumimoji="1" lang="ja-JP" altLang="en-US" smtClean="0"/>
              <a:t>2019/6/14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130455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emf"/><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1968615"/>
            <a:ext cx="9144000" cy="1077218"/>
          </a:xfrm>
          <a:prstGeom prst="rect">
            <a:avLst/>
          </a:prstGeom>
          <a:noFill/>
        </p:spPr>
        <p:txBody>
          <a:bodyPr wrap="square" rtlCol="0">
            <a:spAutoFit/>
          </a:bodyPr>
          <a:lstStyle/>
          <a:p>
            <a:pPr algn="ct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Ｇ２０大阪サミットに係る</a:t>
            </a:r>
          </a:p>
          <a:p>
            <a:pPr algn="ct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防災・危機管理対策の取組状況について</a:t>
            </a:r>
          </a:p>
        </p:txBody>
      </p:sp>
      <p:sp>
        <p:nvSpPr>
          <p:cNvPr id="3" name="タイトル 1"/>
          <p:cNvSpPr txBox="1">
            <a:spLocks/>
          </p:cNvSpPr>
          <p:nvPr/>
        </p:nvSpPr>
        <p:spPr bwMode="auto">
          <a:xfrm>
            <a:off x="457200" y="4450767"/>
            <a:ext cx="8229600" cy="168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fontAlgn="auto">
              <a:lnSpc>
                <a:spcPts val="4000"/>
              </a:lnSpc>
              <a:spcAft>
                <a:spcPts val="0"/>
              </a:spcAf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大阪府危機管理室</a:t>
            </a:r>
          </a:p>
          <a:p>
            <a:pPr fontAlgn="auto">
              <a:lnSpc>
                <a:spcPts val="4000"/>
              </a:lnSpc>
              <a:spcAft>
                <a:spcPts val="0"/>
              </a:spcAf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大阪市危機管理室</a:t>
            </a:r>
          </a:p>
          <a:p>
            <a:pPr fontAlgn="auto">
              <a:lnSpc>
                <a:spcPts val="4000"/>
              </a:lnSpc>
              <a:spcAft>
                <a:spcPts val="0"/>
              </a:spcAf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大阪市消防局</a:t>
            </a:r>
          </a:p>
        </p:txBody>
      </p:sp>
      <p:sp>
        <p:nvSpPr>
          <p:cNvPr id="4" name="テキスト ボックス 3"/>
          <p:cNvSpPr txBox="1"/>
          <p:nvPr/>
        </p:nvSpPr>
        <p:spPr>
          <a:xfrm>
            <a:off x="2927462" y="4050657"/>
            <a:ext cx="3289075" cy="400110"/>
          </a:xfrm>
          <a:prstGeom prst="rect">
            <a:avLst/>
          </a:prstGeom>
          <a:noFill/>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（令和元年６月１３日）</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308304" y="259680"/>
            <a:ext cx="1378497" cy="504056"/>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資料２</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08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3518B21-8B46-4D5B-A51D-5635EA7D41EC}" type="slidenum">
              <a:rPr kumimoji="1" lang="ja-JP" altLang="en-US" smtClean="0"/>
              <a:t>2</a:t>
            </a:fld>
            <a:endParaRPr kumimoji="1" lang="ja-JP" altLang="en-US"/>
          </a:p>
        </p:txBody>
      </p:sp>
    </p:spTree>
    <p:extLst>
      <p:ext uri="{BB962C8B-B14F-4D97-AF65-F5344CB8AC3E}">
        <p14:creationId xmlns:p14="http://schemas.microsoft.com/office/powerpoint/2010/main" val="139979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195848" y="4483612"/>
            <a:ext cx="2016000" cy="21857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sz="1600" dirty="0" smtClean="0">
                <a:solidFill>
                  <a:schemeClr val="tx1"/>
                </a:solidFill>
                <a:latin typeface="Meiryo UI" panose="020B0604030504040204" pitchFamily="50" charset="-128"/>
                <a:ea typeface="Meiryo UI" panose="020B0604030504040204" pitchFamily="50" charset="-128"/>
              </a:rPr>
              <a:t>消防特別警戒</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smtClean="0">
                <a:solidFill>
                  <a:schemeClr val="tx1"/>
                </a:solidFill>
                <a:latin typeface="Meiryo UI" panose="020B0604030504040204" pitchFamily="50" charset="-128"/>
                <a:ea typeface="Meiryo UI" panose="020B0604030504040204" pitchFamily="50" charset="-128"/>
              </a:rPr>
              <a:t>実行委員会</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endParaRPr lang="en-US" altLang="ja-JP" sz="3600" dirty="0" smtClean="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大阪市消防局　大阪府下ブロック幹事消防本部　泉州南消防組合泉州南広域消防本部　警戒参加消防本部</a:t>
            </a:r>
            <a:r>
              <a:rPr lang="en-US" altLang="ja-JP" sz="900" dirty="0">
                <a:solidFill>
                  <a:schemeClr val="tx1"/>
                </a:solidFill>
                <a:latin typeface="Meiryo UI" panose="020B0604030504040204" pitchFamily="50" charset="-128"/>
                <a:ea typeface="Meiryo UI" panose="020B0604030504040204" pitchFamily="50" charset="-128"/>
              </a:rPr>
              <a:t/>
            </a:r>
            <a:br>
              <a:rPr lang="en-US" altLang="ja-JP" sz="900" dirty="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府危機管理室</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323528" y="4483611"/>
            <a:ext cx="1512168" cy="21857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総務省消防庁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1600" spc="-30" dirty="0" smtClean="0">
                <a:solidFill>
                  <a:schemeClr val="tx1"/>
                </a:solidFill>
                <a:latin typeface="Meiryo UI" panose="020B0604030504040204" pitchFamily="50" charset="-128"/>
                <a:ea typeface="Meiryo UI" panose="020B0604030504040204" pitchFamily="50" charset="-128"/>
              </a:rPr>
              <a:t>G20</a:t>
            </a:r>
            <a:r>
              <a:rPr kumimoji="1" lang="ja-JP" altLang="en-US" sz="1600" spc="-30" dirty="0" smtClean="0">
                <a:solidFill>
                  <a:schemeClr val="tx1"/>
                </a:solidFill>
                <a:latin typeface="Meiryo UI" panose="020B0604030504040204" pitchFamily="50" charset="-128"/>
                <a:ea typeface="Meiryo UI" panose="020B0604030504040204" pitchFamily="50" charset="-128"/>
              </a:rPr>
              <a:t>大阪サミット</a:t>
            </a:r>
            <a:endParaRPr kumimoji="1" lang="en-US" altLang="ja-JP" sz="1600" spc="-3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rPr>
              <a:t>消防・救急</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rPr>
              <a:t>対策委員会</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rPr>
              <a:t>（トップ：消防庁次長）</a:t>
            </a:r>
            <a:endParaRPr lang="en-US" altLang="ja-JP" sz="900" dirty="0" smtClean="0">
              <a:solidFill>
                <a:schemeClr val="tx1"/>
              </a:solidFill>
              <a:latin typeface="Meiryo UI" panose="020B0604030504040204" pitchFamily="50" charset="-128"/>
              <a:ea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警防部会・予防部会の設置（予定）</a:t>
            </a:r>
            <a:endParaRPr lang="en-US" altLang="ja-JP" sz="30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警防・予防計画の</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策定、承認</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（座長：大阪市消防局）</a:t>
            </a:r>
            <a:endParaRPr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732466" y="4483612"/>
            <a:ext cx="2016000" cy="21857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sz="1500" dirty="0" smtClean="0">
                <a:solidFill>
                  <a:schemeClr val="tx1"/>
                </a:solidFill>
                <a:latin typeface="Meiryo UI" panose="020B0604030504040204" pitchFamily="50" charset="-128"/>
                <a:ea typeface="Meiryo UI" panose="020B0604030504040204" pitchFamily="50" charset="-128"/>
              </a:rPr>
              <a:t>府</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rPr>
              <a:t>市町村</a:t>
            </a:r>
            <a:endParaRPr lang="en-US" altLang="ja-JP" sz="1500" dirty="0" smtClean="0">
              <a:solidFill>
                <a:schemeClr val="tx1"/>
              </a:solidFill>
              <a:latin typeface="Meiryo UI" panose="020B0604030504040204" pitchFamily="50" charset="-128"/>
              <a:ea typeface="Meiryo UI" panose="020B0604030504040204" pitchFamily="50" charset="-128"/>
            </a:endParaRPr>
          </a:p>
          <a:p>
            <a:pPr algn="ctr"/>
            <a:r>
              <a:rPr lang="ja-JP" altLang="en-US" sz="1500" dirty="0" smtClean="0">
                <a:solidFill>
                  <a:schemeClr val="tx1"/>
                </a:solidFill>
                <a:latin typeface="Meiryo UI" panose="020B0604030504040204" pitchFamily="50" charset="-128"/>
                <a:ea typeface="Meiryo UI" panose="020B0604030504040204" pitchFamily="50" charset="-128"/>
              </a:rPr>
              <a:t>防災・危機管理連絡会</a:t>
            </a:r>
            <a:endParaRPr lang="en-US" altLang="ja-JP" sz="1500" dirty="0" smtClean="0">
              <a:solidFill>
                <a:schemeClr val="tx1"/>
              </a:solidFill>
              <a:latin typeface="Meiryo UI" panose="020B0604030504040204" pitchFamily="50" charset="-128"/>
              <a:ea typeface="Meiryo UI" panose="020B0604030504040204" pitchFamily="50" charset="-128"/>
            </a:endParaRPr>
          </a:p>
          <a:p>
            <a:pPr algn="ctr"/>
            <a:endParaRPr lang="en-US" altLang="ja-JP" sz="36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府危機管理室</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府内</a:t>
            </a:r>
            <a:r>
              <a:rPr lang="ja-JP" altLang="en-US" sz="1000" dirty="0" smtClean="0">
                <a:solidFill>
                  <a:schemeClr val="tx1"/>
                </a:solidFill>
                <a:latin typeface="Meiryo UI" panose="020B0604030504040204" pitchFamily="50" charset="-128"/>
                <a:ea typeface="Meiryo UI" panose="020B0604030504040204" pitchFamily="50" charset="-128"/>
              </a:rPr>
              <a:t>市町村危機管理部局</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35" name="直線コネクタ 34"/>
          <p:cNvCxnSpPr/>
          <p:nvPr/>
        </p:nvCxnSpPr>
        <p:spPr>
          <a:xfrm flipH="1">
            <a:off x="3186266" y="4282405"/>
            <a:ext cx="4564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1835696" y="5047409"/>
            <a:ext cx="360040"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2319542" y="5585189"/>
            <a:ext cx="1748402" cy="492546"/>
            <a:chOff x="2627784" y="4869160"/>
            <a:chExt cx="1748402" cy="604998"/>
          </a:xfrm>
        </p:grpSpPr>
        <p:sp>
          <p:nvSpPr>
            <p:cNvPr id="47" name="テキスト ボックス 46"/>
            <p:cNvSpPr txBox="1"/>
            <p:nvPr/>
          </p:nvSpPr>
          <p:spPr>
            <a:xfrm>
              <a:off x="2699792" y="4907091"/>
              <a:ext cx="1656184" cy="567067"/>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消防</a:t>
              </a:r>
              <a:r>
                <a:rPr lang="ja-JP" altLang="en-US" sz="1200" dirty="0" smtClean="0">
                  <a:latin typeface="Meiryo UI" panose="020B0604030504040204" pitchFamily="50" charset="-128"/>
                  <a:ea typeface="Meiryo UI" panose="020B0604030504040204" pitchFamily="50" charset="-128"/>
                </a:rPr>
                <a:t>特別警戒に</a:t>
              </a:r>
              <a:endParaRPr lang="en-US" altLang="ja-JP" sz="1200" dirty="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関することの協議の場</a:t>
              </a:r>
              <a:endParaRPr kumimoji="1" lang="en-US" altLang="ja-JP" sz="1200" dirty="0" smtClean="0">
                <a:latin typeface="Meiryo UI" panose="020B0604030504040204" pitchFamily="50" charset="-128"/>
                <a:ea typeface="Meiryo UI" panose="020B0604030504040204" pitchFamily="50" charset="-128"/>
              </a:endParaRPr>
            </a:p>
          </p:txBody>
        </p:sp>
        <p:sp>
          <p:nvSpPr>
            <p:cNvPr id="48" name="大かっこ 47"/>
            <p:cNvSpPr/>
            <p:nvPr/>
          </p:nvSpPr>
          <p:spPr>
            <a:xfrm>
              <a:off x="2627784" y="4869160"/>
              <a:ext cx="1748402" cy="58811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4" name="円/楕円 53"/>
          <p:cNvSpPr/>
          <p:nvPr/>
        </p:nvSpPr>
        <p:spPr>
          <a:xfrm>
            <a:off x="2339752" y="4581128"/>
            <a:ext cx="1728192" cy="48835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消防機関</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367643" y="664564"/>
            <a:ext cx="6552730" cy="8206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dirty="0" smtClean="0">
                <a:solidFill>
                  <a:schemeClr val="tx1"/>
                </a:solidFill>
                <a:latin typeface="Meiryo UI" panose="020B0604030504040204" pitchFamily="50" charset="-128"/>
                <a:ea typeface="Meiryo UI" panose="020B0604030504040204" pitchFamily="50" charset="-128"/>
              </a:rPr>
              <a:t>Ｇ２０大阪サミット推進本部</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（本部長：知事　副本部長：市長）</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79512" y="4383008"/>
            <a:ext cx="4176464" cy="2358360"/>
          </a:xfrm>
          <a:prstGeom prst="rect">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44" name="直線コネクタ 43"/>
          <p:cNvCxnSpPr/>
          <p:nvPr/>
        </p:nvCxnSpPr>
        <p:spPr>
          <a:xfrm>
            <a:off x="7740352" y="4282405"/>
            <a:ext cx="0" cy="201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194435" y="4282405"/>
            <a:ext cx="0" cy="201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円/楕円 59"/>
          <p:cNvSpPr/>
          <p:nvPr/>
        </p:nvSpPr>
        <p:spPr>
          <a:xfrm>
            <a:off x="4608005" y="4581128"/>
            <a:ext cx="1728192" cy="48835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rPr>
              <a:t>防災機関</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nvGrpSpPr>
          <p:cNvPr id="62" name="グループ化 61"/>
          <p:cNvGrpSpPr/>
          <p:nvPr/>
        </p:nvGrpSpPr>
        <p:grpSpPr>
          <a:xfrm>
            <a:off x="4572000" y="5589240"/>
            <a:ext cx="1748402" cy="492554"/>
            <a:chOff x="2627784" y="4869160"/>
            <a:chExt cx="1748402" cy="605009"/>
          </a:xfrm>
        </p:grpSpPr>
        <p:sp>
          <p:nvSpPr>
            <p:cNvPr id="65" name="テキスト ボックス 64"/>
            <p:cNvSpPr txBox="1"/>
            <p:nvPr/>
          </p:nvSpPr>
          <p:spPr>
            <a:xfrm>
              <a:off x="2699792" y="4907101"/>
              <a:ext cx="1656184" cy="567068"/>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防災関係機関との</a:t>
              </a:r>
              <a:endParaRPr kumimoji="1" lang="en-US" altLang="ja-JP" sz="1200" dirty="0" smtClean="0">
                <a:latin typeface="Meiryo UI" panose="020B0604030504040204" pitchFamily="50" charset="-128"/>
                <a:ea typeface="Meiryo UI" panose="020B0604030504040204" pitchFamily="50" charset="-128"/>
              </a:endParaRPr>
            </a:p>
            <a:p>
              <a:pPr algn="ctr"/>
              <a:r>
                <a:rPr lang="ja-JP" altLang="en-US" sz="1200" spc="-110" dirty="0" smtClean="0">
                  <a:latin typeface="Meiryo UI" panose="020B0604030504040204" pitchFamily="50" charset="-128"/>
                  <a:ea typeface="Meiryo UI" panose="020B0604030504040204" pitchFamily="50" charset="-128"/>
                </a:rPr>
                <a:t>連絡調整、情報共有の場</a:t>
              </a:r>
              <a:endParaRPr kumimoji="1" lang="ja-JP" altLang="en-US" sz="1200" spc="-110" dirty="0">
                <a:latin typeface="Meiryo UI" panose="020B0604030504040204" pitchFamily="50" charset="-128"/>
                <a:ea typeface="Meiryo UI" panose="020B0604030504040204" pitchFamily="50" charset="-128"/>
              </a:endParaRPr>
            </a:p>
          </p:txBody>
        </p:sp>
        <p:sp>
          <p:nvSpPr>
            <p:cNvPr id="67" name="大かっこ 66"/>
            <p:cNvSpPr/>
            <p:nvPr/>
          </p:nvSpPr>
          <p:spPr>
            <a:xfrm>
              <a:off x="2627784" y="4869160"/>
              <a:ext cx="1748402" cy="58811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68" name="円/楕円 67"/>
          <p:cNvSpPr/>
          <p:nvPr/>
        </p:nvSpPr>
        <p:spPr>
          <a:xfrm>
            <a:off x="6876256" y="4581128"/>
            <a:ext cx="1728192" cy="48835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市町村</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nvGrpSpPr>
          <p:cNvPr id="69" name="グループ化 68"/>
          <p:cNvGrpSpPr/>
          <p:nvPr/>
        </p:nvGrpSpPr>
        <p:grpSpPr>
          <a:xfrm>
            <a:off x="6878408" y="5589239"/>
            <a:ext cx="1748402" cy="478800"/>
            <a:chOff x="2627784" y="4869160"/>
            <a:chExt cx="1748402" cy="588115"/>
          </a:xfrm>
        </p:grpSpPr>
        <p:sp>
          <p:nvSpPr>
            <p:cNvPr id="70" name="テキスト ボックス 69"/>
            <p:cNvSpPr txBox="1"/>
            <p:nvPr/>
          </p:nvSpPr>
          <p:spPr>
            <a:xfrm>
              <a:off x="2699792" y="4869166"/>
              <a:ext cx="1656184" cy="567068"/>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市町村</a:t>
              </a:r>
              <a:r>
                <a:rPr kumimoji="1" lang="ja-JP" altLang="en-US" sz="1200" dirty="0" smtClean="0">
                  <a:latin typeface="Meiryo UI" panose="020B0604030504040204" pitchFamily="50" charset="-128"/>
                  <a:ea typeface="Meiryo UI" panose="020B0604030504040204" pitchFamily="50" charset="-128"/>
                </a:rPr>
                <a:t>との</a:t>
              </a:r>
              <a:endParaRPr kumimoji="1" lang="en-US" altLang="ja-JP" sz="1200" dirty="0" smtClean="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情報共有の場</a:t>
              </a:r>
              <a:endParaRPr kumimoji="1" lang="ja-JP" altLang="en-US" sz="1200" dirty="0">
                <a:latin typeface="Meiryo UI" panose="020B0604030504040204" pitchFamily="50" charset="-128"/>
                <a:ea typeface="Meiryo UI" panose="020B0604030504040204" pitchFamily="50" charset="-128"/>
              </a:endParaRPr>
            </a:p>
          </p:txBody>
        </p:sp>
        <p:sp>
          <p:nvSpPr>
            <p:cNvPr id="71" name="大かっこ 70"/>
            <p:cNvSpPr/>
            <p:nvPr/>
          </p:nvSpPr>
          <p:spPr>
            <a:xfrm>
              <a:off x="2627784" y="4869160"/>
              <a:ext cx="1748402" cy="58811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cxnSp>
        <p:nvCxnSpPr>
          <p:cNvPr id="72" name="直線コネクタ 71"/>
          <p:cNvCxnSpPr/>
          <p:nvPr/>
        </p:nvCxnSpPr>
        <p:spPr>
          <a:xfrm>
            <a:off x="4449690" y="1484784"/>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0" y="1"/>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smtClean="0">
                <a:solidFill>
                  <a:schemeClr val="tx1"/>
                </a:solidFill>
                <a:latin typeface="Meiryo UI" pitchFamily="50" charset="-128"/>
                <a:ea typeface="Meiryo UI" pitchFamily="50" charset="-128"/>
                <a:cs typeface="Meiryo UI" pitchFamily="50" charset="-128"/>
              </a:rPr>
              <a:t>　　■ </a:t>
            </a:r>
            <a:r>
              <a:rPr lang="en-US" altLang="ja-JP" sz="2000" dirty="0" smtClean="0">
                <a:solidFill>
                  <a:schemeClr val="tx1"/>
                </a:solidFill>
                <a:latin typeface="Meiryo UI" panose="020B0604030504040204" pitchFamily="50" charset="-128"/>
                <a:ea typeface="Meiryo UI" panose="020B0604030504040204" pitchFamily="50" charset="-128"/>
              </a:rPr>
              <a:t>G20</a:t>
            </a:r>
            <a:r>
              <a:rPr lang="ja-JP" altLang="en-US" sz="2000" dirty="0">
                <a:solidFill>
                  <a:schemeClr val="tx1"/>
                </a:solidFill>
                <a:latin typeface="Meiryo UI" panose="020B0604030504040204" pitchFamily="50" charset="-128"/>
                <a:ea typeface="Meiryo UI" panose="020B0604030504040204" pitchFamily="50" charset="-128"/>
              </a:rPr>
              <a:t>大阪</a:t>
            </a:r>
            <a:r>
              <a:rPr lang="ja-JP" altLang="en-US" sz="2000" dirty="0" smtClean="0">
                <a:solidFill>
                  <a:schemeClr val="tx1"/>
                </a:solidFill>
                <a:latin typeface="Meiryo UI" panose="020B0604030504040204" pitchFamily="50" charset="-128"/>
                <a:ea typeface="Meiryo UI" panose="020B0604030504040204" pitchFamily="50" charset="-128"/>
              </a:rPr>
              <a:t>サミット　府市防災・危機管理推進体制</a:t>
            </a:r>
            <a:endParaRPr lang="ja-JP" altLang="en-US" sz="2000" dirty="0">
              <a:solidFill>
                <a:schemeClr val="tx1"/>
              </a:solidFill>
              <a:latin typeface="Meiryo UI" panose="020B0604030504040204" pitchFamily="50" charset="-128"/>
              <a:ea typeface="Meiryo UI" panose="020B0604030504040204" pitchFamily="50" charset="-128"/>
            </a:endParaRPr>
          </a:p>
        </p:txBody>
      </p:sp>
      <p:cxnSp>
        <p:nvCxnSpPr>
          <p:cNvPr id="36" name="直線コネクタ 35"/>
          <p:cNvCxnSpPr/>
          <p:nvPr/>
        </p:nvCxnSpPr>
        <p:spPr>
          <a:xfrm>
            <a:off x="4449690" y="3922365"/>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67543" y="1640832"/>
            <a:ext cx="8159265" cy="2485020"/>
            <a:chOff x="2195735" y="2142633"/>
            <a:chExt cx="6552728" cy="1804326"/>
          </a:xfrm>
          <a:solidFill>
            <a:schemeClr val="bg1"/>
          </a:solidFill>
        </p:grpSpPr>
        <p:sp>
          <p:nvSpPr>
            <p:cNvPr id="59" name="正方形/長方形 58"/>
            <p:cNvSpPr/>
            <p:nvPr/>
          </p:nvSpPr>
          <p:spPr>
            <a:xfrm>
              <a:off x="2195735" y="2142633"/>
              <a:ext cx="6552728" cy="1804326"/>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dirty="0" smtClean="0">
                  <a:solidFill>
                    <a:schemeClr val="tx1"/>
                  </a:solidFill>
                  <a:latin typeface="Meiryo UI" panose="020B0604030504040204" pitchFamily="50" charset="-128"/>
                  <a:ea typeface="Meiryo UI" panose="020B0604030504040204" pitchFamily="50" charset="-128"/>
                </a:rPr>
                <a:t>Ｇ２０</a:t>
              </a:r>
              <a:r>
                <a:rPr kumimoji="1" lang="ja-JP" altLang="en-US" sz="2800" dirty="0" smtClean="0">
                  <a:solidFill>
                    <a:schemeClr val="tx1"/>
                  </a:solidFill>
                  <a:latin typeface="Meiryo UI" panose="020B0604030504040204" pitchFamily="50" charset="-128"/>
                  <a:ea typeface="Meiryo UI" panose="020B0604030504040204" pitchFamily="50" charset="-128"/>
                </a:rPr>
                <a:t>大阪サミット府市</a:t>
              </a:r>
              <a:r>
                <a:rPr kumimoji="1" lang="en-US" altLang="ja-JP" sz="2800" dirty="0" smtClean="0">
                  <a:solidFill>
                    <a:schemeClr val="tx1"/>
                  </a:solidFill>
                  <a:latin typeface="Meiryo UI" panose="020B0604030504040204" pitchFamily="50" charset="-128"/>
                  <a:ea typeface="Meiryo UI" panose="020B0604030504040204" pitchFamily="50" charset="-128"/>
                </a:rPr>
                <a:t/>
              </a:r>
              <a:br>
                <a:rPr kumimoji="1" lang="en-US" altLang="ja-JP" sz="2800" dirty="0" smtClean="0">
                  <a:solidFill>
                    <a:schemeClr val="tx1"/>
                  </a:solidFill>
                  <a:latin typeface="Meiryo UI" panose="020B0604030504040204" pitchFamily="50" charset="-128"/>
                  <a:ea typeface="Meiryo UI" panose="020B0604030504040204" pitchFamily="50" charset="-128"/>
                </a:rPr>
              </a:br>
              <a:r>
                <a:rPr kumimoji="1" lang="ja-JP" altLang="en-US" sz="2800" dirty="0" smtClean="0">
                  <a:solidFill>
                    <a:schemeClr val="tx1"/>
                  </a:solidFill>
                  <a:latin typeface="Meiryo UI" panose="020B0604030504040204" pitchFamily="50" charset="-128"/>
                  <a:ea typeface="Meiryo UI" panose="020B0604030504040204" pitchFamily="50" charset="-128"/>
                </a:rPr>
                <a:t>防災・危機管理プロジェクトチーム</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メンバー：大阪府危機管理監、大阪市危機管理監、大阪市消防局長</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オブザーバー：</a:t>
              </a:r>
              <a:r>
                <a:rPr lang="en-US" altLang="ja-JP" sz="1100" dirty="0" smtClean="0">
                  <a:solidFill>
                    <a:schemeClr val="tx1"/>
                  </a:solidFill>
                  <a:latin typeface="Meiryo UI" panose="020B0604030504040204" pitchFamily="50" charset="-128"/>
                  <a:ea typeface="Meiryo UI" panose="020B0604030504040204" pitchFamily="50" charset="-128"/>
                </a:rPr>
                <a:t>2019</a:t>
              </a:r>
              <a:r>
                <a:rPr lang="ja-JP" altLang="en-US" sz="1100" dirty="0" smtClean="0">
                  <a:solidFill>
                    <a:schemeClr val="tx1"/>
                  </a:solidFill>
                  <a:latin typeface="Meiryo UI" panose="020B0604030504040204" pitchFamily="50" charset="-128"/>
                  <a:ea typeface="Meiryo UI" panose="020B0604030504040204" pitchFamily="50" charset="-128"/>
                </a:rPr>
                <a:t>年Ｇ</a:t>
              </a:r>
              <a:r>
                <a:rPr lang="en-US" altLang="ja-JP" sz="1100" dirty="0" smtClean="0">
                  <a:solidFill>
                    <a:schemeClr val="tx1"/>
                  </a:solidFill>
                  <a:latin typeface="Meiryo UI" panose="020B0604030504040204" pitchFamily="50" charset="-128"/>
                  <a:ea typeface="Meiryo UI" panose="020B0604030504040204" pitchFamily="50" charset="-128"/>
                </a:rPr>
                <a:t>20</a:t>
              </a:r>
              <a:r>
                <a:rPr lang="ja-JP" altLang="en-US" sz="1100" dirty="0" smtClean="0">
                  <a:solidFill>
                    <a:schemeClr val="tx1"/>
                  </a:solidFill>
                  <a:latin typeface="Meiryo UI" panose="020B0604030504040204" pitchFamily="50" charset="-128"/>
                  <a:ea typeface="Meiryo UI" panose="020B0604030504040204" pitchFamily="50" charset="-128"/>
                </a:rPr>
                <a:t>大阪サミット関西推進協力協議会事務局</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918609" y="3272379"/>
              <a:ext cx="5391116" cy="586878"/>
            </a:xfrm>
            <a:prstGeom prst="rect">
              <a:avLst/>
            </a:prstGeom>
            <a:grpFill/>
            <a:ln w="15875" cmpd="thickThin">
              <a:solidFill>
                <a:schemeClr val="tx1"/>
              </a:solid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・自然災害及び国民保護事案に係る既存計画の検証、追加対策の検討及び災害対応</a:t>
              </a:r>
            </a:p>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G20</a:t>
              </a:r>
              <a:r>
                <a:rPr lang="ja-JP" altLang="en-US" sz="1400" dirty="0">
                  <a:latin typeface="Meiryo UI" panose="020B0604030504040204" pitchFamily="50" charset="-128"/>
                  <a:ea typeface="Meiryo UI" panose="020B0604030504040204" pitchFamily="50" charset="-128"/>
                </a:rPr>
                <a:t>大阪サミット消防体制基本計画の策定、消防特別警戒体制の構築</a:t>
              </a: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サミットに関する訓練の調整・実施　</a:t>
              </a:r>
              <a:r>
                <a:rPr lang="ja-JP" altLang="en-US" sz="1400" dirty="0" smtClean="0">
                  <a:latin typeface="Meiryo UI" panose="020B0604030504040204" pitchFamily="50" charset="-128"/>
                  <a:ea typeface="Meiryo UI" panose="020B0604030504040204" pitchFamily="50" charset="-128"/>
                </a:rPr>
                <a:t>　　　　　　　　　　　　　　　　　　　　　　　　　　　　　など</a:t>
              </a:r>
              <a:endParaRPr lang="ja-JP" altLang="en-US" sz="1400" dirty="0">
                <a:latin typeface="Meiryo UI" panose="020B0604030504040204" pitchFamily="50" charset="-128"/>
                <a:ea typeface="Meiryo UI" panose="020B0604030504040204" pitchFamily="50" charset="-128"/>
              </a:endParaRPr>
            </a:p>
          </p:txBody>
        </p:sp>
      </p:grpSp>
      <p:sp>
        <p:nvSpPr>
          <p:cNvPr id="23" name="正方形/長方形 22"/>
          <p:cNvSpPr/>
          <p:nvPr/>
        </p:nvSpPr>
        <p:spPr>
          <a:xfrm>
            <a:off x="4463989" y="4483613"/>
            <a:ext cx="2016224" cy="21857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sz="1600" dirty="0" smtClean="0">
                <a:solidFill>
                  <a:schemeClr val="tx1"/>
                </a:solidFill>
                <a:latin typeface="Meiryo UI" panose="020B0604030504040204" pitchFamily="50" charset="-128"/>
                <a:ea typeface="Meiryo UI" panose="020B0604030504040204" pitchFamily="50" charset="-128"/>
              </a:rPr>
              <a:t>防災・危機対策</a:t>
            </a:r>
            <a:endParaRPr lang="en-US" altLang="ja-JP" sz="1600" dirty="0" smtClean="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関係機関</a:t>
            </a:r>
            <a:r>
              <a:rPr lang="ja-JP" altLang="en-US" sz="1600" dirty="0" smtClean="0">
                <a:solidFill>
                  <a:schemeClr val="tx1"/>
                </a:solidFill>
                <a:latin typeface="Meiryo UI" panose="020B0604030504040204" pitchFamily="50" charset="-128"/>
                <a:ea typeface="Meiryo UI" panose="020B0604030504040204" pitchFamily="50" charset="-128"/>
              </a:rPr>
              <a:t>連絡会</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endParaRPr lang="en-US" altLang="ja-JP" sz="3600" dirty="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府市危機管理室　府警本部</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大阪市消防局　自衛隊</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海上保安庁等</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42" name="直線コネクタ 41"/>
          <p:cNvCxnSpPr/>
          <p:nvPr/>
        </p:nvCxnSpPr>
        <p:spPr>
          <a:xfrm>
            <a:off x="5471921" y="4282405"/>
            <a:ext cx="0" cy="201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983567" y="3191192"/>
            <a:ext cx="396043" cy="8225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kumimoji="1" lang="ja-JP" altLang="en-US" sz="1050" b="1" dirty="0" smtClean="0">
                <a:latin typeface="Meiryo UI" panose="020B0604030504040204" pitchFamily="50" charset="-128"/>
                <a:ea typeface="Meiryo UI" panose="020B0604030504040204" pitchFamily="50" charset="-128"/>
              </a:rPr>
              <a:t>主な任務</a:t>
            </a:r>
            <a:endParaRPr kumimoji="1" lang="ja-JP" altLang="en-US" sz="105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784000" y="6489360"/>
            <a:ext cx="360000" cy="360000"/>
          </a:xfrm>
          <a:prstGeom prst="rect">
            <a:avLst/>
          </a:prstGeom>
          <a:noFill/>
        </p:spPr>
        <p:txBody>
          <a:bodyPr wrap="square" rtlCol="0">
            <a:spAutoFit/>
          </a:bodyPr>
          <a:lstStyle/>
          <a:p>
            <a:r>
              <a:rPr kumimoji="1" lang="en-US" altLang="ja-JP" sz="1600" dirty="0" smtClean="0">
                <a:latin typeface="Arial Black" panose="020B0A04020102020204" pitchFamily="34" charset="0"/>
              </a:rPr>
              <a:t>1</a:t>
            </a:r>
            <a:endParaRPr kumimoji="1" lang="ja-JP" altLang="en-US" sz="1600" dirty="0">
              <a:latin typeface="Arial Black" panose="020B0A04020102020204" pitchFamily="34" charset="0"/>
            </a:endParaRPr>
          </a:p>
        </p:txBody>
      </p:sp>
    </p:spTree>
    <p:extLst>
      <p:ext uri="{BB962C8B-B14F-4D97-AF65-F5344CB8AC3E}">
        <p14:creationId xmlns:p14="http://schemas.microsoft.com/office/powerpoint/2010/main" val="3568569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smtClean="0">
                <a:solidFill>
                  <a:schemeClr val="tx1"/>
                </a:solidFill>
                <a:latin typeface="Meiryo UI" pitchFamily="50" charset="-128"/>
                <a:ea typeface="Meiryo UI" pitchFamily="50" charset="-128"/>
                <a:cs typeface="Meiryo UI" pitchFamily="50" charset="-128"/>
              </a:rPr>
              <a:t>　　</a:t>
            </a:r>
            <a:r>
              <a:rPr lang="ja-JP" altLang="en-US" sz="2000" dirty="0">
                <a:solidFill>
                  <a:schemeClr val="tx1"/>
                </a:solidFill>
                <a:latin typeface="Meiryo UI" pitchFamily="50" charset="-128"/>
                <a:ea typeface="Meiryo UI" pitchFamily="50" charset="-128"/>
                <a:cs typeface="Meiryo UI"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G20</a:t>
            </a:r>
            <a:r>
              <a:rPr lang="ja-JP" altLang="en-US" sz="2000" dirty="0">
                <a:solidFill>
                  <a:schemeClr val="tx1"/>
                </a:solidFill>
                <a:latin typeface="Meiryo UI" panose="020B0604030504040204" pitchFamily="50" charset="-128"/>
                <a:ea typeface="Meiryo UI" panose="020B0604030504040204" pitchFamily="50" charset="-128"/>
              </a:rPr>
              <a:t>大阪サミット　</a:t>
            </a:r>
            <a:r>
              <a:rPr lang="ja-JP" altLang="en-US" sz="2000" dirty="0" smtClean="0">
                <a:solidFill>
                  <a:schemeClr val="tx1"/>
                </a:solidFill>
                <a:latin typeface="Meiryo UI" panose="020B0604030504040204" pitchFamily="50" charset="-128"/>
                <a:ea typeface="Meiryo UI" panose="020B0604030504040204" pitchFamily="50" charset="-128"/>
              </a:rPr>
              <a:t>府市防災</a:t>
            </a:r>
            <a:r>
              <a:rPr lang="ja-JP" altLang="en-US" sz="2000" dirty="0">
                <a:solidFill>
                  <a:schemeClr val="tx1"/>
                </a:solidFill>
                <a:latin typeface="Meiryo UI" panose="020B0604030504040204" pitchFamily="50" charset="-128"/>
                <a:ea typeface="Meiryo UI" panose="020B0604030504040204" pitchFamily="50" charset="-128"/>
              </a:rPr>
              <a:t>・危機管理ＰＴ　</a:t>
            </a:r>
            <a:r>
              <a:rPr lang="ja-JP" altLang="en-US" sz="2000" dirty="0" smtClean="0">
                <a:solidFill>
                  <a:schemeClr val="tx1"/>
                </a:solidFill>
                <a:latin typeface="Meiryo UI" panose="020B0604030504040204" pitchFamily="50" charset="-128"/>
                <a:ea typeface="Meiryo UI" panose="020B0604030504040204" pitchFamily="50" charset="-128"/>
              </a:rPr>
              <a:t>経過</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99592" y="1753646"/>
            <a:ext cx="7787208" cy="4339650"/>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rPr>
              <a:t>PT</a:t>
            </a:r>
            <a:r>
              <a:rPr lang="ja-JP" altLang="en-US" dirty="0" smtClean="0">
                <a:latin typeface="Meiryo UI" panose="020B0604030504040204" pitchFamily="50" charset="-128"/>
                <a:ea typeface="Meiryo UI" panose="020B0604030504040204" pitchFamily="50" charset="-128"/>
              </a:rPr>
              <a:t>　平成</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rPr>
              <a:t>日（水）</a:t>
            </a:r>
            <a:r>
              <a:rPr lang="ja-JP" altLang="en-US" sz="1400" dirty="0" smtClean="0">
                <a:latin typeface="Meiryo UI" panose="020B0604030504040204" pitchFamily="50" charset="-128"/>
                <a:ea typeface="Meiryo UI" panose="020B0604030504040204" pitchFamily="50" charset="-128"/>
              </a:rPr>
              <a:t>大阪府新別館北館</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階災害対策本部会議室</a:t>
            </a:r>
            <a:endParaRPr lang="en-US" altLang="ja-JP" sz="14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議題：・</a:t>
            </a:r>
            <a:r>
              <a:rPr lang="en-US" altLang="ja-JP" sz="1600" dirty="0" smtClean="0">
                <a:latin typeface="Meiryo UI" panose="020B0604030504040204" pitchFamily="50" charset="-128"/>
                <a:ea typeface="Meiryo UI" panose="020B0604030504040204" pitchFamily="50" charset="-128"/>
              </a:rPr>
              <a:t>PT</a:t>
            </a:r>
            <a:r>
              <a:rPr lang="ja-JP" altLang="en-US" sz="1600" dirty="0">
                <a:latin typeface="Meiryo UI" panose="020B0604030504040204" pitchFamily="50" charset="-128"/>
                <a:ea typeface="Meiryo UI" panose="020B0604030504040204" pitchFamily="50" charset="-128"/>
              </a:rPr>
              <a:t>設置</a:t>
            </a:r>
            <a:r>
              <a:rPr lang="ja-JP" altLang="en-US" sz="1600" dirty="0" smtClean="0">
                <a:latin typeface="Meiryo UI" panose="020B0604030504040204" pitchFamily="50" charset="-128"/>
                <a:ea typeface="Meiryo UI" panose="020B0604030504040204" pitchFamily="50" charset="-128"/>
              </a:rPr>
              <a:t>要綱の承認、</a:t>
            </a:r>
            <a:r>
              <a:rPr lang="en-US" altLang="ja-JP" sz="1600" dirty="0" smtClean="0">
                <a:latin typeface="Meiryo UI" panose="020B0604030504040204" pitchFamily="50" charset="-128"/>
                <a:ea typeface="Meiryo UI" panose="020B0604030504040204" pitchFamily="50" charset="-128"/>
              </a:rPr>
              <a:t>PT</a:t>
            </a:r>
            <a:r>
              <a:rPr lang="ja-JP" altLang="en-US" sz="1600" dirty="0" smtClean="0">
                <a:latin typeface="Meiryo UI" panose="020B0604030504040204" pitchFamily="50" charset="-128"/>
                <a:ea typeface="Meiryo UI" panose="020B0604030504040204" pitchFamily="50" charset="-128"/>
              </a:rPr>
              <a:t>長の選出、スケジュール確認</a:t>
            </a:r>
            <a:endParaRPr lang="en-US" altLang="ja-JP" sz="1600"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rPr>
              <a:t>PT</a:t>
            </a:r>
            <a:r>
              <a:rPr lang="ja-JP" altLang="en-US" dirty="0" smtClean="0">
                <a:latin typeface="Meiryo UI" panose="020B0604030504040204" pitchFamily="50" charset="-128"/>
                <a:ea typeface="Meiryo UI" panose="020B0604030504040204" pitchFamily="50" charset="-128"/>
              </a:rPr>
              <a:t>　平成</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rPr>
              <a:t>日（火）</a:t>
            </a:r>
            <a:r>
              <a:rPr lang="ja-JP" altLang="en-US" sz="1400" dirty="0" smtClean="0">
                <a:latin typeface="Meiryo UI" panose="020B0604030504040204" pitchFamily="50" charset="-128"/>
                <a:ea typeface="Meiryo UI" panose="020B0604030504040204" pitchFamily="50" charset="-128"/>
              </a:rPr>
              <a:t>大阪市役所</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階大応接室</a:t>
            </a:r>
            <a:endParaRPr lang="en-US" altLang="ja-JP" sz="14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議題：自然災害及び国民保護事案に係る既存</a:t>
            </a:r>
            <a:r>
              <a:rPr lang="ja-JP" altLang="en-US" sz="1600" dirty="0">
                <a:latin typeface="Meiryo UI" panose="020B0604030504040204" pitchFamily="50" charset="-128"/>
                <a:ea typeface="Meiryo UI" panose="020B0604030504040204" pitchFamily="50" charset="-128"/>
              </a:rPr>
              <a:t>計画の</a:t>
            </a:r>
            <a:r>
              <a:rPr lang="ja-JP" altLang="en-US" sz="1600" dirty="0" smtClean="0">
                <a:latin typeface="Meiryo UI" panose="020B0604030504040204" pitchFamily="50" charset="-128"/>
                <a:ea typeface="Meiryo UI" panose="020B0604030504040204" pitchFamily="50" charset="-128"/>
              </a:rPr>
              <a:t>検証及び必要な対応について</a:t>
            </a: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消防</a:t>
            </a:r>
            <a:r>
              <a:rPr lang="ja-JP" altLang="en-US" sz="1600" dirty="0">
                <a:latin typeface="Meiryo UI" panose="020B0604030504040204" pitchFamily="50" charset="-128"/>
                <a:ea typeface="Meiryo UI" panose="020B0604030504040204" pitchFamily="50" charset="-128"/>
              </a:rPr>
              <a:t>救急対策委員会</a:t>
            </a:r>
            <a:r>
              <a:rPr lang="ja-JP" altLang="en-US" sz="1600" dirty="0" smtClean="0">
                <a:latin typeface="Meiryo UI" panose="020B0604030504040204" pitchFamily="50" charset="-128"/>
                <a:ea typeface="Meiryo UI" panose="020B0604030504040204" pitchFamily="50" charset="-128"/>
              </a:rPr>
              <a:t>概要</a:t>
            </a:r>
            <a:endParaRPr lang="en-US" altLang="ja-JP" sz="1600"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rPr>
              <a:t>PT</a:t>
            </a:r>
            <a:r>
              <a:rPr lang="ja-JP" altLang="en-US" dirty="0" smtClean="0">
                <a:latin typeface="Meiryo UI" panose="020B0604030504040204" pitchFamily="50" charset="-128"/>
                <a:ea typeface="Meiryo UI" panose="020B0604030504040204" pitchFamily="50" charset="-128"/>
              </a:rPr>
              <a:t>　平成</a:t>
            </a:r>
            <a:r>
              <a:rPr lang="en-US" altLang="ja-JP" dirty="0">
                <a:latin typeface="Meiryo UI" panose="020B0604030504040204" pitchFamily="50" charset="-128"/>
                <a:ea typeface="Meiryo UI" panose="020B0604030504040204" pitchFamily="50" charset="-128"/>
              </a:rPr>
              <a:t>31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28</a:t>
            </a:r>
            <a:r>
              <a:rPr lang="ja-JP" altLang="en-US" dirty="0" smtClean="0">
                <a:latin typeface="Meiryo UI" panose="020B0604030504040204" pitchFamily="50" charset="-128"/>
                <a:ea typeface="Meiryo UI" panose="020B0604030504040204" pitchFamily="50" charset="-128"/>
              </a:rPr>
              <a:t>日（月）</a:t>
            </a:r>
            <a:r>
              <a:rPr lang="ja-JP" altLang="en-US" sz="1400" dirty="0" smtClean="0">
                <a:latin typeface="Meiryo UI" panose="020B0604030504040204" pitchFamily="50" charset="-128"/>
                <a:ea typeface="Meiryo UI" panose="020B0604030504040204" pitchFamily="50" charset="-128"/>
              </a:rPr>
              <a:t>大阪府咲洲庁舎</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階会議室</a:t>
            </a:r>
            <a:endParaRPr lang="en-US" altLang="ja-JP" sz="14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議題：第</a:t>
            </a:r>
            <a:r>
              <a:rPr lang="en-US" altLang="ja-JP" sz="1600" dirty="0" smtClean="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回推進本部会議進行</a:t>
            </a:r>
            <a:r>
              <a:rPr lang="ja-JP" altLang="en-US" sz="1600" dirty="0" smtClean="0">
                <a:latin typeface="Meiryo UI" panose="020B0604030504040204" pitchFamily="50" charset="-128"/>
                <a:ea typeface="Meiryo UI" panose="020B0604030504040204" pitchFamily="50" charset="-128"/>
              </a:rPr>
              <a:t>打合せ</a:t>
            </a:r>
            <a:endParaRPr lang="en-US" altLang="ja-JP" sz="1600"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rPr>
              <a:t>PT</a:t>
            </a:r>
            <a:r>
              <a:rPr lang="ja-JP" altLang="en-US" dirty="0" smtClean="0">
                <a:latin typeface="Meiryo UI" panose="020B0604030504040204" pitchFamily="50" charset="-128"/>
                <a:ea typeface="Meiryo UI" panose="020B0604030504040204" pitchFamily="50" charset="-128"/>
              </a:rPr>
              <a:t>　令和元年</a:t>
            </a:r>
            <a:r>
              <a:rPr lang="en-US" altLang="ja-JP" dirty="0" smtClean="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27</a:t>
            </a:r>
            <a:r>
              <a:rPr lang="ja-JP" altLang="en-US" dirty="0" smtClean="0">
                <a:latin typeface="Meiryo UI" panose="020B0604030504040204" pitchFamily="50" charset="-128"/>
                <a:ea typeface="Meiryo UI" panose="020B0604030504040204" pitchFamily="50" charset="-128"/>
              </a:rPr>
              <a:t>日（月）大阪市役所</a:t>
            </a:r>
            <a:r>
              <a:rPr lang="en-US" altLang="ja-JP" dirty="0" smtClean="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階大応接室</a:t>
            </a:r>
            <a:endParaRPr lang="en-US" altLang="ja-JP"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議題：</a:t>
            </a:r>
            <a:r>
              <a:rPr lang="en-US" altLang="ja-JP" sz="1600" dirty="0" smtClean="0">
                <a:latin typeface="Meiryo UI" panose="020B0604030504040204" pitchFamily="50" charset="-128"/>
                <a:ea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rPr>
              <a:t>大阪サミット府市防災・危機管理</a:t>
            </a:r>
            <a:r>
              <a:rPr lang="en-US" altLang="ja-JP" sz="1600" dirty="0" smtClean="0">
                <a:latin typeface="Meiryo UI" panose="020B0604030504040204" pitchFamily="50" charset="-128"/>
                <a:ea typeface="Meiryo UI" panose="020B0604030504040204" pitchFamily="50" charset="-128"/>
              </a:rPr>
              <a:t>PT</a:t>
            </a:r>
            <a:r>
              <a:rPr lang="ja-JP" altLang="en-US" sz="1600" dirty="0" smtClean="0">
                <a:latin typeface="Meiryo UI" panose="020B0604030504040204" pitchFamily="50" charset="-128"/>
                <a:ea typeface="Meiryo UI" panose="020B0604030504040204" pitchFamily="50" charset="-128"/>
              </a:rPr>
              <a:t>取組状況報告について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rPr>
              <a:t>大阪サミット期間中における府・市の警戒体制について</a:t>
            </a:r>
            <a:endParaRPr lang="en-US" altLang="ja-JP"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971436"/>
            <a:ext cx="2736304" cy="369332"/>
          </a:xfrm>
          <a:prstGeom prst="rect">
            <a:avLst/>
          </a:prstGeom>
          <a:noFill/>
          <a:ln w="25400">
            <a:solidFill>
              <a:schemeClr val="accent1"/>
            </a:solidFill>
          </a:ln>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rPr>
              <a:t>ＰＴ開催</a:t>
            </a:r>
            <a:r>
              <a:rPr lang="ja-JP" altLang="en-US" b="1" dirty="0">
                <a:latin typeface="Meiryo UI" panose="020B0604030504040204" pitchFamily="50" charset="-128"/>
                <a:ea typeface="Meiryo UI" panose="020B0604030504040204" pitchFamily="50" charset="-128"/>
              </a:rPr>
              <a:t>実績</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8784000" y="6489360"/>
            <a:ext cx="360000" cy="338554"/>
          </a:xfrm>
          <a:prstGeom prst="rect">
            <a:avLst/>
          </a:prstGeom>
          <a:noFill/>
        </p:spPr>
        <p:txBody>
          <a:bodyPr wrap="square" rtlCol="0">
            <a:spAutoFit/>
          </a:bodyPr>
          <a:lstStyle/>
          <a:p>
            <a:r>
              <a:rPr lang="en-US" altLang="ja-JP" sz="1600" dirty="0">
                <a:latin typeface="Arial Black" panose="020B0A04020102020204" pitchFamily="34" charset="0"/>
              </a:rPr>
              <a:t>2</a:t>
            </a:r>
            <a:endParaRPr kumimoji="1" lang="ja-JP" altLang="en-US" sz="1600" dirty="0">
              <a:latin typeface="Arial Black" panose="020B0A04020102020204" pitchFamily="34" charset="0"/>
            </a:endParaRPr>
          </a:p>
        </p:txBody>
      </p:sp>
    </p:spTree>
    <p:extLst>
      <p:ext uri="{BB962C8B-B14F-4D97-AF65-F5344CB8AC3E}">
        <p14:creationId xmlns:p14="http://schemas.microsoft.com/office/powerpoint/2010/main" val="88632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6771" y="1954907"/>
            <a:ext cx="35527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防災・危機管理対策</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90987" y="2278072"/>
            <a:ext cx="1707270" cy="34289"/>
            <a:chOff x="112331" y="1221540"/>
            <a:chExt cx="2369622" cy="45719"/>
          </a:xfrm>
        </p:grpSpPr>
        <p:cxnSp>
          <p:nvCxnSpPr>
            <p:cNvPr id="37" name="直線コネクタ 36"/>
            <p:cNvCxnSpPr/>
            <p:nvPr/>
          </p:nvCxnSpPr>
          <p:spPr>
            <a:xfrm>
              <a:off x="112331" y="1221540"/>
              <a:ext cx="2369622"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22216" y="1267259"/>
              <a:ext cx="2259737"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231363" y="2361374"/>
            <a:ext cx="8455437" cy="4724370"/>
          </a:xfrm>
          <a:prstGeom prst="rect">
            <a:avLst/>
          </a:prstGeom>
          <a:noFill/>
        </p:spPr>
        <p:txBody>
          <a:bodyPr wrap="square" rtlCol="0">
            <a:spAutoFit/>
          </a:bodyPr>
          <a:lstStyle/>
          <a:p>
            <a:pPr fontAlgn="t"/>
            <a:r>
              <a:rPr lang="ja-JP" altLang="ja-JP"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検討結果</a:t>
            </a:r>
            <a:endParaRPr lang="en-US" altLang="ja-JP" sz="2000" dirty="0" smtClean="0">
              <a:latin typeface="Meiryo UI" panose="020B0604030504040204" pitchFamily="50" charset="-128"/>
              <a:ea typeface="Meiryo UI" panose="020B0604030504040204" pitchFamily="50" charset="-128"/>
            </a:endParaRPr>
          </a:p>
          <a:p>
            <a:pPr fontAlgn="t"/>
            <a:endParaRPr lang="ja-JP" altLang="ja-JP" sz="700"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　自然災害への対応</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pPr lvl="1">
              <a:defRPr/>
            </a:pPr>
            <a:r>
              <a:rPr lang="ja-JP" altLang="en-US" sz="2000" dirty="0" smtClean="0">
                <a:latin typeface="Meiryo UI" panose="020B0604030504040204" pitchFamily="50" charset="-128"/>
                <a:ea typeface="Meiryo UI" panose="020B0604030504040204" pitchFamily="50" charset="-128"/>
              </a:rPr>
              <a:t>警戒</a:t>
            </a:r>
            <a:r>
              <a:rPr lang="ja-JP" altLang="en-US" sz="2000" dirty="0">
                <a:latin typeface="Meiryo UI" panose="020B0604030504040204" pitchFamily="50" charset="-128"/>
                <a:ea typeface="Meiryo UI" panose="020B0604030504040204" pitchFamily="50" charset="-128"/>
              </a:rPr>
              <a:t>エリアは設定されるものの、立入禁止などは行わない（検問等は行われるが立入禁止にはならない）ことが</a:t>
            </a:r>
            <a:r>
              <a:rPr lang="ja-JP" altLang="en-US" sz="2000" dirty="0" smtClean="0">
                <a:latin typeface="Meiryo UI" panose="020B0604030504040204" pitchFamily="50" charset="-128"/>
                <a:ea typeface="Meiryo UI" panose="020B0604030504040204" pitchFamily="50" charset="-128"/>
              </a:rPr>
              <a:t>判明。よって自然</a:t>
            </a:r>
            <a:r>
              <a:rPr lang="ja-JP" altLang="en-US" sz="2000" dirty="0">
                <a:latin typeface="Meiryo UI" panose="020B0604030504040204" pitchFamily="50" charset="-128"/>
                <a:ea typeface="Meiryo UI" panose="020B0604030504040204" pitchFamily="50" charset="-128"/>
              </a:rPr>
              <a:t>災害発生時の住民避難についても、大きく変更となることは</a:t>
            </a:r>
            <a:r>
              <a:rPr lang="ja-JP" altLang="en-US" sz="2000" dirty="0" smtClean="0">
                <a:latin typeface="Meiryo UI" panose="020B0604030504040204" pitchFamily="50" charset="-128"/>
                <a:ea typeface="Meiryo UI" panose="020B0604030504040204" pitchFamily="50" charset="-128"/>
              </a:rPr>
              <a:t>ない。</a:t>
            </a:r>
            <a:endParaRPr lang="en-US" altLang="ja-JP" sz="2000" dirty="0" smtClean="0">
              <a:latin typeface="Meiryo UI" panose="020B0604030504040204" pitchFamily="50" charset="-128"/>
              <a:ea typeface="Meiryo UI" panose="020B0604030504040204" pitchFamily="50" charset="-128"/>
            </a:endParaRPr>
          </a:p>
          <a:p>
            <a:pPr lvl="1">
              <a:defRPr/>
            </a:pPr>
            <a:endParaRPr lang="en-US" altLang="ja-JP" sz="2000" u="sng" dirty="0" smtClean="0">
              <a:latin typeface="Meiryo UI" panose="020B0604030504040204" pitchFamily="50" charset="-128"/>
              <a:ea typeface="Meiryo UI" panose="020B0604030504040204" pitchFamily="50" charset="-128"/>
            </a:endParaRPr>
          </a:p>
          <a:p>
            <a:pPr lvl="1">
              <a:defRPr/>
            </a:pPr>
            <a:r>
              <a:rPr lang="ja-JP" altLang="en-US" sz="2000" b="1" u="sng" dirty="0" smtClean="0">
                <a:latin typeface="Meiryo UI" panose="020B0604030504040204" pitchFamily="50" charset="-128"/>
                <a:ea typeface="Meiryo UI" panose="020B0604030504040204" pitchFamily="50" charset="-128"/>
              </a:rPr>
              <a:t>既存</a:t>
            </a:r>
            <a:r>
              <a:rPr lang="ja-JP" altLang="en-US" sz="2000" b="1" u="sng" dirty="0">
                <a:latin typeface="Meiryo UI" panose="020B0604030504040204" pitchFamily="50" charset="-128"/>
                <a:ea typeface="Meiryo UI" panose="020B0604030504040204" pitchFamily="50" charset="-128"/>
              </a:rPr>
              <a:t>計画を基本とし対応</a:t>
            </a:r>
            <a:r>
              <a:rPr lang="ja-JP" altLang="en-US" sz="2000" b="1" u="sng" dirty="0" smtClean="0">
                <a:latin typeface="Meiryo UI" panose="020B0604030504040204" pitchFamily="50" charset="-128"/>
                <a:ea typeface="Meiryo UI" panose="020B0604030504040204" pitchFamily="50" charset="-128"/>
              </a:rPr>
              <a:t>する</a:t>
            </a:r>
            <a:r>
              <a:rPr lang="ja-JP" altLang="en-US" sz="2000" dirty="0">
                <a:latin typeface="Meiryo UI" panose="020B0604030504040204" pitchFamily="50" charset="-128"/>
                <a:ea typeface="Meiryo UI" panose="020B0604030504040204" pitchFamily="50" charset="-128"/>
              </a:rPr>
              <a:t>　</a:t>
            </a:r>
          </a:p>
          <a:p>
            <a:r>
              <a:rPr lang="ja-JP" altLang="en-US" sz="2000" dirty="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国民保護事案への対応</a:t>
            </a:r>
            <a:endParaRPr lang="en-US" altLang="ja-JP" sz="2000" b="1" dirty="0">
              <a:latin typeface="Meiryo UI" panose="020B0604030504040204" pitchFamily="50" charset="-128"/>
              <a:ea typeface="Meiryo UI" panose="020B0604030504040204" pitchFamily="50" charset="-128"/>
            </a:endParaRPr>
          </a:p>
          <a:p>
            <a:pPr lvl="1"/>
            <a:r>
              <a:rPr lang="ja-JP" altLang="en-US" sz="2000" dirty="0" smtClean="0">
                <a:latin typeface="Meiryo UI" panose="020B0604030504040204" pitchFamily="50" charset="-128"/>
                <a:ea typeface="Meiryo UI" panose="020B0604030504040204" pitchFamily="50" charset="-128"/>
              </a:rPr>
              <a:t>大阪市内のどの場所でテロ等の事案が発生しても、そのエリアの情報がすぐに把握でき、住民避難等の対応ができるよう準備する。</a:t>
            </a:r>
            <a:endParaRPr lang="en-US" altLang="ja-JP" sz="2000" dirty="0" smtClean="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rPr>
              <a:t>危機事態に迅速に対応できるよう基礎資料</a:t>
            </a:r>
            <a:r>
              <a:rPr lang="ja-JP" altLang="ja-JP" sz="2000" b="1" u="sng" dirty="0">
                <a:latin typeface="Meiryo UI" panose="020B0604030504040204" pitchFamily="50" charset="-128"/>
                <a:ea typeface="Meiryo UI" panose="020B0604030504040204" pitchFamily="50" charset="-128"/>
              </a:rPr>
              <a:t>（要避難エリア内の建物</a:t>
            </a:r>
            <a:r>
              <a:rPr lang="ja-JP" altLang="ja-JP" sz="2000" b="1" u="sng" dirty="0" smtClean="0">
                <a:latin typeface="Meiryo UI" panose="020B0604030504040204" pitchFamily="50" charset="-128"/>
                <a:ea typeface="Meiryo UI" panose="020B0604030504040204" pitchFamily="50" charset="-128"/>
              </a:rPr>
              <a:t>や収</a:t>
            </a:r>
            <a:endParaRPr lang="en-US" altLang="ja-JP" sz="2000" b="1" u="sng" dirty="0" smtClean="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ja-JP" altLang="ja-JP" sz="2000" b="1" u="sng" dirty="0" smtClean="0">
                <a:latin typeface="Meiryo UI" panose="020B0604030504040204" pitchFamily="50" charset="-128"/>
                <a:ea typeface="Meiryo UI" panose="020B0604030504040204" pitchFamily="50" charset="-128"/>
              </a:rPr>
              <a:t>容人員</a:t>
            </a:r>
            <a:r>
              <a:rPr lang="ja-JP" altLang="ja-JP" sz="2000" b="1" u="sng" dirty="0">
                <a:latin typeface="Meiryo UI" panose="020B0604030504040204" pitchFamily="50" charset="-128"/>
                <a:ea typeface="Meiryo UI" panose="020B0604030504040204" pitchFamily="50" charset="-128"/>
              </a:rPr>
              <a:t>、住民の人数等が記載されたリスト</a:t>
            </a:r>
            <a:r>
              <a:rPr lang="ja-JP" altLang="ja-JP" sz="2000" b="1" u="sng" dirty="0" smtClean="0">
                <a:latin typeface="Meiryo UI" panose="020B0604030504040204" pitchFamily="50" charset="-128"/>
                <a:ea typeface="Meiryo UI" panose="020B0604030504040204" pitchFamily="50" charset="-128"/>
              </a:rPr>
              <a:t>）</a:t>
            </a:r>
            <a:r>
              <a:rPr lang="ja-JP" altLang="en-US" sz="2000" b="1" u="sng" dirty="0" smtClean="0">
                <a:latin typeface="Meiryo UI" panose="020B0604030504040204" pitchFamily="50" charset="-128"/>
                <a:ea typeface="Meiryo UI" panose="020B0604030504040204" pitchFamily="50" charset="-128"/>
              </a:rPr>
              <a:t>を準備して対応する</a:t>
            </a:r>
            <a:r>
              <a:rPr lang="ja-JP" altLang="en-US" sz="1600" dirty="0" smtClean="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1"/>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smtClean="0">
                <a:solidFill>
                  <a:schemeClr val="tx1"/>
                </a:solidFill>
                <a:latin typeface="Meiryo UI" pitchFamily="50" charset="-128"/>
                <a:ea typeface="Meiryo UI" pitchFamily="50" charset="-128"/>
                <a:cs typeface="Meiryo UI" pitchFamily="50" charset="-128"/>
              </a:rPr>
              <a:t>　　■ </a:t>
            </a:r>
            <a:r>
              <a:rPr lang="en-US" altLang="ja-JP" sz="2000" dirty="0" smtClean="0">
                <a:solidFill>
                  <a:schemeClr val="tx1"/>
                </a:solidFill>
                <a:latin typeface="Meiryo UI" panose="020B0604030504040204" pitchFamily="50" charset="-128"/>
                <a:ea typeface="Meiryo UI" panose="020B0604030504040204" pitchFamily="50" charset="-128"/>
              </a:rPr>
              <a:t>G20</a:t>
            </a:r>
            <a:r>
              <a:rPr lang="ja-JP" altLang="en-US" sz="2000" dirty="0">
                <a:solidFill>
                  <a:schemeClr val="tx1"/>
                </a:solidFill>
                <a:latin typeface="Meiryo UI" panose="020B0604030504040204" pitchFamily="50" charset="-128"/>
                <a:ea typeface="Meiryo UI" panose="020B0604030504040204" pitchFamily="50" charset="-128"/>
              </a:rPr>
              <a:t>大阪</a:t>
            </a:r>
            <a:r>
              <a:rPr lang="ja-JP" altLang="en-US" sz="2000" dirty="0" smtClean="0">
                <a:solidFill>
                  <a:schemeClr val="tx1"/>
                </a:solidFill>
                <a:latin typeface="Meiryo UI" panose="020B0604030504040204" pitchFamily="50" charset="-128"/>
                <a:ea typeface="Meiryo UI" panose="020B0604030504040204" pitchFamily="50" charset="-128"/>
              </a:rPr>
              <a:t>サミット　府市防災・危機管理ＰＴ　</a:t>
            </a:r>
            <a:r>
              <a:rPr lang="ja-JP" altLang="en-US" sz="2000" dirty="0">
                <a:solidFill>
                  <a:schemeClr val="tx1"/>
                </a:solidFill>
                <a:latin typeface="Meiryo UI" panose="020B0604030504040204" pitchFamily="50" charset="-128"/>
                <a:ea typeface="Meiryo UI" panose="020B0604030504040204" pitchFamily="50" charset="-128"/>
              </a:rPr>
              <a:t>取り組</a:t>
            </a:r>
            <a:r>
              <a:rPr lang="ja-JP" altLang="en-US" sz="2000" dirty="0" smtClean="0">
                <a:solidFill>
                  <a:schemeClr val="tx1"/>
                </a:solidFill>
                <a:latin typeface="Meiryo UI" panose="020B0604030504040204" pitchFamily="50" charset="-128"/>
                <a:ea typeface="Meiryo UI" panose="020B0604030504040204" pitchFamily="50" charset="-128"/>
              </a:rPr>
              <a:t>み</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231363" y="534117"/>
            <a:ext cx="8661117" cy="1254271"/>
          </a:xfrm>
          <a:prstGeom prst="roundRect">
            <a:avLst>
              <a:gd name="adj" fmla="val 6774"/>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Ins="0" rtlCol="0" anchor="ctr"/>
          <a:lstStyle/>
          <a:p>
            <a:r>
              <a:rPr lang="ja-JP" altLang="en-US" b="1" dirty="0">
                <a:solidFill>
                  <a:schemeClr val="tx1"/>
                </a:solidFill>
                <a:latin typeface="Meiryo UI" panose="020B0604030504040204" pitchFamily="50" charset="-128"/>
                <a:ea typeface="Meiryo UI" panose="020B0604030504040204" pitchFamily="50" charset="-128"/>
              </a:rPr>
              <a:t>■ 防災・危機管理</a:t>
            </a:r>
            <a:r>
              <a:rPr lang="ja-JP" altLang="en-US" b="1" dirty="0" smtClean="0">
                <a:solidFill>
                  <a:schemeClr val="tx1"/>
                </a:solidFill>
                <a:latin typeface="Meiryo UI" panose="020B0604030504040204" pitchFamily="50" charset="-128"/>
                <a:ea typeface="Meiryo UI" panose="020B0604030504040204" pitchFamily="50" charset="-128"/>
              </a:rPr>
              <a:t>ＰＴ</a:t>
            </a:r>
            <a:r>
              <a:rPr lang="ja-JP" altLang="en-US" sz="1600" b="1" dirty="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メンバー：大阪府危機管理監、大阪市危機管理監、大阪市消防局長</a:t>
            </a:r>
            <a:r>
              <a:rPr lang="en-US" altLang="ja-JP" sz="1600" dirty="0" smtClean="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主</a:t>
            </a:r>
            <a:r>
              <a:rPr lang="ja-JP" altLang="en-US" sz="1600" dirty="0" smtClean="0">
                <a:solidFill>
                  <a:schemeClr val="tx1"/>
                </a:solidFill>
                <a:latin typeface="Meiryo UI" panose="020B0604030504040204" pitchFamily="50" charset="-128"/>
                <a:ea typeface="Meiryo UI" panose="020B0604030504040204" pitchFamily="50" charset="-128"/>
              </a:rPr>
              <a:t>な任務　</a:t>
            </a:r>
            <a:r>
              <a:rPr lang="ja-JP" altLang="en-US" sz="1600" u="sng" dirty="0" smtClean="0">
                <a:solidFill>
                  <a:schemeClr val="tx1"/>
                </a:solidFill>
                <a:latin typeface="Meiryo UI" panose="020B0604030504040204" pitchFamily="50" charset="-128"/>
                <a:ea typeface="Meiryo UI" panose="020B0604030504040204" pitchFamily="50" charset="-128"/>
              </a:rPr>
              <a:t>・</a:t>
            </a:r>
            <a:r>
              <a:rPr lang="ja-JP" altLang="en-US" sz="1600" u="sng" dirty="0">
                <a:solidFill>
                  <a:schemeClr val="tx1"/>
                </a:solidFill>
                <a:latin typeface="Meiryo UI" panose="020B0604030504040204" pitchFamily="50" charset="-128"/>
                <a:ea typeface="Meiryo UI" panose="020B0604030504040204" pitchFamily="50" charset="-128"/>
              </a:rPr>
              <a:t>自然災害及び国民保護事案に係る既存計画の検証、追加対策の</a:t>
            </a:r>
            <a:r>
              <a:rPr lang="ja-JP" altLang="en-US" sz="1600" u="sng" dirty="0" smtClean="0">
                <a:solidFill>
                  <a:schemeClr val="tx1"/>
                </a:solidFill>
                <a:latin typeface="Meiryo UI" panose="020B0604030504040204" pitchFamily="50" charset="-128"/>
                <a:ea typeface="Meiryo UI" panose="020B0604030504040204" pitchFamily="50" charset="-128"/>
              </a:rPr>
              <a:t>検討及び災害対応</a:t>
            </a:r>
            <a:endParaRPr lang="ja-JP" altLang="en-US" sz="1600" u="sng" dirty="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G20</a:t>
            </a:r>
            <a:r>
              <a:rPr lang="ja-JP" altLang="en-US" sz="1600" dirty="0">
                <a:solidFill>
                  <a:schemeClr val="tx1"/>
                </a:solidFill>
                <a:latin typeface="Meiryo UI" panose="020B0604030504040204" pitchFamily="50" charset="-128"/>
                <a:ea typeface="Meiryo UI" panose="020B0604030504040204" pitchFamily="50" charset="-128"/>
              </a:rPr>
              <a:t>大阪サミット消防体制基本計画の策定、消防特別警戒体制の構築</a:t>
            </a:r>
          </a:p>
          <a:p>
            <a:r>
              <a:rPr lang="ja-JP" altLang="en-US" sz="1600" dirty="0" smtClean="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サミットに関する訓練の調整・実施　など</a:t>
            </a:r>
          </a:p>
        </p:txBody>
      </p:sp>
      <p:sp>
        <p:nvSpPr>
          <p:cNvPr id="13" name="テキスト ボックス 12"/>
          <p:cNvSpPr txBox="1"/>
          <p:nvPr/>
        </p:nvSpPr>
        <p:spPr>
          <a:xfrm>
            <a:off x="8784000" y="6489360"/>
            <a:ext cx="360000" cy="338554"/>
          </a:xfrm>
          <a:prstGeom prst="rect">
            <a:avLst/>
          </a:prstGeom>
          <a:noFill/>
        </p:spPr>
        <p:txBody>
          <a:bodyPr wrap="square" rtlCol="0">
            <a:spAutoFit/>
          </a:bodyPr>
          <a:lstStyle/>
          <a:p>
            <a:r>
              <a:rPr lang="en-US" altLang="ja-JP" sz="1600" dirty="0">
                <a:latin typeface="Arial Black" panose="020B0A04020102020204" pitchFamily="34" charset="0"/>
              </a:rPr>
              <a:t>3</a:t>
            </a:r>
            <a:endParaRPr kumimoji="1" lang="ja-JP" altLang="en-US" sz="1600" dirty="0">
              <a:latin typeface="Arial Black" panose="020B0A04020102020204" pitchFamily="34" charset="0"/>
            </a:endParaRPr>
          </a:p>
        </p:txBody>
      </p:sp>
    </p:spTree>
    <p:extLst>
      <p:ext uri="{BB962C8B-B14F-4D97-AF65-F5344CB8AC3E}">
        <p14:creationId xmlns:p14="http://schemas.microsoft.com/office/powerpoint/2010/main" val="2326849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6771" y="1954907"/>
            <a:ext cx="3552742"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防災・危機管理対策</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90987" y="2278072"/>
            <a:ext cx="1707270" cy="34289"/>
            <a:chOff x="112331" y="1221540"/>
            <a:chExt cx="2369622" cy="45719"/>
          </a:xfrm>
        </p:grpSpPr>
        <p:cxnSp>
          <p:nvCxnSpPr>
            <p:cNvPr id="37" name="直線コネクタ 36"/>
            <p:cNvCxnSpPr/>
            <p:nvPr/>
          </p:nvCxnSpPr>
          <p:spPr>
            <a:xfrm>
              <a:off x="112331" y="1221540"/>
              <a:ext cx="2369622"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22216" y="1267259"/>
              <a:ext cx="2259737"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0" y="1"/>
            <a:ext cx="9144000" cy="4518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600" dirty="0" smtClean="0">
                <a:solidFill>
                  <a:schemeClr val="tx1"/>
                </a:solidFill>
                <a:latin typeface="Meiryo UI" pitchFamily="50" charset="-128"/>
                <a:ea typeface="Meiryo UI" pitchFamily="50" charset="-128"/>
                <a:cs typeface="Meiryo UI" pitchFamily="50" charset="-128"/>
              </a:rPr>
              <a:t>　　■ </a:t>
            </a:r>
            <a:r>
              <a:rPr lang="en-US" altLang="ja-JP" sz="1600" dirty="0" smtClean="0">
                <a:solidFill>
                  <a:schemeClr val="tx1"/>
                </a:solidFill>
                <a:latin typeface="Meiryo UI" panose="020B0604030504040204" pitchFamily="50" charset="-128"/>
                <a:ea typeface="Meiryo UI" panose="020B0604030504040204" pitchFamily="50" charset="-128"/>
              </a:rPr>
              <a:t>G20</a:t>
            </a:r>
            <a:r>
              <a:rPr lang="ja-JP" altLang="en-US" sz="1600" dirty="0">
                <a:solidFill>
                  <a:schemeClr val="tx1"/>
                </a:solidFill>
                <a:latin typeface="Meiryo UI" panose="020B0604030504040204" pitchFamily="50" charset="-128"/>
                <a:ea typeface="Meiryo UI" panose="020B0604030504040204" pitchFamily="50" charset="-128"/>
              </a:rPr>
              <a:t>大阪</a:t>
            </a:r>
            <a:r>
              <a:rPr lang="ja-JP" altLang="en-US" sz="1600" dirty="0" smtClean="0">
                <a:solidFill>
                  <a:schemeClr val="tx1"/>
                </a:solidFill>
                <a:latin typeface="Meiryo UI" panose="020B0604030504040204" pitchFamily="50" charset="-128"/>
                <a:ea typeface="Meiryo UI" panose="020B0604030504040204" pitchFamily="50" charset="-128"/>
              </a:rPr>
              <a:t>サミット　防災・危機管理ＰＴ　取り組み</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16899" y="509310"/>
            <a:ext cx="8661117" cy="1056879"/>
          </a:xfrm>
          <a:prstGeom prst="roundRect">
            <a:avLst>
              <a:gd name="adj" fmla="val 6774"/>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Ins="0" rtlCol="0" anchor="ctr"/>
          <a:lstStyle/>
          <a:p>
            <a:r>
              <a:rPr lang="ja-JP" altLang="en-US" sz="1600" b="1" dirty="0">
                <a:solidFill>
                  <a:schemeClr val="tx1"/>
                </a:solidFill>
                <a:latin typeface="Meiryo UI" panose="020B0604030504040204" pitchFamily="50" charset="-128"/>
                <a:ea typeface="Meiryo UI" panose="020B0604030504040204" pitchFamily="50" charset="-128"/>
              </a:rPr>
              <a:t>■ 防災・危機管理</a:t>
            </a:r>
            <a:r>
              <a:rPr lang="ja-JP" altLang="en-US" sz="1600" b="1" dirty="0" smtClean="0">
                <a:solidFill>
                  <a:schemeClr val="tx1"/>
                </a:solidFill>
                <a:latin typeface="Meiryo UI" panose="020B0604030504040204" pitchFamily="50" charset="-128"/>
                <a:ea typeface="Meiryo UI" panose="020B0604030504040204" pitchFamily="50" charset="-128"/>
              </a:rPr>
              <a:t>ＰＴ</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メンバー：大阪府危機管理監、大阪市危機管理監、大阪市消防局長</a:t>
            </a:r>
            <a:r>
              <a:rPr lang="en-US" altLang="ja-JP"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主</a:t>
            </a:r>
            <a:r>
              <a:rPr lang="ja-JP" altLang="en-US" sz="1400" dirty="0" smtClean="0">
                <a:solidFill>
                  <a:schemeClr val="tx1"/>
                </a:solidFill>
                <a:latin typeface="Meiryo UI" panose="020B0604030504040204" pitchFamily="50" charset="-128"/>
                <a:ea typeface="Meiryo UI" panose="020B0604030504040204" pitchFamily="50" charset="-128"/>
              </a:rPr>
              <a:t>な任務　・</a:t>
            </a:r>
            <a:r>
              <a:rPr lang="ja-JP" altLang="en-US" sz="1400" dirty="0">
                <a:solidFill>
                  <a:schemeClr val="tx1"/>
                </a:solidFill>
                <a:latin typeface="Meiryo UI" panose="020B0604030504040204" pitchFamily="50" charset="-128"/>
                <a:ea typeface="Meiryo UI" panose="020B0604030504040204" pitchFamily="50" charset="-128"/>
              </a:rPr>
              <a:t>自然災害及び国民保護事案に係る既存計画の検証、追加対策の</a:t>
            </a:r>
            <a:r>
              <a:rPr lang="ja-JP" altLang="en-US" sz="1400" dirty="0" smtClean="0">
                <a:solidFill>
                  <a:schemeClr val="tx1"/>
                </a:solidFill>
                <a:latin typeface="Meiryo UI" panose="020B0604030504040204" pitchFamily="50" charset="-128"/>
                <a:ea typeface="Meiryo UI" panose="020B0604030504040204" pitchFamily="50" charset="-128"/>
              </a:rPr>
              <a:t>検討及び災害対応</a:t>
            </a:r>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u="sng" dirty="0">
                <a:solidFill>
                  <a:schemeClr val="tx1"/>
                </a:solidFill>
                <a:latin typeface="Meiryo UI" panose="020B0604030504040204" pitchFamily="50" charset="-128"/>
                <a:ea typeface="Meiryo UI" panose="020B0604030504040204" pitchFamily="50" charset="-128"/>
              </a:rPr>
              <a:t>G20</a:t>
            </a:r>
            <a:r>
              <a:rPr lang="ja-JP" altLang="en-US" sz="1600" u="sng" dirty="0">
                <a:solidFill>
                  <a:schemeClr val="tx1"/>
                </a:solidFill>
                <a:latin typeface="Meiryo UI" panose="020B0604030504040204" pitchFamily="50" charset="-128"/>
                <a:ea typeface="Meiryo UI" panose="020B0604030504040204" pitchFamily="50" charset="-128"/>
              </a:rPr>
              <a:t>大阪サミット消防体制基本計画の策定、消防特別警戒体制の構築</a:t>
            </a:r>
          </a:p>
          <a:p>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サミットに関する訓練の調整・実施　など</a:t>
            </a:r>
          </a:p>
        </p:txBody>
      </p:sp>
      <p:sp>
        <p:nvSpPr>
          <p:cNvPr id="4" name="スライド番号プレースホルダー 3"/>
          <p:cNvSpPr>
            <a:spLocks noGrp="1"/>
          </p:cNvSpPr>
          <p:nvPr>
            <p:ph type="sldNum" sz="quarter" idx="12"/>
          </p:nvPr>
        </p:nvSpPr>
        <p:spPr/>
        <p:txBody>
          <a:bodyPr/>
          <a:lstStyle/>
          <a:p>
            <a:r>
              <a:rPr lang="en-US" altLang="ja-JP" sz="1050" dirty="0"/>
              <a:t>2</a:t>
            </a:r>
            <a:endParaRPr kumimoji="1" lang="ja-JP" altLang="en-US" sz="1050" dirty="0"/>
          </a:p>
        </p:txBody>
      </p:sp>
      <p:sp>
        <p:nvSpPr>
          <p:cNvPr id="12" name="テキスト ボックス 11"/>
          <p:cNvSpPr txBox="1"/>
          <p:nvPr/>
        </p:nvSpPr>
        <p:spPr>
          <a:xfrm>
            <a:off x="0" y="1700808"/>
            <a:ext cx="9144000" cy="5157192"/>
          </a:xfrm>
          <a:prstGeom prst="rect">
            <a:avLst/>
          </a:prstGeom>
        </p:spPr>
        <p:style>
          <a:lnRef idx="2">
            <a:schemeClr val="dk1"/>
          </a:lnRef>
          <a:fillRef idx="1">
            <a:schemeClr val="lt1"/>
          </a:fillRef>
          <a:effectRef idx="0">
            <a:schemeClr val="dk1"/>
          </a:effectRef>
          <a:fontRef idx="minor">
            <a:schemeClr val="dk1"/>
          </a:fontRef>
        </p:style>
        <p:txBody>
          <a:bodyPr vert="horz" wrap="square" rtlCol="0">
            <a:noAutofit/>
          </a:bodyPr>
          <a:lstStyle/>
          <a:p>
            <a:r>
              <a:rPr lang="ja-JP" altLang="en-US" sz="1400" b="1" u="sng" dirty="0" smtClean="0">
                <a:latin typeface="Meiryo UI" panose="020B0604030504040204" pitchFamily="50" charset="-128"/>
                <a:ea typeface="Meiryo UI" panose="020B0604030504040204" pitchFamily="50" charset="-128"/>
              </a:rPr>
              <a:t>◆主な取組み</a:t>
            </a:r>
            <a:r>
              <a:rPr kumimoji="1" lang="ja-JP" altLang="en-US" sz="1400" b="1" u="sng" dirty="0" smtClean="0">
                <a:latin typeface="Meiryo UI" panose="020B0604030504040204" pitchFamily="50" charset="-128"/>
                <a:ea typeface="Meiryo UI" panose="020B0604030504040204" pitchFamily="50" charset="-128"/>
              </a:rPr>
              <a:t>◆</a:t>
            </a:r>
            <a:endParaRPr kumimoji="1" lang="en-US" altLang="ja-JP" sz="1400" b="1" u="sng"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◇ホテルや駅等のサミット関連対象物に対する、立入検査、消防訓練等の事前安全対策を実施</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◇警戒参加消防本部との「消防・救急体制整備に関する応援協定」の締結を完了</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◇警戒に必要な施設や資器材等を整備</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◇警戒参加職員に対する、</a:t>
            </a:r>
            <a:r>
              <a:rPr lang="en-US" altLang="ja-JP" sz="1200" dirty="0" smtClean="0">
                <a:latin typeface="Meiryo UI" panose="020B0604030504040204" pitchFamily="50" charset="-128"/>
                <a:ea typeface="Meiryo UI" panose="020B0604030504040204" pitchFamily="50" charset="-128"/>
              </a:rPr>
              <a:t>NBC</a:t>
            </a:r>
            <a:r>
              <a:rPr lang="ja-JP" altLang="en-US" sz="1200" dirty="0" smtClean="0">
                <a:latin typeface="Meiryo UI" panose="020B0604030504040204" pitchFamily="50" charset="-128"/>
                <a:ea typeface="Meiryo UI" panose="020B0604030504040204" pitchFamily="50" charset="-128"/>
              </a:rPr>
              <a:t>災害等の特殊災害対応訓練や研修を実施</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◇総務省消防庁及び外務省、警察など各関係機関との連携体制を構築</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◇総務省消防庁の承認を得、「消防特別警戒計画」 を策定</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G20</a:t>
            </a:r>
            <a:r>
              <a:rPr lang="ja-JP" altLang="en-US" sz="1400" b="1" u="sng" dirty="0" smtClean="0">
                <a:latin typeface="Meiryo UI" panose="020B0604030504040204" pitchFamily="50" charset="-128"/>
                <a:ea typeface="Meiryo UI" panose="020B0604030504040204" pitchFamily="50" charset="-128"/>
              </a:rPr>
              <a:t>大阪サミット消防特別警戒体制」を構築　</a:t>
            </a:r>
            <a:endParaRPr lang="en-US" altLang="ja-JP" sz="1400" b="1" u="sng" dirty="0" smtClean="0">
              <a:latin typeface="Meiryo UI" panose="020B0604030504040204" pitchFamily="50" charset="-128"/>
              <a:ea typeface="Meiryo UI" panose="020B0604030504040204" pitchFamily="50" charset="-128"/>
            </a:endParaRPr>
          </a:p>
          <a:p>
            <a:endParaRPr lang="en-US" altLang="ja-JP" sz="3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01442" y="4005064"/>
            <a:ext cx="4974614" cy="273630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noAutofit/>
          </a:bodyPr>
          <a:lstStyle/>
          <a:p>
            <a:r>
              <a:rPr lang="ja-JP" altLang="en-US" sz="1400" b="1" u="sng" dirty="0" smtClean="0">
                <a:latin typeface="Meiryo UI" panose="020B0604030504040204" pitchFamily="50" charset="-128"/>
                <a:ea typeface="Meiryo UI" panose="020B0604030504040204" pitchFamily="50" charset="-128"/>
              </a:rPr>
              <a:t>◆消</a:t>
            </a:r>
            <a:r>
              <a:rPr kumimoji="1" lang="ja-JP" altLang="en-US" sz="1400" b="1" u="sng" dirty="0" smtClean="0">
                <a:latin typeface="Meiryo UI" panose="020B0604030504040204" pitchFamily="50" charset="-128"/>
                <a:ea typeface="Meiryo UI" panose="020B0604030504040204" pitchFamily="50" charset="-128"/>
              </a:rPr>
              <a:t>防特別警戒概要◆</a:t>
            </a:r>
            <a:endParaRPr kumimoji="1" lang="en-US" altLang="ja-JP" sz="1400" b="1" u="sng" dirty="0" smtClean="0">
              <a:latin typeface="Meiryo UI" panose="020B0604030504040204" pitchFamily="50" charset="-128"/>
              <a:ea typeface="Meiryo UI" panose="020B0604030504040204" pitchFamily="50" charset="-128"/>
            </a:endParaRPr>
          </a:p>
          <a:p>
            <a:endParaRPr lang="en-US" altLang="ja-JP" sz="3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◇基本方針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・明確な指揮命令系統のもと大阪府及び関係消防本部等が一体となった</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警戒体制を確保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・府内消防本部に加え他都府県消防本部からの応援により警戒体制を確保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・応援消防本部の地元における消防力を維持確保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・テロ災害対応部隊や広域応援を行うヘリを配備</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警戒期間</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会議開催日を含む１週間程度</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警戒場所</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首脳会議場、要人等宿泊施設、空港をはじめとする要人の動線等</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警戒体制</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万全の特別警戒体制を構築するとともに、住民サービスの水準が低下しない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よう、他の消防本部からの応援を受け、消防力を確保</a:t>
            </a:r>
            <a:endParaRPr kumimoji="1" lang="ja-JP" altLang="en-US" sz="12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6496" y="1728436"/>
            <a:ext cx="3960000" cy="3860804"/>
          </a:xfrm>
          <a:prstGeom prst="ellipse">
            <a:avLst/>
          </a:prstGeom>
          <a:ln>
            <a:noFill/>
          </a:ln>
          <a:effectLst>
            <a:softEdge rad="112500"/>
          </a:effectLst>
        </p:spPr>
      </p:pic>
      <p:pic>
        <p:nvPicPr>
          <p:cNvPr id="16" name="図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5543" y="1940412"/>
            <a:ext cx="1768980" cy="1282081"/>
          </a:xfrm>
          <a:prstGeom prst="rect">
            <a:avLst/>
          </a:prstGeom>
          <a:ln>
            <a:noFill/>
          </a:ln>
          <a:effectLst>
            <a:softEdge rad="112500"/>
          </a:effectLst>
        </p:spPr>
      </p:pic>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5750" y="3308613"/>
            <a:ext cx="1044250" cy="834776"/>
          </a:xfrm>
          <a:prstGeom prst="rect">
            <a:avLst/>
          </a:prstGeom>
          <a:ln>
            <a:noFill/>
          </a:ln>
          <a:effectLst>
            <a:softEdge rad="112500"/>
          </a:effectLst>
        </p:spPr>
      </p:pic>
      <p:sp>
        <p:nvSpPr>
          <p:cNvPr id="18" name="テキスト ボックス 17"/>
          <p:cNvSpPr txBox="1"/>
          <p:nvPr/>
        </p:nvSpPr>
        <p:spPr>
          <a:xfrm>
            <a:off x="6711846" y="3251104"/>
            <a:ext cx="720080" cy="1846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smtClean="0">
                <a:solidFill>
                  <a:schemeClr val="bg1"/>
                </a:solidFill>
                <a:latin typeface="Meiryo UI" panose="020B0604030504040204" pitchFamily="50" charset="-128"/>
                <a:ea typeface="Meiryo UI" panose="020B0604030504040204" pitchFamily="50" charset="-128"/>
              </a:rPr>
              <a:t>首脳会議場</a:t>
            </a:r>
            <a:endParaRPr kumimoji="1" lang="ja-JP" altLang="en-US" sz="600" dirty="0">
              <a:solidFill>
                <a:schemeClr val="bg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6336" y="3296924"/>
            <a:ext cx="1445068" cy="1080120"/>
          </a:xfrm>
          <a:prstGeom prst="rect">
            <a:avLst/>
          </a:prstGeom>
          <a:ln>
            <a:noFill/>
          </a:ln>
          <a:effectLst>
            <a:softEdge rad="112500"/>
          </a:effectLst>
        </p:spPr>
      </p:pic>
      <p:sp>
        <p:nvSpPr>
          <p:cNvPr id="22" name="テキスト ボックス 21"/>
          <p:cNvSpPr txBox="1"/>
          <p:nvPr/>
        </p:nvSpPr>
        <p:spPr>
          <a:xfrm>
            <a:off x="6592859" y="2041200"/>
            <a:ext cx="792088" cy="1846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smtClean="0">
                <a:solidFill>
                  <a:schemeClr val="bg1"/>
                </a:solidFill>
                <a:latin typeface="Meiryo UI" panose="020B0604030504040204" pitchFamily="50" charset="-128"/>
                <a:ea typeface="Meiryo UI" panose="020B0604030504040204" pitchFamily="50" charset="-128"/>
              </a:rPr>
              <a:t>航空</a:t>
            </a:r>
            <a:r>
              <a:rPr lang="ja-JP" altLang="en-US" sz="600" dirty="0">
                <a:solidFill>
                  <a:schemeClr val="bg1"/>
                </a:solidFill>
                <a:latin typeface="Meiryo UI" panose="020B0604030504040204" pitchFamily="50" charset="-128"/>
                <a:ea typeface="Meiryo UI" panose="020B0604030504040204" pitchFamily="50" charset="-128"/>
              </a:rPr>
              <a:t>警戒</a:t>
            </a:r>
            <a:endParaRPr kumimoji="1" lang="ja-JP" altLang="en-US" sz="600"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956376" y="3396965"/>
            <a:ext cx="792088" cy="1846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smtClean="0">
                <a:solidFill>
                  <a:schemeClr val="bg1"/>
                </a:solidFill>
                <a:latin typeface="Meiryo UI" panose="020B0604030504040204" pitchFamily="50" charset="-128"/>
                <a:ea typeface="Meiryo UI" panose="020B0604030504040204" pitchFamily="50" charset="-128"/>
              </a:rPr>
              <a:t>陸上警戒</a:t>
            </a:r>
            <a:endParaRPr kumimoji="1" lang="ja-JP" altLang="en-US" sz="600" dirty="0">
              <a:solidFill>
                <a:schemeClr val="bg1"/>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rotWithShape="1">
          <a:blip r:embed="rId7" cstate="screen">
            <a:extLst>
              <a:ext uri="{28A0092B-C50C-407E-A947-70E740481C1C}">
                <a14:useLocalDpi xmlns:a14="http://schemas.microsoft.com/office/drawing/2010/main"/>
              </a:ext>
            </a:extLst>
          </a:blip>
          <a:srcRect t="27462"/>
          <a:stretch/>
        </p:blipFill>
        <p:spPr>
          <a:xfrm>
            <a:off x="5312956" y="5485604"/>
            <a:ext cx="3594785" cy="1354165"/>
          </a:xfrm>
          <a:prstGeom prst="rect">
            <a:avLst/>
          </a:prstGeom>
          <a:ln>
            <a:noFill/>
          </a:ln>
          <a:effectLst>
            <a:softEdge rad="112500"/>
          </a:effectLst>
        </p:spPr>
      </p:pic>
      <p:sp>
        <p:nvSpPr>
          <p:cNvPr id="26" name="左右矢印 25"/>
          <p:cNvSpPr/>
          <p:nvPr/>
        </p:nvSpPr>
        <p:spPr>
          <a:xfrm rot="18900000">
            <a:off x="5397750" y="2783346"/>
            <a:ext cx="900000" cy="46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 name="左右矢印 26"/>
          <p:cNvSpPr/>
          <p:nvPr/>
        </p:nvSpPr>
        <p:spPr>
          <a:xfrm rot="13500000">
            <a:off x="7886810" y="2783346"/>
            <a:ext cx="900000" cy="468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 name="左右矢印 27"/>
          <p:cNvSpPr/>
          <p:nvPr/>
        </p:nvSpPr>
        <p:spPr>
          <a:xfrm rot="10800000">
            <a:off x="6624328" y="4437112"/>
            <a:ext cx="900000" cy="46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pic>
        <p:nvPicPr>
          <p:cNvPr id="30" name="図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6336" y="4017004"/>
            <a:ext cx="1439241" cy="955430"/>
          </a:xfrm>
          <a:prstGeom prst="rect">
            <a:avLst/>
          </a:prstGeom>
          <a:ln>
            <a:noFill/>
          </a:ln>
          <a:effectLst>
            <a:softEdge rad="112500"/>
          </a:effectLst>
        </p:spPr>
      </p:pic>
      <p:sp>
        <p:nvSpPr>
          <p:cNvPr id="2" name="下矢印 1"/>
          <p:cNvSpPr/>
          <p:nvPr/>
        </p:nvSpPr>
        <p:spPr>
          <a:xfrm>
            <a:off x="1259632" y="3140968"/>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9810" y="3645024"/>
            <a:ext cx="1550422" cy="872112"/>
          </a:xfrm>
          <a:prstGeom prst="rect">
            <a:avLst/>
          </a:prstGeom>
          <a:ln>
            <a:noFill/>
          </a:ln>
          <a:effectLst>
            <a:softEdge rad="112500"/>
          </a:effectLst>
        </p:spPr>
      </p:pic>
      <p:sp>
        <p:nvSpPr>
          <p:cNvPr id="23" name="テキスト ボックス 22"/>
          <p:cNvSpPr txBox="1"/>
          <p:nvPr/>
        </p:nvSpPr>
        <p:spPr>
          <a:xfrm>
            <a:off x="5508104" y="3573016"/>
            <a:ext cx="792088" cy="1846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bg1"/>
                </a:solidFill>
                <a:latin typeface="Meiryo UI" panose="020B0604030504040204" pitchFamily="50" charset="-128"/>
                <a:ea typeface="Meiryo UI" panose="020B0604030504040204" pitchFamily="50" charset="-128"/>
              </a:rPr>
              <a:t>海上</a:t>
            </a:r>
            <a:r>
              <a:rPr lang="ja-JP" altLang="en-US" sz="600" dirty="0" smtClean="0">
                <a:solidFill>
                  <a:schemeClr val="bg1"/>
                </a:solidFill>
                <a:latin typeface="Meiryo UI" panose="020B0604030504040204" pitchFamily="50" charset="-128"/>
                <a:ea typeface="Meiryo UI" panose="020B0604030504040204" pitchFamily="50" charset="-128"/>
              </a:rPr>
              <a:t>警戒</a:t>
            </a:r>
            <a:endParaRPr kumimoji="1" lang="ja-JP" altLang="en-US" sz="600" dirty="0">
              <a:solidFill>
                <a:schemeClr val="bg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8784000" y="6489360"/>
            <a:ext cx="360000" cy="338554"/>
          </a:xfrm>
          <a:prstGeom prst="rect">
            <a:avLst/>
          </a:prstGeom>
          <a:noFill/>
        </p:spPr>
        <p:txBody>
          <a:bodyPr wrap="square" rtlCol="0">
            <a:spAutoFit/>
          </a:bodyPr>
          <a:lstStyle/>
          <a:p>
            <a:r>
              <a:rPr kumimoji="1" lang="en-US" altLang="ja-JP" sz="1600" dirty="0" smtClean="0">
                <a:latin typeface="Arial Black" panose="020B0A04020102020204" pitchFamily="34" charset="0"/>
              </a:rPr>
              <a:t>4</a:t>
            </a:r>
            <a:endParaRPr kumimoji="1" lang="ja-JP" altLang="en-US" sz="1600" dirty="0">
              <a:latin typeface="Arial Black" panose="020B0A04020102020204" pitchFamily="34" charset="0"/>
            </a:endParaRPr>
          </a:p>
        </p:txBody>
      </p:sp>
    </p:spTree>
    <p:extLst>
      <p:ext uri="{BB962C8B-B14F-4D97-AF65-F5344CB8AC3E}">
        <p14:creationId xmlns:p14="http://schemas.microsoft.com/office/powerpoint/2010/main" val="337173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6771" y="1954907"/>
            <a:ext cx="355274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サミットに関する訓練の調整・実施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90986" y="2278072"/>
            <a:ext cx="2912861" cy="45719"/>
            <a:chOff x="112331" y="1221540"/>
            <a:chExt cx="2369622" cy="45719"/>
          </a:xfrm>
        </p:grpSpPr>
        <p:cxnSp>
          <p:nvCxnSpPr>
            <p:cNvPr id="37" name="直線コネクタ 36"/>
            <p:cNvCxnSpPr/>
            <p:nvPr/>
          </p:nvCxnSpPr>
          <p:spPr>
            <a:xfrm>
              <a:off x="112331" y="1221540"/>
              <a:ext cx="2369622"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22216" y="1267259"/>
              <a:ext cx="2259737"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290986" y="3139221"/>
            <a:ext cx="8601494" cy="3170099"/>
          </a:xfrm>
          <a:prstGeom prst="rect">
            <a:avLst/>
          </a:prstGeom>
          <a:noFill/>
        </p:spPr>
        <p:txBody>
          <a:bodyPr wrap="square" rtlCol="0">
            <a:spAutoFit/>
          </a:bodyPr>
          <a:lstStyle/>
          <a:p>
            <a:pPr fontAlgn="t"/>
            <a:r>
              <a:rPr lang="ja-JP"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rPr>
              <a:t>30</a:t>
            </a:r>
            <a:r>
              <a:rPr lang="ja-JP" altLang="en-US" sz="2000" dirty="0" smtClean="0">
                <a:latin typeface="Meiryo UI" panose="020B0604030504040204" pitchFamily="50" charset="-128"/>
                <a:ea typeface="Meiryo UI" panose="020B0604030504040204" pitchFamily="50" charset="-128"/>
              </a:rPr>
              <a:t>年度</a:t>
            </a:r>
            <a:r>
              <a:rPr lang="en-US" altLang="ja-JP" sz="2000" dirty="0" smtClean="0">
                <a:latin typeface="Meiryo UI" panose="020B0604030504040204" pitchFamily="50" charset="-128"/>
                <a:ea typeface="Meiryo UI" panose="020B0604030504040204" pitchFamily="50" charset="-128"/>
              </a:rPr>
              <a:t>G20</a:t>
            </a:r>
            <a:r>
              <a:rPr lang="ja-JP" altLang="en-US" sz="2000" dirty="0" smtClean="0">
                <a:latin typeface="Meiryo UI" panose="020B0604030504040204" pitchFamily="50" charset="-128"/>
                <a:ea typeface="Meiryo UI" panose="020B0604030504040204" pitchFamily="50" charset="-128"/>
              </a:rPr>
              <a:t>大阪サミット大阪府国民保護共同実動訓練</a:t>
            </a: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日実施）</a:t>
            </a:r>
            <a:endParaRPr lang="en-US" altLang="ja-JP" sz="1200" dirty="0" smtClean="0">
              <a:latin typeface="Meiryo UI" panose="020B0604030504040204" pitchFamily="50" charset="-128"/>
              <a:ea typeface="Meiryo UI" panose="020B0604030504040204" pitchFamily="50" charset="-128"/>
            </a:endParaRPr>
          </a:p>
          <a:p>
            <a:pPr fontAlgn="t"/>
            <a:r>
              <a:rPr lang="ja-JP"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主　　　催：内閣官房、消防庁、大阪府、大阪市</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　　参加機関：陸上自衛隊第</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師団、大阪府警、大阪海上保安監部など</a:t>
            </a:r>
            <a:r>
              <a:rPr lang="en-US" altLang="ja-JP" sz="1600" dirty="0" smtClean="0">
                <a:latin typeface="Meiryo UI" panose="020B0604030504040204" pitchFamily="50" charset="-128"/>
                <a:ea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rPr>
              <a:t>機関</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　  訓練成果：テロ等緊急事態の際の連携確認、対処能力の向上を図った。</a:t>
            </a: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G20</a:t>
            </a:r>
            <a:r>
              <a:rPr lang="ja-JP" altLang="en-US" sz="2000" dirty="0" smtClean="0">
                <a:latin typeface="Meiryo UI" panose="020B0604030504040204" pitchFamily="50" charset="-128"/>
                <a:ea typeface="Meiryo UI" panose="020B0604030504040204" pitchFamily="50" charset="-128"/>
              </a:rPr>
              <a:t>大阪サミット消防特別警戒体制情報伝達訓練</a:t>
            </a:r>
            <a:r>
              <a:rPr lang="ja-JP" altLang="en-US" sz="1100" dirty="0" smtClean="0">
                <a:latin typeface="Meiryo UI" panose="020B0604030504040204" pitchFamily="50" charset="-128"/>
                <a:ea typeface="Meiryo UI" panose="020B0604030504040204" pitchFamily="50" charset="-128"/>
              </a:rPr>
              <a:t>（①</a:t>
            </a:r>
            <a:r>
              <a:rPr lang="en-US" altLang="ja-JP" sz="1100" dirty="0" smtClean="0">
                <a:latin typeface="Meiryo UI" panose="020B0604030504040204" pitchFamily="50" charset="-128"/>
                <a:ea typeface="Meiryo UI" panose="020B0604030504040204" pitchFamily="50" charset="-128"/>
              </a:rPr>
              <a:t>H30.10</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②</a:t>
            </a:r>
            <a:r>
              <a:rPr lang="en-US" altLang="ja-JP" sz="1100" dirty="0" smtClean="0">
                <a:latin typeface="Meiryo UI" panose="020B0604030504040204" pitchFamily="50" charset="-128"/>
                <a:ea typeface="Meiryo UI" panose="020B0604030504040204" pitchFamily="50" charset="-128"/>
              </a:rPr>
              <a:t>H30.12</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③</a:t>
            </a:r>
            <a:r>
              <a:rPr lang="en-US" altLang="ja-JP" sz="1100" dirty="0" smtClean="0">
                <a:latin typeface="Meiryo UI" panose="020B0604030504040204" pitchFamily="50" charset="-128"/>
                <a:ea typeface="Meiryo UI" panose="020B0604030504040204" pitchFamily="50" charset="-128"/>
              </a:rPr>
              <a:t>H31.3</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④</a:t>
            </a:r>
            <a:r>
              <a:rPr lang="en-US" altLang="ja-JP" sz="1100" dirty="0" smtClean="0">
                <a:latin typeface="Meiryo UI" panose="020B0604030504040204" pitchFamily="50" charset="-128"/>
                <a:ea typeface="Meiryo UI" panose="020B0604030504040204" pitchFamily="50" charset="-128"/>
              </a:rPr>
              <a:t>R1.5</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主　　　催：大阪市消防局</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参加機関：空港管轄及び移動経路消防本部、大阪府、大阪市など</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訓練成果：消防各警戒本部及び関係機関からの要人移動、通行規制等の情報収集、情報伝達　</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並びにサミット関連災害に対する効果的かつ効率的な各警戒本部の運用能力の向上を  </a:t>
            </a:r>
            <a:endParaRPr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図った。</a:t>
            </a:r>
            <a:endParaRPr lang="ja-JP" altLang="en-US"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1"/>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smtClean="0">
                <a:solidFill>
                  <a:schemeClr val="tx1"/>
                </a:solidFill>
                <a:latin typeface="Meiryo UI" pitchFamily="50" charset="-128"/>
                <a:ea typeface="Meiryo UI" pitchFamily="50" charset="-128"/>
                <a:cs typeface="Meiryo UI" pitchFamily="50" charset="-128"/>
              </a:rPr>
              <a:t>　　■ </a:t>
            </a:r>
            <a:r>
              <a:rPr lang="en-US" altLang="ja-JP" sz="2000" dirty="0" smtClean="0">
                <a:solidFill>
                  <a:schemeClr val="tx1"/>
                </a:solidFill>
                <a:latin typeface="Meiryo UI" panose="020B0604030504040204" pitchFamily="50" charset="-128"/>
                <a:ea typeface="Meiryo UI" panose="020B0604030504040204" pitchFamily="50" charset="-128"/>
              </a:rPr>
              <a:t>G20</a:t>
            </a:r>
            <a:r>
              <a:rPr lang="ja-JP" altLang="en-US" sz="2000" dirty="0">
                <a:solidFill>
                  <a:schemeClr val="tx1"/>
                </a:solidFill>
                <a:latin typeface="Meiryo UI" panose="020B0604030504040204" pitchFamily="50" charset="-128"/>
                <a:ea typeface="Meiryo UI" panose="020B0604030504040204" pitchFamily="50" charset="-128"/>
              </a:rPr>
              <a:t>大阪</a:t>
            </a:r>
            <a:r>
              <a:rPr lang="ja-JP" altLang="en-US" sz="2000" dirty="0" smtClean="0">
                <a:solidFill>
                  <a:schemeClr val="tx1"/>
                </a:solidFill>
                <a:latin typeface="Meiryo UI" panose="020B0604030504040204" pitchFamily="50" charset="-128"/>
                <a:ea typeface="Meiryo UI" panose="020B0604030504040204" pitchFamily="50" charset="-128"/>
              </a:rPr>
              <a:t>サミット　府市防災・危機管理ＰＴ　</a:t>
            </a:r>
            <a:r>
              <a:rPr lang="ja-JP" altLang="en-US" sz="2000" dirty="0">
                <a:solidFill>
                  <a:schemeClr val="tx1"/>
                </a:solidFill>
                <a:latin typeface="Meiryo UI" panose="020B0604030504040204" pitchFamily="50" charset="-128"/>
                <a:ea typeface="Meiryo UI" panose="020B0604030504040204" pitchFamily="50" charset="-128"/>
              </a:rPr>
              <a:t>取り組</a:t>
            </a:r>
            <a:r>
              <a:rPr lang="ja-JP" altLang="en-US" sz="2000" dirty="0" smtClean="0">
                <a:solidFill>
                  <a:schemeClr val="tx1"/>
                </a:solidFill>
                <a:latin typeface="Meiryo UI" panose="020B0604030504040204" pitchFamily="50" charset="-128"/>
                <a:ea typeface="Meiryo UI" panose="020B0604030504040204" pitchFamily="50" charset="-128"/>
              </a:rPr>
              <a:t>み</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231363" y="534117"/>
            <a:ext cx="8661117" cy="1254271"/>
          </a:xfrm>
          <a:prstGeom prst="roundRect">
            <a:avLst>
              <a:gd name="adj" fmla="val 6774"/>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Ins="0" rtlCol="0" anchor="ctr"/>
          <a:lstStyle/>
          <a:p>
            <a:r>
              <a:rPr lang="ja-JP" altLang="en-US" b="1" dirty="0">
                <a:solidFill>
                  <a:schemeClr val="tx1"/>
                </a:solidFill>
                <a:latin typeface="Meiryo UI" panose="020B0604030504040204" pitchFamily="50" charset="-128"/>
                <a:ea typeface="Meiryo UI" panose="020B0604030504040204" pitchFamily="50" charset="-128"/>
              </a:rPr>
              <a:t>■ 防災・危機管理</a:t>
            </a:r>
            <a:r>
              <a:rPr lang="ja-JP" altLang="en-US" b="1" dirty="0" smtClean="0">
                <a:solidFill>
                  <a:schemeClr val="tx1"/>
                </a:solidFill>
                <a:latin typeface="Meiryo UI" panose="020B0604030504040204" pitchFamily="50" charset="-128"/>
                <a:ea typeface="Meiryo UI" panose="020B0604030504040204" pitchFamily="50" charset="-128"/>
              </a:rPr>
              <a:t>ＰＴ</a:t>
            </a:r>
            <a:r>
              <a:rPr lang="ja-JP" altLang="en-US" sz="1600" b="1" dirty="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メンバー：大阪府危機管理監、大阪市危機管理監、大阪市消防局長</a:t>
            </a:r>
            <a:r>
              <a:rPr lang="en-US" altLang="ja-JP" sz="1600" dirty="0" smtClean="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主</a:t>
            </a:r>
            <a:r>
              <a:rPr lang="ja-JP" altLang="en-US" sz="1600" dirty="0" smtClean="0">
                <a:solidFill>
                  <a:schemeClr val="tx1"/>
                </a:solidFill>
                <a:latin typeface="Meiryo UI" panose="020B0604030504040204" pitchFamily="50" charset="-128"/>
                <a:ea typeface="Meiryo UI" panose="020B0604030504040204" pitchFamily="50" charset="-128"/>
              </a:rPr>
              <a:t>な任務　・</a:t>
            </a:r>
            <a:r>
              <a:rPr lang="ja-JP" altLang="en-US" sz="1600" dirty="0">
                <a:solidFill>
                  <a:schemeClr val="tx1"/>
                </a:solidFill>
                <a:latin typeface="Meiryo UI" panose="020B0604030504040204" pitchFamily="50" charset="-128"/>
                <a:ea typeface="Meiryo UI" panose="020B0604030504040204" pitchFamily="50" charset="-128"/>
              </a:rPr>
              <a:t>自然災害及び国民保護事案に係る既存計画の検証、追加対策の</a:t>
            </a:r>
            <a:r>
              <a:rPr lang="ja-JP" altLang="en-US" sz="1600" dirty="0" smtClean="0">
                <a:solidFill>
                  <a:schemeClr val="tx1"/>
                </a:solidFill>
                <a:latin typeface="Meiryo UI" panose="020B0604030504040204" pitchFamily="50" charset="-128"/>
                <a:ea typeface="Meiryo UI" panose="020B0604030504040204" pitchFamily="50" charset="-128"/>
              </a:rPr>
              <a:t>検討及び災害対応</a:t>
            </a:r>
            <a:endParaRPr lang="ja-JP" altLang="en-US" sz="1600" dirty="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G20</a:t>
            </a:r>
            <a:r>
              <a:rPr lang="ja-JP" altLang="en-US" sz="1600" dirty="0">
                <a:solidFill>
                  <a:schemeClr val="tx1"/>
                </a:solidFill>
                <a:latin typeface="Meiryo UI" panose="020B0604030504040204" pitchFamily="50" charset="-128"/>
                <a:ea typeface="Meiryo UI" panose="020B0604030504040204" pitchFamily="50" charset="-128"/>
              </a:rPr>
              <a:t>大阪サミット消防体制基本計画の策定、消防特別警戒体制の構築</a:t>
            </a:r>
          </a:p>
          <a:p>
            <a:r>
              <a:rPr lang="ja-JP" altLang="en-US" sz="1600" dirty="0" smtClean="0">
                <a:solidFill>
                  <a:schemeClr val="tx1"/>
                </a:solidFill>
                <a:latin typeface="Meiryo UI" panose="020B0604030504040204" pitchFamily="50" charset="-128"/>
                <a:ea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rPr>
              <a:t>・</a:t>
            </a:r>
            <a:r>
              <a:rPr lang="ja-JP" altLang="en-US" sz="1600" u="sng" dirty="0">
                <a:solidFill>
                  <a:schemeClr val="tx1"/>
                </a:solidFill>
                <a:latin typeface="Meiryo UI" panose="020B0604030504040204" pitchFamily="50" charset="-128"/>
                <a:ea typeface="Meiryo UI" panose="020B0604030504040204" pitchFamily="50" charset="-128"/>
              </a:rPr>
              <a:t>サミットに関する訓練の調整・実施</a:t>
            </a:r>
            <a:r>
              <a:rPr lang="ja-JP" altLang="en-US" sz="1600" dirty="0">
                <a:solidFill>
                  <a:schemeClr val="tx1"/>
                </a:solidFill>
                <a:latin typeface="Meiryo UI" panose="020B0604030504040204" pitchFamily="50" charset="-128"/>
                <a:ea typeface="Meiryo UI" panose="020B0604030504040204" pitchFamily="50" charset="-128"/>
              </a:rPr>
              <a:t>　など</a:t>
            </a:r>
          </a:p>
        </p:txBody>
      </p:sp>
      <p:sp>
        <p:nvSpPr>
          <p:cNvPr id="5" name="テキスト ボックス 4"/>
          <p:cNvSpPr txBox="1"/>
          <p:nvPr/>
        </p:nvSpPr>
        <p:spPr>
          <a:xfrm>
            <a:off x="290986" y="2627620"/>
            <a:ext cx="1328685" cy="369332"/>
          </a:xfrm>
          <a:prstGeom prst="rect">
            <a:avLst/>
          </a:prstGeom>
          <a:noFill/>
          <a:ln w="25400">
            <a:solidFill>
              <a:schemeClr val="tx1"/>
            </a:solid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主</a:t>
            </a:r>
            <a:r>
              <a:rPr lang="ja-JP" altLang="en-US" dirty="0" smtClean="0">
                <a:latin typeface="Meiryo UI" panose="020B0604030504040204" pitchFamily="50" charset="-128"/>
                <a:ea typeface="Meiryo UI" panose="020B0604030504040204" pitchFamily="50" charset="-128"/>
              </a:rPr>
              <a:t>な訓練</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784000" y="6489360"/>
            <a:ext cx="360000" cy="338554"/>
          </a:xfrm>
          <a:prstGeom prst="rect">
            <a:avLst/>
          </a:prstGeom>
          <a:noFill/>
        </p:spPr>
        <p:txBody>
          <a:bodyPr wrap="square" rtlCol="0">
            <a:spAutoFit/>
          </a:bodyPr>
          <a:lstStyle/>
          <a:p>
            <a:r>
              <a:rPr lang="en-US" altLang="ja-JP" sz="1600" dirty="0">
                <a:latin typeface="Arial Black" panose="020B0A04020102020204" pitchFamily="34" charset="0"/>
              </a:rPr>
              <a:t>5</a:t>
            </a:r>
            <a:endParaRPr kumimoji="1" lang="ja-JP" altLang="en-US" sz="1600" dirty="0">
              <a:latin typeface="Arial Black" panose="020B0A04020102020204" pitchFamily="34" charset="0"/>
            </a:endParaRPr>
          </a:p>
        </p:txBody>
      </p:sp>
    </p:spTree>
    <p:extLst>
      <p:ext uri="{BB962C8B-B14F-4D97-AF65-F5344CB8AC3E}">
        <p14:creationId xmlns:p14="http://schemas.microsoft.com/office/powerpoint/2010/main" val="288647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smtClean="0">
                <a:solidFill>
                  <a:schemeClr val="tx1"/>
                </a:solidFill>
                <a:latin typeface="Meiryo UI" pitchFamily="50" charset="-128"/>
                <a:ea typeface="Meiryo UI" pitchFamily="50" charset="-128"/>
                <a:cs typeface="Meiryo UI" pitchFamily="50" charset="-128"/>
              </a:rPr>
              <a:t>　　■ </a:t>
            </a:r>
            <a:r>
              <a:rPr lang="en-US" altLang="ja-JP" sz="2000" dirty="0" smtClean="0">
                <a:solidFill>
                  <a:schemeClr val="tx1"/>
                </a:solidFill>
                <a:latin typeface="Meiryo UI" panose="020B0604030504040204" pitchFamily="50" charset="-128"/>
                <a:ea typeface="Meiryo UI" panose="020B0604030504040204" pitchFamily="50" charset="-128"/>
              </a:rPr>
              <a:t>G20</a:t>
            </a:r>
            <a:r>
              <a:rPr lang="ja-JP" altLang="en-US" sz="2000" dirty="0">
                <a:solidFill>
                  <a:schemeClr val="tx1"/>
                </a:solidFill>
                <a:latin typeface="Meiryo UI" panose="020B0604030504040204" pitchFamily="50" charset="-128"/>
                <a:ea typeface="Meiryo UI" panose="020B0604030504040204" pitchFamily="50" charset="-128"/>
              </a:rPr>
              <a:t>大阪</a:t>
            </a:r>
            <a:r>
              <a:rPr lang="ja-JP" altLang="en-US" sz="2000" dirty="0" smtClean="0">
                <a:solidFill>
                  <a:schemeClr val="tx1"/>
                </a:solidFill>
                <a:latin typeface="Meiryo UI" panose="020B0604030504040204" pitchFamily="50" charset="-128"/>
                <a:ea typeface="Meiryo UI" panose="020B0604030504040204" pitchFamily="50" charset="-128"/>
              </a:rPr>
              <a:t>サミット期間中における府市の危機管理体制</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2" name="角丸四角形 1"/>
          <p:cNvSpPr/>
          <p:nvPr/>
        </p:nvSpPr>
        <p:spPr>
          <a:xfrm>
            <a:off x="0" y="546788"/>
            <a:ext cx="1152000" cy="28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大阪府</a:t>
            </a:r>
            <a:endParaRPr kumimoji="1" lang="ja-JP" altLang="en-US" sz="1600" dirty="0">
              <a:latin typeface="Meiryo UI" panose="020B0604030504040204" pitchFamily="50" charset="-128"/>
              <a:ea typeface="Meiryo UI" panose="020B0604030504040204" pitchFamily="50" charset="-128"/>
            </a:endParaRPr>
          </a:p>
        </p:txBody>
      </p:sp>
      <p:sp>
        <p:nvSpPr>
          <p:cNvPr id="3" name="角丸四角形 2"/>
          <p:cNvSpPr/>
          <p:nvPr/>
        </p:nvSpPr>
        <p:spPr>
          <a:xfrm>
            <a:off x="0" y="833360"/>
            <a:ext cx="9144000"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ja-JP" altLang="en-US" sz="1400" i="1"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G20</a:t>
            </a:r>
            <a:r>
              <a:rPr lang="ja-JP" altLang="en-US" sz="1400" dirty="0">
                <a:solidFill>
                  <a:schemeClr val="tx1"/>
                </a:solidFill>
                <a:latin typeface="Meiryo UI" panose="020B0604030504040204" pitchFamily="50" charset="-128"/>
                <a:ea typeface="Meiryo UI" panose="020B0604030504040204" pitchFamily="50" charset="-128"/>
              </a:rPr>
              <a:t>大阪サミット開催時における地震等の自然災害や国民保護事案等の発生に備えて、危機管理室を中心</a:t>
            </a:r>
            <a:r>
              <a:rPr lang="ja-JP" altLang="en-US" sz="1400" dirty="0" smtClean="0">
                <a:solidFill>
                  <a:schemeClr val="tx1"/>
                </a:solidFill>
                <a:latin typeface="Meiryo UI" panose="020B0604030504040204" pitchFamily="50" charset="-128"/>
                <a:ea typeface="Meiryo UI" panose="020B0604030504040204" pitchFamily="50" charset="-128"/>
              </a:rPr>
              <a:t>に</a:t>
            </a:r>
            <a:endParaRPr lang="en-US" altLang="ja-JP" sz="1400" dirty="0" smtClean="0">
              <a:solidFill>
                <a:schemeClr val="tx1"/>
              </a:solidFill>
              <a:latin typeface="Meiryo UI" panose="020B0604030504040204" pitchFamily="50" charset="-128"/>
              <a:ea typeface="Meiryo UI" panose="020B0604030504040204" pitchFamily="50" charset="-128"/>
            </a:endParaRPr>
          </a:p>
          <a:p>
            <a:pPr fontAlgn="t"/>
            <a:r>
              <a:rPr lang="ja-JP" altLang="en-US" sz="1400" dirty="0" smtClean="0">
                <a:solidFill>
                  <a:schemeClr val="tx1"/>
                </a:solidFill>
                <a:latin typeface="Meiryo UI" panose="020B0604030504040204" pitchFamily="50" charset="-128"/>
                <a:ea typeface="Meiryo UI" panose="020B0604030504040204" pitchFamily="50" charset="-128"/>
              </a:rPr>
              <a:t>防災</a:t>
            </a:r>
            <a:r>
              <a:rPr lang="ja-JP" altLang="en-US" sz="1400" dirty="0">
                <a:solidFill>
                  <a:schemeClr val="tx1"/>
                </a:solidFill>
                <a:latin typeface="Meiryo UI" panose="020B0604030504040204" pitchFamily="50" charset="-128"/>
                <a:ea typeface="Meiryo UI" panose="020B0604030504040204" pitchFamily="50" charset="-128"/>
              </a:rPr>
              <a:t>・危機管理警戒体制を構築する。</a:t>
            </a:r>
            <a:endParaRPr lang="en-US" altLang="ja-JP" sz="1400" i="1"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139352" y="1337360"/>
            <a:ext cx="1368152" cy="216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集中取組</a:t>
            </a:r>
            <a:r>
              <a:rPr lang="ja-JP" altLang="en-US" sz="1100" dirty="0" smtClean="0">
                <a:solidFill>
                  <a:schemeClr val="tx1"/>
                </a:solidFill>
                <a:latin typeface="Meiryo UI" panose="020B0604030504040204" pitchFamily="50" charset="-128"/>
                <a:ea typeface="Meiryo UI" panose="020B0604030504040204" pitchFamily="50" charset="-128"/>
              </a:rPr>
              <a:t>期間</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配　備　場　</a:t>
            </a:r>
            <a:r>
              <a:rPr lang="ja-JP" altLang="en-US" sz="1100" dirty="0" smtClean="0">
                <a:solidFill>
                  <a:schemeClr val="tx1"/>
                </a:solidFill>
                <a:latin typeface="Meiryo UI" panose="020B0604030504040204" pitchFamily="50" charset="-128"/>
                <a:ea typeface="Meiryo UI" panose="020B0604030504040204" pitchFamily="50" charset="-128"/>
              </a:rPr>
              <a:t>所</a:t>
            </a:r>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主　な　任　</a:t>
            </a:r>
            <a:r>
              <a:rPr lang="ja-JP" altLang="en-US" sz="1100" dirty="0" smtClean="0">
                <a:solidFill>
                  <a:schemeClr val="tx1"/>
                </a:solidFill>
                <a:latin typeface="Meiryo UI" panose="020B0604030504040204" pitchFamily="50" charset="-128"/>
                <a:ea typeface="Meiryo UI" panose="020B0604030504040204" pitchFamily="50" charset="-128"/>
              </a:rPr>
              <a:t>務</a:t>
            </a:r>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配　備　人　</a:t>
            </a:r>
            <a:r>
              <a:rPr lang="ja-JP" altLang="en-US" sz="1100" dirty="0" smtClean="0">
                <a:solidFill>
                  <a:schemeClr val="tx1"/>
                </a:solidFill>
                <a:latin typeface="Meiryo UI" panose="020B0604030504040204" pitchFamily="50" charset="-128"/>
                <a:ea typeface="Meiryo UI" panose="020B0604030504040204" pitchFamily="50" charset="-128"/>
              </a:rPr>
              <a:t>員</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154932" y="1337360"/>
            <a:ext cx="8097588" cy="216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令和元年６月</a:t>
            </a:r>
            <a:r>
              <a:rPr lang="en-US" altLang="ja-JP" sz="1100" dirty="0">
                <a:solidFill>
                  <a:schemeClr val="tx1"/>
                </a:solidFill>
                <a:latin typeface="Meiryo UI" panose="020B0604030504040204" pitchFamily="50" charset="-128"/>
                <a:ea typeface="Meiryo UI" panose="020B0604030504040204" pitchFamily="50" charset="-128"/>
              </a:rPr>
              <a:t>27</a:t>
            </a:r>
            <a:r>
              <a:rPr lang="ja-JP" altLang="en-US" sz="1100" dirty="0">
                <a:solidFill>
                  <a:schemeClr val="tx1"/>
                </a:solidFill>
                <a:latin typeface="Meiryo UI" panose="020B0604030504040204" pitchFamily="50" charset="-128"/>
                <a:ea typeface="Meiryo UI" panose="020B0604030504040204" pitchFamily="50" charset="-128"/>
              </a:rPr>
              <a:t>日（木）～</a:t>
            </a:r>
            <a:r>
              <a:rPr lang="en-US" altLang="ja-JP" sz="1100" dirty="0">
                <a:solidFill>
                  <a:schemeClr val="tx1"/>
                </a:solidFill>
                <a:latin typeface="Meiryo UI" panose="020B0604030504040204" pitchFamily="50" charset="-128"/>
                <a:ea typeface="Meiryo UI" panose="020B0604030504040204" pitchFamily="50" charset="-128"/>
              </a:rPr>
              <a:t>30</a:t>
            </a:r>
            <a:r>
              <a:rPr lang="ja-JP" altLang="en-US" sz="1100" dirty="0">
                <a:solidFill>
                  <a:schemeClr val="tx1"/>
                </a:solidFill>
                <a:latin typeface="Meiryo UI" panose="020B0604030504040204" pitchFamily="50" charset="-128"/>
                <a:ea typeface="Meiryo UI" panose="020B0604030504040204" pitchFamily="50" charset="-128"/>
              </a:rPr>
              <a:t>日（日）</a:t>
            </a:r>
            <a:r>
              <a:rPr lang="en-US" altLang="ja-JP" sz="1100" dirty="0">
                <a:solidFill>
                  <a:schemeClr val="tx1"/>
                </a:solidFill>
                <a:latin typeface="Meiryo UI" panose="020B0604030504040204" pitchFamily="50" charset="-128"/>
                <a:ea typeface="Meiryo UI" panose="020B0604030504040204" pitchFamily="50" charset="-128"/>
              </a:rPr>
              <a:t>※6</a:t>
            </a:r>
            <a:r>
              <a:rPr lang="ja-JP" altLang="en-US" sz="1100" dirty="0">
                <a:solidFill>
                  <a:schemeClr val="tx1"/>
                </a:solidFill>
                <a:latin typeface="Meiryo UI" panose="020B0604030504040204" pitchFamily="50" charset="-128"/>
                <a:ea typeface="Meiryo UI" panose="020B0604030504040204" pitchFamily="50" charset="-128"/>
              </a:rPr>
              <a:t>月</a:t>
            </a:r>
            <a:r>
              <a:rPr lang="en-US" altLang="ja-JP" sz="1100" dirty="0">
                <a:solidFill>
                  <a:schemeClr val="tx1"/>
                </a:solidFill>
                <a:latin typeface="Meiryo UI" panose="020B0604030504040204" pitchFamily="50" charset="-128"/>
                <a:ea typeface="Meiryo UI" panose="020B0604030504040204" pitchFamily="50" charset="-128"/>
              </a:rPr>
              <a:t>24</a:t>
            </a:r>
            <a:r>
              <a:rPr lang="ja-JP" altLang="en-US" sz="1100" dirty="0">
                <a:solidFill>
                  <a:schemeClr val="tx1"/>
                </a:solidFill>
                <a:latin typeface="Meiryo UI" panose="020B0604030504040204" pitchFamily="50" charset="-128"/>
                <a:ea typeface="Meiryo UI" panose="020B0604030504040204" pitchFamily="50" charset="-128"/>
              </a:rPr>
              <a:t>日から警戒体制を構築</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①大阪府危機管理センター</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G20</a:t>
            </a:r>
            <a:r>
              <a:rPr lang="ja-JP" altLang="en-US" sz="1100" dirty="0">
                <a:solidFill>
                  <a:schemeClr val="tx1"/>
                </a:solidFill>
                <a:latin typeface="Meiryo UI" panose="020B0604030504040204" pitchFamily="50" charset="-128"/>
                <a:ea typeface="Meiryo UI" panose="020B0604030504040204" pitchFamily="50" charset="-128"/>
              </a:rPr>
              <a:t>大阪サミット対応及び通常の防災対応の</a:t>
            </a:r>
            <a:r>
              <a:rPr lang="en-US" altLang="ja-JP" sz="1100" dirty="0">
                <a:solidFill>
                  <a:schemeClr val="tx1"/>
                </a:solidFill>
                <a:latin typeface="Meiryo UI" panose="020B0604030504040204" pitchFamily="50" charset="-128"/>
                <a:ea typeface="Meiryo UI" panose="020B0604030504040204" pitchFamily="50" charset="-128"/>
              </a:rPr>
              <a:t>2</a:t>
            </a:r>
            <a:r>
              <a:rPr lang="ja-JP" altLang="en-US" sz="1100" dirty="0" err="1">
                <a:solidFill>
                  <a:schemeClr val="tx1"/>
                </a:solidFill>
                <a:latin typeface="Meiryo UI" panose="020B0604030504040204" pitchFamily="50" charset="-128"/>
                <a:ea typeface="Meiryo UI" panose="020B0604030504040204" pitchFamily="50" charset="-128"/>
              </a:rPr>
              <a:t>つの</a:t>
            </a:r>
            <a:r>
              <a:rPr lang="ja-JP" altLang="en-US" sz="1100" dirty="0">
                <a:solidFill>
                  <a:schemeClr val="tx1"/>
                </a:solidFill>
                <a:latin typeface="Meiryo UI" panose="020B0604030504040204" pitchFamily="50" charset="-128"/>
                <a:ea typeface="Meiryo UI" panose="020B0604030504040204" pitchFamily="50" charset="-128"/>
              </a:rPr>
              <a:t>体制を構築</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集中取組期間は</a:t>
            </a:r>
            <a:r>
              <a:rPr lang="en-US" altLang="ja-JP" sz="1100" dirty="0">
                <a:solidFill>
                  <a:schemeClr val="tx1"/>
                </a:solidFill>
                <a:latin typeface="Meiryo UI" panose="020B0604030504040204" pitchFamily="50" charset="-128"/>
                <a:ea typeface="Meiryo UI" panose="020B0604030504040204" pitchFamily="50" charset="-128"/>
              </a:rPr>
              <a:t>24</a:t>
            </a:r>
            <a:r>
              <a:rPr lang="ja-JP" altLang="en-US" sz="1100" dirty="0">
                <a:solidFill>
                  <a:schemeClr val="tx1"/>
                </a:solidFill>
                <a:latin typeface="Meiryo UI" panose="020B0604030504040204" pitchFamily="50" charset="-128"/>
                <a:ea typeface="Meiryo UI" panose="020B0604030504040204" pitchFamily="50" charset="-128"/>
              </a:rPr>
              <a:t>時間体制で実施</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②</a:t>
            </a:r>
            <a:r>
              <a:rPr lang="ja-JP" altLang="en-US" sz="1100" dirty="0">
                <a:solidFill>
                  <a:schemeClr val="tx1"/>
                </a:solidFill>
                <a:latin typeface="Meiryo UI" panose="020B0604030504040204" pitchFamily="50" charset="-128"/>
                <a:ea typeface="Meiryo UI" panose="020B0604030504040204" pitchFamily="50" charset="-128"/>
              </a:rPr>
              <a:t>消防体制へのリエゾン派遣</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消防が</a:t>
            </a:r>
            <a:r>
              <a:rPr lang="en-US" altLang="ja-JP" sz="1100" dirty="0">
                <a:solidFill>
                  <a:schemeClr val="tx1"/>
                </a:solidFill>
                <a:latin typeface="Meiryo UI" panose="020B0604030504040204" pitchFamily="50" charset="-128"/>
                <a:ea typeface="Meiryo UI" panose="020B0604030504040204" pitchFamily="50" charset="-128"/>
              </a:rPr>
              <a:t>G20</a:t>
            </a:r>
            <a:r>
              <a:rPr lang="ja-JP" altLang="en-US" sz="1100" dirty="0">
                <a:solidFill>
                  <a:schemeClr val="tx1"/>
                </a:solidFill>
                <a:latin typeface="Meiryo UI" panose="020B0604030504040204" pitchFamily="50" charset="-128"/>
                <a:ea typeface="Meiryo UI" panose="020B0604030504040204" pitchFamily="50" charset="-128"/>
              </a:rPr>
              <a:t>大阪サミット期間中のテロ災害等に備える体制に職員をリエゾンとして派遣し連携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消防の体制に併せて</a:t>
            </a:r>
            <a:r>
              <a:rPr lang="en-US" altLang="ja-JP" sz="1100" dirty="0">
                <a:solidFill>
                  <a:schemeClr val="tx1"/>
                </a:solidFill>
                <a:latin typeface="Meiryo UI" panose="020B0604030504040204" pitchFamily="50" charset="-128"/>
                <a:ea typeface="Meiryo UI" panose="020B0604030504040204" pitchFamily="50" charset="-128"/>
              </a:rPr>
              <a:t>24</a:t>
            </a:r>
            <a:r>
              <a:rPr lang="ja-JP" altLang="en-US" sz="1100" dirty="0">
                <a:solidFill>
                  <a:schemeClr val="tx1"/>
                </a:solidFill>
                <a:latin typeface="Meiryo UI" panose="020B0604030504040204" pitchFamily="50" charset="-128"/>
                <a:ea typeface="Meiryo UI" panose="020B0604030504040204" pitchFamily="50" charset="-128"/>
              </a:rPr>
              <a:t>時間体制で</a:t>
            </a:r>
            <a:r>
              <a:rPr lang="ja-JP" altLang="en-US" sz="1100" dirty="0" smtClean="0">
                <a:solidFill>
                  <a:schemeClr val="tx1"/>
                </a:solidFill>
                <a:latin typeface="Meiryo UI" panose="020B0604030504040204" pitchFamily="50" charset="-128"/>
                <a:ea typeface="Meiryo UI" panose="020B0604030504040204" pitchFamily="50" charset="-128"/>
              </a:rPr>
              <a:t>配備</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①大阪府危機管理センター</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ア．</a:t>
            </a:r>
            <a:r>
              <a:rPr lang="en-US" altLang="ja-JP" sz="1100" dirty="0">
                <a:solidFill>
                  <a:schemeClr val="tx1"/>
                </a:solidFill>
                <a:latin typeface="Meiryo UI" panose="020B0604030504040204" pitchFamily="50" charset="-128"/>
                <a:ea typeface="Meiryo UI" panose="020B0604030504040204" pitchFamily="50" charset="-128"/>
              </a:rPr>
              <a:t>G20</a:t>
            </a:r>
            <a:r>
              <a:rPr lang="ja-JP" altLang="en-US" sz="1100" dirty="0">
                <a:solidFill>
                  <a:schemeClr val="tx1"/>
                </a:solidFill>
                <a:latin typeface="Meiryo UI" panose="020B0604030504040204" pitchFamily="50" charset="-128"/>
                <a:ea typeface="Meiryo UI" panose="020B0604030504040204" pitchFamily="50" charset="-128"/>
              </a:rPr>
              <a:t>大阪サミット対応班：・消防体制派遣職員との連絡</a:t>
            </a:r>
            <a:r>
              <a:rPr lang="ja-JP" altLang="en-US" sz="1100" dirty="0" smtClean="0">
                <a:solidFill>
                  <a:schemeClr val="tx1"/>
                </a:solidFill>
                <a:latin typeface="Meiryo UI" panose="020B0604030504040204" pitchFamily="50" charset="-128"/>
                <a:ea typeface="Meiryo UI" panose="020B0604030504040204" pitchFamily="50" charset="-128"/>
              </a:rPr>
              <a:t>調整</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首脳の動向等サミットの現状把握</a:t>
            </a:r>
            <a:r>
              <a:rPr lang="ja-JP" altLang="en-US" sz="1100" dirty="0" smtClean="0">
                <a:solidFill>
                  <a:schemeClr val="tx1"/>
                </a:solidFill>
                <a:latin typeface="Meiryo UI" panose="020B0604030504040204" pitchFamily="50" charset="-128"/>
                <a:ea typeface="Meiryo UI" panose="020B0604030504040204" pitchFamily="50" charset="-128"/>
              </a:rPr>
              <a:t>など</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イ</a:t>
            </a:r>
            <a:r>
              <a:rPr lang="ja-JP" altLang="en-US" sz="1100" dirty="0">
                <a:solidFill>
                  <a:schemeClr val="tx1"/>
                </a:solidFill>
                <a:latin typeface="Meiryo UI" panose="020B0604030504040204" pitchFamily="50" charset="-128"/>
                <a:ea typeface="Meiryo UI" panose="020B0604030504040204" pitchFamily="50" charset="-128"/>
              </a:rPr>
              <a:t>．防災対応班　　　　　　　：平時は通常勤務し、非常時に災害対応を実施</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②</a:t>
            </a:r>
            <a:r>
              <a:rPr lang="ja-JP" altLang="en-US" sz="1100" dirty="0">
                <a:solidFill>
                  <a:schemeClr val="tx1"/>
                </a:solidFill>
                <a:latin typeface="Meiryo UI" panose="020B0604030504040204" pitchFamily="50" charset="-128"/>
                <a:ea typeface="Meiryo UI" panose="020B0604030504040204" pitchFamily="50" charset="-128"/>
              </a:rPr>
              <a:t>消防体制へのリエゾン派遣</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・消防の活動状況を府危機管理センターの</a:t>
            </a:r>
            <a:r>
              <a:rPr lang="en-US" altLang="ja-JP" sz="1100" dirty="0">
                <a:solidFill>
                  <a:schemeClr val="tx1"/>
                </a:solidFill>
                <a:latin typeface="Meiryo UI" panose="020B0604030504040204" pitchFamily="50" charset="-128"/>
                <a:ea typeface="Meiryo UI" panose="020B0604030504040204" pitchFamily="50" charset="-128"/>
              </a:rPr>
              <a:t>G20</a:t>
            </a:r>
            <a:r>
              <a:rPr lang="ja-JP" altLang="en-US" sz="1100" dirty="0">
                <a:solidFill>
                  <a:schemeClr val="tx1"/>
                </a:solidFill>
                <a:latin typeface="Meiryo UI" panose="020B0604030504040204" pitchFamily="50" charset="-128"/>
                <a:ea typeface="Meiryo UI" panose="020B0604030504040204" pitchFamily="50" charset="-128"/>
              </a:rPr>
              <a:t>大阪サミット対応班に報告</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随時</a:t>
            </a:r>
            <a:r>
              <a:rPr lang="en-US" altLang="ja-JP" sz="1100" dirty="0">
                <a:solidFill>
                  <a:schemeClr val="tx1"/>
                </a:solidFill>
                <a:latin typeface="Meiryo UI" panose="020B0604030504040204" pitchFamily="50" charset="-128"/>
                <a:ea typeface="Meiryo UI" panose="020B0604030504040204" pitchFamily="50" charset="-128"/>
              </a:rPr>
              <a:t>)</a:t>
            </a:r>
          </a:p>
          <a:p>
            <a:pPr fontAlgn="t"/>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その他消防職員の活動</a:t>
            </a:r>
            <a:r>
              <a:rPr lang="ja-JP" altLang="en-US" sz="1100" dirty="0" smtClean="0">
                <a:solidFill>
                  <a:schemeClr val="tx1"/>
                </a:solidFill>
                <a:latin typeface="Meiryo UI" panose="020B0604030504040204" pitchFamily="50" charset="-128"/>
                <a:ea typeface="Meiryo UI" panose="020B0604030504040204" pitchFamily="50" charset="-128"/>
              </a:rPr>
              <a:t>支援</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災害等発生時には府災害対策本部等の指示により、被災地域へ派遣</a:t>
            </a:r>
            <a:endParaRPr lang="en-US" altLang="ja-JP" sz="1100" dirty="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82</a:t>
            </a:r>
            <a:r>
              <a:rPr lang="ja-JP" altLang="en-US" sz="1100" dirty="0">
                <a:solidFill>
                  <a:schemeClr val="tx1"/>
                </a:solidFill>
                <a:latin typeface="Meiryo UI" panose="020B0604030504040204" pitchFamily="50" charset="-128"/>
                <a:ea typeface="Meiryo UI" panose="020B0604030504040204" pitchFamily="50" charset="-128"/>
              </a:rPr>
              <a:t>名／日　延べ</a:t>
            </a:r>
            <a:r>
              <a:rPr lang="en-US" altLang="ja-JP" sz="1100" dirty="0">
                <a:solidFill>
                  <a:schemeClr val="tx1"/>
                </a:solidFill>
                <a:latin typeface="Meiryo UI" panose="020B0604030504040204" pitchFamily="50" charset="-128"/>
                <a:ea typeface="Meiryo UI" panose="020B0604030504040204" pitchFamily="50" charset="-128"/>
              </a:rPr>
              <a:t>574</a:t>
            </a:r>
            <a:r>
              <a:rPr lang="ja-JP" altLang="en-US" sz="1100" dirty="0">
                <a:solidFill>
                  <a:schemeClr val="tx1"/>
                </a:solidFill>
                <a:latin typeface="Meiryo UI" panose="020B0604030504040204" pitchFamily="50" charset="-128"/>
                <a:ea typeface="Meiryo UI" panose="020B0604030504040204" pitchFamily="50" charset="-128"/>
              </a:rPr>
              <a:t>名で体制を構築</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0" y="3645024"/>
            <a:ext cx="1152000" cy="28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大阪市</a:t>
            </a:r>
            <a:endParaRPr kumimoji="1" lang="ja-JP" altLang="en-US" sz="1600" dirty="0">
              <a:latin typeface="Meiryo UI" panose="020B0604030504040204" pitchFamily="50" charset="-128"/>
              <a:ea typeface="Meiryo UI" panose="020B0604030504040204" pitchFamily="50" charset="-128"/>
            </a:endParaRPr>
          </a:p>
        </p:txBody>
      </p:sp>
      <p:sp>
        <p:nvSpPr>
          <p:cNvPr id="17" name="角丸四角形 16"/>
          <p:cNvSpPr/>
          <p:nvPr/>
        </p:nvSpPr>
        <p:spPr>
          <a:xfrm>
            <a:off x="0" y="3931596"/>
            <a:ext cx="9144000"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ja-JP" altLang="en-US" sz="1400" i="1"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自然災害・危機事態に迅速かつ集中的に対応するため</a:t>
            </a:r>
            <a:r>
              <a:rPr lang="en-US" altLang="ja-JP" sz="1400" dirty="0">
                <a:solidFill>
                  <a:schemeClr val="tx1"/>
                </a:solidFill>
                <a:latin typeface="Meiryo UI" panose="020B0604030504040204" pitchFamily="50" charset="-128"/>
                <a:ea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rPr>
              <a:t>時間体制の「Ｇ２０大阪サミット・大阪市特別警戒本部」を</a:t>
            </a:r>
          </a:p>
          <a:p>
            <a:pPr fontAlgn="t"/>
            <a:r>
              <a:rPr lang="ja-JP" altLang="en-US" sz="1400" dirty="0">
                <a:solidFill>
                  <a:schemeClr val="tx1"/>
                </a:solidFill>
                <a:latin typeface="Meiryo UI" panose="020B0604030504040204" pitchFamily="50" charset="-128"/>
                <a:ea typeface="Meiryo UI" panose="020B0604030504040204" pitchFamily="50" charset="-128"/>
              </a:rPr>
              <a:t>   設置し、消防・警察等からの情報収集にあたるとともに、保健医療ＰＴ・各部局・区役所と連携し危機事態に備える。</a:t>
            </a:r>
          </a:p>
        </p:txBody>
      </p:sp>
      <p:sp>
        <p:nvSpPr>
          <p:cNvPr id="18" name="角丸四角形 17"/>
          <p:cNvSpPr/>
          <p:nvPr/>
        </p:nvSpPr>
        <p:spPr>
          <a:xfrm>
            <a:off x="139352" y="4435596"/>
            <a:ext cx="1368152" cy="1296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集中取組</a:t>
            </a:r>
            <a:r>
              <a:rPr lang="ja-JP" altLang="en-US" sz="1100" dirty="0" smtClean="0">
                <a:solidFill>
                  <a:schemeClr val="tx1"/>
                </a:solidFill>
                <a:latin typeface="Meiryo UI" panose="020B0604030504040204" pitchFamily="50" charset="-128"/>
                <a:ea typeface="Meiryo UI" panose="020B0604030504040204" pitchFamily="50" charset="-128"/>
              </a:rPr>
              <a:t>期間</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配　備　場　</a:t>
            </a:r>
            <a:r>
              <a:rPr lang="ja-JP" altLang="en-US" sz="1100" dirty="0" smtClean="0">
                <a:solidFill>
                  <a:schemeClr val="tx1"/>
                </a:solidFill>
                <a:latin typeface="Meiryo UI" panose="020B0604030504040204" pitchFamily="50" charset="-128"/>
                <a:ea typeface="Meiryo UI" panose="020B0604030504040204" pitchFamily="50" charset="-128"/>
              </a:rPr>
              <a:t>所</a:t>
            </a:r>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主　な　任　</a:t>
            </a:r>
            <a:r>
              <a:rPr lang="ja-JP" altLang="en-US" sz="1100" dirty="0" smtClean="0">
                <a:solidFill>
                  <a:schemeClr val="tx1"/>
                </a:solidFill>
                <a:latin typeface="Meiryo UI" panose="020B0604030504040204" pitchFamily="50" charset="-128"/>
                <a:ea typeface="Meiryo UI" panose="020B0604030504040204" pitchFamily="50" charset="-128"/>
              </a:rPr>
              <a:t>務</a:t>
            </a:r>
            <a:endParaRPr lang="en-US" altLang="ja-JP" sz="1100" dirty="0">
              <a:solidFill>
                <a:schemeClr val="tx1"/>
              </a:solidFill>
              <a:latin typeface="Meiryo UI" panose="020B0604030504040204" pitchFamily="50" charset="-128"/>
              <a:ea typeface="Meiryo UI" panose="020B0604030504040204" pitchFamily="50" charset="-128"/>
            </a:endParaRP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配　備　人　</a:t>
            </a:r>
            <a:r>
              <a:rPr lang="ja-JP" altLang="en-US" sz="1100" dirty="0" smtClean="0">
                <a:solidFill>
                  <a:schemeClr val="tx1"/>
                </a:solidFill>
                <a:latin typeface="Meiryo UI" panose="020B0604030504040204" pitchFamily="50" charset="-128"/>
                <a:ea typeface="Meiryo UI" panose="020B0604030504040204" pitchFamily="50" charset="-128"/>
              </a:rPr>
              <a:t>員</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角丸四角形 18"/>
          <p:cNvSpPr/>
          <p:nvPr/>
        </p:nvSpPr>
        <p:spPr>
          <a:xfrm>
            <a:off x="1154932" y="4435596"/>
            <a:ext cx="8097588" cy="1296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ja-JP" altLang="en-US" sz="1100" dirty="0">
                <a:solidFill>
                  <a:schemeClr val="tx1"/>
                </a:solidFill>
                <a:latin typeface="Meiryo UI" panose="020B0604030504040204" pitchFamily="50" charset="-128"/>
                <a:ea typeface="Meiryo UI" panose="020B0604030504040204" pitchFamily="50" charset="-128"/>
              </a:rPr>
              <a:t>：令和元年６月</a:t>
            </a:r>
            <a:r>
              <a:rPr lang="en-US" altLang="ja-JP" sz="1100" dirty="0" smtClean="0">
                <a:solidFill>
                  <a:schemeClr val="tx1"/>
                </a:solidFill>
                <a:latin typeface="Meiryo UI" panose="020B0604030504040204" pitchFamily="50" charset="-128"/>
                <a:ea typeface="Meiryo UI" panose="020B0604030504040204" pitchFamily="50" charset="-128"/>
              </a:rPr>
              <a:t>27</a:t>
            </a:r>
            <a:r>
              <a:rPr lang="ja-JP" altLang="en-US" sz="1100" smtClean="0">
                <a:solidFill>
                  <a:schemeClr val="tx1"/>
                </a:solidFill>
                <a:latin typeface="Meiryo UI" panose="020B0604030504040204" pitchFamily="50" charset="-128"/>
                <a:ea typeface="Meiryo UI" panose="020B0604030504040204" pitchFamily="50" charset="-128"/>
              </a:rPr>
              <a:t>日（</a:t>
            </a:r>
            <a:r>
              <a:rPr lang="ja-JP" altLang="en-US" sz="1100" dirty="0">
                <a:solidFill>
                  <a:schemeClr val="tx1"/>
                </a:solidFill>
                <a:latin typeface="Meiryo UI" panose="020B0604030504040204" pitchFamily="50" charset="-128"/>
                <a:ea typeface="Meiryo UI" panose="020B0604030504040204" pitchFamily="50" charset="-128"/>
              </a:rPr>
              <a:t>木）～</a:t>
            </a:r>
            <a:r>
              <a:rPr lang="en-US" altLang="ja-JP" sz="1100" dirty="0">
                <a:solidFill>
                  <a:schemeClr val="tx1"/>
                </a:solidFill>
                <a:latin typeface="Meiryo UI" panose="020B0604030504040204" pitchFamily="50" charset="-128"/>
                <a:ea typeface="Meiryo UI" panose="020B0604030504040204" pitchFamily="50" charset="-128"/>
              </a:rPr>
              <a:t>30</a:t>
            </a:r>
            <a:r>
              <a:rPr lang="ja-JP" altLang="en-US" sz="1100" dirty="0">
                <a:solidFill>
                  <a:schemeClr val="tx1"/>
                </a:solidFill>
                <a:latin typeface="Meiryo UI" panose="020B0604030504040204" pitchFamily="50" charset="-128"/>
                <a:ea typeface="Meiryo UI" panose="020B0604030504040204" pitchFamily="50" charset="-128"/>
              </a:rPr>
              <a:t>日（日</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：①</a:t>
            </a:r>
            <a:r>
              <a:rPr lang="zh-TW" altLang="en-US" sz="1100" dirty="0">
                <a:solidFill>
                  <a:schemeClr val="tx1"/>
                </a:solidFill>
                <a:latin typeface="Meiryo UI" panose="020B0604030504040204" pitchFamily="50" charset="-128"/>
                <a:ea typeface="Meiryo UI" panose="020B0604030504040204" pitchFamily="50" charset="-128"/>
              </a:rPr>
              <a:t>大阪市役所　危機</a:t>
            </a:r>
            <a:r>
              <a:rPr lang="zh-TW" altLang="en-US" sz="1100" dirty="0" smtClean="0">
                <a:solidFill>
                  <a:schemeClr val="tx1"/>
                </a:solidFill>
                <a:latin typeface="Meiryo UI" panose="020B0604030504040204" pitchFamily="50" charset="-128"/>
                <a:ea typeface="Meiryo UI" panose="020B0604030504040204" pitchFamily="50" charset="-128"/>
              </a:rPr>
              <a:t>管理室</a:t>
            </a:r>
            <a:endParaRPr lang="en-US" altLang="zh-TW"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smtClean="0">
                <a:solidFill>
                  <a:schemeClr val="tx1"/>
                </a:solidFill>
                <a:latin typeface="Meiryo UI" panose="020B0604030504040204" pitchFamily="50" charset="-128"/>
                <a:ea typeface="Meiryo UI" panose="020B0604030504040204" pitchFamily="50" charset="-128"/>
              </a:rPr>
              <a:t>　 ②大阪市消防局</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➂</a:t>
            </a:r>
            <a:r>
              <a:rPr lang="ja-JP" altLang="en-US" sz="1100" dirty="0">
                <a:solidFill>
                  <a:schemeClr val="tx1"/>
                </a:solidFill>
                <a:latin typeface="Meiryo UI" panose="020B0604030504040204" pitchFamily="50" charset="-128"/>
                <a:ea typeface="Meiryo UI" panose="020B0604030504040204" pitchFamily="50" charset="-128"/>
              </a:rPr>
              <a:t>大阪府咲洲</a:t>
            </a:r>
            <a:r>
              <a:rPr lang="ja-JP" altLang="en-US" sz="1100" dirty="0" smtClean="0">
                <a:solidFill>
                  <a:schemeClr val="tx1"/>
                </a:solidFill>
                <a:latin typeface="Meiryo UI" panose="020B0604030504040204" pitchFamily="50" charset="-128"/>
                <a:ea typeface="Meiryo UI" panose="020B0604030504040204" pitchFamily="50" charset="-128"/>
              </a:rPr>
              <a:t>庁舎</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a:solidFill>
                  <a:schemeClr val="tx1"/>
                </a:solidFill>
                <a:latin typeface="Meiryo UI" panose="020B0604030504040204" pitchFamily="50" charset="-128"/>
                <a:ea typeface="Meiryo UI" panose="020B0604030504040204" pitchFamily="50" charset="-128"/>
              </a:rPr>
              <a:t>：・情報収集体制の</a:t>
            </a:r>
            <a:r>
              <a:rPr lang="ja-JP" altLang="en-US" sz="1100" dirty="0" smtClean="0">
                <a:solidFill>
                  <a:schemeClr val="tx1"/>
                </a:solidFill>
                <a:latin typeface="Meiryo UI" panose="020B0604030504040204" pitchFamily="50" charset="-128"/>
                <a:ea typeface="Meiryo UI" panose="020B0604030504040204" pitchFamily="50" charset="-128"/>
              </a:rPr>
              <a:t>強化</a:t>
            </a: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自然災害、国民保護事案が発生した場合の既存計画に基づく迅速な対応</a:t>
            </a:r>
          </a:p>
          <a:p>
            <a:pPr fontAlgn="t"/>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他の危機事象に対する連絡</a:t>
            </a:r>
            <a:r>
              <a:rPr lang="ja-JP" altLang="en-US" sz="1100" dirty="0" smtClean="0">
                <a:solidFill>
                  <a:schemeClr val="tx1"/>
                </a:solidFill>
                <a:latin typeface="Meiryo UI" panose="020B0604030504040204" pitchFamily="50" charset="-128"/>
                <a:ea typeface="Meiryo UI" panose="020B0604030504040204" pitchFamily="50" charset="-128"/>
              </a:rPr>
              <a:t>調整　　・</a:t>
            </a:r>
            <a:r>
              <a:rPr lang="ja-JP" altLang="en-US" sz="1100" dirty="0">
                <a:solidFill>
                  <a:schemeClr val="tx1"/>
                </a:solidFill>
                <a:latin typeface="Meiryo UI" panose="020B0604030504040204" pitchFamily="50" charset="-128"/>
                <a:ea typeface="Meiryo UI" panose="020B0604030504040204" pitchFamily="50" charset="-128"/>
              </a:rPr>
              <a:t>市民への情報提供</a:t>
            </a:r>
          </a:p>
          <a:p>
            <a:pPr fontAlgn="t"/>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最大</a:t>
            </a:r>
            <a:r>
              <a:rPr lang="en-US" altLang="ja-JP" sz="1100" dirty="0">
                <a:solidFill>
                  <a:schemeClr val="tx1"/>
                </a:solidFill>
                <a:latin typeface="Meiryo UI" panose="020B0604030504040204" pitchFamily="50" charset="-128"/>
                <a:ea typeface="Meiryo UI" panose="020B0604030504040204" pitchFamily="50" charset="-128"/>
              </a:rPr>
              <a:t>113</a:t>
            </a:r>
            <a:r>
              <a:rPr lang="ja-JP" altLang="en-US" sz="1100" dirty="0">
                <a:solidFill>
                  <a:schemeClr val="tx1"/>
                </a:solidFill>
                <a:latin typeface="Meiryo UI" panose="020B0604030504040204" pitchFamily="50" charset="-128"/>
                <a:ea typeface="Meiryo UI" panose="020B0604030504040204" pitchFamily="50" charset="-128"/>
              </a:rPr>
              <a:t>名／日　延べ</a:t>
            </a:r>
            <a:r>
              <a:rPr lang="en-US" altLang="ja-JP" sz="1100" dirty="0">
                <a:solidFill>
                  <a:schemeClr val="tx1"/>
                </a:solidFill>
                <a:latin typeface="Meiryo UI" panose="020B0604030504040204" pitchFamily="50" charset="-128"/>
                <a:ea typeface="Meiryo UI" panose="020B0604030504040204" pitchFamily="50" charset="-128"/>
              </a:rPr>
              <a:t>751</a:t>
            </a:r>
            <a:r>
              <a:rPr lang="ja-JP" altLang="en-US" sz="1100" dirty="0">
                <a:solidFill>
                  <a:schemeClr val="tx1"/>
                </a:solidFill>
                <a:latin typeface="Meiryo UI" panose="020B0604030504040204" pitchFamily="50" charset="-128"/>
                <a:ea typeface="Meiryo UI" panose="020B0604030504040204" pitchFamily="50" charset="-128"/>
              </a:rPr>
              <a:t>名で体制を構築</a:t>
            </a:r>
          </a:p>
          <a:p>
            <a:pPr fontAlgn="t"/>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362844" y="5695732"/>
            <a:ext cx="8097588" cy="11245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テロ災害等に対する大阪市各部局のこれまでの主な</a:t>
            </a:r>
            <a:r>
              <a:rPr lang="ja-JP" altLang="en-US" sz="1100" dirty="0" smtClean="0">
                <a:solidFill>
                  <a:schemeClr val="tx1"/>
                </a:solidFill>
                <a:latin typeface="Meiryo UI" panose="020B0604030504040204" pitchFamily="50" charset="-128"/>
                <a:ea typeface="Meiryo UI" panose="020B0604030504040204" pitchFamily="50" charset="-128"/>
              </a:rPr>
              <a:t>取り組み</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建設局：電線共同溝桝の封印／公園樹、街路樹の剪定／公園内の除草／府警との下水、公園のマンホール封印作業（合同検索）</a:t>
            </a:r>
          </a:p>
          <a:p>
            <a:pPr fontAlgn="t"/>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消防局：消防特別警戒の実施他（防災危機管理ＰＴ）　　・健康局：災害用医薬品備蓄供給他（保健医療ＰＴ）</a:t>
            </a:r>
          </a:p>
          <a:p>
            <a:pPr fontAlgn="t"/>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水道局：水道施設の管理強化等（保健医療ＰＴ）　　・港湾局：緊急連絡先「宿日直センター」の設置／会場周辺道路補修　</a:t>
            </a:r>
          </a:p>
          <a:p>
            <a:pPr fontAlgn="t"/>
            <a:r>
              <a:rPr lang="ja-JP" altLang="en-US" sz="1100" dirty="0">
                <a:solidFill>
                  <a:schemeClr val="tx1"/>
                </a:solidFill>
                <a:latin typeface="Meiryo UI" panose="020B0604030504040204" pitchFamily="50" charset="-128"/>
                <a:ea typeface="Meiryo UI" panose="020B0604030504040204" pitchFamily="50" charset="-128"/>
              </a:rPr>
              <a:t>　・環境局：各首脳陣が宿泊するホテル周辺等の歩道植樹帯等の除草清掃の</a:t>
            </a:r>
            <a:r>
              <a:rPr lang="ja-JP" altLang="en-US" sz="1100" dirty="0" smtClean="0">
                <a:solidFill>
                  <a:schemeClr val="tx1"/>
                </a:solidFill>
                <a:latin typeface="Meiryo UI" panose="020B0604030504040204" pitchFamily="50" charset="-128"/>
                <a:ea typeface="Meiryo UI" panose="020B0604030504040204" pitchFamily="50" charset="-128"/>
              </a:rPr>
              <a:t>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t"/>
            <a:r>
              <a:rPr lang="ja-JP" altLang="en-US" sz="1100" dirty="0">
                <a:solidFill>
                  <a:schemeClr val="tx1"/>
                </a:solidFill>
                <a:latin typeface="Meiryo UI" panose="020B0604030504040204" pitchFamily="50" charset="-128"/>
                <a:ea typeface="Meiryo UI" panose="020B0604030504040204" pitchFamily="50" charset="-128"/>
              </a:rPr>
              <a:t>　・各局室区役所等：危機管理マニュアルの確認／施設不審物等の確認監視／施錠確認の徹底／休日夜間の緊急連絡先の</a:t>
            </a:r>
            <a:r>
              <a:rPr lang="ja-JP" altLang="en-US" sz="1100" dirty="0" smtClean="0">
                <a:solidFill>
                  <a:schemeClr val="tx1"/>
                </a:solidFill>
                <a:latin typeface="Meiryo UI" panose="020B0604030504040204" pitchFamily="50" charset="-128"/>
                <a:ea typeface="Meiryo UI" panose="020B0604030504040204" pitchFamily="50" charset="-128"/>
              </a:rPr>
              <a:t>再確認</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784000" y="6489360"/>
            <a:ext cx="360000" cy="338554"/>
          </a:xfrm>
          <a:prstGeom prst="rect">
            <a:avLst/>
          </a:prstGeom>
          <a:noFill/>
        </p:spPr>
        <p:txBody>
          <a:bodyPr wrap="square" rtlCol="0">
            <a:spAutoFit/>
          </a:bodyPr>
          <a:lstStyle/>
          <a:p>
            <a:r>
              <a:rPr lang="en-US" altLang="ja-JP" sz="1600" dirty="0">
                <a:latin typeface="Arial Black" panose="020B0A04020102020204" pitchFamily="34" charset="0"/>
              </a:rPr>
              <a:t>6</a:t>
            </a:r>
            <a:endParaRPr kumimoji="1" lang="ja-JP" altLang="en-US" sz="1600" dirty="0">
              <a:latin typeface="Arial Black" panose="020B0A04020102020204" pitchFamily="34" charset="0"/>
            </a:endParaRPr>
          </a:p>
        </p:txBody>
      </p:sp>
    </p:spTree>
    <p:extLst>
      <p:ext uri="{BB962C8B-B14F-4D97-AF65-F5344CB8AC3E}">
        <p14:creationId xmlns:p14="http://schemas.microsoft.com/office/powerpoint/2010/main" val="2544032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671</Words>
  <Application>Microsoft Office PowerPoint</Application>
  <PresentationFormat>画面に合わせる (4:3)</PresentationFormat>
  <Paragraphs>216</Paragraphs>
  <Slides>8</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ＭＳ Ｐゴシック</vt:lpstr>
      <vt:lpstr>Arial</vt:lpstr>
      <vt:lpstr>Arial Black</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富銅　一雄</dc:creator>
  <cp:lastModifiedBy>小西　啓太</cp:lastModifiedBy>
  <cp:revision>16</cp:revision>
  <cp:lastPrinted>2019-05-31T02:46:26Z</cp:lastPrinted>
  <dcterms:modified xsi:type="dcterms:W3CDTF">2019-06-14T03:02:42Z</dcterms:modified>
</cp:coreProperties>
</file>