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6" r:id="rId3"/>
    <p:sldId id="259" r:id="rId4"/>
    <p:sldId id="265" r:id="rId5"/>
    <p:sldId id="261" r:id="rId6"/>
    <p:sldId id="264" r:id="rId7"/>
    <p:sldId id="262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-1932" y="-14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064" cy="498025"/>
          </a:xfrm>
          <a:prstGeom prst="rect">
            <a:avLst/>
          </a:prstGeom>
        </p:spPr>
        <p:txBody>
          <a:bodyPr vert="horz" lIns="93070" tIns="46536" rIns="93070" bIns="465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991" y="1"/>
            <a:ext cx="2945064" cy="498025"/>
          </a:xfrm>
          <a:prstGeom prst="rect">
            <a:avLst/>
          </a:prstGeom>
        </p:spPr>
        <p:txBody>
          <a:bodyPr vert="horz" lIns="93070" tIns="46536" rIns="93070" bIns="46536" rtlCol="0"/>
          <a:lstStyle>
            <a:lvl1pPr algn="r">
              <a:defRPr sz="1200"/>
            </a:lvl1pPr>
          </a:lstStyle>
          <a:p>
            <a:fld id="{1DAA104D-F9FA-437B-8903-EDA571CE0AF8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70" tIns="46536" rIns="93070" bIns="4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57" y="4777167"/>
            <a:ext cx="5437165" cy="3908443"/>
          </a:xfrm>
          <a:prstGeom prst="rect">
            <a:avLst/>
          </a:prstGeom>
        </p:spPr>
        <p:txBody>
          <a:bodyPr vert="horz" lIns="93070" tIns="46536" rIns="93070" bIns="4653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613"/>
            <a:ext cx="2945064" cy="498025"/>
          </a:xfrm>
          <a:prstGeom prst="rect">
            <a:avLst/>
          </a:prstGeom>
        </p:spPr>
        <p:txBody>
          <a:bodyPr vert="horz" lIns="93070" tIns="46536" rIns="93070" bIns="465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991" y="9428613"/>
            <a:ext cx="2945064" cy="498025"/>
          </a:xfrm>
          <a:prstGeom prst="rect">
            <a:avLst/>
          </a:prstGeom>
        </p:spPr>
        <p:txBody>
          <a:bodyPr vert="horz" lIns="93070" tIns="46536" rIns="93070" bIns="46536" rtlCol="0" anchor="b"/>
          <a:lstStyle>
            <a:lvl1pPr algn="r">
              <a:defRPr sz="1200"/>
            </a:lvl1pPr>
          </a:lstStyle>
          <a:p>
            <a:fld id="{69845555-0C09-417C-8BB2-FD1E466F6A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41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195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7ECAC-E44C-418D-9F82-FAAAEDFCAC6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806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8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64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532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47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1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81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02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77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40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78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36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C5F5-1448-4D7E-847A-5AA729A8313A}" type="datetimeFigureOut">
              <a:rPr kumimoji="1" lang="ja-JP" altLang="en-US" smtClean="0"/>
              <a:t>2019/6/14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89C0F-AC45-43A1-AD58-7ACD535A0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0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" y="1968615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年Ｇ</a:t>
            </a:r>
            <a:r>
              <a:rPr lang="en-US" altLang="ja-JP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大阪サミット期間中の</a:t>
            </a:r>
            <a:endParaRPr lang="en-US" altLang="ja-JP" sz="3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運営体制等について</a:t>
            </a:r>
            <a:endParaRPr lang="ja-JP" altLang="en-US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457200" y="4450767"/>
            <a:ext cx="82296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lnSpc>
                <a:spcPts val="4000"/>
              </a:lnSpc>
              <a:spcAft>
                <a:spcPts val="0"/>
              </a:spcAft>
              <a:defRPr/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大阪府政策企画部サミット協力室</a:t>
            </a:r>
          </a:p>
          <a:p>
            <a:pPr fontAlgn="auto">
              <a:lnSpc>
                <a:spcPts val="4000"/>
              </a:lnSpc>
              <a:spcAft>
                <a:spcPts val="0"/>
              </a:spcAft>
              <a:defRPr/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大阪市経済戦略局サミット協力室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27462" y="4050657"/>
            <a:ext cx="32890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（令和元年６月１３日）</a:t>
            </a:r>
            <a:endParaRPr lang="ja-JP" altLang="en-US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308304" y="259680"/>
            <a:ext cx="1378497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資料１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94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843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439" y="-1"/>
            <a:ext cx="9144000" cy="4514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kumimoji="1" lang="ja-JP" altLang="en-US" sz="2400" b="1" dirty="0"/>
              <a:t>サミット期間中</a:t>
            </a:r>
            <a:r>
              <a:rPr kumimoji="1" lang="ja-JP" altLang="en-US" sz="2400" b="1" dirty="0" smtClean="0"/>
              <a:t>の国・協議会等の役割の基本的</a:t>
            </a:r>
            <a:r>
              <a:rPr kumimoji="1" lang="ja-JP" altLang="en-US" sz="2400" b="1" dirty="0"/>
              <a:t>考え方（整理）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038596"/>
              </p:ext>
            </p:extLst>
          </p:nvPr>
        </p:nvGraphicFramePr>
        <p:xfrm>
          <a:off x="6439" y="825656"/>
          <a:ext cx="9137560" cy="278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825">
                  <a:extLst>
                    <a:ext uri="{9D8B030D-6E8A-4147-A177-3AD203B41FA5}">
                      <a16:colId xmlns:a16="http://schemas.microsoft.com/office/drawing/2014/main" val="3114000291"/>
                    </a:ext>
                  </a:extLst>
                </a:gridCol>
                <a:gridCol w="1781629">
                  <a:extLst>
                    <a:ext uri="{9D8B030D-6E8A-4147-A177-3AD203B41FA5}">
                      <a16:colId xmlns:a16="http://schemas.microsoft.com/office/drawing/2014/main" val="1634581905"/>
                    </a:ext>
                  </a:extLst>
                </a:gridCol>
                <a:gridCol w="7006106">
                  <a:extLst>
                    <a:ext uri="{9D8B030D-6E8A-4147-A177-3AD203B41FA5}">
                      <a16:colId xmlns:a16="http://schemas.microsoft.com/office/drawing/2014/main" val="4047745307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対応主体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役割</a:t>
                      </a:r>
                      <a:endParaRPr kumimoji="1" lang="ja-JP" altLang="en-US" sz="1600" dirty="0"/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42032231"/>
                  </a:ext>
                </a:extLst>
              </a:tr>
              <a:tr h="347706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国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内閣官房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・サミットの諸行事に関する必要な判断・指示</a:t>
                      </a:r>
                      <a:endParaRPr kumimoji="1" lang="en-US" altLang="ja-JP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261812"/>
                  </a:ext>
                </a:extLst>
              </a:tr>
              <a:tr h="347706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en-US" altLang="ja-JP" sz="1400" dirty="0" smtClean="0"/>
                        <a:t>G20</a:t>
                      </a:r>
                      <a:r>
                        <a:rPr kumimoji="1" lang="ja-JP" altLang="en-US" sz="1400" dirty="0" smtClean="0"/>
                        <a:t>サミット事務局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・サミットの諸行事の進行管理（必要に応じ内閣総理大臣の判断・指示）</a:t>
                      </a:r>
                      <a:endParaRPr kumimoji="1" lang="en-US" altLang="ja-JP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370545"/>
                  </a:ext>
                </a:extLst>
              </a:tr>
              <a:tr h="347706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400" dirty="0" smtClean="0"/>
                        <a:t>現地医療対策本部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・要人等の疾病への対応等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0684578"/>
                  </a:ext>
                </a:extLst>
              </a:tr>
              <a:tr h="347706"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地元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知</a:t>
                      </a:r>
                      <a:r>
                        <a:rPr kumimoji="1" lang="ja-JP" altLang="en-US" sz="1600" baseline="0" dirty="0" smtClean="0"/>
                        <a:t>  </a:t>
                      </a:r>
                      <a:r>
                        <a:rPr kumimoji="1" lang="ja-JP" altLang="en-US" sz="1600" dirty="0" smtClean="0"/>
                        <a:t>事・市</a:t>
                      </a:r>
                      <a:r>
                        <a:rPr kumimoji="1" lang="ja-JP" altLang="en-US" sz="1600" baseline="0" dirty="0" smtClean="0"/>
                        <a:t>  長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・協議会会長（会長代行）として、協議会の取組みの必要な判断・指示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3218286"/>
                  </a:ext>
                </a:extLst>
              </a:tr>
              <a:tr h="990724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協議会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・協議会主催事業の進行管理</a:t>
                      </a:r>
                      <a:endParaRPr kumimoji="1" lang="en-US" altLang="ja-JP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・外部からの要請等に基づき対応すべき事象への要請</a:t>
                      </a: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・サミット全般の情報収集</a:t>
                      </a:r>
                      <a:endParaRPr kumimoji="1" lang="en-US" altLang="ja-JP" sz="1600" dirty="0" smtClean="0"/>
                    </a:p>
                    <a:p>
                      <a:pPr marL="216000" indent="-457200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・住民・事業者等への周知・広報</a:t>
                      </a:r>
                      <a:endParaRPr kumimoji="1" lang="en-US" altLang="ja-JP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077354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-160987" y="485672"/>
            <a:ext cx="1513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ja-JP" b="1" dirty="0" smtClean="0"/>
              <a:t>【</a:t>
            </a:r>
            <a:r>
              <a:rPr lang="ja-JP" altLang="en-US" b="1" dirty="0" smtClean="0"/>
              <a:t>通常</a:t>
            </a:r>
            <a:r>
              <a:rPr lang="ja-JP" altLang="en-US" b="1" dirty="0"/>
              <a:t>時</a:t>
            </a:r>
            <a:r>
              <a:rPr lang="ja-JP" altLang="ja-JP" b="1" dirty="0" smtClean="0"/>
              <a:t>】</a:t>
            </a:r>
            <a:endParaRPr lang="ja-JP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160987" y="3643708"/>
            <a:ext cx="2533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ja-JP" b="1" dirty="0" smtClean="0"/>
              <a:t>【</a:t>
            </a:r>
            <a:r>
              <a:rPr lang="ja-JP" altLang="ja-JP" b="1" dirty="0"/>
              <a:t>危機事象発生時</a:t>
            </a:r>
            <a:r>
              <a:rPr lang="ja-JP" altLang="ja-JP" b="1" dirty="0" smtClean="0"/>
              <a:t>】</a:t>
            </a:r>
            <a:endParaRPr lang="ja-JP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17758"/>
              </p:ext>
            </p:extLst>
          </p:nvPr>
        </p:nvGraphicFramePr>
        <p:xfrm>
          <a:off x="6439" y="3989964"/>
          <a:ext cx="9137559" cy="281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611">
                  <a:extLst>
                    <a:ext uri="{9D8B030D-6E8A-4147-A177-3AD203B41FA5}">
                      <a16:colId xmlns:a16="http://schemas.microsoft.com/office/drawing/2014/main" val="2020799793"/>
                    </a:ext>
                  </a:extLst>
                </a:gridCol>
                <a:gridCol w="1794843">
                  <a:extLst>
                    <a:ext uri="{9D8B030D-6E8A-4147-A177-3AD203B41FA5}">
                      <a16:colId xmlns:a16="http://schemas.microsoft.com/office/drawing/2014/main" val="1634581905"/>
                    </a:ext>
                  </a:extLst>
                </a:gridCol>
                <a:gridCol w="7006105">
                  <a:extLst>
                    <a:ext uri="{9D8B030D-6E8A-4147-A177-3AD203B41FA5}">
                      <a16:colId xmlns:a16="http://schemas.microsoft.com/office/drawing/2014/main" val="4047745307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対応主体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役割</a:t>
                      </a:r>
                      <a:endParaRPr kumimoji="1" lang="ja-JP" altLang="en-US" sz="1600" dirty="0"/>
                    </a:p>
                  </a:txBody>
                  <a:tcPr marT="36000" marB="36000"/>
                </a:tc>
                <a:extLst>
                  <a:ext uri="{0D108BD9-81ED-4DB2-BD59-A6C34878D82A}">
                    <a16:rowId xmlns:a16="http://schemas.microsoft.com/office/drawing/2014/main" val="42032231"/>
                  </a:ext>
                </a:extLst>
              </a:tr>
              <a:tr h="512345">
                <a:tc rowSpan="4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国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内閣官房</a:t>
                      </a:r>
                      <a:endParaRPr kumimoji="1" lang="en-US" altLang="ja-JP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・サミットの諸行事について、実施・継続の可否を判断</a:t>
                      </a:r>
                      <a:endParaRPr kumimoji="1" lang="en-US" altLang="ja-JP" sz="1600" dirty="0" smtClean="0"/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　</a:t>
                      </a:r>
                      <a:r>
                        <a:rPr kumimoji="1" lang="en-US" altLang="ja-JP" sz="1600" dirty="0" smtClean="0"/>
                        <a:t>※</a:t>
                      </a:r>
                      <a:r>
                        <a:rPr kumimoji="1" lang="ja-JP" altLang="en-US" sz="1600" dirty="0" smtClean="0"/>
                        <a:t>国民保護事象発生の場合は、内閣総理大臣が対策本部長としての対応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370545"/>
                  </a:ext>
                </a:extLst>
              </a:tr>
              <a:tr h="310247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en-US" altLang="ja-JP" sz="1400" dirty="0" smtClean="0"/>
                        <a:t>G20</a:t>
                      </a:r>
                      <a:r>
                        <a:rPr kumimoji="1" lang="ja-JP" altLang="en-US" sz="1400" dirty="0" smtClean="0"/>
                        <a:t>サミット事務局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6000" marR="0" lvl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・内閣官房の判断に基づくサミット諸事象への対応</a:t>
                      </a:r>
                      <a:endParaRPr kumimoji="1" lang="en-US" altLang="ja-JP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850847"/>
                  </a:ext>
                </a:extLst>
              </a:tr>
              <a:tr h="310247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400" dirty="0" smtClean="0"/>
                        <a:t>消防統括警戒本部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6000" indent="-457200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・要人等の救出・救護等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639797"/>
                  </a:ext>
                </a:extLst>
              </a:tr>
              <a:tr h="310247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400" dirty="0" smtClean="0"/>
                        <a:t>現地医療対策本部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6000" marR="0" lvl="0" indent="-45720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・要人等の疾病への対応等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740528"/>
                  </a:ext>
                </a:extLst>
              </a:tr>
              <a:tr h="512345">
                <a:tc rowSpan="2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endParaRPr kumimoji="1" lang="en-US" altLang="ja-JP" sz="1600" dirty="0" smtClean="0"/>
                    </a:p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地元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知</a:t>
                      </a:r>
                      <a:r>
                        <a:rPr kumimoji="1" lang="ja-JP" altLang="en-US" sz="1600" baseline="0" dirty="0" smtClean="0"/>
                        <a:t>  </a:t>
                      </a:r>
                      <a:r>
                        <a:rPr kumimoji="1" lang="ja-JP" altLang="en-US" sz="1600" dirty="0" smtClean="0"/>
                        <a:t>事・市</a:t>
                      </a:r>
                      <a:r>
                        <a:rPr kumimoji="1" lang="ja-JP" altLang="en-US" sz="1600" baseline="0" dirty="0" smtClean="0"/>
                        <a:t>  長</a:t>
                      </a:r>
                      <a:r>
                        <a:rPr kumimoji="1" lang="ja-JP" altLang="en-US" sz="1600" dirty="0" smtClean="0"/>
                        <a:t>　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国民保護事象発生の場合は、</a:t>
                      </a:r>
                      <a:r>
                        <a:rPr kumimoji="1" lang="ja-JP" altLang="en-US" sz="1600" dirty="0" smtClean="0"/>
                        <a:t>国の指揮のもと必要に応じて対応</a:t>
                      </a:r>
                      <a:endParaRPr kumimoji="1" lang="en-US" altLang="ja-JP" sz="1600" dirty="0" smtClean="0"/>
                    </a:p>
                    <a:p>
                      <a:pPr marL="0" indent="0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・地震、台風など災害対策本部が設置される場合は、本部長としての対応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013710"/>
                  </a:ext>
                </a:extLst>
              </a:tr>
              <a:tr h="310247">
                <a:tc vMerge="1"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協議会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6000" indent="-457200">
                        <a:lnSpc>
                          <a:spcPts val="1900"/>
                        </a:lnSpc>
                      </a:pPr>
                      <a:r>
                        <a:rPr kumimoji="1" lang="ja-JP" altLang="en-US" sz="1600" dirty="0" smtClean="0"/>
                        <a:t>・サミット諸行事に関する国の対応等の情報収集ほか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077354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8784000" y="6489360"/>
            <a:ext cx="36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 Black" panose="020B0A04020102020204" pitchFamily="34" charset="0"/>
              </a:rPr>
              <a:t>1</a:t>
            </a:r>
            <a:endParaRPr kumimoji="1" lang="ja-JP" altLang="en-US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7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線コネクタ 22"/>
          <p:cNvCxnSpPr/>
          <p:nvPr/>
        </p:nvCxnSpPr>
        <p:spPr>
          <a:xfrm>
            <a:off x="6890985" y="2915442"/>
            <a:ext cx="40789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角丸四角形 75"/>
          <p:cNvSpPr/>
          <p:nvPr/>
        </p:nvSpPr>
        <p:spPr bwMode="auto">
          <a:xfrm>
            <a:off x="147711" y="984738"/>
            <a:ext cx="8888379" cy="2956694"/>
          </a:xfrm>
          <a:prstGeom prst="roundRect">
            <a:avLst>
              <a:gd name="adj" fmla="val 1212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7016261" y="2175352"/>
            <a:ext cx="2048609" cy="2715693"/>
          </a:xfrm>
          <a:prstGeom prst="roundRect">
            <a:avLst>
              <a:gd name="adj" fmla="val 8951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8" name="円弧 127"/>
          <p:cNvSpPr/>
          <p:nvPr/>
        </p:nvSpPr>
        <p:spPr>
          <a:xfrm flipV="1">
            <a:off x="8572553" y="2455233"/>
            <a:ext cx="468000" cy="468000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角丸四角形 113"/>
          <p:cNvSpPr/>
          <p:nvPr/>
        </p:nvSpPr>
        <p:spPr bwMode="auto">
          <a:xfrm>
            <a:off x="4805363" y="2153259"/>
            <a:ext cx="2087562" cy="856296"/>
          </a:xfrm>
          <a:prstGeom prst="roundRect">
            <a:avLst>
              <a:gd name="adj" fmla="val 150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4808852" y="2176755"/>
            <a:ext cx="2082133" cy="2730484"/>
          </a:xfrm>
          <a:prstGeom prst="roundRect">
            <a:avLst>
              <a:gd name="adj" fmla="val 8951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 flipV="1">
            <a:off x="729486" y="2974151"/>
            <a:ext cx="6480000" cy="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2986896" y="287460"/>
            <a:ext cx="3056052" cy="30761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サミット運営フロー図</a:t>
            </a:r>
            <a:endParaRPr lang="en-US" altLang="ja-JP" sz="147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35697" y="1054515"/>
            <a:ext cx="400501" cy="348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62" b="1" dirty="0"/>
              <a:t>国</a:t>
            </a:r>
          </a:p>
        </p:txBody>
      </p:sp>
      <p:sp>
        <p:nvSpPr>
          <p:cNvPr id="93" name="角丸四角形 92"/>
          <p:cNvSpPr/>
          <p:nvPr/>
        </p:nvSpPr>
        <p:spPr bwMode="auto">
          <a:xfrm>
            <a:off x="1509800" y="1789051"/>
            <a:ext cx="3176159" cy="1863306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411355" y="1738509"/>
            <a:ext cx="962546" cy="1993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33231" bIns="33231" rtlCol="0" anchor="ctr">
            <a:noAutofit/>
          </a:bodyPr>
          <a:lstStyle/>
          <a:p>
            <a:pPr algn="ctr"/>
            <a:r>
              <a:rPr lang="ja-JP" altLang="en-US" sz="1108" b="1" dirty="0">
                <a:latin typeface="Meiryo UI" panose="020B0604030504040204" pitchFamily="50" charset="-128"/>
                <a:ea typeface="Meiryo UI" panose="020B0604030504040204" pitchFamily="50" charset="-128"/>
              </a:rPr>
              <a:t>消防庁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332255" y="1078523"/>
            <a:ext cx="2150457" cy="28176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内閣官房</a:t>
            </a:r>
            <a:endParaRPr lang="en-US" altLang="ja-JP" sz="147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858363" y="1738509"/>
            <a:ext cx="962546" cy="1993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33231" bIns="33231" rtlCol="0" anchor="ctr">
            <a:noAutofit/>
          </a:bodyPr>
          <a:lstStyle/>
          <a:p>
            <a:pPr algn="ctr"/>
            <a:r>
              <a:rPr lang="ja-JP" altLang="en-US" sz="1108" b="1" dirty="0">
                <a:latin typeface="Meiryo UI" panose="020B0604030504040204" pitchFamily="50" charset="-128"/>
                <a:ea typeface="Meiryo UI" panose="020B0604030504040204" pitchFamily="50" charset="-128"/>
              </a:rPr>
              <a:t>厚労省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5697" y="1738588"/>
            <a:ext cx="962546" cy="1993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33231" bIns="33231" rtlCol="0" anchor="ctr">
            <a:noAutofit/>
          </a:bodyPr>
          <a:lstStyle/>
          <a:p>
            <a:pPr algn="ctr"/>
            <a:r>
              <a:rPr lang="ja-JP" altLang="en-US" sz="1108" b="1" dirty="0">
                <a:latin typeface="Meiryo UI" panose="020B0604030504040204" pitchFamily="50" charset="-128"/>
                <a:ea typeface="Meiryo UI" panose="020B0604030504040204" pitchFamily="50" charset="-128"/>
              </a:rPr>
              <a:t>警察庁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1656184" y="4118683"/>
            <a:ext cx="3010554" cy="13361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415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2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協議会</a:t>
            </a:r>
            <a:endParaRPr lang="en-US" altLang="ja-JP" sz="1523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3" name="グループ化 82"/>
          <p:cNvGrpSpPr/>
          <p:nvPr/>
        </p:nvGrpSpPr>
        <p:grpSpPr>
          <a:xfrm>
            <a:off x="317359" y="4185029"/>
            <a:ext cx="798157" cy="953197"/>
            <a:chOff x="113123" y="1818548"/>
            <a:chExt cx="1024785" cy="971658"/>
          </a:xfrm>
        </p:grpSpPr>
        <p:sp>
          <p:nvSpPr>
            <p:cNvPr id="84" name="正方形/長方形 83"/>
            <p:cNvSpPr/>
            <p:nvPr/>
          </p:nvSpPr>
          <p:spPr>
            <a:xfrm>
              <a:off x="113123" y="1818548"/>
              <a:ext cx="1024785" cy="97165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231" tIns="99692" rIns="33231" bIns="0" rtlCol="0" anchor="t" anchorCtr="1"/>
            <a:lstStyle/>
            <a:p>
              <a:pPr algn="ctr"/>
              <a:r>
                <a:rPr lang="ja-JP" altLang="en-US" sz="1246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府警本部　　　　　　　　　　　　　</a:t>
              </a:r>
              <a:endParaRPr lang="en-US" altLang="ja-JP" sz="1246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167290" y="2216479"/>
              <a:ext cx="898388" cy="455396"/>
            </a:xfrm>
            <a:prstGeom prst="rect">
              <a:avLst/>
            </a:prstGeom>
            <a:solidFill>
              <a:schemeClr val="bg1"/>
            </a:solidFill>
            <a:ln w="63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66462" rIns="0" bIns="66462" rtlCol="0" anchor="ctr">
              <a:spAutoFit/>
            </a:bodyPr>
            <a:lstStyle/>
            <a:p>
              <a:r>
                <a:rPr lang="ja-JP" altLang="en-US" sz="923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923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・警備</a:t>
              </a:r>
              <a:endParaRPr lang="en-US" altLang="ja-JP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23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・交通</a:t>
              </a:r>
              <a:r>
                <a:rPr lang="ja-JP" altLang="en-US" sz="923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規制</a:t>
              </a:r>
              <a:r>
                <a:rPr lang="ja-JP" altLang="en-US" sz="923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</a:t>
              </a:r>
              <a:r>
                <a:rPr lang="ja-JP" altLang="en-US" sz="1108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10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90" name="正方形/長方形 89"/>
          <p:cNvSpPr/>
          <p:nvPr/>
        </p:nvSpPr>
        <p:spPr>
          <a:xfrm>
            <a:off x="1041551" y="4475802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1738904" y="4504284"/>
            <a:ext cx="2866292" cy="918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3231" rIns="0" bIns="0" rtlCol="0" anchor="ctr"/>
          <a:lstStyle/>
          <a:p>
            <a:r>
              <a:rPr lang="ja-JP" altLang="en-US" sz="92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・サミット全般の情報収集</a:t>
            </a:r>
            <a:endParaRPr lang="en-US" altLang="ja-JP" sz="923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2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・協議会主催事業の進行管理</a:t>
            </a:r>
            <a:endParaRPr lang="en-US" altLang="ja-JP" sz="923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2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・住民・事業者等への周知・広報</a:t>
            </a:r>
            <a:endParaRPr lang="en-US" altLang="ja-JP" sz="923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23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23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923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外部</a:t>
            </a:r>
            <a:r>
              <a:rPr kumimoji="1" lang="ja-JP" altLang="en-US" sz="923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ja-JP" altLang="en-US" sz="923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の要請等に</a:t>
            </a:r>
            <a:r>
              <a:rPr kumimoji="1" lang="ja-JP" altLang="en-US" sz="923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基づき対応</a:t>
            </a:r>
            <a:r>
              <a:rPr kumimoji="1" lang="ja-JP" altLang="en-US" sz="923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すべき</a:t>
            </a:r>
            <a:r>
              <a:rPr lang="ja-JP" altLang="en-US" sz="923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事象</a:t>
            </a:r>
            <a:endParaRPr kumimoji="1" lang="ja-JP" altLang="en-US" sz="831" u="sng" dirty="0"/>
          </a:p>
        </p:txBody>
      </p:sp>
      <p:sp>
        <p:nvSpPr>
          <p:cNvPr id="95" name="正方形/長方形 94"/>
          <p:cNvSpPr/>
          <p:nvPr/>
        </p:nvSpPr>
        <p:spPr>
          <a:xfrm>
            <a:off x="1776467" y="4406686"/>
            <a:ext cx="511803" cy="142027"/>
          </a:xfrm>
          <a:prstGeom prst="rect">
            <a:avLst/>
          </a:prstGeom>
          <a:solidFill>
            <a:schemeClr val="accent1"/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r>
              <a:rPr lang="ja-JP" altLang="en-US" sz="92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</a:t>
            </a:r>
            <a:endParaRPr lang="en-US" altLang="ja-JP" sz="923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4" name="直線矢印コネクタ 103"/>
          <p:cNvCxnSpPr/>
          <p:nvPr/>
        </p:nvCxnSpPr>
        <p:spPr>
          <a:xfrm>
            <a:off x="1879511" y="6216991"/>
            <a:ext cx="333195" cy="0"/>
          </a:xfrm>
          <a:prstGeom prst="straightConnector1">
            <a:avLst/>
          </a:prstGeom>
          <a:ln w="34925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1656184" y="2276067"/>
            <a:ext cx="2910346" cy="955494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 anchorCtr="0">
            <a:noAutofit/>
          </a:bodyPr>
          <a:lstStyle/>
          <a:p>
            <a:pPr algn="ctr"/>
            <a:endParaRPr lang="en-US" altLang="ja-JP" sz="46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77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147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</a:t>
            </a:r>
            <a:r>
              <a:rPr lang="ja-JP" altLang="en-US" sz="1477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endParaRPr lang="en-US" altLang="ja-JP" sz="101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3500631" y="4168340"/>
            <a:ext cx="1085211" cy="3077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10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会長：知事</a:t>
            </a:r>
            <a:endParaRPr lang="en-US" altLang="ja-JP" sz="110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110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会長代行：市長　　　　　　　　　　　　</a:t>
            </a:r>
            <a:endParaRPr lang="en-US" altLang="ja-JP" sz="110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47" name="グループ化 146"/>
          <p:cNvGrpSpPr/>
          <p:nvPr/>
        </p:nvGrpSpPr>
        <p:grpSpPr>
          <a:xfrm>
            <a:off x="1640111" y="5636106"/>
            <a:ext cx="3010554" cy="871811"/>
            <a:chOff x="1889318" y="5869555"/>
            <a:chExt cx="3298044" cy="944462"/>
          </a:xfrm>
        </p:grpSpPr>
        <p:sp>
          <p:nvSpPr>
            <p:cNvPr id="97" name="正方形/長方形 96"/>
            <p:cNvSpPr/>
            <p:nvPr/>
          </p:nvSpPr>
          <p:spPr>
            <a:xfrm>
              <a:off x="1889318" y="5869555"/>
              <a:ext cx="3298044" cy="94446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3231" rtlCol="0" anchor="t" anchorCtr="0"/>
            <a:lstStyle/>
            <a:p>
              <a:pPr algn="ctr"/>
              <a:r>
                <a:rPr lang="ja-JP" altLang="en-US" sz="1246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府庁・市役所　　　　　　　　　　　　　　　　　　　　　　　　　　　　　　　　</a:t>
              </a:r>
              <a:endParaRPr lang="en-US" altLang="ja-JP" sz="1246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246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　　　　　</a:t>
              </a:r>
              <a:endParaRPr lang="en-US" altLang="ja-JP" sz="124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2" name="正方形/長方形 101"/>
            <p:cNvSpPr/>
            <p:nvPr/>
          </p:nvSpPr>
          <p:spPr>
            <a:xfrm>
              <a:off x="3262739" y="6123555"/>
              <a:ext cx="1841493" cy="65187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3231" tIns="33231" rIns="33231" bIns="0" rtlCol="0" anchor="t" anchorCtr="0"/>
            <a:lstStyle/>
            <a:p>
              <a:pPr algn="ctr"/>
              <a:r>
                <a:rPr lang="ja-JP" altLang="en-US" sz="969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府市関係部局</a:t>
              </a:r>
              <a:endParaRPr lang="en-US" altLang="ja-JP" sz="969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83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（施設</a:t>
              </a:r>
              <a:r>
                <a:rPr lang="ja-JP" altLang="en-US" sz="83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管理者等</a:t>
              </a:r>
              <a:r>
                <a:rPr lang="ja-JP" altLang="en-US" sz="83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3292793" y="6489944"/>
              <a:ext cx="1755788" cy="250068"/>
            </a:xfrm>
            <a:prstGeom prst="rect">
              <a:avLst/>
            </a:prstGeom>
            <a:solidFill>
              <a:schemeClr val="bg1"/>
            </a:solidFill>
            <a:ln w="63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>
                <a:lnSpc>
                  <a:spcPts val="923"/>
                </a:lnSpc>
              </a:pPr>
              <a:r>
                <a:rPr lang="ja-JP" altLang="en-US" sz="83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・諸事象への現地対応</a:t>
              </a:r>
              <a:endParaRPr lang="en-US" altLang="ja-JP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923"/>
                </a:lnSpc>
              </a:pPr>
              <a:r>
                <a:rPr lang="ja-JP" altLang="en-US" sz="646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（廃棄物投棄や届出のない集会等への対応）</a:t>
              </a:r>
              <a:endParaRPr lang="en-US" altLang="ja-JP" sz="64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2719633" y="6195203"/>
              <a:ext cx="718806" cy="220737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>
                <a:lnSpc>
                  <a:spcPts val="969"/>
                </a:lnSpc>
              </a:pPr>
              <a:r>
                <a:rPr lang="ja-JP" altLang="en-US" sz="83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endParaRPr lang="en-US" altLang="ja-JP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lnSpc>
                  <a:spcPts val="969"/>
                </a:lnSpc>
              </a:pPr>
              <a:r>
                <a:rPr lang="ja-JP" altLang="en-US" sz="83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指示</a:t>
              </a:r>
              <a:r>
                <a:rPr lang="ja-JP" altLang="en-US" sz="1246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</a:t>
              </a:r>
              <a:endParaRPr lang="en-US" altLang="ja-JP" sz="1246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7" name="正方形/長方形 116"/>
            <p:cNvSpPr/>
            <p:nvPr/>
          </p:nvSpPr>
          <p:spPr>
            <a:xfrm>
              <a:off x="1971514" y="6381536"/>
              <a:ext cx="932767" cy="380427"/>
            </a:xfrm>
            <a:prstGeom prst="rect">
              <a:avLst/>
            </a:prstGeom>
            <a:solidFill>
              <a:schemeClr val="bg1"/>
            </a:solidFill>
            <a:ln w="635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33231" rIns="0" bIns="33231" rtlCol="0" anchor="ctr">
              <a:spAutoFit/>
            </a:bodyPr>
            <a:lstStyle/>
            <a:p>
              <a:pPr algn="ctr"/>
              <a:r>
                <a:rPr lang="ja-JP" altLang="en-US" sz="923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・府市関係部局</a:t>
              </a:r>
              <a:endParaRPr lang="en-US" altLang="ja-JP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923" dirty="0" err="1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への</a:t>
              </a:r>
              <a:r>
                <a:rPr lang="ja-JP" altLang="en-US" sz="923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対応指示</a:t>
              </a:r>
              <a:endParaRPr lang="en-US" altLang="ja-JP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8" name="正方形/長方形 117"/>
            <p:cNvSpPr/>
            <p:nvPr/>
          </p:nvSpPr>
          <p:spPr>
            <a:xfrm>
              <a:off x="1971954" y="6112734"/>
              <a:ext cx="931890" cy="292372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ja-JP" altLang="en-US" sz="831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府庁対策本部</a:t>
              </a:r>
              <a:endParaRPr lang="en-US" altLang="ja-JP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831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市現地対策ﾁｰﾑ　　</a:t>
              </a:r>
              <a:r>
                <a:rPr lang="ja-JP" altLang="en-US" sz="923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</a:t>
              </a:r>
              <a:endParaRPr lang="en-US" altLang="ja-JP" sz="92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cxnSp>
        <p:nvCxnSpPr>
          <p:cNvPr id="92" name="直線矢印コネクタ 91"/>
          <p:cNvCxnSpPr/>
          <p:nvPr/>
        </p:nvCxnSpPr>
        <p:spPr>
          <a:xfrm flipV="1">
            <a:off x="3151502" y="3763657"/>
            <a:ext cx="7973" cy="33293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カギ線コネクタ 86"/>
          <p:cNvCxnSpPr>
            <a:stCxn id="51" idx="2"/>
            <a:endCxn id="64" idx="0"/>
          </p:cNvCxnSpPr>
          <p:nvPr/>
        </p:nvCxnSpPr>
        <p:spPr>
          <a:xfrm rot="16200000" flipH="1">
            <a:off x="4960945" y="806825"/>
            <a:ext cx="378224" cy="1485144"/>
          </a:xfrm>
          <a:prstGeom prst="bentConnector3">
            <a:avLst>
              <a:gd name="adj1" fmla="val 50000"/>
            </a:avLst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カギ線コネクタ 111"/>
          <p:cNvCxnSpPr>
            <a:endCxn id="29" idx="2"/>
          </p:cNvCxnSpPr>
          <p:nvPr/>
        </p:nvCxnSpPr>
        <p:spPr>
          <a:xfrm rot="5400000">
            <a:off x="2919064" y="1726652"/>
            <a:ext cx="371112" cy="13481"/>
          </a:xfrm>
          <a:prstGeom prst="bentConnector5">
            <a:avLst>
              <a:gd name="adj1" fmla="val 23137"/>
              <a:gd name="adj2" fmla="val 21764"/>
              <a:gd name="adj3" fmla="val 64429"/>
            </a:avLst>
          </a:prstGeom>
          <a:ln w="476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カギ線コネクタ 115"/>
          <p:cNvCxnSpPr>
            <a:stCxn id="56" idx="2"/>
            <a:endCxn id="84" idx="0"/>
          </p:cNvCxnSpPr>
          <p:nvPr/>
        </p:nvCxnSpPr>
        <p:spPr>
          <a:xfrm rot="5400000">
            <a:off x="-406823" y="3061234"/>
            <a:ext cx="2247056" cy="532"/>
          </a:xfrm>
          <a:prstGeom prst="bentConnector3">
            <a:avLst>
              <a:gd name="adj1" fmla="val 50000"/>
            </a:avLst>
          </a:prstGeom>
          <a:ln w="47625"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/>
          <p:nvPr/>
        </p:nvCxnSpPr>
        <p:spPr>
          <a:xfrm>
            <a:off x="1107429" y="4786749"/>
            <a:ext cx="520159" cy="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正方形/長方形 141"/>
          <p:cNvSpPr/>
          <p:nvPr/>
        </p:nvSpPr>
        <p:spPr>
          <a:xfrm>
            <a:off x="6591947" y="5090617"/>
            <a:ext cx="613718" cy="2037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情報共有</a:t>
            </a:r>
            <a:endParaRPr lang="en-US" altLang="ja-JP" sz="12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2124093" y="5469527"/>
            <a:ext cx="613718" cy="2037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対応要請</a:t>
            </a:r>
            <a:endParaRPr lang="en-US" altLang="ja-JP" sz="12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87" name="直線矢印コネクタ 186"/>
          <p:cNvCxnSpPr/>
          <p:nvPr/>
        </p:nvCxnSpPr>
        <p:spPr>
          <a:xfrm flipV="1">
            <a:off x="2594006" y="6205175"/>
            <a:ext cx="263494" cy="638"/>
          </a:xfrm>
          <a:prstGeom prst="straightConnector1">
            <a:avLst/>
          </a:prstGeom>
          <a:ln w="34925">
            <a:solidFill>
              <a:schemeClr val="accent5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正方形/長方形 188"/>
          <p:cNvSpPr/>
          <p:nvPr/>
        </p:nvSpPr>
        <p:spPr>
          <a:xfrm>
            <a:off x="3173553" y="3915777"/>
            <a:ext cx="613718" cy="2037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12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1" name="直線矢印コネクタ 210"/>
          <p:cNvCxnSpPr/>
          <p:nvPr/>
        </p:nvCxnSpPr>
        <p:spPr>
          <a:xfrm flipH="1">
            <a:off x="2118323" y="5240288"/>
            <a:ext cx="5770" cy="568186"/>
          </a:xfrm>
          <a:prstGeom prst="straightConnector1">
            <a:avLst/>
          </a:prstGeom>
          <a:ln w="34925">
            <a:solidFill>
              <a:schemeClr val="accent5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テキスト ボックス 223"/>
          <p:cNvSpPr txBox="1"/>
          <p:nvPr/>
        </p:nvSpPr>
        <p:spPr>
          <a:xfrm>
            <a:off x="328006" y="595074"/>
            <a:ext cx="8391949" cy="306971"/>
          </a:xfrm>
          <a:prstGeom prst="rect">
            <a:avLst/>
          </a:prstGeom>
          <a:noFill/>
          <a:ln>
            <a:noFill/>
          </a:ln>
        </p:spPr>
        <p:txBody>
          <a:bodyPr wrap="square" lIns="66462" tIns="132923" rtlCol="0" anchor="ctr">
            <a:noAutofit/>
          </a:bodyPr>
          <a:lstStyle/>
          <a:p>
            <a:r>
              <a:rPr lang="ja-JP" altLang="en-US" sz="1477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477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G20</a:t>
            </a:r>
            <a:r>
              <a:rPr lang="ja-JP" altLang="en-US" sz="1477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大阪サミット運営に際して、通常時は以下のフローで対応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729487" y="1358721"/>
            <a:ext cx="7858444" cy="518467"/>
            <a:chOff x="776716" y="1186508"/>
            <a:chExt cx="8513314" cy="561673"/>
          </a:xfrm>
        </p:grpSpPr>
        <p:cxnSp>
          <p:nvCxnSpPr>
            <p:cNvPr id="96" name="カギ線コネクタ 95"/>
            <p:cNvCxnSpPr>
              <a:stCxn id="51" idx="2"/>
              <a:endCxn id="56" idx="0"/>
            </p:cNvCxnSpPr>
            <p:nvPr/>
          </p:nvCxnSpPr>
          <p:spPr>
            <a:xfrm rot="5400000">
              <a:off x="2570831" y="-606222"/>
              <a:ext cx="409828" cy="3998057"/>
            </a:xfrm>
            <a:prstGeom prst="bentConnector3">
              <a:avLst>
                <a:gd name="adj1" fmla="val 50000"/>
              </a:avLst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カギ線コネクタ 107"/>
            <p:cNvCxnSpPr>
              <a:stCxn id="51" idx="2"/>
            </p:cNvCxnSpPr>
            <p:nvPr/>
          </p:nvCxnSpPr>
          <p:spPr>
            <a:xfrm rot="5400000">
              <a:off x="3926592" y="556761"/>
              <a:ext cx="203179" cy="1466062"/>
            </a:xfrm>
            <a:prstGeom prst="bentConnector2">
              <a:avLst/>
            </a:prstGeom>
            <a:ln w="476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グループ化 23"/>
            <p:cNvGrpSpPr/>
            <p:nvPr/>
          </p:nvGrpSpPr>
          <p:grpSpPr>
            <a:xfrm>
              <a:off x="4774774" y="1186508"/>
              <a:ext cx="4515256" cy="561673"/>
              <a:chOff x="4774775" y="1187891"/>
              <a:chExt cx="4515258" cy="561673"/>
            </a:xfrm>
          </p:grpSpPr>
          <p:cxnSp>
            <p:nvCxnSpPr>
              <p:cNvPr id="192" name="直線矢印コネクタ 191"/>
              <p:cNvCxnSpPr/>
              <p:nvPr/>
            </p:nvCxnSpPr>
            <p:spPr>
              <a:xfrm>
                <a:off x="9290033" y="1373827"/>
                <a:ext cx="0" cy="375737"/>
              </a:xfrm>
              <a:prstGeom prst="straightConnector1">
                <a:avLst/>
              </a:prstGeom>
              <a:ln w="47625">
                <a:solidFill>
                  <a:schemeClr val="accent1"/>
                </a:solidFill>
                <a:prstDash val="soli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カギ線コネクタ 87"/>
              <p:cNvCxnSpPr>
                <a:stCxn id="51" idx="2"/>
                <a:endCxn id="67" idx="0"/>
              </p:cNvCxnSpPr>
              <p:nvPr/>
            </p:nvCxnSpPr>
            <p:spPr>
              <a:xfrm rot="16200000" flipH="1">
                <a:off x="6158152" y="-195486"/>
                <a:ext cx="409743" cy="3176498"/>
              </a:xfrm>
              <a:prstGeom prst="bentConnector3">
                <a:avLst>
                  <a:gd name="adj1" fmla="val 50000"/>
                </a:avLst>
              </a:prstGeom>
              <a:ln w="476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矢印コネクタ 131"/>
              <p:cNvCxnSpPr/>
              <p:nvPr/>
            </p:nvCxnSpPr>
            <p:spPr>
              <a:xfrm flipV="1">
                <a:off x="7937712" y="1388756"/>
                <a:ext cx="1352320" cy="2038"/>
              </a:xfrm>
              <a:prstGeom prst="straightConnector1">
                <a:avLst/>
              </a:prstGeom>
              <a:ln w="47625">
                <a:solidFill>
                  <a:schemeClr val="accent1"/>
                </a:solidFill>
                <a:prstDash val="solid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3" name="テキスト ボックス 132"/>
          <p:cNvSpPr txBox="1"/>
          <p:nvPr/>
        </p:nvSpPr>
        <p:spPr>
          <a:xfrm>
            <a:off x="8110194" y="1729111"/>
            <a:ext cx="840768" cy="20761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33231" bIns="33231" rtlCol="0" anchor="ctr">
            <a:noAutofit/>
          </a:bodyPr>
          <a:lstStyle/>
          <a:p>
            <a:pPr algn="ctr"/>
            <a:r>
              <a:rPr lang="ja-JP" altLang="en-US" sz="1108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関係省庁</a:t>
            </a:r>
          </a:p>
        </p:txBody>
      </p:sp>
      <p:sp>
        <p:nvSpPr>
          <p:cNvPr id="136" name="角丸四角形 135"/>
          <p:cNvSpPr/>
          <p:nvPr/>
        </p:nvSpPr>
        <p:spPr bwMode="auto">
          <a:xfrm>
            <a:off x="7105188" y="2215918"/>
            <a:ext cx="1904226" cy="1622256"/>
          </a:xfrm>
          <a:prstGeom prst="roundRect">
            <a:avLst>
              <a:gd name="adj" fmla="val 789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8" name="角丸四角形 137"/>
          <p:cNvSpPr/>
          <p:nvPr/>
        </p:nvSpPr>
        <p:spPr bwMode="auto">
          <a:xfrm>
            <a:off x="4893430" y="2215919"/>
            <a:ext cx="1946129" cy="1591544"/>
          </a:xfrm>
          <a:prstGeom prst="roundRect">
            <a:avLst>
              <a:gd name="adj" fmla="val 789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4974737" y="3377330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首脳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会議場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0" name="直線矢印コネクタ 139"/>
          <p:cNvCxnSpPr>
            <a:stCxn id="162" idx="0"/>
            <a:endCxn id="138" idx="2"/>
          </p:cNvCxnSpPr>
          <p:nvPr/>
        </p:nvCxnSpPr>
        <p:spPr>
          <a:xfrm flipH="1" flipV="1">
            <a:off x="5866495" y="3807463"/>
            <a:ext cx="2909" cy="339199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テキスト ボックス 140"/>
          <p:cNvSpPr txBox="1"/>
          <p:nvPr/>
        </p:nvSpPr>
        <p:spPr>
          <a:xfrm>
            <a:off x="5939923" y="3377329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空港</a:t>
            </a:r>
            <a:endParaRPr lang="ja-JP" altLang="en-US" sz="92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5449048" y="3374294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宿泊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6390292" y="3374294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要人の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動線等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7170828" y="3413747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首脳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会議場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626279" y="3413747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咲洲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8108923" y="3423288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空港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8574142" y="3423288"/>
            <a:ext cx="400444" cy="3477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医療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7208373" y="4141005"/>
            <a:ext cx="1757808" cy="6285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66462" rIns="0" bIns="0" rtlCol="0" anchor="t" anchorCtr="0">
            <a:noAutofit/>
          </a:bodyPr>
          <a:lstStyle/>
          <a:p>
            <a:pPr algn="ctr"/>
            <a:endParaRPr lang="en-US" altLang="ja-JP" sz="18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府・市 保健医療部門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738" dirty="0">
                <a:latin typeface="Meiryo UI" panose="020B0604030504040204" pitchFamily="50" charset="-128"/>
                <a:ea typeface="Meiryo UI" panose="020B0604030504040204" pitchFamily="50" charset="-128"/>
              </a:rPr>
              <a:t>（長：府健康医療部長、市健康局長）</a:t>
            </a:r>
            <a:endParaRPr lang="en-US" altLang="ja-JP" sz="738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zh-TW" altLang="en-US" sz="738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51" name="直線矢印コネクタ 150"/>
          <p:cNvCxnSpPr>
            <a:stCxn id="150" idx="0"/>
          </p:cNvCxnSpPr>
          <p:nvPr/>
        </p:nvCxnSpPr>
        <p:spPr>
          <a:xfrm flipV="1">
            <a:off x="8087277" y="3807462"/>
            <a:ext cx="0" cy="333543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テキスト ボックス 151"/>
          <p:cNvSpPr txBox="1"/>
          <p:nvPr/>
        </p:nvSpPr>
        <p:spPr>
          <a:xfrm>
            <a:off x="5015426" y="2308418"/>
            <a:ext cx="1725145" cy="863036"/>
          </a:xfrm>
          <a:prstGeom prst="rect">
            <a:avLst/>
          </a:prstGeom>
          <a:solidFill>
            <a:srgbClr val="FF6600"/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132923" rIns="0" bIns="0" rtlCol="0" anchor="t" anchorCtr="0">
            <a:noAutofit/>
          </a:bodyPr>
          <a:lstStyle/>
          <a:p>
            <a:pPr algn="ctr"/>
            <a:endParaRPr lang="en-US" altLang="ja-JP" sz="46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消防統括警戒本部</a:t>
            </a:r>
            <a:endParaRPr lang="en-US" altLang="ja-JP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3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（本部長：大阪市消防局長）</a:t>
            </a: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7176355" y="2527178"/>
            <a:ext cx="1788555" cy="717251"/>
          </a:xfrm>
          <a:prstGeom prst="rect">
            <a:avLst/>
          </a:prstGeom>
          <a:solidFill>
            <a:srgbClr val="FF00FF"/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>
              <a:lnSpc>
                <a:spcPts val="831"/>
              </a:lnSpc>
            </a:pPr>
            <a:endParaRPr lang="en-US" altLang="zh-TW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831"/>
              </a:lnSpc>
            </a:pPr>
            <a:r>
              <a:rPr lang="zh-TW" altLang="en-US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現地医療対策本部</a:t>
            </a:r>
            <a:endParaRPr lang="en-US" altLang="zh-TW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831"/>
              </a:lnSpc>
            </a:pPr>
            <a:r>
              <a:rPr lang="ja-JP" altLang="en-US" sz="73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（本部長：厚生</a:t>
            </a:r>
            <a:r>
              <a:rPr lang="ja-JP" altLang="en-US" sz="738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労働省）</a:t>
            </a:r>
            <a:endParaRPr lang="en-US" altLang="ja-JP" sz="738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831"/>
              </a:lnSpc>
            </a:pPr>
            <a:r>
              <a:rPr lang="ja-JP" altLang="en-US" sz="738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（副本部長：府・市・医療関係者）</a:t>
            </a:r>
          </a:p>
          <a:p>
            <a:pPr algn="ctr"/>
            <a:endParaRPr lang="zh-TW" altLang="en-US" sz="1292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6120900" y="4222244"/>
            <a:ext cx="674022" cy="29958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12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正方形/長方形 158"/>
          <p:cNvSpPr/>
          <p:nvPr/>
        </p:nvSpPr>
        <p:spPr>
          <a:xfrm>
            <a:off x="8051148" y="3949409"/>
            <a:ext cx="613718" cy="2037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12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テキスト ボックス 161"/>
          <p:cNvSpPr txBox="1"/>
          <p:nvPr/>
        </p:nvSpPr>
        <p:spPr>
          <a:xfrm>
            <a:off x="5021803" y="4146663"/>
            <a:ext cx="1695201" cy="6225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66462" rIns="0" bIns="0" rtlCol="0" anchor="t" anchorCtr="0">
            <a:noAutofit/>
          </a:bodyPr>
          <a:lstStyle/>
          <a:p>
            <a:pPr algn="ctr"/>
            <a:endParaRPr lang="en-US" altLang="ja-JP" sz="18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1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府・市 危機管理部門</a:t>
            </a:r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31" dirty="0">
                <a:latin typeface="Meiryo UI" panose="020B0604030504040204" pitchFamily="50" charset="-128"/>
                <a:ea typeface="Meiryo UI" panose="020B0604030504040204" pitchFamily="50" charset="-128"/>
              </a:rPr>
              <a:t>（長：府・市 危機管理監）</a:t>
            </a:r>
            <a:endParaRPr lang="en-US" altLang="ja-JP" sz="83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92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5174960" y="2867595"/>
            <a:ext cx="1392674" cy="28745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923"/>
              </a:lnSpc>
            </a:pPr>
            <a:r>
              <a:rPr lang="ja-JP" altLang="en-US" sz="923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要人等の</a:t>
            </a:r>
            <a:r>
              <a:rPr lang="ja-JP" altLang="en-US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救出・救護</a:t>
            </a:r>
            <a:r>
              <a:rPr lang="ja-JP" altLang="en-US" sz="923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en-US" altLang="ja-JP" sz="92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7394188" y="2944822"/>
            <a:ext cx="1366354" cy="27142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923"/>
              </a:lnSpc>
            </a:pPr>
            <a:r>
              <a:rPr lang="ja-JP" altLang="en-US" sz="923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要人</a:t>
            </a:r>
            <a:r>
              <a:rPr lang="ja-JP" altLang="en-US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等の急病対応</a:t>
            </a:r>
            <a:r>
              <a:rPr lang="ja-JP" altLang="en-US" sz="923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ja-JP" altLang="en-US" sz="92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5814041" y="3937573"/>
            <a:ext cx="613718" cy="2037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12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7" name="正方形/長方形 166"/>
          <p:cNvSpPr/>
          <p:nvPr/>
        </p:nvSpPr>
        <p:spPr>
          <a:xfrm>
            <a:off x="5318899" y="4544657"/>
            <a:ext cx="1095191" cy="18911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0" bIns="0" rtlCol="0" anchor="ctr"/>
          <a:lstStyle/>
          <a:p>
            <a:pPr algn="ctr"/>
            <a:r>
              <a:rPr lang="ja-JP" altLang="en-US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・危機事象対応等</a:t>
            </a:r>
            <a:endParaRPr lang="en-US" altLang="ja-JP" sz="923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>
            <a:off x="6853275" y="2602226"/>
            <a:ext cx="274945" cy="34273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246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9" name="直線コネクタ 168"/>
          <p:cNvCxnSpPr>
            <a:stCxn id="141" idx="0"/>
            <a:endCxn id="152" idx="2"/>
          </p:cNvCxnSpPr>
          <p:nvPr/>
        </p:nvCxnSpPr>
        <p:spPr>
          <a:xfrm flipH="1" flipV="1">
            <a:off x="5877999" y="3171455"/>
            <a:ext cx="262146" cy="2058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>
            <a:stCxn id="139" idx="0"/>
            <a:endCxn id="152" idx="2"/>
          </p:cNvCxnSpPr>
          <p:nvPr/>
        </p:nvCxnSpPr>
        <p:spPr>
          <a:xfrm flipV="1">
            <a:off x="5174960" y="3171454"/>
            <a:ext cx="703039" cy="205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正方形/長方形 170"/>
          <p:cNvSpPr/>
          <p:nvPr/>
        </p:nvSpPr>
        <p:spPr>
          <a:xfrm>
            <a:off x="4911771" y="3192934"/>
            <a:ext cx="705997" cy="170198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/>
          <a:lstStyle/>
          <a:p>
            <a:pPr>
              <a:lnSpc>
                <a:spcPts val="969"/>
              </a:lnSpc>
            </a:pPr>
            <a:r>
              <a:rPr lang="ja-JP" altLang="en-US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（実働部隊）</a:t>
            </a:r>
            <a:endParaRPr lang="en-US" altLang="ja-JP" sz="12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2" name="直線コネクタ 171"/>
          <p:cNvCxnSpPr>
            <a:stCxn id="143" idx="0"/>
            <a:endCxn id="152" idx="2"/>
          </p:cNvCxnSpPr>
          <p:nvPr/>
        </p:nvCxnSpPr>
        <p:spPr>
          <a:xfrm flipV="1">
            <a:off x="5649271" y="3171454"/>
            <a:ext cx="228728" cy="202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>
            <a:stCxn id="144" idx="0"/>
            <a:endCxn id="152" idx="2"/>
          </p:cNvCxnSpPr>
          <p:nvPr/>
        </p:nvCxnSpPr>
        <p:spPr>
          <a:xfrm flipH="1" flipV="1">
            <a:off x="5877999" y="3171454"/>
            <a:ext cx="712515" cy="202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>
            <a:stCxn id="145" idx="0"/>
            <a:endCxn id="154" idx="2"/>
          </p:cNvCxnSpPr>
          <p:nvPr/>
        </p:nvCxnSpPr>
        <p:spPr>
          <a:xfrm flipV="1">
            <a:off x="7371050" y="3244429"/>
            <a:ext cx="699583" cy="169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コネクタ 181"/>
          <p:cNvCxnSpPr>
            <a:stCxn id="146" idx="0"/>
            <a:endCxn id="154" idx="2"/>
          </p:cNvCxnSpPr>
          <p:nvPr/>
        </p:nvCxnSpPr>
        <p:spPr>
          <a:xfrm flipV="1">
            <a:off x="7826501" y="3244429"/>
            <a:ext cx="244132" cy="169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コネクタ 182"/>
          <p:cNvCxnSpPr>
            <a:stCxn id="148" idx="0"/>
            <a:endCxn id="154" idx="2"/>
          </p:cNvCxnSpPr>
          <p:nvPr/>
        </p:nvCxnSpPr>
        <p:spPr>
          <a:xfrm flipH="1" flipV="1">
            <a:off x="8070633" y="3244429"/>
            <a:ext cx="238512" cy="178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>
            <a:stCxn id="149" idx="0"/>
            <a:endCxn id="154" idx="2"/>
          </p:cNvCxnSpPr>
          <p:nvPr/>
        </p:nvCxnSpPr>
        <p:spPr>
          <a:xfrm flipH="1" flipV="1">
            <a:off x="8070633" y="3244429"/>
            <a:ext cx="703731" cy="178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正方形/長方形 185"/>
          <p:cNvSpPr/>
          <p:nvPr/>
        </p:nvSpPr>
        <p:spPr>
          <a:xfrm>
            <a:off x="7043663" y="3231561"/>
            <a:ext cx="1300145" cy="20375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>
              <a:lnSpc>
                <a:spcPts val="969"/>
              </a:lnSpc>
            </a:pPr>
            <a:r>
              <a:rPr lang="ja-JP" altLang="en-US" sz="923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（実働部隊）</a:t>
            </a:r>
            <a:endParaRPr lang="en-US" altLang="ja-JP" sz="12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6635366" y="4222847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90" name="直線矢印コネクタ 189"/>
          <p:cNvCxnSpPr/>
          <p:nvPr/>
        </p:nvCxnSpPr>
        <p:spPr>
          <a:xfrm>
            <a:off x="6755513" y="4501038"/>
            <a:ext cx="404692" cy="1831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正方形/長方形 190"/>
          <p:cNvSpPr/>
          <p:nvPr/>
        </p:nvSpPr>
        <p:spPr>
          <a:xfrm>
            <a:off x="7365523" y="4525437"/>
            <a:ext cx="1489343" cy="19125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0" rIns="0" bIns="0" rtlCol="0" anchor="ctr"/>
          <a:lstStyle/>
          <a:p>
            <a:r>
              <a:rPr lang="ja-JP" altLang="en-US" sz="64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・保健医療対応等（感染症、食中毒等）</a:t>
            </a:r>
            <a:endParaRPr lang="en-US" altLang="ja-JP" sz="64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13" name="カギ線コネクタ 112"/>
          <p:cNvCxnSpPr>
            <a:stCxn id="67" idx="2"/>
          </p:cNvCxnSpPr>
          <p:nvPr/>
        </p:nvCxnSpPr>
        <p:spPr>
          <a:xfrm rot="5400000">
            <a:off x="7185991" y="2091539"/>
            <a:ext cx="307289" cy="1"/>
          </a:xfrm>
          <a:prstGeom prst="bentConnector3">
            <a:avLst>
              <a:gd name="adj1" fmla="val 50000"/>
            </a:avLst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カギ線コネクタ 192"/>
          <p:cNvCxnSpPr/>
          <p:nvPr/>
        </p:nvCxnSpPr>
        <p:spPr>
          <a:xfrm rot="5400000">
            <a:off x="5756792" y="2100758"/>
            <a:ext cx="307289" cy="1"/>
          </a:xfrm>
          <a:prstGeom prst="bentConnector3">
            <a:avLst>
              <a:gd name="adj1" fmla="val 50000"/>
            </a:avLst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endCxn id="150" idx="2"/>
          </p:cNvCxnSpPr>
          <p:nvPr/>
        </p:nvCxnSpPr>
        <p:spPr>
          <a:xfrm flipV="1">
            <a:off x="4666738" y="4769523"/>
            <a:ext cx="3420540" cy="321095"/>
          </a:xfrm>
          <a:prstGeom prst="bentConnector2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endCxn id="162" idx="2"/>
          </p:cNvCxnSpPr>
          <p:nvPr/>
        </p:nvCxnSpPr>
        <p:spPr>
          <a:xfrm flipV="1">
            <a:off x="5866493" y="4769205"/>
            <a:ext cx="2910" cy="337821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195471" y="1719563"/>
            <a:ext cx="1804815" cy="19938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tIns="33231" bIns="33231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外務省</a:t>
            </a: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8784000" y="648936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 Black" panose="020B0A04020102020204" pitchFamily="34" charset="0"/>
              </a:rPr>
              <a:t>2</a:t>
            </a:r>
            <a:endParaRPr kumimoji="1" lang="ja-JP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51582" y="2225170"/>
            <a:ext cx="2114681" cy="3103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80"/>
              </a:lnSpc>
            </a:pP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厚生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労働省現地対策本部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600"/>
              </a:lnSpc>
            </a:pP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（調整・水道・食品・感染症・</a:t>
            </a:r>
            <a:r>
              <a:rPr kumimoji="1" lang="ja-JP" altLang="en-US" sz="7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救急医療</a:t>
            </a:r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・検疫部門）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8422498" y="2484000"/>
            <a:ext cx="0" cy="489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808683" y="2685276"/>
            <a:ext cx="598510" cy="34273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246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1" name="直線矢印コネクタ 100"/>
          <p:cNvCxnSpPr>
            <a:endCxn id="84" idx="2"/>
          </p:cNvCxnSpPr>
          <p:nvPr/>
        </p:nvCxnSpPr>
        <p:spPr>
          <a:xfrm flipH="1" flipV="1">
            <a:off x="716438" y="5138226"/>
            <a:ext cx="1112" cy="919674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720725" y="6048375"/>
            <a:ext cx="901413" cy="6334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9" name="正方形/長方形 108"/>
          <p:cNvSpPr/>
          <p:nvPr/>
        </p:nvSpPr>
        <p:spPr>
          <a:xfrm>
            <a:off x="807105" y="5768013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1" name="正方形/長方形 250"/>
          <p:cNvSpPr/>
          <p:nvPr/>
        </p:nvSpPr>
        <p:spPr>
          <a:xfrm>
            <a:off x="6878078" y="3817699"/>
            <a:ext cx="144000" cy="2733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600576" y="3726816"/>
            <a:ext cx="209564" cy="324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弧 12"/>
          <p:cNvSpPr/>
          <p:nvPr/>
        </p:nvSpPr>
        <p:spPr>
          <a:xfrm flipV="1">
            <a:off x="4343249" y="3471845"/>
            <a:ext cx="468000" cy="468000"/>
          </a:xfrm>
          <a:prstGeom prst="arc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H="1" flipV="1">
            <a:off x="4810141" y="2915442"/>
            <a:ext cx="1" cy="81669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4645336" y="2633622"/>
            <a:ext cx="274945" cy="34273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連携</a:t>
            </a:r>
            <a:endParaRPr lang="en-US" altLang="ja-JP" sz="1246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0" name="直線コネクタ 129"/>
          <p:cNvCxnSpPr/>
          <p:nvPr/>
        </p:nvCxnSpPr>
        <p:spPr>
          <a:xfrm flipH="1" flipV="1">
            <a:off x="9038710" y="1934864"/>
            <a:ext cx="1" cy="75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81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タイトル 1"/>
          <p:cNvSpPr>
            <a:spLocks noGrp="1"/>
          </p:cNvSpPr>
          <p:nvPr>
            <p:ph type="ctrTitle"/>
          </p:nvPr>
        </p:nvSpPr>
        <p:spPr>
          <a:xfrm>
            <a:off x="1160654" y="58589"/>
            <a:ext cx="7155762" cy="346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0" rIns="91440" bIns="0" rtlCol="0" anchor="ctr">
            <a:noAutofit/>
          </a:bodyPr>
          <a:lstStyle/>
          <a:p>
            <a:r>
              <a:rPr lang="en-US" altLang="ja-JP" sz="1600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G20</a:t>
            </a:r>
            <a:r>
              <a:rPr lang="ja-JP" altLang="en-US" sz="1600" b="1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大阪サミット運営体制図（協議会・府市関係部局）</a:t>
            </a:r>
            <a:endParaRPr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4" name="正方形/長方形 243"/>
          <p:cNvSpPr/>
          <p:nvPr/>
        </p:nvSpPr>
        <p:spPr>
          <a:xfrm>
            <a:off x="730621" y="1942913"/>
            <a:ext cx="3251225" cy="138723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36000"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○情報収集・分析・共有</a:t>
            </a:r>
            <a:endParaRPr lang="en-US" altLang="ja-JP" sz="11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○協議会主催事業の進行管理</a:t>
            </a:r>
            <a:endParaRPr lang="en-US" altLang="ja-JP" sz="11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○住民・事業者等への周知・広報</a:t>
            </a:r>
            <a:endParaRPr lang="en-US" altLang="ja-JP" sz="11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○府警本部からの要請等に基づき</a:t>
            </a:r>
            <a:endParaRPr lang="en-US" altLang="ja-JP" sz="11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対応すべき事象への</a:t>
            </a:r>
            <a:r>
              <a:rPr lang="ja-JP" altLang="en-US" sz="11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1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4457785" y="546131"/>
            <a:ext cx="1421819" cy="469112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府庁対策本部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（事務局：政策企画部 総務課</a:t>
            </a:r>
            <a:endParaRPr lang="en-US" altLang="ja-JP" sz="788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・ 企画室）</a:t>
            </a:r>
            <a:endParaRPr lang="en-US" altLang="ja-JP" sz="67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8" name="正方形/長方形 137"/>
          <p:cNvSpPr/>
          <p:nvPr/>
        </p:nvSpPr>
        <p:spPr>
          <a:xfrm>
            <a:off x="4582268" y="1891772"/>
            <a:ext cx="1297335" cy="564806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市現地対策チーム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（事務局：経済戦略局</a:t>
            </a:r>
            <a:endParaRPr lang="en-US" altLang="ja-JP" sz="788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78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788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        サミット協力室）</a:t>
            </a:r>
            <a:endParaRPr lang="en-US" altLang="ja-JP" sz="67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707528" y="1683570"/>
            <a:ext cx="3286800" cy="275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協議会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事務局（咲洲）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327178" y="770624"/>
            <a:ext cx="1782461" cy="275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会長（会長代行）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84" name="直線矢印コネクタ 283"/>
          <p:cNvCxnSpPr/>
          <p:nvPr/>
        </p:nvCxnSpPr>
        <p:spPr>
          <a:xfrm>
            <a:off x="525660" y="1045945"/>
            <a:ext cx="2" cy="260480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正方形/長方形 200"/>
          <p:cNvSpPr/>
          <p:nvPr/>
        </p:nvSpPr>
        <p:spPr>
          <a:xfrm>
            <a:off x="6752141" y="681651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総務部（庁舎室）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6752141" y="1682175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8" name="正方形/長方形 207"/>
          <p:cNvSpPr/>
          <p:nvPr/>
        </p:nvSpPr>
        <p:spPr>
          <a:xfrm>
            <a:off x="6752141" y="1015159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都市整備部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9" name="正方形/長方形 208"/>
          <p:cNvSpPr/>
          <p:nvPr/>
        </p:nvSpPr>
        <p:spPr>
          <a:xfrm>
            <a:off x="6752141" y="1348667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環境農林水産部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43" name="直線コネクタ 342"/>
          <p:cNvCxnSpPr/>
          <p:nvPr/>
        </p:nvCxnSpPr>
        <p:spPr>
          <a:xfrm flipH="1">
            <a:off x="6336884" y="1141159"/>
            <a:ext cx="396000" cy="0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8" name="直線コネクタ 347"/>
          <p:cNvCxnSpPr/>
          <p:nvPr/>
        </p:nvCxnSpPr>
        <p:spPr>
          <a:xfrm flipH="1" flipV="1">
            <a:off x="6348062" y="1472323"/>
            <a:ext cx="396000" cy="763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3" name="正方形/長方形 362"/>
          <p:cNvSpPr/>
          <p:nvPr/>
        </p:nvSpPr>
        <p:spPr>
          <a:xfrm>
            <a:off x="6752141" y="2051019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政策企画室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5" name="正方形/長方形 364"/>
          <p:cNvSpPr/>
          <p:nvPr/>
        </p:nvSpPr>
        <p:spPr>
          <a:xfrm>
            <a:off x="6752141" y="2397689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建設局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6" name="正方形/長方形 365"/>
          <p:cNvSpPr/>
          <p:nvPr/>
        </p:nvSpPr>
        <p:spPr>
          <a:xfrm>
            <a:off x="6752141" y="2754813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港湾局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69" name="直線コネクタ 368"/>
          <p:cNvCxnSpPr/>
          <p:nvPr/>
        </p:nvCxnSpPr>
        <p:spPr>
          <a:xfrm flipH="1">
            <a:off x="6344209" y="2530786"/>
            <a:ext cx="396000" cy="436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正方形/長方形 149"/>
          <p:cNvSpPr/>
          <p:nvPr/>
        </p:nvSpPr>
        <p:spPr>
          <a:xfrm>
            <a:off x="4515387" y="1026609"/>
            <a:ext cx="1778752" cy="755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400"/>
              </a:lnSpc>
            </a:pPr>
            <a:r>
              <a:rPr kumimoji="1" lang="ja-JP" altLang="en-US" sz="1000" u="sng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u="sng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本部</a:t>
            </a:r>
            <a:r>
              <a:rPr kumimoji="1" lang="ja-JP" altLang="en-US" sz="1000" u="sng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長</a:t>
            </a:r>
            <a:r>
              <a:rPr kumimoji="1" lang="ja-JP" altLang="en-US" sz="900" u="sng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（政策企画部次長）</a:t>
            </a:r>
            <a:endParaRPr kumimoji="1" lang="en-US" altLang="ja-JP" sz="1000" u="sng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・各部への対応指示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協議会との情報共有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・現地対応の情報集約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2" name="正方形/長方形 371"/>
          <p:cNvSpPr/>
          <p:nvPr/>
        </p:nvSpPr>
        <p:spPr>
          <a:xfrm>
            <a:off x="8222656" y="974679"/>
            <a:ext cx="987798" cy="2359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・現地対応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・情報収集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・自主警備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・巡視強化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・清掃活動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・緊急補修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・住民対応</a:t>
            </a:r>
            <a:r>
              <a:rPr lang="en-US" altLang="ja-JP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など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82" name="カギ線コネクタ 481"/>
          <p:cNvCxnSpPr>
            <a:stCxn id="244" idx="1"/>
          </p:cNvCxnSpPr>
          <p:nvPr/>
        </p:nvCxnSpPr>
        <p:spPr>
          <a:xfrm rot="10800000">
            <a:off x="525661" y="1468772"/>
            <a:ext cx="204960" cy="1167758"/>
          </a:xfrm>
          <a:prstGeom prst="bentConnector2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正方形/長方形 511"/>
          <p:cNvSpPr/>
          <p:nvPr/>
        </p:nvSpPr>
        <p:spPr>
          <a:xfrm>
            <a:off x="6565098" y="420665"/>
            <a:ext cx="1602568" cy="2943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サミット関係部局</a:t>
            </a: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総務課</a:t>
            </a:r>
            <a:r>
              <a:rPr kumimoji="1" lang="en-US" altLang="ja-JP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9" name="右中かっこ 538"/>
          <p:cNvSpPr/>
          <p:nvPr/>
        </p:nvSpPr>
        <p:spPr>
          <a:xfrm>
            <a:off x="8041333" y="615752"/>
            <a:ext cx="234852" cy="28356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4606769" y="3176368"/>
            <a:ext cx="1297335" cy="325823"/>
          </a:xfrm>
          <a:prstGeom prst="rect">
            <a:avLst/>
          </a:prstGeom>
          <a:solidFill>
            <a:srgbClr val="FFCCFF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経済界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1" name="グループ化 120"/>
          <p:cNvGrpSpPr/>
          <p:nvPr/>
        </p:nvGrpSpPr>
        <p:grpSpPr>
          <a:xfrm>
            <a:off x="2840309" y="2024017"/>
            <a:ext cx="1043456" cy="786822"/>
            <a:chOff x="1866422" y="2950975"/>
            <a:chExt cx="1043456" cy="786822"/>
          </a:xfrm>
        </p:grpSpPr>
        <p:sp>
          <p:nvSpPr>
            <p:cNvPr id="167" name="正方形/長方形 166"/>
            <p:cNvSpPr/>
            <p:nvPr/>
          </p:nvSpPr>
          <p:spPr>
            <a:xfrm>
              <a:off x="1876674" y="2950975"/>
              <a:ext cx="1033204" cy="1962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36000" rtlCol="0" anchor="ctr"/>
            <a:lstStyle/>
            <a:p>
              <a:pPr algn="ctr"/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調整担当</a:t>
              </a:r>
              <a:endPara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8" name="正方形/長方形 167"/>
            <p:cNvSpPr/>
            <p:nvPr/>
          </p:nvSpPr>
          <p:spPr>
            <a:xfrm>
              <a:off x="1866422" y="3147969"/>
              <a:ext cx="1024180" cy="5898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>
                <a:lnSpc>
                  <a:spcPts val="1800"/>
                </a:lnSpc>
              </a:pPr>
              <a:r>
                <a:rPr lang="ja-JP" altLang="en-US" sz="1100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事務局次長</a:t>
              </a:r>
              <a:endParaRPr lang="en-US" altLang="ja-JP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ts val="1800"/>
                </a:lnSpc>
              </a:pPr>
              <a:r>
                <a:rPr lang="ja-JP" altLang="en-US" sz="1100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（府・市・経済界）</a:t>
              </a:r>
              <a:endParaRPr kumimoji="1" lang="en-US" altLang="ja-JP" sz="11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65" name="直線矢印コネクタ 64"/>
          <p:cNvCxnSpPr>
            <a:stCxn id="244" idx="3"/>
            <a:endCxn id="136" idx="1"/>
          </p:cNvCxnSpPr>
          <p:nvPr/>
        </p:nvCxnSpPr>
        <p:spPr>
          <a:xfrm flipV="1">
            <a:off x="3981846" y="780687"/>
            <a:ext cx="475939" cy="1855843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>
            <a:stCxn id="244" idx="3"/>
            <a:endCxn id="138" idx="1"/>
          </p:cNvCxnSpPr>
          <p:nvPr/>
        </p:nvCxnSpPr>
        <p:spPr>
          <a:xfrm flipV="1">
            <a:off x="3981846" y="2174175"/>
            <a:ext cx="600422" cy="462355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矢印コネクタ 115"/>
          <p:cNvCxnSpPr>
            <a:stCxn id="244" idx="3"/>
            <a:endCxn id="109" idx="1"/>
          </p:cNvCxnSpPr>
          <p:nvPr/>
        </p:nvCxnSpPr>
        <p:spPr>
          <a:xfrm>
            <a:off x="3981846" y="2636530"/>
            <a:ext cx="624923" cy="70275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正方形/長方形 175"/>
          <p:cNvSpPr/>
          <p:nvPr/>
        </p:nvSpPr>
        <p:spPr>
          <a:xfrm>
            <a:off x="269768" y="1554639"/>
            <a:ext cx="299772" cy="7281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指示・命令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3827914" y="1139231"/>
            <a:ext cx="685235" cy="360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</a:t>
            </a:r>
            <a:endParaRPr lang="en-US" altLang="ja-JP" sz="9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3961628" y="1933166"/>
            <a:ext cx="68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</a:t>
            </a:r>
            <a:endParaRPr lang="en-US" altLang="ja-JP" sz="9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3910384" y="3096628"/>
            <a:ext cx="68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ja-JP" altLang="en-US" sz="9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情報提供</a:t>
            </a:r>
            <a:endParaRPr lang="en-US" altLang="ja-JP" sz="9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6" name="タイトル 1"/>
          <p:cNvSpPr txBox="1">
            <a:spLocks/>
          </p:cNvSpPr>
          <p:nvPr/>
        </p:nvSpPr>
        <p:spPr>
          <a:xfrm>
            <a:off x="170061" y="476672"/>
            <a:ext cx="973775" cy="252000"/>
          </a:xfrm>
          <a:prstGeom prst="roundRect">
            <a:avLst>
              <a:gd name="adj" fmla="val 38719"/>
            </a:avLst>
          </a:prstGeom>
          <a:solidFill>
            <a:schemeClr val="tx2"/>
          </a:solidFill>
        </p:spPr>
        <p:txBody>
          <a:bodyPr vert="horz" lIns="91440" tIns="0" rIns="91440" bIns="0" rtlCol="0" anchor="ctr">
            <a:normAutofit fontScale="90000" lnSpcReduction="10000"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通常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6752141" y="3107619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9" name="直線矢印コネクタ 78"/>
          <p:cNvCxnSpPr/>
          <p:nvPr/>
        </p:nvCxnSpPr>
        <p:spPr>
          <a:xfrm flipV="1">
            <a:off x="1860095" y="1031752"/>
            <a:ext cx="130" cy="683901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正方形/長方形 83"/>
          <p:cNvSpPr/>
          <p:nvPr/>
        </p:nvSpPr>
        <p:spPr>
          <a:xfrm flipH="1">
            <a:off x="1820929" y="1456515"/>
            <a:ext cx="1070608" cy="452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r>
              <a:rPr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endParaRPr lang="en-US" altLang="ja-JP" sz="10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694860" y="5161541"/>
            <a:ext cx="1788869" cy="4207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08000" rIns="36000" rtlCol="0" anchor="t" anchorCtr="0"/>
          <a:lstStyle/>
          <a:p>
            <a:pPr>
              <a:lnSpc>
                <a:spcPct val="150000"/>
              </a:lnSpc>
            </a:pPr>
            <a:r>
              <a:rPr lang="ja-JP" altLang="en-US" sz="105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○情報収集な</a:t>
            </a:r>
            <a:r>
              <a:rPr lang="ja-JP" altLang="en-US" sz="105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</a:t>
            </a:r>
            <a:endParaRPr lang="en-US" altLang="ja-JP" sz="105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4103733" y="4260372"/>
            <a:ext cx="1800371" cy="514752"/>
          </a:xfrm>
          <a:prstGeom prst="rect">
            <a:avLst/>
          </a:prstGeom>
          <a:solidFill>
            <a:srgbClr val="FF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府災害対策本部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（事務局：危機管理室）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338509" y="4346536"/>
            <a:ext cx="1782461" cy="3169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事務局長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685807" y="4894135"/>
            <a:ext cx="1810800" cy="3222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協議会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事務局（咲洲）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0" name="直線矢印コネクタ 89"/>
          <p:cNvCxnSpPr>
            <a:stCxn id="128" idx="2"/>
          </p:cNvCxnSpPr>
          <p:nvPr/>
        </p:nvCxnSpPr>
        <p:spPr>
          <a:xfrm>
            <a:off x="5117036" y="4051191"/>
            <a:ext cx="4627" cy="210147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正方形/長方形 90"/>
          <p:cNvSpPr/>
          <p:nvPr/>
        </p:nvSpPr>
        <p:spPr>
          <a:xfrm>
            <a:off x="6752141" y="4027020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副首都推進局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6752141" y="5049770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・・・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6752141" y="4362879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政策企画部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6752141" y="4702068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総務部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H="1">
            <a:off x="6334110" y="4503393"/>
            <a:ext cx="403573" cy="0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H="1" flipV="1">
            <a:off x="6334110" y="4811588"/>
            <a:ext cx="407363" cy="1966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正方形/長方形 98"/>
          <p:cNvSpPr/>
          <p:nvPr/>
        </p:nvSpPr>
        <p:spPr>
          <a:xfrm>
            <a:off x="6752141" y="5517794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市政改革室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6752141" y="6538855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・・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6752141" y="5865756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en-US" altLang="ja-JP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ICT</a:t>
            </a:r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戦略室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6752141" y="6203166"/>
            <a:ext cx="1252438" cy="25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人事室</a:t>
            </a:r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5" name="直線コネクタ 104"/>
          <p:cNvCxnSpPr>
            <a:stCxn id="101" idx="1"/>
          </p:cNvCxnSpPr>
          <p:nvPr/>
        </p:nvCxnSpPr>
        <p:spPr>
          <a:xfrm flipH="1">
            <a:off x="6343650" y="5991756"/>
            <a:ext cx="408491" cy="602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flipH="1" flipV="1">
            <a:off x="6343650" y="6342402"/>
            <a:ext cx="408491" cy="1278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正方形/長方形 106"/>
          <p:cNvSpPr/>
          <p:nvPr/>
        </p:nvSpPr>
        <p:spPr>
          <a:xfrm>
            <a:off x="4136445" y="4789905"/>
            <a:ext cx="1778752" cy="6629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・被害状況の把握・発信</a:t>
            </a:r>
            <a:endParaRPr kumimoji="1"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各部への対応指示</a:t>
            </a:r>
            <a:endParaRPr kumimoji="1"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・関係</a:t>
            </a: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機関</a:t>
            </a:r>
            <a:r>
              <a:rPr kumimoji="1"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</a:t>
            </a:r>
            <a:r>
              <a:rPr lang="ja-JP" altLang="en-US" sz="1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調整</a:t>
            </a:r>
            <a:endParaRPr kumimoji="1"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正方形/長方形 107"/>
          <p:cNvSpPr/>
          <p:nvPr/>
        </p:nvSpPr>
        <p:spPr>
          <a:xfrm>
            <a:off x="8222539" y="4005626"/>
            <a:ext cx="987798" cy="29331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・被害把握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</a:t>
            </a: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・被災者対応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など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10" name="カギ線コネクタ 109"/>
          <p:cNvCxnSpPr>
            <a:stCxn id="86" idx="1"/>
          </p:cNvCxnSpPr>
          <p:nvPr/>
        </p:nvCxnSpPr>
        <p:spPr>
          <a:xfrm rot="10800000">
            <a:off x="489922" y="4572027"/>
            <a:ext cx="204939" cy="799869"/>
          </a:xfrm>
          <a:prstGeom prst="bentConnector2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正方形/長方形 110"/>
          <p:cNvSpPr/>
          <p:nvPr/>
        </p:nvSpPr>
        <p:spPr>
          <a:xfrm>
            <a:off x="6685460" y="3747184"/>
            <a:ext cx="1388655" cy="3659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各部</a:t>
            </a: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災害対策要員</a:t>
            </a:r>
            <a:r>
              <a:rPr kumimoji="1" lang="en-US" altLang="ja-JP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4" name="右中かっこ 113"/>
          <p:cNvSpPr/>
          <p:nvPr/>
        </p:nvSpPr>
        <p:spPr>
          <a:xfrm>
            <a:off x="8042185" y="3961849"/>
            <a:ext cx="234000" cy="2844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9" name="直線矢印コネクタ 118"/>
          <p:cNvCxnSpPr/>
          <p:nvPr/>
        </p:nvCxnSpPr>
        <p:spPr>
          <a:xfrm flipV="1">
            <a:off x="2511887" y="4539285"/>
            <a:ext cx="1591353" cy="633578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>
            <a:endCxn id="127" idx="1"/>
          </p:cNvCxnSpPr>
          <p:nvPr/>
        </p:nvCxnSpPr>
        <p:spPr>
          <a:xfrm>
            <a:off x="2511887" y="5517232"/>
            <a:ext cx="1591846" cy="822744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正方形/長方形 122"/>
          <p:cNvSpPr/>
          <p:nvPr/>
        </p:nvSpPr>
        <p:spPr>
          <a:xfrm>
            <a:off x="281099" y="4741785"/>
            <a:ext cx="299772" cy="905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 anchorCtr="0"/>
          <a:lstStyle/>
          <a:p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指示・命令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2850561" y="4447438"/>
            <a:ext cx="783259" cy="389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ja-JP" altLang="en-US" sz="9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情報共有</a:t>
            </a:r>
            <a:endParaRPr lang="en-US" altLang="ja-JP" sz="9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タイトル 1"/>
          <p:cNvSpPr txBox="1">
            <a:spLocks/>
          </p:cNvSpPr>
          <p:nvPr/>
        </p:nvSpPr>
        <p:spPr>
          <a:xfrm>
            <a:off x="209102" y="3704049"/>
            <a:ext cx="1611875" cy="313323"/>
          </a:xfrm>
          <a:prstGeom prst="roundRect">
            <a:avLst>
              <a:gd name="adj" fmla="val 38719"/>
            </a:avLst>
          </a:prstGeom>
          <a:solidFill>
            <a:srgbClr val="FF0000"/>
          </a:solidFill>
        </p:spPr>
        <p:txBody>
          <a:bodyPr vert="horz" lIns="91440" tIns="0" rIns="91440" bIns="0" rtlCol="0" anchor="ctr">
            <a:normAutofit fontScale="97500"/>
          </a:bodyPr>
          <a:lstStyle>
            <a:lvl1pPr algn="ctr" defTabSz="514350" rtl="0" eaLnBrk="1" latinLnBrk="0" hangingPunct="1"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危機事象発生時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4103733" y="6082600"/>
            <a:ext cx="1800371" cy="514752"/>
          </a:xfrm>
          <a:prstGeom prst="rect">
            <a:avLst/>
          </a:prstGeom>
          <a:solidFill>
            <a:srgbClr val="FFCC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災害対策本部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（事務局：危機管理室）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4325036" y="3712309"/>
            <a:ext cx="1584000" cy="3388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知事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本部長）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4334666" y="5503907"/>
            <a:ext cx="1584000" cy="3428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市長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本部長）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0" name="直線矢印コネクタ 129"/>
          <p:cNvCxnSpPr>
            <a:stCxn id="129" idx="2"/>
          </p:cNvCxnSpPr>
          <p:nvPr/>
        </p:nvCxnSpPr>
        <p:spPr>
          <a:xfrm>
            <a:off x="5126666" y="5846723"/>
            <a:ext cx="4627" cy="222552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正方形/長方形 130"/>
          <p:cNvSpPr/>
          <p:nvPr/>
        </p:nvSpPr>
        <p:spPr>
          <a:xfrm>
            <a:off x="5126313" y="4011109"/>
            <a:ext cx="813134" cy="267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指示・命令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5174767" y="5820546"/>
            <a:ext cx="813134" cy="2674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指示・命令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2920619" y="5910620"/>
            <a:ext cx="643143" cy="486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9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情報共有</a:t>
            </a:r>
            <a:endParaRPr lang="en-US" altLang="ja-JP" sz="9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34" name="直線矢印コネクタ 133"/>
          <p:cNvCxnSpPr/>
          <p:nvPr/>
        </p:nvCxnSpPr>
        <p:spPr>
          <a:xfrm flipV="1">
            <a:off x="1894094" y="4638792"/>
            <a:ext cx="0" cy="300496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正方形/長方形 134"/>
          <p:cNvSpPr/>
          <p:nvPr/>
        </p:nvSpPr>
        <p:spPr>
          <a:xfrm>
            <a:off x="1902955" y="4670646"/>
            <a:ext cx="474776" cy="4224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r>
              <a:rPr lang="ja-JP" altLang="en-US" sz="10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報告</a:t>
            </a:r>
            <a:endParaRPr lang="en-US" altLang="ja-JP" sz="10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1864657" y="3699505"/>
            <a:ext cx="2157355" cy="794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災害対策本部</a:t>
            </a:r>
            <a:r>
              <a:rPr lang="en-US" altLang="ja-JP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大規模災害</a:t>
            </a:r>
            <a:r>
              <a:rPr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に組織が一丸となって対応するため</a:t>
            </a:r>
            <a:r>
              <a:rPr kumimoji="1" lang="ja-JP" altLang="en-US" sz="1100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設置するもの</a:t>
            </a:r>
            <a:endParaRPr kumimoji="1" lang="en-US" altLang="ja-JP" sz="11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4484037" y="2447015"/>
            <a:ext cx="1678507" cy="667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1500"/>
              </a:lnSpc>
            </a:pP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・各所属への対応指示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協議会との情報共有</a:t>
            </a:r>
            <a:endParaRPr kumimoji="1"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 smtClean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・現地対応の情報集約</a:t>
            </a:r>
            <a:endParaRPr lang="en-US" altLang="ja-JP" sz="1000" dirty="0" smtClean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5908631" y="807651"/>
            <a:ext cx="828000" cy="58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 flipH="1">
            <a:off x="6344209" y="1834101"/>
            <a:ext cx="396000" cy="0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6342474" y="807651"/>
            <a:ext cx="0" cy="1034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線矢印コネクタ 116"/>
          <p:cNvCxnSpPr/>
          <p:nvPr/>
        </p:nvCxnSpPr>
        <p:spPr>
          <a:xfrm flipV="1">
            <a:off x="5910393" y="2187094"/>
            <a:ext cx="828000" cy="589"/>
          </a:xfrm>
          <a:prstGeom prst="straightConnector1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6342474" y="2188689"/>
            <a:ext cx="0" cy="1024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/>
          <p:nvPr/>
        </p:nvCxnSpPr>
        <p:spPr>
          <a:xfrm flipH="1">
            <a:off x="6342798" y="2865521"/>
            <a:ext cx="396000" cy="436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 flipH="1">
            <a:off x="6338162" y="3201742"/>
            <a:ext cx="396000" cy="436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/>
          <p:cNvCxnSpPr/>
          <p:nvPr/>
        </p:nvCxnSpPr>
        <p:spPr>
          <a:xfrm flipH="1">
            <a:off x="6321128" y="4148644"/>
            <a:ext cx="417937" cy="436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 flipH="1">
            <a:off x="6317013" y="5171706"/>
            <a:ext cx="417937" cy="436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コネクタ 141"/>
          <p:cNvCxnSpPr/>
          <p:nvPr/>
        </p:nvCxnSpPr>
        <p:spPr>
          <a:xfrm>
            <a:off x="6322574" y="4143842"/>
            <a:ext cx="0" cy="102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5930537" y="4501655"/>
            <a:ext cx="403573" cy="0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 flipH="1">
            <a:off x="6356295" y="5576783"/>
            <a:ext cx="401018" cy="602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 flipH="1">
            <a:off x="6348418" y="6648758"/>
            <a:ext cx="401018" cy="602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コネクタ 147"/>
          <p:cNvCxnSpPr/>
          <p:nvPr/>
        </p:nvCxnSpPr>
        <p:spPr>
          <a:xfrm flipH="1">
            <a:off x="6350807" y="5571224"/>
            <a:ext cx="9019" cy="1052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5956253" y="6339976"/>
            <a:ext cx="403573" cy="0"/>
          </a:xfrm>
          <a:prstGeom prst="line">
            <a:avLst/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正方形/長方形 144"/>
          <p:cNvSpPr/>
          <p:nvPr/>
        </p:nvSpPr>
        <p:spPr>
          <a:xfrm>
            <a:off x="327178" y="1214003"/>
            <a:ext cx="1782461" cy="2757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事務局長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5" name="直線矢印コネクタ 94"/>
          <p:cNvCxnSpPr/>
          <p:nvPr/>
        </p:nvCxnSpPr>
        <p:spPr>
          <a:xfrm flipV="1">
            <a:off x="4213681" y="4852255"/>
            <a:ext cx="5071" cy="1165959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正方形/長方形 102"/>
          <p:cNvSpPr/>
          <p:nvPr/>
        </p:nvSpPr>
        <p:spPr>
          <a:xfrm>
            <a:off x="3701366" y="5280098"/>
            <a:ext cx="684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>
              <a:lnSpc>
                <a:spcPct val="150000"/>
              </a:lnSpc>
            </a:pPr>
            <a:r>
              <a:rPr lang="ja-JP" altLang="en-US" sz="9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endParaRPr lang="en-US" altLang="ja-JP" sz="900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8784000" y="648936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 Black" panose="020B0A04020102020204" pitchFamily="34" charset="0"/>
              </a:rPr>
              <a:t>3</a:t>
            </a:r>
            <a:endParaRPr kumimoji="1" lang="ja-JP" altLang="en-US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642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784000" y="648936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 Black" panose="020B0A04020102020204" pitchFamily="34" charset="0"/>
              </a:rPr>
              <a:t>4</a:t>
            </a:r>
            <a:endParaRPr kumimoji="1" lang="ja-JP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0" y="118176"/>
            <a:ext cx="9144000" cy="92746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サミット期間中の要対応事象例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14325" y="1321274"/>
            <a:ext cx="8515350" cy="927462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◇サミット期間中、う回９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エリアを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中心に、下記のような事象が緊急的に発生する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恐れが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外部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の要請等があった場合、適時適切な対応がとれるよう、職員の配置や連絡体制等について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万全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の措置をお願いしておく。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744539"/>
              </p:ext>
            </p:extLst>
          </p:nvPr>
        </p:nvGraphicFramePr>
        <p:xfrm>
          <a:off x="388800" y="2335283"/>
          <a:ext cx="8366400" cy="291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6400">
                  <a:extLst>
                    <a:ext uri="{9D8B030D-6E8A-4147-A177-3AD203B41FA5}">
                      <a16:colId xmlns:a16="http://schemas.microsoft.com/office/drawing/2014/main" val="1477730484"/>
                    </a:ext>
                  </a:extLst>
                </a:gridCol>
                <a:gridCol w="1710000">
                  <a:extLst>
                    <a:ext uri="{9D8B030D-6E8A-4147-A177-3AD203B41FA5}">
                      <a16:colId xmlns:a16="http://schemas.microsoft.com/office/drawing/2014/main" val="2232697704"/>
                    </a:ext>
                  </a:extLst>
                </a:gridCol>
                <a:gridCol w="2970000">
                  <a:extLst>
                    <a:ext uri="{9D8B030D-6E8A-4147-A177-3AD203B41FA5}">
                      <a16:colId xmlns:a16="http://schemas.microsoft.com/office/drawing/2014/main" val="3302701222"/>
                    </a:ext>
                  </a:extLst>
                </a:gridCol>
              </a:tblGrid>
              <a:tr h="752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　　象</a:t>
                      </a:r>
                      <a:endParaRPr lang="ja-JP" sz="105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対応主体</a:t>
                      </a:r>
                      <a:endParaRPr lang="ja-JP" sz="105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</a:t>
                      </a:r>
                      <a:r>
                        <a:rPr 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</a:t>
                      </a:r>
                      <a:r>
                        <a:rPr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</a:t>
                      </a:r>
                      <a:r>
                        <a:rPr 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例</a:t>
                      </a:r>
                      <a:endParaRPr lang="ja-JP" sz="1050" b="1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7589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➀　</a:t>
                      </a: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廃棄物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投棄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府・市施設管理者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0" kern="1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対象物の速やかな除却　等</a:t>
                      </a:r>
                      <a:endParaRPr lang="ja-JP" sz="1050" b="0" kern="1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61291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➁　</a:t>
                      </a: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道路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、河川等破損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現地確認、安全確保（</a:t>
                      </a: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緊急補修</a:t>
                      </a: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含む）</a:t>
                      </a: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23668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➂　</a:t>
                      </a: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・市保有施設での警戒警備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自主警備</a:t>
                      </a: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の強化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40543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➃　</a:t>
                      </a:r>
                      <a:r>
                        <a:rPr lang="ja-JP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府・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市保有施設での届出のない集会など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〃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現地確認</a:t>
                      </a:r>
                      <a:r>
                        <a:rPr lang="ja-JP" sz="1200" b="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等</a:t>
                      </a:r>
                      <a:endParaRPr lang="ja-JP" sz="1050" b="0" kern="1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4635" marR="64635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257870"/>
                  </a:ext>
                </a:extLst>
              </a:tr>
            </a:tbl>
          </a:graphicData>
        </a:graphic>
      </p:graphicFrame>
      <p:sp>
        <p:nvSpPr>
          <p:cNvPr id="8" name="角丸四角形 7"/>
          <p:cNvSpPr/>
          <p:nvPr/>
        </p:nvSpPr>
        <p:spPr>
          <a:xfrm>
            <a:off x="509451" y="5247683"/>
            <a:ext cx="8320224" cy="565288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上記のほか、住民・事業者等からの問い合わせ等への対応については、府市関係部局と府市サミット協力室が協力して行う。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118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25"/>
          <p:cNvSpPr txBox="1"/>
          <p:nvPr/>
        </p:nvSpPr>
        <p:spPr>
          <a:xfrm>
            <a:off x="1643382" y="1742601"/>
            <a:ext cx="3702525" cy="4102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事態</a:t>
            </a:r>
            <a:r>
              <a:rPr lang="ja-JP" altLang="en-US" sz="147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本部</a:t>
            </a:r>
            <a:endParaRPr lang="en-US" altLang="ja-JP" sz="147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108" dirty="0">
                <a:latin typeface="Meiryo UI" panose="020B0604030504040204" pitchFamily="50" charset="-128"/>
                <a:ea typeface="Meiryo UI" panose="020B0604030504040204" pitchFamily="50" charset="-128"/>
              </a:rPr>
              <a:t>（本部長</a:t>
            </a:r>
            <a:r>
              <a:rPr lang="ja-JP" altLang="en-US" sz="1108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：内閣総理</a:t>
            </a:r>
            <a:r>
              <a:rPr lang="ja-JP" altLang="en-US" sz="1108" dirty="0">
                <a:latin typeface="Meiryo UI" panose="020B0604030504040204" pitchFamily="50" charset="-128"/>
                <a:ea typeface="Meiryo UI" panose="020B0604030504040204" pitchFamily="50" charset="-128"/>
              </a:rPr>
              <a:t>大臣）</a:t>
            </a:r>
            <a:endParaRPr lang="ja-JP" altLang="en-US" sz="96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 bwMode="auto">
          <a:xfrm>
            <a:off x="973635" y="5102049"/>
            <a:ext cx="5221926" cy="119575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176085" y="674077"/>
            <a:ext cx="6473065" cy="5767244"/>
          </a:xfrm>
          <a:prstGeom prst="roundRect">
            <a:avLst>
              <a:gd name="adj" fmla="val 5597"/>
            </a:avLst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22263" y="328853"/>
            <a:ext cx="4072777" cy="24915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国民保護事象等発生時フロー図</a:t>
            </a:r>
            <a:endParaRPr lang="en-US" altLang="ja-JP" sz="147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82994" y="5098283"/>
            <a:ext cx="117632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b="1" dirty="0"/>
              <a:t>大阪市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899390" y="1683970"/>
            <a:ext cx="5296171" cy="17520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46737" y="1727383"/>
            <a:ext cx="1437730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b="1" dirty="0"/>
              <a:t>国</a:t>
            </a:r>
          </a:p>
        </p:txBody>
      </p:sp>
      <p:sp>
        <p:nvSpPr>
          <p:cNvPr id="93" name="角丸四角形 92"/>
          <p:cNvSpPr/>
          <p:nvPr/>
        </p:nvSpPr>
        <p:spPr bwMode="auto">
          <a:xfrm>
            <a:off x="932388" y="3777342"/>
            <a:ext cx="5263173" cy="119670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941605" y="3797744"/>
            <a:ext cx="1437730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b="1" dirty="0"/>
              <a:t>大阪府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643381" y="2828742"/>
            <a:ext cx="3702525" cy="4102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全国務大臣等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17582" y="4628134"/>
            <a:ext cx="2086088" cy="2702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府関係部局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72592" y="3480626"/>
            <a:ext cx="1153117" cy="2485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015" dirty="0" smtClean="0"/>
              <a:t>総合調整</a:t>
            </a:r>
            <a:endParaRPr lang="ja-JP" altLang="en-US" sz="1015" dirty="0"/>
          </a:p>
        </p:txBody>
      </p:sp>
      <p:sp>
        <p:nvSpPr>
          <p:cNvPr id="59" name="左中かっこ 58"/>
          <p:cNvSpPr/>
          <p:nvPr/>
        </p:nvSpPr>
        <p:spPr>
          <a:xfrm>
            <a:off x="754356" y="1647000"/>
            <a:ext cx="141807" cy="4667859"/>
          </a:xfrm>
          <a:prstGeom prst="leftBrace">
            <a:avLst>
              <a:gd name="adj1" fmla="val 29018"/>
              <a:gd name="adj2" fmla="val 48055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29590" y="3605020"/>
            <a:ext cx="988505" cy="77431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108" b="1" dirty="0" smtClean="0"/>
              <a:t>対処基本</a:t>
            </a:r>
            <a:endParaRPr lang="en-US" altLang="ja-JP" sz="1108" b="1" dirty="0" smtClean="0"/>
          </a:p>
          <a:p>
            <a:r>
              <a:rPr lang="ja-JP" altLang="en-US" sz="1108" b="1" dirty="0" smtClean="0"/>
              <a:t>方針等に</a:t>
            </a:r>
            <a:endParaRPr lang="en-US" altLang="ja-JP" sz="1108" b="1" dirty="0" smtClean="0"/>
          </a:p>
          <a:p>
            <a:r>
              <a:rPr lang="ja-JP" altLang="en-US" sz="1108" b="1" dirty="0" smtClean="0"/>
              <a:t>基づき</a:t>
            </a:r>
            <a:endParaRPr lang="en-US" altLang="ja-JP" sz="1108" b="1" dirty="0"/>
          </a:p>
          <a:p>
            <a:r>
              <a:rPr lang="ja-JP" altLang="en-US" sz="1108" b="1" dirty="0" smtClean="0"/>
              <a:t>対応</a:t>
            </a:r>
            <a:endParaRPr lang="en-US" altLang="ja-JP" sz="1108" b="1" dirty="0"/>
          </a:p>
        </p:txBody>
      </p:sp>
      <p:cxnSp>
        <p:nvCxnSpPr>
          <p:cNvPr id="62" name="カギ線コネクタ 61"/>
          <p:cNvCxnSpPr>
            <a:stCxn id="26" idx="2"/>
            <a:endCxn id="56" idx="0"/>
          </p:cNvCxnSpPr>
          <p:nvPr/>
        </p:nvCxnSpPr>
        <p:spPr>
          <a:xfrm rot="5400000">
            <a:off x="3156700" y="2490796"/>
            <a:ext cx="675891" cy="1"/>
          </a:xfrm>
          <a:prstGeom prst="bentConnector3">
            <a:avLst>
              <a:gd name="adj1" fmla="val 50000"/>
            </a:avLst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2013633" y="2293693"/>
            <a:ext cx="2962020" cy="34955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108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対処基本方針</a:t>
            </a:r>
            <a:endParaRPr lang="en-US" altLang="ja-JP" sz="1108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69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（閣議決定）</a:t>
            </a:r>
            <a:endParaRPr lang="ja-JP" altLang="en-US" sz="96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2123218" y="3434750"/>
            <a:ext cx="2880" cy="375922"/>
          </a:xfrm>
          <a:prstGeom prst="line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>
            <a:stCxn id="37" idx="2"/>
            <a:endCxn id="42" idx="0"/>
          </p:cNvCxnSpPr>
          <p:nvPr/>
        </p:nvCxnSpPr>
        <p:spPr>
          <a:xfrm flipH="1">
            <a:off x="3460626" y="4437199"/>
            <a:ext cx="1" cy="190936"/>
          </a:xfrm>
          <a:prstGeom prst="line">
            <a:avLst/>
          </a:prstGeom>
          <a:ln w="47625"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2417581" y="5923435"/>
            <a:ext cx="2086088" cy="2702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市関係部局</a:t>
            </a:r>
          </a:p>
        </p:txBody>
      </p:sp>
      <p:cxnSp>
        <p:nvCxnSpPr>
          <p:cNvPr id="82" name="直線コネクタ 81"/>
          <p:cNvCxnSpPr/>
          <p:nvPr/>
        </p:nvCxnSpPr>
        <p:spPr>
          <a:xfrm>
            <a:off x="2114463" y="4932855"/>
            <a:ext cx="10195" cy="264030"/>
          </a:xfrm>
          <a:prstGeom prst="line">
            <a:avLst/>
          </a:pr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1538654" y="5244922"/>
            <a:ext cx="3843944" cy="5001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市国民保護対策本部</a:t>
            </a:r>
            <a:endParaRPr lang="en-US" altLang="ja-JP" sz="1477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101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38654" y="3937088"/>
            <a:ext cx="3843944" cy="5001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府国民保護対策本部</a:t>
            </a:r>
          </a:p>
          <a:p>
            <a:pPr algn="ctr"/>
            <a:endParaRPr lang="ja-JP" altLang="en-US" sz="101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H="1">
            <a:off x="3460623" y="5699926"/>
            <a:ext cx="1" cy="212685"/>
          </a:xfrm>
          <a:prstGeom prst="line">
            <a:avLst/>
          </a:prstGeom>
          <a:ln w="47625"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6084772" y="4016956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2900495" y="4246737"/>
            <a:ext cx="1085211" cy="15388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10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本部長：知事</a:t>
            </a:r>
            <a:endParaRPr lang="en-US" altLang="ja-JP" sz="110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2896959" y="5571335"/>
            <a:ext cx="1085211" cy="15388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10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本部長：市長</a:t>
            </a:r>
            <a:endParaRPr lang="en-US" altLang="ja-JP" sz="110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0" name="直線矢印コネクタ 129"/>
          <p:cNvCxnSpPr>
            <a:stCxn id="37" idx="3"/>
          </p:cNvCxnSpPr>
          <p:nvPr/>
        </p:nvCxnSpPr>
        <p:spPr>
          <a:xfrm>
            <a:off x="5382599" y="4187144"/>
            <a:ext cx="1788222" cy="133495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>
            <a:stCxn id="80" idx="3"/>
          </p:cNvCxnSpPr>
          <p:nvPr/>
        </p:nvCxnSpPr>
        <p:spPr>
          <a:xfrm flipV="1">
            <a:off x="5382599" y="4489779"/>
            <a:ext cx="1788222" cy="1005198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角丸四角形 165"/>
          <p:cNvSpPr/>
          <p:nvPr/>
        </p:nvSpPr>
        <p:spPr bwMode="auto">
          <a:xfrm>
            <a:off x="6916658" y="1860204"/>
            <a:ext cx="2181436" cy="1772828"/>
          </a:xfrm>
          <a:prstGeom prst="roundRect">
            <a:avLst>
              <a:gd name="adj" fmla="val 8951"/>
            </a:avLst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108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7187967" y="3966141"/>
            <a:ext cx="1832784" cy="8567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369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77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lang="ja-JP" altLang="en-US" sz="1292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</a:t>
            </a:r>
            <a:endParaRPr lang="en-US" altLang="ja-JP" sz="1292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7257836" y="4320639"/>
            <a:ext cx="1721240" cy="420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3231" rIns="0" bIns="0" rtlCol="0" anchor="ctr"/>
          <a:lstStyle/>
          <a:p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・サミット諸行事に関する国の対応等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の情報収集等</a:t>
            </a:r>
            <a:endParaRPr kumimoji="1" lang="ja-JP" altLang="en-US" sz="738" dirty="0"/>
          </a:p>
        </p:txBody>
      </p:sp>
      <p:sp>
        <p:nvSpPr>
          <p:cNvPr id="106" name="正方形/長方形 105"/>
          <p:cNvSpPr/>
          <p:nvPr/>
        </p:nvSpPr>
        <p:spPr>
          <a:xfrm>
            <a:off x="7257836" y="4256710"/>
            <a:ext cx="454502" cy="127856"/>
          </a:xfrm>
          <a:prstGeom prst="rect">
            <a:avLst/>
          </a:prstGeom>
          <a:solidFill>
            <a:schemeClr val="accent1"/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738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</a:t>
            </a:r>
            <a:endParaRPr lang="en-US" altLang="ja-JP" sz="831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8436895" y="4067720"/>
            <a:ext cx="542181" cy="15388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事務局長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36" name="グループ化 135"/>
          <p:cNvGrpSpPr/>
          <p:nvPr/>
        </p:nvGrpSpPr>
        <p:grpSpPr>
          <a:xfrm>
            <a:off x="7019402" y="2069948"/>
            <a:ext cx="2015386" cy="737400"/>
            <a:chOff x="7420981" y="2035772"/>
            <a:chExt cx="2080708" cy="917767"/>
          </a:xfrm>
        </p:grpSpPr>
        <p:sp>
          <p:nvSpPr>
            <p:cNvPr id="99" name="角丸四角形 98"/>
            <p:cNvSpPr/>
            <p:nvPr/>
          </p:nvSpPr>
          <p:spPr bwMode="auto">
            <a:xfrm>
              <a:off x="7420981" y="2035772"/>
              <a:ext cx="2080708" cy="917767"/>
            </a:xfrm>
            <a:prstGeom prst="round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9060" tIns="49530" rIns="99060" bIns="49530" numCol="1" rtlCol="0" anchor="ctr" anchorCtr="0" compatLnSpc="1">
              <a:prstTxWarp prst="textNoShape">
                <a:avLst/>
              </a:prstTxWarp>
            </a:bodyPr>
            <a:lstStyle/>
            <a:p>
              <a:pPr marL="371456" indent="-371456" algn="ctr" fontAlgn="base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</a:pPr>
              <a:endParaRPr lang="ja-JP" altLang="en-US" sz="1108" b="1"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7487317" y="2163289"/>
              <a:ext cx="1902559" cy="67434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noAutofit/>
            </a:bodyPr>
            <a:lstStyle/>
            <a:p>
              <a:pPr algn="ctr"/>
              <a:endParaRPr lang="en-US" altLang="ja-JP" sz="64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292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G20</a:t>
              </a:r>
              <a:r>
                <a:rPr lang="ja-JP" altLang="en-US" sz="1292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</a:t>
              </a:r>
              <a:r>
                <a:rPr lang="ja-JP" altLang="en-US" sz="1292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事務局</a:t>
              </a:r>
              <a:endParaRPr lang="en-US" altLang="ja-JP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45" name="テキスト ボックス 144"/>
          <p:cNvSpPr txBox="1"/>
          <p:nvPr/>
        </p:nvSpPr>
        <p:spPr>
          <a:xfrm>
            <a:off x="7832158" y="2877589"/>
            <a:ext cx="509915" cy="2773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消防統括</a:t>
            </a:r>
            <a:endParaRPr lang="en-US" altLang="ja-JP" sz="831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警戒本部</a:t>
            </a:r>
            <a:endParaRPr lang="ja-JP" altLang="en-US" sz="36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8412229" y="2877589"/>
            <a:ext cx="514256" cy="274372"/>
          </a:xfrm>
          <a:prstGeom prst="rect">
            <a:avLst/>
          </a:prstGeom>
          <a:solidFill>
            <a:srgbClr val="FF00FF"/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zh-TW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現地医療</a:t>
            </a:r>
            <a:endParaRPr lang="en-US" altLang="zh-TW" sz="831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対策本部</a:t>
            </a:r>
            <a:endParaRPr lang="ja-JP" altLang="en-US" sz="36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6" name="楕円 155"/>
          <p:cNvSpPr/>
          <p:nvPr/>
        </p:nvSpPr>
        <p:spPr>
          <a:xfrm>
            <a:off x="7739106" y="3365175"/>
            <a:ext cx="1285705" cy="2228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77" b="1" dirty="0"/>
          </a:p>
        </p:txBody>
      </p:sp>
      <p:sp>
        <p:nvSpPr>
          <p:cNvPr id="157" name="正方形/長方形 156"/>
          <p:cNvSpPr/>
          <p:nvPr/>
        </p:nvSpPr>
        <p:spPr>
          <a:xfrm>
            <a:off x="7834740" y="3355365"/>
            <a:ext cx="1094435" cy="24954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92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各国要人・政府関係者</a:t>
            </a:r>
            <a:endParaRPr lang="en-US" altLang="ja-JP" sz="923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3" name="下矢印 162"/>
          <p:cNvSpPr/>
          <p:nvPr/>
        </p:nvSpPr>
        <p:spPr>
          <a:xfrm>
            <a:off x="8001663" y="3157328"/>
            <a:ext cx="760590" cy="198848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77"/>
          </a:p>
        </p:txBody>
      </p:sp>
      <p:sp>
        <p:nvSpPr>
          <p:cNvPr id="165" name="正方形/長方形 164"/>
          <p:cNvSpPr/>
          <p:nvPr/>
        </p:nvSpPr>
        <p:spPr>
          <a:xfrm>
            <a:off x="8111246" y="3134078"/>
            <a:ext cx="547218" cy="24954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73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要人救護・救急対応</a:t>
            </a:r>
            <a:endParaRPr lang="en-US" altLang="ja-JP" sz="738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67" name="直線矢印コネクタ 166"/>
          <p:cNvCxnSpPr/>
          <p:nvPr/>
        </p:nvCxnSpPr>
        <p:spPr>
          <a:xfrm flipH="1" flipV="1">
            <a:off x="7595525" y="2806548"/>
            <a:ext cx="7198" cy="11496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正方形/長方形 167"/>
          <p:cNvSpPr/>
          <p:nvPr/>
        </p:nvSpPr>
        <p:spPr>
          <a:xfrm>
            <a:off x="7600254" y="3736400"/>
            <a:ext cx="578592" cy="137956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73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1108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6075258" y="5023016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384634" y="907673"/>
            <a:ext cx="5191918" cy="6482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事態対策</a:t>
            </a:r>
            <a:r>
              <a:rPr lang="zh-TW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本部長：内閣総理大臣（事態対処法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TW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ja-JP" altLang="en-US" sz="1015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zh-TW" altLang="en-US" sz="101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zh-TW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都道府県国民保護対策本部長：都道府県知事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国民保護法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TW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zh-TW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r>
              <a:rPr lang="zh-TW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市町村国民保護対策本部長：市町村長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国民保護法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TW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zh-TW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</a:t>
            </a:r>
            <a:r>
              <a:rPr lang="zh-TW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384635" y="772441"/>
            <a:ext cx="1468520" cy="2485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15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関係法令</a:t>
            </a:r>
            <a:endParaRPr lang="ja-JP" altLang="en-US" sz="101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179855" y="4931213"/>
            <a:ext cx="1076271" cy="2485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015" dirty="0" smtClean="0"/>
              <a:t>総合調整</a:t>
            </a:r>
            <a:endParaRPr lang="ja-JP" altLang="en-US" sz="1015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784000" y="648936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 Black" panose="020B0A04020102020204" pitchFamily="34" charset="0"/>
              </a:rPr>
              <a:t>5</a:t>
            </a:r>
            <a:endParaRPr kumimoji="1" lang="ja-JP" altLang="en-US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7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カギ線コネクタ 61"/>
          <p:cNvCxnSpPr/>
          <p:nvPr/>
        </p:nvCxnSpPr>
        <p:spPr>
          <a:xfrm rot="5400000">
            <a:off x="2123525" y="2700971"/>
            <a:ext cx="675891" cy="1"/>
          </a:xfrm>
          <a:prstGeom prst="bentConnector3">
            <a:avLst>
              <a:gd name="adj1" fmla="val 50000"/>
            </a:avLst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カギ線コネクタ 60"/>
          <p:cNvCxnSpPr/>
          <p:nvPr/>
        </p:nvCxnSpPr>
        <p:spPr>
          <a:xfrm rot="5400000">
            <a:off x="4493677" y="2683747"/>
            <a:ext cx="675891" cy="1"/>
          </a:xfrm>
          <a:prstGeom prst="bentConnector3">
            <a:avLst>
              <a:gd name="adj1" fmla="val 50000"/>
            </a:avLst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角丸四角形 33"/>
          <p:cNvSpPr/>
          <p:nvPr/>
        </p:nvSpPr>
        <p:spPr bwMode="auto">
          <a:xfrm>
            <a:off x="973635" y="5102049"/>
            <a:ext cx="5221926" cy="119575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176085" y="674077"/>
            <a:ext cx="6433750" cy="5767244"/>
          </a:xfrm>
          <a:prstGeom prst="roundRect">
            <a:avLst>
              <a:gd name="adj" fmla="val 5597"/>
            </a:avLst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305100" y="328853"/>
            <a:ext cx="3348726" cy="26115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非常災害発生時フロー図</a:t>
            </a:r>
            <a:endParaRPr lang="ja-JP" altLang="en-US" sz="147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982994" y="5098283"/>
            <a:ext cx="1176325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b="1" dirty="0"/>
              <a:t>大阪市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899390" y="1683970"/>
            <a:ext cx="5296171" cy="175209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046737" y="1727383"/>
            <a:ext cx="1437730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b="1" dirty="0"/>
              <a:t>国</a:t>
            </a:r>
          </a:p>
        </p:txBody>
      </p:sp>
      <p:sp>
        <p:nvSpPr>
          <p:cNvPr id="93" name="角丸四角形 92"/>
          <p:cNvSpPr/>
          <p:nvPr/>
        </p:nvSpPr>
        <p:spPr bwMode="auto">
          <a:xfrm>
            <a:off x="932388" y="3777342"/>
            <a:ext cx="5263173" cy="119670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292" b="1">
              <a:latin typeface="Arial" charset="0"/>
              <a:ea typeface="ＭＳ Ｐゴシック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941605" y="3797744"/>
            <a:ext cx="1437730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92" b="1" dirty="0"/>
              <a:t>大阪府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17582" y="4628134"/>
            <a:ext cx="2086088" cy="2702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府関係部局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076697" y="3476179"/>
            <a:ext cx="609461" cy="2485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015" dirty="0"/>
              <a:t>連携</a:t>
            </a:r>
          </a:p>
        </p:txBody>
      </p:sp>
      <p:sp>
        <p:nvSpPr>
          <p:cNvPr id="59" name="左中かっこ 58"/>
          <p:cNvSpPr/>
          <p:nvPr/>
        </p:nvSpPr>
        <p:spPr>
          <a:xfrm>
            <a:off x="754356" y="1647001"/>
            <a:ext cx="141807" cy="1830792"/>
          </a:xfrm>
          <a:prstGeom prst="leftBrace">
            <a:avLst>
              <a:gd name="adj1" fmla="val 29018"/>
              <a:gd name="adj2" fmla="val 48055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2983" y="2125742"/>
            <a:ext cx="988505" cy="6038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108" b="1" dirty="0"/>
              <a:t>必要に</a:t>
            </a:r>
            <a:endParaRPr lang="en-US" altLang="ja-JP" sz="1108" b="1" dirty="0"/>
          </a:p>
          <a:p>
            <a:r>
              <a:rPr lang="ja-JP" altLang="en-US" sz="1108" b="1" dirty="0"/>
              <a:t>応じて</a:t>
            </a:r>
            <a:endParaRPr lang="en-US" altLang="ja-JP" sz="1108" b="1" dirty="0"/>
          </a:p>
          <a:p>
            <a:r>
              <a:rPr lang="ja-JP" altLang="en-US" sz="1108" b="1" dirty="0"/>
              <a:t>設置</a:t>
            </a:r>
            <a:endParaRPr lang="en-US" altLang="ja-JP" sz="1108" b="1" dirty="0"/>
          </a:p>
        </p:txBody>
      </p:sp>
      <p:cxnSp>
        <p:nvCxnSpPr>
          <p:cNvPr id="69" name="直線コネクタ 68"/>
          <p:cNvCxnSpPr>
            <a:stCxn id="37" idx="2"/>
            <a:endCxn id="42" idx="0"/>
          </p:cNvCxnSpPr>
          <p:nvPr/>
        </p:nvCxnSpPr>
        <p:spPr>
          <a:xfrm flipH="1">
            <a:off x="3460626" y="4437199"/>
            <a:ext cx="1" cy="190936"/>
          </a:xfrm>
          <a:prstGeom prst="line">
            <a:avLst/>
          </a:prstGeom>
          <a:ln w="47625"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/>
          <p:cNvCxnSpPr/>
          <p:nvPr/>
        </p:nvCxnSpPr>
        <p:spPr>
          <a:xfrm flipH="1">
            <a:off x="2056517" y="3397082"/>
            <a:ext cx="13351" cy="462993"/>
          </a:xfrm>
          <a:prstGeom prst="line">
            <a:avLst/>
          </a:prstGeom>
          <a:ln w="476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2417581" y="5923435"/>
            <a:ext cx="2086088" cy="2702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市関係部局</a:t>
            </a:r>
          </a:p>
        </p:txBody>
      </p:sp>
      <p:cxnSp>
        <p:nvCxnSpPr>
          <p:cNvPr id="92" name="直線コネクタ 91"/>
          <p:cNvCxnSpPr/>
          <p:nvPr/>
        </p:nvCxnSpPr>
        <p:spPr>
          <a:xfrm>
            <a:off x="2087777" y="4797900"/>
            <a:ext cx="594" cy="435973"/>
          </a:xfrm>
          <a:prstGeom prst="line">
            <a:avLst/>
          </a:prstGeom>
          <a:ln w="4762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テキスト ボックス 79"/>
          <p:cNvSpPr txBox="1"/>
          <p:nvPr/>
        </p:nvSpPr>
        <p:spPr>
          <a:xfrm>
            <a:off x="1538654" y="5244922"/>
            <a:ext cx="3843944" cy="5001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市災害対策本部</a:t>
            </a:r>
            <a:endParaRPr lang="en-US" altLang="ja-JP" sz="1477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101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38654" y="3937088"/>
            <a:ext cx="3843944" cy="500111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府災害対策本部</a:t>
            </a:r>
          </a:p>
          <a:p>
            <a:pPr algn="ctr"/>
            <a:endParaRPr lang="ja-JP" altLang="en-US" sz="101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97" name="直線コネクタ 96"/>
          <p:cNvCxnSpPr/>
          <p:nvPr/>
        </p:nvCxnSpPr>
        <p:spPr>
          <a:xfrm flipH="1">
            <a:off x="3460623" y="5699926"/>
            <a:ext cx="1" cy="212685"/>
          </a:xfrm>
          <a:prstGeom prst="line">
            <a:avLst/>
          </a:prstGeom>
          <a:ln w="47625">
            <a:headEnd type="none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6067804" y="4012331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2900495" y="4246737"/>
            <a:ext cx="1085211" cy="15388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10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本部長：知事</a:t>
            </a:r>
            <a:endParaRPr lang="en-US" altLang="ja-JP" sz="110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2896959" y="5571335"/>
            <a:ext cx="1085211" cy="15388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1108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本部長：市長</a:t>
            </a:r>
            <a:endParaRPr lang="en-US" altLang="ja-JP" sz="1108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30" name="直線矢印コネクタ 129"/>
          <p:cNvCxnSpPr>
            <a:stCxn id="37" idx="3"/>
          </p:cNvCxnSpPr>
          <p:nvPr/>
        </p:nvCxnSpPr>
        <p:spPr>
          <a:xfrm>
            <a:off x="5382598" y="4187143"/>
            <a:ext cx="1709601" cy="94080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矢印コネクタ 150"/>
          <p:cNvCxnSpPr>
            <a:stCxn id="80" idx="3"/>
          </p:cNvCxnSpPr>
          <p:nvPr/>
        </p:nvCxnSpPr>
        <p:spPr>
          <a:xfrm flipV="1">
            <a:off x="5382598" y="4541834"/>
            <a:ext cx="1701448" cy="953143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正方形/長方形 173"/>
          <p:cNvSpPr/>
          <p:nvPr/>
        </p:nvSpPr>
        <p:spPr>
          <a:xfrm>
            <a:off x="6064214" y="5032053"/>
            <a:ext cx="663513" cy="286695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2944" y="894375"/>
            <a:ext cx="5772618" cy="6482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endParaRPr lang="en-US" altLang="ja-JP" sz="101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非常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災害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対策本部長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：国務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大臣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lang="en-US" altLang="ja-JP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条）、緊急災害対策本部長：内閣総理大臣（第</a:t>
            </a:r>
            <a:r>
              <a:rPr lang="en-US" altLang="ja-JP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15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条の３）</a:t>
            </a:r>
            <a:endParaRPr lang="en-US" altLang="ja-JP" sz="101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都道府県災害対策本部長：都道府県知事（第</a:t>
            </a:r>
            <a:r>
              <a:rPr lang="en-US" altLang="ja-JP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条）</a:t>
            </a:r>
            <a:endParaRPr lang="en-US" altLang="ja-JP" sz="1015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市町村災害対策本部長：市町村長（第</a:t>
            </a:r>
            <a:r>
              <a:rPr lang="en-US" altLang="ja-JP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015" dirty="0">
                <a:latin typeface="Meiryo UI" panose="020B0604030504040204" pitchFamily="50" charset="-128"/>
                <a:ea typeface="Meiryo UI" panose="020B0604030504040204" pitchFamily="50" charset="-128"/>
              </a:rPr>
              <a:t>条の２）　　　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22944" y="759143"/>
            <a:ext cx="1468520" cy="248530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01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災害対策基本法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19425" y="4530027"/>
            <a:ext cx="778021" cy="9448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108" b="1" dirty="0"/>
              <a:t>国の設置にかかわらず</a:t>
            </a:r>
            <a:endParaRPr lang="en-US" altLang="ja-JP" sz="1108" b="1" dirty="0"/>
          </a:p>
          <a:p>
            <a:r>
              <a:rPr lang="ja-JP" altLang="en-US" sz="1108" b="1" dirty="0"/>
              <a:t>都道府県等が設置</a:t>
            </a:r>
            <a:endParaRPr lang="en-US" altLang="ja-JP" sz="1108" b="1" dirty="0"/>
          </a:p>
        </p:txBody>
      </p:sp>
      <p:sp>
        <p:nvSpPr>
          <p:cNvPr id="70" name="左中かっこ 69"/>
          <p:cNvSpPr/>
          <p:nvPr/>
        </p:nvSpPr>
        <p:spPr>
          <a:xfrm>
            <a:off x="754356" y="3724710"/>
            <a:ext cx="116301" cy="2573094"/>
          </a:xfrm>
          <a:prstGeom prst="leftBrace">
            <a:avLst>
              <a:gd name="adj1" fmla="val 29018"/>
              <a:gd name="adj2" fmla="val 48055"/>
            </a:avLst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62"/>
          </a:p>
        </p:txBody>
      </p:sp>
      <p:sp>
        <p:nvSpPr>
          <p:cNvPr id="73" name="正方形/長方形 72"/>
          <p:cNvSpPr/>
          <p:nvPr/>
        </p:nvSpPr>
        <p:spPr>
          <a:xfrm>
            <a:off x="7092199" y="3970067"/>
            <a:ext cx="1832784" cy="8567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altLang="ja-JP" sz="369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77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lang="ja-JP" altLang="en-US" sz="1292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協議会</a:t>
            </a:r>
            <a:endParaRPr lang="en-US" altLang="ja-JP" sz="1292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162069" y="4324564"/>
            <a:ext cx="1721240" cy="420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3231" rIns="0" bIns="0" rtlCol="0" anchor="ctr"/>
          <a:lstStyle/>
          <a:p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・サミット諸行事に関する国の対応等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の情報収集等</a:t>
            </a:r>
            <a:endParaRPr kumimoji="1" lang="ja-JP" altLang="en-US" sz="738" dirty="0"/>
          </a:p>
        </p:txBody>
      </p:sp>
      <p:sp>
        <p:nvSpPr>
          <p:cNvPr id="78" name="正方形/長方形 77"/>
          <p:cNvSpPr/>
          <p:nvPr/>
        </p:nvSpPr>
        <p:spPr>
          <a:xfrm>
            <a:off x="7162068" y="4260636"/>
            <a:ext cx="454502" cy="127856"/>
          </a:xfrm>
          <a:prstGeom prst="rect">
            <a:avLst/>
          </a:prstGeom>
          <a:solidFill>
            <a:schemeClr val="accent1"/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ja-JP" altLang="en-US" sz="738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</a:t>
            </a:r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</a:t>
            </a:r>
            <a:endParaRPr lang="en-US" altLang="ja-JP" sz="831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8341128" y="4071646"/>
            <a:ext cx="542181" cy="15388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>
                <a:shade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ts val="1200"/>
              </a:lnSpc>
            </a:pPr>
            <a:r>
              <a:rPr lang="ja-JP" altLang="en-US" sz="83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事務局長</a:t>
            </a:r>
            <a:endParaRPr lang="en-US" altLang="ja-JP" sz="83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7389319" y="3701769"/>
            <a:ext cx="848530" cy="21485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lnSpc>
                <a:spcPts val="969"/>
              </a:lnSpc>
            </a:pPr>
            <a:r>
              <a:rPr lang="ja-JP" altLang="en-US" sz="73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情報収集</a:t>
            </a:r>
            <a:endParaRPr lang="en-US" altLang="ja-JP" sz="1108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6916658" y="1905884"/>
            <a:ext cx="2181436" cy="1727148"/>
          </a:xfrm>
          <a:prstGeom prst="roundRect">
            <a:avLst>
              <a:gd name="adj" fmla="val 8951"/>
            </a:avLst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9060" tIns="49530" rIns="99060" bIns="49530" numCol="1" rtlCol="0" anchor="ctr" anchorCtr="0" compatLnSpc="1">
            <a:prstTxWarp prst="textNoShape">
              <a:avLst/>
            </a:prstTxWarp>
          </a:bodyPr>
          <a:lstStyle/>
          <a:p>
            <a:pPr marL="371456" indent="-371456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endParaRPr lang="ja-JP" altLang="en-US" sz="1108" b="1"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7019402" y="2125741"/>
            <a:ext cx="2015386" cy="681605"/>
            <a:chOff x="7420981" y="2105214"/>
            <a:chExt cx="2080708" cy="848325"/>
          </a:xfrm>
        </p:grpSpPr>
        <p:sp>
          <p:nvSpPr>
            <p:cNvPr id="102" name="角丸四角形 101"/>
            <p:cNvSpPr/>
            <p:nvPr/>
          </p:nvSpPr>
          <p:spPr bwMode="auto">
            <a:xfrm>
              <a:off x="7420981" y="2105214"/>
              <a:ext cx="2080708" cy="848325"/>
            </a:xfrm>
            <a:prstGeom prst="roundRect">
              <a:avLst/>
            </a:prstGeom>
            <a:solidFill>
              <a:schemeClr val="bg1"/>
            </a:solidFill>
            <a:ln w="635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9060" tIns="49530" rIns="99060" bIns="49530" numCol="1" rtlCol="0" anchor="ctr" anchorCtr="0" compatLnSpc="1">
              <a:prstTxWarp prst="textNoShape">
                <a:avLst/>
              </a:prstTxWarp>
            </a:bodyPr>
            <a:lstStyle/>
            <a:p>
              <a:pPr marL="371456" indent="-371456" algn="ctr" fontAlgn="base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</a:pPr>
              <a:endParaRPr lang="ja-JP" altLang="en-US" sz="1108" b="1"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7487316" y="2267784"/>
              <a:ext cx="1902559" cy="61787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 anchor="t" anchorCtr="0">
              <a:noAutofit/>
            </a:bodyPr>
            <a:lstStyle/>
            <a:p>
              <a:pPr algn="ctr"/>
              <a:endParaRPr lang="en-US" altLang="ja-JP" sz="64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en-US" altLang="ja-JP" sz="1292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G20</a:t>
              </a:r>
              <a:r>
                <a:rPr lang="ja-JP" altLang="en-US" sz="1292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サミット</a:t>
              </a:r>
              <a:r>
                <a:rPr lang="ja-JP" altLang="en-US" sz="1292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事務局</a:t>
              </a:r>
              <a:endParaRPr lang="en-US" altLang="ja-JP" sz="1292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6" name="テキスト ボックス 105"/>
          <p:cNvSpPr txBox="1"/>
          <p:nvPr/>
        </p:nvSpPr>
        <p:spPr>
          <a:xfrm>
            <a:off x="7832158" y="2877589"/>
            <a:ext cx="509915" cy="27731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消防統括</a:t>
            </a:r>
            <a:endParaRPr lang="en-US" altLang="ja-JP" sz="831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警戒本部</a:t>
            </a:r>
            <a:endParaRPr lang="ja-JP" altLang="en-US" sz="36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412229" y="2877589"/>
            <a:ext cx="514256" cy="274372"/>
          </a:xfrm>
          <a:prstGeom prst="rect">
            <a:avLst/>
          </a:prstGeom>
          <a:solidFill>
            <a:srgbClr val="FF00FF"/>
          </a:solidFill>
          <a:ln w="19050"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algn="ctr"/>
            <a:r>
              <a:rPr lang="zh-TW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現地医療</a:t>
            </a:r>
            <a:endParaRPr lang="en-US" altLang="zh-TW" sz="831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831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対策本部</a:t>
            </a:r>
            <a:endParaRPr lang="ja-JP" altLang="en-US" sz="36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楕円 107"/>
          <p:cNvSpPr/>
          <p:nvPr/>
        </p:nvSpPr>
        <p:spPr>
          <a:xfrm>
            <a:off x="7739106" y="3365175"/>
            <a:ext cx="1285705" cy="2228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77" b="1" dirty="0"/>
          </a:p>
        </p:txBody>
      </p:sp>
      <p:sp>
        <p:nvSpPr>
          <p:cNvPr id="109" name="正方形/長方形 108"/>
          <p:cNvSpPr/>
          <p:nvPr/>
        </p:nvSpPr>
        <p:spPr>
          <a:xfrm>
            <a:off x="7834740" y="3355365"/>
            <a:ext cx="1094435" cy="24954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923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各国要人・政府関係者</a:t>
            </a:r>
            <a:endParaRPr lang="en-US" altLang="ja-JP" sz="923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下矢印 109"/>
          <p:cNvSpPr/>
          <p:nvPr/>
        </p:nvSpPr>
        <p:spPr>
          <a:xfrm>
            <a:off x="8001663" y="3157328"/>
            <a:ext cx="760590" cy="198848"/>
          </a:xfrm>
          <a:prstGeom prst="down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77"/>
          </a:p>
        </p:txBody>
      </p:sp>
      <p:sp>
        <p:nvSpPr>
          <p:cNvPr id="111" name="正方形/長方形 110"/>
          <p:cNvSpPr/>
          <p:nvPr/>
        </p:nvSpPr>
        <p:spPr>
          <a:xfrm>
            <a:off x="8111246" y="3134078"/>
            <a:ext cx="547218" cy="24954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rtlCol="0" anchor="ctr"/>
          <a:lstStyle/>
          <a:p>
            <a:pPr algn="ctr">
              <a:lnSpc>
                <a:spcPts val="969"/>
              </a:lnSpc>
            </a:pPr>
            <a:r>
              <a:rPr lang="ja-JP" altLang="en-US" sz="73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要人救護・救急対応</a:t>
            </a:r>
            <a:endParaRPr lang="en-US" altLang="ja-JP" sz="738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 flipH="1" flipV="1">
            <a:off x="7499757" y="2810474"/>
            <a:ext cx="7198" cy="114962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2096411" y="4925060"/>
            <a:ext cx="609461" cy="2485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015" dirty="0"/>
              <a:t>連携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784000" y="6489360"/>
            <a:ext cx="3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Arial Black" panose="020B0A04020102020204" pitchFamily="34" charset="0"/>
              </a:rPr>
              <a:t>6</a:t>
            </a:r>
            <a:endParaRPr kumimoji="1" lang="ja-JP" altLang="en-US" sz="1600" dirty="0">
              <a:latin typeface="Arial Black" panose="020B0A04020102020204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838216" y="2862150"/>
            <a:ext cx="1930239" cy="4102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全国務大臣等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49755" y="2022977"/>
            <a:ext cx="1930239" cy="4102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TW" altLang="en-US" sz="147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緊急災害</a:t>
            </a:r>
            <a:r>
              <a:rPr lang="zh-TW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対策本部</a:t>
            </a:r>
          </a:p>
          <a:p>
            <a:pPr algn="ctr"/>
            <a:r>
              <a:rPr lang="ja-JP" altLang="en-US" sz="1108" dirty="0">
                <a:latin typeface="Meiryo UI" panose="020B0604030504040204" pitchFamily="50" charset="-128"/>
                <a:ea typeface="Meiryo UI" panose="020B0604030504040204" pitchFamily="50" charset="-128"/>
              </a:rPr>
              <a:t>（本部長</a:t>
            </a:r>
            <a:r>
              <a:rPr lang="ja-JP" altLang="en-US" sz="1108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：内閣総理大臣）</a:t>
            </a:r>
            <a:endParaRPr lang="ja-JP" altLang="en-US" sz="96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11536" y="2868550"/>
            <a:ext cx="1930239" cy="4102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内閣官房等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23075" y="2029377"/>
            <a:ext cx="1930239" cy="4102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ja-JP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非常</a:t>
            </a:r>
            <a:r>
              <a:rPr lang="zh-TW" altLang="en-US" sz="147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災害</a:t>
            </a:r>
            <a:r>
              <a:rPr lang="zh-TW" altLang="en-US" sz="147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対策本部</a:t>
            </a:r>
          </a:p>
          <a:p>
            <a:pPr algn="ctr"/>
            <a:r>
              <a:rPr lang="ja-JP" altLang="en-US" sz="1108" dirty="0">
                <a:latin typeface="Meiryo UI" panose="020B0604030504040204" pitchFamily="50" charset="-128"/>
                <a:ea typeface="Meiryo UI" panose="020B0604030504040204" pitchFamily="50" charset="-128"/>
              </a:rPr>
              <a:t>（本部長</a:t>
            </a:r>
            <a:r>
              <a:rPr lang="ja-JP" altLang="en-US" sz="1108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：防災担当大臣）</a:t>
            </a:r>
            <a:endParaRPr lang="ja-JP" altLang="en-US" sz="96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747412" y="1746073"/>
            <a:ext cx="1780933" cy="2628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108" b="1" dirty="0" smtClean="0"/>
              <a:t>＜非常災害発生時＞</a:t>
            </a:r>
            <a:endParaRPr lang="en-US" altLang="ja-JP" sz="1108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392086" y="1739226"/>
            <a:ext cx="2879072" cy="2628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sz="1050" b="1" dirty="0" smtClean="0"/>
              <a:t>＜著しく異常かつ激甚な非常災害発生時＞</a:t>
            </a:r>
            <a:endParaRPr lang="en-US" altLang="ja-JP" sz="1050" b="1" dirty="0"/>
          </a:p>
        </p:txBody>
      </p:sp>
    </p:spTree>
    <p:extLst>
      <p:ext uri="{BB962C8B-B14F-4D97-AF65-F5344CB8AC3E}">
        <p14:creationId xmlns:p14="http://schemas.microsoft.com/office/powerpoint/2010/main" val="242366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1246</Words>
  <Application>Microsoft Office PowerPoint</Application>
  <PresentationFormat>画面に合わせる (4:3)</PresentationFormat>
  <Paragraphs>327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Meiryo UI</vt:lpstr>
      <vt:lpstr>ＭＳ Ｐゴシック</vt:lpstr>
      <vt:lpstr>游ゴシック</vt:lpstr>
      <vt:lpstr>游ゴシック Light</vt:lpstr>
      <vt:lpstr>Arial</vt:lpstr>
      <vt:lpstr>Arial Black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G20大阪サミット運営体制図（協議会・府市関係部局）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小西　啓太</dc:creator>
  <cp:lastModifiedBy>Windows ユーザー</cp:lastModifiedBy>
  <cp:revision>51</cp:revision>
  <cp:lastPrinted>2019-06-14T04:43:11Z</cp:lastPrinted>
  <dcterms:created xsi:type="dcterms:W3CDTF">2019-05-29T05:01:51Z</dcterms:created>
  <dcterms:modified xsi:type="dcterms:W3CDTF">2019-06-14T04:43:13Z</dcterms:modified>
</cp:coreProperties>
</file>