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3681075" cy="9972675"/>
  <p:notesSz cx="9939338" cy="6807200"/>
  <p:defaultTextStyle>
    <a:defPPr>
      <a:defRPr lang="ja-JP"/>
    </a:defPPr>
    <a:lvl1pPr marL="0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1pPr>
    <a:lvl2pPr marL="67579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2pPr>
    <a:lvl3pPr marL="1351593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3pPr>
    <a:lvl4pPr marL="202738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4pPr>
    <a:lvl5pPr marL="270318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5pPr>
    <a:lvl6pPr marL="337898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6pPr>
    <a:lvl7pPr marL="405477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7pPr>
    <a:lvl8pPr marL="4730575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8pPr>
    <a:lvl9pPr marL="540637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1">
          <p15:clr>
            <a:srgbClr val="A4A3A4"/>
          </p15:clr>
        </p15:guide>
        <p15:guide id="2" pos="430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434" autoAdjust="0"/>
  </p:normalViewPr>
  <p:slideViewPr>
    <p:cSldViewPr>
      <p:cViewPr varScale="1">
        <p:scale>
          <a:sx n="49" d="100"/>
          <a:sy n="49" d="100"/>
        </p:scale>
        <p:origin x="1716" y="48"/>
      </p:cViewPr>
      <p:guideLst>
        <p:guide orient="horz" pos="3141"/>
        <p:guide pos="43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6081" y="3097995"/>
            <a:ext cx="11628914" cy="2137661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52161" y="5651182"/>
            <a:ext cx="9576753" cy="25485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1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27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03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78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54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30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06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2019/11/11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44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2019/11/11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81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887718" y="558655"/>
            <a:ext cx="4308589" cy="1191411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57201" y="558655"/>
            <a:ext cx="12702498" cy="1191411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2019/11/11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396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2019/11/11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00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710" y="6408369"/>
            <a:ext cx="11628914" cy="1980684"/>
          </a:xfrm>
        </p:spPr>
        <p:txBody>
          <a:bodyPr anchor="t"/>
          <a:lstStyle>
            <a:lvl1pPr algn="l">
              <a:defRPr sz="59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710" y="4226846"/>
            <a:ext cx="11628914" cy="2181522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5796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515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20273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031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7898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5477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3057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063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2019/11/11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023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57202" y="3257280"/>
            <a:ext cx="8505543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690762" y="3257280"/>
            <a:ext cx="8505544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2019/11/11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78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232310"/>
            <a:ext cx="6044851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4054" y="3162631"/>
            <a:ext cx="6044851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949798" y="2232310"/>
            <a:ext cx="6047225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949798" y="3162631"/>
            <a:ext cx="6047225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2019/11/11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7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2019/11/11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08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2019/11/11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91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5" y="397060"/>
            <a:ext cx="4500979" cy="1689814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48920" y="397061"/>
            <a:ext cx="7648101" cy="8511402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4055" y="2086876"/>
            <a:ext cx="4500979" cy="6821587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2019/11/11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15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81586" y="6980873"/>
            <a:ext cx="8208645" cy="824131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681586" y="891077"/>
            <a:ext cx="8208645" cy="5983605"/>
          </a:xfrm>
        </p:spPr>
        <p:txBody>
          <a:bodyPr/>
          <a:lstStyle>
            <a:lvl1pPr marL="0" indent="0">
              <a:buNone/>
              <a:defRPr sz="4800"/>
            </a:lvl1pPr>
            <a:lvl2pPr marL="675796" indent="0">
              <a:buNone/>
              <a:defRPr sz="4100"/>
            </a:lvl2pPr>
            <a:lvl3pPr marL="1351593" indent="0">
              <a:buNone/>
              <a:defRPr sz="3600"/>
            </a:lvl3pPr>
            <a:lvl4pPr marL="2027389" indent="0">
              <a:buNone/>
              <a:defRPr sz="3000"/>
            </a:lvl4pPr>
            <a:lvl5pPr marL="2703186" indent="0">
              <a:buNone/>
              <a:defRPr sz="3000"/>
            </a:lvl5pPr>
            <a:lvl6pPr marL="3378982" indent="0">
              <a:buNone/>
              <a:defRPr sz="3000"/>
            </a:lvl6pPr>
            <a:lvl7pPr marL="4054779" indent="0">
              <a:buNone/>
              <a:defRPr sz="3000"/>
            </a:lvl7pPr>
            <a:lvl8pPr marL="4730575" indent="0">
              <a:buNone/>
              <a:defRPr sz="3000"/>
            </a:lvl8pPr>
            <a:lvl9pPr marL="5406372" indent="0">
              <a:buNone/>
              <a:defRPr sz="3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681586" y="7805004"/>
            <a:ext cx="8208645" cy="1170404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2019/11/11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40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  <a:prstGeom prst="rect">
            <a:avLst/>
          </a:prstGeom>
        </p:spPr>
        <p:txBody>
          <a:bodyPr vert="horz" lIns="135159" tIns="67580" rIns="135159" bIns="6758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326959"/>
            <a:ext cx="12312968" cy="6581504"/>
          </a:xfrm>
          <a:prstGeom prst="rect">
            <a:avLst/>
          </a:prstGeom>
        </p:spPr>
        <p:txBody>
          <a:bodyPr vert="horz" lIns="135159" tIns="67580" rIns="135159" bIns="6758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4054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12D99-B5E8-42DB-840C-898EF39F3452}" type="datetimeFigureOut">
              <a:rPr kumimoji="1" lang="ja-JP" altLang="en-US" smtClean="0"/>
              <a:t>2019/11/11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74368" y="9243194"/>
            <a:ext cx="4332340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804770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23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51593" rtl="0" eaLnBrk="1" latinLnBrk="0" hangingPunct="1">
        <a:spcBef>
          <a:spcPct val="0"/>
        </a:spcBef>
        <a:buNone/>
        <a:defRPr kumimoji="1"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6847" indent="-506847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8169" indent="-422373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168949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65288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41084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1688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392677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68473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44270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7579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51593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02738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0318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7898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05477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730575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40637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角丸四角形 60"/>
          <p:cNvSpPr/>
          <p:nvPr/>
        </p:nvSpPr>
        <p:spPr>
          <a:xfrm>
            <a:off x="6887858" y="9150661"/>
            <a:ext cx="6764867" cy="670845"/>
          </a:xfrm>
          <a:prstGeom prst="roundRect">
            <a:avLst>
              <a:gd name="adj" fmla="val 1142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２０２０年度（令和２年度）の入学生から</a:t>
            </a:r>
            <a:r>
              <a:rPr lang="ja-JP" altLang="en-US" sz="1100" u="sng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学年進行方式により実施</a:t>
            </a:r>
            <a:endParaRPr lang="en-US" altLang="ja-JP" sz="1100" u="sng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※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但し、府大高専本科生は、上記入学生が４年生となる２０２３年度（令和５年度）より実施</a:t>
            </a:r>
            <a:endParaRPr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-20663" y="5952"/>
            <a:ext cx="13701738" cy="57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122537" tIns="61268" rIns="122537" bIns="612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2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府大・市大の</a:t>
            </a:r>
            <a:r>
              <a:rPr lang="ja-JP" altLang="en-US" sz="2200" kern="100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授業料等</a:t>
            </a:r>
            <a:r>
              <a:rPr lang="ja-JP" altLang="en-US" sz="22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の無償化</a:t>
            </a:r>
            <a:r>
              <a:rPr lang="ja-JP" altLang="en-US" sz="2200" kern="10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に</a:t>
            </a:r>
            <a:r>
              <a:rPr lang="ja-JP" altLang="en-US" sz="2200" kern="10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ついて　（案）</a:t>
            </a:r>
            <a:r>
              <a:rPr lang="ja-JP" altLang="en-US" sz="22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　　　　　　　　　　　</a:t>
            </a:r>
            <a:r>
              <a:rPr lang="ja-JP" altLang="en-US" sz="2200" kern="10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　</a:t>
            </a:r>
            <a:r>
              <a:rPr lang="ja-JP" altLang="en-US" sz="22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　　　　　　　　　　　　　　　　　　　　　</a:t>
            </a:r>
            <a:r>
              <a:rPr lang="en-US" altLang="ja-JP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R1.11.13</a:t>
            </a:r>
            <a:r>
              <a:rPr lang="ja-JP" altLang="en-US" sz="1400" kern="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t>　府民文化部</a:t>
            </a:r>
            <a:endParaRPr lang="ja-JP" altLang="en-US" sz="2200" kern="1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9780" y="799310"/>
            <a:ext cx="13642945" cy="57657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216000"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親</a:t>
            </a:r>
            <a:r>
              <a:rPr lang="ja-JP" altLang="en-US" sz="1200" dirty="0">
                <a:solidFill>
                  <a:schemeClr val="tx1"/>
                </a:solidFill>
              </a:rPr>
              <a:t>の</a:t>
            </a:r>
            <a:r>
              <a:rPr lang="ja-JP" altLang="en-US" sz="1200" dirty="0" smtClean="0">
                <a:solidFill>
                  <a:schemeClr val="tx1"/>
                </a:solidFill>
              </a:rPr>
              <a:t>経済事情や</a:t>
            </a:r>
            <a:r>
              <a:rPr lang="ja-JP" altLang="en-US" sz="1200" dirty="0">
                <a:solidFill>
                  <a:schemeClr val="tx1"/>
                </a:solidFill>
              </a:rPr>
              <a:t>家庭の個別</a:t>
            </a:r>
            <a:r>
              <a:rPr lang="ja-JP" altLang="en-US" sz="1200" dirty="0" smtClean="0">
                <a:solidFill>
                  <a:schemeClr val="tx1"/>
                </a:solidFill>
              </a:rPr>
              <a:t>事情によって、大阪の子どもたちが進学</a:t>
            </a:r>
            <a:r>
              <a:rPr lang="ja-JP" altLang="en-US" sz="1200" dirty="0">
                <a:solidFill>
                  <a:schemeClr val="tx1"/>
                </a:solidFill>
              </a:rPr>
              <a:t>を諦めること</a:t>
            </a:r>
            <a:r>
              <a:rPr lang="ja-JP" altLang="en-US" sz="1200" dirty="0" smtClean="0">
                <a:solidFill>
                  <a:schemeClr val="tx1"/>
                </a:solidFill>
              </a:rPr>
              <a:t>なくチャレンジできるよう、大阪で子育てをしている世帯への支援として、府大・市大の授業料等の無償化を実施する。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0" y="628951"/>
            <a:ext cx="1583953" cy="36004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制度の趣旨・目的</a:t>
            </a:r>
            <a:endParaRPr kumimoji="1"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44577" y="1686486"/>
            <a:ext cx="6758749" cy="8148697"/>
          </a:xfrm>
          <a:prstGeom prst="roundRect">
            <a:avLst>
              <a:gd name="adj" fmla="val 314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sz="1400" dirty="0"/>
          </a:p>
        </p:txBody>
      </p:sp>
      <p:sp>
        <p:nvSpPr>
          <p:cNvPr id="25" name="角丸四角形 24"/>
          <p:cNvSpPr/>
          <p:nvPr/>
        </p:nvSpPr>
        <p:spPr>
          <a:xfrm>
            <a:off x="23204" y="1519101"/>
            <a:ext cx="2304033" cy="2880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無償化の対象要件等</a:t>
            </a:r>
            <a:endParaRPr kumimoji="1" lang="ja-JP" altLang="en-US" sz="11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79680" y="2005111"/>
            <a:ext cx="6416841" cy="933911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・府大及び市大の学部・学域生、大学院生、府大高専本科生４・５年及び専攻科生</a:t>
            </a:r>
            <a:r>
              <a:rPr lang="ja-JP" altLang="en-US" sz="11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en-US" altLang="ja-JP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※</a:t>
            </a:r>
            <a:r>
              <a:rPr lang="ja-JP" altLang="en-US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１）</a:t>
            </a:r>
            <a:endParaRPr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・基準日に在籍していること</a:t>
            </a:r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en-US" altLang="ja-JP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※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１）留学生は除く。大学院生</a:t>
            </a:r>
            <a:r>
              <a:rPr lang="ja-JP" altLang="en-US" sz="11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については</a:t>
            </a:r>
            <a:r>
              <a:rPr lang="ja-JP" altLang="en-US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、大学卒業後、修士</a:t>
            </a:r>
            <a:r>
              <a:rPr lang="ja-JP" altLang="en-US" sz="11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課程（＝博士前期課程）</a:t>
            </a:r>
            <a:r>
              <a:rPr lang="ja-JP" altLang="en-US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及び市大法科大学</a:t>
            </a:r>
            <a:endParaRPr lang="en-US" altLang="ja-JP" sz="11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院（ロースクール）に直接</a:t>
            </a:r>
            <a:r>
              <a:rPr lang="ja-JP" altLang="en-US" sz="11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入学した者を対象とする。</a:t>
            </a:r>
            <a:r>
              <a:rPr lang="ja-JP" altLang="en-US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（社会人</a:t>
            </a:r>
            <a:r>
              <a:rPr lang="ja-JP" altLang="en-US" sz="11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大学院生は対象外</a:t>
            </a:r>
            <a:r>
              <a:rPr lang="ja-JP" altLang="en-US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en-US" altLang="ja-JP" sz="11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70647" y="3179234"/>
            <a:ext cx="6425873" cy="772161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100" dirty="0" smtClean="0">
                <a:latin typeface="+mj-ea"/>
                <a:ea typeface="+mj-ea"/>
              </a:rPr>
              <a:t>【</a:t>
            </a:r>
            <a:r>
              <a:rPr kumimoji="1" lang="ja-JP" altLang="en-US" sz="1100" dirty="0" smtClean="0">
                <a:latin typeface="+mj-ea"/>
                <a:ea typeface="+mj-ea"/>
              </a:rPr>
              <a:t>入　　　　学　 　　時</a:t>
            </a:r>
            <a:r>
              <a:rPr kumimoji="1" lang="en-US" altLang="ja-JP" sz="1100" dirty="0" smtClean="0">
                <a:latin typeface="+mj-ea"/>
                <a:ea typeface="+mj-ea"/>
              </a:rPr>
              <a:t>】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学生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本人及びその生計維持者（原則、父母）が、入学日の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３年以上前から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引き続き</a:t>
            </a:r>
            <a:endParaRPr kumimoji="1"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　　　　　 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大阪府内に住所を有していること。</a:t>
            </a:r>
            <a:endParaRPr kumimoji="1"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en-US" altLang="ja-JP" sz="1100" dirty="0" smtClean="0">
                <a:latin typeface="+mj-ea"/>
                <a:ea typeface="+mj-ea"/>
              </a:rPr>
              <a:t>【</a:t>
            </a:r>
            <a:r>
              <a:rPr lang="ja-JP" altLang="en-US" sz="1100" dirty="0" smtClean="0">
                <a:latin typeface="+mj-ea"/>
                <a:ea typeface="+mj-ea"/>
              </a:rPr>
              <a:t>入学以降（在学時）</a:t>
            </a:r>
            <a:r>
              <a:rPr lang="en-US" altLang="ja-JP" sz="1100" dirty="0" smtClean="0">
                <a:latin typeface="+mj-ea"/>
                <a:ea typeface="+mj-ea"/>
              </a:rPr>
              <a:t>】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学生</a:t>
            </a:r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本人及びその生計維持者が、基準日に大阪府内に在住していること。</a:t>
            </a:r>
            <a:endParaRPr kumimoji="1" lang="ja-JP" altLang="en-US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70647" y="4245975"/>
            <a:ext cx="6441282" cy="790987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・学生本人及びその生計維持者（原則、父母）の年収等で判定</a:t>
            </a:r>
            <a:endParaRPr kumimoji="1"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（国の高等教育の修学支援新制度の考え方を準用）</a:t>
            </a:r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・年収目安９１０万円未満を支援</a:t>
            </a:r>
            <a:endParaRPr kumimoji="1"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（府の私立高校授業料無償化制度の考え方を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準用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kumimoji="1" lang="ja-JP" altLang="en-US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270647" y="5230265"/>
            <a:ext cx="6425873" cy="2489469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kumimoji="1" lang="en-US" altLang="ja-JP" sz="1100" dirty="0" smtClean="0">
              <a:latin typeface="+mj-ea"/>
              <a:ea typeface="+mj-ea"/>
            </a:endParaRPr>
          </a:p>
          <a:p>
            <a:r>
              <a:rPr kumimoji="1" lang="en-US" altLang="ja-JP" sz="1100" dirty="0" smtClean="0">
                <a:latin typeface="+mj-ea"/>
                <a:ea typeface="+mj-ea"/>
              </a:rPr>
              <a:t>【</a:t>
            </a:r>
            <a:r>
              <a:rPr kumimoji="1" lang="ja-JP" altLang="en-US" sz="1100" dirty="0" smtClean="0">
                <a:latin typeface="+mj-ea"/>
                <a:ea typeface="+mj-ea"/>
              </a:rPr>
              <a:t>入        学        時</a:t>
            </a:r>
            <a:r>
              <a:rPr kumimoji="1" lang="en-US" altLang="ja-JP" sz="1100" dirty="0" smtClean="0">
                <a:latin typeface="+mj-ea"/>
                <a:ea typeface="+mj-ea"/>
              </a:rPr>
              <a:t>】</a:t>
            </a:r>
            <a:r>
              <a:rPr kumimoji="1" lang="ja-JP" altLang="en-US" sz="1100" dirty="0" smtClean="0">
                <a:latin typeface="+mj-ea"/>
                <a:ea typeface="+mj-ea"/>
              </a:rPr>
              <a:t>　　</a:t>
            </a:r>
            <a:r>
              <a:rPr kumimoji="1"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な　し</a:t>
            </a:r>
            <a:endParaRPr kumimoji="1"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en-US" altLang="ja-JP" sz="1100" dirty="0" smtClean="0">
                <a:latin typeface="+mj-ea"/>
                <a:ea typeface="+mj-ea"/>
              </a:rPr>
              <a:t>【</a:t>
            </a:r>
            <a:r>
              <a:rPr kumimoji="1" lang="ja-JP" altLang="en-US" sz="1100" dirty="0" smtClean="0">
                <a:latin typeface="+mj-ea"/>
                <a:ea typeface="+mj-ea"/>
              </a:rPr>
              <a:t>入学以降（在学時）</a:t>
            </a:r>
            <a:r>
              <a:rPr kumimoji="1" lang="en-US" altLang="ja-JP" sz="1100" dirty="0" smtClean="0">
                <a:latin typeface="+mj-ea"/>
                <a:ea typeface="+mj-ea"/>
              </a:rPr>
              <a:t>】   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国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の高等教育の修学支援新制度の考え方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を適用</a:t>
            </a:r>
            <a:endParaRPr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 smtClean="0"/>
          </a:p>
          <a:p>
            <a:endParaRPr lang="en-US" altLang="ja-JP" sz="1100" dirty="0" smtClean="0"/>
          </a:p>
          <a:p>
            <a:endParaRPr lang="en-US" altLang="ja-JP" sz="1100" dirty="0" smtClean="0"/>
          </a:p>
          <a:p>
            <a:endParaRPr lang="en-US" altLang="ja-JP" sz="1100" dirty="0" smtClean="0"/>
          </a:p>
          <a:p>
            <a:endParaRPr lang="en-US" altLang="ja-JP" sz="1100" dirty="0" smtClean="0"/>
          </a:p>
          <a:p>
            <a:endParaRPr lang="en-US" altLang="ja-JP" sz="1100" dirty="0" smtClean="0"/>
          </a:p>
          <a:p>
            <a:endParaRPr kumimoji="1" lang="en-US" altLang="ja-JP" sz="1100" dirty="0" smtClean="0"/>
          </a:p>
          <a:p>
            <a:endParaRPr lang="en-US" altLang="ja-JP" sz="900" dirty="0" smtClean="0">
              <a:latin typeface="+mn-ea"/>
            </a:endParaRPr>
          </a:p>
          <a:p>
            <a:endParaRPr lang="en-US" altLang="ja-JP" sz="1100" dirty="0"/>
          </a:p>
        </p:txBody>
      </p:sp>
      <p:sp>
        <p:nvSpPr>
          <p:cNvPr id="33" name="正方形/長方形 32"/>
          <p:cNvSpPr/>
          <p:nvPr/>
        </p:nvSpPr>
        <p:spPr>
          <a:xfrm>
            <a:off x="217788" y="5125056"/>
            <a:ext cx="3204000" cy="24072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>
                <a:solidFill>
                  <a:schemeClr val="tx1"/>
                </a:solidFill>
              </a:rPr>
              <a:t>４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．学業成績・学習意欲に関する要件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6896180" y="1669176"/>
            <a:ext cx="6758749" cy="7287311"/>
          </a:xfrm>
          <a:prstGeom prst="roundRect">
            <a:avLst>
              <a:gd name="adj" fmla="val 314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1100" dirty="0" smtClean="0">
              <a:latin typeface="+mj-ea"/>
            </a:endParaRPr>
          </a:p>
          <a:p>
            <a:endParaRPr lang="en-US" altLang="ja-JP" sz="1100" dirty="0">
              <a:latin typeface="+mj-ea"/>
            </a:endParaRPr>
          </a:p>
          <a:p>
            <a:r>
              <a:rPr lang="en-US" altLang="ja-JP" sz="1100" dirty="0" smtClean="0">
                <a:latin typeface="+mj-ea"/>
              </a:rPr>
              <a:t>【</a:t>
            </a:r>
            <a:r>
              <a:rPr lang="ja-JP" altLang="en-US" sz="1100" dirty="0">
                <a:latin typeface="+mj-ea"/>
              </a:rPr>
              <a:t>支援の範囲</a:t>
            </a:r>
            <a:r>
              <a:rPr lang="en-US" altLang="ja-JP" sz="1100" dirty="0" smtClean="0">
                <a:latin typeface="+mj-ea"/>
              </a:rPr>
              <a:t>】</a:t>
            </a:r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入学料及び授業料</a:t>
            </a:r>
            <a:endParaRPr lang="en-US" altLang="ja-JP" sz="1100" dirty="0">
              <a:latin typeface="+mj-ea"/>
            </a:endParaRPr>
          </a:p>
          <a:p>
            <a:endParaRPr lang="en-US" altLang="ja-JP" sz="1100" dirty="0" smtClean="0">
              <a:latin typeface="+mj-ea"/>
            </a:endParaRPr>
          </a:p>
          <a:p>
            <a:endParaRPr lang="en-US" altLang="ja-JP" sz="1100" dirty="0" smtClean="0">
              <a:latin typeface="+mj-ea"/>
            </a:endParaRPr>
          </a:p>
          <a:p>
            <a:endParaRPr lang="en-US" altLang="ja-JP" sz="1100" dirty="0">
              <a:latin typeface="+mj-ea"/>
            </a:endParaRPr>
          </a:p>
          <a:p>
            <a:endParaRPr lang="en-US" altLang="ja-JP" sz="1100" dirty="0">
              <a:latin typeface="+mj-ea"/>
            </a:endParaRPr>
          </a:p>
          <a:p>
            <a:r>
              <a:rPr lang="en-US" altLang="ja-JP" sz="1100" dirty="0" smtClean="0">
                <a:latin typeface="+mj-ea"/>
              </a:rPr>
              <a:t>【</a:t>
            </a:r>
            <a:r>
              <a:rPr lang="ja-JP" altLang="en-US" sz="1100" dirty="0">
                <a:latin typeface="+mj-ea"/>
              </a:rPr>
              <a:t>支援のイメージ</a:t>
            </a:r>
            <a:r>
              <a:rPr lang="en-US" altLang="ja-JP" sz="1100" dirty="0">
                <a:latin typeface="+mj-ea"/>
              </a:rPr>
              <a:t>】</a:t>
            </a:r>
          </a:p>
          <a:p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・中・低所得者層（年収目安５９０万円未満世帯）は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、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『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国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＋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府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』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制度もしくは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『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府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』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制度の単独実施により無償化</a:t>
            </a:r>
            <a:endParaRPr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・年収目安５９０万円～９１０万円未満までは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、世帯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年収や子どもの数</a:t>
            </a:r>
            <a:r>
              <a:rPr lang="ja-JP" altLang="en-US" sz="1100">
                <a:latin typeface="ＭＳ Ｐ明朝" panose="02020600040205080304" pitchFamily="18" charset="-128"/>
                <a:ea typeface="ＭＳ Ｐ明朝" panose="02020600040205080304" pitchFamily="18" charset="-128"/>
              </a:rPr>
              <a:t>に</a:t>
            </a:r>
            <a:r>
              <a:rPr lang="ja-JP" altLang="en-US" sz="110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応じた支援を実施</a:t>
            </a:r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100" dirty="0"/>
          </a:p>
        </p:txBody>
      </p:sp>
      <p:sp>
        <p:nvSpPr>
          <p:cNvPr id="42" name="角丸四角形 41"/>
          <p:cNvSpPr/>
          <p:nvPr/>
        </p:nvSpPr>
        <p:spPr>
          <a:xfrm>
            <a:off x="6880212" y="1534373"/>
            <a:ext cx="2780873" cy="2880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無償化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の支援内容・イメージ</a:t>
            </a:r>
            <a:endParaRPr kumimoji="1"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70647" y="9164338"/>
            <a:ext cx="6416840" cy="585114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上記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以外の諸要件等及び詳細については、国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の新制度（授業料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等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減免）の動向を見定めつつ、同制度や府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の私立高校授業料無償化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制度をベース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に、今後、法人・両大学とも調整の上、制度設計を行っていく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。</a:t>
            </a:r>
            <a:endParaRPr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217788" y="9011086"/>
            <a:ext cx="3204000" cy="24072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>
                <a:solidFill>
                  <a:schemeClr val="tx1"/>
                </a:solidFill>
              </a:rPr>
              <a:t>６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．その他（</a:t>
            </a:r>
            <a:r>
              <a:rPr lang="ja-JP" altLang="en-US" sz="1200" b="1" dirty="0">
                <a:solidFill>
                  <a:schemeClr val="tx1"/>
                </a:solidFill>
              </a:rPr>
              <a:t>制度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の詳細）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6892952" y="9011494"/>
            <a:ext cx="2304033" cy="2880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r>
              <a:rPr kumimoji="1"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無償化の実施予定時期</a:t>
            </a:r>
            <a:endParaRPr kumimoji="1"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39" name="グループ化 38"/>
          <p:cNvGrpSpPr/>
          <p:nvPr/>
        </p:nvGrpSpPr>
        <p:grpSpPr>
          <a:xfrm>
            <a:off x="285579" y="5834364"/>
            <a:ext cx="6366634" cy="1793429"/>
            <a:chOff x="-3576578" y="5701140"/>
            <a:chExt cx="6366634" cy="1887696"/>
          </a:xfrm>
        </p:grpSpPr>
        <p:sp>
          <p:nvSpPr>
            <p:cNvPr id="43" name="正方形/長方形 42"/>
            <p:cNvSpPr/>
            <p:nvPr/>
          </p:nvSpPr>
          <p:spPr>
            <a:xfrm>
              <a:off x="-3553167" y="5701140"/>
              <a:ext cx="6343223" cy="1887696"/>
            </a:xfrm>
            <a:prstGeom prst="rect">
              <a:avLst/>
            </a:prstGeom>
            <a:noFill/>
            <a:ln w="12700">
              <a:solidFill>
                <a:schemeClr val="dk1"/>
              </a:solidFill>
              <a:prstDash val="sysDot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kumimoji="1" lang="en-US" altLang="ja-JP" sz="900" dirty="0" smtClean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【</a:t>
              </a:r>
              <a:r>
                <a:rPr kumimoji="1" lang="ja-JP" altLang="en-US" sz="900" dirty="0" smtClean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参考：国制度における学業に係る要件</a:t>
              </a:r>
              <a:r>
                <a:rPr kumimoji="1" lang="en-US" altLang="ja-JP" sz="900" dirty="0" smtClean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】</a:t>
              </a:r>
              <a:endParaRPr kumimoji="1" lang="ja-JP" altLang="en-US" sz="900" dirty="0" smtClean="0"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grpSp>
          <p:nvGrpSpPr>
            <p:cNvPr id="44" name="グループ化 43"/>
            <p:cNvGrpSpPr/>
            <p:nvPr/>
          </p:nvGrpSpPr>
          <p:grpSpPr>
            <a:xfrm>
              <a:off x="-3576578" y="5861935"/>
              <a:ext cx="6303890" cy="1718385"/>
              <a:chOff x="276418" y="6432213"/>
              <a:chExt cx="6303890" cy="1718385"/>
            </a:xfrm>
          </p:grpSpPr>
          <p:sp>
            <p:nvSpPr>
              <p:cNvPr id="45" name="正方形/長方形 44"/>
              <p:cNvSpPr/>
              <p:nvPr/>
            </p:nvSpPr>
            <p:spPr>
              <a:xfrm>
                <a:off x="3547484" y="6701134"/>
                <a:ext cx="3032824" cy="1036119"/>
              </a:xfrm>
              <a:prstGeom prst="rect">
                <a:avLst/>
              </a:prstGeom>
              <a:ln w="12700">
                <a:solidFill>
                  <a:schemeClr val="dk1"/>
                </a:solidFill>
                <a:prstDash val="sys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kumimoji="1" lang="ja-JP" altLang="en-US" sz="900" dirty="0" smtClean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次のいずれかに該当すること</a:t>
                </a:r>
                <a:endParaRPr lang="en-US" altLang="ja-JP" sz="900" dirty="0">
                  <a:latin typeface="ＭＳ Ｐ明朝" panose="02020600040205080304" pitchFamily="18" charset="-128"/>
                  <a:ea typeface="ＭＳ Ｐ明朝" panose="02020600040205080304" pitchFamily="18" charset="-128"/>
                </a:endParaRPr>
              </a:p>
              <a:p>
                <a:r>
                  <a:rPr kumimoji="1" lang="ja-JP" altLang="en-US" sz="900" dirty="0" smtClean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　①修業年限で卒業できないことが確定したこと</a:t>
                </a:r>
                <a:endParaRPr kumimoji="1" lang="en-US" altLang="ja-JP" sz="900" dirty="0" smtClean="0">
                  <a:latin typeface="ＭＳ Ｐ明朝" panose="02020600040205080304" pitchFamily="18" charset="-128"/>
                  <a:ea typeface="ＭＳ Ｐ明朝" panose="02020600040205080304" pitchFamily="18" charset="-128"/>
                </a:endParaRPr>
              </a:p>
              <a:p>
                <a:r>
                  <a:rPr lang="ja-JP" altLang="en-US" sz="900" dirty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　</a:t>
                </a:r>
                <a:r>
                  <a:rPr lang="ja-JP" altLang="en-US" sz="900" dirty="0" smtClean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②修得単位数が標準単位数の５割以下であること</a:t>
                </a:r>
                <a:endParaRPr lang="en-US" altLang="ja-JP" sz="900" dirty="0" smtClean="0">
                  <a:latin typeface="ＭＳ Ｐ明朝" panose="02020600040205080304" pitchFamily="18" charset="-128"/>
                  <a:ea typeface="ＭＳ Ｐ明朝" panose="02020600040205080304" pitchFamily="18" charset="-128"/>
                </a:endParaRPr>
              </a:p>
              <a:p>
                <a:r>
                  <a:rPr kumimoji="1" lang="ja-JP" altLang="en-US" sz="900" dirty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　</a:t>
                </a:r>
                <a:r>
                  <a:rPr kumimoji="1" lang="ja-JP" altLang="en-US" sz="900" dirty="0" smtClean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③出席率が５割以下であるなど学修意欲が著しく</a:t>
                </a:r>
                <a:endParaRPr kumimoji="1" lang="en-US" altLang="ja-JP" sz="900" dirty="0" smtClean="0">
                  <a:latin typeface="ＭＳ Ｐ明朝" panose="02020600040205080304" pitchFamily="18" charset="-128"/>
                  <a:ea typeface="ＭＳ Ｐ明朝" panose="02020600040205080304" pitchFamily="18" charset="-128"/>
                </a:endParaRPr>
              </a:p>
              <a:p>
                <a:r>
                  <a:rPr lang="ja-JP" altLang="en-US" sz="900" dirty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　</a:t>
                </a:r>
                <a:r>
                  <a:rPr lang="ja-JP" altLang="en-US" sz="900" dirty="0" smtClean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　 </a:t>
                </a:r>
                <a:r>
                  <a:rPr kumimoji="1" lang="ja-JP" altLang="en-US" sz="900" dirty="0" smtClean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低い状況にあると大学等が判定したこと</a:t>
                </a:r>
                <a:endParaRPr kumimoji="1" lang="en-US" altLang="ja-JP" sz="900" dirty="0" smtClean="0">
                  <a:latin typeface="ＭＳ Ｐ明朝" panose="02020600040205080304" pitchFamily="18" charset="-128"/>
                  <a:ea typeface="ＭＳ Ｐ明朝" panose="02020600040205080304" pitchFamily="18" charset="-128"/>
                </a:endParaRPr>
              </a:p>
              <a:p>
                <a:r>
                  <a:rPr lang="ja-JP" altLang="en-US" sz="900" dirty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　</a:t>
                </a:r>
                <a:r>
                  <a:rPr lang="ja-JP" altLang="en-US" sz="900" dirty="0" smtClean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④左記の「警告」に連続して該当すること</a:t>
                </a:r>
                <a:endParaRPr kumimoji="1" lang="ja-JP" altLang="en-US" sz="900" dirty="0">
                  <a:latin typeface="ＭＳ Ｐ明朝" panose="02020600040205080304" pitchFamily="18" charset="-128"/>
                  <a:ea typeface="ＭＳ Ｐ明朝" panose="02020600040205080304" pitchFamily="18" charset="-128"/>
                </a:endParaRPr>
              </a:p>
            </p:txBody>
          </p:sp>
          <p:sp>
            <p:nvSpPr>
              <p:cNvPr id="46" name="正方形/長方形 45"/>
              <p:cNvSpPr/>
              <p:nvPr/>
            </p:nvSpPr>
            <p:spPr>
              <a:xfrm>
                <a:off x="377565" y="6697515"/>
                <a:ext cx="3037226" cy="1035501"/>
              </a:xfrm>
              <a:prstGeom prst="rect">
                <a:avLst/>
              </a:prstGeom>
              <a:ln w="12700">
                <a:solidFill>
                  <a:schemeClr val="dk1"/>
                </a:solidFill>
                <a:prstDash val="sys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kumimoji="1" lang="ja-JP" altLang="en-US" sz="900" dirty="0" smtClean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次のいずれかに該当すること（右記に該当する者を除く）</a:t>
                </a:r>
                <a:endParaRPr lang="en-US" altLang="ja-JP" sz="900" dirty="0">
                  <a:latin typeface="ＭＳ Ｐ明朝" panose="02020600040205080304" pitchFamily="18" charset="-128"/>
                  <a:ea typeface="ＭＳ Ｐ明朝" panose="02020600040205080304" pitchFamily="18" charset="-128"/>
                </a:endParaRPr>
              </a:p>
              <a:p>
                <a:r>
                  <a:rPr kumimoji="1" lang="ja-JP" altLang="en-US" sz="900" dirty="0" smtClean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　①修得単位数が標準単位数</a:t>
                </a:r>
                <a:r>
                  <a:rPr lang="ja-JP" altLang="en-US" sz="900" dirty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（</a:t>
                </a:r>
                <a:r>
                  <a:rPr lang="en-US" altLang="ja-JP" sz="900" dirty="0" smtClean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※</a:t>
                </a:r>
                <a:r>
                  <a:rPr lang="ja-JP" altLang="en-US" sz="900" dirty="0" smtClean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２）</a:t>
                </a:r>
                <a:r>
                  <a:rPr kumimoji="1" lang="ja-JP" altLang="en-US" sz="900" dirty="0" smtClean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の６割以下であること</a:t>
                </a:r>
                <a:endParaRPr kumimoji="1" lang="en-US" altLang="ja-JP" sz="900" dirty="0" smtClean="0">
                  <a:latin typeface="ＭＳ Ｐ明朝" panose="02020600040205080304" pitchFamily="18" charset="-128"/>
                  <a:ea typeface="ＭＳ Ｐ明朝" panose="02020600040205080304" pitchFamily="18" charset="-128"/>
                </a:endParaRPr>
              </a:p>
              <a:p>
                <a:r>
                  <a:rPr lang="ja-JP" altLang="en-US" sz="900" dirty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　</a:t>
                </a:r>
                <a:r>
                  <a:rPr lang="ja-JP" altLang="en-US" sz="900" dirty="0" smtClean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②ＧＰＡ（平均成績）等が下位４分の１に属すること（</a:t>
                </a:r>
                <a:r>
                  <a:rPr lang="en-US" altLang="ja-JP" sz="900" dirty="0" smtClean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※</a:t>
                </a:r>
                <a:r>
                  <a:rPr lang="ja-JP" altLang="en-US" sz="900" dirty="0" smtClean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３）</a:t>
                </a:r>
                <a:endParaRPr lang="en-US" altLang="ja-JP" sz="900" dirty="0" smtClean="0">
                  <a:latin typeface="ＭＳ Ｐ明朝" panose="02020600040205080304" pitchFamily="18" charset="-128"/>
                  <a:ea typeface="ＭＳ Ｐ明朝" panose="02020600040205080304" pitchFamily="18" charset="-128"/>
                </a:endParaRPr>
              </a:p>
              <a:p>
                <a:r>
                  <a:rPr kumimoji="1" lang="ja-JP" altLang="en-US" sz="900" dirty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　</a:t>
                </a:r>
                <a:r>
                  <a:rPr kumimoji="1" lang="ja-JP" altLang="en-US" sz="900" dirty="0" smtClean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③出席率が８割以下であるなど学修意欲が低い状況に</a:t>
                </a:r>
                <a:endParaRPr kumimoji="1" lang="en-US" altLang="ja-JP" sz="900" dirty="0" smtClean="0">
                  <a:latin typeface="ＭＳ Ｐ明朝" panose="02020600040205080304" pitchFamily="18" charset="-128"/>
                  <a:ea typeface="ＭＳ Ｐ明朝" panose="02020600040205080304" pitchFamily="18" charset="-128"/>
                </a:endParaRPr>
              </a:p>
              <a:p>
                <a:r>
                  <a:rPr lang="ja-JP" altLang="en-US" sz="900" dirty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　</a:t>
                </a:r>
                <a:r>
                  <a:rPr lang="ja-JP" altLang="en-US" sz="900" dirty="0" smtClean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　  </a:t>
                </a:r>
                <a:r>
                  <a:rPr kumimoji="1" lang="ja-JP" altLang="en-US" sz="900" dirty="0" smtClean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あると大学等が判定したこと</a:t>
                </a:r>
                <a:endParaRPr kumimoji="1" lang="en-US" altLang="ja-JP" sz="900" dirty="0" smtClean="0">
                  <a:latin typeface="ＭＳ Ｐ明朝" panose="02020600040205080304" pitchFamily="18" charset="-128"/>
                  <a:ea typeface="ＭＳ Ｐ明朝" panose="02020600040205080304" pitchFamily="18" charset="-128"/>
                </a:endParaRPr>
              </a:p>
              <a:p>
                <a:endParaRPr kumimoji="1" lang="ja-JP" altLang="en-US" sz="900" dirty="0">
                  <a:latin typeface="ＭＳ Ｐ明朝" panose="02020600040205080304" pitchFamily="18" charset="-128"/>
                  <a:ea typeface="ＭＳ Ｐ明朝" panose="02020600040205080304" pitchFamily="18" charset="-128"/>
                </a:endParaRPr>
              </a:p>
            </p:txBody>
          </p:sp>
          <p:sp>
            <p:nvSpPr>
              <p:cNvPr id="47" name="正方形/長方形 46"/>
              <p:cNvSpPr/>
              <p:nvPr/>
            </p:nvSpPr>
            <p:spPr>
              <a:xfrm>
                <a:off x="3444169" y="6432213"/>
                <a:ext cx="1692000" cy="28803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ja-JP" altLang="en-US" sz="900" dirty="0" smtClean="0">
                    <a:solidFill>
                      <a:schemeClr val="tx1"/>
                    </a:solidFill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＜</a:t>
                </a:r>
                <a:r>
                  <a:rPr kumimoji="1" lang="ja-JP" altLang="en-US" sz="900" dirty="0" smtClean="0">
                    <a:solidFill>
                      <a:schemeClr val="tx1"/>
                    </a:solidFill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支援の廃止（打切り）＞</a:t>
                </a:r>
                <a:endParaRPr kumimoji="1" lang="ja-JP" altLang="en-US" sz="90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endParaRPr>
              </a:p>
            </p:txBody>
          </p:sp>
          <p:sp>
            <p:nvSpPr>
              <p:cNvPr id="48" name="正方形/長方形 47"/>
              <p:cNvSpPr/>
              <p:nvPr/>
            </p:nvSpPr>
            <p:spPr>
              <a:xfrm>
                <a:off x="276418" y="6444874"/>
                <a:ext cx="3276000" cy="28803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900" dirty="0" smtClean="0">
                    <a:solidFill>
                      <a:schemeClr val="tx1"/>
                    </a:solidFill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＜警告＞連続して「警告」に該当する場合は支援を打切る</a:t>
                </a:r>
                <a:endParaRPr kumimoji="1" lang="ja-JP" altLang="en-US" sz="900" dirty="0">
                  <a:solidFill>
                    <a:schemeClr val="tx1"/>
                  </a:solidFill>
                  <a:latin typeface="ＭＳ Ｐ明朝" panose="02020600040205080304" pitchFamily="18" charset="-128"/>
                  <a:ea typeface="ＭＳ Ｐ明朝" panose="02020600040205080304" pitchFamily="18" charset="-128"/>
                </a:endParaRPr>
              </a:p>
            </p:txBody>
          </p:sp>
          <p:sp>
            <p:nvSpPr>
              <p:cNvPr id="49" name="正方形/長方形 48"/>
              <p:cNvSpPr/>
              <p:nvPr/>
            </p:nvSpPr>
            <p:spPr>
              <a:xfrm>
                <a:off x="318599" y="7756734"/>
                <a:ext cx="5540057" cy="393864"/>
              </a:xfrm>
              <a:prstGeom prst="rect">
                <a:avLst/>
              </a:prstGeom>
              <a:noFill/>
              <a:ln w="19050">
                <a:noFill/>
                <a:prstDash val="sysDot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ja-JP" altLang="en-US" sz="900" dirty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（</a:t>
                </a:r>
                <a:r>
                  <a:rPr lang="en-US" altLang="ja-JP" sz="900" dirty="0" smtClean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※</a:t>
                </a:r>
                <a:r>
                  <a:rPr lang="ja-JP" altLang="en-US" sz="900" dirty="0" smtClean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２）</a:t>
                </a:r>
                <a:r>
                  <a:rPr lang="ja-JP" altLang="en-US" sz="900" dirty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標準単位数＝（卒業必要単位数／修業年限）</a:t>
                </a:r>
                <a:r>
                  <a:rPr lang="en-US" altLang="ja-JP" sz="900" dirty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×</a:t>
                </a:r>
                <a:r>
                  <a:rPr lang="ja-JP" altLang="en-US" sz="900" dirty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支援対象者の在学</a:t>
                </a:r>
                <a:r>
                  <a:rPr lang="ja-JP" altLang="en-US" sz="900" dirty="0" smtClean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年数</a:t>
                </a:r>
                <a:endParaRPr lang="en-US" altLang="ja-JP" sz="900" dirty="0" smtClean="0">
                  <a:latin typeface="ＭＳ Ｐ明朝" panose="02020600040205080304" pitchFamily="18" charset="-128"/>
                  <a:ea typeface="ＭＳ Ｐ明朝" panose="02020600040205080304" pitchFamily="18" charset="-128"/>
                </a:endParaRPr>
              </a:p>
              <a:p>
                <a:r>
                  <a:rPr lang="ja-JP" altLang="en-US" sz="900" dirty="0" smtClean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（</a:t>
                </a:r>
                <a:r>
                  <a:rPr lang="en-US" altLang="ja-JP" sz="900" dirty="0" smtClean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※</a:t>
                </a:r>
                <a:r>
                  <a:rPr lang="ja-JP" altLang="en-US" sz="900" dirty="0" smtClean="0">
                    <a:latin typeface="ＭＳ Ｐ明朝" panose="02020600040205080304" pitchFamily="18" charset="-128"/>
                    <a:ea typeface="ＭＳ Ｐ明朝" panose="02020600040205080304" pitchFamily="18" charset="-128"/>
                  </a:rPr>
                  <a:t>３）斟酌すべきやむを得ない事情がある場合の特例措置については、追って、国の省令で規定することを予定</a:t>
                </a:r>
                <a:endParaRPr lang="en-US" altLang="ja-JP" sz="900" dirty="0">
                  <a:latin typeface="ＭＳ Ｐ明朝" panose="02020600040205080304" pitchFamily="18" charset="-128"/>
                  <a:ea typeface="ＭＳ Ｐ明朝" panose="02020600040205080304" pitchFamily="18" charset="-128"/>
                </a:endParaRPr>
              </a:p>
            </p:txBody>
          </p:sp>
        </p:grpSp>
      </p:grpSp>
      <p:sp>
        <p:nvSpPr>
          <p:cNvPr id="58" name="正方形/長方形 57"/>
          <p:cNvSpPr/>
          <p:nvPr/>
        </p:nvSpPr>
        <p:spPr>
          <a:xfrm>
            <a:off x="8391987" y="1986007"/>
            <a:ext cx="20826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9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＜参考</a:t>
            </a:r>
            <a:r>
              <a:rPr kumimoji="1" lang="ja-JP" altLang="en-US" sz="9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：府大・市大の入学料・</a:t>
            </a:r>
            <a:r>
              <a:rPr kumimoji="1" lang="ja-JP" altLang="en-US" sz="9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授業料＞</a:t>
            </a:r>
            <a:endParaRPr lang="ja-JP" altLang="en-US" sz="9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graphicFrame>
        <p:nvGraphicFramePr>
          <p:cNvPr id="53" name="表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628885"/>
              </p:ext>
            </p:extLst>
          </p:nvPr>
        </p:nvGraphicFramePr>
        <p:xfrm>
          <a:off x="8448281" y="2207948"/>
          <a:ext cx="3800204" cy="814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0582">
                  <a:extLst>
                    <a:ext uri="{9D8B030D-6E8A-4147-A177-3AD203B41FA5}">
                      <a16:colId xmlns:a16="http://schemas.microsoft.com/office/drawing/2014/main" val="233353379"/>
                    </a:ext>
                  </a:extLst>
                </a:gridCol>
                <a:gridCol w="1634811">
                  <a:extLst>
                    <a:ext uri="{9D8B030D-6E8A-4147-A177-3AD203B41FA5}">
                      <a16:colId xmlns:a16="http://schemas.microsoft.com/office/drawing/2014/main" val="952577201"/>
                    </a:ext>
                  </a:extLst>
                </a:gridCol>
                <a:gridCol w="1634811">
                  <a:extLst>
                    <a:ext uri="{9D8B030D-6E8A-4147-A177-3AD203B41FA5}">
                      <a16:colId xmlns:a16="http://schemas.microsoft.com/office/drawing/2014/main" val="1310387292"/>
                    </a:ext>
                  </a:extLst>
                </a:gridCol>
              </a:tblGrid>
              <a:tr h="197075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endParaRPr kumimoji="1" lang="ja-JP" altLang="en-US" sz="9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38269" marR="38269" marT="38269" marB="3826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9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府立大学</a:t>
                      </a:r>
                      <a:endParaRPr kumimoji="1" lang="ja-JP" altLang="en-US" sz="9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38269" marR="38269" marT="38269" marB="3826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9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市立大学</a:t>
                      </a:r>
                      <a:endParaRPr kumimoji="1" lang="ja-JP" altLang="en-US" sz="9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38269" marR="38269" marT="38269" marB="3826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2196476"/>
                  </a:ext>
                </a:extLst>
              </a:tr>
              <a:tr h="182146">
                <a:tc rowSpan="2"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9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入学料</a:t>
                      </a:r>
                      <a:endParaRPr kumimoji="1" lang="ja-JP" altLang="en-US" sz="9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38269" marR="38269" marT="38269" marB="3826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en-US" altLang="ja-JP" sz="9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9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府内</a:t>
                      </a:r>
                      <a:r>
                        <a:rPr kumimoji="1" lang="en-US" altLang="ja-JP" sz="9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  <a:r>
                        <a:rPr kumimoji="1" lang="ja-JP" altLang="en-US" sz="9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  <a:r>
                        <a:rPr kumimoji="1" lang="en-US" altLang="ja-JP" sz="9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282,000</a:t>
                      </a:r>
                      <a:r>
                        <a:rPr kumimoji="1" lang="ja-JP" altLang="en-US" sz="9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円</a:t>
                      </a:r>
                      <a:endParaRPr kumimoji="1" lang="ja-JP" altLang="en-US" sz="9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38269" marR="38269" marT="38269" marB="3826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en-US" altLang="ja-JP" sz="9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9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市内</a:t>
                      </a:r>
                      <a:r>
                        <a:rPr kumimoji="1" lang="en-US" altLang="ja-JP" sz="9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  <a:r>
                        <a:rPr kumimoji="1" lang="ja-JP" altLang="en-US" sz="9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  <a:r>
                        <a:rPr kumimoji="1" lang="en-US" altLang="ja-JP" sz="9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222,000</a:t>
                      </a:r>
                      <a:r>
                        <a:rPr kumimoji="1" lang="ja-JP" altLang="en-US" sz="9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円</a:t>
                      </a:r>
                      <a:endParaRPr kumimoji="1" lang="ja-JP" altLang="en-US" sz="9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38269" marR="38269" marT="38269" marB="3826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3996530"/>
                  </a:ext>
                </a:extLst>
              </a:tr>
              <a:tr h="18214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9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府外</a:t>
                      </a:r>
                      <a:r>
                        <a:rPr kumimoji="1" lang="en-US" altLang="ja-JP" sz="9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  <a:r>
                        <a:rPr kumimoji="1" lang="ja-JP" altLang="en-US" sz="9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  <a:r>
                        <a:rPr kumimoji="1" lang="en-US" altLang="ja-JP" sz="9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382,000</a:t>
                      </a:r>
                      <a:r>
                        <a:rPr kumimoji="1" lang="ja-JP" altLang="en-US" sz="9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円</a:t>
                      </a:r>
                      <a:endParaRPr kumimoji="1" lang="ja-JP" altLang="en-US" sz="9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38269" marR="38269" marT="38269" marB="3826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9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市外</a:t>
                      </a:r>
                      <a:r>
                        <a:rPr kumimoji="1" lang="en-US" altLang="ja-JP" sz="9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  <a:r>
                        <a:rPr kumimoji="1" lang="ja-JP" altLang="en-US" sz="9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　</a:t>
                      </a:r>
                      <a:r>
                        <a:rPr kumimoji="1" lang="en-US" altLang="ja-JP" sz="9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382,000</a:t>
                      </a:r>
                      <a:r>
                        <a:rPr kumimoji="1" lang="ja-JP" altLang="en-US" sz="9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円</a:t>
                      </a:r>
                    </a:p>
                  </a:txBody>
                  <a:tcPr marL="38269" marR="38269" marT="38269" marB="3826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5186671"/>
                  </a:ext>
                </a:extLst>
              </a:tr>
              <a:tr h="182146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ja-JP" altLang="en-US" sz="9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授業料</a:t>
                      </a:r>
                      <a:endParaRPr kumimoji="1" lang="ja-JP" altLang="en-US" sz="9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38269" marR="38269" marT="38269" marB="3826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kumimoji="1" lang="en-US" altLang="ja-JP" sz="9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535,800</a:t>
                      </a:r>
                      <a:r>
                        <a:rPr kumimoji="1" lang="ja-JP" altLang="en-US" sz="9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円</a:t>
                      </a:r>
                      <a:endParaRPr kumimoji="1" lang="ja-JP" altLang="en-US" sz="9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38269" marR="38269" marT="38269" marB="3826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lang="en-US" altLang="ja-JP" sz="9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535,800</a:t>
                      </a:r>
                      <a:r>
                        <a:rPr lang="ja-JP" altLang="en-US" sz="9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円</a:t>
                      </a:r>
                      <a:endParaRPr lang="ja-JP" altLang="en-US" sz="9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marL="38269" marR="38269" marT="38269" marB="38269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5271921"/>
                  </a:ext>
                </a:extLst>
              </a:tr>
            </a:tbl>
          </a:graphicData>
        </a:graphic>
      </p:graphicFrame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911563"/>
              </p:ext>
            </p:extLst>
          </p:nvPr>
        </p:nvGraphicFramePr>
        <p:xfrm>
          <a:off x="7423049" y="4021585"/>
          <a:ext cx="5931821" cy="16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150904341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9728187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47368231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1627540188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98949700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412191730"/>
                    </a:ext>
                  </a:extLst>
                </a:gridCol>
                <a:gridCol w="459213">
                  <a:extLst>
                    <a:ext uri="{9D8B030D-6E8A-4147-A177-3AD203B41FA5}">
                      <a16:colId xmlns:a16="http://schemas.microsoft.com/office/drawing/2014/main" val="4005346634"/>
                    </a:ext>
                  </a:extLst>
                </a:gridCol>
              </a:tblGrid>
              <a:tr h="540000">
                <a:tc row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860967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8748440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95033534"/>
                  </a:ext>
                </a:extLst>
              </a:tr>
            </a:tbl>
          </a:graphicData>
        </a:graphic>
      </p:graphicFrame>
      <p:cxnSp>
        <p:nvCxnSpPr>
          <p:cNvPr id="20" name="直線矢印コネクタ 19"/>
          <p:cNvCxnSpPr/>
          <p:nvPr/>
        </p:nvCxnSpPr>
        <p:spPr>
          <a:xfrm>
            <a:off x="7414268" y="5637434"/>
            <a:ext cx="612068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正方形/長方形 53"/>
          <p:cNvSpPr/>
          <p:nvPr/>
        </p:nvSpPr>
        <p:spPr>
          <a:xfrm>
            <a:off x="7387715" y="3794999"/>
            <a:ext cx="511256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dirty="0" smtClean="0">
                <a:latin typeface="+mj-ea"/>
                <a:ea typeface="+mj-ea"/>
              </a:rPr>
              <a:t>■学部・学域生、府大高専本科生（４，５年生）及び専攻科生への支援イメージ</a:t>
            </a:r>
            <a:endParaRPr lang="ja-JP" altLang="en-US" sz="900" dirty="0">
              <a:latin typeface="+mj-ea"/>
              <a:ea typeface="+mj-ea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7073424" y="5621703"/>
            <a:ext cx="704850" cy="295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年収目安</a:t>
            </a:r>
          </a:p>
        </p:txBody>
      </p:sp>
      <p:sp>
        <p:nvSpPr>
          <p:cNvPr id="60" name="正方形/長方形 59"/>
          <p:cNvSpPr/>
          <p:nvPr/>
        </p:nvSpPr>
        <p:spPr>
          <a:xfrm>
            <a:off x="7713533" y="5585599"/>
            <a:ext cx="981075" cy="466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</a:t>
            </a:r>
            <a:r>
              <a:rPr kumimoji="1" lang="en-US" altLang="ja-JP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270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万円</a:t>
            </a:r>
            <a:endParaRPr kumimoji="1"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（住民税非課税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8532116" y="5612256"/>
            <a:ext cx="981075" cy="295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</a:t>
            </a:r>
            <a:r>
              <a:rPr kumimoji="1" lang="en-US" altLang="ja-JP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300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万円</a:t>
            </a:r>
          </a:p>
        </p:txBody>
      </p:sp>
      <p:sp>
        <p:nvSpPr>
          <p:cNvPr id="65" name="正方形/長方形 64"/>
          <p:cNvSpPr/>
          <p:nvPr/>
        </p:nvSpPr>
        <p:spPr>
          <a:xfrm>
            <a:off x="9354915" y="5609102"/>
            <a:ext cx="981075" cy="295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</a:t>
            </a:r>
            <a:r>
              <a:rPr kumimoji="1" lang="en-US" altLang="ja-JP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380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万円</a:t>
            </a:r>
          </a:p>
        </p:txBody>
      </p:sp>
      <p:sp>
        <p:nvSpPr>
          <p:cNvPr id="66" name="正方形/長方形 65"/>
          <p:cNvSpPr/>
          <p:nvPr/>
        </p:nvSpPr>
        <p:spPr>
          <a:xfrm>
            <a:off x="10116869" y="5601415"/>
            <a:ext cx="981075" cy="295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</a:t>
            </a:r>
            <a:r>
              <a:rPr kumimoji="1" lang="en-US" altLang="ja-JP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590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万円</a:t>
            </a:r>
          </a:p>
        </p:txBody>
      </p:sp>
      <p:sp>
        <p:nvSpPr>
          <p:cNvPr id="67" name="正方形/長方形 66"/>
          <p:cNvSpPr/>
          <p:nvPr/>
        </p:nvSpPr>
        <p:spPr>
          <a:xfrm>
            <a:off x="11298190" y="5599408"/>
            <a:ext cx="904875" cy="295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</a:t>
            </a:r>
            <a:r>
              <a:rPr kumimoji="1" lang="en-US" altLang="ja-JP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800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万円</a:t>
            </a:r>
          </a:p>
        </p:txBody>
      </p:sp>
      <p:sp>
        <p:nvSpPr>
          <p:cNvPr id="68" name="正方形/長方形 67"/>
          <p:cNvSpPr/>
          <p:nvPr/>
        </p:nvSpPr>
        <p:spPr>
          <a:xfrm>
            <a:off x="12489972" y="5609922"/>
            <a:ext cx="857250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</a:t>
            </a:r>
            <a:r>
              <a:rPr kumimoji="1" lang="en-US" altLang="ja-JP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910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万円</a:t>
            </a:r>
          </a:p>
        </p:txBody>
      </p:sp>
      <p:sp>
        <p:nvSpPr>
          <p:cNvPr id="69" name="正方形/長方形 68"/>
          <p:cNvSpPr/>
          <p:nvPr/>
        </p:nvSpPr>
        <p:spPr>
          <a:xfrm>
            <a:off x="6983605" y="4261013"/>
            <a:ext cx="295276" cy="11460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入</a:t>
            </a:r>
            <a:endParaRPr kumimoji="1"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</a:t>
            </a:r>
            <a:endParaRPr kumimoji="1"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料</a:t>
            </a:r>
            <a:endParaRPr kumimoji="1"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endParaRPr kumimoji="1"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授</a:t>
            </a:r>
            <a:endParaRPr kumimoji="1"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業</a:t>
            </a:r>
            <a:endParaRPr kumimoji="1"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料</a:t>
            </a:r>
          </a:p>
        </p:txBody>
      </p:sp>
      <p:sp>
        <p:nvSpPr>
          <p:cNvPr id="70" name="右中かっこ 69"/>
          <p:cNvSpPr/>
          <p:nvPr/>
        </p:nvSpPr>
        <p:spPr>
          <a:xfrm rot="10800000">
            <a:off x="7206424" y="4021704"/>
            <a:ext cx="195124" cy="1628190"/>
          </a:xfrm>
          <a:prstGeom prst="rightBrace">
            <a:avLst>
              <a:gd name="adj1" fmla="val 8333"/>
              <a:gd name="adj2" fmla="val 49508"/>
            </a:avLst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t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71" name="正方形/長方形 70"/>
          <p:cNvSpPr/>
          <p:nvPr/>
        </p:nvSpPr>
        <p:spPr>
          <a:xfrm>
            <a:off x="7624366" y="4644590"/>
            <a:ext cx="1238250" cy="295275"/>
          </a:xfrm>
          <a:prstGeom prst="rect">
            <a:avLst/>
          </a:prstGeom>
          <a:ln w="12700">
            <a:solidFill>
              <a:schemeClr val="dk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国支援部分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9578025" y="4639042"/>
            <a:ext cx="1390650" cy="295275"/>
          </a:xfrm>
          <a:prstGeom prst="rect">
            <a:avLst/>
          </a:prstGeom>
          <a:ln w="12700">
            <a:solidFill>
              <a:schemeClr val="dk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府支援部分</a:t>
            </a:r>
          </a:p>
        </p:txBody>
      </p:sp>
      <p:sp>
        <p:nvSpPr>
          <p:cNvPr id="73" name="正方形/長方形 72"/>
          <p:cNvSpPr/>
          <p:nvPr/>
        </p:nvSpPr>
        <p:spPr>
          <a:xfrm>
            <a:off x="11847774" y="4636800"/>
            <a:ext cx="1390650" cy="295275"/>
          </a:xfrm>
          <a:prstGeom prst="rect">
            <a:avLst/>
          </a:prstGeom>
          <a:ln w="12700">
            <a:solidFill>
              <a:schemeClr val="dk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本人負担分</a:t>
            </a:r>
            <a:endParaRPr kumimoji="1" lang="ja-JP" altLang="en-US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10680695" y="4993454"/>
            <a:ext cx="1069933" cy="3428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7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子ども２人⇒２</a:t>
            </a:r>
            <a:r>
              <a:rPr kumimoji="1" lang="en-US" altLang="ja-JP" sz="7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/</a:t>
            </a:r>
            <a:r>
              <a:rPr kumimoji="1" lang="ja-JP" altLang="en-US" sz="7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３支援</a:t>
            </a:r>
            <a:endParaRPr kumimoji="1" lang="en-US" altLang="ja-JP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/>
            <a:r>
              <a:rPr kumimoji="1" lang="ja-JP" altLang="en-US" sz="7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子ども１人⇒１</a:t>
            </a:r>
            <a:r>
              <a:rPr kumimoji="1" lang="en-US" altLang="ja-JP" sz="7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/</a:t>
            </a:r>
            <a:r>
              <a:rPr kumimoji="1" lang="ja-JP" altLang="en-US" sz="7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３支援</a:t>
            </a:r>
            <a:endParaRPr kumimoji="1" lang="en-US" altLang="ja-JP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/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子ども</a:t>
            </a:r>
            <a:r>
              <a:rPr kumimoji="1" lang="ja-JP" altLang="en-US" sz="7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３人以上⇒全額支援</a:t>
            </a:r>
            <a:endParaRPr kumimoji="1" lang="ja-JP" altLang="en-US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aphicFrame>
        <p:nvGraphicFramePr>
          <p:cNvPr id="34" name="表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375638"/>
              </p:ext>
            </p:extLst>
          </p:nvPr>
        </p:nvGraphicFramePr>
        <p:xfrm>
          <a:off x="7439100" y="6560162"/>
          <a:ext cx="5906989" cy="16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000">
                  <a:extLst>
                    <a:ext uri="{9D8B030D-6E8A-4147-A177-3AD203B41FA5}">
                      <a16:colId xmlns:a16="http://schemas.microsoft.com/office/drawing/2014/main" val="407742693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159352312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807037933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148598375"/>
                    </a:ext>
                  </a:extLst>
                </a:gridCol>
                <a:gridCol w="1154813">
                  <a:extLst>
                    <a:ext uri="{9D8B030D-6E8A-4147-A177-3AD203B41FA5}">
                      <a16:colId xmlns:a16="http://schemas.microsoft.com/office/drawing/2014/main" val="201733432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297671147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425592951"/>
                    </a:ext>
                  </a:extLst>
                </a:gridCol>
              </a:tblGrid>
              <a:tr h="540000">
                <a:tc row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477066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8056726"/>
                  </a:ext>
                </a:extLst>
              </a:tr>
              <a:tr h="5400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92407619"/>
                  </a:ext>
                </a:extLst>
              </a:tr>
            </a:tbl>
          </a:graphicData>
        </a:graphic>
      </p:graphicFrame>
      <p:sp>
        <p:nvSpPr>
          <p:cNvPr id="82" name="正方形/長方形 81"/>
          <p:cNvSpPr/>
          <p:nvPr/>
        </p:nvSpPr>
        <p:spPr>
          <a:xfrm>
            <a:off x="7686590" y="7199045"/>
            <a:ext cx="3135174" cy="295275"/>
          </a:xfrm>
          <a:prstGeom prst="rect">
            <a:avLst/>
          </a:prstGeom>
          <a:ln w="12700">
            <a:solidFill>
              <a:schemeClr val="dk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府支援部分</a:t>
            </a:r>
          </a:p>
        </p:txBody>
      </p:sp>
      <p:sp>
        <p:nvSpPr>
          <p:cNvPr id="85" name="正方形/長方形 84"/>
          <p:cNvSpPr/>
          <p:nvPr/>
        </p:nvSpPr>
        <p:spPr>
          <a:xfrm>
            <a:off x="11864429" y="7192773"/>
            <a:ext cx="1390650" cy="295275"/>
          </a:xfrm>
          <a:prstGeom prst="rect">
            <a:avLst/>
          </a:prstGeom>
          <a:ln w="12700">
            <a:solidFill>
              <a:schemeClr val="dk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本人負担分</a:t>
            </a:r>
            <a:endParaRPr kumimoji="1" lang="ja-JP" altLang="en-US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88" name="直線矢印コネクタ 87"/>
          <p:cNvCxnSpPr/>
          <p:nvPr/>
        </p:nvCxnSpPr>
        <p:spPr>
          <a:xfrm>
            <a:off x="7429358" y="8180162"/>
            <a:ext cx="612068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正方形/長方形 88"/>
          <p:cNvSpPr/>
          <p:nvPr/>
        </p:nvSpPr>
        <p:spPr>
          <a:xfrm>
            <a:off x="7401548" y="6330460"/>
            <a:ext cx="511256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dirty="0" smtClean="0">
                <a:latin typeface="+mj-ea"/>
                <a:ea typeface="+mj-ea"/>
              </a:rPr>
              <a:t>■大学院生への支援イメージ</a:t>
            </a:r>
            <a:endParaRPr lang="ja-JP" altLang="en-US" sz="900" dirty="0">
              <a:latin typeface="+mj-ea"/>
              <a:ea typeface="+mj-ea"/>
            </a:endParaRPr>
          </a:p>
        </p:txBody>
      </p:sp>
      <p:sp>
        <p:nvSpPr>
          <p:cNvPr id="90" name="右中かっこ 89"/>
          <p:cNvSpPr/>
          <p:nvPr/>
        </p:nvSpPr>
        <p:spPr>
          <a:xfrm rot="10800000">
            <a:off x="7230144" y="6551972"/>
            <a:ext cx="195124" cy="1628190"/>
          </a:xfrm>
          <a:prstGeom prst="rightBrace">
            <a:avLst>
              <a:gd name="adj1" fmla="val 8333"/>
              <a:gd name="adj2" fmla="val 49508"/>
            </a:avLst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t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1100"/>
          </a:p>
        </p:txBody>
      </p:sp>
      <p:sp>
        <p:nvSpPr>
          <p:cNvPr id="91" name="正方形/長方形 90"/>
          <p:cNvSpPr/>
          <p:nvPr/>
        </p:nvSpPr>
        <p:spPr>
          <a:xfrm>
            <a:off x="6996236" y="6785345"/>
            <a:ext cx="295276" cy="11460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入</a:t>
            </a:r>
            <a:endParaRPr kumimoji="1"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学</a:t>
            </a:r>
            <a:endParaRPr kumimoji="1"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料</a:t>
            </a:r>
            <a:endParaRPr kumimoji="1"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endParaRPr kumimoji="1"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授</a:t>
            </a:r>
            <a:endParaRPr kumimoji="1"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業</a:t>
            </a:r>
            <a:endParaRPr kumimoji="1"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料</a:t>
            </a:r>
          </a:p>
        </p:txBody>
      </p:sp>
      <p:sp>
        <p:nvSpPr>
          <p:cNvPr id="92" name="正方形/長方形 91"/>
          <p:cNvSpPr/>
          <p:nvPr/>
        </p:nvSpPr>
        <p:spPr>
          <a:xfrm>
            <a:off x="7101042" y="8153964"/>
            <a:ext cx="704850" cy="295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年収目安</a:t>
            </a:r>
          </a:p>
        </p:txBody>
      </p:sp>
      <p:sp>
        <p:nvSpPr>
          <p:cNvPr id="93" name="正方形/長方形 92"/>
          <p:cNvSpPr/>
          <p:nvPr/>
        </p:nvSpPr>
        <p:spPr>
          <a:xfrm>
            <a:off x="7743454" y="8111322"/>
            <a:ext cx="981075" cy="466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</a:t>
            </a:r>
            <a:r>
              <a:rPr kumimoji="1" lang="en-US" altLang="ja-JP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270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万円</a:t>
            </a:r>
            <a:endParaRPr kumimoji="1" lang="en-US" altLang="ja-JP" sz="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1"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（住民税非課税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</a:p>
        </p:txBody>
      </p:sp>
      <p:sp>
        <p:nvSpPr>
          <p:cNvPr id="94" name="正方形/長方形 93"/>
          <p:cNvSpPr/>
          <p:nvPr/>
        </p:nvSpPr>
        <p:spPr>
          <a:xfrm>
            <a:off x="8565695" y="8144874"/>
            <a:ext cx="981075" cy="295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</a:t>
            </a:r>
            <a:r>
              <a:rPr kumimoji="1" lang="en-US" altLang="ja-JP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300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万円</a:t>
            </a:r>
          </a:p>
        </p:txBody>
      </p:sp>
      <p:sp>
        <p:nvSpPr>
          <p:cNvPr id="95" name="正方形/長方形 94"/>
          <p:cNvSpPr/>
          <p:nvPr/>
        </p:nvSpPr>
        <p:spPr>
          <a:xfrm>
            <a:off x="9344025" y="8137824"/>
            <a:ext cx="981075" cy="295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</a:t>
            </a:r>
            <a:r>
              <a:rPr kumimoji="1" lang="en-US" altLang="ja-JP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380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万円</a:t>
            </a:r>
          </a:p>
        </p:txBody>
      </p:sp>
      <p:sp>
        <p:nvSpPr>
          <p:cNvPr id="96" name="正方形/長方形 95"/>
          <p:cNvSpPr/>
          <p:nvPr/>
        </p:nvSpPr>
        <p:spPr>
          <a:xfrm>
            <a:off x="10150030" y="8137824"/>
            <a:ext cx="981075" cy="295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</a:t>
            </a:r>
            <a:r>
              <a:rPr kumimoji="1" lang="en-US" altLang="ja-JP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590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万円</a:t>
            </a:r>
          </a:p>
        </p:txBody>
      </p:sp>
      <p:sp>
        <p:nvSpPr>
          <p:cNvPr id="97" name="正方形/長方形 96"/>
          <p:cNvSpPr/>
          <p:nvPr/>
        </p:nvSpPr>
        <p:spPr>
          <a:xfrm>
            <a:off x="11349275" y="8144873"/>
            <a:ext cx="904875" cy="2952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</a:t>
            </a:r>
            <a:r>
              <a:rPr kumimoji="1" lang="en-US" altLang="ja-JP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800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万円</a:t>
            </a:r>
          </a:p>
        </p:txBody>
      </p:sp>
      <p:sp>
        <p:nvSpPr>
          <p:cNvPr id="98" name="正方形/長方形 97"/>
          <p:cNvSpPr/>
          <p:nvPr/>
        </p:nvSpPr>
        <p:spPr>
          <a:xfrm>
            <a:off x="12496447" y="8150353"/>
            <a:ext cx="857250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約</a:t>
            </a:r>
            <a:r>
              <a:rPr kumimoji="1" lang="en-US" altLang="ja-JP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910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万円</a:t>
            </a:r>
          </a:p>
        </p:txBody>
      </p:sp>
      <p:sp>
        <p:nvSpPr>
          <p:cNvPr id="103" name="正方形/長方形 102"/>
          <p:cNvSpPr/>
          <p:nvPr/>
        </p:nvSpPr>
        <p:spPr>
          <a:xfrm>
            <a:off x="7167792" y="3585377"/>
            <a:ext cx="5302760" cy="2486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＜下のイメージ図は、</a:t>
            </a:r>
            <a:r>
              <a:rPr kumimoji="1"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保護者のうちどちらか一方が働き、本人、中学生</a:t>
            </a:r>
            <a:r>
              <a:rPr kumimoji="1" lang="ja-JP" altLang="en-US" sz="9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の家族４人世帯の場合の</a:t>
            </a:r>
            <a:r>
              <a:rPr kumimoji="1" lang="ja-JP" altLang="en-US" sz="9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目安＞</a:t>
            </a:r>
            <a:endParaRPr kumimoji="1" lang="ja-JP" altLang="en-US" sz="9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4" name="正方形/長方形 103"/>
          <p:cNvSpPr/>
          <p:nvPr/>
        </p:nvSpPr>
        <p:spPr>
          <a:xfrm>
            <a:off x="8377810" y="5194955"/>
            <a:ext cx="447674" cy="238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２／３</a:t>
            </a:r>
          </a:p>
        </p:txBody>
      </p:sp>
      <p:sp>
        <p:nvSpPr>
          <p:cNvPr id="105" name="正方形/長方形 104"/>
          <p:cNvSpPr/>
          <p:nvPr/>
        </p:nvSpPr>
        <p:spPr>
          <a:xfrm>
            <a:off x="8377810" y="4206699"/>
            <a:ext cx="447674" cy="238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kumimoji="1"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／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</a:p>
        </p:txBody>
      </p:sp>
      <p:sp>
        <p:nvSpPr>
          <p:cNvPr id="106" name="正方形/長方形 105"/>
          <p:cNvSpPr/>
          <p:nvPr/>
        </p:nvSpPr>
        <p:spPr>
          <a:xfrm>
            <a:off x="9148934" y="4207946"/>
            <a:ext cx="447674" cy="238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２／３</a:t>
            </a:r>
          </a:p>
        </p:txBody>
      </p:sp>
      <p:sp>
        <p:nvSpPr>
          <p:cNvPr id="107" name="正方形/長方形 106"/>
          <p:cNvSpPr/>
          <p:nvPr/>
        </p:nvSpPr>
        <p:spPr>
          <a:xfrm>
            <a:off x="9180245" y="5196492"/>
            <a:ext cx="447674" cy="238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r>
              <a:rPr kumimoji="1" lang="ja-JP" altLang="en-US" sz="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／</a:t>
            </a:r>
            <a:r>
              <a:rPr kumimoji="1" lang="ja-JP" altLang="en-US" sz="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</a:p>
        </p:txBody>
      </p:sp>
      <p:sp>
        <p:nvSpPr>
          <p:cNvPr id="108" name="正方形/長方形 107"/>
          <p:cNvSpPr/>
          <p:nvPr/>
        </p:nvSpPr>
        <p:spPr>
          <a:xfrm>
            <a:off x="279679" y="7900135"/>
            <a:ext cx="6416841" cy="1041081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144000" rtlCol="0" anchor="t" anchorCtr="0"/>
          <a:lstStyle/>
          <a:p>
            <a:pPr>
              <a:lnSpc>
                <a:spcPts val="1100"/>
              </a:lnSpc>
            </a:pP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【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１年目（</a:t>
            </a: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Ｒ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２）</a:t>
            </a:r>
            <a:r>
              <a:rPr lang="en-US" altLang="ja-JP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】</a:t>
            </a:r>
            <a:r>
              <a:rPr lang="ja-JP" altLang="en-US" sz="11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約</a:t>
            </a:r>
            <a:r>
              <a:rPr lang="ja-JP" altLang="en-US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１１．６億円</a:t>
            </a:r>
            <a:r>
              <a:rPr lang="ja-JP" altLang="en-US" sz="11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</a:t>
            </a:r>
            <a:endParaRPr lang="en-US" altLang="ja-JP" sz="11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lnSpc>
                <a:spcPts val="1100"/>
              </a:lnSpc>
            </a:pPr>
            <a:r>
              <a:rPr lang="en-US" altLang="ja-JP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【</a:t>
            </a:r>
            <a:r>
              <a:rPr lang="ja-JP" altLang="en-US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２年目（Ｒ３）</a:t>
            </a:r>
            <a:r>
              <a:rPr lang="en-US" altLang="ja-JP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】</a:t>
            </a:r>
            <a:r>
              <a:rPr lang="ja-JP" altLang="en-US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約１９．</a:t>
            </a:r>
            <a:r>
              <a:rPr lang="ja-JP" altLang="en-US" sz="1100" dirty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４</a:t>
            </a:r>
            <a:r>
              <a:rPr lang="ja-JP" altLang="en-US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億円</a:t>
            </a:r>
            <a:endParaRPr lang="en-US" altLang="ja-JP" sz="11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lnSpc>
                <a:spcPts val="1100"/>
              </a:lnSpc>
            </a:pPr>
            <a:r>
              <a:rPr lang="en-US" altLang="ja-JP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【</a:t>
            </a:r>
            <a:r>
              <a:rPr lang="ja-JP" altLang="en-US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３年目（Ｒ４）</a:t>
            </a:r>
            <a:r>
              <a:rPr lang="en-US" altLang="ja-JP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】</a:t>
            </a:r>
            <a:r>
              <a:rPr lang="ja-JP" altLang="en-US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約２４．０億円　　　</a:t>
            </a:r>
            <a:endParaRPr lang="en-US" altLang="ja-JP" sz="11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lnSpc>
                <a:spcPts val="1100"/>
              </a:lnSpc>
            </a:pPr>
            <a:r>
              <a:rPr lang="en-US" altLang="ja-JP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【</a:t>
            </a:r>
            <a:r>
              <a:rPr lang="ja-JP" altLang="en-US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４年目（Ｒ５）</a:t>
            </a:r>
            <a:r>
              <a:rPr lang="en-US" altLang="ja-JP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】</a:t>
            </a:r>
            <a:r>
              <a:rPr lang="ja-JP" altLang="en-US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約２８．６億円</a:t>
            </a:r>
            <a:endParaRPr lang="en-US" altLang="ja-JP" sz="11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lnSpc>
                <a:spcPts val="1100"/>
              </a:lnSpc>
            </a:pPr>
            <a:r>
              <a:rPr lang="en-US" altLang="ja-JP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【</a:t>
            </a:r>
            <a:r>
              <a:rPr lang="ja-JP" altLang="en-US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５年目（Ｒ６）</a:t>
            </a:r>
            <a:r>
              <a:rPr lang="en-US" altLang="ja-JP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】</a:t>
            </a:r>
            <a:r>
              <a:rPr lang="ja-JP" altLang="en-US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約２９．０億円</a:t>
            </a:r>
            <a:endParaRPr lang="en-US" altLang="ja-JP" sz="1100" dirty="0" smtClean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lnSpc>
                <a:spcPts val="1200"/>
              </a:lnSpc>
            </a:pPr>
            <a:r>
              <a:rPr lang="en-US" altLang="ja-JP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【</a:t>
            </a:r>
            <a:r>
              <a:rPr lang="ja-JP" altLang="en-US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６年目（Ｒ７）</a:t>
            </a:r>
            <a:r>
              <a:rPr lang="en-US" altLang="ja-JP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】</a:t>
            </a:r>
            <a:r>
              <a:rPr lang="ja-JP" altLang="en-US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約２９．２億円</a:t>
            </a:r>
            <a:endParaRPr lang="en-US" altLang="ja-JP" sz="11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13" name="正方形/長方形 112"/>
          <p:cNvSpPr/>
          <p:nvPr/>
        </p:nvSpPr>
        <p:spPr>
          <a:xfrm>
            <a:off x="2223782" y="8545902"/>
            <a:ext cx="4319806" cy="326086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kumimoji="1" lang="ja-JP" altLang="en-US" sz="7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☞ 　府内想定割合：学部生・学域生６０％（現状＋１５％）、院生７５％（現状）、府大高専生１００％（現状）</a:t>
            </a:r>
            <a:endParaRPr lang="en-US" altLang="ja-JP" sz="75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7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☞　 市大の入学料は市内２２万円、府内（市外）２８万円で試算</a:t>
            </a:r>
            <a:endParaRPr kumimoji="1" lang="en-US" altLang="ja-JP" sz="75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" name="大かっこ 1"/>
          <p:cNvSpPr/>
          <p:nvPr/>
        </p:nvSpPr>
        <p:spPr>
          <a:xfrm>
            <a:off x="2279303" y="8169547"/>
            <a:ext cx="2116186" cy="307128"/>
          </a:xfrm>
          <a:prstGeom prst="bracketPair">
            <a:avLst>
              <a:gd name="adj" fmla="val 559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36000" tIns="0" rIns="36000" rtlCol="0" anchor="t" anchorCtr="0"/>
          <a:lstStyle/>
          <a:p>
            <a:pPr lvl="0"/>
            <a:r>
              <a:rPr lang="en-US" altLang="ja-JP" sz="900" dirty="0" smtClean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【</a:t>
            </a:r>
            <a:r>
              <a:rPr lang="ja-JP" altLang="en-US" sz="900" dirty="0" smtClean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国無償化制度（府大分）</a:t>
            </a:r>
            <a:r>
              <a:rPr lang="en-US" altLang="ja-JP" sz="900" dirty="0" smtClean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】</a:t>
            </a:r>
            <a:r>
              <a:rPr lang="ja-JP" altLang="en-US" sz="900" dirty="0" smtClean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約８．１億円</a:t>
            </a:r>
            <a:endParaRPr lang="en-US" altLang="ja-JP" sz="900" dirty="0" smtClean="0">
              <a:solidFill>
                <a:prstClr val="black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lvl="0"/>
            <a:r>
              <a:rPr lang="ja-JP" altLang="en-US" sz="900" dirty="0" smtClean="0">
                <a:solidFill>
                  <a:prstClr val="black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（初年度から全学年対象（院生は対象外））</a:t>
            </a:r>
          </a:p>
          <a:p>
            <a:pPr algn="ctr"/>
            <a:endParaRPr kumimoji="1" lang="ja-JP" altLang="en-US" dirty="0"/>
          </a:p>
        </p:txBody>
      </p:sp>
      <p:sp>
        <p:nvSpPr>
          <p:cNvPr id="109" name="正方形/長方形 108"/>
          <p:cNvSpPr/>
          <p:nvPr/>
        </p:nvSpPr>
        <p:spPr>
          <a:xfrm>
            <a:off x="237485" y="7764998"/>
            <a:ext cx="3204000" cy="25697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>
                <a:solidFill>
                  <a:schemeClr val="tx1"/>
                </a:solidFill>
              </a:rPr>
              <a:t>５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．府負担額の粗い試算</a:t>
            </a:r>
            <a:r>
              <a:rPr lang="ja-JP" altLang="en-US" sz="900" b="1" dirty="0" smtClean="0">
                <a:solidFill>
                  <a:schemeClr val="tx1"/>
                </a:solidFill>
              </a:rPr>
              <a:t>（</a:t>
            </a:r>
            <a:r>
              <a:rPr lang="en-US" altLang="ja-JP" sz="900" b="1" smtClean="0">
                <a:solidFill>
                  <a:schemeClr val="tx1"/>
                </a:solidFill>
              </a:rPr>
              <a:t>※</a:t>
            </a:r>
            <a:r>
              <a:rPr lang="ja-JP" altLang="en-US" sz="900" b="1" smtClean="0">
                <a:solidFill>
                  <a:schemeClr val="tx1"/>
                </a:solidFill>
              </a:rPr>
              <a:t>金額</a:t>
            </a:r>
            <a:r>
              <a:rPr lang="ja-JP" altLang="en-US" sz="900" b="1" dirty="0" smtClean="0">
                <a:solidFill>
                  <a:schemeClr val="tx1"/>
                </a:solidFill>
              </a:rPr>
              <a:t>は今後さらに精査）</a:t>
            </a:r>
            <a:endParaRPr kumimoji="1" lang="ja-JP" altLang="en-US" sz="900" b="1" dirty="0">
              <a:solidFill>
                <a:schemeClr val="tx1"/>
              </a:solidFill>
            </a:endParaRPr>
          </a:p>
        </p:txBody>
      </p:sp>
      <p:sp>
        <p:nvSpPr>
          <p:cNvPr id="111" name="正方形/長方形 110"/>
          <p:cNvSpPr/>
          <p:nvPr/>
        </p:nvSpPr>
        <p:spPr>
          <a:xfrm>
            <a:off x="11821801" y="5178984"/>
            <a:ext cx="1069933" cy="3428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7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子ども２人⇒１</a:t>
            </a:r>
            <a:r>
              <a:rPr kumimoji="1" lang="en-US" altLang="ja-JP" sz="7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/</a:t>
            </a:r>
            <a:r>
              <a:rPr kumimoji="1" lang="ja-JP" altLang="en-US" sz="7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３支援</a:t>
            </a:r>
            <a:endParaRPr kumimoji="1" lang="en-US" altLang="ja-JP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/>
            <a:r>
              <a:rPr kumimoji="1" lang="ja-JP" altLang="en-US" sz="7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子ども１人⇒支援なし</a:t>
            </a:r>
            <a:endParaRPr kumimoji="1" lang="en-US" altLang="ja-JP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/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子ども</a:t>
            </a:r>
            <a:r>
              <a:rPr kumimoji="1" lang="ja-JP" altLang="en-US" sz="7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３人以上⇒２</a:t>
            </a:r>
            <a:r>
              <a:rPr kumimoji="1" lang="en-US" altLang="ja-JP" sz="7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/</a:t>
            </a:r>
            <a:r>
              <a:rPr kumimoji="1" lang="ja-JP" altLang="en-US" sz="7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３支援</a:t>
            </a:r>
            <a:endParaRPr kumimoji="1" lang="ja-JP" altLang="en-US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2" name="正方形/長方形 111"/>
          <p:cNvSpPr/>
          <p:nvPr/>
        </p:nvSpPr>
        <p:spPr>
          <a:xfrm>
            <a:off x="10689887" y="7565339"/>
            <a:ext cx="1069933" cy="3428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7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子ども２人⇒２</a:t>
            </a:r>
            <a:r>
              <a:rPr kumimoji="1" lang="en-US" altLang="ja-JP" sz="7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/</a:t>
            </a:r>
            <a:r>
              <a:rPr kumimoji="1" lang="ja-JP" altLang="en-US" sz="7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３支援</a:t>
            </a:r>
            <a:endParaRPr kumimoji="1" lang="en-US" altLang="ja-JP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/>
            <a:r>
              <a:rPr kumimoji="1" lang="ja-JP" altLang="en-US" sz="7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子ども１人⇒１</a:t>
            </a:r>
            <a:r>
              <a:rPr kumimoji="1" lang="en-US" altLang="ja-JP" sz="7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/</a:t>
            </a:r>
            <a:r>
              <a:rPr kumimoji="1" lang="ja-JP" altLang="en-US" sz="7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３支援</a:t>
            </a:r>
            <a:endParaRPr kumimoji="1" lang="en-US" altLang="ja-JP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/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子ども</a:t>
            </a:r>
            <a:r>
              <a:rPr kumimoji="1" lang="ja-JP" altLang="en-US" sz="7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３人以上⇒全額支援</a:t>
            </a:r>
            <a:endParaRPr kumimoji="1" lang="ja-JP" altLang="en-US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11855139" y="7695764"/>
            <a:ext cx="1069933" cy="3428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7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子ども２人⇒１</a:t>
            </a:r>
            <a:r>
              <a:rPr kumimoji="1" lang="en-US" altLang="ja-JP" sz="7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/</a:t>
            </a:r>
            <a:r>
              <a:rPr kumimoji="1" lang="ja-JP" altLang="en-US" sz="7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３支援</a:t>
            </a:r>
            <a:endParaRPr kumimoji="1" lang="en-US" altLang="ja-JP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/>
            <a:r>
              <a:rPr kumimoji="1" lang="ja-JP" altLang="en-US" sz="7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子ども１人⇒</a:t>
            </a:r>
            <a:r>
              <a:rPr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支援</a:t>
            </a:r>
            <a:r>
              <a:rPr kumimoji="1" lang="ja-JP" altLang="en-US" sz="7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なし</a:t>
            </a:r>
            <a:endParaRPr kumimoji="1" lang="en-US" altLang="ja-JP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l"/>
            <a:r>
              <a:rPr kumimoji="1" lang="ja-JP" altLang="en-US" sz="7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子ども</a:t>
            </a:r>
            <a:r>
              <a:rPr kumimoji="1" lang="ja-JP" altLang="en-US" sz="7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３人以上⇒２</a:t>
            </a:r>
            <a:r>
              <a:rPr kumimoji="1" lang="en-US" altLang="ja-JP" sz="7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/</a:t>
            </a:r>
            <a:r>
              <a:rPr kumimoji="1" lang="ja-JP" altLang="en-US" sz="7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３支援</a:t>
            </a:r>
            <a:endParaRPr kumimoji="1" lang="ja-JP" altLang="en-US" sz="7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大かっこ 2"/>
          <p:cNvSpPr/>
          <p:nvPr/>
        </p:nvSpPr>
        <p:spPr>
          <a:xfrm>
            <a:off x="10624641" y="5108576"/>
            <a:ext cx="1082634" cy="248379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大かっこ 85"/>
          <p:cNvSpPr/>
          <p:nvPr/>
        </p:nvSpPr>
        <p:spPr>
          <a:xfrm>
            <a:off x="11779228" y="5288702"/>
            <a:ext cx="1082634" cy="248379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大かっこ 86"/>
          <p:cNvSpPr/>
          <p:nvPr/>
        </p:nvSpPr>
        <p:spPr>
          <a:xfrm>
            <a:off x="10640568" y="7681624"/>
            <a:ext cx="1082634" cy="248379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大かっこ 109"/>
          <p:cNvSpPr/>
          <p:nvPr/>
        </p:nvSpPr>
        <p:spPr>
          <a:xfrm>
            <a:off x="11793119" y="7818302"/>
            <a:ext cx="1082634" cy="248379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115771" y="8276163"/>
            <a:ext cx="216023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1000" dirty="0" smtClean="0"/>
              <a:t>＋</a:t>
            </a:r>
            <a:endParaRPr kumimoji="1" lang="ja-JP" altLang="en-US" sz="1000" dirty="0"/>
          </a:p>
        </p:txBody>
      </p:sp>
      <p:sp>
        <p:nvSpPr>
          <p:cNvPr id="27" name="正方形/長方形 26"/>
          <p:cNvSpPr/>
          <p:nvPr/>
        </p:nvSpPr>
        <p:spPr>
          <a:xfrm>
            <a:off x="224856" y="1870110"/>
            <a:ext cx="3204000" cy="24072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chemeClr val="tx1"/>
                </a:solidFill>
              </a:rPr>
              <a:t>１</a:t>
            </a:r>
            <a:r>
              <a:rPr lang="ja-JP" altLang="en-US" sz="1200" b="1" dirty="0">
                <a:solidFill>
                  <a:schemeClr val="tx1"/>
                </a:solidFill>
              </a:rPr>
              <a:t>．</a:t>
            </a:r>
            <a:r>
              <a:rPr kumimoji="1" lang="ja-JP" altLang="en-US" sz="1200" b="1" dirty="0" smtClean="0">
                <a:solidFill>
                  <a:schemeClr val="tx1"/>
                </a:solidFill>
              </a:rPr>
              <a:t>学生等の要件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24856" y="3046521"/>
            <a:ext cx="3204000" cy="24072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>
                <a:solidFill>
                  <a:schemeClr val="tx1"/>
                </a:solidFill>
              </a:rPr>
              <a:t>２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．在住</a:t>
            </a:r>
            <a:r>
              <a:rPr kumimoji="1" lang="ja-JP" altLang="en-US" sz="1200" b="1" dirty="0" smtClean="0">
                <a:solidFill>
                  <a:schemeClr val="tx1"/>
                </a:solidFill>
              </a:rPr>
              <a:t>要件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224856" y="4056143"/>
            <a:ext cx="3204000" cy="24072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 smtClean="0">
                <a:solidFill>
                  <a:schemeClr val="tx1"/>
                </a:solidFill>
              </a:rPr>
              <a:t>３．家計の経済状況に関する要件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100" name="左右矢印 99"/>
          <p:cNvSpPr/>
          <p:nvPr/>
        </p:nvSpPr>
        <p:spPr>
          <a:xfrm>
            <a:off x="10571965" y="5898100"/>
            <a:ext cx="2302474" cy="362421"/>
          </a:xfrm>
          <a:prstGeom prst="leftRightArrow">
            <a:avLst>
              <a:gd name="adj1" fmla="val 60578"/>
              <a:gd name="adj2" fmla="val 36779"/>
            </a:avLst>
          </a:prstGeom>
          <a:ln w="12700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800" dirty="0">
                <a:latin typeface="ＭＳ Ｐゴシック" panose="020B0600070205080204" pitchFamily="50" charset="-128"/>
              </a:rPr>
              <a:t>府の私立高校授業料無償化制度の年収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目安</a:t>
            </a:r>
            <a:endParaRPr lang="ja-JP" altLang="en-US" sz="800" dirty="0">
              <a:latin typeface="+mj-ea"/>
              <a:ea typeface="+mj-ea"/>
            </a:endParaRPr>
          </a:p>
        </p:txBody>
      </p:sp>
      <p:sp>
        <p:nvSpPr>
          <p:cNvPr id="115" name="右矢印 114"/>
          <p:cNvSpPr/>
          <p:nvPr/>
        </p:nvSpPr>
        <p:spPr>
          <a:xfrm>
            <a:off x="7408589" y="5907009"/>
            <a:ext cx="2387964" cy="381782"/>
          </a:xfrm>
          <a:prstGeom prst="rightArrow">
            <a:avLst>
              <a:gd name="adj1" fmla="val 50000"/>
              <a:gd name="adj2" fmla="val 50000"/>
            </a:avLst>
          </a:prstGeom>
          <a:ln w="12700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050" dirty="0">
                <a:latin typeface="+mj-ea"/>
                <a:ea typeface="+mj-ea"/>
              </a:rPr>
              <a:t>国の授業料等減免制度の年収</a:t>
            </a:r>
            <a:r>
              <a:rPr lang="ja-JP" altLang="en-US" sz="1050" dirty="0" smtClean="0">
                <a:latin typeface="+mj-ea"/>
                <a:ea typeface="+mj-ea"/>
              </a:rPr>
              <a:t>目安</a:t>
            </a:r>
            <a:endParaRPr lang="ja-JP" altLang="en-US" sz="1050" dirty="0">
              <a:latin typeface="+mj-ea"/>
              <a:ea typeface="+mj-ea"/>
            </a:endParaRPr>
          </a:p>
        </p:txBody>
      </p:sp>
      <p:sp>
        <p:nvSpPr>
          <p:cNvPr id="116" name="左右矢印 115"/>
          <p:cNvSpPr/>
          <p:nvPr/>
        </p:nvSpPr>
        <p:spPr>
          <a:xfrm>
            <a:off x="10612339" y="8426901"/>
            <a:ext cx="2302474" cy="362421"/>
          </a:xfrm>
          <a:prstGeom prst="leftRightArrow">
            <a:avLst>
              <a:gd name="adj1" fmla="val 60578"/>
              <a:gd name="adj2" fmla="val 36779"/>
            </a:avLst>
          </a:prstGeom>
          <a:ln w="12700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800" dirty="0">
                <a:latin typeface="ＭＳ Ｐゴシック" panose="020B0600070205080204" pitchFamily="50" charset="-128"/>
              </a:rPr>
              <a:t>府の私立高校授業料無償化制度の年収</a:t>
            </a:r>
            <a:r>
              <a:rPr lang="ja-JP" altLang="en-US" sz="800" dirty="0" smtClean="0">
                <a:latin typeface="ＭＳ Ｐゴシック" panose="020B0600070205080204" pitchFamily="50" charset="-128"/>
              </a:rPr>
              <a:t>目安</a:t>
            </a:r>
            <a:endParaRPr lang="ja-JP" altLang="en-US" sz="800" dirty="0">
              <a:latin typeface="+mj-ea"/>
              <a:ea typeface="+mj-ea"/>
            </a:endParaRPr>
          </a:p>
        </p:txBody>
      </p:sp>
      <p:sp>
        <p:nvSpPr>
          <p:cNvPr id="117" name="右矢印 116"/>
          <p:cNvSpPr/>
          <p:nvPr/>
        </p:nvSpPr>
        <p:spPr>
          <a:xfrm>
            <a:off x="7431208" y="8426495"/>
            <a:ext cx="2387964" cy="381782"/>
          </a:xfrm>
          <a:prstGeom prst="rightArrow">
            <a:avLst>
              <a:gd name="adj1" fmla="val 50000"/>
              <a:gd name="adj2" fmla="val 50000"/>
            </a:avLst>
          </a:prstGeom>
          <a:ln w="12700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050" dirty="0">
                <a:latin typeface="+mj-ea"/>
                <a:ea typeface="+mj-ea"/>
              </a:rPr>
              <a:t>国の授業料等減免制度の年収</a:t>
            </a:r>
            <a:r>
              <a:rPr lang="ja-JP" altLang="en-US" sz="1050" dirty="0" smtClean="0">
                <a:latin typeface="+mj-ea"/>
                <a:ea typeface="+mj-ea"/>
              </a:rPr>
              <a:t>目安</a:t>
            </a:r>
            <a:endParaRPr lang="ja-JP" altLang="en-US" sz="105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0020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/>
      </a:spPr>
      <a:bodyPr rtlCol="0" anchor="ctr"/>
      <a:lstStyle>
        <a:defPPr>
          <a:defRPr kumimoji="1" sz="1100" dirty="0" smtClean="0">
            <a:latin typeface="+mj-ea"/>
            <a:ea typeface="+mj-ea"/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2053</TotalTime>
  <Words>753</Words>
  <Application>Microsoft Office PowerPoint</Application>
  <PresentationFormat>ユーザー設定</PresentationFormat>
  <Paragraphs>175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HGPｺﾞｼｯｸE</vt:lpstr>
      <vt:lpstr>ＭＳ Ｐゴシック</vt:lpstr>
      <vt:lpstr>ＭＳ Ｐ明朝</vt:lpstr>
      <vt:lpstr>ＭＳ 明朝</vt:lpstr>
      <vt:lpstr>Arial</vt:lpstr>
      <vt:lpstr>Calibri</vt:lpstr>
      <vt:lpstr>Times New Roman</vt:lpstr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石井　素子</dc:creator>
  <cp:lastModifiedBy>髙風　弥生</cp:lastModifiedBy>
  <cp:revision>217</cp:revision>
  <cp:lastPrinted>2019-11-05T01:51:26Z</cp:lastPrinted>
  <dcterms:created xsi:type="dcterms:W3CDTF">2014-07-11T05:14:15Z</dcterms:created>
  <dcterms:modified xsi:type="dcterms:W3CDTF">2019-11-11T09:31:47Z</dcterms:modified>
</cp:coreProperties>
</file>