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70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79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23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49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89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19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48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00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4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3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96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B34F6-E9B9-416D-AD3C-0C2C3021228E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D7CB-8FE9-428E-9016-AF82A15D9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5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360375"/>
            <a:ext cx="9113911" cy="52669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4480919" y="3565542"/>
            <a:ext cx="4261708" cy="1129024"/>
          </a:xfrm>
          <a:prstGeom prst="roundRect">
            <a:avLst>
              <a:gd name="adj" fmla="val 6124"/>
            </a:avLst>
          </a:prstGeom>
          <a:solidFill>
            <a:srgbClr val="002060"/>
          </a:solidFill>
          <a:ln w="381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都市緑化を活用した猛暑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kumimoji="1"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森林環境税を活用）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➡駅前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広場など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屋外公共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空間の暑熱環境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を改善する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市町村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や公共交通事業者等を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kumimoji="1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20264" y="1796574"/>
            <a:ext cx="462568" cy="8581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eaVert" wrap="none" rtlCol="0" anchor="t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普及啓発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31190" y="1724695"/>
            <a:ext cx="312810" cy="8985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eaVert" wrap="none" rtlCol="0" anchor="t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環境整備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38124" y="5309913"/>
            <a:ext cx="767564" cy="319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noAutofit/>
          </a:bodyPr>
          <a:lstStyle/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屋外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00803" y="1319292"/>
            <a:ext cx="3780962" cy="493928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・民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民間事業者との連携による啓発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活動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➡熱中症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セミナーの実施、みどりのカーテンづくりの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 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400803" y="1860195"/>
            <a:ext cx="3789329" cy="286106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広報誌等による注意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喚起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95602" y="2413824"/>
            <a:ext cx="3801531" cy="2280742"/>
          </a:xfrm>
          <a:prstGeom prst="roundRect">
            <a:avLst>
              <a:gd name="adj" fmla="val 30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spcBef>
                <a:spcPts val="600"/>
              </a:spcBef>
            </a:pP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クールスポット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選、クールロード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（府民が選んだ涼しく感じる場所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山や公園、水辺など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</a:t>
            </a: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身近なクールスポットの活用促進</a:t>
            </a:r>
            <a:endParaRPr kumimoji="1"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啓発イベントの実施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➡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クールスポット等を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活用した暑さ対策を学ぶイベントの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暑さ指数*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(WBGT)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の活用促進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➡メール受信登録の周知、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全府立学校への暑さ指数*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(WBGT)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計の配備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＊暑さ指数</a:t>
            </a:r>
            <a:r>
              <a:rPr kumimoji="1"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℃</a:t>
            </a:r>
            <a:r>
              <a:rPr kumimoji="1"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気温だけではなく、湿度、輻射熱を考慮した熱中症予防のための数値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4463358" y="1032368"/>
            <a:ext cx="4261708" cy="720000"/>
          </a:xfrm>
          <a:prstGeom prst="roundRect">
            <a:avLst>
              <a:gd name="adj" fmla="val 7539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体育館、支援学校特別教室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等の空調設備整備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建築物への取組み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➡ヒートアイランド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対策の評価が高い建築物への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表彰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463358" y="1805589"/>
            <a:ext cx="4261708" cy="288000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小中学校の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空調設備の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4480919" y="2397664"/>
            <a:ext cx="4261708" cy="288000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府・市町村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緑化・緑陰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形成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87212" y="365217"/>
            <a:ext cx="722181" cy="35416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noAutofit/>
          </a:bodyPr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屋内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0" y="0"/>
            <a:ext cx="9144000" cy="3206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府における猛暑対策の</a:t>
            </a:r>
            <a:r>
              <a:rPr kumimoji="1" lang="ja-JP" altLang="en-US" sz="16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全体像</a:t>
            </a:r>
            <a:endParaRPr kumimoji="1" lang="ja-JP" altLang="en-US" sz="1600" b="1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00803" y="677882"/>
            <a:ext cx="3796776" cy="602512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広報やセミナーによる注意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喚起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暑さ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対策リーフレット作成・配布、教育者等を対象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した暑さ対策セミナー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の開催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5169" y="5981800"/>
            <a:ext cx="9072000" cy="83764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dbl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3792" y="6171240"/>
            <a:ext cx="8604884" cy="6179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熱中症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予報等の情報提供や予防に関する知識の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普及による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熱中症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対策の意識向上を喚起</a:t>
            </a:r>
            <a:endParaRPr kumimoji="1"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街路樹の整備による日射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の遮蔽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や、建物や敷地、道路におけるミスト散布や散水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など、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暑熱環境が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もたらす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ストレス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の影響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を軽減</a:t>
            </a:r>
            <a:endParaRPr kumimoji="1"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35169" y="5824283"/>
            <a:ext cx="1850690" cy="291249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 w="38100" cmpd="dbl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猛暑対策の効果</a:t>
            </a:r>
          </a:p>
        </p:txBody>
      </p:sp>
      <p:sp>
        <p:nvSpPr>
          <p:cNvPr id="51" name="角丸四角形 50"/>
          <p:cNvSpPr/>
          <p:nvPr/>
        </p:nvSpPr>
        <p:spPr>
          <a:xfrm>
            <a:off x="388811" y="4858814"/>
            <a:ext cx="3801531" cy="287504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府・市町村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打ち水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の普及促進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>
            <a:endCxn id="14" idx="0"/>
          </p:cNvCxnSpPr>
          <p:nvPr/>
        </p:nvCxnSpPr>
        <p:spPr>
          <a:xfrm flipH="1">
            <a:off x="4321906" y="662236"/>
            <a:ext cx="26398" cy="46476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288315" y="2261295"/>
            <a:ext cx="85320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角丸四角形 39"/>
          <p:cNvSpPr/>
          <p:nvPr/>
        </p:nvSpPr>
        <p:spPr>
          <a:xfrm>
            <a:off x="4503048" y="2737832"/>
            <a:ext cx="4261708" cy="774952"/>
          </a:xfrm>
          <a:prstGeom prst="roundRect">
            <a:avLst>
              <a:gd name="adj" fmla="val 10760"/>
            </a:avLst>
          </a:prstGeom>
          <a:solidFill>
            <a:srgbClr val="002060"/>
          </a:solidFill>
          <a:ln w="381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府・民</a:t>
            </a:r>
            <a:r>
              <a:rPr kumimoji="1" lang="en-US" altLang="ja-JP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民間事業者</a:t>
            </a:r>
            <a:r>
              <a:rPr kumimoji="1" lang="en-US" altLang="ja-JP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金融機関、薬局等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）の施設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kumimoji="1" lang="en-US" altLang="ja-JP" sz="1200" b="1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暑さをしのげる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一時避難所として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</a:t>
            </a:r>
            <a:endParaRPr kumimoji="1" lang="en-US" altLang="ja-JP" sz="1200" b="1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kumimoji="1" lang="en-US" altLang="ja-JP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一時避難所（公共施設）の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</a:t>
            </a:r>
            <a:endParaRPr kumimoji="1" lang="en-US" altLang="ja-JP" sz="1200" b="1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037190" y="4478022"/>
            <a:ext cx="3628289" cy="1100996"/>
          </a:xfrm>
          <a:prstGeom prst="roundRect">
            <a:avLst>
              <a:gd name="adj" fmla="val 3136"/>
            </a:avLst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暑熱環境改善効果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緑陰・日除け＋地表面・壁面の冷却＋微細ミストの設置等、複合的な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対策を組み合わせて実施した場合の目安</a:t>
            </a:r>
            <a:endParaRPr kumimoji="1"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59611"/>
              </p:ext>
            </p:extLst>
          </p:nvPr>
        </p:nvGraphicFramePr>
        <p:xfrm>
          <a:off x="5218165" y="4955025"/>
          <a:ext cx="3378325" cy="58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265">
                  <a:extLst>
                    <a:ext uri="{9D8B030D-6E8A-4147-A177-3AD203B41FA5}">
                      <a16:colId xmlns:a16="http://schemas.microsoft.com/office/drawing/2014/main" val="1630707348"/>
                    </a:ext>
                  </a:extLst>
                </a:gridCol>
                <a:gridCol w="717843">
                  <a:extLst>
                    <a:ext uri="{9D8B030D-6E8A-4147-A177-3AD203B41FA5}">
                      <a16:colId xmlns:a16="http://schemas.microsoft.com/office/drawing/2014/main" val="3087094219"/>
                    </a:ext>
                  </a:extLst>
                </a:gridCol>
                <a:gridCol w="514119">
                  <a:extLst>
                    <a:ext uri="{9D8B030D-6E8A-4147-A177-3AD203B41FA5}">
                      <a16:colId xmlns:a16="http://schemas.microsoft.com/office/drawing/2014/main" val="2670927307"/>
                    </a:ext>
                  </a:extLst>
                </a:gridCol>
                <a:gridCol w="1716098">
                  <a:extLst>
                    <a:ext uri="{9D8B030D-6E8A-4147-A177-3AD203B41FA5}">
                      <a16:colId xmlns:a16="http://schemas.microsoft.com/office/drawing/2014/main" val="11540073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周辺気温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体感温度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暑さ指数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(WBGT)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49316789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対策前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３０℃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４０℃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厳重警戒レベル（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31℃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727627821"/>
                  </a:ext>
                </a:extLst>
              </a:tr>
              <a:tr h="264940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対策後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３０℃</a:t>
                      </a:r>
                      <a:endParaRPr kumimoji="1" lang="en-US" altLang="ja-JP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en-US" altLang="ja-JP" sz="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局所的には低下</a:t>
                      </a:r>
                      <a:r>
                        <a:rPr kumimoji="1" lang="en-US" altLang="ja-JP" sz="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３０℃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注意レベル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(21~25℃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881172209"/>
                  </a:ext>
                </a:extLst>
              </a:tr>
            </a:tbl>
          </a:graphicData>
        </a:graphic>
      </p:graphicFrame>
      <p:sp>
        <p:nvSpPr>
          <p:cNvPr id="36" name="テキスト ボックス 35"/>
          <p:cNvSpPr txBox="1"/>
          <p:nvPr/>
        </p:nvSpPr>
        <p:spPr>
          <a:xfrm>
            <a:off x="6094338" y="4504308"/>
            <a:ext cx="2698683" cy="2597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/>
          <a:p>
            <a:pPr algn="ctr"/>
            <a:r>
              <a:rPr kumimoji="1" lang="en-US" altLang="ja-JP" sz="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典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環境省「まちなかの暑さガイドライン改訂版」平成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年３月</a:t>
            </a:r>
          </a:p>
        </p:txBody>
      </p:sp>
      <p:sp>
        <p:nvSpPr>
          <p:cNvPr id="48" name="二等辺三角形 47"/>
          <p:cNvSpPr/>
          <p:nvPr/>
        </p:nvSpPr>
        <p:spPr>
          <a:xfrm rot="10800000">
            <a:off x="2197729" y="5683055"/>
            <a:ext cx="4231646" cy="222990"/>
          </a:xfrm>
          <a:prstGeom prst="triangle">
            <a:avLst/>
          </a:prstGeom>
          <a:gradFill>
            <a:gsLst>
              <a:gs pos="0">
                <a:srgbClr val="0070C0"/>
              </a:gs>
              <a:gs pos="100000">
                <a:schemeClr val="bg1"/>
              </a:gs>
              <a:gs pos="71000">
                <a:schemeClr val="accent1">
                  <a:lumMod val="45000"/>
                  <a:lumOff val="55000"/>
                </a:schemeClr>
              </a:gs>
              <a:gs pos="29000">
                <a:srgbClr val="0070C0"/>
              </a:gs>
            </a:gsLst>
            <a:lin ang="5400000" scaled="1"/>
          </a:gra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55"/>
          <p:cNvGrpSpPr/>
          <p:nvPr/>
        </p:nvGrpSpPr>
        <p:grpSpPr>
          <a:xfrm>
            <a:off x="7670769" y="360375"/>
            <a:ext cx="1436964" cy="612000"/>
            <a:chOff x="9346623" y="476827"/>
            <a:chExt cx="1436964" cy="612000"/>
          </a:xfrm>
        </p:grpSpPr>
        <p:sp>
          <p:nvSpPr>
            <p:cNvPr id="57" name="正方形/長方形 56"/>
            <p:cNvSpPr/>
            <p:nvPr/>
          </p:nvSpPr>
          <p:spPr>
            <a:xfrm>
              <a:off x="9346623" y="476827"/>
              <a:ext cx="1436964" cy="612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角丸四角形 57"/>
            <p:cNvSpPr/>
            <p:nvPr/>
          </p:nvSpPr>
          <p:spPr>
            <a:xfrm>
              <a:off x="9507105" y="545912"/>
              <a:ext cx="1116000" cy="216000"/>
            </a:xfrm>
            <a:prstGeom prst="roundRect">
              <a:avLst>
                <a:gd name="adj" fmla="val 7539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9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9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主体</a:t>
              </a:r>
              <a:r>
                <a:rPr kumimoji="1" lang="en-US" altLang="ja-JP" sz="9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kumimoji="1" lang="ja-JP" altLang="en-US" sz="9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既存の取組</a:t>
              </a:r>
              <a:endParaRPr kumimoji="1"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角丸四角形 58"/>
            <p:cNvSpPr/>
            <p:nvPr/>
          </p:nvSpPr>
          <p:spPr>
            <a:xfrm>
              <a:off x="9507105" y="828076"/>
              <a:ext cx="1116000" cy="216000"/>
            </a:xfrm>
            <a:prstGeom prst="roundRect">
              <a:avLst>
                <a:gd name="adj" fmla="val 7539"/>
              </a:avLst>
            </a:prstGeom>
            <a:solidFill>
              <a:srgbClr val="002060"/>
            </a:solidFill>
            <a:ln w="1905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9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9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主体</a:t>
              </a:r>
              <a:r>
                <a:rPr kumimoji="1" lang="en-US" altLang="ja-JP" sz="9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kumimoji="1" lang="ja-JP" altLang="en-US" sz="9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新たな</a:t>
              </a:r>
              <a:r>
                <a:rPr kumimoji="1" lang="ja-JP" altLang="en-US" sz="9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取組</a:t>
              </a:r>
              <a:endParaRPr kumimoji="1" lang="en-US" altLang="ja-JP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3" name="正方形/長方形 42"/>
          <p:cNvSpPr/>
          <p:nvPr/>
        </p:nvSpPr>
        <p:spPr>
          <a:xfrm>
            <a:off x="8276424" y="22702"/>
            <a:ext cx="758821" cy="31926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 b="1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270246" y="13059"/>
            <a:ext cx="909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資料２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604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 anchor="t">
        <a:noAutofit/>
      </a:bodyPr>
      <a:lstStyle>
        <a:defPPr>
          <a:defRPr kumimoji="1" sz="1400" u="sng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</TotalTime>
  <Words>275</Words>
  <Application>Microsoft Office PowerPoint</Application>
  <PresentationFormat>画面に合わせる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梅本　敬史</dc:creator>
  <cp:lastModifiedBy>梅本　敬史</cp:lastModifiedBy>
  <cp:revision>107</cp:revision>
  <cp:lastPrinted>2019-09-02T01:26:48Z</cp:lastPrinted>
  <dcterms:created xsi:type="dcterms:W3CDTF">2019-08-23T04:34:52Z</dcterms:created>
  <dcterms:modified xsi:type="dcterms:W3CDTF">2019-09-02T02:17:15Z</dcterms:modified>
</cp:coreProperties>
</file>