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p:scale>
          <a:sx n="100" d="100"/>
          <a:sy n="100" d="100"/>
        </p:scale>
        <p:origin x="-228" y="-5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9"/>
            <a:ext cx="2949678" cy="497460"/>
          </a:xfrm>
          <a:prstGeom prst="rect">
            <a:avLst/>
          </a:prstGeom>
        </p:spPr>
        <p:txBody>
          <a:bodyPr vert="horz" lIns="62944" tIns="31473" rIns="62944" bIns="3147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6" y="9"/>
            <a:ext cx="2950766" cy="497460"/>
          </a:xfrm>
          <a:prstGeom prst="rect">
            <a:avLst/>
          </a:prstGeom>
        </p:spPr>
        <p:txBody>
          <a:bodyPr vert="horz" lIns="62944" tIns="31473" rIns="62944" bIns="31473" rtlCol="0"/>
          <a:lstStyle>
            <a:lvl1pPr algn="r">
              <a:defRPr sz="800"/>
            </a:lvl1pPr>
          </a:lstStyle>
          <a:p>
            <a:fld id="{12C35F4C-F7F5-40C3-BF8F-56F867D0C0F3}" type="datetimeFigureOut">
              <a:rPr kumimoji="1" lang="ja-JP" altLang="en-US" smtClean="0"/>
              <a:pPr/>
              <a:t>2019/7/30</a:t>
            </a:fld>
            <a:endParaRPr kumimoji="1" lang="ja-JP" altLang="en-US"/>
          </a:p>
        </p:txBody>
      </p:sp>
      <p:sp>
        <p:nvSpPr>
          <p:cNvPr id="4" name="スライド イメージ プレースホルダー 3"/>
          <p:cNvSpPr>
            <a:spLocks noGrp="1" noRot="1" noChangeAspect="1"/>
          </p:cNvSpPr>
          <p:nvPr>
            <p:ph type="sldImg" idx="2"/>
          </p:nvPr>
        </p:nvSpPr>
        <p:spPr>
          <a:xfrm>
            <a:off x="920750" y="744538"/>
            <a:ext cx="4968875" cy="3725862"/>
          </a:xfrm>
          <a:prstGeom prst="rect">
            <a:avLst/>
          </a:prstGeom>
          <a:noFill/>
          <a:ln w="12700">
            <a:solidFill>
              <a:prstClr val="black"/>
            </a:solidFill>
          </a:ln>
        </p:spPr>
        <p:txBody>
          <a:bodyPr vert="horz" lIns="62944" tIns="31473" rIns="62944" bIns="31473" rtlCol="0" anchor="ctr"/>
          <a:lstStyle/>
          <a:p>
            <a:endParaRPr lang="ja-JP" altLang="en-US"/>
          </a:p>
        </p:txBody>
      </p:sp>
      <p:sp>
        <p:nvSpPr>
          <p:cNvPr id="5" name="ノート プレースホルダー 4"/>
          <p:cNvSpPr>
            <a:spLocks noGrp="1"/>
          </p:cNvSpPr>
          <p:nvPr>
            <p:ph type="body" sz="quarter" idx="3"/>
          </p:nvPr>
        </p:nvSpPr>
        <p:spPr>
          <a:xfrm>
            <a:off x="680613" y="4720941"/>
            <a:ext cx="5445979" cy="4472758"/>
          </a:xfrm>
          <a:prstGeom prst="rect">
            <a:avLst/>
          </a:prstGeom>
        </p:spPr>
        <p:txBody>
          <a:bodyPr vert="horz" lIns="62944" tIns="31473" rIns="62944" bIns="314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779"/>
            <a:ext cx="2949678" cy="496363"/>
          </a:xfrm>
          <a:prstGeom prst="rect">
            <a:avLst/>
          </a:prstGeom>
        </p:spPr>
        <p:txBody>
          <a:bodyPr vert="horz" lIns="62944" tIns="31473" rIns="62944" bIns="3147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6" y="9440779"/>
            <a:ext cx="2950766" cy="496363"/>
          </a:xfrm>
          <a:prstGeom prst="rect">
            <a:avLst/>
          </a:prstGeom>
        </p:spPr>
        <p:txBody>
          <a:bodyPr vert="horz" lIns="62944" tIns="31473" rIns="62944" bIns="31473"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283240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2019/7/30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6640744" y="480120"/>
            <a:ext cx="2284313" cy="2772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（４）条例案</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の概要</a:t>
            </a:r>
          </a:p>
        </p:txBody>
      </p:sp>
      <p:sp>
        <p:nvSpPr>
          <p:cNvPr id="2" name="正方形/長方形 1"/>
          <p:cNvSpPr/>
          <p:nvPr/>
        </p:nvSpPr>
        <p:spPr>
          <a:xfrm>
            <a:off x="28792" y="804536"/>
            <a:ext cx="6300000" cy="3348000"/>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nchorCtr="0"/>
          <a:lstStyle/>
          <a:p>
            <a:pPr>
              <a:lnSpc>
                <a:spcPts val="1300"/>
              </a:lnSpc>
              <a:spcBef>
                <a:spcPts val="1200"/>
              </a:spcBef>
            </a:pPr>
            <a:r>
              <a:rPr lang="ja-JP" altLang="en-US" sz="1050" dirty="0" smtClean="0">
                <a:latin typeface="Meiryo UI" panose="020B0604030504040204" pitchFamily="50" charset="-128"/>
                <a:ea typeface="Meiryo UI" panose="020B0604030504040204" pitchFamily="50" charset="-128"/>
              </a:rPr>
              <a:t>　〇　ヘイトスピーチ</a:t>
            </a:r>
            <a:r>
              <a:rPr lang="ja-JP" altLang="en-US" sz="1050" dirty="0">
                <a:latin typeface="Meiryo UI" panose="020B0604030504040204" pitchFamily="50" charset="-128"/>
                <a:ea typeface="Meiryo UI" panose="020B0604030504040204" pitchFamily="50" charset="-128"/>
              </a:rPr>
              <a:t>解消法施行後、全国的に見れば減少傾向にはあるものの、依然として、特定の外国人等</a:t>
            </a:r>
            <a:r>
              <a:rPr lang="ja-JP" altLang="en-US" sz="1050" dirty="0" smtClean="0">
                <a:latin typeface="Meiryo UI" panose="020B0604030504040204" pitchFamily="50" charset="-128"/>
                <a:ea typeface="Meiryo UI" panose="020B0604030504040204" pitchFamily="50" charset="-128"/>
              </a:rPr>
              <a:t>を</a:t>
            </a:r>
            <a:r>
              <a:rPr lang="ja-JP" altLang="en-US" sz="1050" dirty="0" err="1" smtClean="0">
                <a:latin typeface="Meiryo UI" panose="020B0604030504040204" pitchFamily="50" charset="-128"/>
                <a:ea typeface="Meiryo UI" panose="020B0604030504040204" pitchFamily="50" charset="-128"/>
              </a:rPr>
              <a:t>排斥す</a:t>
            </a:r>
            <a:endParaRPr lang="en-US" altLang="ja-JP" sz="1050" dirty="0">
              <a:latin typeface="Meiryo UI" panose="020B0604030504040204" pitchFamily="50" charset="-128"/>
              <a:ea typeface="Meiryo UI" panose="020B0604030504040204" pitchFamily="50" charset="-128"/>
            </a:endParaRPr>
          </a:p>
          <a:p>
            <a:pPr>
              <a:lnSpc>
                <a:spcPts val="1300"/>
              </a:lnSpc>
            </a:pPr>
            <a:r>
              <a:rPr lang="ja-JP" altLang="en-US" sz="1050" dirty="0" smtClean="0">
                <a:latin typeface="Meiryo UI" panose="020B0604030504040204" pitchFamily="50" charset="-128"/>
                <a:ea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rPr>
              <a:t>る</a:t>
            </a:r>
            <a:r>
              <a:rPr lang="ja-JP" altLang="en-US" sz="1050" dirty="0" smtClean="0">
                <a:latin typeface="Meiryo UI" panose="020B0604030504040204" pitchFamily="50" charset="-128"/>
                <a:ea typeface="Meiryo UI" panose="020B0604030504040204" pitchFamily="50" charset="-128"/>
              </a:rPr>
              <a:t>不当</a:t>
            </a:r>
            <a:r>
              <a:rPr lang="ja-JP" altLang="en-US" sz="1050" dirty="0">
                <a:latin typeface="Meiryo UI" panose="020B0604030504040204" pitchFamily="50" charset="-128"/>
                <a:ea typeface="Meiryo UI" panose="020B0604030504040204" pitchFamily="50" charset="-128"/>
              </a:rPr>
              <a:t>な</a:t>
            </a:r>
            <a:r>
              <a:rPr lang="ja-JP" altLang="en-US" sz="1050">
                <a:latin typeface="Meiryo UI" panose="020B0604030504040204" pitchFamily="50" charset="-128"/>
                <a:ea typeface="Meiryo UI" panose="020B0604030504040204" pitchFamily="50" charset="-128"/>
              </a:rPr>
              <a:t>差別的</a:t>
            </a:r>
            <a:r>
              <a:rPr lang="ja-JP" altLang="en-US" sz="1050" smtClean="0">
                <a:latin typeface="Meiryo UI" panose="020B0604030504040204" pitchFamily="50" charset="-128"/>
                <a:ea typeface="Meiryo UI" panose="020B0604030504040204" pitchFamily="50" charset="-128"/>
              </a:rPr>
              <a:t>言動が</a:t>
            </a:r>
            <a:r>
              <a:rPr lang="ja-JP" altLang="en-US" sz="1050" dirty="0">
                <a:latin typeface="Meiryo UI" panose="020B0604030504040204" pitchFamily="50" charset="-128"/>
                <a:ea typeface="Meiryo UI" panose="020B0604030504040204" pitchFamily="50" charset="-128"/>
              </a:rPr>
              <a:t>見受けられ、特に、インターネットを利用した悪質な事象が発生している。</a:t>
            </a:r>
          </a:p>
          <a:p>
            <a:pPr>
              <a:lnSpc>
                <a:spcPts val="1300"/>
              </a:lnSpc>
              <a:spcBef>
                <a:spcPts val="600"/>
              </a:spcBef>
            </a:pPr>
            <a:r>
              <a:rPr lang="ja-JP" altLang="en-US" sz="1050" dirty="0">
                <a:latin typeface="Meiryo UI" panose="020B0604030504040204" pitchFamily="50" charset="-128"/>
                <a:ea typeface="Meiryo UI" panose="020B0604030504040204" pitchFamily="50" charset="-128"/>
              </a:rPr>
              <a:t>　（参考）</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右派系市民グループの全国における徒歩デモの件数</a:t>
            </a:r>
            <a:r>
              <a:rPr lang="en-US" altLang="ja-JP" sz="1050" dirty="0">
                <a:latin typeface="Meiryo UI" panose="020B0604030504040204" pitchFamily="50" charset="-128"/>
                <a:ea typeface="Meiryo UI" panose="020B0604030504040204" pitchFamily="50" charset="-128"/>
              </a:rPr>
              <a:t>】</a:t>
            </a:r>
            <a:r>
              <a:rPr lang="ja-JP" altLang="en-US" sz="950" dirty="0">
                <a:latin typeface="Meiryo UI" panose="020B0604030504040204" pitchFamily="50" charset="-128"/>
                <a:ea typeface="Meiryo UI" panose="020B0604030504040204" pitchFamily="50" charset="-128"/>
              </a:rPr>
              <a:t>（ヘイトスピーチが行われたと認定された件数ではない）</a:t>
            </a:r>
          </a:p>
          <a:p>
            <a:pPr>
              <a:lnSpc>
                <a:spcPts val="1300"/>
              </a:lnSpc>
            </a:pP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2015</a:t>
            </a:r>
            <a:r>
              <a:rPr lang="ja-JP" altLang="en-US" sz="1050" dirty="0">
                <a:latin typeface="Meiryo UI" panose="020B0604030504040204" pitchFamily="50" charset="-128"/>
                <a:ea typeface="Meiryo UI" panose="020B0604030504040204" pitchFamily="50" charset="-128"/>
              </a:rPr>
              <a:t>年　　約</a:t>
            </a:r>
            <a:r>
              <a:rPr lang="en-US" altLang="ja-JP" sz="1050" dirty="0">
                <a:latin typeface="Meiryo UI" panose="020B0604030504040204" pitchFamily="50" charset="-128"/>
                <a:ea typeface="Meiryo UI" panose="020B0604030504040204" pitchFamily="50" charset="-128"/>
              </a:rPr>
              <a:t>70</a:t>
            </a:r>
            <a:r>
              <a:rPr lang="ja-JP" altLang="en-US" sz="1050" dirty="0">
                <a:latin typeface="Meiryo UI" panose="020B0604030504040204" pitchFamily="50" charset="-128"/>
                <a:ea typeface="Meiryo UI" panose="020B0604030504040204" pitchFamily="50" charset="-128"/>
              </a:rPr>
              <a:t>件　⇒　</a:t>
            </a:r>
            <a:r>
              <a:rPr lang="en-US" altLang="ja-JP" sz="1050" dirty="0">
                <a:latin typeface="Meiryo UI" panose="020B0604030504040204" pitchFamily="50" charset="-128"/>
                <a:ea typeface="Meiryo UI" panose="020B0604030504040204" pitchFamily="50" charset="-128"/>
              </a:rPr>
              <a:t>2018</a:t>
            </a:r>
            <a:r>
              <a:rPr lang="ja-JP" altLang="en-US" sz="1050" dirty="0">
                <a:latin typeface="Meiryo UI" panose="020B0604030504040204" pitchFamily="50" charset="-128"/>
                <a:ea typeface="Meiryo UI" panose="020B0604030504040204" pitchFamily="50" charset="-128"/>
              </a:rPr>
              <a:t>年　  約</a:t>
            </a:r>
            <a:r>
              <a:rPr lang="en-US" altLang="ja-JP" sz="1050" dirty="0">
                <a:latin typeface="Meiryo UI" panose="020B0604030504040204" pitchFamily="50" charset="-128"/>
                <a:ea typeface="Meiryo UI" panose="020B0604030504040204" pitchFamily="50" charset="-128"/>
              </a:rPr>
              <a:t>30</a:t>
            </a:r>
            <a:r>
              <a:rPr lang="ja-JP" altLang="en-US" sz="1050" dirty="0">
                <a:latin typeface="Meiryo UI" panose="020B0604030504040204" pitchFamily="50" charset="-128"/>
                <a:ea typeface="Meiryo UI" panose="020B0604030504040204" pitchFamily="50" charset="-128"/>
              </a:rPr>
              <a:t>件　　　出典：警察庁警備局「治安の回顧と展望」</a:t>
            </a:r>
          </a:p>
          <a:p>
            <a:pPr>
              <a:lnSpc>
                <a:spcPts val="1300"/>
              </a:lnSpc>
              <a:spcBef>
                <a:spcPts val="600"/>
              </a:spcBef>
            </a:pP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インターネットによる人権侵犯事件の受理件数</a:t>
            </a:r>
            <a:r>
              <a:rPr lang="en-US" altLang="ja-JP" sz="1050" dirty="0">
                <a:latin typeface="Meiryo UI" panose="020B0604030504040204" pitchFamily="50" charset="-128"/>
                <a:ea typeface="Meiryo UI" panose="020B0604030504040204" pitchFamily="50" charset="-128"/>
              </a:rPr>
              <a:t>】</a:t>
            </a:r>
            <a:r>
              <a:rPr lang="ja-JP" altLang="en-US" sz="950" dirty="0">
                <a:latin typeface="Meiryo UI" panose="020B0604030504040204" pitchFamily="50" charset="-128"/>
                <a:ea typeface="Meiryo UI" panose="020B0604030504040204" pitchFamily="50" charset="-128"/>
              </a:rPr>
              <a:t>（ヘイトスピーチのほか全ての人権侵犯事件の件数）</a:t>
            </a:r>
          </a:p>
          <a:p>
            <a:pPr>
              <a:lnSpc>
                <a:spcPts val="1300"/>
              </a:lnSpc>
            </a:pP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2014</a:t>
            </a:r>
            <a:r>
              <a:rPr lang="ja-JP" altLang="en-US" sz="1050" dirty="0">
                <a:latin typeface="Meiryo UI" panose="020B0604030504040204" pitchFamily="50" charset="-128"/>
                <a:ea typeface="Meiryo UI" panose="020B0604030504040204" pitchFamily="50" charset="-128"/>
              </a:rPr>
              <a:t>年　</a:t>
            </a:r>
            <a:r>
              <a:rPr lang="en-US" altLang="ja-JP" sz="1050" dirty="0">
                <a:latin typeface="Meiryo UI" panose="020B0604030504040204" pitchFamily="50" charset="-128"/>
                <a:ea typeface="Meiryo UI" panose="020B0604030504040204" pitchFamily="50" charset="-128"/>
              </a:rPr>
              <a:t>1,329</a:t>
            </a:r>
            <a:r>
              <a:rPr lang="ja-JP" altLang="en-US" sz="1050" dirty="0">
                <a:latin typeface="Meiryo UI" panose="020B0604030504040204" pitchFamily="50" charset="-128"/>
                <a:ea typeface="Meiryo UI" panose="020B0604030504040204" pitchFamily="50" charset="-128"/>
              </a:rPr>
              <a:t>件　⇒　</a:t>
            </a:r>
            <a:r>
              <a:rPr lang="en-US" altLang="ja-JP" sz="1050" dirty="0">
                <a:latin typeface="Meiryo UI" panose="020B0604030504040204" pitchFamily="50" charset="-128"/>
                <a:ea typeface="Meiryo UI" panose="020B0604030504040204" pitchFamily="50" charset="-128"/>
              </a:rPr>
              <a:t>2018</a:t>
            </a:r>
            <a:r>
              <a:rPr lang="ja-JP" altLang="en-US" sz="1050" dirty="0">
                <a:latin typeface="Meiryo UI" panose="020B0604030504040204" pitchFamily="50" charset="-128"/>
                <a:ea typeface="Meiryo UI" panose="020B0604030504040204" pitchFamily="50" charset="-128"/>
              </a:rPr>
              <a:t>年　</a:t>
            </a:r>
            <a:r>
              <a:rPr lang="en-US" altLang="ja-JP" sz="1050" dirty="0">
                <a:latin typeface="Meiryo UI" panose="020B0604030504040204" pitchFamily="50" charset="-128"/>
                <a:ea typeface="Meiryo UI" panose="020B0604030504040204" pitchFamily="50" charset="-128"/>
              </a:rPr>
              <a:t>1,614</a:t>
            </a:r>
            <a:r>
              <a:rPr lang="ja-JP" altLang="en-US" sz="1050" dirty="0">
                <a:latin typeface="Meiryo UI" panose="020B0604030504040204" pitchFamily="50" charset="-128"/>
                <a:ea typeface="Meiryo UI" panose="020B0604030504040204" pitchFamily="50" charset="-128"/>
              </a:rPr>
              <a:t>件　    出典：法務省人権侵犯事件統計</a:t>
            </a:r>
            <a:endParaRPr lang="en-US" altLang="ja-JP" sz="1050" dirty="0">
              <a:latin typeface="Meiryo UI" panose="020B0604030504040204" pitchFamily="50" charset="-128"/>
              <a:ea typeface="Meiryo UI" panose="020B0604030504040204" pitchFamily="50" charset="-128"/>
            </a:endParaRPr>
          </a:p>
          <a:p>
            <a:pPr>
              <a:lnSpc>
                <a:spcPts val="1300"/>
              </a:lnSpc>
              <a:spcBef>
                <a:spcPts val="1200"/>
              </a:spcBef>
            </a:pPr>
            <a:r>
              <a:rPr lang="ja-JP" altLang="en-US" sz="1050" dirty="0" smtClean="0">
                <a:latin typeface="Meiryo UI" panose="020B0604030504040204" pitchFamily="50" charset="-128"/>
                <a:ea typeface="Meiryo UI" panose="020B0604030504040204" pitchFamily="50" charset="-128"/>
              </a:rPr>
              <a:t>　〇　大阪</a:t>
            </a:r>
            <a:r>
              <a:rPr lang="ja-JP" altLang="en-US" sz="1050" dirty="0">
                <a:latin typeface="Meiryo UI" panose="020B0604030504040204" pitchFamily="50" charset="-128"/>
                <a:ea typeface="Meiryo UI" panose="020B0604030504040204" pitchFamily="50" charset="-128"/>
              </a:rPr>
              <a:t>では、</a:t>
            </a:r>
            <a:r>
              <a:rPr lang="ja-JP" altLang="en-US" sz="1050" dirty="0" smtClean="0">
                <a:latin typeface="Meiryo UI" panose="020B0604030504040204" pitchFamily="50" charset="-128"/>
                <a:ea typeface="Meiryo UI" panose="020B0604030504040204" pitchFamily="50" charset="-128"/>
              </a:rPr>
              <a:t>今後、</a:t>
            </a:r>
            <a:r>
              <a:rPr lang="en-US" altLang="ja-JP" sz="1050" dirty="0" smtClean="0">
                <a:latin typeface="Meiryo UI" panose="020B0604030504040204" pitchFamily="50" charset="-128"/>
                <a:ea typeface="Meiryo UI" panose="020B0604030504040204" pitchFamily="50" charset="-128"/>
              </a:rPr>
              <a:t>2025</a:t>
            </a:r>
            <a:r>
              <a:rPr lang="ja-JP" altLang="en-US" sz="1050" dirty="0" smtClean="0">
                <a:latin typeface="Meiryo UI" panose="020B0604030504040204" pitchFamily="50" charset="-128"/>
                <a:ea typeface="Meiryo UI" panose="020B0604030504040204" pitchFamily="50" charset="-128"/>
              </a:rPr>
              <a:t>年大阪・関西万博</a:t>
            </a:r>
            <a:r>
              <a:rPr lang="ja-JP" altLang="en-US" sz="1050" dirty="0">
                <a:latin typeface="Meiryo UI" panose="020B0604030504040204" pitchFamily="50" charset="-128"/>
                <a:ea typeface="Meiryo UI" panose="020B0604030504040204" pitchFamily="50" charset="-128"/>
              </a:rPr>
              <a:t>をはじめと</a:t>
            </a:r>
            <a:r>
              <a:rPr lang="ja-JP" altLang="en-US" sz="1050" dirty="0" smtClean="0">
                <a:latin typeface="Meiryo UI" panose="020B0604030504040204" pitchFamily="50" charset="-128"/>
                <a:ea typeface="Meiryo UI" panose="020B0604030504040204" pitchFamily="50" charset="-128"/>
              </a:rPr>
              <a:t>した国際</a:t>
            </a:r>
            <a:r>
              <a:rPr lang="ja-JP" altLang="en-US" sz="1050" dirty="0">
                <a:latin typeface="Meiryo UI" panose="020B0604030504040204" pitchFamily="50" charset="-128"/>
                <a:ea typeface="Meiryo UI" panose="020B0604030504040204" pitchFamily="50" charset="-128"/>
              </a:rPr>
              <a:t>イベントや</a:t>
            </a:r>
            <a:r>
              <a:rPr lang="ja-JP" altLang="en-US" sz="1050" dirty="0" smtClean="0">
                <a:latin typeface="Meiryo UI" panose="020B0604030504040204" pitchFamily="50" charset="-128"/>
                <a:ea typeface="Meiryo UI" panose="020B0604030504040204" pitchFamily="50" charset="-128"/>
              </a:rPr>
              <a:t>、出入国管理法</a:t>
            </a:r>
            <a:r>
              <a:rPr lang="ja-JP" altLang="en-US" sz="1050" dirty="0">
                <a:latin typeface="Meiryo UI" panose="020B0604030504040204" pitchFamily="50" charset="-128"/>
                <a:ea typeface="Meiryo UI" panose="020B0604030504040204" pitchFamily="50" charset="-128"/>
              </a:rPr>
              <a:t>改正などの動向により</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ts val="13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来阪</a:t>
            </a:r>
            <a:r>
              <a:rPr lang="ja-JP" altLang="en-US" sz="1050" dirty="0">
                <a:latin typeface="Meiryo UI" panose="020B0604030504040204" pitchFamily="50" charset="-128"/>
                <a:ea typeface="Meiryo UI" panose="020B0604030504040204" pitchFamily="50" charset="-128"/>
              </a:rPr>
              <a:t>する外国人が、一層</a:t>
            </a:r>
            <a:r>
              <a:rPr lang="ja-JP" altLang="en-US" sz="1050" dirty="0" smtClean="0">
                <a:latin typeface="Meiryo UI" panose="020B0604030504040204" pitchFamily="50" charset="-128"/>
                <a:ea typeface="Meiryo UI" panose="020B0604030504040204" pitchFamily="50" charset="-128"/>
              </a:rPr>
              <a:t>増加する</a:t>
            </a:r>
            <a:r>
              <a:rPr lang="ja-JP" altLang="en-US" sz="1050" dirty="0">
                <a:latin typeface="Meiryo UI" panose="020B0604030504040204" pitchFamily="50" charset="-128"/>
                <a:ea typeface="Meiryo UI" panose="020B0604030504040204" pitchFamily="50" charset="-128"/>
              </a:rPr>
              <a:t>ことが見込まれる。</a:t>
            </a:r>
          </a:p>
          <a:p>
            <a:pPr>
              <a:lnSpc>
                <a:spcPts val="1300"/>
              </a:lnSpc>
              <a:spcBef>
                <a:spcPts val="600"/>
              </a:spcBef>
            </a:pPr>
            <a:r>
              <a:rPr lang="ja-JP" altLang="en-US" sz="1050" dirty="0" smtClean="0">
                <a:latin typeface="Meiryo UI" panose="020B0604030504040204" pitchFamily="50" charset="-128"/>
                <a:ea typeface="Meiryo UI" panose="020B0604030504040204" pitchFamily="50" charset="-128"/>
              </a:rPr>
              <a:t>　（参考</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来阪外国人旅行者数</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2014</a:t>
            </a:r>
            <a:r>
              <a:rPr lang="ja-JP" altLang="en-US" sz="1050" dirty="0" smtClean="0">
                <a:latin typeface="Meiryo UI" panose="020B0604030504040204" pitchFamily="50" charset="-128"/>
                <a:ea typeface="Meiryo UI" panose="020B0604030504040204" pitchFamily="50" charset="-128"/>
              </a:rPr>
              <a:t>年</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376</a:t>
            </a:r>
            <a:r>
              <a:rPr lang="ja-JP" altLang="en-US" sz="1050" dirty="0" smtClean="0">
                <a:latin typeface="Meiryo UI" panose="020B0604030504040204" pitchFamily="50" charset="-128"/>
                <a:ea typeface="Meiryo UI" panose="020B0604030504040204" pitchFamily="50" charset="-128"/>
              </a:rPr>
              <a:t>万人</a:t>
            </a:r>
            <a:r>
              <a:rPr lang="ja-JP" altLang="en-US" sz="1050" dirty="0">
                <a:latin typeface="Meiryo UI" panose="020B0604030504040204" pitchFamily="50" charset="-128"/>
                <a:ea typeface="Meiryo UI" panose="020B0604030504040204" pitchFamily="50" charset="-128"/>
              </a:rPr>
              <a:t>　⇒　</a:t>
            </a:r>
            <a:r>
              <a:rPr lang="en-US" altLang="ja-JP" sz="1050" dirty="0" smtClean="0">
                <a:latin typeface="Meiryo UI" panose="020B0604030504040204" pitchFamily="50" charset="-128"/>
                <a:ea typeface="Meiryo UI" panose="020B0604030504040204" pitchFamily="50" charset="-128"/>
              </a:rPr>
              <a:t>2018</a:t>
            </a:r>
            <a:r>
              <a:rPr lang="ja-JP" altLang="en-US" sz="1050" dirty="0" smtClean="0">
                <a:latin typeface="Meiryo UI" panose="020B0604030504040204" pitchFamily="50" charset="-128"/>
                <a:ea typeface="Meiryo UI" panose="020B0604030504040204" pitchFamily="50" charset="-128"/>
              </a:rPr>
              <a:t>年</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1</a:t>
            </a:r>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142</a:t>
            </a:r>
            <a:r>
              <a:rPr lang="ja-JP" altLang="en-US" sz="1050" dirty="0" smtClean="0">
                <a:latin typeface="Meiryo UI" panose="020B0604030504040204" pitchFamily="50" charset="-128"/>
                <a:ea typeface="Meiryo UI" panose="020B0604030504040204" pitchFamily="50" charset="-128"/>
              </a:rPr>
              <a:t>万人（速報値）</a:t>
            </a:r>
            <a:endParaRPr lang="en-US" altLang="ja-JP" sz="1050" dirty="0">
              <a:latin typeface="Meiryo UI" panose="020B0604030504040204" pitchFamily="50" charset="-128"/>
              <a:ea typeface="Meiryo UI" panose="020B0604030504040204" pitchFamily="50" charset="-128"/>
            </a:endParaRPr>
          </a:p>
          <a:p>
            <a:pPr>
              <a:lnSpc>
                <a:spcPts val="1300"/>
              </a:lnSpc>
              <a:spcBef>
                <a:spcPts val="600"/>
              </a:spcBef>
            </a:pP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大阪府在留外国人数</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2014</a:t>
            </a:r>
            <a:r>
              <a:rPr lang="ja-JP" altLang="en-US" sz="1050" dirty="0">
                <a:latin typeface="Meiryo UI" panose="020B0604030504040204" pitchFamily="50" charset="-128"/>
                <a:ea typeface="Meiryo UI" panose="020B0604030504040204" pitchFamily="50" charset="-128"/>
              </a:rPr>
              <a:t>年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a:t>
            </a:r>
            <a:r>
              <a:rPr lang="ja-JP" altLang="en-US" sz="1050" dirty="0" smtClean="0">
                <a:latin typeface="Meiryo UI" panose="020B0604030504040204" pitchFamily="50" charset="-128"/>
                <a:ea typeface="Meiryo UI" panose="020B0604030504040204" pitchFamily="50" charset="-128"/>
              </a:rPr>
              <a:t>万人</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2018</a:t>
            </a:r>
            <a:r>
              <a:rPr lang="ja-JP" altLang="en-US" sz="1050" dirty="0">
                <a:latin typeface="Meiryo UI" panose="020B0604030504040204" pitchFamily="50" charset="-128"/>
                <a:ea typeface="Meiryo UI" panose="020B0604030504040204" pitchFamily="50" charset="-128"/>
              </a:rPr>
              <a:t>年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24</a:t>
            </a:r>
            <a:r>
              <a:rPr lang="ja-JP" altLang="en-US" sz="1050" dirty="0" smtClean="0">
                <a:latin typeface="Meiryo UI" panose="020B0604030504040204" pitchFamily="50" charset="-128"/>
                <a:ea typeface="Meiryo UI" panose="020B0604030504040204" pitchFamily="50" charset="-128"/>
              </a:rPr>
              <a:t>万人</a:t>
            </a:r>
            <a:endParaRPr lang="en-US" altLang="ja-JP" sz="1050" dirty="0" smtClean="0">
              <a:latin typeface="Meiryo UI" panose="020B0604030504040204" pitchFamily="50" charset="-128"/>
              <a:ea typeface="Meiryo UI" panose="020B0604030504040204" pitchFamily="50" charset="-128"/>
            </a:endParaRPr>
          </a:p>
          <a:p>
            <a:pPr>
              <a:lnSpc>
                <a:spcPts val="1300"/>
              </a:lnSpc>
              <a:spcBef>
                <a:spcPts val="1200"/>
              </a:spcBef>
            </a:pPr>
            <a:r>
              <a:rPr lang="ja-JP" altLang="en-US" sz="1050" dirty="0" smtClean="0">
                <a:latin typeface="Meiryo UI" panose="020B0604030504040204" pitchFamily="50" charset="-128"/>
                <a:ea typeface="Meiryo UI" panose="020B0604030504040204" pitchFamily="50" charset="-128"/>
              </a:rPr>
              <a:t>　〇　府</a:t>
            </a:r>
            <a:r>
              <a:rPr lang="ja-JP" altLang="en-US" sz="1050" dirty="0">
                <a:latin typeface="Meiryo UI" panose="020B0604030504040204" pitchFamily="50" charset="-128"/>
                <a:ea typeface="Meiryo UI" panose="020B0604030504040204" pitchFamily="50" charset="-128"/>
              </a:rPr>
              <a:t>では、すべての人が人間の尊厳と人権を尊重し、国籍や民族の違いを認め合い暮らすことのできる共生社会</a:t>
            </a:r>
            <a:endParaRPr lang="en-US" altLang="ja-JP" sz="1050" dirty="0">
              <a:latin typeface="Meiryo UI" panose="020B0604030504040204" pitchFamily="50" charset="-128"/>
              <a:ea typeface="Meiryo UI" panose="020B0604030504040204" pitchFamily="50" charset="-128"/>
            </a:endParaRPr>
          </a:p>
          <a:p>
            <a:pPr>
              <a:lnSpc>
                <a:spcPts val="1300"/>
              </a:lnSpc>
            </a:pPr>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の</a:t>
            </a:r>
            <a:r>
              <a:rPr lang="ja-JP" altLang="en-US" sz="1050" dirty="0">
                <a:latin typeface="Meiryo UI" panose="020B0604030504040204" pitchFamily="50" charset="-128"/>
                <a:ea typeface="Meiryo UI" panose="020B0604030504040204" pitchFamily="50" charset="-128"/>
              </a:rPr>
              <a:t>実現をめざし、様々な施策を推進してきたが、いまだに特定の国籍や民族の人々を排斥する差別的言動が行</a:t>
            </a:r>
            <a:endParaRPr lang="en-US" altLang="ja-JP" sz="1050" dirty="0">
              <a:latin typeface="Meiryo UI" panose="020B0604030504040204" pitchFamily="50" charset="-128"/>
              <a:ea typeface="Meiryo UI" panose="020B0604030504040204" pitchFamily="50" charset="-128"/>
            </a:endParaRPr>
          </a:p>
          <a:p>
            <a:pPr>
              <a:lnSpc>
                <a:spcPts val="13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われ</a:t>
            </a:r>
            <a:r>
              <a:rPr lang="ja-JP" altLang="en-US" sz="1050" dirty="0">
                <a:latin typeface="Meiryo UI" panose="020B0604030504040204" pitchFamily="50" charset="-128"/>
                <a:ea typeface="Meiryo UI" panose="020B0604030504040204" pitchFamily="50" charset="-128"/>
              </a:rPr>
              <a:t>、人々に不安感や嫌悪感を与えるだけでなく、人としての尊厳を傷つけ、また、差別の意識を生じさせる事態　</a:t>
            </a:r>
            <a:endParaRPr lang="en-US" altLang="ja-JP" sz="1050" dirty="0">
              <a:latin typeface="Meiryo UI" panose="020B0604030504040204" pitchFamily="50" charset="-128"/>
              <a:ea typeface="Meiryo UI" panose="020B0604030504040204" pitchFamily="50" charset="-128"/>
            </a:endParaRPr>
          </a:p>
          <a:p>
            <a:pPr>
              <a:lnSpc>
                <a:spcPts val="13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を</a:t>
            </a:r>
            <a:r>
              <a:rPr lang="ja-JP" altLang="en-US" sz="1050" dirty="0">
                <a:latin typeface="Meiryo UI" panose="020B0604030504040204" pitchFamily="50" charset="-128"/>
                <a:ea typeface="Meiryo UI" panose="020B0604030504040204" pitchFamily="50" charset="-128"/>
              </a:rPr>
              <a:t>引き起こしている。</a:t>
            </a:r>
            <a:endParaRPr lang="en-US" altLang="ja-JP" sz="1050" dirty="0">
              <a:latin typeface="Meiryo UI" panose="020B0604030504040204" pitchFamily="50" charset="-128"/>
              <a:ea typeface="Meiryo UI" panose="020B0604030504040204" pitchFamily="50" charset="-128"/>
            </a:endParaRPr>
          </a:p>
          <a:p>
            <a:pPr lvl="0">
              <a:lnSpc>
                <a:spcPts val="1300"/>
              </a:lnSpc>
              <a:spcBef>
                <a:spcPts val="600"/>
              </a:spcBef>
            </a:pPr>
            <a:r>
              <a:rPr lang="ja-JP" altLang="en-US" sz="1050" dirty="0">
                <a:solidFill>
                  <a:prstClr val="black"/>
                </a:solidFill>
                <a:latin typeface="Meiryo UI" panose="020B0604030504040204" pitchFamily="50" charset="-128"/>
                <a:ea typeface="Meiryo UI" panose="020B0604030504040204" pitchFamily="50" charset="-128"/>
              </a:rPr>
              <a:t>      ⇒ 今後、ヘイトスピーチの解消に向けた取組を、一層進めていくことが重要</a:t>
            </a:r>
            <a:r>
              <a:rPr lang="ja-JP" altLang="en-US" sz="1050" dirty="0" smtClean="0">
                <a:solidFill>
                  <a:prstClr val="black"/>
                </a:solidFill>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p:txBody>
      </p:sp>
      <p:sp>
        <p:nvSpPr>
          <p:cNvPr id="7" name="角丸四角形 6"/>
          <p:cNvSpPr/>
          <p:nvPr/>
        </p:nvSpPr>
        <p:spPr>
          <a:xfrm>
            <a:off x="36370" y="480120"/>
            <a:ext cx="276403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条例制定の背景・必要性</a:t>
            </a:r>
          </a:p>
        </p:txBody>
      </p:sp>
      <p:sp>
        <p:nvSpPr>
          <p:cNvPr id="58" name="二等辺三角形 57"/>
          <p:cNvSpPr/>
          <p:nvPr/>
        </p:nvSpPr>
        <p:spPr>
          <a:xfrm rot="16200000" flipH="1" flipV="1">
            <a:off x="4834640" y="4939700"/>
            <a:ext cx="3312368" cy="180000"/>
          </a:xfrm>
          <a:prstGeom prst="triangle">
            <a:avLst>
              <a:gd name="adj" fmla="val 50648"/>
            </a:avLst>
          </a:prstGeom>
          <a:noFill/>
          <a:ln w="12700">
            <a:solidFill>
              <a:srgbClr val="0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1" name="Rectangle 4"/>
          <p:cNvSpPr>
            <a:spLocks noChangeArrowheads="1"/>
          </p:cNvSpPr>
          <p:nvPr/>
        </p:nvSpPr>
        <p:spPr bwMode="auto">
          <a:xfrm>
            <a:off x="0" y="-23812"/>
            <a:ext cx="12801600" cy="373476"/>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a:lnSpc>
                <a:spcPts val="1600"/>
              </a:lnSpc>
            </a:pPr>
            <a:r>
              <a:rPr lang="ja-JP" altLang="en-US" sz="1800" b="1" dirty="0" smtClean="0">
                <a:solidFill>
                  <a:schemeClr val="bg1"/>
                </a:solidFill>
                <a:latin typeface="Meiryo UI" pitchFamily="50" charset="-128"/>
                <a:ea typeface="Meiryo UI" pitchFamily="50" charset="-128"/>
                <a:cs typeface="Meiryo UI" pitchFamily="50" charset="-128"/>
              </a:rPr>
              <a:t>４　大阪府</a:t>
            </a:r>
            <a:r>
              <a:rPr lang="ja-JP" altLang="en-US" sz="1800" b="1" dirty="0">
                <a:solidFill>
                  <a:schemeClr val="bg1"/>
                </a:solidFill>
                <a:latin typeface="Meiryo UI" pitchFamily="50" charset="-128"/>
                <a:ea typeface="Meiryo UI" pitchFamily="50" charset="-128"/>
                <a:cs typeface="Meiryo UI" pitchFamily="50" charset="-128"/>
              </a:rPr>
              <a:t>人種又は民族を理由とする不当な差別的言動の解消の推進に関する条例（</a:t>
            </a:r>
            <a:r>
              <a:rPr lang="ja-JP" altLang="en-US" sz="1800" b="1" dirty="0" smtClean="0">
                <a:solidFill>
                  <a:schemeClr val="bg1"/>
                </a:solidFill>
                <a:latin typeface="Meiryo UI" pitchFamily="50" charset="-128"/>
                <a:ea typeface="Meiryo UI" pitchFamily="50" charset="-128"/>
                <a:cs typeface="Meiryo UI" pitchFamily="50" charset="-128"/>
              </a:rPr>
              <a:t>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概要</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62" name="角丸四角形 72">
            <a:extLst>
              <a:ext uri="{FF2B5EF4-FFF2-40B4-BE49-F238E27FC236}">
                <a16:creationId xmlns:a16="http://schemas.microsoft.com/office/drawing/2014/main" id="{31C2D1DD-94F5-4DD0-B339-644ED84C5454}"/>
              </a:ext>
            </a:extLst>
          </p:cNvPr>
          <p:cNvSpPr/>
          <p:nvPr/>
        </p:nvSpPr>
        <p:spPr>
          <a:xfrm>
            <a:off x="6711614" y="1848896"/>
            <a:ext cx="5904001" cy="4937755"/>
          </a:xfrm>
          <a:prstGeom prst="roundRect">
            <a:avLst>
              <a:gd name="adj" fmla="val 2189"/>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t"/>
          <a:lstStyle/>
          <a:p>
            <a:pPr>
              <a:lnSpc>
                <a:spcPts val="1300"/>
              </a:lnSpc>
              <a:spcBef>
                <a:spcPts val="300"/>
              </a:spcBef>
            </a:pPr>
            <a:r>
              <a:rPr lang="ja-JP" altLang="en-US" sz="1200" b="1" u="sng" dirty="0" smtClean="0">
                <a:solidFill>
                  <a:schemeClr val="tx1"/>
                </a:solidFill>
                <a:latin typeface="Meiryo UI" panose="020B0604030504040204" pitchFamily="50" charset="-128"/>
                <a:ea typeface="Meiryo UI" panose="020B0604030504040204" pitchFamily="50" charset="-128"/>
              </a:rPr>
              <a:t>○　目的、定義、基本理念を規定（第１条～第３条</a:t>
            </a:r>
            <a:r>
              <a:rPr lang="ja-JP" altLang="en-US" sz="1200" b="1" dirty="0" smtClean="0">
                <a:solidFill>
                  <a:schemeClr val="tx1"/>
                </a:solidFill>
                <a:latin typeface="Meiryo UI" panose="020B0604030504040204" pitchFamily="50" charset="-128"/>
                <a:ea typeface="Meiryo UI" panose="020B0604030504040204" pitchFamily="50" charset="-128"/>
              </a:rPr>
              <a:t>）</a:t>
            </a:r>
            <a:endParaRPr lang="en-US" altLang="ja-JP" sz="1050" b="1" dirty="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rPr>
              <a:t>　■目　　　的</a:t>
            </a:r>
            <a:r>
              <a:rPr lang="ja-JP" altLang="en-US" sz="1050" dirty="0">
                <a:solidFill>
                  <a:schemeClr val="tx1"/>
                </a:solidFill>
                <a:latin typeface="Meiryo UI" panose="020B0604030504040204" pitchFamily="50" charset="-128"/>
                <a:ea typeface="Meiryo UI" panose="020B0604030504040204" pitchFamily="50" charset="-128"/>
              </a:rPr>
              <a:t>：人種又は民族を理由とする不当な差別的言動の解消に向けた取組みについて、基本</a:t>
            </a:r>
            <a:r>
              <a:rPr lang="ja-JP" altLang="en-US" sz="1050" dirty="0" smtClean="0">
                <a:solidFill>
                  <a:schemeClr val="tx1"/>
                </a:solidFill>
                <a:latin typeface="Meiryo UI" panose="020B0604030504040204" pitchFamily="50" charset="-128"/>
                <a:ea typeface="Meiryo UI" panose="020B0604030504040204" pitchFamily="50" charset="-128"/>
              </a:rPr>
              <a:t>理念を</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定め</a:t>
            </a:r>
            <a:r>
              <a:rPr lang="ja-JP" altLang="en-US" sz="1050" dirty="0">
                <a:solidFill>
                  <a:schemeClr val="tx1"/>
                </a:solidFill>
                <a:latin typeface="Meiryo UI" panose="020B0604030504040204" pitchFamily="50" charset="-128"/>
                <a:ea typeface="Meiryo UI" panose="020B0604030504040204" pitchFamily="50" charset="-128"/>
              </a:rPr>
              <a:t>、府、府民及び事業者の責務を明らかにする</a:t>
            </a:r>
            <a:r>
              <a:rPr lang="ja-JP" altLang="en-US" sz="1050" dirty="0" smtClean="0">
                <a:solidFill>
                  <a:schemeClr val="tx1"/>
                </a:solidFill>
                <a:latin typeface="Meiryo UI" panose="020B0604030504040204" pitchFamily="50" charset="-128"/>
                <a:ea typeface="Meiryo UI" panose="020B0604030504040204" pitchFamily="50" charset="-128"/>
              </a:rPr>
              <a:t>とともに、基本的施策を定め、これを推進し、</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相互に国籍や民族を尊重し合いながら共生できる社会の実現</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rPr>
              <a:t>　■定　　　義：</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不当な差別的言動の対象</a:t>
            </a:r>
            <a:r>
              <a:rPr lang="en-US" altLang="ja-JP" sz="1050" dirty="0" smtClean="0">
                <a:solidFill>
                  <a:schemeClr val="tx1"/>
                </a:solidFill>
                <a:latin typeface="Meiryo UI" panose="020B0604030504040204" pitchFamily="50" charset="-128"/>
                <a:ea typeface="Meiryo UI" panose="020B0604030504040204" pitchFamily="50" charset="-128"/>
              </a:rPr>
              <a:t>】</a:t>
            </a: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人種</a:t>
            </a:r>
            <a:r>
              <a:rPr lang="ja-JP" altLang="en-US" sz="1050" dirty="0">
                <a:solidFill>
                  <a:schemeClr val="tx1"/>
                </a:solidFill>
                <a:latin typeface="Meiryo UI" panose="020B0604030504040204" pitchFamily="50" charset="-128"/>
                <a:ea typeface="Meiryo UI" panose="020B0604030504040204" pitchFamily="50" charset="-128"/>
              </a:rPr>
              <a:t>若しくは民族に係る特定の属性を有する個人又は当該個人により構成される</a:t>
            </a:r>
            <a:r>
              <a:rPr lang="ja-JP" altLang="en-US" sz="1050" dirty="0" smtClean="0">
                <a:solidFill>
                  <a:schemeClr val="tx1"/>
                </a:solidFill>
                <a:latin typeface="Meiryo UI" panose="020B0604030504040204" pitchFamily="50" charset="-128"/>
                <a:ea typeface="Meiryo UI" panose="020B0604030504040204" pitchFamily="50" charset="-128"/>
              </a:rPr>
              <a:t>集団</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以下「特定人等」と</a:t>
            </a:r>
            <a:r>
              <a:rPr lang="ja-JP" altLang="en-US" sz="1050" dirty="0" smtClean="0">
                <a:solidFill>
                  <a:schemeClr val="tx1"/>
                </a:solidFill>
                <a:latin typeface="Meiryo UI" panose="020B0604030504040204" pitchFamily="50" charset="-128"/>
                <a:ea typeface="Meiryo UI" panose="020B0604030504040204" pitchFamily="50" charset="-128"/>
              </a:rPr>
              <a:t>いう。）</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不当</a:t>
            </a:r>
            <a:r>
              <a:rPr lang="ja-JP" altLang="en-US" sz="1050" dirty="0">
                <a:solidFill>
                  <a:schemeClr val="tx1"/>
                </a:solidFill>
                <a:latin typeface="Meiryo UI" panose="020B0604030504040204" pitchFamily="50" charset="-128"/>
                <a:ea typeface="Meiryo UI" panose="020B0604030504040204" pitchFamily="50" charset="-128"/>
              </a:rPr>
              <a:t>な差別的</a:t>
            </a:r>
            <a:r>
              <a:rPr lang="ja-JP" altLang="en-US" sz="1050" dirty="0" smtClean="0">
                <a:solidFill>
                  <a:schemeClr val="tx1"/>
                </a:solidFill>
                <a:latin typeface="Meiryo UI" panose="020B0604030504040204" pitchFamily="50" charset="-128"/>
                <a:ea typeface="Meiryo UI" panose="020B0604030504040204" pitchFamily="50" charset="-128"/>
              </a:rPr>
              <a:t>言動の目的、内容又は態様並びに場所又は手法</a:t>
            </a:r>
            <a:r>
              <a:rPr lang="en-US" altLang="ja-JP" sz="1050" dirty="0" smtClean="0">
                <a:solidFill>
                  <a:schemeClr val="tx1"/>
                </a:solidFill>
                <a:latin typeface="Meiryo UI" panose="020B0604030504040204" pitchFamily="50" charset="-128"/>
                <a:ea typeface="Meiryo UI" panose="020B0604030504040204" pitchFamily="50" charset="-128"/>
              </a:rPr>
              <a:t>】</a:t>
            </a: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憎悪</a:t>
            </a:r>
            <a:r>
              <a:rPr lang="ja-JP" altLang="en-US" sz="1050" dirty="0">
                <a:solidFill>
                  <a:schemeClr val="tx1"/>
                </a:solidFill>
                <a:latin typeface="Meiryo UI" panose="020B0604030504040204" pitchFamily="50" charset="-128"/>
                <a:ea typeface="Meiryo UI" panose="020B0604030504040204" pitchFamily="50" charset="-128"/>
              </a:rPr>
              <a:t>若しくは差別の意識又は暴力をあおる目的で公然とその生命、身体、自由、名誉若</a:t>
            </a:r>
            <a:r>
              <a:rPr lang="ja-JP" altLang="en-US" sz="1050" dirty="0" smtClean="0">
                <a:solidFill>
                  <a:schemeClr val="tx1"/>
                </a:solidFill>
                <a:latin typeface="Meiryo UI" panose="020B0604030504040204" pitchFamily="50" charset="-128"/>
                <a:ea typeface="Meiryo UI" panose="020B0604030504040204" pitchFamily="50" charset="-128"/>
              </a:rPr>
              <a:t>しく</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は</a:t>
            </a:r>
            <a:r>
              <a:rPr lang="ja-JP" altLang="en-US" sz="1050" dirty="0">
                <a:solidFill>
                  <a:schemeClr val="tx1"/>
                </a:solidFill>
                <a:latin typeface="Meiryo UI" panose="020B0604030504040204" pitchFamily="50" charset="-128"/>
                <a:ea typeface="Meiryo UI" panose="020B0604030504040204" pitchFamily="50" charset="-128"/>
              </a:rPr>
              <a:t>財産に危害を加える旨を告知し又は特定人等を著しく侮蔑するなど、特定人等である</a:t>
            </a:r>
            <a:r>
              <a:rPr lang="ja-JP" altLang="en-US" sz="1050" dirty="0" smtClean="0">
                <a:solidFill>
                  <a:schemeClr val="tx1"/>
                </a:solidFill>
                <a:latin typeface="Meiryo UI" panose="020B0604030504040204" pitchFamily="50" charset="-128"/>
                <a:ea typeface="Meiryo UI" panose="020B0604030504040204" pitchFamily="50" charset="-128"/>
              </a:rPr>
              <a:t>こと</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を理由</a:t>
            </a:r>
            <a:r>
              <a:rPr lang="ja-JP" altLang="en-US" sz="1050" dirty="0">
                <a:solidFill>
                  <a:schemeClr val="tx1"/>
                </a:solidFill>
                <a:latin typeface="Meiryo UI" panose="020B0604030504040204" pitchFamily="50" charset="-128"/>
                <a:ea typeface="Meiryo UI" panose="020B0604030504040204" pitchFamily="50" charset="-128"/>
              </a:rPr>
              <a:t>として特定人等を社会から排除することを煽動する不当な差別的</a:t>
            </a:r>
            <a:r>
              <a:rPr lang="ja-JP" altLang="en-US" sz="1050" dirty="0" smtClean="0">
                <a:solidFill>
                  <a:schemeClr val="tx1"/>
                </a:solidFill>
                <a:latin typeface="Meiryo UI" panose="020B0604030504040204" pitchFamily="50" charset="-128"/>
                <a:ea typeface="Meiryo UI" panose="020B0604030504040204" pitchFamily="50" charset="-128"/>
              </a:rPr>
              <a:t>言動</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■基本理念</a:t>
            </a:r>
            <a:r>
              <a:rPr lang="ja-JP" altLang="en-US" sz="1050" dirty="0">
                <a:solidFill>
                  <a:schemeClr val="tx1"/>
                </a:solidFill>
                <a:latin typeface="Meiryo UI" panose="020B0604030504040204" pitchFamily="50" charset="-128"/>
                <a:ea typeface="Meiryo UI" panose="020B0604030504040204" pitchFamily="50" charset="-128"/>
              </a:rPr>
              <a:t>：人種又は民族を理由とする不当な差別的言動の解消は、府民一人一人が共に社会の</a:t>
            </a:r>
            <a:r>
              <a:rPr lang="ja-JP" altLang="en-US" sz="1050" dirty="0" smtClean="0">
                <a:solidFill>
                  <a:schemeClr val="tx1"/>
                </a:solidFill>
                <a:latin typeface="Meiryo UI" panose="020B0604030504040204" pitchFamily="50" charset="-128"/>
                <a:ea typeface="Meiryo UI" panose="020B0604030504040204" pitchFamily="50" charset="-128"/>
              </a:rPr>
              <a:t>一員　　</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smtClean="0">
                <a:solidFill>
                  <a:schemeClr val="tx1"/>
                </a:solidFill>
                <a:latin typeface="Meiryo UI" panose="020B0604030504040204" pitchFamily="50" charset="-128"/>
                <a:ea typeface="Meiryo UI" panose="020B0604030504040204" pitchFamily="50" charset="-128"/>
              </a:rPr>
              <a:t>                   と</a:t>
            </a:r>
            <a:r>
              <a:rPr lang="ja-JP" altLang="en-US" sz="1050" dirty="0">
                <a:solidFill>
                  <a:schemeClr val="tx1"/>
                </a:solidFill>
                <a:latin typeface="Meiryo UI" panose="020B0604030504040204" pitchFamily="50" charset="-128"/>
                <a:ea typeface="Meiryo UI" panose="020B0604030504040204" pitchFamily="50" charset="-128"/>
              </a:rPr>
              <a:t>して解決すべき課題であるとの認識の下、行われなければ</a:t>
            </a:r>
            <a:r>
              <a:rPr lang="ja-JP" altLang="en-US" sz="1050" dirty="0" smtClean="0">
                <a:solidFill>
                  <a:schemeClr val="tx1"/>
                </a:solidFill>
                <a:latin typeface="Meiryo UI" panose="020B0604030504040204" pitchFamily="50" charset="-128"/>
                <a:ea typeface="Meiryo UI" panose="020B0604030504040204" pitchFamily="50" charset="-128"/>
              </a:rPr>
              <a:t>ならないことを規定</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1200"/>
              </a:spcBef>
            </a:pPr>
            <a:r>
              <a:rPr lang="ja-JP" altLang="en-US" sz="1200" b="1" u="sng" dirty="0" smtClean="0">
                <a:solidFill>
                  <a:schemeClr val="tx1"/>
                </a:solidFill>
                <a:latin typeface="Meiryo UI" panose="020B0604030504040204" pitchFamily="50" charset="-128"/>
                <a:ea typeface="Meiryo UI" panose="020B0604030504040204" pitchFamily="50" charset="-128"/>
              </a:rPr>
              <a:t>○　府、府民及び事業者の</a:t>
            </a:r>
            <a:r>
              <a:rPr lang="ja-JP" altLang="en-US" sz="1200" b="1" u="sng" dirty="0">
                <a:solidFill>
                  <a:schemeClr val="tx1"/>
                </a:solidFill>
                <a:latin typeface="Meiryo UI" panose="020B0604030504040204" pitchFamily="50" charset="-128"/>
                <a:ea typeface="Meiryo UI" panose="020B0604030504040204" pitchFamily="50" charset="-128"/>
              </a:rPr>
              <a:t>責務</a:t>
            </a:r>
            <a:r>
              <a:rPr lang="ja-JP" altLang="en-US" sz="1200" b="1" u="sng" dirty="0" smtClean="0">
                <a:solidFill>
                  <a:schemeClr val="tx1"/>
                </a:solidFill>
                <a:latin typeface="Meiryo UI" panose="020B0604030504040204" pitchFamily="50" charset="-128"/>
                <a:ea typeface="Meiryo UI" panose="020B0604030504040204" pitchFamily="50" charset="-128"/>
              </a:rPr>
              <a:t>を規定（第４条～第</a:t>
            </a:r>
            <a:r>
              <a:rPr lang="ja-JP" altLang="en-US" sz="1200" b="1" u="sng" dirty="0">
                <a:solidFill>
                  <a:schemeClr val="tx1"/>
                </a:solidFill>
                <a:latin typeface="Meiryo UI" panose="020B0604030504040204" pitchFamily="50" charset="-128"/>
                <a:ea typeface="Meiryo UI" panose="020B0604030504040204" pitchFamily="50" charset="-128"/>
              </a:rPr>
              <a:t>６</a:t>
            </a:r>
            <a:r>
              <a:rPr lang="ja-JP" altLang="en-US" sz="1200" b="1" u="sng" dirty="0" smtClean="0">
                <a:solidFill>
                  <a:schemeClr val="tx1"/>
                </a:solidFill>
                <a:latin typeface="Meiryo UI" panose="020B0604030504040204" pitchFamily="50" charset="-128"/>
                <a:ea typeface="Meiryo UI" panose="020B0604030504040204" pitchFamily="50" charset="-128"/>
              </a:rPr>
              <a:t>条）</a:t>
            </a:r>
            <a:endParaRPr lang="en-US" altLang="ja-JP" sz="1050" b="1" dirty="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rPr>
              <a:t> ■　府の責務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en-US" altLang="ja-JP" sz="1050" dirty="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・人種又は民族を理由とする不当な差別的言動の解消の推進に関する</a:t>
            </a:r>
            <a:r>
              <a:rPr lang="ja-JP" altLang="en-US" sz="1050" dirty="0" smtClean="0">
                <a:solidFill>
                  <a:schemeClr val="tx1"/>
                </a:solidFill>
                <a:latin typeface="Meiryo UI" panose="020B0604030504040204" pitchFamily="50" charset="-128"/>
                <a:ea typeface="Meiryo UI" panose="020B0604030504040204" pitchFamily="50" charset="-128"/>
              </a:rPr>
              <a:t>施策を実施する責務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・施策の実施に当たっては、市町村との連絡調整を緊密に行うものとし、市町村における人種又は民族</a:t>
            </a:r>
            <a:r>
              <a:rPr lang="ja-JP" altLang="en-US" sz="1050" dirty="0" smtClean="0">
                <a:solidFill>
                  <a:schemeClr val="tx1"/>
                </a:solidFill>
                <a:latin typeface="Meiryo UI" panose="020B0604030504040204" pitchFamily="50" charset="-128"/>
                <a:ea typeface="Meiryo UI" panose="020B0604030504040204" pitchFamily="50" charset="-128"/>
              </a:rPr>
              <a:t>を</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en-US" altLang="ja-JP" sz="1050" dirty="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理由と</a:t>
            </a:r>
            <a:r>
              <a:rPr lang="ja-JP" altLang="en-US" sz="1050" dirty="0">
                <a:solidFill>
                  <a:schemeClr val="tx1"/>
                </a:solidFill>
                <a:latin typeface="Meiryo UI" panose="020B0604030504040204" pitchFamily="50" charset="-128"/>
                <a:ea typeface="Meiryo UI" panose="020B0604030504040204" pitchFamily="50" charset="-128"/>
              </a:rPr>
              <a:t>する不当な差別的言動の解消の推進に係る取組について協力</a:t>
            </a:r>
            <a:r>
              <a:rPr lang="ja-JP" altLang="en-US" sz="1050" dirty="0" smtClean="0">
                <a:solidFill>
                  <a:schemeClr val="tx1"/>
                </a:solidFill>
                <a:latin typeface="Meiryo UI" panose="020B0604030504040204" pitchFamily="50" charset="-128"/>
                <a:ea typeface="Meiryo UI" panose="020B0604030504040204" pitchFamily="50" charset="-128"/>
              </a:rPr>
              <a:t>する責務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府民・事業者の責務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・府民は、人種又は民族を理由とする不当な差別的言動の</a:t>
            </a:r>
            <a:r>
              <a:rPr lang="ja-JP" altLang="en-US" sz="1050" dirty="0" smtClean="0">
                <a:solidFill>
                  <a:schemeClr val="tx1"/>
                </a:solidFill>
                <a:latin typeface="Meiryo UI" panose="020B0604030504040204" pitchFamily="50" charset="-128"/>
                <a:ea typeface="Meiryo UI" panose="020B0604030504040204" pitchFamily="50" charset="-128"/>
              </a:rPr>
              <a:t>解消の必要性に</a:t>
            </a:r>
            <a:r>
              <a:rPr lang="ja-JP" altLang="en-US" sz="1050" dirty="0">
                <a:solidFill>
                  <a:schemeClr val="tx1"/>
                </a:solidFill>
                <a:latin typeface="Meiryo UI" panose="020B0604030504040204" pitchFamily="50" charset="-128"/>
                <a:ea typeface="Meiryo UI" panose="020B0604030504040204" pitchFamily="50" charset="-128"/>
              </a:rPr>
              <a:t>関する理解を深めるとともに</a:t>
            </a:r>
            <a:r>
              <a:rPr lang="ja-JP" altLang="en-US" sz="1050" dirty="0" smtClean="0">
                <a:solidFill>
                  <a:schemeClr val="tx1"/>
                </a:solidFill>
                <a:latin typeface="Meiryo UI" panose="020B0604030504040204" pitchFamily="50" charset="-128"/>
                <a:ea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府</a:t>
            </a:r>
            <a:r>
              <a:rPr lang="ja-JP" altLang="en-US" sz="1050" dirty="0">
                <a:solidFill>
                  <a:schemeClr val="tx1"/>
                </a:solidFill>
                <a:latin typeface="Meiryo UI" panose="020B0604030504040204" pitchFamily="50" charset="-128"/>
                <a:ea typeface="Meiryo UI" panose="020B0604030504040204" pitchFamily="50" charset="-128"/>
              </a:rPr>
              <a:t>が</a:t>
            </a:r>
            <a:r>
              <a:rPr lang="ja-JP" altLang="en-US" sz="1050" dirty="0" smtClean="0">
                <a:solidFill>
                  <a:schemeClr val="tx1"/>
                </a:solidFill>
                <a:latin typeface="Meiryo UI" panose="020B0604030504040204" pitchFamily="50" charset="-128"/>
                <a:ea typeface="Meiryo UI" panose="020B0604030504040204" pitchFamily="50" charset="-128"/>
              </a:rPr>
              <a:t>実施する施策</a:t>
            </a:r>
            <a:r>
              <a:rPr lang="ja-JP" altLang="en-US" sz="1050" dirty="0">
                <a:solidFill>
                  <a:schemeClr val="tx1"/>
                </a:solidFill>
                <a:latin typeface="Meiryo UI" panose="020B0604030504040204" pitchFamily="50" charset="-128"/>
                <a:ea typeface="Meiryo UI" panose="020B0604030504040204" pitchFamily="50" charset="-128"/>
              </a:rPr>
              <a:t>に協力</a:t>
            </a:r>
            <a:r>
              <a:rPr lang="ja-JP" altLang="en-US" sz="1050" dirty="0" smtClean="0">
                <a:solidFill>
                  <a:schemeClr val="tx1"/>
                </a:solidFill>
                <a:latin typeface="Meiryo UI" panose="020B0604030504040204" pitchFamily="50" charset="-128"/>
                <a:ea typeface="Meiryo UI" panose="020B0604030504040204" pitchFamily="50" charset="-128"/>
              </a:rPr>
              <a:t>する努力義務。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・加えて</a:t>
            </a:r>
            <a:r>
              <a:rPr lang="ja-JP" altLang="en-US" sz="1050" dirty="0">
                <a:solidFill>
                  <a:schemeClr val="tx1"/>
                </a:solidFill>
                <a:latin typeface="Meiryo UI" panose="020B0604030504040204" pitchFamily="50" charset="-128"/>
                <a:ea typeface="Meiryo UI" panose="020B0604030504040204" pitchFamily="50" charset="-128"/>
              </a:rPr>
              <a:t>、事業者には、事業活動を行うにあたり</a:t>
            </a:r>
            <a:r>
              <a:rPr lang="ja-JP" altLang="en-US" sz="1050" dirty="0" smtClean="0">
                <a:solidFill>
                  <a:schemeClr val="tx1"/>
                </a:solidFill>
                <a:latin typeface="Meiryo UI" panose="020B0604030504040204" pitchFamily="50" charset="-128"/>
                <a:ea typeface="Meiryo UI" panose="020B0604030504040204" pitchFamily="50" charset="-128"/>
              </a:rPr>
              <a:t>、府が実施する施策に協力する努力義務。</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1200"/>
              </a:spcBef>
            </a:pPr>
            <a:r>
              <a:rPr lang="ja-JP" altLang="en-US" sz="1200" b="1" u="sng" dirty="0" smtClean="0">
                <a:solidFill>
                  <a:schemeClr val="tx1"/>
                </a:solidFill>
                <a:latin typeface="Meiryo UI" panose="020B0604030504040204" pitchFamily="50" charset="-128"/>
                <a:ea typeface="Meiryo UI" panose="020B0604030504040204" pitchFamily="50" charset="-128"/>
              </a:rPr>
              <a:t>○　不当な差別的言動の禁止（第</a:t>
            </a:r>
            <a:r>
              <a:rPr lang="ja-JP" altLang="en-US" sz="1200" b="1" u="sng" dirty="0">
                <a:solidFill>
                  <a:schemeClr val="tx1"/>
                </a:solidFill>
                <a:latin typeface="Meiryo UI" panose="020B0604030504040204" pitchFamily="50" charset="-128"/>
                <a:ea typeface="Meiryo UI" panose="020B0604030504040204" pitchFamily="50" charset="-128"/>
              </a:rPr>
              <a:t>７</a:t>
            </a:r>
            <a:r>
              <a:rPr lang="ja-JP" altLang="en-US" sz="1200" b="1" u="sng" dirty="0" smtClean="0">
                <a:solidFill>
                  <a:schemeClr val="tx1"/>
                </a:solidFill>
                <a:latin typeface="Meiryo UI" panose="020B0604030504040204" pitchFamily="50" charset="-128"/>
                <a:ea typeface="Meiryo UI" panose="020B0604030504040204" pitchFamily="50" charset="-128"/>
              </a:rPr>
              <a:t>条）</a:t>
            </a:r>
            <a:endParaRPr lang="en-US" altLang="ja-JP" sz="1050" b="1" u="sng" dirty="0" smtClean="0">
              <a:solidFill>
                <a:schemeClr val="tx1"/>
              </a:solidFill>
              <a:latin typeface="Meiryo UI" panose="020B0604030504040204" pitchFamily="50" charset="-128"/>
              <a:ea typeface="Meiryo UI" panose="020B0604030504040204" pitchFamily="50" charset="-128"/>
            </a:endParaRPr>
          </a:p>
          <a:p>
            <a:pPr>
              <a:lnSpc>
                <a:spcPts val="1300"/>
              </a:lnSpc>
              <a:spcBef>
                <a:spcPts val="600"/>
              </a:spcBef>
            </a:pPr>
            <a:r>
              <a:rPr lang="ja-JP" altLang="en-US" sz="1050" b="1"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人種</a:t>
            </a:r>
            <a:r>
              <a:rPr lang="ja-JP" altLang="en-US" sz="1050" dirty="0">
                <a:solidFill>
                  <a:schemeClr val="tx1"/>
                </a:solidFill>
                <a:latin typeface="Meiryo UI" panose="020B0604030504040204" pitchFamily="50" charset="-128"/>
                <a:ea typeface="Meiryo UI" panose="020B0604030504040204" pitchFamily="50" charset="-128"/>
              </a:rPr>
              <a:t>又は民族を理由とする不当な差別的</a:t>
            </a:r>
            <a:r>
              <a:rPr lang="ja-JP" altLang="en-US" sz="1050" dirty="0" smtClean="0">
                <a:solidFill>
                  <a:schemeClr val="tx1"/>
                </a:solidFill>
                <a:latin typeface="Meiryo UI" panose="020B0604030504040204" pitchFamily="50" charset="-128"/>
                <a:ea typeface="Meiryo UI" panose="020B0604030504040204" pitchFamily="50" charset="-128"/>
              </a:rPr>
              <a:t>言動の禁止</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36" name="角丸四角形 9">
            <a:extLst>
              <a:ext uri="{FF2B5EF4-FFF2-40B4-BE49-F238E27FC236}">
                <a16:creationId xmlns:a16="http://schemas.microsoft.com/office/drawing/2014/main" id="{12B35F04-A9DE-40A7-9AFE-9630A212F153}"/>
              </a:ext>
            </a:extLst>
          </p:cNvPr>
          <p:cNvSpPr/>
          <p:nvPr/>
        </p:nvSpPr>
        <p:spPr>
          <a:xfrm>
            <a:off x="6640744" y="8413109"/>
            <a:ext cx="309600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（５）今後</a:t>
            </a:r>
            <a:r>
              <a:rPr kumimoji="1" lang="ja-JP" altLang="en-US" sz="1300" b="1"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の取組の</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方向（案）</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67" name="正方形/長方形 66">
            <a:extLst>
              <a:ext uri="{FF2B5EF4-FFF2-40B4-BE49-F238E27FC236}">
                <a16:creationId xmlns:a16="http://schemas.microsoft.com/office/drawing/2014/main" id="{F64A5CF2-1E09-417E-B73B-27FC0C0B28C9}"/>
              </a:ext>
            </a:extLst>
          </p:cNvPr>
          <p:cNvSpPr/>
          <p:nvPr/>
        </p:nvSpPr>
        <p:spPr>
          <a:xfrm>
            <a:off x="6617831" y="8761040"/>
            <a:ext cx="6068655" cy="828000"/>
          </a:xfrm>
          <a:prstGeom prst="rect">
            <a:avLst/>
          </a:prstGeom>
          <a:ln w="6350">
            <a:solidFill>
              <a:schemeClr val="tx2">
                <a:lumMod val="50000"/>
              </a:schemeClr>
            </a:solidFill>
            <a:prstDash val="lgDash"/>
          </a:ln>
        </p:spPr>
        <p:style>
          <a:lnRef idx="2">
            <a:schemeClr val="dk1"/>
          </a:lnRef>
          <a:fillRef idx="1">
            <a:schemeClr val="lt1"/>
          </a:fillRef>
          <a:effectRef idx="0">
            <a:schemeClr val="dk1"/>
          </a:effectRef>
          <a:fontRef idx="minor">
            <a:schemeClr val="dk1"/>
          </a:fontRef>
        </p:style>
        <p:txBody>
          <a:bodyPr wrap="square" lIns="36000" tIns="36000" rIns="36000" bIns="36000" anchor="ctr">
            <a:spAutoFit/>
          </a:bodyPr>
          <a:lstStyle/>
          <a:p>
            <a:pPr>
              <a:lnSpc>
                <a:spcPts val="1300"/>
              </a:lnSpc>
            </a:pP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〇条例制定を契機に、さらなる啓発、教育、相談体制の充実に努める。</a:t>
            </a:r>
            <a:endParaRPr lang="en-US"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1300"/>
              </a:lnSpc>
              <a:spcBef>
                <a:spcPts val="300"/>
              </a:spcBef>
            </a:pP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〇事案に的確に対応するため、府内市町村との緊密な連携に努める。</a:t>
            </a:r>
            <a:endParaRPr lang="en-US" altLang="ja-JP"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1300"/>
              </a:lnSpc>
              <a:spcBef>
                <a:spcPts val="300"/>
              </a:spcBef>
              <a:spcAft>
                <a:spcPts val="0"/>
              </a:spcAft>
            </a:pP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〇特に影響の大きいインターネット上の事象については、迅速に拡散の防止ができるよう人権擁護機関である</a:t>
            </a:r>
            <a:endParaRPr lang="en-US" altLang="ja-JP"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1300"/>
              </a:lnSpc>
              <a:spcAft>
                <a:spcPts val="0"/>
              </a:spcAft>
            </a:pPr>
            <a:r>
              <a:rPr lang="ja-JP" altLang="en-US" sz="10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05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大阪法務局に削除要請を行う。</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角丸四角形 11">
            <a:extLst>
              <a:ext uri="{FF2B5EF4-FFF2-40B4-BE49-F238E27FC236}">
                <a16:creationId xmlns:a16="http://schemas.microsoft.com/office/drawing/2014/main" id="{C2211F54-57FC-4EA2-BECF-B02D2B307E70}"/>
              </a:ext>
            </a:extLst>
          </p:cNvPr>
          <p:cNvSpPr/>
          <p:nvPr/>
        </p:nvSpPr>
        <p:spPr>
          <a:xfrm>
            <a:off x="6711615" y="912256"/>
            <a:ext cx="5904000" cy="792000"/>
          </a:xfrm>
          <a:prstGeom prst="roundRect">
            <a:avLst>
              <a:gd name="adj" fmla="val 7116"/>
            </a:avLst>
          </a:prstGeom>
          <a:no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300"/>
              </a:lnSpc>
              <a:spcBef>
                <a:spcPts val="300"/>
              </a:spcBef>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前文</a:t>
            </a:r>
            <a:endParaRPr lang="en-US" altLang="ja-JP"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人種又は民族を理由とする不当な差別的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言動は許されないことを宣言</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更なる人権教育・啓発などを通じて周知を</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府民の理解と協力を得つつ、不当な差別的言動の解消</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に向けた取組みを推進</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11">
            <a:extLst>
              <a:ext uri="{FF2B5EF4-FFF2-40B4-BE49-F238E27FC236}">
                <a16:creationId xmlns:a16="http://schemas.microsoft.com/office/drawing/2014/main" id="{C2211F54-57FC-4EA2-BECF-B02D2B307E70}"/>
              </a:ext>
            </a:extLst>
          </p:cNvPr>
          <p:cNvSpPr/>
          <p:nvPr/>
        </p:nvSpPr>
        <p:spPr>
          <a:xfrm>
            <a:off x="6727615" y="7609536"/>
            <a:ext cx="5887999" cy="648000"/>
          </a:xfrm>
          <a:prstGeom prst="roundRect">
            <a:avLst>
              <a:gd name="adj" fmla="val 7116"/>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3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適用上の注意を規定（第９条）</a:t>
            </a:r>
            <a:endParaRPr lang="en-US" altLang="ja-JP"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条例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の適用に当たっては、表現の自由その他の日本国憲法の保障する国民の自由と権利</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を不当</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侵害</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しない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留意。</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7912" y="5304656"/>
            <a:ext cx="6336704" cy="4284040"/>
            <a:chOff x="-7912" y="5532789"/>
            <a:chExt cx="6336704" cy="4284040"/>
          </a:xfrm>
        </p:grpSpPr>
        <p:sp>
          <p:nvSpPr>
            <p:cNvPr id="39" name="角丸四角形 38"/>
            <p:cNvSpPr/>
            <p:nvPr/>
          </p:nvSpPr>
          <p:spPr>
            <a:xfrm>
              <a:off x="-7912" y="5532789"/>
              <a:ext cx="255167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条例制定</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のポイント</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 name="テキスト ボックス 3"/>
            <p:cNvSpPr txBox="1"/>
            <p:nvPr/>
          </p:nvSpPr>
          <p:spPr>
            <a:xfrm>
              <a:off x="28792" y="5892829"/>
              <a:ext cx="6300000" cy="3924000"/>
            </a:xfrm>
            <a:prstGeom prst="rect">
              <a:avLst/>
            </a:prstGeom>
            <a:noFill/>
            <a:ln>
              <a:solidFill>
                <a:schemeClr val="tx1"/>
              </a:solidFill>
            </a:ln>
          </p:spPr>
          <p:txBody>
            <a:bodyPr wrap="square" rtlCol="0" anchor="ctr">
              <a:spAutoFit/>
            </a:bodyPr>
            <a:lstStyle/>
            <a:p>
              <a:pPr marL="228600" lvl="0" indent="-228600">
                <a:lnSpc>
                  <a:spcPts val="1300"/>
                </a:lnSpc>
                <a:buAutoNum type="arabicDbPlain"/>
              </a:pPr>
              <a:r>
                <a:rPr lang="ja-JP" altLang="en-US" sz="1200" b="1" u="sng" dirty="0" smtClean="0">
                  <a:solidFill>
                    <a:prstClr val="black"/>
                  </a:solidFill>
                  <a:latin typeface="Meiryo UI" panose="020B0604030504040204" pitchFamily="50" charset="-128"/>
                  <a:ea typeface="Meiryo UI" panose="020B0604030504040204" pitchFamily="50" charset="-128"/>
                </a:rPr>
                <a:t>ヘイトスピーチ</a:t>
              </a:r>
              <a:r>
                <a:rPr lang="ja-JP" altLang="en-US" sz="1200" b="1" u="sng" dirty="0">
                  <a:solidFill>
                    <a:prstClr val="black"/>
                  </a:solidFill>
                  <a:latin typeface="Meiryo UI" panose="020B0604030504040204" pitchFamily="50" charset="-128"/>
                  <a:ea typeface="Meiryo UI" panose="020B0604030504040204" pitchFamily="50" charset="-128"/>
                </a:rPr>
                <a:t>（不当な差別的言動）の</a:t>
              </a:r>
              <a:r>
                <a:rPr lang="ja-JP" altLang="en-US" sz="1200" b="1" u="sng" dirty="0" smtClean="0">
                  <a:solidFill>
                    <a:prstClr val="black"/>
                  </a:solidFill>
                  <a:latin typeface="Meiryo UI" panose="020B0604030504040204" pitchFamily="50" charset="-128"/>
                  <a:ea typeface="Meiryo UI" panose="020B0604030504040204" pitchFamily="50" charset="-128"/>
                </a:rPr>
                <a:t>定義</a:t>
              </a:r>
              <a:endParaRPr lang="en-US" altLang="ja-JP" sz="1200" b="1" u="sng" dirty="0" smtClean="0">
                <a:solidFill>
                  <a:prstClr val="black"/>
                </a:solidFill>
                <a:latin typeface="Meiryo UI" panose="020B0604030504040204" pitchFamily="50" charset="-128"/>
                <a:ea typeface="Meiryo UI" panose="020B0604030504040204" pitchFamily="50" charset="-128"/>
              </a:endParaRPr>
            </a:p>
            <a:p>
              <a:pPr lvl="0">
                <a:lnSpc>
                  <a:spcPts val="13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ヘイトスピーチの禁止を宣言し、許されない言動であることを社会に根付かせるという大阪府の条例</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制定目的</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を踏まえた定義とする。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spcBef>
                  <a:spcPts val="300"/>
                </a:spcBef>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差別的言動の対象は、ヘイトスピーチ解消法では本邦外出身者（外国人）としているが、そのような限定は行</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わずに、人種又は民族を理由とする不当な差別的言動とする。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300"/>
                </a:spcBef>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なお、対象以外の目的や内容にかかる差別的言動の定義については、大阪市条例における定義と、大阪市条</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例制定後に施行された法の定義をも踏まえたものとする。</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spcBef>
                  <a:spcPts val="1200"/>
                </a:spcBef>
              </a:pPr>
              <a:r>
                <a:rPr lang="ja-JP" altLang="en-US" sz="1200" b="1"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２ </a:t>
              </a:r>
              <a:r>
                <a:rPr lang="ja-JP" altLang="en-US" sz="1200" b="1" u="sng"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各主体の責務を明記</a:t>
              </a:r>
              <a:endPar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spcBef>
                  <a:spcPts val="600"/>
                </a:spcBef>
              </a:pPr>
              <a:r>
                <a:rPr lang="ja-JP" altLang="en-US" sz="1050" b="1"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b="1"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人種又は民族を理由とする不当な差別的言動の解消の推進に関する施策に取り組む等、府の責務を定める。</a:t>
              </a:r>
              <a:endParaRPr lang="en-US" altLang="ja-JP"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marL="182563" lvl="0" indent="-182563" algn="just">
                <a:lnSpc>
                  <a:spcPts val="1300"/>
                </a:lnSpc>
                <a:spcBef>
                  <a:spcPts val="600"/>
                </a:spcBef>
              </a:pP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府民と事業者は、人種又は民族を理由とする不当な差別的言動の</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解消の必要性に</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関する理解を深め、府が実施</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する施策</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に協力するよう努める。</a:t>
              </a:r>
              <a:endParaRPr lang="en-US" altLang="ja-JP"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gn="just">
                <a:lnSpc>
                  <a:spcPts val="1300"/>
                </a:lnSpc>
                <a:spcBef>
                  <a:spcPts val="1200"/>
                </a:spcBef>
              </a:pPr>
              <a:r>
                <a:rPr lang="en-US" altLang="ja-JP" sz="1200" b="1"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3 </a:t>
              </a:r>
              <a:r>
                <a:rPr lang="ja-JP" altLang="en-US" sz="1200" b="1" u="sng"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不当な差別的言動の禁止</a:t>
              </a:r>
              <a:r>
                <a:rPr lang="ja-JP" altLang="en-US" sz="1200" b="1" u="sng" dirty="0">
                  <a:solidFill>
                    <a:prstClr val="black"/>
                  </a:solidFill>
                  <a:latin typeface="Meiryo UI" panose="020B0604030504040204" pitchFamily="50" charset="-128"/>
                  <a:ea typeface="Meiryo UI" panose="020B0604030504040204" pitchFamily="50" charset="-128"/>
                </a:rPr>
                <a:t> </a:t>
              </a:r>
              <a:endParaRPr lang="ja-JP" altLang="ja-JP" sz="1200" b="1" u="sng"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nSpc>
                  <a:spcPts val="1300"/>
                </a:lnSpc>
                <a:spcBef>
                  <a:spcPts val="600"/>
                </a:spcBef>
              </a:pP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何人も、人種又は民族を理由とする不当な差別的言動をしては</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ならないということを明記。</a:t>
              </a:r>
              <a:endParaRPr lang="en-US" altLang="ja-JP"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nSpc>
                  <a:spcPts val="1300"/>
                </a:lnSpc>
                <a:spcBef>
                  <a:spcPts val="600"/>
                </a:spcBef>
              </a:pP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罰則については、大阪府人権施策推進審議会から、罪刑法定主義の考え方から、何が刑罰の対象になる　　</a:t>
              </a:r>
              <a:endParaRPr lang="en-US" altLang="ja-JP"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nSpc>
                  <a:spcPts val="1300"/>
                </a:lnSpc>
              </a:pP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err="1"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かを</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厳格に、明確にすることが基本となり、ヘイトスピーチの様々な態様を踏まえると、当該行為に対して罰則等　</a:t>
              </a:r>
              <a:endParaRPr lang="en-US" altLang="ja-JP"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nSpc>
                  <a:spcPts val="1300"/>
                </a:lnSpc>
              </a:pP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を科すことは適当と考えられないこと、また、差別的</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言動は許されないという共通認識</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を社会</a:t>
              </a: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に</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根付かせるという、</a:t>
              </a:r>
              <a:endParaRPr lang="en-US" altLang="ja-JP"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nSpc>
                  <a:spcPts val="1300"/>
                </a:lnSpc>
              </a:pP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条例の制定目的を鑑みると、規定を設けないとする考え方は適当である旨の答申がなされている。</a:t>
              </a:r>
              <a:endParaRPr lang="en-US" altLang="ja-JP"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lvl="0">
                <a:lnSpc>
                  <a:spcPts val="1300"/>
                </a:lnSpc>
              </a:pPr>
              <a:r>
                <a:rPr lang="ja-JP" altLang="en-US" sz="1050" kern="100"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kern="100" dirty="0" smtClean="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　　　　こうしたことから、罰則規定は設けないこととした。</a:t>
              </a:r>
              <a:endParaRPr lang="ja-JP" altLang="ja-JP" sz="900" b="1" u="sng" dirty="0">
                <a:solidFill>
                  <a:prstClr val="black"/>
                </a:solidFill>
                <a:latin typeface="Meiryo UI" panose="020B0604030504040204" pitchFamily="50" charset="-128"/>
                <a:ea typeface="Meiryo UI" panose="020B0604030504040204" pitchFamily="50" charset="-128"/>
              </a:endParaRPr>
            </a:p>
          </p:txBody>
        </p:sp>
      </p:grpSp>
      <p:grpSp>
        <p:nvGrpSpPr>
          <p:cNvPr id="6" name="グループ化 5"/>
          <p:cNvGrpSpPr/>
          <p:nvPr/>
        </p:nvGrpSpPr>
        <p:grpSpPr>
          <a:xfrm>
            <a:off x="-7912" y="4270301"/>
            <a:ext cx="6336704" cy="962347"/>
            <a:chOff x="-7912" y="4512568"/>
            <a:chExt cx="6336704" cy="962347"/>
          </a:xfrm>
        </p:grpSpPr>
        <p:sp>
          <p:nvSpPr>
            <p:cNvPr id="19" name="角丸四角形 18"/>
            <p:cNvSpPr/>
            <p:nvPr/>
          </p:nvSpPr>
          <p:spPr>
            <a:xfrm>
              <a:off x="-7912" y="4512568"/>
              <a:ext cx="518400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条例のめざすもの　～共生社会の実現をめざして～</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5" name="テキスト ボックス 4"/>
            <p:cNvSpPr txBox="1"/>
            <p:nvPr/>
          </p:nvSpPr>
          <p:spPr>
            <a:xfrm>
              <a:off x="28792" y="4882445"/>
              <a:ext cx="6300000" cy="592470"/>
            </a:xfrm>
            <a:prstGeom prst="rect">
              <a:avLst/>
            </a:prstGeom>
            <a:noFill/>
            <a:ln>
              <a:solidFill>
                <a:srgbClr val="000000"/>
              </a:solidFill>
            </a:ln>
          </p:spPr>
          <p:txBody>
            <a:bodyPr wrap="square" rtlCol="0" anchor="ctr">
              <a:spAutoFit/>
            </a:bodyPr>
            <a:lstStyle/>
            <a:p>
              <a:pPr lvl="0">
                <a:lnSpc>
                  <a:spcPts val="1300"/>
                </a:lnSpc>
              </a:pPr>
              <a:r>
                <a:rPr lang="ja-JP" altLang="en-US" sz="1050" dirty="0" smtClean="0">
                  <a:latin typeface="Meiryo UI" panose="020B0604030504040204" pitchFamily="50" charset="-128"/>
                  <a:ea typeface="Meiryo UI" panose="020B0604030504040204" pitchFamily="50" charset="-128"/>
                </a:rPr>
                <a:t>〇　ヘイトスピーチ</a:t>
              </a:r>
              <a:r>
                <a:rPr lang="ja-JP" altLang="en-US" sz="1050" dirty="0">
                  <a:latin typeface="Meiryo UI" panose="020B0604030504040204" pitchFamily="50" charset="-128"/>
                  <a:ea typeface="Meiryo UI" panose="020B0604030504040204" pitchFamily="50" charset="-128"/>
                </a:rPr>
                <a:t>を禁止する条例を</a:t>
              </a:r>
              <a:r>
                <a:rPr lang="ja-JP" altLang="en-US" sz="1050" dirty="0" smtClean="0">
                  <a:latin typeface="Meiryo UI" panose="020B0604030504040204" pitchFamily="50" charset="-128"/>
                  <a:ea typeface="Meiryo UI" panose="020B0604030504040204" pitchFamily="50" charset="-128"/>
                </a:rPr>
                <a:t>制定し、ヘイトスピーチ</a:t>
              </a:r>
              <a:r>
                <a:rPr lang="ja-JP" altLang="en-US" sz="1050" dirty="0">
                  <a:latin typeface="Meiryo UI" panose="020B0604030504040204" pitchFamily="50" charset="-128"/>
                  <a:ea typeface="Meiryo UI" panose="020B0604030504040204" pitchFamily="50" charset="-128"/>
                </a:rPr>
                <a:t>は許さないという府の決意を府民に見える形で</a:t>
              </a:r>
              <a:r>
                <a:rPr lang="ja-JP" altLang="en-US" sz="1050" dirty="0" smtClean="0">
                  <a:latin typeface="Meiryo UI" panose="020B0604030504040204" pitchFamily="50" charset="-128"/>
                  <a:ea typeface="Meiryo UI" panose="020B0604030504040204" pitchFamily="50" charset="-128"/>
                </a:rPr>
                <a:t>示すことに</a:t>
              </a:r>
              <a:r>
                <a:rPr lang="ja-JP" altLang="en-US" sz="1050" dirty="0" err="1" smtClean="0">
                  <a:latin typeface="Meiryo UI" panose="020B0604030504040204" pitchFamily="50" charset="-128"/>
                  <a:ea typeface="Meiryo UI" panose="020B0604030504040204" pitchFamily="50" charset="-128"/>
                </a:rPr>
                <a:t>よ</a:t>
              </a:r>
              <a:endParaRPr lang="en-US" altLang="ja-JP" sz="1050" dirty="0" smtClean="0">
                <a:latin typeface="Meiryo UI" panose="020B0604030504040204" pitchFamily="50" charset="-128"/>
                <a:ea typeface="Meiryo UI" panose="020B0604030504040204" pitchFamily="50" charset="-128"/>
              </a:endParaRPr>
            </a:p>
            <a:p>
              <a:pPr lvl="0">
                <a:lnSpc>
                  <a:spcPts val="13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り、</a:t>
              </a:r>
              <a:r>
                <a:rPr lang="ja-JP" altLang="en-US" sz="1050" dirty="0" smtClean="0">
                  <a:solidFill>
                    <a:prstClr val="black"/>
                  </a:solidFill>
                  <a:latin typeface="Meiryo UI" panose="020B0604030504040204" pitchFamily="50" charset="-128"/>
                  <a:ea typeface="Meiryo UI" panose="020B0604030504040204" pitchFamily="50" charset="-128"/>
                </a:rPr>
                <a:t>府民</a:t>
              </a:r>
              <a:r>
                <a:rPr lang="ja-JP" altLang="en-US" sz="1050" dirty="0">
                  <a:solidFill>
                    <a:prstClr val="black"/>
                  </a:solidFill>
                  <a:latin typeface="Meiryo UI" panose="020B0604030504040204" pitchFamily="50" charset="-128"/>
                  <a:ea typeface="Meiryo UI" panose="020B0604030504040204" pitchFamily="50" charset="-128"/>
                </a:rPr>
                <a:t>一人一人が共に社会の一員として解決すべき課題であるとの共通認識の下、ヘイトスピーチを解消して</a:t>
              </a:r>
              <a:r>
                <a:rPr lang="ja-JP" altLang="en-US" sz="1050" dirty="0" smtClean="0">
                  <a:solidFill>
                    <a:prstClr val="black"/>
                  </a:solidFill>
                  <a:latin typeface="Meiryo UI" panose="020B0604030504040204" pitchFamily="50" charset="-128"/>
                  <a:ea typeface="Meiryo UI" panose="020B0604030504040204" pitchFamily="50" charset="-128"/>
                </a:rPr>
                <a:t>いく</a:t>
              </a:r>
              <a:endParaRPr lang="en-US" altLang="ja-JP" sz="1050" dirty="0">
                <a:solidFill>
                  <a:prstClr val="black"/>
                </a:solidFill>
                <a:latin typeface="Meiryo UI" panose="020B0604030504040204" pitchFamily="50" charset="-128"/>
                <a:ea typeface="Meiryo UI" panose="020B0604030504040204" pitchFamily="50" charset="-128"/>
              </a:endParaRPr>
            </a:p>
            <a:p>
              <a:pPr lvl="0">
                <a:lnSpc>
                  <a:spcPts val="1300"/>
                </a:lnSpc>
              </a:pPr>
              <a:r>
                <a:rPr lang="ja-JP" altLang="en-US" sz="1050" dirty="0" smtClean="0">
                  <a:solidFill>
                    <a:prstClr val="black"/>
                  </a:solidFill>
                  <a:latin typeface="Meiryo UI" panose="020B0604030504040204" pitchFamily="50" charset="-128"/>
                  <a:ea typeface="Meiryo UI" panose="020B0604030504040204" pitchFamily="50" charset="-128"/>
                </a:rPr>
                <a:t>　 機運</a:t>
              </a:r>
              <a:r>
                <a:rPr lang="ja-JP" altLang="en-US" sz="1050" dirty="0">
                  <a:solidFill>
                    <a:prstClr val="black"/>
                  </a:solidFill>
                  <a:latin typeface="Meiryo UI" panose="020B0604030504040204" pitchFamily="50" charset="-128"/>
                  <a:ea typeface="Meiryo UI" panose="020B0604030504040204" pitchFamily="50" charset="-128"/>
                </a:rPr>
                <a:t>を</a:t>
              </a:r>
              <a:r>
                <a:rPr lang="ja-JP" altLang="en-US" sz="1050" dirty="0" smtClean="0">
                  <a:solidFill>
                    <a:prstClr val="black"/>
                  </a:solidFill>
                  <a:latin typeface="Meiryo UI" panose="020B0604030504040204" pitchFamily="50" charset="-128"/>
                  <a:ea typeface="Meiryo UI" panose="020B0604030504040204" pitchFamily="50" charset="-128"/>
                </a:rPr>
                <a:t>醸成する</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grpSp>
      <p:sp>
        <p:nvSpPr>
          <p:cNvPr id="18" name="正方形/長方形 17"/>
          <p:cNvSpPr/>
          <p:nvPr/>
        </p:nvSpPr>
        <p:spPr>
          <a:xfrm>
            <a:off x="6616824" y="804544"/>
            <a:ext cx="6037200" cy="75240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nchorCtr="0"/>
          <a:lstStyle/>
          <a:p>
            <a:pPr>
              <a:lnSpc>
                <a:spcPts val="1300"/>
              </a:lnSpc>
            </a:pPr>
            <a:endParaRPr lang="en-US" altLang="ja-JP" sz="1050" dirty="0" smtClean="0">
              <a:latin typeface="Meiryo UI" panose="020B0604030504040204" pitchFamily="50" charset="-128"/>
              <a:ea typeface="Meiryo UI" panose="020B0604030504040204" pitchFamily="50" charset="-128"/>
            </a:endParaRPr>
          </a:p>
        </p:txBody>
      </p:sp>
      <p:sp>
        <p:nvSpPr>
          <p:cNvPr id="8" name="正方形/長方形 7"/>
          <p:cNvSpPr/>
          <p:nvPr/>
        </p:nvSpPr>
        <p:spPr>
          <a:xfrm>
            <a:off x="11679511" y="18288"/>
            <a:ext cx="936104" cy="281760"/>
          </a:xfrm>
          <a:prstGeom prst="rect">
            <a:avLst/>
          </a:prstGeom>
          <a:ln w="12700"/>
        </p:spPr>
        <p:style>
          <a:lnRef idx="2">
            <a:schemeClr val="accent4"/>
          </a:lnRef>
          <a:fillRef idx="1">
            <a:schemeClr val="lt1"/>
          </a:fillRef>
          <a:effectRef idx="0">
            <a:schemeClr val="accent4"/>
          </a:effectRef>
          <a:fontRef idx="minor">
            <a:schemeClr val="dk1"/>
          </a:fontRef>
        </p:style>
        <p:txBody>
          <a:bodyPr rtlCol="0" anchor="b" anchorCtr="0"/>
          <a:lstStyle/>
          <a:p>
            <a:pPr algn="ctr">
              <a:lnSpc>
                <a:spcPts val="13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p>
        </p:txBody>
      </p:sp>
      <p:sp>
        <p:nvSpPr>
          <p:cNvPr id="22" name="角丸四角形 11">
            <a:extLst>
              <a:ext uri="{FF2B5EF4-FFF2-40B4-BE49-F238E27FC236}">
                <a16:creationId xmlns:a16="http://schemas.microsoft.com/office/drawing/2014/main" id="{C2211F54-57FC-4EA2-BECF-B02D2B307E70}"/>
              </a:ext>
            </a:extLst>
          </p:cNvPr>
          <p:cNvSpPr/>
          <p:nvPr/>
        </p:nvSpPr>
        <p:spPr>
          <a:xfrm>
            <a:off x="6691424" y="6858659"/>
            <a:ext cx="5887999" cy="659997"/>
          </a:xfrm>
          <a:prstGeom prst="roundRect">
            <a:avLst>
              <a:gd name="adj" fmla="val 7116"/>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300"/>
              </a:lnSpc>
              <a:spcBef>
                <a:spcPts val="1200"/>
              </a:spcBef>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不当な差別的言動の解消の推進に関する施策を規定（第８条）</a:t>
            </a:r>
            <a:endParaRPr lang="en-US"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不当な差別的言動の解消の必要性に関する啓発や教育の実施</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不当な差別的言動に関する的確な相談、そのために必要な取組の実施</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300"/>
              </a:lnSpc>
            </a:pP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38891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2.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F8F60B8-E50E-496A-A400-982829A5F873}">
  <ds:schemaRefs>
    <ds:schemaRef ds:uri="http://purl.org/dc/term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7094</TotalTime>
  <Words>126</Words>
  <Application>Microsoft Office PowerPoint</Application>
  <PresentationFormat>A3 297x420 mm</PresentationFormat>
  <Paragraphs>82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Microsoft Himalaya</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松永　義一</cp:lastModifiedBy>
  <cp:revision>509</cp:revision>
  <cp:lastPrinted>2019-07-29T04:27:17Z</cp:lastPrinted>
  <dcterms:created xsi:type="dcterms:W3CDTF">2014-05-26T00:07:34Z</dcterms:created>
  <dcterms:modified xsi:type="dcterms:W3CDTF">2019-07-30T00:33:17Z</dcterms:modified>
</cp:coreProperties>
</file>