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90" d="100"/>
          <a:sy n="90" d="100"/>
        </p:scale>
        <p:origin x="192" y="-270"/>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9678" cy="497460"/>
          </a:xfrm>
          <a:prstGeom prst="rect">
            <a:avLst/>
          </a:prstGeom>
        </p:spPr>
        <p:txBody>
          <a:bodyPr vert="horz" lIns="62944" tIns="31473" rIns="62944" bIns="3147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9"/>
            <a:ext cx="2950766" cy="497460"/>
          </a:xfrm>
          <a:prstGeom prst="rect">
            <a:avLst/>
          </a:prstGeom>
        </p:spPr>
        <p:txBody>
          <a:bodyPr vert="horz" lIns="62944" tIns="31473" rIns="62944" bIns="31473" rtlCol="0"/>
          <a:lstStyle>
            <a:lvl1pPr algn="r">
              <a:defRPr sz="800"/>
            </a:lvl1pPr>
          </a:lstStyle>
          <a:p>
            <a:fld id="{12C35F4C-F7F5-40C3-BF8F-56F867D0C0F3}" type="datetimeFigureOut">
              <a:rPr kumimoji="1" lang="ja-JP" altLang="en-US" smtClean="0"/>
              <a:pPr/>
              <a:t>2019/9/4</a:t>
            </a:fld>
            <a:endParaRPr kumimoji="1" lang="ja-JP" altLang="en-US"/>
          </a:p>
        </p:txBody>
      </p:sp>
      <p:sp>
        <p:nvSpPr>
          <p:cNvPr id="4" name="スライド イメージ プレースホルダー 3"/>
          <p:cNvSpPr>
            <a:spLocks noGrp="1" noRot="1" noChangeAspect="1"/>
          </p:cNvSpPr>
          <p:nvPr>
            <p:ph type="sldImg" idx="2"/>
          </p:nvPr>
        </p:nvSpPr>
        <p:spPr>
          <a:xfrm>
            <a:off x="920750" y="744538"/>
            <a:ext cx="4968875" cy="3725862"/>
          </a:xfrm>
          <a:prstGeom prst="rect">
            <a:avLst/>
          </a:prstGeom>
          <a:noFill/>
          <a:ln w="12700">
            <a:solidFill>
              <a:prstClr val="black"/>
            </a:solidFill>
          </a:ln>
        </p:spPr>
        <p:txBody>
          <a:bodyPr vert="horz" lIns="62944" tIns="31473" rIns="62944" bIns="31473" rtlCol="0" anchor="ctr"/>
          <a:lstStyle/>
          <a:p>
            <a:endParaRPr lang="ja-JP" altLang="en-US"/>
          </a:p>
        </p:txBody>
      </p:sp>
      <p:sp>
        <p:nvSpPr>
          <p:cNvPr id="5" name="ノート プレースホルダー 4"/>
          <p:cNvSpPr>
            <a:spLocks noGrp="1"/>
          </p:cNvSpPr>
          <p:nvPr>
            <p:ph type="body" sz="quarter" idx="3"/>
          </p:nvPr>
        </p:nvSpPr>
        <p:spPr>
          <a:xfrm>
            <a:off x="680613" y="4720941"/>
            <a:ext cx="5445979" cy="4472758"/>
          </a:xfrm>
          <a:prstGeom prst="rect">
            <a:avLst/>
          </a:prstGeom>
        </p:spPr>
        <p:txBody>
          <a:bodyPr vert="horz" lIns="62944" tIns="31473" rIns="62944" bIns="314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79"/>
            <a:ext cx="2949678" cy="496363"/>
          </a:xfrm>
          <a:prstGeom prst="rect">
            <a:avLst/>
          </a:prstGeom>
        </p:spPr>
        <p:txBody>
          <a:bodyPr vert="horz" lIns="62944" tIns="31473" rIns="62944" bIns="3147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79"/>
            <a:ext cx="2950766" cy="496363"/>
          </a:xfrm>
          <a:prstGeom prst="rect">
            <a:avLst/>
          </a:prstGeom>
        </p:spPr>
        <p:txBody>
          <a:bodyPr vert="horz" lIns="62944" tIns="31473" rIns="62944" bIns="31473"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881404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2019/9/4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43231" y="6790304"/>
            <a:ext cx="255167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のポイント</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7" name="角丸四角形 6"/>
          <p:cNvSpPr/>
          <p:nvPr/>
        </p:nvSpPr>
        <p:spPr>
          <a:xfrm>
            <a:off x="-6838" y="514268"/>
            <a:ext cx="6602332" cy="29335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条例制定の背景・</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必要性　</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性的マイノリティの人々に対する誤解や偏見、差別の存在～</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4" name="角丸四角形 23"/>
          <p:cNvSpPr/>
          <p:nvPr/>
        </p:nvSpPr>
        <p:spPr>
          <a:xfrm>
            <a:off x="6661408" y="511347"/>
            <a:ext cx="2195691" cy="317421"/>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条例案の概要</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5" name="正方形/長方形 44">
            <a:extLst>
              <a:ext uri="{FF2B5EF4-FFF2-40B4-BE49-F238E27FC236}">
                <a16:creationId xmlns:a16="http://schemas.microsoft.com/office/drawing/2014/main" id="{4A7A90ED-280A-4054-8BBD-4D1E69846B96}"/>
              </a:ext>
            </a:extLst>
          </p:cNvPr>
          <p:cNvSpPr/>
          <p:nvPr/>
        </p:nvSpPr>
        <p:spPr>
          <a:xfrm>
            <a:off x="6689733" y="918958"/>
            <a:ext cx="5982771" cy="6905978"/>
          </a:xfrm>
          <a:prstGeom prst="rect">
            <a:avLst/>
          </a:prstGeom>
          <a:ln w="12700" cmpd="sng">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200" dirty="0">
              <a:latin typeface="Meiryo UI" panose="020B0604030504040204" pitchFamily="50" charset="-128"/>
              <a:ea typeface="Meiryo UI" panose="020B0604030504040204" pitchFamily="50" charset="-128"/>
            </a:endParaRPr>
          </a:p>
        </p:txBody>
      </p:sp>
      <p:sp>
        <p:nvSpPr>
          <p:cNvPr id="2" name="正方形/長方形 1"/>
          <p:cNvSpPr/>
          <p:nvPr/>
        </p:nvSpPr>
        <p:spPr>
          <a:xfrm>
            <a:off x="29258" y="918958"/>
            <a:ext cx="6250542" cy="4608784"/>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nchorCtr="0"/>
          <a:lstStyle/>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人権</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問題についての府民意識調査（大阪府）（</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 </a:t>
            </a: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性的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マイノリティ</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の人権問題に関する認知度は</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であり、他の人権</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課題と比較して最低。</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　府では、性的マイノリティの人権問題について、当事者に対する偏見や差別をなくしていくため、平成</a:t>
            </a:r>
            <a:r>
              <a:rPr lang="en-US" altLang="ja-JP" sz="1050" dirty="0">
                <a:solidFill>
                  <a:schemeClr val="tx1"/>
                </a:solidFill>
                <a:latin typeface="Meiryo UI" panose="020B0604030504040204" pitchFamily="50" charset="-128"/>
                <a:ea typeface="Meiryo UI" panose="020B0604030504040204" pitchFamily="50" charset="-128"/>
              </a:rPr>
              <a:t>29</a:t>
            </a:r>
            <a:r>
              <a:rPr lang="ja-JP" altLang="en-US" sz="1050" dirty="0">
                <a:solidFill>
                  <a:schemeClr val="tx1"/>
                </a:solidFill>
                <a:latin typeface="Meiryo UI" panose="020B0604030504040204" pitchFamily="50" charset="-128"/>
                <a:ea typeface="Meiryo UI" panose="020B0604030504040204" pitchFamily="50" charset="-128"/>
              </a:rPr>
              <a:t>年</a:t>
            </a:r>
            <a:r>
              <a:rPr lang="en-US" altLang="ja-JP" sz="1050" dirty="0">
                <a:solidFill>
                  <a:schemeClr val="tx1"/>
                </a:solidFill>
                <a:latin typeface="Meiryo UI" panose="020B0604030504040204" pitchFamily="50" charset="-128"/>
                <a:ea typeface="Meiryo UI" panose="020B0604030504040204" pitchFamily="50" charset="-128"/>
              </a:rPr>
              <a:t>3</a:t>
            </a:r>
            <a:r>
              <a:rPr lang="ja-JP" altLang="en-US" sz="1050" dirty="0">
                <a:solidFill>
                  <a:schemeClr val="tx1"/>
                </a:solidFill>
                <a:latin typeface="Meiryo UI" panose="020B0604030504040204" pitchFamily="50" charset="-128"/>
                <a:ea typeface="Meiryo UI" panose="020B0604030504040204" pitchFamily="50" charset="-128"/>
              </a:rPr>
              <a:t>月</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rPr>
              <a:t>　　に庁内方針としての「性的マイノリティの人権問題についての理解増進に向けた取組」を策定し、府民意識の啓</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rPr>
              <a:t>　　発、府職員に対する研修、当事者や家族等の相談体制の充実に取り組んできているが、今なお、多くの当事者</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rPr>
              <a:t>　　は生きづらさを感じたり、悩み・困難を抱えている状況にある。</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人権施策推進審議会における当事者等への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現状・課題等に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ヒアリング（</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■現状・課題について</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知られることで、家族関係が悪化したり、解雇などの差別対応を被ったりする」　「トイレや病院の受診を控える」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意図しない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暴露（アウティング）により、自死に追い込まれることもある」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「公的書類の性別記載欄にとまどう」</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住まいの確保が困難」　「解雇や内定取消など深刻な差別事例が多い」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■差別禁止について</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「差別の解消に向けては、差別禁止規定を盛り込む前に、まずは、理解増進という方向で、府民の理解の</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ボトムアップに取組み続けていくべき」　「差別禁止は明文化すべきと考えるが、理解増進という標題の条例で</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あっても、不当な差別は許さない姿勢が強く出ていれば、それは意味がある」　「差別禁止規定を盛り込むなど</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自治体としてできることを最大限やってほしい」　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　当事者が抱える現状や課題は</a:t>
            </a:r>
            <a:r>
              <a:rPr lang="ja-JP" altLang="en-US" sz="1050" dirty="0" smtClean="0">
                <a:solidFill>
                  <a:schemeClr val="tx1"/>
                </a:solidFill>
                <a:latin typeface="Meiryo UI" panose="020B0604030504040204" pitchFamily="50" charset="-128"/>
                <a:ea typeface="Meiryo UI" panose="020B0604030504040204" pitchFamily="50" charset="-128"/>
              </a:rPr>
              <a:t>多種多様である中、性的</a:t>
            </a:r>
            <a:r>
              <a:rPr lang="ja-JP" altLang="en-US" sz="1050" dirty="0">
                <a:solidFill>
                  <a:schemeClr val="tx1"/>
                </a:solidFill>
                <a:latin typeface="Meiryo UI" panose="020B0604030504040204" pitchFamily="50" charset="-128"/>
                <a:ea typeface="Meiryo UI" panose="020B0604030504040204" pitchFamily="50" charset="-128"/>
              </a:rPr>
              <a:t>マイノリティの人権問題の社会の</a:t>
            </a:r>
            <a:r>
              <a:rPr lang="ja-JP" altLang="en-US" sz="1050" dirty="0" smtClean="0">
                <a:solidFill>
                  <a:schemeClr val="tx1"/>
                </a:solidFill>
                <a:latin typeface="Meiryo UI" panose="020B0604030504040204" pitchFamily="50" charset="-128"/>
                <a:ea typeface="Meiryo UI" panose="020B0604030504040204" pitchFamily="50" charset="-128"/>
              </a:rPr>
              <a:t>理解は進んでいない。</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国では法整備について議論されているが、府として国際都市にふさわしい環境を整備していくことは、喫緊の課題</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rPr>
            </a:b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 </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u="sng" dirty="0" smtClean="0">
                <a:solidFill>
                  <a:schemeClr val="tx1"/>
                </a:solidFill>
                <a:latin typeface="Meiryo UI" panose="020B0604030504040204" pitchFamily="50" charset="-128"/>
                <a:ea typeface="Meiryo UI" panose="020B0604030504040204" pitchFamily="50" charset="-128"/>
              </a:rPr>
              <a:t>今後の法</a:t>
            </a:r>
            <a:r>
              <a:rPr lang="ja-JP" altLang="en-US" sz="1050" u="sng" dirty="0">
                <a:solidFill>
                  <a:schemeClr val="tx1"/>
                </a:solidFill>
                <a:latin typeface="Meiryo UI" panose="020B0604030504040204" pitchFamily="50" charset="-128"/>
                <a:ea typeface="Meiryo UI" panose="020B0604030504040204" pitchFamily="50" charset="-128"/>
              </a:rPr>
              <a:t>整備を待つことなく、府自らが性的マイノリティの人々に対する誤解や偏見、差別の解消に</a:t>
            </a:r>
            <a:r>
              <a:rPr lang="ja-JP" altLang="en-US" sz="1050" u="sng" dirty="0" smtClean="0">
                <a:solidFill>
                  <a:schemeClr val="tx1"/>
                </a:solidFill>
                <a:latin typeface="Meiryo UI" panose="020B0604030504040204" pitchFamily="50" charset="-128"/>
                <a:ea typeface="Meiryo UI" panose="020B0604030504040204" pitchFamily="50" charset="-128"/>
              </a:rPr>
              <a:t>向けた</a:t>
            </a:r>
            <a:endParaRPr lang="en-US" altLang="ja-JP" sz="1050" u="sng" dirty="0" smtClean="0">
              <a:solidFill>
                <a:schemeClr val="tx1"/>
              </a:solidFill>
              <a:latin typeface="Meiryo UI" panose="020B0604030504040204" pitchFamily="50" charset="-128"/>
              <a:ea typeface="Meiryo UI" panose="020B0604030504040204" pitchFamily="50" charset="-128"/>
            </a:endParaRPr>
          </a:p>
          <a:p>
            <a:pPr marL="180975" indent="-180975">
              <a:lnSpc>
                <a:spcPts val="18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u="sng" dirty="0" smtClean="0">
                <a:solidFill>
                  <a:schemeClr val="tx1"/>
                </a:solidFill>
                <a:latin typeface="Meiryo UI" panose="020B0604030504040204" pitchFamily="50" charset="-128"/>
                <a:ea typeface="Meiryo UI" panose="020B0604030504040204" pitchFamily="50" charset="-128"/>
              </a:rPr>
              <a:t>取組</a:t>
            </a:r>
            <a:r>
              <a:rPr lang="ja-JP" altLang="en-US" sz="1050" u="sng" dirty="0">
                <a:solidFill>
                  <a:schemeClr val="tx1"/>
                </a:solidFill>
                <a:latin typeface="Meiryo UI" panose="020B0604030504040204" pitchFamily="50" charset="-128"/>
                <a:ea typeface="Meiryo UI" panose="020B0604030504040204" pitchFamily="50" charset="-128"/>
              </a:rPr>
              <a:t>をより一層進めることが極めて重要</a:t>
            </a:r>
            <a:r>
              <a:rPr lang="ja-JP" altLang="en-US" sz="1050" u="sng" dirty="0" smtClean="0">
                <a:solidFill>
                  <a:schemeClr val="tx1"/>
                </a:solidFill>
                <a:latin typeface="Meiryo UI" panose="020B0604030504040204" pitchFamily="50" charset="-128"/>
                <a:ea typeface="Meiryo UI" panose="020B0604030504040204" pitchFamily="50" charset="-128"/>
              </a:rPr>
              <a:t>。</a:t>
            </a:r>
            <a:endParaRPr lang="en-US" altLang="ja-JP" sz="1050" u="sng" dirty="0">
              <a:solidFill>
                <a:schemeClr val="tx1"/>
              </a:solidFill>
              <a:latin typeface="Meiryo UI" panose="020B0604030504040204" pitchFamily="50" charset="-128"/>
              <a:ea typeface="Meiryo UI" panose="020B0604030504040204" pitchFamily="50" charset="-128"/>
            </a:endParaRPr>
          </a:p>
        </p:txBody>
      </p:sp>
      <p:sp>
        <p:nvSpPr>
          <p:cNvPr id="58" name="二等辺三角形 57"/>
          <p:cNvSpPr/>
          <p:nvPr/>
        </p:nvSpPr>
        <p:spPr>
          <a:xfrm rot="16200000" flipH="1" flipV="1">
            <a:off x="4820671" y="5436385"/>
            <a:ext cx="3312368" cy="264111"/>
          </a:xfrm>
          <a:prstGeom prst="triangle">
            <a:avLst>
              <a:gd name="adj" fmla="val 50648"/>
            </a:avLst>
          </a:prstGeom>
          <a:noFill/>
          <a:ln w="12700">
            <a:solidFill>
              <a:srgbClr val="0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1" name="Rectangle 4"/>
          <p:cNvSpPr>
            <a:spLocks noChangeArrowheads="1"/>
          </p:cNvSpPr>
          <p:nvPr/>
        </p:nvSpPr>
        <p:spPr bwMode="auto">
          <a:xfrm>
            <a:off x="0" y="-23812"/>
            <a:ext cx="12801600" cy="443568"/>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a:lnSpc>
                <a:spcPts val="1600"/>
              </a:lnSpc>
            </a:pPr>
            <a:r>
              <a:rPr lang="ja-JP" altLang="en-US" sz="1800" b="1" dirty="0" smtClean="0">
                <a:solidFill>
                  <a:schemeClr val="bg1"/>
                </a:solidFill>
                <a:latin typeface="Meiryo UI" pitchFamily="50" charset="-128"/>
                <a:ea typeface="Meiryo UI" pitchFamily="50" charset="-128"/>
                <a:cs typeface="Meiryo UI" pitchFamily="50" charset="-128"/>
              </a:rPr>
              <a:t>３　大阪府性的指向及び性自認の多様性に関する府民の理解の増進に関する条例</a:t>
            </a:r>
            <a:r>
              <a:rPr lang="ja-JP" altLang="en-US" sz="1800" b="1" dirty="0">
                <a:solidFill>
                  <a:schemeClr val="bg1"/>
                </a:solidFill>
                <a:latin typeface="Meiryo UI" pitchFamily="50" charset="-128"/>
                <a:ea typeface="Meiryo UI" pitchFamily="50" charset="-128"/>
                <a:cs typeface="Meiryo UI" pitchFamily="50" charset="-128"/>
              </a:rPr>
              <a:t>（</a:t>
            </a:r>
            <a:r>
              <a:rPr lang="ja-JP" altLang="en-US" sz="1800" b="1" dirty="0" smtClean="0">
                <a:solidFill>
                  <a:schemeClr val="bg1"/>
                </a:solidFill>
                <a:latin typeface="Meiryo UI" pitchFamily="50" charset="-128"/>
                <a:ea typeface="Meiryo UI" pitchFamily="50" charset="-128"/>
                <a:cs typeface="Meiryo UI" pitchFamily="50" charset="-128"/>
              </a:rPr>
              <a:t>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概要</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62" name="角丸四角形 72">
            <a:extLst>
              <a:ext uri="{FF2B5EF4-FFF2-40B4-BE49-F238E27FC236}">
                <a16:creationId xmlns:a16="http://schemas.microsoft.com/office/drawing/2014/main" id="{31C2D1DD-94F5-4DD0-B339-644ED84C5454}"/>
              </a:ext>
            </a:extLst>
          </p:cNvPr>
          <p:cNvSpPr/>
          <p:nvPr/>
        </p:nvSpPr>
        <p:spPr>
          <a:xfrm>
            <a:off x="6817309" y="2170438"/>
            <a:ext cx="5728234" cy="4012908"/>
          </a:xfrm>
          <a:prstGeom prst="roundRect">
            <a:avLst>
              <a:gd name="adj" fmla="val 2189"/>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lstStyle/>
          <a:p>
            <a:pPr>
              <a:lnSpc>
                <a:spcPct val="150000"/>
              </a:lnSpc>
            </a:pPr>
            <a:r>
              <a:rPr lang="ja-JP" altLang="en-US" sz="1200" b="1" u="sng" dirty="0" smtClean="0">
                <a:solidFill>
                  <a:schemeClr val="tx1"/>
                </a:solidFill>
                <a:latin typeface="Meiryo UI" panose="020B0604030504040204" pitchFamily="50" charset="-128"/>
                <a:ea typeface="Meiryo UI" panose="020B0604030504040204" pitchFamily="50" charset="-128"/>
              </a:rPr>
              <a:t>○　目的、定義、基本理念を規定（第１条～第３条</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■目　　　的：性的指向及び性自認の多様性に関する理解の増進に関する施策を推進し、 全ての人</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の性的指向及び性自認の多様性が尊重される社会の実現</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■定　　　義：</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性的指向</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　 　恋愛感情又は性的感情の対象となる性別についての指向　</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性自認</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　　　　自己の性別についての認識</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2000"/>
              </a:lnSpc>
            </a:pP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■基本理念：性的指向及び性自認の多様性に関する理解の増進の取組は、全ての人が相互に人格 </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050" dirty="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と個性を尊重し合う社会の実現に資することを旨として行われなければならないことを規定</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b="1" u="sng" dirty="0" smtClean="0">
                <a:solidFill>
                  <a:schemeClr val="tx1"/>
                </a:solidFill>
                <a:latin typeface="Meiryo UI" panose="020B0604030504040204" pitchFamily="50" charset="-128"/>
                <a:ea typeface="Meiryo UI" panose="020B0604030504040204" pitchFamily="50" charset="-128"/>
              </a:rPr>
              <a:t>○　府、府民及び事業者の</a:t>
            </a:r>
            <a:r>
              <a:rPr lang="ja-JP" altLang="en-US" sz="1200" b="1" u="sng" dirty="0">
                <a:solidFill>
                  <a:schemeClr val="tx1"/>
                </a:solidFill>
                <a:latin typeface="Meiryo UI" panose="020B0604030504040204" pitchFamily="50" charset="-128"/>
                <a:ea typeface="Meiryo UI" panose="020B0604030504040204" pitchFamily="50" charset="-128"/>
              </a:rPr>
              <a:t>責務</a:t>
            </a:r>
            <a:r>
              <a:rPr lang="ja-JP" altLang="en-US" sz="1200" b="1" u="sng" dirty="0" smtClean="0">
                <a:solidFill>
                  <a:schemeClr val="tx1"/>
                </a:solidFill>
                <a:latin typeface="Meiryo UI" panose="020B0604030504040204" pitchFamily="50" charset="-128"/>
                <a:ea typeface="Meiryo UI" panose="020B0604030504040204" pitchFamily="50" charset="-128"/>
              </a:rPr>
              <a:t>を規定（第４条～第</a:t>
            </a:r>
            <a:r>
              <a:rPr lang="ja-JP" altLang="en-US" sz="1200" b="1" u="sng" dirty="0">
                <a:solidFill>
                  <a:schemeClr val="tx1"/>
                </a:solidFill>
                <a:latin typeface="Meiryo UI" panose="020B0604030504040204" pitchFamily="50" charset="-128"/>
                <a:ea typeface="Meiryo UI" panose="020B0604030504040204" pitchFamily="50" charset="-128"/>
              </a:rPr>
              <a:t>６</a:t>
            </a:r>
            <a:r>
              <a:rPr lang="ja-JP" altLang="en-US" sz="1200" b="1" u="sng" dirty="0" smtClean="0">
                <a:solidFill>
                  <a:schemeClr val="tx1"/>
                </a:solidFill>
                <a:latin typeface="Meiryo UI" panose="020B0604030504040204" pitchFamily="50" charset="-128"/>
                <a:ea typeface="Meiryo UI" panose="020B0604030504040204" pitchFamily="50" charset="-128"/>
              </a:rPr>
              <a:t>条）</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solidFill>
                  <a:schemeClr val="tx1"/>
                </a:solidFill>
                <a:latin typeface="Meiryo UI" panose="020B0604030504040204" pitchFamily="50" charset="-128"/>
                <a:ea typeface="Meiryo UI" panose="020B0604030504040204" pitchFamily="50" charset="-128"/>
              </a:rPr>
              <a:t>　 ■　府の責務</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solidFill>
                  <a:schemeClr val="tx1"/>
                </a:solidFill>
                <a:latin typeface="Meiryo UI" panose="020B0604030504040204" pitchFamily="50" charset="-128"/>
                <a:ea typeface="Meiryo UI" panose="020B0604030504040204" pitchFamily="50" charset="-128"/>
              </a:rPr>
              <a:t>　　　・性的指向及び性自認の多様性に関する理解の増進に関する施策を実施する責務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・国及び市町村が実施する性的指向及び性自認の多様性に関する理解の増進の取組について協力</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050" dirty="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する責務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2000"/>
              </a:lnSpc>
            </a:pP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府民・事業者の責務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・府民は性的指向及び性自認の多様性に関する理解を深め、府が実施する施策に協力する努力</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義務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・加えて、事業者には、事業活動を行うにあたり、理解の増進の取組への努力義務</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26" name="角丸四角形 11">
            <a:extLst>
              <a:ext uri="{FF2B5EF4-FFF2-40B4-BE49-F238E27FC236}">
                <a16:creationId xmlns:a16="http://schemas.microsoft.com/office/drawing/2014/main" id="{C2211F54-57FC-4EA2-BECF-B02D2B307E70}"/>
              </a:ext>
            </a:extLst>
          </p:cNvPr>
          <p:cNvSpPr/>
          <p:nvPr/>
        </p:nvSpPr>
        <p:spPr>
          <a:xfrm>
            <a:off x="6795560" y="6417431"/>
            <a:ext cx="5771116" cy="1238644"/>
          </a:xfrm>
          <a:prstGeom prst="roundRect">
            <a:avLst>
              <a:gd name="adj" fmla="val 3832"/>
            </a:avLst>
          </a:prstGeom>
          <a:no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ct val="1500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性的指向及び性自認の多様性に関する理解増進の施策を規定（第７条）</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性的指向及び性自認の多様性に関する啓発</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び教育の実施</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性的指向及び性自認の多様性に関する相談への的確な対応</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府が実施する事務事業において、性的指向及び性自認の多様性に配慮するよう努める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29258" y="7104856"/>
            <a:ext cx="6249600" cy="2423376"/>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nchorCtr="0"/>
          <a:lstStyle/>
          <a:p>
            <a:pPr>
              <a:lnSpc>
                <a:spcPts val="200"/>
              </a:lnSpc>
            </a:pPr>
            <a:endParaRPr lang="en-US" altLang="ja-JP" sz="1200" b="1" dirty="0">
              <a:latin typeface="Meiryo UI" panose="020B0604030504040204" pitchFamily="50" charset="-128"/>
              <a:ea typeface="Meiryo UI" panose="020B0604030504040204" pitchFamily="50" charset="-128"/>
            </a:endParaRPr>
          </a:p>
          <a:p>
            <a:pPr>
              <a:lnSpc>
                <a:spcPts val="2000"/>
              </a:lnSpc>
            </a:pPr>
            <a:r>
              <a:rPr lang="ja-JP" altLang="en-US" sz="1200" b="1" dirty="0">
                <a:solidFill>
                  <a:schemeClr val="tx1"/>
                </a:solidFill>
                <a:latin typeface="Meiryo UI" panose="020B0604030504040204" pitchFamily="50" charset="-128"/>
                <a:ea typeface="Meiryo UI" panose="020B0604030504040204" pitchFamily="50" charset="-128"/>
              </a:rPr>
              <a:t>１ </a:t>
            </a:r>
            <a:r>
              <a:rPr lang="ja-JP" altLang="en-US" sz="1200" b="1" u="sng" dirty="0" smtClean="0">
                <a:solidFill>
                  <a:schemeClr val="tx1"/>
                </a:solidFill>
                <a:latin typeface="Meiryo UI" panose="020B0604030504040204" pitchFamily="50" charset="-128"/>
                <a:ea typeface="Meiryo UI" panose="020B0604030504040204" pitchFamily="50" charset="-128"/>
              </a:rPr>
              <a:t>　府の姿勢の明文化</a:t>
            </a:r>
            <a:endParaRPr lang="ja-JP" altLang="ja-JP" sz="900" b="1" u="sng"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前文</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性的指向や性自認を理由とした差別は許されないことを明記することにより、府としての姿勢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を示す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性的マイノリティの人権</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問題についての社会</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の理解が十分進んでいない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現状で、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まずは、理解の増進</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を図る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b="1" dirty="0" smtClean="0">
                <a:solidFill>
                  <a:schemeClr val="tx1"/>
                </a:solidFill>
                <a:latin typeface="Meiryo UI" panose="020B0604030504040204" pitchFamily="50" charset="-128"/>
                <a:ea typeface="Meiryo UI" panose="020B0604030504040204" pitchFamily="50" charset="-128"/>
              </a:rPr>
              <a:t>２ </a:t>
            </a:r>
            <a:r>
              <a:rPr lang="ja-JP" altLang="en-US" sz="1200" b="1" u="sng" dirty="0">
                <a:solidFill>
                  <a:schemeClr val="tx1"/>
                </a:solidFill>
                <a:latin typeface="Meiryo UI" panose="020B0604030504040204" pitchFamily="50" charset="-128"/>
                <a:ea typeface="Meiryo UI" panose="020B0604030504040204" pitchFamily="50" charset="-128"/>
              </a:rPr>
              <a:t>　</a:t>
            </a:r>
            <a:r>
              <a:rPr lang="ja-JP" altLang="en-US" sz="1200" b="1" u="sng" dirty="0" smtClean="0">
                <a:solidFill>
                  <a:schemeClr val="tx1"/>
                </a:solidFill>
                <a:latin typeface="Meiryo UI" panose="020B0604030504040204" pitchFamily="50" charset="-128"/>
                <a:ea typeface="Meiryo UI" panose="020B0604030504040204" pitchFamily="50" charset="-128"/>
              </a:rPr>
              <a:t>各主体の責務を明記</a:t>
            </a:r>
            <a:endParaRPr lang="ja-JP" altLang="ja-JP" sz="1200" b="1" u="sng"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理解増進に関する施策に取り組む等、府の責務を定める。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2000"/>
              </a:lnSpc>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府民と事業者は、性的指向及び性自認の多様性に</a:t>
            </a:r>
            <a:r>
              <a:rPr lang="ja-JP" altLang="en-US" sz="1050" dirty="0" smtClean="0">
                <a:latin typeface="Meiryo UI" panose="020B0604030504040204" pitchFamily="50" charset="-128"/>
                <a:ea typeface="Meiryo UI" panose="020B0604030504040204" pitchFamily="50" charset="-128"/>
              </a:rPr>
              <a:t>関する理解</a:t>
            </a:r>
            <a:r>
              <a:rPr lang="ja-JP" altLang="en-US" sz="1050" dirty="0">
                <a:latin typeface="Meiryo UI" panose="020B0604030504040204" pitchFamily="50" charset="-128"/>
                <a:ea typeface="Meiryo UI" panose="020B0604030504040204" pitchFamily="50" charset="-128"/>
              </a:rPr>
              <a:t>を深め、府が実施する施策に協力する</a:t>
            </a:r>
            <a:r>
              <a:rPr lang="ja-JP" altLang="en-US" sz="1050" dirty="0" smtClean="0">
                <a:latin typeface="Meiryo UI" panose="020B0604030504040204" pitchFamily="50" charset="-128"/>
                <a:ea typeface="Meiryo UI" panose="020B0604030504040204" pitchFamily="50" charset="-128"/>
              </a:rPr>
              <a:t>よう</a:t>
            </a:r>
            <a:r>
              <a:rPr lang="ja-JP" altLang="en-US" sz="1050" dirty="0">
                <a:latin typeface="Meiryo UI" panose="020B0604030504040204" pitchFamily="50" charset="-128"/>
                <a:ea typeface="Meiryo UI" panose="020B0604030504040204" pitchFamily="50" charset="-128"/>
              </a:rPr>
              <a:t>努める。　</a:t>
            </a:r>
            <a:endParaRPr lang="en-US" altLang="ja-JP" sz="1050" dirty="0">
              <a:latin typeface="Meiryo UI" panose="020B0604030504040204" pitchFamily="50" charset="-128"/>
              <a:ea typeface="Meiryo UI" panose="020B0604030504040204" pitchFamily="50" charset="-128"/>
            </a:endParaRPr>
          </a:p>
          <a:p>
            <a:pPr>
              <a:lnSpc>
                <a:spcPts val="2000"/>
              </a:lnSpc>
            </a:pPr>
            <a:r>
              <a:rPr lang="ja-JP" altLang="en-US" sz="1200" b="1" dirty="0" smtClean="0">
                <a:solidFill>
                  <a:schemeClr val="tx1"/>
                </a:solidFill>
                <a:latin typeface="Meiryo UI" panose="020B0604030504040204" pitchFamily="50" charset="-128"/>
                <a:ea typeface="Meiryo UI" panose="020B0604030504040204" pitchFamily="50" charset="-128"/>
              </a:rPr>
              <a:t>３ </a:t>
            </a:r>
            <a:r>
              <a:rPr lang="ja-JP" altLang="en-US" sz="1200" b="1" u="sng" dirty="0">
                <a:solidFill>
                  <a:schemeClr val="tx1"/>
                </a:solidFill>
                <a:latin typeface="Meiryo UI" panose="020B0604030504040204" pitchFamily="50" charset="-128"/>
                <a:ea typeface="Meiryo UI" panose="020B0604030504040204" pitchFamily="50" charset="-128"/>
              </a:rPr>
              <a:t>　</a:t>
            </a:r>
            <a:r>
              <a:rPr lang="ja-JP" altLang="en-US" sz="1200" b="1" u="sng" dirty="0" smtClean="0">
                <a:solidFill>
                  <a:schemeClr val="tx1"/>
                </a:solidFill>
                <a:latin typeface="Meiryo UI" panose="020B0604030504040204" pitchFamily="50" charset="-128"/>
                <a:ea typeface="Meiryo UI" panose="020B0604030504040204" pitchFamily="50" charset="-128"/>
              </a:rPr>
              <a:t>理解増進に関する施策の推進</a:t>
            </a:r>
            <a:endParaRPr lang="ja-JP" altLang="ja-JP" sz="1200" b="1" u="sng"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府民に対する啓発や教育、当事者等からの相談への対応に関する規定を定める。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府が実施する事務事業において性的マイノリティ</a:t>
            </a:r>
            <a:r>
              <a:rPr lang="ja-JP" altLang="en-US" sz="1050">
                <a:latin typeface="Meiryo UI" panose="020B0604030504040204" pitchFamily="50" charset="-128"/>
                <a:ea typeface="Meiryo UI" panose="020B0604030504040204" pitchFamily="50" charset="-128"/>
                <a:cs typeface="Meiryo UI" panose="020B0604030504040204" pitchFamily="50" charset="-128"/>
              </a:rPr>
              <a:t>の</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人々</a:t>
            </a:r>
            <a:r>
              <a:rPr lang="ja-JP" altLang="en-US" sz="1050">
                <a:latin typeface="Meiryo UI" panose="020B0604030504040204" pitchFamily="50" charset="-128"/>
                <a:ea typeface="Meiryo UI" panose="020B0604030504040204" pitchFamily="50" charset="-128"/>
                <a:cs typeface="Meiryo UI" panose="020B0604030504040204" pitchFamily="50" charset="-128"/>
              </a:rPr>
              <a:t>に</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配慮するよう努める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規定を定める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endParaRPr>
          </a:p>
        </p:txBody>
      </p:sp>
      <p:sp>
        <p:nvSpPr>
          <p:cNvPr id="28" name="角丸四角形 11">
            <a:extLst>
              <a:ext uri="{FF2B5EF4-FFF2-40B4-BE49-F238E27FC236}">
                <a16:creationId xmlns:a16="http://schemas.microsoft.com/office/drawing/2014/main" id="{C2211F54-57FC-4EA2-BECF-B02D2B307E70}"/>
              </a:ext>
            </a:extLst>
          </p:cNvPr>
          <p:cNvSpPr/>
          <p:nvPr/>
        </p:nvSpPr>
        <p:spPr>
          <a:xfrm>
            <a:off x="6817309" y="1099338"/>
            <a:ext cx="5728234" cy="842080"/>
          </a:xfrm>
          <a:prstGeom prst="roundRect">
            <a:avLst>
              <a:gd name="adj" fmla="val 7116"/>
            </a:avLst>
          </a:prstGeom>
          <a:no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ct val="1500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前文</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「性の多様性に関する無理解により、個人の社会参加の機会が制限されるようなことはあってはならず、</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6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性的指向及び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性自認を理由とした差別</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は決して許されない」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明記</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6650789" y="8208455"/>
            <a:ext cx="3195143"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（５）</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今後の取組の方向（案）</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 name="正方形/長方形 3"/>
          <p:cNvSpPr/>
          <p:nvPr/>
        </p:nvSpPr>
        <p:spPr>
          <a:xfrm>
            <a:off x="6689732" y="8620081"/>
            <a:ext cx="5982771" cy="908152"/>
          </a:xfrm>
          <a:prstGeom prst="rect">
            <a:avLst/>
          </a:prstGeom>
          <a:ln w="6350">
            <a:solidFill>
              <a:schemeClr val="tx1"/>
            </a:solidFill>
            <a:prstDash val="lgDash"/>
          </a:ln>
        </p:spPr>
        <p:style>
          <a:lnRef idx="2">
            <a:schemeClr val="accent4"/>
          </a:lnRef>
          <a:fillRef idx="1">
            <a:schemeClr val="lt1"/>
          </a:fillRef>
          <a:effectRef idx="0">
            <a:schemeClr val="accent4"/>
          </a:effectRef>
          <a:fontRef idx="minor">
            <a:schemeClr val="dk1"/>
          </a:fontRef>
        </p:style>
        <p:txBody>
          <a:bodyPr rtlCol="0" anchor="ctr" anchorCtr="0"/>
          <a:lstStyle/>
          <a:p>
            <a:pPr>
              <a:lnSpc>
                <a:spcPts val="2000"/>
              </a:lnSpc>
            </a:pPr>
            <a:r>
              <a:rPr lang="ja-JP" altLang="ja-JP"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条例制定を契機に、さらなる啓発、</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教育、相談体制の充実に</a:t>
            </a:r>
            <a:r>
              <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努める。</a:t>
            </a:r>
            <a:endParaRPr lang="en-US" altLang="ja-JP"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000"/>
              </a:lnSpc>
            </a:pPr>
            <a:r>
              <a:rPr lang="ja-JP" altLang="ja-JP"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性的マイノリティの人々が抱える困難の解決に向け、先進事例等の調査や当事者・専門家の</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意見を聴取し、</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府</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が実施する事務事業における配慮のあり方や内容に</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ついて検討</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進める</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角丸四角形 18"/>
          <p:cNvSpPr/>
          <p:nvPr/>
        </p:nvSpPr>
        <p:spPr>
          <a:xfrm>
            <a:off x="43231" y="5592688"/>
            <a:ext cx="4807437" cy="30147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条例のめざすもの　</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誤解や偏見、差別をなくすために～</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1" name="正方形/長方形 20"/>
          <p:cNvSpPr/>
          <p:nvPr/>
        </p:nvSpPr>
        <p:spPr>
          <a:xfrm>
            <a:off x="29258" y="5952728"/>
            <a:ext cx="6250542" cy="77263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nchorCtr="0"/>
          <a:lstStyle/>
          <a:p>
            <a:pPr lvl="0">
              <a:lnSpc>
                <a:spcPts val="18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性的マイノリティに関する府民の理解増進を図る条例を制定し、府民一人ひとりが</a:t>
            </a:r>
            <a:r>
              <a:rPr lang="ja-JP" altLang="en-US" sz="1050" dirty="0" smtClean="0">
                <a:solidFill>
                  <a:schemeClr val="tx1"/>
                </a:solidFill>
                <a:latin typeface="Meiryo UI" panose="020B0604030504040204" pitchFamily="50" charset="-128"/>
                <a:ea typeface="Meiryo UI" panose="020B0604030504040204" pitchFamily="50" charset="-128"/>
              </a:rPr>
              <a:t>性的</a:t>
            </a:r>
            <a:r>
              <a:rPr lang="ja-JP" altLang="en-US" sz="1050" dirty="0">
                <a:solidFill>
                  <a:schemeClr val="tx1"/>
                </a:solidFill>
                <a:latin typeface="Meiryo UI" panose="020B0604030504040204" pitchFamily="50" charset="-128"/>
                <a:ea typeface="Meiryo UI" panose="020B0604030504040204" pitchFamily="50" charset="-128"/>
              </a:rPr>
              <a:t>指向及び性自認の</a:t>
            </a:r>
            <a:r>
              <a:rPr lang="ja-JP" altLang="en-US" sz="1050" dirty="0" smtClean="0">
                <a:solidFill>
                  <a:schemeClr val="tx1"/>
                </a:solidFill>
                <a:latin typeface="Meiryo UI" panose="020B0604030504040204" pitchFamily="50" charset="-128"/>
                <a:ea typeface="Meiryo UI" panose="020B0604030504040204" pitchFamily="50" charset="-128"/>
              </a:rPr>
              <a:t>多様　</a:t>
            </a:r>
            <a:endParaRPr lang="en-US" altLang="ja-JP" sz="1050" dirty="0" smtClean="0">
              <a:solidFill>
                <a:schemeClr val="tx1"/>
              </a:solidFill>
              <a:latin typeface="Meiryo UI" panose="020B0604030504040204" pitchFamily="50" charset="-128"/>
              <a:ea typeface="Meiryo UI" panose="020B0604030504040204" pitchFamily="50" charset="-128"/>
            </a:endParaRPr>
          </a:p>
          <a:p>
            <a:pPr lvl="0">
              <a:lnSpc>
                <a:spcPts val="18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性</a:t>
            </a:r>
            <a:r>
              <a:rPr lang="ja-JP" altLang="en-US" sz="1050" dirty="0">
                <a:solidFill>
                  <a:schemeClr val="tx1"/>
                </a:solidFill>
                <a:latin typeface="Meiryo UI" panose="020B0604030504040204" pitchFamily="50" charset="-128"/>
                <a:ea typeface="Meiryo UI" panose="020B0604030504040204" pitchFamily="50" charset="-128"/>
              </a:rPr>
              <a:t>に</a:t>
            </a:r>
            <a:r>
              <a:rPr lang="ja-JP" altLang="en-US" sz="1050" dirty="0" smtClean="0">
                <a:solidFill>
                  <a:schemeClr val="tx1"/>
                </a:solidFill>
                <a:latin typeface="Meiryo UI" panose="020B0604030504040204" pitchFamily="50" charset="-128"/>
                <a:ea typeface="Meiryo UI" panose="020B0604030504040204" pitchFamily="50" charset="-128"/>
              </a:rPr>
              <a:t>関する理解を深めていくことにより、性的マイノリティの人々に対する誤解や偏見、差別をなくし、誰もが自分らし</a:t>
            </a:r>
            <a:endParaRPr lang="en-US" altLang="ja-JP" sz="1050" dirty="0" smtClean="0">
              <a:solidFill>
                <a:schemeClr val="tx1"/>
              </a:solidFill>
              <a:latin typeface="Meiryo UI" panose="020B0604030504040204" pitchFamily="50" charset="-128"/>
              <a:ea typeface="Meiryo UI" panose="020B0604030504040204" pitchFamily="50" charset="-128"/>
            </a:endParaRPr>
          </a:p>
          <a:p>
            <a:pPr lvl="0">
              <a:lnSpc>
                <a:spcPts val="18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err="1" smtClean="0">
                <a:solidFill>
                  <a:schemeClr val="tx1"/>
                </a:solidFill>
                <a:latin typeface="Meiryo UI" panose="020B0604030504040204" pitchFamily="50" charset="-128"/>
                <a:ea typeface="Meiryo UI" panose="020B0604030504040204" pitchFamily="50" charset="-128"/>
              </a:rPr>
              <a:t>く</a:t>
            </a:r>
            <a:r>
              <a:rPr lang="ja-JP" altLang="en-US" sz="1050" dirty="0" smtClean="0">
                <a:solidFill>
                  <a:schemeClr val="tx1"/>
                </a:solidFill>
                <a:latin typeface="Meiryo UI" panose="020B0604030504040204" pitchFamily="50" charset="-128"/>
                <a:ea typeface="Meiryo UI" panose="020B0604030504040204" pitchFamily="50" charset="-128"/>
              </a:rPr>
              <a:t>生きることができる社会の実現をめざす。</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1736399" y="54115"/>
            <a:ext cx="936104" cy="300048"/>
          </a:xfrm>
          <a:prstGeom prst="rect">
            <a:avLst/>
          </a:prstGeom>
          <a:ln w="12700"/>
        </p:spPr>
        <p:style>
          <a:lnRef idx="2">
            <a:schemeClr val="accent4"/>
          </a:lnRef>
          <a:fillRef idx="1">
            <a:schemeClr val="lt1"/>
          </a:fillRef>
          <a:effectRef idx="0">
            <a:schemeClr val="accent4"/>
          </a:effectRef>
          <a:fontRef idx="minor">
            <a:schemeClr val="dk1"/>
          </a:fontRef>
        </p:style>
        <p:txBody>
          <a:bodyPr rtlCol="0" anchor="b" anchorCtr="0"/>
          <a:lstStyle/>
          <a:p>
            <a:pPr algn="ctr">
              <a:lnSpc>
                <a:spcPts val="13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p>
        </p:txBody>
      </p:sp>
    </p:spTree>
    <p:extLst>
      <p:ext uri="{BB962C8B-B14F-4D97-AF65-F5344CB8AC3E}">
        <p14:creationId xmlns:p14="http://schemas.microsoft.com/office/powerpoint/2010/main" val="841514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2.xml><?xml version="1.0" encoding="utf-8"?>
<ds:datastoreItem xmlns:ds="http://schemas.openxmlformats.org/officeDocument/2006/customXml" ds:itemID="{6F8F60B8-E50E-496A-A400-982829A5F873}">
  <ds:schemaRefs>
    <ds:schemaRef ds:uri="http://schemas.openxmlformats.org/package/2006/metadata/core-properties"/>
    <ds:schemaRef ds:uri="http://purl.org/dc/terms/"/>
    <ds:schemaRef ds:uri="http://purl.org/dc/elements/1.1/"/>
    <ds:schemaRef ds:uri="http://www.w3.org/XML/1998/namespace"/>
    <ds:schemaRef ds:uri="http://schemas.microsoft.com/office/2006/documentManagement/typ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8477</TotalTime>
  <Words>49</Words>
  <Application>Microsoft Office PowerPoint</Application>
  <PresentationFormat>A3 297x420 mm</PresentationFormat>
  <Paragraphs>76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粟井　美里</cp:lastModifiedBy>
  <cp:revision>605</cp:revision>
  <cp:lastPrinted>2019-07-30T10:32:13Z</cp:lastPrinted>
  <dcterms:created xsi:type="dcterms:W3CDTF">2014-05-26T00:07:34Z</dcterms:created>
  <dcterms:modified xsi:type="dcterms:W3CDTF">2019-09-04T03:08:14Z</dcterms:modified>
</cp:coreProperties>
</file>