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9" r:id="rId5"/>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4F81BD"/>
    <a:srgbClr val="0000FF"/>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74" autoAdjust="0"/>
    <p:restoredTop sz="94434" autoAdjust="0"/>
  </p:normalViewPr>
  <p:slideViewPr>
    <p:cSldViewPr>
      <p:cViewPr varScale="1">
        <p:scale>
          <a:sx n="50" d="100"/>
          <a:sy n="50" d="100"/>
        </p:scale>
        <p:origin x="1194" y="66"/>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9"/>
            <a:ext cx="2949678" cy="497460"/>
          </a:xfrm>
          <a:prstGeom prst="rect">
            <a:avLst/>
          </a:prstGeom>
        </p:spPr>
        <p:txBody>
          <a:bodyPr vert="horz" lIns="62944" tIns="31473" rIns="62944" bIns="31473" rtlCol="0"/>
          <a:lstStyle>
            <a:lvl1pPr algn="l">
              <a:defRPr sz="800"/>
            </a:lvl1pPr>
          </a:lstStyle>
          <a:p>
            <a:endParaRPr kumimoji="1" lang="ja-JP" altLang="en-US"/>
          </a:p>
        </p:txBody>
      </p:sp>
      <p:sp>
        <p:nvSpPr>
          <p:cNvPr id="3" name="日付プレースホルダー 2"/>
          <p:cNvSpPr>
            <a:spLocks noGrp="1"/>
          </p:cNvSpPr>
          <p:nvPr>
            <p:ph type="dt" idx="1"/>
          </p:nvPr>
        </p:nvSpPr>
        <p:spPr>
          <a:xfrm>
            <a:off x="3855356" y="9"/>
            <a:ext cx="2950766" cy="497460"/>
          </a:xfrm>
          <a:prstGeom prst="rect">
            <a:avLst/>
          </a:prstGeom>
        </p:spPr>
        <p:txBody>
          <a:bodyPr vert="horz" lIns="62944" tIns="31473" rIns="62944" bIns="31473" rtlCol="0"/>
          <a:lstStyle>
            <a:lvl1pPr algn="r">
              <a:defRPr sz="800"/>
            </a:lvl1pPr>
          </a:lstStyle>
          <a:p>
            <a:fld id="{12C35F4C-F7F5-40C3-BF8F-56F867D0C0F3}" type="datetimeFigureOut">
              <a:rPr kumimoji="1" lang="ja-JP" altLang="en-US" smtClean="0"/>
              <a:pPr/>
              <a:t>2019/7/29</a:t>
            </a:fld>
            <a:endParaRPr kumimoji="1" lang="ja-JP" altLang="en-US"/>
          </a:p>
        </p:txBody>
      </p:sp>
      <p:sp>
        <p:nvSpPr>
          <p:cNvPr id="4" name="スライド イメージ プレースホルダー 3"/>
          <p:cNvSpPr>
            <a:spLocks noGrp="1" noRot="1" noChangeAspect="1"/>
          </p:cNvSpPr>
          <p:nvPr>
            <p:ph type="sldImg" idx="2"/>
          </p:nvPr>
        </p:nvSpPr>
        <p:spPr>
          <a:xfrm>
            <a:off x="920750" y="744538"/>
            <a:ext cx="4968875" cy="3725862"/>
          </a:xfrm>
          <a:prstGeom prst="rect">
            <a:avLst/>
          </a:prstGeom>
          <a:noFill/>
          <a:ln w="12700">
            <a:solidFill>
              <a:prstClr val="black"/>
            </a:solidFill>
          </a:ln>
        </p:spPr>
        <p:txBody>
          <a:bodyPr vert="horz" lIns="62944" tIns="31473" rIns="62944" bIns="31473" rtlCol="0" anchor="ctr"/>
          <a:lstStyle/>
          <a:p>
            <a:endParaRPr lang="ja-JP" altLang="en-US"/>
          </a:p>
        </p:txBody>
      </p:sp>
      <p:sp>
        <p:nvSpPr>
          <p:cNvPr id="5" name="ノート プレースホルダー 4"/>
          <p:cNvSpPr>
            <a:spLocks noGrp="1"/>
          </p:cNvSpPr>
          <p:nvPr>
            <p:ph type="body" sz="quarter" idx="3"/>
          </p:nvPr>
        </p:nvSpPr>
        <p:spPr>
          <a:xfrm>
            <a:off x="680613" y="4720941"/>
            <a:ext cx="5445979" cy="4472758"/>
          </a:xfrm>
          <a:prstGeom prst="rect">
            <a:avLst/>
          </a:prstGeom>
        </p:spPr>
        <p:txBody>
          <a:bodyPr vert="horz" lIns="62944" tIns="31473" rIns="62944" bIns="3147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0779"/>
            <a:ext cx="2949678" cy="496363"/>
          </a:xfrm>
          <a:prstGeom prst="rect">
            <a:avLst/>
          </a:prstGeom>
        </p:spPr>
        <p:txBody>
          <a:bodyPr vert="horz" lIns="62944" tIns="31473" rIns="62944" bIns="31473" rtlCol="0" anchor="b"/>
          <a:lstStyle>
            <a:lvl1pPr algn="l">
              <a:defRPr sz="800"/>
            </a:lvl1pPr>
          </a:lstStyle>
          <a:p>
            <a:endParaRPr kumimoji="1" lang="ja-JP" altLang="en-US"/>
          </a:p>
        </p:txBody>
      </p:sp>
      <p:sp>
        <p:nvSpPr>
          <p:cNvPr id="7" name="スライド番号プレースホルダー 6"/>
          <p:cNvSpPr>
            <a:spLocks noGrp="1"/>
          </p:cNvSpPr>
          <p:nvPr>
            <p:ph type="sldNum" sz="quarter" idx="5"/>
          </p:nvPr>
        </p:nvSpPr>
        <p:spPr>
          <a:xfrm>
            <a:off x="3855356" y="9440779"/>
            <a:ext cx="2950766" cy="496363"/>
          </a:xfrm>
          <a:prstGeom prst="rect">
            <a:avLst/>
          </a:prstGeom>
        </p:spPr>
        <p:txBody>
          <a:bodyPr vert="horz" lIns="62944" tIns="31473" rIns="62944" bIns="31473" rtlCol="0" anchor="b"/>
          <a:lstStyle>
            <a:lvl1pPr algn="r">
              <a:defRPr sz="800"/>
            </a:lvl1pPr>
          </a:lstStyle>
          <a:p>
            <a:fld id="{D494EB4B-5902-496A-98E4-E34585EB1929}" type="slidenum">
              <a:rPr kumimoji="1" lang="ja-JP" altLang="en-US" smtClean="0"/>
              <a:pPr/>
              <a:t>‹#›</a:t>
            </a:fld>
            <a:endParaRPr kumimoji="1" lang="ja-JP" altLang="en-US"/>
          </a:p>
        </p:txBody>
      </p:sp>
    </p:spTree>
    <p:extLst>
      <p:ext uri="{BB962C8B-B14F-4D97-AF65-F5344CB8AC3E}">
        <p14:creationId xmlns:p14="http://schemas.microsoft.com/office/powerpoint/2010/main" val="1032873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494EB4B-5902-496A-98E4-E34585EB1929}" type="slidenum">
              <a:rPr kumimoji="1" lang="ja-JP" altLang="en-US" smtClean="0"/>
              <a:pPr/>
              <a:t>1</a:t>
            </a:fld>
            <a:endParaRPr kumimoji="1" lang="ja-JP" altLang="en-US"/>
          </a:p>
        </p:txBody>
      </p:sp>
    </p:spTree>
    <p:extLst>
      <p:ext uri="{BB962C8B-B14F-4D97-AF65-F5344CB8AC3E}">
        <p14:creationId xmlns:p14="http://schemas.microsoft.com/office/powerpoint/2010/main" val="28324092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765C7F4-CA2E-4311-90BE-0C97D29E2975}" type="datetimeFigureOut">
              <a:rPr kumimoji="1" lang="ja-JP" altLang="en-US" smtClean="0"/>
              <a:pPr/>
              <a:t>2019/7/29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29610554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765C7F4-CA2E-4311-90BE-0C97D29E2975}" type="datetimeFigureOut">
              <a:rPr kumimoji="1" lang="ja-JP" altLang="en-US" smtClean="0"/>
              <a:pPr/>
              <a:t>2019/7/29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31717527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59" y="537845"/>
            <a:ext cx="4031615" cy="1147032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95668" y="537845"/>
            <a:ext cx="11885930" cy="1147032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765C7F4-CA2E-4311-90BE-0C97D29E2975}" type="datetimeFigureOut">
              <a:rPr kumimoji="1" lang="ja-JP" altLang="en-US" smtClean="0"/>
              <a:pPr/>
              <a:t>2019/7/29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13965704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765C7F4-CA2E-4311-90BE-0C97D29E2975}" type="datetimeFigureOut">
              <a:rPr kumimoji="1" lang="ja-JP" altLang="en-US" smtClean="0"/>
              <a:pPr/>
              <a:t>2019/7/29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784848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765C7F4-CA2E-4311-90BE-0C97D29E2975}" type="datetimeFigureOut">
              <a:rPr kumimoji="1" lang="ja-JP" altLang="en-US" smtClean="0"/>
              <a:pPr/>
              <a:t>2019/7/29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33234024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95669" y="3135948"/>
            <a:ext cx="7958772"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9067800" y="3135948"/>
            <a:ext cx="7958773"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765C7F4-CA2E-4311-90BE-0C97D29E2975}" type="datetimeFigureOut">
              <a:rPr kumimoji="1" lang="ja-JP" altLang="en-US" smtClean="0"/>
              <a:pPr/>
              <a:t>2019/7/29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4276862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3"/>
            <a:ext cx="11521440" cy="16002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765C7F4-CA2E-4311-90BE-0C97D29E2975}" type="datetimeFigureOut">
              <a:rPr kumimoji="1" lang="ja-JP" altLang="en-US" smtClean="0"/>
              <a:pPr/>
              <a:t>2019/7/29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31625103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765C7F4-CA2E-4311-90BE-0C97D29E2975}" type="datetimeFigureOut">
              <a:rPr kumimoji="1" lang="ja-JP" altLang="en-US" smtClean="0"/>
              <a:pPr/>
              <a:t>2019/7/29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41207246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765C7F4-CA2E-4311-90BE-0C97D29E2975}" type="datetimeFigureOut">
              <a:rPr kumimoji="1" lang="ja-JP" altLang="en-US" smtClean="0"/>
              <a:pPr/>
              <a:t>2019/7/29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1682238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765C7F4-CA2E-4311-90BE-0C97D29E2975}" type="datetimeFigureOut">
              <a:rPr kumimoji="1" lang="ja-JP" altLang="en-US" smtClean="0"/>
              <a:pPr/>
              <a:t>2019/7/29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3293840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765C7F4-CA2E-4311-90BE-0C97D29E2975}" type="datetimeFigureOut">
              <a:rPr kumimoji="1" lang="ja-JP" altLang="en-US" smtClean="0"/>
              <a:pPr/>
              <a:t>2019/7/29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1222462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4765C7F4-CA2E-4311-90BE-0C97D29E2975}" type="datetimeFigureOut">
              <a:rPr kumimoji="1" lang="ja-JP" altLang="en-US" smtClean="0"/>
              <a:pPr/>
              <a:t>2019/7/29</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3230835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正方形/長方形 44">
            <a:extLst>
              <a:ext uri="{FF2B5EF4-FFF2-40B4-BE49-F238E27FC236}">
                <a16:creationId xmlns:a16="http://schemas.microsoft.com/office/drawing/2014/main" id="{4A7A90ED-280A-4054-8BBD-4D1E69846B96}"/>
              </a:ext>
            </a:extLst>
          </p:cNvPr>
          <p:cNvSpPr/>
          <p:nvPr/>
        </p:nvSpPr>
        <p:spPr>
          <a:xfrm>
            <a:off x="107788" y="3488193"/>
            <a:ext cx="5982771" cy="5936397"/>
          </a:xfrm>
          <a:prstGeom prst="rect">
            <a:avLst/>
          </a:prstGeom>
          <a:ln w="12700" cmpd="dbl">
            <a:solidFill>
              <a:schemeClr val="tx1"/>
            </a:solidFill>
          </a:ln>
        </p:spPr>
        <p:style>
          <a:lnRef idx="2">
            <a:schemeClr val="accent1"/>
          </a:lnRef>
          <a:fillRef idx="1">
            <a:schemeClr val="lt1"/>
          </a:fillRef>
          <a:effectRef idx="0">
            <a:schemeClr val="accent1"/>
          </a:effectRef>
          <a:fontRef idx="minor">
            <a:schemeClr val="dk1"/>
          </a:fontRef>
        </p:style>
        <p:txBody>
          <a:bodyPr rtlCol="0" anchor="t" anchorCtr="0"/>
          <a:lstStyle/>
          <a:p>
            <a:pPr>
              <a:lnSpc>
                <a:spcPts val="1700"/>
              </a:lnSpc>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〇　</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諮問（平成</a:t>
            </a: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31</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年２月</a:t>
            </a: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15</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日）</a:t>
            </a:r>
            <a:endParaRPr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700"/>
              </a:lnSpc>
            </a:pPr>
            <a:r>
              <a:rPr lang="ja-JP" altLang="en-US" sz="1050" dirty="0" smtClean="0">
                <a:latin typeface="Meiryo UI" panose="020B0604030504040204" pitchFamily="50" charset="-128"/>
                <a:ea typeface="Meiryo UI" panose="020B0604030504040204" pitchFamily="50" charset="-128"/>
              </a:rPr>
              <a:t>諮問事項</a:t>
            </a:r>
            <a:endParaRPr lang="en-US" altLang="ja-JP" sz="1050" dirty="0" smtClean="0">
              <a:latin typeface="Meiryo UI" panose="020B0604030504040204" pitchFamily="50" charset="-128"/>
              <a:ea typeface="Meiryo UI" panose="020B0604030504040204" pitchFamily="50" charset="-128"/>
            </a:endParaRPr>
          </a:p>
          <a:p>
            <a:pPr>
              <a:lnSpc>
                <a:spcPts val="1700"/>
              </a:lnSpc>
            </a:pPr>
            <a:r>
              <a:rPr lang="ja-JP" altLang="en-US" sz="1050" dirty="0" smtClean="0">
                <a:latin typeface="Meiryo UI" panose="020B0604030504040204" pitchFamily="50" charset="-128"/>
                <a:ea typeface="Meiryo UI" panose="020B0604030504040204" pitchFamily="50" charset="-128"/>
              </a:rPr>
              <a:t>　①　大阪府</a:t>
            </a:r>
            <a:r>
              <a:rPr lang="ja-JP" altLang="ja-JP" sz="1050" dirty="0" smtClean="0">
                <a:latin typeface="Meiryo UI" panose="020B0604030504040204" pitchFamily="50" charset="-128"/>
                <a:ea typeface="Meiryo UI" panose="020B0604030504040204" pitchFamily="50" charset="-128"/>
              </a:rPr>
              <a:t>人権</a:t>
            </a:r>
            <a:r>
              <a:rPr lang="ja-JP" altLang="ja-JP" sz="1050" dirty="0">
                <a:latin typeface="Meiryo UI" panose="020B0604030504040204" pitchFamily="50" charset="-128"/>
                <a:ea typeface="Meiryo UI" panose="020B0604030504040204" pitchFamily="50" charset="-128"/>
              </a:rPr>
              <a:t>尊重の社会づくり条例における府民及び事業者の</a:t>
            </a:r>
            <a:r>
              <a:rPr lang="ja-JP" altLang="ja-JP" sz="1050" dirty="0" smtClean="0">
                <a:latin typeface="Meiryo UI" panose="020B0604030504040204" pitchFamily="50" charset="-128"/>
                <a:ea typeface="Meiryo UI" panose="020B0604030504040204" pitchFamily="50" charset="-128"/>
              </a:rPr>
              <a:t>責務</a:t>
            </a:r>
            <a:endParaRPr lang="en-US" altLang="ja-JP" sz="1050" dirty="0" smtClean="0">
              <a:latin typeface="Meiryo UI" panose="020B0604030504040204" pitchFamily="50" charset="-128"/>
              <a:ea typeface="Meiryo UI" panose="020B0604030504040204" pitchFamily="50" charset="-128"/>
            </a:endParaRPr>
          </a:p>
          <a:p>
            <a:pPr>
              <a:lnSpc>
                <a:spcPts val="1700"/>
              </a:lnSpc>
            </a:pPr>
            <a:r>
              <a:rPr lang="ja-JP" altLang="en-US" sz="1050" dirty="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②　</a:t>
            </a:r>
            <a:r>
              <a:rPr lang="ja-JP" altLang="ja-JP" sz="1050" dirty="0">
                <a:latin typeface="Meiryo UI" panose="020B0604030504040204" pitchFamily="50" charset="-128"/>
                <a:ea typeface="Meiryo UI" panose="020B0604030504040204" pitchFamily="50" charset="-128"/>
              </a:rPr>
              <a:t>性的マイノリティに対する差別の解消に向けた規定</a:t>
            </a:r>
            <a:endParaRPr lang="en-US" altLang="ja-JP" sz="1050" dirty="0">
              <a:latin typeface="Meiryo UI" panose="020B0604030504040204" pitchFamily="50" charset="-128"/>
              <a:ea typeface="Meiryo UI" panose="020B0604030504040204" pitchFamily="50" charset="-128"/>
            </a:endParaRPr>
          </a:p>
          <a:p>
            <a:pPr>
              <a:lnSpc>
                <a:spcPts val="1700"/>
              </a:lnSpc>
            </a:pPr>
            <a:r>
              <a:rPr lang="ja-JP" altLang="en-US" sz="1050" dirty="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③　</a:t>
            </a:r>
            <a:r>
              <a:rPr lang="ja-JP" altLang="ja-JP" sz="1050" dirty="0">
                <a:latin typeface="Meiryo UI" panose="020B0604030504040204" pitchFamily="50" charset="-128"/>
                <a:ea typeface="Meiryo UI" panose="020B0604030504040204" pitchFamily="50" charset="-128"/>
              </a:rPr>
              <a:t>ヘイトスピーチの解消に向けた規定</a:t>
            </a:r>
            <a:endParaRPr lang="en-US" altLang="ja-JP" sz="1050" dirty="0">
              <a:latin typeface="Meiryo UI" panose="020B0604030504040204" pitchFamily="50" charset="-128"/>
              <a:ea typeface="Meiryo UI" panose="020B0604030504040204" pitchFamily="50" charset="-128"/>
            </a:endParaRPr>
          </a:p>
          <a:p>
            <a:pPr>
              <a:lnSpc>
                <a:spcPts val="1700"/>
              </a:lnSpc>
            </a:pP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700"/>
              </a:lnSpc>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〇　</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答申（令和</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元年</a:t>
            </a:r>
            <a:r>
              <a:rPr lang="en-US" altLang="ja-JP" sz="1200" b="1" dirty="0">
                <a:latin typeface="Meiryo UI" panose="020B0604030504040204" pitchFamily="50" charset="-128"/>
                <a:ea typeface="Meiryo UI" panose="020B0604030504040204" pitchFamily="50" charset="-128"/>
                <a:cs typeface="Meiryo UI" panose="020B0604030504040204" pitchFamily="50" charset="-128"/>
              </a:rPr>
              <a:t>7</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200" b="1" dirty="0">
                <a:latin typeface="Meiryo UI" panose="020B0604030504040204" pitchFamily="50" charset="-128"/>
                <a:ea typeface="Meiryo UI" panose="020B0604030504040204" pitchFamily="50" charset="-128"/>
                <a:cs typeface="Meiryo UI" panose="020B0604030504040204" pitchFamily="50" charset="-128"/>
              </a:rPr>
              <a:t>1</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日</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700"/>
              </a:lnSpc>
            </a:pP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答申の概要</a:t>
            </a: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5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700"/>
              </a:lnSpc>
            </a:pPr>
            <a:r>
              <a:rPr lang="ja-JP" altLang="en-US" sz="1200" b="1" dirty="0">
                <a:latin typeface="Meiryo UI" panose="020B0604030504040204" pitchFamily="50" charset="-128"/>
                <a:ea typeface="Meiryo UI" panose="020B0604030504040204" pitchFamily="50" charset="-128"/>
              </a:rPr>
              <a:t>　</a:t>
            </a:r>
            <a:r>
              <a:rPr lang="ja-JP" altLang="en-US" sz="1200" b="1" dirty="0" smtClean="0">
                <a:latin typeface="Meiryo UI" panose="020B0604030504040204" pitchFamily="50" charset="-128"/>
                <a:ea typeface="Meiryo UI" panose="020B0604030504040204" pitchFamily="50" charset="-128"/>
              </a:rPr>
              <a:t>①</a:t>
            </a:r>
            <a:r>
              <a:rPr lang="ja-JP" altLang="ja-JP" sz="1200" b="1" dirty="0" smtClean="0">
                <a:latin typeface="Meiryo UI" panose="020B0604030504040204" pitchFamily="50" charset="-128"/>
                <a:ea typeface="Meiryo UI" panose="020B0604030504040204" pitchFamily="50" charset="-128"/>
              </a:rPr>
              <a:t>大阪府</a:t>
            </a:r>
            <a:r>
              <a:rPr lang="ja-JP" altLang="ja-JP" sz="1200" b="1" dirty="0">
                <a:latin typeface="Meiryo UI" panose="020B0604030504040204" pitchFamily="50" charset="-128"/>
                <a:ea typeface="Meiryo UI" panose="020B0604030504040204" pitchFamily="50" charset="-128"/>
              </a:rPr>
              <a:t>人権尊重の社会づくり条例における府民及び事業者の</a:t>
            </a:r>
            <a:r>
              <a:rPr lang="ja-JP" altLang="ja-JP" sz="1200" b="1" dirty="0" smtClean="0">
                <a:latin typeface="Meiryo UI" panose="020B0604030504040204" pitchFamily="50" charset="-128"/>
                <a:ea typeface="Meiryo UI" panose="020B0604030504040204" pitchFamily="50" charset="-128"/>
              </a:rPr>
              <a:t>責務</a:t>
            </a:r>
            <a:endParaRPr lang="ja-JP" altLang="ja-JP" sz="1200" b="1" dirty="0">
              <a:latin typeface="Meiryo UI" panose="020B0604030504040204" pitchFamily="50" charset="-128"/>
              <a:ea typeface="Meiryo UI" panose="020B0604030504040204" pitchFamily="50" charset="-128"/>
            </a:endParaRPr>
          </a:p>
          <a:p>
            <a:pPr>
              <a:lnSpc>
                <a:spcPts val="1700"/>
              </a:lnSpc>
            </a:pPr>
            <a:r>
              <a:rPr lang="ja-JP" altLang="ja-JP" sz="1050" dirty="0" smtClean="0">
                <a:latin typeface="Meiryo UI" panose="020B0604030504040204" pitchFamily="50" charset="-128"/>
                <a:ea typeface="Meiryo UI" panose="020B0604030504040204" pitchFamily="50" charset="-128"/>
              </a:rPr>
              <a:t>〇</a:t>
            </a:r>
            <a:r>
              <a:rPr lang="ja-JP" altLang="en-US" sz="1050" dirty="0" smtClean="0">
                <a:latin typeface="Meiryo UI" panose="020B0604030504040204" pitchFamily="50" charset="-128"/>
                <a:ea typeface="Meiryo UI" panose="020B0604030504040204" pitchFamily="50" charset="-128"/>
              </a:rPr>
              <a:t>　</a:t>
            </a:r>
            <a:r>
              <a:rPr lang="ja-JP" altLang="ja-JP" sz="1050" dirty="0" smtClean="0">
                <a:latin typeface="Meiryo UI" panose="020B0604030504040204" pitchFamily="50" charset="-128"/>
                <a:ea typeface="Meiryo UI" panose="020B0604030504040204" pitchFamily="50" charset="-128"/>
              </a:rPr>
              <a:t>複雑</a:t>
            </a:r>
            <a:r>
              <a:rPr lang="ja-JP" altLang="ja-JP" sz="1050" dirty="0">
                <a:latin typeface="Meiryo UI" panose="020B0604030504040204" pitchFamily="50" charset="-128"/>
                <a:ea typeface="Meiryo UI" panose="020B0604030504040204" pitchFamily="50" charset="-128"/>
              </a:rPr>
              <a:t>多様化する人権課題への的確な対応や、国際都市にふさわしい環境整備を図り、すべての人の</a:t>
            </a:r>
            <a:r>
              <a:rPr lang="ja-JP" altLang="ja-JP" sz="1050" dirty="0" smtClean="0">
                <a:latin typeface="Meiryo UI" panose="020B0604030504040204" pitchFamily="50" charset="-128"/>
                <a:ea typeface="Meiryo UI" panose="020B0604030504040204" pitchFamily="50" charset="-128"/>
              </a:rPr>
              <a:t>人権</a:t>
            </a:r>
            <a:endParaRPr lang="en-US" altLang="ja-JP" sz="1050" dirty="0" smtClean="0">
              <a:latin typeface="Meiryo UI" panose="020B0604030504040204" pitchFamily="50" charset="-128"/>
              <a:ea typeface="Meiryo UI" panose="020B0604030504040204" pitchFamily="50" charset="-128"/>
            </a:endParaRPr>
          </a:p>
          <a:p>
            <a:pPr>
              <a:lnSpc>
                <a:spcPts val="1700"/>
              </a:lnSpc>
            </a:pPr>
            <a:r>
              <a:rPr lang="ja-JP" altLang="en-US" sz="1050" dirty="0" smtClean="0">
                <a:latin typeface="Meiryo UI" panose="020B0604030504040204" pitchFamily="50" charset="-128"/>
                <a:ea typeface="Meiryo UI" panose="020B0604030504040204" pitchFamily="50" charset="-128"/>
              </a:rPr>
              <a:t>　</a:t>
            </a:r>
            <a:r>
              <a:rPr lang="ja-JP" altLang="ja-JP" sz="1050" dirty="0" smtClean="0">
                <a:latin typeface="Meiryo UI" panose="020B0604030504040204" pitchFamily="50" charset="-128"/>
                <a:ea typeface="Meiryo UI" panose="020B0604030504040204" pitchFamily="50" charset="-128"/>
              </a:rPr>
              <a:t>が尊重される</a:t>
            </a:r>
            <a:r>
              <a:rPr lang="ja-JP" altLang="ja-JP" sz="1050" dirty="0">
                <a:latin typeface="Meiryo UI" panose="020B0604030504040204" pitchFamily="50" charset="-128"/>
                <a:ea typeface="Meiryo UI" panose="020B0604030504040204" pitchFamily="50" charset="-128"/>
              </a:rPr>
              <a:t>社会の実現のためには、その担い手である府民、事業者の協力は不可欠なものとなっており、</a:t>
            </a:r>
            <a:r>
              <a:rPr lang="ja-JP" altLang="ja-JP" sz="1050" dirty="0" smtClean="0">
                <a:latin typeface="Meiryo UI" panose="020B0604030504040204" pitchFamily="50" charset="-128"/>
                <a:ea typeface="Meiryo UI" panose="020B0604030504040204" pitchFamily="50" charset="-128"/>
              </a:rPr>
              <a:t>府</a:t>
            </a:r>
            <a:endParaRPr lang="en-US" altLang="ja-JP" sz="1050" dirty="0" smtClean="0">
              <a:latin typeface="Meiryo UI" panose="020B0604030504040204" pitchFamily="50" charset="-128"/>
              <a:ea typeface="Meiryo UI" panose="020B0604030504040204" pitchFamily="50" charset="-128"/>
            </a:endParaRPr>
          </a:p>
          <a:p>
            <a:pPr>
              <a:lnSpc>
                <a:spcPts val="1700"/>
              </a:lnSpc>
            </a:pPr>
            <a:r>
              <a:rPr lang="ja-JP" altLang="en-US" sz="1050" dirty="0" smtClean="0">
                <a:latin typeface="Meiryo UI" panose="020B0604030504040204" pitchFamily="50" charset="-128"/>
                <a:ea typeface="Meiryo UI" panose="020B0604030504040204" pitchFamily="50" charset="-128"/>
              </a:rPr>
              <a:t>　</a:t>
            </a:r>
            <a:r>
              <a:rPr lang="ja-JP" altLang="ja-JP" sz="1050" dirty="0" smtClean="0">
                <a:latin typeface="Meiryo UI" panose="020B0604030504040204" pitchFamily="50" charset="-128"/>
                <a:ea typeface="Meiryo UI" panose="020B0604030504040204" pitchFamily="50" charset="-128"/>
              </a:rPr>
              <a:t>民、事業者の</a:t>
            </a:r>
            <a:r>
              <a:rPr lang="ja-JP" altLang="ja-JP" sz="1050" dirty="0">
                <a:latin typeface="Meiryo UI" panose="020B0604030504040204" pitchFamily="50" charset="-128"/>
                <a:ea typeface="Meiryo UI" panose="020B0604030504040204" pitchFamily="50" charset="-128"/>
              </a:rPr>
              <a:t>責務を明らかにすることが適当。</a:t>
            </a:r>
          </a:p>
          <a:p>
            <a:pPr>
              <a:lnSpc>
                <a:spcPts val="1700"/>
              </a:lnSpc>
            </a:pPr>
            <a:r>
              <a:rPr lang="ja-JP" altLang="ja-JP" sz="1050" dirty="0" smtClean="0">
                <a:latin typeface="Meiryo UI" panose="020B0604030504040204" pitchFamily="50" charset="-128"/>
                <a:ea typeface="Meiryo UI" panose="020B0604030504040204" pitchFamily="50" charset="-128"/>
              </a:rPr>
              <a:t>〇</a:t>
            </a:r>
            <a:r>
              <a:rPr lang="ja-JP" altLang="en-US" sz="1050" dirty="0" smtClean="0">
                <a:latin typeface="Meiryo UI" panose="020B0604030504040204" pitchFamily="50" charset="-128"/>
                <a:ea typeface="Meiryo UI" panose="020B0604030504040204" pitchFamily="50" charset="-128"/>
              </a:rPr>
              <a:t>　</a:t>
            </a:r>
            <a:r>
              <a:rPr lang="ja-JP" altLang="ja-JP" sz="1050" dirty="0" smtClean="0">
                <a:latin typeface="Meiryo UI" panose="020B0604030504040204" pitchFamily="50" charset="-128"/>
                <a:ea typeface="Meiryo UI" panose="020B0604030504040204" pitchFamily="50" charset="-128"/>
              </a:rPr>
              <a:t>府民</a:t>
            </a:r>
            <a:r>
              <a:rPr lang="ja-JP" altLang="ja-JP" sz="1050" dirty="0">
                <a:latin typeface="Meiryo UI" panose="020B0604030504040204" pitchFamily="50" charset="-128"/>
                <a:ea typeface="Meiryo UI" panose="020B0604030504040204" pitchFamily="50" charset="-128"/>
              </a:rPr>
              <a:t>や事業者の責務について規定するに当たっては、府民及び事業者に人権尊重の社会づくりの推進に</a:t>
            </a:r>
            <a:r>
              <a:rPr lang="ja-JP" altLang="ja-JP" sz="1050" dirty="0" err="1" smtClean="0">
                <a:latin typeface="Meiryo UI" panose="020B0604030504040204" pitchFamily="50" charset="-128"/>
                <a:ea typeface="Meiryo UI" panose="020B0604030504040204" pitchFamily="50" charset="-128"/>
              </a:rPr>
              <a:t>つ</a:t>
            </a:r>
            <a:endParaRPr lang="en-US" altLang="ja-JP" sz="1050" dirty="0" smtClean="0">
              <a:latin typeface="Meiryo UI" panose="020B0604030504040204" pitchFamily="50" charset="-128"/>
              <a:ea typeface="Meiryo UI" panose="020B0604030504040204" pitchFamily="50" charset="-128"/>
            </a:endParaRPr>
          </a:p>
          <a:p>
            <a:pPr>
              <a:lnSpc>
                <a:spcPts val="1700"/>
              </a:lnSpc>
            </a:pPr>
            <a:r>
              <a:rPr lang="ja-JP" altLang="en-US" sz="1050" dirty="0">
                <a:latin typeface="Meiryo UI" panose="020B0604030504040204" pitchFamily="50" charset="-128"/>
                <a:ea typeface="Meiryo UI" panose="020B0604030504040204" pitchFamily="50" charset="-128"/>
              </a:rPr>
              <a:t>　</a:t>
            </a:r>
            <a:r>
              <a:rPr lang="ja-JP" altLang="ja-JP" sz="1050" dirty="0" smtClean="0">
                <a:latin typeface="Meiryo UI" panose="020B0604030504040204" pitchFamily="50" charset="-128"/>
                <a:ea typeface="Meiryo UI" panose="020B0604030504040204" pitchFamily="50" charset="-128"/>
              </a:rPr>
              <a:t>いて理解</a:t>
            </a:r>
            <a:r>
              <a:rPr lang="ja-JP" altLang="ja-JP" sz="1050" dirty="0">
                <a:latin typeface="Meiryo UI" panose="020B0604030504040204" pitchFamily="50" charset="-128"/>
                <a:ea typeface="Meiryo UI" panose="020B0604030504040204" pitchFamily="50" charset="-128"/>
              </a:rPr>
              <a:t>を促し、その上で府の人権施策への協力に努める内容とすることが適当</a:t>
            </a:r>
            <a:r>
              <a:rPr lang="ja-JP" altLang="ja-JP" sz="1050" dirty="0" smtClean="0">
                <a:latin typeface="Meiryo UI" panose="020B0604030504040204" pitchFamily="50" charset="-128"/>
                <a:ea typeface="Meiryo UI" panose="020B0604030504040204" pitchFamily="50" charset="-128"/>
              </a:rPr>
              <a:t>。</a:t>
            </a:r>
            <a:endParaRPr lang="en-US" altLang="ja-JP" sz="1050" dirty="0" smtClean="0">
              <a:latin typeface="Meiryo UI" panose="020B0604030504040204" pitchFamily="50" charset="-128"/>
              <a:ea typeface="Meiryo UI" panose="020B0604030504040204" pitchFamily="50" charset="-128"/>
            </a:endParaRPr>
          </a:p>
          <a:p>
            <a:pPr>
              <a:lnSpc>
                <a:spcPts val="1700"/>
              </a:lnSpc>
            </a:pPr>
            <a:endParaRPr lang="en-US" altLang="ja-JP" sz="1200" b="1" dirty="0">
              <a:latin typeface="Meiryo UI" panose="020B0604030504040204" pitchFamily="50" charset="-128"/>
              <a:ea typeface="Meiryo UI" panose="020B0604030504040204" pitchFamily="50" charset="-128"/>
            </a:endParaRPr>
          </a:p>
          <a:p>
            <a:pPr>
              <a:lnSpc>
                <a:spcPts val="1700"/>
              </a:lnSpc>
            </a:pPr>
            <a:r>
              <a:rPr lang="ja-JP" altLang="en-US" sz="1200" b="1" dirty="0">
                <a:latin typeface="Meiryo UI" panose="020B0604030504040204" pitchFamily="50" charset="-128"/>
                <a:ea typeface="Meiryo UI" panose="020B0604030504040204" pitchFamily="50" charset="-128"/>
              </a:rPr>
              <a:t>　</a:t>
            </a:r>
            <a:r>
              <a:rPr lang="ja-JP" altLang="en-US" sz="1200" b="1" dirty="0" smtClean="0">
                <a:latin typeface="Meiryo UI" panose="020B0604030504040204" pitchFamily="50" charset="-128"/>
                <a:ea typeface="Meiryo UI" panose="020B0604030504040204" pitchFamily="50" charset="-128"/>
              </a:rPr>
              <a:t>②</a:t>
            </a:r>
            <a:r>
              <a:rPr lang="ja-JP" altLang="ja-JP" sz="1200" b="1" dirty="0" smtClean="0">
                <a:latin typeface="Meiryo UI" panose="020B0604030504040204" pitchFamily="50" charset="-128"/>
                <a:ea typeface="Meiryo UI" panose="020B0604030504040204" pitchFamily="50" charset="-128"/>
              </a:rPr>
              <a:t>性的</a:t>
            </a:r>
            <a:r>
              <a:rPr lang="ja-JP" altLang="ja-JP" sz="1200" b="1" dirty="0">
                <a:latin typeface="Meiryo UI" panose="020B0604030504040204" pitchFamily="50" charset="-128"/>
                <a:ea typeface="Meiryo UI" panose="020B0604030504040204" pitchFamily="50" charset="-128"/>
              </a:rPr>
              <a:t>マイノリティに対する差別の解消に向けた規定</a:t>
            </a:r>
          </a:p>
          <a:p>
            <a:pPr>
              <a:lnSpc>
                <a:spcPts val="1700"/>
              </a:lnSpc>
            </a:pPr>
            <a:r>
              <a:rPr lang="ja-JP" altLang="ja-JP" sz="1050" dirty="0" smtClean="0">
                <a:latin typeface="Meiryo UI" panose="020B0604030504040204" pitchFamily="50" charset="-128"/>
                <a:ea typeface="Meiryo UI" panose="020B0604030504040204" pitchFamily="50" charset="-128"/>
              </a:rPr>
              <a:t>〇</a:t>
            </a:r>
            <a:r>
              <a:rPr lang="ja-JP" altLang="en-US" sz="1050" dirty="0" smtClean="0">
                <a:latin typeface="Meiryo UI" panose="020B0604030504040204" pitchFamily="50" charset="-128"/>
                <a:ea typeface="Meiryo UI" panose="020B0604030504040204" pitchFamily="50" charset="-128"/>
              </a:rPr>
              <a:t>　</a:t>
            </a:r>
            <a:r>
              <a:rPr lang="ja-JP" altLang="ja-JP" sz="1050" dirty="0" smtClean="0">
                <a:latin typeface="Meiryo UI" panose="020B0604030504040204" pitchFamily="50" charset="-128"/>
                <a:ea typeface="Meiryo UI" panose="020B0604030504040204" pitchFamily="50" charset="-128"/>
              </a:rPr>
              <a:t>性的</a:t>
            </a:r>
            <a:r>
              <a:rPr lang="ja-JP" altLang="ja-JP" sz="1050" dirty="0">
                <a:latin typeface="Meiryo UI" panose="020B0604030504040204" pitchFamily="50" charset="-128"/>
                <a:ea typeface="Meiryo UI" panose="020B0604030504040204" pitchFamily="50" charset="-128"/>
              </a:rPr>
              <a:t>マイノリティの人々に対する誤解や偏見をなくし、差別の解消をめざすとともに、国際都市として</a:t>
            </a:r>
            <a:r>
              <a:rPr lang="ja-JP" altLang="ja-JP" sz="1050" dirty="0" err="1">
                <a:latin typeface="Meiryo UI" panose="020B0604030504040204" pitchFamily="50" charset="-128"/>
                <a:ea typeface="Meiryo UI" panose="020B0604030504040204" pitchFamily="50" charset="-128"/>
              </a:rPr>
              <a:t>ふ</a:t>
            </a:r>
            <a:r>
              <a:rPr lang="ja-JP" altLang="ja-JP" sz="1050" dirty="0" smtClean="0">
                <a:latin typeface="Meiryo UI" panose="020B0604030504040204" pitchFamily="50" charset="-128"/>
                <a:ea typeface="Meiryo UI" panose="020B0604030504040204" pitchFamily="50" charset="-128"/>
              </a:rPr>
              <a:t>さわし</a:t>
            </a:r>
            <a:endParaRPr lang="en-US" altLang="ja-JP" sz="1050" dirty="0" smtClean="0">
              <a:latin typeface="Meiryo UI" panose="020B0604030504040204" pitchFamily="50" charset="-128"/>
              <a:ea typeface="Meiryo UI" panose="020B0604030504040204" pitchFamily="50" charset="-128"/>
            </a:endParaRPr>
          </a:p>
          <a:p>
            <a:pPr>
              <a:lnSpc>
                <a:spcPts val="1700"/>
              </a:lnSpc>
            </a:pPr>
            <a:r>
              <a:rPr lang="ja-JP" altLang="en-US" sz="1050" dirty="0">
                <a:latin typeface="Meiryo UI" panose="020B0604030504040204" pitchFamily="50" charset="-128"/>
                <a:ea typeface="Meiryo UI" panose="020B0604030504040204" pitchFamily="50" charset="-128"/>
              </a:rPr>
              <a:t>　</a:t>
            </a:r>
            <a:r>
              <a:rPr lang="ja-JP" altLang="ja-JP" sz="1050" dirty="0" err="1" smtClean="0">
                <a:latin typeface="Meiryo UI" panose="020B0604030504040204" pitchFamily="50" charset="-128"/>
                <a:ea typeface="Meiryo UI" panose="020B0604030504040204" pitchFamily="50" charset="-128"/>
              </a:rPr>
              <a:t>い</a:t>
            </a:r>
            <a:r>
              <a:rPr lang="ja-JP" altLang="ja-JP" sz="1050" dirty="0" smtClean="0">
                <a:latin typeface="Meiryo UI" panose="020B0604030504040204" pitchFamily="50" charset="-128"/>
                <a:ea typeface="Meiryo UI" panose="020B0604030504040204" pitchFamily="50" charset="-128"/>
              </a:rPr>
              <a:t>環境を</a:t>
            </a:r>
            <a:r>
              <a:rPr lang="ja-JP" altLang="ja-JP" sz="1050" dirty="0">
                <a:latin typeface="Meiryo UI" panose="020B0604030504040204" pitchFamily="50" charset="-128"/>
                <a:ea typeface="Meiryo UI" panose="020B0604030504040204" pitchFamily="50" charset="-128"/>
              </a:rPr>
              <a:t>整備するため、条例を制定することが適当。</a:t>
            </a:r>
          </a:p>
          <a:p>
            <a:pPr>
              <a:lnSpc>
                <a:spcPts val="1700"/>
              </a:lnSpc>
            </a:pPr>
            <a:r>
              <a:rPr lang="ja-JP" altLang="ja-JP" sz="1050" dirty="0" smtClean="0">
                <a:latin typeface="Meiryo UI" panose="020B0604030504040204" pitchFamily="50" charset="-128"/>
                <a:ea typeface="Meiryo UI" panose="020B0604030504040204" pitchFamily="50" charset="-128"/>
              </a:rPr>
              <a:t>〇</a:t>
            </a:r>
            <a:r>
              <a:rPr lang="ja-JP" altLang="en-US" sz="1050" dirty="0" smtClean="0">
                <a:latin typeface="Meiryo UI" panose="020B0604030504040204" pitchFamily="50" charset="-128"/>
                <a:ea typeface="Meiryo UI" panose="020B0604030504040204" pitchFamily="50" charset="-128"/>
              </a:rPr>
              <a:t>　</a:t>
            </a:r>
            <a:r>
              <a:rPr lang="ja-JP" altLang="ja-JP" sz="1050" dirty="0" smtClean="0">
                <a:latin typeface="Meiryo UI" panose="020B0604030504040204" pitchFamily="50" charset="-128"/>
                <a:ea typeface="Meiryo UI" panose="020B0604030504040204" pitchFamily="50" charset="-128"/>
              </a:rPr>
              <a:t>性的</a:t>
            </a:r>
            <a:r>
              <a:rPr lang="ja-JP" altLang="ja-JP" sz="1050" dirty="0">
                <a:latin typeface="Meiryo UI" panose="020B0604030504040204" pitchFamily="50" charset="-128"/>
                <a:ea typeface="Meiryo UI" panose="020B0604030504040204" pitchFamily="50" charset="-128"/>
              </a:rPr>
              <a:t>指向及び性自認の多様性についての社会の理解が進んでいない現状を踏まえ、まずは、理解の</a:t>
            </a:r>
            <a:r>
              <a:rPr lang="ja-JP" altLang="ja-JP" sz="1050" dirty="0" smtClean="0">
                <a:latin typeface="Meiryo UI" panose="020B0604030504040204" pitchFamily="50" charset="-128"/>
                <a:ea typeface="Meiryo UI" panose="020B0604030504040204" pitchFamily="50" charset="-128"/>
              </a:rPr>
              <a:t>増進</a:t>
            </a:r>
            <a:endParaRPr lang="en-US" altLang="ja-JP" sz="1050" dirty="0" smtClean="0">
              <a:latin typeface="Meiryo UI" panose="020B0604030504040204" pitchFamily="50" charset="-128"/>
              <a:ea typeface="Meiryo UI" panose="020B0604030504040204" pitchFamily="50" charset="-128"/>
            </a:endParaRPr>
          </a:p>
          <a:p>
            <a:pPr>
              <a:lnSpc>
                <a:spcPts val="1700"/>
              </a:lnSpc>
            </a:pPr>
            <a:r>
              <a:rPr lang="ja-JP" altLang="en-US" sz="1050" dirty="0">
                <a:latin typeface="Meiryo UI" panose="020B0604030504040204" pitchFamily="50" charset="-128"/>
                <a:ea typeface="Meiryo UI" panose="020B0604030504040204" pitchFamily="50" charset="-128"/>
              </a:rPr>
              <a:t>　</a:t>
            </a:r>
            <a:r>
              <a:rPr lang="ja-JP" altLang="ja-JP" sz="1050" dirty="0" smtClean="0">
                <a:latin typeface="Meiryo UI" panose="020B0604030504040204" pitchFamily="50" charset="-128"/>
                <a:ea typeface="Meiryo UI" panose="020B0604030504040204" pitchFamily="50" charset="-128"/>
              </a:rPr>
              <a:t>を図ること</a:t>
            </a:r>
            <a:r>
              <a:rPr lang="ja-JP" altLang="ja-JP" sz="1050" dirty="0">
                <a:latin typeface="Meiryo UI" panose="020B0604030504040204" pitchFamily="50" charset="-128"/>
                <a:ea typeface="Meiryo UI" panose="020B0604030504040204" pitchFamily="50" charset="-128"/>
              </a:rPr>
              <a:t>が適当</a:t>
            </a:r>
            <a:r>
              <a:rPr lang="ja-JP" altLang="ja-JP" sz="1050" dirty="0" smtClean="0">
                <a:latin typeface="Meiryo UI" panose="020B0604030504040204" pitchFamily="50" charset="-128"/>
                <a:ea typeface="Meiryo UI" panose="020B0604030504040204" pitchFamily="50" charset="-128"/>
              </a:rPr>
              <a:t>。</a:t>
            </a:r>
            <a:endParaRPr lang="en-US" altLang="ja-JP" sz="1050" dirty="0" smtClean="0">
              <a:latin typeface="Meiryo UI" panose="020B0604030504040204" pitchFamily="50" charset="-128"/>
              <a:ea typeface="Meiryo UI" panose="020B0604030504040204" pitchFamily="50" charset="-128"/>
            </a:endParaRPr>
          </a:p>
          <a:p>
            <a:pPr>
              <a:lnSpc>
                <a:spcPts val="1700"/>
              </a:lnSpc>
            </a:pP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a:lnSpc>
                <a:spcPts val="1700"/>
              </a:lnSpc>
            </a:pPr>
            <a:r>
              <a:rPr lang="ja-JP" altLang="en-US" sz="1200" b="1" dirty="0">
                <a:latin typeface="Meiryo UI" panose="020B0604030504040204" pitchFamily="50" charset="-128"/>
                <a:ea typeface="Meiryo UI" panose="020B0604030504040204" pitchFamily="50" charset="-128"/>
              </a:rPr>
              <a:t>　</a:t>
            </a:r>
            <a:r>
              <a:rPr lang="ja-JP" altLang="en-US" sz="1200" b="1" dirty="0" smtClean="0">
                <a:latin typeface="Meiryo UI" panose="020B0604030504040204" pitchFamily="50" charset="-128"/>
                <a:ea typeface="Meiryo UI" panose="020B0604030504040204" pitchFamily="50" charset="-128"/>
              </a:rPr>
              <a:t>③</a:t>
            </a:r>
            <a:r>
              <a:rPr lang="ja-JP" altLang="ja-JP" sz="1200" b="1" dirty="0" smtClean="0">
                <a:latin typeface="Meiryo UI" panose="020B0604030504040204" pitchFamily="50" charset="-128"/>
                <a:ea typeface="Meiryo UI" panose="020B0604030504040204" pitchFamily="50" charset="-128"/>
              </a:rPr>
              <a:t>ヘイトスピーチ</a:t>
            </a:r>
            <a:r>
              <a:rPr lang="ja-JP" altLang="ja-JP" sz="1200" b="1" dirty="0">
                <a:latin typeface="Meiryo UI" panose="020B0604030504040204" pitchFamily="50" charset="-128"/>
                <a:ea typeface="Meiryo UI" panose="020B0604030504040204" pitchFamily="50" charset="-128"/>
              </a:rPr>
              <a:t>の解消に向けた規定</a:t>
            </a:r>
          </a:p>
          <a:p>
            <a:pPr>
              <a:lnSpc>
                <a:spcPts val="1700"/>
              </a:lnSpc>
            </a:pPr>
            <a:r>
              <a:rPr lang="ja-JP" altLang="ja-JP" sz="1050" dirty="0">
                <a:latin typeface="Meiryo UI" panose="020B0604030504040204" pitchFamily="50" charset="-128"/>
                <a:ea typeface="Meiryo UI" panose="020B0604030504040204" pitchFamily="50" charset="-128"/>
              </a:rPr>
              <a:t>〇</a:t>
            </a:r>
            <a:r>
              <a:rPr lang="ja-JP" altLang="en-US" sz="1050" dirty="0">
                <a:latin typeface="Meiryo UI" panose="020B0604030504040204" pitchFamily="50" charset="-128"/>
                <a:ea typeface="Meiryo UI" panose="020B0604030504040204" pitchFamily="50" charset="-128"/>
              </a:rPr>
              <a:t>　</a:t>
            </a:r>
            <a:r>
              <a:rPr lang="ja-JP" altLang="ja-JP" sz="1050" dirty="0">
                <a:latin typeface="Meiryo UI" panose="020B0604030504040204" pitchFamily="50" charset="-128"/>
                <a:ea typeface="Meiryo UI" panose="020B0604030504040204" pitchFamily="50" charset="-128"/>
              </a:rPr>
              <a:t>ヘイトスピーチを禁止するという府の姿勢を明確に宣言し、府においてヘイトスピーチは許されないものという</a:t>
            </a:r>
            <a:endParaRPr lang="en-US" altLang="ja-JP" sz="1050" dirty="0">
              <a:latin typeface="Meiryo UI" panose="020B0604030504040204" pitchFamily="50" charset="-128"/>
              <a:ea typeface="Meiryo UI" panose="020B0604030504040204" pitchFamily="50" charset="-128"/>
            </a:endParaRPr>
          </a:p>
          <a:p>
            <a:pPr>
              <a:lnSpc>
                <a:spcPts val="1700"/>
              </a:lnSpc>
            </a:pPr>
            <a:r>
              <a:rPr lang="ja-JP" altLang="en-US" sz="1050" dirty="0">
                <a:latin typeface="Meiryo UI" panose="020B0604030504040204" pitchFamily="50" charset="-128"/>
                <a:ea typeface="Meiryo UI" panose="020B0604030504040204" pitchFamily="50" charset="-128"/>
              </a:rPr>
              <a:t>　</a:t>
            </a:r>
            <a:r>
              <a:rPr lang="ja-JP" altLang="ja-JP" sz="1050" dirty="0">
                <a:latin typeface="Meiryo UI" panose="020B0604030504040204" pitchFamily="50" charset="-128"/>
                <a:ea typeface="Meiryo UI" panose="020B0604030504040204" pitchFamily="50" charset="-128"/>
              </a:rPr>
              <a:t>共通認識を社会に根付かせることが重要。</a:t>
            </a:r>
          </a:p>
          <a:p>
            <a:pPr>
              <a:lnSpc>
                <a:spcPts val="1700"/>
              </a:lnSpc>
            </a:pPr>
            <a:r>
              <a:rPr lang="ja-JP" altLang="ja-JP" sz="1050" dirty="0">
                <a:latin typeface="Meiryo UI" panose="020B0604030504040204" pitchFamily="50" charset="-128"/>
                <a:ea typeface="Meiryo UI" panose="020B0604030504040204" pitchFamily="50" charset="-128"/>
              </a:rPr>
              <a:t>〇</a:t>
            </a:r>
            <a:r>
              <a:rPr lang="ja-JP" altLang="en-US" sz="1050" dirty="0">
                <a:latin typeface="Meiryo UI" panose="020B0604030504040204" pitchFamily="50" charset="-128"/>
                <a:ea typeface="Meiryo UI" panose="020B0604030504040204" pitchFamily="50" charset="-128"/>
              </a:rPr>
              <a:t>　</a:t>
            </a:r>
            <a:r>
              <a:rPr lang="ja-JP" altLang="ja-JP" sz="1050" dirty="0">
                <a:latin typeface="Meiryo UI" panose="020B0604030504040204" pitchFamily="50" charset="-128"/>
                <a:ea typeface="Meiryo UI" panose="020B0604030504040204" pitchFamily="50" charset="-128"/>
              </a:rPr>
              <a:t>ヘイトスピーチのない社会の実現に寄与することを求めるとともに、啓発等の取組を推進することが適当。</a:t>
            </a:r>
          </a:p>
          <a:p>
            <a:pPr>
              <a:lnSpc>
                <a:spcPts val="1700"/>
              </a:lnSpc>
            </a:pPr>
            <a:r>
              <a:rPr lang="ja-JP" altLang="ja-JP" sz="1050" dirty="0">
                <a:latin typeface="Meiryo UI" panose="020B0604030504040204" pitchFamily="50" charset="-128"/>
                <a:ea typeface="Meiryo UI" panose="020B0604030504040204" pitchFamily="50" charset="-128"/>
              </a:rPr>
              <a:t>〇</a:t>
            </a:r>
            <a:r>
              <a:rPr lang="ja-JP" altLang="en-US" sz="1050" dirty="0">
                <a:latin typeface="Meiryo UI" panose="020B0604030504040204" pitchFamily="50" charset="-128"/>
                <a:ea typeface="Meiryo UI" panose="020B0604030504040204" pitchFamily="50" charset="-128"/>
              </a:rPr>
              <a:t>　</a:t>
            </a:r>
            <a:r>
              <a:rPr lang="ja-JP" altLang="ja-JP" sz="1050" dirty="0">
                <a:latin typeface="Meiryo UI" panose="020B0604030504040204" pitchFamily="50" charset="-128"/>
                <a:ea typeface="Meiryo UI" panose="020B0604030504040204" pitchFamily="50" charset="-128"/>
              </a:rPr>
              <a:t>特に影響の大きいインターネット上の事象に対する迅速な拡散防止措置として、市町村と連携し、 人権擁</a:t>
            </a:r>
            <a:endParaRPr lang="en-US" altLang="ja-JP" sz="1050" dirty="0">
              <a:latin typeface="Meiryo UI" panose="020B0604030504040204" pitchFamily="50" charset="-128"/>
              <a:ea typeface="Meiryo UI" panose="020B0604030504040204" pitchFamily="50" charset="-128"/>
            </a:endParaRPr>
          </a:p>
          <a:p>
            <a:pPr>
              <a:lnSpc>
                <a:spcPts val="1700"/>
              </a:lnSpc>
            </a:pPr>
            <a:r>
              <a:rPr lang="ja-JP" altLang="en-US" sz="1050" dirty="0">
                <a:latin typeface="Meiryo UI" panose="020B0604030504040204" pitchFamily="50" charset="-128"/>
                <a:ea typeface="Meiryo UI" panose="020B0604030504040204" pitchFamily="50" charset="-128"/>
              </a:rPr>
              <a:t>　</a:t>
            </a:r>
            <a:r>
              <a:rPr lang="ja-JP" altLang="ja-JP" sz="1050" dirty="0">
                <a:latin typeface="Meiryo UI" panose="020B0604030504040204" pitchFamily="50" charset="-128"/>
                <a:ea typeface="Meiryo UI" panose="020B0604030504040204" pitchFamily="50" charset="-128"/>
              </a:rPr>
              <a:t>護機関である大阪法務局に削除要請を行うことが適当。</a:t>
            </a:r>
          </a:p>
          <a:p>
            <a:pPr>
              <a:lnSpc>
                <a:spcPts val="1700"/>
              </a:lnSpc>
            </a:pP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a:lnSpc>
                <a:spcPts val="1700"/>
              </a:lnSpc>
            </a:pPr>
            <a:endParaRPr lang="ja-JP" altLang="ja-JP" sz="1000" dirty="0" smtClean="0">
              <a:latin typeface="Meiryo UI" panose="020B0604030504040204" pitchFamily="50" charset="-128"/>
              <a:ea typeface="Meiryo UI" panose="020B0604030504040204" pitchFamily="50" charset="-128"/>
            </a:endParaRPr>
          </a:p>
          <a:p>
            <a:pPr>
              <a:lnSpc>
                <a:spcPts val="1700"/>
              </a:lnSpc>
            </a:pPr>
            <a:r>
              <a:rPr lang="en-US" altLang="ja-JP" sz="1000" dirty="0" smtClean="0">
                <a:latin typeface="Meiryo UI" panose="020B0604030504040204" pitchFamily="50" charset="-128"/>
                <a:ea typeface="Meiryo UI" panose="020B0604030504040204" pitchFamily="50" charset="-128"/>
              </a:rPr>
              <a:t> </a:t>
            </a:r>
            <a:endParaRPr lang="ja-JP" altLang="ja-JP" sz="1000" dirty="0" smtClean="0">
              <a:latin typeface="Meiryo UI" panose="020B0604030504040204" pitchFamily="50" charset="-128"/>
              <a:ea typeface="Meiryo UI" panose="020B0604030504040204" pitchFamily="50" charset="-128"/>
            </a:endParaRPr>
          </a:p>
        </p:txBody>
      </p:sp>
      <p:sp>
        <p:nvSpPr>
          <p:cNvPr id="2" name="正方形/長方形 1"/>
          <p:cNvSpPr/>
          <p:nvPr/>
        </p:nvSpPr>
        <p:spPr>
          <a:xfrm>
            <a:off x="6427562" y="3962386"/>
            <a:ext cx="5969400" cy="2593967"/>
          </a:xfrm>
          <a:prstGeom prst="rect">
            <a:avLst/>
          </a:prstGeom>
          <a:ln w="12700">
            <a:solidFill>
              <a:schemeClr val="tx1"/>
            </a:solidFill>
          </a:ln>
        </p:spPr>
        <p:style>
          <a:lnRef idx="2">
            <a:schemeClr val="accent1"/>
          </a:lnRef>
          <a:fillRef idx="1">
            <a:schemeClr val="lt1"/>
          </a:fillRef>
          <a:effectRef idx="0">
            <a:schemeClr val="accent1"/>
          </a:effectRef>
          <a:fontRef idx="minor">
            <a:schemeClr val="dk1"/>
          </a:fontRef>
        </p:style>
        <p:txBody>
          <a:bodyPr lIns="36000" tIns="36000" rIns="36000" bIns="36000" rtlCol="0" anchor="t" anchorCtr="0"/>
          <a:lstStyle/>
          <a:p>
            <a:pPr>
              <a:lnSpc>
                <a:spcPct val="150000"/>
              </a:lnSpc>
            </a:pPr>
            <a:r>
              <a:rPr lang="ja-JP" altLang="en-US" sz="1200" b="1" dirty="0" smtClean="0">
                <a:latin typeface="Meiryo UI" panose="020B0604030504040204" pitchFamily="50" charset="-128"/>
                <a:ea typeface="Meiryo UI" panose="020B0604030504040204" pitchFamily="50" charset="-128"/>
              </a:rPr>
              <a:t>（複雑多様化する人権課題へ</a:t>
            </a:r>
            <a:r>
              <a:rPr lang="ja-JP" altLang="en-US" sz="1200" b="1" dirty="0">
                <a:latin typeface="Meiryo UI" panose="020B0604030504040204" pitchFamily="50" charset="-128"/>
                <a:ea typeface="Meiryo UI" panose="020B0604030504040204" pitchFamily="50" charset="-128"/>
              </a:rPr>
              <a:t>の対応）</a:t>
            </a:r>
            <a:endParaRPr lang="en-US" altLang="ja-JP" sz="1200" b="1" dirty="0">
              <a:latin typeface="Meiryo UI" panose="020B0604030504040204" pitchFamily="50" charset="-128"/>
              <a:ea typeface="Meiryo UI" panose="020B0604030504040204" pitchFamily="50" charset="-128"/>
            </a:endParaRPr>
          </a:p>
          <a:p>
            <a:pPr>
              <a:lnSpc>
                <a:spcPct val="150000"/>
              </a:lnSpc>
              <a:spcBef>
                <a:spcPts val="300"/>
              </a:spcBef>
            </a:pPr>
            <a:r>
              <a:rPr lang="ja-JP" altLang="en-US" sz="1050" dirty="0" smtClean="0">
                <a:latin typeface="Meiryo UI" panose="020B0604030504040204" pitchFamily="50" charset="-128"/>
                <a:ea typeface="Meiryo UI" panose="020B0604030504040204" pitchFamily="50" charset="-128"/>
              </a:rPr>
              <a:t>〇　これ</a:t>
            </a:r>
            <a:r>
              <a:rPr lang="ja-JP" altLang="en-US" sz="1050" dirty="0">
                <a:latin typeface="Meiryo UI" panose="020B0604030504040204" pitchFamily="50" charset="-128"/>
                <a:ea typeface="Meiryo UI" panose="020B0604030504040204" pitchFamily="50" charset="-128"/>
              </a:rPr>
              <a:t>まで府では</a:t>
            </a:r>
            <a:r>
              <a:rPr lang="ja-JP" altLang="en-US" sz="1050" dirty="0" smtClean="0">
                <a:latin typeface="Meiryo UI" panose="020B0604030504040204" pitchFamily="50" charset="-128"/>
                <a:ea typeface="Meiryo UI" panose="020B0604030504040204" pitchFamily="50" charset="-128"/>
              </a:rPr>
              <a:t>、本条例（平成</a:t>
            </a:r>
            <a:r>
              <a:rPr lang="en-US" altLang="ja-JP" sz="1050" dirty="0" smtClean="0">
                <a:latin typeface="Meiryo UI" panose="020B0604030504040204" pitchFamily="50" charset="-128"/>
                <a:ea typeface="Meiryo UI" panose="020B0604030504040204" pitchFamily="50" charset="-128"/>
              </a:rPr>
              <a:t>10</a:t>
            </a:r>
            <a:r>
              <a:rPr lang="ja-JP" altLang="en-US" sz="1050" dirty="0" smtClean="0">
                <a:latin typeface="Meiryo UI" panose="020B0604030504040204" pitchFamily="50" charset="-128"/>
                <a:ea typeface="Meiryo UI" panose="020B0604030504040204" pitchFamily="50" charset="-128"/>
              </a:rPr>
              <a:t>年施行）のもと、同和</a:t>
            </a:r>
            <a:r>
              <a:rPr lang="ja-JP" altLang="en-US" sz="1050" dirty="0">
                <a:latin typeface="Meiryo UI" panose="020B0604030504040204" pitchFamily="50" charset="-128"/>
                <a:ea typeface="Meiryo UI" panose="020B0604030504040204" pitchFamily="50" charset="-128"/>
              </a:rPr>
              <a:t>問題、女性、子ども、</a:t>
            </a:r>
            <a:r>
              <a:rPr lang="ja-JP" altLang="en-US" sz="1050" dirty="0" err="1">
                <a:latin typeface="Meiryo UI" panose="020B0604030504040204" pitchFamily="50" charset="-128"/>
                <a:ea typeface="Meiryo UI" panose="020B0604030504040204" pitchFamily="50" charset="-128"/>
              </a:rPr>
              <a:t>障がい</a:t>
            </a:r>
            <a:r>
              <a:rPr lang="ja-JP" altLang="en-US" sz="1050" dirty="0">
                <a:latin typeface="Meiryo UI" panose="020B0604030504040204" pitchFamily="50" charset="-128"/>
                <a:ea typeface="Meiryo UI" panose="020B0604030504040204" pitchFamily="50" charset="-128"/>
              </a:rPr>
              <a:t>者等の人権課題に</a:t>
            </a:r>
            <a:r>
              <a:rPr lang="ja-JP" altLang="en-US" sz="1050" dirty="0" smtClean="0">
                <a:latin typeface="Meiryo UI" panose="020B0604030504040204" pitchFamily="50" charset="-128"/>
                <a:ea typeface="Meiryo UI" panose="020B0604030504040204" pitchFamily="50" charset="-128"/>
              </a:rPr>
              <a:t>つ</a:t>
            </a:r>
            <a:endParaRPr lang="en-US" altLang="ja-JP" sz="1050" dirty="0" smtClean="0">
              <a:latin typeface="Meiryo UI" panose="020B0604030504040204" pitchFamily="50" charset="-128"/>
              <a:ea typeface="Meiryo UI" panose="020B0604030504040204" pitchFamily="50" charset="-128"/>
            </a:endParaRPr>
          </a:p>
          <a:p>
            <a:pPr>
              <a:lnSpc>
                <a:spcPct val="150000"/>
              </a:lnSpc>
              <a:spcBef>
                <a:spcPts val="300"/>
              </a:spcBef>
            </a:pPr>
            <a:r>
              <a:rPr lang="ja-JP" altLang="en-US" sz="1050" dirty="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いて、個別</a:t>
            </a:r>
            <a:r>
              <a:rPr lang="ja-JP" altLang="en-US" sz="1050" dirty="0">
                <a:latin typeface="Meiryo UI" panose="020B0604030504040204" pitchFamily="50" charset="-128"/>
                <a:ea typeface="Meiryo UI" panose="020B0604030504040204" pitchFamily="50" charset="-128"/>
              </a:rPr>
              <a:t>の</a:t>
            </a:r>
            <a:r>
              <a:rPr lang="ja-JP" altLang="en-US" sz="1050" dirty="0" smtClean="0">
                <a:latin typeface="Meiryo UI" panose="020B0604030504040204" pitchFamily="50" charset="-128"/>
                <a:ea typeface="Meiryo UI" panose="020B0604030504040204" pitchFamily="50" charset="-128"/>
              </a:rPr>
              <a:t>条例を制定し、取組を進めてきた。</a:t>
            </a:r>
            <a:endParaRPr lang="en-US" altLang="ja-JP" sz="1050" dirty="0" smtClean="0">
              <a:latin typeface="Meiryo UI" panose="020B0604030504040204" pitchFamily="50" charset="-128"/>
              <a:ea typeface="Meiryo UI" panose="020B0604030504040204" pitchFamily="50" charset="-128"/>
            </a:endParaRPr>
          </a:p>
          <a:p>
            <a:pPr>
              <a:lnSpc>
                <a:spcPct val="150000"/>
              </a:lnSpc>
            </a:pPr>
            <a:r>
              <a:rPr lang="ja-JP" altLang="en-US" sz="1050" dirty="0" smtClean="0">
                <a:latin typeface="Meiryo UI" panose="020B0604030504040204" pitchFamily="50" charset="-128"/>
                <a:ea typeface="Meiryo UI" panose="020B0604030504040204" pitchFamily="50" charset="-128"/>
              </a:rPr>
              <a:t>〇　こう</a:t>
            </a:r>
            <a:r>
              <a:rPr lang="ja-JP" altLang="en-US" sz="1050" dirty="0">
                <a:latin typeface="Meiryo UI" panose="020B0604030504040204" pitchFamily="50" charset="-128"/>
                <a:ea typeface="Meiryo UI" panose="020B0604030504040204" pitchFamily="50" charset="-128"/>
              </a:rPr>
              <a:t>した人権課題における個別の条例には、府民や事業者の責務が規定されている。また、平成</a:t>
            </a:r>
            <a:r>
              <a:rPr lang="en-US" altLang="ja-JP" sz="1050" dirty="0">
                <a:latin typeface="Meiryo UI" panose="020B0604030504040204" pitchFamily="50" charset="-128"/>
                <a:ea typeface="Meiryo UI" panose="020B0604030504040204" pitchFamily="50" charset="-128"/>
              </a:rPr>
              <a:t>12</a:t>
            </a:r>
            <a:r>
              <a:rPr lang="ja-JP" altLang="en-US" sz="1050" dirty="0">
                <a:latin typeface="Meiryo UI" panose="020B0604030504040204" pitchFamily="50" charset="-128"/>
                <a:ea typeface="Meiryo UI" panose="020B0604030504040204" pitchFamily="50" charset="-128"/>
              </a:rPr>
              <a:t>年に</a:t>
            </a:r>
            <a:r>
              <a:rPr lang="ja-JP" altLang="en-US" sz="1050" dirty="0" smtClean="0">
                <a:latin typeface="Meiryo UI" panose="020B0604030504040204" pitchFamily="50" charset="-128"/>
                <a:ea typeface="Meiryo UI" panose="020B0604030504040204" pitchFamily="50" charset="-128"/>
              </a:rPr>
              <a:t>施行</a:t>
            </a:r>
            <a:endParaRPr lang="en-US" altLang="ja-JP" sz="1050" dirty="0" smtClean="0">
              <a:latin typeface="Meiryo UI" panose="020B0604030504040204" pitchFamily="50" charset="-128"/>
              <a:ea typeface="Meiryo UI" panose="020B0604030504040204" pitchFamily="50" charset="-128"/>
            </a:endParaRPr>
          </a:p>
          <a:p>
            <a:pPr>
              <a:lnSpc>
                <a:spcPct val="150000"/>
              </a:lnSpc>
            </a:pPr>
            <a:r>
              <a:rPr lang="ja-JP" altLang="en-US" sz="1050" dirty="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された</a:t>
            </a:r>
            <a:r>
              <a:rPr lang="en-US" altLang="ja-JP" sz="1050" dirty="0" smtClean="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「人権教育</a:t>
            </a:r>
            <a:r>
              <a:rPr lang="ja-JP" altLang="en-US" sz="1050" dirty="0">
                <a:latin typeface="Meiryo UI" panose="020B0604030504040204" pitchFamily="50" charset="-128"/>
                <a:ea typeface="Meiryo UI" panose="020B0604030504040204" pitchFamily="50" charset="-128"/>
              </a:rPr>
              <a:t>及び人権啓発の推進に関する法律」に国民の責務が規定され、他の都道府県の人権</a:t>
            </a:r>
            <a:r>
              <a:rPr lang="ja-JP" altLang="en-US" sz="1050" dirty="0" smtClean="0">
                <a:latin typeface="Meiryo UI" panose="020B0604030504040204" pitchFamily="50" charset="-128"/>
                <a:ea typeface="Meiryo UI" panose="020B0604030504040204" pitchFamily="50" charset="-128"/>
              </a:rPr>
              <a:t>条例</a:t>
            </a:r>
            <a:endParaRPr lang="en-US" altLang="ja-JP" sz="1050" dirty="0" smtClean="0">
              <a:latin typeface="Meiryo UI" panose="020B0604030504040204" pitchFamily="50" charset="-128"/>
              <a:ea typeface="Meiryo UI" panose="020B0604030504040204" pitchFamily="50" charset="-128"/>
            </a:endParaRPr>
          </a:p>
          <a:p>
            <a:pPr>
              <a:lnSpc>
                <a:spcPct val="150000"/>
              </a:lnSpc>
            </a:pPr>
            <a:r>
              <a:rPr lang="ja-JP" altLang="en-US" sz="1050" dirty="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に</a:t>
            </a:r>
            <a:r>
              <a:rPr lang="ja-JP" altLang="en-US" sz="1050" dirty="0">
                <a:latin typeface="Meiryo UI" panose="020B0604030504040204" pitchFamily="50" charset="-128"/>
                <a:ea typeface="Meiryo UI" panose="020B0604030504040204" pitchFamily="50" charset="-128"/>
              </a:rPr>
              <a:t>おいても</a:t>
            </a:r>
            <a:r>
              <a:rPr lang="ja-JP" altLang="en-US" sz="1050" dirty="0" smtClean="0">
                <a:latin typeface="Meiryo UI" panose="020B0604030504040204" pitchFamily="50" charset="-128"/>
                <a:ea typeface="Meiryo UI" panose="020B0604030504040204" pitchFamily="50" charset="-128"/>
              </a:rPr>
              <a:t>、都道府県民や</a:t>
            </a:r>
            <a:r>
              <a:rPr lang="ja-JP" altLang="en-US" sz="1050" dirty="0">
                <a:latin typeface="Meiryo UI" panose="020B0604030504040204" pitchFamily="50" charset="-128"/>
                <a:ea typeface="Meiryo UI" panose="020B0604030504040204" pitchFamily="50" charset="-128"/>
              </a:rPr>
              <a:t>事業者の責務が規定されている</a:t>
            </a:r>
            <a:r>
              <a:rPr lang="ja-JP" altLang="en-US" sz="1050" dirty="0" smtClean="0">
                <a:latin typeface="Meiryo UI" panose="020B0604030504040204" pitchFamily="50" charset="-128"/>
                <a:ea typeface="Meiryo UI" panose="020B0604030504040204" pitchFamily="50" charset="-128"/>
              </a:rPr>
              <a:t>。</a:t>
            </a:r>
            <a:endParaRPr lang="en-US" altLang="ja-JP" sz="1050" dirty="0" smtClean="0">
              <a:latin typeface="Meiryo UI" panose="020B0604030504040204" pitchFamily="50" charset="-128"/>
              <a:ea typeface="Meiryo UI" panose="020B0604030504040204" pitchFamily="50" charset="-128"/>
            </a:endParaRPr>
          </a:p>
          <a:p>
            <a:pPr>
              <a:lnSpc>
                <a:spcPct val="150000"/>
              </a:lnSpc>
            </a:pPr>
            <a:r>
              <a:rPr lang="ja-JP" altLang="en-US" sz="1050" dirty="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　　一方で、本条例には、府の責務のみが規定されている。</a:t>
            </a:r>
            <a:endParaRPr lang="en-US" altLang="ja-JP" sz="1050" dirty="0">
              <a:latin typeface="Meiryo UI" panose="020B0604030504040204" pitchFamily="50" charset="-128"/>
              <a:ea typeface="Meiryo UI" panose="020B0604030504040204" pitchFamily="50" charset="-128"/>
            </a:endParaRPr>
          </a:p>
          <a:p>
            <a:pPr>
              <a:lnSpc>
                <a:spcPct val="150000"/>
              </a:lnSpc>
            </a:pPr>
            <a:r>
              <a:rPr lang="ja-JP" altLang="en-US" sz="1050" dirty="0" smtClean="0">
                <a:latin typeface="Meiryo UI" panose="020B0604030504040204" pitchFamily="50" charset="-128"/>
                <a:ea typeface="Meiryo UI" panose="020B0604030504040204" pitchFamily="50" charset="-128"/>
              </a:rPr>
              <a:t>〇　ネット</a:t>
            </a:r>
            <a:r>
              <a:rPr lang="ja-JP" altLang="en-US" sz="1050" dirty="0">
                <a:latin typeface="Meiryo UI" panose="020B0604030504040204" pitchFamily="50" charset="-128"/>
                <a:ea typeface="Meiryo UI" panose="020B0604030504040204" pitchFamily="50" charset="-128"/>
              </a:rPr>
              <a:t>社会等の社会構造の変化や価値観の多様化等、複雑</a:t>
            </a:r>
            <a:r>
              <a:rPr lang="ja-JP" altLang="en-US" sz="1050" dirty="0" smtClean="0">
                <a:latin typeface="Meiryo UI" panose="020B0604030504040204" pitchFamily="50" charset="-128"/>
                <a:ea typeface="Meiryo UI" panose="020B0604030504040204" pitchFamily="50" charset="-128"/>
              </a:rPr>
              <a:t>多様化</a:t>
            </a:r>
            <a:r>
              <a:rPr lang="ja-JP" altLang="en-US" sz="1050" dirty="0">
                <a:latin typeface="Meiryo UI" panose="020B0604030504040204" pitchFamily="50" charset="-128"/>
                <a:ea typeface="Meiryo UI" panose="020B0604030504040204" pitchFamily="50" charset="-128"/>
              </a:rPr>
              <a:t>する人権課題に的確に対応するため</a:t>
            </a:r>
            <a:r>
              <a:rPr lang="ja-JP" altLang="en-US" sz="1050" dirty="0" smtClean="0">
                <a:latin typeface="Meiryo UI" panose="020B0604030504040204" pitchFamily="50" charset="-128"/>
                <a:ea typeface="Meiryo UI" panose="020B0604030504040204" pitchFamily="50" charset="-128"/>
              </a:rPr>
              <a:t>、</a:t>
            </a:r>
            <a:endParaRPr lang="en-US" altLang="ja-JP" sz="1050" dirty="0" smtClean="0">
              <a:latin typeface="Meiryo UI" panose="020B0604030504040204" pitchFamily="50" charset="-128"/>
              <a:ea typeface="Meiryo UI" panose="020B0604030504040204" pitchFamily="50" charset="-128"/>
            </a:endParaRPr>
          </a:p>
          <a:p>
            <a:pPr>
              <a:lnSpc>
                <a:spcPct val="150000"/>
              </a:lnSpc>
            </a:pPr>
            <a:r>
              <a:rPr lang="ja-JP" altLang="en-US" sz="1050" dirty="0" smtClean="0">
                <a:latin typeface="Meiryo UI" panose="020B0604030504040204" pitchFamily="50" charset="-128"/>
                <a:ea typeface="Meiryo UI" panose="020B0604030504040204" pitchFamily="50" charset="-128"/>
              </a:rPr>
              <a:t>　また</a:t>
            </a:r>
            <a:r>
              <a:rPr lang="ja-JP" altLang="en-US" sz="1050" dirty="0">
                <a:latin typeface="Meiryo UI" panose="020B0604030504040204" pitchFamily="50" charset="-128"/>
                <a:ea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rPr>
              <a:t>国際都市</a:t>
            </a:r>
            <a:r>
              <a:rPr lang="ja-JP" altLang="en-US" sz="1050" dirty="0">
                <a:latin typeface="Meiryo UI" panose="020B0604030504040204" pitchFamily="50" charset="-128"/>
                <a:ea typeface="Meiryo UI" panose="020B0604030504040204" pitchFamily="50" charset="-128"/>
              </a:rPr>
              <a:t>に</a:t>
            </a:r>
            <a:r>
              <a:rPr lang="ja-JP" altLang="en-US" sz="1050" dirty="0" smtClean="0">
                <a:latin typeface="Meiryo UI" panose="020B0604030504040204" pitchFamily="50" charset="-128"/>
                <a:ea typeface="Meiryo UI" panose="020B0604030504040204" pitchFamily="50" charset="-128"/>
              </a:rPr>
              <a:t>ふさわしい</a:t>
            </a:r>
            <a:r>
              <a:rPr lang="ja-JP" altLang="en-US" sz="1050" dirty="0">
                <a:latin typeface="Meiryo UI" panose="020B0604030504040204" pitchFamily="50" charset="-128"/>
                <a:ea typeface="Meiryo UI" panose="020B0604030504040204" pitchFamily="50" charset="-128"/>
              </a:rPr>
              <a:t>環境整備を図り、全ての人の人権が尊重される社会を</a:t>
            </a:r>
            <a:r>
              <a:rPr lang="ja-JP" altLang="en-US" sz="1050" dirty="0" smtClean="0">
                <a:latin typeface="Meiryo UI" panose="020B0604030504040204" pitchFamily="50" charset="-128"/>
                <a:ea typeface="Meiryo UI" panose="020B0604030504040204" pitchFamily="50" charset="-128"/>
              </a:rPr>
              <a:t>実現</a:t>
            </a:r>
            <a:r>
              <a:rPr lang="ja-JP" altLang="en-US" sz="1050" dirty="0">
                <a:latin typeface="Meiryo UI" panose="020B0604030504040204" pitchFamily="50" charset="-128"/>
                <a:ea typeface="Meiryo UI" panose="020B0604030504040204" pitchFamily="50" charset="-128"/>
              </a:rPr>
              <a:t>するためには、その</a:t>
            </a:r>
            <a:r>
              <a:rPr lang="ja-JP" altLang="en-US" sz="1050" dirty="0" smtClean="0">
                <a:latin typeface="Meiryo UI" panose="020B0604030504040204" pitchFamily="50" charset="-128"/>
                <a:ea typeface="Meiryo UI" panose="020B0604030504040204" pitchFamily="50" charset="-128"/>
              </a:rPr>
              <a:t>担い</a:t>
            </a:r>
            <a:endParaRPr lang="en-US" altLang="ja-JP" sz="1050" dirty="0" smtClean="0">
              <a:latin typeface="Meiryo UI" panose="020B0604030504040204" pitchFamily="50" charset="-128"/>
              <a:ea typeface="Meiryo UI" panose="020B0604030504040204" pitchFamily="50" charset="-128"/>
            </a:endParaRPr>
          </a:p>
          <a:p>
            <a:pPr>
              <a:lnSpc>
                <a:spcPct val="150000"/>
              </a:lnSpc>
            </a:pPr>
            <a:r>
              <a:rPr lang="ja-JP" altLang="en-US" sz="1050" dirty="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手</a:t>
            </a:r>
            <a:r>
              <a:rPr lang="ja-JP" altLang="en-US" sz="1050" dirty="0">
                <a:latin typeface="Meiryo UI" panose="020B0604030504040204" pitchFamily="50" charset="-128"/>
                <a:ea typeface="Meiryo UI" panose="020B0604030504040204" pitchFamily="50" charset="-128"/>
              </a:rPr>
              <a:t>である</a:t>
            </a:r>
            <a:r>
              <a:rPr lang="ja-JP" altLang="en-US" sz="1050" dirty="0" smtClean="0">
                <a:latin typeface="Meiryo UI" panose="020B0604030504040204" pitchFamily="50" charset="-128"/>
                <a:ea typeface="Meiryo UI" panose="020B0604030504040204" pitchFamily="50" charset="-128"/>
              </a:rPr>
              <a:t>府民及び事業者</a:t>
            </a:r>
            <a:r>
              <a:rPr lang="ja-JP" altLang="en-US" sz="1050" dirty="0">
                <a:latin typeface="Meiryo UI" panose="020B0604030504040204" pitchFamily="50" charset="-128"/>
                <a:ea typeface="Meiryo UI" panose="020B0604030504040204" pitchFamily="50" charset="-128"/>
              </a:rPr>
              <a:t>の協力は</a:t>
            </a:r>
            <a:r>
              <a:rPr lang="ja-JP" altLang="en-US" sz="1050" dirty="0" smtClean="0">
                <a:latin typeface="Meiryo UI" panose="020B0604030504040204" pitchFamily="50" charset="-128"/>
                <a:ea typeface="Meiryo UI" panose="020B0604030504040204" pitchFamily="50" charset="-128"/>
              </a:rPr>
              <a:t>不可欠</a:t>
            </a:r>
            <a:r>
              <a:rPr lang="ja-JP" altLang="en-US" sz="1050" dirty="0">
                <a:latin typeface="Meiryo UI" panose="020B0604030504040204" pitchFamily="50" charset="-128"/>
                <a:ea typeface="Meiryo UI" panose="020B0604030504040204" pitchFamily="50" charset="-128"/>
              </a:rPr>
              <a:t>である</a:t>
            </a:r>
            <a:r>
              <a:rPr lang="ja-JP" altLang="en-US" sz="1050" dirty="0" smtClean="0">
                <a:latin typeface="Meiryo UI" panose="020B0604030504040204" pitchFamily="50" charset="-128"/>
                <a:ea typeface="Meiryo UI" panose="020B0604030504040204" pitchFamily="50" charset="-128"/>
              </a:rPr>
              <a:t>。</a:t>
            </a:r>
            <a:endParaRPr lang="en-US" altLang="ja-JP" sz="1050" dirty="0" smtClean="0">
              <a:latin typeface="Meiryo UI" panose="020B0604030504040204" pitchFamily="50" charset="-128"/>
              <a:ea typeface="Meiryo UI" panose="020B0604030504040204" pitchFamily="50" charset="-128"/>
            </a:endParaRPr>
          </a:p>
          <a:p>
            <a:pPr>
              <a:lnSpc>
                <a:spcPct val="150000"/>
              </a:lnSpc>
            </a:pPr>
            <a:endParaRPr lang="ja-JP" altLang="en-US" sz="1050" dirty="0">
              <a:latin typeface="Meiryo UI" panose="020B0604030504040204" pitchFamily="50" charset="-128"/>
              <a:ea typeface="Meiryo UI" panose="020B0604030504040204" pitchFamily="50" charset="-128"/>
            </a:endParaRPr>
          </a:p>
        </p:txBody>
      </p:sp>
      <p:sp>
        <p:nvSpPr>
          <p:cNvPr id="7" name="角丸四角形 6"/>
          <p:cNvSpPr/>
          <p:nvPr/>
        </p:nvSpPr>
        <p:spPr>
          <a:xfrm>
            <a:off x="6400549" y="3587030"/>
            <a:ext cx="2764030" cy="275923"/>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3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（１）</a:t>
            </a:r>
            <a:r>
              <a:rPr kumimoji="1" lang="en-US" altLang="ja-JP" sz="13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 </a:t>
            </a:r>
            <a:r>
              <a:rPr kumimoji="1" lang="ja-JP" altLang="en-US" sz="13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条例改正の</a:t>
            </a:r>
            <a:r>
              <a:rPr kumimoji="1" lang="ja-JP" altLang="en-US" sz="13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背景・必要性</a:t>
            </a:r>
          </a:p>
        </p:txBody>
      </p:sp>
      <p:sp>
        <p:nvSpPr>
          <p:cNvPr id="81" name="Rectangle 4"/>
          <p:cNvSpPr>
            <a:spLocks noChangeArrowheads="1"/>
          </p:cNvSpPr>
          <p:nvPr/>
        </p:nvSpPr>
        <p:spPr bwMode="auto">
          <a:xfrm>
            <a:off x="6408136" y="3085845"/>
            <a:ext cx="6257167" cy="349664"/>
          </a:xfrm>
          <a:prstGeom prst="rect">
            <a:avLst/>
          </a:prstGeom>
          <a:solidFill>
            <a:schemeClr val="tx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tIns="0" bIns="0" anchor="ctr"/>
          <a:lstStyle/>
          <a:p>
            <a:pPr eaLnBrk="1" hangingPunct="1">
              <a:lnSpc>
                <a:spcPts val="1100"/>
              </a:lnSpc>
            </a:pPr>
            <a:r>
              <a:rPr lang="ja-JP" altLang="en-US" sz="1400" b="1" dirty="0">
                <a:solidFill>
                  <a:schemeClr val="bg1"/>
                </a:solidFill>
              </a:rPr>
              <a:t>　　　　</a:t>
            </a:r>
            <a:endParaRPr lang="en-US" altLang="ja-JP" sz="1400" b="1" dirty="0">
              <a:solidFill>
                <a:schemeClr val="bg1"/>
              </a:solidFill>
            </a:endParaRPr>
          </a:p>
          <a:p>
            <a:pPr algn="ctr">
              <a:lnSpc>
                <a:spcPts val="1600"/>
              </a:lnSpc>
            </a:pPr>
            <a:r>
              <a:rPr lang="ja-JP" altLang="en-US" sz="1800" b="1" dirty="0" smtClean="0">
                <a:solidFill>
                  <a:schemeClr val="bg1"/>
                </a:solidFill>
                <a:latin typeface="Meiryo UI" pitchFamily="50" charset="-128"/>
                <a:ea typeface="Meiryo UI" pitchFamily="50" charset="-128"/>
                <a:cs typeface="Meiryo UI" pitchFamily="50" charset="-128"/>
              </a:rPr>
              <a:t>２　大阪府人権尊重の社会づくり条例の一部改正（案</a:t>
            </a:r>
            <a:r>
              <a:rPr lang="ja-JP" altLang="en-US" sz="1800" b="1" dirty="0">
                <a:solidFill>
                  <a:schemeClr val="bg1"/>
                </a:solidFill>
                <a:latin typeface="Meiryo UI" pitchFamily="50" charset="-128"/>
                <a:ea typeface="Meiryo UI" pitchFamily="50" charset="-128"/>
                <a:cs typeface="Meiryo UI" pitchFamily="50" charset="-128"/>
              </a:rPr>
              <a:t>）の</a:t>
            </a:r>
            <a:r>
              <a:rPr lang="ja-JP" altLang="en-US" sz="1800" b="1" dirty="0" smtClean="0">
                <a:solidFill>
                  <a:schemeClr val="bg1"/>
                </a:solidFill>
                <a:latin typeface="Meiryo UI" pitchFamily="50" charset="-128"/>
                <a:ea typeface="Meiryo UI" pitchFamily="50" charset="-128"/>
                <a:cs typeface="Meiryo UI" pitchFamily="50" charset="-128"/>
              </a:rPr>
              <a:t>概要</a:t>
            </a:r>
            <a:endParaRPr lang="ja-JP" altLang="en-US" sz="1800" b="1" dirty="0">
              <a:solidFill>
                <a:schemeClr val="bg1"/>
              </a:solidFill>
              <a:latin typeface="Meiryo UI" pitchFamily="50" charset="-128"/>
              <a:ea typeface="Meiryo UI" pitchFamily="50" charset="-128"/>
              <a:cs typeface="Meiryo UI" pitchFamily="50" charset="-128"/>
            </a:endParaRPr>
          </a:p>
        </p:txBody>
      </p:sp>
      <p:sp>
        <p:nvSpPr>
          <p:cNvPr id="36" name="角丸四角形 9">
            <a:extLst>
              <a:ext uri="{FF2B5EF4-FFF2-40B4-BE49-F238E27FC236}">
                <a16:creationId xmlns:a16="http://schemas.microsoft.com/office/drawing/2014/main" id="{12B35F04-A9DE-40A7-9AFE-9630A212F153}"/>
              </a:ext>
            </a:extLst>
          </p:cNvPr>
          <p:cNvSpPr/>
          <p:nvPr/>
        </p:nvSpPr>
        <p:spPr>
          <a:xfrm>
            <a:off x="6400549" y="425024"/>
            <a:ext cx="3986424" cy="320249"/>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3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（３）改正・</a:t>
            </a:r>
            <a:r>
              <a:rPr lang="ja-JP" altLang="en-US" sz="13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制定</a:t>
            </a:r>
            <a:r>
              <a:rPr lang="ja-JP" altLang="en-US" sz="13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に</a:t>
            </a:r>
            <a:r>
              <a:rPr lang="ja-JP" altLang="en-US" sz="13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向けた</a:t>
            </a:r>
            <a:r>
              <a:rPr kumimoji="1" lang="ja-JP" altLang="en-US" sz="13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スケジュール（案）</a:t>
            </a:r>
            <a:endParaRPr kumimoji="1" lang="ja-JP" altLang="en-US" sz="13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endParaRPr>
          </a:p>
        </p:txBody>
      </p:sp>
      <p:sp>
        <p:nvSpPr>
          <p:cNvPr id="67" name="正方形/長方形 66">
            <a:extLst>
              <a:ext uri="{FF2B5EF4-FFF2-40B4-BE49-F238E27FC236}">
                <a16:creationId xmlns:a16="http://schemas.microsoft.com/office/drawing/2014/main" id="{F64A5CF2-1E09-417E-B73B-27FC0C0B28C9}"/>
              </a:ext>
            </a:extLst>
          </p:cNvPr>
          <p:cNvSpPr/>
          <p:nvPr/>
        </p:nvSpPr>
        <p:spPr>
          <a:xfrm>
            <a:off x="6388320" y="873186"/>
            <a:ext cx="5982771" cy="1688530"/>
          </a:xfrm>
          <a:prstGeom prst="rect">
            <a:avLst/>
          </a:prstGeom>
          <a:ln w="6350">
            <a:solidFill>
              <a:schemeClr val="tx2">
                <a:lumMod val="50000"/>
              </a:schemeClr>
            </a:solidFill>
            <a:prstDash val="lgDash"/>
          </a:ln>
        </p:spPr>
        <p:style>
          <a:lnRef idx="2">
            <a:schemeClr val="dk1"/>
          </a:lnRef>
          <a:fillRef idx="1">
            <a:schemeClr val="lt1"/>
          </a:fillRef>
          <a:effectRef idx="0">
            <a:schemeClr val="dk1"/>
          </a:effectRef>
          <a:fontRef idx="minor">
            <a:schemeClr val="dk1"/>
          </a:fontRef>
        </p:style>
        <p:txBody>
          <a:bodyPr wrap="square" lIns="36000" tIns="36000" rIns="36000" bIns="36000">
            <a:spAutoFit/>
          </a:bodyPr>
          <a:lstStyle/>
          <a:p>
            <a:pPr>
              <a:lnSpc>
                <a:spcPts val="2100"/>
              </a:lnSpc>
            </a:pPr>
            <a:r>
              <a:rPr lang="ja-JP" altLang="ja-JP" sz="105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a:t>
            </a:r>
            <a:r>
              <a:rPr lang="ja-JP" altLang="ja-JP" sz="1050" kern="100" dirty="0">
                <a:solidFill>
                  <a:schemeClr val="tx1"/>
                </a:solidFill>
                <a:latin typeface="Meiryo UI" panose="020B0604030504040204" pitchFamily="50" charset="-128"/>
                <a:ea typeface="Meiryo UI" panose="020B0604030504040204" pitchFamily="50" charset="-128"/>
                <a:cs typeface="Arial" panose="020B0604020202020204" pitchFamily="34" charset="0"/>
              </a:rPr>
              <a:t>　</a:t>
            </a:r>
            <a:r>
              <a:rPr lang="en-US" altLang="ja-JP" sz="1050" kern="100" dirty="0">
                <a:solidFill>
                  <a:schemeClr val="tx1"/>
                </a:solidFill>
                <a:latin typeface="Meiryo UI" panose="020B0604030504040204" pitchFamily="50" charset="-128"/>
                <a:ea typeface="Meiryo UI" panose="020B0604030504040204" pitchFamily="50" charset="-128"/>
                <a:cs typeface="Arial" panose="020B0604020202020204" pitchFamily="34" charset="0"/>
              </a:rPr>
              <a:t>8</a:t>
            </a:r>
            <a:r>
              <a:rPr lang="ja-JP" altLang="ja-JP" sz="105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月</a:t>
            </a:r>
            <a:r>
              <a:rPr lang="ja-JP" altLang="en-US" sz="105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上旬</a:t>
            </a:r>
            <a:r>
              <a:rPr lang="ja-JP" altLang="ja-JP" sz="105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 </a:t>
            </a:r>
            <a:r>
              <a:rPr lang="ja-JP" altLang="ja-JP" sz="1050" kern="100" dirty="0">
                <a:solidFill>
                  <a:schemeClr val="tx1"/>
                </a:solidFill>
                <a:latin typeface="Meiryo UI" panose="020B0604030504040204" pitchFamily="50" charset="-128"/>
                <a:ea typeface="Meiryo UI" panose="020B0604030504040204" pitchFamily="50" charset="-128"/>
                <a:cs typeface="Arial" panose="020B0604020202020204" pitchFamily="34" charset="0"/>
              </a:rPr>
              <a:t>～</a:t>
            </a:r>
            <a:r>
              <a:rPr lang="en-US" altLang="ja-JP" sz="1050" kern="100" dirty="0">
                <a:solidFill>
                  <a:schemeClr val="tx1"/>
                </a:solidFill>
                <a:latin typeface="Meiryo UI" panose="020B0604030504040204" pitchFamily="50" charset="-128"/>
                <a:ea typeface="Meiryo UI" panose="020B0604030504040204" pitchFamily="50" charset="-128"/>
                <a:cs typeface="Arial" panose="020B0604020202020204" pitchFamily="34" charset="0"/>
              </a:rPr>
              <a:t>9</a:t>
            </a:r>
            <a:r>
              <a:rPr lang="ja-JP" altLang="ja-JP" sz="105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月</a:t>
            </a:r>
            <a:r>
              <a:rPr lang="ja-JP" altLang="en-US" sz="105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上旬</a:t>
            </a:r>
            <a:r>
              <a:rPr lang="ja-JP" altLang="ja-JP" sz="105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：パブリックコメント</a:t>
            </a:r>
            <a:r>
              <a:rPr lang="ja-JP" altLang="en-US" sz="105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の実施</a:t>
            </a:r>
            <a:endParaRPr lang="en-US" altLang="ja-JP" sz="105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endParaRPr>
          </a:p>
          <a:p>
            <a:pPr>
              <a:lnSpc>
                <a:spcPts val="2100"/>
              </a:lnSpc>
            </a:pPr>
            <a:r>
              <a:rPr lang="ja-JP" altLang="en-US" sz="1050" kern="100" dirty="0">
                <a:solidFill>
                  <a:schemeClr val="tx1"/>
                </a:solidFill>
                <a:latin typeface="Meiryo UI" panose="020B0604030504040204" pitchFamily="50" charset="-128"/>
                <a:ea typeface="Meiryo UI" panose="020B0604030504040204" pitchFamily="50" charset="-128"/>
                <a:cs typeface="Arial" panose="020B0604020202020204" pitchFamily="34" charset="0"/>
              </a:rPr>
              <a:t>　</a:t>
            </a:r>
            <a:r>
              <a:rPr lang="ja-JP" altLang="en-US" sz="105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　　　　　　　　　　　・大阪府</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人権</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尊重の</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社会づくり条例の改正（案）</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100"/>
              </a:lnSpc>
            </a:pPr>
            <a:r>
              <a:rPr lang="ja-JP" altLang="en-US" sz="105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　　　　　　　　　　　　・</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大阪府性的指向及び性自認の多様性に関する府民の理解の増進に</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関する</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条例（案</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100"/>
              </a:lnSpc>
            </a:pPr>
            <a:r>
              <a:rPr lang="ja-JP" altLang="en-US" sz="105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　　　　　　　　　　　　・</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大阪府人種又は民族を理由とする不当な差別的言動の解消の推進に関する条例（</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案）</a:t>
            </a:r>
            <a:endParaRPr lang="en-US" altLang="ja-JP" sz="105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endParaRPr>
          </a:p>
          <a:p>
            <a:pPr>
              <a:lnSpc>
                <a:spcPts val="2100"/>
              </a:lnSpc>
            </a:pPr>
            <a:r>
              <a:rPr lang="ja-JP" altLang="ja-JP" sz="105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a:t>
            </a:r>
            <a:r>
              <a:rPr lang="ja-JP" altLang="ja-JP" sz="1050" kern="100" dirty="0">
                <a:solidFill>
                  <a:schemeClr val="tx1"/>
                </a:solidFill>
                <a:latin typeface="Meiryo UI" panose="020B0604030504040204" pitchFamily="50" charset="-128"/>
                <a:ea typeface="Meiryo UI" panose="020B0604030504040204" pitchFamily="50" charset="-128"/>
                <a:cs typeface="Arial" panose="020B0604020202020204" pitchFamily="34" charset="0"/>
              </a:rPr>
              <a:t>　</a:t>
            </a:r>
            <a:r>
              <a:rPr lang="en-US" altLang="ja-JP" sz="1050" kern="100" dirty="0">
                <a:solidFill>
                  <a:schemeClr val="tx1"/>
                </a:solidFill>
                <a:latin typeface="Meiryo UI" panose="020B0604030504040204" pitchFamily="50" charset="-128"/>
                <a:ea typeface="Meiryo UI" panose="020B0604030504040204" pitchFamily="50" charset="-128"/>
                <a:cs typeface="Arial" panose="020B0604020202020204" pitchFamily="34" charset="0"/>
              </a:rPr>
              <a:t>9</a:t>
            </a:r>
            <a:r>
              <a:rPr lang="ja-JP" altLang="ja-JP" sz="1050" kern="100" dirty="0">
                <a:solidFill>
                  <a:schemeClr val="tx1"/>
                </a:solidFill>
                <a:latin typeface="Meiryo UI" panose="020B0604030504040204" pitchFamily="50" charset="-128"/>
                <a:ea typeface="Meiryo UI" panose="020B0604030504040204" pitchFamily="50" charset="-128"/>
                <a:cs typeface="Arial" panose="020B0604020202020204" pitchFamily="34" charset="0"/>
              </a:rPr>
              <a:t>月　　：</a:t>
            </a:r>
            <a:r>
              <a:rPr lang="en-US" altLang="ja-JP" sz="1050" kern="100" dirty="0">
                <a:solidFill>
                  <a:schemeClr val="tx1"/>
                </a:solidFill>
                <a:latin typeface="Meiryo UI" panose="020B0604030504040204" pitchFamily="50" charset="-128"/>
                <a:ea typeface="Meiryo UI" panose="020B0604030504040204" pitchFamily="50" charset="-128"/>
                <a:cs typeface="Arial" panose="020B0604020202020204" pitchFamily="34" charset="0"/>
              </a:rPr>
              <a:t>9</a:t>
            </a:r>
            <a:r>
              <a:rPr lang="ja-JP" altLang="ja-JP" sz="1050" kern="100" dirty="0">
                <a:solidFill>
                  <a:schemeClr val="tx1"/>
                </a:solidFill>
                <a:latin typeface="Meiryo UI" panose="020B0604030504040204" pitchFamily="50" charset="-128"/>
                <a:ea typeface="Meiryo UI" panose="020B0604030504040204" pitchFamily="50" charset="-128"/>
                <a:cs typeface="Arial" panose="020B0604020202020204" pitchFamily="34" charset="0"/>
              </a:rPr>
              <a:t>月議会（前半</a:t>
            </a:r>
            <a:r>
              <a:rPr lang="ja-JP" altLang="ja-JP" sz="105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a:t>
            </a:r>
            <a:r>
              <a:rPr lang="ja-JP" altLang="en-US" sz="105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に上記改正（案）及び</a:t>
            </a:r>
            <a:r>
              <a:rPr lang="ja-JP" altLang="ja-JP" sz="105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条例</a:t>
            </a:r>
            <a:r>
              <a:rPr lang="ja-JP" altLang="en-US" sz="105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a:t>
            </a:r>
            <a:r>
              <a:rPr lang="ja-JP" altLang="ja-JP" sz="105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案</a:t>
            </a:r>
            <a:r>
              <a:rPr lang="ja-JP" altLang="en-US" sz="105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）を</a:t>
            </a:r>
            <a:r>
              <a:rPr lang="ja-JP" altLang="ja-JP" sz="105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提出</a:t>
            </a:r>
            <a:r>
              <a:rPr lang="ja-JP" altLang="en-US" sz="105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予定</a:t>
            </a:r>
            <a:endParaRPr lang="en-US" altLang="ja-JP" sz="105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endParaRPr>
          </a:p>
          <a:p>
            <a:pPr>
              <a:lnSpc>
                <a:spcPts val="2100"/>
              </a:lnSpc>
            </a:pPr>
            <a:r>
              <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endParaRPr lang="ja-JP" altLang="ja-JP" sz="105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38" name="正方形/長方形 37"/>
          <p:cNvSpPr/>
          <p:nvPr/>
        </p:nvSpPr>
        <p:spPr>
          <a:xfrm>
            <a:off x="6436317" y="7109855"/>
            <a:ext cx="5969400" cy="2011225"/>
          </a:xfrm>
          <a:prstGeom prst="rect">
            <a:avLst/>
          </a:prstGeom>
          <a:ln w="12700">
            <a:solidFill>
              <a:schemeClr val="tx1"/>
            </a:solidFill>
          </a:ln>
        </p:spPr>
        <p:style>
          <a:lnRef idx="2">
            <a:schemeClr val="accent1"/>
          </a:lnRef>
          <a:fillRef idx="1">
            <a:schemeClr val="lt1"/>
          </a:fillRef>
          <a:effectRef idx="0">
            <a:schemeClr val="accent1"/>
          </a:effectRef>
          <a:fontRef idx="minor">
            <a:schemeClr val="dk1"/>
          </a:fontRef>
        </p:style>
        <p:txBody>
          <a:bodyPr lIns="36000" tIns="36000" rIns="36000" bIns="36000" rtlCol="0" anchor="t" anchorCtr="0"/>
          <a:lstStyle/>
          <a:p>
            <a:pPr>
              <a:lnSpc>
                <a:spcPts val="200"/>
              </a:lnSpc>
            </a:pPr>
            <a:endParaRPr lang="en-US" altLang="ja-JP" sz="1200" b="1" dirty="0">
              <a:latin typeface="Meiryo UI" panose="020B0604030504040204" pitchFamily="50" charset="-128"/>
              <a:ea typeface="Meiryo UI" panose="020B0604030504040204" pitchFamily="50" charset="-128"/>
            </a:endParaRPr>
          </a:p>
          <a:p>
            <a:pPr>
              <a:lnSpc>
                <a:spcPct val="150000"/>
              </a:lnSpc>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の各人権課題における</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個別条例</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や</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、新た</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に制定を予定している性的</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マイノリティ</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及び</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ヘイトスピーチ</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の条例</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と同様に</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、府民及び事業者の責務を</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追加。</a:t>
            </a:r>
            <a:endParaRPr lang="en-US" altLang="ja-JP" sz="1050" b="1" u="sng" dirty="0" smtClean="0">
              <a:solidFill>
                <a:schemeClr val="tx1"/>
              </a:solidFill>
              <a:latin typeface="Meiryo UI" panose="020B0604030504040204" pitchFamily="50" charset="-128"/>
              <a:ea typeface="Meiryo UI" panose="020B0604030504040204" pitchFamily="50" charset="-128"/>
            </a:endParaRPr>
          </a:p>
          <a:p>
            <a:pPr>
              <a:lnSpc>
                <a:spcPct val="150000"/>
              </a:lnSpc>
            </a:pPr>
            <a:r>
              <a:rPr lang="ja-JP" altLang="en-US" sz="1050" u="sng" dirty="0" smtClean="0">
                <a:solidFill>
                  <a:schemeClr val="tx1"/>
                </a:solidFill>
                <a:latin typeface="Meiryo UI" panose="020B0604030504040204" pitchFamily="50" charset="-128"/>
                <a:ea typeface="Meiryo UI" panose="020B0604030504040204" pitchFamily="50" charset="-128"/>
              </a:rPr>
              <a:t>○</a:t>
            </a:r>
            <a:r>
              <a:rPr lang="ja-JP" altLang="en-US" sz="1050" u="sng" dirty="0">
                <a:solidFill>
                  <a:schemeClr val="tx1"/>
                </a:solidFill>
                <a:latin typeface="Meiryo UI" panose="020B0604030504040204" pitchFamily="50" charset="-128"/>
                <a:ea typeface="Meiryo UI" panose="020B0604030504040204" pitchFamily="50" charset="-128"/>
              </a:rPr>
              <a:t>　</a:t>
            </a:r>
            <a:r>
              <a:rPr lang="ja-JP" altLang="en-US" sz="1050" b="1" u="sng" dirty="0" smtClean="0">
                <a:solidFill>
                  <a:schemeClr val="tx1"/>
                </a:solidFill>
                <a:latin typeface="Meiryo UI" panose="020B0604030504040204" pitchFamily="50" charset="-128"/>
                <a:ea typeface="Meiryo UI" panose="020B0604030504040204" pitchFamily="50" charset="-128"/>
              </a:rPr>
              <a:t>府民の</a:t>
            </a:r>
            <a:r>
              <a:rPr lang="ja-JP" altLang="en-US" sz="1050" b="1" u="sng" dirty="0">
                <a:solidFill>
                  <a:schemeClr val="tx1"/>
                </a:solidFill>
                <a:latin typeface="Meiryo UI" panose="020B0604030504040204" pitchFamily="50" charset="-128"/>
                <a:ea typeface="Meiryo UI" panose="020B0604030504040204" pitchFamily="50" charset="-128"/>
              </a:rPr>
              <a:t>責務を規定（</a:t>
            </a:r>
            <a:r>
              <a:rPr lang="ja-JP" altLang="en-US" sz="1050" b="1" u="sng" dirty="0" smtClean="0">
                <a:solidFill>
                  <a:schemeClr val="tx1"/>
                </a:solidFill>
                <a:latin typeface="Meiryo UI" panose="020B0604030504040204" pitchFamily="50" charset="-128"/>
                <a:ea typeface="Meiryo UI" panose="020B0604030504040204" pitchFamily="50" charset="-128"/>
              </a:rPr>
              <a:t>第</a:t>
            </a:r>
            <a:r>
              <a:rPr lang="en-US" altLang="ja-JP" sz="1050" b="1" u="sng" dirty="0" smtClean="0">
                <a:solidFill>
                  <a:schemeClr val="tx1"/>
                </a:solidFill>
                <a:latin typeface="Meiryo UI" panose="020B0604030504040204" pitchFamily="50" charset="-128"/>
                <a:ea typeface="Meiryo UI" panose="020B0604030504040204" pitchFamily="50" charset="-128"/>
              </a:rPr>
              <a:t>3</a:t>
            </a:r>
            <a:r>
              <a:rPr lang="ja-JP" altLang="en-US" sz="1050" b="1" u="sng" dirty="0" smtClean="0">
                <a:solidFill>
                  <a:schemeClr val="tx1"/>
                </a:solidFill>
                <a:latin typeface="Meiryo UI" panose="020B0604030504040204" pitchFamily="50" charset="-128"/>
                <a:ea typeface="Meiryo UI" panose="020B0604030504040204" pitchFamily="50" charset="-128"/>
              </a:rPr>
              <a:t>条）</a:t>
            </a:r>
            <a:endParaRPr lang="en-US" altLang="ja-JP" sz="1050" b="1" dirty="0">
              <a:solidFill>
                <a:schemeClr val="tx1"/>
              </a:solidFill>
              <a:latin typeface="Meiryo UI" panose="020B0604030504040204" pitchFamily="50" charset="-128"/>
              <a:ea typeface="Meiryo UI" panose="020B0604030504040204" pitchFamily="50" charset="-128"/>
            </a:endParaRPr>
          </a:p>
          <a:p>
            <a:pPr>
              <a:lnSpc>
                <a:spcPct val="150000"/>
              </a:lnSpc>
            </a:pPr>
            <a:r>
              <a:rPr lang="ja-JP" altLang="en-US" sz="1050" dirty="0">
                <a:solidFill>
                  <a:schemeClr val="tx1"/>
                </a:solidFill>
                <a:latin typeface="Meiryo UI" panose="020B0604030504040204" pitchFamily="50" charset="-128"/>
                <a:ea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rPr>
              <a:t>■　</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府民は、人権尊重の社会づくりの推進について理解を深め、その上で府の人権施策への</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協力する努力義</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務。</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050" u="sng" dirty="0" smtClean="0">
                <a:solidFill>
                  <a:schemeClr val="tx1"/>
                </a:solidFill>
                <a:latin typeface="Meiryo UI" panose="020B0604030504040204" pitchFamily="50" charset="-128"/>
                <a:ea typeface="Meiryo UI" panose="020B0604030504040204" pitchFamily="50" charset="-128"/>
              </a:rPr>
              <a:t>○</a:t>
            </a:r>
            <a:r>
              <a:rPr lang="ja-JP" altLang="en-US" sz="1050" u="sng" dirty="0">
                <a:solidFill>
                  <a:schemeClr val="tx1"/>
                </a:solidFill>
                <a:latin typeface="Meiryo UI" panose="020B0604030504040204" pitchFamily="50" charset="-128"/>
                <a:ea typeface="Meiryo UI" panose="020B0604030504040204" pitchFamily="50" charset="-128"/>
              </a:rPr>
              <a:t>　</a:t>
            </a:r>
            <a:r>
              <a:rPr lang="ja-JP" altLang="en-US" sz="1050" b="1" u="sng" dirty="0" smtClean="0">
                <a:solidFill>
                  <a:schemeClr val="tx1"/>
                </a:solidFill>
                <a:latin typeface="Meiryo UI" panose="020B0604030504040204" pitchFamily="50" charset="-128"/>
                <a:ea typeface="Meiryo UI" panose="020B0604030504040204" pitchFamily="50" charset="-128"/>
              </a:rPr>
              <a:t>事業者の</a:t>
            </a:r>
            <a:r>
              <a:rPr lang="ja-JP" altLang="en-US" sz="1050" b="1" u="sng" dirty="0">
                <a:solidFill>
                  <a:schemeClr val="tx1"/>
                </a:solidFill>
                <a:latin typeface="Meiryo UI" panose="020B0604030504040204" pitchFamily="50" charset="-128"/>
                <a:ea typeface="Meiryo UI" panose="020B0604030504040204" pitchFamily="50" charset="-128"/>
              </a:rPr>
              <a:t>責務を規定（</a:t>
            </a:r>
            <a:r>
              <a:rPr lang="ja-JP" altLang="en-US" sz="1050" b="1" u="sng" dirty="0" smtClean="0">
                <a:solidFill>
                  <a:schemeClr val="tx1"/>
                </a:solidFill>
                <a:latin typeface="Meiryo UI" panose="020B0604030504040204" pitchFamily="50" charset="-128"/>
                <a:ea typeface="Meiryo UI" panose="020B0604030504040204" pitchFamily="50" charset="-128"/>
              </a:rPr>
              <a:t>第</a:t>
            </a:r>
            <a:r>
              <a:rPr lang="en-US" altLang="ja-JP" sz="1050" b="1" u="sng" dirty="0" smtClean="0">
                <a:solidFill>
                  <a:schemeClr val="tx1"/>
                </a:solidFill>
                <a:latin typeface="Meiryo UI" panose="020B0604030504040204" pitchFamily="50" charset="-128"/>
                <a:ea typeface="Meiryo UI" panose="020B0604030504040204" pitchFamily="50" charset="-128"/>
              </a:rPr>
              <a:t>4</a:t>
            </a:r>
            <a:r>
              <a:rPr lang="ja-JP" altLang="en-US" sz="1050" b="1" u="sng" dirty="0" smtClean="0">
                <a:solidFill>
                  <a:schemeClr val="tx1"/>
                </a:solidFill>
                <a:latin typeface="Meiryo UI" panose="020B0604030504040204" pitchFamily="50" charset="-128"/>
                <a:ea typeface="Meiryo UI" panose="020B0604030504040204" pitchFamily="50" charset="-128"/>
              </a:rPr>
              <a:t>条</a:t>
            </a:r>
            <a:r>
              <a:rPr lang="ja-JP" altLang="en-US" sz="1050" b="1" u="sng" dirty="0">
                <a:solidFill>
                  <a:schemeClr val="tx1"/>
                </a:solidFill>
                <a:latin typeface="Meiryo UI" panose="020B0604030504040204" pitchFamily="50" charset="-128"/>
                <a:ea typeface="Meiryo UI" panose="020B0604030504040204" pitchFamily="50" charset="-128"/>
              </a:rPr>
              <a:t>）</a:t>
            </a:r>
            <a:endParaRPr lang="en-US" altLang="ja-JP" sz="1050" b="1" dirty="0">
              <a:solidFill>
                <a:schemeClr val="tx1"/>
              </a:solidFill>
              <a:latin typeface="Meiryo UI" panose="020B0604030504040204" pitchFamily="50" charset="-128"/>
              <a:ea typeface="Meiryo UI" panose="020B0604030504040204" pitchFamily="50" charset="-128"/>
            </a:endParaRPr>
          </a:p>
          <a:p>
            <a:pPr>
              <a:lnSpc>
                <a:spcPct val="150000"/>
              </a:lnSpc>
            </a:pPr>
            <a:r>
              <a:rPr lang="ja-JP" altLang="en-US" sz="1050" dirty="0">
                <a:solidFill>
                  <a:schemeClr val="tx1"/>
                </a:solidFill>
                <a:latin typeface="Meiryo UI" panose="020B0604030504040204" pitchFamily="50" charset="-128"/>
                <a:ea typeface="Meiryo UI" panose="020B0604030504040204" pitchFamily="50" charset="-128"/>
              </a:rPr>
              <a:t>　 ■　</a:t>
            </a:r>
            <a:r>
              <a:rPr lang="ja-JP" altLang="en-US" sz="1050" dirty="0" smtClean="0">
                <a:solidFill>
                  <a:schemeClr val="tx1"/>
                </a:solidFill>
                <a:latin typeface="Meiryo UI" panose="020B0604030504040204" pitchFamily="50" charset="-128"/>
                <a:ea typeface="Meiryo UI" panose="020B0604030504040204" pitchFamily="50" charset="-128"/>
              </a:rPr>
              <a:t>加えて、</a:t>
            </a:r>
            <a:r>
              <a:rPr lang="ja-JP" altLang="en-US" sz="1050" kern="100" dirty="0" smtClean="0">
                <a:latin typeface="Meiryo UI" panose="020B0604030504040204" pitchFamily="50" charset="-128"/>
                <a:ea typeface="Meiryo UI" panose="020B0604030504040204" pitchFamily="50" charset="-128"/>
                <a:cs typeface="Microsoft Himalaya" panose="01010100010101010101" pitchFamily="2" charset="0"/>
              </a:rPr>
              <a:t>事業者には、</a:t>
            </a:r>
            <a:r>
              <a:rPr lang="ja-JP" altLang="ja-JP" sz="1050" dirty="0" smtClean="0">
                <a:latin typeface="Meiryo UI" panose="020B0604030504040204" pitchFamily="50" charset="-128"/>
                <a:ea typeface="Meiryo UI" panose="020B0604030504040204" pitchFamily="50" charset="-128"/>
              </a:rPr>
              <a:t>事業活動</a:t>
            </a:r>
            <a:r>
              <a:rPr lang="ja-JP" altLang="en-US" sz="1050" dirty="0" smtClean="0">
                <a:latin typeface="Meiryo UI" panose="020B0604030504040204" pitchFamily="50" charset="-128"/>
                <a:ea typeface="Meiryo UI" panose="020B0604030504040204" pitchFamily="50" charset="-128"/>
              </a:rPr>
              <a:t>を行うにあたり、</a:t>
            </a:r>
            <a:r>
              <a:rPr lang="ja-JP" altLang="ja-JP" sz="1050" dirty="0" smtClean="0">
                <a:latin typeface="Meiryo UI" panose="020B0604030504040204" pitchFamily="50" charset="-128"/>
                <a:ea typeface="Meiryo UI" panose="020B0604030504040204" pitchFamily="50" charset="-128"/>
              </a:rPr>
              <a:t>人権</a:t>
            </a:r>
            <a:r>
              <a:rPr lang="ja-JP" altLang="ja-JP" sz="1050" dirty="0">
                <a:latin typeface="Meiryo UI" panose="020B0604030504040204" pitchFamily="50" charset="-128"/>
                <a:ea typeface="Meiryo UI" panose="020B0604030504040204" pitchFamily="50" charset="-128"/>
              </a:rPr>
              <a:t>尊重のための</a:t>
            </a:r>
            <a:r>
              <a:rPr lang="ja-JP" altLang="ja-JP" sz="1050" dirty="0" smtClean="0">
                <a:latin typeface="Meiryo UI" panose="020B0604030504040204" pitchFamily="50" charset="-128"/>
                <a:ea typeface="Meiryo UI" panose="020B0604030504040204" pitchFamily="50" charset="-128"/>
              </a:rPr>
              <a:t>取組を推進する</a:t>
            </a:r>
            <a:r>
              <a:rPr lang="ja-JP" altLang="en-US" sz="1050" dirty="0" smtClean="0">
                <a:latin typeface="Meiryo UI" panose="020B0604030504040204" pitchFamily="50" charset="-128"/>
                <a:ea typeface="Meiryo UI" panose="020B0604030504040204" pitchFamily="50" charset="-128"/>
              </a:rPr>
              <a:t>努力義務</a:t>
            </a:r>
            <a:r>
              <a:rPr lang="ja-JP" altLang="en-US" sz="1050" kern="100" dirty="0" smtClean="0">
                <a:latin typeface="Meiryo UI" panose="020B0604030504040204" pitchFamily="50" charset="-128"/>
                <a:ea typeface="Meiryo UI" panose="020B0604030504040204" pitchFamily="50" charset="-128"/>
                <a:cs typeface="Microsoft Himalaya" panose="01010100010101010101" pitchFamily="2" charset="0"/>
              </a:rPr>
              <a:t>。</a:t>
            </a:r>
            <a:endParaRPr lang="en-US" altLang="ja-JP" sz="1050" kern="100" dirty="0">
              <a:latin typeface="Meiryo UI" panose="020B0604030504040204" pitchFamily="50" charset="-128"/>
              <a:ea typeface="Meiryo UI" panose="020B0604030504040204" pitchFamily="50" charset="-128"/>
              <a:cs typeface="Microsoft Himalaya" panose="01010100010101010101" pitchFamily="2" charset="0"/>
            </a:endParaRPr>
          </a:p>
          <a:p>
            <a:pPr>
              <a:lnSpc>
                <a:spcPct val="150000"/>
              </a:lnSpc>
            </a:pPr>
            <a:endParaRPr lang="en-US" altLang="ja-JP" sz="1000" kern="100" dirty="0" smtClean="0">
              <a:latin typeface="Meiryo UI" panose="020B0604030504040204" pitchFamily="50" charset="-128"/>
              <a:ea typeface="Meiryo UI" panose="020B0604030504040204" pitchFamily="50" charset="-128"/>
              <a:cs typeface="Microsoft Himalaya" panose="01010100010101010101" pitchFamily="2" charset="0"/>
            </a:endParaRPr>
          </a:p>
          <a:p>
            <a:pPr>
              <a:lnSpc>
                <a:spcPct val="150000"/>
              </a:lnSpc>
            </a:pPr>
            <a:endParaRPr lang="en-US" altLang="ja-JP" sz="1000" kern="100" dirty="0">
              <a:latin typeface="Meiryo UI" panose="020B0604030504040204" pitchFamily="50" charset="-128"/>
              <a:ea typeface="Meiryo UI" panose="020B0604030504040204" pitchFamily="50" charset="-128"/>
              <a:cs typeface="Microsoft Himalaya" panose="01010100010101010101" pitchFamily="2" charset="0"/>
            </a:endParaRPr>
          </a:p>
          <a:p>
            <a:pPr>
              <a:lnSpc>
                <a:spcPct val="150000"/>
              </a:lnSpc>
            </a:pPr>
            <a:endParaRPr lang="en-US" altLang="ja-JP" sz="1000" kern="100" dirty="0" smtClean="0">
              <a:latin typeface="Meiryo UI" panose="020B0604030504040204" pitchFamily="50" charset="-128"/>
              <a:ea typeface="Meiryo UI" panose="020B0604030504040204" pitchFamily="50" charset="-128"/>
              <a:cs typeface="Microsoft Himalaya" panose="01010100010101010101" pitchFamily="2" charset="0"/>
            </a:endParaRPr>
          </a:p>
          <a:p>
            <a:pPr>
              <a:lnSpc>
                <a:spcPct val="150000"/>
              </a:lnSpc>
            </a:pPr>
            <a:endParaRPr lang="en-US" altLang="ja-JP" sz="1000" kern="100" dirty="0" smtClean="0">
              <a:latin typeface="Meiryo UI" panose="020B0604030504040204" pitchFamily="50" charset="-128"/>
              <a:ea typeface="Meiryo UI" panose="020B0604030504040204" pitchFamily="50" charset="-128"/>
              <a:cs typeface="Microsoft Himalaya" panose="01010100010101010101" pitchFamily="2" charset="0"/>
            </a:endParaRPr>
          </a:p>
          <a:p>
            <a:pPr>
              <a:lnSpc>
                <a:spcPct val="150000"/>
              </a:lnSpc>
            </a:pPr>
            <a:endParaRPr lang="en-US" altLang="ja-JP" sz="1000" kern="100" dirty="0">
              <a:latin typeface="Meiryo UI" panose="020B0604030504040204" pitchFamily="50" charset="-128"/>
              <a:ea typeface="Meiryo UI" panose="020B0604030504040204" pitchFamily="50" charset="-128"/>
              <a:cs typeface="Microsoft Himalaya" panose="01010100010101010101" pitchFamily="2" charset="0"/>
            </a:endParaRPr>
          </a:p>
          <a:p>
            <a:pPr>
              <a:lnSpc>
                <a:spcPts val="1600"/>
              </a:lnSpc>
            </a:pPr>
            <a:endParaRPr lang="en-US" altLang="ja-JP" sz="1200" dirty="0">
              <a:latin typeface="Meiryo UI" panose="020B0604030504040204" pitchFamily="50" charset="-128"/>
              <a:ea typeface="Meiryo UI" panose="020B0604030504040204" pitchFamily="50" charset="-128"/>
            </a:endParaRPr>
          </a:p>
        </p:txBody>
      </p:sp>
      <p:sp>
        <p:nvSpPr>
          <p:cNvPr id="17" name="Rectangle 4"/>
          <p:cNvSpPr>
            <a:spLocks noChangeArrowheads="1"/>
          </p:cNvSpPr>
          <p:nvPr/>
        </p:nvSpPr>
        <p:spPr bwMode="auto">
          <a:xfrm>
            <a:off x="68500" y="1588"/>
            <a:ext cx="6001498" cy="349664"/>
          </a:xfrm>
          <a:prstGeom prst="rect">
            <a:avLst/>
          </a:prstGeom>
          <a:solidFill>
            <a:schemeClr val="tx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tIns="0" bIns="0" anchor="ctr"/>
          <a:lstStyle/>
          <a:p>
            <a:pPr eaLnBrk="1" hangingPunct="1">
              <a:lnSpc>
                <a:spcPts val="1100"/>
              </a:lnSpc>
            </a:pPr>
            <a:r>
              <a:rPr lang="ja-JP" altLang="en-US" sz="1400" b="1" dirty="0">
                <a:solidFill>
                  <a:schemeClr val="bg1"/>
                </a:solidFill>
              </a:rPr>
              <a:t>　　　　</a:t>
            </a:r>
            <a:endParaRPr lang="en-US" altLang="ja-JP" sz="1400" b="1" dirty="0">
              <a:solidFill>
                <a:schemeClr val="bg1"/>
              </a:solidFill>
            </a:endParaRPr>
          </a:p>
          <a:p>
            <a:pPr algn="ctr">
              <a:lnSpc>
                <a:spcPts val="1600"/>
              </a:lnSpc>
            </a:pPr>
            <a:r>
              <a:rPr lang="en-US" altLang="ja-JP" sz="1800" b="1" dirty="0" smtClean="0">
                <a:solidFill>
                  <a:schemeClr val="bg1"/>
                </a:solidFill>
                <a:latin typeface="Meiryo UI" pitchFamily="50" charset="-128"/>
                <a:ea typeface="Meiryo UI" pitchFamily="50" charset="-128"/>
                <a:cs typeface="Meiryo UI" pitchFamily="50" charset="-128"/>
              </a:rPr>
              <a:t>1</a:t>
            </a:r>
            <a:r>
              <a:rPr lang="ja-JP" altLang="en-US" sz="1800" b="1" dirty="0" smtClean="0">
                <a:solidFill>
                  <a:schemeClr val="bg1"/>
                </a:solidFill>
                <a:latin typeface="Meiryo UI" pitchFamily="50" charset="-128"/>
                <a:ea typeface="Meiryo UI" pitchFamily="50" charset="-128"/>
                <a:cs typeface="Meiryo UI" pitchFamily="50" charset="-128"/>
              </a:rPr>
              <a:t>　人権３条例の改正及び制定について</a:t>
            </a:r>
            <a:endParaRPr lang="ja-JP" altLang="en-US" sz="1800" b="1" dirty="0">
              <a:solidFill>
                <a:schemeClr val="bg1"/>
              </a:solidFill>
              <a:latin typeface="Meiryo UI" pitchFamily="50" charset="-128"/>
              <a:ea typeface="Meiryo UI" pitchFamily="50" charset="-128"/>
              <a:cs typeface="Meiryo UI" pitchFamily="50" charset="-128"/>
            </a:endParaRPr>
          </a:p>
        </p:txBody>
      </p:sp>
      <p:sp>
        <p:nvSpPr>
          <p:cNvPr id="18" name="角丸四角形 17"/>
          <p:cNvSpPr/>
          <p:nvPr/>
        </p:nvSpPr>
        <p:spPr>
          <a:xfrm>
            <a:off x="6400549" y="6690871"/>
            <a:ext cx="2284313" cy="284466"/>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3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（２）条例改正案</a:t>
            </a:r>
            <a:r>
              <a:rPr kumimoji="1" lang="ja-JP" altLang="en-US" sz="13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の概要</a:t>
            </a:r>
          </a:p>
        </p:txBody>
      </p:sp>
      <p:sp>
        <p:nvSpPr>
          <p:cNvPr id="15" name="角丸四角形 9">
            <a:extLst>
              <a:ext uri="{FF2B5EF4-FFF2-40B4-BE49-F238E27FC236}">
                <a16:creationId xmlns:a16="http://schemas.microsoft.com/office/drawing/2014/main" id="{12B35F04-A9DE-40A7-9AFE-9630A212F153}"/>
              </a:ext>
            </a:extLst>
          </p:cNvPr>
          <p:cNvSpPr/>
          <p:nvPr/>
        </p:nvSpPr>
        <p:spPr>
          <a:xfrm>
            <a:off x="107788" y="3006155"/>
            <a:ext cx="4005152" cy="308495"/>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3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（２）大阪府人権施策推進審議会における審議</a:t>
            </a:r>
            <a:endParaRPr kumimoji="1" lang="ja-JP" altLang="en-US" sz="13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endParaRPr>
          </a:p>
        </p:txBody>
      </p:sp>
      <p:sp>
        <p:nvSpPr>
          <p:cNvPr id="19" name="角丸四角形 9">
            <a:extLst>
              <a:ext uri="{FF2B5EF4-FFF2-40B4-BE49-F238E27FC236}">
                <a16:creationId xmlns:a16="http://schemas.microsoft.com/office/drawing/2014/main" id="{12B35F04-A9DE-40A7-9AFE-9630A212F153}"/>
              </a:ext>
            </a:extLst>
          </p:cNvPr>
          <p:cNvSpPr/>
          <p:nvPr/>
        </p:nvSpPr>
        <p:spPr>
          <a:xfrm>
            <a:off x="121159" y="418168"/>
            <a:ext cx="4005152" cy="308495"/>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3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（１）人権をめぐる課題への対応</a:t>
            </a:r>
            <a:endParaRPr kumimoji="1" lang="ja-JP" altLang="en-US" sz="13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endParaRPr>
          </a:p>
        </p:txBody>
      </p:sp>
      <p:sp>
        <p:nvSpPr>
          <p:cNvPr id="20" name="正方形/長方形 19"/>
          <p:cNvSpPr/>
          <p:nvPr/>
        </p:nvSpPr>
        <p:spPr>
          <a:xfrm>
            <a:off x="114473" y="834880"/>
            <a:ext cx="5969400" cy="1996142"/>
          </a:xfrm>
          <a:prstGeom prst="rect">
            <a:avLst/>
          </a:prstGeom>
          <a:ln w="12700">
            <a:solidFill>
              <a:schemeClr val="tx1"/>
            </a:solidFill>
          </a:ln>
        </p:spPr>
        <p:style>
          <a:lnRef idx="2">
            <a:schemeClr val="accent1"/>
          </a:lnRef>
          <a:fillRef idx="1">
            <a:schemeClr val="lt1"/>
          </a:fillRef>
          <a:effectRef idx="0">
            <a:schemeClr val="accent1"/>
          </a:effectRef>
          <a:fontRef idx="minor">
            <a:schemeClr val="dk1"/>
          </a:fontRef>
        </p:style>
        <p:txBody>
          <a:bodyPr lIns="36000" tIns="36000" rIns="36000" bIns="36000" rtlCol="0" anchor="t" anchorCtr="0"/>
          <a:lstStyle/>
          <a:p>
            <a:pPr>
              <a:lnSpc>
                <a:spcPts val="1700"/>
              </a:lnSpc>
            </a:pPr>
            <a:r>
              <a:rPr lang="ja-JP" altLang="en-US" sz="1050" dirty="0" smtClean="0">
                <a:latin typeface="ＭＳ ゴシック" panose="020B0609070205080204" pitchFamily="49" charset="-128"/>
                <a:ea typeface="ＭＳ ゴシック" panose="020B0609070205080204" pitchFamily="49" charset="-128"/>
              </a:rPr>
              <a:t>〇　</a:t>
            </a:r>
            <a:r>
              <a:rPr lang="ja-JP" altLang="ja-JP" sz="1050" dirty="0" smtClean="0">
                <a:latin typeface="Meiryo UI" panose="020B0604030504040204" pitchFamily="50" charset="-128"/>
                <a:ea typeface="Meiryo UI" panose="020B0604030504040204" pitchFamily="50" charset="-128"/>
              </a:rPr>
              <a:t>人権</a:t>
            </a:r>
            <a:r>
              <a:rPr lang="ja-JP" altLang="ja-JP" sz="1050" dirty="0">
                <a:latin typeface="Meiryo UI" panose="020B0604030504040204" pitchFamily="50" charset="-128"/>
                <a:ea typeface="Meiryo UI" panose="020B0604030504040204" pitchFamily="50" charset="-128"/>
              </a:rPr>
              <a:t>課題は複雑多様化してきており、府</a:t>
            </a:r>
            <a:r>
              <a:rPr lang="ja-JP" altLang="ja-JP" sz="1050" dirty="0" smtClean="0">
                <a:latin typeface="Meiryo UI" panose="020B0604030504040204" pitchFamily="50" charset="-128"/>
                <a:ea typeface="Meiryo UI" panose="020B0604030504040204" pitchFamily="50" charset="-128"/>
              </a:rPr>
              <a:t>の人権</a:t>
            </a:r>
            <a:r>
              <a:rPr lang="ja-JP" altLang="ja-JP" sz="1050" dirty="0">
                <a:latin typeface="Meiryo UI" panose="020B0604030504040204" pitchFamily="50" charset="-128"/>
                <a:ea typeface="Meiryo UI" panose="020B0604030504040204" pitchFamily="50" charset="-128"/>
              </a:rPr>
              <a:t>施策の実効性を高めるためには、行動の主体である府民</a:t>
            </a:r>
            <a:r>
              <a:rPr lang="ja-JP" altLang="ja-JP" sz="1050" dirty="0" smtClean="0">
                <a:latin typeface="Meiryo UI" panose="020B0604030504040204" pitchFamily="50" charset="-128"/>
                <a:ea typeface="Meiryo UI" panose="020B0604030504040204" pitchFamily="50" charset="-128"/>
              </a:rPr>
              <a:t>・</a:t>
            </a:r>
            <a:endParaRPr lang="en-US" altLang="ja-JP" sz="1050" dirty="0" smtClean="0">
              <a:latin typeface="Meiryo UI" panose="020B0604030504040204" pitchFamily="50" charset="-128"/>
              <a:ea typeface="Meiryo UI" panose="020B0604030504040204" pitchFamily="50" charset="-128"/>
            </a:endParaRPr>
          </a:p>
          <a:p>
            <a:pPr>
              <a:lnSpc>
                <a:spcPts val="1700"/>
              </a:lnSpc>
            </a:pPr>
            <a:r>
              <a:rPr lang="ja-JP" altLang="en-US" sz="1050" dirty="0">
                <a:latin typeface="Meiryo UI" panose="020B0604030504040204" pitchFamily="50" charset="-128"/>
                <a:ea typeface="Meiryo UI" panose="020B0604030504040204" pitchFamily="50" charset="-128"/>
              </a:rPr>
              <a:t>　</a:t>
            </a:r>
            <a:r>
              <a:rPr lang="ja-JP" altLang="ja-JP" sz="1050" dirty="0" smtClean="0">
                <a:latin typeface="Meiryo UI" panose="020B0604030504040204" pitchFamily="50" charset="-128"/>
                <a:ea typeface="Meiryo UI" panose="020B0604030504040204" pitchFamily="50" charset="-128"/>
              </a:rPr>
              <a:t>事</a:t>
            </a:r>
            <a:r>
              <a:rPr lang="ja-JP" altLang="ja-JP" sz="1050" dirty="0">
                <a:latin typeface="Meiryo UI" panose="020B0604030504040204" pitchFamily="50" charset="-128"/>
                <a:ea typeface="Meiryo UI" panose="020B0604030504040204" pitchFamily="50" charset="-128"/>
              </a:rPr>
              <a:t>業者がそれぞれの役割を理解し、行政と</a:t>
            </a:r>
            <a:r>
              <a:rPr lang="ja-JP" altLang="ja-JP" sz="1050" dirty="0" smtClean="0">
                <a:latin typeface="Meiryo UI" panose="020B0604030504040204" pitchFamily="50" charset="-128"/>
                <a:ea typeface="Meiryo UI" panose="020B0604030504040204" pitchFamily="50" charset="-128"/>
              </a:rPr>
              <a:t>府民</a:t>
            </a:r>
            <a:r>
              <a:rPr lang="ja-JP" altLang="ja-JP" sz="1050" dirty="0">
                <a:latin typeface="Meiryo UI" panose="020B0604030504040204" pitchFamily="50" charset="-128"/>
                <a:ea typeface="Meiryo UI" panose="020B0604030504040204" pitchFamily="50" charset="-128"/>
              </a:rPr>
              <a:t>・事業者が共にオール大阪での取組を進めることが</a:t>
            </a:r>
            <a:r>
              <a:rPr lang="ja-JP" altLang="ja-JP" sz="1050" dirty="0" smtClean="0">
                <a:latin typeface="Meiryo UI" panose="020B0604030504040204" pitchFamily="50" charset="-128"/>
                <a:ea typeface="Meiryo UI" panose="020B0604030504040204" pitchFamily="50" charset="-128"/>
              </a:rPr>
              <a:t>重要。</a:t>
            </a:r>
            <a:r>
              <a:rPr lang="ja-JP" altLang="ja-JP" sz="1050" dirty="0">
                <a:latin typeface="Meiryo UI" panose="020B0604030504040204" pitchFamily="50" charset="-128"/>
                <a:ea typeface="Meiryo UI" panose="020B0604030504040204" pitchFamily="50" charset="-128"/>
              </a:rPr>
              <a:t>　</a:t>
            </a:r>
            <a:endParaRPr lang="en-US" altLang="ja-JP" sz="1050" dirty="0" smtClean="0">
              <a:latin typeface="Meiryo UI" panose="020B0604030504040204" pitchFamily="50" charset="-128"/>
              <a:ea typeface="Meiryo UI" panose="020B0604030504040204" pitchFamily="50" charset="-128"/>
            </a:endParaRPr>
          </a:p>
          <a:p>
            <a:pPr>
              <a:lnSpc>
                <a:spcPts val="1700"/>
              </a:lnSpc>
            </a:pPr>
            <a:r>
              <a:rPr lang="ja-JP" altLang="en-US" sz="1050" dirty="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　　とりわけ、ヘイトスピーチや性的マイノリティなどの新たな人権課題には、その対応が求められているところ。</a:t>
            </a:r>
            <a:endParaRPr lang="en-US" altLang="ja-JP" sz="1050" dirty="0" smtClean="0">
              <a:latin typeface="Meiryo UI" panose="020B0604030504040204" pitchFamily="50" charset="-128"/>
              <a:ea typeface="Meiryo UI" panose="020B0604030504040204" pitchFamily="50" charset="-128"/>
            </a:endParaRPr>
          </a:p>
          <a:p>
            <a:pPr>
              <a:lnSpc>
                <a:spcPts val="1700"/>
              </a:lnSpc>
            </a:pPr>
            <a:r>
              <a:rPr lang="ja-JP" altLang="en-US" sz="1050" dirty="0" smtClean="0">
                <a:latin typeface="Meiryo UI" panose="020B0604030504040204" pitchFamily="50" charset="-128"/>
                <a:ea typeface="Meiryo UI" panose="020B0604030504040204" pitchFamily="50" charset="-128"/>
              </a:rPr>
              <a:t>〇　</a:t>
            </a:r>
            <a:r>
              <a:rPr lang="ja-JP" altLang="ja-JP" sz="1050" dirty="0" smtClean="0">
                <a:latin typeface="Meiryo UI" panose="020B0604030504040204" pitchFamily="50" charset="-128"/>
                <a:ea typeface="Meiryo UI" panose="020B0604030504040204" pitchFamily="50" charset="-128"/>
              </a:rPr>
              <a:t>大阪</a:t>
            </a:r>
            <a:r>
              <a:rPr lang="ja-JP" altLang="ja-JP" sz="1050" dirty="0">
                <a:latin typeface="Meiryo UI" panose="020B0604030504040204" pitchFamily="50" charset="-128"/>
                <a:ea typeface="Meiryo UI" panose="020B0604030504040204" pitchFamily="50" charset="-128"/>
              </a:rPr>
              <a:t>では、今後</a:t>
            </a:r>
            <a:r>
              <a:rPr lang="ja-JP" altLang="ja-JP" sz="1050" dirty="0" smtClean="0">
                <a:latin typeface="Meiryo UI" panose="020B0604030504040204" pitchFamily="50" charset="-128"/>
                <a:ea typeface="Meiryo UI" panose="020B0604030504040204" pitchFamily="50" charset="-128"/>
              </a:rPr>
              <a:t>、</a:t>
            </a:r>
            <a:r>
              <a:rPr lang="en-US" altLang="ja-JP" sz="1050" dirty="0" smtClean="0">
                <a:latin typeface="Meiryo UI" panose="020B0604030504040204" pitchFamily="50" charset="-128"/>
                <a:ea typeface="Meiryo UI" panose="020B0604030504040204" pitchFamily="50" charset="-128"/>
              </a:rPr>
              <a:t>2025</a:t>
            </a:r>
            <a:r>
              <a:rPr lang="ja-JP" altLang="ja-JP" sz="1050" dirty="0">
                <a:latin typeface="Meiryo UI" panose="020B0604030504040204" pitchFamily="50" charset="-128"/>
                <a:ea typeface="Meiryo UI" panose="020B0604030504040204" pitchFamily="50" charset="-128"/>
              </a:rPr>
              <a:t>年大阪・関西万博など、世界的なイベントが開催されるほか、出入国管理及び</a:t>
            </a:r>
            <a:r>
              <a:rPr lang="ja-JP" altLang="ja-JP" sz="1050" dirty="0" smtClean="0">
                <a:latin typeface="Meiryo UI" panose="020B0604030504040204" pitchFamily="50" charset="-128"/>
                <a:ea typeface="Meiryo UI" panose="020B0604030504040204" pitchFamily="50" charset="-128"/>
              </a:rPr>
              <a:t>難民</a:t>
            </a:r>
            <a:endParaRPr lang="en-US" altLang="ja-JP" sz="1050" dirty="0" smtClean="0">
              <a:latin typeface="Meiryo UI" panose="020B0604030504040204" pitchFamily="50" charset="-128"/>
              <a:ea typeface="Meiryo UI" panose="020B0604030504040204" pitchFamily="50" charset="-128"/>
            </a:endParaRPr>
          </a:p>
          <a:p>
            <a:pPr>
              <a:lnSpc>
                <a:spcPts val="1700"/>
              </a:lnSpc>
            </a:pPr>
            <a:r>
              <a:rPr lang="ja-JP" altLang="en-US" sz="1050" dirty="0">
                <a:latin typeface="Meiryo UI" panose="020B0604030504040204" pitchFamily="50" charset="-128"/>
                <a:ea typeface="Meiryo UI" panose="020B0604030504040204" pitchFamily="50" charset="-128"/>
              </a:rPr>
              <a:t>　</a:t>
            </a:r>
            <a:r>
              <a:rPr lang="ja-JP" altLang="ja-JP" sz="1050" dirty="0" smtClean="0">
                <a:latin typeface="Meiryo UI" panose="020B0604030504040204" pitchFamily="50" charset="-128"/>
                <a:ea typeface="Meiryo UI" panose="020B0604030504040204" pitchFamily="50" charset="-128"/>
              </a:rPr>
              <a:t>認定法</a:t>
            </a:r>
            <a:r>
              <a:rPr lang="ja-JP" altLang="ja-JP" sz="1050" dirty="0">
                <a:latin typeface="Meiryo UI" panose="020B0604030504040204" pitchFamily="50" charset="-128"/>
                <a:ea typeface="Meiryo UI" panose="020B0604030504040204" pitchFamily="50" charset="-128"/>
              </a:rPr>
              <a:t>の一部改正などの動きを受け、増加する来阪外国人旅行者や外国人労働者の受入れを見据えた</a:t>
            </a:r>
            <a:r>
              <a:rPr lang="ja-JP" altLang="ja-JP" sz="1050" dirty="0" smtClean="0">
                <a:latin typeface="Meiryo UI" panose="020B0604030504040204" pitchFamily="50" charset="-128"/>
                <a:ea typeface="Meiryo UI" panose="020B0604030504040204" pitchFamily="50" charset="-128"/>
              </a:rPr>
              <a:t>国</a:t>
            </a:r>
            <a:endParaRPr lang="en-US" altLang="ja-JP" sz="1050" dirty="0" smtClean="0">
              <a:latin typeface="Meiryo UI" panose="020B0604030504040204" pitchFamily="50" charset="-128"/>
              <a:ea typeface="Meiryo UI" panose="020B0604030504040204" pitchFamily="50" charset="-128"/>
            </a:endParaRPr>
          </a:p>
          <a:p>
            <a:pPr>
              <a:lnSpc>
                <a:spcPts val="1700"/>
              </a:lnSpc>
            </a:pPr>
            <a:r>
              <a:rPr lang="ja-JP" altLang="en-US" sz="1050" dirty="0">
                <a:latin typeface="Meiryo UI" panose="020B0604030504040204" pitchFamily="50" charset="-128"/>
                <a:ea typeface="Meiryo UI" panose="020B0604030504040204" pitchFamily="50" charset="-128"/>
              </a:rPr>
              <a:t>　</a:t>
            </a:r>
            <a:r>
              <a:rPr lang="ja-JP" altLang="ja-JP" sz="1050" dirty="0" smtClean="0">
                <a:latin typeface="Meiryo UI" panose="020B0604030504040204" pitchFamily="50" charset="-128"/>
                <a:ea typeface="Meiryo UI" panose="020B0604030504040204" pitchFamily="50" charset="-128"/>
              </a:rPr>
              <a:t>際</a:t>
            </a:r>
            <a:r>
              <a:rPr lang="ja-JP" altLang="ja-JP" sz="1050" dirty="0">
                <a:latin typeface="Meiryo UI" panose="020B0604030504040204" pitchFamily="50" charset="-128"/>
                <a:ea typeface="Meiryo UI" panose="020B0604030504040204" pitchFamily="50" charset="-128"/>
              </a:rPr>
              <a:t>都市にふさわしい環境を整備していくことが喫緊の</a:t>
            </a:r>
            <a:r>
              <a:rPr lang="ja-JP" altLang="ja-JP" sz="1050" dirty="0" smtClean="0">
                <a:latin typeface="Meiryo UI" panose="020B0604030504040204" pitchFamily="50" charset="-128"/>
                <a:ea typeface="Meiryo UI" panose="020B0604030504040204" pitchFamily="50" charset="-128"/>
              </a:rPr>
              <a:t>課題。</a:t>
            </a:r>
            <a:endParaRPr lang="en-US" altLang="ja-JP" sz="1050" dirty="0" smtClean="0">
              <a:latin typeface="Meiryo UI" panose="020B0604030504040204" pitchFamily="50" charset="-128"/>
              <a:ea typeface="Meiryo UI" panose="020B0604030504040204" pitchFamily="50" charset="-128"/>
            </a:endParaRPr>
          </a:p>
          <a:p>
            <a:pPr>
              <a:lnSpc>
                <a:spcPts val="1700"/>
              </a:lnSpc>
            </a:pPr>
            <a:r>
              <a:rPr lang="ja-JP" altLang="en-US" sz="1050" dirty="0" smtClean="0">
                <a:latin typeface="Meiryo UI" panose="020B0604030504040204" pitchFamily="50" charset="-128"/>
                <a:ea typeface="Meiryo UI" panose="020B0604030504040204" pitchFamily="50" charset="-128"/>
              </a:rPr>
              <a:t>〇　</a:t>
            </a:r>
            <a:r>
              <a:rPr lang="en-US" altLang="ja-JP" sz="1050" dirty="0" smtClean="0">
                <a:latin typeface="Meiryo UI" panose="020B0604030504040204" pitchFamily="50" charset="-128"/>
                <a:ea typeface="Meiryo UI" panose="020B0604030504040204" pitchFamily="50" charset="-128"/>
              </a:rPr>
              <a:t>2025</a:t>
            </a:r>
            <a:r>
              <a:rPr lang="ja-JP" altLang="en-US" sz="1050" dirty="0" smtClean="0">
                <a:latin typeface="Meiryo UI" panose="020B0604030504040204" pitchFamily="50" charset="-128"/>
                <a:ea typeface="Meiryo UI" panose="020B0604030504040204" pitchFamily="50" charset="-128"/>
              </a:rPr>
              <a:t>年</a:t>
            </a:r>
            <a:r>
              <a:rPr lang="ja-JP" altLang="ja-JP" sz="1050" dirty="0" smtClean="0">
                <a:latin typeface="Meiryo UI" panose="020B0604030504040204" pitchFamily="50" charset="-128"/>
                <a:ea typeface="Meiryo UI" panose="020B0604030504040204" pitchFamily="50" charset="-128"/>
              </a:rPr>
              <a:t>大阪</a:t>
            </a:r>
            <a:r>
              <a:rPr lang="ja-JP" altLang="ja-JP" sz="1050" dirty="0">
                <a:latin typeface="Meiryo UI" panose="020B0604030504040204" pitchFamily="50" charset="-128"/>
                <a:ea typeface="Meiryo UI" panose="020B0604030504040204" pitchFamily="50" charset="-128"/>
              </a:rPr>
              <a:t>・関西万博が目指す持続可能な開発目標（ＳＤＧｓ）においては、不平等の是正など</a:t>
            </a:r>
            <a:r>
              <a:rPr lang="ja-JP" altLang="ja-JP" sz="1050" dirty="0" smtClean="0">
                <a:latin typeface="Meiryo UI" panose="020B0604030504040204" pitchFamily="50" charset="-128"/>
                <a:ea typeface="Meiryo UI" panose="020B0604030504040204" pitchFamily="50" charset="-128"/>
              </a:rPr>
              <a:t>人々</a:t>
            </a:r>
            <a:endParaRPr lang="en-US" altLang="ja-JP" sz="1050" dirty="0" smtClean="0">
              <a:latin typeface="Meiryo UI" panose="020B0604030504040204" pitchFamily="50" charset="-128"/>
              <a:ea typeface="Meiryo UI" panose="020B0604030504040204" pitchFamily="50" charset="-128"/>
            </a:endParaRPr>
          </a:p>
          <a:p>
            <a:pPr>
              <a:lnSpc>
                <a:spcPts val="1700"/>
              </a:lnSpc>
            </a:pPr>
            <a:r>
              <a:rPr lang="ja-JP" altLang="en-US" sz="1050">
                <a:latin typeface="Meiryo UI" panose="020B0604030504040204" pitchFamily="50" charset="-128"/>
                <a:ea typeface="Meiryo UI" panose="020B0604030504040204" pitchFamily="50" charset="-128"/>
              </a:rPr>
              <a:t>　</a:t>
            </a:r>
            <a:r>
              <a:rPr lang="ja-JP" altLang="ja-JP" sz="1050" smtClean="0">
                <a:latin typeface="Meiryo UI" panose="020B0604030504040204" pitchFamily="50" charset="-128"/>
                <a:ea typeface="Meiryo UI" panose="020B0604030504040204" pitchFamily="50" charset="-128"/>
              </a:rPr>
              <a:t>の権利に</a:t>
            </a:r>
            <a:r>
              <a:rPr lang="ja-JP" altLang="ja-JP" sz="1050" dirty="0">
                <a:latin typeface="Meiryo UI" panose="020B0604030504040204" pitchFamily="50" charset="-128"/>
                <a:ea typeface="Meiryo UI" panose="020B0604030504040204" pitchFamily="50" charset="-128"/>
              </a:rPr>
              <a:t>関わる目標が掲げられており、その達成に向けた</a:t>
            </a:r>
            <a:r>
              <a:rPr lang="ja-JP" altLang="ja-JP" sz="1050" dirty="0" smtClean="0">
                <a:latin typeface="Meiryo UI" panose="020B0604030504040204" pitchFamily="50" charset="-128"/>
                <a:ea typeface="Meiryo UI" panose="020B0604030504040204" pitchFamily="50" charset="-128"/>
              </a:rPr>
              <a:t>取組</a:t>
            </a:r>
            <a:r>
              <a:rPr lang="ja-JP" altLang="en-US" sz="1050" dirty="0" smtClean="0">
                <a:latin typeface="Meiryo UI" panose="020B0604030504040204" pitchFamily="50" charset="-128"/>
                <a:ea typeface="Meiryo UI" panose="020B0604030504040204" pitchFamily="50" charset="-128"/>
              </a:rPr>
              <a:t>の推進が求められている。</a:t>
            </a:r>
            <a:endParaRPr lang="ja-JP" altLang="ja-JP" sz="1050" dirty="0">
              <a:latin typeface="Meiryo UI" panose="020B0604030504040204" pitchFamily="50" charset="-128"/>
              <a:ea typeface="Meiryo UI" panose="020B0604030504040204" pitchFamily="50" charset="-128"/>
            </a:endParaRPr>
          </a:p>
          <a:p>
            <a:pPr>
              <a:lnSpc>
                <a:spcPts val="1700"/>
              </a:lnSpc>
              <a:spcBef>
                <a:spcPts val="300"/>
              </a:spcBef>
            </a:pPr>
            <a:endParaRPr lang="ja-JP" altLang="en-US" sz="1050" dirty="0">
              <a:latin typeface="Meiryo UI" panose="020B0604030504040204" pitchFamily="50" charset="-128"/>
              <a:ea typeface="Meiryo UI" panose="020B0604030504040204" pitchFamily="50" charset="-128"/>
            </a:endParaRPr>
          </a:p>
        </p:txBody>
      </p:sp>
      <p:sp>
        <p:nvSpPr>
          <p:cNvPr id="16" name="正方形/長方形 15"/>
          <p:cNvSpPr/>
          <p:nvPr/>
        </p:nvSpPr>
        <p:spPr>
          <a:xfrm>
            <a:off x="11725107" y="169660"/>
            <a:ext cx="936104" cy="300048"/>
          </a:xfrm>
          <a:prstGeom prst="rect">
            <a:avLst/>
          </a:prstGeom>
          <a:ln w="12700"/>
        </p:spPr>
        <p:style>
          <a:lnRef idx="2">
            <a:schemeClr val="accent4"/>
          </a:lnRef>
          <a:fillRef idx="1">
            <a:schemeClr val="lt1"/>
          </a:fillRef>
          <a:effectRef idx="0">
            <a:schemeClr val="accent4"/>
          </a:effectRef>
          <a:fontRef idx="minor">
            <a:schemeClr val="dk1"/>
          </a:fontRef>
        </p:style>
        <p:txBody>
          <a:bodyPr rtlCol="0" anchor="b" anchorCtr="0"/>
          <a:lstStyle/>
          <a:p>
            <a:pPr algn="ctr">
              <a:lnSpc>
                <a:spcPts val="1300"/>
              </a:lnSpc>
              <a:spcBef>
                <a:spcPts val="600"/>
              </a:spcBef>
            </a:pPr>
            <a:r>
              <a:rPr kumimoji="1"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資料１</a:t>
            </a:r>
          </a:p>
        </p:txBody>
      </p:sp>
    </p:spTree>
    <p:extLst>
      <p:ext uri="{BB962C8B-B14F-4D97-AF65-F5344CB8AC3E}">
        <p14:creationId xmlns:p14="http://schemas.microsoft.com/office/powerpoint/2010/main" val="73889140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12700"/>
      </a:spPr>
      <a:bodyPr rtlCol="0" anchor="t" anchorCtr="0"/>
      <a:lstStyle>
        <a:defPPr algn="ctr">
          <a:lnSpc>
            <a:spcPts val="1300"/>
          </a:lnSpc>
          <a:defRPr kumimoji="1"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defRPr>
        </a:defPPr>
      </a:lstStyle>
      <a:style>
        <a:lnRef idx="2">
          <a:schemeClr val="accent4"/>
        </a:lnRef>
        <a:fillRef idx="1">
          <a:schemeClr val="lt1"/>
        </a:fillRef>
        <a:effectRef idx="0">
          <a:schemeClr val="accent4"/>
        </a:effectRef>
        <a:fontRef idx="minor">
          <a:schemeClr val="dk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7116C7A2EEC6E3468F68BEDF12CEBB32" ma:contentTypeVersion="0" ma:contentTypeDescription="新しいドキュメントを作成します。" ma:contentTypeScope="" ma:versionID="848e456176acf9a55071bd2a1b610f96">
  <xsd:schema xmlns:xsd="http://www.w3.org/2001/XMLSchema" xmlns:p="http://schemas.microsoft.com/office/2006/metadata/properties" targetNamespace="http://schemas.microsoft.com/office/2006/metadata/properties" ma:root="true" ma:fieldsID="f4cff559f9a06213828a8956bc5bb22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p:properties xmlns:p="http://schemas.microsoft.com/office/2006/metadata/properties" xmlns:xsi="http://www.w3.org/2001/XMLSchema-instanc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5524692-710C-4AB8-929F-51CA11DB236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6F8F60B8-E50E-496A-A400-982829A5F873}">
  <ds:schemaRefs>
    <ds:schemaRef ds:uri="http://purl.org/dc/dcmitype/"/>
    <ds:schemaRef ds:uri="http://purl.org/dc/elements/1.1/"/>
    <ds:schemaRef ds:uri="http://www.w3.org/XML/1998/namespace"/>
    <ds:schemaRef ds:uri="http://schemas.microsoft.com/office/2006/metadata/properties"/>
    <ds:schemaRef ds:uri="http://schemas.microsoft.com/office/2006/documentManagement/types"/>
    <ds:schemaRef ds:uri="http://schemas.openxmlformats.org/package/2006/metadata/core-properties"/>
    <ds:schemaRef ds:uri="http://purl.org/dc/terms/"/>
  </ds:schemaRefs>
</ds:datastoreItem>
</file>

<file path=customXml/itemProps3.xml><?xml version="1.0" encoding="utf-8"?>
<ds:datastoreItem xmlns:ds="http://schemas.openxmlformats.org/officeDocument/2006/customXml" ds:itemID="{8DA50154-025E-40AC-89BB-0C2793CAF68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7056</TotalTime>
  <Words>67</Words>
  <Application>Microsoft Office PowerPoint</Application>
  <PresentationFormat>A3 297x420 mm</PresentationFormat>
  <Paragraphs>76</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Meiryo UI</vt:lpstr>
      <vt:lpstr>ＭＳ Ｐゴシック</vt:lpstr>
      <vt:lpstr>ＭＳ ゴシック</vt:lpstr>
      <vt:lpstr>Arial</vt:lpstr>
      <vt:lpstr>Calibri</vt:lpstr>
      <vt:lpstr>Microsoft Himalaya</vt:lpstr>
      <vt:lpstr>Times New Roman</vt:lpstr>
      <vt:lpstr>Office ​​テーマ</vt:lpstr>
      <vt:lpstr>PowerPoint プレゼンテーション</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和田　真貴子</dc:creator>
  <cp:lastModifiedBy>大阪府</cp:lastModifiedBy>
  <cp:revision>503</cp:revision>
  <cp:lastPrinted>2019-07-29T00:25:15Z</cp:lastPrinted>
  <dcterms:created xsi:type="dcterms:W3CDTF">2014-05-26T00:07:34Z</dcterms:created>
  <dcterms:modified xsi:type="dcterms:W3CDTF">2019-07-29T00:25:16Z</dcterms:modified>
</cp:coreProperties>
</file>