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309" r:id="rId2"/>
    <p:sldId id="310" r:id="rId3"/>
  </p:sldIdLst>
  <p:sldSz cx="12801600" cy="9601200" type="A3"/>
  <p:notesSz cx="6807200" cy="9939338"/>
  <p:defaultTextStyle>
    <a:defPPr>
      <a:defRPr lang="ja-JP"/>
    </a:defPPr>
    <a:lvl1pPr marL="0" algn="l" defTabSz="1280006" rtl="0" eaLnBrk="1" latinLnBrk="0" hangingPunct="1">
      <a:defRPr kumimoji="1" sz="2520" kern="1200">
        <a:solidFill>
          <a:schemeClr val="tx1"/>
        </a:solidFill>
        <a:latin typeface="+mn-lt"/>
        <a:ea typeface="+mn-ea"/>
        <a:cs typeface="+mn-cs"/>
      </a:defRPr>
    </a:lvl1pPr>
    <a:lvl2pPr marL="640003" algn="l" defTabSz="1280006" rtl="0" eaLnBrk="1" latinLnBrk="0" hangingPunct="1">
      <a:defRPr kumimoji="1" sz="2520" kern="1200">
        <a:solidFill>
          <a:schemeClr val="tx1"/>
        </a:solidFill>
        <a:latin typeface="+mn-lt"/>
        <a:ea typeface="+mn-ea"/>
        <a:cs typeface="+mn-cs"/>
      </a:defRPr>
    </a:lvl2pPr>
    <a:lvl3pPr marL="1280006" algn="l" defTabSz="1280006" rtl="0" eaLnBrk="1" latinLnBrk="0" hangingPunct="1">
      <a:defRPr kumimoji="1" sz="2520" kern="1200">
        <a:solidFill>
          <a:schemeClr val="tx1"/>
        </a:solidFill>
        <a:latin typeface="+mn-lt"/>
        <a:ea typeface="+mn-ea"/>
        <a:cs typeface="+mn-cs"/>
      </a:defRPr>
    </a:lvl3pPr>
    <a:lvl4pPr marL="1920009" algn="l" defTabSz="1280006" rtl="0" eaLnBrk="1" latinLnBrk="0" hangingPunct="1">
      <a:defRPr kumimoji="1" sz="2520" kern="1200">
        <a:solidFill>
          <a:schemeClr val="tx1"/>
        </a:solidFill>
        <a:latin typeface="+mn-lt"/>
        <a:ea typeface="+mn-ea"/>
        <a:cs typeface="+mn-cs"/>
      </a:defRPr>
    </a:lvl4pPr>
    <a:lvl5pPr marL="2560013" algn="l" defTabSz="1280006" rtl="0" eaLnBrk="1" latinLnBrk="0" hangingPunct="1">
      <a:defRPr kumimoji="1" sz="2520" kern="1200">
        <a:solidFill>
          <a:schemeClr val="tx1"/>
        </a:solidFill>
        <a:latin typeface="+mn-lt"/>
        <a:ea typeface="+mn-ea"/>
        <a:cs typeface="+mn-cs"/>
      </a:defRPr>
    </a:lvl5pPr>
    <a:lvl6pPr marL="3200016" algn="l" defTabSz="1280006" rtl="0" eaLnBrk="1" latinLnBrk="0" hangingPunct="1">
      <a:defRPr kumimoji="1" sz="2520" kern="1200">
        <a:solidFill>
          <a:schemeClr val="tx1"/>
        </a:solidFill>
        <a:latin typeface="+mn-lt"/>
        <a:ea typeface="+mn-ea"/>
        <a:cs typeface="+mn-cs"/>
      </a:defRPr>
    </a:lvl6pPr>
    <a:lvl7pPr marL="3840019" algn="l" defTabSz="1280006" rtl="0" eaLnBrk="1" latinLnBrk="0" hangingPunct="1">
      <a:defRPr kumimoji="1" sz="2520" kern="1200">
        <a:solidFill>
          <a:schemeClr val="tx1"/>
        </a:solidFill>
        <a:latin typeface="+mn-lt"/>
        <a:ea typeface="+mn-ea"/>
        <a:cs typeface="+mn-cs"/>
      </a:defRPr>
    </a:lvl7pPr>
    <a:lvl8pPr marL="4480022" algn="l" defTabSz="1280006" rtl="0" eaLnBrk="1" latinLnBrk="0" hangingPunct="1">
      <a:defRPr kumimoji="1" sz="2520" kern="1200">
        <a:solidFill>
          <a:schemeClr val="tx1"/>
        </a:solidFill>
        <a:latin typeface="+mn-lt"/>
        <a:ea typeface="+mn-ea"/>
        <a:cs typeface="+mn-cs"/>
      </a:defRPr>
    </a:lvl8pPr>
    <a:lvl9pPr marL="5120025" algn="l" defTabSz="1280006"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FFD1"/>
    <a:srgbClr val="DBFFB7"/>
    <a:srgbClr val="CCFF99"/>
    <a:srgbClr val="FFCCCC"/>
    <a:srgbClr val="FF99CC"/>
    <a:srgbClr val="1D3B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250" autoAdjust="0"/>
    <p:restoredTop sz="94434" autoAdjust="0"/>
  </p:normalViewPr>
  <p:slideViewPr>
    <p:cSldViewPr>
      <p:cViewPr>
        <p:scale>
          <a:sx n="66" d="100"/>
          <a:sy n="66" d="100"/>
        </p:scale>
        <p:origin x="1128" y="-78"/>
      </p:cViewPr>
      <p:guideLst>
        <p:guide orient="horz" pos="3024"/>
        <p:guide pos="4032"/>
      </p:guideLst>
    </p:cSldViewPr>
  </p:slid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059967270555088"/>
          <c:y val="0.25834880494225437"/>
          <c:w val="0.67679688612694744"/>
          <c:h val="0.68844626751130078"/>
        </c:manualLayout>
      </c:layout>
      <c:pieChart>
        <c:varyColors val="1"/>
        <c:ser>
          <c:idx val="0"/>
          <c:order val="0"/>
          <c:tx>
            <c:strRef>
              <c:f>Sheet1!$B$1</c:f>
              <c:strCache>
                <c:ptCount val="1"/>
                <c:pt idx="0">
                  <c:v>客席面積</c:v>
                </c:pt>
              </c:strCache>
            </c:strRef>
          </c:tx>
          <c:spPr>
            <a:ln>
              <a:solidFill>
                <a:schemeClr val="tx1"/>
              </a:solidFill>
            </a:ln>
          </c:spPr>
          <c:dPt>
            <c:idx val="0"/>
            <c:bubble3D val="0"/>
            <c:spPr>
              <a:solidFill>
                <a:schemeClr val="accent1"/>
              </a:solidFill>
              <a:ln w="19050">
                <a:solidFill>
                  <a:schemeClr val="tx1"/>
                </a:solidFill>
              </a:ln>
              <a:effectLst/>
            </c:spPr>
            <c:extLst>
              <c:ext xmlns:c16="http://schemas.microsoft.com/office/drawing/2014/chart" uri="{C3380CC4-5D6E-409C-BE32-E72D297353CC}">
                <c16:uniqueId val="{00000003-27F8-4E5A-A189-AFBE66D8717B}"/>
              </c:ext>
            </c:extLst>
          </c:dPt>
          <c:dPt>
            <c:idx val="1"/>
            <c:bubble3D val="0"/>
            <c:spPr>
              <a:solidFill>
                <a:schemeClr val="accent2"/>
              </a:solidFill>
              <a:ln w="19050">
                <a:solidFill>
                  <a:schemeClr val="tx1"/>
                </a:solidFill>
              </a:ln>
              <a:effectLst/>
            </c:spPr>
            <c:extLst>
              <c:ext xmlns:c16="http://schemas.microsoft.com/office/drawing/2014/chart" uri="{C3380CC4-5D6E-409C-BE32-E72D297353CC}">
                <c16:uniqueId val="{00000004-27F8-4E5A-A189-AFBE66D8717B}"/>
              </c:ext>
            </c:extLst>
          </c:dPt>
          <c:dPt>
            <c:idx val="2"/>
            <c:bubble3D val="0"/>
            <c:spPr>
              <a:solidFill>
                <a:schemeClr val="accent3"/>
              </a:solidFill>
              <a:ln w="19050">
                <a:solidFill>
                  <a:schemeClr val="tx1"/>
                </a:solidFill>
              </a:ln>
              <a:effectLst/>
            </c:spPr>
            <c:extLst>
              <c:ext xmlns:c16="http://schemas.microsoft.com/office/drawing/2014/chart" uri="{C3380CC4-5D6E-409C-BE32-E72D297353CC}">
                <c16:uniqueId val="{00000001-27F8-4E5A-A189-AFBE66D8717B}"/>
              </c:ext>
            </c:extLst>
          </c:dPt>
          <c:dPt>
            <c:idx val="3"/>
            <c:bubble3D val="0"/>
            <c:spPr>
              <a:solidFill>
                <a:schemeClr val="accent4"/>
              </a:solidFill>
              <a:ln w="19050">
                <a:solidFill>
                  <a:schemeClr val="tx1"/>
                </a:solidFill>
              </a:ln>
              <a:effectLst/>
            </c:spPr>
            <c:extLst>
              <c:ext xmlns:c16="http://schemas.microsoft.com/office/drawing/2014/chart" uri="{C3380CC4-5D6E-409C-BE32-E72D297353CC}">
                <c16:uniqueId val="{00000002-27F8-4E5A-A189-AFBE66D8717B}"/>
              </c:ext>
            </c:extLst>
          </c:dPt>
          <c:dLbls>
            <c:dLbl>
              <c:idx val="0"/>
              <c:layout>
                <c:manualLayout>
                  <c:x val="-0.20236614971284969"/>
                  <c:y val="4.5490138766348935E-2"/>
                </c:manualLayout>
              </c:layout>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6612060272292276"/>
                      <c:h val="0.2725646424569817"/>
                    </c:manualLayout>
                  </c15:layout>
                </c:ext>
                <c:ext xmlns:c16="http://schemas.microsoft.com/office/drawing/2014/chart" uri="{C3380CC4-5D6E-409C-BE32-E72D297353CC}">
                  <c16:uniqueId val="{00000003-27F8-4E5A-A189-AFBE66D8717B}"/>
                </c:ext>
              </c:extLst>
            </c:dLbl>
            <c:dLbl>
              <c:idx val="1"/>
              <c:layout>
                <c:manualLayout>
                  <c:x val="0.22713718894437504"/>
                  <c:y val="-0.13042611427158943"/>
                </c:manualLayout>
              </c:layout>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4625775195306024"/>
                      <c:h val="0.2725646424569817"/>
                    </c:manualLayout>
                  </c15:layout>
                </c:ext>
                <c:ext xmlns:c16="http://schemas.microsoft.com/office/drawing/2014/chart" uri="{C3380CC4-5D6E-409C-BE32-E72D297353CC}">
                  <c16:uniqueId val="{00000004-27F8-4E5A-A189-AFBE66D8717B}"/>
                </c:ext>
              </c:extLst>
            </c:dLbl>
            <c:dLbl>
              <c:idx val="2"/>
              <c:delete val="1"/>
              <c:extLst>
                <c:ext xmlns:c15="http://schemas.microsoft.com/office/drawing/2012/chart" uri="{CE6537A1-D6FC-4f65-9D91-7224C49458BB}"/>
                <c:ext xmlns:c16="http://schemas.microsoft.com/office/drawing/2014/chart" uri="{C3380CC4-5D6E-409C-BE32-E72D297353CC}">
                  <c16:uniqueId val="{00000001-27F8-4E5A-A189-AFBE66D8717B}"/>
                </c:ext>
              </c:extLst>
            </c:dLbl>
            <c:dLbl>
              <c:idx val="3"/>
              <c:layout>
                <c:manualLayout>
                  <c:x val="-3.9566435164050506E-2"/>
                  <c:y val="8.7216120785001475E-2"/>
                </c:manualLayout>
              </c:layout>
              <c:spPr>
                <a:noFill/>
                <a:ln>
                  <a:noFill/>
                </a:ln>
                <a:effectLst/>
              </c:spPr>
              <c:txPr>
                <a:bodyPr rot="0" spcFirstLastPara="1" vertOverflow="ellipsis" vert="horz" wrap="square" anchor="ctr" anchorCtr="1"/>
                <a:lstStyle/>
                <a:p>
                  <a:pPr>
                    <a:lnSpc>
                      <a:spcPts val="1100"/>
                    </a:lnSpc>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7438812437844146"/>
                      <c:h val="0.26683608755036164"/>
                    </c:manualLayout>
                  </c15:layout>
                </c:ext>
                <c:ext xmlns:c16="http://schemas.microsoft.com/office/drawing/2014/chart" uri="{C3380CC4-5D6E-409C-BE32-E72D297353CC}">
                  <c16:uniqueId val="{00000002-27F8-4E5A-A189-AFBE66D8717B}"/>
                </c:ext>
              </c:extLst>
            </c:dLbl>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ctr"/>
            <c:showLegendKey val="0"/>
            <c:showVal val="0"/>
            <c:showCatName val="1"/>
            <c:showSerName val="0"/>
            <c:showPercent val="1"/>
            <c:showBubbleSize val="0"/>
            <c:showLeaderLines val="0"/>
            <c:extLst>
              <c:ext xmlns:c15="http://schemas.microsoft.com/office/drawing/2012/chart" uri="{CE6537A1-D6FC-4f65-9D91-7224C49458BB}"/>
            </c:extLst>
          </c:dLbls>
          <c:cat>
            <c:strRef>
              <c:f>Sheet1!$A$2:$A$5</c:f>
              <c:strCache>
                <c:ptCount val="4"/>
                <c:pt idx="0">
                  <c:v>～30㎡</c:v>
                </c:pt>
                <c:pt idx="1">
                  <c:v>30～50㎡</c:v>
                </c:pt>
                <c:pt idx="2">
                  <c:v>50～100㎡</c:v>
                </c:pt>
                <c:pt idx="3">
                  <c:v>100㎡～</c:v>
                </c:pt>
              </c:strCache>
            </c:strRef>
          </c:cat>
          <c:val>
            <c:numRef>
              <c:f>Sheet1!$B$2:$B$5</c:f>
              <c:numCache>
                <c:formatCode>General</c:formatCode>
                <c:ptCount val="4"/>
                <c:pt idx="0">
                  <c:v>451</c:v>
                </c:pt>
                <c:pt idx="1">
                  <c:v>283</c:v>
                </c:pt>
                <c:pt idx="2">
                  <c:v>161</c:v>
                </c:pt>
                <c:pt idx="3">
                  <c:v>72</c:v>
                </c:pt>
              </c:numCache>
            </c:numRef>
          </c:val>
          <c:extLst>
            <c:ext xmlns:c16="http://schemas.microsoft.com/office/drawing/2014/chart" uri="{C3380CC4-5D6E-409C-BE32-E72D297353CC}">
              <c16:uniqueId val="{00000000-27F8-4E5A-A189-AFBE66D8717B}"/>
            </c:ext>
          </c:extLst>
        </c:ser>
        <c:dLbls>
          <c:showLegendKey val="0"/>
          <c:showVal val="0"/>
          <c:showCatName val="1"/>
          <c:showSerName val="0"/>
          <c:showPercent val="1"/>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solidFill>
            <a:schemeClr val="tx1"/>
          </a:solidFill>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0"/>
            <a:ext cx="2949575" cy="496888"/>
          </a:xfrm>
          <a:prstGeom prst="rect">
            <a:avLst/>
          </a:prstGeom>
        </p:spPr>
        <p:txBody>
          <a:bodyPr vert="horz" lIns="91401" tIns="45700" rIns="91401" bIns="4570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5" y="0"/>
            <a:ext cx="2949575" cy="496888"/>
          </a:xfrm>
          <a:prstGeom prst="rect">
            <a:avLst/>
          </a:prstGeom>
        </p:spPr>
        <p:txBody>
          <a:bodyPr vert="horz" lIns="91401" tIns="45700" rIns="91401" bIns="45700" rtlCol="0"/>
          <a:lstStyle>
            <a:lvl1pPr algn="r">
              <a:defRPr sz="1200"/>
            </a:lvl1pPr>
          </a:lstStyle>
          <a:p>
            <a:fld id="{E2B4D0E0-6539-4688-BD3B-14E68F079C13}" type="datetimeFigureOut">
              <a:rPr kumimoji="1" lang="ja-JP" altLang="en-US" smtClean="0"/>
              <a:t>2019/2/12</a:t>
            </a:fld>
            <a:endParaRPr kumimoji="1" lang="ja-JP" altLang="en-US"/>
          </a:p>
        </p:txBody>
      </p:sp>
      <p:sp>
        <p:nvSpPr>
          <p:cNvPr id="4" name="フッター プレースホルダー 3"/>
          <p:cNvSpPr>
            <a:spLocks noGrp="1"/>
          </p:cNvSpPr>
          <p:nvPr>
            <p:ph type="ftr" sz="quarter" idx="2"/>
          </p:nvPr>
        </p:nvSpPr>
        <p:spPr>
          <a:xfrm>
            <a:off x="7" y="9440863"/>
            <a:ext cx="2949575" cy="496887"/>
          </a:xfrm>
          <a:prstGeom prst="rect">
            <a:avLst/>
          </a:prstGeom>
        </p:spPr>
        <p:txBody>
          <a:bodyPr vert="horz" lIns="91401" tIns="45700" rIns="91401" bIns="4570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5" y="9440863"/>
            <a:ext cx="2949575" cy="496887"/>
          </a:xfrm>
          <a:prstGeom prst="rect">
            <a:avLst/>
          </a:prstGeom>
        </p:spPr>
        <p:txBody>
          <a:bodyPr vert="horz" lIns="91401" tIns="45700" rIns="91401" bIns="45700" rtlCol="0" anchor="b"/>
          <a:lstStyle>
            <a:lvl1pPr algn="r">
              <a:defRPr sz="1200"/>
            </a:lvl1pPr>
          </a:lstStyle>
          <a:p>
            <a:fld id="{D9B4F904-B0B3-40BF-8A83-98BB06353D69}" type="slidenum">
              <a:rPr kumimoji="1" lang="ja-JP" altLang="en-US" smtClean="0"/>
              <a:t>‹#›</a:t>
            </a:fld>
            <a:endParaRPr kumimoji="1" lang="ja-JP" altLang="en-US"/>
          </a:p>
        </p:txBody>
      </p:sp>
    </p:spTree>
    <p:extLst>
      <p:ext uri="{BB962C8B-B14F-4D97-AF65-F5344CB8AC3E}">
        <p14:creationId xmlns:p14="http://schemas.microsoft.com/office/powerpoint/2010/main" val="35289798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0"/>
            <a:ext cx="2949575" cy="496888"/>
          </a:xfrm>
          <a:prstGeom prst="rect">
            <a:avLst/>
          </a:prstGeom>
        </p:spPr>
        <p:txBody>
          <a:bodyPr vert="horz" lIns="91401" tIns="45700" rIns="91401" bIns="4570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5" y="0"/>
            <a:ext cx="2949575" cy="496888"/>
          </a:xfrm>
          <a:prstGeom prst="rect">
            <a:avLst/>
          </a:prstGeom>
        </p:spPr>
        <p:txBody>
          <a:bodyPr vert="horz" lIns="91401" tIns="45700" rIns="91401" bIns="45700" rtlCol="0"/>
          <a:lstStyle>
            <a:lvl1pPr algn="r">
              <a:defRPr sz="1200"/>
            </a:lvl1pPr>
          </a:lstStyle>
          <a:p>
            <a:fld id="{31AB1D8C-D73B-4189-8131-09C7C8AA31A9}" type="datetimeFigureOut">
              <a:rPr kumimoji="1" lang="ja-JP" altLang="en-US" smtClean="0"/>
              <a:t>2019/2/12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01" tIns="45700" rIns="91401" bIns="45700" rtlCol="0" anchor="ctr"/>
          <a:lstStyle/>
          <a:p>
            <a:endParaRPr lang="ja-JP" altLang="en-US"/>
          </a:p>
        </p:txBody>
      </p:sp>
      <p:sp>
        <p:nvSpPr>
          <p:cNvPr id="5" name="ノート プレースホルダー 4"/>
          <p:cNvSpPr>
            <a:spLocks noGrp="1"/>
          </p:cNvSpPr>
          <p:nvPr>
            <p:ph type="body" sz="quarter" idx="3"/>
          </p:nvPr>
        </p:nvSpPr>
        <p:spPr>
          <a:xfrm>
            <a:off x="681045" y="4721225"/>
            <a:ext cx="5445125" cy="4471988"/>
          </a:xfrm>
          <a:prstGeom prst="rect">
            <a:avLst/>
          </a:prstGeom>
        </p:spPr>
        <p:txBody>
          <a:bodyPr vert="horz" lIns="91401" tIns="45700" rIns="91401" bIns="4570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7" y="9440863"/>
            <a:ext cx="2949575" cy="496887"/>
          </a:xfrm>
          <a:prstGeom prst="rect">
            <a:avLst/>
          </a:prstGeom>
        </p:spPr>
        <p:txBody>
          <a:bodyPr vert="horz" lIns="91401" tIns="45700" rIns="91401" bIns="4570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5" y="9440863"/>
            <a:ext cx="2949575" cy="496887"/>
          </a:xfrm>
          <a:prstGeom prst="rect">
            <a:avLst/>
          </a:prstGeom>
        </p:spPr>
        <p:txBody>
          <a:bodyPr vert="horz" lIns="91401" tIns="45700" rIns="91401" bIns="45700" rtlCol="0" anchor="b"/>
          <a:lstStyle>
            <a:lvl1pPr algn="r">
              <a:defRPr sz="1200"/>
            </a:lvl1pPr>
          </a:lstStyle>
          <a:p>
            <a:fld id="{9DC635DE-FDCE-4FA9-BDB4-5386CB75D906}" type="slidenum">
              <a:rPr kumimoji="1" lang="ja-JP" altLang="en-US" smtClean="0"/>
              <a:t>‹#›</a:t>
            </a:fld>
            <a:endParaRPr kumimoji="1" lang="ja-JP" altLang="en-US"/>
          </a:p>
        </p:txBody>
      </p:sp>
    </p:spTree>
    <p:extLst>
      <p:ext uri="{BB962C8B-B14F-4D97-AF65-F5344CB8AC3E}">
        <p14:creationId xmlns:p14="http://schemas.microsoft.com/office/powerpoint/2010/main" val="4030485559"/>
      </p:ext>
    </p:extLst>
  </p:cSld>
  <p:clrMap bg1="lt1" tx1="dk1" bg2="lt2" tx2="dk2" accent1="accent1" accent2="accent2" accent3="accent3" accent4="accent4" accent5="accent5" accent6="accent6" hlink="hlink" folHlink="folHlink"/>
  <p:hf hdr="0" ftr="0" dt="0"/>
  <p:notesStyle>
    <a:lvl1pPr marL="0" algn="l" defTabSz="1280006" rtl="0" eaLnBrk="1" latinLnBrk="0" hangingPunct="1">
      <a:defRPr kumimoji="1" sz="1680" kern="1200">
        <a:solidFill>
          <a:schemeClr val="tx1"/>
        </a:solidFill>
        <a:latin typeface="+mn-lt"/>
        <a:ea typeface="+mn-ea"/>
        <a:cs typeface="+mn-cs"/>
      </a:defRPr>
    </a:lvl1pPr>
    <a:lvl2pPr marL="640003" algn="l" defTabSz="1280006" rtl="0" eaLnBrk="1" latinLnBrk="0" hangingPunct="1">
      <a:defRPr kumimoji="1" sz="1680" kern="1200">
        <a:solidFill>
          <a:schemeClr val="tx1"/>
        </a:solidFill>
        <a:latin typeface="+mn-lt"/>
        <a:ea typeface="+mn-ea"/>
        <a:cs typeface="+mn-cs"/>
      </a:defRPr>
    </a:lvl2pPr>
    <a:lvl3pPr marL="1280006" algn="l" defTabSz="1280006" rtl="0" eaLnBrk="1" latinLnBrk="0" hangingPunct="1">
      <a:defRPr kumimoji="1" sz="1680" kern="1200">
        <a:solidFill>
          <a:schemeClr val="tx1"/>
        </a:solidFill>
        <a:latin typeface="+mn-lt"/>
        <a:ea typeface="+mn-ea"/>
        <a:cs typeface="+mn-cs"/>
      </a:defRPr>
    </a:lvl3pPr>
    <a:lvl4pPr marL="1920009" algn="l" defTabSz="1280006" rtl="0" eaLnBrk="1" latinLnBrk="0" hangingPunct="1">
      <a:defRPr kumimoji="1" sz="1680" kern="1200">
        <a:solidFill>
          <a:schemeClr val="tx1"/>
        </a:solidFill>
        <a:latin typeface="+mn-lt"/>
        <a:ea typeface="+mn-ea"/>
        <a:cs typeface="+mn-cs"/>
      </a:defRPr>
    </a:lvl4pPr>
    <a:lvl5pPr marL="2560013" algn="l" defTabSz="1280006" rtl="0" eaLnBrk="1" latinLnBrk="0" hangingPunct="1">
      <a:defRPr kumimoji="1" sz="1680" kern="1200">
        <a:solidFill>
          <a:schemeClr val="tx1"/>
        </a:solidFill>
        <a:latin typeface="+mn-lt"/>
        <a:ea typeface="+mn-ea"/>
        <a:cs typeface="+mn-cs"/>
      </a:defRPr>
    </a:lvl5pPr>
    <a:lvl6pPr marL="3200016" algn="l" defTabSz="1280006" rtl="0" eaLnBrk="1" latinLnBrk="0" hangingPunct="1">
      <a:defRPr kumimoji="1" sz="1680" kern="1200">
        <a:solidFill>
          <a:schemeClr val="tx1"/>
        </a:solidFill>
        <a:latin typeface="+mn-lt"/>
        <a:ea typeface="+mn-ea"/>
        <a:cs typeface="+mn-cs"/>
      </a:defRPr>
    </a:lvl6pPr>
    <a:lvl7pPr marL="3840019" algn="l" defTabSz="1280006" rtl="0" eaLnBrk="1" latinLnBrk="0" hangingPunct="1">
      <a:defRPr kumimoji="1" sz="1680" kern="1200">
        <a:solidFill>
          <a:schemeClr val="tx1"/>
        </a:solidFill>
        <a:latin typeface="+mn-lt"/>
        <a:ea typeface="+mn-ea"/>
        <a:cs typeface="+mn-cs"/>
      </a:defRPr>
    </a:lvl7pPr>
    <a:lvl8pPr marL="4480022" algn="l" defTabSz="1280006" rtl="0" eaLnBrk="1" latinLnBrk="0" hangingPunct="1">
      <a:defRPr kumimoji="1" sz="1680" kern="1200">
        <a:solidFill>
          <a:schemeClr val="tx1"/>
        </a:solidFill>
        <a:latin typeface="+mn-lt"/>
        <a:ea typeface="+mn-ea"/>
        <a:cs typeface="+mn-cs"/>
      </a:defRPr>
    </a:lvl8pPr>
    <a:lvl9pPr marL="5120025" algn="l" defTabSz="1280006"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DC635DE-FDCE-4FA9-BDB4-5386CB75D906}" type="slidenum">
              <a:rPr kumimoji="1" lang="ja-JP" altLang="en-US" smtClean="0"/>
              <a:t>1</a:t>
            </a:fld>
            <a:endParaRPr kumimoji="1" lang="ja-JP" altLang="en-US"/>
          </a:p>
        </p:txBody>
      </p:sp>
    </p:spTree>
    <p:extLst>
      <p:ext uri="{BB962C8B-B14F-4D97-AF65-F5344CB8AC3E}">
        <p14:creationId xmlns:p14="http://schemas.microsoft.com/office/powerpoint/2010/main" val="1119307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DC635DE-FDCE-4FA9-BDB4-5386CB75D906}" type="slidenum">
              <a:rPr kumimoji="1" lang="ja-JP" altLang="en-US" smtClean="0"/>
              <a:t>2</a:t>
            </a:fld>
            <a:endParaRPr kumimoji="1" lang="ja-JP" altLang="en-US"/>
          </a:p>
        </p:txBody>
      </p:sp>
    </p:spTree>
    <p:extLst>
      <p:ext uri="{BB962C8B-B14F-4D97-AF65-F5344CB8AC3E}">
        <p14:creationId xmlns:p14="http://schemas.microsoft.com/office/powerpoint/2010/main" val="2351737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7"/>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93" indent="0" algn="ctr">
              <a:buNone/>
              <a:defRPr>
                <a:solidFill>
                  <a:schemeClr val="tx1">
                    <a:tint val="75000"/>
                  </a:schemeClr>
                </a:solidFill>
              </a:defRPr>
            </a:lvl2pPr>
            <a:lvl3pPr marL="1280185" indent="0" algn="ctr">
              <a:buNone/>
              <a:defRPr>
                <a:solidFill>
                  <a:schemeClr val="tx1">
                    <a:tint val="75000"/>
                  </a:schemeClr>
                </a:solidFill>
              </a:defRPr>
            </a:lvl3pPr>
            <a:lvl4pPr marL="1920278" indent="0" algn="ctr">
              <a:buNone/>
              <a:defRPr>
                <a:solidFill>
                  <a:schemeClr val="tx1">
                    <a:tint val="75000"/>
                  </a:schemeClr>
                </a:solidFill>
              </a:defRPr>
            </a:lvl4pPr>
            <a:lvl5pPr marL="2560372" indent="0" algn="ctr">
              <a:buNone/>
              <a:defRPr>
                <a:solidFill>
                  <a:schemeClr val="tx1">
                    <a:tint val="75000"/>
                  </a:schemeClr>
                </a:solidFill>
              </a:defRPr>
            </a:lvl5pPr>
            <a:lvl6pPr marL="3200464" indent="0" algn="ctr">
              <a:buNone/>
              <a:defRPr>
                <a:solidFill>
                  <a:schemeClr val="tx1">
                    <a:tint val="75000"/>
                  </a:schemeClr>
                </a:solidFill>
              </a:defRPr>
            </a:lvl6pPr>
            <a:lvl7pPr marL="3840557" indent="0" algn="ctr">
              <a:buNone/>
              <a:defRPr>
                <a:solidFill>
                  <a:schemeClr val="tx1">
                    <a:tint val="75000"/>
                  </a:schemeClr>
                </a:solidFill>
              </a:defRPr>
            </a:lvl7pPr>
            <a:lvl8pPr marL="4480650" indent="0" algn="ctr">
              <a:buNone/>
              <a:defRPr>
                <a:solidFill>
                  <a:schemeClr val="tx1">
                    <a:tint val="75000"/>
                  </a:schemeClr>
                </a:solidFill>
              </a:defRPr>
            </a:lvl8pPr>
            <a:lvl9pPr marL="512074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D572F05-ACC0-470A-B788-79423D4DD79F}" type="datetime1">
              <a:rPr kumimoji="1" lang="ja-JP" altLang="en-US" smtClean="0"/>
              <a:t>2019/2/12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1811385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A801597-B678-4F33-BF72-A99C5F7E6C6E}" type="datetime1">
              <a:rPr kumimoji="1" lang="ja-JP" altLang="en-US" smtClean="0"/>
              <a:t>2019/2/12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301710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5"/>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5"/>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686E735-9301-47C4-949E-EFF090FB74B9}" type="datetime1">
              <a:rPr kumimoji="1" lang="ja-JP" altLang="en-US" smtClean="0"/>
              <a:t>2019/2/12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2719435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BDD6BAA-9F94-4927-8101-FD0B27F23B3C}" type="datetime1">
              <a:rPr kumimoji="1" lang="ja-JP" altLang="en-US" smtClean="0"/>
              <a:t>2019/2/12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3627962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2"/>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400"/>
            <a:ext cx="10881360" cy="2100262"/>
          </a:xfrm>
        </p:spPr>
        <p:txBody>
          <a:bodyPr anchor="b"/>
          <a:lstStyle>
            <a:lvl1pPr marL="0" indent="0">
              <a:buNone/>
              <a:defRPr sz="2800">
                <a:solidFill>
                  <a:schemeClr val="tx1">
                    <a:tint val="75000"/>
                  </a:schemeClr>
                </a:solidFill>
              </a:defRPr>
            </a:lvl1pPr>
            <a:lvl2pPr marL="640093" indent="0">
              <a:buNone/>
              <a:defRPr sz="2520">
                <a:solidFill>
                  <a:schemeClr val="tx1">
                    <a:tint val="75000"/>
                  </a:schemeClr>
                </a:solidFill>
              </a:defRPr>
            </a:lvl2pPr>
            <a:lvl3pPr marL="1280185" indent="0">
              <a:buNone/>
              <a:defRPr sz="2240">
                <a:solidFill>
                  <a:schemeClr val="tx1">
                    <a:tint val="75000"/>
                  </a:schemeClr>
                </a:solidFill>
              </a:defRPr>
            </a:lvl3pPr>
            <a:lvl4pPr marL="1920278" indent="0">
              <a:buNone/>
              <a:defRPr sz="1960">
                <a:solidFill>
                  <a:schemeClr val="tx1">
                    <a:tint val="75000"/>
                  </a:schemeClr>
                </a:solidFill>
              </a:defRPr>
            </a:lvl4pPr>
            <a:lvl5pPr marL="2560372" indent="0">
              <a:buNone/>
              <a:defRPr sz="1960">
                <a:solidFill>
                  <a:schemeClr val="tx1">
                    <a:tint val="75000"/>
                  </a:schemeClr>
                </a:solidFill>
              </a:defRPr>
            </a:lvl5pPr>
            <a:lvl6pPr marL="3200464" indent="0">
              <a:buNone/>
              <a:defRPr sz="1960">
                <a:solidFill>
                  <a:schemeClr val="tx1">
                    <a:tint val="75000"/>
                  </a:schemeClr>
                </a:solidFill>
              </a:defRPr>
            </a:lvl6pPr>
            <a:lvl7pPr marL="3840557" indent="0">
              <a:buNone/>
              <a:defRPr sz="1960">
                <a:solidFill>
                  <a:schemeClr val="tx1">
                    <a:tint val="75000"/>
                  </a:schemeClr>
                </a:solidFill>
              </a:defRPr>
            </a:lvl7pPr>
            <a:lvl8pPr marL="4480650" indent="0">
              <a:buNone/>
              <a:defRPr sz="1960">
                <a:solidFill>
                  <a:schemeClr val="tx1">
                    <a:tint val="75000"/>
                  </a:schemeClr>
                </a:solidFill>
              </a:defRPr>
            </a:lvl8pPr>
            <a:lvl9pPr marL="5120742" indent="0">
              <a:buNone/>
              <a:defRPr sz="196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4036CDF-D6BD-4721-8D75-18D99362A71B}" type="datetime1">
              <a:rPr kumimoji="1" lang="ja-JP" altLang="en-US" smtClean="0"/>
              <a:t>2019/2/12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303478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2"/>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2"/>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33D7D1F-DF89-41F0-973F-56CC098F3593}" type="datetime1">
              <a:rPr kumimoji="1" lang="ja-JP" altLang="en-US" smtClean="0"/>
              <a:t>2019/2/12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3217666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360" b="1"/>
            </a:lvl1pPr>
            <a:lvl2pPr marL="640093" indent="0">
              <a:buNone/>
              <a:defRPr sz="2800" b="1"/>
            </a:lvl2pPr>
            <a:lvl3pPr marL="1280185" indent="0">
              <a:buNone/>
              <a:defRPr sz="2520" b="1"/>
            </a:lvl3pPr>
            <a:lvl4pPr marL="1920278" indent="0">
              <a:buNone/>
              <a:defRPr sz="2240" b="1"/>
            </a:lvl4pPr>
            <a:lvl5pPr marL="2560372" indent="0">
              <a:buNone/>
              <a:defRPr sz="2240" b="1"/>
            </a:lvl5pPr>
            <a:lvl6pPr marL="3200464" indent="0">
              <a:buNone/>
              <a:defRPr sz="2240" b="1"/>
            </a:lvl6pPr>
            <a:lvl7pPr marL="3840557" indent="0">
              <a:buNone/>
              <a:defRPr sz="2240" b="1"/>
            </a:lvl7pPr>
            <a:lvl8pPr marL="4480650" indent="0">
              <a:buNone/>
              <a:defRPr sz="2240" b="1"/>
            </a:lvl8pPr>
            <a:lvl9pPr marL="5120742" indent="0">
              <a:buNone/>
              <a:defRPr sz="224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7" y="2149158"/>
            <a:ext cx="5658485" cy="895667"/>
          </a:xfrm>
        </p:spPr>
        <p:txBody>
          <a:bodyPr anchor="b"/>
          <a:lstStyle>
            <a:lvl1pPr marL="0" indent="0">
              <a:buNone/>
              <a:defRPr sz="3360" b="1"/>
            </a:lvl1pPr>
            <a:lvl2pPr marL="640093" indent="0">
              <a:buNone/>
              <a:defRPr sz="2800" b="1"/>
            </a:lvl2pPr>
            <a:lvl3pPr marL="1280185" indent="0">
              <a:buNone/>
              <a:defRPr sz="2520" b="1"/>
            </a:lvl3pPr>
            <a:lvl4pPr marL="1920278" indent="0">
              <a:buNone/>
              <a:defRPr sz="2240" b="1"/>
            </a:lvl4pPr>
            <a:lvl5pPr marL="2560372" indent="0">
              <a:buNone/>
              <a:defRPr sz="2240" b="1"/>
            </a:lvl5pPr>
            <a:lvl6pPr marL="3200464" indent="0">
              <a:buNone/>
              <a:defRPr sz="2240" b="1"/>
            </a:lvl6pPr>
            <a:lvl7pPr marL="3840557" indent="0">
              <a:buNone/>
              <a:defRPr sz="2240" b="1"/>
            </a:lvl7pPr>
            <a:lvl8pPr marL="4480650" indent="0">
              <a:buNone/>
              <a:defRPr sz="2240" b="1"/>
            </a:lvl8pPr>
            <a:lvl9pPr marL="5120742" indent="0">
              <a:buNone/>
              <a:defRPr sz="224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7" y="3044825"/>
            <a:ext cx="5658485"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EE66647-E15D-4BFC-90F3-C81C19E0B7B7}" type="datetime1">
              <a:rPr kumimoji="1" lang="ja-JP" altLang="en-US" smtClean="0"/>
              <a:t>2019/2/12</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2748830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19B1159-0418-41FE-AEBC-6AEF658D235B}" type="datetime1">
              <a:rPr kumimoji="1" lang="ja-JP" altLang="en-US" smtClean="0"/>
              <a:t>2019/2/12</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2241273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74305A5-C790-444B-9E14-0459372F31FB}" type="datetime1">
              <a:rPr kumimoji="1" lang="ja-JP" altLang="en-US" smtClean="0"/>
              <a:t>2019/2/12</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712228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2"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2"/>
            <a:ext cx="7156450"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2" y="2009142"/>
            <a:ext cx="4211638" cy="6567488"/>
          </a:xfrm>
        </p:spPr>
        <p:txBody>
          <a:bodyPr/>
          <a:lstStyle>
            <a:lvl1pPr marL="0" indent="0">
              <a:buNone/>
              <a:defRPr sz="1960"/>
            </a:lvl1pPr>
            <a:lvl2pPr marL="640093" indent="0">
              <a:buNone/>
              <a:defRPr sz="1680"/>
            </a:lvl2pPr>
            <a:lvl3pPr marL="1280185" indent="0">
              <a:buNone/>
              <a:defRPr sz="1400"/>
            </a:lvl3pPr>
            <a:lvl4pPr marL="1920278" indent="0">
              <a:buNone/>
              <a:defRPr sz="1260"/>
            </a:lvl4pPr>
            <a:lvl5pPr marL="2560372" indent="0">
              <a:buNone/>
              <a:defRPr sz="1260"/>
            </a:lvl5pPr>
            <a:lvl6pPr marL="3200464" indent="0">
              <a:buNone/>
              <a:defRPr sz="1260"/>
            </a:lvl6pPr>
            <a:lvl7pPr marL="3840557" indent="0">
              <a:buNone/>
              <a:defRPr sz="1260"/>
            </a:lvl7pPr>
            <a:lvl8pPr marL="4480650" indent="0">
              <a:buNone/>
              <a:defRPr sz="1260"/>
            </a:lvl8pPr>
            <a:lvl9pPr marL="5120742" indent="0">
              <a:buNone/>
              <a:defRPr sz="126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9F8D1C9-60D8-4CDF-8AAB-CCD122181DD2}" type="datetime1">
              <a:rPr kumimoji="1" lang="ja-JP" altLang="en-US" smtClean="0"/>
              <a:t>2019/2/12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904459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80"/>
            </a:lvl1pPr>
            <a:lvl2pPr marL="640093" indent="0">
              <a:buNone/>
              <a:defRPr sz="3920"/>
            </a:lvl2pPr>
            <a:lvl3pPr marL="1280185" indent="0">
              <a:buNone/>
              <a:defRPr sz="3360"/>
            </a:lvl3pPr>
            <a:lvl4pPr marL="1920278" indent="0">
              <a:buNone/>
              <a:defRPr sz="2800"/>
            </a:lvl4pPr>
            <a:lvl5pPr marL="2560372" indent="0">
              <a:buNone/>
              <a:defRPr sz="2800"/>
            </a:lvl5pPr>
            <a:lvl6pPr marL="3200464" indent="0">
              <a:buNone/>
              <a:defRPr sz="2800"/>
            </a:lvl6pPr>
            <a:lvl7pPr marL="3840557" indent="0">
              <a:buNone/>
              <a:defRPr sz="2800"/>
            </a:lvl7pPr>
            <a:lvl8pPr marL="4480650" indent="0">
              <a:buNone/>
              <a:defRPr sz="2800"/>
            </a:lvl8pPr>
            <a:lvl9pPr marL="5120742"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60"/>
            </a:lvl1pPr>
            <a:lvl2pPr marL="640093" indent="0">
              <a:buNone/>
              <a:defRPr sz="1680"/>
            </a:lvl2pPr>
            <a:lvl3pPr marL="1280185" indent="0">
              <a:buNone/>
              <a:defRPr sz="1400"/>
            </a:lvl3pPr>
            <a:lvl4pPr marL="1920278" indent="0">
              <a:buNone/>
              <a:defRPr sz="1260"/>
            </a:lvl4pPr>
            <a:lvl5pPr marL="2560372" indent="0">
              <a:buNone/>
              <a:defRPr sz="1260"/>
            </a:lvl5pPr>
            <a:lvl6pPr marL="3200464" indent="0">
              <a:buNone/>
              <a:defRPr sz="1260"/>
            </a:lvl6pPr>
            <a:lvl7pPr marL="3840557" indent="0">
              <a:buNone/>
              <a:defRPr sz="1260"/>
            </a:lvl7pPr>
            <a:lvl8pPr marL="4480650" indent="0">
              <a:buNone/>
              <a:defRPr sz="1260"/>
            </a:lvl8pPr>
            <a:lvl9pPr marL="5120742" indent="0">
              <a:buNone/>
              <a:defRPr sz="126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EFCBB82-E312-44E9-9322-B56E08FCBBB0}" type="datetime1">
              <a:rPr kumimoji="1" lang="ja-JP" altLang="en-US" smtClean="0"/>
              <a:t>2019/2/12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237534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2"/>
            <a:ext cx="11521440" cy="633634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2"/>
            <a:ext cx="298704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5DD72FC7-B9A5-48BA-B691-986E7E276BDE}" type="datetime1">
              <a:rPr kumimoji="1" lang="ja-JP" altLang="en-US" smtClean="0"/>
              <a:t>2019/2/12</a:t>
            </a:fld>
            <a:endParaRPr kumimoji="1" lang="ja-JP" altLang="en-US" dirty="0"/>
          </a:p>
        </p:txBody>
      </p:sp>
      <p:sp>
        <p:nvSpPr>
          <p:cNvPr id="5" name="フッター プレースホルダー 4"/>
          <p:cNvSpPr>
            <a:spLocks noGrp="1"/>
          </p:cNvSpPr>
          <p:nvPr>
            <p:ph type="ftr" sz="quarter" idx="3"/>
          </p:nvPr>
        </p:nvSpPr>
        <p:spPr>
          <a:xfrm>
            <a:off x="4373880" y="8898892"/>
            <a:ext cx="40538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2"/>
            <a:ext cx="298704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27410564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1280185" rtl="0" eaLnBrk="1" latinLnBrk="0" hangingPunct="1">
        <a:spcBef>
          <a:spcPct val="0"/>
        </a:spcBef>
        <a:buNone/>
        <a:defRPr kumimoji="1" sz="6160" kern="1200">
          <a:solidFill>
            <a:schemeClr val="tx1"/>
          </a:solidFill>
          <a:latin typeface="+mj-lt"/>
          <a:ea typeface="+mj-ea"/>
          <a:cs typeface="+mj-cs"/>
        </a:defRPr>
      </a:lvl1pPr>
    </p:titleStyle>
    <p:bodyStyle>
      <a:lvl1pPr marL="480070" indent="-480070" algn="l" defTabSz="1280185"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51" indent="-400058" algn="l" defTabSz="1280185"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232" indent="-320047" algn="l" defTabSz="1280185"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325" indent="-320047" algn="l" defTabSz="1280185"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417" indent="-320047" algn="l" defTabSz="1280185"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510" indent="-320047" algn="l" defTabSz="1280185"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603" indent="-320047" algn="l" defTabSz="1280185"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97" indent="-320047" algn="l" defTabSz="1280185"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789" indent="-320047" algn="l" defTabSz="1280185"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85" rtl="0" eaLnBrk="1" latinLnBrk="0" hangingPunct="1">
        <a:defRPr kumimoji="1" sz="2520" kern="1200">
          <a:solidFill>
            <a:schemeClr val="tx1"/>
          </a:solidFill>
          <a:latin typeface="+mn-lt"/>
          <a:ea typeface="+mn-ea"/>
          <a:cs typeface="+mn-cs"/>
        </a:defRPr>
      </a:lvl1pPr>
      <a:lvl2pPr marL="640093" algn="l" defTabSz="1280185" rtl="0" eaLnBrk="1" latinLnBrk="0" hangingPunct="1">
        <a:defRPr kumimoji="1" sz="2520" kern="1200">
          <a:solidFill>
            <a:schemeClr val="tx1"/>
          </a:solidFill>
          <a:latin typeface="+mn-lt"/>
          <a:ea typeface="+mn-ea"/>
          <a:cs typeface="+mn-cs"/>
        </a:defRPr>
      </a:lvl2pPr>
      <a:lvl3pPr marL="1280185" algn="l" defTabSz="1280185" rtl="0" eaLnBrk="1" latinLnBrk="0" hangingPunct="1">
        <a:defRPr kumimoji="1" sz="2520" kern="1200">
          <a:solidFill>
            <a:schemeClr val="tx1"/>
          </a:solidFill>
          <a:latin typeface="+mn-lt"/>
          <a:ea typeface="+mn-ea"/>
          <a:cs typeface="+mn-cs"/>
        </a:defRPr>
      </a:lvl3pPr>
      <a:lvl4pPr marL="1920278" algn="l" defTabSz="1280185" rtl="0" eaLnBrk="1" latinLnBrk="0" hangingPunct="1">
        <a:defRPr kumimoji="1" sz="2520" kern="1200">
          <a:solidFill>
            <a:schemeClr val="tx1"/>
          </a:solidFill>
          <a:latin typeface="+mn-lt"/>
          <a:ea typeface="+mn-ea"/>
          <a:cs typeface="+mn-cs"/>
        </a:defRPr>
      </a:lvl4pPr>
      <a:lvl5pPr marL="2560372" algn="l" defTabSz="1280185" rtl="0" eaLnBrk="1" latinLnBrk="0" hangingPunct="1">
        <a:defRPr kumimoji="1" sz="2520" kern="1200">
          <a:solidFill>
            <a:schemeClr val="tx1"/>
          </a:solidFill>
          <a:latin typeface="+mn-lt"/>
          <a:ea typeface="+mn-ea"/>
          <a:cs typeface="+mn-cs"/>
        </a:defRPr>
      </a:lvl5pPr>
      <a:lvl6pPr marL="3200464" algn="l" defTabSz="1280185" rtl="0" eaLnBrk="1" latinLnBrk="0" hangingPunct="1">
        <a:defRPr kumimoji="1" sz="2520" kern="1200">
          <a:solidFill>
            <a:schemeClr val="tx1"/>
          </a:solidFill>
          <a:latin typeface="+mn-lt"/>
          <a:ea typeface="+mn-ea"/>
          <a:cs typeface="+mn-cs"/>
        </a:defRPr>
      </a:lvl6pPr>
      <a:lvl7pPr marL="3840557" algn="l" defTabSz="1280185" rtl="0" eaLnBrk="1" latinLnBrk="0" hangingPunct="1">
        <a:defRPr kumimoji="1" sz="2520" kern="1200">
          <a:solidFill>
            <a:schemeClr val="tx1"/>
          </a:solidFill>
          <a:latin typeface="+mn-lt"/>
          <a:ea typeface="+mn-ea"/>
          <a:cs typeface="+mn-cs"/>
        </a:defRPr>
      </a:lvl7pPr>
      <a:lvl8pPr marL="4480650" algn="l" defTabSz="1280185" rtl="0" eaLnBrk="1" latinLnBrk="0" hangingPunct="1">
        <a:defRPr kumimoji="1" sz="2520" kern="1200">
          <a:solidFill>
            <a:schemeClr val="tx1"/>
          </a:solidFill>
          <a:latin typeface="+mn-lt"/>
          <a:ea typeface="+mn-ea"/>
          <a:cs typeface="+mn-cs"/>
        </a:defRPr>
      </a:lvl8pPr>
      <a:lvl9pPr marL="5120742" algn="l" defTabSz="1280185"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chart" Target="../charts/chart1.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角丸四角形 72">
            <a:extLst>
              <a:ext uri="{FF2B5EF4-FFF2-40B4-BE49-F238E27FC236}">
                <a16:creationId xmlns:a16="http://schemas.microsoft.com/office/drawing/2014/main" id="{31C2D1DD-94F5-4DD0-B339-644ED84C5454}"/>
              </a:ext>
            </a:extLst>
          </p:cNvPr>
          <p:cNvSpPr/>
          <p:nvPr/>
        </p:nvSpPr>
        <p:spPr>
          <a:xfrm>
            <a:off x="68535" y="4736506"/>
            <a:ext cx="7653923" cy="4828392"/>
          </a:xfrm>
          <a:prstGeom prst="roundRect">
            <a:avLst>
              <a:gd name="adj" fmla="val 1893"/>
            </a:avLst>
          </a:prstGeom>
          <a:noFill/>
          <a:ln w="3175">
            <a:solidFill>
              <a:schemeClr val="tx1"/>
            </a:solidFill>
            <a:prstDash val="solid"/>
          </a:ln>
        </p:spPr>
        <p:style>
          <a:lnRef idx="2">
            <a:schemeClr val="accent1"/>
          </a:lnRef>
          <a:fillRef idx="1">
            <a:schemeClr val="lt1"/>
          </a:fillRef>
          <a:effectRef idx="0">
            <a:schemeClr val="accent1"/>
          </a:effectRef>
          <a:fontRef idx="minor">
            <a:schemeClr val="dk1"/>
          </a:fontRef>
        </p:style>
        <p:txBody>
          <a:bodyPr tIns="90000" rIns="25714" rtlCol="0" anchor="t" anchorCtr="0"/>
          <a:lstStyle/>
          <a:p>
            <a:pPr>
              <a:lnSpc>
                <a:spcPts val="600"/>
              </a:lnSpc>
            </a:pPr>
            <a:endParaRPr lang="en-US" altLang="ja-JP" sz="1200" b="1" dirty="0" smtClean="0">
              <a:solidFill>
                <a:schemeClr val="tx1"/>
              </a:solidFill>
              <a:latin typeface="Meiryo UI" panose="020B0604030504040204" pitchFamily="50" charset="-128"/>
              <a:ea typeface="Meiryo UI" panose="020B0604030504040204" pitchFamily="50" charset="-128"/>
            </a:endParaRPr>
          </a:p>
          <a:p>
            <a:pPr marL="171450" indent="-171450">
              <a:lnSpc>
                <a:spcPts val="2000"/>
              </a:lnSpc>
              <a:spcAft>
                <a:spcPts val="600"/>
              </a:spcAft>
              <a:buFont typeface="Wingdings" panose="05000000000000000000" pitchFamily="2" charset="2"/>
              <a:buChar char="Ø"/>
            </a:pPr>
            <a:r>
              <a:rPr lang="ja-JP" altLang="en-US" sz="1200" b="1" dirty="0" smtClean="0">
                <a:solidFill>
                  <a:schemeClr val="tx1"/>
                </a:solidFill>
                <a:latin typeface="Meiryo UI" panose="020B0604030504040204" pitchFamily="50" charset="-128"/>
                <a:ea typeface="Meiryo UI" panose="020B0604030504040204" pitchFamily="50" charset="-128"/>
              </a:rPr>
              <a:t>原則屋内禁煙（喫煙専用室設置可。喫煙可能部分へ</a:t>
            </a:r>
            <a:r>
              <a:rPr lang="en-US" altLang="ja-JP" sz="1200" b="1" dirty="0" smtClean="0">
                <a:solidFill>
                  <a:schemeClr val="tx1"/>
                </a:solidFill>
                <a:latin typeface="Meiryo UI" panose="020B0604030504040204" pitchFamily="50" charset="-128"/>
                <a:ea typeface="Meiryo UI" panose="020B0604030504040204" pitchFamily="50" charset="-128"/>
              </a:rPr>
              <a:t>20</a:t>
            </a:r>
            <a:r>
              <a:rPr lang="ja-JP" altLang="en-US" sz="1200" b="1" dirty="0" smtClean="0">
                <a:solidFill>
                  <a:schemeClr val="tx1"/>
                </a:solidFill>
                <a:latin typeface="Meiryo UI" panose="020B0604030504040204" pitchFamily="50" charset="-128"/>
                <a:ea typeface="Meiryo UI" panose="020B0604030504040204" pitchFamily="50" charset="-128"/>
              </a:rPr>
              <a:t>歳未満の者を立ち入らせてはならない）</a:t>
            </a:r>
            <a:endParaRPr lang="en-US" altLang="ja-JP" sz="1200" b="1" dirty="0" smtClean="0">
              <a:solidFill>
                <a:schemeClr val="tx1"/>
              </a:solidFill>
              <a:latin typeface="Meiryo UI" panose="020B0604030504040204" pitchFamily="50" charset="-128"/>
              <a:ea typeface="Meiryo UI" panose="020B0604030504040204" pitchFamily="50" charset="-128"/>
            </a:endParaRPr>
          </a:p>
          <a:p>
            <a:pPr>
              <a:lnSpc>
                <a:spcPts val="700"/>
              </a:lnSpc>
            </a:pPr>
            <a:r>
              <a:rPr lang="ja-JP" altLang="en-US" sz="1200" b="1" dirty="0" smtClean="0">
                <a:solidFill>
                  <a:schemeClr val="tx1"/>
                </a:solidFill>
                <a:latin typeface="Meiryo UI" panose="020B0604030504040204" pitchFamily="50" charset="-128"/>
                <a:ea typeface="Meiryo UI" panose="020B0604030504040204" pitchFamily="50" charset="-128"/>
              </a:rPr>
              <a:t>　（経過措置：客席面積</a:t>
            </a:r>
            <a:r>
              <a:rPr lang="en-US" altLang="ja-JP" sz="1200" b="1" dirty="0" smtClean="0">
                <a:solidFill>
                  <a:schemeClr val="tx1"/>
                </a:solidFill>
                <a:latin typeface="Meiryo UI" panose="020B0604030504040204" pitchFamily="50" charset="-128"/>
                <a:ea typeface="Meiryo UI" panose="020B0604030504040204" pitchFamily="50" charset="-128"/>
              </a:rPr>
              <a:t>100㎡</a:t>
            </a:r>
            <a:r>
              <a:rPr lang="ja-JP" altLang="en-US" sz="1200" b="1" dirty="0" smtClean="0">
                <a:solidFill>
                  <a:schemeClr val="tx1"/>
                </a:solidFill>
                <a:latin typeface="Meiryo UI" panose="020B0604030504040204" pitchFamily="50" charset="-128"/>
                <a:ea typeface="Meiryo UI" panose="020B0604030504040204" pitchFamily="50" charset="-128"/>
              </a:rPr>
              <a:t>以下かつ個人</a:t>
            </a:r>
            <a:r>
              <a:rPr lang="ja-JP" altLang="en-US" sz="1200" b="1" dirty="0">
                <a:solidFill>
                  <a:schemeClr val="tx1"/>
                </a:solidFill>
                <a:latin typeface="Meiryo UI" panose="020B0604030504040204" pitchFamily="50" charset="-128"/>
                <a:ea typeface="Meiryo UI" panose="020B0604030504040204" pitchFamily="50" charset="-128"/>
              </a:rPr>
              <a:t>又</a:t>
            </a:r>
            <a:r>
              <a:rPr lang="ja-JP" altLang="en-US" sz="1200" b="1" dirty="0" smtClean="0">
                <a:solidFill>
                  <a:schemeClr val="tx1"/>
                </a:solidFill>
                <a:latin typeface="Meiryo UI" panose="020B0604030504040204" pitchFamily="50" charset="-128"/>
                <a:ea typeface="Meiryo UI" panose="020B0604030504040204" pitchFamily="50" charset="-128"/>
              </a:rPr>
              <a:t>は資本金等</a:t>
            </a:r>
            <a:r>
              <a:rPr lang="en-US" altLang="ja-JP" sz="1200" b="1" dirty="0" smtClean="0">
                <a:solidFill>
                  <a:schemeClr val="tx1"/>
                </a:solidFill>
                <a:latin typeface="Meiryo UI" panose="020B0604030504040204" pitchFamily="50" charset="-128"/>
                <a:ea typeface="Meiryo UI" panose="020B0604030504040204" pitchFamily="50" charset="-128"/>
              </a:rPr>
              <a:t>5000</a:t>
            </a:r>
            <a:r>
              <a:rPr lang="ja-JP" altLang="en-US" sz="1200" b="1" dirty="0" smtClean="0">
                <a:solidFill>
                  <a:schemeClr val="tx1"/>
                </a:solidFill>
                <a:latin typeface="Meiryo UI" panose="020B0604030504040204" pitchFamily="50" charset="-128"/>
                <a:ea typeface="Meiryo UI" panose="020B0604030504040204" pitchFamily="50" charset="-128"/>
              </a:rPr>
              <a:t>万円以下の店舗は、禁煙・喫煙を選択可）</a:t>
            </a:r>
            <a:r>
              <a:rPr lang="ja-JP" altLang="en-US" sz="1200" dirty="0" smtClean="0">
                <a:solidFill>
                  <a:schemeClr val="tx1"/>
                </a:solidFill>
                <a:latin typeface="Meiryo UI" panose="020B0604030504040204" pitchFamily="50" charset="-128"/>
                <a:ea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62" name="角丸四角形 72">
            <a:extLst>
              <a:ext uri="{FF2B5EF4-FFF2-40B4-BE49-F238E27FC236}">
                <a16:creationId xmlns:a16="http://schemas.microsoft.com/office/drawing/2014/main" id="{31C2D1DD-94F5-4DD0-B339-644ED84C5454}"/>
              </a:ext>
            </a:extLst>
          </p:cNvPr>
          <p:cNvSpPr/>
          <p:nvPr/>
        </p:nvSpPr>
        <p:spPr>
          <a:xfrm>
            <a:off x="7790647" y="8146494"/>
            <a:ext cx="4859020" cy="393189"/>
          </a:xfrm>
          <a:prstGeom prst="roundRect">
            <a:avLst>
              <a:gd name="adj" fmla="val 1893"/>
            </a:avLst>
          </a:prstGeom>
          <a:ln w="3175">
            <a:solidFill>
              <a:schemeClr val="tx1"/>
            </a:solidFill>
            <a:prstDash val="solid"/>
          </a:ln>
        </p:spPr>
        <p:style>
          <a:lnRef idx="2">
            <a:schemeClr val="accent1"/>
          </a:lnRef>
          <a:fillRef idx="1">
            <a:schemeClr val="lt1"/>
          </a:fillRef>
          <a:effectRef idx="0">
            <a:schemeClr val="accent1"/>
          </a:effectRef>
          <a:fontRef idx="minor">
            <a:schemeClr val="dk1"/>
          </a:fontRef>
        </p:style>
        <p:txBody>
          <a:bodyPr tIns="90000" rIns="25714" rtlCol="0" anchor="t" anchorCtr="0"/>
          <a:lstStyle/>
          <a:p>
            <a:pPr>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50" name="角丸四角形 72">
            <a:extLst>
              <a:ext uri="{FF2B5EF4-FFF2-40B4-BE49-F238E27FC236}">
                <a16:creationId xmlns:a16="http://schemas.microsoft.com/office/drawing/2014/main" id="{31C2D1DD-94F5-4DD0-B339-644ED84C5454}"/>
              </a:ext>
            </a:extLst>
          </p:cNvPr>
          <p:cNvSpPr/>
          <p:nvPr/>
        </p:nvSpPr>
        <p:spPr>
          <a:xfrm>
            <a:off x="54353" y="1272249"/>
            <a:ext cx="4652586" cy="2639716"/>
          </a:xfrm>
          <a:prstGeom prst="roundRect">
            <a:avLst>
              <a:gd name="adj" fmla="val 1893"/>
            </a:avLst>
          </a:prstGeom>
          <a:ln w="3175">
            <a:solidFill>
              <a:schemeClr val="tx1"/>
            </a:solidFill>
            <a:prstDash val="solid"/>
          </a:ln>
        </p:spPr>
        <p:style>
          <a:lnRef idx="2">
            <a:schemeClr val="accent1"/>
          </a:lnRef>
          <a:fillRef idx="1">
            <a:schemeClr val="lt1"/>
          </a:fillRef>
          <a:effectRef idx="0">
            <a:schemeClr val="accent1"/>
          </a:effectRef>
          <a:fontRef idx="minor">
            <a:schemeClr val="dk1"/>
          </a:fontRef>
        </p:style>
        <p:txBody>
          <a:bodyPr tIns="90000" rIns="25714" rtlCol="0" anchor="t" anchorCtr="0"/>
          <a:lstStyle/>
          <a:p>
            <a:pPr>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94" name="Line 5"/>
          <p:cNvSpPr>
            <a:spLocks noChangeShapeType="1"/>
          </p:cNvSpPr>
          <p:nvPr/>
        </p:nvSpPr>
        <p:spPr bwMode="auto">
          <a:xfrm flipV="1">
            <a:off x="-14716" y="494057"/>
            <a:ext cx="12816316" cy="1"/>
          </a:xfrm>
          <a:prstGeom prst="line">
            <a:avLst/>
          </a:prstGeom>
          <a:noFill/>
          <a:ln w="57150">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45" name="テキスト ボックス 144"/>
          <p:cNvSpPr txBox="1"/>
          <p:nvPr/>
        </p:nvSpPr>
        <p:spPr>
          <a:xfrm>
            <a:off x="31749" y="32892"/>
            <a:ext cx="10787563" cy="461665"/>
          </a:xfrm>
          <a:prstGeom prst="rect">
            <a:avLst/>
          </a:prstGeom>
          <a:noFill/>
        </p:spPr>
        <p:txBody>
          <a:bodyPr wrap="square" rtlCol="0">
            <a:spAutoFit/>
          </a:bodyPr>
          <a:lstStyle/>
          <a:p>
            <a:r>
              <a:rPr lang="ja-JP" altLang="en-US" sz="2400" dirty="0" smtClean="0"/>
              <a:t>大阪府受動喫煙防止</a:t>
            </a:r>
            <a:r>
              <a:rPr lang="ja-JP" altLang="en-US" sz="2400" dirty="0" smtClean="0"/>
              <a:t>条例（案）の</a:t>
            </a:r>
            <a:r>
              <a:rPr lang="ja-JP" altLang="en-US" sz="2400" dirty="0" smtClean="0"/>
              <a:t>概要</a:t>
            </a:r>
            <a:endParaRPr lang="en-US" altLang="ja-JP" sz="2400" dirty="0" smtClean="0"/>
          </a:p>
        </p:txBody>
      </p:sp>
      <p:sp>
        <p:nvSpPr>
          <p:cNvPr id="12" name="テキスト ボックス 1"/>
          <p:cNvSpPr txBox="1"/>
          <p:nvPr/>
        </p:nvSpPr>
        <p:spPr>
          <a:xfrm>
            <a:off x="-87396" y="1438440"/>
            <a:ext cx="4986959" cy="2479845"/>
          </a:xfrm>
          <a:prstGeom prst="rect">
            <a:avLst/>
          </a:prstGeom>
          <a:noFill/>
        </p:spPr>
        <p:txBody>
          <a:bodyPr wrap="square" lIns="93662" tIns="46831" rIns="93662" bIns="46831" rtlCol="0">
            <a:spAutoFit/>
          </a:bodyPr>
          <a:lstStyle>
            <a:defPPr>
              <a:defRPr lang="ja-JP"/>
            </a:defPPr>
            <a:lvl1pPr marL="0" algn="l" defTabSz="1475176" rtl="0" eaLnBrk="1" latinLnBrk="0" hangingPunct="1">
              <a:defRPr kumimoji="1" sz="2900" kern="1200">
                <a:solidFill>
                  <a:schemeClr val="tx1"/>
                </a:solidFill>
                <a:latin typeface="+mn-lt"/>
                <a:ea typeface="+mn-ea"/>
                <a:cs typeface="+mn-cs"/>
              </a:defRPr>
            </a:lvl1pPr>
            <a:lvl2pPr marL="737588" algn="l" defTabSz="1475176" rtl="0" eaLnBrk="1" latinLnBrk="0" hangingPunct="1">
              <a:defRPr kumimoji="1" sz="2900" kern="1200">
                <a:solidFill>
                  <a:schemeClr val="tx1"/>
                </a:solidFill>
                <a:latin typeface="+mn-lt"/>
                <a:ea typeface="+mn-ea"/>
                <a:cs typeface="+mn-cs"/>
              </a:defRPr>
            </a:lvl2pPr>
            <a:lvl3pPr marL="1475176" algn="l" defTabSz="1475176" rtl="0" eaLnBrk="1" latinLnBrk="0" hangingPunct="1">
              <a:defRPr kumimoji="1" sz="2900" kern="1200">
                <a:solidFill>
                  <a:schemeClr val="tx1"/>
                </a:solidFill>
                <a:latin typeface="+mn-lt"/>
                <a:ea typeface="+mn-ea"/>
                <a:cs typeface="+mn-cs"/>
              </a:defRPr>
            </a:lvl3pPr>
            <a:lvl4pPr marL="2212765" algn="l" defTabSz="1475176" rtl="0" eaLnBrk="1" latinLnBrk="0" hangingPunct="1">
              <a:defRPr kumimoji="1" sz="2900" kern="1200">
                <a:solidFill>
                  <a:schemeClr val="tx1"/>
                </a:solidFill>
                <a:latin typeface="+mn-lt"/>
                <a:ea typeface="+mn-ea"/>
                <a:cs typeface="+mn-cs"/>
              </a:defRPr>
            </a:lvl4pPr>
            <a:lvl5pPr marL="2950353" algn="l" defTabSz="1475176" rtl="0" eaLnBrk="1" latinLnBrk="0" hangingPunct="1">
              <a:defRPr kumimoji="1" sz="2900" kern="1200">
                <a:solidFill>
                  <a:schemeClr val="tx1"/>
                </a:solidFill>
                <a:latin typeface="+mn-lt"/>
                <a:ea typeface="+mn-ea"/>
                <a:cs typeface="+mn-cs"/>
              </a:defRPr>
            </a:lvl5pPr>
            <a:lvl6pPr marL="3687941" algn="l" defTabSz="1475176" rtl="0" eaLnBrk="1" latinLnBrk="0" hangingPunct="1">
              <a:defRPr kumimoji="1" sz="2900" kern="1200">
                <a:solidFill>
                  <a:schemeClr val="tx1"/>
                </a:solidFill>
                <a:latin typeface="+mn-lt"/>
                <a:ea typeface="+mn-ea"/>
                <a:cs typeface="+mn-cs"/>
              </a:defRPr>
            </a:lvl6pPr>
            <a:lvl7pPr marL="4425529" algn="l" defTabSz="1475176" rtl="0" eaLnBrk="1" latinLnBrk="0" hangingPunct="1">
              <a:defRPr kumimoji="1" sz="2900" kern="1200">
                <a:solidFill>
                  <a:schemeClr val="tx1"/>
                </a:solidFill>
                <a:latin typeface="+mn-lt"/>
                <a:ea typeface="+mn-ea"/>
                <a:cs typeface="+mn-cs"/>
              </a:defRPr>
            </a:lvl7pPr>
            <a:lvl8pPr marL="5163117" algn="l" defTabSz="1475176" rtl="0" eaLnBrk="1" latinLnBrk="0" hangingPunct="1">
              <a:defRPr kumimoji="1" sz="2900" kern="1200">
                <a:solidFill>
                  <a:schemeClr val="tx1"/>
                </a:solidFill>
                <a:latin typeface="+mn-lt"/>
                <a:ea typeface="+mn-ea"/>
                <a:cs typeface="+mn-cs"/>
              </a:defRPr>
            </a:lvl8pPr>
            <a:lvl9pPr marL="5900705" algn="l" defTabSz="1475176" rtl="0" eaLnBrk="1" latinLnBrk="0" hangingPunct="1">
              <a:defRPr kumimoji="1" sz="2900" kern="1200">
                <a:solidFill>
                  <a:schemeClr val="tx1"/>
                </a:solidFill>
                <a:latin typeface="+mn-lt"/>
                <a:ea typeface="+mn-ea"/>
                <a:cs typeface="+mn-cs"/>
              </a:defRPr>
            </a:lvl9p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（１）府の</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責務</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・受動</a:t>
            </a:r>
            <a:r>
              <a:rPr lang="ja-JP" altLang="en-US" sz="1100" dirty="0">
                <a:latin typeface="Meiryo UI" panose="020B0604030504040204" pitchFamily="50" charset="-128"/>
                <a:ea typeface="Meiryo UI" panose="020B0604030504040204" pitchFamily="50" charset="-128"/>
              </a:rPr>
              <a:t>喫煙の防止に向けた環境整備等、総合的な施策の推進</a:t>
            </a:r>
            <a:endParaRPr lang="en-US" altLang="ja-JP" sz="1100" dirty="0">
              <a:latin typeface="Meiryo UI" panose="020B0604030504040204" pitchFamily="50" charset="-128"/>
              <a:ea typeface="Meiryo UI" panose="020B0604030504040204" pitchFamily="50" charset="-128"/>
            </a:endParaRPr>
          </a:p>
          <a:p>
            <a:pPr>
              <a:lnSpc>
                <a:spcPts val="1200"/>
              </a:lnSpc>
              <a:spcBef>
                <a:spcPts val="300"/>
              </a:spcBef>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・改正</a:t>
            </a:r>
            <a:r>
              <a:rPr lang="ja-JP" altLang="en-US" sz="1100" dirty="0">
                <a:latin typeface="Meiryo UI" panose="020B0604030504040204" pitchFamily="50" charset="-128"/>
                <a:ea typeface="Meiryo UI" panose="020B0604030504040204" pitchFamily="50" charset="-128"/>
              </a:rPr>
              <a:t>健康増進法及び条例の周知、理解促進</a:t>
            </a:r>
            <a:endParaRPr lang="en-US" altLang="ja-JP" sz="1100" dirty="0">
              <a:latin typeface="Meiryo UI" panose="020B0604030504040204" pitchFamily="50" charset="-128"/>
              <a:ea typeface="Meiryo UI" panose="020B0604030504040204" pitchFamily="50" charset="-128"/>
            </a:endParaRPr>
          </a:p>
          <a:p>
            <a:pPr>
              <a:lnSpc>
                <a:spcPts val="1200"/>
              </a:lnSpc>
              <a:spcBef>
                <a:spcPts val="300"/>
              </a:spcBef>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・公民</a:t>
            </a:r>
            <a:r>
              <a:rPr lang="ja-JP" altLang="en-US" sz="1100" dirty="0">
                <a:latin typeface="Meiryo UI" panose="020B0604030504040204" pitchFamily="50" charset="-128"/>
                <a:ea typeface="Meiryo UI" panose="020B0604030504040204" pitchFamily="50" charset="-128"/>
              </a:rPr>
              <a:t>連携による取り組みの</a:t>
            </a:r>
            <a:r>
              <a:rPr lang="ja-JP" altLang="en-US" sz="1100" dirty="0" smtClean="0">
                <a:latin typeface="Meiryo UI" panose="020B0604030504040204" pitchFamily="50" charset="-128"/>
                <a:ea typeface="Meiryo UI" panose="020B0604030504040204" pitchFamily="50" charset="-128"/>
              </a:rPr>
              <a:t>推進</a:t>
            </a:r>
            <a:endParaRPr lang="en-US" altLang="ja-JP" sz="1100" dirty="0" smtClean="0">
              <a:latin typeface="Meiryo UI" panose="020B0604030504040204" pitchFamily="50" charset="-128"/>
              <a:ea typeface="Meiryo UI" panose="020B0604030504040204" pitchFamily="50" charset="-128"/>
            </a:endParaRPr>
          </a:p>
          <a:p>
            <a:pPr>
              <a:spcBef>
                <a:spcPts val="200"/>
              </a:spcBef>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２）府民等の責務</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・他人</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に望まない受動喫煙を生じさせることがないように努める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３）保護者の</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責務</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・監護</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する者に対し</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、受動喫煙による健康への悪影響を未然に防止するよう努める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４）関係者の協力</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府</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市町村その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他</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関係者は相互に連携を図りながら協力</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するよう努める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（５）管理権原者の主な義務及び責務</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・望まない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受動喫煙を防止するために必要な措置をとるよう努める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など</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7927943" y="8242126"/>
            <a:ext cx="4266827" cy="272168"/>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tIns="90000" rtlCol="0" anchor="t" anchorCtr="0"/>
          <a:lstStyle/>
          <a:p>
            <a:pPr>
              <a:lnSpc>
                <a:spcPts val="1400"/>
              </a:lnSpc>
            </a:pPr>
            <a:r>
              <a:rPr lang="ja-JP" altLang="en-US" sz="1100" dirty="0" smtClean="0">
                <a:latin typeface="Meiryo UI" panose="020B0604030504040204" pitchFamily="50" charset="-128"/>
                <a:ea typeface="Meiryo UI" panose="020B0604030504040204" pitchFamily="50" charset="-128"/>
              </a:rPr>
              <a:t>条例による規制の違反にあたっては、</a:t>
            </a:r>
            <a:r>
              <a:rPr lang="en-US" altLang="ja-JP" sz="1100" dirty="0" smtClean="0">
                <a:latin typeface="Meiryo UI" panose="020B0604030504040204" pitchFamily="50" charset="-128"/>
                <a:ea typeface="Meiryo UI" panose="020B0604030504040204" pitchFamily="50" charset="-128"/>
              </a:rPr>
              <a:t>5</a:t>
            </a:r>
            <a:r>
              <a:rPr lang="ja-JP" altLang="en-US" sz="1100" dirty="0" smtClean="0">
                <a:latin typeface="Meiryo UI" panose="020B0604030504040204" pitchFamily="50" charset="-128"/>
                <a:ea typeface="Meiryo UI" panose="020B0604030504040204" pitchFamily="50" charset="-128"/>
              </a:rPr>
              <a:t>万円以下の過料を設定</a:t>
            </a:r>
            <a:endParaRPr lang="ja-JP" altLang="ja-JP" sz="1100" dirty="0">
              <a:latin typeface="Meiryo UI" panose="020B0604030504040204" pitchFamily="50" charset="-128"/>
              <a:ea typeface="Meiryo UI" panose="020B0604030504040204" pitchFamily="50" charset="-128"/>
            </a:endParaRPr>
          </a:p>
        </p:txBody>
      </p:sp>
      <p:sp>
        <p:nvSpPr>
          <p:cNvPr id="23" name="角丸四角形 72">
            <a:extLst>
              <a:ext uri="{FF2B5EF4-FFF2-40B4-BE49-F238E27FC236}">
                <a16:creationId xmlns:a16="http://schemas.microsoft.com/office/drawing/2014/main" id="{31C2D1DD-94F5-4DD0-B339-644ED84C5454}"/>
              </a:ext>
            </a:extLst>
          </p:cNvPr>
          <p:cNvSpPr/>
          <p:nvPr/>
        </p:nvSpPr>
        <p:spPr>
          <a:xfrm>
            <a:off x="4742842" y="1280529"/>
            <a:ext cx="7917797" cy="3237632"/>
          </a:xfrm>
          <a:prstGeom prst="roundRect">
            <a:avLst>
              <a:gd name="adj" fmla="val 1893"/>
            </a:avLst>
          </a:prstGeom>
          <a:ln w="3175">
            <a:solidFill>
              <a:schemeClr val="tx1"/>
            </a:solidFill>
            <a:prstDash val="solid"/>
          </a:ln>
        </p:spPr>
        <p:style>
          <a:lnRef idx="2">
            <a:schemeClr val="accent1"/>
          </a:lnRef>
          <a:fillRef idx="1">
            <a:schemeClr val="lt1"/>
          </a:fillRef>
          <a:effectRef idx="0">
            <a:schemeClr val="accent1"/>
          </a:effectRef>
          <a:fontRef idx="minor">
            <a:schemeClr val="dk1"/>
          </a:fontRef>
        </p:style>
        <p:txBody>
          <a:bodyPr tIns="72000" rIns="25714" rtlCol="0" anchor="t" anchorCtr="0"/>
          <a:lstStyle/>
          <a:p>
            <a:pPr>
              <a:lnSpc>
                <a:spcPts val="400"/>
              </a:lnSpc>
            </a:pPr>
            <a:endParaRPr lang="en-US" altLang="ja-JP" sz="1200" b="1" dirty="0" smtClean="0">
              <a:solidFill>
                <a:schemeClr val="tx1"/>
              </a:solidFill>
              <a:latin typeface="Meiryo UI" panose="020B0604030504040204" pitchFamily="50" charset="-128"/>
              <a:ea typeface="Meiryo UI" panose="020B0604030504040204" pitchFamily="50" charset="-128"/>
            </a:endParaRPr>
          </a:p>
          <a:p>
            <a:pPr>
              <a:lnSpc>
                <a:spcPts val="400"/>
              </a:lnSpc>
            </a:pPr>
            <a:endParaRPr lang="en-US" altLang="ja-JP" sz="1200" b="1" dirty="0">
              <a:solidFill>
                <a:schemeClr val="tx1"/>
              </a:solidFill>
              <a:latin typeface="Meiryo UI" panose="020B0604030504040204" pitchFamily="50" charset="-128"/>
              <a:ea typeface="Meiryo UI" panose="020B0604030504040204" pitchFamily="50" charset="-128"/>
            </a:endParaRPr>
          </a:p>
          <a:p>
            <a:pPr>
              <a:lnSpc>
                <a:spcPts val="400"/>
              </a:lnSpc>
            </a:pPr>
            <a:endParaRPr lang="en-US" altLang="ja-JP" sz="1200" b="1" dirty="0" smtClean="0">
              <a:solidFill>
                <a:schemeClr val="tx1"/>
              </a:solidFill>
              <a:latin typeface="Meiryo UI" panose="020B0604030504040204" pitchFamily="50" charset="-128"/>
              <a:ea typeface="Meiryo UI" panose="020B0604030504040204" pitchFamily="50" charset="-128"/>
            </a:endParaRPr>
          </a:p>
          <a:p>
            <a:pPr marL="171450" indent="-171450">
              <a:lnSpc>
                <a:spcPts val="1400"/>
              </a:lnSpc>
              <a:buFont typeface="Wingdings" panose="05000000000000000000" pitchFamily="2" charset="2"/>
              <a:buChar char="Ø"/>
            </a:pPr>
            <a:r>
              <a:rPr lang="ja-JP" altLang="en-US" sz="1200" b="1" dirty="0" smtClean="0">
                <a:solidFill>
                  <a:schemeClr val="tx1"/>
                </a:solidFill>
                <a:latin typeface="Meiryo UI" panose="020B0604030504040204" pitchFamily="50" charset="-128"/>
                <a:ea typeface="Meiryo UI" panose="020B0604030504040204" pitchFamily="50" charset="-128"/>
              </a:rPr>
              <a:t>敷地内全面禁煙（特定屋外喫煙場所を設置しないこと）に努める（努力義務）</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24" name="角丸四角形 72">
            <a:extLst>
              <a:ext uri="{FF2B5EF4-FFF2-40B4-BE49-F238E27FC236}">
                <a16:creationId xmlns:a16="http://schemas.microsoft.com/office/drawing/2014/main" id="{31C2D1DD-94F5-4DD0-B339-644ED84C5454}"/>
              </a:ext>
            </a:extLst>
          </p:cNvPr>
          <p:cNvSpPr/>
          <p:nvPr/>
        </p:nvSpPr>
        <p:spPr>
          <a:xfrm>
            <a:off x="7796362" y="5950262"/>
            <a:ext cx="4853305" cy="2022401"/>
          </a:xfrm>
          <a:prstGeom prst="roundRect">
            <a:avLst>
              <a:gd name="adj" fmla="val 1893"/>
            </a:avLst>
          </a:prstGeom>
          <a:ln w="3175">
            <a:solidFill>
              <a:schemeClr val="tx1"/>
            </a:solidFill>
            <a:prstDash val="solid"/>
          </a:ln>
        </p:spPr>
        <p:style>
          <a:lnRef idx="2">
            <a:schemeClr val="accent1"/>
          </a:lnRef>
          <a:fillRef idx="1">
            <a:schemeClr val="lt1"/>
          </a:fillRef>
          <a:effectRef idx="0">
            <a:schemeClr val="accent1"/>
          </a:effectRef>
          <a:fontRef idx="minor">
            <a:schemeClr val="dk1"/>
          </a:fontRef>
        </p:style>
        <p:txBody>
          <a:bodyPr tIns="90000" rIns="25714" rtlCol="0" anchor="t" anchorCtr="0"/>
          <a:lstStyle/>
          <a:p>
            <a:pPr>
              <a:lnSpc>
                <a:spcPts val="1600"/>
              </a:lnSpc>
              <a:spcBef>
                <a:spcPts val="3000"/>
              </a:spcBef>
            </a:pPr>
            <a:endParaRPr lang="en-US" altLang="ja-JP" sz="1100" dirty="0" smtClean="0">
              <a:solidFill>
                <a:schemeClr val="tx1"/>
              </a:solidFill>
              <a:latin typeface="Meiryo UI" panose="020B0604030504040204" pitchFamily="50" charset="-128"/>
              <a:ea typeface="Meiryo UI" panose="020B0604030504040204" pitchFamily="50" charset="-128"/>
            </a:endParaRPr>
          </a:p>
          <a:p>
            <a:pPr>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9955298" y="1474996"/>
            <a:ext cx="1657004" cy="271869"/>
          </a:xfrm>
          <a:prstGeom prst="rect">
            <a:avLst/>
          </a:prstGeom>
          <a:noFill/>
        </p:spPr>
        <p:txBody>
          <a:bodyPr wrap="square" rtlCol="0">
            <a:spAutoFit/>
          </a:bodyPr>
          <a:lstStyle/>
          <a:p>
            <a:pPr>
              <a:lnSpc>
                <a:spcPts val="1400"/>
              </a:lnSpc>
            </a:pPr>
            <a:r>
              <a:rPr lang="ja-JP" altLang="en-US" sz="1000" b="1" dirty="0" smtClean="0">
                <a:latin typeface="Meiryo UI" panose="020B0604030504040204" pitchFamily="50" charset="-128"/>
                <a:ea typeface="Meiryo UI" panose="020B0604030504040204" pitchFamily="50" charset="-128"/>
              </a:rPr>
              <a:t>［</a:t>
            </a:r>
            <a:r>
              <a:rPr lang="en-US" altLang="ja-JP" sz="1000" b="1" dirty="0" smtClean="0">
                <a:latin typeface="Meiryo UI" panose="020B0604030504040204" pitchFamily="50" charset="-128"/>
                <a:ea typeface="Meiryo UI" panose="020B0604030504040204" pitchFamily="50" charset="-128"/>
              </a:rPr>
              <a:t>2020.</a:t>
            </a:r>
            <a:r>
              <a:rPr lang="ja-JP" altLang="en-US" sz="1000" b="1" dirty="0">
                <a:latin typeface="Meiryo UI" panose="020B0604030504040204" pitchFamily="50" charset="-128"/>
                <a:ea typeface="Meiryo UI" panose="020B0604030504040204" pitchFamily="50" charset="-128"/>
              </a:rPr>
              <a:t>４</a:t>
            </a: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p:txBody>
      </p:sp>
      <p:graphicFrame>
        <p:nvGraphicFramePr>
          <p:cNvPr id="30" name="表 29"/>
          <p:cNvGraphicFramePr>
            <a:graphicFrameLocks noGrp="1"/>
          </p:cNvGraphicFramePr>
          <p:nvPr>
            <p:extLst>
              <p:ext uri="{D42A27DB-BD31-4B8C-83A1-F6EECF244321}">
                <p14:modId xmlns:p14="http://schemas.microsoft.com/office/powerpoint/2010/main" val="4106545653"/>
              </p:ext>
            </p:extLst>
          </p:nvPr>
        </p:nvGraphicFramePr>
        <p:xfrm>
          <a:off x="4836970" y="1900926"/>
          <a:ext cx="7653739" cy="2235960"/>
        </p:xfrm>
        <a:graphic>
          <a:graphicData uri="http://schemas.openxmlformats.org/drawingml/2006/table">
            <a:tbl>
              <a:tblPr firstRow="1" bandRow="1">
                <a:tableStyleId>{5C22544A-7EE6-4342-B048-85BDC9FD1C3A}</a:tableStyleId>
              </a:tblPr>
              <a:tblGrid>
                <a:gridCol w="222579">
                  <a:extLst>
                    <a:ext uri="{9D8B030D-6E8A-4147-A177-3AD203B41FA5}">
                      <a16:colId xmlns:a16="http://schemas.microsoft.com/office/drawing/2014/main" val="3233784182"/>
                    </a:ext>
                  </a:extLst>
                </a:gridCol>
                <a:gridCol w="2120641">
                  <a:extLst>
                    <a:ext uri="{9D8B030D-6E8A-4147-A177-3AD203B41FA5}">
                      <a16:colId xmlns:a16="http://schemas.microsoft.com/office/drawing/2014/main" val="231875979"/>
                    </a:ext>
                  </a:extLst>
                </a:gridCol>
                <a:gridCol w="2497352">
                  <a:extLst>
                    <a:ext uri="{9D8B030D-6E8A-4147-A177-3AD203B41FA5}">
                      <a16:colId xmlns:a16="http://schemas.microsoft.com/office/drawing/2014/main" val="2686331858"/>
                    </a:ext>
                  </a:extLst>
                </a:gridCol>
                <a:gridCol w="2813167">
                  <a:extLst>
                    <a:ext uri="{9D8B030D-6E8A-4147-A177-3AD203B41FA5}">
                      <a16:colId xmlns:a16="http://schemas.microsoft.com/office/drawing/2014/main" val="910012306"/>
                    </a:ext>
                  </a:extLst>
                </a:gridCol>
              </a:tblGrid>
              <a:tr h="208446">
                <a:tc gridSpan="2">
                  <a:txBody>
                    <a:bodyPr/>
                    <a:lstStyle/>
                    <a:p>
                      <a:pPr marL="0" algn="ctr" defTabSz="914400" rtl="0" eaLnBrk="1" latinLnBrk="0" hangingPunct="1"/>
                      <a:r>
                        <a:rPr kumimoji="1" lang="ja-JP" altLang="en-US" sz="1100" b="0" kern="1200" dirty="0" smtClean="0">
                          <a:solidFill>
                            <a:schemeClr val="lt1"/>
                          </a:solidFill>
                          <a:latin typeface="HGPｺﾞｼｯｸE" panose="020B0900000000000000" pitchFamily="50" charset="-128"/>
                          <a:ea typeface="HGPｺﾞｼｯｸE" panose="020B0900000000000000" pitchFamily="50" charset="-128"/>
                          <a:cs typeface="+mn-cs"/>
                        </a:rPr>
                        <a:t>第一種施設</a:t>
                      </a:r>
                      <a:endParaRPr kumimoji="1" lang="ja-JP" altLang="en-US" sz="1100" b="0" kern="1200" dirty="0">
                        <a:solidFill>
                          <a:schemeClr val="lt1"/>
                        </a:solidFill>
                        <a:latin typeface="HGPｺﾞｼｯｸE" panose="020B0900000000000000" pitchFamily="50" charset="-128"/>
                        <a:ea typeface="HGPｺﾞｼｯｸE" panose="020B0900000000000000" pitchFamily="50" charset="-128"/>
                        <a:cs typeface="+mn-cs"/>
                      </a:endParaRPr>
                    </a:p>
                  </a:txBody>
                  <a:tcPr anchor="ctr">
                    <a:lnL w="1905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hMerge="1">
                  <a:txBody>
                    <a:bodyPr/>
                    <a:lstStyle/>
                    <a:p>
                      <a:pPr marL="0" algn="ctr" defTabSz="914400" rtl="0" eaLnBrk="1" latinLnBrk="0" hangingPunct="1"/>
                      <a:endParaRPr kumimoji="1" lang="ja-JP" altLang="en-US" sz="2400" b="0" kern="1200" dirty="0">
                        <a:solidFill>
                          <a:schemeClr val="lt1"/>
                        </a:solidFill>
                        <a:latin typeface="HGPｺﾞｼｯｸE" panose="020B0900000000000000" pitchFamily="50" charset="-128"/>
                        <a:ea typeface="HGPｺﾞｼｯｸE" panose="020B0900000000000000"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B0F0"/>
                    </a:solidFill>
                  </a:tcPr>
                </a:tc>
                <a:tc>
                  <a:txBody>
                    <a:bodyPr/>
                    <a:lstStyle/>
                    <a:p>
                      <a:pPr algn="ctr"/>
                      <a:r>
                        <a:rPr kumimoji="1" lang="ja-JP" altLang="en-US" sz="1100" b="1" dirty="0" smtClean="0">
                          <a:latin typeface="HGPｺﾞｼｯｸE" panose="020B0900000000000000" pitchFamily="50" charset="-128"/>
                          <a:ea typeface="HGPｺﾞｼｯｸE" panose="020B0900000000000000" pitchFamily="50" charset="-128"/>
                        </a:rPr>
                        <a:t>改正法（</a:t>
                      </a:r>
                      <a:r>
                        <a:rPr kumimoji="1" lang="en-US" altLang="ja-JP" sz="1100" b="1" dirty="0" smtClean="0">
                          <a:latin typeface="HGPｺﾞｼｯｸE" panose="020B0900000000000000" pitchFamily="50" charset="-128"/>
                          <a:ea typeface="HGPｺﾞｼｯｸE" panose="020B0900000000000000" pitchFamily="50" charset="-128"/>
                        </a:rPr>
                        <a:t>2019</a:t>
                      </a:r>
                      <a:r>
                        <a:rPr kumimoji="1" lang="ja-JP" altLang="en-US" sz="1100" b="1" dirty="0" smtClean="0">
                          <a:latin typeface="HGPｺﾞｼｯｸE" panose="020B0900000000000000" pitchFamily="50" charset="-128"/>
                          <a:ea typeface="HGPｺﾞｼｯｸE" panose="020B0900000000000000" pitchFamily="50" charset="-128"/>
                        </a:rPr>
                        <a:t>年</a:t>
                      </a:r>
                      <a:r>
                        <a:rPr kumimoji="1" lang="en-US" altLang="ja-JP" sz="1100" b="1" dirty="0" smtClean="0">
                          <a:latin typeface="HGPｺﾞｼｯｸE" panose="020B0900000000000000" pitchFamily="50" charset="-128"/>
                          <a:ea typeface="HGPｺﾞｼｯｸE" panose="020B0900000000000000" pitchFamily="50" charset="-128"/>
                        </a:rPr>
                        <a:t>7</a:t>
                      </a:r>
                      <a:r>
                        <a:rPr kumimoji="1" lang="ja-JP" altLang="en-US" sz="1100" b="1" dirty="0" smtClean="0">
                          <a:latin typeface="HGPｺﾞｼｯｸE" panose="020B0900000000000000" pitchFamily="50" charset="-128"/>
                          <a:ea typeface="HGPｺﾞｼｯｸE" panose="020B0900000000000000" pitchFamily="50" charset="-128"/>
                        </a:rPr>
                        <a:t>月施行）</a:t>
                      </a:r>
                      <a:endParaRPr lang="en-US" altLang="ja-JP" sz="1100" b="1" dirty="0" smtClean="0">
                        <a:latin typeface="HGPｺﾞｼｯｸE" panose="020B0900000000000000" pitchFamily="50" charset="-128"/>
                        <a:ea typeface="HGPｺﾞｼｯｸE" panose="020B09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a:r>
                        <a:rPr kumimoji="1" lang="ja-JP" altLang="en-US" sz="1100" b="1" dirty="0" smtClean="0">
                          <a:latin typeface="HGPｺﾞｼｯｸE" panose="020B0900000000000000" pitchFamily="50" charset="-128"/>
                          <a:ea typeface="HGPｺﾞｼｯｸE" panose="020B0900000000000000" pitchFamily="50" charset="-128"/>
                        </a:rPr>
                        <a:t>府独自の取り組み（条例）</a:t>
                      </a:r>
                      <a:r>
                        <a:rPr kumimoji="1" lang="en-US" altLang="ja-JP" sz="1100" b="1" dirty="0" smtClean="0">
                          <a:latin typeface="HGPｺﾞｼｯｸE" panose="020B0900000000000000" pitchFamily="50" charset="-128"/>
                          <a:ea typeface="HGPｺﾞｼｯｸE" panose="020B0900000000000000" pitchFamily="50" charset="-128"/>
                        </a:rPr>
                        <a:t>(2020</a:t>
                      </a:r>
                      <a:r>
                        <a:rPr kumimoji="1" lang="ja-JP" altLang="en-US" sz="1100" b="1" dirty="0" smtClean="0">
                          <a:latin typeface="HGPｺﾞｼｯｸE" panose="020B0900000000000000" pitchFamily="50" charset="-128"/>
                          <a:ea typeface="HGPｺﾞｼｯｸE" panose="020B0900000000000000" pitchFamily="50" charset="-128"/>
                        </a:rPr>
                        <a:t>年</a:t>
                      </a:r>
                      <a:r>
                        <a:rPr kumimoji="1" lang="en-US" altLang="ja-JP" sz="1100" b="1" dirty="0" smtClean="0">
                          <a:latin typeface="HGPｺﾞｼｯｸE" panose="020B0900000000000000" pitchFamily="50" charset="-128"/>
                          <a:ea typeface="HGPｺﾞｼｯｸE" panose="020B0900000000000000" pitchFamily="50" charset="-128"/>
                        </a:rPr>
                        <a:t>4</a:t>
                      </a:r>
                      <a:r>
                        <a:rPr kumimoji="1" lang="ja-JP" altLang="en-US" sz="1100" b="1" dirty="0" smtClean="0">
                          <a:latin typeface="HGPｺﾞｼｯｸE" panose="020B0900000000000000" pitchFamily="50" charset="-128"/>
                          <a:ea typeface="HGPｺﾞｼｯｸE" panose="020B0900000000000000" pitchFamily="50" charset="-128"/>
                        </a:rPr>
                        <a:t>月施行</a:t>
                      </a:r>
                      <a:r>
                        <a:rPr kumimoji="1" lang="en-US" altLang="ja-JP" sz="1100" b="1" dirty="0" smtClean="0">
                          <a:latin typeface="HGPｺﾞｼｯｸE" panose="020B0900000000000000" pitchFamily="50" charset="-128"/>
                          <a:ea typeface="HGPｺﾞｼｯｸE" panose="020B0900000000000000" pitchFamily="50" charset="-128"/>
                        </a:rPr>
                        <a:t>)</a:t>
                      </a:r>
                    </a:p>
                  </a:txBody>
                  <a:tcPr anchor="ctr">
                    <a:lnL w="12700" cap="flat" cmpd="sng" algn="ctr">
                      <a:solidFill>
                        <a:schemeClr val="bg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893121920"/>
                  </a:ext>
                </a:extLst>
              </a:tr>
              <a:tr h="514026">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50" dirty="0" smtClean="0">
                          <a:latin typeface="メイリオ" panose="020B0604030504040204" pitchFamily="50" charset="-128"/>
                          <a:ea typeface="メイリオ" panose="020B0604030504040204" pitchFamily="50" charset="-128"/>
                        </a:rPr>
                        <a:t>受動喫煙により健康を損なうおそれが</a:t>
                      </a:r>
                      <a:endParaRPr kumimoji="1" lang="en-US" altLang="ja-JP" sz="850"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50" dirty="0" smtClean="0">
                          <a:latin typeface="メイリオ" panose="020B0604030504040204" pitchFamily="50" charset="-128"/>
                          <a:ea typeface="メイリオ" panose="020B0604030504040204" pitchFamily="50" charset="-128"/>
                        </a:rPr>
                        <a:t>高い者（</a:t>
                      </a:r>
                      <a:r>
                        <a:rPr kumimoji="1" lang="en-US" altLang="ja-JP" sz="850" dirty="0" smtClean="0">
                          <a:latin typeface="メイリオ" panose="020B0604030504040204" pitchFamily="50" charset="-128"/>
                          <a:ea typeface="メイリオ" panose="020B0604030504040204" pitchFamily="50" charset="-128"/>
                        </a:rPr>
                        <a:t>20</a:t>
                      </a:r>
                      <a:r>
                        <a:rPr kumimoji="1" lang="ja-JP" altLang="en-US" sz="850" dirty="0" smtClean="0">
                          <a:latin typeface="メイリオ" panose="020B0604030504040204" pitchFamily="50" charset="-128"/>
                          <a:ea typeface="メイリオ" panose="020B0604030504040204" pitchFamily="50" charset="-128"/>
                        </a:rPr>
                        <a:t>歳未満の者、患者、妊婦）が主たる利用者である施設</a:t>
                      </a:r>
                    </a:p>
                  </a:txBody>
                  <a:tcPr marT="90000" anchor="ctr">
                    <a:lnL w="19050" cap="flat" cmpd="sng" algn="ctr">
                      <a:solidFill>
                        <a:schemeClr val="tx1"/>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メイリオ" panose="020B0604030504040204" pitchFamily="50" charset="-128"/>
                        <a:ea typeface="メイリオ" panose="020B0604030504040204" pitchFamily="50" charset="-128"/>
                      </a:endParaRPr>
                    </a:p>
                  </a:txBody>
                  <a:tcPr marT="90000" anchor="ctr">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rowSpan="6">
                  <a:txBody>
                    <a:bodyPr/>
                    <a:lstStyle/>
                    <a:p>
                      <a:pPr algn="l">
                        <a:lnSpc>
                          <a:spcPts val="1080"/>
                        </a:lnSpc>
                      </a:pPr>
                      <a:endParaRPr lang="en-US" altLang="ja-JP" sz="900" dirty="0" smtClean="0">
                        <a:latin typeface="メイリオ" panose="020B0604030504040204" pitchFamily="50" charset="-128"/>
                        <a:ea typeface="メイリオ" panose="020B0604030504040204" pitchFamily="50" charset="-128"/>
                      </a:endParaRPr>
                    </a:p>
                    <a:p>
                      <a:pPr algn="l">
                        <a:lnSpc>
                          <a:spcPts val="1080"/>
                        </a:lnSpc>
                      </a:pPr>
                      <a:r>
                        <a:rPr lang="ja-JP" altLang="en-US" sz="850" dirty="0" smtClean="0">
                          <a:latin typeface="HG丸ｺﾞｼｯｸM-PRO" panose="020F0600000000000000" pitchFamily="50" charset="-128"/>
                          <a:ea typeface="HG丸ｺﾞｼｯｸM-PRO" panose="020F0600000000000000" pitchFamily="50" charset="-128"/>
                        </a:rPr>
                        <a:t>禁煙（敷地内禁煙）</a:t>
                      </a:r>
                      <a:endParaRPr lang="en-US" altLang="ja-JP" sz="850" dirty="0" smtClean="0">
                        <a:latin typeface="HG丸ｺﾞｼｯｸM-PRO" panose="020F0600000000000000" pitchFamily="50" charset="-128"/>
                        <a:ea typeface="HG丸ｺﾞｼｯｸM-PRO" panose="020F0600000000000000" pitchFamily="50" charset="-128"/>
                      </a:endParaRPr>
                    </a:p>
                    <a:p>
                      <a:pPr algn="l">
                        <a:lnSpc>
                          <a:spcPts val="700"/>
                        </a:lnSpc>
                        <a:spcBef>
                          <a:spcPts val="100"/>
                        </a:spcBef>
                      </a:pPr>
                      <a:endParaRPr lang="en-US" altLang="ja-JP" sz="300" dirty="0" smtClean="0">
                        <a:latin typeface="HG丸ｺﾞｼｯｸM-PRO" panose="020F0600000000000000" pitchFamily="50" charset="-128"/>
                        <a:ea typeface="HG丸ｺﾞｼｯｸM-PRO" panose="020F0600000000000000" pitchFamily="50" charset="-128"/>
                      </a:endParaRPr>
                    </a:p>
                    <a:p>
                      <a:pPr algn="l">
                        <a:lnSpc>
                          <a:spcPts val="700"/>
                        </a:lnSpc>
                        <a:spcBef>
                          <a:spcPts val="100"/>
                        </a:spcBef>
                      </a:pPr>
                      <a:r>
                        <a:rPr lang="ja-JP" altLang="en-US" sz="300" b="0" u="none" dirty="0" smtClean="0">
                          <a:latin typeface="HG丸ｺﾞｼｯｸM-PRO" panose="020F0600000000000000" pitchFamily="50" charset="-128"/>
                          <a:ea typeface="HG丸ｺﾞｼｯｸM-PRO" panose="020F0600000000000000" pitchFamily="50" charset="-128"/>
                        </a:rPr>
                        <a:t>　</a:t>
                      </a:r>
                      <a:r>
                        <a:rPr lang="en-US" altLang="ja-JP" sz="850" b="0" u="none" dirty="0" smtClean="0">
                          <a:latin typeface="HG丸ｺﾞｼｯｸM-PRO" panose="020F0600000000000000" pitchFamily="50" charset="-128"/>
                          <a:ea typeface="HG丸ｺﾞｼｯｸM-PRO" panose="020F0600000000000000" pitchFamily="50" charset="-128"/>
                        </a:rPr>
                        <a:t>※</a:t>
                      </a:r>
                      <a:r>
                        <a:rPr lang="ja-JP" altLang="en-US" sz="850" b="0" u="none" dirty="0" smtClean="0">
                          <a:latin typeface="HG丸ｺﾞｼｯｸM-PRO" panose="020F0600000000000000" pitchFamily="50" charset="-128"/>
                          <a:ea typeface="HG丸ｺﾞｼｯｸM-PRO" panose="020F0600000000000000" pitchFamily="50" charset="-128"/>
                        </a:rPr>
                        <a:t>　特定屋外</a:t>
                      </a:r>
                      <a:r>
                        <a:rPr lang="ja-JP" altLang="en-US" sz="850" u="none" dirty="0" smtClean="0">
                          <a:latin typeface="HG丸ｺﾞｼｯｸM-PRO" panose="020F0600000000000000" pitchFamily="50" charset="-128"/>
                          <a:ea typeface="HG丸ｺﾞｼｯｸM-PRO" panose="020F0600000000000000" pitchFamily="50" charset="-128"/>
                        </a:rPr>
                        <a:t>喫煙場所を設置できる</a:t>
                      </a:r>
                      <a:endParaRPr lang="en-US" altLang="ja-JP" sz="850" u="none" dirty="0" smtClean="0">
                        <a:latin typeface="HG丸ｺﾞｼｯｸM-PRO" panose="020F0600000000000000" pitchFamily="50" charset="-128"/>
                        <a:ea typeface="HG丸ｺﾞｼｯｸM-PRO" panose="020F0600000000000000" pitchFamily="50" charset="-128"/>
                      </a:endParaRPr>
                    </a:p>
                    <a:p>
                      <a:pPr algn="l">
                        <a:lnSpc>
                          <a:spcPts val="1080"/>
                        </a:lnSpc>
                      </a:pPr>
                      <a:endParaRPr kumimoji="1" lang="ja-JP" altLang="en-US" sz="900" dirty="0">
                        <a:latin typeface="メイリオ" panose="020B0604030504040204" pitchFamily="50" charset="-128"/>
                        <a:ea typeface="メイリオ" panose="020B0604030504040204"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rowSpan="6">
                  <a:txBody>
                    <a:bodyPr/>
                    <a:lstStyle/>
                    <a:p>
                      <a:pPr>
                        <a:lnSpc>
                          <a:spcPts val="1080"/>
                        </a:lnSpc>
                      </a:pPr>
                      <a:endParaRPr kumimoji="1" lang="en-US" altLang="ja-JP" sz="900" dirty="0" smtClean="0">
                        <a:latin typeface="メイリオ" panose="020B0604030504040204" pitchFamily="50" charset="-128"/>
                        <a:ea typeface="メイリオ" panose="020B0604030504040204" pitchFamily="50" charset="-128"/>
                      </a:endParaRPr>
                    </a:p>
                    <a:p>
                      <a:pPr>
                        <a:lnSpc>
                          <a:spcPts val="1080"/>
                        </a:lnSpc>
                      </a:pPr>
                      <a:r>
                        <a:rPr kumimoji="1" lang="ja-JP" altLang="en-US" sz="850" dirty="0" smtClean="0">
                          <a:latin typeface="HG丸ｺﾞｼｯｸM-PRO" panose="020F0600000000000000" pitchFamily="50" charset="-128"/>
                          <a:ea typeface="HG丸ｺﾞｼｯｸM-PRO" panose="020F0600000000000000" pitchFamily="50" charset="-128"/>
                        </a:rPr>
                        <a:t>禁煙（敷地内</a:t>
                      </a:r>
                      <a:r>
                        <a:rPr kumimoji="1" lang="ja-JP" altLang="en-US" sz="850" u="sng" dirty="0" smtClean="0">
                          <a:solidFill>
                            <a:srgbClr val="FF0000"/>
                          </a:solidFill>
                          <a:latin typeface="HG丸ｺﾞｼｯｸM-PRO" panose="020F0600000000000000" pitchFamily="50" charset="-128"/>
                          <a:ea typeface="HG丸ｺﾞｼｯｸM-PRO" panose="020F0600000000000000" pitchFamily="50" charset="-128"/>
                        </a:rPr>
                        <a:t>全面</a:t>
                      </a:r>
                      <a:r>
                        <a:rPr kumimoji="1" lang="ja-JP" altLang="en-US" sz="850" dirty="0" smtClean="0">
                          <a:latin typeface="HG丸ｺﾞｼｯｸM-PRO" panose="020F0600000000000000" pitchFamily="50" charset="-128"/>
                          <a:ea typeface="HG丸ｺﾞｼｯｸM-PRO" panose="020F0600000000000000" pitchFamily="50" charset="-128"/>
                        </a:rPr>
                        <a:t>禁煙：努力義務</a:t>
                      </a:r>
                      <a:r>
                        <a:rPr kumimoji="1" lang="en-US" altLang="ja-JP" sz="850" dirty="0" smtClean="0">
                          <a:latin typeface="HG丸ｺﾞｼｯｸM-PRO" panose="020F0600000000000000" pitchFamily="50" charset="-128"/>
                          <a:ea typeface="HG丸ｺﾞｼｯｸM-PRO" panose="020F0600000000000000" pitchFamily="50" charset="-128"/>
                        </a:rPr>
                        <a:t>)</a:t>
                      </a:r>
                    </a:p>
                    <a:p>
                      <a:pPr>
                        <a:lnSpc>
                          <a:spcPts val="700"/>
                        </a:lnSpc>
                      </a:pPr>
                      <a:endParaRPr kumimoji="1" lang="en-US" altLang="ja-JP" sz="400" dirty="0" smtClean="0">
                        <a:latin typeface="HG丸ｺﾞｼｯｸM-PRO" panose="020F0600000000000000" pitchFamily="50" charset="-128"/>
                        <a:ea typeface="HG丸ｺﾞｼｯｸM-PRO" panose="020F0600000000000000" pitchFamily="50" charset="-128"/>
                      </a:endParaRPr>
                    </a:p>
                    <a:p>
                      <a:pPr>
                        <a:lnSpc>
                          <a:spcPts val="700"/>
                        </a:lnSpc>
                      </a:pPr>
                      <a:r>
                        <a:rPr kumimoji="1" lang="ja-JP" altLang="en-US" sz="900" dirty="0" smtClean="0">
                          <a:latin typeface="HG丸ｺﾞｼｯｸM-PRO" panose="020F0600000000000000" pitchFamily="50" charset="-128"/>
                          <a:ea typeface="HG丸ｺﾞｼｯｸM-PRO" panose="020F0600000000000000" pitchFamily="50" charset="-128"/>
                        </a:rPr>
                        <a:t>　</a:t>
                      </a:r>
                      <a:r>
                        <a:rPr kumimoji="1" lang="en-US" altLang="ja-JP" sz="850" dirty="0" smtClean="0">
                          <a:latin typeface="HG丸ｺﾞｼｯｸM-PRO" panose="020F0600000000000000" pitchFamily="50" charset="-128"/>
                          <a:ea typeface="HG丸ｺﾞｼｯｸM-PRO" panose="020F0600000000000000" pitchFamily="50" charset="-128"/>
                        </a:rPr>
                        <a:t>※</a:t>
                      </a:r>
                      <a:r>
                        <a:rPr kumimoji="1" lang="ja-JP" altLang="en-US" sz="850" dirty="0" smtClean="0">
                          <a:latin typeface="HG丸ｺﾞｼｯｸM-PRO" panose="020F0600000000000000" pitchFamily="50" charset="-128"/>
                          <a:ea typeface="HG丸ｺﾞｼｯｸM-PRO" panose="020F0600000000000000" pitchFamily="50" charset="-128"/>
                        </a:rPr>
                        <a:t>　特定屋外喫煙場所を設置</a:t>
                      </a:r>
                      <a:r>
                        <a:rPr kumimoji="1" lang="ja-JP" altLang="en-US" sz="850" u="sng" dirty="0" smtClean="0">
                          <a:latin typeface="HG丸ｺﾞｼｯｸM-PRO" panose="020F0600000000000000" pitchFamily="50" charset="-128"/>
                          <a:ea typeface="HG丸ｺﾞｼｯｸM-PRO" panose="020F0600000000000000" pitchFamily="50" charset="-128"/>
                        </a:rPr>
                        <a:t>しないこと</a:t>
                      </a:r>
                      <a:endParaRPr kumimoji="1" lang="en-US" altLang="ja-JP" sz="850" u="none" dirty="0" smtClean="0">
                        <a:latin typeface="HG丸ｺﾞｼｯｸM-PRO" panose="020F0600000000000000" pitchFamily="50" charset="-128"/>
                        <a:ea typeface="HG丸ｺﾞｼｯｸM-PRO" panose="020F0600000000000000" pitchFamily="50" charset="-128"/>
                      </a:endParaRPr>
                    </a:p>
                  </a:txBody>
                  <a:tcPr>
                    <a:lnL w="12700" cap="flat" cmpd="sng" algn="ctr">
                      <a:solidFill>
                        <a:srgbClr val="002060"/>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284303465"/>
                  </a:ext>
                </a:extLst>
              </a:tr>
              <a:tr h="239854">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latin typeface="メイリオ" panose="020B0604030504040204" pitchFamily="50" charset="-128"/>
                        <a:ea typeface="メイリオ" panose="020B0604030504040204" pitchFamily="50" charset="-128"/>
                      </a:endParaRPr>
                    </a:p>
                  </a:txBody>
                  <a:tcPr marT="90000" anchor="ctr">
                    <a:lnL w="19050" cap="flat" cmpd="sng" algn="ctr">
                      <a:solidFill>
                        <a:schemeClr val="tx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50" dirty="0" smtClean="0">
                          <a:latin typeface="メイリオ" panose="020B0604030504040204" pitchFamily="50" charset="-128"/>
                          <a:ea typeface="メイリオ" panose="020B0604030504040204" pitchFamily="50" charset="-128"/>
                        </a:rPr>
                        <a:t>学校（学校、幼稚園　等）</a:t>
                      </a:r>
                    </a:p>
                  </a:txBody>
                  <a:tcPr marT="90000" anchor="ctr">
                    <a:lnL w="12700" cap="flat" cmpd="sng" algn="ctr">
                      <a:solidFill>
                        <a:schemeClr val="tx1">
                          <a:lumMod val="50000"/>
                          <a:lumOff val="50000"/>
                        </a:schemeClr>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002060"/>
                      </a:solidFill>
                      <a:prstDash val="sysDot"/>
                      <a:round/>
                      <a:headEnd type="none" w="med" len="med"/>
                      <a:tailEnd type="none" w="med" len="med"/>
                    </a:lnB>
                    <a:noFill/>
                  </a:tcPr>
                </a:tc>
                <a:tc vMerge="1">
                  <a:txBody>
                    <a:bodyPr/>
                    <a:lstStyle/>
                    <a:p>
                      <a:pPr algn="l"/>
                      <a:endParaRPr kumimoji="1" lang="ja-JP" altLang="en-US" sz="1400" dirty="0">
                        <a:latin typeface="メイリオ" panose="020B0604030504040204" pitchFamily="50" charset="-128"/>
                        <a:ea typeface="メイリオ" panose="020B0604030504040204"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vMerge="1">
                  <a:txBody>
                    <a:bodyPr/>
                    <a:lstStyle/>
                    <a:p>
                      <a:endParaRPr kumimoji="1" lang="en-US" altLang="ja-JP" sz="1700" u="none" dirty="0" smtClean="0">
                        <a:latin typeface="HG丸ｺﾞｼｯｸM-PRO" panose="020F0600000000000000" pitchFamily="50" charset="-128"/>
                        <a:ea typeface="HG丸ｺﾞｼｯｸM-PRO" panose="020F0600000000000000" pitchFamily="50" charset="-128"/>
                      </a:endParaRPr>
                    </a:p>
                  </a:txBody>
                  <a:tcPr>
                    <a:lnL w="12700" cap="flat" cmpd="sng" algn="ctr">
                      <a:solidFill>
                        <a:srgbClr val="00206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085422342"/>
                  </a:ext>
                </a:extLst>
              </a:tr>
              <a:tr h="214741">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kern="1200" dirty="0" smtClean="0">
                        <a:solidFill>
                          <a:schemeClr val="dk1"/>
                        </a:solidFill>
                        <a:latin typeface="メイリオ" panose="020B0604030504040204" pitchFamily="50" charset="-128"/>
                        <a:ea typeface="メイリオ"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50" kern="1200" dirty="0" smtClean="0">
                          <a:solidFill>
                            <a:schemeClr val="dk1"/>
                          </a:solidFill>
                          <a:latin typeface="メイリオ" panose="020B0604030504040204" pitchFamily="50" charset="-128"/>
                          <a:ea typeface="メイリオ" panose="020B0604030504040204" pitchFamily="50" charset="-128"/>
                          <a:cs typeface="+mn-cs"/>
                        </a:rPr>
                        <a:t>病院、診療所、助産所</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027103620"/>
                  </a:ext>
                </a:extLst>
              </a:tr>
              <a:tr h="343586">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kern="1200" dirty="0" smtClean="0">
                        <a:solidFill>
                          <a:schemeClr val="dk1"/>
                        </a:solidFill>
                        <a:latin typeface="メイリオ" panose="020B0604030504040204" pitchFamily="50" charset="-128"/>
                        <a:ea typeface="メイリオ"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50" kern="1200" dirty="0" smtClean="0">
                          <a:solidFill>
                            <a:schemeClr val="dk1"/>
                          </a:solidFill>
                          <a:latin typeface="メイリオ" panose="020B0604030504040204" pitchFamily="50" charset="-128"/>
                          <a:ea typeface="メイリオ" panose="020B0604030504040204" pitchFamily="50" charset="-128"/>
                          <a:cs typeface="+mn-cs"/>
                        </a:rPr>
                        <a:t>児童福祉施設</a:t>
                      </a:r>
                      <a:endParaRPr kumimoji="1" lang="en-US" altLang="ja-JP" sz="850" kern="1200" dirty="0" smtClean="0">
                        <a:solidFill>
                          <a:schemeClr val="dk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50" kern="1200" dirty="0" smtClean="0">
                          <a:solidFill>
                            <a:schemeClr val="dk1"/>
                          </a:solidFill>
                          <a:latin typeface="メイリオ" panose="020B0604030504040204" pitchFamily="50" charset="-128"/>
                          <a:ea typeface="メイリオ" panose="020B0604030504040204" pitchFamily="50" charset="-128"/>
                          <a:cs typeface="+mn-cs"/>
                        </a:rPr>
                        <a:t>（保育所、児童養護施設　等）</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943607254"/>
                  </a:ext>
                </a:extLst>
              </a:tr>
              <a:tr h="19111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kern="1200" dirty="0" smtClean="0">
                        <a:solidFill>
                          <a:schemeClr val="dk1"/>
                        </a:solidFill>
                        <a:latin typeface="メイリオ" panose="020B0604030504040204" pitchFamily="50" charset="-128"/>
                        <a:ea typeface="メイリオ"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50" kern="1200" dirty="0" smtClean="0">
                          <a:solidFill>
                            <a:schemeClr val="dk1"/>
                          </a:solidFill>
                          <a:latin typeface="メイリオ" panose="020B0604030504040204" pitchFamily="50" charset="-128"/>
                          <a:ea typeface="メイリオ" panose="020B0604030504040204" pitchFamily="50" charset="-128"/>
                          <a:cs typeface="+mn-cs"/>
                        </a:rPr>
                        <a:t>その他（介護老人保健施設、</a:t>
                      </a:r>
                      <a:endParaRPr kumimoji="1" lang="en-US" altLang="ja-JP" sz="850" kern="1200" dirty="0" smtClean="0">
                        <a:solidFill>
                          <a:schemeClr val="dk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50" kern="1200" dirty="0" smtClean="0">
                          <a:solidFill>
                            <a:schemeClr val="dk1"/>
                          </a:solidFill>
                          <a:latin typeface="メイリオ" panose="020B0604030504040204" pitchFamily="50" charset="-128"/>
                          <a:ea typeface="メイリオ" panose="020B0604030504040204" pitchFamily="50" charset="-128"/>
                          <a:cs typeface="+mn-cs"/>
                        </a:rPr>
                        <a:t>　　　　　　　認定こども園　等）</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vMerge="1">
                  <a: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endParaRPr kumimoji="1" lang="ja-JP" altLang="en-US" sz="1700" kern="1200" dirty="0" smtClean="0">
                        <a:solidFill>
                          <a:schemeClr val="dk1"/>
                        </a:solidFill>
                        <a:latin typeface="HG丸ｺﾞｼｯｸM-PRO" panose="020F0600000000000000" pitchFamily="50" charset="-128"/>
                        <a:ea typeface="HG丸ｺﾞｼｯｸM-PRO" panose="020F0600000000000000" pitchFamily="50" charset="-128"/>
                        <a:cs typeface="+mn-cs"/>
                      </a:endParaRPr>
                    </a:p>
                  </a:txBody>
                  <a:tcPr>
                    <a:lnL w="12700" cap="flat" cmpd="sng" algn="ctr">
                      <a:solidFill>
                        <a:srgbClr val="00206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003033517"/>
                  </a:ext>
                </a:extLst>
              </a:tr>
              <a:tr h="176657">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50" dirty="0" smtClean="0">
                          <a:latin typeface="メイリオ" panose="020B0604030504040204" pitchFamily="50" charset="-128"/>
                          <a:ea typeface="メイリオ" panose="020B0604030504040204" pitchFamily="50" charset="-128"/>
                        </a:rPr>
                        <a:t>行政機関の庁舎</a:t>
                      </a:r>
                    </a:p>
                  </a:txBody>
                  <a:tcPr marT="90000" anchor="ctr">
                    <a:lnL w="19050" cap="flat" cmpd="sng" algn="ctr">
                      <a:solidFill>
                        <a:schemeClr val="tx1"/>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kern="1200" dirty="0" smtClean="0">
                        <a:solidFill>
                          <a:schemeClr val="dk1"/>
                        </a:solidFill>
                        <a:latin typeface="メイリオ" panose="020B0604030504040204" pitchFamily="50" charset="-128"/>
                        <a:ea typeface="メイリオ" panose="020B0604030504040204" pitchFamily="50" charset="-128"/>
                        <a:cs typeface="+mn-cs"/>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820911054"/>
                  </a:ext>
                </a:extLst>
              </a:tr>
            </a:tbl>
          </a:graphicData>
        </a:graphic>
      </p:graphicFrame>
      <p:grpSp>
        <p:nvGrpSpPr>
          <p:cNvPr id="31" name="グループ化 30"/>
          <p:cNvGrpSpPr/>
          <p:nvPr/>
        </p:nvGrpSpPr>
        <p:grpSpPr>
          <a:xfrm>
            <a:off x="9735366" y="2799692"/>
            <a:ext cx="2631511" cy="1235396"/>
            <a:chOff x="7763206" y="5720195"/>
            <a:chExt cx="2493846" cy="1330069"/>
          </a:xfrm>
        </p:grpSpPr>
        <p:sp>
          <p:nvSpPr>
            <p:cNvPr id="32" name="正方形/長方形 31"/>
            <p:cNvSpPr/>
            <p:nvPr/>
          </p:nvSpPr>
          <p:spPr>
            <a:xfrm>
              <a:off x="7763206" y="5720195"/>
              <a:ext cx="2483017" cy="1330069"/>
            </a:xfrm>
            <a:prstGeom prst="rect">
              <a:avLst/>
            </a:prstGeom>
            <a:solidFill>
              <a:schemeClr val="accent5">
                <a:lumMod val="20000"/>
                <a:lumOff val="80000"/>
              </a:schemeClr>
            </a:solidFill>
            <a:ln w="190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p>
          </p:txBody>
        </p:sp>
        <p:sp>
          <p:nvSpPr>
            <p:cNvPr id="33" name="テキスト ボックス 32"/>
            <p:cNvSpPr txBox="1"/>
            <p:nvPr/>
          </p:nvSpPr>
          <p:spPr>
            <a:xfrm>
              <a:off x="7841401" y="6374314"/>
              <a:ext cx="2415651" cy="530181"/>
            </a:xfrm>
            <a:prstGeom prst="rect">
              <a:avLst/>
            </a:prstGeom>
            <a:noFill/>
          </p:spPr>
          <p:txBody>
            <a:bodyPr wrap="square" rtlCol="0">
              <a:spAutoFit/>
            </a:bodyPr>
            <a:lstStyle/>
            <a:p>
              <a:pPr marL="266700" lvl="0" indent="-266700">
                <a:defRPr/>
              </a:pPr>
              <a:r>
                <a:rPr lang="ja-JP" altLang="en-US" sz="850" dirty="0" smtClean="0">
                  <a:solidFill>
                    <a:prstClr val="black"/>
                  </a:solidFill>
                  <a:latin typeface="HG丸ｺﾞｼｯｸM-PRO" panose="020F0600000000000000" pitchFamily="50" charset="-128"/>
                  <a:ea typeface="HG丸ｺﾞｼｯｸM-PRO" panose="020F0600000000000000" pitchFamily="50" charset="-128"/>
                </a:rPr>
                <a:t>（例）精神科</a:t>
              </a:r>
              <a:r>
                <a:rPr lang="ja-JP" altLang="en-US" sz="850" dirty="0">
                  <a:solidFill>
                    <a:prstClr val="black"/>
                  </a:solidFill>
                  <a:latin typeface="HG丸ｺﾞｼｯｸM-PRO" panose="020F0600000000000000" pitchFamily="50" charset="-128"/>
                  <a:ea typeface="HG丸ｺﾞｼｯｸM-PRO" panose="020F0600000000000000" pitchFamily="50" charset="-128"/>
                </a:rPr>
                <a:t>、終末期医療を提供する病院</a:t>
              </a:r>
              <a:r>
                <a:rPr lang="ja-JP" altLang="en-US" sz="85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850" dirty="0" smtClean="0">
                <a:solidFill>
                  <a:prstClr val="black"/>
                </a:solidFill>
                <a:latin typeface="HG丸ｺﾞｼｯｸM-PRO" panose="020F0600000000000000" pitchFamily="50" charset="-128"/>
                <a:ea typeface="HG丸ｺﾞｼｯｸM-PRO" panose="020F0600000000000000" pitchFamily="50" charset="-128"/>
              </a:endParaRPr>
            </a:p>
            <a:p>
              <a:pPr marL="266700" lvl="0">
                <a:defRPr/>
              </a:pPr>
              <a:r>
                <a:rPr lang="ja-JP" altLang="en-US" sz="850" dirty="0" smtClean="0">
                  <a:solidFill>
                    <a:prstClr val="black"/>
                  </a:solidFill>
                  <a:latin typeface="HG丸ｺﾞｼｯｸM-PRO" panose="020F0600000000000000" pitchFamily="50" charset="-128"/>
                  <a:ea typeface="HG丸ｺﾞｼｯｸM-PRO" panose="020F0600000000000000" pitchFamily="50" charset="-128"/>
                </a:rPr>
                <a:t> 主</a:t>
              </a:r>
              <a:r>
                <a:rPr lang="ja-JP" altLang="en-US" sz="850" dirty="0">
                  <a:solidFill>
                    <a:prstClr val="black"/>
                  </a:solidFill>
                  <a:latin typeface="HG丸ｺﾞｼｯｸM-PRO" panose="020F0600000000000000" pitchFamily="50" charset="-128"/>
                  <a:ea typeface="HG丸ｺﾞｼｯｸM-PRO" panose="020F0600000000000000" pitchFamily="50" charset="-128"/>
                </a:rPr>
                <a:t>に療養を中心とする</a:t>
              </a:r>
              <a:r>
                <a:rPr lang="ja-JP" altLang="en-US" sz="850" dirty="0" smtClean="0">
                  <a:solidFill>
                    <a:prstClr val="black"/>
                  </a:solidFill>
                  <a:latin typeface="HG丸ｺﾞｼｯｸM-PRO" panose="020F0600000000000000" pitchFamily="50" charset="-128"/>
                  <a:ea typeface="HG丸ｺﾞｼｯｸM-PRO" panose="020F0600000000000000" pitchFamily="50" charset="-128"/>
                </a:rPr>
                <a:t>施設など、</a:t>
              </a:r>
              <a:endParaRPr lang="en-US" altLang="ja-JP" sz="850" dirty="0" smtClean="0">
                <a:solidFill>
                  <a:prstClr val="black"/>
                </a:solidFill>
                <a:latin typeface="HG丸ｺﾞｼｯｸM-PRO" panose="020F0600000000000000" pitchFamily="50" charset="-128"/>
                <a:ea typeface="HG丸ｺﾞｼｯｸM-PRO" panose="020F0600000000000000" pitchFamily="50" charset="-128"/>
              </a:endParaRPr>
            </a:p>
            <a:p>
              <a:pPr marL="266700" lvl="0">
                <a:defRPr/>
              </a:pPr>
              <a:r>
                <a:rPr lang="en-US" altLang="ja-JP" sz="850" dirty="0">
                  <a:solidFill>
                    <a:prstClr val="black"/>
                  </a:solidFill>
                  <a:latin typeface="HG丸ｺﾞｼｯｸM-PRO" panose="020F0600000000000000" pitchFamily="50" charset="-128"/>
                  <a:ea typeface="HG丸ｺﾞｼｯｸM-PRO" panose="020F0600000000000000" pitchFamily="50" charset="-128"/>
                </a:rPr>
                <a:t> </a:t>
              </a:r>
              <a:r>
                <a:rPr lang="ja-JP" altLang="en-US" sz="850" dirty="0" smtClean="0">
                  <a:solidFill>
                    <a:prstClr val="black"/>
                  </a:solidFill>
                  <a:latin typeface="HG丸ｺﾞｼｯｸM-PRO" panose="020F0600000000000000" pitchFamily="50" charset="-128"/>
                  <a:ea typeface="HG丸ｺﾞｼｯｸM-PRO" panose="020F0600000000000000" pitchFamily="50" charset="-128"/>
                </a:rPr>
                <a:t>利用者</a:t>
              </a:r>
              <a:r>
                <a:rPr lang="ja-JP" altLang="en-US" sz="850" dirty="0">
                  <a:solidFill>
                    <a:prstClr val="black"/>
                  </a:solidFill>
                  <a:latin typeface="HG丸ｺﾞｼｯｸM-PRO" panose="020F0600000000000000" pitchFamily="50" charset="-128"/>
                  <a:ea typeface="HG丸ｺﾞｼｯｸM-PRO" panose="020F0600000000000000" pitchFamily="50" charset="-128"/>
                </a:rPr>
                <a:t>への一定の配慮が必要</a:t>
              </a:r>
              <a:r>
                <a:rPr lang="ja-JP" altLang="en-US" sz="850" dirty="0" smtClean="0">
                  <a:solidFill>
                    <a:prstClr val="black"/>
                  </a:solidFill>
                  <a:latin typeface="HG丸ｺﾞｼｯｸM-PRO" panose="020F0600000000000000" pitchFamily="50" charset="-128"/>
                  <a:ea typeface="HG丸ｺﾞｼｯｸM-PRO" panose="020F0600000000000000" pitchFamily="50" charset="-128"/>
                </a:rPr>
                <a:t>な施設</a:t>
              </a:r>
              <a:endParaRPr lang="en-US" altLang="ja-JP" sz="850" dirty="0">
                <a:solidFill>
                  <a:prstClr val="black"/>
                </a:solidFill>
                <a:latin typeface="HG丸ｺﾞｼｯｸM-PRO" panose="020F0600000000000000" pitchFamily="50" charset="-128"/>
                <a:ea typeface="HG丸ｺﾞｼｯｸM-PRO" panose="020F0600000000000000" pitchFamily="50" charset="-128"/>
              </a:endParaRPr>
            </a:p>
          </p:txBody>
        </p:sp>
        <p:sp>
          <p:nvSpPr>
            <p:cNvPr id="34" name="テキスト ボックス 33"/>
            <p:cNvSpPr txBox="1"/>
            <p:nvPr/>
          </p:nvSpPr>
          <p:spPr>
            <a:xfrm>
              <a:off x="7879099" y="5971999"/>
              <a:ext cx="2359400" cy="397635"/>
            </a:xfrm>
            <a:prstGeom prst="rect">
              <a:avLst/>
            </a:prstGeom>
            <a:noFill/>
          </p:spPr>
          <p:txBody>
            <a:bodyPr wrap="square" rtlCol="0">
              <a:spAutoFit/>
            </a:bodyPr>
            <a:lstStyle/>
            <a:p>
              <a:pPr lvl="0">
                <a:spcBef>
                  <a:spcPts val="800"/>
                </a:spcBef>
                <a:defRPr/>
              </a:pPr>
              <a:r>
                <a:rPr lang="ja-JP" altLang="en-US" sz="900" dirty="0" smtClean="0">
                  <a:solidFill>
                    <a:prstClr val="black"/>
                  </a:solidFill>
                  <a:latin typeface="+mn-ea"/>
                </a:rPr>
                <a:t>禁煙（敷地内禁煙）</a:t>
              </a:r>
              <a:endParaRPr lang="en-US" altLang="ja-JP" sz="900" dirty="0">
                <a:solidFill>
                  <a:prstClr val="black"/>
                </a:solidFill>
                <a:latin typeface="+mn-ea"/>
              </a:endParaRPr>
            </a:p>
            <a:p>
              <a:pPr lvl="0">
                <a:defRPr/>
              </a:pPr>
              <a:r>
                <a:rPr lang="ja-JP" altLang="en-US" sz="900" dirty="0">
                  <a:solidFill>
                    <a:prstClr val="black"/>
                  </a:solidFill>
                  <a:latin typeface="+mn-ea"/>
                </a:rPr>
                <a:t>　</a:t>
              </a:r>
              <a:r>
                <a:rPr lang="en-US" altLang="ja-JP" sz="900" dirty="0" smtClean="0">
                  <a:solidFill>
                    <a:prstClr val="black"/>
                  </a:solidFill>
                  <a:latin typeface="+mn-ea"/>
                </a:rPr>
                <a:t>※</a:t>
              </a:r>
              <a:r>
                <a:rPr lang="ja-JP" altLang="en-US" sz="900" dirty="0" smtClean="0">
                  <a:solidFill>
                    <a:prstClr val="black"/>
                  </a:solidFill>
                  <a:latin typeface="+mn-ea"/>
                </a:rPr>
                <a:t>　特定屋外</a:t>
              </a:r>
              <a:r>
                <a:rPr lang="ja-JP" altLang="en-US" sz="900" dirty="0">
                  <a:solidFill>
                    <a:prstClr val="black"/>
                  </a:solidFill>
                  <a:latin typeface="+mn-ea"/>
                </a:rPr>
                <a:t>喫煙</a:t>
              </a:r>
              <a:r>
                <a:rPr lang="ja-JP" altLang="en-US" sz="900" dirty="0" smtClean="0">
                  <a:solidFill>
                    <a:prstClr val="black"/>
                  </a:solidFill>
                  <a:latin typeface="+mn-ea"/>
                </a:rPr>
                <a:t>場所を設置できる</a:t>
              </a:r>
              <a:endParaRPr lang="ja-JP" altLang="en-US" sz="900" dirty="0">
                <a:solidFill>
                  <a:prstClr val="black"/>
                </a:solidFill>
                <a:latin typeface="+mn-ea"/>
              </a:endParaRPr>
            </a:p>
          </p:txBody>
        </p:sp>
      </p:grpSp>
      <p:grpSp>
        <p:nvGrpSpPr>
          <p:cNvPr id="35" name="グループ化 34"/>
          <p:cNvGrpSpPr/>
          <p:nvPr/>
        </p:nvGrpSpPr>
        <p:grpSpPr>
          <a:xfrm>
            <a:off x="7394979" y="2717702"/>
            <a:ext cx="2282471" cy="1343388"/>
            <a:chOff x="9566162" y="6629538"/>
            <a:chExt cx="2591017" cy="1454688"/>
          </a:xfrm>
        </p:grpSpPr>
        <p:sp>
          <p:nvSpPr>
            <p:cNvPr id="36" name="テキスト ボックス 35"/>
            <p:cNvSpPr txBox="1"/>
            <p:nvPr/>
          </p:nvSpPr>
          <p:spPr>
            <a:xfrm>
              <a:off x="9566162" y="6629538"/>
              <a:ext cx="2591017" cy="266620"/>
            </a:xfrm>
            <a:prstGeom prst="rect">
              <a:avLst/>
            </a:prstGeom>
            <a:noFill/>
          </p:spPr>
          <p:txBody>
            <a:bodyPr wrap="square" rtlCol="0">
              <a:spAutoFit/>
            </a:bodyPr>
            <a:lstStyle/>
            <a:p>
              <a:pPr lvl="0">
                <a:spcBef>
                  <a:spcPts val="600"/>
                </a:spcBef>
                <a:defRPr/>
              </a:pPr>
              <a:r>
                <a:rPr lang="ja-JP" altLang="en-US" sz="1000" dirty="0" smtClean="0">
                  <a:solidFill>
                    <a:prstClr val="black"/>
                  </a:solidFill>
                  <a:latin typeface="HGPｺﾞｼｯｸE" panose="020B0900000000000000" pitchFamily="50" charset="-128"/>
                  <a:ea typeface="HGPｺﾞｼｯｸE" panose="020B0900000000000000" pitchFamily="50" charset="-128"/>
                </a:rPr>
                <a:t>イメージ</a:t>
              </a:r>
              <a:endParaRPr lang="en-US" altLang="ja-JP" sz="1000" dirty="0">
                <a:solidFill>
                  <a:prstClr val="black"/>
                </a:solidFill>
                <a:latin typeface="HGPｺﾞｼｯｸE" panose="020B0900000000000000" pitchFamily="50" charset="-128"/>
                <a:ea typeface="HGPｺﾞｼｯｸE" panose="020B0900000000000000" pitchFamily="50" charset="-128"/>
              </a:endParaRPr>
            </a:p>
          </p:txBody>
        </p:sp>
        <p:grpSp>
          <p:nvGrpSpPr>
            <p:cNvPr id="37" name="グループ化 36"/>
            <p:cNvGrpSpPr/>
            <p:nvPr/>
          </p:nvGrpSpPr>
          <p:grpSpPr>
            <a:xfrm>
              <a:off x="9577749" y="6887965"/>
              <a:ext cx="2258083" cy="1196261"/>
              <a:chOff x="6310478" y="6537573"/>
              <a:chExt cx="2258083" cy="1196261"/>
            </a:xfrm>
          </p:grpSpPr>
          <p:sp>
            <p:nvSpPr>
              <p:cNvPr id="38" name="テキスト ボックス 37"/>
              <p:cNvSpPr txBox="1"/>
              <p:nvPr/>
            </p:nvSpPr>
            <p:spPr>
              <a:xfrm>
                <a:off x="7661759" y="6593529"/>
                <a:ext cx="906802" cy="230832"/>
              </a:xfrm>
              <a:prstGeom prst="rect">
                <a:avLst/>
              </a:prstGeom>
              <a:noFill/>
            </p:spPr>
            <p:txBody>
              <a:bodyPr wrap="square" rtlCol="0">
                <a:spAutoFit/>
              </a:bodyPr>
              <a:lstStyle/>
              <a:p>
                <a:pPr algn="ctr"/>
                <a:r>
                  <a:rPr lang="en-US" altLang="ja-JP" sz="900" b="1" dirty="0" smtClean="0">
                    <a:latin typeface="Meiryo UI" panose="020B0604030504040204" pitchFamily="50" charset="-128"/>
                    <a:ea typeface="Meiryo UI" panose="020B0604030504040204" pitchFamily="50" charset="-128"/>
                  </a:rPr>
                  <a:t>202</a:t>
                </a:r>
                <a:r>
                  <a:rPr lang="en-US" altLang="ja-JP" sz="900" b="1" dirty="0">
                    <a:latin typeface="Meiryo UI" panose="020B0604030504040204" pitchFamily="50" charset="-128"/>
                    <a:ea typeface="Meiryo UI" panose="020B0604030504040204" pitchFamily="50" charset="-128"/>
                  </a:rPr>
                  <a:t>5</a:t>
                </a:r>
                <a:r>
                  <a:rPr lang="ja-JP" altLang="en-US" sz="900" b="1" dirty="0" smtClean="0">
                    <a:latin typeface="Meiryo UI" panose="020B0604030504040204" pitchFamily="50" charset="-128"/>
                    <a:ea typeface="Meiryo UI" panose="020B0604030504040204" pitchFamily="50" charset="-128"/>
                  </a:rPr>
                  <a:t>年</a:t>
                </a:r>
                <a:r>
                  <a:rPr lang="en-US" altLang="ja-JP" sz="900" b="1" dirty="0" smtClean="0">
                    <a:latin typeface="Meiryo UI" panose="020B0604030504040204" pitchFamily="50" charset="-128"/>
                    <a:ea typeface="Meiryo UI" panose="020B0604030504040204" pitchFamily="50" charset="-128"/>
                  </a:rPr>
                  <a:t>4</a:t>
                </a:r>
                <a:r>
                  <a:rPr lang="ja-JP" altLang="en-US" sz="900" b="1" dirty="0" smtClean="0">
                    <a:latin typeface="Meiryo UI" panose="020B0604030504040204" pitchFamily="50" charset="-128"/>
                    <a:ea typeface="Meiryo UI" panose="020B0604030504040204" pitchFamily="50" charset="-128"/>
                  </a:rPr>
                  <a:t>月</a:t>
                </a:r>
                <a:endParaRPr kumimoji="1" lang="ja-JP" altLang="en-US" sz="800" b="1" dirty="0">
                  <a:latin typeface="Meiryo UI" pitchFamily="50" charset="-128"/>
                  <a:ea typeface="Meiryo UI" pitchFamily="50" charset="-128"/>
                  <a:cs typeface="Meiryo UI" pitchFamily="50" charset="-128"/>
                </a:endParaRPr>
              </a:p>
            </p:txBody>
          </p:sp>
          <p:sp>
            <p:nvSpPr>
              <p:cNvPr id="39" name="正方形/長方形 38"/>
              <p:cNvSpPr/>
              <p:nvPr/>
            </p:nvSpPr>
            <p:spPr>
              <a:xfrm>
                <a:off x="6310478" y="6537573"/>
                <a:ext cx="2240487" cy="1196261"/>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pic>
            <p:nvPicPr>
              <p:cNvPr id="40" name="図 3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16041" y="6614091"/>
                <a:ext cx="663391" cy="663391"/>
              </a:xfrm>
              <a:prstGeom prst="rect">
                <a:avLst/>
              </a:prstGeom>
            </p:spPr>
          </p:pic>
          <p:pic>
            <p:nvPicPr>
              <p:cNvPr id="41" name="図 4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16076" y="6540869"/>
                <a:ext cx="556410" cy="556410"/>
              </a:xfrm>
              <a:prstGeom prst="rect">
                <a:avLst/>
              </a:prstGeom>
            </p:spPr>
          </p:pic>
          <p:pic>
            <p:nvPicPr>
              <p:cNvPr id="42" name="図 4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867896" y="7019207"/>
                <a:ext cx="663391" cy="663391"/>
              </a:xfrm>
              <a:prstGeom prst="rect">
                <a:avLst/>
              </a:prstGeom>
            </p:spPr>
          </p:pic>
          <p:sp>
            <p:nvSpPr>
              <p:cNvPr id="43" name="テキスト ボックス 42"/>
              <p:cNvSpPr txBox="1"/>
              <p:nvPr/>
            </p:nvSpPr>
            <p:spPr>
              <a:xfrm>
                <a:off x="7730730" y="6626655"/>
                <a:ext cx="672626" cy="246221"/>
              </a:xfrm>
              <a:prstGeom prst="rect">
                <a:avLst/>
              </a:prstGeom>
              <a:noFill/>
            </p:spPr>
            <p:txBody>
              <a:bodyPr wrap="square" rtlCol="0">
                <a:spAutoFit/>
              </a:bodyPr>
              <a:lstStyle/>
              <a:p>
                <a:pPr lvl="0">
                  <a:spcBef>
                    <a:spcPts val="600"/>
                  </a:spcBef>
                  <a:defRPr/>
                </a:pPr>
                <a:r>
                  <a:rPr lang="ja-JP" altLang="en-US" sz="1000" dirty="0" smtClean="0">
                    <a:solidFill>
                      <a:prstClr val="black"/>
                    </a:solidFill>
                    <a:latin typeface="HGPｺﾞｼｯｸE" panose="020B0900000000000000" pitchFamily="50" charset="-128"/>
                    <a:ea typeface="HGPｺﾞｼｯｸE" panose="020B0900000000000000" pitchFamily="50" charset="-128"/>
                  </a:rPr>
                  <a:t>敷地内</a:t>
                </a:r>
                <a:endParaRPr lang="en-US" altLang="ja-JP" sz="900" dirty="0">
                  <a:solidFill>
                    <a:prstClr val="black"/>
                  </a:solidFill>
                  <a:latin typeface="HGPｺﾞｼｯｸE" panose="020B0900000000000000" pitchFamily="50" charset="-128"/>
                  <a:ea typeface="HGPｺﾞｼｯｸE" panose="020B0900000000000000" pitchFamily="50" charset="-128"/>
                </a:endParaRPr>
              </a:p>
            </p:txBody>
          </p:sp>
          <p:sp>
            <p:nvSpPr>
              <p:cNvPr id="44" name="角丸四角形 43"/>
              <p:cNvSpPr/>
              <p:nvPr/>
            </p:nvSpPr>
            <p:spPr>
              <a:xfrm>
                <a:off x="7541137" y="6900166"/>
                <a:ext cx="976456" cy="766201"/>
              </a:xfrm>
              <a:prstGeom prst="roundRect">
                <a:avLst>
                  <a:gd name="adj" fmla="val 9216"/>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a:p>
            </p:txBody>
          </p:sp>
          <p:sp>
            <p:nvSpPr>
              <p:cNvPr id="45" name="テキスト ボックス 44"/>
              <p:cNvSpPr txBox="1"/>
              <p:nvPr/>
            </p:nvSpPr>
            <p:spPr>
              <a:xfrm>
                <a:off x="7541136" y="6884317"/>
                <a:ext cx="1009829" cy="215444"/>
              </a:xfrm>
              <a:prstGeom prst="rect">
                <a:avLst/>
              </a:prstGeom>
              <a:noFill/>
            </p:spPr>
            <p:txBody>
              <a:bodyPr wrap="square" rtlCol="0">
                <a:spAutoFit/>
              </a:bodyPr>
              <a:lstStyle/>
              <a:p>
                <a:pPr lvl="0">
                  <a:spcBef>
                    <a:spcPts val="600"/>
                  </a:spcBef>
                  <a:defRPr/>
                </a:pPr>
                <a:r>
                  <a:rPr lang="ja-JP" altLang="en-US" sz="800" u="sng" dirty="0" smtClean="0">
                    <a:solidFill>
                      <a:prstClr val="black"/>
                    </a:solidFill>
                    <a:latin typeface="HGPｺﾞｼｯｸE" panose="020B0900000000000000" pitchFamily="50" charset="-128"/>
                    <a:ea typeface="HGPｺﾞｼｯｸE" panose="020B0900000000000000" pitchFamily="50" charset="-128"/>
                  </a:rPr>
                  <a:t>特定屋外喫煙</a:t>
                </a:r>
                <a:r>
                  <a:rPr lang="ja-JP" altLang="en-US" sz="800" u="sng" dirty="0">
                    <a:solidFill>
                      <a:prstClr val="black"/>
                    </a:solidFill>
                    <a:latin typeface="HGPｺﾞｼｯｸE" panose="020B0900000000000000" pitchFamily="50" charset="-128"/>
                    <a:ea typeface="HGPｺﾞｼｯｸE" panose="020B0900000000000000" pitchFamily="50" charset="-128"/>
                  </a:rPr>
                  <a:t>場所</a:t>
                </a:r>
                <a:endParaRPr lang="en-US" altLang="ja-JP" sz="700" u="sng" dirty="0">
                  <a:solidFill>
                    <a:prstClr val="black"/>
                  </a:solidFill>
                  <a:latin typeface="HGPｺﾞｼｯｸE" panose="020B0900000000000000" pitchFamily="50" charset="-128"/>
                  <a:ea typeface="HGPｺﾞｼｯｸE" panose="020B0900000000000000" pitchFamily="50" charset="-128"/>
                </a:endParaRPr>
              </a:p>
            </p:txBody>
          </p:sp>
          <p:pic>
            <p:nvPicPr>
              <p:cNvPr id="46" name="図 4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799164" y="7058530"/>
                <a:ext cx="666599" cy="666599"/>
              </a:xfrm>
              <a:prstGeom prst="rect">
                <a:avLst/>
              </a:prstGeom>
            </p:spPr>
          </p:pic>
          <p:pic>
            <p:nvPicPr>
              <p:cNvPr id="47" name="Picture 6" descr="C:\Users\yuko\Desktop\160486_jpg\160486.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416041" y="7174424"/>
                <a:ext cx="487317" cy="487319"/>
              </a:xfrm>
              <a:prstGeom prst="rect">
                <a:avLst/>
              </a:prstGeom>
              <a:noFill/>
              <a:extLst>
                <a:ext uri="{909E8E84-426E-40DD-AFC4-6F175D3DCCD1}">
                  <a14:hiddenFill xmlns:a14="http://schemas.microsoft.com/office/drawing/2010/main">
                    <a:solidFill>
                      <a:srgbClr val="FFFFFF"/>
                    </a:solidFill>
                  </a14:hiddenFill>
                </a:ext>
              </a:extLst>
            </p:spPr>
          </p:pic>
        </p:grpSp>
      </p:grpSp>
      <p:graphicFrame>
        <p:nvGraphicFramePr>
          <p:cNvPr id="48" name="表 47"/>
          <p:cNvGraphicFramePr>
            <a:graphicFrameLocks noGrp="1"/>
          </p:cNvGraphicFramePr>
          <p:nvPr>
            <p:extLst>
              <p:ext uri="{D42A27DB-BD31-4B8C-83A1-F6EECF244321}">
                <p14:modId xmlns:p14="http://schemas.microsoft.com/office/powerpoint/2010/main" val="3286300032"/>
              </p:ext>
            </p:extLst>
          </p:nvPr>
        </p:nvGraphicFramePr>
        <p:xfrm>
          <a:off x="8118756" y="6397476"/>
          <a:ext cx="4269079" cy="1487225"/>
        </p:xfrm>
        <a:graphic>
          <a:graphicData uri="http://schemas.openxmlformats.org/drawingml/2006/table">
            <a:tbl>
              <a:tblPr firstRow="1" bandRow="1">
                <a:tableStyleId>{5C22544A-7EE6-4342-B048-85BDC9FD1C3A}</a:tableStyleId>
              </a:tblPr>
              <a:tblGrid>
                <a:gridCol w="1550268">
                  <a:extLst>
                    <a:ext uri="{9D8B030D-6E8A-4147-A177-3AD203B41FA5}">
                      <a16:colId xmlns:a16="http://schemas.microsoft.com/office/drawing/2014/main" val="4170926540"/>
                    </a:ext>
                  </a:extLst>
                </a:gridCol>
                <a:gridCol w="1339074">
                  <a:extLst>
                    <a:ext uri="{9D8B030D-6E8A-4147-A177-3AD203B41FA5}">
                      <a16:colId xmlns:a16="http://schemas.microsoft.com/office/drawing/2014/main" val="1783201358"/>
                    </a:ext>
                  </a:extLst>
                </a:gridCol>
                <a:gridCol w="1379737">
                  <a:extLst>
                    <a:ext uri="{9D8B030D-6E8A-4147-A177-3AD203B41FA5}">
                      <a16:colId xmlns:a16="http://schemas.microsoft.com/office/drawing/2014/main" val="2689011617"/>
                    </a:ext>
                  </a:extLst>
                </a:gridCol>
              </a:tblGrid>
              <a:tr h="163220">
                <a:tc>
                  <a:txBody>
                    <a:bodyPr/>
                    <a:lstStyle/>
                    <a:p>
                      <a:pPr algn="ctr"/>
                      <a:endParaRPr kumimoji="1" lang="ja-JP" altLang="en-US" sz="900" dirty="0"/>
                    </a:p>
                  </a:txBody>
                  <a:tcPr marT="3600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dirty="0" smtClean="0">
                          <a:latin typeface="+mj-ea"/>
                          <a:ea typeface="+mj-ea"/>
                        </a:rPr>
                        <a:t>喫煙専用室</a:t>
                      </a:r>
                      <a:endParaRPr kumimoji="1" lang="ja-JP" altLang="en-US" sz="900" dirty="0">
                        <a:latin typeface="+mj-ea"/>
                        <a:ea typeface="+mj-ea"/>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smtClean="0">
                          <a:latin typeface="+mj-ea"/>
                          <a:ea typeface="+mj-ea"/>
                        </a:rPr>
                        <a:t>加熱式たばこ専用の喫煙室</a:t>
                      </a:r>
                      <a:endParaRPr kumimoji="1" lang="ja-JP" altLang="en-US" sz="800" dirty="0">
                        <a:latin typeface="+mj-ea"/>
                        <a:ea typeface="+mj-ea"/>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3601099"/>
                  </a:ext>
                </a:extLst>
              </a:tr>
              <a:tr h="172834">
                <a:tc>
                  <a:txBody>
                    <a:bodyPr/>
                    <a:lstStyle/>
                    <a:p>
                      <a:pPr algn="ctr"/>
                      <a:r>
                        <a:rPr kumimoji="1" lang="ja-JP" altLang="en-US" sz="900" b="0" dirty="0" smtClean="0">
                          <a:latin typeface="+mj-ea"/>
                          <a:ea typeface="+mj-ea"/>
                        </a:rPr>
                        <a:t>設置できる施設</a:t>
                      </a:r>
                      <a:endParaRPr kumimoji="1" lang="ja-JP" altLang="en-US" sz="900" b="0" dirty="0">
                        <a:latin typeface="+mj-ea"/>
                        <a:ea typeface="+mj-ea"/>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kumimoji="1" lang="ja-JP" altLang="en-US" sz="900" dirty="0" smtClean="0">
                          <a:latin typeface="Meiryo UI" panose="020B0604030504040204" pitchFamily="50" charset="-128"/>
                          <a:ea typeface="Meiryo UI" panose="020B0604030504040204" pitchFamily="50" charset="-128"/>
                        </a:rPr>
                        <a:t>第二種施設（原則屋内禁煙となる施設）</a:t>
                      </a:r>
                      <a:endParaRPr kumimoji="1" lang="ja-JP" altLang="en-US" sz="900" dirty="0">
                        <a:latin typeface="Meiryo UI" panose="020B0604030504040204" pitchFamily="50" charset="-128"/>
                        <a:ea typeface="Meiryo UI" panose="020B0604030504040204" pitchFamily="50" charset="-128"/>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tc>
                <a:extLst>
                  <a:ext uri="{0D108BD9-81ED-4DB2-BD59-A6C34878D82A}">
                    <a16:rowId xmlns:a16="http://schemas.microsoft.com/office/drawing/2014/main" val="1654890003"/>
                  </a:ext>
                </a:extLst>
              </a:tr>
              <a:tr h="172834">
                <a:tc>
                  <a:txBody>
                    <a:bodyPr/>
                    <a:lstStyle/>
                    <a:p>
                      <a:pPr algn="ctr"/>
                      <a:r>
                        <a:rPr kumimoji="1" lang="ja-JP" altLang="en-US" sz="900" b="0" dirty="0" smtClean="0">
                          <a:latin typeface="+mj-ea"/>
                          <a:ea typeface="+mj-ea"/>
                        </a:rPr>
                        <a:t>場所</a:t>
                      </a:r>
                      <a:endParaRPr kumimoji="1" lang="ja-JP" altLang="en-US" sz="900" b="0" dirty="0">
                        <a:latin typeface="+mj-ea"/>
                        <a:ea typeface="+mj-ea"/>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kumimoji="1" lang="ja-JP" altLang="en-US" sz="900" dirty="0" smtClean="0">
                          <a:latin typeface="Meiryo UI" panose="020B0604030504040204" pitchFamily="50" charset="-128"/>
                          <a:ea typeface="Meiryo UI" panose="020B0604030504040204" pitchFamily="50" charset="-128"/>
                        </a:rPr>
                        <a:t>屋内の「一部」</a:t>
                      </a:r>
                      <a:endParaRPr kumimoji="1" lang="ja-JP" altLang="en-US" sz="900" dirty="0">
                        <a:latin typeface="Meiryo UI" panose="020B0604030504040204" pitchFamily="50" charset="-128"/>
                        <a:ea typeface="Meiryo UI" panose="020B0604030504040204" pitchFamily="50" charset="-128"/>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tc>
                <a:extLst>
                  <a:ext uri="{0D108BD9-81ED-4DB2-BD59-A6C34878D82A}">
                    <a16:rowId xmlns:a16="http://schemas.microsoft.com/office/drawing/2014/main" val="2788633391"/>
                  </a:ext>
                </a:extLst>
              </a:tr>
              <a:tr h="172834">
                <a:tc>
                  <a:txBody>
                    <a:bodyPr/>
                    <a:lstStyle/>
                    <a:p>
                      <a:pPr algn="ctr"/>
                      <a:r>
                        <a:rPr kumimoji="1" lang="ja-JP" altLang="en-US" sz="900" b="0" dirty="0" smtClean="0">
                          <a:latin typeface="+mj-ea"/>
                          <a:ea typeface="+mj-ea"/>
                        </a:rPr>
                        <a:t>必要となる措置</a:t>
                      </a:r>
                      <a:endParaRPr kumimoji="1" lang="ja-JP" altLang="en-US" sz="900" b="0" dirty="0">
                        <a:latin typeface="+mj-ea"/>
                        <a:ea typeface="+mj-ea"/>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kumimoji="1" lang="ja-JP" altLang="en-US" sz="900" dirty="0" smtClean="0">
                          <a:latin typeface="Meiryo UI" panose="020B0604030504040204" pitchFamily="50" charset="-128"/>
                          <a:ea typeface="Meiryo UI" panose="020B0604030504040204" pitchFamily="50" charset="-128"/>
                        </a:rPr>
                        <a:t>室外への煙の流出防止措置</a:t>
                      </a:r>
                      <a:endParaRPr kumimoji="1" lang="ja-JP" altLang="en-US" sz="900" dirty="0">
                        <a:latin typeface="Meiryo UI" panose="020B0604030504040204" pitchFamily="50" charset="-128"/>
                        <a:ea typeface="Meiryo UI" panose="020B0604030504040204" pitchFamily="50" charset="-128"/>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tc>
                <a:extLst>
                  <a:ext uri="{0D108BD9-81ED-4DB2-BD59-A6C34878D82A}">
                    <a16:rowId xmlns:a16="http://schemas.microsoft.com/office/drawing/2014/main" val="738219283"/>
                  </a:ext>
                </a:extLst>
              </a:tr>
              <a:tr h="172834">
                <a:tc>
                  <a:txBody>
                    <a:bodyPr/>
                    <a:lstStyle/>
                    <a:p>
                      <a:pPr algn="ctr"/>
                      <a:r>
                        <a:rPr kumimoji="1" lang="ja-JP" altLang="en-US" sz="900" b="0" dirty="0" smtClean="0">
                          <a:latin typeface="+mj-ea"/>
                          <a:ea typeface="+mj-ea"/>
                        </a:rPr>
                        <a:t>紙巻きたばこ</a:t>
                      </a:r>
                      <a:endParaRPr kumimoji="1" lang="ja-JP" altLang="en-US" sz="900" b="0" dirty="0">
                        <a:latin typeface="+mj-ea"/>
                        <a:ea typeface="+mj-ea"/>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b="1" dirty="0" smtClean="0">
                          <a:latin typeface="Meiryo UI" panose="020B0604030504040204" pitchFamily="50" charset="-128"/>
                          <a:ea typeface="Meiryo UI" panose="020B0604030504040204" pitchFamily="50" charset="-128"/>
                        </a:rPr>
                        <a:t>〇</a:t>
                      </a:r>
                      <a:endParaRPr kumimoji="1" lang="ja-JP" altLang="en-US" sz="900" b="1" dirty="0">
                        <a:latin typeface="Meiryo UI" panose="020B0604030504040204" pitchFamily="50" charset="-128"/>
                        <a:ea typeface="Meiryo UI" panose="020B0604030504040204" pitchFamily="50" charset="-128"/>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b="1" dirty="0" smtClean="0">
                          <a:latin typeface="Meiryo UI" panose="020B0604030504040204" pitchFamily="50" charset="-128"/>
                          <a:ea typeface="Meiryo UI" panose="020B0604030504040204" pitchFamily="50" charset="-128"/>
                        </a:rPr>
                        <a:t>×</a:t>
                      </a:r>
                      <a:endParaRPr kumimoji="1" lang="ja-JP" altLang="en-US" sz="900" b="1" dirty="0">
                        <a:latin typeface="Meiryo UI" panose="020B0604030504040204" pitchFamily="50" charset="-128"/>
                        <a:ea typeface="Meiryo UI" panose="020B0604030504040204" pitchFamily="50" charset="-128"/>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3497152"/>
                  </a:ext>
                </a:extLst>
              </a:tr>
              <a:tr h="172834">
                <a:tc>
                  <a:txBody>
                    <a:bodyPr/>
                    <a:lstStyle/>
                    <a:p>
                      <a:pPr algn="ctr"/>
                      <a:r>
                        <a:rPr kumimoji="1" lang="ja-JP" altLang="en-US" sz="900" b="0" dirty="0" smtClean="0">
                          <a:latin typeface="+mj-ea"/>
                          <a:ea typeface="+mj-ea"/>
                        </a:rPr>
                        <a:t>加熱式たばこ</a:t>
                      </a:r>
                      <a:endParaRPr kumimoji="1" lang="ja-JP" altLang="en-US" sz="900" b="0" dirty="0">
                        <a:latin typeface="+mj-ea"/>
                        <a:ea typeface="+mj-ea"/>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b="1" dirty="0" smtClean="0">
                          <a:latin typeface="Meiryo UI" panose="020B0604030504040204" pitchFamily="50" charset="-128"/>
                          <a:ea typeface="Meiryo UI" panose="020B0604030504040204" pitchFamily="50" charset="-128"/>
                        </a:rPr>
                        <a:t>〇</a:t>
                      </a:r>
                      <a:endParaRPr kumimoji="1" lang="ja-JP" altLang="en-US" sz="900" b="1" dirty="0">
                        <a:latin typeface="Meiryo UI" panose="020B0604030504040204" pitchFamily="50" charset="-128"/>
                        <a:ea typeface="Meiryo UI" panose="020B0604030504040204" pitchFamily="50" charset="-128"/>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b="1" dirty="0" smtClean="0">
                          <a:latin typeface="Meiryo UI" panose="020B0604030504040204" pitchFamily="50" charset="-128"/>
                          <a:ea typeface="Meiryo UI" panose="020B0604030504040204" pitchFamily="50" charset="-128"/>
                        </a:rPr>
                        <a:t>〇</a:t>
                      </a:r>
                      <a:endParaRPr kumimoji="1" lang="ja-JP" altLang="en-US" sz="900" b="1" dirty="0">
                        <a:latin typeface="Meiryo UI" panose="020B0604030504040204" pitchFamily="50" charset="-128"/>
                        <a:ea typeface="Meiryo UI" panose="020B0604030504040204" pitchFamily="50" charset="-128"/>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9211683"/>
                  </a:ext>
                </a:extLst>
              </a:tr>
              <a:tr h="277061">
                <a:tc>
                  <a:txBody>
                    <a:bodyPr/>
                    <a:lstStyle/>
                    <a:p>
                      <a:pPr algn="ctr"/>
                      <a:r>
                        <a:rPr kumimoji="1" lang="ja-JP" altLang="en-US" sz="900" b="0" dirty="0" smtClean="0">
                          <a:latin typeface="+mj-ea"/>
                          <a:ea typeface="+mj-ea"/>
                        </a:rPr>
                        <a:t>室内での喫煙以外の行為</a:t>
                      </a:r>
                      <a:endParaRPr kumimoji="1" lang="en-US" altLang="ja-JP" sz="900" b="0" dirty="0" smtClean="0">
                        <a:latin typeface="+mj-ea"/>
                        <a:ea typeface="+mj-ea"/>
                      </a:endParaRPr>
                    </a:p>
                    <a:p>
                      <a:pPr algn="ctr"/>
                      <a:r>
                        <a:rPr kumimoji="1" lang="ja-JP" altLang="en-US" sz="900" b="0" dirty="0" smtClean="0">
                          <a:latin typeface="+mj-ea"/>
                          <a:ea typeface="+mj-ea"/>
                        </a:rPr>
                        <a:t>（飲食等）</a:t>
                      </a:r>
                      <a:endParaRPr kumimoji="1" lang="ja-JP" altLang="en-US" sz="900" b="0" dirty="0">
                        <a:latin typeface="+mj-ea"/>
                        <a:ea typeface="+mj-ea"/>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b="1" dirty="0" smtClean="0">
                          <a:latin typeface="Meiryo UI" panose="020B0604030504040204" pitchFamily="50" charset="-128"/>
                          <a:ea typeface="Meiryo UI" panose="020B0604030504040204" pitchFamily="50" charset="-128"/>
                        </a:rPr>
                        <a:t>×</a:t>
                      </a:r>
                      <a:endParaRPr kumimoji="1" lang="ja-JP" altLang="en-US" sz="900" b="1" dirty="0">
                        <a:latin typeface="Meiryo UI" panose="020B0604030504040204" pitchFamily="50" charset="-128"/>
                        <a:ea typeface="Meiryo UI" panose="020B0604030504040204" pitchFamily="50" charset="-128"/>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b="1" dirty="0" smtClean="0">
                          <a:latin typeface="Meiryo UI" panose="020B0604030504040204" pitchFamily="50" charset="-128"/>
                          <a:ea typeface="Meiryo UI" panose="020B0604030504040204" pitchFamily="50" charset="-128"/>
                        </a:rPr>
                        <a:t>〇</a:t>
                      </a:r>
                      <a:endParaRPr kumimoji="1" lang="ja-JP" altLang="en-US" sz="900" b="1" dirty="0">
                        <a:latin typeface="Meiryo UI" panose="020B0604030504040204" pitchFamily="50" charset="-128"/>
                        <a:ea typeface="Meiryo UI" panose="020B0604030504040204" pitchFamily="50" charset="-128"/>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78272114"/>
                  </a:ext>
                </a:extLst>
              </a:tr>
              <a:tr h="172834">
                <a:tc>
                  <a:txBody>
                    <a:bodyPr/>
                    <a:lstStyle/>
                    <a:p>
                      <a:pPr algn="ctr"/>
                      <a:r>
                        <a:rPr kumimoji="1" lang="en-US" altLang="ja-JP" sz="900" b="0" dirty="0" smtClean="0">
                          <a:latin typeface="+mj-ea"/>
                          <a:ea typeface="+mj-ea"/>
                        </a:rPr>
                        <a:t>20</a:t>
                      </a:r>
                      <a:r>
                        <a:rPr kumimoji="1" lang="ja-JP" altLang="en-US" sz="900" b="0" dirty="0" smtClean="0">
                          <a:latin typeface="+mj-ea"/>
                          <a:ea typeface="+mj-ea"/>
                        </a:rPr>
                        <a:t>歳未満の者の入室</a:t>
                      </a:r>
                      <a:endParaRPr kumimoji="1" lang="ja-JP" altLang="en-US" sz="900" b="0" dirty="0">
                        <a:latin typeface="+mj-ea"/>
                        <a:ea typeface="+mj-ea"/>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b="1" dirty="0" smtClean="0">
                          <a:latin typeface="Meiryo UI" panose="020B0604030504040204" pitchFamily="50" charset="-128"/>
                          <a:ea typeface="Meiryo UI" panose="020B0604030504040204" pitchFamily="50" charset="-128"/>
                        </a:rPr>
                        <a:t>×</a:t>
                      </a: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b="1" dirty="0" smtClean="0">
                          <a:latin typeface="Meiryo UI" panose="020B0604030504040204" pitchFamily="50" charset="-128"/>
                          <a:ea typeface="Meiryo UI" panose="020B0604030504040204" pitchFamily="50" charset="-128"/>
                        </a:rPr>
                        <a:t>×</a:t>
                      </a:r>
                      <a:endParaRPr kumimoji="1" lang="ja-JP" altLang="en-US" sz="900" b="1" dirty="0">
                        <a:latin typeface="Meiryo UI" panose="020B0604030504040204" pitchFamily="50" charset="-128"/>
                        <a:ea typeface="Meiryo UI" panose="020B0604030504040204" pitchFamily="50" charset="-128"/>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69278896"/>
                  </a:ext>
                </a:extLst>
              </a:tr>
            </a:tbl>
          </a:graphicData>
        </a:graphic>
      </p:graphicFrame>
      <p:sp>
        <p:nvSpPr>
          <p:cNvPr id="63" name="角丸四角形 72">
            <a:extLst>
              <a:ext uri="{FF2B5EF4-FFF2-40B4-BE49-F238E27FC236}">
                <a16:creationId xmlns:a16="http://schemas.microsoft.com/office/drawing/2014/main" id="{31C2D1DD-94F5-4DD0-B339-644ED84C5454}"/>
              </a:ext>
            </a:extLst>
          </p:cNvPr>
          <p:cNvSpPr/>
          <p:nvPr/>
        </p:nvSpPr>
        <p:spPr>
          <a:xfrm>
            <a:off x="7810841" y="8736116"/>
            <a:ext cx="4884907" cy="828782"/>
          </a:xfrm>
          <a:prstGeom prst="roundRect">
            <a:avLst>
              <a:gd name="adj" fmla="val 1893"/>
            </a:avLst>
          </a:prstGeom>
          <a:ln w="3175">
            <a:solidFill>
              <a:schemeClr val="tx1"/>
            </a:solidFill>
            <a:prstDash val="solid"/>
          </a:ln>
        </p:spPr>
        <p:style>
          <a:lnRef idx="2">
            <a:schemeClr val="accent1"/>
          </a:lnRef>
          <a:fillRef idx="1">
            <a:schemeClr val="lt1"/>
          </a:fillRef>
          <a:effectRef idx="0">
            <a:schemeClr val="accent1"/>
          </a:effectRef>
          <a:fontRef idx="minor">
            <a:schemeClr val="dk1"/>
          </a:fontRef>
        </p:style>
        <p:txBody>
          <a:bodyPr tIns="90000" rIns="25714" rtlCol="0" anchor="t" anchorCtr="0"/>
          <a:lstStyle/>
          <a:p>
            <a:pPr>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65" name="正方形/長方形 64"/>
          <p:cNvSpPr/>
          <p:nvPr/>
        </p:nvSpPr>
        <p:spPr>
          <a:xfrm>
            <a:off x="7879196" y="8750799"/>
            <a:ext cx="4266827" cy="272168"/>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tIns="90000" rtlCol="0" anchor="t" anchorCtr="0"/>
          <a:lstStyle/>
          <a:p>
            <a:pPr>
              <a:lnSpc>
                <a:spcPts val="1400"/>
              </a:lnSpc>
            </a:pPr>
            <a:endParaRPr lang="ja-JP" altLang="ja-JP" sz="1200" dirty="0">
              <a:latin typeface="Meiryo UI" panose="020B0604030504040204" pitchFamily="50" charset="-128"/>
              <a:ea typeface="Meiryo UI" panose="020B0604030504040204" pitchFamily="50" charset="-128"/>
            </a:endParaRPr>
          </a:p>
        </p:txBody>
      </p:sp>
      <p:sp>
        <p:nvSpPr>
          <p:cNvPr id="66" name="テキスト ボックス 65"/>
          <p:cNvSpPr txBox="1"/>
          <p:nvPr/>
        </p:nvSpPr>
        <p:spPr>
          <a:xfrm>
            <a:off x="7640176" y="8882003"/>
            <a:ext cx="1438400" cy="338554"/>
          </a:xfrm>
          <a:prstGeom prst="rect">
            <a:avLst/>
          </a:prstGeom>
          <a:noFill/>
        </p:spPr>
        <p:txBody>
          <a:bodyPr wrap="square" rtlCol="0">
            <a:spAutoFit/>
          </a:bodyPr>
          <a:lstStyle/>
          <a:p>
            <a:pPr algn="ctr"/>
            <a:r>
              <a:rPr lang="ja-JP" altLang="en-US" sz="800" dirty="0" smtClean="0">
                <a:latin typeface="Meiryo UI" pitchFamily="50" charset="-128"/>
                <a:ea typeface="Meiryo UI" pitchFamily="50" charset="-128"/>
                <a:cs typeface="Meiryo UI" pitchFamily="50" charset="-128"/>
              </a:rPr>
              <a:t>府の責務等に係る部分</a:t>
            </a:r>
            <a:endParaRPr kumimoji="1" lang="en-US" altLang="ja-JP" sz="800" dirty="0" smtClean="0">
              <a:latin typeface="Meiryo UI" pitchFamily="50" charset="-128"/>
              <a:ea typeface="Meiryo UI" pitchFamily="50" charset="-128"/>
              <a:cs typeface="Meiryo UI" pitchFamily="50" charset="-128"/>
            </a:endParaRPr>
          </a:p>
          <a:p>
            <a:pPr algn="ctr"/>
            <a:r>
              <a:rPr lang="ja-JP" altLang="en-US" sz="800" dirty="0" smtClean="0">
                <a:latin typeface="Meiryo UI" pitchFamily="50" charset="-128"/>
                <a:ea typeface="Meiryo UI" pitchFamily="50" charset="-128"/>
                <a:cs typeface="Meiryo UI" pitchFamily="50" charset="-128"/>
              </a:rPr>
              <a:t>（３か月の周知期間）</a:t>
            </a:r>
            <a:endParaRPr kumimoji="1" lang="ja-JP" altLang="en-US" sz="800" dirty="0">
              <a:latin typeface="Meiryo UI" pitchFamily="50" charset="-128"/>
              <a:ea typeface="Meiryo UI" pitchFamily="50" charset="-128"/>
              <a:cs typeface="Meiryo UI" pitchFamily="50" charset="-128"/>
            </a:endParaRPr>
          </a:p>
        </p:txBody>
      </p:sp>
      <p:sp>
        <p:nvSpPr>
          <p:cNvPr id="67" name="テキスト ボックス 66"/>
          <p:cNvSpPr txBox="1"/>
          <p:nvPr/>
        </p:nvSpPr>
        <p:spPr>
          <a:xfrm>
            <a:off x="7714979" y="9170467"/>
            <a:ext cx="1340655" cy="230832"/>
          </a:xfrm>
          <a:prstGeom prst="rect">
            <a:avLst/>
          </a:prstGeom>
          <a:noFill/>
        </p:spPr>
        <p:txBody>
          <a:bodyPr wrap="square" rtlCol="0">
            <a:spAutoFit/>
          </a:bodyPr>
          <a:lstStyle/>
          <a:p>
            <a:pPr algn="ctr"/>
            <a:r>
              <a:rPr lang="en-US" altLang="ja-JP" sz="900" b="1" dirty="0">
                <a:latin typeface="Meiryo UI" panose="020B0604030504040204" pitchFamily="50" charset="-128"/>
                <a:ea typeface="Meiryo UI" panose="020B0604030504040204" pitchFamily="50" charset="-128"/>
              </a:rPr>
              <a:t>2019</a:t>
            </a:r>
            <a:r>
              <a:rPr lang="ja-JP" altLang="en-US" sz="900" b="1" dirty="0">
                <a:latin typeface="Meiryo UI" panose="020B0604030504040204" pitchFamily="50" charset="-128"/>
                <a:ea typeface="Meiryo UI" panose="020B0604030504040204" pitchFamily="50" charset="-128"/>
              </a:rPr>
              <a:t>年</a:t>
            </a:r>
            <a:r>
              <a:rPr lang="en-US" altLang="ja-JP" sz="900" b="1" dirty="0">
                <a:latin typeface="Meiryo UI" panose="020B0604030504040204" pitchFamily="50" charset="-128"/>
                <a:ea typeface="Meiryo UI" panose="020B0604030504040204" pitchFamily="50" charset="-128"/>
              </a:rPr>
              <a:t>7</a:t>
            </a:r>
            <a:r>
              <a:rPr lang="ja-JP" altLang="en-US" sz="900" b="1" dirty="0" smtClean="0">
                <a:latin typeface="Meiryo UI" panose="020B0604030504040204" pitchFamily="50" charset="-128"/>
                <a:ea typeface="Meiryo UI" panose="020B0604030504040204" pitchFamily="50" charset="-128"/>
              </a:rPr>
              <a:t>月頃</a:t>
            </a:r>
            <a:endParaRPr lang="en-US" altLang="ja-JP" sz="900" b="1" dirty="0" smtClean="0">
              <a:latin typeface="Meiryo UI" panose="020B0604030504040204" pitchFamily="50" charset="-128"/>
              <a:ea typeface="Meiryo UI" panose="020B0604030504040204" pitchFamily="50" charset="-128"/>
            </a:endParaRPr>
          </a:p>
        </p:txBody>
      </p:sp>
      <p:sp>
        <p:nvSpPr>
          <p:cNvPr id="68" name="テキスト ボックス 67"/>
          <p:cNvSpPr txBox="1"/>
          <p:nvPr/>
        </p:nvSpPr>
        <p:spPr>
          <a:xfrm>
            <a:off x="8923006" y="8882003"/>
            <a:ext cx="1528910" cy="338554"/>
          </a:xfrm>
          <a:prstGeom prst="rect">
            <a:avLst/>
          </a:prstGeom>
          <a:noFill/>
        </p:spPr>
        <p:txBody>
          <a:bodyPr wrap="square" rtlCol="0">
            <a:spAutoFit/>
          </a:bodyPr>
          <a:lstStyle/>
          <a:p>
            <a:pPr algn="ctr"/>
            <a:r>
              <a:rPr lang="ja-JP" altLang="en-US" sz="800" dirty="0" smtClean="0">
                <a:latin typeface="Meiryo UI" pitchFamily="50" charset="-128"/>
                <a:ea typeface="Meiryo UI" pitchFamily="50" charset="-128"/>
                <a:cs typeface="Meiryo UI" pitchFamily="50" charset="-128"/>
              </a:rPr>
              <a:t>第一種施設等に係る部分</a:t>
            </a:r>
            <a:endParaRPr lang="en-US" altLang="ja-JP" sz="800" dirty="0" smtClean="0">
              <a:latin typeface="Meiryo UI" pitchFamily="50" charset="-128"/>
              <a:ea typeface="Meiryo UI" pitchFamily="50" charset="-128"/>
              <a:cs typeface="Meiryo UI" pitchFamily="50" charset="-128"/>
            </a:endParaRPr>
          </a:p>
          <a:p>
            <a:pPr algn="ctr"/>
            <a:r>
              <a:rPr kumimoji="1" lang="ja-JP" altLang="en-US" sz="800" dirty="0" smtClean="0">
                <a:latin typeface="Meiryo UI" pitchFamily="50" charset="-128"/>
                <a:ea typeface="Meiryo UI" pitchFamily="50" charset="-128"/>
                <a:cs typeface="Meiryo UI" pitchFamily="50" charset="-128"/>
              </a:rPr>
              <a:t>（努力義務）</a:t>
            </a:r>
          </a:p>
        </p:txBody>
      </p:sp>
      <p:sp>
        <p:nvSpPr>
          <p:cNvPr id="69" name="テキスト ボックス 68"/>
          <p:cNvSpPr txBox="1"/>
          <p:nvPr/>
        </p:nvSpPr>
        <p:spPr>
          <a:xfrm>
            <a:off x="9231415" y="9170467"/>
            <a:ext cx="906802" cy="230832"/>
          </a:xfrm>
          <a:prstGeom prst="rect">
            <a:avLst/>
          </a:prstGeom>
          <a:noFill/>
        </p:spPr>
        <p:txBody>
          <a:bodyPr wrap="square" rtlCol="0">
            <a:spAutoFit/>
          </a:bodyPr>
          <a:lstStyle/>
          <a:p>
            <a:pPr algn="ctr"/>
            <a:r>
              <a:rPr lang="en-US" altLang="ja-JP" sz="900" b="1" dirty="0" smtClean="0">
                <a:latin typeface="Meiryo UI" panose="020B0604030504040204" pitchFamily="50" charset="-128"/>
                <a:ea typeface="Meiryo UI" panose="020B0604030504040204" pitchFamily="50" charset="-128"/>
              </a:rPr>
              <a:t>2020</a:t>
            </a:r>
            <a:r>
              <a:rPr lang="ja-JP" altLang="en-US" sz="900" b="1" dirty="0" smtClean="0">
                <a:latin typeface="Meiryo UI" panose="020B0604030504040204" pitchFamily="50" charset="-128"/>
                <a:ea typeface="Meiryo UI" panose="020B0604030504040204" pitchFamily="50" charset="-128"/>
              </a:rPr>
              <a:t>年</a:t>
            </a:r>
            <a:r>
              <a:rPr lang="en-US" altLang="ja-JP" sz="900" b="1" dirty="0" smtClean="0">
                <a:latin typeface="Meiryo UI" panose="020B0604030504040204" pitchFamily="50" charset="-128"/>
                <a:ea typeface="Meiryo UI" panose="020B0604030504040204" pitchFamily="50" charset="-128"/>
              </a:rPr>
              <a:t>4</a:t>
            </a:r>
            <a:r>
              <a:rPr lang="ja-JP" altLang="en-US" sz="900" b="1" dirty="0" smtClean="0">
                <a:latin typeface="Meiryo UI" panose="020B0604030504040204" pitchFamily="50" charset="-128"/>
                <a:ea typeface="Meiryo UI" panose="020B0604030504040204" pitchFamily="50" charset="-128"/>
              </a:rPr>
              <a:t>月</a:t>
            </a:r>
            <a:endParaRPr kumimoji="1" lang="ja-JP" altLang="en-US" sz="800" b="1" dirty="0">
              <a:latin typeface="Meiryo UI" pitchFamily="50" charset="-128"/>
              <a:ea typeface="Meiryo UI" pitchFamily="50" charset="-128"/>
              <a:cs typeface="Meiryo UI" pitchFamily="50" charset="-128"/>
            </a:endParaRPr>
          </a:p>
        </p:txBody>
      </p:sp>
      <p:sp>
        <p:nvSpPr>
          <p:cNvPr id="70" name="テキスト ボックス 69"/>
          <p:cNvSpPr txBox="1"/>
          <p:nvPr/>
        </p:nvSpPr>
        <p:spPr>
          <a:xfrm>
            <a:off x="11609374" y="8801670"/>
            <a:ext cx="1174993" cy="461665"/>
          </a:xfrm>
          <a:prstGeom prst="rect">
            <a:avLst/>
          </a:prstGeom>
          <a:noFill/>
        </p:spPr>
        <p:txBody>
          <a:bodyPr wrap="square" rtlCol="0">
            <a:spAutoFit/>
          </a:bodyPr>
          <a:lstStyle/>
          <a:p>
            <a:pPr algn="ctr"/>
            <a:r>
              <a:rPr lang="ja-JP" altLang="en-US" sz="800" dirty="0" smtClean="0">
                <a:latin typeface="Meiryo UI" pitchFamily="50" charset="-128"/>
                <a:ea typeface="Meiryo UI" pitchFamily="50" charset="-128"/>
                <a:cs typeface="Meiryo UI" pitchFamily="50" charset="-128"/>
              </a:rPr>
              <a:t>飲食店等に係る部分を</a:t>
            </a:r>
            <a:endParaRPr lang="en-US" altLang="ja-JP" sz="800" dirty="0" smtClean="0">
              <a:latin typeface="Meiryo UI" pitchFamily="50" charset="-128"/>
              <a:ea typeface="Meiryo UI" pitchFamily="50" charset="-128"/>
              <a:cs typeface="Meiryo UI" pitchFamily="50" charset="-128"/>
            </a:endParaRPr>
          </a:p>
          <a:p>
            <a:pPr algn="ctr"/>
            <a:r>
              <a:rPr lang="ja-JP" altLang="en-US" sz="800" dirty="0" smtClean="0">
                <a:latin typeface="Meiryo UI" pitchFamily="50" charset="-128"/>
                <a:ea typeface="Meiryo UI" pitchFamily="50" charset="-128"/>
                <a:cs typeface="Meiryo UI" pitchFamily="50" charset="-128"/>
              </a:rPr>
              <a:t>含む全面施行</a:t>
            </a:r>
            <a:endParaRPr lang="en-US" altLang="ja-JP" sz="800" dirty="0" smtClean="0">
              <a:latin typeface="Meiryo UI" pitchFamily="50" charset="-128"/>
              <a:ea typeface="Meiryo UI" pitchFamily="50" charset="-128"/>
              <a:cs typeface="Meiryo UI" pitchFamily="50" charset="-128"/>
            </a:endParaRPr>
          </a:p>
          <a:p>
            <a:pPr algn="ctr"/>
            <a:r>
              <a:rPr kumimoji="1" lang="ja-JP" altLang="en-US" sz="800" dirty="0" smtClean="0">
                <a:latin typeface="Meiryo UI" pitchFamily="50" charset="-128"/>
                <a:ea typeface="Meiryo UI" pitchFamily="50" charset="-128"/>
                <a:cs typeface="Meiryo UI" pitchFamily="50" charset="-128"/>
              </a:rPr>
              <a:t>（罰則</a:t>
            </a:r>
            <a:r>
              <a:rPr lang="ja-JP" altLang="en-US" sz="800" dirty="0">
                <a:latin typeface="Meiryo UI" pitchFamily="50" charset="-128"/>
                <a:ea typeface="Meiryo UI" pitchFamily="50" charset="-128"/>
                <a:cs typeface="Meiryo UI" pitchFamily="50" charset="-128"/>
              </a:rPr>
              <a:t>部分</a:t>
            </a:r>
            <a:r>
              <a:rPr kumimoji="1" lang="ja-JP" altLang="en-US" sz="800" dirty="0" smtClean="0">
                <a:latin typeface="Meiryo UI" pitchFamily="50" charset="-128"/>
                <a:ea typeface="Meiryo UI" pitchFamily="50" charset="-128"/>
                <a:cs typeface="Meiryo UI" pitchFamily="50" charset="-128"/>
              </a:rPr>
              <a:t>）</a:t>
            </a:r>
          </a:p>
        </p:txBody>
      </p:sp>
      <p:sp>
        <p:nvSpPr>
          <p:cNvPr id="71" name="テキスト ボックス 70"/>
          <p:cNvSpPr txBox="1"/>
          <p:nvPr/>
        </p:nvSpPr>
        <p:spPr>
          <a:xfrm>
            <a:off x="11738765" y="9170467"/>
            <a:ext cx="893556" cy="230832"/>
          </a:xfrm>
          <a:prstGeom prst="rect">
            <a:avLst/>
          </a:prstGeom>
          <a:noFill/>
        </p:spPr>
        <p:txBody>
          <a:bodyPr wrap="square" rtlCol="0">
            <a:spAutoFit/>
          </a:bodyPr>
          <a:lstStyle/>
          <a:p>
            <a:pPr algn="ctr"/>
            <a:r>
              <a:rPr lang="en-US" altLang="ja-JP" sz="900" b="1" dirty="0" smtClean="0">
                <a:latin typeface="Meiryo UI" panose="020B0604030504040204" pitchFamily="50" charset="-128"/>
                <a:ea typeface="Meiryo UI" panose="020B0604030504040204" pitchFamily="50" charset="-128"/>
              </a:rPr>
              <a:t>202</a:t>
            </a:r>
            <a:r>
              <a:rPr lang="en-US" altLang="ja-JP" sz="900" b="1" dirty="0">
                <a:latin typeface="Meiryo UI" panose="020B0604030504040204" pitchFamily="50" charset="-128"/>
                <a:ea typeface="Meiryo UI" panose="020B0604030504040204" pitchFamily="50" charset="-128"/>
              </a:rPr>
              <a:t>5</a:t>
            </a:r>
            <a:r>
              <a:rPr lang="ja-JP" altLang="en-US" sz="900" b="1" dirty="0" smtClean="0">
                <a:latin typeface="Meiryo UI" panose="020B0604030504040204" pitchFamily="50" charset="-128"/>
                <a:ea typeface="Meiryo UI" panose="020B0604030504040204" pitchFamily="50" charset="-128"/>
              </a:rPr>
              <a:t>年</a:t>
            </a:r>
            <a:r>
              <a:rPr lang="en-US" altLang="ja-JP" sz="900" b="1" dirty="0" smtClean="0">
                <a:latin typeface="Meiryo UI" panose="020B0604030504040204" pitchFamily="50" charset="-128"/>
                <a:ea typeface="Meiryo UI" panose="020B0604030504040204" pitchFamily="50" charset="-128"/>
              </a:rPr>
              <a:t>4</a:t>
            </a:r>
            <a:r>
              <a:rPr lang="ja-JP" altLang="en-US" sz="900" b="1" dirty="0" smtClean="0">
                <a:latin typeface="Meiryo UI" panose="020B0604030504040204" pitchFamily="50" charset="-128"/>
                <a:ea typeface="Meiryo UI" panose="020B0604030504040204" pitchFamily="50" charset="-128"/>
              </a:rPr>
              <a:t>月</a:t>
            </a:r>
            <a:endParaRPr kumimoji="1" lang="ja-JP" altLang="en-US" sz="800" b="1" dirty="0">
              <a:latin typeface="Meiryo UI" pitchFamily="50" charset="-128"/>
              <a:ea typeface="Meiryo UI" pitchFamily="50" charset="-128"/>
              <a:cs typeface="Meiryo UI" pitchFamily="50" charset="-128"/>
            </a:endParaRPr>
          </a:p>
        </p:txBody>
      </p:sp>
      <p:sp>
        <p:nvSpPr>
          <p:cNvPr id="72" name="二等辺三角形 71"/>
          <p:cNvSpPr/>
          <p:nvPr/>
        </p:nvSpPr>
        <p:spPr>
          <a:xfrm rot="5400000">
            <a:off x="11467448" y="8982850"/>
            <a:ext cx="317329" cy="201056"/>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二等辺三角形 72"/>
          <p:cNvSpPr/>
          <p:nvPr/>
        </p:nvSpPr>
        <p:spPr>
          <a:xfrm rot="5400000">
            <a:off x="8870564" y="8982849"/>
            <a:ext cx="317328" cy="201056"/>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p:cNvSpPr txBox="1"/>
          <p:nvPr/>
        </p:nvSpPr>
        <p:spPr>
          <a:xfrm>
            <a:off x="6518172" y="4168127"/>
            <a:ext cx="6288152" cy="248769"/>
          </a:xfrm>
          <a:prstGeom prst="rect">
            <a:avLst/>
          </a:prstGeom>
          <a:noFill/>
        </p:spPr>
        <p:txBody>
          <a:bodyPr wrap="square" lIns="122191" tIns="48107" rIns="122191" bIns="61096" rtlCol="0" anchor="ctr">
            <a:spAutoFit/>
          </a:bodyPr>
          <a:lstStyle/>
          <a:p>
            <a:pPr indent="-610956"/>
            <a:r>
              <a:rPr lang="ja-JP" altLang="en-US" sz="900" dirty="0">
                <a:latin typeface="ＭＳ ゴシック" panose="020B0609070205080204" pitchFamily="49" charset="-128"/>
                <a:ea typeface="ＭＳ ゴシック" panose="020B0609070205080204" pitchFamily="49" charset="-128"/>
              </a:rPr>
              <a:t>　</a:t>
            </a:r>
            <a:r>
              <a:rPr lang="ja-JP" altLang="en-US" sz="900" dirty="0" smtClean="0">
                <a:latin typeface="ＭＳ ゴシック" panose="020B0609070205080204" pitchFamily="49" charset="-128"/>
                <a:ea typeface="ＭＳ ゴシック" panose="020B0609070205080204" pitchFamily="49" charset="-128"/>
              </a:rPr>
              <a:t>特定屋外喫煙場所：第一種施設の屋外の場所の一部のうち、受動</a:t>
            </a:r>
            <a:r>
              <a:rPr lang="ja-JP" altLang="en-US" sz="900" dirty="0">
                <a:latin typeface="ＭＳ ゴシック" panose="020B0609070205080204" pitchFamily="49" charset="-128"/>
                <a:ea typeface="ＭＳ ゴシック" panose="020B0609070205080204" pitchFamily="49" charset="-128"/>
              </a:rPr>
              <a:t>喫煙を防止するために必要な措置がとられた</a:t>
            </a:r>
            <a:r>
              <a:rPr lang="ja-JP" altLang="en-US" sz="900" dirty="0" smtClean="0">
                <a:latin typeface="ＭＳ ゴシック" panose="020B0609070205080204" pitchFamily="49" charset="-128"/>
                <a:ea typeface="ＭＳ ゴシック" panose="020B0609070205080204" pitchFamily="49" charset="-128"/>
              </a:rPr>
              <a:t>場所 </a:t>
            </a:r>
          </a:p>
        </p:txBody>
      </p:sp>
      <p:sp>
        <p:nvSpPr>
          <p:cNvPr id="61" name="角丸四角形 60"/>
          <p:cNvSpPr/>
          <p:nvPr/>
        </p:nvSpPr>
        <p:spPr>
          <a:xfrm>
            <a:off x="63277" y="1164104"/>
            <a:ext cx="4362650" cy="270000"/>
          </a:xfrm>
          <a:prstGeom prst="roundRect">
            <a:avLst>
              <a:gd name="adj" fmla="val 43447"/>
            </a:avLst>
          </a:prstGeom>
          <a:solidFill>
            <a:srgbClr val="002060"/>
          </a:solidFill>
          <a:ln>
            <a:noFill/>
          </a:ln>
          <a:effectLst/>
          <a:scene3d>
            <a:camera prst="orthographicFront">
              <a:rot lat="0" lon="0" rev="0"/>
            </a:camera>
            <a:lightRig rig="balanced" dir="t">
              <a:rot lat="0" lon="0" rev="8700000"/>
            </a:lightRig>
          </a:scene3d>
          <a:sp3d>
            <a:bevelT w="190500" h="38100"/>
          </a:sp3d>
        </p:spPr>
        <p:style>
          <a:lnRef idx="2">
            <a:schemeClr val="accent6"/>
          </a:lnRef>
          <a:fillRef idx="1">
            <a:schemeClr val="lt1"/>
          </a:fillRef>
          <a:effectRef idx="0">
            <a:schemeClr val="accent6"/>
          </a:effectRef>
          <a:fontRef idx="minor">
            <a:schemeClr val="dk1"/>
          </a:fontRef>
        </p:style>
        <p:txBody>
          <a:bodyPr tIns="0" bIns="36000" rtlCol="0" anchor="ctr"/>
          <a:lstStyle/>
          <a:p>
            <a:r>
              <a:rPr lang="ja-JP" altLang="en-US" sz="1400" b="1" dirty="0">
                <a:solidFill>
                  <a:schemeClr val="bg1"/>
                </a:solidFill>
                <a:latin typeface="ＭＳ ゴシック" panose="020B0609070205080204" pitchFamily="49" charset="-128"/>
                <a:ea typeface="ＭＳ ゴシック" panose="020B0609070205080204" pitchFamily="49" charset="-128"/>
                <a:cs typeface="Arial Unicode MS" pitchFamily="50" charset="-128"/>
              </a:rPr>
              <a:t>２</a:t>
            </a:r>
            <a:r>
              <a:rPr lang="ja-JP" altLang="en-US" sz="1400" b="1" dirty="0" smtClean="0">
                <a:solidFill>
                  <a:schemeClr val="bg1"/>
                </a:solidFill>
                <a:latin typeface="ＭＳ ゴシック" panose="020B0609070205080204" pitchFamily="49" charset="-128"/>
                <a:ea typeface="ＭＳ ゴシック" panose="020B0609070205080204" pitchFamily="49" charset="-128"/>
                <a:cs typeface="Arial Unicode MS" pitchFamily="50" charset="-128"/>
              </a:rPr>
              <a:t>．義務及び責務　</a:t>
            </a:r>
            <a:r>
              <a:rPr lang="en-US" altLang="ja-JP" sz="1050" b="1" dirty="0">
                <a:solidFill>
                  <a:schemeClr val="bg1"/>
                </a:solidFill>
                <a:latin typeface="ＭＳ ゴシック" panose="020B0609070205080204" pitchFamily="49" charset="-128"/>
                <a:ea typeface="ＭＳ ゴシック" panose="020B0609070205080204" pitchFamily="49" charset="-128"/>
                <a:cs typeface="Arial Unicode MS" pitchFamily="50" charset="-128"/>
              </a:rPr>
              <a:t>※</a:t>
            </a:r>
            <a:r>
              <a:rPr lang="en-US" altLang="ja-JP" sz="1050" b="1" dirty="0" smtClean="0">
                <a:solidFill>
                  <a:schemeClr val="bg1"/>
                </a:solidFill>
                <a:latin typeface="ＭＳ ゴシック" panose="020B0609070205080204" pitchFamily="49" charset="-128"/>
                <a:ea typeface="ＭＳ ゴシック" panose="020B0609070205080204" pitchFamily="49" charset="-128"/>
                <a:cs typeface="Arial Unicode MS" pitchFamily="50" charset="-128"/>
              </a:rPr>
              <a:t>2019</a:t>
            </a:r>
            <a:r>
              <a:rPr lang="ja-JP" altLang="en-US" sz="1050" b="1" dirty="0" smtClean="0">
                <a:solidFill>
                  <a:schemeClr val="bg1"/>
                </a:solidFill>
                <a:latin typeface="ＭＳ ゴシック" panose="020B0609070205080204" pitchFamily="49" charset="-128"/>
                <a:ea typeface="ＭＳ ゴシック" panose="020B0609070205080204" pitchFamily="49" charset="-128"/>
                <a:cs typeface="Arial Unicode MS" pitchFamily="50" charset="-128"/>
              </a:rPr>
              <a:t>年</a:t>
            </a:r>
            <a:r>
              <a:rPr lang="en-US" altLang="ja-JP" sz="1050" b="1" dirty="0" smtClean="0">
                <a:solidFill>
                  <a:schemeClr val="bg1"/>
                </a:solidFill>
                <a:latin typeface="ＭＳ ゴシック" panose="020B0609070205080204" pitchFamily="49" charset="-128"/>
                <a:ea typeface="ＭＳ ゴシック" panose="020B0609070205080204" pitchFamily="49" charset="-128"/>
                <a:cs typeface="Arial Unicode MS" pitchFamily="50" charset="-128"/>
              </a:rPr>
              <a:t>7</a:t>
            </a:r>
            <a:r>
              <a:rPr lang="ja-JP" altLang="en-US" sz="1050" b="1" dirty="0" smtClean="0">
                <a:solidFill>
                  <a:schemeClr val="bg1"/>
                </a:solidFill>
                <a:latin typeface="ＭＳ ゴシック" panose="020B0609070205080204" pitchFamily="49" charset="-128"/>
                <a:ea typeface="ＭＳ ゴシック" panose="020B0609070205080204" pitchFamily="49" charset="-128"/>
                <a:cs typeface="Arial Unicode MS" pitchFamily="50" charset="-128"/>
              </a:rPr>
              <a:t>月施行</a:t>
            </a:r>
            <a:endParaRPr lang="ja-JP" altLang="en-US" sz="1050" b="1" dirty="0">
              <a:solidFill>
                <a:schemeClr val="bg1"/>
              </a:solidFill>
              <a:latin typeface="ＭＳ ゴシック" panose="020B0609070205080204" pitchFamily="49" charset="-128"/>
              <a:ea typeface="ＭＳ ゴシック" panose="020B0609070205080204" pitchFamily="49" charset="-128"/>
              <a:cs typeface="Arial Unicode MS" pitchFamily="50" charset="-128"/>
            </a:endParaRPr>
          </a:p>
        </p:txBody>
      </p:sp>
      <p:sp>
        <p:nvSpPr>
          <p:cNvPr id="75" name="角丸四角形 74"/>
          <p:cNvSpPr/>
          <p:nvPr/>
        </p:nvSpPr>
        <p:spPr>
          <a:xfrm>
            <a:off x="4777100" y="1164104"/>
            <a:ext cx="5905084" cy="270000"/>
          </a:xfrm>
          <a:prstGeom prst="roundRect">
            <a:avLst>
              <a:gd name="adj" fmla="val 43447"/>
            </a:avLst>
          </a:prstGeom>
          <a:solidFill>
            <a:srgbClr val="002060"/>
          </a:solidFill>
          <a:ln>
            <a:noFill/>
          </a:ln>
          <a:effectLst/>
          <a:scene3d>
            <a:camera prst="orthographicFront">
              <a:rot lat="0" lon="0" rev="0"/>
            </a:camera>
            <a:lightRig rig="balanced" dir="t">
              <a:rot lat="0" lon="0" rev="8700000"/>
            </a:lightRig>
          </a:scene3d>
          <a:sp3d>
            <a:bevelT w="190500" h="38100"/>
          </a:sp3d>
        </p:spPr>
        <p:style>
          <a:lnRef idx="2">
            <a:schemeClr val="accent6"/>
          </a:lnRef>
          <a:fillRef idx="1">
            <a:schemeClr val="lt1"/>
          </a:fillRef>
          <a:effectRef idx="0">
            <a:schemeClr val="accent6"/>
          </a:effectRef>
          <a:fontRef idx="minor">
            <a:schemeClr val="dk1"/>
          </a:fontRef>
        </p:style>
        <p:txBody>
          <a:bodyPr tIns="0" bIns="36000" rtlCol="0" anchor="ctr"/>
          <a:lstStyle/>
          <a:p>
            <a:r>
              <a:rPr lang="ja-JP" altLang="en-US" sz="1400" b="1" dirty="0" smtClean="0">
                <a:solidFill>
                  <a:schemeClr val="bg1"/>
                </a:solidFill>
                <a:latin typeface="ＭＳ ゴシック" panose="020B0609070205080204" pitchFamily="49" charset="-128"/>
                <a:ea typeface="ＭＳ ゴシック" panose="020B0609070205080204" pitchFamily="49" charset="-128"/>
                <a:cs typeface="Arial Unicode MS" pitchFamily="50" charset="-128"/>
              </a:rPr>
              <a:t>４</a:t>
            </a:r>
            <a:r>
              <a:rPr lang="ja-JP" altLang="en-US" sz="1400" b="1" dirty="0">
                <a:solidFill>
                  <a:schemeClr val="bg1"/>
                </a:solidFill>
                <a:latin typeface="ＭＳ ゴシック" panose="020B0609070205080204" pitchFamily="49" charset="-128"/>
                <a:ea typeface="ＭＳ ゴシック" panose="020B0609070205080204" pitchFamily="49" charset="-128"/>
                <a:cs typeface="Arial Unicode MS" pitchFamily="50" charset="-128"/>
              </a:rPr>
              <a:t>．</a:t>
            </a:r>
            <a:r>
              <a:rPr lang="ja-JP" altLang="en-US" sz="1400" b="1" dirty="0" smtClean="0">
                <a:solidFill>
                  <a:schemeClr val="bg1"/>
                </a:solidFill>
                <a:latin typeface="ＭＳ ゴシック" panose="020B0609070205080204" pitchFamily="49" charset="-128"/>
                <a:ea typeface="ＭＳ ゴシック" panose="020B0609070205080204" pitchFamily="49" charset="-128"/>
                <a:cs typeface="Arial Unicode MS" pitchFamily="50" charset="-128"/>
              </a:rPr>
              <a:t>第一種施設（敷地内禁煙）における取り組み　</a:t>
            </a:r>
            <a:r>
              <a:rPr lang="en-US" altLang="ja-JP" sz="1050" b="1" dirty="0" smtClean="0">
                <a:solidFill>
                  <a:schemeClr val="bg1"/>
                </a:solidFill>
                <a:latin typeface="ＭＳ ゴシック" panose="020B0609070205080204" pitchFamily="49" charset="-128"/>
                <a:ea typeface="ＭＳ ゴシック" panose="020B0609070205080204" pitchFamily="49" charset="-128"/>
                <a:cs typeface="Arial Unicode MS" pitchFamily="50" charset="-128"/>
              </a:rPr>
              <a:t>※2020</a:t>
            </a:r>
            <a:r>
              <a:rPr lang="ja-JP" altLang="en-US" sz="1050" b="1" dirty="0" smtClean="0">
                <a:solidFill>
                  <a:schemeClr val="bg1"/>
                </a:solidFill>
                <a:latin typeface="ＭＳ ゴシック" panose="020B0609070205080204" pitchFamily="49" charset="-128"/>
                <a:ea typeface="ＭＳ ゴシック" panose="020B0609070205080204" pitchFamily="49" charset="-128"/>
                <a:cs typeface="Arial Unicode MS" pitchFamily="50" charset="-128"/>
              </a:rPr>
              <a:t>年</a:t>
            </a:r>
            <a:r>
              <a:rPr lang="en-US" altLang="ja-JP" sz="1050" b="1" dirty="0">
                <a:solidFill>
                  <a:schemeClr val="bg1"/>
                </a:solidFill>
                <a:latin typeface="ＭＳ ゴシック" panose="020B0609070205080204" pitchFamily="49" charset="-128"/>
                <a:ea typeface="ＭＳ ゴシック" panose="020B0609070205080204" pitchFamily="49" charset="-128"/>
                <a:cs typeface="Arial Unicode MS" pitchFamily="50" charset="-128"/>
              </a:rPr>
              <a:t>4</a:t>
            </a:r>
            <a:r>
              <a:rPr lang="ja-JP" altLang="en-US" sz="1050" b="1" dirty="0">
                <a:solidFill>
                  <a:schemeClr val="bg1"/>
                </a:solidFill>
                <a:latin typeface="ＭＳ ゴシック" panose="020B0609070205080204" pitchFamily="49" charset="-128"/>
                <a:ea typeface="ＭＳ ゴシック" panose="020B0609070205080204" pitchFamily="49" charset="-128"/>
                <a:cs typeface="Arial Unicode MS" pitchFamily="50" charset="-128"/>
              </a:rPr>
              <a:t>月施行</a:t>
            </a:r>
          </a:p>
        </p:txBody>
      </p:sp>
      <p:sp>
        <p:nvSpPr>
          <p:cNvPr id="76" name="角丸四角形 75"/>
          <p:cNvSpPr/>
          <p:nvPr/>
        </p:nvSpPr>
        <p:spPr>
          <a:xfrm>
            <a:off x="63277" y="4587509"/>
            <a:ext cx="7646199" cy="269179"/>
          </a:xfrm>
          <a:prstGeom prst="roundRect">
            <a:avLst>
              <a:gd name="adj" fmla="val 43447"/>
            </a:avLst>
          </a:prstGeom>
          <a:solidFill>
            <a:srgbClr val="002060"/>
          </a:solidFill>
          <a:ln>
            <a:noFill/>
          </a:ln>
          <a:effectLst/>
          <a:scene3d>
            <a:camera prst="orthographicFront">
              <a:rot lat="0" lon="0" rev="0"/>
            </a:camera>
            <a:lightRig rig="balanced" dir="t">
              <a:rot lat="0" lon="0" rev="8700000"/>
            </a:lightRig>
          </a:scene3d>
          <a:sp3d>
            <a:bevelT w="190500" h="38100"/>
          </a:sp3d>
        </p:spPr>
        <p:style>
          <a:lnRef idx="2">
            <a:schemeClr val="accent6"/>
          </a:lnRef>
          <a:fillRef idx="1">
            <a:schemeClr val="lt1"/>
          </a:fillRef>
          <a:effectRef idx="0">
            <a:schemeClr val="accent6"/>
          </a:effectRef>
          <a:fontRef idx="minor">
            <a:schemeClr val="dk1"/>
          </a:fontRef>
        </p:style>
        <p:txBody>
          <a:bodyPr tIns="0" bIns="36000" rtlCol="0" anchor="ctr"/>
          <a:lstStyle/>
          <a:p>
            <a:r>
              <a:rPr lang="ja-JP" altLang="en-US" sz="1400" b="1" dirty="0" smtClean="0">
                <a:solidFill>
                  <a:schemeClr val="bg1"/>
                </a:solidFill>
                <a:latin typeface="ＭＳ ゴシック" panose="020B0609070205080204" pitchFamily="49" charset="-128"/>
                <a:ea typeface="ＭＳ ゴシック" panose="020B0609070205080204" pitchFamily="49" charset="-128"/>
                <a:cs typeface="Arial Unicode MS" pitchFamily="50" charset="-128"/>
              </a:rPr>
              <a:t>５．第二種</a:t>
            </a:r>
            <a:r>
              <a:rPr lang="ja-JP" altLang="en-US" sz="1400" b="1" dirty="0">
                <a:solidFill>
                  <a:schemeClr val="bg1"/>
                </a:solidFill>
                <a:latin typeface="ＭＳ ゴシック" panose="020B0609070205080204" pitchFamily="49" charset="-128"/>
                <a:ea typeface="ＭＳ ゴシック" panose="020B0609070205080204" pitchFamily="49" charset="-128"/>
                <a:cs typeface="Arial Unicode MS" pitchFamily="50" charset="-128"/>
              </a:rPr>
              <a:t>施設</a:t>
            </a:r>
            <a:r>
              <a:rPr lang="ja-JP" altLang="en-US" sz="1400" b="1" dirty="0" smtClean="0">
                <a:solidFill>
                  <a:schemeClr val="bg1"/>
                </a:solidFill>
                <a:latin typeface="ＭＳ ゴシック" panose="020B0609070205080204" pitchFamily="49" charset="-128"/>
                <a:ea typeface="ＭＳ ゴシック" panose="020B0609070205080204" pitchFamily="49" charset="-128"/>
                <a:cs typeface="Arial Unicode MS" pitchFamily="50" charset="-128"/>
              </a:rPr>
              <a:t>における取り組み　</a:t>
            </a:r>
            <a:r>
              <a:rPr lang="en-US" altLang="ja-JP" sz="1050" b="1" dirty="0" smtClean="0">
                <a:solidFill>
                  <a:schemeClr val="bg1"/>
                </a:solidFill>
                <a:latin typeface="ＭＳ ゴシック" panose="020B0609070205080204" pitchFamily="49" charset="-128"/>
                <a:ea typeface="ＭＳ ゴシック" panose="020B0609070205080204" pitchFamily="49" charset="-128"/>
                <a:cs typeface="Arial Unicode MS" pitchFamily="50" charset="-128"/>
              </a:rPr>
              <a:t>※</a:t>
            </a:r>
            <a:r>
              <a:rPr lang="ja-JP" altLang="en-US" sz="1050" b="1" dirty="0" smtClean="0">
                <a:solidFill>
                  <a:schemeClr val="bg1"/>
                </a:solidFill>
                <a:latin typeface="ＭＳ ゴシック" panose="020B0609070205080204" pitchFamily="49" charset="-128"/>
                <a:ea typeface="ＭＳ ゴシック" panose="020B0609070205080204" pitchFamily="49" charset="-128"/>
                <a:cs typeface="Arial Unicode MS" pitchFamily="50" charset="-128"/>
              </a:rPr>
              <a:t>努力義務：</a:t>
            </a:r>
            <a:r>
              <a:rPr lang="en-US" altLang="ja-JP" sz="1050" b="1" dirty="0" smtClean="0">
                <a:solidFill>
                  <a:schemeClr val="bg1"/>
                </a:solidFill>
                <a:latin typeface="ＭＳ ゴシック" panose="020B0609070205080204" pitchFamily="49" charset="-128"/>
                <a:ea typeface="ＭＳ ゴシック" panose="020B0609070205080204" pitchFamily="49" charset="-128"/>
                <a:cs typeface="Arial Unicode MS" pitchFamily="50" charset="-128"/>
              </a:rPr>
              <a:t>2022</a:t>
            </a:r>
            <a:r>
              <a:rPr lang="ja-JP" altLang="en-US" sz="1050" b="1" dirty="0" smtClean="0">
                <a:solidFill>
                  <a:schemeClr val="bg1"/>
                </a:solidFill>
                <a:latin typeface="ＭＳ ゴシック" panose="020B0609070205080204" pitchFamily="49" charset="-128"/>
                <a:ea typeface="ＭＳ ゴシック" panose="020B0609070205080204" pitchFamily="49" charset="-128"/>
                <a:cs typeface="Arial Unicode MS" pitchFamily="50" charset="-128"/>
              </a:rPr>
              <a:t>年</a:t>
            </a:r>
            <a:r>
              <a:rPr lang="en-US" altLang="ja-JP" sz="1050" b="1" dirty="0" smtClean="0">
                <a:solidFill>
                  <a:schemeClr val="bg1"/>
                </a:solidFill>
                <a:latin typeface="ＭＳ ゴシック" panose="020B0609070205080204" pitchFamily="49" charset="-128"/>
                <a:ea typeface="ＭＳ ゴシック" panose="020B0609070205080204" pitchFamily="49" charset="-128"/>
                <a:cs typeface="Arial Unicode MS" pitchFamily="50" charset="-128"/>
              </a:rPr>
              <a:t>4</a:t>
            </a:r>
            <a:r>
              <a:rPr lang="ja-JP" altLang="en-US" sz="1050" b="1" dirty="0" smtClean="0">
                <a:solidFill>
                  <a:schemeClr val="bg1"/>
                </a:solidFill>
                <a:latin typeface="ＭＳ ゴシック" panose="020B0609070205080204" pitchFamily="49" charset="-128"/>
                <a:ea typeface="ＭＳ ゴシック" panose="020B0609070205080204" pitchFamily="49" charset="-128"/>
                <a:cs typeface="Arial Unicode MS" pitchFamily="50" charset="-128"/>
              </a:rPr>
              <a:t>月施行、罰則部分：</a:t>
            </a:r>
            <a:r>
              <a:rPr lang="en-US" altLang="ja-JP" sz="1050" b="1" dirty="0" smtClean="0">
                <a:solidFill>
                  <a:schemeClr val="bg1"/>
                </a:solidFill>
                <a:latin typeface="ＭＳ ゴシック" panose="020B0609070205080204" pitchFamily="49" charset="-128"/>
                <a:ea typeface="ＭＳ ゴシック" panose="020B0609070205080204" pitchFamily="49" charset="-128"/>
                <a:cs typeface="Arial Unicode MS" pitchFamily="50" charset="-128"/>
              </a:rPr>
              <a:t>2025</a:t>
            </a:r>
            <a:r>
              <a:rPr lang="ja-JP" altLang="en-US" sz="1050" b="1" dirty="0" smtClean="0">
                <a:solidFill>
                  <a:schemeClr val="bg1"/>
                </a:solidFill>
                <a:latin typeface="ＭＳ ゴシック" panose="020B0609070205080204" pitchFamily="49" charset="-128"/>
                <a:ea typeface="ＭＳ ゴシック" panose="020B0609070205080204" pitchFamily="49" charset="-128"/>
                <a:cs typeface="Arial Unicode MS" pitchFamily="50" charset="-128"/>
              </a:rPr>
              <a:t>年</a:t>
            </a:r>
            <a:r>
              <a:rPr lang="en-US" altLang="ja-JP" sz="1050" b="1" dirty="0" smtClean="0">
                <a:solidFill>
                  <a:schemeClr val="bg1"/>
                </a:solidFill>
                <a:latin typeface="ＭＳ ゴシック" panose="020B0609070205080204" pitchFamily="49" charset="-128"/>
                <a:ea typeface="ＭＳ ゴシック" panose="020B0609070205080204" pitchFamily="49" charset="-128"/>
                <a:cs typeface="Arial Unicode MS" pitchFamily="50" charset="-128"/>
              </a:rPr>
              <a:t>4</a:t>
            </a:r>
            <a:r>
              <a:rPr lang="ja-JP" altLang="en-US" sz="1050" b="1" dirty="0" smtClean="0">
                <a:solidFill>
                  <a:schemeClr val="bg1"/>
                </a:solidFill>
                <a:latin typeface="ＭＳ ゴシック" panose="020B0609070205080204" pitchFamily="49" charset="-128"/>
                <a:ea typeface="ＭＳ ゴシック" panose="020B0609070205080204" pitchFamily="49" charset="-128"/>
                <a:cs typeface="Arial Unicode MS" pitchFamily="50" charset="-128"/>
              </a:rPr>
              <a:t>月施行</a:t>
            </a:r>
            <a:endParaRPr lang="ja-JP" altLang="en-US" sz="1050" b="1" dirty="0">
              <a:solidFill>
                <a:schemeClr val="bg1"/>
              </a:solidFill>
              <a:latin typeface="ＭＳ ゴシック" panose="020B0609070205080204" pitchFamily="49" charset="-128"/>
              <a:ea typeface="ＭＳ ゴシック" panose="020B0609070205080204" pitchFamily="49" charset="-128"/>
              <a:cs typeface="Arial Unicode MS" pitchFamily="50" charset="-128"/>
            </a:endParaRPr>
          </a:p>
        </p:txBody>
      </p:sp>
      <p:sp>
        <p:nvSpPr>
          <p:cNvPr id="77" name="角丸四角形 76"/>
          <p:cNvSpPr/>
          <p:nvPr/>
        </p:nvSpPr>
        <p:spPr>
          <a:xfrm>
            <a:off x="7764760" y="5853562"/>
            <a:ext cx="4851063" cy="283192"/>
          </a:xfrm>
          <a:prstGeom prst="roundRect">
            <a:avLst>
              <a:gd name="adj" fmla="val 43447"/>
            </a:avLst>
          </a:prstGeom>
          <a:solidFill>
            <a:srgbClr val="002060"/>
          </a:solidFill>
          <a:ln>
            <a:noFill/>
          </a:ln>
          <a:effectLst/>
          <a:scene3d>
            <a:camera prst="orthographicFront">
              <a:rot lat="0" lon="0" rev="0"/>
            </a:camera>
            <a:lightRig rig="balanced" dir="t">
              <a:rot lat="0" lon="0" rev="8700000"/>
            </a:lightRig>
          </a:scene3d>
          <a:sp3d>
            <a:bevelT w="190500" h="38100"/>
          </a:sp3d>
        </p:spPr>
        <p:style>
          <a:lnRef idx="2">
            <a:schemeClr val="accent6"/>
          </a:lnRef>
          <a:fillRef idx="1">
            <a:schemeClr val="lt1"/>
          </a:fillRef>
          <a:effectRef idx="0">
            <a:schemeClr val="accent6"/>
          </a:effectRef>
          <a:fontRef idx="minor">
            <a:schemeClr val="dk1"/>
          </a:fontRef>
        </p:style>
        <p:txBody>
          <a:bodyPr tIns="0" bIns="0" rtlCol="0" anchor="ctr"/>
          <a:lstStyle/>
          <a:p>
            <a:r>
              <a:rPr lang="ja-JP" altLang="en-US" sz="1400" b="1" dirty="0">
                <a:solidFill>
                  <a:schemeClr val="bg1"/>
                </a:solidFill>
                <a:latin typeface="ＭＳ ゴシック" panose="020B0609070205080204" pitchFamily="49" charset="-128"/>
                <a:ea typeface="ＭＳ ゴシック" panose="020B0609070205080204" pitchFamily="49" charset="-128"/>
                <a:cs typeface="Arial Unicode MS" pitchFamily="50" charset="-128"/>
              </a:rPr>
              <a:t>７</a:t>
            </a:r>
            <a:r>
              <a:rPr lang="ja-JP" altLang="en-US" sz="1400" b="1" dirty="0" smtClean="0">
                <a:solidFill>
                  <a:schemeClr val="bg1"/>
                </a:solidFill>
                <a:latin typeface="ＭＳ ゴシック" panose="020B0609070205080204" pitchFamily="49" charset="-128"/>
                <a:ea typeface="ＭＳ ゴシック" panose="020B0609070205080204" pitchFamily="49" charset="-128"/>
                <a:cs typeface="Arial Unicode MS" pitchFamily="50" charset="-128"/>
              </a:rPr>
              <a:t>．加熱式たばこの扱い　</a:t>
            </a:r>
            <a:r>
              <a:rPr lang="en-US" altLang="ja-JP" sz="1050" b="1" dirty="0">
                <a:solidFill>
                  <a:schemeClr val="bg1"/>
                </a:solidFill>
                <a:latin typeface="ＭＳ ゴシック" panose="020B0609070205080204" pitchFamily="49" charset="-128"/>
                <a:ea typeface="ＭＳ ゴシック" panose="020B0609070205080204" pitchFamily="49" charset="-128"/>
                <a:cs typeface="Arial Unicode MS" pitchFamily="50" charset="-128"/>
              </a:rPr>
              <a:t>※</a:t>
            </a:r>
            <a:r>
              <a:rPr lang="ja-JP" altLang="en-US" sz="1050" b="1" dirty="0">
                <a:solidFill>
                  <a:schemeClr val="bg1"/>
                </a:solidFill>
                <a:latin typeface="ＭＳ ゴシック" panose="020B0609070205080204" pitchFamily="49" charset="-128"/>
                <a:ea typeface="ＭＳ ゴシック" panose="020B0609070205080204" pitchFamily="49" charset="-128"/>
                <a:cs typeface="Arial Unicode MS" pitchFamily="50" charset="-128"/>
              </a:rPr>
              <a:t>改正健康増進法と同様の</a:t>
            </a:r>
            <a:r>
              <a:rPr lang="ja-JP" altLang="en-US" sz="1050" b="1" dirty="0" smtClean="0">
                <a:solidFill>
                  <a:schemeClr val="bg1"/>
                </a:solidFill>
                <a:latin typeface="ＭＳ ゴシック" panose="020B0609070205080204" pitchFamily="49" charset="-128"/>
                <a:ea typeface="ＭＳ ゴシック" panose="020B0609070205080204" pitchFamily="49" charset="-128"/>
                <a:cs typeface="Arial Unicode MS" pitchFamily="50" charset="-128"/>
              </a:rPr>
              <a:t>扱い</a:t>
            </a:r>
            <a:endParaRPr lang="ja-JP" altLang="en-US" sz="900" b="1" dirty="0">
              <a:solidFill>
                <a:schemeClr val="bg1"/>
              </a:solidFill>
              <a:latin typeface="ＭＳ ゴシック" panose="020B0609070205080204" pitchFamily="49" charset="-128"/>
              <a:ea typeface="ＭＳ ゴシック" panose="020B0609070205080204" pitchFamily="49" charset="-128"/>
              <a:cs typeface="Arial Unicode MS" pitchFamily="50" charset="-128"/>
            </a:endParaRPr>
          </a:p>
        </p:txBody>
      </p:sp>
      <p:sp>
        <p:nvSpPr>
          <p:cNvPr id="78" name="角丸四角形 77"/>
          <p:cNvSpPr/>
          <p:nvPr/>
        </p:nvSpPr>
        <p:spPr>
          <a:xfrm>
            <a:off x="7764760" y="8016577"/>
            <a:ext cx="1369715" cy="269179"/>
          </a:xfrm>
          <a:prstGeom prst="roundRect">
            <a:avLst>
              <a:gd name="adj" fmla="val 43447"/>
            </a:avLst>
          </a:prstGeom>
          <a:solidFill>
            <a:srgbClr val="002060"/>
          </a:solidFill>
          <a:ln>
            <a:noFill/>
          </a:ln>
          <a:effectLst/>
          <a:scene3d>
            <a:camera prst="orthographicFront">
              <a:rot lat="0" lon="0" rev="0"/>
            </a:camera>
            <a:lightRig rig="balanced" dir="t">
              <a:rot lat="0" lon="0" rev="8700000"/>
            </a:lightRig>
          </a:scene3d>
          <a:sp3d>
            <a:bevelT w="190500" h="38100"/>
          </a:sp3d>
        </p:spPr>
        <p:style>
          <a:lnRef idx="2">
            <a:schemeClr val="accent6"/>
          </a:lnRef>
          <a:fillRef idx="1">
            <a:schemeClr val="lt1"/>
          </a:fillRef>
          <a:effectRef idx="0">
            <a:schemeClr val="accent6"/>
          </a:effectRef>
          <a:fontRef idx="minor">
            <a:schemeClr val="dk1"/>
          </a:fontRef>
        </p:style>
        <p:txBody>
          <a:bodyPr tIns="0" bIns="36000" rtlCol="0" anchor="ctr"/>
          <a:lstStyle/>
          <a:p>
            <a:r>
              <a:rPr lang="ja-JP" altLang="en-US" sz="1400" b="1" dirty="0">
                <a:solidFill>
                  <a:schemeClr val="bg1"/>
                </a:solidFill>
                <a:latin typeface="ＭＳ ゴシック" panose="020B0609070205080204" pitchFamily="49" charset="-128"/>
                <a:ea typeface="ＭＳ ゴシック" panose="020B0609070205080204" pitchFamily="49" charset="-128"/>
                <a:cs typeface="Arial Unicode MS" pitchFamily="50" charset="-128"/>
              </a:rPr>
              <a:t>８</a:t>
            </a:r>
            <a:r>
              <a:rPr lang="ja-JP" altLang="en-US" sz="1400" b="1" dirty="0" smtClean="0">
                <a:solidFill>
                  <a:schemeClr val="bg1"/>
                </a:solidFill>
                <a:latin typeface="ＭＳ ゴシック" panose="020B0609070205080204" pitchFamily="49" charset="-128"/>
                <a:ea typeface="ＭＳ ゴシック" panose="020B0609070205080204" pitchFamily="49" charset="-128"/>
                <a:cs typeface="Arial Unicode MS" pitchFamily="50" charset="-128"/>
              </a:rPr>
              <a:t>．罰則</a:t>
            </a:r>
            <a:endParaRPr lang="ja-JP" altLang="en-US" sz="1050" b="1" dirty="0">
              <a:solidFill>
                <a:schemeClr val="bg1"/>
              </a:solidFill>
              <a:latin typeface="ＭＳ ゴシック" panose="020B0609070205080204" pitchFamily="49" charset="-128"/>
              <a:ea typeface="ＭＳ ゴシック" panose="020B0609070205080204" pitchFamily="49" charset="-128"/>
              <a:cs typeface="Arial Unicode MS" pitchFamily="50" charset="-128"/>
            </a:endParaRPr>
          </a:p>
        </p:txBody>
      </p:sp>
      <p:sp>
        <p:nvSpPr>
          <p:cNvPr id="79" name="角丸四角形 78"/>
          <p:cNvSpPr/>
          <p:nvPr/>
        </p:nvSpPr>
        <p:spPr>
          <a:xfrm>
            <a:off x="7760460" y="8578924"/>
            <a:ext cx="2890587" cy="261959"/>
          </a:xfrm>
          <a:prstGeom prst="roundRect">
            <a:avLst>
              <a:gd name="adj" fmla="val 43447"/>
            </a:avLst>
          </a:prstGeom>
          <a:solidFill>
            <a:srgbClr val="002060"/>
          </a:solidFill>
          <a:ln>
            <a:noFill/>
          </a:ln>
          <a:effectLst/>
          <a:scene3d>
            <a:camera prst="orthographicFront">
              <a:rot lat="0" lon="0" rev="0"/>
            </a:camera>
            <a:lightRig rig="balanced" dir="t">
              <a:rot lat="0" lon="0" rev="8700000"/>
            </a:lightRig>
          </a:scene3d>
          <a:sp3d>
            <a:bevelT w="190500" h="38100"/>
          </a:sp3d>
        </p:spPr>
        <p:style>
          <a:lnRef idx="2">
            <a:schemeClr val="accent6"/>
          </a:lnRef>
          <a:fillRef idx="1">
            <a:schemeClr val="lt1"/>
          </a:fillRef>
          <a:effectRef idx="0">
            <a:schemeClr val="accent6"/>
          </a:effectRef>
          <a:fontRef idx="minor">
            <a:schemeClr val="dk1"/>
          </a:fontRef>
        </p:style>
        <p:txBody>
          <a:bodyPr tIns="0" bIns="36000" rtlCol="0" anchor="ctr"/>
          <a:lstStyle/>
          <a:p>
            <a:r>
              <a:rPr lang="ja-JP" altLang="en-US" sz="1400" b="1" dirty="0">
                <a:solidFill>
                  <a:schemeClr val="bg1"/>
                </a:solidFill>
                <a:latin typeface="ＭＳ ゴシック" panose="020B0609070205080204" pitchFamily="49" charset="-128"/>
                <a:ea typeface="ＭＳ ゴシック" panose="020B0609070205080204" pitchFamily="49" charset="-128"/>
                <a:cs typeface="Arial Unicode MS" pitchFamily="50" charset="-128"/>
              </a:rPr>
              <a:t>９</a:t>
            </a:r>
            <a:r>
              <a:rPr lang="ja-JP" altLang="en-US" sz="1400" b="1" dirty="0" smtClean="0">
                <a:solidFill>
                  <a:schemeClr val="bg1"/>
                </a:solidFill>
                <a:latin typeface="ＭＳ ゴシック" panose="020B0609070205080204" pitchFamily="49" charset="-128"/>
                <a:ea typeface="ＭＳ ゴシック" panose="020B0609070205080204" pitchFamily="49" charset="-128"/>
                <a:cs typeface="Arial Unicode MS" pitchFamily="50" charset="-128"/>
              </a:rPr>
              <a:t>．施行時期（段階的に施行）</a:t>
            </a:r>
            <a:endParaRPr lang="ja-JP" altLang="en-US" sz="1050" b="1" dirty="0">
              <a:solidFill>
                <a:schemeClr val="bg1"/>
              </a:solidFill>
              <a:latin typeface="ＭＳ ゴシック" panose="020B0609070205080204" pitchFamily="49" charset="-128"/>
              <a:ea typeface="ＭＳ ゴシック" panose="020B0609070205080204" pitchFamily="49" charset="-128"/>
              <a:cs typeface="Arial Unicode MS" pitchFamily="50" charset="-128"/>
            </a:endParaRPr>
          </a:p>
        </p:txBody>
      </p:sp>
      <p:sp>
        <p:nvSpPr>
          <p:cNvPr id="84" name="角丸四角形 83"/>
          <p:cNvSpPr/>
          <p:nvPr/>
        </p:nvSpPr>
        <p:spPr>
          <a:xfrm>
            <a:off x="1165424" y="565493"/>
            <a:ext cx="11468393" cy="526015"/>
          </a:xfrm>
          <a:prstGeom prst="roundRect">
            <a:avLst>
              <a:gd name="adj" fmla="val 7616"/>
            </a:avLst>
          </a:prstGeom>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rtlCol="0" anchor="t" anchorCtr="0">
            <a:noAutofit/>
          </a:bodyPr>
          <a:lstStyle/>
          <a:p>
            <a:pPr lvl="0"/>
            <a:endParaRPr lang="en-US" altLang="ja-JP" sz="1600" dirty="0">
              <a:solidFill>
                <a:prstClr val="black"/>
              </a:solidFill>
              <a:latin typeface="ＭＳ ゴシック" panose="020B0609070205080204" pitchFamily="49" charset="-128"/>
              <a:ea typeface="ＭＳ ゴシック" panose="020B0609070205080204" pitchFamily="49" charset="-128"/>
            </a:endParaRPr>
          </a:p>
          <a:p>
            <a:pPr lvl="0"/>
            <a:endParaRPr lang="en-US" altLang="ja-JP" sz="1600" dirty="0" smtClean="0">
              <a:solidFill>
                <a:prstClr val="black"/>
              </a:solidFill>
              <a:latin typeface="ＭＳ ゴシック" panose="020B0609070205080204" pitchFamily="49" charset="-128"/>
              <a:ea typeface="ＭＳ ゴシック" panose="020B0609070205080204" pitchFamily="49" charset="-128"/>
            </a:endParaRPr>
          </a:p>
          <a:p>
            <a:endParaRPr lang="en-US" altLang="ja-JP" sz="1600" dirty="0" smtClean="0">
              <a:latin typeface="ＭＳ ゴシック" panose="020B0609070205080204" pitchFamily="49" charset="-128"/>
              <a:ea typeface="ＭＳ ゴシック" panose="020B0609070205080204" pitchFamily="49" charset="-128"/>
            </a:endParaRPr>
          </a:p>
          <a:p>
            <a:endParaRPr lang="en-US" altLang="ja-JP" sz="1600" dirty="0">
              <a:latin typeface="ＭＳ ゴシック" panose="020B0609070205080204" pitchFamily="49" charset="-128"/>
              <a:ea typeface="ＭＳ ゴシック" panose="020B0609070205080204" pitchFamily="49" charset="-128"/>
            </a:endParaRPr>
          </a:p>
          <a:p>
            <a:endParaRPr lang="en-US" altLang="ja-JP" sz="1600" dirty="0" smtClean="0">
              <a:latin typeface="ＭＳ ゴシック" panose="020B0609070205080204" pitchFamily="49" charset="-128"/>
              <a:ea typeface="ＭＳ ゴシック" panose="020B0609070205080204" pitchFamily="49" charset="-128"/>
            </a:endParaRPr>
          </a:p>
          <a:p>
            <a:endParaRPr lang="en-US" altLang="ja-JP" sz="1600" dirty="0">
              <a:latin typeface="ＭＳ ゴシック" panose="020B0609070205080204" pitchFamily="49" charset="-128"/>
              <a:ea typeface="ＭＳ ゴシック" panose="020B0609070205080204" pitchFamily="49" charset="-128"/>
            </a:endParaRPr>
          </a:p>
          <a:p>
            <a:endParaRPr lang="en-US" altLang="ja-JP" sz="1600" dirty="0">
              <a:latin typeface="ＭＳ ゴシック" panose="020B0609070205080204" pitchFamily="49" charset="-128"/>
              <a:ea typeface="ＭＳ ゴシック" panose="020B0609070205080204" pitchFamily="49" charset="-128"/>
            </a:endParaRPr>
          </a:p>
        </p:txBody>
      </p:sp>
      <p:sp>
        <p:nvSpPr>
          <p:cNvPr id="97" name="正方形/長方形 96"/>
          <p:cNvSpPr/>
          <p:nvPr/>
        </p:nvSpPr>
        <p:spPr>
          <a:xfrm>
            <a:off x="1187872" y="587471"/>
            <a:ext cx="7661200" cy="523220"/>
          </a:xfrm>
          <a:prstGeom prst="rect">
            <a:avLst/>
          </a:prstGeom>
        </p:spPr>
        <p:txBody>
          <a:bodyPr wrap="square">
            <a:spAutoFit/>
          </a:bodyPr>
          <a:lstStyle/>
          <a:p>
            <a:r>
              <a:rPr lang="ja-JP" altLang="en-US" sz="1400" dirty="0" smtClean="0">
                <a:latin typeface="ＭＳ Ｐゴシック" panose="020B0600070205080204" pitchFamily="50" charset="-128"/>
                <a:ea typeface="ＭＳ Ｐゴシック" panose="020B0600070205080204" pitchFamily="50" charset="-128"/>
              </a:rPr>
              <a:t>○　府民</a:t>
            </a:r>
            <a:r>
              <a:rPr lang="ja-JP" altLang="en-US" sz="1400" dirty="0">
                <a:latin typeface="ＭＳ Ｐゴシック" panose="020B0600070205080204" pitchFamily="50" charset="-128"/>
                <a:ea typeface="ＭＳ Ｐゴシック" panose="020B0600070205080204" pitchFamily="50" charset="-128"/>
              </a:rPr>
              <a:t>の健康のため、望まない受動喫煙を</a:t>
            </a:r>
            <a:r>
              <a:rPr lang="ja-JP" altLang="en-US" sz="1400" dirty="0" smtClean="0">
                <a:latin typeface="ＭＳ Ｐゴシック" panose="020B0600070205080204" pitchFamily="50" charset="-128"/>
                <a:ea typeface="ＭＳ Ｐゴシック" panose="020B0600070205080204" pitchFamily="50" charset="-128"/>
              </a:rPr>
              <a:t>生じさせる</a:t>
            </a:r>
            <a:r>
              <a:rPr lang="ja-JP" altLang="en-US" sz="1400" dirty="0">
                <a:latin typeface="ＭＳ Ｐゴシック" panose="020B0600070205080204" pitchFamily="50" charset="-128"/>
                <a:ea typeface="ＭＳ Ｐゴシック" panose="020B0600070205080204" pitchFamily="50" charset="-128"/>
              </a:rPr>
              <a:t>ことのない環境づくり</a:t>
            </a:r>
            <a:r>
              <a:rPr lang="ja-JP" altLang="en-US" sz="1400" dirty="0" smtClean="0">
                <a:latin typeface="ＭＳ Ｐゴシック" panose="020B0600070205080204" pitchFamily="50" charset="-128"/>
                <a:ea typeface="ＭＳ Ｐゴシック" panose="020B0600070205080204" pitchFamily="50" charset="-128"/>
              </a:rPr>
              <a:t>をすすめる</a:t>
            </a:r>
            <a:endParaRPr lang="ja-JP" altLang="en-US" sz="1400" dirty="0">
              <a:latin typeface="ＭＳ Ｐゴシック" panose="020B0600070205080204" pitchFamily="50" charset="-128"/>
              <a:ea typeface="ＭＳ Ｐゴシック" panose="020B0600070205080204" pitchFamily="50" charset="-128"/>
            </a:endParaRPr>
          </a:p>
          <a:p>
            <a:r>
              <a:rPr lang="ja-JP" altLang="en-US" sz="1400" dirty="0" smtClean="0">
                <a:latin typeface="ＭＳ Ｐゴシック" panose="020B0600070205080204" pitchFamily="50" charset="-128"/>
                <a:ea typeface="ＭＳ Ｐゴシック" panose="020B0600070205080204" pitchFamily="50" charset="-128"/>
              </a:rPr>
              <a:t>○　万博</a:t>
            </a:r>
            <a:r>
              <a:rPr lang="ja-JP" altLang="en-US" sz="1400" dirty="0">
                <a:latin typeface="ＭＳ Ｐゴシック" panose="020B0600070205080204" pitchFamily="50" charset="-128"/>
                <a:ea typeface="ＭＳ Ｐゴシック" panose="020B0600070205080204" pitchFamily="50" charset="-128"/>
              </a:rPr>
              <a:t>開催の</a:t>
            </a:r>
            <a:r>
              <a:rPr lang="en-US" altLang="ja-JP" sz="1400" dirty="0">
                <a:latin typeface="ＭＳ Ｐゴシック" panose="020B0600070205080204" pitchFamily="50" charset="-128"/>
                <a:ea typeface="ＭＳ Ｐゴシック" panose="020B0600070205080204" pitchFamily="50" charset="-128"/>
              </a:rPr>
              <a:t>2025</a:t>
            </a:r>
            <a:r>
              <a:rPr lang="ja-JP" altLang="en-US" sz="1400" dirty="0">
                <a:latin typeface="ＭＳ Ｐゴシック" panose="020B0600070205080204" pitchFamily="50" charset="-128"/>
                <a:ea typeface="ＭＳ Ｐゴシック" panose="020B0600070205080204" pitchFamily="50" charset="-128"/>
              </a:rPr>
              <a:t>年を目指し、国際都市として</a:t>
            </a:r>
            <a:r>
              <a:rPr lang="ja-JP" altLang="en-US" sz="1400" dirty="0" smtClean="0">
                <a:latin typeface="ＭＳ Ｐゴシック" panose="020B0600070205080204" pitchFamily="50" charset="-128"/>
                <a:ea typeface="ＭＳ Ｐゴシック" panose="020B0600070205080204" pitchFamily="50" charset="-128"/>
              </a:rPr>
              <a:t>、全国</a:t>
            </a:r>
            <a:r>
              <a:rPr lang="ja-JP" altLang="en-US" sz="1400" dirty="0">
                <a:latin typeface="ＭＳ Ｐゴシック" panose="020B0600070205080204" pitchFamily="50" charset="-128"/>
                <a:ea typeface="ＭＳ Ｐゴシック" panose="020B0600070205080204" pitchFamily="50" charset="-128"/>
              </a:rPr>
              <a:t>に先駆けた受動喫煙</a:t>
            </a:r>
            <a:r>
              <a:rPr lang="ja-JP" altLang="en-US" sz="1400" dirty="0" smtClean="0">
                <a:latin typeface="ＭＳ Ｐゴシック" panose="020B0600070205080204" pitchFamily="50" charset="-128"/>
                <a:ea typeface="ＭＳ Ｐゴシック" panose="020B0600070205080204" pitchFamily="50" charset="-128"/>
              </a:rPr>
              <a:t>防止対策</a:t>
            </a:r>
            <a:r>
              <a:rPr lang="ja-JP" altLang="en-US" sz="1400" dirty="0">
                <a:latin typeface="ＭＳ Ｐゴシック" panose="020B0600070205080204" pitchFamily="50" charset="-128"/>
                <a:ea typeface="ＭＳ Ｐゴシック" panose="020B0600070205080204" pitchFamily="50" charset="-128"/>
              </a:rPr>
              <a:t>をすすめる</a:t>
            </a:r>
          </a:p>
        </p:txBody>
      </p:sp>
      <p:graphicFrame>
        <p:nvGraphicFramePr>
          <p:cNvPr id="87" name="表 86"/>
          <p:cNvGraphicFramePr>
            <a:graphicFrameLocks noGrp="1"/>
          </p:cNvGraphicFramePr>
          <p:nvPr>
            <p:extLst>
              <p:ext uri="{D42A27DB-BD31-4B8C-83A1-F6EECF244321}">
                <p14:modId xmlns:p14="http://schemas.microsoft.com/office/powerpoint/2010/main" val="3346730510"/>
              </p:ext>
            </p:extLst>
          </p:nvPr>
        </p:nvGraphicFramePr>
        <p:xfrm>
          <a:off x="161359" y="6920817"/>
          <a:ext cx="7500507" cy="2578118"/>
        </p:xfrm>
        <a:graphic>
          <a:graphicData uri="http://schemas.openxmlformats.org/drawingml/2006/table">
            <a:tbl>
              <a:tblPr firstRow="1" bandRow="1">
                <a:tableStyleId>{5C22544A-7EE6-4342-B048-85BDC9FD1C3A}</a:tableStyleId>
              </a:tblPr>
              <a:tblGrid>
                <a:gridCol w="1833445">
                  <a:extLst>
                    <a:ext uri="{9D8B030D-6E8A-4147-A177-3AD203B41FA5}">
                      <a16:colId xmlns:a16="http://schemas.microsoft.com/office/drawing/2014/main" val="2686331858"/>
                    </a:ext>
                  </a:extLst>
                </a:gridCol>
                <a:gridCol w="1824165">
                  <a:extLst>
                    <a:ext uri="{9D8B030D-6E8A-4147-A177-3AD203B41FA5}">
                      <a16:colId xmlns:a16="http://schemas.microsoft.com/office/drawing/2014/main" val="1773491273"/>
                    </a:ext>
                  </a:extLst>
                </a:gridCol>
                <a:gridCol w="444728">
                  <a:extLst>
                    <a:ext uri="{9D8B030D-6E8A-4147-A177-3AD203B41FA5}">
                      <a16:colId xmlns:a16="http://schemas.microsoft.com/office/drawing/2014/main" val="910012306"/>
                    </a:ext>
                  </a:extLst>
                </a:gridCol>
                <a:gridCol w="3398169">
                  <a:extLst>
                    <a:ext uri="{9D8B030D-6E8A-4147-A177-3AD203B41FA5}">
                      <a16:colId xmlns:a16="http://schemas.microsoft.com/office/drawing/2014/main" val="837904799"/>
                    </a:ext>
                  </a:extLst>
                </a:gridCol>
              </a:tblGrid>
              <a:tr h="392010">
                <a:tc gridSpan="2">
                  <a:txBody>
                    <a:bodyPr/>
                    <a:lstStyle/>
                    <a:p>
                      <a:pPr algn="ctr">
                        <a:lnSpc>
                          <a:spcPct val="100000"/>
                        </a:lnSpc>
                      </a:pPr>
                      <a:r>
                        <a:rPr kumimoji="1" lang="ja-JP" altLang="en-US" sz="1000" b="1" kern="1200" dirty="0" smtClean="0">
                          <a:solidFill>
                            <a:schemeClr val="lt1"/>
                          </a:solidFill>
                          <a:latin typeface="+mj-ea"/>
                          <a:ea typeface="+mn-ea"/>
                          <a:cs typeface="+mn-cs"/>
                        </a:rPr>
                        <a:t>改正法</a:t>
                      </a:r>
                      <a:endParaRPr kumimoji="1" lang="en-US" altLang="ja-JP" sz="1000" b="1" kern="1200" dirty="0" smtClean="0">
                        <a:solidFill>
                          <a:schemeClr val="lt1"/>
                        </a:solidFill>
                        <a:latin typeface="+mj-ea"/>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kern="1200" dirty="0" smtClean="0">
                          <a:solidFill>
                            <a:schemeClr val="lt1"/>
                          </a:solidFill>
                          <a:latin typeface="+mj-ea"/>
                          <a:ea typeface="+mn-ea"/>
                          <a:cs typeface="+mn-cs"/>
                        </a:rPr>
                        <a:t>全面施行：</a:t>
                      </a:r>
                      <a:r>
                        <a:rPr kumimoji="1" lang="en-US" altLang="ja-JP" sz="1000" b="1" kern="1200" dirty="0" smtClean="0">
                          <a:solidFill>
                            <a:schemeClr val="lt1"/>
                          </a:solidFill>
                          <a:latin typeface="+mj-ea"/>
                          <a:ea typeface="+mn-ea"/>
                          <a:cs typeface="+mn-cs"/>
                        </a:rPr>
                        <a:t>2020</a:t>
                      </a:r>
                      <a:r>
                        <a:rPr kumimoji="1" lang="ja-JP" altLang="en-US" sz="1000" b="1" kern="1200" dirty="0" smtClean="0">
                          <a:solidFill>
                            <a:schemeClr val="lt1"/>
                          </a:solidFill>
                          <a:latin typeface="+mj-ea"/>
                          <a:ea typeface="+mn-ea"/>
                          <a:cs typeface="+mn-cs"/>
                        </a:rPr>
                        <a:t>年４月</a:t>
                      </a:r>
                      <a:endParaRPr kumimoji="1" lang="en-US" altLang="ja-JP" sz="1000" b="1" kern="1200" dirty="0" smtClean="0">
                        <a:solidFill>
                          <a:schemeClr val="lt1"/>
                        </a:solidFill>
                        <a:latin typeface="+mj-ea"/>
                        <a:ea typeface="+mn-ea"/>
                        <a:cs typeface="+mn-cs"/>
                      </a:endParaRPr>
                    </a:p>
                  </a:txBody>
                  <a:tcPr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hMerge="1">
                  <a:txBody>
                    <a:bodyPr/>
                    <a:lstStyle/>
                    <a:p>
                      <a:pPr algn="ctr">
                        <a:lnSpc>
                          <a:spcPct val="100000"/>
                        </a:lnSpc>
                      </a:pPr>
                      <a:endParaRPr kumimoji="1" lang="en-US" altLang="ja-JP" sz="1000" b="1" kern="1200" dirty="0" smtClean="0">
                        <a:solidFill>
                          <a:schemeClr val="lt1"/>
                        </a:solidFill>
                        <a:latin typeface="+mj-ea"/>
                        <a:ea typeface="+mn-ea"/>
                        <a:cs typeface="+mn-cs"/>
                      </a:endParaRPr>
                    </a:p>
                  </a:txBody>
                  <a:tcPr marT="36000" marB="36000">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gridSpan="2">
                  <a:txBody>
                    <a:bodyPr/>
                    <a:lstStyle/>
                    <a:p>
                      <a:pPr algn="ctr">
                        <a:lnSpc>
                          <a:spcPct val="100000"/>
                        </a:lnSpc>
                      </a:pPr>
                      <a:r>
                        <a:rPr kumimoji="1" lang="ja-JP" altLang="en-US" sz="1000" dirty="0" smtClean="0">
                          <a:latin typeface="+mj-ea"/>
                          <a:ea typeface="+mj-ea"/>
                        </a:rPr>
                        <a:t>府「受動喫煙防止対策の基本的考え方」</a:t>
                      </a:r>
                      <a:endParaRPr kumimoji="1" lang="en-US" altLang="ja-JP" sz="1000" dirty="0" smtClean="0">
                        <a:latin typeface="+mj-ea"/>
                        <a:ea typeface="+mj-ea"/>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j-ea"/>
                          <a:ea typeface="+mj-ea"/>
                        </a:rPr>
                        <a:t>全面施行：</a:t>
                      </a:r>
                      <a:r>
                        <a:rPr kumimoji="1" lang="en-US" altLang="ja-JP" sz="1000" dirty="0" smtClean="0">
                          <a:latin typeface="+mj-ea"/>
                          <a:ea typeface="+mj-ea"/>
                        </a:rPr>
                        <a:t>2025</a:t>
                      </a:r>
                      <a:r>
                        <a:rPr kumimoji="1" lang="ja-JP" altLang="en-US" sz="1000" dirty="0" smtClean="0">
                          <a:latin typeface="+mj-ea"/>
                          <a:ea typeface="+mj-ea"/>
                        </a:rPr>
                        <a:t>年４月</a:t>
                      </a:r>
                    </a:p>
                  </a:txBody>
                  <a:tcPr marT="3600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2893121920"/>
                  </a:ext>
                </a:extLst>
              </a:tr>
              <a:tr h="484316">
                <a:tc>
                  <a:txBody>
                    <a:bodyPr/>
                    <a:lstStyle/>
                    <a:p>
                      <a:pPr>
                        <a:lnSpc>
                          <a:spcPct val="100000"/>
                        </a:lnSpc>
                      </a:pPr>
                      <a:endParaRPr lang="en-US" altLang="ja-JP" sz="900" dirty="0" smtClean="0">
                        <a:latin typeface="Meiryo UI" panose="020B0604030504040204" pitchFamily="50" charset="-128"/>
                        <a:ea typeface="Meiryo UI" panose="020B0604030504040204" pitchFamily="50" charset="-128"/>
                      </a:endParaRPr>
                    </a:p>
                    <a:p>
                      <a:pPr>
                        <a:lnSpc>
                          <a:spcPct val="100000"/>
                        </a:lnSpc>
                      </a:pPr>
                      <a:endParaRPr lang="en-US" altLang="ja-JP" sz="900" dirty="0" smtClean="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nSpc>
                          <a:spcPct val="100000"/>
                        </a:lnSpc>
                      </a:pPr>
                      <a:endParaRPr lang="en-US" altLang="ja-JP" sz="900" dirty="0" smtClean="0">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900" dirty="0" smtClean="0">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4223889887"/>
                  </a:ext>
                </a:extLst>
              </a:tr>
              <a:tr h="1020018">
                <a:tc rowSpan="2">
                  <a:txBody>
                    <a:bodyPr/>
                    <a:lstStyle/>
                    <a:p>
                      <a:endParaRPr kumimoji="1" lang="ja-JP" altLang="en-US" sz="800" dirty="0"/>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rowSpan="2">
                  <a:txBody>
                    <a:bodyPr/>
                    <a:lstStyle/>
                    <a:p>
                      <a:pPr>
                        <a:lnSpc>
                          <a:spcPts val="600"/>
                        </a:lnSpc>
                      </a:pPr>
                      <a:endParaRPr lang="en-US" altLang="ja-JP" sz="900" dirty="0" smtClean="0">
                        <a:latin typeface="Meiryo UI" panose="020B0604030504040204" pitchFamily="50" charset="-128"/>
                        <a:ea typeface="Meiryo UI" panose="020B0604030504040204" pitchFamily="50" charset="-128"/>
                      </a:endParaRPr>
                    </a:p>
                    <a:p>
                      <a:pPr>
                        <a:lnSpc>
                          <a:spcPct val="100000"/>
                        </a:lnSpc>
                      </a:pPr>
                      <a:r>
                        <a:rPr lang="en-US" altLang="ja-JP" sz="900" b="1" dirty="0" smtClean="0">
                          <a:latin typeface="ＭＳ Ｐゴシック" panose="020B0600070205080204" pitchFamily="50" charset="-128"/>
                          <a:ea typeface="ＭＳ Ｐゴシック" panose="020B0600070205080204" pitchFamily="50" charset="-128"/>
                        </a:rPr>
                        <a:t>【</a:t>
                      </a:r>
                      <a:r>
                        <a:rPr lang="ja-JP" altLang="en-US" sz="900" b="1" dirty="0" smtClean="0">
                          <a:latin typeface="ＭＳ Ｐゴシック" panose="020B0600070205080204" pitchFamily="50" charset="-128"/>
                          <a:ea typeface="ＭＳ Ｐゴシック" panose="020B0600070205080204" pitchFamily="50" charset="-128"/>
                        </a:rPr>
                        <a:t>経過措置</a:t>
                      </a:r>
                      <a:r>
                        <a:rPr lang="en-US" altLang="ja-JP" sz="900" b="1" dirty="0" smtClean="0">
                          <a:latin typeface="ＭＳ Ｐゴシック" panose="020B0600070205080204" pitchFamily="50" charset="-128"/>
                          <a:ea typeface="ＭＳ Ｐゴシック" panose="020B0600070205080204" pitchFamily="50" charset="-128"/>
                        </a:rPr>
                        <a:t>】</a:t>
                      </a:r>
                    </a:p>
                    <a:p>
                      <a:pPr>
                        <a:lnSpc>
                          <a:spcPct val="100000"/>
                        </a:lnSpc>
                      </a:pPr>
                      <a:r>
                        <a:rPr lang="ja-JP" altLang="en-US" sz="900" b="1" dirty="0" smtClean="0">
                          <a:latin typeface="ＭＳ Ｐゴシック" panose="020B0600070205080204" pitchFamily="50" charset="-128"/>
                          <a:ea typeface="ＭＳ Ｐゴシック" panose="020B0600070205080204" pitchFamily="50" charset="-128"/>
                        </a:rPr>
                        <a:t>既存特定飲食提供施設</a:t>
                      </a:r>
                      <a:endParaRPr lang="en-US" altLang="ja-JP" sz="900" dirty="0" smtClean="0">
                        <a:latin typeface="Meiryo UI" panose="020B0604030504040204" pitchFamily="50" charset="-128"/>
                        <a:ea typeface="Meiryo UI" panose="020B0604030504040204" pitchFamily="50" charset="-128"/>
                      </a:endParaRPr>
                    </a:p>
                    <a:p>
                      <a:pPr>
                        <a:lnSpc>
                          <a:spcPct val="100000"/>
                        </a:lnSpc>
                        <a:spcBef>
                          <a:spcPts val="0"/>
                        </a:spcBef>
                      </a:pPr>
                      <a:r>
                        <a:rPr lang="ja-JP" altLang="en-US" sz="900" dirty="0" smtClean="0">
                          <a:latin typeface="+mn-ea"/>
                          <a:ea typeface="+mn-ea"/>
                        </a:rPr>
                        <a:t>・客席面積</a:t>
                      </a:r>
                      <a:r>
                        <a:rPr lang="en-US" altLang="ja-JP" sz="900" dirty="0" smtClean="0">
                          <a:latin typeface="+mn-ea"/>
                          <a:ea typeface="+mn-ea"/>
                        </a:rPr>
                        <a:t>100㎡</a:t>
                      </a:r>
                      <a:r>
                        <a:rPr lang="ja-JP" altLang="en-US" sz="900" dirty="0" smtClean="0">
                          <a:latin typeface="+mn-ea"/>
                          <a:ea typeface="+mn-ea"/>
                        </a:rPr>
                        <a:t>以下</a:t>
                      </a:r>
                      <a:endParaRPr lang="en-US" altLang="ja-JP" sz="900" dirty="0" smtClean="0">
                        <a:latin typeface="+mn-ea"/>
                        <a:ea typeface="+mn-ea"/>
                      </a:endParaRPr>
                    </a:p>
                    <a:p>
                      <a:pPr>
                        <a:lnSpc>
                          <a:spcPct val="100000"/>
                        </a:lnSpc>
                      </a:pPr>
                      <a:r>
                        <a:rPr lang="ja-JP" altLang="en-US" sz="900" dirty="0" smtClean="0">
                          <a:latin typeface="+mn-ea"/>
                          <a:ea typeface="+mn-ea"/>
                        </a:rPr>
                        <a:t>・個人又は資本金等</a:t>
                      </a:r>
                      <a:r>
                        <a:rPr lang="en-US" altLang="ja-JP" sz="900" dirty="0" smtClean="0">
                          <a:latin typeface="+mn-ea"/>
                          <a:ea typeface="+mn-ea"/>
                        </a:rPr>
                        <a:t>5000</a:t>
                      </a:r>
                      <a:r>
                        <a:rPr lang="ja-JP" altLang="en-US" sz="900" dirty="0" smtClean="0">
                          <a:latin typeface="+mn-ea"/>
                          <a:ea typeface="+mn-ea"/>
                        </a:rPr>
                        <a:t>万円以下の店舗</a:t>
                      </a:r>
                      <a:endParaRPr lang="en-US" altLang="ja-JP" sz="900" dirty="0" smtClean="0">
                        <a:latin typeface="+mn-ea"/>
                        <a:ea typeface="+mn-ea"/>
                      </a:endParaRPr>
                    </a:p>
                  </a:txBody>
                  <a:tcPr marL="36000">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2">
                        <a:lumMod val="20000"/>
                        <a:lumOff val="80000"/>
                      </a:schemeClr>
                    </a:solidFill>
                  </a:tcPr>
                </a:tc>
                <a:tc gridSpan="2">
                  <a:txBody>
                    <a:bodyPr/>
                    <a:lstStyle/>
                    <a:p>
                      <a:pPr marL="0" marR="0" lvl="0" indent="0" algn="l" defTabSz="914400" rtl="0" eaLnBrk="1" fontAlgn="auto" latinLnBrk="0" hangingPunct="1">
                        <a:lnSpc>
                          <a:spcPct val="100000"/>
                        </a:lnSpc>
                        <a:spcBef>
                          <a:spcPts val="400"/>
                        </a:spcBef>
                        <a:spcAft>
                          <a:spcPts val="0"/>
                        </a:spcAft>
                        <a:buClrTx/>
                        <a:buSzTx/>
                        <a:buFontTx/>
                        <a:buNone/>
                        <a:tabLst/>
                        <a:defRPr/>
                      </a:pPr>
                      <a:endParaRPr kumimoji="1" lang="en-US" altLang="ja-JP" sz="9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400"/>
                        </a:spcBef>
                        <a:spcAft>
                          <a:spcPts val="0"/>
                        </a:spcAft>
                        <a:buClrTx/>
                        <a:buSzTx/>
                        <a:buFontTx/>
                        <a:buNone/>
                        <a:tabLst/>
                        <a:defRPr/>
                      </a:pPr>
                      <a:endParaRPr kumimoji="1" lang="en-US" altLang="ja-JP" sz="9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400"/>
                        </a:spcBef>
                        <a:spcAft>
                          <a:spcPts val="0"/>
                        </a:spcAft>
                        <a:buClrTx/>
                        <a:buSzTx/>
                        <a:buFontTx/>
                        <a:buNone/>
                        <a:tabLst/>
                        <a:defRPr/>
                      </a:pPr>
                      <a:endParaRPr kumimoji="1" lang="en-US" altLang="ja-JP" sz="9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400"/>
                        </a:spcBef>
                        <a:spcAft>
                          <a:spcPts val="0"/>
                        </a:spcAft>
                        <a:buClrTx/>
                        <a:buSzTx/>
                        <a:buFontTx/>
                        <a:buNone/>
                        <a:tabLst/>
                        <a:defRPr/>
                      </a:pPr>
                      <a:endParaRPr kumimoji="1" lang="en-US" altLang="ja-JP" sz="9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400"/>
                        </a:spcBef>
                        <a:spcAft>
                          <a:spcPts val="0"/>
                        </a:spcAft>
                        <a:buClrTx/>
                        <a:buSzTx/>
                        <a:buFontTx/>
                        <a:buNone/>
                        <a:tabLst/>
                        <a:defRPr/>
                      </a:pPr>
                      <a:endParaRPr kumimoji="1" lang="en-US" altLang="ja-JP" sz="900" dirty="0" smtClean="0">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6">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2331199534"/>
                  </a:ext>
                </a:extLst>
              </a:tr>
              <a:tr h="681774">
                <a:tc vMerge="1">
                  <a:txBody>
                    <a:bodyPr/>
                    <a:lstStyle/>
                    <a:p>
                      <a:endParaRPr kumimoji="1" lang="ja-JP" altLang="en-US"/>
                    </a:p>
                  </a:txBody>
                  <a:tcPr/>
                </a:tc>
                <a:tc vMerge="1">
                  <a:txBody>
                    <a:bodyPr/>
                    <a:lstStyle/>
                    <a:p>
                      <a:endParaRPr kumimoji="1" lang="ja-JP" altLang="en-US"/>
                    </a:p>
                  </a:txBody>
                  <a:tcPr/>
                </a:tc>
                <a:tc>
                  <a:txBody>
                    <a:bodyPr/>
                    <a:lstStyle/>
                    <a:p>
                      <a:pPr>
                        <a:lnSpc>
                          <a:spcPct val="100000"/>
                        </a:lnSpc>
                      </a:pPr>
                      <a:endParaRPr kumimoji="1" lang="ja-JP" altLang="en-US" sz="800" dirty="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nSpc>
                          <a:spcPct val="100000"/>
                        </a:lnSpc>
                      </a:pPr>
                      <a:r>
                        <a:rPr lang="en-US" altLang="ja-JP" sz="900" b="1" u="sng" dirty="0" smtClean="0">
                          <a:latin typeface="Meiryo UI" panose="020B0604030504040204" pitchFamily="50" charset="-128"/>
                          <a:ea typeface="Meiryo UI" panose="020B0604030504040204" pitchFamily="50" charset="-128"/>
                        </a:rPr>
                        <a:t>【</a:t>
                      </a:r>
                      <a:r>
                        <a:rPr lang="ja-JP" altLang="en-US" sz="900" b="1" u="sng" dirty="0" smtClean="0">
                          <a:latin typeface="Meiryo UI" panose="020B0604030504040204" pitchFamily="50" charset="-128"/>
                          <a:ea typeface="Meiryo UI" panose="020B0604030504040204" pitchFamily="50" charset="-128"/>
                        </a:rPr>
                        <a:t>経過措置</a:t>
                      </a:r>
                      <a:r>
                        <a:rPr lang="en-US" altLang="ja-JP" sz="900" b="1" u="sng" dirty="0" smtClean="0">
                          <a:latin typeface="Meiryo UI" panose="020B0604030504040204" pitchFamily="50" charset="-128"/>
                          <a:ea typeface="Meiryo UI" panose="020B0604030504040204" pitchFamily="50" charset="-128"/>
                        </a:rPr>
                        <a:t>】</a:t>
                      </a:r>
                    </a:p>
                    <a:p>
                      <a:pPr>
                        <a:lnSpc>
                          <a:spcPct val="100000"/>
                        </a:lnSpc>
                      </a:pPr>
                      <a:r>
                        <a:rPr lang="ja-JP" altLang="en-US" sz="900" b="1" u="none" dirty="0" smtClean="0">
                          <a:latin typeface="+mn-ea"/>
                          <a:ea typeface="+mn-ea"/>
                        </a:rPr>
                        <a:t>府既存特定飲食提供施設</a:t>
                      </a:r>
                      <a:endParaRPr lang="en-US" altLang="ja-JP" sz="900" b="1" u="none" dirty="0" smtClean="0">
                        <a:latin typeface="+mn-ea"/>
                        <a:ea typeface="+mn-ea"/>
                      </a:endParaRPr>
                    </a:p>
                    <a:p>
                      <a:pPr>
                        <a:lnSpc>
                          <a:spcPct val="100000"/>
                        </a:lnSpc>
                        <a:spcBef>
                          <a:spcPts val="0"/>
                        </a:spcBef>
                      </a:pPr>
                      <a:r>
                        <a:rPr lang="ja-JP" altLang="en-US" sz="900" b="0" u="none" dirty="0" smtClean="0">
                          <a:latin typeface="+mn-ea"/>
                          <a:ea typeface="+mn-ea"/>
                        </a:rPr>
                        <a:t>客席面積</a:t>
                      </a:r>
                      <a:r>
                        <a:rPr lang="en-US" altLang="ja-JP" sz="1000" b="1" u="sng" dirty="0" smtClean="0">
                          <a:solidFill>
                            <a:schemeClr val="tx1"/>
                          </a:solidFill>
                          <a:latin typeface="+mn-ea"/>
                          <a:ea typeface="+mn-ea"/>
                        </a:rPr>
                        <a:t>30㎡</a:t>
                      </a:r>
                      <a:r>
                        <a:rPr lang="ja-JP" altLang="en-US" sz="900" b="1" u="sng" dirty="0" smtClean="0">
                          <a:solidFill>
                            <a:schemeClr val="dk1"/>
                          </a:solidFill>
                          <a:latin typeface="+mn-ea"/>
                          <a:ea typeface="+mn-ea"/>
                        </a:rPr>
                        <a:t>以下</a:t>
                      </a:r>
                      <a:r>
                        <a:rPr lang="ja-JP" altLang="en-US" sz="900" b="0" u="none" dirty="0" smtClean="0">
                          <a:latin typeface="+mn-ea"/>
                          <a:ea typeface="+mn-ea"/>
                        </a:rPr>
                        <a:t>の店舗</a:t>
                      </a:r>
                      <a:endParaRPr lang="en-US" altLang="ja-JP" sz="900" b="0" u="none" dirty="0" smtClean="0">
                        <a:latin typeface="+mn-ea"/>
                        <a:ea typeface="+mn-ea"/>
                      </a:endParaRPr>
                    </a:p>
                    <a:p>
                      <a:pPr>
                        <a:lnSpc>
                          <a:spcPct val="100000"/>
                        </a:lnSpc>
                        <a:spcBef>
                          <a:spcPts val="0"/>
                        </a:spcBef>
                      </a:pPr>
                      <a:endParaRPr lang="en-US" altLang="ja-JP" sz="900" b="1" u="sng"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10"/>
                  </a:ext>
                </a:extLst>
              </a:tr>
            </a:tbl>
          </a:graphicData>
        </a:graphic>
      </p:graphicFrame>
      <p:sp>
        <p:nvSpPr>
          <p:cNvPr id="51" name="角丸四角形 72">
            <a:extLst>
              <a:ext uri="{FF2B5EF4-FFF2-40B4-BE49-F238E27FC236}">
                <a16:creationId xmlns:a16="http://schemas.microsoft.com/office/drawing/2014/main" id="{31C2D1DD-94F5-4DD0-B339-644ED84C5454}"/>
              </a:ext>
            </a:extLst>
          </p:cNvPr>
          <p:cNvSpPr/>
          <p:nvPr/>
        </p:nvSpPr>
        <p:spPr>
          <a:xfrm>
            <a:off x="54353" y="4075646"/>
            <a:ext cx="4572000" cy="441040"/>
          </a:xfrm>
          <a:prstGeom prst="roundRect">
            <a:avLst>
              <a:gd name="adj" fmla="val 11725"/>
            </a:avLst>
          </a:prstGeom>
          <a:ln w="3175">
            <a:solidFill>
              <a:schemeClr val="tx1"/>
            </a:solidFill>
            <a:prstDash val="solid"/>
          </a:ln>
        </p:spPr>
        <p:style>
          <a:lnRef idx="2">
            <a:schemeClr val="accent1"/>
          </a:lnRef>
          <a:fillRef idx="1">
            <a:schemeClr val="lt1"/>
          </a:fillRef>
          <a:effectRef idx="0">
            <a:schemeClr val="accent1"/>
          </a:effectRef>
          <a:fontRef idx="minor">
            <a:schemeClr val="dk1"/>
          </a:fontRef>
        </p:style>
        <p:txBody>
          <a:bodyPr tIns="90000" rIns="25714" rtlCol="0" anchor="t" anchorCtr="0"/>
          <a:lstStyle/>
          <a:p>
            <a:pPr>
              <a:lnSpc>
                <a:spcPts val="1400"/>
              </a:lnSpc>
            </a:pPr>
            <a:r>
              <a:rPr lang="en-US" altLang="ja-JP" sz="100" dirty="0" smtClean="0">
                <a:solidFill>
                  <a:schemeClr val="tx1"/>
                </a:solidFill>
                <a:latin typeface="Meiryo UI" panose="020B0604030504040204" pitchFamily="50" charset="-128"/>
                <a:ea typeface="Meiryo UI" panose="020B0604030504040204" pitchFamily="50" charset="-128"/>
              </a:rPr>
              <a:t>11</a:t>
            </a:r>
            <a:endParaRPr lang="en-US" altLang="ja-JP" sz="100" dirty="0">
              <a:solidFill>
                <a:schemeClr val="tx1"/>
              </a:solidFill>
              <a:latin typeface="Meiryo UI" panose="020B0604030504040204" pitchFamily="50" charset="-128"/>
              <a:ea typeface="Meiryo UI" panose="020B0604030504040204" pitchFamily="50" charset="-128"/>
            </a:endParaRPr>
          </a:p>
        </p:txBody>
      </p:sp>
      <p:sp>
        <p:nvSpPr>
          <p:cNvPr id="17" name="正方形/長方形 16"/>
          <p:cNvSpPr/>
          <p:nvPr/>
        </p:nvSpPr>
        <p:spPr>
          <a:xfrm>
            <a:off x="315203" y="4293991"/>
            <a:ext cx="3010703" cy="440203"/>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tIns="51429" rtlCol="0" anchor="t" anchorCtr="0"/>
          <a:lstStyle/>
          <a:p>
            <a:pPr>
              <a:lnSpc>
                <a:spcPts val="1200"/>
              </a:lnSpc>
            </a:pPr>
            <a:r>
              <a:rPr lang="ja-JP" altLang="en-US" sz="1400" dirty="0" smtClean="0">
                <a:latin typeface="ＭＳ Ｐゴシック" panose="020B0600070205080204" pitchFamily="50" charset="-128"/>
                <a:ea typeface="ＭＳ Ｐゴシック" panose="020B0600070205080204" pitchFamily="50" charset="-128"/>
              </a:rPr>
              <a:t>府内全域</a:t>
            </a:r>
            <a:r>
              <a:rPr lang="ja-JP" altLang="en-US" sz="1100" dirty="0" smtClean="0">
                <a:latin typeface="Meiryo UI" panose="020B0604030504040204" pitchFamily="50" charset="-128"/>
                <a:ea typeface="Meiryo UI" panose="020B0604030504040204" pitchFamily="50" charset="-128"/>
              </a:rPr>
              <a:t>（政令指定都市、中核市を含む）</a:t>
            </a:r>
            <a:endParaRPr lang="en-US" altLang="ja-JP" sz="1100" dirty="0" smtClean="0">
              <a:latin typeface="Meiryo UI" panose="020B0604030504040204" pitchFamily="50" charset="-128"/>
              <a:ea typeface="Meiryo UI" panose="020B0604030504040204" pitchFamily="50" charset="-128"/>
            </a:endParaRPr>
          </a:p>
        </p:txBody>
      </p:sp>
      <p:sp>
        <p:nvSpPr>
          <p:cNvPr id="74" name="角丸四角形 73"/>
          <p:cNvSpPr/>
          <p:nvPr/>
        </p:nvSpPr>
        <p:spPr>
          <a:xfrm>
            <a:off x="63277" y="3984107"/>
            <a:ext cx="1993388" cy="270000"/>
          </a:xfrm>
          <a:prstGeom prst="roundRect">
            <a:avLst>
              <a:gd name="adj" fmla="val 43447"/>
            </a:avLst>
          </a:prstGeom>
          <a:solidFill>
            <a:srgbClr val="002060"/>
          </a:solidFill>
          <a:ln>
            <a:noFill/>
          </a:ln>
          <a:effectLst/>
          <a:scene3d>
            <a:camera prst="orthographicFront">
              <a:rot lat="0" lon="0" rev="0"/>
            </a:camera>
            <a:lightRig rig="balanced" dir="t">
              <a:rot lat="0" lon="0" rev="8700000"/>
            </a:lightRig>
          </a:scene3d>
          <a:sp3d>
            <a:bevelT w="190500" h="38100"/>
          </a:sp3d>
        </p:spPr>
        <p:style>
          <a:lnRef idx="2">
            <a:schemeClr val="accent6"/>
          </a:lnRef>
          <a:fillRef idx="1">
            <a:schemeClr val="lt1"/>
          </a:fillRef>
          <a:effectRef idx="0">
            <a:schemeClr val="accent6"/>
          </a:effectRef>
          <a:fontRef idx="minor">
            <a:schemeClr val="dk1"/>
          </a:fontRef>
        </p:style>
        <p:txBody>
          <a:bodyPr tIns="0" bIns="36000" rtlCol="0" anchor="ctr"/>
          <a:lstStyle/>
          <a:p>
            <a:r>
              <a:rPr lang="ja-JP" altLang="en-US" sz="1400" b="1" dirty="0">
                <a:solidFill>
                  <a:schemeClr val="bg1"/>
                </a:solidFill>
                <a:latin typeface="ＭＳ ゴシック" panose="020B0609070205080204" pitchFamily="49" charset="-128"/>
                <a:ea typeface="ＭＳ ゴシック" panose="020B0609070205080204" pitchFamily="49" charset="-128"/>
                <a:cs typeface="Arial Unicode MS" pitchFamily="50" charset="-128"/>
              </a:rPr>
              <a:t>３</a:t>
            </a:r>
            <a:r>
              <a:rPr lang="ja-JP" altLang="en-US" sz="1400" b="1" dirty="0" smtClean="0">
                <a:solidFill>
                  <a:schemeClr val="bg1"/>
                </a:solidFill>
                <a:latin typeface="ＭＳ ゴシック" panose="020B0609070205080204" pitchFamily="49" charset="-128"/>
                <a:ea typeface="ＭＳ ゴシック" panose="020B0609070205080204" pitchFamily="49" charset="-128"/>
                <a:cs typeface="Arial Unicode MS" pitchFamily="50" charset="-128"/>
              </a:rPr>
              <a:t>．条例の対象範囲</a:t>
            </a:r>
            <a:endParaRPr lang="ja-JP" altLang="en-US" sz="1400" b="1" dirty="0">
              <a:solidFill>
                <a:schemeClr val="bg1"/>
              </a:solidFill>
              <a:latin typeface="ＭＳ ゴシック" panose="020B0609070205080204" pitchFamily="49" charset="-128"/>
              <a:ea typeface="ＭＳ ゴシック" panose="020B0609070205080204" pitchFamily="49" charset="-128"/>
              <a:cs typeface="Arial Unicode MS" pitchFamily="50" charset="-128"/>
            </a:endParaRPr>
          </a:p>
        </p:txBody>
      </p:sp>
      <p:sp>
        <p:nvSpPr>
          <p:cNvPr id="99" name="角丸四角形 98"/>
          <p:cNvSpPr/>
          <p:nvPr/>
        </p:nvSpPr>
        <p:spPr>
          <a:xfrm>
            <a:off x="63277" y="713970"/>
            <a:ext cx="972000" cy="270000"/>
          </a:xfrm>
          <a:prstGeom prst="roundRect">
            <a:avLst>
              <a:gd name="adj" fmla="val 43447"/>
            </a:avLst>
          </a:prstGeom>
          <a:solidFill>
            <a:srgbClr val="002060"/>
          </a:solidFill>
          <a:ln>
            <a:noFill/>
          </a:ln>
          <a:effectLst/>
          <a:scene3d>
            <a:camera prst="orthographicFront">
              <a:rot lat="0" lon="0" rev="0"/>
            </a:camera>
            <a:lightRig rig="balanced" dir="t">
              <a:rot lat="0" lon="0" rev="8700000"/>
            </a:lightRig>
          </a:scene3d>
          <a:sp3d>
            <a:bevelT w="190500" h="38100"/>
          </a:sp3d>
        </p:spPr>
        <p:style>
          <a:lnRef idx="2">
            <a:schemeClr val="accent6"/>
          </a:lnRef>
          <a:fillRef idx="1">
            <a:schemeClr val="lt1"/>
          </a:fillRef>
          <a:effectRef idx="0">
            <a:schemeClr val="accent6"/>
          </a:effectRef>
          <a:fontRef idx="minor">
            <a:schemeClr val="dk1"/>
          </a:fontRef>
        </p:style>
        <p:txBody>
          <a:bodyPr tIns="0" bIns="36000" rtlCol="0" anchor="ctr"/>
          <a:lstStyle/>
          <a:p>
            <a:r>
              <a:rPr lang="ja-JP" altLang="en-US" sz="1400" b="1" dirty="0" smtClean="0">
                <a:solidFill>
                  <a:schemeClr val="bg1"/>
                </a:solidFill>
                <a:latin typeface="ＭＳ ゴシック" panose="020B0609070205080204" pitchFamily="49" charset="-128"/>
                <a:ea typeface="ＭＳ ゴシック" panose="020B0609070205080204" pitchFamily="49" charset="-128"/>
                <a:cs typeface="Arial Unicode MS" pitchFamily="50" charset="-128"/>
              </a:rPr>
              <a:t>１．趣旨</a:t>
            </a:r>
            <a:endParaRPr lang="ja-JP" altLang="en-US" sz="1400" b="1" dirty="0">
              <a:solidFill>
                <a:schemeClr val="bg1"/>
              </a:solidFill>
              <a:latin typeface="ＭＳ ゴシック" panose="020B0609070205080204" pitchFamily="49" charset="-128"/>
              <a:ea typeface="ＭＳ ゴシック" panose="020B0609070205080204" pitchFamily="49" charset="-128"/>
              <a:cs typeface="Arial Unicode MS" pitchFamily="50" charset="-128"/>
            </a:endParaRPr>
          </a:p>
        </p:txBody>
      </p:sp>
      <p:sp>
        <p:nvSpPr>
          <p:cNvPr id="80" name="テキスト ボックス 79"/>
          <p:cNvSpPr txBox="1"/>
          <p:nvPr/>
        </p:nvSpPr>
        <p:spPr>
          <a:xfrm>
            <a:off x="6611849" y="9288553"/>
            <a:ext cx="1469559" cy="233397"/>
          </a:xfrm>
          <a:prstGeom prst="rect">
            <a:avLst/>
          </a:prstGeom>
          <a:noFill/>
        </p:spPr>
        <p:txBody>
          <a:bodyPr wrap="square" rtlCol="0">
            <a:spAutoFit/>
          </a:bodyPr>
          <a:lstStyle/>
          <a:p>
            <a:pPr>
              <a:lnSpc>
                <a:spcPts val="1100"/>
              </a:lnSpc>
            </a:pPr>
            <a:r>
              <a:rPr lang="en-US" altLang="ja-JP" sz="800" dirty="0" smtClean="0">
                <a:latin typeface="Meiryo UI" panose="020B0604030504040204" pitchFamily="50" charset="-128"/>
                <a:ea typeface="Meiryo UI" panose="020B0604030504040204" pitchFamily="50" charset="-128"/>
              </a:rPr>
              <a:t>2025</a:t>
            </a:r>
            <a:r>
              <a:rPr lang="ja-JP" altLang="en-US" sz="800" dirty="0" smtClean="0">
                <a:latin typeface="Meiryo UI" panose="020B0604030504040204" pitchFamily="50" charset="-128"/>
                <a:ea typeface="Meiryo UI" panose="020B0604030504040204" pitchFamily="50" charset="-128"/>
              </a:rPr>
              <a:t>年</a:t>
            </a:r>
            <a:r>
              <a:rPr lang="en-US" altLang="ja-JP" sz="800" dirty="0" smtClean="0">
                <a:latin typeface="Meiryo UI" panose="020B0604030504040204" pitchFamily="50" charset="-128"/>
                <a:ea typeface="Meiryo UI" panose="020B0604030504040204" pitchFamily="50" charset="-128"/>
              </a:rPr>
              <a:t>4</a:t>
            </a:r>
            <a:r>
              <a:rPr lang="ja-JP" altLang="en-US" sz="800" dirty="0" smtClean="0">
                <a:latin typeface="Meiryo UI" panose="020B0604030504040204" pitchFamily="50" charset="-128"/>
                <a:ea typeface="Meiryo UI" panose="020B0604030504040204" pitchFamily="50" charset="-128"/>
              </a:rPr>
              <a:t>月</a:t>
            </a:r>
            <a:r>
              <a:rPr lang="ja-JP" altLang="en-US" sz="800" dirty="0">
                <a:latin typeface="Meiryo UI" panose="020B0604030504040204" pitchFamily="50" charset="-128"/>
                <a:ea typeface="Meiryo UI" panose="020B0604030504040204" pitchFamily="50" charset="-128"/>
              </a:rPr>
              <a:t>施行</a:t>
            </a:r>
            <a:endParaRPr lang="en-US" altLang="ja-JP" sz="800" dirty="0">
              <a:latin typeface="Meiryo UI" panose="020B0604030504040204" pitchFamily="50" charset="-128"/>
              <a:ea typeface="Meiryo UI" panose="020B0604030504040204" pitchFamily="50" charset="-128"/>
            </a:endParaRPr>
          </a:p>
        </p:txBody>
      </p:sp>
      <p:sp>
        <p:nvSpPr>
          <p:cNvPr id="81" name="テキスト ボックス 80"/>
          <p:cNvSpPr txBox="1"/>
          <p:nvPr/>
        </p:nvSpPr>
        <p:spPr>
          <a:xfrm>
            <a:off x="6536001" y="7583146"/>
            <a:ext cx="1225195" cy="233397"/>
          </a:xfrm>
          <a:prstGeom prst="rect">
            <a:avLst/>
          </a:prstGeom>
          <a:noFill/>
        </p:spPr>
        <p:txBody>
          <a:bodyPr wrap="square" rtlCol="0">
            <a:spAutoFit/>
          </a:bodyPr>
          <a:lstStyle/>
          <a:p>
            <a:pPr>
              <a:lnSpc>
                <a:spcPts val="1100"/>
              </a:lnSpc>
            </a:pPr>
            <a:r>
              <a:rPr lang="ja-JP" altLang="en-US" sz="800" dirty="0" smtClean="0">
                <a:latin typeface="Meiryo UI" panose="020B0604030504040204" pitchFamily="50" charset="-128"/>
                <a:ea typeface="Meiryo UI" panose="020B0604030504040204" pitchFamily="50" charset="-128"/>
              </a:rPr>
              <a:t>法：</a:t>
            </a:r>
            <a:r>
              <a:rPr lang="en-US" altLang="ja-JP" sz="800" dirty="0" smtClean="0">
                <a:latin typeface="Meiryo UI" panose="020B0604030504040204" pitchFamily="50" charset="-128"/>
                <a:ea typeface="Meiryo UI" panose="020B0604030504040204" pitchFamily="50" charset="-128"/>
              </a:rPr>
              <a:t>2020</a:t>
            </a:r>
            <a:r>
              <a:rPr lang="ja-JP" altLang="en-US" sz="800" dirty="0" smtClean="0">
                <a:latin typeface="Meiryo UI" panose="020B0604030504040204" pitchFamily="50" charset="-128"/>
                <a:ea typeface="Meiryo UI" panose="020B0604030504040204" pitchFamily="50" charset="-128"/>
              </a:rPr>
              <a:t>年</a:t>
            </a:r>
            <a:r>
              <a:rPr lang="en-US" altLang="ja-JP" sz="800" dirty="0" smtClean="0">
                <a:latin typeface="Meiryo UI" panose="020B0604030504040204" pitchFamily="50" charset="-128"/>
                <a:ea typeface="Meiryo UI" panose="020B0604030504040204" pitchFamily="50" charset="-128"/>
              </a:rPr>
              <a:t>4</a:t>
            </a:r>
            <a:r>
              <a:rPr lang="ja-JP" altLang="en-US" sz="800" dirty="0" smtClean="0">
                <a:latin typeface="Meiryo UI" panose="020B0604030504040204" pitchFamily="50" charset="-128"/>
                <a:ea typeface="Meiryo UI" panose="020B0604030504040204" pitchFamily="50" charset="-128"/>
              </a:rPr>
              <a:t>月施行</a:t>
            </a:r>
            <a:endParaRPr lang="en-US" altLang="ja-JP" sz="800" dirty="0">
              <a:latin typeface="Meiryo UI" panose="020B0604030504040204" pitchFamily="50" charset="-128"/>
              <a:ea typeface="Meiryo UI" panose="020B0604030504040204" pitchFamily="50" charset="-128"/>
            </a:endParaRPr>
          </a:p>
        </p:txBody>
      </p:sp>
      <p:sp>
        <p:nvSpPr>
          <p:cNvPr id="83" name="テキスト ボックス 82"/>
          <p:cNvSpPr txBox="1"/>
          <p:nvPr/>
        </p:nvSpPr>
        <p:spPr>
          <a:xfrm>
            <a:off x="6727997" y="8614590"/>
            <a:ext cx="1574603" cy="233397"/>
          </a:xfrm>
          <a:prstGeom prst="rect">
            <a:avLst/>
          </a:prstGeom>
          <a:noFill/>
        </p:spPr>
        <p:txBody>
          <a:bodyPr wrap="square" rtlCol="0">
            <a:spAutoFit/>
          </a:bodyPr>
          <a:lstStyle/>
          <a:p>
            <a:pPr>
              <a:lnSpc>
                <a:spcPts val="1100"/>
              </a:lnSpc>
            </a:pPr>
            <a:r>
              <a:rPr lang="en-US" altLang="ja-JP" sz="800" b="1" dirty="0" smtClean="0">
                <a:latin typeface="Meiryo UI" panose="020B0604030504040204" pitchFamily="50" charset="-128"/>
                <a:ea typeface="Meiryo UI" panose="020B0604030504040204" pitchFamily="50" charset="-128"/>
              </a:rPr>
              <a:t>202</a:t>
            </a:r>
            <a:r>
              <a:rPr lang="en-US" altLang="ja-JP" sz="800" b="1" dirty="0">
                <a:latin typeface="Meiryo UI" panose="020B0604030504040204" pitchFamily="50" charset="-128"/>
                <a:ea typeface="Meiryo UI" panose="020B0604030504040204" pitchFamily="50" charset="-128"/>
              </a:rPr>
              <a:t>2</a:t>
            </a:r>
            <a:r>
              <a:rPr lang="ja-JP" altLang="en-US" sz="800" b="1" dirty="0" smtClean="0">
                <a:latin typeface="Meiryo UI" panose="020B0604030504040204" pitchFamily="50" charset="-128"/>
                <a:ea typeface="Meiryo UI" panose="020B0604030504040204" pitchFamily="50" charset="-128"/>
              </a:rPr>
              <a:t>年</a:t>
            </a:r>
            <a:r>
              <a:rPr lang="en-US" altLang="ja-JP" sz="800" b="1" dirty="0" smtClean="0">
                <a:latin typeface="Meiryo UI" panose="020B0604030504040204" pitchFamily="50" charset="-128"/>
                <a:ea typeface="Meiryo UI" panose="020B0604030504040204" pitchFamily="50" charset="-128"/>
              </a:rPr>
              <a:t>4</a:t>
            </a:r>
            <a:r>
              <a:rPr lang="ja-JP" altLang="en-US" sz="800" b="1" dirty="0" smtClean="0">
                <a:latin typeface="Meiryo UI" panose="020B0604030504040204" pitchFamily="50" charset="-128"/>
                <a:ea typeface="Meiryo UI" panose="020B0604030504040204" pitchFamily="50" charset="-128"/>
              </a:rPr>
              <a:t>月施行</a:t>
            </a:r>
            <a:endParaRPr lang="en-US" altLang="ja-JP" sz="800" b="1"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286981" y="7367231"/>
            <a:ext cx="1608127" cy="938719"/>
          </a:xfrm>
          <a:prstGeom prst="rect">
            <a:avLst/>
          </a:prstGeom>
          <a:noFill/>
        </p:spPr>
        <p:txBody>
          <a:bodyPr wrap="square" rtlCol="0">
            <a:spAutoFit/>
          </a:bodyPr>
          <a:lstStyle/>
          <a:p>
            <a:pPr lvl="0" defTabSz="914400">
              <a:defRPr/>
            </a:pPr>
            <a:r>
              <a:rPr lang="ja-JP" altLang="en-US" sz="1000" b="1" dirty="0" smtClean="0">
                <a:latin typeface="+mj-ea"/>
              </a:rPr>
              <a:t>第二種施設</a:t>
            </a:r>
            <a:endParaRPr lang="en-US" altLang="ja-JP" sz="1000" b="1" dirty="0" smtClean="0">
              <a:latin typeface="+mj-ea"/>
            </a:endParaRPr>
          </a:p>
          <a:p>
            <a:pPr lvl="0" defTabSz="914400">
              <a:defRPr/>
            </a:pPr>
            <a:r>
              <a:rPr lang="ja-JP" altLang="en-US" sz="1000" dirty="0" smtClean="0">
                <a:latin typeface="+mj-ea"/>
              </a:rPr>
              <a:t>多数</a:t>
            </a:r>
            <a:r>
              <a:rPr lang="ja-JP" altLang="en-US" sz="1000" dirty="0">
                <a:latin typeface="+mj-ea"/>
              </a:rPr>
              <a:t>の者が利用する</a:t>
            </a:r>
            <a:r>
              <a:rPr lang="ja-JP" altLang="en-US" sz="1000" dirty="0" smtClean="0">
                <a:latin typeface="+mj-ea"/>
              </a:rPr>
              <a:t>施設</a:t>
            </a:r>
            <a:endParaRPr lang="en-US" altLang="ja-JP" sz="1000" dirty="0" smtClean="0">
              <a:latin typeface="+mj-ea"/>
            </a:endParaRPr>
          </a:p>
          <a:p>
            <a:pPr lvl="0" defTabSz="914400">
              <a:defRPr/>
            </a:pPr>
            <a:r>
              <a:rPr lang="ja-JP" altLang="en-US" sz="1000" dirty="0" smtClean="0">
                <a:latin typeface="+mj-ea"/>
              </a:rPr>
              <a:t>（</a:t>
            </a:r>
            <a:r>
              <a:rPr lang="ja-JP" altLang="en-US" sz="1000" dirty="0">
                <a:latin typeface="+mj-ea"/>
              </a:rPr>
              <a:t>第一種施設を除く</a:t>
            </a:r>
            <a:r>
              <a:rPr lang="ja-JP" altLang="en-US" sz="1000" dirty="0" smtClean="0">
                <a:latin typeface="+mj-ea"/>
              </a:rPr>
              <a:t>）</a:t>
            </a:r>
            <a:endParaRPr lang="en-US" altLang="ja-JP" sz="1000" dirty="0" smtClean="0">
              <a:latin typeface="+mj-ea"/>
            </a:endParaRPr>
          </a:p>
          <a:p>
            <a:pPr lvl="0" defTabSz="914400">
              <a:lnSpc>
                <a:spcPts val="600"/>
              </a:lnSpc>
              <a:defRPr/>
            </a:pPr>
            <a:endParaRPr lang="en-US" altLang="ja-JP" sz="1000" dirty="0">
              <a:latin typeface="+mj-ea"/>
            </a:endParaRPr>
          </a:p>
          <a:p>
            <a:pPr lvl="0" defTabSz="914400">
              <a:defRPr/>
            </a:pPr>
            <a:r>
              <a:rPr lang="ja-JP" altLang="en-US" sz="1000" dirty="0">
                <a:latin typeface="+mj-ea"/>
              </a:rPr>
              <a:t>（例）事務所、</a:t>
            </a:r>
            <a:r>
              <a:rPr lang="ja-JP" altLang="en-US" sz="1000" dirty="0" smtClean="0">
                <a:latin typeface="+mj-ea"/>
              </a:rPr>
              <a:t>旅館（客室を除く）、飲食店　等</a:t>
            </a:r>
            <a:endParaRPr kumimoji="1" lang="ja-JP" altLang="en-US" sz="1000" dirty="0"/>
          </a:p>
        </p:txBody>
      </p:sp>
      <p:sp>
        <p:nvSpPr>
          <p:cNvPr id="85" name="テキスト ボックス 84"/>
          <p:cNvSpPr txBox="1"/>
          <p:nvPr/>
        </p:nvSpPr>
        <p:spPr>
          <a:xfrm>
            <a:off x="9730671" y="2775598"/>
            <a:ext cx="2548999" cy="287066"/>
          </a:xfrm>
          <a:prstGeom prst="rect">
            <a:avLst/>
          </a:prstGeom>
          <a:noFill/>
        </p:spPr>
        <p:txBody>
          <a:bodyPr wrap="square" rtlCol="0">
            <a:spAutoFit/>
          </a:bodyPr>
          <a:lstStyle/>
          <a:p>
            <a:pPr lvl="0">
              <a:lnSpc>
                <a:spcPct val="150000"/>
              </a:lnSpc>
              <a:spcBef>
                <a:spcPts val="600"/>
              </a:spcBef>
              <a:defRPr/>
            </a:pPr>
            <a:r>
              <a:rPr lang="ja-JP" altLang="en-US" sz="1000" dirty="0" smtClean="0">
                <a:solidFill>
                  <a:prstClr val="black"/>
                </a:solidFill>
                <a:latin typeface="HGPｺﾞｼｯｸE" panose="020B0900000000000000" pitchFamily="50" charset="-128"/>
                <a:ea typeface="HGPｺﾞｼｯｸE" panose="020B0900000000000000" pitchFamily="50" charset="-128"/>
              </a:rPr>
              <a:t>★例外措置</a:t>
            </a:r>
            <a:endParaRPr lang="en-US" altLang="ja-JP" sz="1000" dirty="0">
              <a:solidFill>
                <a:prstClr val="black"/>
              </a:solidFill>
              <a:latin typeface="HGPｺﾞｼｯｸE" panose="020B0900000000000000" pitchFamily="50" charset="-128"/>
              <a:ea typeface="HGPｺﾞｼｯｸE" panose="020B0900000000000000" pitchFamily="50" charset="-128"/>
            </a:endParaRPr>
          </a:p>
        </p:txBody>
      </p:sp>
      <p:sp>
        <p:nvSpPr>
          <p:cNvPr id="86" name="テキスト ボックス 85"/>
          <p:cNvSpPr txBox="1"/>
          <p:nvPr/>
        </p:nvSpPr>
        <p:spPr>
          <a:xfrm>
            <a:off x="2341444" y="7405670"/>
            <a:ext cx="1467068" cy="400110"/>
          </a:xfrm>
          <a:prstGeom prst="rect">
            <a:avLst/>
          </a:prstGeom>
          <a:noFill/>
        </p:spPr>
        <p:txBody>
          <a:bodyPr wrap="none" rtlCol="0">
            <a:spAutoFit/>
          </a:bodyPr>
          <a:lstStyle/>
          <a:p>
            <a:pPr>
              <a:lnSpc>
                <a:spcPct val="100000"/>
              </a:lnSpc>
            </a:pPr>
            <a:r>
              <a:rPr lang="ja-JP" altLang="en-US" sz="1000" dirty="0">
                <a:latin typeface="Meiryo UI" panose="020B0604030504040204" pitchFamily="50" charset="-128"/>
                <a:ea typeface="Meiryo UI" panose="020B0604030504040204" pitchFamily="50" charset="-128"/>
              </a:rPr>
              <a:t>原則</a:t>
            </a:r>
            <a:r>
              <a:rPr lang="zh-TW" altLang="en-US" sz="1000" dirty="0">
                <a:latin typeface="Meiryo UI" panose="020B0604030504040204" pitchFamily="50" charset="-128"/>
                <a:ea typeface="Meiryo UI" panose="020B0604030504040204" pitchFamily="50" charset="-128"/>
              </a:rPr>
              <a:t>屋内禁煙</a:t>
            </a:r>
            <a:endParaRPr lang="en-US" altLang="zh-TW" sz="1000" dirty="0">
              <a:latin typeface="Meiryo UI" panose="020B0604030504040204" pitchFamily="50" charset="-128"/>
              <a:ea typeface="Meiryo UI" panose="020B0604030504040204" pitchFamily="50" charset="-128"/>
            </a:endParaRPr>
          </a:p>
          <a:p>
            <a:pPr>
              <a:lnSpc>
                <a:spcPct val="100000"/>
              </a:lnSpc>
            </a:pPr>
            <a:r>
              <a:rPr lang="zh-TW" altLang="en-US" sz="1000" dirty="0">
                <a:latin typeface="Meiryo UI" panose="020B0604030504040204" pitchFamily="50" charset="-128"/>
                <a:ea typeface="Meiryo UI" panose="020B0604030504040204" pitchFamily="50" charset="-128"/>
              </a:rPr>
              <a:t>（喫煙専用室設置可）</a:t>
            </a:r>
          </a:p>
        </p:txBody>
      </p:sp>
      <p:sp>
        <p:nvSpPr>
          <p:cNvPr id="90" name="テキスト ボックス 89"/>
          <p:cNvSpPr txBox="1"/>
          <p:nvPr/>
        </p:nvSpPr>
        <p:spPr>
          <a:xfrm>
            <a:off x="4041052" y="7405670"/>
            <a:ext cx="1467068" cy="400110"/>
          </a:xfrm>
          <a:prstGeom prst="rect">
            <a:avLst/>
          </a:prstGeom>
          <a:noFill/>
        </p:spPr>
        <p:txBody>
          <a:bodyPr wrap="none" rtlCol="0">
            <a:spAutoFit/>
          </a:bodyPr>
          <a:lstStyle/>
          <a:p>
            <a:pPr>
              <a:lnSpc>
                <a:spcPct val="100000"/>
              </a:lnSpc>
            </a:pPr>
            <a:r>
              <a:rPr lang="ja-JP" altLang="en-US" sz="1000" dirty="0">
                <a:latin typeface="Meiryo UI" panose="020B0604030504040204" pitchFamily="50" charset="-128"/>
                <a:ea typeface="Meiryo UI" panose="020B0604030504040204" pitchFamily="50" charset="-128"/>
              </a:rPr>
              <a:t>原則</a:t>
            </a:r>
            <a:r>
              <a:rPr lang="zh-TW" altLang="en-US" sz="1000" dirty="0">
                <a:latin typeface="Meiryo UI" panose="020B0604030504040204" pitchFamily="50" charset="-128"/>
                <a:ea typeface="Meiryo UI" panose="020B0604030504040204" pitchFamily="50" charset="-128"/>
              </a:rPr>
              <a:t>屋内禁煙</a:t>
            </a:r>
            <a:endParaRPr lang="en-US" altLang="zh-TW" sz="1000" dirty="0">
              <a:latin typeface="Meiryo UI" panose="020B0604030504040204" pitchFamily="50" charset="-128"/>
              <a:ea typeface="Meiryo UI" panose="020B0604030504040204" pitchFamily="50" charset="-128"/>
            </a:endParaRPr>
          </a:p>
          <a:p>
            <a:pPr>
              <a:lnSpc>
                <a:spcPct val="100000"/>
              </a:lnSpc>
            </a:pPr>
            <a:r>
              <a:rPr lang="zh-TW" altLang="en-US" sz="1000" dirty="0">
                <a:latin typeface="Meiryo UI" panose="020B0604030504040204" pitchFamily="50" charset="-128"/>
                <a:ea typeface="Meiryo UI" panose="020B0604030504040204" pitchFamily="50" charset="-128"/>
              </a:rPr>
              <a:t>（喫煙専用室設置可）</a:t>
            </a:r>
          </a:p>
        </p:txBody>
      </p:sp>
      <p:sp>
        <p:nvSpPr>
          <p:cNvPr id="91" name="テキスト ボックス 90"/>
          <p:cNvSpPr txBox="1"/>
          <p:nvPr/>
        </p:nvSpPr>
        <p:spPr>
          <a:xfrm>
            <a:off x="2339603" y="8890177"/>
            <a:ext cx="1242648" cy="246221"/>
          </a:xfrm>
          <a:prstGeom prst="rect">
            <a:avLst/>
          </a:prstGeom>
          <a:noFill/>
        </p:spPr>
        <p:txBody>
          <a:bodyPr wrap="none" rtlCol="0">
            <a:spAutoFit/>
          </a:bodyPr>
          <a:lstStyle/>
          <a:p>
            <a:pPr>
              <a:lnSpc>
                <a:spcPct val="100000"/>
              </a:lnSpc>
            </a:pPr>
            <a:r>
              <a:rPr lang="ja-JP" altLang="en-US" sz="1000" dirty="0" smtClean="0">
                <a:latin typeface="Meiryo UI" panose="020B0604030504040204" pitchFamily="50" charset="-128"/>
                <a:ea typeface="Meiryo UI" panose="020B0604030504040204" pitchFamily="50" charset="-128"/>
              </a:rPr>
              <a:t>禁煙・喫煙を選択可</a:t>
            </a:r>
            <a:endParaRPr lang="zh-TW" altLang="en-US" sz="1000" dirty="0">
              <a:latin typeface="Meiryo UI" panose="020B0604030504040204" pitchFamily="50" charset="-128"/>
              <a:ea typeface="Meiryo UI" panose="020B0604030504040204" pitchFamily="50" charset="-128"/>
            </a:endParaRPr>
          </a:p>
        </p:txBody>
      </p:sp>
      <p:sp>
        <p:nvSpPr>
          <p:cNvPr id="96" name="テキスト ボックス 95"/>
          <p:cNvSpPr txBox="1"/>
          <p:nvPr/>
        </p:nvSpPr>
        <p:spPr>
          <a:xfrm>
            <a:off x="3880520" y="7837636"/>
            <a:ext cx="1467068" cy="400110"/>
          </a:xfrm>
          <a:prstGeom prst="rect">
            <a:avLst/>
          </a:prstGeom>
          <a:noFill/>
        </p:spPr>
        <p:txBody>
          <a:bodyPr wrap="none" rtlCol="0">
            <a:spAutoFit/>
          </a:bodyPr>
          <a:lstStyle/>
          <a:p>
            <a:pPr>
              <a:lnSpc>
                <a:spcPct val="100000"/>
              </a:lnSpc>
            </a:pPr>
            <a:r>
              <a:rPr lang="ja-JP" altLang="en-US" sz="1000" dirty="0">
                <a:latin typeface="Meiryo UI" panose="020B0604030504040204" pitchFamily="50" charset="-128"/>
                <a:ea typeface="Meiryo UI" panose="020B0604030504040204" pitchFamily="50" charset="-128"/>
              </a:rPr>
              <a:t>原則</a:t>
            </a:r>
            <a:r>
              <a:rPr lang="zh-TW" altLang="en-US" sz="1000" dirty="0">
                <a:latin typeface="Meiryo UI" panose="020B0604030504040204" pitchFamily="50" charset="-128"/>
                <a:ea typeface="Meiryo UI" panose="020B0604030504040204" pitchFamily="50" charset="-128"/>
              </a:rPr>
              <a:t>屋内禁煙</a:t>
            </a:r>
            <a:endParaRPr lang="en-US" altLang="zh-TW" sz="1000" dirty="0">
              <a:latin typeface="Meiryo UI" panose="020B0604030504040204" pitchFamily="50" charset="-128"/>
              <a:ea typeface="Meiryo UI" panose="020B0604030504040204" pitchFamily="50" charset="-128"/>
            </a:endParaRPr>
          </a:p>
          <a:p>
            <a:pPr>
              <a:lnSpc>
                <a:spcPct val="100000"/>
              </a:lnSpc>
            </a:pPr>
            <a:r>
              <a:rPr lang="zh-TW" altLang="en-US" sz="1000" dirty="0">
                <a:latin typeface="Meiryo UI" panose="020B0604030504040204" pitchFamily="50" charset="-128"/>
                <a:ea typeface="Meiryo UI" panose="020B0604030504040204" pitchFamily="50" charset="-128"/>
              </a:rPr>
              <a:t>（喫煙専用室設置可）</a:t>
            </a:r>
          </a:p>
        </p:txBody>
      </p:sp>
      <p:grpSp>
        <p:nvGrpSpPr>
          <p:cNvPr id="5" name="グループ化 4"/>
          <p:cNvGrpSpPr/>
          <p:nvPr/>
        </p:nvGrpSpPr>
        <p:grpSpPr>
          <a:xfrm>
            <a:off x="3884214" y="8242763"/>
            <a:ext cx="1343899" cy="558347"/>
            <a:chOff x="5784466" y="8243499"/>
            <a:chExt cx="1759773" cy="558347"/>
          </a:xfrm>
        </p:grpSpPr>
        <p:sp>
          <p:nvSpPr>
            <p:cNvPr id="104" name="テキスト ボックス 103">
              <a:extLst>
                <a:ext uri="{FF2B5EF4-FFF2-40B4-BE49-F238E27FC236}">
                  <a16:creationId xmlns:a16="http://schemas.microsoft.com/office/drawing/2014/main" id="{E17B347B-1AA9-4BAF-AEF1-48AB2D03A08F}"/>
                </a:ext>
              </a:extLst>
            </p:cNvPr>
            <p:cNvSpPr txBox="1"/>
            <p:nvPr/>
          </p:nvSpPr>
          <p:spPr>
            <a:xfrm>
              <a:off x="5814275" y="8250968"/>
              <a:ext cx="1729964" cy="519226"/>
            </a:xfrm>
            <a:prstGeom prst="rect">
              <a:avLst/>
            </a:prstGeom>
            <a:solidFill>
              <a:srgbClr val="FFFFCC"/>
            </a:solidFill>
            <a:ln>
              <a:solidFill>
                <a:schemeClr val="accent1"/>
              </a:solidFill>
              <a:prstDash val="sysDash"/>
            </a:ln>
          </p:spPr>
          <p:txBody>
            <a:bodyPr wrap="square" lIns="25714" rIns="25714" rtlCol="0" anchor="t" anchorCtr="0">
              <a:noAutofit/>
            </a:bodyPr>
            <a:lstStyle/>
            <a:p>
              <a:endParaRPr lang="ja-JP" altLang="en-US" sz="1100" dirty="0">
                <a:latin typeface="Meiryo UI" panose="020B0604030504040204" pitchFamily="50" charset="-128"/>
                <a:ea typeface="Meiryo UI" panose="020B0604030504040204" pitchFamily="50" charset="-128"/>
              </a:endParaRPr>
            </a:p>
          </p:txBody>
        </p:sp>
        <p:sp>
          <p:nvSpPr>
            <p:cNvPr id="102" name="テキスト ボックス 101"/>
            <p:cNvSpPr txBox="1"/>
            <p:nvPr/>
          </p:nvSpPr>
          <p:spPr>
            <a:xfrm>
              <a:off x="5798667" y="8401736"/>
              <a:ext cx="1606426" cy="400110"/>
            </a:xfrm>
            <a:prstGeom prst="rect">
              <a:avLst/>
            </a:prstGeom>
            <a:noFill/>
          </p:spPr>
          <p:txBody>
            <a:bodyPr wrap="none" rtlCol="0">
              <a:spAutoFit/>
            </a:bodyPr>
            <a:lstStyle/>
            <a:p>
              <a:pPr>
                <a:lnSpc>
                  <a:spcPct val="100000"/>
                </a:lnSpc>
              </a:pPr>
              <a:r>
                <a:rPr lang="ja-JP" altLang="en-US" sz="1000" dirty="0" smtClean="0">
                  <a:latin typeface="Meiryo UI" panose="020B0604030504040204" pitchFamily="50" charset="-128"/>
                  <a:ea typeface="Meiryo UI" panose="020B0604030504040204" pitchFamily="50" charset="-128"/>
                </a:rPr>
                <a:t>屋内禁煙に努める</a:t>
              </a:r>
              <a:endParaRPr lang="en-US" altLang="ja-JP" sz="1000" dirty="0" smtClean="0">
                <a:latin typeface="Meiryo UI" panose="020B0604030504040204" pitchFamily="50" charset="-128"/>
                <a:ea typeface="Meiryo UI" panose="020B0604030504040204" pitchFamily="50" charset="-128"/>
              </a:endParaRPr>
            </a:p>
            <a:p>
              <a:pPr>
                <a:lnSpc>
                  <a:spcPct val="100000"/>
                </a:lnSpc>
              </a:pPr>
              <a:r>
                <a:rPr lang="ja-JP" altLang="en-US" sz="1000" dirty="0" smtClean="0">
                  <a:latin typeface="Meiryo UI" panose="020B0604030504040204" pitchFamily="50" charset="-128"/>
                  <a:ea typeface="Meiryo UI" panose="020B0604030504040204" pitchFamily="50" charset="-128"/>
                </a:rPr>
                <a:t>（</a:t>
              </a:r>
              <a:r>
                <a:rPr lang="ja-JP" altLang="en-US" sz="1000" b="1" dirty="0" smtClean="0">
                  <a:latin typeface="Meiryo UI" panose="020B0604030504040204" pitchFamily="50" charset="-128"/>
                  <a:ea typeface="Meiryo UI" panose="020B0604030504040204" pitchFamily="50" charset="-128"/>
                </a:rPr>
                <a:t>努力義務</a:t>
              </a:r>
              <a:r>
                <a:rPr lang="ja-JP" altLang="en-US" sz="1000" dirty="0" smtClean="0">
                  <a:latin typeface="Meiryo UI" panose="020B0604030504040204" pitchFamily="50" charset="-128"/>
                  <a:ea typeface="Meiryo UI" panose="020B0604030504040204" pitchFamily="50" charset="-128"/>
                </a:rPr>
                <a:t>）</a:t>
              </a:r>
              <a:endParaRPr lang="zh-TW" altLang="en-US" sz="1000" dirty="0">
                <a:latin typeface="Meiryo UI" panose="020B0604030504040204" pitchFamily="50" charset="-128"/>
                <a:ea typeface="Meiryo UI" panose="020B0604030504040204" pitchFamily="50" charset="-128"/>
              </a:endParaRPr>
            </a:p>
          </p:txBody>
        </p:sp>
        <p:sp>
          <p:nvSpPr>
            <p:cNvPr id="98" name="テキスト ボックス 97"/>
            <p:cNvSpPr txBox="1"/>
            <p:nvPr/>
          </p:nvSpPr>
          <p:spPr>
            <a:xfrm>
              <a:off x="5784466" y="8243499"/>
              <a:ext cx="1425390" cy="246221"/>
            </a:xfrm>
            <a:prstGeom prst="rect">
              <a:avLst/>
            </a:prstGeom>
            <a:noFill/>
          </p:spPr>
          <p:txBody>
            <a:bodyPr wrap="none" rtlCol="0">
              <a:spAutoFit/>
            </a:bodyPr>
            <a:lstStyle/>
            <a:p>
              <a:pPr lvl="0" defTabSz="914400">
                <a:spcBef>
                  <a:spcPts val="400"/>
                </a:spcBef>
                <a:defRPr/>
              </a:pPr>
              <a:r>
                <a:rPr lang="ja-JP" altLang="en-US" sz="1000" b="1" dirty="0">
                  <a:latin typeface="+mn-ea"/>
                </a:rPr>
                <a:t>従業員を雇用する施設</a:t>
              </a:r>
              <a:endParaRPr lang="en-US" altLang="ja-JP" sz="1000" b="1" dirty="0">
                <a:latin typeface="+mn-ea"/>
              </a:endParaRPr>
            </a:p>
          </p:txBody>
        </p:sp>
      </p:grpSp>
      <p:sp>
        <p:nvSpPr>
          <p:cNvPr id="107" name="テキスト ボックス 106"/>
          <p:cNvSpPr txBox="1"/>
          <p:nvPr/>
        </p:nvSpPr>
        <p:spPr>
          <a:xfrm>
            <a:off x="5932266" y="8964451"/>
            <a:ext cx="1242648" cy="246221"/>
          </a:xfrm>
          <a:prstGeom prst="rect">
            <a:avLst/>
          </a:prstGeom>
          <a:noFill/>
        </p:spPr>
        <p:txBody>
          <a:bodyPr wrap="none" rtlCol="0">
            <a:spAutoFit/>
          </a:bodyPr>
          <a:lstStyle/>
          <a:p>
            <a:pPr>
              <a:lnSpc>
                <a:spcPct val="100000"/>
              </a:lnSpc>
            </a:pPr>
            <a:r>
              <a:rPr lang="ja-JP" altLang="en-US" sz="1000" dirty="0" smtClean="0">
                <a:latin typeface="Meiryo UI" panose="020B0604030504040204" pitchFamily="50" charset="-128"/>
                <a:ea typeface="Meiryo UI" panose="020B0604030504040204" pitchFamily="50" charset="-128"/>
              </a:rPr>
              <a:t>禁煙・喫煙を選択可</a:t>
            </a:r>
            <a:endParaRPr lang="zh-TW" altLang="en-US" sz="1000" dirty="0">
              <a:latin typeface="Meiryo UI" panose="020B0604030504040204" pitchFamily="50" charset="-128"/>
              <a:ea typeface="Meiryo UI" panose="020B0604030504040204" pitchFamily="50" charset="-128"/>
            </a:endParaRPr>
          </a:p>
        </p:txBody>
      </p:sp>
      <p:sp>
        <p:nvSpPr>
          <p:cNvPr id="109" name="テキスト ボックス 108"/>
          <p:cNvSpPr txBox="1"/>
          <p:nvPr/>
        </p:nvSpPr>
        <p:spPr>
          <a:xfrm>
            <a:off x="6403871" y="4921686"/>
            <a:ext cx="1343932" cy="271869"/>
          </a:xfrm>
          <a:prstGeom prst="rect">
            <a:avLst/>
          </a:prstGeom>
          <a:noFill/>
        </p:spPr>
        <p:txBody>
          <a:bodyPr wrap="square" rtlCol="0">
            <a:spAutoFit/>
          </a:bodyPr>
          <a:lstStyle/>
          <a:p>
            <a:pPr>
              <a:lnSpc>
                <a:spcPts val="1400"/>
              </a:lnSpc>
            </a:pPr>
            <a:r>
              <a:rPr lang="ja-JP" altLang="en-US" sz="1000" b="1" dirty="0" smtClean="0">
                <a:latin typeface="Meiryo UI" panose="020B0604030504040204" pitchFamily="50" charset="-128"/>
                <a:ea typeface="Meiryo UI" panose="020B0604030504040204" pitchFamily="50" charset="-128"/>
              </a:rPr>
              <a:t>［法：</a:t>
            </a:r>
            <a:r>
              <a:rPr lang="en-US" altLang="ja-JP" sz="1000" b="1" dirty="0" smtClean="0">
                <a:latin typeface="Meiryo UI" panose="020B0604030504040204" pitchFamily="50" charset="-128"/>
                <a:ea typeface="Meiryo UI" panose="020B0604030504040204" pitchFamily="50" charset="-128"/>
              </a:rPr>
              <a:t>2020.</a:t>
            </a:r>
            <a:r>
              <a:rPr lang="ja-JP" altLang="en-US" sz="1000" b="1" dirty="0">
                <a:latin typeface="Meiryo UI" panose="020B0604030504040204" pitchFamily="50" charset="-128"/>
                <a:ea typeface="Meiryo UI" panose="020B0604030504040204" pitchFamily="50" charset="-128"/>
              </a:rPr>
              <a:t>４</a:t>
            </a: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p:txBody>
      </p:sp>
      <p:grpSp>
        <p:nvGrpSpPr>
          <p:cNvPr id="3" name="グループ化 2"/>
          <p:cNvGrpSpPr/>
          <p:nvPr/>
        </p:nvGrpSpPr>
        <p:grpSpPr>
          <a:xfrm>
            <a:off x="97190" y="5412909"/>
            <a:ext cx="7689542" cy="1409391"/>
            <a:chOff x="107968" y="5425890"/>
            <a:chExt cx="7689542" cy="1409391"/>
          </a:xfrm>
        </p:grpSpPr>
        <p:sp>
          <p:nvSpPr>
            <p:cNvPr id="89" name="テキスト ボックス 88">
              <a:extLst>
                <a:ext uri="{FF2B5EF4-FFF2-40B4-BE49-F238E27FC236}">
                  <a16:creationId xmlns:a16="http://schemas.microsoft.com/office/drawing/2014/main" id="{E17B347B-1AA9-4BAF-AEF1-48AB2D03A08F}"/>
                </a:ext>
              </a:extLst>
            </p:cNvPr>
            <p:cNvSpPr txBox="1"/>
            <p:nvPr/>
          </p:nvSpPr>
          <p:spPr>
            <a:xfrm>
              <a:off x="143367" y="5425890"/>
              <a:ext cx="7537126" cy="1398101"/>
            </a:xfrm>
            <a:prstGeom prst="rect">
              <a:avLst/>
            </a:prstGeom>
            <a:solidFill>
              <a:srgbClr val="FFFFCC"/>
            </a:solidFill>
            <a:ln>
              <a:solidFill>
                <a:schemeClr val="accent1"/>
              </a:solidFill>
              <a:prstDash val="solid"/>
            </a:ln>
          </p:spPr>
          <p:txBody>
            <a:bodyPr wrap="square" lIns="25714" rIns="25714" rtlCol="0" anchor="t" anchorCtr="0">
              <a:noAutofit/>
            </a:bodyPr>
            <a:lstStyle/>
            <a:p>
              <a:endParaRPr lang="ja-JP" altLang="en-US" sz="1100" dirty="0">
                <a:latin typeface="Meiryo UI" panose="020B0604030504040204" pitchFamily="50" charset="-128"/>
                <a:ea typeface="Meiryo UI" panose="020B0604030504040204" pitchFamily="50" charset="-128"/>
              </a:endParaRPr>
            </a:p>
          </p:txBody>
        </p:sp>
        <p:sp>
          <p:nvSpPr>
            <p:cNvPr id="93" name="テキスト ボックス 92"/>
            <p:cNvSpPr txBox="1"/>
            <p:nvPr/>
          </p:nvSpPr>
          <p:spPr>
            <a:xfrm>
              <a:off x="6645047" y="6238700"/>
              <a:ext cx="1143518" cy="252441"/>
            </a:xfrm>
            <a:prstGeom prst="rect">
              <a:avLst/>
            </a:prstGeom>
            <a:noFill/>
          </p:spPr>
          <p:txBody>
            <a:bodyPr wrap="square" rtlCol="0">
              <a:spAutoFit/>
            </a:bodyPr>
            <a:lstStyle/>
            <a:p>
              <a:pPr>
                <a:lnSpc>
                  <a:spcPts val="1400"/>
                </a:lnSpc>
              </a:pPr>
              <a:r>
                <a:rPr lang="ja-JP" altLang="en-US" sz="1000" b="1" dirty="0">
                  <a:latin typeface="Meiryo UI" panose="020B0604030504040204" pitchFamily="50" charset="-128"/>
                  <a:ea typeface="Meiryo UI" panose="020B0604030504040204" pitchFamily="50" charset="-128"/>
                </a:rPr>
                <a:t>［</a:t>
              </a:r>
              <a:r>
                <a:rPr lang="en-US" altLang="ja-JP" sz="1000" b="1" dirty="0" smtClean="0">
                  <a:latin typeface="Meiryo UI" panose="020B0604030504040204" pitchFamily="50" charset="-128"/>
                  <a:ea typeface="Meiryo UI" panose="020B0604030504040204" pitchFamily="50" charset="-128"/>
                </a:rPr>
                <a:t>2025.</a:t>
              </a:r>
              <a:r>
                <a:rPr lang="ja-JP" altLang="en-US" sz="1000" b="1" dirty="0">
                  <a:latin typeface="Meiryo UI" panose="020B0604030504040204" pitchFamily="50" charset="-128"/>
                  <a:ea typeface="Meiryo UI" panose="020B0604030504040204" pitchFamily="50" charset="-128"/>
                </a:rPr>
                <a:t>４</a:t>
              </a: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p:txBody>
        </p:sp>
        <p:sp>
          <p:nvSpPr>
            <p:cNvPr id="95" name="テキスト ボックス 94"/>
            <p:cNvSpPr txBox="1"/>
            <p:nvPr/>
          </p:nvSpPr>
          <p:spPr>
            <a:xfrm>
              <a:off x="6641802" y="5721686"/>
              <a:ext cx="1085126" cy="252441"/>
            </a:xfrm>
            <a:prstGeom prst="rect">
              <a:avLst/>
            </a:prstGeom>
            <a:noFill/>
          </p:spPr>
          <p:txBody>
            <a:bodyPr wrap="square" rtlCol="0">
              <a:spAutoFit/>
            </a:bodyPr>
            <a:lstStyle/>
            <a:p>
              <a:pPr>
                <a:lnSpc>
                  <a:spcPts val="1400"/>
                </a:lnSpc>
              </a:pPr>
              <a:r>
                <a:rPr lang="ja-JP" altLang="en-US" sz="1000" b="1" dirty="0">
                  <a:latin typeface="Meiryo UI" panose="020B0604030504040204" pitchFamily="50" charset="-128"/>
                  <a:ea typeface="Meiryo UI" panose="020B0604030504040204" pitchFamily="50" charset="-128"/>
                </a:rPr>
                <a:t>［</a:t>
              </a:r>
              <a:r>
                <a:rPr lang="en-US" altLang="ja-JP" sz="1000" b="1" dirty="0" smtClean="0">
                  <a:latin typeface="Meiryo UI" panose="020B0604030504040204" pitchFamily="50" charset="-128"/>
                  <a:ea typeface="Meiryo UI" panose="020B0604030504040204" pitchFamily="50" charset="-128"/>
                </a:rPr>
                <a:t>2022.</a:t>
              </a:r>
              <a:r>
                <a:rPr lang="ja-JP" altLang="en-US" sz="1000" b="1" dirty="0">
                  <a:latin typeface="Meiryo UI" panose="020B0604030504040204" pitchFamily="50" charset="-128"/>
                  <a:ea typeface="Meiryo UI" panose="020B0604030504040204" pitchFamily="50" charset="-128"/>
                </a:rPr>
                <a:t>４</a:t>
              </a: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p:txBody>
        </p:sp>
        <p:sp>
          <p:nvSpPr>
            <p:cNvPr id="105" name="テキスト ボックス 104"/>
            <p:cNvSpPr txBox="1"/>
            <p:nvPr/>
          </p:nvSpPr>
          <p:spPr>
            <a:xfrm>
              <a:off x="164877" y="5498687"/>
              <a:ext cx="6155101" cy="233397"/>
            </a:xfrm>
            <a:prstGeom prst="rect">
              <a:avLst/>
            </a:prstGeom>
            <a:noFill/>
          </p:spPr>
          <p:txBody>
            <a:bodyPr wrap="square" rtlCol="0">
              <a:spAutoFit/>
            </a:bodyPr>
            <a:lstStyle/>
            <a:p>
              <a:pPr>
                <a:lnSpc>
                  <a:spcPts val="1100"/>
                </a:lnSpc>
              </a:pPr>
              <a:r>
                <a:rPr lang="en-US" altLang="ja-JP" sz="1400" b="1" u="sng"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改正法の第二種施設のうち、既存特定飲食提供施設にかかる府独自の取り組み</a:t>
              </a:r>
              <a:r>
                <a:rPr lang="en-US" altLang="ja-JP" sz="1200" b="1" u="sng" dirty="0" smtClean="0">
                  <a:latin typeface="Meiryo UI" panose="020B0604030504040204" pitchFamily="50" charset="-128"/>
                  <a:ea typeface="Meiryo UI" panose="020B0604030504040204" pitchFamily="50" charset="-128"/>
                </a:rPr>
                <a:t>】</a:t>
              </a:r>
              <a:endParaRPr lang="en-US" altLang="ja-JP" sz="1200" b="1" u="sng" dirty="0">
                <a:latin typeface="Meiryo UI" panose="020B0604030504040204" pitchFamily="50" charset="-128"/>
                <a:ea typeface="Meiryo UI" panose="020B0604030504040204" pitchFamily="50" charset="-128"/>
              </a:endParaRPr>
            </a:p>
          </p:txBody>
        </p:sp>
        <p:sp>
          <p:nvSpPr>
            <p:cNvPr id="108" name="テキスト ボックス 107"/>
            <p:cNvSpPr txBox="1"/>
            <p:nvPr/>
          </p:nvSpPr>
          <p:spPr>
            <a:xfrm>
              <a:off x="6653992" y="6523026"/>
              <a:ext cx="1143518" cy="252441"/>
            </a:xfrm>
            <a:prstGeom prst="rect">
              <a:avLst/>
            </a:prstGeom>
            <a:noFill/>
          </p:spPr>
          <p:txBody>
            <a:bodyPr wrap="square" rtlCol="0">
              <a:spAutoFit/>
            </a:bodyPr>
            <a:lstStyle/>
            <a:p>
              <a:pPr>
                <a:lnSpc>
                  <a:spcPts val="1400"/>
                </a:lnSpc>
              </a:pPr>
              <a:r>
                <a:rPr lang="ja-JP" altLang="en-US" sz="1000" b="1" dirty="0">
                  <a:latin typeface="Meiryo UI" panose="020B0604030504040204" pitchFamily="50" charset="-128"/>
                  <a:ea typeface="Meiryo UI" panose="020B0604030504040204" pitchFamily="50" charset="-128"/>
                </a:rPr>
                <a:t>［</a:t>
              </a:r>
              <a:r>
                <a:rPr lang="en-US" altLang="ja-JP" sz="1000" b="1" dirty="0" smtClean="0">
                  <a:latin typeface="Meiryo UI" panose="020B0604030504040204" pitchFamily="50" charset="-128"/>
                  <a:ea typeface="Meiryo UI" panose="020B0604030504040204" pitchFamily="50" charset="-128"/>
                </a:rPr>
                <a:t>2025.</a:t>
              </a:r>
              <a:r>
                <a:rPr lang="ja-JP" altLang="en-US" sz="1000" b="1" dirty="0">
                  <a:latin typeface="Meiryo UI" panose="020B0604030504040204" pitchFamily="50" charset="-128"/>
                  <a:ea typeface="Meiryo UI" panose="020B0604030504040204" pitchFamily="50" charset="-128"/>
                </a:rPr>
                <a:t>４</a:t>
              </a: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p:txBody>
        </p:sp>
        <p:sp>
          <p:nvSpPr>
            <p:cNvPr id="88" name="テキスト ボックス 87"/>
            <p:cNvSpPr txBox="1"/>
            <p:nvPr/>
          </p:nvSpPr>
          <p:spPr>
            <a:xfrm>
              <a:off x="107968" y="5729850"/>
              <a:ext cx="6546024" cy="1105431"/>
            </a:xfrm>
            <a:prstGeom prst="rect">
              <a:avLst/>
            </a:prstGeom>
            <a:noFill/>
          </p:spPr>
          <p:txBody>
            <a:bodyPr wrap="square" rtlCol="0">
              <a:spAutoFit/>
            </a:bodyPr>
            <a:lstStyle/>
            <a:p>
              <a:pPr marL="171450" indent="-171450">
                <a:lnSpc>
                  <a:spcPts val="1600"/>
                </a:lnSpc>
                <a:buFont typeface="Wingdings" panose="05000000000000000000" pitchFamily="2" charset="2"/>
                <a:buChar char="Ø"/>
              </a:pPr>
              <a:r>
                <a:rPr lang="ja-JP" altLang="en-US" sz="1200" b="1" dirty="0">
                  <a:latin typeface="Meiryo UI" panose="020B0604030504040204" pitchFamily="50" charset="-128"/>
                  <a:ea typeface="Meiryo UI" panose="020B0604030504040204" pitchFamily="50" charset="-128"/>
                </a:rPr>
                <a:t>従業員を雇用する飲食店は、客席面積に関わらず原則屋内禁煙に努める（努力義務）</a:t>
              </a:r>
              <a:endParaRPr lang="en-US" altLang="ja-JP" sz="1200" b="1" dirty="0">
                <a:latin typeface="Meiryo UI" panose="020B0604030504040204" pitchFamily="50" charset="-128"/>
                <a:ea typeface="Meiryo UI" panose="020B0604030504040204" pitchFamily="50" charset="-128"/>
              </a:endParaRPr>
            </a:p>
            <a:p>
              <a:pPr marL="171450" indent="-171450">
                <a:lnSpc>
                  <a:spcPts val="2100"/>
                </a:lnSpc>
                <a:buFont typeface="Wingdings" panose="05000000000000000000" pitchFamily="2" charset="2"/>
                <a:buChar char="Ø"/>
              </a:pPr>
              <a:r>
                <a:rPr lang="ja-JP" altLang="en-US" sz="1200" b="1" dirty="0">
                  <a:latin typeface="Meiryo UI" panose="020B0604030504040204" pitchFamily="50" charset="-128"/>
                  <a:ea typeface="Meiryo UI" panose="020B0604030504040204" pitchFamily="50" charset="-128"/>
                </a:rPr>
                <a:t>改正法で経過措置対象としている客席面積</a:t>
              </a:r>
              <a:r>
                <a:rPr lang="en-US" altLang="ja-JP" sz="1200" b="1" dirty="0">
                  <a:latin typeface="Meiryo UI" panose="020B0604030504040204" pitchFamily="50" charset="-128"/>
                  <a:ea typeface="Meiryo UI" panose="020B0604030504040204" pitchFamily="50" charset="-128"/>
                </a:rPr>
                <a:t>100</a:t>
              </a:r>
              <a:r>
                <a:rPr lang="ja-JP" altLang="en-US" sz="1200" b="1" dirty="0">
                  <a:latin typeface="Meiryo UI" panose="020B0604030504040204" pitchFamily="50" charset="-128"/>
                  <a:ea typeface="Meiryo UI" panose="020B0604030504040204" pitchFamily="50" charset="-128"/>
                </a:rPr>
                <a:t>㎡以下の飲食店のうち、</a:t>
              </a:r>
              <a:r>
                <a:rPr lang="en-US" altLang="ja-JP" sz="1200" b="1" dirty="0">
                  <a:latin typeface="Meiryo UI" panose="020B0604030504040204" pitchFamily="50" charset="-128"/>
                  <a:ea typeface="Meiryo UI" panose="020B0604030504040204" pitchFamily="50" charset="-128"/>
                </a:rPr>
                <a:t>30㎡</a:t>
              </a:r>
              <a:r>
                <a:rPr lang="ja-JP" altLang="en-US" sz="1200" b="1" dirty="0">
                  <a:latin typeface="Meiryo UI" panose="020B0604030504040204" pitchFamily="50" charset="-128"/>
                  <a:ea typeface="Meiryo UI" panose="020B0604030504040204" pitchFamily="50" charset="-128"/>
                </a:rPr>
                <a:t>を超える飲食店は、原則屋内禁煙（罰則あり</a:t>
              </a:r>
              <a:r>
                <a:rPr lang="en-US" altLang="ja-JP" sz="1200" b="1" dirty="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喫煙専用室及び加熱式たばこ専用喫煙室の設置可</a:t>
              </a:r>
              <a:endParaRPr lang="en-US" altLang="ja-JP" sz="1100" b="1" dirty="0">
                <a:latin typeface="Meiryo UI" panose="020B0604030504040204" pitchFamily="50" charset="-128"/>
                <a:ea typeface="Meiryo UI" panose="020B0604030504040204" pitchFamily="50" charset="-128"/>
              </a:endParaRPr>
            </a:p>
            <a:p>
              <a:pPr marL="171450" indent="-171450">
                <a:lnSpc>
                  <a:spcPts val="2100"/>
                </a:lnSpc>
                <a:buFont typeface="Wingdings" panose="05000000000000000000" pitchFamily="2" charset="2"/>
                <a:buChar char="Ø"/>
              </a:pPr>
              <a:r>
                <a:rPr lang="ja-JP" altLang="en-US" sz="1200" b="1" dirty="0">
                  <a:latin typeface="Meiryo UI" panose="020B0604030504040204" pitchFamily="50" charset="-128"/>
                  <a:ea typeface="Meiryo UI" panose="020B0604030504040204" pitchFamily="50" charset="-128"/>
                </a:rPr>
                <a:t>客席面積が</a:t>
              </a:r>
              <a:r>
                <a:rPr lang="en-US" altLang="ja-JP" sz="1200" b="1" dirty="0">
                  <a:latin typeface="Meiryo UI" panose="020B0604030504040204" pitchFamily="50" charset="-128"/>
                  <a:ea typeface="Meiryo UI" panose="020B0604030504040204" pitchFamily="50" charset="-128"/>
                </a:rPr>
                <a:t>30㎡</a:t>
              </a:r>
              <a:r>
                <a:rPr lang="ja-JP" altLang="en-US" sz="1200" b="1" dirty="0">
                  <a:latin typeface="Meiryo UI" panose="020B0604030504040204" pitchFamily="50" charset="-128"/>
                  <a:ea typeface="Meiryo UI" panose="020B0604030504040204" pitchFamily="50" charset="-128"/>
                </a:rPr>
                <a:t>以下の飲食店は、改正法と同様に、喫煙か禁煙の選択可（経過措置）</a:t>
              </a:r>
              <a:endParaRPr lang="en-US" altLang="ja-JP" sz="1200" b="1" dirty="0">
                <a:latin typeface="Meiryo UI" panose="020B0604030504040204" pitchFamily="50" charset="-128"/>
                <a:ea typeface="Meiryo UI" panose="020B0604030504040204" pitchFamily="50" charset="-128"/>
              </a:endParaRPr>
            </a:p>
          </p:txBody>
        </p:sp>
      </p:grpSp>
      <p:sp>
        <p:nvSpPr>
          <p:cNvPr id="4" name="テキスト ボックス 3"/>
          <p:cNvSpPr txBox="1"/>
          <p:nvPr/>
        </p:nvSpPr>
        <p:spPr>
          <a:xfrm>
            <a:off x="7836660" y="6100844"/>
            <a:ext cx="4727621" cy="528350"/>
          </a:xfrm>
          <a:prstGeom prst="rect">
            <a:avLst/>
          </a:prstGeom>
          <a:noFill/>
        </p:spPr>
        <p:txBody>
          <a:bodyPr wrap="square" rtlCol="0">
            <a:spAutoFit/>
          </a:bodyPr>
          <a:lstStyle/>
          <a:p>
            <a:pPr>
              <a:lnSpc>
                <a:spcPts val="200"/>
              </a:lnSpc>
            </a:pPr>
            <a:endParaRPr lang="en-US" altLang="ja-JP" sz="1200" b="1" dirty="0">
              <a:latin typeface="Meiryo UI" panose="020B0604030504040204" pitchFamily="50" charset="-128"/>
              <a:ea typeface="Meiryo UI" panose="020B0604030504040204" pitchFamily="50" charset="-128"/>
            </a:endParaRPr>
          </a:p>
          <a:p>
            <a:pPr marL="171450" indent="-171450">
              <a:lnSpc>
                <a:spcPts val="1600"/>
              </a:lnSpc>
              <a:buFont typeface="Wingdings" panose="05000000000000000000" pitchFamily="2" charset="2"/>
              <a:buChar char="Ø"/>
            </a:pPr>
            <a:r>
              <a:rPr lang="ja-JP" altLang="en-US" sz="1200" b="1" dirty="0">
                <a:latin typeface="Meiryo UI" panose="020B0604030504040204" pitchFamily="50" charset="-128"/>
                <a:ea typeface="Meiryo UI" panose="020B0604030504040204" pitchFamily="50" charset="-128"/>
              </a:rPr>
              <a:t>改正健康増進法と</a:t>
            </a:r>
            <a:r>
              <a:rPr lang="ja-JP" altLang="en-US" sz="1200" b="1" dirty="0" smtClean="0">
                <a:latin typeface="Meiryo UI" panose="020B0604030504040204" pitchFamily="50" charset="-128"/>
                <a:ea typeface="Meiryo UI" panose="020B0604030504040204" pitchFamily="50" charset="-128"/>
              </a:rPr>
              <a:t>同様に、加熱式</a:t>
            </a:r>
            <a:r>
              <a:rPr lang="ja-JP" altLang="en-US" sz="1200" b="1" dirty="0">
                <a:latin typeface="Meiryo UI" panose="020B0604030504040204" pitchFamily="50" charset="-128"/>
                <a:ea typeface="Meiryo UI" panose="020B0604030504040204" pitchFamily="50" charset="-128"/>
              </a:rPr>
              <a:t>たばこ専用</a:t>
            </a:r>
            <a:r>
              <a:rPr lang="ja-JP" altLang="en-US" sz="1200" b="1" dirty="0" smtClean="0">
                <a:latin typeface="Meiryo UI" panose="020B0604030504040204" pitchFamily="50" charset="-128"/>
                <a:ea typeface="Meiryo UI" panose="020B0604030504040204" pitchFamily="50" charset="-128"/>
              </a:rPr>
              <a:t>喫煙室（</a:t>
            </a:r>
            <a:r>
              <a:rPr lang="ja-JP" altLang="en-US" sz="1200" b="1" dirty="0">
                <a:latin typeface="Meiryo UI" panose="020B0604030504040204" pitchFamily="50" charset="-128"/>
                <a:ea typeface="Meiryo UI" panose="020B0604030504040204" pitchFamily="50" charset="-128"/>
              </a:rPr>
              <a:t>飲食等も可）での</a:t>
            </a:r>
            <a:r>
              <a:rPr lang="ja-JP" altLang="en-US" sz="1200" b="1" dirty="0" smtClean="0">
                <a:latin typeface="Meiryo UI" panose="020B0604030504040204" pitchFamily="50" charset="-128"/>
                <a:ea typeface="Meiryo UI" panose="020B0604030504040204" pitchFamily="50" charset="-128"/>
              </a:rPr>
              <a:t>喫煙可</a:t>
            </a:r>
            <a:endParaRPr lang="en-US" altLang="ja-JP" sz="1200" b="1" dirty="0" smtClean="0">
              <a:latin typeface="Meiryo UI" panose="020B0604030504040204" pitchFamily="50" charset="-128"/>
              <a:ea typeface="Meiryo UI" panose="020B0604030504040204" pitchFamily="50" charset="-128"/>
            </a:endParaRPr>
          </a:p>
        </p:txBody>
      </p:sp>
      <p:sp>
        <p:nvSpPr>
          <p:cNvPr id="100" name="角丸四角形 72">
            <a:extLst>
              <a:ext uri="{FF2B5EF4-FFF2-40B4-BE49-F238E27FC236}">
                <a16:creationId xmlns:a16="http://schemas.microsoft.com/office/drawing/2014/main" id="{31C2D1DD-94F5-4DD0-B339-644ED84C5454}"/>
              </a:ext>
            </a:extLst>
          </p:cNvPr>
          <p:cNvSpPr/>
          <p:nvPr/>
        </p:nvSpPr>
        <p:spPr>
          <a:xfrm>
            <a:off x="7799588" y="4687999"/>
            <a:ext cx="4861051" cy="1133298"/>
          </a:xfrm>
          <a:prstGeom prst="roundRect">
            <a:avLst>
              <a:gd name="adj" fmla="val 1893"/>
            </a:avLst>
          </a:prstGeom>
          <a:noFill/>
          <a:ln w="3175">
            <a:solidFill>
              <a:schemeClr val="tx1"/>
            </a:solidFill>
            <a:prstDash val="solid"/>
          </a:ln>
        </p:spPr>
        <p:style>
          <a:lnRef idx="2">
            <a:schemeClr val="accent1"/>
          </a:lnRef>
          <a:fillRef idx="1">
            <a:schemeClr val="lt1"/>
          </a:fillRef>
          <a:effectRef idx="0">
            <a:schemeClr val="accent1"/>
          </a:effectRef>
          <a:fontRef idx="minor">
            <a:schemeClr val="dk1"/>
          </a:fontRef>
        </p:style>
        <p:txBody>
          <a:bodyPr tIns="90000" rIns="25714" rtlCol="0" anchor="t" anchorCtr="0"/>
          <a:lstStyle/>
          <a:p>
            <a:pPr>
              <a:lnSpc>
                <a:spcPts val="1600"/>
              </a:lnSpc>
              <a:spcBef>
                <a:spcPts val="3000"/>
              </a:spcBef>
            </a:pPr>
            <a:endParaRPr lang="en-US" altLang="ja-JP" sz="1100" dirty="0" smtClean="0">
              <a:solidFill>
                <a:schemeClr val="tx1"/>
              </a:solidFill>
              <a:latin typeface="Meiryo UI" panose="020B0604030504040204" pitchFamily="50" charset="-128"/>
              <a:ea typeface="Meiryo UI" panose="020B0604030504040204" pitchFamily="50" charset="-128"/>
            </a:endParaRPr>
          </a:p>
          <a:p>
            <a:pPr>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01" name="角丸四角形 100"/>
          <p:cNvSpPr/>
          <p:nvPr/>
        </p:nvSpPr>
        <p:spPr>
          <a:xfrm>
            <a:off x="7767986" y="4587509"/>
            <a:ext cx="4851063" cy="283192"/>
          </a:xfrm>
          <a:prstGeom prst="roundRect">
            <a:avLst>
              <a:gd name="adj" fmla="val 43447"/>
            </a:avLst>
          </a:prstGeom>
          <a:solidFill>
            <a:srgbClr val="002060"/>
          </a:solidFill>
          <a:ln>
            <a:noFill/>
          </a:ln>
          <a:effectLst/>
          <a:scene3d>
            <a:camera prst="orthographicFront">
              <a:rot lat="0" lon="0" rev="0"/>
            </a:camera>
            <a:lightRig rig="balanced" dir="t">
              <a:rot lat="0" lon="0" rev="8700000"/>
            </a:lightRig>
          </a:scene3d>
          <a:sp3d>
            <a:bevelT w="190500" h="38100"/>
          </a:sp3d>
        </p:spPr>
        <p:style>
          <a:lnRef idx="2">
            <a:schemeClr val="accent6"/>
          </a:lnRef>
          <a:fillRef idx="1">
            <a:schemeClr val="lt1"/>
          </a:fillRef>
          <a:effectRef idx="0">
            <a:schemeClr val="accent6"/>
          </a:effectRef>
          <a:fontRef idx="minor">
            <a:schemeClr val="dk1"/>
          </a:fontRef>
        </p:style>
        <p:txBody>
          <a:bodyPr tIns="0" bIns="0" rtlCol="0" anchor="ctr"/>
          <a:lstStyle/>
          <a:p>
            <a:r>
              <a:rPr lang="ja-JP" altLang="en-US" sz="1400" b="1" dirty="0" smtClean="0">
                <a:solidFill>
                  <a:schemeClr val="bg1"/>
                </a:solidFill>
                <a:latin typeface="ＭＳ ゴシック" panose="020B0609070205080204" pitchFamily="49" charset="-128"/>
                <a:ea typeface="ＭＳ ゴシック" panose="020B0609070205080204" pitchFamily="49" charset="-128"/>
                <a:cs typeface="Arial Unicode MS" pitchFamily="50" charset="-128"/>
              </a:rPr>
              <a:t>６．喫煙目的施設の要件　</a:t>
            </a:r>
            <a:r>
              <a:rPr lang="en-US" altLang="ja-JP" sz="1050" b="1" dirty="0" smtClean="0">
                <a:solidFill>
                  <a:schemeClr val="bg1"/>
                </a:solidFill>
                <a:latin typeface="ＭＳ ゴシック" panose="020B0609070205080204" pitchFamily="49" charset="-128"/>
                <a:ea typeface="ＭＳ ゴシック" panose="020B0609070205080204" pitchFamily="49" charset="-128"/>
                <a:cs typeface="Arial Unicode MS" pitchFamily="50" charset="-128"/>
              </a:rPr>
              <a:t>※</a:t>
            </a:r>
            <a:r>
              <a:rPr lang="ja-JP" altLang="en-US" sz="1050" b="1" dirty="0" smtClean="0">
                <a:solidFill>
                  <a:schemeClr val="bg1"/>
                </a:solidFill>
                <a:latin typeface="ＭＳ ゴシック" panose="020B0609070205080204" pitchFamily="49" charset="-128"/>
                <a:ea typeface="ＭＳ ゴシック" panose="020B0609070205080204" pitchFamily="49" charset="-128"/>
                <a:cs typeface="Arial Unicode MS" pitchFamily="50" charset="-128"/>
              </a:rPr>
              <a:t>改正健康増進法と同様の扱い</a:t>
            </a:r>
            <a:endParaRPr lang="ja-JP" altLang="en-US" sz="900" b="1" dirty="0">
              <a:solidFill>
                <a:schemeClr val="bg1"/>
              </a:solidFill>
              <a:latin typeface="ＭＳ ゴシック" panose="020B0609070205080204" pitchFamily="49" charset="-128"/>
              <a:ea typeface="ＭＳ ゴシック" panose="020B0609070205080204" pitchFamily="49" charset="-128"/>
              <a:cs typeface="Arial Unicode MS" pitchFamily="50" charset="-128"/>
            </a:endParaRPr>
          </a:p>
        </p:txBody>
      </p:sp>
      <p:sp>
        <p:nvSpPr>
          <p:cNvPr id="106" name="正方形/長方形 105"/>
          <p:cNvSpPr/>
          <p:nvPr/>
        </p:nvSpPr>
        <p:spPr>
          <a:xfrm>
            <a:off x="7700986" y="4850154"/>
            <a:ext cx="4536099" cy="284693"/>
          </a:xfrm>
          <a:prstGeom prst="rect">
            <a:avLst/>
          </a:prstGeom>
        </p:spPr>
        <p:txBody>
          <a:bodyPr wrap="square">
            <a:spAutoFit/>
          </a:bodyPr>
          <a:lstStyle/>
          <a:p>
            <a:pPr>
              <a:lnSpc>
                <a:spcPts val="1500"/>
              </a:lnSpc>
            </a:pPr>
            <a:r>
              <a:rPr lang="ja-JP" altLang="en-US" sz="1050" b="1" dirty="0" smtClean="0">
                <a:latin typeface="Meiryo UI" panose="020B0604030504040204" pitchFamily="50" charset="-128"/>
                <a:ea typeface="Meiryo UI" panose="020B0604030504040204" pitchFamily="50" charset="-128"/>
              </a:rPr>
              <a:t>（１）公衆喫煙所</a:t>
            </a:r>
            <a:endParaRPr lang="en-US" altLang="ja-JP" sz="1050" b="1" dirty="0">
              <a:latin typeface="Meiryo UI" panose="020B0604030504040204" pitchFamily="50" charset="-128"/>
              <a:ea typeface="Meiryo UI" panose="020B0604030504040204" pitchFamily="50" charset="-128"/>
            </a:endParaRPr>
          </a:p>
        </p:txBody>
      </p:sp>
      <p:sp>
        <p:nvSpPr>
          <p:cNvPr id="110" name="正方形/長方形 109"/>
          <p:cNvSpPr/>
          <p:nvPr/>
        </p:nvSpPr>
        <p:spPr>
          <a:xfrm>
            <a:off x="7700986" y="5086324"/>
            <a:ext cx="4863296" cy="271869"/>
          </a:xfrm>
          <a:prstGeom prst="rect">
            <a:avLst/>
          </a:prstGeom>
        </p:spPr>
        <p:txBody>
          <a:bodyPr wrap="square">
            <a:spAutoFit/>
          </a:bodyPr>
          <a:lstStyle/>
          <a:p>
            <a:pPr>
              <a:lnSpc>
                <a:spcPts val="1400"/>
              </a:lnSpc>
            </a:pPr>
            <a:r>
              <a:rPr lang="ja-JP" altLang="en-US" sz="1050" b="1" dirty="0" smtClean="0">
                <a:latin typeface="Meiryo UI" panose="020B0604030504040204" pitchFamily="50" charset="-128"/>
                <a:ea typeface="Meiryo UI" panose="020B0604030504040204" pitchFamily="50" charset="-128"/>
              </a:rPr>
              <a:t>（２）喫煙を主目的とするバー、スナック等</a:t>
            </a:r>
            <a:endParaRPr lang="en-US" altLang="ja-JP" sz="1050" b="1" dirty="0" smtClean="0">
              <a:latin typeface="Meiryo UI" panose="020B0604030504040204" pitchFamily="50" charset="-128"/>
              <a:ea typeface="Meiryo UI" panose="020B0604030504040204" pitchFamily="50" charset="-128"/>
            </a:endParaRPr>
          </a:p>
        </p:txBody>
      </p:sp>
      <p:sp>
        <p:nvSpPr>
          <p:cNvPr id="112" name="正方形/長方形 111"/>
          <p:cNvSpPr/>
          <p:nvPr/>
        </p:nvSpPr>
        <p:spPr>
          <a:xfrm>
            <a:off x="8123545" y="5278703"/>
            <a:ext cx="4506864" cy="374461"/>
          </a:xfrm>
          <a:prstGeom prst="rect">
            <a:avLst/>
          </a:prstGeom>
        </p:spPr>
        <p:txBody>
          <a:bodyPr wrap="square">
            <a:spAutoFit/>
          </a:bodyPr>
          <a:lstStyle/>
          <a:p>
            <a:pPr>
              <a:lnSpc>
                <a:spcPts val="1100"/>
              </a:lnSpc>
            </a:pPr>
            <a:r>
              <a:rPr lang="ja-JP" altLang="en-US" sz="1000" dirty="0" smtClean="0">
                <a:latin typeface="Meiryo UI" panose="020B0604030504040204" pitchFamily="50" charset="-128"/>
                <a:ea typeface="Meiryo UI" panose="020B0604030504040204" pitchFamily="50" charset="-128"/>
              </a:rPr>
              <a:t>たばこの対面販売（出張販売を含む）をしており、客に飲食させる営業（「通常主食と認められる食事」を主として提供するものを除く）を行うもの</a:t>
            </a:r>
            <a:endParaRPr lang="en-US" altLang="ja-JP" sz="1000" dirty="0">
              <a:latin typeface="Meiryo UI" panose="020B0604030504040204" pitchFamily="50" charset="-128"/>
              <a:ea typeface="Meiryo UI" panose="020B0604030504040204" pitchFamily="50" charset="-128"/>
            </a:endParaRPr>
          </a:p>
        </p:txBody>
      </p:sp>
      <p:sp>
        <p:nvSpPr>
          <p:cNvPr id="103" name="正方形/長方形 102"/>
          <p:cNvSpPr/>
          <p:nvPr/>
        </p:nvSpPr>
        <p:spPr>
          <a:xfrm>
            <a:off x="7700986" y="5592688"/>
            <a:ext cx="4536099" cy="284693"/>
          </a:xfrm>
          <a:prstGeom prst="rect">
            <a:avLst/>
          </a:prstGeom>
        </p:spPr>
        <p:txBody>
          <a:bodyPr wrap="square">
            <a:spAutoFit/>
          </a:bodyPr>
          <a:lstStyle/>
          <a:p>
            <a:pPr>
              <a:lnSpc>
                <a:spcPts val="1500"/>
              </a:lnSpc>
            </a:pPr>
            <a:r>
              <a:rPr lang="ja-JP" altLang="en-US" sz="1050" b="1" dirty="0" smtClean="0">
                <a:latin typeface="Meiryo UI" panose="020B0604030504040204" pitchFamily="50" charset="-128"/>
                <a:ea typeface="Meiryo UI" panose="020B0604030504040204" pitchFamily="50" charset="-128"/>
              </a:rPr>
              <a:t>（３）店内で喫煙可能なたばこ販売店</a:t>
            </a:r>
            <a:endParaRPr lang="en-US" altLang="ja-JP" sz="1050" b="1" dirty="0">
              <a:latin typeface="Meiryo UI" panose="020B0604030504040204" pitchFamily="50" charset="-128"/>
              <a:ea typeface="Meiryo UI" panose="020B0604030504040204" pitchFamily="50" charset="-128"/>
            </a:endParaRPr>
          </a:p>
        </p:txBody>
      </p:sp>
      <p:sp>
        <p:nvSpPr>
          <p:cNvPr id="111" name="テキスト ボックス 110"/>
          <p:cNvSpPr txBox="1"/>
          <p:nvPr/>
        </p:nvSpPr>
        <p:spPr>
          <a:xfrm>
            <a:off x="10278582" y="8801670"/>
            <a:ext cx="1333385" cy="461665"/>
          </a:xfrm>
          <a:prstGeom prst="rect">
            <a:avLst/>
          </a:prstGeom>
          <a:noFill/>
        </p:spPr>
        <p:txBody>
          <a:bodyPr wrap="square" rtlCol="0">
            <a:spAutoFit/>
          </a:bodyPr>
          <a:lstStyle/>
          <a:p>
            <a:pPr algn="ctr"/>
            <a:r>
              <a:rPr lang="ja-JP" altLang="en-US" sz="800" dirty="0" smtClean="0">
                <a:latin typeface="Meiryo UI" pitchFamily="50" charset="-128"/>
                <a:ea typeface="Meiryo UI" pitchFamily="50" charset="-128"/>
                <a:cs typeface="Meiryo UI" pitchFamily="50" charset="-128"/>
              </a:rPr>
              <a:t>従業員を雇用する</a:t>
            </a:r>
            <a:endParaRPr lang="en-US" altLang="ja-JP" sz="800" dirty="0" smtClean="0">
              <a:latin typeface="Meiryo UI" pitchFamily="50" charset="-128"/>
              <a:ea typeface="Meiryo UI" pitchFamily="50" charset="-128"/>
              <a:cs typeface="Meiryo UI" pitchFamily="50" charset="-128"/>
            </a:endParaRPr>
          </a:p>
          <a:p>
            <a:pPr algn="ctr"/>
            <a:r>
              <a:rPr lang="ja-JP" altLang="en-US" sz="800" dirty="0" smtClean="0">
                <a:latin typeface="Meiryo UI" pitchFamily="50" charset="-128"/>
                <a:ea typeface="Meiryo UI" pitchFamily="50" charset="-128"/>
                <a:cs typeface="Meiryo UI" pitchFamily="50" charset="-128"/>
              </a:rPr>
              <a:t>飲食店に係る部分</a:t>
            </a:r>
            <a:endParaRPr lang="en-US" altLang="ja-JP" sz="800" dirty="0" smtClean="0">
              <a:latin typeface="Meiryo UI" pitchFamily="50" charset="-128"/>
              <a:ea typeface="Meiryo UI" pitchFamily="50" charset="-128"/>
              <a:cs typeface="Meiryo UI" pitchFamily="50" charset="-128"/>
            </a:endParaRPr>
          </a:p>
          <a:p>
            <a:pPr algn="ctr"/>
            <a:r>
              <a:rPr kumimoji="1" lang="ja-JP" altLang="en-US" sz="800" dirty="0" smtClean="0">
                <a:latin typeface="Meiryo UI" pitchFamily="50" charset="-128"/>
                <a:ea typeface="Meiryo UI" pitchFamily="50" charset="-128"/>
                <a:cs typeface="Meiryo UI" pitchFamily="50" charset="-128"/>
              </a:rPr>
              <a:t>（努力義務）</a:t>
            </a:r>
          </a:p>
        </p:txBody>
      </p:sp>
      <p:sp>
        <p:nvSpPr>
          <p:cNvPr id="113" name="テキスト ボックス 112"/>
          <p:cNvSpPr txBox="1"/>
          <p:nvPr/>
        </p:nvSpPr>
        <p:spPr>
          <a:xfrm>
            <a:off x="10524827" y="9170467"/>
            <a:ext cx="906802" cy="230832"/>
          </a:xfrm>
          <a:prstGeom prst="rect">
            <a:avLst/>
          </a:prstGeom>
          <a:noFill/>
        </p:spPr>
        <p:txBody>
          <a:bodyPr wrap="square" rtlCol="0">
            <a:spAutoFit/>
          </a:bodyPr>
          <a:lstStyle/>
          <a:p>
            <a:pPr algn="ctr"/>
            <a:r>
              <a:rPr lang="en-US" altLang="ja-JP" sz="900" b="1" dirty="0" smtClean="0">
                <a:latin typeface="Meiryo UI" panose="020B0604030504040204" pitchFamily="50" charset="-128"/>
                <a:ea typeface="Meiryo UI" panose="020B0604030504040204" pitchFamily="50" charset="-128"/>
              </a:rPr>
              <a:t>2022</a:t>
            </a:r>
            <a:r>
              <a:rPr lang="ja-JP" altLang="en-US" sz="900" b="1" dirty="0" smtClean="0">
                <a:latin typeface="Meiryo UI" panose="020B0604030504040204" pitchFamily="50" charset="-128"/>
                <a:ea typeface="Meiryo UI" panose="020B0604030504040204" pitchFamily="50" charset="-128"/>
              </a:rPr>
              <a:t>年</a:t>
            </a:r>
            <a:r>
              <a:rPr lang="en-US" altLang="ja-JP" sz="900" b="1" dirty="0" smtClean="0">
                <a:latin typeface="Meiryo UI" panose="020B0604030504040204" pitchFamily="50" charset="-128"/>
                <a:ea typeface="Meiryo UI" panose="020B0604030504040204" pitchFamily="50" charset="-128"/>
              </a:rPr>
              <a:t>4</a:t>
            </a:r>
            <a:r>
              <a:rPr lang="ja-JP" altLang="en-US" sz="900" b="1" dirty="0" smtClean="0">
                <a:latin typeface="Meiryo UI" panose="020B0604030504040204" pitchFamily="50" charset="-128"/>
                <a:ea typeface="Meiryo UI" panose="020B0604030504040204" pitchFamily="50" charset="-128"/>
              </a:rPr>
              <a:t>月</a:t>
            </a:r>
            <a:endParaRPr kumimoji="1" lang="ja-JP" altLang="en-US" sz="800" b="1" dirty="0">
              <a:latin typeface="Meiryo UI" pitchFamily="50" charset="-128"/>
              <a:ea typeface="Meiryo UI" pitchFamily="50" charset="-128"/>
              <a:cs typeface="Meiryo UI" pitchFamily="50" charset="-128"/>
            </a:endParaRPr>
          </a:p>
        </p:txBody>
      </p:sp>
      <p:sp>
        <p:nvSpPr>
          <p:cNvPr id="115" name="二等辺三角形 114"/>
          <p:cNvSpPr/>
          <p:nvPr/>
        </p:nvSpPr>
        <p:spPr>
          <a:xfrm rot="5400000">
            <a:off x="10261576" y="8982849"/>
            <a:ext cx="317328" cy="201056"/>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吹き出し 5"/>
          <p:cNvSpPr/>
          <p:nvPr/>
        </p:nvSpPr>
        <p:spPr>
          <a:xfrm>
            <a:off x="5320937" y="7869995"/>
            <a:ext cx="2207878" cy="767207"/>
          </a:xfrm>
          <a:prstGeom prst="wedgeRoundRectCallout">
            <a:avLst>
              <a:gd name="adj1" fmla="val -5800"/>
              <a:gd name="adj2" fmla="val 67967"/>
              <a:gd name="adj3" fmla="val 16667"/>
            </a:avLst>
          </a:prstGeom>
          <a:solidFill>
            <a:schemeClr val="tx2">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テキスト ボックス 113"/>
          <p:cNvSpPr txBox="1"/>
          <p:nvPr/>
        </p:nvSpPr>
        <p:spPr>
          <a:xfrm>
            <a:off x="5333380" y="7824936"/>
            <a:ext cx="2211553" cy="861774"/>
          </a:xfrm>
          <a:prstGeom prst="rect">
            <a:avLst/>
          </a:prstGeom>
          <a:noFill/>
          <a:ln w="0">
            <a:noFill/>
          </a:ln>
        </p:spPr>
        <p:txBody>
          <a:bodyPr wrap="square" rtlCol="0">
            <a:spAutoFit/>
          </a:bodyPr>
          <a:lstStyle/>
          <a:p>
            <a:r>
              <a:rPr lang="ja-JP" altLang="en-US" sz="1000" b="1" dirty="0" smtClean="0">
                <a:latin typeface="Meiryo UI" panose="020B0604030504040204" pitchFamily="50" charset="-128"/>
                <a:ea typeface="Meiryo UI" panose="020B0604030504040204" pitchFamily="50" charset="-128"/>
              </a:rPr>
              <a:t>「従業員が勤務する飲食店への努力義務についても、十分</a:t>
            </a:r>
            <a:r>
              <a:rPr lang="ja-JP" altLang="en-US" sz="1000" b="1" dirty="0">
                <a:latin typeface="Meiryo UI" panose="020B0604030504040204" pitchFamily="50" charset="-128"/>
                <a:ea typeface="Meiryo UI" panose="020B0604030504040204" pitchFamily="50" charset="-128"/>
              </a:rPr>
              <a:t>な準備</a:t>
            </a:r>
            <a:r>
              <a:rPr lang="ja-JP" altLang="en-US" sz="1000" b="1" dirty="0" smtClean="0">
                <a:latin typeface="Meiryo UI" panose="020B0604030504040204" pitchFamily="50" charset="-128"/>
                <a:ea typeface="Meiryo UI" panose="020B0604030504040204" pitchFamily="50" charset="-128"/>
              </a:rPr>
              <a:t>期間を</a:t>
            </a:r>
            <a:r>
              <a:rPr lang="ja-JP" altLang="en-US" sz="1000" b="1" dirty="0">
                <a:latin typeface="Meiryo UI" panose="020B0604030504040204" pitchFamily="50" charset="-128"/>
                <a:ea typeface="Meiryo UI" panose="020B0604030504040204" pitchFamily="50" charset="-128"/>
              </a:rPr>
              <a:t>もうける</a:t>
            </a:r>
            <a:r>
              <a:rPr lang="ja-JP" altLang="en-US" sz="1000" b="1" dirty="0" smtClean="0">
                <a:latin typeface="Meiryo UI" panose="020B0604030504040204" pitchFamily="50" charset="-128"/>
                <a:ea typeface="Meiryo UI" panose="020B0604030504040204" pitchFamily="50" charset="-128"/>
              </a:rPr>
              <a:t>べき」と</a:t>
            </a:r>
            <a:r>
              <a:rPr lang="ja-JP" altLang="en-US" sz="1000" b="1" dirty="0">
                <a:latin typeface="Meiryo UI" panose="020B0604030504040204" pitchFamily="50" charset="-128"/>
                <a:ea typeface="Meiryo UI" panose="020B0604030504040204" pitchFamily="50" charset="-128"/>
              </a:rPr>
              <a:t>の</a:t>
            </a:r>
            <a:r>
              <a:rPr lang="ja-JP" altLang="en-US" sz="1000" b="1" dirty="0" smtClean="0">
                <a:latin typeface="Meiryo UI" panose="020B0604030504040204" pitchFamily="50" charset="-128"/>
                <a:ea typeface="Meiryo UI" panose="020B0604030504040204" pitchFamily="50" charset="-128"/>
              </a:rPr>
              <a:t>パブコメ</a:t>
            </a:r>
            <a:r>
              <a:rPr lang="ja-JP" altLang="en-US" sz="1000" b="1" dirty="0">
                <a:latin typeface="Meiryo UI" panose="020B0604030504040204" pitchFamily="50" charset="-128"/>
                <a:ea typeface="Meiryo UI" panose="020B0604030504040204" pitchFamily="50" charset="-128"/>
              </a:rPr>
              <a:t>、団体要望</a:t>
            </a:r>
            <a:r>
              <a:rPr lang="ja-JP" altLang="en-US" sz="1000" b="1" dirty="0" smtClean="0">
                <a:latin typeface="Meiryo UI" panose="020B0604030504040204" pitchFamily="50" charset="-128"/>
                <a:ea typeface="Meiryo UI" panose="020B0604030504040204" pitchFamily="50" charset="-128"/>
              </a:rPr>
              <a:t>の意見を受け、施行日を変更</a:t>
            </a:r>
            <a:endParaRPr lang="en-US" altLang="ja-JP" sz="1000" b="1" dirty="0" smtClean="0">
              <a:latin typeface="Meiryo UI" panose="020B0604030504040204" pitchFamily="50" charset="-128"/>
              <a:ea typeface="Meiryo UI" panose="020B0604030504040204" pitchFamily="50" charset="-128"/>
            </a:endParaRPr>
          </a:p>
          <a:p>
            <a:pPr algn="ctr">
              <a:lnSpc>
                <a:spcPct val="100000"/>
              </a:lnSpc>
            </a:pPr>
            <a:r>
              <a:rPr lang="en-US" altLang="ja-JP" sz="1000" b="1" dirty="0" smtClean="0">
                <a:latin typeface="Meiryo UI" panose="020B0604030504040204" pitchFamily="50" charset="-128"/>
                <a:ea typeface="Meiryo UI" panose="020B0604030504040204" pitchFamily="50" charset="-128"/>
              </a:rPr>
              <a:t>【2020</a:t>
            </a:r>
            <a:r>
              <a:rPr lang="ja-JP" altLang="en-US" sz="1000" b="1" dirty="0" smtClean="0">
                <a:latin typeface="Meiryo UI" panose="020B0604030504040204" pitchFamily="50" charset="-128"/>
                <a:ea typeface="Meiryo UI" panose="020B0604030504040204" pitchFamily="50" charset="-128"/>
              </a:rPr>
              <a:t>年４月→</a:t>
            </a:r>
            <a:r>
              <a:rPr lang="en-US" altLang="ja-JP" sz="1000" b="1" dirty="0" smtClean="0">
                <a:latin typeface="Meiryo UI" panose="020B0604030504040204" pitchFamily="50" charset="-128"/>
                <a:ea typeface="Meiryo UI" panose="020B0604030504040204" pitchFamily="50" charset="-128"/>
              </a:rPr>
              <a:t>2022</a:t>
            </a:r>
            <a:r>
              <a:rPr lang="ja-JP" altLang="en-US" sz="1000" b="1" dirty="0" smtClean="0">
                <a:latin typeface="Meiryo UI" panose="020B0604030504040204" pitchFamily="50" charset="-128"/>
                <a:ea typeface="Meiryo UI" panose="020B0604030504040204" pitchFamily="50" charset="-128"/>
              </a:rPr>
              <a:t>年４月</a:t>
            </a:r>
            <a:r>
              <a:rPr lang="en-US" altLang="ja-JP" sz="1000" b="1" dirty="0" smtClean="0">
                <a:latin typeface="Meiryo UI" panose="020B0604030504040204" pitchFamily="50" charset="-128"/>
                <a:ea typeface="Meiryo UI" panose="020B0604030504040204" pitchFamily="50" charset="-128"/>
              </a:rPr>
              <a:t>】</a:t>
            </a:r>
            <a:endParaRPr lang="en-US" altLang="zh-TW" sz="1000" b="1" dirty="0">
              <a:latin typeface="Meiryo UI" panose="020B0604030504040204" pitchFamily="50" charset="-128"/>
              <a:ea typeface="Meiryo UI" panose="020B0604030504040204" pitchFamily="50" charset="-128"/>
            </a:endParaRPr>
          </a:p>
        </p:txBody>
      </p:sp>
      <p:sp>
        <p:nvSpPr>
          <p:cNvPr id="116" name="正方形/長方形 115"/>
          <p:cNvSpPr/>
          <p:nvPr/>
        </p:nvSpPr>
        <p:spPr>
          <a:xfrm>
            <a:off x="7840960" y="9280960"/>
            <a:ext cx="4833161" cy="272168"/>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tIns="90000" rtlCol="0" anchor="t" anchorCtr="0"/>
          <a:lstStyle/>
          <a:p>
            <a:pPr>
              <a:lnSpc>
                <a:spcPts val="1400"/>
              </a:lnSpc>
            </a:pPr>
            <a:r>
              <a:rPr lang="en-US" altLang="ja-JP" sz="1000" dirty="0" smtClean="0">
                <a:latin typeface="Meiryo UI" panose="020B0604030504040204" pitchFamily="50" charset="-128"/>
                <a:ea typeface="Meiryo UI" panose="020B0604030504040204" pitchFamily="50" charset="-128"/>
              </a:rPr>
              <a:t>※2022</a:t>
            </a:r>
            <a:r>
              <a:rPr lang="ja-JP" altLang="en-US" sz="1000" dirty="0" smtClean="0">
                <a:latin typeface="Meiryo UI" panose="020B0604030504040204" pitchFamily="50" charset="-128"/>
                <a:ea typeface="Meiryo UI" panose="020B0604030504040204" pitchFamily="50" charset="-128"/>
              </a:rPr>
              <a:t>年を目途として府内の取組状況等を踏まえ、必要な場合は措置を講ずる。</a:t>
            </a:r>
            <a:endParaRPr lang="ja-JP"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441851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角丸四角形 78"/>
          <p:cNvSpPr/>
          <p:nvPr/>
        </p:nvSpPr>
        <p:spPr>
          <a:xfrm>
            <a:off x="109293" y="6121239"/>
            <a:ext cx="6361868" cy="3360706"/>
          </a:xfrm>
          <a:prstGeom prst="roundRect">
            <a:avLst>
              <a:gd name="adj" fmla="val 895"/>
            </a:avLst>
          </a:prstGeom>
          <a:noFill/>
          <a:ln w="3175">
            <a:solidFill>
              <a:schemeClr val="tx1"/>
            </a:solidFill>
          </a:ln>
        </p:spPr>
        <p:style>
          <a:lnRef idx="2">
            <a:schemeClr val="accent6"/>
          </a:lnRef>
          <a:fillRef idx="1">
            <a:schemeClr val="lt1"/>
          </a:fillRef>
          <a:effectRef idx="0">
            <a:schemeClr val="accent6"/>
          </a:effectRef>
          <a:fontRef idx="minor">
            <a:schemeClr val="dk1"/>
          </a:fontRef>
        </p:style>
        <p:txBody>
          <a:bodyPr wrap="square" rtlCol="0" anchor="t" anchorCtr="0">
            <a:noAutofit/>
          </a:bodyPr>
          <a:lstStyle/>
          <a:p>
            <a:pPr>
              <a:lnSpc>
                <a:spcPct val="150000"/>
              </a:lnSpc>
            </a:pPr>
            <a:endParaRPr lang="en-US" altLang="ja-JP" sz="1200" b="1" dirty="0" smtClean="0">
              <a:latin typeface="Meiryo UI" panose="020B0604030504040204" pitchFamily="50" charset="-128"/>
              <a:ea typeface="Meiryo UI" panose="020B0604030504040204" pitchFamily="50" charset="-128"/>
            </a:endParaRPr>
          </a:p>
        </p:txBody>
      </p:sp>
      <p:sp>
        <p:nvSpPr>
          <p:cNvPr id="94" name="Line 5"/>
          <p:cNvSpPr>
            <a:spLocks noChangeShapeType="1"/>
          </p:cNvSpPr>
          <p:nvPr/>
        </p:nvSpPr>
        <p:spPr bwMode="auto">
          <a:xfrm flipV="1">
            <a:off x="0" y="530108"/>
            <a:ext cx="12816316" cy="1"/>
          </a:xfrm>
          <a:prstGeom prst="line">
            <a:avLst/>
          </a:prstGeom>
          <a:noFill/>
          <a:ln w="57150">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45" name="テキスト ボックス 144"/>
          <p:cNvSpPr txBox="1"/>
          <p:nvPr/>
        </p:nvSpPr>
        <p:spPr>
          <a:xfrm>
            <a:off x="5725" y="61597"/>
            <a:ext cx="10787563" cy="830997"/>
          </a:xfrm>
          <a:prstGeom prst="rect">
            <a:avLst/>
          </a:prstGeom>
          <a:noFill/>
        </p:spPr>
        <p:txBody>
          <a:bodyPr wrap="square" rtlCol="0">
            <a:spAutoFit/>
          </a:bodyPr>
          <a:lstStyle/>
          <a:p>
            <a:r>
              <a:rPr lang="ja-JP" altLang="en-US" sz="2400" dirty="0" smtClean="0"/>
              <a:t>改正法</a:t>
            </a:r>
            <a:r>
              <a:rPr lang="ja-JP" altLang="en-US" sz="2400" dirty="0"/>
              <a:t>と</a:t>
            </a:r>
            <a:r>
              <a:rPr lang="ja-JP" altLang="en-US" sz="2400" dirty="0" smtClean="0"/>
              <a:t>条例（案）の</a:t>
            </a:r>
            <a:r>
              <a:rPr lang="ja-JP" altLang="en-US" sz="2400" dirty="0" smtClean="0"/>
              <a:t>比較及び環境整備等に関する取り組み</a:t>
            </a:r>
            <a:endParaRPr lang="ja-JP" altLang="en-US" sz="2400" dirty="0"/>
          </a:p>
          <a:p>
            <a:endParaRPr lang="en-US" altLang="ja-JP" sz="2400" dirty="0" smtClean="0"/>
          </a:p>
        </p:txBody>
      </p:sp>
      <p:sp>
        <p:nvSpPr>
          <p:cNvPr id="111" name="角丸四角形 110"/>
          <p:cNvSpPr/>
          <p:nvPr/>
        </p:nvSpPr>
        <p:spPr>
          <a:xfrm>
            <a:off x="6435714" y="727346"/>
            <a:ext cx="4644248" cy="345600"/>
          </a:xfrm>
          <a:prstGeom prst="roundRect">
            <a:avLst>
              <a:gd name="adj" fmla="val 43447"/>
            </a:avLst>
          </a:prstGeom>
          <a:solidFill>
            <a:srgbClr val="002060"/>
          </a:solidFill>
          <a:ln>
            <a:noFill/>
          </a:ln>
          <a:effectLst/>
          <a:scene3d>
            <a:camera prst="orthographicFront">
              <a:rot lat="0" lon="0" rev="0"/>
            </a:camera>
            <a:lightRig rig="balanced" dir="t">
              <a:rot lat="0" lon="0" rev="8700000"/>
            </a:lightRig>
          </a:scene3d>
          <a:sp3d>
            <a:bevelT w="190500" h="38100"/>
          </a:sp3d>
        </p:spPr>
        <p:style>
          <a:lnRef idx="2">
            <a:schemeClr val="accent6"/>
          </a:lnRef>
          <a:fillRef idx="1">
            <a:schemeClr val="lt1"/>
          </a:fillRef>
          <a:effectRef idx="0">
            <a:schemeClr val="accent6"/>
          </a:effectRef>
          <a:fontRef idx="minor">
            <a:schemeClr val="dk1"/>
          </a:fontRef>
        </p:style>
        <p:txBody>
          <a:bodyPr tIns="0" bIns="36000" rtlCol="0" anchor="ctr"/>
          <a:lstStyle/>
          <a:p>
            <a:r>
              <a:rPr lang="ja-JP" altLang="en-US" sz="1400" b="1" dirty="0">
                <a:solidFill>
                  <a:schemeClr val="bg1"/>
                </a:solidFill>
                <a:latin typeface="+mj-ea"/>
                <a:ea typeface="+mj-ea"/>
                <a:cs typeface="Arial Unicode MS" pitchFamily="50" charset="-128"/>
              </a:rPr>
              <a:t>■</a:t>
            </a:r>
            <a:r>
              <a:rPr lang="ja-JP" altLang="en-US" sz="1400" b="1" dirty="0" smtClean="0">
                <a:solidFill>
                  <a:schemeClr val="bg1"/>
                </a:solidFill>
                <a:latin typeface="+mj-ea"/>
                <a:ea typeface="+mj-ea"/>
                <a:cs typeface="Arial Unicode MS" pitchFamily="50" charset="-128"/>
              </a:rPr>
              <a:t>　府内飲食店の喫煙</a:t>
            </a:r>
            <a:r>
              <a:rPr lang="ja-JP" altLang="en-US" sz="1400" b="1" dirty="0">
                <a:solidFill>
                  <a:schemeClr val="bg1"/>
                </a:solidFill>
                <a:latin typeface="+mj-ea"/>
                <a:ea typeface="+mj-ea"/>
                <a:cs typeface="Arial Unicode MS" pitchFamily="50" charset="-128"/>
              </a:rPr>
              <a:t>状況</a:t>
            </a:r>
            <a:r>
              <a:rPr lang="ja-JP" altLang="en-US" sz="1400" b="1" dirty="0" smtClean="0">
                <a:solidFill>
                  <a:schemeClr val="bg1"/>
                </a:solidFill>
                <a:latin typeface="+mj-ea"/>
                <a:ea typeface="+mj-ea"/>
                <a:cs typeface="Arial Unicode MS" pitchFamily="50" charset="-128"/>
              </a:rPr>
              <a:t>の変化</a:t>
            </a:r>
            <a:endParaRPr lang="ja-JP" altLang="en-US" sz="1400" b="1" dirty="0">
              <a:solidFill>
                <a:schemeClr val="bg1"/>
              </a:solidFill>
              <a:latin typeface="+mj-ea"/>
              <a:ea typeface="+mj-ea"/>
              <a:cs typeface="Arial Unicode MS" pitchFamily="50" charset="-128"/>
            </a:endParaRPr>
          </a:p>
        </p:txBody>
      </p:sp>
      <p:sp>
        <p:nvSpPr>
          <p:cNvPr id="101" name="正方形/長方形 100"/>
          <p:cNvSpPr/>
          <p:nvPr/>
        </p:nvSpPr>
        <p:spPr>
          <a:xfrm>
            <a:off x="6471161" y="1792492"/>
            <a:ext cx="6238944" cy="3594171"/>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102" name="正方形/長方形 101"/>
          <p:cNvSpPr/>
          <p:nvPr/>
        </p:nvSpPr>
        <p:spPr>
          <a:xfrm>
            <a:off x="6498786" y="1814314"/>
            <a:ext cx="6222889" cy="14255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110" name="テキスト ボックス 109"/>
          <p:cNvSpPr txBox="1"/>
          <p:nvPr/>
        </p:nvSpPr>
        <p:spPr>
          <a:xfrm>
            <a:off x="10903748" y="1394417"/>
            <a:ext cx="2049780" cy="461665"/>
          </a:xfrm>
          <a:prstGeom prst="rect">
            <a:avLst/>
          </a:prstGeom>
          <a:noFill/>
        </p:spPr>
        <p:txBody>
          <a:bodyPr wrap="square" rtlCol="0">
            <a:spAutoFit/>
          </a:bodyPr>
          <a:lstStyle/>
          <a:p>
            <a:pPr algn="ctr"/>
            <a:r>
              <a:rPr kumimoji="1" lang="ja-JP" altLang="en-US" sz="800" b="1" dirty="0" smtClean="0"/>
              <a:t>別に法律で定める日</a:t>
            </a:r>
            <a:endParaRPr kumimoji="1" lang="en-US" altLang="ja-JP" sz="800" b="1" dirty="0" smtClean="0"/>
          </a:p>
          <a:p>
            <a:pPr algn="ctr"/>
            <a:r>
              <a:rPr lang="ja-JP" altLang="en-US" sz="800" b="1" dirty="0" smtClean="0"/>
              <a:t>（経過措置</a:t>
            </a:r>
            <a:r>
              <a:rPr lang="ja-JP" altLang="en-US" sz="800" b="1" dirty="0"/>
              <a:t>終了</a:t>
            </a:r>
            <a:r>
              <a:rPr lang="ja-JP" altLang="en-US" sz="800" b="1" dirty="0" smtClean="0"/>
              <a:t>）</a:t>
            </a:r>
            <a:endParaRPr lang="en-US" altLang="ja-JP" sz="800" b="1" dirty="0" smtClean="0"/>
          </a:p>
          <a:p>
            <a:pPr algn="ctr"/>
            <a:r>
              <a:rPr kumimoji="1" lang="ja-JP" altLang="en-US" sz="800" b="1" dirty="0" smtClean="0"/>
              <a:t>▼</a:t>
            </a:r>
            <a:endParaRPr kumimoji="1" lang="ja-JP" altLang="en-US" sz="800" b="1" dirty="0"/>
          </a:p>
        </p:txBody>
      </p:sp>
      <p:sp>
        <p:nvSpPr>
          <p:cNvPr id="115" name="直角三角形 114"/>
          <p:cNvSpPr/>
          <p:nvPr/>
        </p:nvSpPr>
        <p:spPr>
          <a:xfrm flipH="1" flipV="1">
            <a:off x="6959421" y="3222346"/>
            <a:ext cx="5741569" cy="1256264"/>
          </a:xfrm>
          <a:prstGeom prst="rtTriangle">
            <a:avLst/>
          </a:prstGeom>
          <a:solidFill>
            <a:schemeClr val="bg1"/>
          </a:solidFill>
          <a:ln w="222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117" name="直角三角形 116"/>
          <p:cNvSpPr/>
          <p:nvPr/>
        </p:nvSpPr>
        <p:spPr>
          <a:xfrm rot="10800000" flipH="1" flipV="1">
            <a:off x="6495668" y="3131594"/>
            <a:ext cx="670177" cy="116585"/>
          </a:xfrm>
          <a:prstGeom prst="r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118" name="右矢印 117"/>
          <p:cNvSpPr/>
          <p:nvPr/>
        </p:nvSpPr>
        <p:spPr>
          <a:xfrm>
            <a:off x="7001675" y="4694634"/>
            <a:ext cx="4906981" cy="266703"/>
          </a:xfrm>
          <a:prstGeom prst="rightArrow">
            <a:avLst/>
          </a:prstGeom>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grpSp>
        <p:nvGrpSpPr>
          <p:cNvPr id="124" name="Group 4"/>
          <p:cNvGrpSpPr>
            <a:grpSpLocks noChangeAspect="1"/>
          </p:cNvGrpSpPr>
          <p:nvPr/>
        </p:nvGrpSpPr>
        <p:grpSpPr bwMode="auto">
          <a:xfrm>
            <a:off x="9368952" y="2160243"/>
            <a:ext cx="2232655" cy="1123013"/>
            <a:chOff x="2504" y="1488"/>
            <a:chExt cx="2672" cy="1344"/>
          </a:xfrm>
        </p:grpSpPr>
        <p:sp>
          <p:nvSpPr>
            <p:cNvPr id="125" name="AutoShape 3"/>
            <p:cNvSpPr>
              <a:spLocks noChangeAspect="1" noChangeArrowheads="1" noTextEdit="1"/>
            </p:cNvSpPr>
            <p:nvPr/>
          </p:nvSpPr>
          <p:spPr bwMode="auto">
            <a:xfrm>
              <a:off x="2504" y="1488"/>
              <a:ext cx="2672" cy="1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sz="800"/>
            </a:p>
          </p:txBody>
        </p:sp>
        <p:pic>
          <p:nvPicPr>
            <p:cNvPr id="12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4" y="1488"/>
              <a:ext cx="2678" cy="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7" name="Group 12"/>
          <p:cNvGrpSpPr>
            <a:grpSpLocks noChangeAspect="1"/>
          </p:cNvGrpSpPr>
          <p:nvPr/>
        </p:nvGrpSpPr>
        <p:grpSpPr bwMode="auto">
          <a:xfrm>
            <a:off x="7001676" y="3465780"/>
            <a:ext cx="809489" cy="601679"/>
            <a:chOff x="4402" y="2779"/>
            <a:chExt cx="1005" cy="747"/>
          </a:xfrm>
        </p:grpSpPr>
        <p:sp>
          <p:nvSpPr>
            <p:cNvPr id="128" name="AutoShape 11"/>
            <p:cNvSpPr>
              <a:spLocks noChangeAspect="1" noChangeArrowheads="1" noTextEdit="1"/>
            </p:cNvSpPr>
            <p:nvPr/>
          </p:nvSpPr>
          <p:spPr bwMode="auto">
            <a:xfrm>
              <a:off x="4402" y="2779"/>
              <a:ext cx="1005" cy="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sz="800"/>
            </a:p>
          </p:txBody>
        </p:sp>
        <p:pic>
          <p:nvPicPr>
            <p:cNvPr id="129"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02" y="2779"/>
              <a:ext cx="1011" cy="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130" name="直線コネクタ 129"/>
          <p:cNvCxnSpPr/>
          <p:nvPr/>
        </p:nvCxnSpPr>
        <p:spPr>
          <a:xfrm>
            <a:off x="9485523" y="1773507"/>
            <a:ext cx="7837" cy="3657445"/>
          </a:xfrm>
          <a:prstGeom prst="lin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31" name="直角三角形 130"/>
          <p:cNvSpPr/>
          <p:nvPr/>
        </p:nvSpPr>
        <p:spPr>
          <a:xfrm>
            <a:off x="9519538" y="3795924"/>
            <a:ext cx="3261955" cy="681716"/>
          </a:xfrm>
          <a:prstGeom prst="r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132" name="直角三角形 131"/>
          <p:cNvSpPr/>
          <p:nvPr/>
        </p:nvSpPr>
        <p:spPr>
          <a:xfrm flipH="1" flipV="1">
            <a:off x="9378071" y="4355043"/>
            <a:ext cx="3288772" cy="297503"/>
          </a:xfrm>
          <a:prstGeom prst="r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134" name="テキスト ボックス 133"/>
          <p:cNvSpPr txBox="1"/>
          <p:nvPr/>
        </p:nvSpPr>
        <p:spPr>
          <a:xfrm>
            <a:off x="9579776" y="4609210"/>
            <a:ext cx="2139482" cy="461665"/>
          </a:xfrm>
          <a:prstGeom prst="rect">
            <a:avLst/>
          </a:prstGeom>
          <a:solidFill>
            <a:schemeClr val="bg1"/>
          </a:solidFill>
        </p:spPr>
        <p:txBody>
          <a:bodyPr wrap="square" rtlCol="0">
            <a:spAutoFit/>
          </a:bodyPr>
          <a:lstStyle/>
          <a:p>
            <a:pPr algn="ctr"/>
            <a:r>
              <a:rPr lang="en-US" altLang="ja-JP" sz="700" b="1" dirty="0" smtClean="0"/>
              <a:t>【</a:t>
            </a:r>
            <a:r>
              <a:rPr lang="ja-JP" altLang="en-US" sz="700" b="1" dirty="0"/>
              <a:t>条例</a:t>
            </a:r>
            <a:r>
              <a:rPr lang="ja-JP" altLang="en-US" sz="700" b="1" dirty="0" smtClean="0"/>
              <a:t>に基づく経過措置</a:t>
            </a:r>
            <a:r>
              <a:rPr lang="en-US" altLang="ja-JP" sz="700" b="1" dirty="0" smtClean="0"/>
              <a:t>】</a:t>
            </a:r>
          </a:p>
          <a:p>
            <a:r>
              <a:rPr lang="ja-JP" altLang="en-US" sz="700" dirty="0"/>
              <a:t>・個人又は中小企業が</a:t>
            </a:r>
            <a:r>
              <a:rPr lang="ja-JP" altLang="en-US" sz="700" dirty="0" smtClean="0"/>
              <a:t>経営、客席面積</a:t>
            </a:r>
            <a:r>
              <a:rPr lang="en-US" altLang="ja-JP" sz="1000" b="1" dirty="0" smtClean="0"/>
              <a:t>30</a:t>
            </a:r>
            <a:r>
              <a:rPr lang="ja-JP" altLang="en-US" sz="1000" b="1" dirty="0"/>
              <a:t>㎡</a:t>
            </a:r>
            <a:r>
              <a:rPr lang="ja-JP" altLang="en-US" sz="700" b="1" dirty="0"/>
              <a:t>以下</a:t>
            </a:r>
            <a:endParaRPr lang="en-US" altLang="ja-JP" sz="700" b="1" dirty="0"/>
          </a:p>
          <a:p>
            <a:pPr algn="ctr"/>
            <a:r>
              <a:rPr kumimoji="1" lang="ja-JP" altLang="en-US" sz="700" dirty="0" smtClean="0"/>
              <a:t>（掲示により店内で喫煙可）</a:t>
            </a:r>
            <a:endParaRPr kumimoji="1" lang="ja-JP" altLang="en-US" sz="700" dirty="0"/>
          </a:p>
        </p:txBody>
      </p:sp>
      <p:sp>
        <p:nvSpPr>
          <p:cNvPr id="135" name="右矢印 134"/>
          <p:cNvSpPr/>
          <p:nvPr/>
        </p:nvSpPr>
        <p:spPr>
          <a:xfrm>
            <a:off x="8159387" y="5023196"/>
            <a:ext cx="3749270" cy="340840"/>
          </a:xfrm>
          <a:prstGeom prst="rightArrow">
            <a:avLst/>
          </a:prstGeom>
          <a:solidFill>
            <a:schemeClr val="accent1">
              <a:lumMod val="20000"/>
              <a:lumOff val="80000"/>
            </a:schemeClr>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700" dirty="0">
                <a:solidFill>
                  <a:schemeClr val="tx1"/>
                </a:solidFill>
              </a:rPr>
              <a:t>【</a:t>
            </a:r>
            <a:r>
              <a:rPr lang="ja-JP" altLang="en-US" sz="700" dirty="0">
                <a:solidFill>
                  <a:schemeClr val="tx1"/>
                </a:solidFill>
              </a:rPr>
              <a:t>条例に基づく努力義務</a:t>
            </a:r>
            <a:r>
              <a:rPr lang="en-US" altLang="ja-JP" sz="700" dirty="0">
                <a:solidFill>
                  <a:schemeClr val="tx1"/>
                </a:solidFill>
              </a:rPr>
              <a:t>】</a:t>
            </a:r>
            <a:r>
              <a:rPr lang="ja-JP" altLang="en-US" sz="700" dirty="0" smtClean="0">
                <a:solidFill>
                  <a:schemeClr val="tx1"/>
                </a:solidFill>
              </a:rPr>
              <a:t>従業員を雇用している飲食店については、原則屋内</a:t>
            </a:r>
            <a:r>
              <a:rPr lang="ja-JP" altLang="en-US" sz="700" dirty="0">
                <a:solidFill>
                  <a:schemeClr val="tx1"/>
                </a:solidFill>
              </a:rPr>
              <a:t>禁煙に</a:t>
            </a:r>
            <a:r>
              <a:rPr lang="ja-JP" altLang="en-US" sz="700" dirty="0" smtClean="0">
                <a:solidFill>
                  <a:schemeClr val="tx1"/>
                </a:solidFill>
              </a:rPr>
              <a:t>努める</a:t>
            </a:r>
            <a:endParaRPr kumimoji="1" lang="ja-JP" altLang="en-US" sz="700" dirty="0">
              <a:solidFill>
                <a:schemeClr val="tx1"/>
              </a:solidFill>
            </a:endParaRPr>
          </a:p>
        </p:txBody>
      </p:sp>
      <p:sp>
        <p:nvSpPr>
          <p:cNvPr id="136" name="テキスト ボックス 135"/>
          <p:cNvSpPr txBox="1"/>
          <p:nvPr/>
        </p:nvSpPr>
        <p:spPr>
          <a:xfrm>
            <a:off x="6404703" y="1398603"/>
            <a:ext cx="1148225" cy="461665"/>
          </a:xfrm>
          <a:prstGeom prst="rect">
            <a:avLst/>
          </a:prstGeom>
          <a:noFill/>
        </p:spPr>
        <p:txBody>
          <a:bodyPr wrap="square" rtlCol="0">
            <a:spAutoFit/>
          </a:bodyPr>
          <a:lstStyle/>
          <a:p>
            <a:pPr algn="ctr"/>
            <a:r>
              <a:rPr kumimoji="1" lang="en-US" altLang="ja-JP" sz="800" b="1" dirty="0" smtClean="0"/>
              <a:t>2020.4</a:t>
            </a:r>
          </a:p>
          <a:p>
            <a:pPr algn="ctr"/>
            <a:r>
              <a:rPr lang="ja-JP" altLang="en-US" sz="800" b="1" dirty="0" smtClean="0"/>
              <a:t>（法全面施行）</a:t>
            </a:r>
            <a:endParaRPr lang="en-US" altLang="ja-JP" sz="800" b="1" dirty="0" smtClean="0"/>
          </a:p>
          <a:p>
            <a:pPr algn="ctr"/>
            <a:r>
              <a:rPr kumimoji="1" lang="ja-JP" altLang="en-US" sz="800" b="1" dirty="0" smtClean="0"/>
              <a:t>▼　　</a:t>
            </a:r>
            <a:endParaRPr kumimoji="1" lang="ja-JP" altLang="en-US" sz="800" b="1" dirty="0"/>
          </a:p>
        </p:txBody>
      </p:sp>
      <p:sp>
        <p:nvSpPr>
          <p:cNvPr id="137" name="テキスト ボックス 136"/>
          <p:cNvSpPr txBox="1"/>
          <p:nvPr/>
        </p:nvSpPr>
        <p:spPr>
          <a:xfrm>
            <a:off x="8832160" y="1261082"/>
            <a:ext cx="1309700" cy="584775"/>
          </a:xfrm>
          <a:prstGeom prst="rect">
            <a:avLst/>
          </a:prstGeom>
          <a:noFill/>
        </p:spPr>
        <p:txBody>
          <a:bodyPr wrap="square" rtlCol="0">
            <a:spAutoFit/>
          </a:bodyPr>
          <a:lstStyle/>
          <a:p>
            <a:pPr algn="ctr"/>
            <a:r>
              <a:rPr kumimoji="1" lang="en-US" altLang="ja-JP" sz="800" b="1" dirty="0" smtClean="0"/>
              <a:t>2025.4</a:t>
            </a:r>
          </a:p>
          <a:p>
            <a:pPr algn="ctr"/>
            <a:r>
              <a:rPr lang="ja-JP" altLang="en-US" sz="800" b="1" dirty="0"/>
              <a:t>（飲食店等に係る部分を</a:t>
            </a:r>
          </a:p>
          <a:p>
            <a:pPr algn="ctr"/>
            <a:r>
              <a:rPr lang="ja-JP" altLang="en-US" sz="800" b="1" dirty="0"/>
              <a:t>含む全面</a:t>
            </a:r>
            <a:r>
              <a:rPr lang="ja-JP" altLang="en-US" sz="800" b="1" dirty="0" smtClean="0"/>
              <a:t>施行）</a:t>
            </a:r>
            <a:endParaRPr lang="en-US" altLang="ja-JP" sz="800" b="1" dirty="0" smtClean="0"/>
          </a:p>
          <a:p>
            <a:pPr algn="ctr"/>
            <a:r>
              <a:rPr kumimoji="1" lang="ja-JP" altLang="en-US" sz="800" b="1" dirty="0" smtClean="0"/>
              <a:t>▼</a:t>
            </a:r>
            <a:endParaRPr kumimoji="1" lang="ja-JP" altLang="en-US" sz="800" b="1" dirty="0"/>
          </a:p>
        </p:txBody>
      </p:sp>
      <p:sp>
        <p:nvSpPr>
          <p:cNvPr id="138" name="テキスト ボックス 137"/>
          <p:cNvSpPr txBox="1"/>
          <p:nvPr/>
        </p:nvSpPr>
        <p:spPr>
          <a:xfrm>
            <a:off x="9536486" y="3415282"/>
            <a:ext cx="2954603" cy="338554"/>
          </a:xfrm>
          <a:prstGeom prst="rect">
            <a:avLst/>
          </a:prstGeom>
          <a:noFill/>
        </p:spPr>
        <p:txBody>
          <a:bodyPr wrap="square" rtlCol="0">
            <a:spAutoFit/>
          </a:bodyPr>
          <a:lstStyle/>
          <a:p>
            <a:r>
              <a:rPr kumimoji="1" lang="ja-JP" altLang="en-US" sz="800" b="1" dirty="0" smtClean="0"/>
              <a:t>新規開設店舗</a:t>
            </a:r>
            <a:endParaRPr kumimoji="1" lang="en-US" altLang="ja-JP" sz="800" b="1" dirty="0" smtClean="0"/>
          </a:p>
          <a:p>
            <a:r>
              <a:rPr lang="ja-JP" altLang="en-US" sz="800" b="1" dirty="0"/>
              <a:t>　</a:t>
            </a:r>
            <a:r>
              <a:rPr lang="ja-JP" altLang="en-US" sz="800" b="1" dirty="0" smtClean="0"/>
              <a:t>　　＆新たに受動喫煙防止対策を実施した店舗</a:t>
            </a:r>
            <a:endParaRPr kumimoji="1" lang="ja-JP" altLang="en-US" sz="800" b="1" dirty="0"/>
          </a:p>
        </p:txBody>
      </p:sp>
      <p:sp>
        <p:nvSpPr>
          <p:cNvPr id="141" name="正方形/長方形 140"/>
          <p:cNvSpPr/>
          <p:nvPr/>
        </p:nvSpPr>
        <p:spPr>
          <a:xfrm flipV="1">
            <a:off x="9518351" y="4317802"/>
            <a:ext cx="2276446" cy="45719"/>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142" name="テキスト ボックス 141"/>
          <p:cNvSpPr txBox="1"/>
          <p:nvPr/>
        </p:nvSpPr>
        <p:spPr>
          <a:xfrm>
            <a:off x="9432756" y="4047560"/>
            <a:ext cx="2741174" cy="369332"/>
          </a:xfrm>
          <a:prstGeom prst="rect">
            <a:avLst/>
          </a:prstGeom>
          <a:noFill/>
        </p:spPr>
        <p:txBody>
          <a:bodyPr wrap="square" rtlCol="0">
            <a:spAutoFit/>
          </a:bodyPr>
          <a:lstStyle/>
          <a:p>
            <a:r>
              <a:rPr lang="en-US" altLang="ja-JP" sz="800" b="1" dirty="0" smtClean="0"/>
              <a:t>【</a:t>
            </a:r>
            <a:r>
              <a:rPr lang="ja-JP" altLang="en-US" sz="800" b="1" dirty="0" smtClean="0"/>
              <a:t>条例に基づく措置</a:t>
            </a:r>
            <a:r>
              <a:rPr lang="en-US" altLang="ja-JP" sz="800" b="1" dirty="0" smtClean="0"/>
              <a:t>】</a:t>
            </a:r>
          </a:p>
          <a:p>
            <a:r>
              <a:rPr lang="ja-JP" altLang="en-US" sz="800" b="1" dirty="0" smtClean="0"/>
              <a:t>　　客席面積</a:t>
            </a:r>
            <a:r>
              <a:rPr lang="en-US" altLang="ja-JP" sz="1000" b="1" dirty="0" smtClean="0"/>
              <a:t>30</a:t>
            </a:r>
            <a:r>
              <a:rPr lang="ja-JP" altLang="en-US" sz="1000" b="1" dirty="0" smtClean="0"/>
              <a:t>㎡</a:t>
            </a:r>
            <a:r>
              <a:rPr lang="ja-JP" altLang="en-US" sz="700" b="1" dirty="0" smtClean="0"/>
              <a:t>超</a:t>
            </a:r>
            <a:r>
              <a:rPr lang="ja-JP" altLang="en-US" sz="1000" b="1" dirty="0" smtClean="0"/>
              <a:t>～</a:t>
            </a:r>
            <a:r>
              <a:rPr lang="en-US" altLang="ja-JP" sz="1000" b="1" dirty="0" smtClean="0"/>
              <a:t>100</a:t>
            </a:r>
            <a:r>
              <a:rPr lang="ja-JP" altLang="en-US" sz="1000" b="1" dirty="0" smtClean="0"/>
              <a:t>㎡</a:t>
            </a:r>
            <a:r>
              <a:rPr lang="ja-JP" altLang="en-US" sz="700" b="1" dirty="0" smtClean="0"/>
              <a:t>以下</a:t>
            </a:r>
            <a:r>
              <a:rPr lang="ja-JP" altLang="en-US" sz="800" b="1" dirty="0" smtClean="0"/>
              <a:t>（原則屋内禁煙）</a:t>
            </a:r>
            <a:endParaRPr lang="en-US" altLang="ja-JP" sz="800" b="1" dirty="0" smtClean="0"/>
          </a:p>
        </p:txBody>
      </p:sp>
      <p:cxnSp>
        <p:nvCxnSpPr>
          <p:cNvPr id="143" name="直線コネクタ 142"/>
          <p:cNvCxnSpPr/>
          <p:nvPr/>
        </p:nvCxnSpPr>
        <p:spPr>
          <a:xfrm>
            <a:off x="9494105" y="3780069"/>
            <a:ext cx="0" cy="639762"/>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直線コネクタ 132"/>
          <p:cNvCxnSpPr/>
          <p:nvPr/>
        </p:nvCxnSpPr>
        <p:spPr>
          <a:xfrm>
            <a:off x="9485413" y="4398292"/>
            <a:ext cx="3216977" cy="283079"/>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sp>
        <p:nvSpPr>
          <p:cNvPr id="112" name="正方形/長方形 111"/>
          <p:cNvSpPr/>
          <p:nvPr/>
        </p:nvSpPr>
        <p:spPr>
          <a:xfrm>
            <a:off x="11928638" y="1797344"/>
            <a:ext cx="781466" cy="3580113"/>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121" name="大かっこ 120"/>
          <p:cNvSpPr/>
          <p:nvPr/>
        </p:nvSpPr>
        <p:spPr>
          <a:xfrm rot="5400000">
            <a:off x="11670084" y="4590787"/>
            <a:ext cx="793806" cy="191011"/>
          </a:xfrm>
          <a:prstGeom prst="bracketPair">
            <a:avLst/>
          </a:prstGeom>
          <a:ln>
            <a:solidFill>
              <a:schemeClr val="tx1">
                <a:alpha val="95000"/>
              </a:schemeClr>
            </a:solidFill>
          </a:ln>
        </p:spPr>
        <p:style>
          <a:lnRef idx="1">
            <a:schemeClr val="accent1"/>
          </a:lnRef>
          <a:fillRef idx="0">
            <a:schemeClr val="accent1"/>
          </a:fillRef>
          <a:effectRef idx="0">
            <a:schemeClr val="accent1"/>
          </a:effectRef>
          <a:fontRef idx="minor">
            <a:schemeClr val="tx1"/>
          </a:fontRef>
        </p:style>
        <p:txBody>
          <a:bodyPr vert="vert270" rtlCol="0" anchor="ctr"/>
          <a:lstStyle/>
          <a:p>
            <a:pPr algn="ctr"/>
            <a:endParaRPr kumimoji="1" lang="ja-JP" altLang="en-US" sz="800" b="1" dirty="0"/>
          </a:p>
        </p:txBody>
      </p:sp>
      <p:sp>
        <p:nvSpPr>
          <p:cNvPr id="119" name="右矢印 118"/>
          <p:cNvSpPr/>
          <p:nvPr/>
        </p:nvSpPr>
        <p:spPr>
          <a:xfrm>
            <a:off x="11951918" y="5021590"/>
            <a:ext cx="749072" cy="321116"/>
          </a:xfrm>
          <a:prstGeom prst="rightArrow">
            <a:avLst/>
          </a:prstGeom>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140" name="テキスト ボックス 139"/>
          <p:cNvSpPr txBox="1"/>
          <p:nvPr/>
        </p:nvSpPr>
        <p:spPr>
          <a:xfrm>
            <a:off x="12198040" y="1826075"/>
            <a:ext cx="307777" cy="3516631"/>
          </a:xfrm>
          <a:prstGeom prst="rect">
            <a:avLst/>
          </a:prstGeom>
          <a:solidFill>
            <a:schemeClr val="bg1"/>
          </a:solidFill>
          <a:ln>
            <a:solidFill>
              <a:schemeClr val="accent1">
                <a:shade val="50000"/>
              </a:schemeClr>
            </a:solidFill>
          </a:ln>
        </p:spPr>
        <p:txBody>
          <a:bodyPr vert="eaVert" wrap="square" rtlCol="0" anchor="ctr">
            <a:spAutoFit/>
          </a:bodyPr>
          <a:lstStyle/>
          <a:p>
            <a:pPr algn="ctr"/>
            <a:r>
              <a:rPr kumimoji="1" lang="ja-JP" altLang="en-US" sz="800" dirty="0" smtClean="0">
                <a:latin typeface="メイリオ" panose="020B0604030504040204" pitchFamily="50" charset="-128"/>
                <a:ea typeface="メイリオ" panose="020B0604030504040204" pitchFamily="50" charset="-128"/>
              </a:rPr>
              <a:t>改正法に</a:t>
            </a:r>
            <a:r>
              <a:rPr lang="ja-JP" altLang="en-US" sz="800" dirty="0" smtClean="0">
                <a:latin typeface="メイリオ" panose="020B0604030504040204" pitchFamily="50" charset="-128"/>
                <a:ea typeface="メイリオ" panose="020B0604030504040204" pitchFamily="50" charset="-128"/>
              </a:rPr>
              <a:t>基づき、原則屋内禁煙</a:t>
            </a:r>
            <a:endParaRPr kumimoji="1" lang="ja-JP" altLang="en-US" sz="800" dirty="0" smtClean="0">
              <a:latin typeface="メイリオ" panose="020B0604030504040204" pitchFamily="50" charset="-128"/>
              <a:ea typeface="メイリオ" panose="020B0604030504040204" pitchFamily="50" charset="-128"/>
            </a:endParaRPr>
          </a:p>
        </p:txBody>
      </p:sp>
      <p:cxnSp>
        <p:nvCxnSpPr>
          <p:cNvPr id="123" name="直線コネクタ 122"/>
          <p:cNvCxnSpPr/>
          <p:nvPr/>
        </p:nvCxnSpPr>
        <p:spPr>
          <a:xfrm>
            <a:off x="6956397" y="1782553"/>
            <a:ext cx="1890" cy="3594904"/>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直線コネクタ 112"/>
          <p:cNvCxnSpPr/>
          <p:nvPr/>
        </p:nvCxnSpPr>
        <p:spPr>
          <a:xfrm>
            <a:off x="6934309" y="3212113"/>
            <a:ext cx="4969217" cy="1080585"/>
          </a:xfrm>
          <a:prstGeom prst="line">
            <a:avLst/>
          </a:prstGeom>
        </p:spPr>
        <p:style>
          <a:lnRef idx="1">
            <a:schemeClr val="accent1"/>
          </a:lnRef>
          <a:fillRef idx="0">
            <a:schemeClr val="accent1"/>
          </a:fillRef>
          <a:effectRef idx="0">
            <a:schemeClr val="accent1"/>
          </a:effectRef>
          <a:fontRef idx="minor">
            <a:schemeClr val="tx1"/>
          </a:fontRef>
        </p:style>
      </p:cxnSp>
      <p:sp>
        <p:nvSpPr>
          <p:cNvPr id="120" name="テキスト ボックス 119"/>
          <p:cNvSpPr txBox="1"/>
          <p:nvPr/>
        </p:nvSpPr>
        <p:spPr>
          <a:xfrm>
            <a:off x="11915831" y="4361876"/>
            <a:ext cx="307777" cy="748830"/>
          </a:xfrm>
          <a:prstGeom prst="rect">
            <a:avLst/>
          </a:prstGeom>
          <a:noFill/>
          <a:ln>
            <a:noFill/>
          </a:ln>
        </p:spPr>
        <p:txBody>
          <a:bodyPr vert="eaVert" wrap="square" rtlCol="0">
            <a:spAutoFit/>
          </a:bodyPr>
          <a:lstStyle/>
          <a:p>
            <a:r>
              <a:rPr lang="ja-JP" altLang="en-US" sz="800" b="1" dirty="0" smtClean="0"/>
              <a:t>経過</a:t>
            </a:r>
            <a:r>
              <a:rPr lang="ja-JP" altLang="en-US" sz="800" b="1" dirty="0"/>
              <a:t>措置</a:t>
            </a:r>
            <a:r>
              <a:rPr lang="ja-JP" altLang="en-US" sz="800" b="1" dirty="0" smtClean="0"/>
              <a:t>終了</a:t>
            </a:r>
            <a:endParaRPr lang="en-US" altLang="ja-JP" sz="800" b="1" dirty="0" smtClean="0"/>
          </a:p>
        </p:txBody>
      </p:sp>
      <p:sp>
        <p:nvSpPr>
          <p:cNvPr id="103" name="角丸四角形 102"/>
          <p:cNvSpPr/>
          <p:nvPr/>
        </p:nvSpPr>
        <p:spPr>
          <a:xfrm>
            <a:off x="125586" y="998621"/>
            <a:ext cx="6207148" cy="4830352"/>
          </a:xfrm>
          <a:prstGeom prst="roundRect">
            <a:avLst>
              <a:gd name="adj" fmla="val 1686"/>
            </a:avLst>
          </a:prstGeom>
          <a:ln w="3175">
            <a:solidFill>
              <a:schemeClr val="tx1"/>
            </a:solidFill>
          </a:ln>
        </p:spPr>
        <p:style>
          <a:lnRef idx="2">
            <a:schemeClr val="accent6"/>
          </a:lnRef>
          <a:fillRef idx="1">
            <a:schemeClr val="lt1"/>
          </a:fillRef>
          <a:effectRef idx="0">
            <a:schemeClr val="accent6"/>
          </a:effectRef>
          <a:fontRef idx="minor">
            <a:schemeClr val="dk1"/>
          </a:fontRef>
        </p:style>
        <p:txBody>
          <a:bodyPr rtlCol="0" anchor="t" anchorCtr="0">
            <a:noAutofit/>
          </a:bodyPr>
          <a:lstStyle/>
          <a:p>
            <a:endParaRPr lang="en-US" altLang="ja-JP" sz="1400" dirty="0" smtClean="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endParaRPr>
          </a:p>
          <a:p>
            <a:endParaRPr lang="ja-JP" altLang="en-US" sz="1400" dirty="0">
              <a:latin typeface="Meiryo UI" panose="020B0604030504040204" pitchFamily="50" charset="-128"/>
              <a:ea typeface="Meiryo UI" panose="020B0604030504040204" pitchFamily="50" charset="-128"/>
            </a:endParaRPr>
          </a:p>
        </p:txBody>
      </p:sp>
      <p:sp>
        <p:nvSpPr>
          <p:cNvPr id="107" name="角丸四角形 106"/>
          <p:cNvSpPr/>
          <p:nvPr/>
        </p:nvSpPr>
        <p:spPr>
          <a:xfrm>
            <a:off x="135223" y="727346"/>
            <a:ext cx="2412000" cy="345600"/>
          </a:xfrm>
          <a:prstGeom prst="roundRect">
            <a:avLst>
              <a:gd name="adj" fmla="val 43447"/>
            </a:avLst>
          </a:prstGeom>
          <a:solidFill>
            <a:srgbClr val="002060"/>
          </a:solidFill>
          <a:ln>
            <a:noFill/>
          </a:ln>
          <a:effectLst/>
          <a:scene3d>
            <a:camera prst="orthographicFront">
              <a:rot lat="0" lon="0" rev="0"/>
            </a:camera>
            <a:lightRig rig="balanced" dir="t">
              <a:rot lat="0" lon="0" rev="8700000"/>
            </a:lightRig>
          </a:scene3d>
          <a:sp3d>
            <a:bevelT w="190500" h="38100"/>
          </a:sp3d>
        </p:spPr>
        <p:style>
          <a:lnRef idx="2">
            <a:schemeClr val="accent6"/>
          </a:lnRef>
          <a:fillRef idx="1">
            <a:schemeClr val="lt1"/>
          </a:fillRef>
          <a:effectRef idx="0">
            <a:schemeClr val="accent6"/>
          </a:effectRef>
          <a:fontRef idx="minor">
            <a:schemeClr val="dk1"/>
          </a:fontRef>
        </p:style>
        <p:txBody>
          <a:bodyPr tIns="0" bIns="36000" rtlCol="0" anchor="ctr"/>
          <a:lstStyle/>
          <a:p>
            <a:r>
              <a:rPr lang="ja-JP" altLang="en-US" sz="1400" b="1" dirty="0" smtClean="0">
                <a:solidFill>
                  <a:schemeClr val="bg1"/>
                </a:solidFill>
                <a:latin typeface="+mj-ea"/>
                <a:ea typeface="+mj-ea"/>
                <a:cs typeface="Arial Unicode MS" pitchFamily="50" charset="-128"/>
              </a:rPr>
              <a:t>■　これまで</a:t>
            </a:r>
            <a:r>
              <a:rPr lang="ja-JP" altLang="en-US" sz="1400" b="1" dirty="0">
                <a:solidFill>
                  <a:schemeClr val="bg1"/>
                </a:solidFill>
                <a:latin typeface="+mj-ea"/>
                <a:ea typeface="+mj-ea"/>
                <a:cs typeface="Arial Unicode MS" pitchFamily="50" charset="-128"/>
              </a:rPr>
              <a:t>の</a:t>
            </a:r>
            <a:r>
              <a:rPr lang="ja-JP" altLang="en-US" sz="1400" b="1" dirty="0" smtClean="0">
                <a:solidFill>
                  <a:schemeClr val="bg1"/>
                </a:solidFill>
                <a:latin typeface="+mj-ea"/>
                <a:ea typeface="+mj-ea"/>
                <a:cs typeface="Arial Unicode MS" pitchFamily="50" charset="-128"/>
              </a:rPr>
              <a:t>経緯</a:t>
            </a:r>
            <a:endParaRPr lang="ja-JP" altLang="en-US" sz="1400" b="1" dirty="0">
              <a:solidFill>
                <a:schemeClr val="bg1"/>
              </a:solidFill>
              <a:latin typeface="+mj-ea"/>
              <a:ea typeface="+mj-ea"/>
              <a:cs typeface="Arial Unicode MS" pitchFamily="50" charset="-128"/>
            </a:endParaRPr>
          </a:p>
        </p:txBody>
      </p:sp>
      <p:sp>
        <p:nvSpPr>
          <p:cNvPr id="108" name="正方形/長方形 107"/>
          <p:cNvSpPr/>
          <p:nvPr/>
        </p:nvSpPr>
        <p:spPr>
          <a:xfrm>
            <a:off x="288032" y="1075234"/>
            <a:ext cx="6400800" cy="1461939"/>
          </a:xfrm>
          <a:prstGeom prst="rect">
            <a:avLst/>
          </a:prstGeom>
        </p:spPr>
        <p:txBody>
          <a:bodyPr>
            <a:spAutoFit/>
          </a:bodyPr>
          <a:lstStyle/>
          <a:p>
            <a:pPr lvl="0">
              <a:spcBef>
                <a:spcPts val="200"/>
              </a:spcBef>
            </a:pPr>
            <a:r>
              <a:rPr lang="ja-JP" altLang="en-US" sz="1100" dirty="0" smtClean="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j-ea"/>
                <a:ea typeface="+mj-ea"/>
              </a:rPr>
              <a:t>国の動き</a:t>
            </a:r>
            <a:endParaRPr lang="en-US" altLang="ja-JP" sz="1200" dirty="0" smtClean="0">
              <a:solidFill>
                <a:prstClr val="black"/>
              </a:solidFill>
              <a:latin typeface="+mj-ea"/>
              <a:ea typeface="+mj-ea"/>
            </a:endParaRPr>
          </a:p>
          <a:p>
            <a:pPr lvl="0">
              <a:spcBef>
                <a:spcPts val="200"/>
              </a:spcBef>
            </a:pPr>
            <a:r>
              <a:rPr lang="ja-JP" altLang="en-US" sz="1100" dirty="0" smtClean="0">
                <a:solidFill>
                  <a:prstClr val="black"/>
                </a:solidFill>
                <a:latin typeface="Meiryo UI" panose="020B0604030504040204" pitchFamily="50" charset="-128"/>
                <a:ea typeface="Meiryo UI" panose="020B0604030504040204" pitchFamily="50" charset="-128"/>
              </a:rPr>
              <a:t>　平成</a:t>
            </a:r>
            <a:r>
              <a:rPr lang="en-US" altLang="ja-JP" sz="1100" dirty="0">
                <a:solidFill>
                  <a:prstClr val="black"/>
                </a:solidFill>
                <a:latin typeface="Meiryo UI" panose="020B0604030504040204" pitchFamily="50" charset="-128"/>
                <a:ea typeface="Meiryo UI" panose="020B0604030504040204" pitchFamily="50" charset="-128"/>
              </a:rPr>
              <a:t>30</a:t>
            </a:r>
            <a:r>
              <a:rPr lang="ja-JP" altLang="en-US" sz="1100" dirty="0">
                <a:solidFill>
                  <a:prstClr val="black"/>
                </a:solidFill>
                <a:latin typeface="Meiryo UI" panose="020B0604030504040204" pitchFamily="50" charset="-128"/>
                <a:ea typeface="Meiryo UI" panose="020B0604030504040204" pitchFamily="50" charset="-128"/>
              </a:rPr>
              <a:t>年　</a:t>
            </a:r>
            <a:r>
              <a:rPr lang="en-US" altLang="ja-JP" sz="1100" dirty="0">
                <a:solidFill>
                  <a:prstClr val="black"/>
                </a:solidFill>
                <a:latin typeface="Meiryo UI" panose="020B0604030504040204" pitchFamily="50" charset="-128"/>
                <a:ea typeface="Meiryo UI" panose="020B0604030504040204" pitchFamily="50" charset="-128"/>
              </a:rPr>
              <a:t>7</a:t>
            </a:r>
            <a:r>
              <a:rPr lang="ja-JP" altLang="en-US" sz="1100" dirty="0">
                <a:solidFill>
                  <a:prstClr val="black"/>
                </a:solidFill>
                <a:latin typeface="Meiryo UI" panose="020B0604030504040204" pitchFamily="50" charset="-128"/>
                <a:ea typeface="Meiryo UI" panose="020B0604030504040204" pitchFamily="50" charset="-128"/>
              </a:rPr>
              <a:t>月　健康増進法の一部を改正する法律　公布</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a:spcBef>
                <a:spcPts val="200"/>
              </a:spcBef>
            </a:pPr>
            <a:r>
              <a:rPr lang="ja-JP" altLang="en-US" sz="1100" dirty="0" smtClean="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j-ea"/>
                <a:ea typeface="+mj-ea"/>
              </a:rPr>
              <a:t>大阪府の動き</a:t>
            </a:r>
            <a:endParaRPr lang="ja-JP" altLang="en-US" sz="1200" dirty="0">
              <a:solidFill>
                <a:prstClr val="black"/>
              </a:solidFill>
              <a:latin typeface="+mj-ea"/>
              <a:ea typeface="+mj-ea"/>
            </a:endParaRPr>
          </a:p>
          <a:p>
            <a:pPr lvl="0">
              <a:spcBef>
                <a:spcPts val="200"/>
              </a:spcBef>
            </a:pPr>
            <a:r>
              <a:rPr lang="ja-JP" altLang="en-US" sz="1100" dirty="0" smtClean="0">
                <a:solidFill>
                  <a:prstClr val="black"/>
                </a:solidFill>
                <a:latin typeface="Meiryo UI" panose="020B0604030504040204" pitchFamily="50" charset="-128"/>
                <a:ea typeface="Meiryo UI" panose="020B0604030504040204" pitchFamily="50" charset="-128"/>
              </a:rPr>
              <a:t>　平成</a:t>
            </a:r>
            <a:r>
              <a:rPr lang="en-US" altLang="ja-JP" sz="1100" dirty="0">
                <a:solidFill>
                  <a:prstClr val="black"/>
                </a:solidFill>
                <a:latin typeface="Meiryo UI" panose="020B0604030504040204" pitchFamily="50" charset="-128"/>
                <a:ea typeface="Meiryo UI" panose="020B0604030504040204" pitchFamily="50" charset="-128"/>
              </a:rPr>
              <a:t>30</a:t>
            </a:r>
            <a:r>
              <a:rPr lang="ja-JP" altLang="en-US" sz="1100" dirty="0">
                <a:solidFill>
                  <a:prstClr val="black"/>
                </a:solidFill>
                <a:latin typeface="Meiryo UI" panose="020B0604030504040204" pitchFamily="50" charset="-128"/>
                <a:ea typeface="Meiryo UI" panose="020B0604030504040204" pitchFamily="50" charset="-128"/>
              </a:rPr>
              <a:t>年　</a:t>
            </a:r>
            <a:r>
              <a:rPr lang="en-US" altLang="ja-JP" sz="1100" dirty="0">
                <a:solidFill>
                  <a:prstClr val="black"/>
                </a:solidFill>
                <a:latin typeface="Meiryo UI" panose="020B0604030504040204" pitchFamily="50" charset="-128"/>
                <a:ea typeface="Meiryo UI" panose="020B0604030504040204" pitchFamily="50" charset="-128"/>
              </a:rPr>
              <a:t>9</a:t>
            </a:r>
            <a:r>
              <a:rPr lang="ja-JP" altLang="en-US" sz="1100" dirty="0">
                <a:solidFill>
                  <a:prstClr val="black"/>
                </a:solidFill>
                <a:latin typeface="Meiryo UI" panose="020B0604030504040204" pitchFamily="50" charset="-128"/>
                <a:ea typeface="Meiryo UI" panose="020B0604030504040204" pitchFamily="50" charset="-128"/>
              </a:rPr>
              <a:t>月　大阪府受動喫煙防止対策懇話会　設置（</a:t>
            </a:r>
            <a:r>
              <a:rPr lang="en-US" altLang="ja-JP" sz="1100" dirty="0">
                <a:solidFill>
                  <a:prstClr val="black"/>
                </a:solidFill>
                <a:latin typeface="Meiryo UI" panose="020B0604030504040204" pitchFamily="50" charset="-128"/>
                <a:ea typeface="Meiryo UI" panose="020B0604030504040204" pitchFamily="50" charset="-128"/>
              </a:rPr>
              <a:t>12</a:t>
            </a:r>
            <a:r>
              <a:rPr lang="ja-JP" altLang="en-US" sz="1100" dirty="0">
                <a:solidFill>
                  <a:prstClr val="black"/>
                </a:solidFill>
                <a:latin typeface="Meiryo UI" panose="020B0604030504040204" pitchFamily="50" charset="-128"/>
                <a:ea typeface="Meiryo UI" panose="020B0604030504040204" pitchFamily="50" charset="-128"/>
              </a:rPr>
              <a:t>月までに</a:t>
            </a:r>
            <a:r>
              <a:rPr lang="en-US" altLang="ja-JP" sz="1100" dirty="0">
                <a:solidFill>
                  <a:prstClr val="black"/>
                </a:solidFill>
                <a:latin typeface="Meiryo UI" panose="020B0604030504040204" pitchFamily="50" charset="-128"/>
                <a:ea typeface="Meiryo UI" panose="020B0604030504040204" pitchFamily="50" charset="-128"/>
              </a:rPr>
              <a:t>5</a:t>
            </a:r>
            <a:r>
              <a:rPr lang="ja-JP" altLang="en-US" sz="1100" dirty="0">
                <a:solidFill>
                  <a:prstClr val="black"/>
                </a:solidFill>
                <a:latin typeface="Meiryo UI" panose="020B0604030504040204" pitchFamily="50" charset="-128"/>
                <a:ea typeface="Meiryo UI" panose="020B0604030504040204" pitchFamily="50" charset="-128"/>
              </a:rPr>
              <a:t>回開催）　　　　　　　　　　　</a:t>
            </a:r>
            <a:r>
              <a:rPr lang="ja-JP" altLang="en-US" sz="1100" dirty="0" smtClean="0">
                <a:solidFill>
                  <a:prstClr val="black"/>
                </a:solidFill>
                <a:latin typeface="Meiryo UI" panose="020B0604030504040204" pitchFamily="50" charset="-128"/>
                <a:ea typeface="Meiryo UI" panose="020B0604030504040204" pitchFamily="50" charset="-128"/>
              </a:rPr>
              <a:t>　</a:t>
            </a:r>
            <a:endParaRPr lang="ja-JP" altLang="en-US" sz="1100" dirty="0">
              <a:solidFill>
                <a:prstClr val="black"/>
              </a:solidFill>
              <a:latin typeface="Meiryo UI" panose="020B0604030504040204" pitchFamily="50" charset="-128"/>
              <a:ea typeface="Meiryo UI" panose="020B0604030504040204" pitchFamily="50" charset="-128"/>
            </a:endParaRPr>
          </a:p>
          <a:p>
            <a:pPr lvl="0">
              <a:spcBef>
                <a:spcPts val="200"/>
              </a:spcBef>
            </a:pPr>
            <a:r>
              <a:rPr lang="ja-JP" altLang="en-US" sz="1100" dirty="0" smtClean="0">
                <a:solidFill>
                  <a:prstClr val="black"/>
                </a:solidFill>
                <a:latin typeface="Meiryo UI" panose="020B0604030504040204" pitchFamily="50" charset="-128"/>
                <a:ea typeface="Meiryo UI" panose="020B0604030504040204" pitchFamily="50" charset="-128"/>
              </a:rPr>
              <a:t>　平成</a:t>
            </a:r>
            <a:r>
              <a:rPr lang="en-US" altLang="ja-JP" sz="1100" dirty="0">
                <a:solidFill>
                  <a:prstClr val="black"/>
                </a:solidFill>
                <a:latin typeface="Meiryo UI" panose="020B0604030504040204" pitchFamily="50" charset="-128"/>
                <a:ea typeface="Meiryo UI" panose="020B0604030504040204" pitchFamily="50" charset="-128"/>
              </a:rPr>
              <a:t>30</a:t>
            </a:r>
            <a:r>
              <a:rPr lang="ja-JP" altLang="en-US" sz="1100" dirty="0">
                <a:solidFill>
                  <a:prstClr val="black"/>
                </a:solidFill>
                <a:latin typeface="Meiryo UI" panose="020B0604030504040204" pitchFamily="50" charset="-128"/>
                <a:ea typeface="Meiryo UI" panose="020B0604030504040204" pitchFamily="50" charset="-128"/>
              </a:rPr>
              <a:t>年</a:t>
            </a:r>
            <a:r>
              <a:rPr lang="en-US" altLang="ja-JP" sz="1100" dirty="0">
                <a:solidFill>
                  <a:prstClr val="black"/>
                </a:solidFill>
                <a:latin typeface="Meiryo UI" panose="020B0604030504040204" pitchFamily="50" charset="-128"/>
                <a:ea typeface="Meiryo UI" panose="020B0604030504040204" pitchFamily="50" charset="-128"/>
              </a:rPr>
              <a:t>12</a:t>
            </a:r>
            <a:r>
              <a:rPr lang="ja-JP" altLang="en-US" sz="1100" dirty="0">
                <a:solidFill>
                  <a:prstClr val="black"/>
                </a:solidFill>
                <a:latin typeface="Meiryo UI" panose="020B0604030504040204" pitchFamily="50" charset="-128"/>
                <a:ea typeface="Meiryo UI" panose="020B0604030504040204" pitchFamily="50" charset="-128"/>
              </a:rPr>
              <a:t>月　大阪府子ども受動喫煙防止条例　</a:t>
            </a:r>
            <a:r>
              <a:rPr lang="ja-JP" altLang="en-US" sz="1100" dirty="0" smtClean="0">
                <a:solidFill>
                  <a:prstClr val="black"/>
                </a:solidFill>
                <a:latin typeface="Meiryo UI" panose="020B0604030504040204" pitchFamily="50" charset="-128"/>
                <a:ea typeface="Meiryo UI" panose="020B0604030504040204" pitchFamily="50" charset="-128"/>
              </a:rPr>
              <a:t>公布・施行</a:t>
            </a:r>
            <a:endParaRPr lang="ja-JP" altLang="en-US" sz="1100" dirty="0">
              <a:solidFill>
                <a:prstClr val="black"/>
              </a:solidFill>
              <a:latin typeface="Meiryo UI" panose="020B0604030504040204" pitchFamily="50" charset="-128"/>
              <a:ea typeface="Meiryo UI" panose="020B0604030504040204" pitchFamily="50" charset="-128"/>
            </a:endParaRPr>
          </a:p>
          <a:p>
            <a:pPr lvl="0">
              <a:spcBef>
                <a:spcPts val="200"/>
              </a:spcBef>
            </a:pPr>
            <a:r>
              <a:rPr lang="ja-JP" altLang="en-US" sz="1100" dirty="0" smtClean="0">
                <a:solidFill>
                  <a:prstClr val="black"/>
                </a:solidFill>
                <a:latin typeface="Meiryo UI" panose="020B0604030504040204" pitchFamily="50" charset="-128"/>
                <a:ea typeface="Meiryo UI" panose="020B0604030504040204" pitchFamily="50" charset="-128"/>
              </a:rPr>
              <a:t>　平成</a:t>
            </a:r>
            <a:r>
              <a:rPr lang="en-US" altLang="ja-JP" sz="1100" dirty="0">
                <a:solidFill>
                  <a:prstClr val="black"/>
                </a:solidFill>
                <a:latin typeface="Meiryo UI" panose="020B0604030504040204" pitchFamily="50" charset="-128"/>
                <a:ea typeface="Meiryo UI" panose="020B0604030504040204" pitchFamily="50" charset="-128"/>
              </a:rPr>
              <a:t>31</a:t>
            </a:r>
            <a:r>
              <a:rPr lang="ja-JP" altLang="en-US" sz="1100" dirty="0">
                <a:solidFill>
                  <a:prstClr val="black"/>
                </a:solidFill>
                <a:latin typeface="Meiryo UI" panose="020B0604030504040204" pitchFamily="50" charset="-128"/>
                <a:ea typeface="Meiryo UI" panose="020B0604030504040204" pitchFamily="50" charset="-128"/>
              </a:rPr>
              <a:t>年　</a:t>
            </a:r>
            <a:r>
              <a:rPr lang="en-US" altLang="ja-JP" sz="1100" dirty="0">
                <a:solidFill>
                  <a:prstClr val="black"/>
                </a:solidFill>
                <a:latin typeface="Meiryo UI" panose="020B0604030504040204" pitchFamily="50" charset="-128"/>
                <a:ea typeface="Meiryo UI" panose="020B0604030504040204" pitchFamily="50" charset="-128"/>
              </a:rPr>
              <a:t>1</a:t>
            </a:r>
            <a:r>
              <a:rPr lang="ja-JP" altLang="en-US" sz="1100" dirty="0">
                <a:solidFill>
                  <a:prstClr val="black"/>
                </a:solidFill>
                <a:latin typeface="Meiryo UI" panose="020B0604030504040204" pitchFamily="50" charset="-128"/>
                <a:ea typeface="Meiryo UI" panose="020B0604030504040204" pitchFamily="50" charset="-128"/>
              </a:rPr>
              <a:t>月　大阪府受動喫煙防止対策条例の制定に向けた基本的考え方　</a:t>
            </a:r>
            <a:r>
              <a:rPr lang="ja-JP" altLang="en-US" sz="1100" dirty="0" smtClean="0">
                <a:solidFill>
                  <a:prstClr val="black"/>
                </a:solidFill>
                <a:latin typeface="Meiryo UI" panose="020B0604030504040204" pitchFamily="50" charset="-128"/>
                <a:ea typeface="Meiryo UI" panose="020B0604030504040204" pitchFamily="50" charset="-128"/>
              </a:rPr>
              <a:t>公表、</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a:spcBef>
                <a:spcPts val="200"/>
              </a:spcBef>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パブリックコメント　実施（～</a:t>
            </a:r>
            <a:r>
              <a:rPr lang="en-US" altLang="ja-JP" sz="1100" dirty="0" smtClean="0">
                <a:solidFill>
                  <a:prstClr val="black"/>
                </a:solidFill>
                <a:latin typeface="Meiryo UI" panose="020B0604030504040204" pitchFamily="50" charset="-128"/>
                <a:ea typeface="Meiryo UI" panose="020B0604030504040204" pitchFamily="50" charset="-128"/>
              </a:rPr>
              <a:t>2</a:t>
            </a:r>
            <a:r>
              <a:rPr lang="ja-JP" altLang="en-US" sz="1100" dirty="0" smtClean="0">
                <a:solidFill>
                  <a:prstClr val="black"/>
                </a:solidFill>
                <a:latin typeface="Meiryo UI" panose="020B0604030504040204" pitchFamily="50" charset="-128"/>
                <a:ea typeface="Meiryo UI" panose="020B0604030504040204" pitchFamily="50" charset="-128"/>
              </a:rPr>
              <a:t>月</a:t>
            </a:r>
            <a:r>
              <a:rPr lang="en-US" altLang="ja-JP" sz="1100" dirty="0" smtClean="0">
                <a:solidFill>
                  <a:prstClr val="black"/>
                </a:solidFill>
                <a:latin typeface="Meiryo UI" panose="020B0604030504040204" pitchFamily="50" charset="-128"/>
                <a:ea typeface="Meiryo UI" panose="020B0604030504040204" pitchFamily="50" charset="-128"/>
              </a:rPr>
              <a:t>8</a:t>
            </a:r>
            <a:r>
              <a:rPr lang="ja-JP" altLang="en-US" sz="1100" dirty="0" smtClean="0">
                <a:solidFill>
                  <a:prstClr val="black"/>
                </a:solidFill>
                <a:latin typeface="Meiryo UI" panose="020B0604030504040204" pitchFamily="50" charset="-128"/>
                <a:ea typeface="Meiryo UI" panose="020B0604030504040204" pitchFamily="50" charset="-128"/>
              </a:rPr>
              <a:t>日）</a:t>
            </a:r>
            <a:endParaRPr lang="ja-JP" altLang="en-US" sz="1100" dirty="0">
              <a:solidFill>
                <a:prstClr val="black"/>
              </a:solidFill>
              <a:latin typeface="Meiryo UI" panose="020B0604030504040204" pitchFamily="50" charset="-128"/>
              <a:ea typeface="Meiryo UI" panose="020B0604030504040204" pitchFamily="50" charset="-128"/>
            </a:endParaRPr>
          </a:p>
        </p:txBody>
      </p:sp>
      <p:sp>
        <p:nvSpPr>
          <p:cNvPr id="109" name="テキスト ボックス 108">
            <a:extLst>
              <a:ext uri="{FF2B5EF4-FFF2-40B4-BE49-F238E27FC236}">
                <a16:creationId xmlns:a16="http://schemas.microsoft.com/office/drawing/2014/main" id="{E17B347B-1AA9-4BAF-AEF1-48AB2D03A08F}"/>
              </a:ext>
            </a:extLst>
          </p:cNvPr>
          <p:cNvSpPr txBox="1"/>
          <p:nvPr/>
        </p:nvSpPr>
        <p:spPr>
          <a:xfrm>
            <a:off x="244644" y="2496344"/>
            <a:ext cx="5951869" cy="3270003"/>
          </a:xfrm>
          <a:prstGeom prst="rect">
            <a:avLst/>
          </a:prstGeom>
          <a:solidFill>
            <a:srgbClr val="FFFFCC"/>
          </a:solidFill>
          <a:ln>
            <a:solidFill>
              <a:schemeClr val="accent1"/>
            </a:solidFill>
            <a:prstDash val="sysDash"/>
          </a:ln>
        </p:spPr>
        <p:txBody>
          <a:bodyPr wrap="square" lIns="25714" rIns="25714" rtlCol="0" anchor="t" anchorCtr="0">
            <a:noAutofit/>
          </a:bodyPr>
          <a:lstStyle/>
          <a:p>
            <a:r>
              <a:rPr lang="ja-JP" altLang="en-US" sz="1200" dirty="0">
                <a:latin typeface="+mj-ea"/>
                <a:ea typeface="+mj-ea"/>
              </a:rPr>
              <a:t>　</a:t>
            </a:r>
            <a:r>
              <a:rPr lang="ja-JP" altLang="en-US" sz="1200" dirty="0" smtClean="0">
                <a:latin typeface="+mj-ea"/>
                <a:ea typeface="+mj-ea"/>
              </a:rPr>
              <a:t>◆関係団体等からの意見聴取</a:t>
            </a:r>
            <a:r>
              <a:rPr lang="ja-JP" altLang="en-US" sz="1100" b="1" u="sng" dirty="0" smtClean="0">
                <a:latin typeface="Meiryo UI" panose="020B0604030504040204" pitchFamily="50" charset="-128"/>
                <a:ea typeface="Meiryo UI" panose="020B0604030504040204" pitchFamily="50" charset="-128"/>
              </a:rPr>
              <a:t>　　　　</a:t>
            </a:r>
            <a:endParaRPr lang="en-US" altLang="ja-JP" sz="1100" b="1" u="sng" dirty="0" smtClean="0">
              <a:latin typeface="Meiryo UI" panose="020B0604030504040204" pitchFamily="50" charset="-128"/>
              <a:ea typeface="Meiryo UI" panose="020B0604030504040204" pitchFamily="50" charset="-128"/>
            </a:endParaRPr>
          </a:p>
          <a:p>
            <a:pPr>
              <a:spcBef>
                <a:spcPts val="600"/>
              </a:spcBef>
            </a:pPr>
            <a:r>
              <a:rPr lang="ja-JP" altLang="en-US" sz="1200" b="1" dirty="0" smtClean="0">
                <a:latin typeface="Meiryo UI" panose="020B0604030504040204" pitchFamily="50" charset="-128"/>
                <a:ea typeface="Meiryo UI" panose="020B0604030504040204" pitchFamily="50" charset="-128"/>
              </a:rPr>
              <a:t>　＜</a:t>
            </a:r>
            <a:r>
              <a:rPr lang="ja-JP" altLang="en-US" sz="1200" b="1" dirty="0">
                <a:solidFill>
                  <a:prstClr val="black"/>
                </a:solidFill>
                <a:latin typeface="Meiryo UI" panose="020B0604030504040204" pitchFamily="50" charset="-128"/>
                <a:ea typeface="Meiryo UI" panose="020B0604030504040204" pitchFamily="50" charset="-128"/>
              </a:rPr>
              <a:t>懇話会</a:t>
            </a:r>
            <a:r>
              <a:rPr lang="ja-JP" altLang="en-US" sz="1200" b="1" dirty="0" smtClean="0">
                <a:solidFill>
                  <a:prstClr val="black"/>
                </a:solidFill>
                <a:latin typeface="Meiryo UI" panose="020B0604030504040204" pitchFamily="50" charset="-128"/>
                <a:ea typeface="Meiryo UI" panose="020B0604030504040204" pitchFamily="50" charset="-128"/>
              </a:rPr>
              <a:t>で</a:t>
            </a:r>
            <a:r>
              <a:rPr lang="ja-JP" altLang="en-US" sz="1200" b="1" dirty="0">
                <a:solidFill>
                  <a:prstClr val="black"/>
                </a:solidFill>
                <a:latin typeface="Meiryo UI" panose="020B0604030504040204" pitchFamily="50" charset="-128"/>
                <a:ea typeface="Meiryo UI" panose="020B0604030504040204" pitchFamily="50" charset="-128"/>
              </a:rPr>
              <a:t>の</a:t>
            </a:r>
            <a:r>
              <a:rPr lang="ja-JP" altLang="en-US" sz="1200" b="1" dirty="0" smtClean="0">
                <a:solidFill>
                  <a:prstClr val="black"/>
                </a:solidFill>
                <a:latin typeface="Meiryo UI" panose="020B0604030504040204" pitchFamily="50" charset="-128"/>
                <a:ea typeface="Meiryo UI" panose="020B0604030504040204" pitchFamily="50" charset="-128"/>
              </a:rPr>
              <a:t>関係</a:t>
            </a:r>
            <a:r>
              <a:rPr lang="ja-JP" altLang="en-US" sz="1200" b="1" dirty="0">
                <a:solidFill>
                  <a:prstClr val="black"/>
                </a:solidFill>
                <a:latin typeface="Meiryo UI" panose="020B0604030504040204" pitchFamily="50" charset="-128"/>
                <a:ea typeface="Meiryo UI" panose="020B0604030504040204" pitchFamily="50" charset="-128"/>
              </a:rPr>
              <a:t>団体から</a:t>
            </a:r>
            <a:r>
              <a:rPr lang="ja-JP" altLang="en-US" sz="1200" b="1" dirty="0" smtClean="0">
                <a:solidFill>
                  <a:prstClr val="black"/>
                </a:solidFill>
                <a:latin typeface="Meiryo UI" panose="020B0604030504040204" pitchFamily="50" charset="-128"/>
                <a:ea typeface="Meiryo UI" panose="020B0604030504040204" pitchFamily="50" charset="-128"/>
              </a:rPr>
              <a:t>の意見聴取：９団体</a:t>
            </a:r>
            <a:r>
              <a:rPr lang="ja-JP" altLang="en-US" sz="1200" b="1" dirty="0" smtClean="0">
                <a:latin typeface="Meiryo UI" panose="020B0604030504040204" pitchFamily="50" charset="-128"/>
                <a:ea typeface="Meiryo UI" panose="020B0604030504040204" pitchFamily="50" charset="-128"/>
              </a:rPr>
              <a:t>＞</a:t>
            </a:r>
            <a:endParaRPr lang="en-US" altLang="ja-JP" sz="1200" b="1" dirty="0" smtClean="0">
              <a:latin typeface="Meiryo UI" panose="020B0604030504040204" pitchFamily="50" charset="-128"/>
              <a:ea typeface="Meiryo UI" panose="020B0604030504040204" pitchFamily="50" charset="-128"/>
            </a:endParaRPr>
          </a:p>
          <a:p>
            <a:pPr>
              <a:spcBef>
                <a:spcPts val="300"/>
              </a:spcBef>
            </a:pPr>
            <a:r>
              <a:rPr lang="ja-JP" altLang="en-US" sz="1100" b="1" dirty="0">
                <a:latin typeface="Meiryo UI" panose="020B0604030504040204" pitchFamily="50" charset="-128"/>
                <a:ea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飲食旅館関係団体</a:t>
            </a:r>
            <a:r>
              <a:rPr lang="en-US" altLang="ja-JP"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組合</a:t>
            </a:r>
            <a:r>
              <a:rPr lang="ja-JP" altLang="en-US" sz="1100" dirty="0" smtClean="0">
                <a:latin typeface="Meiryo UI" panose="020B0604030504040204" pitchFamily="50" charset="-128"/>
                <a:ea typeface="Meiryo UI" panose="020B0604030504040204" pitchFamily="50" charset="-128"/>
              </a:rPr>
              <a:t>員数約</a:t>
            </a:r>
            <a:r>
              <a:rPr lang="en-US" altLang="ja-JP" sz="1100" dirty="0" smtClean="0">
                <a:latin typeface="Meiryo UI" panose="020B0604030504040204" pitchFamily="50" charset="-128"/>
                <a:ea typeface="Meiryo UI" panose="020B0604030504040204" pitchFamily="50" charset="-128"/>
              </a:rPr>
              <a:t>5,600</a:t>
            </a:r>
            <a:r>
              <a:rPr lang="ja-JP" altLang="en-US" sz="1100" dirty="0" smtClean="0">
                <a:latin typeface="Meiryo UI" panose="020B0604030504040204" pitchFamily="50" charset="-128"/>
                <a:ea typeface="Meiryo UI" panose="020B0604030504040204" pitchFamily="50" charset="-128"/>
              </a:rPr>
              <a:t>事業者）</a:t>
            </a: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外食産業関係団体（会員約</a:t>
            </a:r>
            <a:r>
              <a:rPr lang="en-US" altLang="ja-JP" sz="1100" dirty="0">
                <a:latin typeface="Meiryo UI" panose="020B0604030504040204" pitchFamily="50" charset="-128"/>
                <a:ea typeface="Meiryo UI" panose="020B0604030504040204" pitchFamily="50" charset="-128"/>
              </a:rPr>
              <a:t>500</a:t>
            </a:r>
            <a:r>
              <a:rPr lang="ja-JP" altLang="en-US" sz="1100" dirty="0" smtClean="0">
                <a:latin typeface="Meiryo UI" panose="020B0604030504040204" pitchFamily="50" charset="-128"/>
                <a:ea typeface="Meiryo UI" panose="020B0604030504040204" pitchFamily="50" charset="-128"/>
              </a:rPr>
              <a:t>社）、</a:t>
            </a:r>
            <a:endParaRPr lang="en-US" altLang="ja-JP" sz="1100" dirty="0" smtClean="0">
              <a:latin typeface="Meiryo UI" panose="020B0604030504040204" pitchFamily="50" charset="-128"/>
              <a:ea typeface="Meiryo UI" panose="020B0604030504040204" pitchFamily="50" charset="-128"/>
            </a:endParaRPr>
          </a:p>
          <a:p>
            <a:pPr>
              <a:spcBef>
                <a:spcPts val="300"/>
              </a:spcBef>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たばこ事業関係団体、医療関係団体、旅行・観光関係団体、患者団体、消費者団体　等</a:t>
            </a:r>
            <a:endParaRPr lang="en-US" altLang="ja-JP" sz="1100" dirty="0" smtClean="0">
              <a:latin typeface="Meiryo UI" panose="020B0604030504040204" pitchFamily="50" charset="-128"/>
              <a:ea typeface="Meiryo UI" panose="020B0604030504040204" pitchFamily="50" charset="-128"/>
            </a:endParaRPr>
          </a:p>
          <a:p>
            <a:endParaRPr lang="en-US" altLang="ja-JP" sz="500" dirty="0" smtClean="0">
              <a:latin typeface="Meiryo UI" panose="020B0604030504040204" pitchFamily="50" charset="-128"/>
              <a:ea typeface="Meiryo UI" panose="020B0604030504040204" pitchFamily="50" charset="-128"/>
            </a:endParaRPr>
          </a:p>
          <a:p>
            <a:r>
              <a:rPr lang="ja-JP" altLang="en-US" sz="1100" b="1" dirty="0" smtClean="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関係団体等からの書面による意見</a:t>
            </a:r>
            <a:r>
              <a:rPr lang="ja-JP" altLang="en-US" sz="1200" b="1" dirty="0" smtClean="0">
                <a:latin typeface="Meiryo UI" panose="020B0604030504040204" pitchFamily="50" charset="-128"/>
                <a:ea typeface="Meiryo UI" panose="020B0604030504040204" pitchFamily="50" charset="-128"/>
              </a:rPr>
              <a:t>聴取：</a:t>
            </a:r>
            <a:r>
              <a:rPr lang="en-US" altLang="ja-JP" sz="1200" b="1" dirty="0" smtClean="0">
                <a:latin typeface="Meiryo UI" panose="020B0604030504040204" pitchFamily="50" charset="-128"/>
                <a:ea typeface="Meiryo UI" panose="020B0604030504040204" pitchFamily="50" charset="-128"/>
              </a:rPr>
              <a:t>10</a:t>
            </a:r>
            <a:r>
              <a:rPr lang="ja-JP" altLang="en-US" sz="1200" b="1" dirty="0" smtClean="0">
                <a:latin typeface="Meiryo UI" panose="020B0604030504040204" pitchFamily="50" charset="-128"/>
                <a:ea typeface="Meiryo UI" panose="020B0604030504040204" pitchFamily="50" charset="-128"/>
              </a:rPr>
              <a:t>団体＞</a:t>
            </a:r>
            <a:endParaRPr lang="en-US" altLang="ja-JP" sz="1200" b="1" dirty="0" smtClean="0">
              <a:latin typeface="Meiryo UI" panose="020B0604030504040204" pitchFamily="50" charset="-128"/>
              <a:ea typeface="Meiryo UI" panose="020B0604030504040204" pitchFamily="50" charset="-128"/>
            </a:endParaRPr>
          </a:p>
          <a:p>
            <a:pPr>
              <a:spcBef>
                <a:spcPts val="300"/>
              </a:spcBef>
            </a:pPr>
            <a:r>
              <a:rPr lang="ja-JP" altLang="en-US" sz="1100" b="1" dirty="0" smtClean="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上記のほか、遊戯関係団体、理容関係団体　等</a:t>
            </a:r>
            <a:endParaRPr lang="en-US" altLang="ja-JP" sz="1100" dirty="0" smtClean="0">
              <a:latin typeface="Meiryo UI" panose="020B0604030504040204" pitchFamily="50" charset="-128"/>
              <a:ea typeface="Meiryo UI" panose="020B0604030504040204" pitchFamily="50" charset="-128"/>
            </a:endParaRPr>
          </a:p>
          <a:p>
            <a:pPr>
              <a:spcBef>
                <a:spcPts val="600"/>
              </a:spcBef>
            </a:pPr>
            <a:r>
              <a:rPr lang="ja-JP" altLang="en-US" sz="1100" b="1" dirty="0" smtClean="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a:t>
            </a:r>
            <a:r>
              <a:rPr lang="ja-JP" altLang="en-US" sz="1200" b="1" dirty="0">
                <a:solidFill>
                  <a:prstClr val="black"/>
                </a:solidFill>
                <a:latin typeface="Meiryo UI" panose="020B0604030504040204" pitchFamily="50" charset="-128"/>
                <a:ea typeface="Meiryo UI" panose="020B0604030504040204" pitchFamily="50" charset="-128"/>
              </a:rPr>
              <a:t>保健所による飲食店に対する</a:t>
            </a:r>
            <a:r>
              <a:rPr lang="ja-JP" altLang="en-US" sz="1200" b="1" dirty="0" smtClean="0">
                <a:solidFill>
                  <a:prstClr val="black"/>
                </a:solidFill>
                <a:latin typeface="Meiryo UI" panose="020B0604030504040204" pitchFamily="50" charset="-128"/>
                <a:ea typeface="Meiryo UI" panose="020B0604030504040204" pitchFamily="50" charset="-128"/>
              </a:rPr>
              <a:t>ヒアリング：</a:t>
            </a:r>
            <a:r>
              <a:rPr lang="en-US" altLang="ja-JP" sz="1200" b="1" dirty="0" smtClean="0">
                <a:solidFill>
                  <a:prstClr val="black"/>
                </a:solidFill>
                <a:latin typeface="Meiryo UI" panose="020B0604030504040204" pitchFamily="50" charset="-128"/>
                <a:ea typeface="Meiryo UI" panose="020B0604030504040204" pitchFamily="50" charset="-128"/>
              </a:rPr>
              <a:t>610</a:t>
            </a:r>
            <a:r>
              <a:rPr lang="ja-JP" altLang="en-US" sz="1200" b="1" dirty="0" smtClean="0">
                <a:solidFill>
                  <a:prstClr val="black"/>
                </a:solidFill>
                <a:latin typeface="Meiryo UI" panose="020B0604030504040204" pitchFamily="50" charset="-128"/>
                <a:ea typeface="Meiryo UI" panose="020B0604030504040204" pitchFamily="50" charset="-128"/>
              </a:rPr>
              <a:t>件＞</a:t>
            </a:r>
            <a:r>
              <a:rPr lang="ja-JP" altLang="en-US" sz="1100" dirty="0" smtClean="0">
                <a:solidFill>
                  <a:prstClr val="black"/>
                </a:solidFill>
                <a:latin typeface="Meiryo UI" panose="020B0604030504040204" pitchFamily="50" charset="-128"/>
                <a:ea typeface="Meiryo UI" panose="020B0604030504040204" pitchFamily="50" charset="-128"/>
              </a:rPr>
              <a:t>　</a:t>
            </a:r>
            <a:endParaRPr lang="en-US" altLang="ja-JP" sz="1100" dirty="0" smtClean="0">
              <a:solidFill>
                <a:prstClr val="black"/>
              </a:solidFill>
              <a:latin typeface="Meiryo UI" panose="020B0604030504040204" pitchFamily="50" charset="-128"/>
              <a:ea typeface="Meiryo UI" panose="020B0604030504040204" pitchFamily="50" charset="-128"/>
            </a:endParaRPr>
          </a:p>
          <a:p>
            <a:pPr>
              <a:spcBef>
                <a:spcPts val="300"/>
              </a:spcBef>
            </a:pPr>
            <a:r>
              <a:rPr lang="ja-JP" altLang="en-US" sz="1100" dirty="0" smtClean="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大阪府内の</a:t>
            </a:r>
            <a:r>
              <a:rPr lang="en-US" altLang="ja-JP" sz="1100" dirty="0" smtClean="0">
                <a:solidFill>
                  <a:prstClr val="black"/>
                </a:solidFill>
                <a:latin typeface="Meiryo UI" panose="020B0604030504040204" pitchFamily="50" charset="-128"/>
                <a:ea typeface="Meiryo UI" panose="020B0604030504040204" pitchFamily="50" charset="-128"/>
              </a:rPr>
              <a:t>18</a:t>
            </a:r>
            <a:r>
              <a:rPr lang="ja-JP" altLang="en-US" sz="1100" dirty="0" smtClean="0">
                <a:solidFill>
                  <a:prstClr val="black"/>
                </a:solidFill>
                <a:latin typeface="Meiryo UI" panose="020B0604030504040204" pitchFamily="50" charset="-128"/>
                <a:ea typeface="Meiryo UI" panose="020B0604030504040204" pitchFamily="50" charset="-128"/>
              </a:rPr>
              <a:t>保健所（政令・中核市含む</a:t>
            </a:r>
            <a:r>
              <a:rPr lang="ja-JP" altLang="en-US" sz="1100" dirty="0">
                <a:solidFill>
                  <a:prstClr val="black"/>
                </a:solidFill>
                <a:latin typeface="Meiryo UI" panose="020B0604030504040204" pitchFamily="50" charset="-128"/>
                <a:ea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rPr>
              <a:t>が管内飲食店を調査</a:t>
            </a:r>
            <a:endParaRPr lang="en-US" altLang="ja-JP" sz="1100" dirty="0">
              <a:solidFill>
                <a:prstClr val="black"/>
              </a:solidFill>
              <a:latin typeface="Meiryo UI" panose="020B0604030504040204" pitchFamily="50" charset="-128"/>
              <a:ea typeface="Meiryo UI" panose="020B0604030504040204" pitchFamily="50" charset="-128"/>
            </a:endParaRPr>
          </a:p>
          <a:p>
            <a:pPr>
              <a:spcBef>
                <a:spcPts val="600"/>
              </a:spcBef>
            </a:pPr>
            <a:r>
              <a:rPr lang="ja-JP" altLang="en-US" sz="1100" b="1" dirty="0" smtClean="0">
                <a:solidFill>
                  <a:prstClr val="black"/>
                </a:solidFill>
                <a:latin typeface="Meiryo UI" panose="020B0604030504040204" pitchFamily="50" charset="-128"/>
                <a:ea typeface="Meiryo UI" panose="020B0604030504040204" pitchFamily="50" charset="-128"/>
              </a:rPr>
              <a:t>　</a:t>
            </a:r>
            <a:r>
              <a:rPr lang="ja-JP" altLang="en-US" sz="1200" b="1" dirty="0" smtClean="0">
                <a:solidFill>
                  <a:prstClr val="black"/>
                </a:solidFill>
                <a:latin typeface="Meiryo UI" panose="020B0604030504040204" pitchFamily="50" charset="-128"/>
                <a:ea typeface="Meiryo UI" panose="020B0604030504040204" pitchFamily="50" charset="-128"/>
              </a:rPr>
              <a:t>＜</a:t>
            </a:r>
            <a:r>
              <a:rPr lang="ja-JP" altLang="en-US" sz="1200" b="1" dirty="0">
                <a:solidFill>
                  <a:prstClr val="black"/>
                </a:solidFill>
                <a:latin typeface="Meiryo UI" panose="020B0604030504040204" pitchFamily="50" charset="-128"/>
                <a:ea typeface="Meiryo UI" panose="020B0604030504040204" pitchFamily="50" charset="-128"/>
              </a:rPr>
              <a:t>府内私立</a:t>
            </a:r>
            <a:r>
              <a:rPr lang="ja-JP" altLang="en-US" sz="1200" b="1" dirty="0" smtClean="0">
                <a:solidFill>
                  <a:prstClr val="black"/>
                </a:solidFill>
                <a:latin typeface="Meiryo UI" panose="020B0604030504040204" pitchFamily="50" charset="-128"/>
                <a:ea typeface="Meiryo UI" panose="020B0604030504040204" pitchFamily="50" charset="-128"/>
              </a:rPr>
              <a:t>学校に対するアンケート調査（書面）：</a:t>
            </a:r>
            <a:r>
              <a:rPr lang="en-US" altLang="ja-JP" sz="1200" b="1" dirty="0" smtClean="0">
                <a:solidFill>
                  <a:prstClr val="black"/>
                </a:solidFill>
                <a:latin typeface="Meiryo UI" panose="020B0604030504040204" pitchFamily="50" charset="-128"/>
                <a:ea typeface="Meiryo UI" panose="020B0604030504040204" pitchFamily="50" charset="-128"/>
              </a:rPr>
              <a:t>170</a:t>
            </a:r>
            <a:r>
              <a:rPr lang="ja-JP" altLang="en-US" sz="1200" b="1" dirty="0" smtClean="0">
                <a:solidFill>
                  <a:prstClr val="black"/>
                </a:solidFill>
                <a:latin typeface="Meiryo UI" panose="020B0604030504040204" pitchFamily="50" charset="-128"/>
                <a:ea typeface="Meiryo UI" panose="020B0604030504040204" pitchFamily="50" charset="-128"/>
              </a:rPr>
              <a:t>校＞</a:t>
            </a:r>
            <a:endParaRPr lang="en-US" altLang="ja-JP" sz="1200" b="1" dirty="0" smtClean="0">
              <a:solidFill>
                <a:prstClr val="black"/>
              </a:solidFill>
              <a:latin typeface="Meiryo UI" panose="020B0604030504040204" pitchFamily="50" charset="-128"/>
              <a:ea typeface="Meiryo UI" panose="020B0604030504040204" pitchFamily="50" charset="-128"/>
            </a:endParaRPr>
          </a:p>
          <a:p>
            <a:pPr>
              <a:spcBef>
                <a:spcPts val="300"/>
              </a:spcBef>
            </a:pPr>
            <a:r>
              <a:rPr lang="ja-JP" altLang="en-US" sz="1100" b="1" dirty="0">
                <a:solidFill>
                  <a:prstClr val="black"/>
                </a:solidFill>
                <a:latin typeface="Meiryo UI" panose="020B0604030504040204" pitchFamily="50" charset="-128"/>
                <a:ea typeface="Meiryo UI" panose="020B0604030504040204" pitchFamily="50" charset="-128"/>
              </a:rPr>
              <a:t>　</a:t>
            </a:r>
            <a:r>
              <a:rPr lang="ja-JP" altLang="en-US" sz="1100" b="1" dirty="0" smtClean="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府内私立学校</a:t>
            </a:r>
            <a:r>
              <a:rPr lang="en-US" altLang="ja-JP" sz="1100" dirty="0" smtClean="0">
                <a:solidFill>
                  <a:prstClr val="black"/>
                </a:solidFill>
                <a:latin typeface="Meiryo UI" panose="020B0604030504040204" pitchFamily="50" charset="-128"/>
                <a:ea typeface="Meiryo UI" panose="020B0604030504040204" pitchFamily="50" charset="-128"/>
              </a:rPr>
              <a:t>187</a:t>
            </a:r>
            <a:r>
              <a:rPr lang="ja-JP" altLang="en-US" sz="1100" dirty="0" smtClean="0">
                <a:solidFill>
                  <a:prstClr val="black"/>
                </a:solidFill>
                <a:latin typeface="Meiryo UI" panose="020B0604030504040204" pitchFamily="50" charset="-128"/>
                <a:ea typeface="Meiryo UI" panose="020B0604030504040204" pitchFamily="50" charset="-128"/>
              </a:rPr>
              <a:t>校に照会</a:t>
            </a:r>
            <a:endParaRPr lang="en-US" altLang="ja-JP" sz="1100" dirty="0" smtClean="0">
              <a:solidFill>
                <a:prstClr val="black"/>
              </a:solidFill>
              <a:latin typeface="Meiryo UI" panose="020B0604030504040204" pitchFamily="50" charset="-128"/>
              <a:ea typeface="Meiryo UI" panose="020B0604030504040204" pitchFamily="50" charset="-128"/>
            </a:endParaRPr>
          </a:p>
          <a:p>
            <a:pPr>
              <a:spcBef>
                <a:spcPts val="1200"/>
              </a:spcBef>
            </a:pPr>
            <a:r>
              <a:rPr lang="ja-JP" altLang="en-US" sz="1100" b="1" dirty="0" smtClean="0">
                <a:latin typeface="Meiryo UI" panose="020B0604030504040204" pitchFamily="50" charset="-128"/>
                <a:ea typeface="Meiryo UI" panose="020B0604030504040204" pitchFamily="50" charset="-128"/>
              </a:rPr>
              <a:t>　</a:t>
            </a:r>
            <a:r>
              <a:rPr lang="ja-JP" altLang="en-US" sz="1200" dirty="0" smtClean="0">
                <a:latin typeface="+mj-ea"/>
              </a:rPr>
              <a:t>◆</a:t>
            </a:r>
            <a:r>
              <a:rPr lang="ja-JP" altLang="en-US" sz="1200" dirty="0" smtClean="0">
                <a:latin typeface="+mn-ea"/>
              </a:rPr>
              <a:t>府内飲食店に対する実態調査</a:t>
            </a:r>
            <a:endParaRPr lang="en-US" altLang="ja-JP" sz="1200" b="1" dirty="0" smtClean="0">
              <a:latin typeface="Meiryo UI" panose="020B0604030504040204" pitchFamily="50" charset="-128"/>
              <a:ea typeface="Meiryo UI" panose="020B0604030504040204" pitchFamily="50" charset="-128"/>
            </a:endParaRPr>
          </a:p>
          <a:p>
            <a:pPr>
              <a:spcBef>
                <a:spcPts val="200"/>
              </a:spcBef>
            </a:pPr>
            <a:r>
              <a:rPr lang="ja-JP" altLang="en-US" sz="1100" dirty="0" smtClean="0">
                <a:latin typeface="Meiryo UI" panose="020B0604030504040204" pitchFamily="50" charset="-128"/>
                <a:ea typeface="Meiryo UI" panose="020B0604030504040204" pitchFamily="50" charset="-128"/>
              </a:rPr>
              <a:t>　（調査期間</a:t>
            </a: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平成</a:t>
            </a:r>
            <a:r>
              <a:rPr lang="en-US" altLang="ja-JP" sz="1100" dirty="0">
                <a:latin typeface="Meiryo UI" panose="020B0604030504040204" pitchFamily="50" charset="-128"/>
                <a:ea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9</a:t>
            </a:r>
            <a:r>
              <a:rPr lang="ja-JP" altLang="en-US" sz="1100" dirty="0">
                <a:latin typeface="Meiryo UI" panose="020B0604030504040204" pitchFamily="50" charset="-128"/>
                <a:ea typeface="Meiryo UI" panose="020B0604030504040204" pitchFamily="50" charset="-128"/>
              </a:rPr>
              <a:t>月から</a:t>
            </a:r>
            <a:r>
              <a:rPr lang="en-US" altLang="ja-JP" sz="1100" dirty="0">
                <a:latin typeface="Meiryo UI" panose="020B0604030504040204" pitchFamily="50" charset="-128"/>
                <a:ea typeface="Meiryo UI" panose="020B0604030504040204" pitchFamily="50" charset="-128"/>
              </a:rPr>
              <a:t>11</a:t>
            </a:r>
            <a:r>
              <a:rPr lang="ja-JP" altLang="en-US" sz="1100" dirty="0" smtClean="0">
                <a:latin typeface="Meiryo UI" panose="020B0604030504040204" pitchFamily="50" charset="-128"/>
                <a:ea typeface="Meiryo UI" panose="020B0604030504040204" pitchFamily="50" charset="-128"/>
              </a:rPr>
              <a:t>月</a:t>
            </a:r>
            <a:r>
              <a:rPr lang="ja-JP" altLang="en-US" sz="1100" dirty="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（回答件数</a:t>
            </a:r>
            <a:r>
              <a:rPr lang="ja-JP" altLang="en-US" sz="1100" dirty="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1,258</a:t>
            </a:r>
            <a:r>
              <a:rPr lang="ja-JP" altLang="en-US" sz="1100" dirty="0" smtClean="0">
                <a:latin typeface="Meiryo UI" panose="020B0604030504040204" pitchFamily="50" charset="-128"/>
                <a:ea typeface="Meiryo UI" panose="020B0604030504040204" pitchFamily="50" charset="-128"/>
              </a:rPr>
              <a:t>件</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※97,843</a:t>
            </a:r>
            <a:r>
              <a:rPr lang="ja-JP" altLang="en-US" sz="1100" dirty="0">
                <a:latin typeface="Meiryo UI" panose="020B0604030504040204" pitchFamily="50" charset="-128"/>
                <a:ea typeface="Meiryo UI" panose="020B0604030504040204" pitchFamily="50" charset="-128"/>
              </a:rPr>
              <a:t>店舗</a:t>
            </a:r>
            <a:r>
              <a:rPr lang="ja-JP" altLang="en-US" sz="1100" dirty="0" smtClean="0">
                <a:latin typeface="Meiryo UI" panose="020B0604030504040204" pitchFamily="50" charset="-128"/>
                <a:ea typeface="Meiryo UI" panose="020B0604030504040204" pitchFamily="50" charset="-128"/>
              </a:rPr>
              <a:t>より、</a:t>
            </a:r>
            <a:r>
              <a:rPr lang="en-US" altLang="ja-JP" sz="1100" dirty="0" smtClean="0">
                <a:latin typeface="Meiryo UI" panose="020B0604030504040204" pitchFamily="50" charset="-128"/>
                <a:ea typeface="Meiryo UI" panose="020B0604030504040204" pitchFamily="50" charset="-128"/>
              </a:rPr>
              <a:t>10,000</a:t>
            </a:r>
            <a:r>
              <a:rPr lang="ja-JP" altLang="en-US" sz="1100" dirty="0">
                <a:latin typeface="Meiryo UI" panose="020B0604030504040204" pitchFamily="50" charset="-128"/>
                <a:ea typeface="Meiryo UI" panose="020B0604030504040204" pitchFamily="50" charset="-128"/>
              </a:rPr>
              <a:t>店舗</a:t>
            </a:r>
            <a:r>
              <a:rPr lang="ja-JP" altLang="en-US" sz="1100" dirty="0" smtClean="0">
                <a:latin typeface="Meiryo UI" panose="020B0604030504040204" pitchFamily="50" charset="-128"/>
                <a:ea typeface="Meiryo UI" panose="020B0604030504040204" pitchFamily="50" charset="-128"/>
              </a:rPr>
              <a:t>を</a:t>
            </a:r>
            <a:r>
              <a:rPr lang="ja-JP" altLang="en-US" sz="1100" dirty="0">
                <a:latin typeface="Meiryo UI" panose="020B0604030504040204" pitchFamily="50" charset="-128"/>
                <a:ea typeface="Meiryo UI" panose="020B0604030504040204" pitchFamily="50" charset="-128"/>
              </a:rPr>
              <a:t>無作為</a:t>
            </a:r>
            <a:r>
              <a:rPr lang="ja-JP" altLang="en-US" sz="1100" dirty="0" smtClean="0">
                <a:latin typeface="Meiryo UI" panose="020B0604030504040204" pitchFamily="50" charset="-128"/>
                <a:ea typeface="Meiryo UI" panose="020B0604030504040204" pitchFamily="50" charset="-128"/>
              </a:rPr>
              <a:t>抽出</a:t>
            </a:r>
            <a:endParaRPr lang="ja-JP" altLang="en-US" sz="1100" dirty="0">
              <a:latin typeface="Meiryo UI" panose="020B0604030504040204" pitchFamily="50" charset="-128"/>
              <a:ea typeface="Meiryo UI" panose="020B0604030504040204" pitchFamily="50" charset="-128"/>
            </a:endParaRPr>
          </a:p>
        </p:txBody>
      </p:sp>
      <p:grpSp>
        <p:nvGrpSpPr>
          <p:cNvPr id="5" name="グループ化 4"/>
          <p:cNvGrpSpPr>
            <a:grpSpLocks noChangeAspect="1"/>
          </p:cNvGrpSpPr>
          <p:nvPr/>
        </p:nvGrpSpPr>
        <p:grpSpPr>
          <a:xfrm>
            <a:off x="659295" y="7274376"/>
            <a:ext cx="1840910" cy="1827598"/>
            <a:chOff x="903136" y="7608912"/>
            <a:chExt cx="1753248" cy="1581621"/>
          </a:xfrm>
        </p:grpSpPr>
        <p:sp>
          <p:nvSpPr>
            <p:cNvPr id="56" name="正方形/長方形 55"/>
            <p:cNvSpPr/>
            <p:nvPr/>
          </p:nvSpPr>
          <p:spPr>
            <a:xfrm>
              <a:off x="903138" y="7608912"/>
              <a:ext cx="1753246" cy="1581619"/>
            </a:xfrm>
            <a:prstGeom prst="rect">
              <a:avLst/>
            </a:prstGeom>
            <a:solidFill>
              <a:schemeClr val="accent1"/>
            </a:solidFill>
            <a:ln w="952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0" name="正方形/長方形 59"/>
            <p:cNvSpPr/>
            <p:nvPr/>
          </p:nvSpPr>
          <p:spPr>
            <a:xfrm>
              <a:off x="903138" y="7841671"/>
              <a:ext cx="1753246" cy="1348861"/>
            </a:xfrm>
            <a:prstGeom prst="rect">
              <a:avLst/>
            </a:prstGeom>
            <a:noFill/>
            <a:ln w="952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1" name="正方形/長方形 60"/>
            <p:cNvSpPr/>
            <p:nvPr/>
          </p:nvSpPr>
          <p:spPr>
            <a:xfrm>
              <a:off x="903138" y="7608912"/>
              <a:ext cx="1402597" cy="1581619"/>
            </a:xfrm>
            <a:prstGeom prst="rect">
              <a:avLst/>
            </a:prstGeom>
            <a:noFill/>
            <a:ln w="952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2" name="正方形/長方形 61"/>
            <p:cNvSpPr/>
            <p:nvPr/>
          </p:nvSpPr>
          <p:spPr>
            <a:xfrm>
              <a:off x="903136" y="7608912"/>
              <a:ext cx="981818" cy="1581619"/>
            </a:xfrm>
            <a:prstGeom prst="rect">
              <a:avLst/>
            </a:prstGeom>
            <a:noFill/>
            <a:ln w="952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4" name="正方形/長方形 63"/>
            <p:cNvSpPr/>
            <p:nvPr/>
          </p:nvSpPr>
          <p:spPr>
            <a:xfrm>
              <a:off x="903138" y="7841671"/>
              <a:ext cx="981818" cy="1348862"/>
            </a:xfrm>
            <a:prstGeom prst="rect">
              <a:avLst/>
            </a:prstGeom>
            <a:solidFill>
              <a:schemeClr val="bg1"/>
            </a:solidFill>
            <a:ln w="952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grpSp>
        <p:nvGrpSpPr>
          <p:cNvPr id="7" name="グループ化 6"/>
          <p:cNvGrpSpPr>
            <a:grpSpLocks noChangeAspect="1"/>
          </p:cNvGrpSpPr>
          <p:nvPr/>
        </p:nvGrpSpPr>
        <p:grpSpPr>
          <a:xfrm>
            <a:off x="2672857" y="7274376"/>
            <a:ext cx="1840908" cy="1827596"/>
            <a:chOff x="2058177" y="1783996"/>
            <a:chExt cx="900000" cy="900000"/>
          </a:xfrm>
        </p:grpSpPr>
        <p:sp>
          <p:nvSpPr>
            <p:cNvPr id="66" name="正方形/長方形 65"/>
            <p:cNvSpPr/>
            <p:nvPr/>
          </p:nvSpPr>
          <p:spPr>
            <a:xfrm>
              <a:off x="2058177" y="1783996"/>
              <a:ext cx="900000" cy="900000"/>
            </a:xfrm>
            <a:prstGeom prst="rect">
              <a:avLst/>
            </a:prstGeom>
            <a:solidFill>
              <a:schemeClr val="accent1"/>
            </a:solidFill>
            <a:ln w="952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7" name="正方形/長方形 66"/>
            <p:cNvSpPr/>
            <p:nvPr/>
          </p:nvSpPr>
          <p:spPr>
            <a:xfrm>
              <a:off x="2058177" y="1914583"/>
              <a:ext cx="900000" cy="769413"/>
            </a:xfrm>
            <a:prstGeom prst="rect">
              <a:avLst/>
            </a:prstGeom>
            <a:noFill/>
            <a:ln w="952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8" name="正方形/長方形 67"/>
            <p:cNvSpPr/>
            <p:nvPr/>
          </p:nvSpPr>
          <p:spPr>
            <a:xfrm>
              <a:off x="2058177" y="1783996"/>
              <a:ext cx="810000" cy="900000"/>
            </a:xfrm>
            <a:prstGeom prst="rect">
              <a:avLst/>
            </a:prstGeom>
            <a:noFill/>
            <a:ln w="952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9" name="正方形/長方形 68"/>
            <p:cNvSpPr/>
            <p:nvPr/>
          </p:nvSpPr>
          <p:spPr>
            <a:xfrm>
              <a:off x="2058177" y="1783996"/>
              <a:ext cx="655200" cy="900000"/>
            </a:xfrm>
            <a:prstGeom prst="rect">
              <a:avLst/>
            </a:prstGeom>
            <a:noFill/>
            <a:ln w="952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0" name="正方形/長方形 69"/>
            <p:cNvSpPr/>
            <p:nvPr/>
          </p:nvSpPr>
          <p:spPr>
            <a:xfrm>
              <a:off x="2058177" y="1914583"/>
              <a:ext cx="655200" cy="769413"/>
            </a:xfrm>
            <a:prstGeom prst="rect">
              <a:avLst/>
            </a:prstGeom>
            <a:solidFill>
              <a:schemeClr val="bg1"/>
            </a:solidFill>
            <a:ln w="952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grpSp>
        <p:nvGrpSpPr>
          <p:cNvPr id="8" name="グループ化 7"/>
          <p:cNvGrpSpPr>
            <a:grpSpLocks noChangeAspect="1"/>
          </p:cNvGrpSpPr>
          <p:nvPr/>
        </p:nvGrpSpPr>
        <p:grpSpPr>
          <a:xfrm>
            <a:off x="4575927" y="7274376"/>
            <a:ext cx="1840908" cy="1827598"/>
            <a:chOff x="3417420" y="1679715"/>
            <a:chExt cx="900000" cy="900001"/>
          </a:xfrm>
        </p:grpSpPr>
        <p:sp>
          <p:nvSpPr>
            <p:cNvPr id="71" name="正方形/長方形 70"/>
            <p:cNvSpPr/>
            <p:nvPr/>
          </p:nvSpPr>
          <p:spPr>
            <a:xfrm>
              <a:off x="3417420" y="1679716"/>
              <a:ext cx="900000" cy="900000"/>
            </a:xfrm>
            <a:prstGeom prst="rect">
              <a:avLst/>
            </a:prstGeom>
            <a:solidFill>
              <a:schemeClr val="accent1"/>
            </a:solidFill>
            <a:ln w="952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2" name="正方形/長方形 71"/>
            <p:cNvSpPr/>
            <p:nvPr/>
          </p:nvSpPr>
          <p:spPr>
            <a:xfrm>
              <a:off x="3417420" y="1814445"/>
              <a:ext cx="900000" cy="765270"/>
            </a:xfrm>
            <a:prstGeom prst="rect">
              <a:avLst/>
            </a:prstGeom>
            <a:noFill/>
            <a:ln w="952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3" name="正方形/長方形 72"/>
            <p:cNvSpPr/>
            <p:nvPr/>
          </p:nvSpPr>
          <p:spPr>
            <a:xfrm>
              <a:off x="3417420" y="1679715"/>
              <a:ext cx="414000" cy="900000"/>
            </a:xfrm>
            <a:prstGeom prst="rect">
              <a:avLst/>
            </a:prstGeom>
            <a:noFill/>
            <a:ln w="952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4" name="正方形/長方形 73"/>
            <p:cNvSpPr/>
            <p:nvPr/>
          </p:nvSpPr>
          <p:spPr>
            <a:xfrm>
              <a:off x="3417420" y="1679715"/>
              <a:ext cx="331200" cy="900000"/>
            </a:xfrm>
            <a:prstGeom prst="rect">
              <a:avLst/>
            </a:prstGeom>
            <a:noFill/>
            <a:ln w="952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5" name="正方形/長方形 74"/>
            <p:cNvSpPr/>
            <p:nvPr/>
          </p:nvSpPr>
          <p:spPr>
            <a:xfrm>
              <a:off x="3417420" y="1814446"/>
              <a:ext cx="331200" cy="765269"/>
            </a:xfrm>
            <a:prstGeom prst="rect">
              <a:avLst/>
            </a:prstGeom>
            <a:solidFill>
              <a:schemeClr val="bg1"/>
            </a:solidFill>
            <a:ln w="952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sp>
        <p:nvSpPr>
          <p:cNvPr id="80" name="角丸四角形 79"/>
          <p:cNvSpPr/>
          <p:nvPr/>
        </p:nvSpPr>
        <p:spPr>
          <a:xfrm>
            <a:off x="138525" y="5923012"/>
            <a:ext cx="6029624" cy="343942"/>
          </a:xfrm>
          <a:prstGeom prst="roundRect">
            <a:avLst>
              <a:gd name="adj" fmla="val 43447"/>
            </a:avLst>
          </a:prstGeom>
          <a:solidFill>
            <a:srgbClr val="002060"/>
          </a:solidFill>
          <a:ln>
            <a:noFill/>
          </a:ln>
          <a:effectLst/>
          <a:scene3d>
            <a:camera prst="orthographicFront">
              <a:rot lat="0" lon="0" rev="0"/>
            </a:camera>
            <a:lightRig rig="balanced" dir="t">
              <a:rot lat="0" lon="0" rev="8700000"/>
            </a:lightRig>
          </a:scene3d>
          <a:sp3d>
            <a:bevelT w="190500" h="38100"/>
          </a:sp3d>
        </p:spPr>
        <p:style>
          <a:lnRef idx="2">
            <a:schemeClr val="accent6"/>
          </a:lnRef>
          <a:fillRef idx="1">
            <a:schemeClr val="lt1"/>
          </a:fillRef>
          <a:effectRef idx="0">
            <a:schemeClr val="accent6"/>
          </a:effectRef>
          <a:fontRef idx="minor">
            <a:schemeClr val="dk1"/>
          </a:fontRef>
        </p:style>
        <p:txBody>
          <a:bodyPr tIns="0" bIns="36000" rtlCol="0" anchor="ctr"/>
          <a:lstStyle/>
          <a:p>
            <a:r>
              <a:rPr lang="ja-JP" altLang="en-US" sz="1400" b="1" dirty="0" smtClean="0">
                <a:solidFill>
                  <a:schemeClr val="bg1"/>
                </a:solidFill>
                <a:latin typeface="+mj-ea"/>
                <a:ea typeface="+mj-ea"/>
                <a:cs typeface="Arial Unicode MS" pitchFamily="50" charset="-128"/>
              </a:rPr>
              <a:t>■　経過措置の対象となる飲食店の割合（国</a:t>
            </a:r>
            <a:r>
              <a:rPr lang="ja-JP" altLang="en-US" sz="1400" b="1" dirty="0">
                <a:solidFill>
                  <a:schemeClr val="bg1"/>
                </a:solidFill>
                <a:latin typeface="+mj-ea"/>
                <a:ea typeface="+mj-ea"/>
                <a:cs typeface="Arial Unicode MS" pitchFamily="50" charset="-128"/>
              </a:rPr>
              <a:t>と</a:t>
            </a:r>
            <a:r>
              <a:rPr lang="ja-JP" altLang="en-US" sz="1400" b="1" dirty="0" smtClean="0">
                <a:solidFill>
                  <a:schemeClr val="bg1"/>
                </a:solidFill>
                <a:latin typeface="+mj-ea"/>
                <a:ea typeface="+mj-ea"/>
                <a:cs typeface="Arial Unicode MS" pitchFamily="50" charset="-128"/>
              </a:rPr>
              <a:t>府推計の比較） </a:t>
            </a:r>
            <a:r>
              <a:rPr lang="ja-JP" altLang="en-US" sz="1200" b="1" dirty="0" smtClean="0">
                <a:solidFill>
                  <a:schemeClr val="bg1"/>
                </a:solidFill>
                <a:latin typeface="+mj-ea"/>
                <a:ea typeface="+mj-ea"/>
                <a:cs typeface="Arial Unicode MS" pitchFamily="50" charset="-128"/>
              </a:rPr>
              <a:t>（</a:t>
            </a:r>
            <a:r>
              <a:rPr lang="en-US" altLang="ja-JP" sz="1200" b="1" dirty="0" smtClean="0">
                <a:solidFill>
                  <a:schemeClr val="bg1"/>
                </a:solidFill>
                <a:latin typeface="+mj-ea"/>
                <a:ea typeface="+mj-ea"/>
                <a:cs typeface="Arial Unicode MS" pitchFamily="50" charset="-128"/>
              </a:rPr>
              <a:t>2020</a:t>
            </a:r>
            <a:r>
              <a:rPr lang="ja-JP" altLang="en-US" sz="1200" b="1" dirty="0" smtClean="0">
                <a:solidFill>
                  <a:schemeClr val="bg1"/>
                </a:solidFill>
                <a:latin typeface="+mj-ea"/>
                <a:ea typeface="+mj-ea"/>
                <a:cs typeface="Arial Unicode MS" pitchFamily="50" charset="-128"/>
              </a:rPr>
              <a:t>年推計値）</a:t>
            </a:r>
            <a:endParaRPr lang="ja-JP" altLang="en-US" sz="1200" b="1" dirty="0">
              <a:solidFill>
                <a:schemeClr val="bg1"/>
              </a:solidFill>
              <a:latin typeface="+mj-ea"/>
              <a:ea typeface="+mj-ea"/>
              <a:cs typeface="Arial Unicode MS" pitchFamily="50" charset="-128"/>
            </a:endParaRPr>
          </a:p>
        </p:txBody>
      </p:sp>
      <p:sp>
        <p:nvSpPr>
          <p:cNvPr id="92" name="テキスト ボックス 91"/>
          <p:cNvSpPr txBox="1"/>
          <p:nvPr/>
        </p:nvSpPr>
        <p:spPr>
          <a:xfrm>
            <a:off x="4871752" y="6722027"/>
            <a:ext cx="1713435" cy="246221"/>
          </a:xfrm>
          <a:prstGeom prst="rect">
            <a:avLst/>
          </a:prstGeom>
          <a:noFill/>
        </p:spPr>
        <p:txBody>
          <a:bodyPr wrap="square" rtlCol="0">
            <a:spAutoFit/>
          </a:bodyPr>
          <a:lstStyle/>
          <a:p>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客席面積</a:t>
            </a:r>
            <a:r>
              <a:rPr lang="en-US" altLang="ja-JP" sz="1000" dirty="0" smtClean="0">
                <a:latin typeface="Meiryo UI" panose="020B0604030504040204" pitchFamily="50" charset="-128"/>
                <a:ea typeface="Meiryo UI" panose="020B0604030504040204" pitchFamily="50" charset="-128"/>
              </a:rPr>
              <a:t>30</a:t>
            </a:r>
            <a:r>
              <a:rPr lang="ja-JP" altLang="en-US" sz="1000" dirty="0" smtClean="0">
                <a:latin typeface="Meiryo UI" panose="020B0604030504040204" pitchFamily="50" charset="-128"/>
                <a:ea typeface="Meiryo UI" panose="020B0604030504040204" pitchFamily="50" charset="-128"/>
              </a:rPr>
              <a:t>㎡以下</a:t>
            </a:r>
            <a:r>
              <a:rPr lang="en-US" altLang="ja-JP"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p:txBody>
      </p:sp>
      <p:sp>
        <p:nvSpPr>
          <p:cNvPr id="93" name="テキスト ボックス 92"/>
          <p:cNvSpPr txBox="1"/>
          <p:nvPr/>
        </p:nvSpPr>
        <p:spPr>
          <a:xfrm>
            <a:off x="4466" y="7198934"/>
            <a:ext cx="729148" cy="415498"/>
          </a:xfrm>
          <a:prstGeom prst="rect">
            <a:avLst/>
          </a:prstGeom>
          <a:noFill/>
        </p:spPr>
        <p:txBody>
          <a:bodyPr wrap="square" rtlCol="0">
            <a:spAutoFit/>
          </a:bodyPr>
          <a:lstStyle/>
          <a:p>
            <a:pPr algn="ctr"/>
            <a:r>
              <a:rPr kumimoji="1" lang="ja-JP" altLang="en-US" sz="700" dirty="0" smtClean="0">
                <a:latin typeface="Meiryo UI" panose="020B0604030504040204" pitchFamily="50" charset="-128"/>
                <a:ea typeface="Meiryo UI" panose="020B0604030504040204" pitchFamily="50" charset="-128"/>
              </a:rPr>
              <a:t>大企業</a:t>
            </a:r>
            <a:endParaRPr kumimoji="1" lang="en-US" altLang="ja-JP" sz="700" dirty="0" smtClean="0">
              <a:latin typeface="Meiryo UI" panose="020B0604030504040204" pitchFamily="50" charset="-128"/>
              <a:ea typeface="Meiryo UI" panose="020B0604030504040204" pitchFamily="50" charset="-128"/>
            </a:endParaRPr>
          </a:p>
          <a:p>
            <a:pPr algn="ctr"/>
            <a:r>
              <a:rPr kumimoji="1" lang="ja-JP" altLang="en-US" sz="700" dirty="0" smtClean="0">
                <a:latin typeface="Meiryo UI" panose="020B0604030504040204" pitchFamily="50" charset="-128"/>
                <a:ea typeface="Meiryo UI" panose="020B0604030504040204" pitchFamily="50" charset="-128"/>
              </a:rPr>
              <a:t>（既存）</a:t>
            </a:r>
            <a:endParaRPr kumimoji="1" lang="en-US" altLang="ja-JP" sz="700" dirty="0" smtClean="0">
              <a:latin typeface="Meiryo UI" panose="020B0604030504040204" pitchFamily="50" charset="-128"/>
              <a:ea typeface="Meiryo UI" panose="020B0604030504040204" pitchFamily="50" charset="-128"/>
            </a:endParaRPr>
          </a:p>
          <a:p>
            <a:pPr algn="ctr"/>
            <a:r>
              <a:rPr lang="en-US" altLang="ja-JP" sz="700" dirty="0" smtClean="0">
                <a:latin typeface="Meiryo UI" panose="020B0604030504040204" pitchFamily="50" charset="-128"/>
                <a:ea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rPr>
              <a:t>約１割弱</a:t>
            </a:r>
            <a:r>
              <a:rPr lang="en-US" altLang="ja-JP" sz="700" dirty="0" smtClean="0">
                <a:latin typeface="Meiryo UI" panose="020B0604030504040204" pitchFamily="50" charset="-128"/>
                <a:ea typeface="Meiryo UI" panose="020B0604030504040204" pitchFamily="50" charset="-128"/>
              </a:rPr>
              <a:t>】</a:t>
            </a:r>
            <a:endParaRPr kumimoji="1" lang="ja-JP" altLang="en-US" sz="700" dirty="0">
              <a:latin typeface="Meiryo UI" panose="020B0604030504040204" pitchFamily="50" charset="-128"/>
              <a:ea typeface="Meiryo UI" panose="020B0604030504040204" pitchFamily="50" charset="-128"/>
            </a:endParaRPr>
          </a:p>
        </p:txBody>
      </p:sp>
      <p:sp>
        <p:nvSpPr>
          <p:cNvPr id="95" name="テキスト ボックス 94"/>
          <p:cNvSpPr txBox="1"/>
          <p:nvPr/>
        </p:nvSpPr>
        <p:spPr>
          <a:xfrm>
            <a:off x="-36590" y="8048114"/>
            <a:ext cx="791917" cy="523220"/>
          </a:xfrm>
          <a:prstGeom prst="rect">
            <a:avLst/>
          </a:prstGeom>
          <a:noFill/>
        </p:spPr>
        <p:txBody>
          <a:bodyPr wrap="square" rtlCol="0">
            <a:spAutoFit/>
          </a:bodyPr>
          <a:lstStyle/>
          <a:p>
            <a:pPr algn="ctr"/>
            <a:r>
              <a:rPr kumimoji="1" lang="ja-JP" altLang="en-US" sz="700" dirty="0" smtClean="0">
                <a:latin typeface="Meiryo UI" panose="020B0604030504040204" pitchFamily="50" charset="-128"/>
                <a:ea typeface="Meiryo UI" panose="020B0604030504040204" pitchFamily="50" charset="-128"/>
              </a:rPr>
              <a:t>中小企業や</a:t>
            </a:r>
            <a:endParaRPr kumimoji="1" lang="en-US" altLang="ja-JP" sz="700" dirty="0" smtClean="0">
              <a:latin typeface="Meiryo UI" panose="020B0604030504040204" pitchFamily="50" charset="-128"/>
              <a:ea typeface="Meiryo UI" panose="020B0604030504040204" pitchFamily="50" charset="-128"/>
            </a:endParaRPr>
          </a:p>
          <a:p>
            <a:pPr algn="ctr"/>
            <a:r>
              <a:rPr kumimoji="1" lang="ja-JP" altLang="en-US" sz="700" dirty="0" smtClean="0">
                <a:latin typeface="Meiryo UI" panose="020B0604030504040204" pitchFamily="50" charset="-128"/>
                <a:ea typeface="Meiryo UI" panose="020B0604030504040204" pitchFamily="50" charset="-128"/>
              </a:rPr>
              <a:t>個人</a:t>
            </a:r>
            <a:r>
              <a:rPr lang="ja-JP" altLang="en-US" sz="700" dirty="0">
                <a:latin typeface="Meiryo UI" panose="020B0604030504040204" pitchFamily="50" charset="-128"/>
                <a:ea typeface="Meiryo UI" panose="020B0604030504040204" pitchFamily="50" charset="-128"/>
              </a:rPr>
              <a:t>事業</a:t>
            </a:r>
            <a:r>
              <a:rPr lang="ja-JP" altLang="en-US" sz="700" dirty="0" smtClean="0">
                <a:latin typeface="Meiryo UI" panose="020B0604030504040204" pitchFamily="50" charset="-128"/>
                <a:ea typeface="Meiryo UI" panose="020B0604030504040204" pitchFamily="50" charset="-128"/>
              </a:rPr>
              <a:t>主</a:t>
            </a:r>
            <a:endParaRPr lang="en-US" altLang="ja-JP" sz="700" dirty="0" smtClean="0">
              <a:latin typeface="Meiryo UI" panose="020B0604030504040204" pitchFamily="50" charset="-128"/>
              <a:ea typeface="Meiryo UI" panose="020B0604030504040204" pitchFamily="50" charset="-128"/>
            </a:endParaRPr>
          </a:p>
          <a:p>
            <a:pPr algn="ctr"/>
            <a:r>
              <a:rPr lang="ja-JP" altLang="en-US" sz="700" dirty="0" smtClean="0">
                <a:latin typeface="Meiryo UI" panose="020B0604030504040204" pitchFamily="50" charset="-128"/>
                <a:ea typeface="Meiryo UI" panose="020B0604030504040204" pitchFamily="50" charset="-128"/>
              </a:rPr>
              <a:t>（既存）</a:t>
            </a:r>
            <a:endParaRPr lang="en-US" altLang="ja-JP" sz="700" dirty="0" smtClean="0">
              <a:latin typeface="Meiryo UI" panose="020B0604030504040204" pitchFamily="50" charset="-128"/>
              <a:ea typeface="Meiryo UI" panose="020B0604030504040204" pitchFamily="50" charset="-128"/>
            </a:endParaRPr>
          </a:p>
          <a:p>
            <a:pPr algn="ctr"/>
            <a:r>
              <a:rPr kumimoji="1" lang="en-US" altLang="ja-JP" sz="700" dirty="0" smtClean="0">
                <a:latin typeface="Meiryo UI" panose="020B0604030504040204" pitchFamily="50" charset="-128"/>
                <a:ea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rPr>
              <a:t>約９割強</a:t>
            </a:r>
            <a:r>
              <a:rPr kumimoji="1" lang="en-US" altLang="ja-JP" sz="700" dirty="0" smtClean="0">
                <a:latin typeface="Meiryo UI" panose="020B0604030504040204" pitchFamily="50" charset="-128"/>
                <a:ea typeface="Meiryo UI" panose="020B0604030504040204" pitchFamily="50" charset="-128"/>
              </a:rPr>
              <a:t>】</a:t>
            </a:r>
            <a:endParaRPr kumimoji="1" lang="ja-JP" altLang="en-US" sz="700" dirty="0">
              <a:latin typeface="Meiryo UI" panose="020B0604030504040204" pitchFamily="50" charset="-128"/>
              <a:ea typeface="Meiryo UI" panose="020B0604030504040204" pitchFamily="50" charset="-128"/>
            </a:endParaRPr>
          </a:p>
        </p:txBody>
      </p:sp>
      <p:sp>
        <p:nvSpPr>
          <p:cNvPr id="10" name="左中かっこ 9"/>
          <p:cNvSpPr/>
          <p:nvPr/>
        </p:nvSpPr>
        <p:spPr>
          <a:xfrm>
            <a:off x="581874" y="7277951"/>
            <a:ext cx="75150" cy="261113"/>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 name="左中かっこ 10"/>
          <p:cNvSpPr/>
          <p:nvPr/>
        </p:nvSpPr>
        <p:spPr>
          <a:xfrm>
            <a:off x="581874" y="7546908"/>
            <a:ext cx="73935" cy="155506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6" name="テキスト ボックス 95"/>
          <p:cNvSpPr txBox="1"/>
          <p:nvPr/>
        </p:nvSpPr>
        <p:spPr>
          <a:xfrm>
            <a:off x="688314" y="8122012"/>
            <a:ext cx="962982" cy="478636"/>
          </a:xfrm>
          <a:prstGeom prst="rect">
            <a:avLst/>
          </a:prstGeom>
          <a:noFill/>
          <a:ln>
            <a:solidFill>
              <a:schemeClr val="tx1"/>
            </a:solidFill>
          </a:ln>
        </p:spPr>
        <p:txBody>
          <a:bodyPr wrap="square" rtlCol="0">
            <a:noAutofit/>
          </a:bodyPr>
          <a:lstStyle/>
          <a:p>
            <a:endParaRPr kumimoji="1" lang="en-US" altLang="ja-JP" sz="700" dirty="0" smtClean="0">
              <a:latin typeface="Meiryo UI" panose="020B0604030504040204" pitchFamily="50" charset="-128"/>
              <a:ea typeface="Meiryo UI" panose="020B0604030504040204" pitchFamily="50" charset="-128"/>
            </a:endParaRPr>
          </a:p>
          <a:p>
            <a:endParaRPr lang="en-US" altLang="ja-JP" sz="700" dirty="0">
              <a:latin typeface="Meiryo UI" panose="020B0604030504040204" pitchFamily="50" charset="-128"/>
              <a:ea typeface="Meiryo UI" panose="020B0604030504040204" pitchFamily="50" charset="-128"/>
            </a:endParaRPr>
          </a:p>
          <a:p>
            <a:endParaRPr kumimoji="1" lang="en-US" altLang="ja-JP" sz="700" dirty="0" smtClean="0">
              <a:latin typeface="Meiryo UI" panose="020B0604030504040204" pitchFamily="50" charset="-128"/>
              <a:ea typeface="Meiryo UI" panose="020B0604030504040204" pitchFamily="50" charset="-128"/>
            </a:endParaRPr>
          </a:p>
        </p:txBody>
      </p:sp>
      <p:sp>
        <p:nvSpPr>
          <p:cNvPr id="97" name="テキスト ボックス 96"/>
          <p:cNvSpPr txBox="1"/>
          <p:nvPr/>
        </p:nvSpPr>
        <p:spPr>
          <a:xfrm>
            <a:off x="659302" y="8138492"/>
            <a:ext cx="1044909" cy="461665"/>
          </a:xfrm>
          <a:prstGeom prst="rect">
            <a:avLst/>
          </a:prstGeom>
          <a:noFill/>
        </p:spPr>
        <p:txBody>
          <a:bodyPr wrap="square" rtlCol="0">
            <a:spAutoFit/>
          </a:bodyPr>
          <a:lstStyle/>
          <a:p>
            <a:r>
              <a:rPr kumimoji="1" lang="ja-JP" altLang="en-US" sz="800" dirty="0" smtClean="0">
                <a:latin typeface="Meiryo UI" panose="020B0604030504040204" pitchFamily="50" charset="-128"/>
                <a:ea typeface="Meiryo UI" panose="020B0604030504040204" pitchFamily="50" charset="-128"/>
              </a:rPr>
              <a:t>措置の対象となる</a:t>
            </a:r>
            <a:endParaRPr kumimoji="1" lang="en-US" altLang="ja-JP" sz="800" dirty="0" smtClean="0">
              <a:latin typeface="Meiryo UI" panose="020B0604030504040204" pitchFamily="50" charset="-128"/>
              <a:ea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rPr>
              <a:t>店舗は、全飲食店の</a:t>
            </a:r>
            <a:endParaRPr lang="en-US" altLang="ja-JP" sz="800" dirty="0" smtClean="0">
              <a:latin typeface="Meiryo UI" panose="020B0604030504040204" pitchFamily="50" charset="-128"/>
              <a:ea typeface="Meiryo UI" panose="020B0604030504040204" pitchFamily="50" charset="-128"/>
            </a:endParaRPr>
          </a:p>
          <a:p>
            <a:r>
              <a:rPr lang="ja-JP" altLang="en-US" sz="800" b="1" dirty="0" smtClean="0">
                <a:latin typeface="Meiryo UI" panose="020B0604030504040204" pitchFamily="50" charset="-128"/>
                <a:ea typeface="Meiryo UI" panose="020B0604030504040204" pitchFamily="50" charset="-128"/>
              </a:rPr>
              <a:t>約</a:t>
            </a:r>
            <a:r>
              <a:rPr lang="en-US" altLang="ja-JP" sz="800" b="1" dirty="0" smtClean="0">
                <a:latin typeface="Meiryo UI" panose="020B0604030504040204" pitchFamily="50" charset="-128"/>
                <a:ea typeface="Meiryo UI" panose="020B0604030504040204" pitchFamily="50" charset="-128"/>
              </a:rPr>
              <a:t>5.5</a:t>
            </a:r>
            <a:r>
              <a:rPr lang="ja-JP" altLang="en-US" sz="800" b="1" dirty="0" smtClean="0">
                <a:latin typeface="Meiryo UI" panose="020B0604030504040204" pitchFamily="50" charset="-128"/>
                <a:ea typeface="Meiryo UI" panose="020B0604030504040204" pitchFamily="50" charset="-128"/>
              </a:rPr>
              <a:t>割</a:t>
            </a:r>
            <a:endParaRPr kumimoji="1" lang="en-US" altLang="ja-JP" sz="800" b="1" dirty="0" smtClean="0">
              <a:latin typeface="Meiryo UI" panose="020B0604030504040204" pitchFamily="50" charset="-128"/>
              <a:ea typeface="Meiryo UI" panose="020B0604030504040204" pitchFamily="50" charset="-128"/>
            </a:endParaRPr>
          </a:p>
        </p:txBody>
      </p:sp>
      <p:sp>
        <p:nvSpPr>
          <p:cNvPr id="98" name="テキスト ボックス 97"/>
          <p:cNvSpPr txBox="1"/>
          <p:nvPr/>
        </p:nvSpPr>
        <p:spPr>
          <a:xfrm>
            <a:off x="2825210" y="8122012"/>
            <a:ext cx="991855" cy="478636"/>
          </a:xfrm>
          <a:prstGeom prst="rect">
            <a:avLst/>
          </a:prstGeom>
          <a:noFill/>
          <a:ln>
            <a:solidFill>
              <a:schemeClr val="tx1"/>
            </a:solidFill>
          </a:ln>
        </p:spPr>
        <p:txBody>
          <a:bodyPr wrap="square" rtlCol="0">
            <a:noAutofit/>
          </a:bodyPr>
          <a:lstStyle/>
          <a:p>
            <a:endParaRPr kumimoji="1" lang="en-US" altLang="ja-JP" sz="700" dirty="0" smtClean="0">
              <a:latin typeface="Meiryo UI" panose="020B0604030504040204" pitchFamily="50" charset="-128"/>
              <a:ea typeface="Meiryo UI" panose="020B0604030504040204" pitchFamily="50" charset="-128"/>
            </a:endParaRPr>
          </a:p>
          <a:p>
            <a:endParaRPr lang="en-US" altLang="ja-JP" sz="700" dirty="0">
              <a:latin typeface="Meiryo UI" panose="020B0604030504040204" pitchFamily="50" charset="-128"/>
              <a:ea typeface="Meiryo UI" panose="020B0604030504040204" pitchFamily="50" charset="-128"/>
            </a:endParaRPr>
          </a:p>
          <a:p>
            <a:endParaRPr kumimoji="1" lang="en-US" altLang="ja-JP" sz="700" dirty="0" smtClean="0">
              <a:latin typeface="Meiryo UI" panose="020B0604030504040204" pitchFamily="50" charset="-128"/>
              <a:ea typeface="Meiryo UI" panose="020B0604030504040204" pitchFamily="50" charset="-128"/>
            </a:endParaRPr>
          </a:p>
        </p:txBody>
      </p:sp>
      <p:sp>
        <p:nvSpPr>
          <p:cNvPr id="99" name="テキスト ボックス 98"/>
          <p:cNvSpPr txBox="1"/>
          <p:nvPr/>
        </p:nvSpPr>
        <p:spPr>
          <a:xfrm>
            <a:off x="2794080" y="8138492"/>
            <a:ext cx="1087076" cy="461665"/>
          </a:xfrm>
          <a:prstGeom prst="rect">
            <a:avLst/>
          </a:prstGeom>
          <a:noFill/>
        </p:spPr>
        <p:txBody>
          <a:bodyPr wrap="square" rtlCol="0">
            <a:spAutoFit/>
          </a:bodyPr>
          <a:lstStyle/>
          <a:p>
            <a:r>
              <a:rPr kumimoji="1" lang="ja-JP" altLang="en-US" sz="800" dirty="0" smtClean="0">
                <a:latin typeface="Meiryo UI" panose="020B0604030504040204" pitchFamily="50" charset="-128"/>
                <a:ea typeface="Meiryo UI" panose="020B0604030504040204" pitchFamily="50" charset="-128"/>
              </a:rPr>
              <a:t>措置の対象となる</a:t>
            </a:r>
            <a:endParaRPr kumimoji="1" lang="en-US" altLang="ja-JP" sz="800" dirty="0" smtClean="0">
              <a:latin typeface="Meiryo UI" panose="020B0604030504040204" pitchFamily="50" charset="-128"/>
              <a:ea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rPr>
              <a:t>店舗は、全飲食店の</a:t>
            </a:r>
            <a:endParaRPr lang="en-US" altLang="ja-JP" sz="800" dirty="0" smtClean="0">
              <a:latin typeface="Meiryo UI" panose="020B0604030504040204" pitchFamily="50" charset="-128"/>
              <a:ea typeface="Meiryo UI" panose="020B0604030504040204" pitchFamily="50" charset="-128"/>
            </a:endParaRPr>
          </a:p>
          <a:p>
            <a:r>
              <a:rPr lang="ja-JP" altLang="en-US" sz="800" b="1" dirty="0" smtClean="0">
                <a:latin typeface="Meiryo UI" panose="020B0604030504040204" pitchFamily="50" charset="-128"/>
                <a:ea typeface="Meiryo UI" panose="020B0604030504040204" pitchFamily="50" charset="-128"/>
              </a:rPr>
              <a:t>約</a:t>
            </a:r>
            <a:r>
              <a:rPr lang="en-US" altLang="ja-JP" sz="800" b="1" dirty="0">
                <a:latin typeface="Meiryo UI" panose="020B0604030504040204" pitchFamily="50" charset="-128"/>
                <a:ea typeface="Meiryo UI" panose="020B0604030504040204" pitchFamily="50" charset="-128"/>
              </a:rPr>
              <a:t>6.1</a:t>
            </a:r>
            <a:r>
              <a:rPr lang="ja-JP" altLang="en-US" sz="800" b="1" dirty="0" smtClean="0">
                <a:latin typeface="Meiryo UI" panose="020B0604030504040204" pitchFamily="50" charset="-128"/>
                <a:ea typeface="Meiryo UI" panose="020B0604030504040204" pitchFamily="50" charset="-128"/>
              </a:rPr>
              <a:t>割</a:t>
            </a:r>
            <a:endParaRPr kumimoji="1" lang="en-US" altLang="ja-JP" sz="800" b="1" dirty="0" smtClean="0">
              <a:latin typeface="Meiryo UI" panose="020B0604030504040204" pitchFamily="50" charset="-128"/>
              <a:ea typeface="Meiryo UI" panose="020B0604030504040204" pitchFamily="50" charset="-128"/>
            </a:endParaRPr>
          </a:p>
        </p:txBody>
      </p:sp>
      <p:sp>
        <p:nvSpPr>
          <p:cNvPr id="100" name="テキスト ボックス 99"/>
          <p:cNvSpPr txBox="1"/>
          <p:nvPr/>
        </p:nvSpPr>
        <p:spPr>
          <a:xfrm>
            <a:off x="4600982" y="8099598"/>
            <a:ext cx="617731" cy="562560"/>
          </a:xfrm>
          <a:prstGeom prst="rect">
            <a:avLst/>
          </a:prstGeom>
          <a:noFill/>
          <a:ln>
            <a:solidFill>
              <a:schemeClr val="tx1"/>
            </a:solidFill>
          </a:ln>
        </p:spPr>
        <p:txBody>
          <a:bodyPr wrap="square" rtlCol="0">
            <a:noAutofit/>
          </a:bodyPr>
          <a:lstStyle/>
          <a:p>
            <a:endParaRPr kumimoji="1" lang="en-US" altLang="ja-JP" sz="700" dirty="0" smtClean="0">
              <a:latin typeface="Meiryo UI" panose="020B0604030504040204" pitchFamily="50" charset="-128"/>
              <a:ea typeface="Meiryo UI" panose="020B0604030504040204" pitchFamily="50" charset="-128"/>
            </a:endParaRPr>
          </a:p>
          <a:p>
            <a:endParaRPr lang="en-US" altLang="ja-JP" sz="700" dirty="0">
              <a:latin typeface="Meiryo UI" panose="020B0604030504040204" pitchFamily="50" charset="-128"/>
              <a:ea typeface="Meiryo UI" panose="020B0604030504040204" pitchFamily="50" charset="-128"/>
            </a:endParaRPr>
          </a:p>
          <a:p>
            <a:endParaRPr kumimoji="1" lang="en-US" altLang="ja-JP" sz="700" dirty="0" smtClean="0">
              <a:latin typeface="Meiryo UI" panose="020B0604030504040204" pitchFamily="50" charset="-128"/>
              <a:ea typeface="Meiryo UI" panose="020B0604030504040204" pitchFamily="50" charset="-128"/>
            </a:endParaRPr>
          </a:p>
        </p:txBody>
      </p:sp>
      <p:sp>
        <p:nvSpPr>
          <p:cNvPr id="114" name="テキスト ボックス 113"/>
          <p:cNvSpPr txBox="1"/>
          <p:nvPr/>
        </p:nvSpPr>
        <p:spPr>
          <a:xfrm>
            <a:off x="4540922" y="8099598"/>
            <a:ext cx="837189" cy="605294"/>
          </a:xfrm>
          <a:prstGeom prst="rect">
            <a:avLst/>
          </a:prstGeom>
          <a:noFill/>
        </p:spPr>
        <p:txBody>
          <a:bodyPr wrap="square" rtlCol="0">
            <a:spAutoFit/>
          </a:bodyPr>
          <a:lstStyle/>
          <a:p>
            <a:pPr>
              <a:lnSpc>
                <a:spcPts val="1000"/>
              </a:lnSpc>
            </a:pPr>
            <a:r>
              <a:rPr kumimoji="1" lang="ja-JP" altLang="en-US" sz="800" dirty="0" smtClean="0">
                <a:latin typeface="Meiryo UI" panose="020B0604030504040204" pitchFamily="50" charset="-128"/>
                <a:ea typeface="Meiryo UI" panose="020B0604030504040204" pitchFamily="50" charset="-128"/>
              </a:rPr>
              <a:t>措置の対象</a:t>
            </a:r>
            <a:endParaRPr kumimoji="1" lang="en-US" altLang="ja-JP" sz="800" dirty="0" smtClean="0">
              <a:latin typeface="Meiryo UI" panose="020B0604030504040204" pitchFamily="50" charset="-128"/>
              <a:ea typeface="Meiryo UI" panose="020B0604030504040204" pitchFamily="50" charset="-128"/>
            </a:endParaRPr>
          </a:p>
          <a:p>
            <a:pPr>
              <a:lnSpc>
                <a:spcPts val="1000"/>
              </a:lnSpc>
            </a:pPr>
            <a:r>
              <a:rPr kumimoji="1" lang="ja-JP" altLang="en-US" sz="800" dirty="0" smtClean="0">
                <a:latin typeface="Meiryo UI" panose="020B0604030504040204" pitchFamily="50" charset="-128"/>
                <a:ea typeface="Meiryo UI" panose="020B0604030504040204" pitchFamily="50" charset="-128"/>
              </a:rPr>
              <a:t>となる</a:t>
            </a:r>
            <a:r>
              <a:rPr lang="ja-JP" altLang="en-US" sz="800" dirty="0" smtClean="0">
                <a:latin typeface="Meiryo UI" panose="020B0604030504040204" pitchFamily="50" charset="-128"/>
                <a:ea typeface="Meiryo UI" panose="020B0604030504040204" pitchFamily="50" charset="-128"/>
              </a:rPr>
              <a:t>店舗は、</a:t>
            </a:r>
            <a:endParaRPr lang="en-US" altLang="ja-JP" sz="800" dirty="0" smtClean="0">
              <a:latin typeface="Meiryo UI" panose="020B0604030504040204" pitchFamily="50" charset="-128"/>
              <a:ea typeface="Meiryo UI" panose="020B0604030504040204" pitchFamily="50" charset="-128"/>
            </a:endParaRPr>
          </a:p>
          <a:p>
            <a:pPr>
              <a:lnSpc>
                <a:spcPts val="1000"/>
              </a:lnSpc>
            </a:pPr>
            <a:r>
              <a:rPr lang="ja-JP" altLang="en-US" sz="800" dirty="0" smtClean="0">
                <a:latin typeface="Meiryo UI" panose="020B0604030504040204" pitchFamily="50" charset="-128"/>
                <a:ea typeface="Meiryo UI" panose="020B0604030504040204" pitchFamily="50" charset="-128"/>
              </a:rPr>
              <a:t>全飲食店の</a:t>
            </a:r>
            <a:endParaRPr lang="en-US" altLang="ja-JP" sz="800" dirty="0" smtClean="0">
              <a:latin typeface="Meiryo UI" panose="020B0604030504040204" pitchFamily="50" charset="-128"/>
              <a:ea typeface="Meiryo UI" panose="020B0604030504040204" pitchFamily="50" charset="-128"/>
            </a:endParaRPr>
          </a:p>
          <a:p>
            <a:pPr>
              <a:lnSpc>
                <a:spcPts val="1000"/>
              </a:lnSpc>
            </a:pPr>
            <a:r>
              <a:rPr lang="ja-JP" altLang="en-US" sz="800" b="1" dirty="0" smtClean="0">
                <a:latin typeface="Meiryo UI" panose="020B0604030504040204" pitchFamily="50" charset="-128"/>
                <a:ea typeface="Meiryo UI" panose="020B0604030504040204" pitchFamily="50" charset="-128"/>
              </a:rPr>
              <a:t>約</a:t>
            </a:r>
            <a:r>
              <a:rPr lang="en-US" altLang="ja-JP" sz="800" b="1" dirty="0">
                <a:latin typeface="Meiryo UI" panose="020B0604030504040204" pitchFamily="50" charset="-128"/>
                <a:ea typeface="Meiryo UI" panose="020B0604030504040204" pitchFamily="50" charset="-128"/>
              </a:rPr>
              <a:t>3.2</a:t>
            </a:r>
            <a:r>
              <a:rPr lang="ja-JP" altLang="en-US" sz="800" b="1" dirty="0" smtClean="0">
                <a:latin typeface="Meiryo UI" panose="020B0604030504040204" pitchFamily="50" charset="-128"/>
                <a:ea typeface="Meiryo UI" panose="020B0604030504040204" pitchFamily="50" charset="-128"/>
              </a:rPr>
              <a:t>割</a:t>
            </a:r>
            <a:endParaRPr kumimoji="1" lang="en-US" altLang="ja-JP" sz="800" b="1" dirty="0" smtClean="0">
              <a:latin typeface="Meiryo UI" panose="020B0604030504040204" pitchFamily="50" charset="-128"/>
              <a:ea typeface="Meiryo UI" panose="020B0604030504040204" pitchFamily="50" charset="-128"/>
            </a:endParaRPr>
          </a:p>
        </p:txBody>
      </p:sp>
      <p:sp>
        <p:nvSpPr>
          <p:cNvPr id="116" name="テキスト ボックス 115"/>
          <p:cNvSpPr txBox="1"/>
          <p:nvPr/>
        </p:nvSpPr>
        <p:spPr>
          <a:xfrm>
            <a:off x="600621" y="7260573"/>
            <a:ext cx="1175343" cy="292388"/>
          </a:xfrm>
          <a:prstGeom prst="rect">
            <a:avLst/>
          </a:prstGeom>
          <a:noFill/>
        </p:spPr>
        <p:txBody>
          <a:bodyPr wrap="square" rtlCol="0">
            <a:spAutoFit/>
          </a:bodyPr>
          <a:lstStyle/>
          <a:p>
            <a:r>
              <a:rPr lang="ja-JP" altLang="en-US" sz="650" dirty="0">
                <a:latin typeface="Meiryo UI" panose="020B0604030504040204" pitchFamily="50" charset="-128"/>
                <a:ea typeface="Meiryo UI" panose="020B0604030504040204" pitchFamily="50" charset="-128"/>
              </a:rPr>
              <a:t>受動</a:t>
            </a:r>
            <a:r>
              <a:rPr kumimoji="1" lang="ja-JP" altLang="en-US" sz="650" dirty="0" smtClean="0">
                <a:latin typeface="Meiryo UI" panose="020B0604030504040204" pitchFamily="50" charset="-128"/>
                <a:ea typeface="Meiryo UI" panose="020B0604030504040204" pitchFamily="50" charset="-128"/>
              </a:rPr>
              <a:t>喫煙防止対策を</a:t>
            </a:r>
            <a:endParaRPr kumimoji="1" lang="en-US" altLang="ja-JP" sz="650" dirty="0" smtClean="0">
              <a:latin typeface="Meiryo UI" panose="020B0604030504040204" pitchFamily="50" charset="-128"/>
              <a:ea typeface="Meiryo UI" panose="020B0604030504040204" pitchFamily="50" charset="-128"/>
            </a:endParaRPr>
          </a:p>
          <a:p>
            <a:r>
              <a:rPr kumimoji="1" lang="ja-JP" altLang="en-US" sz="650" dirty="0" smtClean="0">
                <a:latin typeface="Meiryo UI" panose="020B0604030504040204" pitchFamily="50" charset="-128"/>
                <a:ea typeface="Meiryo UI" panose="020B0604030504040204" pitchFamily="50" charset="-128"/>
              </a:rPr>
              <a:t>実施していない</a:t>
            </a:r>
            <a:r>
              <a:rPr lang="ja-JP" altLang="en-US" sz="650" dirty="0" smtClean="0">
                <a:latin typeface="Meiryo UI" panose="020B0604030504040204" pitchFamily="50" charset="-128"/>
                <a:ea typeface="Meiryo UI" panose="020B0604030504040204" pitchFamily="50" charset="-128"/>
              </a:rPr>
              <a:t>＜約７割強＞</a:t>
            </a:r>
            <a:endParaRPr kumimoji="1" lang="ja-JP" altLang="en-US" sz="650" dirty="0">
              <a:latin typeface="Meiryo UI" panose="020B0604030504040204" pitchFamily="50" charset="-128"/>
              <a:ea typeface="Meiryo UI" panose="020B0604030504040204" pitchFamily="50" charset="-128"/>
            </a:endParaRPr>
          </a:p>
        </p:txBody>
      </p:sp>
      <p:sp>
        <p:nvSpPr>
          <p:cNvPr id="144" name="テキスト ボックス 143"/>
          <p:cNvSpPr txBox="1"/>
          <p:nvPr/>
        </p:nvSpPr>
        <p:spPr>
          <a:xfrm>
            <a:off x="1558861" y="7389593"/>
            <a:ext cx="701694" cy="156453"/>
          </a:xfrm>
          <a:prstGeom prst="rect">
            <a:avLst/>
          </a:prstGeom>
          <a:noFill/>
        </p:spPr>
        <p:txBody>
          <a:bodyPr wrap="square" rtlCol="0">
            <a:spAutoFit/>
          </a:bodyPr>
          <a:lstStyle/>
          <a:p>
            <a:pPr algn="ctr">
              <a:lnSpc>
                <a:spcPts val="500"/>
              </a:lnSpc>
            </a:pPr>
            <a:r>
              <a:rPr lang="ja-JP" altLang="en-US" sz="650" dirty="0" smtClean="0">
                <a:latin typeface="Meiryo UI" panose="020B0604030504040204" pitchFamily="50" charset="-128"/>
                <a:ea typeface="Meiryo UI" panose="020B0604030504040204" pitchFamily="50" charset="-128"/>
              </a:rPr>
              <a:t>＜約３割弱＞</a:t>
            </a:r>
            <a:endParaRPr kumimoji="1" lang="ja-JP" altLang="en-US" sz="650" dirty="0">
              <a:latin typeface="Meiryo UI" panose="020B0604030504040204" pitchFamily="50" charset="-128"/>
              <a:ea typeface="Meiryo UI" panose="020B0604030504040204" pitchFamily="50" charset="-128"/>
            </a:endParaRPr>
          </a:p>
        </p:txBody>
      </p:sp>
      <p:sp>
        <p:nvSpPr>
          <p:cNvPr id="146" name="テキスト ボックス 145"/>
          <p:cNvSpPr txBox="1"/>
          <p:nvPr/>
        </p:nvSpPr>
        <p:spPr>
          <a:xfrm>
            <a:off x="873103" y="6925622"/>
            <a:ext cx="1054339" cy="307777"/>
          </a:xfrm>
          <a:prstGeom prst="rect">
            <a:avLst/>
          </a:prstGeom>
          <a:noFill/>
        </p:spPr>
        <p:txBody>
          <a:bodyPr wrap="square" rtlCol="0">
            <a:spAutoFit/>
          </a:bodyPr>
          <a:lstStyle/>
          <a:p>
            <a:pPr algn="ctr"/>
            <a:r>
              <a:rPr lang="ja-JP" altLang="en-US" sz="700" dirty="0" smtClean="0">
                <a:latin typeface="Meiryo UI" panose="020B0604030504040204" pitchFamily="50" charset="-128"/>
                <a:ea typeface="Meiryo UI" panose="020B0604030504040204" pitchFamily="50" charset="-128"/>
              </a:rPr>
              <a:t>客席面積</a:t>
            </a:r>
            <a:r>
              <a:rPr lang="en-US" altLang="ja-JP" sz="700" dirty="0" smtClean="0">
                <a:latin typeface="Meiryo UI" panose="020B0604030504040204" pitchFamily="50" charset="-128"/>
                <a:ea typeface="Meiryo UI" panose="020B0604030504040204" pitchFamily="50" charset="-128"/>
              </a:rPr>
              <a:t>100</a:t>
            </a:r>
            <a:r>
              <a:rPr lang="ja-JP" altLang="en-US" sz="700" dirty="0" smtClean="0">
                <a:latin typeface="Meiryo UI" panose="020B0604030504040204" pitchFamily="50" charset="-128"/>
                <a:ea typeface="Meiryo UI" panose="020B0604030504040204" pitchFamily="50" charset="-128"/>
              </a:rPr>
              <a:t>㎡以下</a:t>
            </a:r>
            <a:endParaRPr lang="en-US" altLang="ja-JP" sz="700" dirty="0" smtClean="0">
              <a:latin typeface="Meiryo UI" panose="020B0604030504040204" pitchFamily="50" charset="-128"/>
              <a:ea typeface="Meiryo UI" panose="020B0604030504040204" pitchFamily="50" charset="-128"/>
            </a:endParaRPr>
          </a:p>
          <a:p>
            <a:pPr algn="ctr"/>
            <a:r>
              <a:rPr lang="en-US" altLang="ja-JP" sz="700" dirty="0" smtClean="0">
                <a:latin typeface="Meiryo UI" panose="020B0604030504040204" pitchFamily="50" charset="-128"/>
                <a:ea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rPr>
              <a:t>約</a:t>
            </a:r>
            <a:r>
              <a:rPr lang="ja-JP" altLang="en-US" sz="700" dirty="0">
                <a:latin typeface="Meiryo UI" panose="020B0604030504040204" pitchFamily="50" charset="-128"/>
                <a:ea typeface="Meiryo UI" panose="020B0604030504040204" pitchFamily="50" charset="-128"/>
              </a:rPr>
              <a:t>８</a:t>
            </a:r>
            <a:r>
              <a:rPr lang="ja-JP" altLang="en-US" sz="700" dirty="0" smtClean="0">
                <a:latin typeface="Meiryo UI" panose="020B0604030504040204" pitchFamily="50" charset="-128"/>
                <a:ea typeface="Meiryo UI" panose="020B0604030504040204" pitchFamily="50" charset="-128"/>
              </a:rPr>
              <a:t>割強</a:t>
            </a:r>
            <a:r>
              <a:rPr lang="en-US" altLang="ja-JP" sz="700" dirty="0" smtClean="0">
                <a:latin typeface="Meiryo UI" panose="020B0604030504040204" pitchFamily="50" charset="-128"/>
                <a:ea typeface="Meiryo UI" panose="020B0604030504040204" pitchFamily="50" charset="-128"/>
              </a:rPr>
              <a:t>】</a:t>
            </a:r>
            <a:endParaRPr kumimoji="1" lang="ja-JP" altLang="en-US" sz="700" dirty="0">
              <a:latin typeface="Meiryo UI" panose="020B0604030504040204" pitchFamily="50" charset="-128"/>
              <a:ea typeface="Meiryo UI" panose="020B0604030504040204" pitchFamily="50" charset="-128"/>
            </a:endParaRPr>
          </a:p>
        </p:txBody>
      </p:sp>
      <p:sp>
        <p:nvSpPr>
          <p:cNvPr id="147" name="テキスト ボックス 146"/>
          <p:cNvSpPr txBox="1"/>
          <p:nvPr/>
        </p:nvSpPr>
        <p:spPr>
          <a:xfrm>
            <a:off x="1973479" y="6925622"/>
            <a:ext cx="676266" cy="307777"/>
          </a:xfrm>
          <a:prstGeom prst="rect">
            <a:avLst/>
          </a:prstGeom>
          <a:noFill/>
        </p:spPr>
        <p:txBody>
          <a:bodyPr wrap="square" rtlCol="0">
            <a:spAutoFit/>
          </a:bodyPr>
          <a:lstStyle/>
          <a:p>
            <a:pPr algn="ctr"/>
            <a:r>
              <a:rPr lang="en-US" altLang="ja-JP" sz="700" dirty="0" smtClean="0">
                <a:latin typeface="Meiryo UI" panose="020B0604030504040204" pitchFamily="50" charset="-128"/>
                <a:ea typeface="Meiryo UI" panose="020B0604030504040204" pitchFamily="50" charset="-128"/>
              </a:rPr>
              <a:t>100</a:t>
            </a:r>
            <a:r>
              <a:rPr lang="ja-JP" altLang="en-US" sz="700" dirty="0" smtClean="0">
                <a:latin typeface="Meiryo UI" panose="020B0604030504040204" pitchFamily="50" charset="-128"/>
                <a:ea typeface="Meiryo UI" panose="020B0604030504040204" pitchFamily="50" charset="-128"/>
              </a:rPr>
              <a:t>㎡超</a:t>
            </a:r>
            <a:endParaRPr lang="en-US" altLang="ja-JP" sz="700" dirty="0" smtClean="0">
              <a:latin typeface="Meiryo UI" panose="020B0604030504040204" pitchFamily="50" charset="-128"/>
              <a:ea typeface="Meiryo UI" panose="020B0604030504040204" pitchFamily="50" charset="-128"/>
            </a:endParaRPr>
          </a:p>
          <a:p>
            <a:pPr algn="ctr"/>
            <a:r>
              <a:rPr lang="en-US" altLang="ja-JP" sz="700" dirty="0" smtClean="0">
                <a:latin typeface="Meiryo UI" panose="020B0604030504040204" pitchFamily="50" charset="-128"/>
                <a:ea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rPr>
              <a:t>約２割弱</a:t>
            </a:r>
            <a:r>
              <a:rPr lang="en-US" altLang="ja-JP" sz="700" dirty="0" smtClean="0">
                <a:latin typeface="Meiryo UI" panose="020B0604030504040204" pitchFamily="50" charset="-128"/>
                <a:ea typeface="Meiryo UI" panose="020B0604030504040204" pitchFamily="50" charset="-128"/>
              </a:rPr>
              <a:t>】</a:t>
            </a:r>
            <a:endParaRPr kumimoji="1" lang="ja-JP" altLang="en-US" sz="700" dirty="0">
              <a:latin typeface="Meiryo UI" panose="020B0604030504040204" pitchFamily="50" charset="-128"/>
              <a:ea typeface="Meiryo UI" panose="020B0604030504040204" pitchFamily="50" charset="-128"/>
            </a:endParaRPr>
          </a:p>
        </p:txBody>
      </p:sp>
      <p:sp>
        <p:nvSpPr>
          <p:cNvPr id="148" name="左中かっこ 147"/>
          <p:cNvSpPr/>
          <p:nvPr/>
        </p:nvSpPr>
        <p:spPr>
          <a:xfrm rot="5400000">
            <a:off x="1368011" y="6510593"/>
            <a:ext cx="48922" cy="1470106"/>
          </a:xfrm>
          <a:custGeom>
            <a:avLst/>
            <a:gdLst>
              <a:gd name="connsiteX0" fmla="*/ 166840 w 166840"/>
              <a:gd name="connsiteY0" fmla="*/ 1450745 h 1450745"/>
              <a:gd name="connsiteX1" fmla="*/ 83420 w 166840"/>
              <a:gd name="connsiteY1" fmla="*/ 1436844 h 1450745"/>
              <a:gd name="connsiteX2" fmla="*/ 83420 w 166840"/>
              <a:gd name="connsiteY2" fmla="*/ 733006 h 1450745"/>
              <a:gd name="connsiteX3" fmla="*/ 0 w 166840"/>
              <a:gd name="connsiteY3" fmla="*/ 719105 h 1450745"/>
              <a:gd name="connsiteX4" fmla="*/ 83420 w 166840"/>
              <a:gd name="connsiteY4" fmla="*/ 705204 h 1450745"/>
              <a:gd name="connsiteX5" fmla="*/ 83420 w 166840"/>
              <a:gd name="connsiteY5" fmla="*/ 13901 h 1450745"/>
              <a:gd name="connsiteX6" fmla="*/ 166840 w 166840"/>
              <a:gd name="connsiteY6" fmla="*/ 0 h 1450745"/>
              <a:gd name="connsiteX7" fmla="*/ 166840 w 166840"/>
              <a:gd name="connsiteY7" fmla="*/ 1450745 h 1450745"/>
              <a:gd name="connsiteX0" fmla="*/ 166840 w 166840"/>
              <a:gd name="connsiteY0" fmla="*/ 1450745 h 1450745"/>
              <a:gd name="connsiteX1" fmla="*/ 83420 w 166840"/>
              <a:gd name="connsiteY1" fmla="*/ 1436844 h 1450745"/>
              <a:gd name="connsiteX2" fmla="*/ 83420 w 166840"/>
              <a:gd name="connsiteY2" fmla="*/ 733006 h 1450745"/>
              <a:gd name="connsiteX3" fmla="*/ 0 w 166840"/>
              <a:gd name="connsiteY3" fmla="*/ 719105 h 1450745"/>
              <a:gd name="connsiteX4" fmla="*/ 83420 w 166840"/>
              <a:gd name="connsiteY4" fmla="*/ 705204 h 1450745"/>
              <a:gd name="connsiteX5" fmla="*/ 83420 w 166840"/>
              <a:gd name="connsiteY5" fmla="*/ 13901 h 1450745"/>
              <a:gd name="connsiteX6" fmla="*/ 166840 w 166840"/>
              <a:gd name="connsiteY6" fmla="*/ 0 h 1450745"/>
              <a:gd name="connsiteX0" fmla="*/ 166840 w 166840"/>
              <a:gd name="connsiteY0" fmla="*/ 1450745 h 1450745"/>
              <a:gd name="connsiteX1" fmla="*/ 83420 w 166840"/>
              <a:gd name="connsiteY1" fmla="*/ 1436844 h 1450745"/>
              <a:gd name="connsiteX2" fmla="*/ 83420 w 166840"/>
              <a:gd name="connsiteY2" fmla="*/ 733006 h 1450745"/>
              <a:gd name="connsiteX3" fmla="*/ 0 w 166840"/>
              <a:gd name="connsiteY3" fmla="*/ 719105 h 1450745"/>
              <a:gd name="connsiteX4" fmla="*/ 83420 w 166840"/>
              <a:gd name="connsiteY4" fmla="*/ 705204 h 1450745"/>
              <a:gd name="connsiteX5" fmla="*/ 83420 w 166840"/>
              <a:gd name="connsiteY5" fmla="*/ 13901 h 1450745"/>
              <a:gd name="connsiteX6" fmla="*/ 166840 w 166840"/>
              <a:gd name="connsiteY6" fmla="*/ 0 h 1450745"/>
              <a:gd name="connsiteX7" fmla="*/ 166840 w 166840"/>
              <a:gd name="connsiteY7" fmla="*/ 1450745 h 1450745"/>
              <a:gd name="connsiteX0" fmla="*/ 166840 w 166840"/>
              <a:gd name="connsiteY0" fmla="*/ 1450745 h 1450745"/>
              <a:gd name="connsiteX1" fmla="*/ 83420 w 166840"/>
              <a:gd name="connsiteY1" fmla="*/ 1436844 h 1450745"/>
              <a:gd name="connsiteX2" fmla="*/ 83420 w 166840"/>
              <a:gd name="connsiteY2" fmla="*/ 733006 h 1450745"/>
              <a:gd name="connsiteX3" fmla="*/ 19053 w 166840"/>
              <a:gd name="connsiteY3" fmla="*/ 715930 h 1450745"/>
              <a:gd name="connsiteX4" fmla="*/ 83420 w 166840"/>
              <a:gd name="connsiteY4" fmla="*/ 705204 h 1450745"/>
              <a:gd name="connsiteX5" fmla="*/ 83420 w 166840"/>
              <a:gd name="connsiteY5" fmla="*/ 13901 h 1450745"/>
              <a:gd name="connsiteX6" fmla="*/ 166840 w 166840"/>
              <a:gd name="connsiteY6" fmla="*/ 0 h 1450745"/>
              <a:gd name="connsiteX0" fmla="*/ 166840 w 166840"/>
              <a:gd name="connsiteY0" fmla="*/ 1450745 h 1450745"/>
              <a:gd name="connsiteX1" fmla="*/ 83420 w 166840"/>
              <a:gd name="connsiteY1" fmla="*/ 1436844 h 1450745"/>
              <a:gd name="connsiteX2" fmla="*/ 83420 w 166840"/>
              <a:gd name="connsiteY2" fmla="*/ 733006 h 1450745"/>
              <a:gd name="connsiteX3" fmla="*/ 0 w 166840"/>
              <a:gd name="connsiteY3" fmla="*/ 719105 h 1450745"/>
              <a:gd name="connsiteX4" fmla="*/ 83420 w 166840"/>
              <a:gd name="connsiteY4" fmla="*/ 705204 h 1450745"/>
              <a:gd name="connsiteX5" fmla="*/ 83420 w 166840"/>
              <a:gd name="connsiteY5" fmla="*/ 13901 h 1450745"/>
              <a:gd name="connsiteX6" fmla="*/ 166840 w 166840"/>
              <a:gd name="connsiteY6" fmla="*/ 0 h 1450745"/>
              <a:gd name="connsiteX7" fmla="*/ 166840 w 166840"/>
              <a:gd name="connsiteY7" fmla="*/ 1450745 h 1450745"/>
              <a:gd name="connsiteX0" fmla="*/ 166840 w 166840"/>
              <a:gd name="connsiteY0" fmla="*/ 1450745 h 1450745"/>
              <a:gd name="connsiteX1" fmla="*/ 83420 w 166840"/>
              <a:gd name="connsiteY1" fmla="*/ 1436844 h 1450745"/>
              <a:gd name="connsiteX2" fmla="*/ 83420 w 166840"/>
              <a:gd name="connsiteY2" fmla="*/ 733006 h 1450745"/>
              <a:gd name="connsiteX3" fmla="*/ 50803 w 166840"/>
              <a:gd name="connsiteY3" fmla="*/ 712806 h 1450745"/>
              <a:gd name="connsiteX4" fmla="*/ 83420 w 166840"/>
              <a:gd name="connsiteY4" fmla="*/ 705204 h 1450745"/>
              <a:gd name="connsiteX5" fmla="*/ 83420 w 166840"/>
              <a:gd name="connsiteY5" fmla="*/ 13901 h 1450745"/>
              <a:gd name="connsiteX6" fmla="*/ 166840 w 166840"/>
              <a:gd name="connsiteY6" fmla="*/ 0 h 1450745"/>
              <a:gd name="connsiteX0" fmla="*/ 144615 w 144615"/>
              <a:gd name="connsiteY0" fmla="*/ 1450745 h 1450745"/>
              <a:gd name="connsiteX1" fmla="*/ 61195 w 144615"/>
              <a:gd name="connsiteY1" fmla="*/ 1436844 h 1450745"/>
              <a:gd name="connsiteX2" fmla="*/ 61195 w 144615"/>
              <a:gd name="connsiteY2" fmla="*/ 733006 h 1450745"/>
              <a:gd name="connsiteX3" fmla="*/ 0 w 144615"/>
              <a:gd name="connsiteY3" fmla="*/ 719105 h 1450745"/>
              <a:gd name="connsiteX4" fmla="*/ 61195 w 144615"/>
              <a:gd name="connsiteY4" fmla="*/ 705204 h 1450745"/>
              <a:gd name="connsiteX5" fmla="*/ 61195 w 144615"/>
              <a:gd name="connsiteY5" fmla="*/ 13901 h 1450745"/>
              <a:gd name="connsiteX6" fmla="*/ 144615 w 144615"/>
              <a:gd name="connsiteY6" fmla="*/ 0 h 1450745"/>
              <a:gd name="connsiteX7" fmla="*/ 144615 w 144615"/>
              <a:gd name="connsiteY7" fmla="*/ 1450745 h 1450745"/>
              <a:gd name="connsiteX0" fmla="*/ 144615 w 144615"/>
              <a:gd name="connsiteY0" fmla="*/ 1450745 h 1450745"/>
              <a:gd name="connsiteX1" fmla="*/ 61195 w 144615"/>
              <a:gd name="connsiteY1" fmla="*/ 1436844 h 1450745"/>
              <a:gd name="connsiteX2" fmla="*/ 61195 w 144615"/>
              <a:gd name="connsiteY2" fmla="*/ 733006 h 1450745"/>
              <a:gd name="connsiteX3" fmla="*/ 28578 w 144615"/>
              <a:gd name="connsiteY3" fmla="*/ 712806 h 1450745"/>
              <a:gd name="connsiteX4" fmla="*/ 61195 w 144615"/>
              <a:gd name="connsiteY4" fmla="*/ 705204 h 1450745"/>
              <a:gd name="connsiteX5" fmla="*/ 61195 w 144615"/>
              <a:gd name="connsiteY5" fmla="*/ 13901 h 1450745"/>
              <a:gd name="connsiteX6" fmla="*/ 144615 w 144615"/>
              <a:gd name="connsiteY6" fmla="*/ 0 h 1450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615" h="1450745" stroke="0" extrusionOk="0">
                <a:moveTo>
                  <a:pt x="144615" y="1450745"/>
                </a:moveTo>
                <a:cubicBezTo>
                  <a:pt x="98543" y="1450745"/>
                  <a:pt x="61195" y="1444521"/>
                  <a:pt x="61195" y="1436844"/>
                </a:cubicBezTo>
                <a:lnTo>
                  <a:pt x="61195" y="733006"/>
                </a:lnTo>
                <a:cubicBezTo>
                  <a:pt x="61195" y="725329"/>
                  <a:pt x="46072" y="719105"/>
                  <a:pt x="0" y="719105"/>
                </a:cubicBezTo>
                <a:cubicBezTo>
                  <a:pt x="46072" y="719105"/>
                  <a:pt x="61195" y="712881"/>
                  <a:pt x="61195" y="705204"/>
                </a:cubicBezTo>
                <a:lnTo>
                  <a:pt x="61195" y="13901"/>
                </a:lnTo>
                <a:cubicBezTo>
                  <a:pt x="61195" y="6224"/>
                  <a:pt x="98543" y="0"/>
                  <a:pt x="144615" y="0"/>
                </a:cubicBezTo>
                <a:lnTo>
                  <a:pt x="144615" y="1450745"/>
                </a:lnTo>
                <a:close/>
              </a:path>
              <a:path w="144615" h="1450745" fill="none">
                <a:moveTo>
                  <a:pt x="144615" y="1450745"/>
                </a:moveTo>
                <a:cubicBezTo>
                  <a:pt x="98543" y="1450745"/>
                  <a:pt x="61195" y="1444521"/>
                  <a:pt x="61195" y="1436844"/>
                </a:cubicBezTo>
                <a:lnTo>
                  <a:pt x="61195" y="733006"/>
                </a:lnTo>
                <a:cubicBezTo>
                  <a:pt x="61195" y="725329"/>
                  <a:pt x="74650" y="712806"/>
                  <a:pt x="28578" y="712806"/>
                </a:cubicBezTo>
                <a:cubicBezTo>
                  <a:pt x="74650" y="712806"/>
                  <a:pt x="61195" y="712881"/>
                  <a:pt x="61195" y="705204"/>
                </a:cubicBezTo>
                <a:lnTo>
                  <a:pt x="61195" y="13901"/>
                </a:lnTo>
                <a:cubicBezTo>
                  <a:pt x="61195" y="6224"/>
                  <a:pt x="98543" y="0"/>
                  <a:pt x="144615" y="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9" name="テキスト ボックス 148"/>
          <p:cNvSpPr txBox="1"/>
          <p:nvPr/>
        </p:nvSpPr>
        <p:spPr>
          <a:xfrm>
            <a:off x="2633001" y="7273678"/>
            <a:ext cx="1403566" cy="292388"/>
          </a:xfrm>
          <a:prstGeom prst="rect">
            <a:avLst/>
          </a:prstGeom>
          <a:noFill/>
        </p:spPr>
        <p:txBody>
          <a:bodyPr wrap="square" rtlCol="0">
            <a:spAutoFit/>
          </a:bodyPr>
          <a:lstStyle/>
          <a:p>
            <a:r>
              <a:rPr lang="ja-JP" altLang="en-US" sz="650" dirty="0">
                <a:latin typeface="Meiryo UI" panose="020B0604030504040204" pitchFamily="50" charset="-128"/>
                <a:ea typeface="Meiryo UI" panose="020B0604030504040204" pitchFamily="50" charset="-128"/>
              </a:rPr>
              <a:t>受動</a:t>
            </a:r>
            <a:r>
              <a:rPr kumimoji="1" lang="ja-JP" altLang="en-US" sz="650" dirty="0" smtClean="0">
                <a:latin typeface="Meiryo UI" panose="020B0604030504040204" pitchFamily="50" charset="-128"/>
                <a:ea typeface="Meiryo UI" panose="020B0604030504040204" pitchFamily="50" charset="-128"/>
              </a:rPr>
              <a:t>喫煙防止対策を実施していない</a:t>
            </a:r>
            <a:endParaRPr kumimoji="1" lang="en-US" altLang="ja-JP" sz="650" dirty="0" smtClean="0">
              <a:latin typeface="Meiryo UI" panose="020B0604030504040204" pitchFamily="50" charset="-128"/>
              <a:ea typeface="Meiryo UI" panose="020B0604030504040204" pitchFamily="50" charset="-128"/>
            </a:endParaRPr>
          </a:p>
          <a:p>
            <a:r>
              <a:rPr lang="ja-JP" altLang="en-US" sz="650" dirty="0" smtClean="0">
                <a:latin typeface="Meiryo UI" panose="020B0604030504040204" pitchFamily="50" charset="-128"/>
                <a:ea typeface="Meiryo UI" panose="020B0604030504040204" pitchFamily="50" charset="-128"/>
              </a:rPr>
              <a:t>＜約</a:t>
            </a:r>
            <a:r>
              <a:rPr lang="en-US" altLang="ja-JP" sz="650" dirty="0" smtClean="0">
                <a:latin typeface="Meiryo UI" panose="020B0604030504040204" pitchFamily="50" charset="-128"/>
                <a:ea typeface="Meiryo UI" panose="020B0604030504040204" pitchFamily="50" charset="-128"/>
              </a:rPr>
              <a:t>7.5</a:t>
            </a:r>
            <a:r>
              <a:rPr lang="ja-JP" altLang="en-US" sz="650" dirty="0" smtClean="0">
                <a:latin typeface="Meiryo UI" panose="020B0604030504040204" pitchFamily="50" charset="-128"/>
                <a:ea typeface="Meiryo UI" panose="020B0604030504040204" pitchFamily="50" charset="-128"/>
              </a:rPr>
              <a:t>割強＞</a:t>
            </a:r>
            <a:endParaRPr kumimoji="1" lang="ja-JP" altLang="en-US" sz="650" dirty="0">
              <a:latin typeface="Meiryo UI" panose="020B0604030504040204" pitchFamily="50" charset="-128"/>
              <a:ea typeface="Meiryo UI" panose="020B0604030504040204" pitchFamily="50" charset="-128"/>
            </a:endParaRPr>
          </a:p>
        </p:txBody>
      </p:sp>
      <p:sp>
        <p:nvSpPr>
          <p:cNvPr id="150" name="テキスト ボックス 149"/>
          <p:cNvSpPr txBox="1"/>
          <p:nvPr/>
        </p:nvSpPr>
        <p:spPr>
          <a:xfrm>
            <a:off x="3811693" y="7418577"/>
            <a:ext cx="742229" cy="156453"/>
          </a:xfrm>
          <a:prstGeom prst="rect">
            <a:avLst/>
          </a:prstGeom>
          <a:noFill/>
        </p:spPr>
        <p:txBody>
          <a:bodyPr wrap="square" rtlCol="0">
            <a:spAutoFit/>
          </a:bodyPr>
          <a:lstStyle/>
          <a:p>
            <a:pPr algn="ctr">
              <a:lnSpc>
                <a:spcPts val="500"/>
              </a:lnSpc>
            </a:pPr>
            <a:r>
              <a:rPr lang="ja-JP" altLang="en-US" sz="650" dirty="0" smtClean="0">
                <a:latin typeface="Meiryo UI" panose="020B0604030504040204" pitchFamily="50" charset="-128"/>
                <a:ea typeface="Meiryo UI" panose="020B0604030504040204" pitchFamily="50" charset="-128"/>
              </a:rPr>
              <a:t>＜約</a:t>
            </a:r>
            <a:r>
              <a:rPr lang="en-US" altLang="ja-JP" sz="650" dirty="0" smtClean="0">
                <a:latin typeface="Meiryo UI" panose="020B0604030504040204" pitchFamily="50" charset="-128"/>
                <a:ea typeface="Meiryo UI" panose="020B0604030504040204" pitchFamily="50" charset="-128"/>
              </a:rPr>
              <a:t>2.5</a:t>
            </a:r>
            <a:r>
              <a:rPr lang="ja-JP" altLang="en-US" sz="650" dirty="0" smtClean="0">
                <a:latin typeface="Meiryo UI" panose="020B0604030504040204" pitchFamily="50" charset="-128"/>
                <a:ea typeface="Meiryo UI" panose="020B0604030504040204" pitchFamily="50" charset="-128"/>
              </a:rPr>
              <a:t>割弱＞</a:t>
            </a:r>
            <a:endParaRPr kumimoji="1" lang="ja-JP" altLang="en-US" sz="650" dirty="0">
              <a:latin typeface="Meiryo UI" panose="020B0604030504040204" pitchFamily="50" charset="-128"/>
              <a:ea typeface="Meiryo UI" panose="020B0604030504040204" pitchFamily="50" charset="-128"/>
            </a:endParaRPr>
          </a:p>
        </p:txBody>
      </p:sp>
      <p:sp>
        <p:nvSpPr>
          <p:cNvPr id="156" name="テキスト ボックス 155"/>
          <p:cNvSpPr txBox="1"/>
          <p:nvPr/>
        </p:nvSpPr>
        <p:spPr>
          <a:xfrm>
            <a:off x="3009276" y="6925622"/>
            <a:ext cx="1023127" cy="307777"/>
          </a:xfrm>
          <a:prstGeom prst="rect">
            <a:avLst/>
          </a:prstGeom>
          <a:noFill/>
        </p:spPr>
        <p:txBody>
          <a:bodyPr wrap="square" rtlCol="0">
            <a:spAutoFit/>
          </a:bodyPr>
          <a:lstStyle/>
          <a:p>
            <a:pPr algn="ctr"/>
            <a:r>
              <a:rPr lang="ja-JP" altLang="en-US" sz="700" dirty="0" smtClean="0">
                <a:latin typeface="Meiryo UI" panose="020B0604030504040204" pitchFamily="50" charset="-128"/>
                <a:ea typeface="Meiryo UI" panose="020B0604030504040204" pitchFamily="50" charset="-128"/>
              </a:rPr>
              <a:t>客席面積</a:t>
            </a:r>
            <a:r>
              <a:rPr lang="en-US" altLang="ja-JP" sz="700" dirty="0" smtClean="0">
                <a:latin typeface="Meiryo UI" panose="020B0604030504040204" pitchFamily="50" charset="-128"/>
                <a:ea typeface="Meiryo UI" panose="020B0604030504040204" pitchFamily="50" charset="-128"/>
              </a:rPr>
              <a:t>100</a:t>
            </a:r>
            <a:r>
              <a:rPr lang="ja-JP" altLang="en-US" sz="700" dirty="0" smtClean="0">
                <a:latin typeface="Meiryo UI" panose="020B0604030504040204" pitchFamily="50" charset="-128"/>
                <a:ea typeface="Meiryo UI" panose="020B0604030504040204" pitchFamily="50" charset="-128"/>
              </a:rPr>
              <a:t>㎡以下</a:t>
            </a:r>
            <a:endParaRPr lang="en-US" altLang="ja-JP" sz="700" dirty="0" smtClean="0">
              <a:latin typeface="Meiryo UI" panose="020B0604030504040204" pitchFamily="50" charset="-128"/>
              <a:ea typeface="Meiryo UI" panose="020B0604030504040204" pitchFamily="50" charset="-128"/>
            </a:endParaRPr>
          </a:p>
          <a:p>
            <a:pPr algn="ctr"/>
            <a:r>
              <a:rPr lang="en-US" altLang="ja-JP" sz="700" dirty="0" smtClean="0">
                <a:latin typeface="Meiryo UI" panose="020B0604030504040204" pitchFamily="50" charset="-128"/>
                <a:ea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rPr>
              <a:t>約</a:t>
            </a:r>
            <a:r>
              <a:rPr lang="en-US" altLang="ja-JP" sz="700" dirty="0" smtClean="0">
                <a:latin typeface="Meiryo UI" panose="020B0604030504040204" pitchFamily="50" charset="-128"/>
                <a:ea typeface="Meiryo UI" panose="020B0604030504040204" pitchFamily="50" charset="-128"/>
              </a:rPr>
              <a:t>9.3</a:t>
            </a:r>
            <a:r>
              <a:rPr lang="ja-JP" altLang="en-US" sz="700" dirty="0" smtClean="0">
                <a:latin typeface="Meiryo UI" panose="020B0604030504040204" pitchFamily="50" charset="-128"/>
                <a:ea typeface="Meiryo UI" panose="020B0604030504040204" pitchFamily="50" charset="-128"/>
              </a:rPr>
              <a:t>割</a:t>
            </a:r>
            <a:r>
              <a:rPr lang="en-US" altLang="ja-JP" sz="700" dirty="0" smtClean="0">
                <a:latin typeface="Meiryo UI" panose="020B0604030504040204" pitchFamily="50" charset="-128"/>
                <a:ea typeface="Meiryo UI" panose="020B0604030504040204" pitchFamily="50" charset="-128"/>
              </a:rPr>
              <a:t>】</a:t>
            </a:r>
            <a:endParaRPr kumimoji="1" lang="ja-JP" altLang="en-US" sz="700" dirty="0">
              <a:latin typeface="Meiryo UI" panose="020B0604030504040204" pitchFamily="50" charset="-128"/>
              <a:ea typeface="Meiryo UI" panose="020B0604030504040204" pitchFamily="50" charset="-128"/>
            </a:endParaRPr>
          </a:p>
        </p:txBody>
      </p:sp>
      <p:sp>
        <p:nvSpPr>
          <p:cNvPr id="157" name="テキスト ボックス 156"/>
          <p:cNvSpPr txBox="1"/>
          <p:nvPr/>
        </p:nvSpPr>
        <p:spPr>
          <a:xfrm>
            <a:off x="4020854" y="6925622"/>
            <a:ext cx="676266" cy="307777"/>
          </a:xfrm>
          <a:prstGeom prst="rect">
            <a:avLst/>
          </a:prstGeom>
          <a:noFill/>
        </p:spPr>
        <p:txBody>
          <a:bodyPr wrap="square" rtlCol="0">
            <a:spAutoFit/>
          </a:bodyPr>
          <a:lstStyle/>
          <a:p>
            <a:pPr algn="ctr"/>
            <a:r>
              <a:rPr lang="en-US" altLang="ja-JP" sz="700" dirty="0" smtClean="0">
                <a:latin typeface="Meiryo UI" panose="020B0604030504040204" pitchFamily="50" charset="-128"/>
                <a:ea typeface="Meiryo UI" panose="020B0604030504040204" pitchFamily="50" charset="-128"/>
              </a:rPr>
              <a:t>100</a:t>
            </a:r>
            <a:r>
              <a:rPr lang="ja-JP" altLang="en-US" sz="700" dirty="0" smtClean="0">
                <a:latin typeface="Meiryo UI" panose="020B0604030504040204" pitchFamily="50" charset="-128"/>
                <a:ea typeface="Meiryo UI" panose="020B0604030504040204" pitchFamily="50" charset="-128"/>
              </a:rPr>
              <a:t>㎡超</a:t>
            </a:r>
            <a:endParaRPr lang="en-US" altLang="ja-JP" sz="700" dirty="0" smtClean="0">
              <a:latin typeface="Meiryo UI" panose="020B0604030504040204" pitchFamily="50" charset="-128"/>
              <a:ea typeface="Meiryo UI" panose="020B0604030504040204" pitchFamily="50" charset="-128"/>
            </a:endParaRPr>
          </a:p>
          <a:p>
            <a:pPr algn="ctr"/>
            <a:r>
              <a:rPr lang="en-US" altLang="ja-JP" sz="700" dirty="0" smtClean="0">
                <a:latin typeface="Meiryo UI" panose="020B0604030504040204" pitchFamily="50" charset="-128"/>
                <a:ea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rPr>
              <a:t>約</a:t>
            </a:r>
            <a:r>
              <a:rPr lang="en-US" altLang="ja-JP" sz="700" dirty="0">
                <a:latin typeface="Meiryo UI" panose="020B0604030504040204" pitchFamily="50" charset="-128"/>
                <a:ea typeface="Meiryo UI" panose="020B0604030504040204" pitchFamily="50" charset="-128"/>
              </a:rPr>
              <a:t>0.7</a:t>
            </a:r>
            <a:r>
              <a:rPr lang="ja-JP" altLang="en-US" sz="700" dirty="0" smtClean="0">
                <a:latin typeface="Meiryo UI" panose="020B0604030504040204" pitchFamily="50" charset="-128"/>
                <a:ea typeface="Meiryo UI" panose="020B0604030504040204" pitchFamily="50" charset="-128"/>
              </a:rPr>
              <a:t>割</a:t>
            </a:r>
            <a:r>
              <a:rPr lang="en-US" altLang="ja-JP" sz="700" dirty="0" smtClean="0">
                <a:latin typeface="Meiryo UI" panose="020B0604030504040204" pitchFamily="50" charset="-128"/>
                <a:ea typeface="Meiryo UI" panose="020B0604030504040204" pitchFamily="50" charset="-128"/>
              </a:rPr>
              <a:t>】</a:t>
            </a:r>
            <a:endParaRPr kumimoji="1" lang="ja-JP" altLang="en-US" sz="700" dirty="0">
              <a:latin typeface="Meiryo UI" panose="020B0604030504040204" pitchFamily="50" charset="-128"/>
              <a:ea typeface="Meiryo UI" panose="020B0604030504040204" pitchFamily="50" charset="-128"/>
            </a:endParaRPr>
          </a:p>
        </p:txBody>
      </p:sp>
      <p:sp>
        <p:nvSpPr>
          <p:cNvPr id="158" name="テキスト ボックス 157"/>
          <p:cNvSpPr txBox="1"/>
          <p:nvPr/>
        </p:nvSpPr>
        <p:spPr>
          <a:xfrm>
            <a:off x="1706518" y="7588716"/>
            <a:ext cx="400110" cy="1582687"/>
          </a:xfrm>
          <a:prstGeom prst="rect">
            <a:avLst/>
          </a:prstGeom>
          <a:noFill/>
        </p:spPr>
        <p:txBody>
          <a:bodyPr vert="eaVert" wrap="square" rtlCol="0">
            <a:spAutoFit/>
          </a:bodyPr>
          <a:lstStyle/>
          <a:p>
            <a:r>
              <a:rPr kumimoji="1" lang="ja-JP" altLang="en-US" sz="700" dirty="0" smtClean="0">
                <a:latin typeface="Meiryo UI" panose="020B0604030504040204" pitchFamily="50" charset="-128"/>
                <a:ea typeface="Meiryo UI" panose="020B0604030504040204" pitchFamily="50" charset="-128"/>
              </a:rPr>
              <a:t>既に受動喫煙防止対策（禁煙または</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700" dirty="0" smtClean="0">
                <a:latin typeface="Meiryo UI" panose="020B0604030504040204" pitchFamily="50" charset="-128"/>
                <a:ea typeface="Meiryo UI" panose="020B0604030504040204" pitchFamily="50" charset="-128"/>
              </a:rPr>
              <a:t>喫煙場所設置）を実施している</a:t>
            </a:r>
            <a:endParaRPr kumimoji="1" lang="en-US" altLang="ja-JP" sz="700" dirty="0" smtClean="0">
              <a:latin typeface="Meiryo UI" panose="020B0604030504040204" pitchFamily="50" charset="-128"/>
              <a:ea typeface="Meiryo UI" panose="020B0604030504040204" pitchFamily="50" charset="-128"/>
            </a:endParaRPr>
          </a:p>
        </p:txBody>
      </p:sp>
      <p:sp>
        <p:nvSpPr>
          <p:cNvPr id="160" name="テキスト ボックス 159"/>
          <p:cNvSpPr txBox="1"/>
          <p:nvPr/>
        </p:nvSpPr>
        <p:spPr>
          <a:xfrm>
            <a:off x="3975028" y="7596109"/>
            <a:ext cx="400110" cy="1582687"/>
          </a:xfrm>
          <a:prstGeom prst="rect">
            <a:avLst/>
          </a:prstGeom>
          <a:noFill/>
        </p:spPr>
        <p:txBody>
          <a:bodyPr vert="eaVert" wrap="square" rtlCol="0">
            <a:spAutoFit/>
          </a:bodyPr>
          <a:lstStyle/>
          <a:p>
            <a:r>
              <a:rPr kumimoji="1" lang="ja-JP" altLang="en-US" sz="700" dirty="0" smtClean="0">
                <a:latin typeface="Meiryo UI" panose="020B0604030504040204" pitchFamily="50" charset="-128"/>
                <a:ea typeface="Meiryo UI" panose="020B0604030504040204" pitchFamily="50" charset="-128"/>
              </a:rPr>
              <a:t>既に受動喫煙防止対策（禁煙または</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700" dirty="0" smtClean="0">
                <a:latin typeface="Meiryo UI" panose="020B0604030504040204" pitchFamily="50" charset="-128"/>
                <a:ea typeface="Meiryo UI" panose="020B0604030504040204" pitchFamily="50" charset="-128"/>
              </a:rPr>
              <a:t>喫煙場所設置）を実施している</a:t>
            </a:r>
            <a:endParaRPr kumimoji="1" lang="en-US" altLang="ja-JP" sz="700" dirty="0" smtClean="0">
              <a:latin typeface="Meiryo UI" panose="020B0604030504040204" pitchFamily="50" charset="-128"/>
              <a:ea typeface="Meiryo UI" panose="020B0604030504040204" pitchFamily="50" charset="-128"/>
            </a:endParaRPr>
          </a:p>
        </p:txBody>
      </p:sp>
      <p:sp>
        <p:nvSpPr>
          <p:cNvPr id="162" name="テキスト ボックス 161"/>
          <p:cNvSpPr txBox="1"/>
          <p:nvPr/>
        </p:nvSpPr>
        <p:spPr>
          <a:xfrm>
            <a:off x="5157614" y="7625052"/>
            <a:ext cx="369332" cy="1582687"/>
          </a:xfrm>
          <a:prstGeom prst="rect">
            <a:avLst/>
          </a:prstGeom>
          <a:noFill/>
        </p:spPr>
        <p:txBody>
          <a:bodyPr vert="eaVert" wrap="square" rtlCol="0">
            <a:spAutoFit/>
          </a:bodyPr>
          <a:lstStyle/>
          <a:p>
            <a:r>
              <a:rPr kumimoji="1" lang="ja-JP" altLang="en-US" sz="600" dirty="0" smtClean="0">
                <a:latin typeface="Meiryo UI" panose="020B0604030504040204" pitchFamily="50" charset="-128"/>
                <a:ea typeface="Meiryo UI" panose="020B0604030504040204" pitchFamily="50" charset="-128"/>
              </a:rPr>
              <a:t>既に受動喫煙防止対策（禁煙または</a:t>
            </a:r>
            <a:endParaRPr kumimoji="1" lang="en-US" altLang="ja-JP" sz="600" dirty="0" smtClean="0">
              <a:latin typeface="Meiryo UI" panose="020B0604030504040204" pitchFamily="50" charset="-128"/>
              <a:ea typeface="Meiryo UI" panose="020B0604030504040204" pitchFamily="50" charset="-128"/>
            </a:endParaRPr>
          </a:p>
          <a:p>
            <a:r>
              <a:rPr kumimoji="1" lang="ja-JP" altLang="en-US" sz="600" dirty="0" smtClean="0">
                <a:latin typeface="Meiryo UI" panose="020B0604030504040204" pitchFamily="50" charset="-128"/>
                <a:ea typeface="Meiryo UI" panose="020B0604030504040204" pitchFamily="50" charset="-128"/>
              </a:rPr>
              <a:t>喫煙場所設置）を実施している</a:t>
            </a:r>
            <a:endParaRPr kumimoji="1" lang="en-US" altLang="ja-JP" sz="600" dirty="0" smtClean="0">
              <a:latin typeface="Meiryo UI" panose="020B0604030504040204" pitchFamily="50" charset="-128"/>
              <a:ea typeface="Meiryo UI" panose="020B0604030504040204" pitchFamily="50" charset="-128"/>
            </a:endParaRPr>
          </a:p>
        </p:txBody>
      </p:sp>
      <p:sp>
        <p:nvSpPr>
          <p:cNvPr id="165" name="テキスト ボックス 164"/>
          <p:cNvSpPr txBox="1"/>
          <p:nvPr/>
        </p:nvSpPr>
        <p:spPr>
          <a:xfrm>
            <a:off x="4521365" y="6925622"/>
            <a:ext cx="989122" cy="307777"/>
          </a:xfrm>
          <a:prstGeom prst="rect">
            <a:avLst/>
          </a:prstGeom>
          <a:noFill/>
        </p:spPr>
        <p:txBody>
          <a:bodyPr wrap="square" rtlCol="0">
            <a:spAutoFit/>
          </a:bodyPr>
          <a:lstStyle/>
          <a:p>
            <a:pPr algn="ctr"/>
            <a:r>
              <a:rPr lang="ja-JP" altLang="en-US" sz="700" dirty="0" smtClean="0">
                <a:latin typeface="Meiryo UI" panose="020B0604030504040204" pitchFamily="50" charset="-128"/>
                <a:ea typeface="Meiryo UI" panose="020B0604030504040204" pitchFamily="50" charset="-128"/>
              </a:rPr>
              <a:t>客席面積</a:t>
            </a:r>
            <a:r>
              <a:rPr lang="en-US" altLang="ja-JP" sz="700" dirty="0" smtClean="0">
                <a:latin typeface="Meiryo UI" panose="020B0604030504040204" pitchFamily="50" charset="-128"/>
                <a:ea typeface="Meiryo UI" panose="020B0604030504040204" pitchFamily="50" charset="-128"/>
              </a:rPr>
              <a:t>30 </a:t>
            </a:r>
            <a:r>
              <a:rPr lang="ja-JP" altLang="en-US" sz="700" dirty="0" smtClean="0">
                <a:latin typeface="Meiryo UI" panose="020B0604030504040204" pitchFamily="50" charset="-128"/>
                <a:ea typeface="Meiryo UI" panose="020B0604030504040204" pitchFamily="50" charset="-128"/>
              </a:rPr>
              <a:t>㎡以下</a:t>
            </a:r>
            <a:endParaRPr lang="en-US" altLang="ja-JP" sz="700" dirty="0" smtClean="0">
              <a:latin typeface="Meiryo UI" panose="020B0604030504040204" pitchFamily="50" charset="-128"/>
              <a:ea typeface="Meiryo UI" panose="020B0604030504040204" pitchFamily="50" charset="-128"/>
            </a:endParaRPr>
          </a:p>
          <a:p>
            <a:pPr algn="ctr"/>
            <a:r>
              <a:rPr lang="en-US" altLang="ja-JP" sz="700" dirty="0" smtClean="0">
                <a:latin typeface="Meiryo UI" panose="020B0604030504040204" pitchFamily="50" charset="-128"/>
                <a:ea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rPr>
              <a:t>約</a:t>
            </a:r>
            <a:r>
              <a:rPr lang="en-US" altLang="ja-JP" sz="700" dirty="0" smtClean="0">
                <a:latin typeface="Meiryo UI" panose="020B0604030504040204" pitchFamily="50" charset="-128"/>
                <a:ea typeface="Meiryo UI" panose="020B0604030504040204" pitchFamily="50" charset="-128"/>
              </a:rPr>
              <a:t>4.6</a:t>
            </a:r>
            <a:r>
              <a:rPr lang="ja-JP" altLang="en-US" sz="700" dirty="0" smtClean="0">
                <a:latin typeface="Meiryo UI" panose="020B0604030504040204" pitchFamily="50" charset="-128"/>
                <a:ea typeface="Meiryo UI" panose="020B0604030504040204" pitchFamily="50" charset="-128"/>
              </a:rPr>
              <a:t>割</a:t>
            </a:r>
            <a:r>
              <a:rPr lang="en-US" altLang="ja-JP" sz="700" dirty="0" smtClean="0">
                <a:latin typeface="Meiryo UI" panose="020B0604030504040204" pitchFamily="50" charset="-128"/>
                <a:ea typeface="Meiryo UI" panose="020B0604030504040204" pitchFamily="50" charset="-128"/>
              </a:rPr>
              <a:t>】</a:t>
            </a:r>
            <a:endParaRPr kumimoji="1" lang="ja-JP" altLang="en-US" sz="700" dirty="0">
              <a:latin typeface="Meiryo UI" panose="020B0604030504040204" pitchFamily="50" charset="-128"/>
              <a:ea typeface="Meiryo UI" panose="020B0604030504040204" pitchFamily="50" charset="-128"/>
            </a:endParaRPr>
          </a:p>
        </p:txBody>
      </p:sp>
      <p:sp>
        <p:nvSpPr>
          <p:cNvPr id="166" name="テキスト ボックス 165"/>
          <p:cNvSpPr txBox="1"/>
          <p:nvPr/>
        </p:nvSpPr>
        <p:spPr>
          <a:xfrm>
            <a:off x="5529820" y="6925622"/>
            <a:ext cx="743892" cy="307777"/>
          </a:xfrm>
          <a:prstGeom prst="rect">
            <a:avLst/>
          </a:prstGeom>
          <a:noFill/>
        </p:spPr>
        <p:txBody>
          <a:bodyPr wrap="square" rtlCol="0">
            <a:spAutoFit/>
          </a:bodyPr>
          <a:lstStyle/>
          <a:p>
            <a:pPr algn="ctr"/>
            <a:r>
              <a:rPr lang="en-US" altLang="ja-JP" sz="700" dirty="0" smtClean="0">
                <a:latin typeface="Meiryo UI" panose="020B0604030504040204" pitchFamily="50" charset="-128"/>
                <a:ea typeface="Meiryo UI" panose="020B0604030504040204" pitchFamily="50" charset="-128"/>
              </a:rPr>
              <a:t>30</a:t>
            </a:r>
            <a:r>
              <a:rPr lang="ja-JP" altLang="en-US" sz="700" dirty="0" smtClean="0">
                <a:latin typeface="Meiryo UI" panose="020B0604030504040204" pitchFamily="50" charset="-128"/>
                <a:ea typeface="Meiryo UI" panose="020B0604030504040204" pitchFamily="50" charset="-128"/>
              </a:rPr>
              <a:t>㎡超</a:t>
            </a:r>
            <a:endParaRPr lang="en-US" altLang="ja-JP" sz="700" dirty="0" smtClean="0">
              <a:latin typeface="Meiryo UI" panose="020B0604030504040204" pitchFamily="50" charset="-128"/>
              <a:ea typeface="Meiryo UI" panose="020B0604030504040204" pitchFamily="50" charset="-128"/>
            </a:endParaRPr>
          </a:p>
          <a:p>
            <a:pPr algn="ctr"/>
            <a:r>
              <a:rPr lang="en-US" altLang="ja-JP" sz="700" dirty="0" smtClean="0">
                <a:latin typeface="Meiryo UI" panose="020B0604030504040204" pitchFamily="50" charset="-128"/>
                <a:ea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rPr>
              <a:t>約</a:t>
            </a:r>
            <a:r>
              <a:rPr lang="en-US" altLang="ja-JP" sz="700" dirty="0" smtClean="0">
                <a:latin typeface="Meiryo UI" panose="020B0604030504040204" pitchFamily="50" charset="-128"/>
                <a:ea typeface="Meiryo UI" panose="020B0604030504040204" pitchFamily="50" charset="-128"/>
              </a:rPr>
              <a:t>5.4</a:t>
            </a:r>
            <a:r>
              <a:rPr lang="ja-JP" altLang="en-US" sz="700" dirty="0" smtClean="0">
                <a:latin typeface="Meiryo UI" panose="020B0604030504040204" pitchFamily="50" charset="-128"/>
                <a:ea typeface="Meiryo UI" panose="020B0604030504040204" pitchFamily="50" charset="-128"/>
              </a:rPr>
              <a:t>割</a:t>
            </a:r>
            <a:r>
              <a:rPr lang="en-US" altLang="ja-JP" sz="700" dirty="0" smtClean="0">
                <a:latin typeface="Meiryo UI" panose="020B0604030504040204" pitchFamily="50" charset="-128"/>
                <a:ea typeface="Meiryo UI" panose="020B0604030504040204" pitchFamily="50" charset="-128"/>
              </a:rPr>
              <a:t>】</a:t>
            </a:r>
            <a:endParaRPr kumimoji="1" lang="ja-JP" altLang="en-US" sz="700" dirty="0">
              <a:latin typeface="Meiryo UI" panose="020B0604030504040204" pitchFamily="50" charset="-128"/>
              <a:ea typeface="Meiryo UI" panose="020B0604030504040204" pitchFamily="50" charset="-128"/>
            </a:endParaRPr>
          </a:p>
        </p:txBody>
      </p:sp>
      <p:sp>
        <p:nvSpPr>
          <p:cNvPr id="173" name="左中かっこ 172"/>
          <p:cNvSpPr/>
          <p:nvPr/>
        </p:nvSpPr>
        <p:spPr>
          <a:xfrm>
            <a:off x="6786326" y="1832890"/>
            <a:ext cx="165057" cy="138945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4" name="左中かっこ 173"/>
          <p:cNvSpPr/>
          <p:nvPr/>
        </p:nvSpPr>
        <p:spPr>
          <a:xfrm>
            <a:off x="6786327" y="3212113"/>
            <a:ext cx="160956" cy="2151923"/>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5" name="テキスト ボックス 174"/>
          <p:cNvSpPr txBox="1"/>
          <p:nvPr/>
        </p:nvSpPr>
        <p:spPr>
          <a:xfrm>
            <a:off x="6400800" y="2423166"/>
            <a:ext cx="680315" cy="630942"/>
          </a:xfrm>
          <a:prstGeom prst="rect">
            <a:avLst/>
          </a:prstGeom>
          <a:noFill/>
        </p:spPr>
        <p:txBody>
          <a:bodyPr wrap="square" rtlCol="0">
            <a:spAutoFit/>
          </a:bodyPr>
          <a:lstStyle/>
          <a:p>
            <a:r>
              <a:rPr kumimoji="1" lang="ja-JP" altLang="en-US" sz="700" dirty="0" smtClean="0">
                <a:latin typeface="Meiryo UI" panose="020B0604030504040204" pitchFamily="50" charset="-128"/>
                <a:ea typeface="Meiryo UI" panose="020B0604030504040204" pitchFamily="50" charset="-128"/>
              </a:rPr>
              <a:t>受動喫煙防止対策対応済飲食店</a:t>
            </a:r>
            <a:endParaRPr kumimoji="1" lang="en-US" altLang="ja-JP" sz="700" dirty="0" smtClean="0">
              <a:latin typeface="Meiryo UI" panose="020B0604030504040204" pitchFamily="50" charset="-128"/>
              <a:ea typeface="Meiryo UI" panose="020B0604030504040204" pitchFamily="50" charset="-128"/>
            </a:endParaRPr>
          </a:p>
          <a:p>
            <a:r>
              <a:rPr lang="ja-JP" altLang="en-US" sz="700" dirty="0" smtClean="0">
                <a:latin typeface="Meiryo UI" panose="020B0604030504040204" pitchFamily="50" charset="-128"/>
                <a:ea typeface="Meiryo UI" panose="020B0604030504040204" pitchFamily="50" charset="-128"/>
              </a:rPr>
              <a:t>約</a:t>
            </a:r>
            <a:r>
              <a:rPr lang="en-US" altLang="ja-JP" sz="700" dirty="0" smtClean="0">
                <a:latin typeface="Meiryo UI" panose="020B0604030504040204" pitchFamily="50" charset="-128"/>
                <a:ea typeface="Meiryo UI" panose="020B0604030504040204" pitchFamily="50" charset="-128"/>
              </a:rPr>
              <a:t>3.9</a:t>
            </a:r>
            <a:r>
              <a:rPr lang="ja-JP" altLang="en-US" sz="700" dirty="0" smtClean="0">
                <a:latin typeface="Meiryo UI" panose="020B0604030504040204" pitchFamily="50" charset="-128"/>
                <a:ea typeface="Meiryo UI" panose="020B0604030504040204" pitchFamily="50" charset="-128"/>
              </a:rPr>
              <a:t>割</a:t>
            </a:r>
            <a:endParaRPr kumimoji="1" lang="en-US" altLang="ja-JP" sz="700" dirty="0" smtClean="0">
              <a:latin typeface="Meiryo UI" panose="020B0604030504040204" pitchFamily="50" charset="-128"/>
              <a:ea typeface="Meiryo UI" panose="020B0604030504040204" pitchFamily="50" charset="-128"/>
            </a:endParaRPr>
          </a:p>
          <a:p>
            <a:endParaRPr kumimoji="1" lang="ja-JP" altLang="en-US" sz="700" dirty="0">
              <a:latin typeface="Meiryo UI" panose="020B0604030504040204" pitchFamily="50" charset="-128"/>
              <a:ea typeface="Meiryo UI" panose="020B0604030504040204" pitchFamily="50" charset="-128"/>
            </a:endParaRPr>
          </a:p>
        </p:txBody>
      </p:sp>
      <p:sp>
        <p:nvSpPr>
          <p:cNvPr id="176" name="テキスト ボックス 175"/>
          <p:cNvSpPr txBox="1"/>
          <p:nvPr/>
        </p:nvSpPr>
        <p:spPr>
          <a:xfrm>
            <a:off x="6409935" y="4046507"/>
            <a:ext cx="680315" cy="415498"/>
          </a:xfrm>
          <a:prstGeom prst="rect">
            <a:avLst/>
          </a:prstGeom>
          <a:noFill/>
        </p:spPr>
        <p:txBody>
          <a:bodyPr wrap="square" rtlCol="0">
            <a:spAutoFit/>
          </a:bodyPr>
          <a:lstStyle/>
          <a:p>
            <a:r>
              <a:rPr kumimoji="1" lang="ja-JP" altLang="en-US" sz="700" dirty="0" smtClean="0">
                <a:latin typeface="Meiryo UI" panose="020B0604030504040204" pitchFamily="50" charset="-128"/>
                <a:ea typeface="Meiryo UI" panose="020B0604030504040204" pitchFamily="50" charset="-128"/>
              </a:rPr>
              <a:t>経過措置対象飲食店　</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700" dirty="0" smtClean="0">
                <a:latin typeface="Meiryo UI" panose="020B0604030504040204" pitchFamily="50" charset="-128"/>
                <a:ea typeface="Meiryo UI" panose="020B0604030504040204" pitchFamily="50" charset="-128"/>
              </a:rPr>
              <a:t>約</a:t>
            </a:r>
            <a:r>
              <a:rPr kumimoji="1" lang="en-US" altLang="ja-JP" sz="700" dirty="0" smtClean="0">
                <a:latin typeface="Meiryo UI" panose="020B0604030504040204" pitchFamily="50" charset="-128"/>
                <a:ea typeface="Meiryo UI" panose="020B0604030504040204" pitchFamily="50" charset="-128"/>
              </a:rPr>
              <a:t>6.1</a:t>
            </a:r>
            <a:r>
              <a:rPr kumimoji="1" lang="ja-JP" altLang="en-US" sz="700" dirty="0" smtClean="0">
                <a:latin typeface="Meiryo UI" panose="020B0604030504040204" pitchFamily="50" charset="-128"/>
                <a:ea typeface="Meiryo UI" panose="020B0604030504040204" pitchFamily="50" charset="-128"/>
              </a:rPr>
              <a:t>割</a:t>
            </a:r>
            <a:endParaRPr kumimoji="1" lang="ja-JP" altLang="en-US" sz="700" dirty="0">
              <a:latin typeface="Meiryo UI" panose="020B0604030504040204" pitchFamily="50" charset="-128"/>
              <a:ea typeface="Meiryo UI" panose="020B0604030504040204" pitchFamily="50" charset="-128"/>
            </a:endParaRPr>
          </a:p>
        </p:txBody>
      </p:sp>
      <p:sp>
        <p:nvSpPr>
          <p:cNvPr id="153" name="テキスト ボックス 152"/>
          <p:cNvSpPr txBox="1"/>
          <p:nvPr/>
        </p:nvSpPr>
        <p:spPr>
          <a:xfrm>
            <a:off x="3006798" y="6722027"/>
            <a:ext cx="1713435" cy="246221"/>
          </a:xfrm>
          <a:prstGeom prst="rect">
            <a:avLst/>
          </a:prstGeom>
          <a:noFill/>
        </p:spPr>
        <p:txBody>
          <a:bodyPr wrap="square" rtlCol="0">
            <a:spAutoFit/>
          </a:bodyPr>
          <a:lstStyle/>
          <a:p>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客席面積</a:t>
            </a:r>
            <a:r>
              <a:rPr lang="en-US" altLang="ja-JP" sz="1000" dirty="0" smtClean="0">
                <a:latin typeface="Meiryo UI" panose="020B0604030504040204" pitchFamily="50" charset="-128"/>
                <a:ea typeface="Meiryo UI" panose="020B0604030504040204" pitchFamily="50" charset="-128"/>
              </a:rPr>
              <a:t>100</a:t>
            </a:r>
            <a:r>
              <a:rPr lang="ja-JP" altLang="en-US" sz="1000" dirty="0" smtClean="0">
                <a:latin typeface="Meiryo UI" panose="020B0604030504040204" pitchFamily="50" charset="-128"/>
                <a:ea typeface="Meiryo UI" panose="020B0604030504040204" pitchFamily="50" charset="-128"/>
              </a:rPr>
              <a:t>㎡以下</a:t>
            </a:r>
            <a:r>
              <a:rPr lang="en-US" altLang="ja-JP"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p:txBody>
      </p:sp>
      <p:sp>
        <p:nvSpPr>
          <p:cNvPr id="154" name="テキスト ボックス 153"/>
          <p:cNvSpPr txBox="1"/>
          <p:nvPr/>
        </p:nvSpPr>
        <p:spPr>
          <a:xfrm>
            <a:off x="899592" y="6722027"/>
            <a:ext cx="1647288" cy="246221"/>
          </a:xfrm>
          <a:prstGeom prst="rect">
            <a:avLst/>
          </a:prstGeom>
          <a:noFill/>
        </p:spPr>
        <p:txBody>
          <a:bodyPr wrap="square" rtlCol="0">
            <a:spAutoFit/>
          </a:bodyPr>
          <a:lstStyle/>
          <a:p>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客席面積</a:t>
            </a:r>
            <a:r>
              <a:rPr lang="en-US" altLang="ja-JP" sz="1000" dirty="0" smtClean="0">
                <a:latin typeface="Meiryo UI" panose="020B0604030504040204" pitchFamily="50" charset="-128"/>
                <a:ea typeface="Meiryo UI" panose="020B0604030504040204" pitchFamily="50" charset="-128"/>
              </a:rPr>
              <a:t>100</a:t>
            </a:r>
            <a:r>
              <a:rPr lang="ja-JP" altLang="en-US" sz="1000" dirty="0" smtClean="0">
                <a:latin typeface="Meiryo UI" panose="020B0604030504040204" pitchFamily="50" charset="-128"/>
                <a:ea typeface="Meiryo UI" panose="020B0604030504040204" pitchFamily="50" charset="-128"/>
              </a:rPr>
              <a:t>㎡以下</a:t>
            </a:r>
            <a:r>
              <a:rPr lang="en-US" altLang="ja-JP"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p:txBody>
      </p:sp>
      <p:grpSp>
        <p:nvGrpSpPr>
          <p:cNvPr id="6" name="グループ化 5"/>
          <p:cNvGrpSpPr/>
          <p:nvPr/>
        </p:nvGrpSpPr>
        <p:grpSpPr>
          <a:xfrm>
            <a:off x="1272054" y="6414332"/>
            <a:ext cx="880404" cy="434395"/>
            <a:chOff x="1033719" y="6663948"/>
            <a:chExt cx="711883" cy="434395"/>
          </a:xfrm>
        </p:grpSpPr>
        <p:sp>
          <p:nvSpPr>
            <p:cNvPr id="9" name="テキスト ボックス 8"/>
            <p:cNvSpPr txBox="1"/>
            <p:nvPr/>
          </p:nvSpPr>
          <p:spPr>
            <a:xfrm>
              <a:off x="1060536" y="6667456"/>
              <a:ext cx="685066" cy="430887"/>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国の推計</a:t>
              </a:r>
              <a:endParaRPr kumimoji="1" lang="en-US" altLang="ja-JP" sz="1100" dirty="0" smtClean="0">
                <a:latin typeface="Meiryo UI" panose="020B0604030504040204" pitchFamily="50" charset="-128"/>
                <a:ea typeface="Meiryo UI" panose="020B0604030504040204" pitchFamily="50" charset="-128"/>
              </a:endParaRPr>
            </a:p>
          </p:txBody>
        </p:sp>
        <p:sp>
          <p:nvSpPr>
            <p:cNvPr id="3" name="正方形/長方形 2"/>
            <p:cNvSpPr/>
            <p:nvPr/>
          </p:nvSpPr>
          <p:spPr>
            <a:xfrm>
              <a:off x="1033719" y="6663948"/>
              <a:ext cx="602538" cy="24045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 name="グループ化 12"/>
          <p:cNvGrpSpPr/>
          <p:nvPr/>
        </p:nvGrpSpPr>
        <p:grpSpPr>
          <a:xfrm>
            <a:off x="3812073" y="6381404"/>
            <a:ext cx="2096715" cy="275294"/>
            <a:chOff x="3900590" y="6501345"/>
            <a:chExt cx="1786484" cy="275294"/>
          </a:xfrm>
        </p:grpSpPr>
        <p:sp>
          <p:nvSpPr>
            <p:cNvPr id="77" name="テキスト ボックス 76"/>
            <p:cNvSpPr txBox="1"/>
            <p:nvPr/>
          </p:nvSpPr>
          <p:spPr>
            <a:xfrm>
              <a:off x="3922756" y="6515029"/>
              <a:ext cx="1764318" cy="261610"/>
            </a:xfrm>
            <a:prstGeom prst="rect">
              <a:avLst/>
            </a:prstGeom>
            <a:noFill/>
          </p:spPr>
          <p:txBody>
            <a:bodyPr wrap="square" rtlCol="0">
              <a:spAutoFit/>
            </a:bodyPr>
            <a:lstStyle/>
            <a:p>
              <a:r>
                <a:rPr lang="ja-JP" altLang="en-US" sz="1100" dirty="0" smtClean="0">
                  <a:latin typeface="Meiryo UI" panose="020B0604030504040204" pitchFamily="50" charset="-128"/>
                  <a:ea typeface="Meiryo UI" panose="020B0604030504040204" pitchFamily="50" charset="-128"/>
                </a:rPr>
                <a:t>実態調査を踏まえた府の推計</a:t>
              </a:r>
              <a:endParaRPr lang="en-US" altLang="ja-JP" sz="1100" dirty="0">
                <a:latin typeface="Meiryo UI" panose="020B0604030504040204" pitchFamily="50" charset="-128"/>
                <a:ea typeface="Meiryo UI" panose="020B0604030504040204" pitchFamily="50" charset="-128"/>
              </a:endParaRPr>
            </a:p>
          </p:txBody>
        </p:sp>
        <p:sp>
          <p:nvSpPr>
            <p:cNvPr id="155" name="正方形/長方形 154"/>
            <p:cNvSpPr/>
            <p:nvPr/>
          </p:nvSpPr>
          <p:spPr>
            <a:xfrm>
              <a:off x="3900590" y="6501345"/>
              <a:ext cx="1589924" cy="25391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9" name="テキスト ボックス 158"/>
          <p:cNvSpPr txBox="1"/>
          <p:nvPr/>
        </p:nvSpPr>
        <p:spPr>
          <a:xfrm>
            <a:off x="2524015" y="9111788"/>
            <a:ext cx="1860561" cy="369332"/>
          </a:xfrm>
          <a:prstGeom prst="rect">
            <a:avLst/>
          </a:prstGeom>
          <a:noFill/>
        </p:spPr>
        <p:txBody>
          <a:bodyPr wrap="square" rtlCol="0">
            <a:spAutoFit/>
          </a:bodyPr>
          <a:lstStyle/>
          <a:p>
            <a:pPr algn="ctr"/>
            <a:r>
              <a:rPr lang="ja-JP" altLang="en-US" sz="900" dirty="0" smtClean="0">
                <a:latin typeface="Meiryo UI" panose="020B0604030504040204" pitchFamily="50" charset="-128"/>
                <a:ea typeface="Meiryo UI" panose="020B0604030504040204" pitchFamily="50" charset="-128"/>
              </a:rPr>
              <a:t>国の推計に比べて措置の</a:t>
            </a:r>
            <a:endParaRPr lang="en-US" altLang="ja-JP" sz="900" dirty="0" smtClean="0">
              <a:latin typeface="Meiryo UI" panose="020B0604030504040204" pitchFamily="50" charset="-128"/>
              <a:ea typeface="Meiryo UI" panose="020B0604030504040204" pitchFamily="50" charset="-128"/>
            </a:endParaRPr>
          </a:p>
          <a:p>
            <a:pPr algn="ctr"/>
            <a:r>
              <a:rPr lang="ja-JP" altLang="en-US" sz="900" dirty="0" smtClean="0">
                <a:latin typeface="Meiryo UI" panose="020B0604030504040204" pitchFamily="50" charset="-128"/>
                <a:ea typeface="Meiryo UI" panose="020B0604030504040204" pitchFamily="50" charset="-128"/>
              </a:rPr>
              <a:t>対象となる店舗数が多い</a:t>
            </a:r>
            <a:endParaRPr kumimoji="1" lang="en-US" altLang="ja-JP" sz="900" b="1" u="sng" dirty="0" smtClean="0">
              <a:latin typeface="Meiryo UI" panose="020B0604030504040204" pitchFamily="50" charset="-128"/>
              <a:ea typeface="Meiryo UI" panose="020B0604030504040204" pitchFamily="50" charset="-128"/>
            </a:endParaRPr>
          </a:p>
        </p:txBody>
      </p:sp>
      <p:sp>
        <p:nvSpPr>
          <p:cNvPr id="161" name="テキスト ボックス 160"/>
          <p:cNvSpPr txBox="1"/>
          <p:nvPr/>
        </p:nvSpPr>
        <p:spPr>
          <a:xfrm>
            <a:off x="4403627" y="9111788"/>
            <a:ext cx="2205577" cy="369332"/>
          </a:xfrm>
          <a:prstGeom prst="rect">
            <a:avLst/>
          </a:prstGeom>
          <a:noFill/>
        </p:spPr>
        <p:txBody>
          <a:bodyPr wrap="square" rtlCol="0">
            <a:spAutoFit/>
          </a:bodyPr>
          <a:lstStyle/>
          <a:p>
            <a:pPr algn="ctr"/>
            <a:r>
              <a:rPr lang="ja-JP" altLang="en-US" sz="900" dirty="0" smtClean="0">
                <a:latin typeface="Meiryo UI" panose="020B0604030504040204" pitchFamily="50" charset="-128"/>
                <a:ea typeface="Meiryo UI" panose="020B0604030504040204" pitchFamily="50" charset="-128"/>
              </a:rPr>
              <a:t>さらに、面積を</a:t>
            </a:r>
            <a:r>
              <a:rPr lang="en-US" altLang="ja-JP" sz="900" dirty="0" smtClean="0">
                <a:latin typeface="Meiryo UI" panose="020B0604030504040204" pitchFamily="50" charset="-128"/>
                <a:ea typeface="Meiryo UI" panose="020B0604030504040204" pitchFamily="50" charset="-128"/>
              </a:rPr>
              <a:t>30</a:t>
            </a:r>
            <a:r>
              <a:rPr lang="ja-JP" altLang="en-US" sz="900" dirty="0" smtClean="0">
                <a:latin typeface="Meiryo UI" panose="020B0604030504040204" pitchFamily="50" charset="-128"/>
                <a:ea typeface="Meiryo UI" panose="020B0604030504040204" pitchFamily="50" charset="-128"/>
              </a:rPr>
              <a:t>㎡以下とすることで、</a:t>
            </a:r>
            <a:endParaRPr lang="en-US" altLang="ja-JP" sz="900" dirty="0" smtClean="0">
              <a:latin typeface="Meiryo UI" panose="020B0604030504040204" pitchFamily="50" charset="-128"/>
              <a:ea typeface="Meiryo UI" panose="020B0604030504040204" pitchFamily="50" charset="-128"/>
            </a:endParaRPr>
          </a:p>
          <a:p>
            <a:pPr algn="ctr"/>
            <a:r>
              <a:rPr lang="ja-JP" altLang="en-US" sz="900" dirty="0" smtClean="0">
                <a:latin typeface="Meiryo UI" panose="020B0604030504040204" pitchFamily="50" charset="-128"/>
                <a:ea typeface="Meiryo UI" panose="020B0604030504040204" pitchFamily="50" charset="-128"/>
              </a:rPr>
              <a:t>対象となる店舗数が約</a:t>
            </a:r>
            <a:r>
              <a:rPr lang="en-US" altLang="ja-JP" sz="900" dirty="0" smtClean="0">
                <a:latin typeface="Meiryo UI" panose="020B0604030504040204" pitchFamily="50" charset="-128"/>
                <a:ea typeface="Meiryo UI" panose="020B0604030504040204" pitchFamily="50" charset="-128"/>
              </a:rPr>
              <a:t>3.2</a:t>
            </a:r>
            <a:r>
              <a:rPr lang="ja-JP" altLang="en-US" sz="900" dirty="0" smtClean="0">
                <a:latin typeface="Meiryo UI" panose="020B0604030504040204" pitchFamily="50" charset="-128"/>
                <a:ea typeface="Meiryo UI" panose="020B0604030504040204" pitchFamily="50" charset="-128"/>
              </a:rPr>
              <a:t>割まで減少する</a:t>
            </a:r>
            <a:endParaRPr kumimoji="1" lang="en-US" altLang="ja-JP" sz="900" b="1" u="sng" dirty="0" smtClean="0">
              <a:latin typeface="Meiryo UI" panose="020B0604030504040204" pitchFamily="50" charset="-128"/>
              <a:ea typeface="Meiryo UI" panose="020B0604030504040204" pitchFamily="50" charset="-128"/>
            </a:endParaRPr>
          </a:p>
        </p:txBody>
      </p:sp>
      <p:sp>
        <p:nvSpPr>
          <p:cNvPr id="167" name="左中かっこ 147"/>
          <p:cNvSpPr/>
          <p:nvPr/>
        </p:nvSpPr>
        <p:spPr>
          <a:xfrm rot="5400000">
            <a:off x="2289834" y="7066459"/>
            <a:ext cx="48922" cy="360000"/>
          </a:xfrm>
          <a:custGeom>
            <a:avLst/>
            <a:gdLst>
              <a:gd name="connsiteX0" fmla="*/ 166840 w 166840"/>
              <a:gd name="connsiteY0" fmla="*/ 1450745 h 1450745"/>
              <a:gd name="connsiteX1" fmla="*/ 83420 w 166840"/>
              <a:gd name="connsiteY1" fmla="*/ 1436844 h 1450745"/>
              <a:gd name="connsiteX2" fmla="*/ 83420 w 166840"/>
              <a:gd name="connsiteY2" fmla="*/ 733006 h 1450745"/>
              <a:gd name="connsiteX3" fmla="*/ 0 w 166840"/>
              <a:gd name="connsiteY3" fmla="*/ 719105 h 1450745"/>
              <a:gd name="connsiteX4" fmla="*/ 83420 w 166840"/>
              <a:gd name="connsiteY4" fmla="*/ 705204 h 1450745"/>
              <a:gd name="connsiteX5" fmla="*/ 83420 w 166840"/>
              <a:gd name="connsiteY5" fmla="*/ 13901 h 1450745"/>
              <a:gd name="connsiteX6" fmla="*/ 166840 w 166840"/>
              <a:gd name="connsiteY6" fmla="*/ 0 h 1450745"/>
              <a:gd name="connsiteX7" fmla="*/ 166840 w 166840"/>
              <a:gd name="connsiteY7" fmla="*/ 1450745 h 1450745"/>
              <a:gd name="connsiteX0" fmla="*/ 166840 w 166840"/>
              <a:gd name="connsiteY0" fmla="*/ 1450745 h 1450745"/>
              <a:gd name="connsiteX1" fmla="*/ 83420 w 166840"/>
              <a:gd name="connsiteY1" fmla="*/ 1436844 h 1450745"/>
              <a:gd name="connsiteX2" fmla="*/ 83420 w 166840"/>
              <a:gd name="connsiteY2" fmla="*/ 733006 h 1450745"/>
              <a:gd name="connsiteX3" fmla="*/ 0 w 166840"/>
              <a:gd name="connsiteY3" fmla="*/ 719105 h 1450745"/>
              <a:gd name="connsiteX4" fmla="*/ 83420 w 166840"/>
              <a:gd name="connsiteY4" fmla="*/ 705204 h 1450745"/>
              <a:gd name="connsiteX5" fmla="*/ 83420 w 166840"/>
              <a:gd name="connsiteY5" fmla="*/ 13901 h 1450745"/>
              <a:gd name="connsiteX6" fmla="*/ 166840 w 166840"/>
              <a:gd name="connsiteY6" fmla="*/ 0 h 1450745"/>
              <a:gd name="connsiteX0" fmla="*/ 166840 w 166840"/>
              <a:gd name="connsiteY0" fmla="*/ 1450745 h 1450745"/>
              <a:gd name="connsiteX1" fmla="*/ 83420 w 166840"/>
              <a:gd name="connsiteY1" fmla="*/ 1436844 h 1450745"/>
              <a:gd name="connsiteX2" fmla="*/ 83420 w 166840"/>
              <a:gd name="connsiteY2" fmla="*/ 733006 h 1450745"/>
              <a:gd name="connsiteX3" fmla="*/ 0 w 166840"/>
              <a:gd name="connsiteY3" fmla="*/ 719105 h 1450745"/>
              <a:gd name="connsiteX4" fmla="*/ 83420 w 166840"/>
              <a:gd name="connsiteY4" fmla="*/ 705204 h 1450745"/>
              <a:gd name="connsiteX5" fmla="*/ 83420 w 166840"/>
              <a:gd name="connsiteY5" fmla="*/ 13901 h 1450745"/>
              <a:gd name="connsiteX6" fmla="*/ 166840 w 166840"/>
              <a:gd name="connsiteY6" fmla="*/ 0 h 1450745"/>
              <a:gd name="connsiteX7" fmla="*/ 166840 w 166840"/>
              <a:gd name="connsiteY7" fmla="*/ 1450745 h 1450745"/>
              <a:gd name="connsiteX0" fmla="*/ 166840 w 166840"/>
              <a:gd name="connsiteY0" fmla="*/ 1450745 h 1450745"/>
              <a:gd name="connsiteX1" fmla="*/ 83420 w 166840"/>
              <a:gd name="connsiteY1" fmla="*/ 1436844 h 1450745"/>
              <a:gd name="connsiteX2" fmla="*/ 83420 w 166840"/>
              <a:gd name="connsiteY2" fmla="*/ 733006 h 1450745"/>
              <a:gd name="connsiteX3" fmla="*/ 19053 w 166840"/>
              <a:gd name="connsiteY3" fmla="*/ 715930 h 1450745"/>
              <a:gd name="connsiteX4" fmla="*/ 83420 w 166840"/>
              <a:gd name="connsiteY4" fmla="*/ 705204 h 1450745"/>
              <a:gd name="connsiteX5" fmla="*/ 83420 w 166840"/>
              <a:gd name="connsiteY5" fmla="*/ 13901 h 1450745"/>
              <a:gd name="connsiteX6" fmla="*/ 166840 w 166840"/>
              <a:gd name="connsiteY6" fmla="*/ 0 h 1450745"/>
              <a:gd name="connsiteX0" fmla="*/ 166840 w 166840"/>
              <a:gd name="connsiteY0" fmla="*/ 1450745 h 1450745"/>
              <a:gd name="connsiteX1" fmla="*/ 83420 w 166840"/>
              <a:gd name="connsiteY1" fmla="*/ 1436844 h 1450745"/>
              <a:gd name="connsiteX2" fmla="*/ 83420 w 166840"/>
              <a:gd name="connsiteY2" fmla="*/ 733006 h 1450745"/>
              <a:gd name="connsiteX3" fmla="*/ 0 w 166840"/>
              <a:gd name="connsiteY3" fmla="*/ 719105 h 1450745"/>
              <a:gd name="connsiteX4" fmla="*/ 83420 w 166840"/>
              <a:gd name="connsiteY4" fmla="*/ 705204 h 1450745"/>
              <a:gd name="connsiteX5" fmla="*/ 83420 w 166840"/>
              <a:gd name="connsiteY5" fmla="*/ 13901 h 1450745"/>
              <a:gd name="connsiteX6" fmla="*/ 166840 w 166840"/>
              <a:gd name="connsiteY6" fmla="*/ 0 h 1450745"/>
              <a:gd name="connsiteX7" fmla="*/ 166840 w 166840"/>
              <a:gd name="connsiteY7" fmla="*/ 1450745 h 1450745"/>
              <a:gd name="connsiteX0" fmla="*/ 166840 w 166840"/>
              <a:gd name="connsiteY0" fmla="*/ 1450745 h 1450745"/>
              <a:gd name="connsiteX1" fmla="*/ 83420 w 166840"/>
              <a:gd name="connsiteY1" fmla="*/ 1436844 h 1450745"/>
              <a:gd name="connsiteX2" fmla="*/ 83420 w 166840"/>
              <a:gd name="connsiteY2" fmla="*/ 733006 h 1450745"/>
              <a:gd name="connsiteX3" fmla="*/ 50803 w 166840"/>
              <a:gd name="connsiteY3" fmla="*/ 712806 h 1450745"/>
              <a:gd name="connsiteX4" fmla="*/ 83420 w 166840"/>
              <a:gd name="connsiteY4" fmla="*/ 705204 h 1450745"/>
              <a:gd name="connsiteX5" fmla="*/ 83420 w 166840"/>
              <a:gd name="connsiteY5" fmla="*/ 13901 h 1450745"/>
              <a:gd name="connsiteX6" fmla="*/ 166840 w 166840"/>
              <a:gd name="connsiteY6" fmla="*/ 0 h 1450745"/>
              <a:gd name="connsiteX0" fmla="*/ 144615 w 144615"/>
              <a:gd name="connsiteY0" fmla="*/ 1450745 h 1450745"/>
              <a:gd name="connsiteX1" fmla="*/ 61195 w 144615"/>
              <a:gd name="connsiteY1" fmla="*/ 1436844 h 1450745"/>
              <a:gd name="connsiteX2" fmla="*/ 61195 w 144615"/>
              <a:gd name="connsiteY2" fmla="*/ 733006 h 1450745"/>
              <a:gd name="connsiteX3" fmla="*/ 0 w 144615"/>
              <a:gd name="connsiteY3" fmla="*/ 719105 h 1450745"/>
              <a:gd name="connsiteX4" fmla="*/ 61195 w 144615"/>
              <a:gd name="connsiteY4" fmla="*/ 705204 h 1450745"/>
              <a:gd name="connsiteX5" fmla="*/ 61195 w 144615"/>
              <a:gd name="connsiteY5" fmla="*/ 13901 h 1450745"/>
              <a:gd name="connsiteX6" fmla="*/ 144615 w 144615"/>
              <a:gd name="connsiteY6" fmla="*/ 0 h 1450745"/>
              <a:gd name="connsiteX7" fmla="*/ 144615 w 144615"/>
              <a:gd name="connsiteY7" fmla="*/ 1450745 h 1450745"/>
              <a:gd name="connsiteX0" fmla="*/ 144615 w 144615"/>
              <a:gd name="connsiteY0" fmla="*/ 1450745 h 1450745"/>
              <a:gd name="connsiteX1" fmla="*/ 61195 w 144615"/>
              <a:gd name="connsiteY1" fmla="*/ 1436844 h 1450745"/>
              <a:gd name="connsiteX2" fmla="*/ 61195 w 144615"/>
              <a:gd name="connsiteY2" fmla="*/ 733006 h 1450745"/>
              <a:gd name="connsiteX3" fmla="*/ 28578 w 144615"/>
              <a:gd name="connsiteY3" fmla="*/ 712806 h 1450745"/>
              <a:gd name="connsiteX4" fmla="*/ 61195 w 144615"/>
              <a:gd name="connsiteY4" fmla="*/ 705204 h 1450745"/>
              <a:gd name="connsiteX5" fmla="*/ 61195 w 144615"/>
              <a:gd name="connsiteY5" fmla="*/ 13901 h 1450745"/>
              <a:gd name="connsiteX6" fmla="*/ 144615 w 144615"/>
              <a:gd name="connsiteY6" fmla="*/ 0 h 1450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615" h="1450745" stroke="0" extrusionOk="0">
                <a:moveTo>
                  <a:pt x="144615" y="1450745"/>
                </a:moveTo>
                <a:cubicBezTo>
                  <a:pt x="98543" y="1450745"/>
                  <a:pt x="61195" y="1444521"/>
                  <a:pt x="61195" y="1436844"/>
                </a:cubicBezTo>
                <a:lnTo>
                  <a:pt x="61195" y="733006"/>
                </a:lnTo>
                <a:cubicBezTo>
                  <a:pt x="61195" y="725329"/>
                  <a:pt x="46072" y="719105"/>
                  <a:pt x="0" y="719105"/>
                </a:cubicBezTo>
                <a:cubicBezTo>
                  <a:pt x="46072" y="719105"/>
                  <a:pt x="61195" y="712881"/>
                  <a:pt x="61195" y="705204"/>
                </a:cubicBezTo>
                <a:lnTo>
                  <a:pt x="61195" y="13901"/>
                </a:lnTo>
                <a:cubicBezTo>
                  <a:pt x="61195" y="6224"/>
                  <a:pt x="98543" y="0"/>
                  <a:pt x="144615" y="0"/>
                </a:cubicBezTo>
                <a:lnTo>
                  <a:pt x="144615" y="1450745"/>
                </a:lnTo>
                <a:close/>
              </a:path>
              <a:path w="144615" h="1450745" fill="none">
                <a:moveTo>
                  <a:pt x="144615" y="1450745"/>
                </a:moveTo>
                <a:cubicBezTo>
                  <a:pt x="98543" y="1450745"/>
                  <a:pt x="61195" y="1444521"/>
                  <a:pt x="61195" y="1436844"/>
                </a:cubicBezTo>
                <a:lnTo>
                  <a:pt x="61195" y="733006"/>
                </a:lnTo>
                <a:cubicBezTo>
                  <a:pt x="61195" y="725329"/>
                  <a:pt x="74650" y="712806"/>
                  <a:pt x="28578" y="712806"/>
                </a:cubicBezTo>
                <a:cubicBezTo>
                  <a:pt x="74650" y="712806"/>
                  <a:pt x="61195" y="712881"/>
                  <a:pt x="61195" y="705204"/>
                </a:cubicBezTo>
                <a:lnTo>
                  <a:pt x="61195" y="13901"/>
                </a:lnTo>
                <a:cubicBezTo>
                  <a:pt x="61195" y="6224"/>
                  <a:pt x="98543" y="0"/>
                  <a:pt x="144615" y="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8" name="左中かっこ 147"/>
          <p:cNvSpPr/>
          <p:nvPr/>
        </p:nvSpPr>
        <p:spPr>
          <a:xfrm rot="5400000">
            <a:off x="4399924" y="7160102"/>
            <a:ext cx="48922" cy="178229"/>
          </a:xfrm>
          <a:custGeom>
            <a:avLst/>
            <a:gdLst>
              <a:gd name="connsiteX0" fmla="*/ 166840 w 166840"/>
              <a:gd name="connsiteY0" fmla="*/ 1450745 h 1450745"/>
              <a:gd name="connsiteX1" fmla="*/ 83420 w 166840"/>
              <a:gd name="connsiteY1" fmla="*/ 1436844 h 1450745"/>
              <a:gd name="connsiteX2" fmla="*/ 83420 w 166840"/>
              <a:gd name="connsiteY2" fmla="*/ 733006 h 1450745"/>
              <a:gd name="connsiteX3" fmla="*/ 0 w 166840"/>
              <a:gd name="connsiteY3" fmla="*/ 719105 h 1450745"/>
              <a:gd name="connsiteX4" fmla="*/ 83420 w 166840"/>
              <a:gd name="connsiteY4" fmla="*/ 705204 h 1450745"/>
              <a:gd name="connsiteX5" fmla="*/ 83420 w 166840"/>
              <a:gd name="connsiteY5" fmla="*/ 13901 h 1450745"/>
              <a:gd name="connsiteX6" fmla="*/ 166840 w 166840"/>
              <a:gd name="connsiteY6" fmla="*/ 0 h 1450745"/>
              <a:gd name="connsiteX7" fmla="*/ 166840 w 166840"/>
              <a:gd name="connsiteY7" fmla="*/ 1450745 h 1450745"/>
              <a:gd name="connsiteX0" fmla="*/ 166840 w 166840"/>
              <a:gd name="connsiteY0" fmla="*/ 1450745 h 1450745"/>
              <a:gd name="connsiteX1" fmla="*/ 83420 w 166840"/>
              <a:gd name="connsiteY1" fmla="*/ 1436844 h 1450745"/>
              <a:gd name="connsiteX2" fmla="*/ 83420 w 166840"/>
              <a:gd name="connsiteY2" fmla="*/ 733006 h 1450745"/>
              <a:gd name="connsiteX3" fmla="*/ 0 w 166840"/>
              <a:gd name="connsiteY3" fmla="*/ 719105 h 1450745"/>
              <a:gd name="connsiteX4" fmla="*/ 83420 w 166840"/>
              <a:gd name="connsiteY4" fmla="*/ 705204 h 1450745"/>
              <a:gd name="connsiteX5" fmla="*/ 83420 w 166840"/>
              <a:gd name="connsiteY5" fmla="*/ 13901 h 1450745"/>
              <a:gd name="connsiteX6" fmla="*/ 166840 w 166840"/>
              <a:gd name="connsiteY6" fmla="*/ 0 h 1450745"/>
              <a:gd name="connsiteX0" fmla="*/ 166840 w 166840"/>
              <a:gd name="connsiteY0" fmla="*/ 1450745 h 1450745"/>
              <a:gd name="connsiteX1" fmla="*/ 83420 w 166840"/>
              <a:gd name="connsiteY1" fmla="*/ 1436844 h 1450745"/>
              <a:gd name="connsiteX2" fmla="*/ 83420 w 166840"/>
              <a:gd name="connsiteY2" fmla="*/ 733006 h 1450745"/>
              <a:gd name="connsiteX3" fmla="*/ 0 w 166840"/>
              <a:gd name="connsiteY3" fmla="*/ 719105 h 1450745"/>
              <a:gd name="connsiteX4" fmla="*/ 83420 w 166840"/>
              <a:gd name="connsiteY4" fmla="*/ 705204 h 1450745"/>
              <a:gd name="connsiteX5" fmla="*/ 83420 w 166840"/>
              <a:gd name="connsiteY5" fmla="*/ 13901 h 1450745"/>
              <a:gd name="connsiteX6" fmla="*/ 166840 w 166840"/>
              <a:gd name="connsiteY6" fmla="*/ 0 h 1450745"/>
              <a:gd name="connsiteX7" fmla="*/ 166840 w 166840"/>
              <a:gd name="connsiteY7" fmla="*/ 1450745 h 1450745"/>
              <a:gd name="connsiteX0" fmla="*/ 166840 w 166840"/>
              <a:gd name="connsiteY0" fmla="*/ 1450745 h 1450745"/>
              <a:gd name="connsiteX1" fmla="*/ 83420 w 166840"/>
              <a:gd name="connsiteY1" fmla="*/ 1436844 h 1450745"/>
              <a:gd name="connsiteX2" fmla="*/ 83420 w 166840"/>
              <a:gd name="connsiteY2" fmla="*/ 733006 h 1450745"/>
              <a:gd name="connsiteX3" fmla="*/ 19053 w 166840"/>
              <a:gd name="connsiteY3" fmla="*/ 715930 h 1450745"/>
              <a:gd name="connsiteX4" fmla="*/ 83420 w 166840"/>
              <a:gd name="connsiteY4" fmla="*/ 705204 h 1450745"/>
              <a:gd name="connsiteX5" fmla="*/ 83420 w 166840"/>
              <a:gd name="connsiteY5" fmla="*/ 13901 h 1450745"/>
              <a:gd name="connsiteX6" fmla="*/ 166840 w 166840"/>
              <a:gd name="connsiteY6" fmla="*/ 0 h 1450745"/>
              <a:gd name="connsiteX0" fmla="*/ 166840 w 166840"/>
              <a:gd name="connsiteY0" fmla="*/ 1450745 h 1450745"/>
              <a:gd name="connsiteX1" fmla="*/ 83420 w 166840"/>
              <a:gd name="connsiteY1" fmla="*/ 1436844 h 1450745"/>
              <a:gd name="connsiteX2" fmla="*/ 83420 w 166840"/>
              <a:gd name="connsiteY2" fmla="*/ 733006 h 1450745"/>
              <a:gd name="connsiteX3" fmla="*/ 0 w 166840"/>
              <a:gd name="connsiteY3" fmla="*/ 719105 h 1450745"/>
              <a:gd name="connsiteX4" fmla="*/ 83420 w 166840"/>
              <a:gd name="connsiteY4" fmla="*/ 705204 h 1450745"/>
              <a:gd name="connsiteX5" fmla="*/ 83420 w 166840"/>
              <a:gd name="connsiteY5" fmla="*/ 13901 h 1450745"/>
              <a:gd name="connsiteX6" fmla="*/ 166840 w 166840"/>
              <a:gd name="connsiteY6" fmla="*/ 0 h 1450745"/>
              <a:gd name="connsiteX7" fmla="*/ 166840 w 166840"/>
              <a:gd name="connsiteY7" fmla="*/ 1450745 h 1450745"/>
              <a:gd name="connsiteX0" fmla="*/ 166840 w 166840"/>
              <a:gd name="connsiteY0" fmla="*/ 1450745 h 1450745"/>
              <a:gd name="connsiteX1" fmla="*/ 83420 w 166840"/>
              <a:gd name="connsiteY1" fmla="*/ 1436844 h 1450745"/>
              <a:gd name="connsiteX2" fmla="*/ 83420 w 166840"/>
              <a:gd name="connsiteY2" fmla="*/ 733006 h 1450745"/>
              <a:gd name="connsiteX3" fmla="*/ 50803 w 166840"/>
              <a:gd name="connsiteY3" fmla="*/ 712806 h 1450745"/>
              <a:gd name="connsiteX4" fmla="*/ 83420 w 166840"/>
              <a:gd name="connsiteY4" fmla="*/ 705204 h 1450745"/>
              <a:gd name="connsiteX5" fmla="*/ 83420 w 166840"/>
              <a:gd name="connsiteY5" fmla="*/ 13901 h 1450745"/>
              <a:gd name="connsiteX6" fmla="*/ 166840 w 166840"/>
              <a:gd name="connsiteY6" fmla="*/ 0 h 1450745"/>
              <a:gd name="connsiteX0" fmla="*/ 144615 w 144615"/>
              <a:gd name="connsiteY0" fmla="*/ 1450745 h 1450745"/>
              <a:gd name="connsiteX1" fmla="*/ 61195 w 144615"/>
              <a:gd name="connsiteY1" fmla="*/ 1436844 h 1450745"/>
              <a:gd name="connsiteX2" fmla="*/ 61195 w 144615"/>
              <a:gd name="connsiteY2" fmla="*/ 733006 h 1450745"/>
              <a:gd name="connsiteX3" fmla="*/ 0 w 144615"/>
              <a:gd name="connsiteY3" fmla="*/ 719105 h 1450745"/>
              <a:gd name="connsiteX4" fmla="*/ 61195 w 144615"/>
              <a:gd name="connsiteY4" fmla="*/ 705204 h 1450745"/>
              <a:gd name="connsiteX5" fmla="*/ 61195 w 144615"/>
              <a:gd name="connsiteY5" fmla="*/ 13901 h 1450745"/>
              <a:gd name="connsiteX6" fmla="*/ 144615 w 144615"/>
              <a:gd name="connsiteY6" fmla="*/ 0 h 1450745"/>
              <a:gd name="connsiteX7" fmla="*/ 144615 w 144615"/>
              <a:gd name="connsiteY7" fmla="*/ 1450745 h 1450745"/>
              <a:gd name="connsiteX0" fmla="*/ 144615 w 144615"/>
              <a:gd name="connsiteY0" fmla="*/ 1450745 h 1450745"/>
              <a:gd name="connsiteX1" fmla="*/ 61195 w 144615"/>
              <a:gd name="connsiteY1" fmla="*/ 1436844 h 1450745"/>
              <a:gd name="connsiteX2" fmla="*/ 61195 w 144615"/>
              <a:gd name="connsiteY2" fmla="*/ 733006 h 1450745"/>
              <a:gd name="connsiteX3" fmla="*/ 28578 w 144615"/>
              <a:gd name="connsiteY3" fmla="*/ 712806 h 1450745"/>
              <a:gd name="connsiteX4" fmla="*/ 61195 w 144615"/>
              <a:gd name="connsiteY4" fmla="*/ 705204 h 1450745"/>
              <a:gd name="connsiteX5" fmla="*/ 61195 w 144615"/>
              <a:gd name="connsiteY5" fmla="*/ 13901 h 1450745"/>
              <a:gd name="connsiteX6" fmla="*/ 144615 w 144615"/>
              <a:gd name="connsiteY6" fmla="*/ 0 h 1450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615" h="1450745" stroke="0" extrusionOk="0">
                <a:moveTo>
                  <a:pt x="144615" y="1450745"/>
                </a:moveTo>
                <a:cubicBezTo>
                  <a:pt x="98543" y="1450745"/>
                  <a:pt x="61195" y="1444521"/>
                  <a:pt x="61195" y="1436844"/>
                </a:cubicBezTo>
                <a:lnTo>
                  <a:pt x="61195" y="733006"/>
                </a:lnTo>
                <a:cubicBezTo>
                  <a:pt x="61195" y="725329"/>
                  <a:pt x="46072" y="719105"/>
                  <a:pt x="0" y="719105"/>
                </a:cubicBezTo>
                <a:cubicBezTo>
                  <a:pt x="46072" y="719105"/>
                  <a:pt x="61195" y="712881"/>
                  <a:pt x="61195" y="705204"/>
                </a:cubicBezTo>
                <a:lnTo>
                  <a:pt x="61195" y="13901"/>
                </a:lnTo>
                <a:cubicBezTo>
                  <a:pt x="61195" y="6224"/>
                  <a:pt x="98543" y="0"/>
                  <a:pt x="144615" y="0"/>
                </a:cubicBezTo>
                <a:lnTo>
                  <a:pt x="144615" y="1450745"/>
                </a:lnTo>
                <a:close/>
              </a:path>
              <a:path w="144615" h="1450745" fill="none">
                <a:moveTo>
                  <a:pt x="144615" y="1450745"/>
                </a:moveTo>
                <a:cubicBezTo>
                  <a:pt x="98543" y="1450745"/>
                  <a:pt x="61195" y="1444521"/>
                  <a:pt x="61195" y="1436844"/>
                </a:cubicBezTo>
                <a:lnTo>
                  <a:pt x="61195" y="733006"/>
                </a:lnTo>
                <a:cubicBezTo>
                  <a:pt x="61195" y="725329"/>
                  <a:pt x="74650" y="712806"/>
                  <a:pt x="28578" y="712806"/>
                </a:cubicBezTo>
                <a:cubicBezTo>
                  <a:pt x="74650" y="712806"/>
                  <a:pt x="61195" y="712881"/>
                  <a:pt x="61195" y="705204"/>
                </a:cubicBezTo>
                <a:lnTo>
                  <a:pt x="61195" y="13901"/>
                </a:lnTo>
                <a:cubicBezTo>
                  <a:pt x="61195" y="6224"/>
                  <a:pt x="98543" y="0"/>
                  <a:pt x="144615" y="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9" name="左中かっこ 147"/>
          <p:cNvSpPr/>
          <p:nvPr/>
        </p:nvSpPr>
        <p:spPr>
          <a:xfrm rot="5400000">
            <a:off x="3473143" y="6424865"/>
            <a:ext cx="52002" cy="1644641"/>
          </a:xfrm>
          <a:custGeom>
            <a:avLst/>
            <a:gdLst>
              <a:gd name="connsiteX0" fmla="*/ 166840 w 166840"/>
              <a:gd name="connsiteY0" fmla="*/ 1450745 h 1450745"/>
              <a:gd name="connsiteX1" fmla="*/ 83420 w 166840"/>
              <a:gd name="connsiteY1" fmla="*/ 1436844 h 1450745"/>
              <a:gd name="connsiteX2" fmla="*/ 83420 w 166840"/>
              <a:gd name="connsiteY2" fmla="*/ 733006 h 1450745"/>
              <a:gd name="connsiteX3" fmla="*/ 0 w 166840"/>
              <a:gd name="connsiteY3" fmla="*/ 719105 h 1450745"/>
              <a:gd name="connsiteX4" fmla="*/ 83420 w 166840"/>
              <a:gd name="connsiteY4" fmla="*/ 705204 h 1450745"/>
              <a:gd name="connsiteX5" fmla="*/ 83420 w 166840"/>
              <a:gd name="connsiteY5" fmla="*/ 13901 h 1450745"/>
              <a:gd name="connsiteX6" fmla="*/ 166840 w 166840"/>
              <a:gd name="connsiteY6" fmla="*/ 0 h 1450745"/>
              <a:gd name="connsiteX7" fmla="*/ 166840 w 166840"/>
              <a:gd name="connsiteY7" fmla="*/ 1450745 h 1450745"/>
              <a:gd name="connsiteX0" fmla="*/ 166840 w 166840"/>
              <a:gd name="connsiteY0" fmla="*/ 1450745 h 1450745"/>
              <a:gd name="connsiteX1" fmla="*/ 83420 w 166840"/>
              <a:gd name="connsiteY1" fmla="*/ 1436844 h 1450745"/>
              <a:gd name="connsiteX2" fmla="*/ 83420 w 166840"/>
              <a:gd name="connsiteY2" fmla="*/ 733006 h 1450745"/>
              <a:gd name="connsiteX3" fmla="*/ 0 w 166840"/>
              <a:gd name="connsiteY3" fmla="*/ 719105 h 1450745"/>
              <a:gd name="connsiteX4" fmla="*/ 83420 w 166840"/>
              <a:gd name="connsiteY4" fmla="*/ 705204 h 1450745"/>
              <a:gd name="connsiteX5" fmla="*/ 83420 w 166840"/>
              <a:gd name="connsiteY5" fmla="*/ 13901 h 1450745"/>
              <a:gd name="connsiteX6" fmla="*/ 166840 w 166840"/>
              <a:gd name="connsiteY6" fmla="*/ 0 h 1450745"/>
              <a:gd name="connsiteX0" fmla="*/ 166840 w 166840"/>
              <a:gd name="connsiteY0" fmla="*/ 1450745 h 1450745"/>
              <a:gd name="connsiteX1" fmla="*/ 83420 w 166840"/>
              <a:gd name="connsiteY1" fmla="*/ 1436844 h 1450745"/>
              <a:gd name="connsiteX2" fmla="*/ 83420 w 166840"/>
              <a:gd name="connsiteY2" fmla="*/ 733006 h 1450745"/>
              <a:gd name="connsiteX3" fmla="*/ 0 w 166840"/>
              <a:gd name="connsiteY3" fmla="*/ 719105 h 1450745"/>
              <a:gd name="connsiteX4" fmla="*/ 83420 w 166840"/>
              <a:gd name="connsiteY4" fmla="*/ 705204 h 1450745"/>
              <a:gd name="connsiteX5" fmla="*/ 83420 w 166840"/>
              <a:gd name="connsiteY5" fmla="*/ 13901 h 1450745"/>
              <a:gd name="connsiteX6" fmla="*/ 166840 w 166840"/>
              <a:gd name="connsiteY6" fmla="*/ 0 h 1450745"/>
              <a:gd name="connsiteX7" fmla="*/ 166840 w 166840"/>
              <a:gd name="connsiteY7" fmla="*/ 1450745 h 1450745"/>
              <a:gd name="connsiteX0" fmla="*/ 166840 w 166840"/>
              <a:gd name="connsiteY0" fmla="*/ 1450745 h 1450745"/>
              <a:gd name="connsiteX1" fmla="*/ 83420 w 166840"/>
              <a:gd name="connsiteY1" fmla="*/ 1436844 h 1450745"/>
              <a:gd name="connsiteX2" fmla="*/ 83420 w 166840"/>
              <a:gd name="connsiteY2" fmla="*/ 733006 h 1450745"/>
              <a:gd name="connsiteX3" fmla="*/ 19053 w 166840"/>
              <a:gd name="connsiteY3" fmla="*/ 715930 h 1450745"/>
              <a:gd name="connsiteX4" fmla="*/ 83420 w 166840"/>
              <a:gd name="connsiteY4" fmla="*/ 705204 h 1450745"/>
              <a:gd name="connsiteX5" fmla="*/ 83420 w 166840"/>
              <a:gd name="connsiteY5" fmla="*/ 13901 h 1450745"/>
              <a:gd name="connsiteX6" fmla="*/ 166840 w 166840"/>
              <a:gd name="connsiteY6" fmla="*/ 0 h 1450745"/>
              <a:gd name="connsiteX0" fmla="*/ 166840 w 166840"/>
              <a:gd name="connsiteY0" fmla="*/ 1450745 h 1450745"/>
              <a:gd name="connsiteX1" fmla="*/ 83420 w 166840"/>
              <a:gd name="connsiteY1" fmla="*/ 1436844 h 1450745"/>
              <a:gd name="connsiteX2" fmla="*/ 83420 w 166840"/>
              <a:gd name="connsiteY2" fmla="*/ 733006 h 1450745"/>
              <a:gd name="connsiteX3" fmla="*/ 0 w 166840"/>
              <a:gd name="connsiteY3" fmla="*/ 719105 h 1450745"/>
              <a:gd name="connsiteX4" fmla="*/ 83420 w 166840"/>
              <a:gd name="connsiteY4" fmla="*/ 705204 h 1450745"/>
              <a:gd name="connsiteX5" fmla="*/ 83420 w 166840"/>
              <a:gd name="connsiteY5" fmla="*/ 13901 h 1450745"/>
              <a:gd name="connsiteX6" fmla="*/ 166840 w 166840"/>
              <a:gd name="connsiteY6" fmla="*/ 0 h 1450745"/>
              <a:gd name="connsiteX7" fmla="*/ 166840 w 166840"/>
              <a:gd name="connsiteY7" fmla="*/ 1450745 h 1450745"/>
              <a:gd name="connsiteX0" fmla="*/ 166840 w 166840"/>
              <a:gd name="connsiteY0" fmla="*/ 1450745 h 1450745"/>
              <a:gd name="connsiteX1" fmla="*/ 83420 w 166840"/>
              <a:gd name="connsiteY1" fmla="*/ 1436844 h 1450745"/>
              <a:gd name="connsiteX2" fmla="*/ 83420 w 166840"/>
              <a:gd name="connsiteY2" fmla="*/ 733006 h 1450745"/>
              <a:gd name="connsiteX3" fmla="*/ 50803 w 166840"/>
              <a:gd name="connsiteY3" fmla="*/ 712806 h 1450745"/>
              <a:gd name="connsiteX4" fmla="*/ 83420 w 166840"/>
              <a:gd name="connsiteY4" fmla="*/ 705204 h 1450745"/>
              <a:gd name="connsiteX5" fmla="*/ 83420 w 166840"/>
              <a:gd name="connsiteY5" fmla="*/ 13901 h 1450745"/>
              <a:gd name="connsiteX6" fmla="*/ 166840 w 166840"/>
              <a:gd name="connsiteY6" fmla="*/ 0 h 1450745"/>
              <a:gd name="connsiteX0" fmla="*/ 144615 w 144615"/>
              <a:gd name="connsiteY0" fmla="*/ 1450745 h 1450745"/>
              <a:gd name="connsiteX1" fmla="*/ 61195 w 144615"/>
              <a:gd name="connsiteY1" fmla="*/ 1436844 h 1450745"/>
              <a:gd name="connsiteX2" fmla="*/ 61195 w 144615"/>
              <a:gd name="connsiteY2" fmla="*/ 733006 h 1450745"/>
              <a:gd name="connsiteX3" fmla="*/ 0 w 144615"/>
              <a:gd name="connsiteY3" fmla="*/ 719105 h 1450745"/>
              <a:gd name="connsiteX4" fmla="*/ 61195 w 144615"/>
              <a:gd name="connsiteY4" fmla="*/ 705204 h 1450745"/>
              <a:gd name="connsiteX5" fmla="*/ 61195 w 144615"/>
              <a:gd name="connsiteY5" fmla="*/ 13901 h 1450745"/>
              <a:gd name="connsiteX6" fmla="*/ 144615 w 144615"/>
              <a:gd name="connsiteY6" fmla="*/ 0 h 1450745"/>
              <a:gd name="connsiteX7" fmla="*/ 144615 w 144615"/>
              <a:gd name="connsiteY7" fmla="*/ 1450745 h 1450745"/>
              <a:gd name="connsiteX0" fmla="*/ 144615 w 144615"/>
              <a:gd name="connsiteY0" fmla="*/ 1450745 h 1450745"/>
              <a:gd name="connsiteX1" fmla="*/ 61195 w 144615"/>
              <a:gd name="connsiteY1" fmla="*/ 1436844 h 1450745"/>
              <a:gd name="connsiteX2" fmla="*/ 61195 w 144615"/>
              <a:gd name="connsiteY2" fmla="*/ 733006 h 1450745"/>
              <a:gd name="connsiteX3" fmla="*/ 28578 w 144615"/>
              <a:gd name="connsiteY3" fmla="*/ 712806 h 1450745"/>
              <a:gd name="connsiteX4" fmla="*/ 61195 w 144615"/>
              <a:gd name="connsiteY4" fmla="*/ 705204 h 1450745"/>
              <a:gd name="connsiteX5" fmla="*/ 61195 w 144615"/>
              <a:gd name="connsiteY5" fmla="*/ 13901 h 1450745"/>
              <a:gd name="connsiteX6" fmla="*/ 144615 w 144615"/>
              <a:gd name="connsiteY6" fmla="*/ 0 h 1450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615" h="1450745" stroke="0" extrusionOk="0">
                <a:moveTo>
                  <a:pt x="144615" y="1450745"/>
                </a:moveTo>
                <a:cubicBezTo>
                  <a:pt x="98543" y="1450745"/>
                  <a:pt x="61195" y="1444521"/>
                  <a:pt x="61195" y="1436844"/>
                </a:cubicBezTo>
                <a:lnTo>
                  <a:pt x="61195" y="733006"/>
                </a:lnTo>
                <a:cubicBezTo>
                  <a:pt x="61195" y="725329"/>
                  <a:pt x="46072" y="719105"/>
                  <a:pt x="0" y="719105"/>
                </a:cubicBezTo>
                <a:cubicBezTo>
                  <a:pt x="46072" y="719105"/>
                  <a:pt x="61195" y="712881"/>
                  <a:pt x="61195" y="705204"/>
                </a:cubicBezTo>
                <a:lnTo>
                  <a:pt x="61195" y="13901"/>
                </a:lnTo>
                <a:cubicBezTo>
                  <a:pt x="61195" y="6224"/>
                  <a:pt x="98543" y="0"/>
                  <a:pt x="144615" y="0"/>
                </a:cubicBezTo>
                <a:lnTo>
                  <a:pt x="144615" y="1450745"/>
                </a:lnTo>
                <a:close/>
              </a:path>
              <a:path w="144615" h="1450745" fill="none">
                <a:moveTo>
                  <a:pt x="144615" y="1450745"/>
                </a:moveTo>
                <a:cubicBezTo>
                  <a:pt x="98543" y="1450745"/>
                  <a:pt x="61195" y="1444521"/>
                  <a:pt x="61195" y="1436844"/>
                </a:cubicBezTo>
                <a:lnTo>
                  <a:pt x="61195" y="733006"/>
                </a:lnTo>
                <a:cubicBezTo>
                  <a:pt x="61195" y="725329"/>
                  <a:pt x="74650" y="712806"/>
                  <a:pt x="28578" y="712806"/>
                </a:cubicBezTo>
                <a:cubicBezTo>
                  <a:pt x="74650" y="712806"/>
                  <a:pt x="61195" y="712881"/>
                  <a:pt x="61195" y="705204"/>
                </a:cubicBezTo>
                <a:lnTo>
                  <a:pt x="61195" y="13901"/>
                </a:lnTo>
                <a:cubicBezTo>
                  <a:pt x="61195" y="6224"/>
                  <a:pt x="98543" y="0"/>
                  <a:pt x="144615" y="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0" name="左中かっこ 147"/>
          <p:cNvSpPr/>
          <p:nvPr/>
        </p:nvSpPr>
        <p:spPr>
          <a:xfrm rot="5400000">
            <a:off x="4974334" y="6823742"/>
            <a:ext cx="45719" cy="851102"/>
          </a:xfrm>
          <a:custGeom>
            <a:avLst/>
            <a:gdLst>
              <a:gd name="connsiteX0" fmla="*/ 166840 w 166840"/>
              <a:gd name="connsiteY0" fmla="*/ 1450745 h 1450745"/>
              <a:gd name="connsiteX1" fmla="*/ 83420 w 166840"/>
              <a:gd name="connsiteY1" fmla="*/ 1436844 h 1450745"/>
              <a:gd name="connsiteX2" fmla="*/ 83420 w 166840"/>
              <a:gd name="connsiteY2" fmla="*/ 733006 h 1450745"/>
              <a:gd name="connsiteX3" fmla="*/ 0 w 166840"/>
              <a:gd name="connsiteY3" fmla="*/ 719105 h 1450745"/>
              <a:gd name="connsiteX4" fmla="*/ 83420 w 166840"/>
              <a:gd name="connsiteY4" fmla="*/ 705204 h 1450745"/>
              <a:gd name="connsiteX5" fmla="*/ 83420 w 166840"/>
              <a:gd name="connsiteY5" fmla="*/ 13901 h 1450745"/>
              <a:gd name="connsiteX6" fmla="*/ 166840 w 166840"/>
              <a:gd name="connsiteY6" fmla="*/ 0 h 1450745"/>
              <a:gd name="connsiteX7" fmla="*/ 166840 w 166840"/>
              <a:gd name="connsiteY7" fmla="*/ 1450745 h 1450745"/>
              <a:gd name="connsiteX0" fmla="*/ 166840 w 166840"/>
              <a:gd name="connsiteY0" fmla="*/ 1450745 h 1450745"/>
              <a:gd name="connsiteX1" fmla="*/ 83420 w 166840"/>
              <a:gd name="connsiteY1" fmla="*/ 1436844 h 1450745"/>
              <a:gd name="connsiteX2" fmla="*/ 83420 w 166840"/>
              <a:gd name="connsiteY2" fmla="*/ 733006 h 1450745"/>
              <a:gd name="connsiteX3" fmla="*/ 0 w 166840"/>
              <a:gd name="connsiteY3" fmla="*/ 719105 h 1450745"/>
              <a:gd name="connsiteX4" fmla="*/ 83420 w 166840"/>
              <a:gd name="connsiteY4" fmla="*/ 705204 h 1450745"/>
              <a:gd name="connsiteX5" fmla="*/ 83420 w 166840"/>
              <a:gd name="connsiteY5" fmla="*/ 13901 h 1450745"/>
              <a:gd name="connsiteX6" fmla="*/ 166840 w 166840"/>
              <a:gd name="connsiteY6" fmla="*/ 0 h 1450745"/>
              <a:gd name="connsiteX0" fmla="*/ 166840 w 166840"/>
              <a:gd name="connsiteY0" fmla="*/ 1450745 h 1450745"/>
              <a:gd name="connsiteX1" fmla="*/ 83420 w 166840"/>
              <a:gd name="connsiteY1" fmla="*/ 1436844 h 1450745"/>
              <a:gd name="connsiteX2" fmla="*/ 83420 w 166840"/>
              <a:gd name="connsiteY2" fmla="*/ 733006 h 1450745"/>
              <a:gd name="connsiteX3" fmla="*/ 0 w 166840"/>
              <a:gd name="connsiteY3" fmla="*/ 719105 h 1450745"/>
              <a:gd name="connsiteX4" fmla="*/ 83420 w 166840"/>
              <a:gd name="connsiteY4" fmla="*/ 705204 h 1450745"/>
              <a:gd name="connsiteX5" fmla="*/ 83420 w 166840"/>
              <a:gd name="connsiteY5" fmla="*/ 13901 h 1450745"/>
              <a:gd name="connsiteX6" fmla="*/ 166840 w 166840"/>
              <a:gd name="connsiteY6" fmla="*/ 0 h 1450745"/>
              <a:gd name="connsiteX7" fmla="*/ 166840 w 166840"/>
              <a:gd name="connsiteY7" fmla="*/ 1450745 h 1450745"/>
              <a:gd name="connsiteX0" fmla="*/ 166840 w 166840"/>
              <a:gd name="connsiteY0" fmla="*/ 1450745 h 1450745"/>
              <a:gd name="connsiteX1" fmla="*/ 83420 w 166840"/>
              <a:gd name="connsiteY1" fmla="*/ 1436844 h 1450745"/>
              <a:gd name="connsiteX2" fmla="*/ 83420 w 166840"/>
              <a:gd name="connsiteY2" fmla="*/ 733006 h 1450745"/>
              <a:gd name="connsiteX3" fmla="*/ 19053 w 166840"/>
              <a:gd name="connsiteY3" fmla="*/ 715930 h 1450745"/>
              <a:gd name="connsiteX4" fmla="*/ 83420 w 166840"/>
              <a:gd name="connsiteY4" fmla="*/ 705204 h 1450745"/>
              <a:gd name="connsiteX5" fmla="*/ 83420 w 166840"/>
              <a:gd name="connsiteY5" fmla="*/ 13901 h 1450745"/>
              <a:gd name="connsiteX6" fmla="*/ 166840 w 166840"/>
              <a:gd name="connsiteY6" fmla="*/ 0 h 1450745"/>
              <a:gd name="connsiteX0" fmla="*/ 166840 w 166840"/>
              <a:gd name="connsiteY0" fmla="*/ 1450745 h 1450745"/>
              <a:gd name="connsiteX1" fmla="*/ 83420 w 166840"/>
              <a:gd name="connsiteY1" fmla="*/ 1436844 h 1450745"/>
              <a:gd name="connsiteX2" fmla="*/ 83420 w 166840"/>
              <a:gd name="connsiteY2" fmla="*/ 733006 h 1450745"/>
              <a:gd name="connsiteX3" fmla="*/ 0 w 166840"/>
              <a:gd name="connsiteY3" fmla="*/ 719105 h 1450745"/>
              <a:gd name="connsiteX4" fmla="*/ 83420 w 166840"/>
              <a:gd name="connsiteY4" fmla="*/ 705204 h 1450745"/>
              <a:gd name="connsiteX5" fmla="*/ 83420 w 166840"/>
              <a:gd name="connsiteY5" fmla="*/ 13901 h 1450745"/>
              <a:gd name="connsiteX6" fmla="*/ 166840 w 166840"/>
              <a:gd name="connsiteY6" fmla="*/ 0 h 1450745"/>
              <a:gd name="connsiteX7" fmla="*/ 166840 w 166840"/>
              <a:gd name="connsiteY7" fmla="*/ 1450745 h 1450745"/>
              <a:gd name="connsiteX0" fmla="*/ 166840 w 166840"/>
              <a:gd name="connsiteY0" fmla="*/ 1450745 h 1450745"/>
              <a:gd name="connsiteX1" fmla="*/ 83420 w 166840"/>
              <a:gd name="connsiteY1" fmla="*/ 1436844 h 1450745"/>
              <a:gd name="connsiteX2" fmla="*/ 83420 w 166840"/>
              <a:gd name="connsiteY2" fmla="*/ 733006 h 1450745"/>
              <a:gd name="connsiteX3" fmla="*/ 50803 w 166840"/>
              <a:gd name="connsiteY3" fmla="*/ 712806 h 1450745"/>
              <a:gd name="connsiteX4" fmla="*/ 83420 w 166840"/>
              <a:gd name="connsiteY4" fmla="*/ 705204 h 1450745"/>
              <a:gd name="connsiteX5" fmla="*/ 83420 w 166840"/>
              <a:gd name="connsiteY5" fmla="*/ 13901 h 1450745"/>
              <a:gd name="connsiteX6" fmla="*/ 166840 w 166840"/>
              <a:gd name="connsiteY6" fmla="*/ 0 h 1450745"/>
              <a:gd name="connsiteX0" fmla="*/ 144615 w 144615"/>
              <a:gd name="connsiteY0" fmla="*/ 1450745 h 1450745"/>
              <a:gd name="connsiteX1" fmla="*/ 61195 w 144615"/>
              <a:gd name="connsiteY1" fmla="*/ 1436844 h 1450745"/>
              <a:gd name="connsiteX2" fmla="*/ 61195 w 144615"/>
              <a:gd name="connsiteY2" fmla="*/ 733006 h 1450745"/>
              <a:gd name="connsiteX3" fmla="*/ 0 w 144615"/>
              <a:gd name="connsiteY3" fmla="*/ 719105 h 1450745"/>
              <a:gd name="connsiteX4" fmla="*/ 61195 w 144615"/>
              <a:gd name="connsiteY4" fmla="*/ 705204 h 1450745"/>
              <a:gd name="connsiteX5" fmla="*/ 61195 w 144615"/>
              <a:gd name="connsiteY5" fmla="*/ 13901 h 1450745"/>
              <a:gd name="connsiteX6" fmla="*/ 144615 w 144615"/>
              <a:gd name="connsiteY6" fmla="*/ 0 h 1450745"/>
              <a:gd name="connsiteX7" fmla="*/ 144615 w 144615"/>
              <a:gd name="connsiteY7" fmla="*/ 1450745 h 1450745"/>
              <a:gd name="connsiteX0" fmla="*/ 144615 w 144615"/>
              <a:gd name="connsiteY0" fmla="*/ 1450745 h 1450745"/>
              <a:gd name="connsiteX1" fmla="*/ 61195 w 144615"/>
              <a:gd name="connsiteY1" fmla="*/ 1436844 h 1450745"/>
              <a:gd name="connsiteX2" fmla="*/ 61195 w 144615"/>
              <a:gd name="connsiteY2" fmla="*/ 733006 h 1450745"/>
              <a:gd name="connsiteX3" fmla="*/ 28578 w 144615"/>
              <a:gd name="connsiteY3" fmla="*/ 712806 h 1450745"/>
              <a:gd name="connsiteX4" fmla="*/ 61195 w 144615"/>
              <a:gd name="connsiteY4" fmla="*/ 705204 h 1450745"/>
              <a:gd name="connsiteX5" fmla="*/ 61195 w 144615"/>
              <a:gd name="connsiteY5" fmla="*/ 13901 h 1450745"/>
              <a:gd name="connsiteX6" fmla="*/ 144615 w 144615"/>
              <a:gd name="connsiteY6" fmla="*/ 0 h 1450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615" h="1450745" stroke="0" extrusionOk="0">
                <a:moveTo>
                  <a:pt x="144615" y="1450745"/>
                </a:moveTo>
                <a:cubicBezTo>
                  <a:pt x="98543" y="1450745"/>
                  <a:pt x="61195" y="1444521"/>
                  <a:pt x="61195" y="1436844"/>
                </a:cubicBezTo>
                <a:lnTo>
                  <a:pt x="61195" y="733006"/>
                </a:lnTo>
                <a:cubicBezTo>
                  <a:pt x="61195" y="725329"/>
                  <a:pt x="46072" y="719105"/>
                  <a:pt x="0" y="719105"/>
                </a:cubicBezTo>
                <a:cubicBezTo>
                  <a:pt x="46072" y="719105"/>
                  <a:pt x="61195" y="712881"/>
                  <a:pt x="61195" y="705204"/>
                </a:cubicBezTo>
                <a:lnTo>
                  <a:pt x="61195" y="13901"/>
                </a:lnTo>
                <a:cubicBezTo>
                  <a:pt x="61195" y="6224"/>
                  <a:pt x="98543" y="0"/>
                  <a:pt x="144615" y="0"/>
                </a:cubicBezTo>
                <a:lnTo>
                  <a:pt x="144615" y="1450745"/>
                </a:lnTo>
                <a:close/>
              </a:path>
              <a:path w="144615" h="1450745" fill="none">
                <a:moveTo>
                  <a:pt x="144615" y="1450745"/>
                </a:moveTo>
                <a:cubicBezTo>
                  <a:pt x="98543" y="1450745"/>
                  <a:pt x="61195" y="1444521"/>
                  <a:pt x="61195" y="1436844"/>
                </a:cubicBezTo>
                <a:lnTo>
                  <a:pt x="61195" y="733006"/>
                </a:lnTo>
                <a:cubicBezTo>
                  <a:pt x="61195" y="725329"/>
                  <a:pt x="74650" y="712806"/>
                  <a:pt x="28578" y="712806"/>
                </a:cubicBezTo>
                <a:cubicBezTo>
                  <a:pt x="74650" y="712806"/>
                  <a:pt x="61195" y="712881"/>
                  <a:pt x="61195" y="705204"/>
                </a:cubicBezTo>
                <a:lnTo>
                  <a:pt x="61195" y="13901"/>
                </a:lnTo>
                <a:cubicBezTo>
                  <a:pt x="61195" y="6224"/>
                  <a:pt x="98543" y="0"/>
                  <a:pt x="144615" y="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1" name="左中かっこ 147"/>
          <p:cNvSpPr/>
          <p:nvPr/>
        </p:nvSpPr>
        <p:spPr>
          <a:xfrm rot="5400000">
            <a:off x="5898349" y="6749866"/>
            <a:ext cx="47165" cy="989805"/>
          </a:xfrm>
          <a:custGeom>
            <a:avLst/>
            <a:gdLst>
              <a:gd name="connsiteX0" fmla="*/ 166840 w 166840"/>
              <a:gd name="connsiteY0" fmla="*/ 1450745 h 1450745"/>
              <a:gd name="connsiteX1" fmla="*/ 83420 w 166840"/>
              <a:gd name="connsiteY1" fmla="*/ 1436844 h 1450745"/>
              <a:gd name="connsiteX2" fmla="*/ 83420 w 166840"/>
              <a:gd name="connsiteY2" fmla="*/ 733006 h 1450745"/>
              <a:gd name="connsiteX3" fmla="*/ 0 w 166840"/>
              <a:gd name="connsiteY3" fmla="*/ 719105 h 1450745"/>
              <a:gd name="connsiteX4" fmla="*/ 83420 w 166840"/>
              <a:gd name="connsiteY4" fmla="*/ 705204 h 1450745"/>
              <a:gd name="connsiteX5" fmla="*/ 83420 w 166840"/>
              <a:gd name="connsiteY5" fmla="*/ 13901 h 1450745"/>
              <a:gd name="connsiteX6" fmla="*/ 166840 w 166840"/>
              <a:gd name="connsiteY6" fmla="*/ 0 h 1450745"/>
              <a:gd name="connsiteX7" fmla="*/ 166840 w 166840"/>
              <a:gd name="connsiteY7" fmla="*/ 1450745 h 1450745"/>
              <a:gd name="connsiteX0" fmla="*/ 166840 w 166840"/>
              <a:gd name="connsiteY0" fmla="*/ 1450745 h 1450745"/>
              <a:gd name="connsiteX1" fmla="*/ 83420 w 166840"/>
              <a:gd name="connsiteY1" fmla="*/ 1436844 h 1450745"/>
              <a:gd name="connsiteX2" fmla="*/ 83420 w 166840"/>
              <a:gd name="connsiteY2" fmla="*/ 733006 h 1450745"/>
              <a:gd name="connsiteX3" fmla="*/ 0 w 166840"/>
              <a:gd name="connsiteY3" fmla="*/ 719105 h 1450745"/>
              <a:gd name="connsiteX4" fmla="*/ 83420 w 166840"/>
              <a:gd name="connsiteY4" fmla="*/ 705204 h 1450745"/>
              <a:gd name="connsiteX5" fmla="*/ 83420 w 166840"/>
              <a:gd name="connsiteY5" fmla="*/ 13901 h 1450745"/>
              <a:gd name="connsiteX6" fmla="*/ 166840 w 166840"/>
              <a:gd name="connsiteY6" fmla="*/ 0 h 1450745"/>
              <a:gd name="connsiteX0" fmla="*/ 166840 w 166840"/>
              <a:gd name="connsiteY0" fmla="*/ 1450745 h 1450745"/>
              <a:gd name="connsiteX1" fmla="*/ 83420 w 166840"/>
              <a:gd name="connsiteY1" fmla="*/ 1436844 h 1450745"/>
              <a:gd name="connsiteX2" fmla="*/ 83420 w 166840"/>
              <a:gd name="connsiteY2" fmla="*/ 733006 h 1450745"/>
              <a:gd name="connsiteX3" fmla="*/ 0 w 166840"/>
              <a:gd name="connsiteY3" fmla="*/ 719105 h 1450745"/>
              <a:gd name="connsiteX4" fmla="*/ 83420 w 166840"/>
              <a:gd name="connsiteY4" fmla="*/ 705204 h 1450745"/>
              <a:gd name="connsiteX5" fmla="*/ 83420 w 166840"/>
              <a:gd name="connsiteY5" fmla="*/ 13901 h 1450745"/>
              <a:gd name="connsiteX6" fmla="*/ 166840 w 166840"/>
              <a:gd name="connsiteY6" fmla="*/ 0 h 1450745"/>
              <a:gd name="connsiteX7" fmla="*/ 166840 w 166840"/>
              <a:gd name="connsiteY7" fmla="*/ 1450745 h 1450745"/>
              <a:gd name="connsiteX0" fmla="*/ 166840 w 166840"/>
              <a:gd name="connsiteY0" fmla="*/ 1450745 h 1450745"/>
              <a:gd name="connsiteX1" fmla="*/ 83420 w 166840"/>
              <a:gd name="connsiteY1" fmla="*/ 1436844 h 1450745"/>
              <a:gd name="connsiteX2" fmla="*/ 83420 w 166840"/>
              <a:gd name="connsiteY2" fmla="*/ 733006 h 1450745"/>
              <a:gd name="connsiteX3" fmla="*/ 19053 w 166840"/>
              <a:gd name="connsiteY3" fmla="*/ 715930 h 1450745"/>
              <a:gd name="connsiteX4" fmla="*/ 83420 w 166840"/>
              <a:gd name="connsiteY4" fmla="*/ 705204 h 1450745"/>
              <a:gd name="connsiteX5" fmla="*/ 83420 w 166840"/>
              <a:gd name="connsiteY5" fmla="*/ 13901 h 1450745"/>
              <a:gd name="connsiteX6" fmla="*/ 166840 w 166840"/>
              <a:gd name="connsiteY6" fmla="*/ 0 h 1450745"/>
              <a:gd name="connsiteX0" fmla="*/ 166840 w 166840"/>
              <a:gd name="connsiteY0" fmla="*/ 1450745 h 1450745"/>
              <a:gd name="connsiteX1" fmla="*/ 83420 w 166840"/>
              <a:gd name="connsiteY1" fmla="*/ 1436844 h 1450745"/>
              <a:gd name="connsiteX2" fmla="*/ 83420 w 166840"/>
              <a:gd name="connsiteY2" fmla="*/ 733006 h 1450745"/>
              <a:gd name="connsiteX3" fmla="*/ 0 w 166840"/>
              <a:gd name="connsiteY3" fmla="*/ 719105 h 1450745"/>
              <a:gd name="connsiteX4" fmla="*/ 83420 w 166840"/>
              <a:gd name="connsiteY4" fmla="*/ 705204 h 1450745"/>
              <a:gd name="connsiteX5" fmla="*/ 83420 w 166840"/>
              <a:gd name="connsiteY5" fmla="*/ 13901 h 1450745"/>
              <a:gd name="connsiteX6" fmla="*/ 166840 w 166840"/>
              <a:gd name="connsiteY6" fmla="*/ 0 h 1450745"/>
              <a:gd name="connsiteX7" fmla="*/ 166840 w 166840"/>
              <a:gd name="connsiteY7" fmla="*/ 1450745 h 1450745"/>
              <a:gd name="connsiteX0" fmla="*/ 166840 w 166840"/>
              <a:gd name="connsiteY0" fmla="*/ 1450745 h 1450745"/>
              <a:gd name="connsiteX1" fmla="*/ 83420 w 166840"/>
              <a:gd name="connsiteY1" fmla="*/ 1436844 h 1450745"/>
              <a:gd name="connsiteX2" fmla="*/ 83420 w 166840"/>
              <a:gd name="connsiteY2" fmla="*/ 733006 h 1450745"/>
              <a:gd name="connsiteX3" fmla="*/ 50803 w 166840"/>
              <a:gd name="connsiteY3" fmla="*/ 712806 h 1450745"/>
              <a:gd name="connsiteX4" fmla="*/ 83420 w 166840"/>
              <a:gd name="connsiteY4" fmla="*/ 705204 h 1450745"/>
              <a:gd name="connsiteX5" fmla="*/ 83420 w 166840"/>
              <a:gd name="connsiteY5" fmla="*/ 13901 h 1450745"/>
              <a:gd name="connsiteX6" fmla="*/ 166840 w 166840"/>
              <a:gd name="connsiteY6" fmla="*/ 0 h 1450745"/>
              <a:gd name="connsiteX0" fmla="*/ 144615 w 144615"/>
              <a:gd name="connsiteY0" fmla="*/ 1450745 h 1450745"/>
              <a:gd name="connsiteX1" fmla="*/ 61195 w 144615"/>
              <a:gd name="connsiteY1" fmla="*/ 1436844 h 1450745"/>
              <a:gd name="connsiteX2" fmla="*/ 61195 w 144615"/>
              <a:gd name="connsiteY2" fmla="*/ 733006 h 1450745"/>
              <a:gd name="connsiteX3" fmla="*/ 0 w 144615"/>
              <a:gd name="connsiteY3" fmla="*/ 719105 h 1450745"/>
              <a:gd name="connsiteX4" fmla="*/ 61195 w 144615"/>
              <a:gd name="connsiteY4" fmla="*/ 705204 h 1450745"/>
              <a:gd name="connsiteX5" fmla="*/ 61195 w 144615"/>
              <a:gd name="connsiteY5" fmla="*/ 13901 h 1450745"/>
              <a:gd name="connsiteX6" fmla="*/ 144615 w 144615"/>
              <a:gd name="connsiteY6" fmla="*/ 0 h 1450745"/>
              <a:gd name="connsiteX7" fmla="*/ 144615 w 144615"/>
              <a:gd name="connsiteY7" fmla="*/ 1450745 h 1450745"/>
              <a:gd name="connsiteX0" fmla="*/ 144615 w 144615"/>
              <a:gd name="connsiteY0" fmla="*/ 1450745 h 1450745"/>
              <a:gd name="connsiteX1" fmla="*/ 61195 w 144615"/>
              <a:gd name="connsiteY1" fmla="*/ 1436844 h 1450745"/>
              <a:gd name="connsiteX2" fmla="*/ 61195 w 144615"/>
              <a:gd name="connsiteY2" fmla="*/ 733006 h 1450745"/>
              <a:gd name="connsiteX3" fmla="*/ 28578 w 144615"/>
              <a:gd name="connsiteY3" fmla="*/ 712806 h 1450745"/>
              <a:gd name="connsiteX4" fmla="*/ 61195 w 144615"/>
              <a:gd name="connsiteY4" fmla="*/ 705204 h 1450745"/>
              <a:gd name="connsiteX5" fmla="*/ 61195 w 144615"/>
              <a:gd name="connsiteY5" fmla="*/ 13901 h 1450745"/>
              <a:gd name="connsiteX6" fmla="*/ 144615 w 144615"/>
              <a:gd name="connsiteY6" fmla="*/ 0 h 1450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615" h="1450745" stroke="0" extrusionOk="0">
                <a:moveTo>
                  <a:pt x="144615" y="1450745"/>
                </a:moveTo>
                <a:cubicBezTo>
                  <a:pt x="98543" y="1450745"/>
                  <a:pt x="61195" y="1444521"/>
                  <a:pt x="61195" y="1436844"/>
                </a:cubicBezTo>
                <a:lnTo>
                  <a:pt x="61195" y="733006"/>
                </a:lnTo>
                <a:cubicBezTo>
                  <a:pt x="61195" y="725329"/>
                  <a:pt x="46072" y="719105"/>
                  <a:pt x="0" y="719105"/>
                </a:cubicBezTo>
                <a:cubicBezTo>
                  <a:pt x="46072" y="719105"/>
                  <a:pt x="61195" y="712881"/>
                  <a:pt x="61195" y="705204"/>
                </a:cubicBezTo>
                <a:lnTo>
                  <a:pt x="61195" y="13901"/>
                </a:lnTo>
                <a:cubicBezTo>
                  <a:pt x="61195" y="6224"/>
                  <a:pt x="98543" y="0"/>
                  <a:pt x="144615" y="0"/>
                </a:cubicBezTo>
                <a:lnTo>
                  <a:pt x="144615" y="1450745"/>
                </a:lnTo>
                <a:close/>
              </a:path>
              <a:path w="144615" h="1450745" fill="none">
                <a:moveTo>
                  <a:pt x="144615" y="1450745"/>
                </a:moveTo>
                <a:cubicBezTo>
                  <a:pt x="98543" y="1450745"/>
                  <a:pt x="61195" y="1444521"/>
                  <a:pt x="61195" y="1436844"/>
                </a:cubicBezTo>
                <a:lnTo>
                  <a:pt x="61195" y="733006"/>
                </a:lnTo>
                <a:cubicBezTo>
                  <a:pt x="61195" y="725329"/>
                  <a:pt x="74650" y="712806"/>
                  <a:pt x="28578" y="712806"/>
                </a:cubicBezTo>
                <a:cubicBezTo>
                  <a:pt x="74650" y="712806"/>
                  <a:pt x="61195" y="712881"/>
                  <a:pt x="61195" y="705204"/>
                </a:cubicBezTo>
                <a:lnTo>
                  <a:pt x="61195" y="13901"/>
                </a:lnTo>
                <a:cubicBezTo>
                  <a:pt x="61195" y="6224"/>
                  <a:pt x="98543" y="0"/>
                  <a:pt x="144615" y="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aphicFrame>
        <p:nvGraphicFramePr>
          <p:cNvPr id="4" name="グラフ 3"/>
          <p:cNvGraphicFramePr/>
          <p:nvPr>
            <p:extLst>
              <p:ext uri="{D42A27DB-BD31-4B8C-83A1-F6EECF244321}">
                <p14:modId xmlns:p14="http://schemas.microsoft.com/office/powerpoint/2010/main" val="1610789878"/>
              </p:ext>
            </p:extLst>
          </p:nvPr>
        </p:nvGraphicFramePr>
        <p:xfrm>
          <a:off x="4136320" y="3628460"/>
          <a:ext cx="2442449" cy="2216964"/>
        </p:xfrm>
        <a:graphic>
          <a:graphicData uri="http://schemas.openxmlformats.org/drawingml/2006/chart">
            <c:chart xmlns:c="http://schemas.openxmlformats.org/drawingml/2006/chart" xmlns:r="http://schemas.openxmlformats.org/officeDocument/2006/relationships" r:id="rId5"/>
          </a:graphicData>
        </a:graphic>
      </p:graphicFrame>
      <p:cxnSp>
        <p:nvCxnSpPr>
          <p:cNvPr id="14" name="直線コネクタ 13"/>
          <p:cNvCxnSpPr/>
          <p:nvPr/>
        </p:nvCxnSpPr>
        <p:spPr>
          <a:xfrm>
            <a:off x="5011707" y="4136627"/>
            <a:ext cx="132111" cy="92102"/>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flipH="1">
            <a:off x="3872998" y="4645523"/>
            <a:ext cx="858005" cy="369332"/>
          </a:xfrm>
          <a:prstGeom prst="rect">
            <a:avLst/>
          </a:prstGeom>
          <a:noFill/>
        </p:spPr>
        <p:txBody>
          <a:bodyPr wrap="square" rtlCol="0">
            <a:spAutoFit/>
          </a:bodyPr>
          <a:lstStyle/>
          <a:p>
            <a:pPr algn="ctr"/>
            <a:r>
              <a:rPr lang="en-US" altLang="ja-JP" sz="900" dirty="0" smtClean="0">
                <a:latin typeface="Meiryo UI" panose="020B0604030504040204" pitchFamily="50" charset="-128"/>
                <a:ea typeface="Meiryo UI" panose="020B0604030504040204" pitchFamily="50" charset="-128"/>
              </a:rPr>
              <a:t>50</a:t>
            </a:r>
            <a:r>
              <a:rPr lang="ja-JP" altLang="en-US" sz="900" dirty="0" smtClean="0">
                <a:latin typeface="Meiryo UI" panose="020B0604030504040204" pitchFamily="50" charset="-128"/>
                <a:ea typeface="Meiryo UI" panose="020B0604030504040204" pitchFamily="50" charset="-128"/>
              </a:rPr>
              <a:t>～</a:t>
            </a:r>
            <a:r>
              <a:rPr lang="en-US" altLang="ja-JP" sz="900" dirty="0" smtClean="0">
                <a:latin typeface="Meiryo UI" panose="020B0604030504040204" pitchFamily="50" charset="-128"/>
                <a:ea typeface="Meiryo UI" panose="020B0604030504040204" pitchFamily="50" charset="-128"/>
              </a:rPr>
              <a:t>100</a:t>
            </a:r>
            <a:r>
              <a:rPr lang="ja-JP" altLang="en-US" sz="900" dirty="0" smtClean="0">
                <a:latin typeface="Meiryo UI" panose="020B0604030504040204" pitchFamily="50" charset="-128"/>
                <a:ea typeface="Meiryo UI" panose="020B0604030504040204" pitchFamily="50" charset="-128"/>
              </a:rPr>
              <a:t>㎡</a:t>
            </a:r>
            <a:endParaRPr lang="en-US" altLang="ja-JP" sz="900" dirty="0" smtClean="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17</a:t>
            </a:r>
            <a:r>
              <a:rPr kumimoji="1" lang="ja-JP" altLang="en-US" sz="900" dirty="0" smtClean="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p:txBody>
      </p:sp>
      <p:cxnSp>
        <p:nvCxnSpPr>
          <p:cNvPr id="172" name="直線コネクタ 171"/>
          <p:cNvCxnSpPr/>
          <p:nvPr/>
        </p:nvCxnSpPr>
        <p:spPr>
          <a:xfrm flipV="1">
            <a:off x="4412628" y="4558811"/>
            <a:ext cx="119564" cy="11372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9" name="大かっこ 18"/>
          <p:cNvSpPr/>
          <p:nvPr/>
        </p:nvSpPr>
        <p:spPr>
          <a:xfrm>
            <a:off x="4685878" y="3618170"/>
            <a:ext cx="1274687" cy="334744"/>
          </a:xfrm>
          <a:prstGeom prst="bracketPair">
            <a:avLst/>
          </a:prstGeom>
          <a:ln w="1270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76" name="テキスト ボックス 75"/>
          <p:cNvSpPr txBox="1"/>
          <p:nvPr/>
        </p:nvSpPr>
        <p:spPr>
          <a:xfrm>
            <a:off x="4519932" y="3586888"/>
            <a:ext cx="1591996" cy="430887"/>
          </a:xfrm>
          <a:prstGeom prst="rect">
            <a:avLst/>
          </a:prstGeom>
          <a:noFill/>
        </p:spPr>
        <p:txBody>
          <a:bodyPr wrap="square" rtlCol="0">
            <a:spAutoFit/>
          </a:bodyPr>
          <a:lstStyle/>
          <a:p>
            <a:pPr algn="ctr"/>
            <a:r>
              <a:rPr lang="ja-JP" altLang="en-US" sz="1050" dirty="0" smtClean="0">
                <a:latin typeface="Meiryo UI" panose="020B0604030504040204" pitchFamily="50" charset="-128"/>
                <a:ea typeface="Meiryo UI" panose="020B0604030504040204" pitchFamily="50" charset="-128"/>
              </a:rPr>
              <a:t>府内飲食店における</a:t>
            </a:r>
            <a:endParaRPr lang="en-US" altLang="ja-JP" sz="1050" dirty="0">
              <a:latin typeface="Meiryo UI" panose="020B0604030504040204" pitchFamily="50" charset="-128"/>
              <a:ea typeface="Meiryo UI" panose="020B0604030504040204" pitchFamily="50" charset="-128"/>
            </a:endParaRPr>
          </a:p>
          <a:p>
            <a:pPr algn="ctr"/>
            <a:r>
              <a:rPr lang="ja-JP" altLang="en-US" sz="1050" dirty="0" smtClean="0">
                <a:latin typeface="Meiryo UI" panose="020B0604030504040204" pitchFamily="50" charset="-128"/>
                <a:ea typeface="Meiryo UI" panose="020B0604030504040204" pitchFamily="50" charset="-128"/>
              </a:rPr>
              <a:t>客席面積の割合</a:t>
            </a:r>
            <a:endParaRPr lang="en-US" altLang="ja-JP" sz="1050" dirty="0">
              <a:latin typeface="Meiryo UI" panose="020B0604030504040204" pitchFamily="50" charset="-128"/>
              <a:ea typeface="Meiryo UI" panose="020B0604030504040204" pitchFamily="50" charset="-128"/>
            </a:endParaRPr>
          </a:p>
        </p:txBody>
      </p:sp>
      <p:cxnSp>
        <p:nvCxnSpPr>
          <p:cNvPr id="151" name="直線コネクタ 150"/>
          <p:cNvCxnSpPr/>
          <p:nvPr/>
        </p:nvCxnSpPr>
        <p:spPr>
          <a:xfrm>
            <a:off x="4528740" y="4562442"/>
            <a:ext cx="183620" cy="4726"/>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52" name="テキスト ボックス 151"/>
          <p:cNvSpPr txBox="1"/>
          <p:nvPr/>
        </p:nvSpPr>
        <p:spPr>
          <a:xfrm>
            <a:off x="6427737" y="5275039"/>
            <a:ext cx="6404453" cy="461665"/>
          </a:xfrm>
          <a:prstGeom prst="rect">
            <a:avLst/>
          </a:prstGeom>
          <a:noFill/>
        </p:spPr>
        <p:txBody>
          <a:bodyPr wrap="square" rtlCol="0">
            <a:spAutoFit/>
          </a:bodyPr>
          <a:lstStyle/>
          <a:p>
            <a:endParaRPr lang="en-US" altLang="ja-JP" sz="800" dirty="0">
              <a:latin typeface="+mn-ea"/>
            </a:endParaRPr>
          </a:p>
          <a:p>
            <a:r>
              <a:rPr lang="ja-JP" altLang="en-US" sz="800" dirty="0" smtClean="0">
                <a:latin typeface="+mn-ea"/>
              </a:rPr>
              <a:t>＜参考＞喫煙目的施設</a:t>
            </a:r>
            <a:r>
              <a:rPr lang="ja-JP" altLang="en-US" sz="800" dirty="0">
                <a:latin typeface="+mn-ea"/>
              </a:rPr>
              <a:t>（公衆</a:t>
            </a:r>
            <a:r>
              <a:rPr lang="ja-JP" altLang="en-US" sz="800" dirty="0" smtClean="0">
                <a:latin typeface="+mn-ea"/>
              </a:rPr>
              <a:t>喫煙所、喫煙を主目的とするバー、スナック等、店内で喫煙可能なたばこ販売店）　については、施設内で喫煙可能　</a:t>
            </a:r>
            <a:endParaRPr lang="en-US" altLang="ja-JP" sz="800" dirty="0" smtClean="0">
              <a:latin typeface="+mn-ea"/>
            </a:endParaRPr>
          </a:p>
          <a:p>
            <a:r>
              <a:rPr lang="ja-JP" altLang="en-US" sz="800" dirty="0">
                <a:latin typeface="+mn-ea"/>
              </a:rPr>
              <a:t>　</a:t>
            </a:r>
            <a:r>
              <a:rPr lang="ja-JP" altLang="en-US" sz="800" dirty="0" smtClean="0">
                <a:latin typeface="+mn-ea"/>
              </a:rPr>
              <a:t>　　　　（</a:t>
            </a:r>
            <a:r>
              <a:rPr lang="en-US" altLang="ja-JP" sz="800" dirty="0" smtClean="0">
                <a:latin typeface="+mn-ea"/>
              </a:rPr>
              <a:t>※</a:t>
            </a:r>
            <a:r>
              <a:rPr lang="ja-JP" altLang="en-US" sz="800" dirty="0" smtClean="0">
                <a:latin typeface="+mn-ea"/>
              </a:rPr>
              <a:t>改正健康増進法と同様の扱い）</a:t>
            </a:r>
            <a:endParaRPr lang="en-US" altLang="ja-JP" sz="800" dirty="0">
              <a:latin typeface="+mn-ea"/>
            </a:endParaRPr>
          </a:p>
        </p:txBody>
      </p:sp>
      <p:sp>
        <p:nvSpPr>
          <p:cNvPr id="163" name="テキスト ボックス 162"/>
          <p:cNvSpPr txBox="1"/>
          <p:nvPr/>
        </p:nvSpPr>
        <p:spPr>
          <a:xfrm>
            <a:off x="7565735" y="1155046"/>
            <a:ext cx="1148225" cy="707886"/>
          </a:xfrm>
          <a:prstGeom prst="rect">
            <a:avLst/>
          </a:prstGeom>
          <a:noFill/>
        </p:spPr>
        <p:txBody>
          <a:bodyPr wrap="square" rtlCol="0">
            <a:spAutoFit/>
          </a:bodyPr>
          <a:lstStyle/>
          <a:p>
            <a:pPr algn="ctr"/>
            <a:r>
              <a:rPr kumimoji="1" lang="en-US" altLang="ja-JP" sz="800" b="1" dirty="0" smtClean="0"/>
              <a:t>2022.4</a:t>
            </a:r>
          </a:p>
          <a:p>
            <a:pPr algn="ctr"/>
            <a:r>
              <a:rPr lang="ja-JP" altLang="en-US" sz="800" b="1" dirty="0" smtClean="0"/>
              <a:t>（条例に基づく</a:t>
            </a:r>
            <a:endParaRPr lang="en-US" altLang="ja-JP" sz="800" b="1" dirty="0" smtClean="0"/>
          </a:p>
          <a:p>
            <a:pPr algn="ctr"/>
            <a:r>
              <a:rPr lang="ja-JP" altLang="en-US" sz="800" b="1" dirty="0" smtClean="0"/>
              <a:t>従業員を雇用する</a:t>
            </a:r>
            <a:endParaRPr lang="en-US" altLang="ja-JP" sz="800" b="1" dirty="0" smtClean="0"/>
          </a:p>
          <a:p>
            <a:pPr algn="ctr"/>
            <a:r>
              <a:rPr lang="ja-JP" altLang="en-US" sz="800" b="1" dirty="0" smtClean="0"/>
              <a:t>飲食店の努力</a:t>
            </a:r>
            <a:r>
              <a:rPr lang="ja-JP" altLang="en-US" sz="800" b="1" dirty="0"/>
              <a:t>義務</a:t>
            </a:r>
            <a:r>
              <a:rPr lang="ja-JP" altLang="en-US" sz="800" b="1" dirty="0" smtClean="0"/>
              <a:t>）</a:t>
            </a:r>
            <a:endParaRPr lang="en-US" altLang="ja-JP" sz="800" b="1" dirty="0" smtClean="0"/>
          </a:p>
          <a:p>
            <a:pPr algn="ctr"/>
            <a:r>
              <a:rPr kumimoji="1" lang="ja-JP" altLang="en-US" sz="800" b="1" dirty="0" smtClean="0"/>
              <a:t>▼　　</a:t>
            </a:r>
            <a:endParaRPr kumimoji="1" lang="ja-JP" altLang="en-US" sz="800" b="1" dirty="0"/>
          </a:p>
        </p:txBody>
      </p:sp>
      <p:cxnSp>
        <p:nvCxnSpPr>
          <p:cNvPr id="164" name="直線コネクタ 163"/>
          <p:cNvCxnSpPr/>
          <p:nvPr/>
        </p:nvCxnSpPr>
        <p:spPr>
          <a:xfrm>
            <a:off x="8139823" y="1814314"/>
            <a:ext cx="0" cy="3560527"/>
          </a:xfrm>
          <a:prstGeom prst="lin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39" name="テキスト ボックス 39"/>
          <p:cNvSpPr txBox="1"/>
          <p:nvPr/>
        </p:nvSpPr>
        <p:spPr>
          <a:xfrm>
            <a:off x="7550209" y="2242092"/>
            <a:ext cx="1757517" cy="88547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altLang="en-US" sz="800" b="1" kern="100" dirty="0" smtClean="0">
                <a:effectLst/>
                <a:latin typeface="游明朝" panose="02020400000000000000" pitchFamily="18" charset="-128"/>
                <a:ea typeface="ＭＳ Ｐゴシック" panose="020B0600070205080204" pitchFamily="50" charset="-128"/>
                <a:cs typeface="Times New Roman" panose="02020603050405020304" pitchFamily="18" charset="0"/>
              </a:rPr>
              <a:t>改正</a:t>
            </a:r>
            <a:r>
              <a:rPr lang="ja-JP" sz="800" b="1" kern="100" dirty="0" smtClean="0">
                <a:effectLst/>
                <a:latin typeface="游明朝" panose="02020400000000000000" pitchFamily="18" charset="-128"/>
                <a:ea typeface="ＭＳ Ｐゴシック" panose="020B0600070205080204" pitchFamily="50" charset="-128"/>
                <a:cs typeface="Times New Roman" panose="02020603050405020304" pitchFamily="18" charset="0"/>
              </a:rPr>
              <a:t>法</a:t>
            </a:r>
            <a:r>
              <a:rPr lang="ja-JP" sz="800" b="1" kern="100" dirty="0">
                <a:effectLst/>
                <a:latin typeface="游明朝" panose="02020400000000000000" pitchFamily="18" charset="-128"/>
                <a:ea typeface="ＭＳ Ｐゴシック" panose="020B0600070205080204" pitchFamily="50" charset="-128"/>
                <a:cs typeface="Times New Roman" panose="02020603050405020304" pitchFamily="18" charset="0"/>
              </a:rPr>
              <a:t>に基づき、原則屋内禁煙</a:t>
            </a:r>
            <a:endParaRPr lang="ja-JP" sz="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spcAft>
                <a:spcPts val="0"/>
              </a:spcAft>
            </a:pPr>
            <a:r>
              <a:rPr lang="ja-JP" sz="800" b="1" kern="100" dirty="0">
                <a:effectLst/>
                <a:latin typeface="游明朝" panose="02020400000000000000" pitchFamily="18" charset="-128"/>
                <a:ea typeface="ＭＳ Ｐゴシック" panose="020B0600070205080204" pitchFamily="50" charset="-128"/>
                <a:cs typeface="Times New Roman" panose="02020603050405020304" pitchFamily="18" charset="0"/>
              </a:rPr>
              <a:t>（喫煙専用室（喫煙のみ）内</a:t>
            </a:r>
            <a:endParaRPr lang="ja-JP" sz="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spcAft>
                <a:spcPts val="0"/>
              </a:spcAft>
            </a:pPr>
            <a:r>
              <a:rPr lang="ja-JP" sz="800" b="1" kern="100" dirty="0">
                <a:effectLst/>
                <a:latin typeface="游明朝" panose="02020400000000000000" pitchFamily="18" charset="-128"/>
                <a:ea typeface="ＭＳ Ｐゴシック" panose="020B0600070205080204" pitchFamily="50" charset="-128"/>
                <a:cs typeface="Times New Roman" panose="02020603050405020304" pitchFamily="18" charset="0"/>
              </a:rPr>
              <a:t>でのみ喫煙可</a:t>
            </a:r>
            <a:r>
              <a:rPr lang="ja-JP" sz="800" b="1" kern="100" dirty="0" smtClean="0">
                <a:effectLst/>
                <a:latin typeface="游明朝" panose="02020400000000000000" pitchFamily="18" charset="-128"/>
                <a:ea typeface="ＭＳ Ｐゴシック" panose="020B0600070205080204" pitchFamily="50" charset="-128"/>
                <a:cs typeface="Times New Roman" panose="02020603050405020304" pitchFamily="18" charset="0"/>
              </a:rPr>
              <a:t>）</a:t>
            </a:r>
            <a:endParaRPr lang="en-US" altLang="ja-JP" sz="800" b="1" kern="100" dirty="0" smtClean="0">
              <a:effectLst/>
              <a:latin typeface="游明朝" panose="02020400000000000000" pitchFamily="18" charset="-128"/>
              <a:ea typeface="ＭＳ Ｐゴシック" panose="020B0600070205080204" pitchFamily="50" charset="-128"/>
              <a:cs typeface="Times New Roman" panose="02020603050405020304" pitchFamily="18" charset="0"/>
            </a:endParaRPr>
          </a:p>
          <a:p>
            <a:pPr algn="ctr">
              <a:spcAft>
                <a:spcPts val="0"/>
              </a:spcAft>
            </a:pPr>
            <a:r>
              <a:rPr lang="ja-JP" altLang="en-US" sz="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en-US" sz="800" kern="100" dirty="0" smtClean="0">
                <a:latin typeface="游明朝" panose="02020400000000000000" pitchFamily="18" charset="-128"/>
                <a:ea typeface="ＭＳ Ｐゴシック" panose="020B0600070205080204" pitchFamily="50" charset="-128"/>
                <a:cs typeface="Times New Roman" panose="02020603050405020304" pitchFamily="18" charset="0"/>
              </a:rPr>
              <a:t>加熱式たばこ専用の喫煙室は</a:t>
            </a:r>
            <a:endParaRPr lang="en-US" altLang="ja-JP" sz="800" kern="100" dirty="0" smtClean="0">
              <a:latin typeface="游明朝" panose="02020400000000000000" pitchFamily="18" charset="-128"/>
              <a:ea typeface="ＭＳ Ｐゴシック" panose="020B0600070205080204" pitchFamily="50" charset="-128"/>
              <a:cs typeface="Times New Roman" panose="02020603050405020304" pitchFamily="18" charset="0"/>
            </a:endParaRPr>
          </a:p>
          <a:p>
            <a:pPr algn="ctr">
              <a:spcAft>
                <a:spcPts val="0"/>
              </a:spcAft>
            </a:pPr>
            <a:r>
              <a:rPr lang="ja-JP" altLang="en-US" sz="800" kern="100" dirty="0" smtClean="0">
                <a:latin typeface="游明朝" panose="02020400000000000000" pitchFamily="18" charset="-128"/>
                <a:ea typeface="ＭＳ Ｐゴシック" panose="020B0600070205080204" pitchFamily="50" charset="-128"/>
                <a:cs typeface="Times New Roman" panose="02020603050405020304" pitchFamily="18" charset="0"/>
              </a:rPr>
              <a:t>「当分の間」の措置</a:t>
            </a:r>
            <a:endParaRPr lang="ja-JP" sz="8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22" name="テキスト ボックス 121"/>
          <p:cNvSpPr txBox="1"/>
          <p:nvPr/>
        </p:nvSpPr>
        <p:spPr>
          <a:xfrm>
            <a:off x="7752071" y="4124942"/>
            <a:ext cx="1656251" cy="861774"/>
          </a:xfrm>
          <a:prstGeom prst="rect">
            <a:avLst/>
          </a:prstGeom>
          <a:solidFill>
            <a:schemeClr val="bg1"/>
          </a:solidFill>
          <a:ln w="15875">
            <a:noFill/>
          </a:ln>
        </p:spPr>
        <p:txBody>
          <a:bodyPr wrap="square" rtlCol="0" anchor="ctr">
            <a:spAutoFit/>
          </a:bodyPr>
          <a:lstStyle/>
          <a:p>
            <a:pPr algn="ctr"/>
            <a:r>
              <a:rPr lang="en-US" altLang="ja-JP" sz="800" b="1" dirty="0" smtClean="0"/>
              <a:t>【</a:t>
            </a:r>
            <a:r>
              <a:rPr lang="ja-JP" altLang="en-US" sz="800" b="1" dirty="0" smtClean="0"/>
              <a:t>改正法に基づく経過措置</a:t>
            </a:r>
            <a:r>
              <a:rPr lang="en-US" altLang="ja-JP" sz="800" b="1" dirty="0" smtClean="0"/>
              <a:t>】</a:t>
            </a:r>
          </a:p>
          <a:p>
            <a:pPr algn="ctr"/>
            <a:r>
              <a:rPr lang="ja-JP" altLang="en-US" sz="800" dirty="0" smtClean="0"/>
              <a:t>（既存特定飲食提供施設）</a:t>
            </a:r>
            <a:endParaRPr lang="en-US" altLang="ja-JP" sz="800" dirty="0" smtClean="0"/>
          </a:p>
          <a:p>
            <a:pPr algn="ctr"/>
            <a:endParaRPr lang="en-US" altLang="ja-JP" sz="800" dirty="0"/>
          </a:p>
          <a:p>
            <a:pPr algn="ctr"/>
            <a:r>
              <a:rPr kumimoji="1" lang="ja-JP" altLang="en-US" sz="800" dirty="0" smtClean="0"/>
              <a:t>　・個人又は中小企業が経営</a:t>
            </a:r>
            <a:endParaRPr kumimoji="1" lang="en-US" altLang="ja-JP" sz="800" dirty="0" smtClean="0"/>
          </a:p>
          <a:p>
            <a:pPr algn="ctr"/>
            <a:r>
              <a:rPr lang="ja-JP" altLang="en-US" sz="800" dirty="0" smtClean="0"/>
              <a:t>　・客席面積</a:t>
            </a:r>
            <a:r>
              <a:rPr lang="en-US" altLang="ja-JP" sz="1000" b="1" dirty="0" smtClean="0"/>
              <a:t>100</a:t>
            </a:r>
            <a:r>
              <a:rPr lang="ja-JP" altLang="en-US" sz="1000" b="1" dirty="0" smtClean="0"/>
              <a:t>㎡</a:t>
            </a:r>
            <a:r>
              <a:rPr lang="ja-JP" altLang="en-US" sz="700" dirty="0" smtClean="0"/>
              <a:t>以下</a:t>
            </a:r>
            <a:endParaRPr lang="en-US" altLang="ja-JP" sz="700" dirty="0" smtClean="0"/>
          </a:p>
          <a:p>
            <a:pPr algn="ctr"/>
            <a:r>
              <a:rPr kumimoji="1" lang="ja-JP" altLang="en-US" sz="800" dirty="0" smtClean="0"/>
              <a:t>　</a:t>
            </a:r>
            <a:r>
              <a:rPr kumimoji="1" lang="en-US" altLang="ja-JP" sz="800" dirty="0" smtClean="0"/>
              <a:t>(</a:t>
            </a:r>
            <a:r>
              <a:rPr kumimoji="1" lang="ja-JP" altLang="en-US" sz="800" dirty="0" smtClean="0"/>
              <a:t>掲示により店内で喫煙可）</a:t>
            </a:r>
            <a:endParaRPr kumimoji="1" lang="ja-JP" altLang="en-US" sz="800" dirty="0"/>
          </a:p>
        </p:txBody>
      </p:sp>
      <p:sp>
        <p:nvSpPr>
          <p:cNvPr id="177" name="角丸四角形 176"/>
          <p:cNvSpPr/>
          <p:nvPr/>
        </p:nvSpPr>
        <p:spPr>
          <a:xfrm>
            <a:off x="6643813" y="6130521"/>
            <a:ext cx="5949676" cy="3351423"/>
          </a:xfrm>
          <a:prstGeom prst="roundRect">
            <a:avLst>
              <a:gd name="adj" fmla="val 895"/>
            </a:avLst>
          </a:prstGeom>
          <a:ln w="3175">
            <a:solidFill>
              <a:schemeClr val="tx1"/>
            </a:solidFill>
          </a:ln>
        </p:spPr>
        <p:style>
          <a:lnRef idx="2">
            <a:schemeClr val="accent6"/>
          </a:lnRef>
          <a:fillRef idx="1">
            <a:schemeClr val="lt1"/>
          </a:fillRef>
          <a:effectRef idx="0">
            <a:schemeClr val="accent6"/>
          </a:effectRef>
          <a:fontRef idx="minor">
            <a:schemeClr val="dk1"/>
          </a:fontRef>
        </p:style>
        <p:txBody>
          <a:bodyPr wrap="square" rtlCol="0" anchor="t" anchorCtr="0">
            <a:noAutofit/>
          </a:bodyPr>
          <a:lstStyle/>
          <a:p>
            <a:pPr>
              <a:lnSpc>
                <a:spcPct val="150000"/>
              </a:lnSpc>
            </a:pPr>
            <a:endParaRPr lang="en-US" altLang="ja-JP" sz="1200" b="1" dirty="0" smtClean="0">
              <a:latin typeface="Meiryo UI" panose="020B0604030504040204" pitchFamily="50" charset="-128"/>
              <a:ea typeface="Meiryo UI" panose="020B0604030504040204" pitchFamily="50" charset="-128"/>
            </a:endParaRPr>
          </a:p>
        </p:txBody>
      </p:sp>
      <p:sp>
        <p:nvSpPr>
          <p:cNvPr id="179" name="角丸四角形 178"/>
          <p:cNvSpPr/>
          <p:nvPr/>
        </p:nvSpPr>
        <p:spPr>
          <a:xfrm>
            <a:off x="6569508" y="5922653"/>
            <a:ext cx="4429582" cy="344301"/>
          </a:xfrm>
          <a:prstGeom prst="roundRect">
            <a:avLst>
              <a:gd name="adj" fmla="val 43447"/>
            </a:avLst>
          </a:prstGeom>
          <a:solidFill>
            <a:srgbClr val="002060"/>
          </a:solidFill>
          <a:ln>
            <a:noFill/>
          </a:ln>
          <a:effectLst/>
          <a:scene3d>
            <a:camera prst="orthographicFront">
              <a:rot lat="0" lon="0" rev="0"/>
            </a:camera>
            <a:lightRig rig="balanced" dir="t">
              <a:rot lat="0" lon="0" rev="8700000"/>
            </a:lightRig>
          </a:scene3d>
          <a:sp3d>
            <a:bevelT w="190500" h="38100"/>
          </a:sp3d>
        </p:spPr>
        <p:style>
          <a:lnRef idx="2">
            <a:schemeClr val="accent6"/>
          </a:lnRef>
          <a:fillRef idx="1">
            <a:schemeClr val="lt1"/>
          </a:fillRef>
          <a:effectRef idx="0">
            <a:schemeClr val="accent6"/>
          </a:effectRef>
          <a:fontRef idx="minor">
            <a:schemeClr val="dk1"/>
          </a:fontRef>
        </p:style>
        <p:txBody>
          <a:bodyPr tIns="0" bIns="36000" rtlCol="0" anchor="ctr"/>
          <a:lstStyle/>
          <a:p>
            <a:r>
              <a:rPr lang="ja-JP" altLang="en-US" sz="1400" b="1" dirty="0" smtClean="0">
                <a:solidFill>
                  <a:schemeClr val="bg1"/>
                </a:solidFill>
                <a:latin typeface="+mj-ea"/>
                <a:ea typeface="+mj-ea"/>
                <a:cs typeface="Arial Unicode MS" pitchFamily="50" charset="-128"/>
              </a:rPr>
              <a:t>■　環境</a:t>
            </a:r>
            <a:r>
              <a:rPr lang="ja-JP" altLang="en-US" sz="1400" b="1" dirty="0">
                <a:solidFill>
                  <a:schemeClr val="bg1"/>
                </a:solidFill>
                <a:latin typeface="+mj-ea"/>
                <a:ea typeface="+mj-ea"/>
                <a:cs typeface="Arial Unicode MS" pitchFamily="50" charset="-128"/>
              </a:rPr>
              <a:t>整備等に関する取り組み（例</a:t>
            </a:r>
            <a:r>
              <a:rPr lang="ja-JP" altLang="en-US" sz="1400" b="1" dirty="0" smtClean="0">
                <a:solidFill>
                  <a:schemeClr val="bg1"/>
                </a:solidFill>
                <a:latin typeface="+mj-ea"/>
                <a:ea typeface="+mj-ea"/>
                <a:cs typeface="Arial Unicode MS" pitchFamily="50" charset="-128"/>
              </a:rPr>
              <a:t>）</a:t>
            </a:r>
            <a:endParaRPr lang="ja-JP" altLang="en-US" sz="1400" b="1" dirty="0">
              <a:solidFill>
                <a:schemeClr val="bg1"/>
              </a:solidFill>
              <a:latin typeface="+mj-ea"/>
              <a:ea typeface="+mj-ea"/>
              <a:cs typeface="Arial Unicode MS" pitchFamily="50" charset="-128"/>
            </a:endParaRPr>
          </a:p>
        </p:txBody>
      </p:sp>
      <p:sp>
        <p:nvSpPr>
          <p:cNvPr id="180" name="コンテンツ プレースホルダー 1"/>
          <p:cNvSpPr>
            <a:spLocks noGrp="1"/>
          </p:cNvSpPr>
          <p:nvPr>
            <p:ph idx="1"/>
          </p:nvPr>
        </p:nvSpPr>
        <p:spPr>
          <a:xfrm>
            <a:off x="6807981" y="6641147"/>
            <a:ext cx="5683108" cy="1664759"/>
          </a:xfrm>
        </p:spPr>
        <p:txBody>
          <a:bodyPr>
            <a:noAutofit/>
          </a:bodyPr>
          <a:lstStyle/>
          <a:p>
            <a:pPr marL="0" indent="0">
              <a:lnSpc>
                <a:spcPct val="150000"/>
              </a:lnSpc>
              <a:buNone/>
            </a:pPr>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府独自の規制対象となる飲食店における受動喫煙防止対策を進めるため、既存の国庫補助制　</a:t>
            </a:r>
            <a:endParaRPr lang="en-US" altLang="ja-JP" sz="1100" dirty="0" smtClean="0">
              <a:latin typeface="Meiryo UI" panose="020B0604030504040204" pitchFamily="50" charset="-128"/>
              <a:ea typeface="Meiryo UI" panose="020B0604030504040204" pitchFamily="50" charset="-128"/>
            </a:endParaRPr>
          </a:p>
          <a:p>
            <a:pPr marL="0" indent="0">
              <a:lnSpc>
                <a:spcPct val="150000"/>
              </a:lnSpc>
              <a:buNone/>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度の活用支援策や個別飲食店に対する具体的な支援策などを検討する</a:t>
            </a:r>
            <a:endParaRPr lang="en-US" altLang="ja-JP" sz="1100" dirty="0" smtClean="0">
              <a:latin typeface="Meiryo UI" panose="020B0604030504040204" pitchFamily="50" charset="-128"/>
              <a:ea typeface="Meiryo UI" panose="020B0604030504040204" pitchFamily="50" charset="-128"/>
            </a:endParaRPr>
          </a:p>
          <a:p>
            <a:pPr marL="0" indent="0">
              <a:lnSpc>
                <a:spcPct val="150000"/>
              </a:lnSpc>
              <a:buNone/>
            </a:pPr>
            <a:r>
              <a:rPr lang="ja-JP" altLang="en-US" sz="1100" dirty="0" smtClean="0">
                <a:latin typeface="Meiryo UI" panose="020B0604030504040204" pitchFamily="50" charset="-128"/>
                <a:ea typeface="Meiryo UI" panose="020B0604030504040204" pitchFamily="50" charset="-128"/>
              </a:rPr>
              <a:t>○　公衆喫煙所や</a:t>
            </a:r>
            <a:r>
              <a:rPr lang="ja-JP" altLang="en-US" sz="1100" dirty="0">
                <a:latin typeface="Meiryo UI" panose="020B0604030504040204" pitchFamily="50" charset="-128"/>
                <a:ea typeface="Meiryo UI" panose="020B0604030504040204" pitchFamily="50" charset="-128"/>
              </a:rPr>
              <a:t>ビル等に</a:t>
            </a:r>
            <a:r>
              <a:rPr lang="ja-JP" altLang="en-US" sz="1100" dirty="0" smtClean="0">
                <a:latin typeface="Meiryo UI" panose="020B0604030504040204" pitchFamily="50" charset="-128"/>
                <a:ea typeface="Meiryo UI" panose="020B0604030504040204" pitchFamily="50" charset="-128"/>
              </a:rPr>
              <a:t>おける共用喫煙室などの整備を進めるため、市町村、事業者等からなる　</a:t>
            </a:r>
            <a:endParaRPr lang="en-US" altLang="ja-JP" sz="1100" dirty="0" smtClean="0">
              <a:latin typeface="Meiryo UI" panose="020B0604030504040204" pitchFamily="50" charset="-128"/>
              <a:ea typeface="Meiryo UI" panose="020B0604030504040204" pitchFamily="50" charset="-128"/>
            </a:endParaRPr>
          </a:p>
          <a:p>
            <a:pPr marL="0" indent="0">
              <a:lnSpc>
                <a:spcPct val="150000"/>
              </a:lnSpc>
              <a:buNone/>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検討会を設置し、それぞれの役割分担を図りつつ、具体的</a:t>
            </a:r>
            <a:r>
              <a:rPr lang="ja-JP" altLang="en-US" sz="1100" dirty="0">
                <a:latin typeface="Meiryo UI" panose="020B0604030504040204" pitchFamily="50" charset="-128"/>
                <a:ea typeface="Meiryo UI" panose="020B0604030504040204" pitchFamily="50" charset="-128"/>
              </a:rPr>
              <a:t>な整備促進</a:t>
            </a:r>
            <a:r>
              <a:rPr lang="ja-JP" altLang="en-US" sz="1100" dirty="0" smtClean="0">
                <a:latin typeface="Meiryo UI" panose="020B0604030504040204" pitchFamily="50" charset="-128"/>
                <a:ea typeface="Meiryo UI" panose="020B0604030504040204" pitchFamily="50" charset="-128"/>
              </a:rPr>
              <a:t>策の検討を進める</a:t>
            </a:r>
            <a:endParaRPr lang="en-US" altLang="ja-JP" sz="1100" dirty="0" smtClean="0">
              <a:latin typeface="Meiryo UI" panose="020B0604030504040204" pitchFamily="50" charset="-128"/>
              <a:ea typeface="Meiryo UI" panose="020B0604030504040204" pitchFamily="50" charset="-128"/>
            </a:endParaRPr>
          </a:p>
        </p:txBody>
      </p:sp>
      <p:sp>
        <p:nvSpPr>
          <p:cNvPr id="181" name="コンテンツ プレースホルダー 1"/>
          <p:cNvSpPr txBox="1">
            <a:spLocks/>
          </p:cNvSpPr>
          <p:nvPr/>
        </p:nvSpPr>
        <p:spPr>
          <a:xfrm>
            <a:off x="6807979" y="8534130"/>
            <a:ext cx="5683109" cy="6037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457200">
              <a:lnSpc>
                <a:spcPct val="150000"/>
              </a:lnSpc>
              <a:spcBef>
                <a:spcPts val="264"/>
              </a:spcBef>
              <a:buFont typeface="Arial" panose="020B0604020202020204" pitchFamily="34" charset="0"/>
              <a:buNone/>
            </a:pPr>
            <a:r>
              <a:rPr lang="ja-JP" altLang="en-US" sz="1100" dirty="0" smtClean="0">
                <a:latin typeface="Meiryo UI" panose="020B0604030504040204" pitchFamily="50" charset="-128"/>
                <a:ea typeface="Meiryo UI" panose="020B0604030504040204" pitchFamily="50" charset="-128"/>
              </a:rPr>
              <a:t>○　市町村や事業者等と連携し、広報紙等による周知、セミナーの開催等による受動喫煙に対する</a:t>
            </a:r>
            <a:endParaRPr lang="en-US" altLang="ja-JP" sz="1100" dirty="0" smtClean="0">
              <a:latin typeface="Meiryo UI" panose="020B0604030504040204" pitchFamily="50" charset="-128"/>
              <a:ea typeface="Meiryo UI" panose="020B0604030504040204" pitchFamily="50" charset="-128"/>
            </a:endParaRPr>
          </a:p>
          <a:p>
            <a:pPr marL="0" indent="-457200">
              <a:lnSpc>
                <a:spcPct val="150000"/>
              </a:lnSpc>
              <a:spcBef>
                <a:spcPts val="264"/>
              </a:spcBef>
              <a:buFont typeface="Arial" panose="020B0604020202020204" pitchFamily="34" charset="0"/>
              <a:buNone/>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理解促進を図り、受動喫煙防止に向けた気運を醸成する</a:t>
            </a:r>
          </a:p>
          <a:p>
            <a:pPr marL="0" indent="0">
              <a:lnSpc>
                <a:spcPct val="150000"/>
              </a:lnSpc>
              <a:spcBef>
                <a:spcPts val="264"/>
              </a:spcBef>
              <a:buFont typeface="Arial" panose="020B0604020202020204" pitchFamily="34" charset="0"/>
              <a:buNone/>
            </a:pPr>
            <a:endParaRPr lang="en-US" altLang="ja-JP" sz="1100" dirty="0" smtClean="0">
              <a:latin typeface="Meiryo UI" panose="020B0604030504040204" pitchFamily="50" charset="-128"/>
              <a:ea typeface="Meiryo UI" panose="020B0604030504040204" pitchFamily="50" charset="-128"/>
            </a:endParaRPr>
          </a:p>
        </p:txBody>
      </p:sp>
      <p:sp>
        <p:nvSpPr>
          <p:cNvPr id="182" name="正方形/長方形 181"/>
          <p:cNvSpPr/>
          <p:nvPr/>
        </p:nvSpPr>
        <p:spPr>
          <a:xfrm>
            <a:off x="6603443" y="6324254"/>
            <a:ext cx="2611915" cy="334451"/>
          </a:xfrm>
          <a:prstGeom prst="rect">
            <a:avLst/>
          </a:prstGeom>
        </p:spPr>
        <p:txBody>
          <a:bodyPr wrap="square">
            <a:spAutoFit/>
          </a:bodyPr>
          <a:lstStyle/>
          <a:p>
            <a:pPr>
              <a:lnSpc>
                <a:spcPts val="2200"/>
              </a:lnSpc>
            </a:pPr>
            <a:r>
              <a:rPr lang="en-US" altLang="ja-JP" sz="1200" b="1" dirty="0" smtClean="0">
                <a:latin typeface="Meiryo UI" panose="020B0604030504040204" pitchFamily="50" charset="-128"/>
                <a:ea typeface="Meiryo UI" panose="020B0604030504040204" pitchFamily="50" charset="-128"/>
              </a:rPr>
              <a:t>Ⅰ</a:t>
            </a:r>
            <a:r>
              <a:rPr lang="ja-JP" altLang="en-US" sz="1200" b="1" dirty="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受動</a:t>
            </a:r>
            <a:r>
              <a:rPr lang="ja-JP" altLang="en-US" sz="1200" b="1" dirty="0">
                <a:latin typeface="Meiryo UI" panose="020B0604030504040204" pitchFamily="50" charset="-128"/>
                <a:ea typeface="Meiryo UI" panose="020B0604030504040204" pitchFamily="50" charset="-128"/>
              </a:rPr>
              <a:t>喫煙防止に向けた環境整備</a:t>
            </a:r>
            <a:endParaRPr lang="en-US" altLang="ja-JP" sz="1200" b="1" dirty="0">
              <a:latin typeface="Meiryo UI" panose="020B0604030504040204" pitchFamily="50" charset="-128"/>
              <a:ea typeface="Meiryo UI" panose="020B0604030504040204" pitchFamily="50" charset="-128"/>
            </a:endParaRPr>
          </a:p>
        </p:txBody>
      </p:sp>
      <p:sp>
        <p:nvSpPr>
          <p:cNvPr id="183" name="正方形/長方形 182"/>
          <p:cNvSpPr/>
          <p:nvPr/>
        </p:nvSpPr>
        <p:spPr>
          <a:xfrm>
            <a:off x="6603443" y="8140172"/>
            <a:ext cx="2931276" cy="334451"/>
          </a:xfrm>
          <a:prstGeom prst="rect">
            <a:avLst/>
          </a:prstGeom>
        </p:spPr>
        <p:txBody>
          <a:bodyPr wrap="square">
            <a:spAutoFit/>
          </a:bodyPr>
          <a:lstStyle/>
          <a:p>
            <a:pPr>
              <a:lnSpc>
                <a:spcPts val="2200"/>
              </a:lnSpc>
            </a:pPr>
            <a:r>
              <a:rPr lang="en-US" altLang="ja-JP" sz="1200" b="1" dirty="0" smtClean="0">
                <a:latin typeface="Meiryo UI" panose="020B0604030504040204" pitchFamily="50" charset="-128"/>
                <a:ea typeface="Meiryo UI" panose="020B0604030504040204" pitchFamily="50" charset="-128"/>
              </a:rPr>
              <a:t>Ⅱ</a:t>
            </a:r>
            <a:r>
              <a:rPr lang="ja-JP" altLang="en-US" sz="1200" b="1" dirty="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改正法</a:t>
            </a:r>
            <a:r>
              <a:rPr lang="ja-JP" altLang="en-US" sz="1200" b="1" dirty="0">
                <a:latin typeface="Meiryo UI" panose="020B0604030504040204" pitchFamily="50" charset="-128"/>
                <a:ea typeface="Meiryo UI" panose="020B0604030504040204" pitchFamily="50" charset="-128"/>
              </a:rPr>
              <a:t>及び条例の周知、理解促進</a:t>
            </a:r>
            <a:endParaRPr lang="en-US" altLang="ja-JP" sz="12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014360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6195</TotalTime>
  <Words>1415</Words>
  <Application>Microsoft Office PowerPoint</Application>
  <PresentationFormat>A3 297x420 mm</PresentationFormat>
  <Paragraphs>313</Paragraphs>
  <Slides>2</Slides>
  <Notes>2</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vt:i4>
      </vt:variant>
    </vt:vector>
  </HeadingPairs>
  <TitlesOfParts>
    <vt:vector size="15" baseType="lpstr">
      <vt:lpstr>Arial Unicode MS</vt:lpstr>
      <vt:lpstr>HGPｺﾞｼｯｸE</vt:lpstr>
      <vt:lpstr>HG丸ｺﾞｼｯｸM-PRO</vt:lpstr>
      <vt:lpstr>Meiryo UI</vt:lpstr>
      <vt:lpstr>ＭＳ Ｐゴシック</vt:lpstr>
      <vt:lpstr>ＭＳ ゴシック</vt:lpstr>
      <vt:lpstr>メイリオ</vt:lpstr>
      <vt:lpstr>游明朝</vt:lpstr>
      <vt:lpstr>Arial</vt:lpstr>
      <vt:lpstr>Calibri</vt:lpstr>
      <vt:lpstr>Times New Roman</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規制の対象となる飲食店等の範囲について</dc:title>
  <dc:creator>HOSTNAME</dc:creator>
  <cp:lastModifiedBy>岡本　弘</cp:lastModifiedBy>
  <cp:revision>432</cp:revision>
  <cp:lastPrinted>2019-02-08T03:59:38Z</cp:lastPrinted>
  <dcterms:created xsi:type="dcterms:W3CDTF">2018-11-07T06:18:41Z</dcterms:created>
  <dcterms:modified xsi:type="dcterms:W3CDTF">2019-02-12T08:56:39Z</dcterms:modified>
</cp:coreProperties>
</file>