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801600" cy="9601200" type="A3"/>
  <p:notesSz cx="9939338" cy="6807200"/>
  <p:defaultTextStyle>
    <a:defPPr>
      <a:defRPr lang="ja-JP"/>
    </a:defPPr>
    <a:lvl1pPr marL="0" algn="l" defTabSz="1091221" rtl="0" eaLnBrk="1" latinLnBrk="0" hangingPunct="1">
      <a:defRPr kumimoji="1" sz="2103" kern="1200">
        <a:solidFill>
          <a:schemeClr val="tx1"/>
        </a:solidFill>
        <a:latin typeface="+mn-lt"/>
        <a:ea typeface="+mn-ea"/>
        <a:cs typeface="+mn-cs"/>
      </a:defRPr>
    </a:lvl1pPr>
    <a:lvl2pPr marL="545611" algn="l" defTabSz="1091221" rtl="0" eaLnBrk="1" latinLnBrk="0" hangingPunct="1">
      <a:defRPr kumimoji="1" sz="2103" kern="1200">
        <a:solidFill>
          <a:schemeClr val="tx1"/>
        </a:solidFill>
        <a:latin typeface="+mn-lt"/>
        <a:ea typeface="+mn-ea"/>
        <a:cs typeface="+mn-cs"/>
      </a:defRPr>
    </a:lvl2pPr>
    <a:lvl3pPr marL="1091221" algn="l" defTabSz="1091221" rtl="0" eaLnBrk="1" latinLnBrk="0" hangingPunct="1">
      <a:defRPr kumimoji="1" sz="2103" kern="1200">
        <a:solidFill>
          <a:schemeClr val="tx1"/>
        </a:solidFill>
        <a:latin typeface="+mn-lt"/>
        <a:ea typeface="+mn-ea"/>
        <a:cs typeface="+mn-cs"/>
      </a:defRPr>
    </a:lvl3pPr>
    <a:lvl4pPr marL="1636832" algn="l" defTabSz="1091221" rtl="0" eaLnBrk="1" latinLnBrk="0" hangingPunct="1">
      <a:defRPr kumimoji="1" sz="2103" kern="1200">
        <a:solidFill>
          <a:schemeClr val="tx1"/>
        </a:solidFill>
        <a:latin typeface="+mn-lt"/>
        <a:ea typeface="+mn-ea"/>
        <a:cs typeface="+mn-cs"/>
      </a:defRPr>
    </a:lvl4pPr>
    <a:lvl5pPr marL="2182443" algn="l" defTabSz="1091221" rtl="0" eaLnBrk="1" latinLnBrk="0" hangingPunct="1">
      <a:defRPr kumimoji="1" sz="2103" kern="1200">
        <a:solidFill>
          <a:schemeClr val="tx1"/>
        </a:solidFill>
        <a:latin typeface="+mn-lt"/>
        <a:ea typeface="+mn-ea"/>
        <a:cs typeface="+mn-cs"/>
      </a:defRPr>
    </a:lvl5pPr>
    <a:lvl6pPr marL="2728053" algn="l" defTabSz="1091221" rtl="0" eaLnBrk="1" latinLnBrk="0" hangingPunct="1">
      <a:defRPr kumimoji="1" sz="2103" kern="1200">
        <a:solidFill>
          <a:schemeClr val="tx1"/>
        </a:solidFill>
        <a:latin typeface="+mn-lt"/>
        <a:ea typeface="+mn-ea"/>
        <a:cs typeface="+mn-cs"/>
      </a:defRPr>
    </a:lvl6pPr>
    <a:lvl7pPr marL="3273664" algn="l" defTabSz="1091221" rtl="0" eaLnBrk="1" latinLnBrk="0" hangingPunct="1">
      <a:defRPr kumimoji="1" sz="2103" kern="1200">
        <a:solidFill>
          <a:schemeClr val="tx1"/>
        </a:solidFill>
        <a:latin typeface="+mn-lt"/>
        <a:ea typeface="+mn-ea"/>
        <a:cs typeface="+mn-cs"/>
      </a:defRPr>
    </a:lvl7pPr>
    <a:lvl8pPr marL="3819275" algn="l" defTabSz="1091221" rtl="0" eaLnBrk="1" latinLnBrk="0" hangingPunct="1">
      <a:defRPr kumimoji="1" sz="2103" kern="1200">
        <a:solidFill>
          <a:schemeClr val="tx1"/>
        </a:solidFill>
        <a:latin typeface="+mn-lt"/>
        <a:ea typeface="+mn-ea"/>
        <a:cs typeface="+mn-cs"/>
      </a:defRPr>
    </a:lvl8pPr>
    <a:lvl9pPr marL="4364885" algn="l" defTabSz="1091221" rtl="0" eaLnBrk="1" latinLnBrk="0" hangingPunct="1">
      <a:defRPr kumimoji="1" sz="2103"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651495BE-D057-44DA-8FCD-893D257FE53C}">
          <p14:sldIdLst>
            <p14:sldId id="256"/>
          </p14:sldIdLst>
        </p14:section>
      </p14:sectionLst>
    </p:ex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83BDEC"/>
    <a:srgbClr val="4CC488"/>
    <a:srgbClr val="33CC33"/>
    <a:srgbClr val="FFB9ED"/>
    <a:srgbClr val="99FF99"/>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29" autoAdjust="0"/>
    <p:restoredTop sz="99140" autoAdjust="0"/>
  </p:normalViewPr>
  <p:slideViewPr>
    <p:cSldViewPr>
      <p:cViewPr varScale="1">
        <p:scale>
          <a:sx n="53" d="100"/>
          <a:sy n="53" d="100"/>
        </p:scale>
        <p:origin x="1584" y="9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4307046" cy="340360"/>
          </a:xfrm>
          <a:prstGeom prst="rect">
            <a:avLst/>
          </a:prstGeom>
        </p:spPr>
        <p:txBody>
          <a:bodyPr vert="horz" lIns="95607" tIns="47803" rIns="95607" bIns="47803" rtlCol="0"/>
          <a:lstStyle>
            <a:lvl1pPr algn="l">
              <a:defRPr sz="1300"/>
            </a:lvl1pPr>
          </a:lstStyle>
          <a:p>
            <a:endParaRPr kumimoji="1" lang="ja-JP" altLang="en-US"/>
          </a:p>
        </p:txBody>
      </p:sp>
      <p:sp>
        <p:nvSpPr>
          <p:cNvPr id="3" name="日付プレースホルダー 2"/>
          <p:cNvSpPr>
            <a:spLocks noGrp="1"/>
          </p:cNvSpPr>
          <p:nvPr>
            <p:ph type="dt" idx="1"/>
          </p:nvPr>
        </p:nvSpPr>
        <p:spPr>
          <a:xfrm>
            <a:off x="5629995" y="1"/>
            <a:ext cx="4307046" cy="340360"/>
          </a:xfrm>
          <a:prstGeom prst="rect">
            <a:avLst/>
          </a:prstGeom>
        </p:spPr>
        <p:txBody>
          <a:bodyPr vert="horz" lIns="95607" tIns="47803" rIns="95607" bIns="47803" rtlCol="0"/>
          <a:lstStyle>
            <a:lvl1pPr algn="r">
              <a:defRPr sz="1300"/>
            </a:lvl1pPr>
          </a:lstStyle>
          <a:p>
            <a:fld id="{9EC1DDB3-66DD-4233-B270-AC8C06FA98D0}" type="datetimeFigureOut">
              <a:rPr kumimoji="1" lang="ja-JP" altLang="en-US" smtClean="0"/>
              <a:t>2019/1/25</a:t>
            </a:fld>
            <a:endParaRPr kumimoji="1" lang="ja-JP" altLang="en-US"/>
          </a:p>
        </p:txBody>
      </p:sp>
      <p:sp>
        <p:nvSpPr>
          <p:cNvPr id="4" name="スライド イメージ プレースホルダー 3"/>
          <p:cNvSpPr>
            <a:spLocks noGrp="1" noRot="1" noChangeAspect="1"/>
          </p:cNvSpPr>
          <p:nvPr>
            <p:ph type="sldImg" idx="2"/>
          </p:nvPr>
        </p:nvSpPr>
        <p:spPr>
          <a:xfrm>
            <a:off x="3268663" y="511175"/>
            <a:ext cx="3402012" cy="2551113"/>
          </a:xfrm>
          <a:prstGeom prst="rect">
            <a:avLst/>
          </a:prstGeom>
          <a:noFill/>
          <a:ln w="12700">
            <a:solidFill>
              <a:prstClr val="black"/>
            </a:solidFill>
          </a:ln>
        </p:spPr>
        <p:txBody>
          <a:bodyPr vert="horz" lIns="95607" tIns="47803" rIns="95607" bIns="47803" rtlCol="0" anchor="ctr"/>
          <a:lstStyle/>
          <a:p>
            <a:endParaRPr lang="ja-JP" altLang="en-US"/>
          </a:p>
        </p:txBody>
      </p:sp>
      <p:sp>
        <p:nvSpPr>
          <p:cNvPr id="5" name="ノート プレースホルダー 4"/>
          <p:cNvSpPr>
            <a:spLocks noGrp="1"/>
          </p:cNvSpPr>
          <p:nvPr>
            <p:ph type="body" sz="quarter" idx="3"/>
          </p:nvPr>
        </p:nvSpPr>
        <p:spPr>
          <a:xfrm>
            <a:off x="993935" y="3233421"/>
            <a:ext cx="7951470" cy="3063239"/>
          </a:xfrm>
          <a:prstGeom prst="rect">
            <a:avLst/>
          </a:prstGeom>
        </p:spPr>
        <p:txBody>
          <a:bodyPr vert="horz" lIns="95607" tIns="47803" rIns="95607" bIns="4780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6465664"/>
            <a:ext cx="4307046" cy="340360"/>
          </a:xfrm>
          <a:prstGeom prst="rect">
            <a:avLst/>
          </a:prstGeom>
        </p:spPr>
        <p:txBody>
          <a:bodyPr vert="horz" lIns="95607" tIns="47803" rIns="95607" bIns="47803"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5629995" y="6465664"/>
            <a:ext cx="4307046" cy="340360"/>
          </a:xfrm>
          <a:prstGeom prst="rect">
            <a:avLst/>
          </a:prstGeom>
        </p:spPr>
        <p:txBody>
          <a:bodyPr vert="horz" lIns="95607" tIns="47803" rIns="95607" bIns="47803" rtlCol="0" anchor="b"/>
          <a:lstStyle>
            <a:lvl1pPr algn="r">
              <a:defRPr sz="1300"/>
            </a:lvl1pPr>
          </a:lstStyle>
          <a:p>
            <a:fld id="{F9ACD0FC-2530-46DA-A13E-3932E6F04003}" type="slidenum">
              <a:rPr kumimoji="1" lang="ja-JP" altLang="en-US" smtClean="0"/>
              <a:t>‹#›</a:t>
            </a:fld>
            <a:endParaRPr kumimoji="1" lang="ja-JP" altLang="en-US"/>
          </a:p>
        </p:txBody>
      </p:sp>
    </p:spTree>
    <p:extLst>
      <p:ext uri="{BB962C8B-B14F-4D97-AF65-F5344CB8AC3E}">
        <p14:creationId xmlns:p14="http://schemas.microsoft.com/office/powerpoint/2010/main" val="3798540553"/>
      </p:ext>
    </p:extLst>
  </p:cSld>
  <p:clrMap bg1="lt1" tx1="dk1" bg2="lt2" tx2="dk2" accent1="accent1" accent2="accent2" accent3="accent3" accent4="accent4" accent5="accent5" accent6="accent6" hlink="hlink" folHlink="folHlink"/>
  <p:notesStyle>
    <a:lvl1pPr marL="0" algn="l" defTabSz="593636" rtl="0" eaLnBrk="1" latinLnBrk="0" hangingPunct="1">
      <a:defRPr kumimoji="1" sz="789" kern="1200">
        <a:solidFill>
          <a:schemeClr val="tx1"/>
        </a:solidFill>
        <a:latin typeface="+mn-lt"/>
        <a:ea typeface="+mn-ea"/>
        <a:cs typeface="+mn-cs"/>
      </a:defRPr>
    </a:lvl1pPr>
    <a:lvl2pPr marL="296818" algn="l" defTabSz="593636" rtl="0" eaLnBrk="1" latinLnBrk="0" hangingPunct="1">
      <a:defRPr kumimoji="1" sz="789" kern="1200">
        <a:solidFill>
          <a:schemeClr val="tx1"/>
        </a:solidFill>
        <a:latin typeface="+mn-lt"/>
        <a:ea typeface="+mn-ea"/>
        <a:cs typeface="+mn-cs"/>
      </a:defRPr>
    </a:lvl2pPr>
    <a:lvl3pPr marL="593636" algn="l" defTabSz="593636" rtl="0" eaLnBrk="1" latinLnBrk="0" hangingPunct="1">
      <a:defRPr kumimoji="1" sz="789" kern="1200">
        <a:solidFill>
          <a:schemeClr val="tx1"/>
        </a:solidFill>
        <a:latin typeface="+mn-lt"/>
        <a:ea typeface="+mn-ea"/>
        <a:cs typeface="+mn-cs"/>
      </a:defRPr>
    </a:lvl3pPr>
    <a:lvl4pPr marL="890454" algn="l" defTabSz="593636" rtl="0" eaLnBrk="1" latinLnBrk="0" hangingPunct="1">
      <a:defRPr kumimoji="1" sz="789" kern="1200">
        <a:solidFill>
          <a:schemeClr val="tx1"/>
        </a:solidFill>
        <a:latin typeface="+mn-lt"/>
        <a:ea typeface="+mn-ea"/>
        <a:cs typeface="+mn-cs"/>
      </a:defRPr>
    </a:lvl4pPr>
    <a:lvl5pPr marL="1187272" algn="l" defTabSz="593636" rtl="0" eaLnBrk="1" latinLnBrk="0" hangingPunct="1">
      <a:defRPr kumimoji="1" sz="789" kern="1200">
        <a:solidFill>
          <a:schemeClr val="tx1"/>
        </a:solidFill>
        <a:latin typeface="+mn-lt"/>
        <a:ea typeface="+mn-ea"/>
        <a:cs typeface="+mn-cs"/>
      </a:defRPr>
    </a:lvl5pPr>
    <a:lvl6pPr marL="1484089" algn="l" defTabSz="593636" rtl="0" eaLnBrk="1" latinLnBrk="0" hangingPunct="1">
      <a:defRPr kumimoji="1" sz="789" kern="1200">
        <a:solidFill>
          <a:schemeClr val="tx1"/>
        </a:solidFill>
        <a:latin typeface="+mn-lt"/>
        <a:ea typeface="+mn-ea"/>
        <a:cs typeface="+mn-cs"/>
      </a:defRPr>
    </a:lvl6pPr>
    <a:lvl7pPr marL="1780908" algn="l" defTabSz="593636" rtl="0" eaLnBrk="1" latinLnBrk="0" hangingPunct="1">
      <a:defRPr kumimoji="1" sz="789" kern="1200">
        <a:solidFill>
          <a:schemeClr val="tx1"/>
        </a:solidFill>
        <a:latin typeface="+mn-lt"/>
        <a:ea typeface="+mn-ea"/>
        <a:cs typeface="+mn-cs"/>
      </a:defRPr>
    </a:lvl7pPr>
    <a:lvl8pPr marL="2077726" algn="l" defTabSz="593636" rtl="0" eaLnBrk="1" latinLnBrk="0" hangingPunct="1">
      <a:defRPr kumimoji="1" sz="789" kern="1200">
        <a:solidFill>
          <a:schemeClr val="tx1"/>
        </a:solidFill>
        <a:latin typeface="+mn-lt"/>
        <a:ea typeface="+mn-ea"/>
        <a:cs typeface="+mn-cs"/>
      </a:defRPr>
    </a:lvl8pPr>
    <a:lvl9pPr marL="2374543" algn="l" defTabSz="593636" rtl="0" eaLnBrk="1" latinLnBrk="0" hangingPunct="1">
      <a:defRPr kumimoji="1" sz="78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268663" y="511175"/>
            <a:ext cx="3402012" cy="25511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9ACD0FC-2530-46DA-A13E-3932E6F04003}" type="slidenum">
              <a:rPr kumimoji="1" lang="ja-JP" altLang="en-US" smtClean="0"/>
              <a:t>1</a:t>
            </a:fld>
            <a:endParaRPr kumimoji="1" lang="ja-JP" altLang="en-US"/>
          </a:p>
        </p:txBody>
      </p:sp>
    </p:spTree>
    <p:extLst>
      <p:ext uri="{BB962C8B-B14F-4D97-AF65-F5344CB8AC3E}">
        <p14:creationId xmlns:p14="http://schemas.microsoft.com/office/powerpoint/2010/main" val="1646937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9"/>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79"/>
            <a:ext cx="8961120" cy="2453641"/>
          </a:xfrm>
        </p:spPr>
        <p:txBody>
          <a:bodyPr/>
          <a:lstStyle>
            <a:lvl1pPr marL="0" indent="0" algn="ctr">
              <a:buNone/>
              <a:defRPr>
                <a:solidFill>
                  <a:schemeClr val="tx1">
                    <a:tint val="75000"/>
                  </a:schemeClr>
                </a:solidFill>
              </a:defRPr>
            </a:lvl1pPr>
            <a:lvl2pPr marL="527056" indent="0" algn="ctr">
              <a:buNone/>
              <a:defRPr>
                <a:solidFill>
                  <a:schemeClr val="tx1">
                    <a:tint val="75000"/>
                  </a:schemeClr>
                </a:solidFill>
              </a:defRPr>
            </a:lvl2pPr>
            <a:lvl3pPr marL="1054113" indent="0" algn="ctr">
              <a:buNone/>
              <a:defRPr>
                <a:solidFill>
                  <a:schemeClr val="tx1">
                    <a:tint val="75000"/>
                  </a:schemeClr>
                </a:solidFill>
              </a:defRPr>
            </a:lvl3pPr>
            <a:lvl4pPr marL="1581169" indent="0" algn="ctr">
              <a:buNone/>
              <a:defRPr>
                <a:solidFill>
                  <a:schemeClr val="tx1">
                    <a:tint val="75000"/>
                  </a:schemeClr>
                </a:solidFill>
              </a:defRPr>
            </a:lvl4pPr>
            <a:lvl5pPr marL="2108225" indent="0" algn="ctr">
              <a:buNone/>
              <a:defRPr>
                <a:solidFill>
                  <a:schemeClr val="tx1">
                    <a:tint val="75000"/>
                  </a:schemeClr>
                </a:solidFill>
              </a:defRPr>
            </a:lvl5pPr>
            <a:lvl6pPr marL="2635281" indent="0" algn="ctr">
              <a:buNone/>
              <a:defRPr>
                <a:solidFill>
                  <a:schemeClr val="tx1">
                    <a:tint val="75000"/>
                  </a:schemeClr>
                </a:solidFill>
              </a:defRPr>
            </a:lvl6pPr>
            <a:lvl7pPr marL="3162338" indent="0" algn="ctr">
              <a:buNone/>
              <a:defRPr>
                <a:solidFill>
                  <a:schemeClr val="tx1">
                    <a:tint val="75000"/>
                  </a:schemeClr>
                </a:solidFill>
              </a:defRPr>
            </a:lvl7pPr>
            <a:lvl8pPr marL="3689394" indent="0" algn="ctr">
              <a:buNone/>
              <a:defRPr>
                <a:solidFill>
                  <a:schemeClr val="tx1">
                    <a:tint val="75000"/>
                  </a:schemeClr>
                </a:solidFill>
              </a:defRPr>
            </a:lvl8pPr>
            <a:lvl9pPr marL="421645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2019/1/25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150278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2019/1/25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560738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62" y="537846"/>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9" y="537846"/>
            <a:ext cx="11885929"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2019/1/25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998156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2019/1/25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668955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2"/>
            <a:ext cx="10881360" cy="1906905"/>
          </a:xfrm>
        </p:spPr>
        <p:txBody>
          <a:bodyPr anchor="t"/>
          <a:lstStyle>
            <a:lvl1pPr algn="l">
              <a:defRPr sz="4656"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9" y="4069401"/>
            <a:ext cx="10881360" cy="2100262"/>
          </a:xfrm>
        </p:spPr>
        <p:txBody>
          <a:bodyPr anchor="b"/>
          <a:lstStyle>
            <a:lvl1pPr marL="0" indent="0">
              <a:buNone/>
              <a:defRPr sz="2286">
                <a:solidFill>
                  <a:schemeClr val="tx1">
                    <a:tint val="75000"/>
                  </a:schemeClr>
                </a:solidFill>
              </a:defRPr>
            </a:lvl1pPr>
            <a:lvl2pPr marL="527056" indent="0">
              <a:buNone/>
              <a:defRPr sz="2032">
                <a:solidFill>
                  <a:schemeClr val="tx1">
                    <a:tint val="75000"/>
                  </a:schemeClr>
                </a:solidFill>
              </a:defRPr>
            </a:lvl2pPr>
            <a:lvl3pPr marL="1054113" indent="0">
              <a:buNone/>
              <a:defRPr sz="1862">
                <a:solidFill>
                  <a:schemeClr val="tx1">
                    <a:tint val="75000"/>
                  </a:schemeClr>
                </a:solidFill>
              </a:defRPr>
            </a:lvl3pPr>
            <a:lvl4pPr marL="1581169" indent="0">
              <a:buNone/>
              <a:defRPr sz="1608">
                <a:solidFill>
                  <a:schemeClr val="tx1">
                    <a:tint val="75000"/>
                  </a:schemeClr>
                </a:solidFill>
              </a:defRPr>
            </a:lvl4pPr>
            <a:lvl5pPr marL="2108225" indent="0">
              <a:buNone/>
              <a:defRPr sz="1608">
                <a:solidFill>
                  <a:schemeClr val="tx1">
                    <a:tint val="75000"/>
                  </a:schemeClr>
                </a:solidFill>
              </a:defRPr>
            </a:lvl5pPr>
            <a:lvl6pPr marL="2635281" indent="0">
              <a:buNone/>
              <a:defRPr sz="1608">
                <a:solidFill>
                  <a:schemeClr val="tx1">
                    <a:tint val="75000"/>
                  </a:schemeClr>
                </a:solidFill>
              </a:defRPr>
            </a:lvl6pPr>
            <a:lvl7pPr marL="3162338" indent="0">
              <a:buNone/>
              <a:defRPr sz="1608">
                <a:solidFill>
                  <a:schemeClr val="tx1">
                    <a:tint val="75000"/>
                  </a:schemeClr>
                </a:solidFill>
              </a:defRPr>
            </a:lvl7pPr>
            <a:lvl8pPr marL="3689394" indent="0">
              <a:buNone/>
              <a:defRPr sz="1608">
                <a:solidFill>
                  <a:schemeClr val="tx1">
                    <a:tint val="75000"/>
                  </a:schemeClr>
                </a:solidFill>
              </a:defRPr>
            </a:lvl8pPr>
            <a:lvl9pPr marL="4216450" indent="0">
              <a:buNone/>
              <a:defRPr sz="1608">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2019/1/25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038397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70" y="3135947"/>
            <a:ext cx="7958772" cy="8872220"/>
          </a:xfrm>
        </p:spPr>
        <p:txBody>
          <a:bodyPr/>
          <a:lstStyle>
            <a:lvl1pPr>
              <a:defRPr sz="3217"/>
            </a:lvl1pPr>
            <a:lvl2pPr>
              <a:defRPr sz="2793"/>
            </a:lvl2pPr>
            <a:lvl3pPr>
              <a:defRPr sz="2286"/>
            </a:lvl3pPr>
            <a:lvl4pPr>
              <a:defRPr sz="2032"/>
            </a:lvl4pPr>
            <a:lvl5pPr>
              <a:defRPr sz="2032"/>
            </a:lvl5pPr>
            <a:lvl6pPr>
              <a:defRPr sz="2032"/>
            </a:lvl6pPr>
            <a:lvl7pPr>
              <a:defRPr sz="2032"/>
            </a:lvl7pPr>
            <a:lvl8pPr>
              <a:defRPr sz="2032"/>
            </a:lvl8pPr>
            <a:lvl9pPr>
              <a:defRPr sz="2032"/>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2" y="3135947"/>
            <a:ext cx="7958772" cy="8872220"/>
          </a:xfrm>
        </p:spPr>
        <p:txBody>
          <a:bodyPr/>
          <a:lstStyle>
            <a:lvl1pPr>
              <a:defRPr sz="3217"/>
            </a:lvl1pPr>
            <a:lvl2pPr>
              <a:defRPr sz="2793"/>
            </a:lvl2pPr>
            <a:lvl3pPr>
              <a:defRPr sz="2286"/>
            </a:lvl3pPr>
            <a:lvl4pPr>
              <a:defRPr sz="2032"/>
            </a:lvl4pPr>
            <a:lvl5pPr>
              <a:defRPr sz="2032"/>
            </a:lvl5pPr>
            <a:lvl6pPr>
              <a:defRPr sz="2032"/>
            </a:lvl6pPr>
            <a:lvl7pPr>
              <a:defRPr sz="2032"/>
            </a:lvl7pPr>
            <a:lvl8pPr>
              <a:defRPr sz="2032"/>
            </a:lvl8pPr>
            <a:lvl9pPr>
              <a:defRPr sz="2032"/>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A76501D-94FE-45B2-B51F-724B78294B2E}" type="datetimeFigureOut">
              <a:rPr kumimoji="1" lang="ja-JP" altLang="en-US" smtClean="0"/>
              <a:t>2019/1/25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671430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2" y="384494"/>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4" y="2149160"/>
            <a:ext cx="5656263" cy="895667"/>
          </a:xfrm>
        </p:spPr>
        <p:txBody>
          <a:bodyPr anchor="b"/>
          <a:lstStyle>
            <a:lvl1pPr marL="0" indent="0">
              <a:buNone/>
              <a:defRPr sz="2793" b="1"/>
            </a:lvl1pPr>
            <a:lvl2pPr marL="527056" indent="0">
              <a:buNone/>
              <a:defRPr sz="2286" b="1"/>
            </a:lvl2pPr>
            <a:lvl3pPr marL="1054113" indent="0">
              <a:buNone/>
              <a:defRPr sz="2032" b="1"/>
            </a:lvl3pPr>
            <a:lvl4pPr marL="1581169" indent="0">
              <a:buNone/>
              <a:defRPr sz="1862" b="1"/>
            </a:lvl4pPr>
            <a:lvl5pPr marL="2108225" indent="0">
              <a:buNone/>
              <a:defRPr sz="1862" b="1"/>
            </a:lvl5pPr>
            <a:lvl6pPr marL="2635281" indent="0">
              <a:buNone/>
              <a:defRPr sz="1862" b="1"/>
            </a:lvl6pPr>
            <a:lvl7pPr marL="3162338" indent="0">
              <a:buNone/>
              <a:defRPr sz="1862" b="1"/>
            </a:lvl7pPr>
            <a:lvl8pPr marL="3689394" indent="0">
              <a:buNone/>
              <a:defRPr sz="1862" b="1"/>
            </a:lvl8pPr>
            <a:lvl9pPr marL="4216450" indent="0">
              <a:buNone/>
              <a:defRPr sz="1862"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4" y="3044826"/>
            <a:ext cx="5656263" cy="5531803"/>
          </a:xfrm>
        </p:spPr>
        <p:txBody>
          <a:bodyPr/>
          <a:lstStyle>
            <a:lvl1pPr>
              <a:defRPr sz="2793"/>
            </a:lvl1pPr>
            <a:lvl2pPr>
              <a:defRPr sz="2286"/>
            </a:lvl2pPr>
            <a:lvl3pPr>
              <a:defRPr sz="2032"/>
            </a:lvl3pPr>
            <a:lvl4pPr>
              <a:defRPr sz="1862"/>
            </a:lvl4pPr>
            <a:lvl5pPr>
              <a:defRPr sz="1862"/>
            </a:lvl5pPr>
            <a:lvl6pPr>
              <a:defRPr sz="1862"/>
            </a:lvl6pPr>
            <a:lvl7pPr>
              <a:defRPr sz="1862"/>
            </a:lvl7pPr>
            <a:lvl8pPr>
              <a:defRPr sz="1862"/>
            </a:lvl8pPr>
            <a:lvl9pPr>
              <a:defRPr sz="1862"/>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60"/>
            <a:ext cx="5658485" cy="895667"/>
          </a:xfrm>
        </p:spPr>
        <p:txBody>
          <a:bodyPr anchor="b"/>
          <a:lstStyle>
            <a:lvl1pPr marL="0" indent="0">
              <a:buNone/>
              <a:defRPr sz="2793" b="1"/>
            </a:lvl1pPr>
            <a:lvl2pPr marL="527056" indent="0">
              <a:buNone/>
              <a:defRPr sz="2286" b="1"/>
            </a:lvl2pPr>
            <a:lvl3pPr marL="1054113" indent="0">
              <a:buNone/>
              <a:defRPr sz="2032" b="1"/>
            </a:lvl3pPr>
            <a:lvl4pPr marL="1581169" indent="0">
              <a:buNone/>
              <a:defRPr sz="1862" b="1"/>
            </a:lvl4pPr>
            <a:lvl5pPr marL="2108225" indent="0">
              <a:buNone/>
              <a:defRPr sz="1862" b="1"/>
            </a:lvl5pPr>
            <a:lvl6pPr marL="2635281" indent="0">
              <a:buNone/>
              <a:defRPr sz="1862" b="1"/>
            </a:lvl6pPr>
            <a:lvl7pPr marL="3162338" indent="0">
              <a:buNone/>
              <a:defRPr sz="1862" b="1"/>
            </a:lvl7pPr>
            <a:lvl8pPr marL="3689394" indent="0">
              <a:buNone/>
              <a:defRPr sz="1862" b="1"/>
            </a:lvl8pPr>
            <a:lvl9pPr marL="4216450" indent="0">
              <a:buNone/>
              <a:defRPr sz="1862"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6"/>
            <a:ext cx="5658485" cy="5531803"/>
          </a:xfrm>
        </p:spPr>
        <p:txBody>
          <a:bodyPr/>
          <a:lstStyle>
            <a:lvl1pPr>
              <a:defRPr sz="2793"/>
            </a:lvl1pPr>
            <a:lvl2pPr>
              <a:defRPr sz="2286"/>
            </a:lvl2pPr>
            <a:lvl3pPr>
              <a:defRPr sz="2032"/>
            </a:lvl3pPr>
            <a:lvl4pPr>
              <a:defRPr sz="1862"/>
            </a:lvl4pPr>
            <a:lvl5pPr>
              <a:defRPr sz="1862"/>
            </a:lvl5pPr>
            <a:lvl6pPr>
              <a:defRPr sz="1862"/>
            </a:lvl6pPr>
            <a:lvl7pPr>
              <a:defRPr sz="1862"/>
            </a:lvl7pPr>
            <a:lvl8pPr>
              <a:defRPr sz="1862"/>
            </a:lvl8pPr>
            <a:lvl9pPr>
              <a:defRPr sz="1862"/>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A76501D-94FE-45B2-B51F-724B78294B2E}" type="datetimeFigureOut">
              <a:rPr kumimoji="1" lang="ja-JP" altLang="en-US" smtClean="0"/>
              <a:t>2019/1/25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539800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A76501D-94FE-45B2-B51F-724B78294B2E}" type="datetimeFigureOut">
              <a:rPr kumimoji="1" lang="ja-JP" altLang="en-US" smtClean="0"/>
              <a:t>2019/1/25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3900589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76501D-94FE-45B2-B51F-724B78294B2E}" type="datetimeFigureOut">
              <a:rPr kumimoji="1" lang="ja-JP" altLang="en-US" smtClean="0"/>
              <a:t>2019/1/25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515568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4" y="382272"/>
            <a:ext cx="4211639" cy="1626869"/>
          </a:xfrm>
        </p:spPr>
        <p:txBody>
          <a:bodyPr anchor="b"/>
          <a:lstStyle>
            <a:lvl1pPr algn="l">
              <a:defRPr sz="2286"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1" y="382273"/>
            <a:ext cx="7156451" cy="8194359"/>
          </a:xfrm>
        </p:spPr>
        <p:txBody>
          <a:bodyPr/>
          <a:lstStyle>
            <a:lvl1pPr>
              <a:defRPr sz="3640"/>
            </a:lvl1pPr>
            <a:lvl2pPr>
              <a:defRPr sz="3217"/>
            </a:lvl2pPr>
            <a:lvl3pPr>
              <a:defRPr sz="2793"/>
            </a:lvl3pPr>
            <a:lvl4pPr>
              <a:defRPr sz="2286"/>
            </a:lvl4pPr>
            <a:lvl5pPr>
              <a:defRPr sz="2286"/>
            </a:lvl5pPr>
            <a:lvl6pPr>
              <a:defRPr sz="2286"/>
            </a:lvl6pPr>
            <a:lvl7pPr>
              <a:defRPr sz="2286"/>
            </a:lvl7pPr>
            <a:lvl8pPr>
              <a:defRPr sz="2286"/>
            </a:lvl8pPr>
            <a:lvl9pPr>
              <a:defRPr sz="2286"/>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4" y="2009142"/>
            <a:ext cx="4211639" cy="6567488"/>
          </a:xfrm>
        </p:spPr>
        <p:txBody>
          <a:bodyPr/>
          <a:lstStyle>
            <a:lvl1pPr marL="0" indent="0">
              <a:buNone/>
              <a:defRPr sz="1608"/>
            </a:lvl1pPr>
            <a:lvl2pPr marL="527056" indent="0">
              <a:buNone/>
              <a:defRPr sz="1354"/>
            </a:lvl2pPr>
            <a:lvl3pPr marL="1054113" indent="0">
              <a:buNone/>
              <a:defRPr sz="1185"/>
            </a:lvl3pPr>
            <a:lvl4pPr marL="1581169" indent="0">
              <a:buNone/>
              <a:defRPr sz="1100"/>
            </a:lvl4pPr>
            <a:lvl5pPr marL="2108225" indent="0">
              <a:buNone/>
              <a:defRPr sz="1100"/>
            </a:lvl5pPr>
            <a:lvl6pPr marL="2635281" indent="0">
              <a:buNone/>
              <a:defRPr sz="1100"/>
            </a:lvl6pPr>
            <a:lvl7pPr marL="3162338" indent="0">
              <a:buNone/>
              <a:defRPr sz="1100"/>
            </a:lvl7pPr>
            <a:lvl8pPr marL="3689394" indent="0">
              <a:buNone/>
              <a:defRPr sz="1100"/>
            </a:lvl8pPr>
            <a:lvl9pPr marL="4216450" indent="0">
              <a:buNone/>
              <a:defRPr sz="11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76501D-94FE-45B2-B51F-724B78294B2E}" type="datetimeFigureOut">
              <a:rPr kumimoji="1" lang="ja-JP" altLang="en-US" smtClean="0"/>
              <a:t>2019/1/25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251689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6" y="6720842"/>
            <a:ext cx="7680960" cy="793434"/>
          </a:xfrm>
        </p:spPr>
        <p:txBody>
          <a:bodyPr anchor="b"/>
          <a:lstStyle>
            <a:lvl1pPr algn="l">
              <a:defRPr sz="2286"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6" y="857886"/>
            <a:ext cx="7680960" cy="5760720"/>
          </a:xfrm>
        </p:spPr>
        <p:txBody>
          <a:bodyPr/>
          <a:lstStyle>
            <a:lvl1pPr marL="0" indent="0">
              <a:buNone/>
              <a:defRPr sz="3640"/>
            </a:lvl1pPr>
            <a:lvl2pPr marL="527056" indent="0">
              <a:buNone/>
              <a:defRPr sz="3217"/>
            </a:lvl2pPr>
            <a:lvl3pPr marL="1054113" indent="0">
              <a:buNone/>
              <a:defRPr sz="2793"/>
            </a:lvl3pPr>
            <a:lvl4pPr marL="1581169" indent="0">
              <a:buNone/>
              <a:defRPr sz="2286"/>
            </a:lvl4pPr>
            <a:lvl5pPr marL="2108225" indent="0">
              <a:buNone/>
              <a:defRPr sz="2286"/>
            </a:lvl5pPr>
            <a:lvl6pPr marL="2635281" indent="0">
              <a:buNone/>
              <a:defRPr sz="2286"/>
            </a:lvl6pPr>
            <a:lvl7pPr marL="3162338" indent="0">
              <a:buNone/>
              <a:defRPr sz="2286"/>
            </a:lvl7pPr>
            <a:lvl8pPr marL="3689394" indent="0">
              <a:buNone/>
              <a:defRPr sz="2286"/>
            </a:lvl8pPr>
            <a:lvl9pPr marL="4216450" indent="0">
              <a:buNone/>
              <a:defRPr sz="2286"/>
            </a:lvl9pPr>
          </a:lstStyle>
          <a:p>
            <a:endParaRPr kumimoji="1" lang="ja-JP" altLang="en-US"/>
          </a:p>
        </p:txBody>
      </p:sp>
      <p:sp>
        <p:nvSpPr>
          <p:cNvPr id="4" name="テキスト プレースホルダー 3"/>
          <p:cNvSpPr>
            <a:spLocks noGrp="1"/>
          </p:cNvSpPr>
          <p:nvPr>
            <p:ph type="body" sz="half" idx="2"/>
          </p:nvPr>
        </p:nvSpPr>
        <p:spPr>
          <a:xfrm>
            <a:off x="2509206" y="7514275"/>
            <a:ext cx="7680960" cy="1126806"/>
          </a:xfrm>
        </p:spPr>
        <p:txBody>
          <a:bodyPr/>
          <a:lstStyle>
            <a:lvl1pPr marL="0" indent="0">
              <a:buNone/>
              <a:defRPr sz="1608"/>
            </a:lvl1pPr>
            <a:lvl2pPr marL="527056" indent="0">
              <a:buNone/>
              <a:defRPr sz="1354"/>
            </a:lvl2pPr>
            <a:lvl3pPr marL="1054113" indent="0">
              <a:buNone/>
              <a:defRPr sz="1185"/>
            </a:lvl3pPr>
            <a:lvl4pPr marL="1581169" indent="0">
              <a:buNone/>
              <a:defRPr sz="1100"/>
            </a:lvl4pPr>
            <a:lvl5pPr marL="2108225" indent="0">
              <a:buNone/>
              <a:defRPr sz="1100"/>
            </a:lvl5pPr>
            <a:lvl6pPr marL="2635281" indent="0">
              <a:buNone/>
              <a:defRPr sz="1100"/>
            </a:lvl6pPr>
            <a:lvl7pPr marL="3162338" indent="0">
              <a:buNone/>
              <a:defRPr sz="1100"/>
            </a:lvl7pPr>
            <a:lvl8pPr marL="3689394" indent="0">
              <a:buNone/>
              <a:defRPr sz="1100"/>
            </a:lvl8pPr>
            <a:lvl9pPr marL="4216450" indent="0">
              <a:buNone/>
              <a:defRPr sz="11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76501D-94FE-45B2-B51F-724B78294B2E}" type="datetimeFigureOut">
              <a:rPr kumimoji="1" lang="ja-JP" altLang="en-US" smtClean="0"/>
              <a:t>2019/1/25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987385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2" y="384494"/>
            <a:ext cx="11521440" cy="1600200"/>
          </a:xfrm>
          <a:prstGeom prst="rect">
            <a:avLst/>
          </a:prstGeom>
        </p:spPr>
        <p:txBody>
          <a:bodyPr vert="horz" lIns="124526" tIns="62263" rIns="124526" bIns="62263"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2" y="2240282"/>
            <a:ext cx="11521440" cy="6336347"/>
          </a:xfrm>
          <a:prstGeom prst="rect">
            <a:avLst/>
          </a:prstGeom>
        </p:spPr>
        <p:txBody>
          <a:bodyPr vert="horz" lIns="124526" tIns="62263" rIns="124526" bIns="62263"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3" y="8898893"/>
            <a:ext cx="2987040" cy="511174"/>
          </a:xfrm>
          <a:prstGeom prst="rect">
            <a:avLst/>
          </a:prstGeom>
        </p:spPr>
        <p:txBody>
          <a:bodyPr vert="horz" lIns="124526" tIns="62263" rIns="124526" bIns="62263" rtlCol="0" anchor="ctr"/>
          <a:lstStyle>
            <a:lvl1pPr algn="l">
              <a:defRPr sz="1185">
                <a:solidFill>
                  <a:schemeClr val="tx1">
                    <a:tint val="75000"/>
                  </a:schemeClr>
                </a:solidFill>
              </a:defRPr>
            </a:lvl1pPr>
          </a:lstStyle>
          <a:p>
            <a:fld id="{CA76501D-94FE-45B2-B51F-724B78294B2E}" type="datetimeFigureOut">
              <a:rPr lang="ja-JP" altLang="en-US" smtClean="0"/>
              <a:pPr/>
              <a:t>2019/1/25</a:t>
            </a:fld>
            <a:endParaRPr lang="ja-JP" altLang="en-US"/>
          </a:p>
        </p:txBody>
      </p:sp>
      <p:sp>
        <p:nvSpPr>
          <p:cNvPr id="5" name="フッター プレースホルダー 4"/>
          <p:cNvSpPr>
            <a:spLocks noGrp="1"/>
          </p:cNvSpPr>
          <p:nvPr>
            <p:ph type="ftr" sz="quarter" idx="3"/>
          </p:nvPr>
        </p:nvSpPr>
        <p:spPr>
          <a:xfrm>
            <a:off x="4373880" y="8898893"/>
            <a:ext cx="4053840" cy="511174"/>
          </a:xfrm>
          <a:prstGeom prst="rect">
            <a:avLst/>
          </a:prstGeom>
        </p:spPr>
        <p:txBody>
          <a:bodyPr vert="horz" lIns="124526" tIns="62263" rIns="124526" bIns="62263" rtlCol="0" anchor="ctr"/>
          <a:lstStyle>
            <a:lvl1pPr algn="ctr">
              <a:defRPr sz="1185">
                <a:solidFill>
                  <a:schemeClr val="tx1">
                    <a:tint val="75000"/>
                  </a:schemeClr>
                </a:solidFill>
              </a:defRPr>
            </a:lvl1pPr>
          </a:lstStyle>
          <a:p>
            <a:endParaRPr lang="ja-JP" altLang="en-US"/>
          </a:p>
        </p:txBody>
      </p:sp>
      <p:sp>
        <p:nvSpPr>
          <p:cNvPr id="6" name="スライド番号プレースホルダー 5"/>
          <p:cNvSpPr>
            <a:spLocks noGrp="1"/>
          </p:cNvSpPr>
          <p:nvPr>
            <p:ph type="sldNum" sz="quarter" idx="4"/>
          </p:nvPr>
        </p:nvSpPr>
        <p:spPr>
          <a:xfrm>
            <a:off x="9174482" y="8898893"/>
            <a:ext cx="2987040" cy="511174"/>
          </a:xfrm>
          <a:prstGeom prst="rect">
            <a:avLst/>
          </a:prstGeom>
        </p:spPr>
        <p:txBody>
          <a:bodyPr vert="horz" lIns="124526" tIns="62263" rIns="124526" bIns="62263" rtlCol="0" anchor="ctr"/>
          <a:lstStyle>
            <a:lvl1pPr algn="r">
              <a:defRPr sz="1185">
                <a:solidFill>
                  <a:schemeClr val="tx1">
                    <a:tint val="75000"/>
                  </a:schemeClr>
                </a:solidFill>
              </a:defRPr>
            </a:lvl1pPr>
          </a:lstStyle>
          <a:p>
            <a:fld id="{039DAF86-F708-4F45-96F8-226423D2065B}" type="slidenum">
              <a:rPr lang="ja-JP" altLang="en-US" smtClean="0"/>
              <a:pPr/>
              <a:t>‹#›</a:t>
            </a:fld>
            <a:endParaRPr lang="ja-JP" altLang="en-US"/>
          </a:p>
        </p:txBody>
      </p:sp>
    </p:spTree>
    <p:extLst>
      <p:ext uri="{BB962C8B-B14F-4D97-AF65-F5344CB8AC3E}">
        <p14:creationId xmlns:p14="http://schemas.microsoft.com/office/powerpoint/2010/main" val="62066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54113" rtl="0" eaLnBrk="1" latinLnBrk="0" hangingPunct="1">
        <a:spcBef>
          <a:spcPct val="0"/>
        </a:spcBef>
        <a:buNone/>
        <a:defRPr kumimoji="1" sz="1185" kern="1200">
          <a:solidFill>
            <a:schemeClr val="tx1"/>
          </a:solidFill>
          <a:latin typeface="+mj-lt"/>
          <a:ea typeface="+mj-ea"/>
          <a:cs typeface="+mj-cs"/>
        </a:defRPr>
      </a:lvl1pPr>
    </p:titleStyle>
    <p:bodyStyle>
      <a:lvl1pPr marL="395293" indent="-395293" algn="l" defTabSz="1054113" rtl="0" eaLnBrk="1" latinLnBrk="0" hangingPunct="1">
        <a:spcBef>
          <a:spcPct val="20000"/>
        </a:spcBef>
        <a:buFont typeface="Arial" pitchFamily="34" charset="0"/>
        <a:buChar char="•"/>
        <a:defRPr kumimoji="1" sz="1185" kern="1200">
          <a:solidFill>
            <a:schemeClr val="tx1"/>
          </a:solidFill>
          <a:latin typeface="+mn-lt"/>
          <a:ea typeface="+mn-ea"/>
          <a:cs typeface="+mn-cs"/>
        </a:defRPr>
      </a:lvl1pPr>
      <a:lvl2pPr marL="856467" indent="-329410" algn="l" defTabSz="1054113" rtl="0" eaLnBrk="1" latinLnBrk="0" hangingPunct="1">
        <a:spcBef>
          <a:spcPct val="20000"/>
        </a:spcBef>
        <a:buFont typeface="Arial" pitchFamily="34" charset="0"/>
        <a:buChar char="–"/>
        <a:defRPr kumimoji="1" sz="1185" kern="1200">
          <a:solidFill>
            <a:schemeClr val="tx1"/>
          </a:solidFill>
          <a:latin typeface="+mn-lt"/>
          <a:ea typeface="+mn-ea"/>
          <a:cs typeface="+mn-cs"/>
        </a:defRPr>
      </a:lvl2pPr>
      <a:lvl3pPr marL="1317641" indent="-263528" algn="l" defTabSz="1054113" rtl="0" eaLnBrk="1" latinLnBrk="0" hangingPunct="1">
        <a:spcBef>
          <a:spcPct val="20000"/>
        </a:spcBef>
        <a:buFont typeface="Arial" pitchFamily="34" charset="0"/>
        <a:buChar char="•"/>
        <a:defRPr kumimoji="1" sz="1185" kern="1200">
          <a:solidFill>
            <a:schemeClr val="tx1"/>
          </a:solidFill>
          <a:latin typeface="+mn-lt"/>
          <a:ea typeface="+mn-ea"/>
          <a:cs typeface="+mn-cs"/>
        </a:defRPr>
      </a:lvl3pPr>
      <a:lvl4pPr marL="1844697" indent="-263528" algn="l" defTabSz="1054113" rtl="0" eaLnBrk="1" latinLnBrk="0" hangingPunct="1">
        <a:spcBef>
          <a:spcPct val="20000"/>
        </a:spcBef>
        <a:buFont typeface="Arial" pitchFamily="34" charset="0"/>
        <a:buChar char="–"/>
        <a:defRPr kumimoji="1" sz="1185" kern="1200">
          <a:solidFill>
            <a:schemeClr val="tx1"/>
          </a:solidFill>
          <a:latin typeface="+mn-lt"/>
          <a:ea typeface="+mn-ea"/>
          <a:cs typeface="+mn-cs"/>
        </a:defRPr>
      </a:lvl4pPr>
      <a:lvl5pPr marL="2371753" indent="-263528" algn="l" defTabSz="1054113" rtl="0" eaLnBrk="1" latinLnBrk="0" hangingPunct="1">
        <a:spcBef>
          <a:spcPct val="20000"/>
        </a:spcBef>
        <a:buFont typeface="Arial" pitchFamily="34" charset="0"/>
        <a:buChar char="»"/>
        <a:defRPr kumimoji="1" sz="1185" kern="1200">
          <a:solidFill>
            <a:schemeClr val="tx1"/>
          </a:solidFill>
          <a:latin typeface="+mn-lt"/>
          <a:ea typeface="+mn-ea"/>
          <a:cs typeface="+mn-cs"/>
        </a:defRPr>
      </a:lvl5pPr>
      <a:lvl6pPr marL="2898810" indent="-263528" algn="l" defTabSz="1054113" rtl="0" eaLnBrk="1" latinLnBrk="0" hangingPunct="1">
        <a:spcBef>
          <a:spcPct val="20000"/>
        </a:spcBef>
        <a:buFont typeface="Arial" pitchFamily="34" charset="0"/>
        <a:buChar char="•"/>
        <a:defRPr kumimoji="1" sz="2286" kern="1200">
          <a:solidFill>
            <a:schemeClr val="tx1"/>
          </a:solidFill>
          <a:latin typeface="+mn-lt"/>
          <a:ea typeface="+mn-ea"/>
          <a:cs typeface="+mn-cs"/>
        </a:defRPr>
      </a:lvl6pPr>
      <a:lvl7pPr marL="3425866" indent="-263528" algn="l" defTabSz="1054113" rtl="0" eaLnBrk="1" latinLnBrk="0" hangingPunct="1">
        <a:spcBef>
          <a:spcPct val="20000"/>
        </a:spcBef>
        <a:buFont typeface="Arial" pitchFamily="34" charset="0"/>
        <a:buChar char="•"/>
        <a:defRPr kumimoji="1" sz="2286" kern="1200">
          <a:solidFill>
            <a:schemeClr val="tx1"/>
          </a:solidFill>
          <a:latin typeface="+mn-lt"/>
          <a:ea typeface="+mn-ea"/>
          <a:cs typeface="+mn-cs"/>
        </a:defRPr>
      </a:lvl7pPr>
      <a:lvl8pPr marL="3952922" indent="-263528" algn="l" defTabSz="1054113" rtl="0" eaLnBrk="1" latinLnBrk="0" hangingPunct="1">
        <a:spcBef>
          <a:spcPct val="20000"/>
        </a:spcBef>
        <a:buFont typeface="Arial" pitchFamily="34" charset="0"/>
        <a:buChar char="•"/>
        <a:defRPr kumimoji="1" sz="2286" kern="1200">
          <a:solidFill>
            <a:schemeClr val="tx1"/>
          </a:solidFill>
          <a:latin typeface="+mn-lt"/>
          <a:ea typeface="+mn-ea"/>
          <a:cs typeface="+mn-cs"/>
        </a:defRPr>
      </a:lvl8pPr>
      <a:lvl9pPr marL="4479979" indent="-263528" algn="l" defTabSz="1054113" rtl="0" eaLnBrk="1" latinLnBrk="0" hangingPunct="1">
        <a:spcBef>
          <a:spcPct val="20000"/>
        </a:spcBef>
        <a:buFont typeface="Arial" pitchFamily="34" charset="0"/>
        <a:buChar char="•"/>
        <a:defRPr kumimoji="1" sz="2286" kern="1200">
          <a:solidFill>
            <a:schemeClr val="tx1"/>
          </a:solidFill>
          <a:latin typeface="+mn-lt"/>
          <a:ea typeface="+mn-ea"/>
          <a:cs typeface="+mn-cs"/>
        </a:defRPr>
      </a:lvl9pPr>
    </p:bodyStyle>
    <p:otherStyle>
      <a:defPPr>
        <a:defRPr lang="ja-JP"/>
      </a:defPPr>
      <a:lvl1pPr marL="0" algn="l" defTabSz="1054113" rtl="0" eaLnBrk="1" latinLnBrk="0" hangingPunct="1">
        <a:defRPr kumimoji="1" sz="2032" kern="1200">
          <a:solidFill>
            <a:schemeClr val="tx1"/>
          </a:solidFill>
          <a:latin typeface="+mn-lt"/>
          <a:ea typeface="+mn-ea"/>
          <a:cs typeface="+mn-cs"/>
        </a:defRPr>
      </a:lvl1pPr>
      <a:lvl2pPr marL="527056" algn="l" defTabSz="1054113" rtl="0" eaLnBrk="1" latinLnBrk="0" hangingPunct="1">
        <a:defRPr kumimoji="1" sz="2032" kern="1200">
          <a:solidFill>
            <a:schemeClr val="tx1"/>
          </a:solidFill>
          <a:latin typeface="+mn-lt"/>
          <a:ea typeface="+mn-ea"/>
          <a:cs typeface="+mn-cs"/>
        </a:defRPr>
      </a:lvl2pPr>
      <a:lvl3pPr marL="1054113" algn="l" defTabSz="1054113" rtl="0" eaLnBrk="1" latinLnBrk="0" hangingPunct="1">
        <a:defRPr kumimoji="1" sz="2032" kern="1200">
          <a:solidFill>
            <a:schemeClr val="tx1"/>
          </a:solidFill>
          <a:latin typeface="+mn-lt"/>
          <a:ea typeface="+mn-ea"/>
          <a:cs typeface="+mn-cs"/>
        </a:defRPr>
      </a:lvl3pPr>
      <a:lvl4pPr marL="1581169" algn="l" defTabSz="1054113" rtl="0" eaLnBrk="1" latinLnBrk="0" hangingPunct="1">
        <a:defRPr kumimoji="1" sz="2032" kern="1200">
          <a:solidFill>
            <a:schemeClr val="tx1"/>
          </a:solidFill>
          <a:latin typeface="+mn-lt"/>
          <a:ea typeface="+mn-ea"/>
          <a:cs typeface="+mn-cs"/>
        </a:defRPr>
      </a:lvl4pPr>
      <a:lvl5pPr marL="2108225" algn="l" defTabSz="1054113" rtl="0" eaLnBrk="1" latinLnBrk="0" hangingPunct="1">
        <a:defRPr kumimoji="1" sz="2032" kern="1200">
          <a:solidFill>
            <a:schemeClr val="tx1"/>
          </a:solidFill>
          <a:latin typeface="+mn-lt"/>
          <a:ea typeface="+mn-ea"/>
          <a:cs typeface="+mn-cs"/>
        </a:defRPr>
      </a:lvl5pPr>
      <a:lvl6pPr marL="2635281" algn="l" defTabSz="1054113" rtl="0" eaLnBrk="1" latinLnBrk="0" hangingPunct="1">
        <a:defRPr kumimoji="1" sz="2032" kern="1200">
          <a:solidFill>
            <a:schemeClr val="tx1"/>
          </a:solidFill>
          <a:latin typeface="+mn-lt"/>
          <a:ea typeface="+mn-ea"/>
          <a:cs typeface="+mn-cs"/>
        </a:defRPr>
      </a:lvl6pPr>
      <a:lvl7pPr marL="3162338" algn="l" defTabSz="1054113" rtl="0" eaLnBrk="1" latinLnBrk="0" hangingPunct="1">
        <a:defRPr kumimoji="1" sz="2032" kern="1200">
          <a:solidFill>
            <a:schemeClr val="tx1"/>
          </a:solidFill>
          <a:latin typeface="+mn-lt"/>
          <a:ea typeface="+mn-ea"/>
          <a:cs typeface="+mn-cs"/>
        </a:defRPr>
      </a:lvl7pPr>
      <a:lvl8pPr marL="3689394" algn="l" defTabSz="1054113" rtl="0" eaLnBrk="1" latinLnBrk="0" hangingPunct="1">
        <a:defRPr kumimoji="1" sz="2032" kern="1200">
          <a:solidFill>
            <a:schemeClr val="tx1"/>
          </a:solidFill>
          <a:latin typeface="+mn-lt"/>
          <a:ea typeface="+mn-ea"/>
          <a:cs typeface="+mn-cs"/>
        </a:defRPr>
      </a:lvl8pPr>
      <a:lvl9pPr marL="4216450" algn="l" defTabSz="1054113" rtl="0" eaLnBrk="1" latinLnBrk="0" hangingPunct="1">
        <a:defRPr kumimoji="1" sz="203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jpe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6543685" y="2463196"/>
            <a:ext cx="3361370" cy="42612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nSpc>
                <a:spcPts val="1400"/>
              </a:lnSpc>
            </a:pPr>
            <a:endParaRPr lang="en-US" altLang="ja-JP" sz="1200" b="1" dirty="0" smtClean="0">
              <a:solidFill>
                <a:schemeClr val="tx1"/>
              </a:solidFill>
              <a:latin typeface="Meiryo UI" panose="020B0604030504040204" pitchFamily="50" charset="-128"/>
              <a:ea typeface="Meiryo UI" panose="020B0604030504040204" pitchFamily="50" charset="-128"/>
            </a:endParaRPr>
          </a:p>
          <a:p>
            <a:pPr>
              <a:lnSpc>
                <a:spcPts val="1400"/>
              </a:lnSpc>
            </a:pPr>
            <a:r>
              <a:rPr lang="ja-JP" altLang="ja-JP" sz="1200" b="1" dirty="0" smtClean="0">
                <a:solidFill>
                  <a:schemeClr val="tx1"/>
                </a:solidFill>
                <a:latin typeface="Meiryo UI" panose="020B0604030504040204" pitchFamily="50" charset="-128"/>
                <a:ea typeface="Meiryo UI" panose="020B0604030504040204" pitchFamily="50" charset="-128"/>
              </a:rPr>
              <a:t>「</a:t>
            </a:r>
            <a:r>
              <a:rPr lang="ja-JP" altLang="ja-JP" sz="1200" b="1" dirty="0">
                <a:solidFill>
                  <a:schemeClr val="tx1"/>
                </a:solidFill>
                <a:latin typeface="Meiryo UI" panose="020B0604030504040204" pitchFamily="50" charset="-128"/>
                <a:ea typeface="Meiryo UI" panose="020B0604030504040204" pitchFamily="50" charset="-128"/>
              </a:rPr>
              <a:t>雇用の質」の向上に向け、</a:t>
            </a:r>
            <a:endParaRPr lang="en-US" altLang="ja-JP" sz="1200" b="1" dirty="0">
              <a:solidFill>
                <a:schemeClr val="tx1"/>
              </a:solidFill>
              <a:latin typeface="Meiryo UI" panose="020B0604030504040204" pitchFamily="50" charset="-128"/>
              <a:ea typeface="Meiryo UI" panose="020B0604030504040204" pitchFamily="50" charset="-128"/>
            </a:endParaRPr>
          </a:p>
          <a:p>
            <a:pPr>
              <a:lnSpc>
                <a:spcPts val="1400"/>
              </a:lnSpc>
            </a:pPr>
            <a:r>
              <a:rPr lang="ja-JP" altLang="en-US" sz="1200" b="1" dirty="0">
                <a:solidFill>
                  <a:schemeClr val="tx1"/>
                </a:solidFill>
                <a:latin typeface="Meiryo UI" panose="020B0604030504040204" pitchFamily="50" charset="-128"/>
                <a:ea typeface="Meiryo UI" panose="020B0604030504040204" pitchFamily="50" charset="-128"/>
              </a:rPr>
              <a:t>　</a:t>
            </a:r>
            <a:r>
              <a:rPr lang="ja-JP" altLang="ja-JP" sz="1200" b="1" dirty="0">
                <a:solidFill>
                  <a:schemeClr val="tx1"/>
                </a:solidFill>
                <a:latin typeface="Meiryo UI" panose="020B0604030504040204" pitchFamily="50" charset="-128"/>
                <a:ea typeface="Meiryo UI" panose="020B0604030504040204" pitchFamily="50" charset="-128"/>
              </a:rPr>
              <a:t>長く安定的に働き続けられる環境整備</a:t>
            </a:r>
            <a:r>
              <a:rPr lang="ja-JP" altLang="en-US" sz="1200" b="1" dirty="0">
                <a:solidFill>
                  <a:schemeClr val="tx1"/>
                </a:solidFill>
                <a:latin typeface="Meiryo UI" panose="020B0604030504040204" pitchFamily="50" charset="-128"/>
                <a:ea typeface="Meiryo UI" panose="020B0604030504040204" pitchFamily="50" charset="-128"/>
              </a:rPr>
              <a:t>の重要性</a:t>
            </a:r>
            <a:endParaRPr lang="en-US" altLang="ja-JP" sz="1200" b="1" dirty="0">
              <a:solidFill>
                <a:schemeClr val="tx1"/>
              </a:solidFill>
              <a:latin typeface="Meiryo UI" panose="020B0604030504040204" pitchFamily="50" charset="-128"/>
              <a:ea typeface="Meiryo UI" panose="020B0604030504040204" pitchFamily="50" charset="-128"/>
            </a:endParaRPr>
          </a:p>
          <a:p>
            <a:pPr algn="ctr"/>
            <a:endParaRPr kumimoji="1" lang="ja-JP" altLang="en-US" sz="1200" dirty="0"/>
          </a:p>
        </p:txBody>
      </p:sp>
      <p:sp>
        <p:nvSpPr>
          <p:cNvPr id="52" name="正方形/長方形 51"/>
          <p:cNvSpPr/>
          <p:nvPr/>
        </p:nvSpPr>
        <p:spPr>
          <a:xfrm>
            <a:off x="1" y="597454"/>
            <a:ext cx="6353174" cy="240750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0" rIns="36000" bIns="0" rtlCol="0" anchor="ctr"/>
          <a:lstStyle/>
          <a:p>
            <a:endParaRPr lang="en-US" altLang="ja-JP" sz="1050" dirty="0" smtClean="0">
              <a:solidFill>
                <a:schemeClr val="tx1"/>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0" y="7356"/>
            <a:ext cx="12801600" cy="415948"/>
          </a:xfrm>
          <a:prstGeom prst="rect">
            <a:avLst/>
          </a:prstGeom>
          <a:solidFill>
            <a:srgbClr val="006600"/>
          </a:solidFill>
          <a:scene3d>
            <a:camera prst="orthographicFront"/>
            <a:lightRig rig="threePt" dir="t"/>
          </a:scene3d>
          <a:sp3d>
            <a:bevelT/>
          </a:sp3d>
        </p:spPr>
        <p:txBody>
          <a:bodyPr wrap="square" rtlCol="0">
            <a:spAutoFit/>
          </a:bodyPr>
          <a:lstStyle/>
          <a:p>
            <a:pPr algn="ctr"/>
            <a:r>
              <a:rPr kumimoji="1" lang="ja-JP" altLang="en-US" b="1" dirty="0" smtClean="0">
                <a:solidFill>
                  <a:schemeClr val="bg1"/>
                </a:solidFill>
                <a:latin typeface="Meiryo UI" panose="020B0604030504040204" pitchFamily="50" charset="-128"/>
                <a:ea typeface="Meiryo UI" panose="020B0604030504040204" pitchFamily="50" charset="-128"/>
              </a:rPr>
              <a:t>大阪府障害者の雇用の促進等と就労の支援に関する条例</a:t>
            </a:r>
            <a:r>
              <a:rPr kumimoji="1" lang="en-US" altLang="ja-JP" b="1" dirty="0" smtClean="0">
                <a:solidFill>
                  <a:schemeClr val="bg1"/>
                </a:solidFill>
                <a:latin typeface="Meiryo UI" panose="020B0604030504040204" pitchFamily="50" charset="-128"/>
                <a:ea typeface="Meiryo UI" panose="020B0604030504040204" pitchFamily="50" charset="-128"/>
              </a:rPr>
              <a:t>(</a:t>
            </a:r>
            <a:r>
              <a:rPr kumimoji="1" lang="ja-JP" altLang="en-US" b="1" dirty="0" smtClean="0">
                <a:solidFill>
                  <a:schemeClr val="bg1"/>
                </a:solidFill>
                <a:latin typeface="Meiryo UI" panose="020B0604030504040204" pitchFamily="50" charset="-128"/>
                <a:ea typeface="Meiryo UI" panose="020B0604030504040204" pitchFamily="50" charset="-128"/>
              </a:rPr>
              <a:t>ハートフル条例</a:t>
            </a:r>
            <a:r>
              <a:rPr kumimoji="1" lang="en-US" altLang="ja-JP" b="1" dirty="0" smtClean="0">
                <a:solidFill>
                  <a:schemeClr val="bg1"/>
                </a:solidFill>
                <a:latin typeface="Meiryo UI" panose="020B0604030504040204" pitchFamily="50" charset="-128"/>
                <a:ea typeface="Meiryo UI" panose="020B0604030504040204" pitchFamily="50" charset="-128"/>
              </a:rPr>
              <a:t>)</a:t>
            </a:r>
            <a:r>
              <a:rPr kumimoji="1" lang="ja-JP" altLang="en-US" b="1" dirty="0" smtClean="0">
                <a:solidFill>
                  <a:schemeClr val="bg1"/>
                </a:solidFill>
                <a:latin typeface="Meiryo UI" panose="020B0604030504040204" pitchFamily="50" charset="-128"/>
                <a:ea typeface="Meiryo UI" panose="020B0604030504040204" pitchFamily="50" charset="-128"/>
              </a:rPr>
              <a:t>改正（案）の概要について</a:t>
            </a:r>
            <a:endParaRPr kumimoji="1" lang="ja-JP" altLang="en-US" b="1" dirty="0">
              <a:solidFill>
                <a:schemeClr val="bg1"/>
              </a:solidFill>
              <a:latin typeface="Meiryo UI" panose="020B0604030504040204" pitchFamily="50" charset="-128"/>
              <a:ea typeface="Meiryo UI" panose="020B0604030504040204" pitchFamily="50" charset="-128"/>
            </a:endParaRPr>
          </a:p>
        </p:txBody>
      </p:sp>
      <p:grpSp>
        <p:nvGrpSpPr>
          <p:cNvPr id="82" name="グループ化 81"/>
          <p:cNvGrpSpPr/>
          <p:nvPr/>
        </p:nvGrpSpPr>
        <p:grpSpPr>
          <a:xfrm>
            <a:off x="0" y="3057740"/>
            <a:ext cx="6354827" cy="6475972"/>
            <a:chOff x="-8663" y="649724"/>
            <a:chExt cx="6327435" cy="7829128"/>
          </a:xfrm>
        </p:grpSpPr>
        <p:sp>
          <p:nvSpPr>
            <p:cNvPr id="83" name="正方形/長方形 82"/>
            <p:cNvSpPr/>
            <p:nvPr/>
          </p:nvSpPr>
          <p:spPr>
            <a:xfrm>
              <a:off x="-8663" y="791536"/>
              <a:ext cx="6327435" cy="768731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0" rIns="36000" bIns="0" rtlCol="0" anchor="t" anchorCtr="0"/>
            <a:lstStyle/>
            <a:p>
              <a:endParaRPr lang="en-US" altLang="ja-JP" sz="600" dirty="0" smtClean="0">
                <a:solidFill>
                  <a:schemeClr val="tx1"/>
                </a:solidFill>
                <a:latin typeface="Meiryo UI" panose="020B0604030504040204" pitchFamily="50" charset="-128"/>
                <a:ea typeface="Meiryo UI" panose="020B0604030504040204" pitchFamily="50" charset="-128"/>
              </a:endParaRPr>
            </a:p>
            <a:p>
              <a:endParaRPr lang="en-US" altLang="ja-JP" sz="1050" dirty="0" smtClean="0">
                <a:solidFill>
                  <a:schemeClr val="tx1"/>
                </a:solidFill>
                <a:latin typeface="Meiryo UI" panose="020B0604030504040204" pitchFamily="50" charset="-128"/>
                <a:ea typeface="Meiryo UI" panose="020B0604030504040204" pitchFamily="50" charset="-128"/>
              </a:endParaRPr>
            </a:p>
            <a:p>
              <a:endParaRPr lang="en-US" altLang="ja-JP" sz="1100" dirty="0" smtClean="0">
                <a:solidFill>
                  <a:schemeClr val="tx1"/>
                </a:solidFill>
                <a:latin typeface="Meiryo UI" panose="020B0604030504040204" pitchFamily="50" charset="-128"/>
                <a:ea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1050" dirty="0" smtClean="0">
                <a:solidFill>
                  <a:schemeClr val="tx1"/>
                </a:solidFill>
                <a:latin typeface="Meiryo UI" panose="020B0604030504040204" pitchFamily="50" charset="-128"/>
                <a:ea typeface="Meiryo UI" panose="020B0604030504040204" pitchFamily="50" charset="-128"/>
              </a:endParaRPr>
            </a:p>
            <a:p>
              <a:endParaRPr lang="en-US" altLang="ja-JP" sz="1050" dirty="0" smtClean="0">
                <a:solidFill>
                  <a:schemeClr val="tx1"/>
                </a:solidFill>
                <a:latin typeface="Meiryo UI" panose="020B0604030504040204" pitchFamily="50" charset="-128"/>
                <a:ea typeface="Meiryo UI" panose="020B0604030504040204" pitchFamily="50" charset="-128"/>
              </a:endParaRPr>
            </a:p>
            <a:p>
              <a:endParaRPr lang="en-US" altLang="ja-JP" sz="1050" dirty="0" smtClean="0">
                <a:solidFill>
                  <a:schemeClr val="tx1"/>
                </a:solidFill>
                <a:latin typeface="Meiryo UI" panose="020B0604030504040204" pitchFamily="50" charset="-128"/>
                <a:ea typeface="Meiryo UI" panose="020B0604030504040204" pitchFamily="50" charset="-128"/>
              </a:endParaRPr>
            </a:p>
            <a:p>
              <a:endParaRPr lang="en-US" altLang="ja-JP" sz="1050" dirty="0" smtClean="0">
                <a:solidFill>
                  <a:schemeClr val="tx1"/>
                </a:solidFill>
                <a:latin typeface="Meiryo UI" panose="020B0604030504040204" pitchFamily="50" charset="-128"/>
                <a:ea typeface="Meiryo UI" panose="020B0604030504040204" pitchFamily="50" charset="-128"/>
              </a:endParaRPr>
            </a:p>
          </p:txBody>
        </p:sp>
        <p:sp>
          <p:nvSpPr>
            <p:cNvPr id="84" name="テキスト ボックス 83"/>
            <p:cNvSpPr txBox="1"/>
            <p:nvPr/>
          </p:nvSpPr>
          <p:spPr>
            <a:xfrm>
              <a:off x="119766" y="649724"/>
              <a:ext cx="1827832" cy="352530"/>
            </a:xfrm>
            <a:prstGeom prst="roundRect">
              <a:avLst>
                <a:gd name="adj" fmla="val 50000"/>
              </a:avLst>
            </a:prstGeom>
            <a:solidFill>
              <a:srgbClr val="006600"/>
            </a:solidFill>
            <a:scene3d>
              <a:camera prst="orthographicFront"/>
              <a:lightRig rig="threePt" dir="t"/>
            </a:scene3d>
            <a:sp3d>
              <a:bevelT/>
            </a:sp3d>
          </p:spPr>
          <p:txBody>
            <a:bodyPr wrap="square" lIns="0" tIns="0" rIns="0" bIns="0" rtlCol="0" anchor="ctr" anchorCtr="1">
              <a:no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行政の福祉化とは</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grpSp>
      <p:grpSp>
        <p:nvGrpSpPr>
          <p:cNvPr id="85" name="グループ化 84"/>
          <p:cNvGrpSpPr/>
          <p:nvPr/>
        </p:nvGrpSpPr>
        <p:grpSpPr>
          <a:xfrm>
            <a:off x="6404791" y="3056182"/>
            <a:ext cx="6378521" cy="6477532"/>
            <a:chOff x="-3305" y="674937"/>
            <a:chExt cx="6378521" cy="936438"/>
          </a:xfrm>
        </p:grpSpPr>
        <p:sp>
          <p:nvSpPr>
            <p:cNvPr id="86" name="正方形/長方形 85"/>
            <p:cNvSpPr/>
            <p:nvPr/>
          </p:nvSpPr>
          <p:spPr>
            <a:xfrm>
              <a:off x="-3305" y="692120"/>
              <a:ext cx="6378521" cy="91925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0" rIns="36000" bIns="0" rtlCol="0" anchor="ctr"/>
            <a:lstStyle/>
            <a:p>
              <a:endParaRPr lang="en-US" altLang="ja-JP" sz="1050" dirty="0" smtClean="0">
                <a:solidFill>
                  <a:schemeClr val="tx1"/>
                </a:solidFill>
                <a:latin typeface="Meiryo UI" panose="020B0604030504040204" pitchFamily="50" charset="-128"/>
                <a:ea typeface="Meiryo UI" panose="020B0604030504040204" pitchFamily="50" charset="-128"/>
              </a:endParaRPr>
            </a:p>
          </p:txBody>
        </p:sp>
        <p:sp>
          <p:nvSpPr>
            <p:cNvPr id="89" name="テキスト ボックス 88"/>
            <p:cNvSpPr txBox="1"/>
            <p:nvPr/>
          </p:nvSpPr>
          <p:spPr>
            <a:xfrm>
              <a:off x="223180" y="674937"/>
              <a:ext cx="1827832" cy="42381"/>
            </a:xfrm>
            <a:prstGeom prst="roundRect">
              <a:avLst>
                <a:gd name="adj" fmla="val 50000"/>
              </a:avLst>
            </a:prstGeom>
            <a:solidFill>
              <a:srgbClr val="006600"/>
            </a:solidFill>
            <a:scene3d>
              <a:camera prst="orthographicFront"/>
              <a:lightRig rig="threePt" dir="t"/>
            </a:scene3d>
            <a:sp3d>
              <a:bevelT/>
            </a:sp3d>
          </p:spPr>
          <p:txBody>
            <a:bodyPr wrap="square" lIns="0" tIns="0" rIns="0" bIns="0" rtlCol="0" anchor="ctr" anchorCtr="1">
              <a:noAutofit/>
            </a:bodyPr>
            <a:lstStyle/>
            <a:p>
              <a:pPr algn="ctr"/>
              <a:r>
                <a:rPr lang="ja-JP" altLang="en-US" sz="1400" b="1" dirty="0" smtClean="0">
                  <a:solidFill>
                    <a:schemeClr val="bg1"/>
                  </a:solidFill>
                  <a:latin typeface="Meiryo UI" panose="020B0604030504040204" pitchFamily="50" charset="-128"/>
                  <a:ea typeface="Meiryo UI" panose="020B0604030504040204" pitchFamily="50" charset="-128"/>
                </a:rPr>
                <a:t>改正の概要</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grpSp>
      <p:sp>
        <p:nvSpPr>
          <p:cNvPr id="37" name="正方形/長方形 36"/>
          <p:cNvSpPr/>
          <p:nvPr/>
        </p:nvSpPr>
        <p:spPr>
          <a:xfrm>
            <a:off x="53149" y="1003463"/>
            <a:ext cx="6237723" cy="1893356"/>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108000" tIns="0" rIns="36000" bIns="0" rtlCol="0" anchor="ctr"/>
          <a:lstStyle/>
          <a:p>
            <a:r>
              <a:rPr lang="ja-JP" altLang="en-US" sz="1200" dirty="0" smtClean="0">
                <a:solidFill>
                  <a:schemeClr val="tx1"/>
                </a:solidFill>
                <a:latin typeface="Meiryo UI" panose="020B0604030504040204" pitchFamily="50" charset="-128"/>
                <a:ea typeface="Meiryo UI" panose="020B0604030504040204" pitchFamily="50" charset="-128"/>
              </a:rPr>
              <a:t>府が先進的に取り組んできた</a:t>
            </a:r>
            <a:r>
              <a:rPr lang="ja-JP" altLang="en-US" sz="1200" dirty="0" err="1" smtClean="0">
                <a:solidFill>
                  <a:schemeClr val="tx1"/>
                </a:solidFill>
                <a:latin typeface="Meiryo UI" panose="020B0604030504040204" pitchFamily="50" charset="-128"/>
                <a:ea typeface="Meiryo UI" panose="020B0604030504040204" pitchFamily="50" charset="-128"/>
              </a:rPr>
              <a:t>障がい</a:t>
            </a:r>
            <a:r>
              <a:rPr lang="ja-JP" altLang="en-US" sz="1200" dirty="0" smtClean="0">
                <a:solidFill>
                  <a:schemeClr val="tx1"/>
                </a:solidFill>
                <a:latin typeface="Meiryo UI" panose="020B0604030504040204" pitchFamily="50" charset="-128"/>
                <a:ea typeface="Meiryo UI" panose="020B0604030504040204" pitchFamily="50" charset="-128"/>
              </a:rPr>
              <a:t>者等の雇用・就労支援の取組・理念を条例に位置付け、</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府内に広く・強く発信</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400" b="1" dirty="0" smtClean="0">
                <a:solidFill>
                  <a:prstClr val="black"/>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400" b="1" dirty="0">
                <a:solidFill>
                  <a:schemeClr val="tx1"/>
                </a:solidFill>
                <a:latin typeface="Meiryo UI" panose="020B0604030504040204" pitchFamily="50" charset="-128"/>
                <a:ea typeface="Meiryo UI" panose="020B0604030504040204" pitchFamily="50" charset="-128"/>
              </a:rPr>
              <a:t>民間企業における</a:t>
            </a:r>
            <a:r>
              <a:rPr lang="ja-JP" altLang="en-US" sz="1400" b="1" dirty="0" err="1">
                <a:solidFill>
                  <a:schemeClr val="tx1"/>
                </a:solidFill>
                <a:latin typeface="Meiryo UI" panose="020B0604030504040204" pitchFamily="50" charset="-128"/>
                <a:ea typeface="Meiryo UI" panose="020B0604030504040204" pitchFamily="50" charset="-128"/>
              </a:rPr>
              <a:t>障がい</a:t>
            </a:r>
            <a:r>
              <a:rPr lang="ja-JP" altLang="en-US" sz="1400" b="1" dirty="0">
                <a:solidFill>
                  <a:schemeClr val="tx1"/>
                </a:solidFill>
                <a:latin typeface="Meiryo UI" panose="020B0604030504040204" pitchFamily="50" charset="-128"/>
                <a:ea typeface="Meiryo UI" panose="020B0604030504040204" pitchFamily="50" charset="-128"/>
              </a:rPr>
              <a:t>者の雇用と職場定着を一層促進</a:t>
            </a:r>
          </a:p>
          <a:p>
            <a:r>
              <a:rPr lang="ja-JP" altLang="en-US" sz="1400" b="1" dirty="0" smtClean="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　就職困難者の雇用拡大に向けた取組のさらなる</a:t>
            </a:r>
            <a:r>
              <a:rPr lang="ja-JP" altLang="en-US" sz="1400" b="1" dirty="0" smtClean="0">
                <a:solidFill>
                  <a:schemeClr val="tx1"/>
                </a:solidFill>
                <a:latin typeface="Meiryo UI" panose="020B0604030504040204" pitchFamily="50" charset="-128"/>
                <a:ea typeface="Meiryo UI" panose="020B0604030504040204" pitchFamily="50" charset="-128"/>
              </a:rPr>
              <a:t>推進</a:t>
            </a:r>
            <a:endParaRPr lang="ja-JP" altLang="en-US" sz="1400" b="1" dirty="0">
              <a:solidFill>
                <a:schemeClr val="tx1"/>
              </a:solidFill>
              <a:latin typeface="Meiryo UI" panose="020B0604030504040204" pitchFamily="50" charset="-128"/>
              <a:ea typeface="Meiryo UI" panose="020B0604030504040204" pitchFamily="50" charset="-128"/>
            </a:endParaRPr>
          </a:p>
        </p:txBody>
      </p:sp>
      <p:sp>
        <p:nvSpPr>
          <p:cNvPr id="39" name="テキスト ボックス 38"/>
          <p:cNvSpPr txBox="1"/>
          <p:nvPr/>
        </p:nvSpPr>
        <p:spPr>
          <a:xfrm>
            <a:off x="116769" y="480120"/>
            <a:ext cx="1827832" cy="293158"/>
          </a:xfrm>
          <a:prstGeom prst="roundRect">
            <a:avLst>
              <a:gd name="adj" fmla="val 50000"/>
            </a:avLst>
          </a:prstGeom>
          <a:solidFill>
            <a:srgbClr val="006600"/>
          </a:solidFill>
          <a:scene3d>
            <a:camera prst="orthographicFront"/>
            <a:lightRig rig="threePt" dir="t"/>
          </a:scene3d>
          <a:sp3d>
            <a:bevelT/>
          </a:sp3d>
        </p:spPr>
        <p:txBody>
          <a:bodyPr wrap="square" lIns="0" tIns="0" rIns="0" bIns="0" rtlCol="0" anchor="ctr" anchorCtr="1">
            <a:noAutofit/>
          </a:bodyPr>
          <a:lstStyle/>
          <a:p>
            <a:pPr algn="ctr"/>
            <a:r>
              <a:rPr lang="ja-JP" altLang="en-US" sz="1400" b="1" dirty="0" smtClean="0">
                <a:solidFill>
                  <a:schemeClr val="bg1"/>
                </a:solidFill>
                <a:latin typeface="Meiryo UI" panose="020B0604030504040204" pitchFamily="50" charset="-128"/>
                <a:ea typeface="Meiryo UI" panose="020B0604030504040204" pitchFamily="50" charset="-128"/>
              </a:rPr>
              <a:t>改正の目的</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75" name="正方形/長方形 74"/>
          <p:cNvSpPr/>
          <p:nvPr/>
        </p:nvSpPr>
        <p:spPr>
          <a:xfrm>
            <a:off x="6407640" y="618275"/>
            <a:ext cx="6399955" cy="221190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108000" tIns="0" rIns="36000" bIns="0" rtlCol="0" anchor="t"/>
          <a:lstStyle/>
          <a:p>
            <a:endParaRPr lang="en-US" altLang="ja-JP" sz="600" dirty="0">
              <a:solidFill>
                <a:schemeClr val="tx1"/>
              </a:solidFill>
              <a:latin typeface="Meiryo UI" panose="020B0604030504040204" pitchFamily="50" charset="-128"/>
              <a:ea typeface="Meiryo UI" panose="020B0604030504040204" pitchFamily="50" charset="-128"/>
            </a:endParaRPr>
          </a:p>
          <a:p>
            <a:endParaRPr lang="en-US" altLang="ja-JP" sz="6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n"/>
            </a:pPr>
            <a:endParaRPr lang="en-US" altLang="ja-JP" sz="300" dirty="0">
              <a:solidFill>
                <a:schemeClr val="tx1"/>
              </a:solidFill>
              <a:latin typeface="Meiryo UI" panose="020B0604030504040204" pitchFamily="50" charset="-128"/>
              <a:ea typeface="Meiryo UI" panose="020B0604030504040204" pitchFamily="50" charset="-128"/>
            </a:endParaRPr>
          </a:p>
          <a:p>
            <a:pPr marL="171450" indent="-171450">
              <a:lnSpc>
                <a:spcPts val="1400"/>
              </a:lnSpc>
              <a:buFont typeface="Wingdings" panose="05000000000000000000" pitchFamily="2" charset="2"/>
              <a:buChar char="n"/>
            </a:pPr>
            <a:r>
              <a:rPr lang="ja-JP" altLang="en-US" sz="1200" dirty="0" smtClean="0">
                <a:solidFill>
                  <a:schemeClr val="tx1"/>
                </a:solidFill>
                <a:latin typeface="Meiryo UI" panose="020B0604030504040204" pitchFamily="50" charset="-128"/>
                <a:ea typeface="Meiryo UI" panose="020B0604030504040204" pitchFamily="50" charset="-128"/>
              </a:rPr>
              <a:t>平成</a:t>
            </a:r>
            <a:r>
              <a:rPr lang="en-US" altLang="ja-JP" sz="1200" dirty="0" smtClean="0">
                <a:solidFill>
                  <a:schemeClr val="tx1"/>
                </a:solidFill>
                <a:latin typeface="Meiryo UI" panose="020B0604030504040204" pitchFamily="50" charset="-128"/>
                <a:ea typeface="Meiryo UI" panose="020B0604030504040204" pitchFamily="50" charset="-128"/>
              </a:rPr>
              <a:t>29</a:t>
            </a:r>
            <a:r>
              <a:rPr lang="ja-JP" altLang="en-US" sz="1200" dirty="0" smtClean="0">
                <a:solidFill>
                  <a:schemeClr val="tx1"/>
                </a:solidFill>
                <a:latin typeface="Meiryo UI" panose="020B0604030504040204" pitchFamily="50" charset="-128"/>
                <a:ea typeface="Meiryo UI" panose="020B0604030504040204" pitchFamily="50" charset="-128"/>
              </a:rPr>
              <a:t>年度大阪府社会福祉審議会行政の福祉化推進検討部会提言</a:t>
            </a:r>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平成</a:t>
            </a:r>
            <a:r>
              <a:rPr lang="en-US" altLang="ja-JP" sz="1200" dirty="0" smtClean="0">
                <a:solidFill>
                  <a:schemeClr val="tx1"/>
                </a:solidFill>
                <a:latin typeface="Meiryo UI" panose="020B0604030504040204" pitchFamily="50" charset="-128"/>
                <a:ea typeface="Meiryo UI" panose="020B0604030504040204" pitchFamily="50" charset="-128"/>
              </a:rPr>
              <a:t>30</a:t>
            </a:r>
            <a:r>
              <a:rPr lang="ja-JP" altLang="en-US" sz="1200" dirty="0" smtClean="0">
                <a:solidFill>
                  <a:schemeClr val="tx1"/>
                </a:solidFill>
                <a:latin typeface="Meiryo UI" panose="020B0604030504040204" pitchFamily="50" charset="-128"/>
                <a:ea typeface="Meiryo UI" panose="020B0604030504040204" pitchFamily="50" charset="-128"/>
              </a:rPr>
              <a:t>年</a:t>
            </a:r>
            <a:r>
              <a:rPr lang="en-US" altLang="ja-JP" sz="1200" dirty="0" smtClean="0">
                <a:solidFill>
                  <a:schemeClr val="tx1"/>
                </a:solidFill>
                <a:latin typeface="Meiryo UI" panose="020B0604030504040204" pitchFamily="50" charset="-128"/>
                <a:ea typeface="Meiryo UI" panose="020B0604030504040204" pitchFamily="50" charset="-128"/>
              </a:rPr>
              <a:t>3</a:t>
            </a:r>
            <a:r>
              <a:rPr lang="ja-JP" altLang="en-US" sz="1200" dirty="0" smtClean="0">
                <a:solidFill>
                  <a:schemeClr val="tx1"/>
                </a:solidFill>
                <a:latin typeface="Meiryo UI" panose="020B0604030504040204" pitchFamily="50" charset="-128"/>
                <a:ea typeface="Meiryo UI" panose="020B0604030504040204" pitchFamily="50" charset="-128"/>
              </a:rPr>
              <a:t>月</a:t>
            </a:r>
            <a:r>
              <a:rPr lang="en-US" altLang="ja-JP" sz="1200" dirty="0" smtClean="0">
                <a:solidFill>
                  <a:schemeClr val="tx1"/>
                </a:solidFill>
                <a:latin typeface="Meiryo UI" panose="020B0604030504040204" pitchFamily="50" charset="-128"/>
                <a:ea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r>
              <a:rPr lang="ja-JP" altLang="en-US" sz="1000" dirty="0">
                <a:solidFill>
                  <a:schemeClr val="tx1"/>
                </a:solidFill>
                <a:latin typeface="Meiryo UI" panose="020B0604030504040204" pitchFamily="50" charset="-128"/>
                <a:ea typeface="Meiryo UI" panose="020B0604030504040204" pitchFamily="50" charset="-128"/>
              </a:rPr>
              <a:t>　　</a:t>
            </a:r>
            <a:endParaRPr lang="en-US" altLang="ja-JP" sz="1000" dirty="0" smtClean="0">
              <a:solidFill>
                <a:schemeClr val="tx1"/>
              </a:solidFill>
              <a:latin typeface="Meiryo UI" panose="020B0604030504040204" pitchFamily="50" charset="-128"/>
              <a:ea typeface="Meiryo UI" panose="020B0604030504040204" pitchFamily="50" charset="-128"/>
            </a:endParaRPr>
          </a:p>
          <a:p>
            <a:pPr>
              <a:lnSpc>
                <a:spcPts val="1400"/>
              </a:lnSpc>
            </a:pP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400"/>
              </a:lnSpc>
            </a:pPr>
            <a:endParaRPr lang="en-US" altLang="ja-JP" sz="600" dirty="0" smtClean="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n"/>
            </a:pPr>
            <a:endParaRPr lang="en-US" altLang="ja-JP" sz="100" dirty="0" smtClean="0">
              <a:solidFill>
                <a:schemeClr val="tx1"/>
              </a:solidFill>
              <a:latin typeface="Meiryo UI" panose="020B0604030504040204" pitchFamily="50" charset="-128"/>
              <a:ea typeface="Meiryo UI" panose="020B0604030504040204" pitchFamily="50" charset="-128"/>
            </a:endParaRPr>
          </a:p>
          <a:p>
            <a:endParaRPr lang="en-US" altLang="ja-JP" sz="400" dirty="0" smtClean="0">
              <a:solidFill>
                <a:schemeClr val="tx1"/>
              </a:solidFill>
              <a:latin typeface="Meiryo UI" panose="020B0604030504040204" pitchFamily="50" charset="-128"/>
              <a:ea typeface="Meiryo UI" panose="020B0604030504040204" pitchFamily="50" charset="-128"/>
            </a:endParaRPr>
          </a:p>
          <a:p>
            <a:pPr marL="171450" indent="-171450">
              <a:lnSpc>
                <a:spcPts val="1400"/>
              </a:lnSpc>
              <a:buFont typeface="Wingdings" panose="05000000000000000000" pitchFamily="2" charset="2"/>
              <a:buChar char="n"/>
            </a:pPr>
            <a:r>
              <a:rPr lang="ja-JP" altLang="en-US" sz="1200" dirty="0" smtClean="0">
                <a:solidFill>
                  <a:schemeClr val="tx1"/>
                </a:solidFill>
                <a:latin typeface="Meiryo UI" panose="020B0604030504040204" pitchFamily="50" charset="-128"/>
                <a:ea typeface="Meiryo UI" panose="020B0604030504040204" pitchFamily="50" charset="-128"/>
              </a:rPr>
              <a:t>国の</a:t>
            </a:r>
            <a:r>
              <a:rPr lang="ja-JP" altLang="en-US" sz="1200" dirty="0" err="1" smtClean="0">
                <a:solidFill>
                  <a:schemeClr val="tx1"/>
                </a:solidFill>
                <a:latin typeface="Meiryo UI" panose="020B0604030504040204" pitchFamily="50" charset="-128"/>
                <a:ea typeface="Meiryo UI" panose="020B0604030504040204" pitchFamily="50" charset="-128"/>
              </a:rPr>
              <a:t>障がい</a:t>
            </a:r>
            <a:r>
              <a:rPr lang="ja-JP" altLang="en-US" sz="1200" dirty="0" smtClean="0">
                <a:solidFill>
                  <a:schemeClr val="tx1"/>
                </a:solidFill>
                <a:latin typeface="Meiryo UI" panose="020B0604030504040204" pitchFamily="50" charset="-128"/>
                <a:ea typeface="Meiryo UI" panose="020B0604030504040204" pitchFamily="50" charset="-128"/>
              </a:rPr>
              <a:t>者雇用水増し問題</a:t>
            </a:r>
            <a:endParaRPr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量のみならず、雇用の質の確保の重要性</a:t>
            </a:r>
            <a:endParaRPr lang="en-US" altLang="ja-JP" sz="1200" b="1" dirty="0" smtClean="0">
              <a:solidFill>
                <a:schemeClr val="tx1"/>
              </a:solidFill>
              <a:latin typeface="Meiryo UI" panose="020B0604030504040204" pitchFamily="50" charset="-128"/>
              <a:ea typeface="Meiryo UI" panose="020B0604030504040204" pitchFamily="50" charset="-128"/>
            </a:endParaRPr>
          </a:p>
          <a:p>
            <a:endParaRPr lang="en-US" altLang="ja-JP" sz="100" b="1" dirty="0" smtClean="0">
              <a:solidFill>
                <a:schemeClr val="tx1"/>
              </a:solidFill>
              <a:latin typeface="Meiryo UI" panose="020B0604030504040204" pitchFamily="50" charset="-128"/>
              <a:ea typeface="Meiryo UI" panose="020B0604030504040204" pitchFamily="50" charset="-128"/>
            </a:endParaRPr>
          </a:p>
          <a:p>
            <a:endParaRPr lang="en-US" altLang="ja-JP" sz="100" b="1" dirty="0">
              <a:solidFill>
                <a:schemeClr val="tx1"/>
              </a:solidFill>
              <a:latin typeface="Meiryo UI" panose="020B0604030504040204" pitchFamily="50" charset="-128"/>
              <a:ea typeface="Meiryo UI" panose="020B0604030504040204" pitchFamily="50" charset="-128"/>
            </a:endParaRPr>
          </a:p>
          <a:p>
            <a:endParaRPr lang="en-US" altLang="ja-JP" sz="100" b="1" dirty="0" smtClean="0">
              <a:solidFill>
                <a:schemeClr val="tx1"/>
              </a:solidFill>
              <a:latin typeface="Meiryo UI" panose="020B0604030504040204" pitchFamily="50" charset="-128"/>
              <a:ea typeface="Meiryo UI" panose="020B0604030504040204" pitchFamily="50" charset="-128"/>
            </a:endParaRPr>
          </a:p>
          <a:p>
            <a:pPr marL="171450" indent="-171450">
              <a:lnSpc>
                <a:spcPts val="1400"/>
              </a:lnSpc>
              <a:buFont typeface="Wingdings" panose="05000000000000000000" pitchFamily="2" charset="2"/>
              <a:buChar char="n"/>
            </a:pPr>
            <a:r>
              <a:rPr lang="en-US" altLang="ja-JP" sz="1200" dirty="0" smtClean="0">
                <a:solidFill>
                  <a:schemeClr val="tx1"/>
                </a:solidFill>
                <a:latin typeface="Meiryo UI" panose="020B0604030504040204" pitchFamily="50" charset="-128"/>
                <a:ea typeface="Meiryo UI" panose="020B0604030504040204" pitchFamily="50" charset="-128"/>
              </a:rPr>
              <a:t>2025</a:t>
            </a:r>
            <a:r>
              <a:rPr lang="ja-JP" altLang="en-US" sz="1200" dirty="0" smtClean="0">
                <a:solidFill>
                  <a:schemeClr val="tx1"/>
                </a:solidFill>
                <a:latin typeface="Meiryo UI" panose="020B0604030504040204" pitchFamily="50" charset="-128"/>
                <a:ea typeface="Meiryo UI" panose="020B0604030504040204" pitchFamily="50" charset="-128"/>
              </a:rPr>
              <a:t>年万博開催、</a:t>
            </a:r>
            <a:r>
              <a:rPr lang="en-US" altLang="ja-JP" sz="1200" dirty="0" smtClean="0">
                <a:solidFill>
                  <a:schemeClr val="tx1"/>
                </a:solidFill>
                <a:latin typeface="Meiryo UI" panose="020B0604030504040204" pitchFamily="50" charset="-128"/>
                <a:ea typeface="Meiryo UI" panose="020B0604030504040204" pitchFamily="50" charset="-128"/>
              </a:rPr>
              <a:t>SDGs</a:t>
            </a:r>
            <a:r>
              <a:rPr lang="ja-JP" altLang="en-US" sz="1200" dirty="0" smtClean="0">
                <a:solidFill>
                  <a:schemeClr val="tx1"/>
                </a:solidFill>
                <a:latin typeface="Meiryo UI" panose="020B0604030504040204" pitchFamily="50" charset="-128"/>
                <a:ea typeface="Meiryo UI" panose="020B0604030504040204" pitchFamily="50" charset="-128"/>
              </a:rPr>
              <a:t>の取組　</a:t>
            </a:r>
            <a:endParaRPr lang="en-US" altLang="ja-JP" sz="1200" dirty="0" smtClean="0">
              <a:solidFill>
                <a:schemeClr val="tx1"/>
              </a:solidFill>
              <a:latin typeface="Meiryo UI" panose="020B0604030504040204" pitchFamily="50" charset="-128"/>
              <a:ea typeface="Meiryo UI" panose="020B0604030504040204" pitchFamily="50" charset="-128"/>
            </a:endParaRPr>
          </a:p>
          <a:p>
            <a:pPr>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rPr>
              <a:t>→　「誰ひとり取り残さない」地域共生社会の実現</a:t>
            </a:r>
            <a:endParaRPr lang="en-US" altLang="ja-JP" sz="1400" dirty="0" smtClean="0">
              <a:solidFill>
                <a:schemeClr val="tx1"/>
              </a:solidFill>
              <a:latin typeface="Meiryo UI" panose="020B0604030504040204" pitchFamily="50" charset="-128"/>
              <a:ea typeface="Meiryo UI" panose="020B0604030504040204" pitchFamily="50" charset="-128"/>
            </a:endParaRPr>
          </a:p>
          <a:p>
            <a:pPr>
              <a:lnSpc>
                <a:spcPts val="1400"/>
              </a:lnSpc>
            </a:pPr>
            <a:r>
              <a:rPr lang="ja-JP" altLang="en-US" sz="1400" b="1" dirty="0" smtClean="0">
                <a:solidFill>
                  <a:schemeClr val="tx1"/>
                </a:solidFill>
                <a:latin typeface="Meiryo UI" panose="020B0604030504040204" pitchFamily="50" charset="-128"/>
                <a:ea typeface="Meiryo UI" panose="020B0604030504040204" pitchFamily="50" charset="-128"/>
              </a:rPr>
              <a:t>　</a:t>
            </a:r>
            <a:endParaRPr lang="en-US" altLang="ja-JP" sz="1400" b="1" dirty="0" smtClean="0">
              <a:solidFill>
                <a:schemeClr val="tx1"/>
              </a:solidFill>
              <a:latin typeface="Meiryo UI" panose="020B0604030504040204" pitchFamily="50" charset="-128"/>
              <a:ea typeface="Meiryo UI" panose="020B0604030504040204" pitchFamily="50" charset="-128"/>
            </a:endParaRPr>
          </a:p>
        </p:txBody>
      </p:sp>
      <p:sp>
        <p:nvSpPr>
          <p:cNvPr id="4" name="角丸四角形 3"/>
          <p:cNvSpPr/>
          <p:nvPr/>
        </p:nvSpPr>
        <p:spPr>
          <a:xfrm>
            <a:off x="150059" y="870072"/>
            <a:ext cx="6010736" cy="609435"/>
          </a:xfrm>
          <a:prstGeom prst="roundRect">
            <a:avLst/>
          </a:prstGeom>
          <a:ln>
            <a:solidFill>
              <a:srgbClr val="0066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lstStyle/>
          <a:p>
            <a:r>
              <a:rPr lang="ja-JP" altLang="en-US" sz="1400" b="1" dirty="0" smtClean="0">
                <a:solidFill>
                  <a:schemeClr val="tx1"/>
                </a:solidFill>
                <a:latin typeface="Meiryo UI" panose="020B0604030504040204" pitchFamily="50" charset="-128"/>
                <a:ea typeface="Meiryo UI" panose="020B0604030504040204" pitchFamily="50" charset="-128"/>
              </a:rPr>
              <a:t>　ハートフル</a:t>
            </a:r>
            <a:r>
              <a:rPr lang="ja-JP" altLang="en-US" sz="1400" b="1" dirty="0">
                <a:solidFill>
                  <a:schemeClr val="tx1"/>
                </a:solidFill>
                <a:latin typeface="Meiryo UI" panose="020B0604030504040204" pitchFamily="50" charset="-128"/>
                <a:ea typeface="Meiryo UI" panose="020B0604030504040204" pitchFamily="50" charset="-128"/>
              </a:rPr>
              <a:t>条例</a:t>
            </a:r>
            <a:r>
              <a:rPr lang="ja-JP" altLang="en-US" sz="1400" b="1" dirty="0" smtClean="0">
                <a:solidFill>
                  <a:schemeClr val="tx1"/>
                </a:solidFill>
                <a:latin typeface="Meiryo UI" panose="020B0604030504040204" pitchFamily="50" charset="-128"/>
                <a:ea typeface="Meiryo UI" panose="020B0604030504040204" pitchFamily="50" charset="-128"/>
              </a:rPr>
              <a:t>に</a:t>
            </a:r>
            <a:r>
              <a:rPr lang="ja-JP" altLang="en-US" sz="1400" b="1" dirty="0">
                <a:solidFill>
                  <a:schemeClr val="tx1"/>
                </a:solidFill>
                <a:latin typeface="Meiryo UI" panose="020B0604030504040204" pitchFamily="50" charset="-128"/>
                <a:ea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rPr>
              <a:t>行政</a:t>
            </a:r>
            <a:r>
              <a:rPr lang="ja-JP" altLang="en-US" sz="1400" b="1" dirty="0">
                <a:solidFill>
                  <a:schemeClr val="tx1"/>
                </a:solidFill>
                <a:latin typeface="Meiryo UI" panose="020B0604030504040204" pitchFamily="50" charset="-128"/>
                <a:ea typeface="Meiryo UI" panose="020B0604030504040204" pitchFamily="50" charset="-128"/>
              </a:rPr>
              <a:t>の</a:t>
            </a:r>
            <a:r>
              <a:rPr lang="ja-JP" altLang="en-US" sz="1400" b="1" dirty="0" smtClean="0">
                <a:solidFill>
                  <a:schemeClr val="tx1"/>
                </a:solidFill>
                <a:latin typeface="Meiryo UI" panose="020B0604030504040204" pitchFamily="50" charset="-128"/>
                <a:ea typeface="Meiryo UI" panose="020B0604030504040204" pitchFamily="50" charset="-128"/>
              </a:rPr>
              <a:t>福祉化」の理念と取組</a:t>
            </a:r>
            <a:r>
              <a:rPr lang="ja-JP" altLang="en-US" sz="1400" b="1" dirty="0">
                <a:solidFill>
                  <a:schemeClr val="tx1"/>
                </a:solidFill>
                <a:latin typeface="Meiryo UI" panose="020B0604030504040204" pitchFamily="50" charset="-128"/>
                <a:ea typeface="Meiryo UI" panose="020B0604030504040204" pitchFamily="50" charset="-128"/>
              </a:rPr>
              <a:t>を加え、</a:t>
            </a:r>
            <a:r>
              <a:rPr lang="ja-JP" altLang="en-US" sz="1400" b="1" dirty="0" err="1">
                <a:solidFill>
                  <a:schemeClr val="tx1"/>
                </a:solidFill>
                <a:latin typeface="Meiryo UI" panose="020B0604030504040204" pitchFamily="50" charset="-128"/>
                <a:ea typeface="Meiryo UI" panose="020B0604030504040204" pitchFamily="50" charset="-128"/>
              </a:rPr>
              <a:t>障がい</a:t>
            </a:r>
            <a:r>
              <a:rPr lang="ja-JP" altLang="en-US" sz="1400" b="1" dirty="0">
                <a:solidFill>
                  <a:schemeClr val="tx1"/>
                </a:solidFill>
                <a:latin typeface="Meiryo UI" panose="020B0604030504040204" pitchFamily="50" charset="-128"/>
                <a:ea typeface="Meiryo UI" panose="020B0604030504040204" pitchFamily="50" charset="-128"/>
              </a:rPr>
              <a:t>者を</a:t>
            </a:r>
            <a:r>
              <a:rPr lang="ja-JP" altLang="en-US" sz="1400" b="1" dirty="0" smtClean="0">
                <a:solidFill>
                  <a:schemeClr val="tx1"/>
                </a:solidFill>
                <a:latin typeface="Meiryo UI" panose="020B0604030504040204" pitchFamily="50" charset="-128"/>
                <a:ea typeface="Meiryo UI" panose="020B0604030504040204" pitchFamily="50" charset="-128"/>
              </a:rPr>
              <a:t>はじめ</a:t>
            </a:r>
            <a:endParaRPr lang="en-US" altLang="ja-JP" sz="1400" b="1" dirty="0" smtClean="0">
              <a:solidFill>
                <a:schemeClr val="tx1"/>
              </a:solidFill>
              <a:latin typeface="Meiryo UI" panose="020B0604030504040204" pitchFamily="50" charset="-128"/>
              <a:ea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rPr>
              <a:t>　就職</a:t>
            </a:r>
            <a:r>
              <a:rPr lang="ja-JP" altLang="en-US" sz="1400" b="1" dirty="0">
                <a:solidFill>
                  <a:schemeClr val="tx1"/>
                </a:solidFill>
                <a:latin typeface="Meiryo UI" panose="020B0604030504040204" pitchFamily="50" charset="-128"/>
                <a:ea typeface="Meiryo UI" panose="020B0604030504040204" pitchFamily="50" charset="-128"/>
              </a:rPr>
              <a:t>困難者の雇用・就労支援をオール大阪で</a:t>
            </a:r>
            <a:r>
              <a:rPr lang="ja-JP" altLang="en-US" sz="1400" b="1" dirty="0" smtClean="0">
                <a:solidFill>
                  <a:schemeClr val="tx1"/>
                </a:solidFill>
                <a:latin typeface="Meiryo UI" panose="020B0604030504040204" pitchFamily="50" charset="-128"/>
                <a:ea typeface="Meiryo UI" panose="020B0604030504040204" pitchFamily="50" charset="-128"/>
              </a:rPr>
              <a:t>推進。「大阪の福祉化」をめざ</a:t>
            </a:r>
            <a:r>
              <a:rPr lang="ja-JP" altLang="en-US" sz="1400" b="1" dirty="0">
                <a:solidFill>
                  <a:schemeClr val="tx1"/>
                </a:solidFill>
                <a:latin typeface="Meiryo UI" panose="020B0604030504040204" pitchFamily="50" charset="-128"/>
                <a:ea typeface="Meiryo UI" panose="020B0604030504040204" pitchFamily="50" charset="-128"/>
              </a:rPr>
              <a:t>す</a:t>
            </a: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6471841" y="3273906"/>
            <a:ext cx="6285415" cy="6268383"/>
          </a:xfrm>
          <a:prstGeom prst="rect">
            <a:avLst/>
          </a:prstGeom>
        </p:spPr>
        <p:txBody>
          <a:bodyPr wrap="square">
            <a:spAutoFit/>
          </a:bodyPr>
          <a:lstStyle/>
          <a:p>
            <a:pPr>
              <a:lnSpc>
                <a:spcPct val="150000"/>
              </a:lnSpc>
            </a:pPr>
            <a:r>
              <a:rPr lang="ja-JP" altLang="en-US" sz="1200" b="1" dirty="0" smtClean="0">
                <a:latin typeface="Meiryo UI" panose="020B0604030504040204" pitchFamily="50" charset="-128"/>
                <a:ea typeface="Meiryo UI" panose="020B0604030504040204" pitchFamily="50" charset="-128"/>
              </a:rPr>
              <a:t>１　前文・第１章</a:t>
            </a:r>
            <a:r>
              <a:rPr lang="ja-JP" altLang="en-US" sz="1200" b="1" dirty="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総則</a:t>
            </a:r>
            <a:endParaRPr lang="en-US" altLang="ja-JP" sz="1200" b="1" dirty="0" smtClean="0">
              <a:latin typeface="Meiryo UI" panose="020B0604030504040204" pitchFamily="50" charset="-128"/>
              <a:ea typeface="Meiryo UI" panose="020B0604030504040204" pitchFamily="50" charset="-128"/>
            </a:endParaRPr>
          </a:p>
          <a:p>
            <a:r>
              <a:rPr lang="ja-JP" altLang="en-US" sz="1200" b="1" u="sng" dirty="0">
                <a:latin typeface="Meiryo UI" panose="020B0604030504040204" pitchFamily="50" charset="-128"/>
                <a:ea typeface="Meiryo UI" panose="020B0604030504040204" pitchFamily="50" charset="-128"/>
              </a:rPr>
              <a:t>ひとり親、生活困窮者</a:t>
            </a:r>
            <a:r>
              <a:rPr lang="ja-JP" altLang="en-US" sz="1200" b="1" u="sng" dirty="0" smtClean="0">
                <a:latin typeface="Meiryo UI" panose="020B0604030504040204" pitchFamily="50" charset="-128"/>
                <a:ea typeface="Meiryo UI" panose="020B0604030504040204" pitchFamily="50" charset="-128"/>
              </a:rPr>
              <a:t>など対象を拡大し、</a:t>
            </a:r>
            <a:r>
              <a:rPr lang="ja-JP" altLang="en-US" sz="1200" b="1" u="sng" dirty="0" err="1" smtClean="0">
                <a:latin typeface="Meiryo UI" panose="020B0604030504040204" pitchFamily="50" charset="-128"/>
                <a:ea typeface="Meiryo UI" panose="020B0604030504040204" pitchFamily="50" charset="-128"/>
              </a:rPr>
              <a:t>障がい</a:t>
            </a:r>
            <a:r>
              <a:rPr lang="ja-JP" altLang="en-US" sz="1200" b="1" u="sng" dirty="0" smtClean="0">
                <a:latin typeface="Meiryo UI" panose="020B0604030504040204" pitchFamily="50" charset="-128"/>
                <a:ea typeface="Meiryo UI" panose="020B0604030504040204" pitchFamily="50" charset="-128"/>
              </a:rPr>
              <a:t>者を含む就職困難者の</a:t>
            </a:r>
            <a:r>
              <a:rPr lang="ja-JP" altLang="ja-JP" sz="1200" b="1" u="sng" dirty="0" smtClean="0">
                <a:latin typeface="Meiryo UI" panose="020B0604030504040204" pitchFamily="50" charset="-128"/>
                <a:ea typeface="Meiryo UI" panose="020B0604030504040204" pitchFamily="50" charset="-128"/>
              </a:rPr>
              <a:t>雇用・就労支援を進めるための基本理念や府や事業主等の責務</a:t>
            </a:r>
            <a:r>
              <a:rPr lang="ja-JP" altLang="en-US" sz="1200" b="1" u="sng" dirty="0" smtClean="0">
                <a:latin typeface="Meiryo UI" panose="020B0604030504040204" pitchFamily="50" charset="-128"/>
                <a:ea typeface="Meiryo UI" panose="020B0604030504040204" pitchFamily="50" charset="-128"/>
              </a:rPr>
              <a:t>を規定</a:t>
            </a:r>
            <a:r>
              <a:rPr lang="ja-JP" altLang="en-US" sz="1100" dirty="0" smtClean="0">
                <a:latin typeface="Meiryo UI" panose="020B0604030504040204" pitchFamily="50" charset="-128"/>
                <a:ea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endParaRPr>
          </a:p>
          <a:p>
            <a:endParaRPr lang="en-US" altLang="ja-JP" sz="500" dirty="0" smtClean="0">
              <a:latin typeface="Meiryo UI" panose="020B0604030504040204" pitchFamily="50" charset="-128"/>
              <a:ea typeface="Meiryo UI" panose="020B0604030504040204" pitchFamily="50" charset="-128"/>
            </a:endParaRPr>
          </a:p>
          <a:p>
            <a:pPr marL="171450" indent="-171450">
              <a:buFont typeface="Meiryo UI" panose="020B0604030504040204" pitchFamily="50" charset="-128"/>
              <a:buChar char="○"/>
            </a:pPr>
            <a:r>
              <a:rPr lang="ja-JP" altLang="en-US" sz="1100" dirty="0" smtClean="0">
                <a:latin typeface="Meiryo UI" panose="020B0604030504040204" pitchFamily="50" charset="-128"/>
                <a:ea typeface="Meiryo UI" panose="020B0604030504040204" pitchFamily="50" charset="-128"/>
              </a:rPr>
              <a:t>条例名称、目的（第１条）、基本理念（第２条）等</a:t>
            </a:r>
            <a:r>
              <a:rPr lang="ja-JP" altLang="en-US" sz="1100" dirty="0">
                <a:latin typeface="Meiryo UI" panose="020B0604030504040204" pitchFamily="50" charset="-128"/>
                <a:ea typeface="Meiryo UI" panose="020B0604030504040204" pitchFamily="50" charset="-128"/>
              </a:rPr>
              <a:t>において対象を就職困難者に</a:t>
            </a:r>
            <a:r>
              <a:rPr lang="ja-JP" altLang="en-US" sz="1100" dirty="0" smtClean="0">
                <a:latin typeface="Meiryo UI" panose="020B0604030504040204" pitchFamily="50" charset="-128"/>
                <a:ea typeface="Meiryo UI" panose="020B0604030504040204" pitchFamily="50" charset="-128"/>
              </a:rPr>
              <a:t>拡大（</a:t>
            </a:r>
            <a:r>
              <a:rPr lang="en-US" altLang="ja-JP" sz="1100" dirty="0" smtClean="0">
                <a:latin typeface="Meiryo UI" panose="020B0604030504040204" pitchFamily="50" charset="-128"/>
                <a:ea typeface="Meiryo UI" panose="020B0604030504040204" pitchFamily="50" charset="-128"/>
              </a:rPr>
              <a:t>※</a:t>
            </a:r>
            <a:r>
              <a:rPr lang="ja-JP" altLang="en-US" sz="1100" dirty="0" err="1">
                <a:latin typeface="Meiryo UI" panose="020B0604030504040204" pitchFamily="50" charset="-128"/>
                <a:ea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rPr>
              <a:t>者を含む就職困難者を、「</a:t>
            </a:r>
            <a:r>
              <a:rPr lang="ja-JP" altLang="en-US" sz="1100" dirty="0" smtClean="0">
                <a:latin typeface="Meiryo UI" panose="020B0604030504040204" pitchFamily="50" charset="-128"/>
                <a:ea typeface="Meiryo UI" panose="020B0604030504040204" pitchFamily="50" charset="-128"/>
              </a:rPr>
              <a:t>障がい者等」と規定）</a:t>
            </a:r>
            <a:endParaRPr lang="en-US" altLang="ja-JP" sz="1100" dirty="0" smtClean="0">
              <a:latin typeface="Meiryo UI" panose="020B0604030504040204" pitchFamily="50" charset="-128"/>
              <a:ea typeface="Meiryo UI" panose="020B0604030504040204" pitchFamily="50" charset="-128"/>
            </a:endParaRPr>
          </a:p>
          <a:p>
            <a:pPr marL="171450" indent="-171450">
              <a:spcBef>
                <a:spcPts val="600"/>
              </a:spcBef>
              <a:buFont typeface="Meiryo UI" panose="020B0604030504040204" pitchFamily="50" charset="-128"/>
              <a:buChar char="○"/>
            </a:pPr>
            <a:r>
              <a:rPr lang="ja-JP" altLang="en-US" sz="1100" dirty="0" smtClean="0">
                <a:latin typeface="Meiryo UI" panose="020B0604030504040204" pitchFamily="50" charset="-128"/>
                <a:ea typeface="Meiryo UI" panose="020B0604030504040204" pitchFamily="50" charset="-128"/>
              </a:rPr>
              <a:t>事業</a:t>
            </a:r>
            <a:r>
              <a:rPr lang="ja-JP" altLang="en-US" sz="1100" dirty="0">
                <a:latin typeface="Meiryo UI" panose="020B0604030504040204" pitchFamily="50" charset="-128"/>
                <a:ea typeface="Meiryo UI" panose="020B0604030504040204" pitchFamily="50" charset="-128"/>
              </a:rPr>
              <a:t>主の責務を</a:t>
            </a:r>
            <a:r>
              <a:rPr lang="ja-JP" altLang="en-US" sz="1100" dirty="0" smtClean="0">
                <a:latin typeface="Meiryo UI" panose="020B0604030504040204" pitchFamily="50" charset="-128"/>
                <a:ea typeface="Meiryo UI" panose="020B0604030504040204" pitchFamily="50" charset="-128"/>
              </a:rPr>
              <a:t>規定（第４条）</a:t>
            </a:r>
            <a:endParaRPr lang="en-US" altLang="ja-JP" sz="1100" dirty="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a:t>
            </a:r>
            <a:r>
              <a:rPr lang="ja-JP" altLang="en-US" sz="1100" dirty="0" err="1" smtClean="0">
                <a:latin typeface="Meiryo UI" panose="020B0604030504040204" pitchFamily="50" charset="-128"/>
                <a:ea typeface="Meiryo UI" panose="020B0604030504040204" pitchFamily="50" charset="-128"/>
              </a:rPr>
              <a:t>障がい</a:t>
            </a:r>
            <a:r>
              <a:rPr lang="ja-JP" altLang="en-US" sz="1100" dirty="0" smtClean="0">
                <a:latin typeface="Meiryo UI" panose="020B0604030504040204" pitchFamily="50" charset="-128"/>
                <a:ea typeface="Meiryo UI" panose="020B0604030504040204" pitchFamily="50" charset="-128"/>
              </a:rPr>
              <a:t>者</a:t>
            </a:r>
            <a:r>
              <a:rPr lang="ja-JP" altLang="en-US" sz="1100" dirty="0">
                <a:latin typeface="Meiryo UI" panose="020B0604030504040204" pitchFamily="50" charset="-128"/>
                <a:ea typeface="Meiryo UI" panose="020B0604030504040204" pitchFamily="50" charset="-128"/>
              </a:rPr>
              <a:t>以外の就職することが困難な者について、雇用の機会の創出及び拡大を</a:t>
            </a:r>
            <a:r>
              <a:rPr lang="ja-JP" altLang="en-US" sz="1100" dirty="0" smtClean="0">
                <a:latin typeface="Meiryo UI" panose="020B0604030504040204" pitchFamily="50" charset="-128"/>
                <a:ea typeface="Meiryo UI" panose="020B0604030504040204" pitchFamily="50" charset="-128"/>
              </a:rPr>
              <a:t>図る</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一人一人</a:t>
            </a:r>
            <a:r>
              <a:rPr lang="ja-JP" altLang="en-US" sz="1100" dirty="0">
                <a:latin typeface="Meiryo UI" panose="020B0604030504040204" pitchFamily="50" charset="-128"/>
                <a:ea typeface="Meiryo UI" panose="020B0604030504040204" pitchFamily="50" charset="-128"/>
              </a:rPr>
              <a:t>の事情に配慮しながら働きやすい職場環境を整備し、府が実施する施策に</a:t>
            </a:r>
            <a:r>
              <a:rPr lang="ja-JP" altLang="en-US" sz="1100" dirty="0" smtClean="0">
                <a:latin typeface="Meiryo UI" panose="020B0604030504040204" pitchFamily="50" charset="-128"/>
                <a:ea typeface="Meiryo UI" panose="020B0604030504040204" pitchFamily="50" charset="-128"/>
              </a:rPr>
              <a:t>協力</a:t>
            </a:r>
            <a:endParaRPr lang="en-US" altLang="ja-JP" sz="1100" dirty="0" smtClean="0">
              <a:latin typeface="Meiryo UI" panose="020B0604030504040204" pitchFamily="50" charset="-128"/>
              <a:ea typeface="Meiryo UI" panose="020B0604030504040204" pitchFamily="50" charset="-128"/>
            </a:endParaRPr>
          </a:p>
          <a:p>
            <a:endParaRPr lang="ja-JP" altLang="en-US" sz="400" dirty="0" smtClean="0">
              <a:latin typeface="Meiryo UI" panose="020B0604030504040204" pitchFamily="50" charset="-128"/>
              <a:ea typeface="Meiryo UI" panose="020B0604030504040204" pitchFamily="50" charset="-128"/>
            </a:endParaRPr>
          </a:p>
          <a:p>
            <a:pPr>
              <a:spcBef>
                <a:spcPts val="600"/>
              </a:spcBef>
            </a:pPr>
            <a:r>
              <a:rPr lang="ja-JP" altLang="en-US" sz="1200" b="1" dirty="0" smtClean="0">
                <a:latin typeface="Meiryo UI" panose="020B0604030504040204" pitchFamily="50" charset="-128"/>
                <a:ea typeface="Meiryo UI" panose="020B0604030504040204" pitchFamily="50" charset="-128"/>
              </a:rPr>
              <a:t>２　第２章　</a:t>
            </a:r>
            <a:r>
              <a:rPr lang="ja-JP" altLang="en-US" sz="1200" b="1" dirty="0" err="1" smtClean="0">
                <a:latin typeface="Meiryo UI" panose="020B0604030504040204" pitchFamily="50" charset="-128"/>
                <a:ea typeface="Meiryo UI" panose="020B0604030504040204" pitchFamily="50" charset="-128"/>
              </a:rPr>
              <a:t>障がい</a:t>
            </a:r>
            <a:r>
              <a:rPr lang="ja-JP" altLang="en-US" sz="1200" b="1" dirty="0" smtClean="0">
                <a:latin typeface="Meiryo UI" panose="020B0604030504040204" pitchFamily="50" charset="-128"/>
                <a:ea typeface="Meiryo UI" panose="020B0604030504040204" pitchFamily="50" charset="-128"/>
              </a:rPr>
              <a:t>者等の雇用の促進等と就労の支援に関する施策</a:t>
            </a:r>
            <a:endParaRPr lang="en-US" altLang="ja-JP" sz="1200" b="1" dirty="0" smtClean="0">
              <a:latin typeface="Meiryo UI" panose="020B0604030504040204" pitchFamily="50" charset="-128"/>
              <a:ea typeface="Meiryo UI" panose="020B0604030504040204" pitchFamily="50" charset="-128"/>
            </a:endParaRPr>
          </a:p>
          <a:p>
            <a:pPr>
              <a:spcBef>
                <a:spcPts val="600"/>
              </a:spcBef>
            </a:pPr>
            <a:r>
              <a:rPr lang="ja-JP" altLang="en-US" sz="1200" b="1" u="sng" dirty="0" smtClean="0">
                <a:latin typeface="Meiryo UI" panose="020B0604030504040204" pitchFamily="50" charset="-128"/>
                <a:ea typeface="Meiryo UI" panose="020B0604030504040204" pitchFamily="50" charset="-128"/>
              </a:rPr>
              <a:t>公</a:t>
            </a:r>
            <a:r>
              <a:rPr lang="ja-JP" altLang="en-US" sz="1200" b="1" u="sng" dirty="0">
                <a:latin typeface="Meiryo UI" panose="020B0604030504040204" pitchFamily="50" charset="-128"/>
                <a:ea typeface="Meiryo UI" panose="020B0604030504040204" pitchFamily="50" charset="-128"/>
              </a:rPr>
              <a:t>契約における就職困難者の就労支援の</a:t>
            </a:r>
            <a:r>
              <a:rPr lang="ja-JP" altLang="en-US" sz="1200" b="1" u="sng" dirty="0" smtClean="0">
                <a:latin typeface="Meiryo UI" panose="020B0604030504040204" pitchFamily="50" charset="-128"/>
                <a:ea typeface="Meiryo UI" panose="020B0604030504040204" pitchFamily="50" charset="-128"/>
              </a:rPr>
              <a:t>推進その他府施策を規定</a:t>
            </a:r>
          </a:p>
          <a:p>
            <a:pPr marL="171450" indent="-171450">
              <a:spcBef>
                <a:spcPts val="600"/>
              </a:spcBef>
              <a:buFont typeface="Meiryo UI" panose="020B0604030504040204" pitchFamily="50" charset="-128"/>
              <a:buChar char="○"/>
            </a:pPr>
            <a:r>
              <a:rPr lang="ja-JP" altLang="en-US" sz="1100" dirty="0" err="1" smtClean="0">
                <a:latin typeface="Meiryo UI" panose="020B0604030504040204" pitchFamily="50" charset="-128"/>
                <a:ea typeface="Meiryo UI" panose="020B0604030504040204" pitchFamily="50" charset="-128"/>
              </a:rPr>
              <a:t>障</a:t>
            </a:r>
            <a:r>
              <a:rPr lang="ja-JP" altLang="en-US" sz="1100" dirty="0" err="1">
                <a:latin typeface="Meiryo UI" panose="020B0604030504040204" pitchFamily="50" charset="-128"/>
                <a:ea typeface="Meiryo UI" panose="020B0604030504040204" pitchFamily="50" charset="-128"/>
              </a:rPr>
              <a:t>がい</a:t>
            </a:r>
            <a:r>
              <a:rPr lang="ja-JP" altLang="en-US" sz="1100" dirty="0">
                <a:latin typeface="Meiryo UI" panose="020B0604030504040204" pitchFamily="50" charset="-128"/>
                <a:ea typeface="Meiryo UI" panose="020B0604030504040204" pitchFamily="50" charset="-128"/>
              </a:rPr>
              <a:t>者等の継続雇用のため、事業主における環境整備を支援する</a:t>
            </a:r>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障がい者等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の職場</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環境整備等支援組織</a:t>
            </a:r>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を</a:t>
            </a:r>
            <a:r>
              <a:rPr lang="ja-JP" altLang="en-US" sz="1100" dirty="0" smtClean="0">
                <a:latin typeface="Meiryo UI" panose="020B0604030504040204" pitchFamily="50" charset="-128"/>
                <a:ea typeface="Meiryo UI" panose="020B0604030504040204" pitchFamily="50" charset="-128"/>
              </a:rPr>
              <a:t>認定（第</a:t>
            </a:r>
            <a:r>
              <a:rPr lang="en-US" altLang="ja-JP" sz="1100" dirty="0" smtClean="0">
                <a:latin typeface="Meiryo UI" panose="020B0604030504040204" pitchFamily="50" charset="-128"/>
                <a:ea typeface="Meiryo UI" panose="020B0604030504040204" pitchFamily="50" charset="-128"/>
              </a:rPr>
              <a:t>11</a:t>
            </a:r>
            <a:r>
              <a:rPr lang="ja-JP" altLang="en-US" sz="1100" dirty="0" smtClean="0">
                <a:latin typeface="Meiryo UI" panose="020B0604030504040204" pitchFamily="50" charset="-128"/>
                <a:ea typeface="Meiryo UI" panose="020B0604030504040204" pitchFamily="50" charset="-128"/>
              </a:rPr>
              <a:t>条の２）</a:t>
            </a:r>
            <a:endParaRPr lang="en-US" altLang="ja-JP" sz="1100" dirty="0" smtClean="0">
              <a:latin typeface="Meiryo UI" panose="020B0604030504040204" pitchFamily="50" charset="-128"/>
              <a:ea typeface="Meiryo UI" panose="020B0604030504040204" pitchFamily="50" charset="-128"/>
            </a:endParaRPr>
          </a:p>
          <a:p>
            <a:pPr marL="171450" indent="-171450">
              <a:spcBef>
                <a:spcPts val="600"/>
              </a:spcBef>
              <a:buFont typeface="Meiryo UI" panose="020B0604030504040204" pitchFamily="50" charset="-128"/>
              <a:buChar char="○"/>
            </a:pPr>
            <a:r>
              <a:rPr lang="ja-JP" altLang="en-US" sz="1100" dirty="0" smtClean="0">
                <a:latin typeface="Meiryo UI" panose="020B0604030504040204" pitchFamily="50" charset="-128"/>
                <a:ea typeface="Meiryo UI" panose="020B0604030504040204" pitchFamily="50" charset="-128"/>
              </a:rPr>
              <a:t>総合</a:t>
            </a:r>
            <a:r>
              <a:rPr lang="ja-JP" altLang="en-US" sz="1100" dirty="0">
                <a:latin typeface="Meiryo UI" panose="020B0604030504040204" pitchFamily="50" charset="-128"/>
                <a:ea typeface="Meiryo UI" panose="020B0604030504040204" pitchFamily="50" charset="-128"/>
              </a:rPr>
              <a:t>評価一般競争</a:t>
            </a:r>
            <a:r>
              <a:rPr lang="ja-JP" altLang="en-US" sz="1100" dirty="0" smtClean="0">
                <a:latin typeface="Meiryo UI" panose="020B0604030504040204" pitchFamily="50" charset="-128"/>
                <a:ea typeface="Meiryo UI" panose="020B0604030504040204" pitchFamily="50" charset="-128"/>
              </a:rPr>
              <a:t>入札等の公契約等に</a:t>
            </a:r>
            <a:r>
              <a:rPr lang="ja-JP" altLang="en-US" sz="1100" dirty="0">
                <a:latin typeface="Meiryo UI" panose="020B0604030504040204" pitchFamily="50" charset="-128"/>
                <a:ea typeface="Meiryo UI" panose="020B0604030504040204" pitchFamily="50" charset="-128"/>
              </a:rPr>
              <a:t>おいて</a:t>
            </a:r>
            <a:r>
              <a:rPr lang="ja-JP" altLang="en-US" sz="1100" dirty="0" smtClean="0">
                <a:latin typeface="Meiryo UI" panose="020B0604030504040204" pitchFamily="50" charset="-128"/>
                <a:ea typeface="Meiryo UI" panose="020B0604030504040204" pitchFamily="50" charset="-128"/>
              </a:rPr>
              <a:t>、事業主が</a:t>
            </a:r>
            <a:r>
              <a:rPr lang="ja-JP" altLang="en-US" sz="1100" dirty="0" err="1" smtClean="0">
                <a:latin typeface="Meiryo UI" panose="020B0604030504040204" pitchFamily="50" charset="-128"/>
                <a:ea typeface="Meiryo UI" panose="020B0604030504040204" pitchFamily="50" charset="-128"/>
              </a:rPr>
              <a:t>障</a:t>
            </a:r>
            <a:r>
              <a:rPr lang="ja-JP" altLang="en-US" sz="1100" dirty="0" err="1">
                <a:latin typeface="Meiryo UI" panose="020B0604030504040204" pitchFamily="50" charset="-128"/>
                <a:ea typeface="Meiryo UI" panose="020B0604030504040204" pitchFamily="50" charset="-128"/>
              </a:rPr>
              <a:t>がい</a:t>
            </a:r>
            <a:r>
              <a:rPr lang="ja-JP" altLang="en-US" sz="1100" dirty="0">
                <a:latin typeface="Meiryo UI" panose="020B0604030504040204" pitchFamily="50" charset="-128"/>
                <a:ea typeface="Meiryo UI" panose="020B0604030504040204" pitchFamily="50" charset="-128"/>
              </a:rPr>
              <a:t>者等</a:t>
            </a:r>
            <a:r>
              <a:rPr lang="ja-JP" altLang="en-US" sz="1100" dirty="0" smtClean="0">
                <a:latin typeface="Meiryo UI" panose="020B0604030504040204" pitchFamily="50" charset="-128"/>
                <a:ea typeface="Meiryo UI" panose="020B0604030504040204" pitchFamily="50" charset="-128"/>
              </a:rPr>
              <a:t>の雇用・就労支援に資する取組を行っていることを勘案（</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障がい者等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の職場</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環境整備等支援組織</a:t>
            </a:r>
            <a:r>
              <a:rPr lang="ja-JP" altLang="en-US" sz="1100" dirty="0" smtClean="0">
                <a:latin typeface="Meiryo UI" panose="020B0604030504040204" pitchFamily="50" charset="-128"/>
                <a:ea typeface="Meiryo UI" panose="020B0604030504040204" pitchFamily="50" charset="-128"/>
              </a:rPr>
              <a:t>の活用を含む）（</a:t>
            </a:r>
            <a:r>
              <a:rPr lang="ja-JP" altLang="en-US" sz="1100" dirty="0">
                <a:latin typeface="Meiryo UI" panose="020B0604030504040204" pitchFamily="50" charset="-128"/>
                <a:ea typeface="Meiryo UI" panose="020B0604030504040204" pitchFamily="50" charset="-128"/>
              </a:rPr>
              <a:t>第</a:t>
            </a:r>
            <a:r>
              <a:rPr lang="en-US" altLang="ja-JP" sz="1100" dirty="0">
                <a:latin typeface="Meiryo UI" panose="020B0604030504040204" pitchFamily="50" charset="-128"/>
                <a:ea typeface="Meiryo UI" panose="020B0604030504040204" pitchFamily="50" charset="-128"/>
              </a:rPr>
              <a:t>12</a:t>
            </a:r>
            <a:r>
              <a:rPr lang="ja-JP" altLang="en-US" sz="1100" dirty="0">
                <a:latin typeface="Meiryo UI" panose="020B0604030504040204" pitchFamily="50" charset="-128"/>
                <a:ea typeface="Meiryo UI" panose="020B0604030504040204" pitchFamily="50" charset="-128"/>
              </a:rPr>
              <a:t>条の２</a:t>
            </a:r>
            <a:r>
              <a:rPr lang="ja-JP" altLang="en-US" sz="1100" dirty="0" smtClean="0">
                <a:latin typeface="Meiryo UI" panose="020B0604030504040204" pitchFamily="50" charset="-128"/>
                <a:ea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endParaRPr>
          </a:p>
          <a:p>
            <a:pPr marL="171450" indent="-171450">
              <a:spcBef>
                <a:spcPts val="600"/>
              </a:spcBef>
              <a:buFont typeface="Meiryo UI" panose="020B0604030504040204" pitchFamily="50" charset="-128"/>
              <a:buChar char="○"/>
            </a:pPr>
            <a:r>
              <a:rPr lang="ja-JP" altLang="en-US" sz="1100" dirty="0">
                <a:latin typeface="Meiryo UI" panose="020B0604030504040204" pitchFamily="50" charset="-128"/>
                <a:ea typeface="Meiryo UI" panose="020B0604030504040204" pitchFamily="50" charset="-128"/>
              </a:rPr>
              <a:t>職員の採用について、府は、</a:t>
            </a:r>
            <a:r>
              <a:rPr lang="ja-JP" altLang="en-US" sz="1100" dirty="0" err="1">
                <a:latin typeface="Meiryo UI" panose="020B0604030504040204" pitchFamily="50" charset="-128"/>
                <a:ea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rPr>
              <a:t>者以外の就職が困難な者についても、採用の機会の創出及び拡大</a:t>
            </a:r>
            <a:r>
              <a:rPr lang="ja-JP" altLang="en-US" sz="1100" dirty="0" smtClean="0">
                <a:latin typeface="Meiryo UI" panose="020B0604030504040204" pitchFamily="50" charset="-128"/>
                <a:ea typeface="Meiryo UI" panose="020B0604030504040204" pitchFamily="50" charset="-128"/>
              </a:rPr>
              <a:t>に向けた</a:t>
            </a:r>
            <a:r>
              <a:rPr lang="ja-JP" altLang="en-US" sz="1100" dirty="0">
                <a:latin typeface="Meiryo UI" panose="020B0604030504040204" pitchFamily="50" charset="-128"/>
                <a:ea typeface="Meiryo UI" panose="020B0604030504040204" pitchFamily="50" charset="-128"/>
              </a:rPr>
              <a:t>環境整備を図るよう努めることを</a:t>
            </a:r>
            <a:r>
              <a:rPr lang="ja-JP" altLang="en-US" sz="1100" dirty="0" smtClean="0">
                <a:latin typeface="Meiryo UI" panose="020B0604030504040204" pitchFamily="50" charset="-128"/>
                <a:ea typeface="Meiryo UI" panose="020B0604030504040204" pitchFamily="50" charset="-128"/>
              </a:rPr>
              <a:t>規定（第</a:t>
            </a:r>
            <a:r>
              <a:rPr lang="en-US" altLang="ja-JP" sz="1100" dirty="0" smtClean="0">
                <a:latin typeface="Meiryo UI" panose="020B0604030504040204" pitchFamily="50" charset="-128"/>
                <a:ea typeface="Meiryo UI" panose="020B0604030504040204" pitchFamily="50" charset="-128"/>
              </a:rPr>
              <a:t>13</a:t>
            </a:r>
            <a:r>
              <a:rPr lang="ja-JP" altLang="en-US" sz="1100" dirty="0" smtClean="0">
                <a:latin typeface="Meiryo UI" panose="020B0604030504040204" pitchFamily="50" charset="-128"/>
                <a:ea typeface="Meiryo UI" panose="020B0604030504040204" pitchFamily="50" charset="-128"/>
              </a:rPr>
              <a:t>条第２項）</a:t>
            </a:r>
            <a:endParaRPr lang="en-US" altLang="ja-JP" sz="1100" dirty="0" smtClean="0">
              <a:latin typeface="Meiryo UI" panose="020B0604030504040204" pitchFamily="50" charset="-128"/>
              <a:ea typeface="Meiryo UI" panose="020B0604030504040204" pitchFamily="50" charset="-128"/>
            </a:endParaRPr>
          </a:p>
          <a:p>
            <a:pPr marL="171450" indent="-171450">
              <a:spcBef>
                <a:spcPts val="600"/>
              </a:spcBef>
              <a:buFont typeface="Meiryo UI" panose="020B0604030504040204" pitchFamily="50" charset="-128"/>
              <a:buChar char="○"/>
            </a:pPr>
            <a:r>
              <a:rPr lang="ja-JP" altLang="en-US" sz="1100" dirty="0">
                <a:latin typeface="Meiryo UI" panose="020B0604030504040204" pitchFamily="50" charset="-128"/>
                <a:ea typeface="Meiryo UI" panose="020B0604030504040204" pitchFamily="50" charset="-128"/>
              </a:rPr>
              <a:t>ひとり親雇用を進める事業主への表彰制度を</a:t>
            </a:r>
            <a:r>
              <a:rPr lang="ja-JP" altLang="en-US" sz="1100" dirty="0" smtClean="0">
                <a:latin typeface="Meiryo UI" panose="020B0604030504040204" pitchFamily="50" charset="-128"/>
                <a:ea typeface="Meiryo UI" panose="020B0604030504040204" pitchFamily="50" charset="-128"/>
              </a:rPr>
              <a:t>新設（</a:t>
            </a:r>
            <a:r>
              <a:rPr lang="ja-JP" altLang="en-US" sz="1100" dirty="0">
                <a:latin typeface="Meiryo UI" panose="020B0604030504040204" pitchFamily="50" charset="-128"/>
                <a:ea typeface="Meiryo UI" panose="020B0604030504040204" pitchFamily="50" charset="-128"/>
              </a:rPr>
              <a:t>第</a:t>
            </a:r>
            <a:r>
              <a:rPr lang="en-US" altLang="ja-JP" sz="1100" dirty="0">
                <a:latin typeface="Meiryo UI" panose="020B0604030504040204" pitchFamily="50" charset="-128"/>
                <a:ea typeface="Meiryo UI" panose="020B0604030504040204" pitchFamily="50" charset="-128"/>
              </a:rPr>
              <a:t>15</a:t>
            </a:r>
            <a:r>
              <a:rPr lang="ja-JP" altLang="en-US" sz="1100" dirty="0">
                <a:latin typeface="Meiryo UI" panose="020B0604030504040204" pitchFamily="50" charset="-128"/>
                <a:ea typeface="Meiryo UI" panose="020B0604030504040204" pitchFamily="50" charset="-128"/>
              </a:rPr>
              <a:t>条</a:t>
            </a:r>
            <a:r>
              <a:rPr lang="ja-JP" altLang="en-US" sz="1100" dirty="0" smtClean="0">
                <a:latin typeface="Meiryo UI" panose="020B0604030504040204" pitchFamily="50" charset="-128"/>
                <a:ea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endParaRPr>
          </a:p>
          <a:p>
            <a:pPr marL="171450" indent="-171450">
              <a:spcBef>
                <a:spcPts val="600"/>
              </a:spcBef>
              <a:buFont typeface="Meiryo UI" panose="020B0604030504040204" pitchFamily="50" charset="-128"/>
              <a:buChar char="○"/>
            </a:pPr>
            <a:endParaRPr lang="en-US" altLang="ja-JP" sz="1100" dirty="0" smtClean="0">
              <a:latin typeface="Meiryo UI" panose="020B0604030504040204" pitchFamily="50" charset="-128"/>
              <a:ea typeface="Meiryo UI" panose="020B0604030504040204" pitchFamily="50" charset="-128"/>
            </a:endParaRPr>
          </a:p>
          <a:p>
            <a:pPr marL="171450" indent="-171450">
              <a:spcBef>
                <a:spcPts val="600"/>
              </a:spcBef>
              <a:buFont typeface="Meiryo UI" panose="020B0604030504040204" pitchFamily="50" charset="-128"/>
              <a:buChar char="○"/>
            </a:pPr>
            <a:endParaRPr lang="en-US" altLang="ja-JP" sz="1100" dirty="0">
              <a:latin typeface="Meiryo UI" panose="020B0604030504040204" pitchFamily="50" charset="-128"/>
              <a:ea typeface="Meiryo UI" panose="020B0604030504040204" pitchFamily="50" charset="-128"/>
            </a:endParaRPr>
          </a:p>
          <a:p>
            <a:pPr marL="171450" indent="-171450">
              <a:spcBef>
                <a:spcPts val="600"/>
              </a:spcBef>
              <a:buFont typeface="Meiryo UI" panose="020B0604030504040204" pitchFamily="50" charset="-128"/>
              <a:buChar char="○"/>
            </a:pPr>
            <a:endParaRPr lang="en-US" altLang="ja-JP" sz="2400" dirty="0">
              <a:latin typeface="Meiryo UI" panose="020B0604030504040204" pitchFamily="50" charset="-128"/>
              <a:ea typeface="Meiryo UI" panose="020B0604030504040204" pitchFamily="50" charset="-128"/>
            </a:endParaRPr>
          </a:p>
          <a:p>
            <a:pPr marL="171450" indent="-171450">
              <a:spcBef>
                <a:spcPts val="600"/>
              </a:spcBef>
              <a:buFont typeface="Meiryo UI" panose="020B0604030504040204" pitchFamily="50" charset="-128"/>
              <a:buChar char="○"/>
            </a:pPr>
            <a:endParaRPr lang="ja-JP" altLang="en-US" sz="1100" dirty="0">
              <a:latin typeface="Meiryo UI" panose="020B0604030504040204" pitchFamily="50" charset="-128"/>
              <a:ea typeface="Meiryo UI" panose="020B0604030504040204" pitchFamily="50" charset="-128"/>
            </a:endParaRPr>
          </a:p>
          <a:p>
            <a:pPr>
              <a:lnSpc>
                <a:spcPct val="150000"/>
              </a:lnSpc>
            </a:pPr>
            <a:endParaRPr lang="en-US" altLang="ja-JP" sz="1200" dirty="0" smtClean="0">
              <a:latin typeface="Meiryo UI" panose="020B0604030504040204" pitchFamily="50" charset="-128"/>
              <a:ea typeface="Meiryo UI" panose="020B0604030504040204" pitchFamily="50" charset="-128"/>
            </a:endParaRPr>
          </a:p>
          <a:p>
            <a:pPr>
              <a:lnSpc>
                <a:spcPct val="150000"/>
              </a:lnSpc>
            </a:pPr>
            <a:endParaRPr lang="en-US" altLang="ja-JP" sz="1200" dirty="0">
              <a:latin typeface="Meiryo UI" panose="020B0604030504040204" pitchFamily="50" charset="-128"/>
              <a:ea typeface="Meiryo UI" panose="020B0604030504040204" pitchFamily="50" charset="-128"/>
            </a:endParaRPr>
          </a:p>
          <a:p>
            <a:pPr>
              <a:lnSpc>
                <a:spcPct val="150000"/>
              </a:lnSpc>
              <a:spcBef>
                <a:spcPts val="600"/>
              </a:spcBef>
            </a:pPr>
            <a:r>
              <a:rPr lang="ja-JP" altLang="en-US" sz="1200" b="1" dirty="0" smtClean="0">
                <a:latin typeface="Meiryo UI" panose="020B0604030504040204" pitchFamily="50" charset="-128"/>
                <a:ea typeface="Meiryo UI" panose="020B0604030504040204" pitchFamily="50" charset="-128"/>
              </a:rPr>
              <a:t>３　</a:t>
            </a:r>
            <a:r>
              <a:rPr lang="ja-JP" altLang="en-US" sz="1200" b="1" dirty="0">
                <a:latin typeface="Meiryo UI" panose="020B0604030504040204" pitchFamily="50" charset="-128"/>
                <a:ea typeface="Meiryo UI" panose="020B0604030504040204" pitchFamily="50" charset="-128"/>
              </a:rPr>
              <a:t>附則</a:t>
            </a:r>
            <a:endParaRPr lang="en-US" altLang="ja-JP" sz="1200" b="1" dirty="0" smtClean="0">
              <a:latin typeface="Meiryo UI" panose="020B0604030504040204" pitchFamily="50" charset="-128"/>
              <a:ea typeface="Meiryo UI" panose="020B0604030504040204" pitchFamily="50" charset="-128"/>
            </a:endParaRPr>
          </a:p>
          <a:p>
            <a:pPr>
              <a:lnSpc>
                <a:spcPts val="1400"/>
              </a:lnSpc>
            </a:pP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の職場</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環境整備等支援組織</a:t>
            </a:r>
            <a:r>
              <a:rPr lang="ja-JP" altLang="en-US" sz="1100" dirty="0" smtClean="0">
                <a:latin typeface="Meiryo UI" panose="020B0604030504040204" pitchFamily="50" charset="-128"/>
                <a:ea typeface="Meiryo UI" panose="020B0604030504040204" pitchFamily="50" charset="-128"/>
              </a:rPr>
              <a:t>の認定等について審議し、行政の福祉化の取組のうち本条例に関わる就労支援に係る取組の報告を行うため、新たな附属機関を設置</a:t>
            </a:r>
            <a:endParaRPr lang="ja-JP" altLang="en-US" sz="1100" dirty="0">
              <a:latin typeface="Meiryo UI" panose="020B0604030504040204" pitchFamily="50" charset="-128"/>
              <a:ea typeface="Meiryo UI" panose="020B0604030504040204" pitchFamily="50" charset="-128"/>
            </a:endParaRPr>
          </a:p>
        </p:txBody>
      </p:sp>
      <p:sp>
        <p:nvSpPr>
          <p:cNvPr id="8" name="正方形/長方形 7"/>
          <p:cNvSpPr/>
          <p:nvPr/>
        </p:nvSpPr>
        <p:spPr>
          <a:xfrm>
            <a:off x="105137" y="3368537"/>
            <a:ext cx="6165630" cy="651845"/>
          </a:xfrm>
          <a:prstGeom prst="rect">
            <a:avLst/>
          </a:prstGeom>
        </p:spPr>
        <p:txBody>
          <a:bodyPr wrap="square">
            <a:spAutoFit/>
          </a:bodyPr>
          <a:lstStyle/>
          <a:p>
            <a:pPr>
              <a:lnSpc>
                <a:spcPts val="1500"/>
              </a:lnSpc>
            </a:pPr>
            <a:r>
              <a:rPr lang="ja-JP" altLang="en-US" sz="1200" dirty="0" smtClean="0">
                <a:latin typeface="Meiryo UI" panose="020B0604030504040204" pitchFamily="50" charset="-128"/>
                <a:ea typeface="Meiryo UI" panose="020B0604030504040204" pitchFamily="50" charset="-128"/>
              </a:rPr>
              <a:t>府政</a:t>
            </a:r>
            <a:r>
              <a:rPr lang="ja-JP" altLang="en-US" sz="1200" dirty="0">
                <a:latin typeface="Meiryo UI" panose="020B0604030504040204" pitchFamily="50" charset="-128"/>
                <a:ea typeface="Meiryo UI" panose="020B0604030504040204" pitchFamily="50" charset="-128"/>
              </a:rPr>
              <a:t>のあらゆる分野において、福祉の視点から総点検し、住宅、教育、労働などの各分野の連携のもとに、施策の創意工夫や改善を通じて、</a:t>
            </a:r>
            <a:r>
              <a:rPr lang="ja-JP" altLang="en-US" sz="1200" dirty="0" err="1">
                <a:latin typeface="Meiryo UI" panose="020B0604030504040204" pitchFamily="50" charset="-128"/>
                <a:ea typeface="Meiryo UI" panose="020B0604030504040204" pitchFamily="50" charset="-128"/>
              </a:rPr>
              <a:t>障がい</a:t>
            </a:r>
            <a:r>
              <a:rPr lang="ja-JP" altLang="en-US" sz="1200" dirty="0">
                <a:latin typeface="Meiryo UI" panose="020B0604030504040204" pitchFamily="50" charset="-128"/>
                <a:ea typeface="Meiryo UI" panose="020B0604030504040204" pitchFamily="50" charset="-128"/>
              </a:rPr>
              <a:t>者やひとり親家庭の父母などの雇用・就労機会を創出し、「自立を支援する取組」であり、平成</a:t>
            </a:r>
            <a:r>
              <a:rPr lang="en-US" altLang="ja-JP" sz="1200" dirty="0">
                <a:latin typeface="Meiryo UI" panose="020B0604030504040204" pitchFamily="50" charset="-128"/>
                <a:ea typeface="Meiryo UI" panose="020B0604030504040204" pitchFamily="50" charset="-128"/>
              </a:rPr>
              <a:t>11</a:t>
            </a:r>
            <a:r>
              <a:rPr lang="ja-JP" altLang="en-US" sz="1200" dirty="0">
                <a:latin typeface="Meiryo UI" panose="020B0604030504040204" pitchFamily="50" charset="-128"/>
                <a:ea typeface="Meiryo UI" panose="020B0604030504040204" pitchFamily="50" charset="-128"/>
              </a:rPr>
              <a:t>年度より全庁的に進めてきたもの。</a:t>
            </a:r>
            <a:endParaRPr lang="en-US" altLang="ja-JP" sz="1200" dirty="0">
              <a:latin typeface="Meiryo UI" panose="020B0604030504040204" pitchFamily="50" charset="-128"/>
              <a:ea typeface="Meiryo UI" panose="020B0604030504040204" pitchFamily="50" charset="-128"/>
            </a:endParaRPr>
          </a:p>
        </p:txBody>
      </p:sp>
      <p:grpSp>
        <p:nvGrpSpPr>
          <p:cNvPr id="5" name="グループ化 4"/>
          <p:cNvGrpSpPr/>
          <p:nvPr/>
        </p:nvGrpSpPr>
        <p:grpSpPr>
          <a:xfrm>
            <a:off x="9905054" y="1633227"/>
            <a:ext cx="1270888" cy="911400"/>
            <a:chOff x="10879995" y="1867690"/>
            <a:chExt cx="1270888" cy="911400"/>
          </a:xfrm>
        </p:grpSpPr>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79995" y="1867690"/>
              <a:ext cx="1049124" cy="760615"/>
            </a:xfrm>
            <a:prstGeom prst="rect">
              <a:avLst/>
            </a:prstGeom>
          </p:spPr>
        </p:pic>
        <p:sp>
          <p:nvSpPr>
            <p:cNvPr id="12" name="テキスト ボックス 11"/>
            <p:cNvSpPr txBox="1"/>
            <p:nvPr/>
          </p:nvSpPr>
          <p:spPr>
            <a:xfrm>
              <a:off x="11192212" y="2594424"/>
              <a:ext cx="958671" cy="184666"/>
            </a:xfrm>
            <a:prstGeom prst="rect">
              <a:avLst/>
            </a:prstGeom>
            <a:noFill/>
          </p:spPr>
          <p:txBody>
            <a:bodyPr wrap="square" rtlCol="0">
              <a:spAutoFit/>
            </a:bodyPr>
            <a:lstStyle/>
            <a:p>
              <a:r>
                <a:rPr kumimoji="1" lang="en-US" altLang="ja-JP" sz="600" dirty="0" smtClean="0">
                  <a:latin typeface="Meiryo UI" panose="020B0604030504040204" pitchFamily="50" charset="-128"/>
                  <a:ea typeface="Meiryo UI" panose="020B0604030504040204" pitchFamily="50" charset="-128"/>
                </a:rPr>
                <a:t>※</a:t>
              </a:r>
              <a:r>
                <a:rPr kumimoji="1" lang="ja-JP" altLang="en-US" sz="600" dirty="0" smtClean="0">
                  <a:latin typeface="Meiryo UI" panose="020B0604030504040204" pitchFamily="50" charset="-128"/>
                  <a:ea typeface="Meiryo UI" panose="020B0604030504040204" pitchFamily="50" charset="-128"/>
                </a:rPr>
                <a:t>経済産業省作成</a:t>
              </a:r>
              <a:endParaRPr kumimoji="1" lang="ja-JP" altLang="en-US" sz="600" dirty="0">
                <a:latin typeface="Meiryo UI" panose="020B0604030504040204" pitchFamily="50" charset="-128"/>
                <a:ea typeface="Meiryo UI" panose="020B0604030504040204" pitchFamily="50" charset="-128"/>
              </a:endParaRPr>
            </a:p>
          </p:txBody>
        </p:sp>
      </p:grpSp>
      <p:grpSp>
        <p:nvGrpSpPr>
          <p:cNvPr id="3" name="グループ化 2"/>
          <p:cNvGrpSpPr/>
          <p:nvPr/>
        </p:nvGrpSpPr>
        <p:grpSpPr>
          <a:xfrm>
            <a:off x="10956866" y="1557979"/>
            <a:ext cx="1806950" cy="1007732"/>
            <a:chOff x="10504362" y="840540"/>
            <a:chExt cx="1806950" cy="1007732"/>
          </a:xfrm>
        </p:grpSpPr>
        <p:pic>
          <p:nvPicPr>
            <p:cNvPr id="43" name="Picture 2" descr="D:\nakatanima\Desktop\sdgs.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4322" r="23715" b="82754"/>
            <a:stretch/>
          </p:blipFill>
          <p:spPr bwMode="auto">
            <a:xfrm>
              <a:off x="10504362" y="840540"/>
              <a:ext cx="1800390" cy="375209"/>
            </a:xfrm>
            <a:prstGeom prst="rect">
              <a:avLst/>
            </a:prstGeom>
            <a:noFill/>
            <a:extLst>
              <a:ext uri="{909E8E84-426E-40DD-AFC4-6F175D3DCCD1}">
                <a14:hiddenFill xmlns:a14="http://schemas.microsoft.com/office/drawing/2010/main">
                  <a:solidFill>
                    <a:srgbClr val="FFFFFF"/>
                  </a:solidFill>
                </a14:hiddenFill>
              </a:ext>
            </a:extLst>
          </p:spPr>
        </p:pic>
        <p:pic>
          <p:nvPicPr>
            <p:cNvPr id="44" name="図 43"/>
            <p:cNvPicPr>
              <a:picLocks noChangeAspect="1"/>
            </p:cNvPicPr>
            <p:nvPr/>
          </p:nvPicPr>
          <p:blipFill>
            <a:blip r:embed="rId5"/>
            <a:stretch>
              <a:fillRect/>
            </a:stretch>
          </p:blipFill>
          <p:spPr>
            <a:xfrm>
              <a:off x="10577264" y="1270895"/>
              <a:ext cx="578016" cy="577377"/>
            </a:xfrm>
            <a:prstGeom prst="rect">
              <a:avLst/>
            </a:prstGeom>
          </p:spPr>
        </p:pic>
        <p:pic>
          <p:nvPicPr>
            <p:cNvPr id="45" name="図 44"/>
            <p:cNvPicPr>
              <a:picLocks noChangeAspect="1"/>
            </p:cNvPicPr>
            <p:nvPr/>
          </p:nvPicPr>
          <p:blipFill>
            <a:blip r:embed="rId6"/>
            <a:stretch>
              <a:fillRect/>
            </a:stretch>
          </p:blipFill>
          <p:spPr>
            <a:xfrm>
              <a:off x="11155280" y="1270895"/>
              <a:ext cx="578016" cy="577377"/>
            </a:xfrm>
            <a:prstGeom prst="rect">
              <a:avLst/>
            </a:prstGeom>
          </p:spPr>
        </p:pic>
        <p:pic>
          <p:nvPicPr>
            <p:cNvPr id="13" name="図 12"/>
            <p:cNvPicPr>
              <a:picLocks noChangeAspect="1"/>
            </p:cNvPicPr>
            <p:nvPr/>
          </p:nvPicPr>
          <p:blipFill>
            <a:blip r:embed="rId7"/>
            <a:stretch>
              <a:fillRect/>
            </a:stretch>
          </p:blipFill>
          <p:spPr>
            <a:xfrm>
              <a:off x="11733296" y="1270895"/>
              <a:ext cx="578016" cy="577377"/>
            </a:xfrm>
            <a:prstGeom prst="rect">
              <a:avLst/>
            </a:prstGeom>
          </p:spPr>
        </p:pic>
      </p:grpSp>
      <p:sp>
        <p:nvSpPr>
          <p:cNvPr id="77" name="正方形/長方形 76"/>
          <p:cNvSpPr/>
          <p:nvPr/>
        </p:nvSpPr>
        <p:spPr>
          <a:xfrm>
            <a:off x="6751321" y="1021271"/>
            <a:ext cx="5851983" cy="600164"/>
          </a:xfrm>
          <a:prstGeom prst="rect">
            <a:avLst/>
          </a:prstGeom>
        </p:spPr>
        <p:txBody>
          <a:bodyPr wrap="square">
            <a:spAutoFit/>
          </a:bodyPr>
          <a:lstStyle/>
          <a:p>
            <a:pPr>
              <a:spcBef>
                <a:spcPts val="600"/>
              </a:spcBef>
            </a:pPr>
            <a:r>
              <a:rPr lang="ja-JP" altLang="en-US" sz="1100" b="1" dirty="0" smtClean="0">
                <a:latin typeface="Meiryo UI" panose="020B0604030504040204" pitchFamily="50" charset="-128"/>
                <a:ea typeface="Meiryo UI" panose="020B0604030504040204" pitchFamily="50" charset="-128"/>
              </a:rPr>
              <a:t>→　行政の福祉化の取組を大阪全体で共有し、</a:t>
            </a:r>
            <a:r>
              <a:rPr lang="en-US" altLang="ja-JP" sz="1100" b="1" dirty="0" smtClean="0">
                <a:latin typeface="Meiryo UI" panose="020B0604030504040204" pitchFamily="50" charset="-128"/>
                <a:ea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rPr>
              <a:t>大阪の福祉化</a:t>
            </a:r>
            <a:r>
              <a:rPr lang="en-US" altLang="ja-JP" sz="1100" b="1" dirty="0" smtClean="0">
                <a:latin typeface="Meiryo UI" panose="020B0604030504040204" pitchFamily="50" charset="-128"/>
                <a:ea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rPr>
              <a:t>をめざす</a:t>
            </a:r>
            <a:endParaRPr lang="en-US" altLang="ja-JP" sz="1100" b="1" dirty="0" smtClean="0">
              <a:latin typeface="Meiryo UI" panose="020B0604030504040204" pitchFamily="50" charset="-128"/>
              <a:ea typeface="Meiryo UI" panose="020B0604030504040204" pitchFamily="50" charset="-128"/>
            </a:endParaRPr>
          </a:p>
          <a:p>
            <a:r>
              <a:rPr lang="ja-JP" altLang="en-US" sz="1100" b="1" dirty="0" smtClean="0">
                <a:latin typeface="Meiryo UI" panose="020B0604030504040204" pitchFamily="50" charset="-128"/>
                <a:ea typeface="Meiryo UI" panose="020B0604030504040204" pitchFamily="50" charset="-128"/>
              </a:rPr>
              <a:t>→　行政の福祉化の取組をさらに推進していくため、提言の核となる部分（就労支援）については、</a:t>
            </a:r>
            <a:endParaRPr lang="en-US" altLang="ja-JP" sz="1100" b="1" dirty="0" smtClean="0">
              <a:latin typeface="Meiryo UI" panose="020B0604030504040204" pitchFamily="50" charset="-128"/>
              <a:ea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rPr>
              <a:t>　条例によることを検討すべき</a:t>
            </a:r>
            <a:endParaRPr lang="en-US" altLang="ja-JP" sz="1100" b="1" dirty="0">
              <a:latin typeface="Meiryo UI" panose="020B0604030504040204" pitchFamily="50" charset="-128"/>
              <a:ea typeface="Meiryo UI" panose="020B0604030504040204" pitchFamily="50" charset="-128"/>
            </a:endParaRPr>
          </a:p>
        </p:txBody>
      </p:sp>
      <p:sp>
        <p:nvSpPr>
          <p:cNvPr id="48" name="テキスト ボックス 47"/>
          <p:cNvSpPr txBox="1"/>
          <p:nvPr/>
        </p:nvSpPr>
        <p:spPr>
          <a:xfrm>
            <a:off x="153551" y="4296544"/>
            <a:ext cx="3672408" cy="249219"/>
          </a:xfrm>
          <a:prstGeom prst="rect">
            <a:avLst/>
          </a:prstGeom>
          <a:solidFill>
            <a:srgbClr val="006600"/>
          </a:solidFill>
          <a:scene3d>
            <a:camera prst="orthographicFront"/>
            <a:lightRig rig="threePt" dir="t"/>
          </a:scene3d>
          <a:sp3d>
            <a:bevelT/>
          </a:sp3d>
        </p:spPr>
        <p:txBody>
          <a:bodyPr wrap="none" lIns="0" tIns="0" rIns="0" bIns="0" rtlCol="0" anchor="ctr" anchorCtr="1">
            <a:no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行政の福祉化　雇用・就労</a:t>
            </a:r>
            <a:r>
              <a:rPr lang="ja-JP" altLang="en-US" sz="1300" b="1" dirty="0">
                <a:solidFill>
                  <a:schemeClr val="bg1"/>
                </a:solidFill>
                <a:latin typeface="Meiryo UI" panose="020B0604030504040204" pitchFamily="50" charset="-128"/>
                <a:ea typeface="Meiryo UI" panose="020B0604030504040204" pitchFamily="50" charset="-128"/>
              </a:rPr>
              <a:t>支援</a:t>
            </a:r>
            <a:r>
              <a:rPr lang="ja-JP" altLang="en-US" sz="1400" b="1" dirty="0">
                <a:solidFill>
                  <a:schemeClr val="bg1"/>
                </a:solidFill>
                <a:latin typeface="Meiryo UI" panose="020B0604030504040204" pitchFamily="50" charset="-128"/>
                <a:ea typeface="Meiryo UI" panose="020B0604030504040204" pitchFamily="50" charset="-128"/>
              </a:rPr>
              <a:t>に係る主な取組</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grpSp>
        <p:nvGrpSpPr>
          <p:cNvPr id="46" name="グループ化 45"/>
          <p:cNvGrpSpPr/>
          <p:nvPr/>
        </p:nvGrpSpPr>
        <p:grpSpPr>
          <a:xfrm>
            <a:off x="153785" y="4686317"/>
            <a:ext cx="6157791" cy="1934332"/>
            <a:chOff x="98992" y="7522013"/>
            <a:chExt cx="6157791" cy="1934332"/>
          </a:xfrm>
        </p:grpSpPr>
        <p:sp>
          <p:nvSpPr>
            <p:cNvPr id="55" name="角丸四角形 54"/>
            <p:cNvSpPr/>
            <p:nvPr/>
          </p:nvSpPr>
          <p:spPr>
            <a:xfrm>
              <a:off x="1489800" y="7840616"/>
              <a:ext cx="1380542" cy="576000"/>
            </a:xfrm>
            <a:prstGeom prst="roundRect">
              <a:avLst/>
            </a:prstGeom>
            <a:effectLst/>
          </p:spPr>
          <p:style>
            <a:lnRef idx="1">
              <a:schemeClr val="accent3"/>
            </a:lnRef>
            <a:fillRef idx="2">
              <a:schemeClr val="accent3"/>
            </a:fillRef>
            <a:effectRef idx="1">
              <a:schemeClr val="accent3"/>
            </a:effectRef>
            <a:fontRef idx="minor">
              <a:schemeClr val="dk1"/>
            </a:fontRef>
          </p:style>
          <p:txBody>
            <a:bodyPr lIns="36000" tIns="0" rIns="0" bIns="0" rtlCol="0" anchor="ctr" anchorCtr="0"/>
            <a:lstStyle/>
            <a:p>
              <a:r>
                <a:rPr lang="ja-JP" altLang="en-US" sz="1050" dirty="0">
                  <a:latin typeface="Meiryo UI" panose="020B0604030504040204" pitchFamily="50" charset="-128"/>
                  <a:ea typeface="Meiryo UI" panose="020B0604030504040204" pitchFamily="50" charset="-128"/>
                </a:rPr>
                <a:t>知的</a:t>
              </a:r>
              <a:r>
                <a:rPr lang="ja-JP" altLang="en-US" sz="1050" dirty="0" err="1">
                  <a:latin typeface="Meiryo UI" panose="020B0604030504040204" pitchFamily="50" charset="-128"/>
                  <a:ea typeface="Meiryo UI" panose="020B0604030504040204" pitchFamily="50" charset="-128"/>
                </a:rPr>
                <a:t>障がい</a:t>
              </a:r>
              <a:r>
                <a:rPr lang="ja-JP" altLang="en-US" sz="1050" dirty="0">
                  <a:latin typeface="Meiryo UI" panose="020B0604030504040204" pitchFamily="50" charset="-128"/>
                  <a:ea typeface="Meiryo UI" panose="020B0604030504040204" pitchFamily="50" charset="-128"/>
                </a:rPr>
                <a:t>者</a:t>
              </a:r>
              <a:r>
                <a:rPr lang="ja-JP" altLang="en-US" sz="1050" dirty="0" smtClean="0">
                  <a:latin typeface="Meiryo UI" panose="020B0604030504040204" pitchFamily="50" charset="-128"/>
                  <a:ea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endParaRPr>
            </a:p>
            <a:p>
              <a:r>
                <a:rPr lang="ja-JP" altLang="en-US" sz="1050" dirty="0" err="1" smtClean="0">
                  <a:latin typeface="Meiryo UI" panose="020B0604030504040204" pitchFamily="50" charset="-128"/>
                  <a:ea typeface="Meiryo UI" panose="020B0604030504040204" pitchFamily="50" charset="-128"/>
                </a:rPr>
                <a:t>精神障</a:t>
              </a:r>
              <a:r>
                <a:rPr lang="ja-JP" altLang="en-US" sz="1050" dirty="0" err="1">
                  <a:latin typeface="Meiryo UI" panose="020B0604030504040204" pitchFamily="50" charset="-128"/>
                  <a:ea typeface="Meiryo UI" panose="020B0604030504040204" pitchFamily="50" charset="-128"/>
                </a:rPr>
                <a:t>がい</a:t>
              </a:r>
              <a:r>
                <a:rPr lang="ja-JP" altLang="en-US" sz="1050" dirty="0">
                  <a:latin typeface="Meiryo UI" panose="020B0604030504040204" pitchFamily="50" charset="-128"/>
                  <a:ea typeface="Meiryo UI" panose="020B0604030504040204" pitchFamily="50" charset="-128"/>
                </a:rPr>
                <a:t>者</a:t>
              </a:r>
              <a:r>
                <a:rPr lang="ja-JP" altLang="en-US" sz="1050" dirty="0" smtClean="0">
                  <a:latin typeface="Meiryo UI" panose="020B0604030504040204" pitchFamily="50" charset="-128"/>
                  <a:ea typeface="Meiryo UI" panose="020B0604030504040204" pitchFamily="50" charset="-128"/>
                </a:rPr>
                <a:t>の</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庁内</a:t>
              </a:r>
              <a:r>
                <a:rPr lang="ja-JP" altLang="en-US" sz="1050" dirty="0">
                  <a:latin typeface="Meiryo UI" panose="020B0604030504040204" pitchFamily="50" charset="-128"/>
                  <a:ea typeface="Meiryo UI" panose="020B0604030504040204" pitchFamily="50" charset="-128"/>
                </a:rPr>
                <a:t>職場実習の受入</a:t>
              </a:r>
            </a:p>
          </p:txBody>
        </p:sp>
        <p:sp>
          <p:nvSpPr>
            <p:cNvPr id="56" name="角丸四角形 55"/>
            <p:cNvSpPr/>
            <p:nvPr/>
          </p:nvSpPr>
          <p:spPr>
            <a:xfrm>
              <a:off x="99824" y="7840616"/>
              <a:ext cx="1345949" cy="576000"/>
            </a:xfrm>
            <a:prstGeom prst="roundRect">
              <a:avLst/>
            </a:prstGeom>
            <a:effectLst/>
          </p:spPr>
          <p:style>
            <a:lnRef idx="1">
              <a:schemeClr val="accent3"/>
            </a:lnRef>
            <a:fillRef idx="2">
              <a:schemeClr val="accent3"/>
            </a:fillRef>
            <a:effectRef idx="1">
              <a:schemeClr val="accent3"/>
            </a:effectRef>
            <a:fontRef idx="minor">
              <a:schemeClr val="dk1"/>
            </a:fontRef>
          </p:style>
          <p:txBody>
            <a:bodyPr lIns="36000" tIns="0" rIns="0" bIns="0" rtlCol="0" anchor="ctr" anchorCtr="0"/>
            <a:lstStyle/>
            <a:p>
              <a:r>
                <a:rPr lang="ja-JP" altLang="en-US" sz="1050" dirty="0">
                  <a:latin typeface="Meiryo UI" panose="020B0604030504040204" pitchFamily="50" charset="-128"/>
                  <a:ea typeface="Meiryo UI" panose="020B0604030504040204" pitchFamily="50" charset="-128"/>
                </a:rPr>
                <a:t>清掃業務に</a:t>
              </a:r>
              <a:r>
                <a:rPr lang="ja-JP" altLang="en-US" sz="1050" dirty="0" smtClean="0">
                  <a:latin typeface="Meiryo UI" panose="020B0604030504040204" pitchFamily="50" charset="-128"/>
                  <a:ea typeface="Meiryo UI" panose="020B0604030504040204" pitchFamily="50" charset="-128"/>
                </a:rPr>
                <a:t>よる</a:t>
              </a:r>
              <a:endParaRPr lang="en-US" altLang="ja-JP" sz="1050" dirty="0" smtClean="0">
                <a:latin typeface="Meiryo UI" panose="020B0604030504040204" pitchFamily="50" charset="-128"/>
                <a:ea typeface="Meiryo UI" panose="020B0604030504040204" pitchFamily="50" charset="-128"/>
              </a:endParaRPr>
            </a:p>
            <a:p>
              <a:r>
                <a:rPr lang="ja-JP" altLang="en-US" sz="1050" dirty="0" err="1" smtClean="0">
                  <a:latin typeface="Meiryo UI" panose="020B0604030504040204" pitchFamily="50" charset="-128"/>
                  <a:ea typeface="Meiryo UI" panose="020B0604030504040204" pitchFamily="50" charset="-128"/>
                </a:rPr>
                <a:t>障</a:t>
              </a:r>
              <a:r>
                <a:rPr lang="ja-JP" altLang="en-US" sz="1050" dirty="0" err="1">
                  <a:latin typeface="Meiryo UI" panose="020B0604030504040204" pitchFamily="50" charset="-128"/>
                  <a:ea typeface="Meiryo UI" panose="020B0604030504040204" pitchFamily="50" charset="-128"/>
                </a:rPr>
                <a:t>がい</a:t>
              </a:r>
              <a:r>
                <a:rPr lang="ja-JP" altLang="en-US" sz="1050" dirty="0">
                  <a:latin typeface="Meiryo UI" panose="020B0604030504040204" pitchFamily="50" charset="-128"/>
                  <a:ea typeface="Meiryo UI" panose="020B0604030504040204" pitchFamily="50" charset="-128"/>
                </a:rPr>
                <a:t>者就労訓練</a:t>
              </a:r>
              <a:r>
                <a:rPr lang="ja-JP" altLang="en-US" sz="1050" dirty="0" smtClean="0">
                  <a:latin typeface="Meiryo UI" panose="020B0604030504040204" pitchFamily="50" charset="-128"/>
                  <a:ea typeface="Meiryo UI" panose="020B0604030504040204" pitchFamily="50" charset="-128"/>
                </a:rPr>
                <a:t>の</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場</a:t>
              </a:r>
              <a:r>
                <a:rPr lang="ja-JP" altLang="en-US" sz="1050" dirty="0">
                  <a:latin typeface="Meiryo UI" panose="020B0604030504040204" pitchFamily="50" charset="-128"/>
                  <a:ea typeface="Meiryo UI" panose="020B0604030504040204" pitchFamily="50" charset="-128"/>
                </a:rPr>
                <a:t>の</a:t>
              </a:r>
              <a:r>
                <a:rPr lang="ja-JP" altLang="en-US" sz="1050" dirty="0" smtClean="0">
                  <a:latin typeface="Meiryo UI" panose="020B0604030504040204" pitchFamily="50" charset="-128"/>
                  <a:ea typeface="Meiryo UI" panose="020B0604030504040204" pitchFamily="50" charset="-128"/>
                </a:rPr>
                <a:t>提供</a:t>
              </a:r>
              <a:endParaRPr lang="ja-JP" altLang="en-US" sz="1050" dirty="0">
                <a:latin typeface="Meiryo UI" panose="020B0604030504040204" pitchFamily="50" charset="-128"/>
                <a:ea typeface="Meiryo UI" panose="020B0604030504040204" pitchFamily="50" charset="-128"/>
              </a:endParaRPr>
            </a:p>
          </p:txBody>
        </p:sp>
        <p:sp>
          <p:nvSpPr>
            <p:cNvPr id="58" name="テキスト ボックス 57"/>
            <p:cNvSpPr txBox="1"/>
            <p:nvPr/>
          </p:nvSpPr>
          <p:spPr>
            <a:xfrm>
              <a:off x="98992" y="7522014"/>
              <a:ext cx="2771350" cy="253916"/>
            </a:xfrm>
            <a:prstGeom prst="rect">
              <a:avLst/>
            </a:prstGeom>
            <a:solidFill>
              <a:srgbClr val="008000"/>
            </a:solidFill>
            <a:ln>
              <a:noFill/>
            </a:ln>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defPPr>
                <a:defRPr lang="ja-JP"/>
              </a:defPPr>
              <a:lvl1pPr>
                <a:defRPr sz="1100">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①就労</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支援</a:t>
              </a:r>
            </a:p>
          </p:txBody>
        </p:sp>
        <p:grpSp>
          <p:nvGrpSpPr>
            <p:cNvPr id="14" name="グループ化 13"/>
            <p:cNvGrpSpPr/>
            <p:nvPr/>
          </p:nvGrpSpPr>
          <p:grpSpPr>
            <a:xfrm>
              <a:off x="98992" y="8575086"/>
              <a:ext cx="3846942" cy="881259"/>
              <a:chOff x="98992" y="8390735"/>
              <a:chExt cx="3846942" cy="881259"/>
            </a:xfrm>
          </p:grpSpPr>
          <p:sp>
            <p:nvSpPr>
              <p:cNvPr id="60" name="角丸四角形 59"/>
              <p:cNvSpPr/>
              <p:nvPr/>
            </p:nvSpPr>
            <p:spPr>
              <a:xfrm>
                <a:off x="113957" y="8695994"/>
                <a:ext cx="1726372" cy="576000"/>
              </a:xfrm>
              <a:prstGeom prst="roundRect">
                <a:avLst/>
              </a:prstGeom>
              <a:effectLst/>
            </p:spPr>
            <p:style>
              <a:lnRef idx="1">
                <a:schemeClr val="accent3"/>
              </a:lnRef>
              <a:fillRef idx="2">
                <a:schemeClr val="accent3"/>
              </a:fillRef>
              <a:effectRef idx="1">
                <a:schemeClr val="accent3"/>
              </a:effectRef>
              <a:fontRef idx="minor">
                <a:schemeClr val="dk1"/>
              </a:fontRef>
            </p:style>
            <p:txBody>
              <a:bodyPr lIns="36000" tIns="0" rIns="0" bIns="0" rtlCol="0" anchor="ctr" anchorCtr="0"/>
              <a:lstStyle/>
              <a:p>
                <a:r>
                  <a:rPr lang="ja-JP" altLang="en-US" sz="1050" dirty="0">
                    <a:latin typeface="Meiryo UI" panose="020B0604030504040204" pitchFamily="50" charset="-128"/>
                    <a:ea typeface="Meiryo UI" panose="020B0604030504040204" pitchFamily="50" charset="-128"/>
                  </a:rPr>
                  <a:t>ハートフルオフィス推進事業</a:t>
                </a:r>
                <a:r>
                  <a:rPr lang="ja-JP" altLang="en-US" sz="1050" dirty="0" smtClean="0">
                    <a:latin typeface="Meiryo UI" panose="020B0604030504040204" pitchFamily="50" charset="-128"/>
                    <a:ea typeface="Meiryo UI" panose="020B0604030504040204" pitchFamily="50" charset="-128"/>
                  </a:rPr>
                  <a:t>に</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よる</a:t>
                </a:r>
                <a:r>
                  <a:rPr lang="ja-JP" altLang="en-US" sz="1050" dirty="0">
                    <a:latin typeface="Meiryo UI" panose="020B0604030504040204" pitchFamily="50" charset="-128"/>
                    <a:ea typeface="Meiryo UI" panose="020B0604030504040204" pitchFamily="50" charset="-128"/>
                  </a:rPr>
                  <a:t>知的</a:t>
                </a:r>
                <a:r>
                  <a:rPr lang="ja-JP" altLang="en-US" sz="1050" dirty="0" err="1">
                    <a:latin typeface="Meiryo UI" panose="020B0604030504040204" pitchFamily="50" charset="-128"/>
                    <a:ea typeface="Meiryo UI" panose="020B0604030504040204" pitchFamily="50" charset="-128"/>
                  </a:rPr>
                  <a:t>障がい</a:t>
                </a:r>
                <a:r>
                  <a:rPr lang="ja-JP" altLang="en-US" sz="1050" dirty="0" smtClean="0">
                    <a:latin typeface="Meiryo UI" panose="020B0604030504040204" pitchFamily="50" charset="-128"/>
                    <a:ea typeface="Meiryo UI" panose="020B0604030504040204" pitchFamily="50" charset="-128"/>
                  </a:rPr>
                  <a:t>者等就業</a:t>
                </a:r>
                <a:r>
                  <a:rPr lang="ja-JP" altLang="en-US" sz="1050" dirty="0">
                    <a:latin typeface="Meiryo UI" panose="020B0604030504040204" pitchFamily="50" charset="-128"/>
                    <a:ea typeface="Meiryo UI" panose="020B0604030504040204" pitchFamily="50" charset="-128"/>
                  </a:rPr>
                  <a:t>支援</a:t>
                </a:r>
              </a:p>
            </p:txBody>
          </p:sp>
          <p:sp>
            <p:nvSpPr>
              <p:cNvPr id="61" name="角丸四角形 60"/>
              <p:cNvSpPr/>
              <p:nvPr/>
            </p:nvSpPr>
            <p:spPr>
              <a:xfrm>
                <a:off x="1883581" y="8695994"/>
                <a:ext cx="2050509" cy="576000"/>
              </a:xfrm>
              <a:prstGeom prst="roundRect">
                <a:avLst/>
              </a:prstGeom>
              <a:effectLst/>
            </p:spPr>
            <p:style>
              <a:lnRef idx="1">
                <a:schemeClr val="accent3"/>
              </a:lnRef>
              <a:fillRef idx="2">
                <a:schemeClr val="accent3"/>
              </a:fillRef>
              <a:effectRef idx="1">
                <a:schemeClr val="accent3"/>
              </a:effectRef>
              <a:fontRef idx="minor">
                <a:schemeClr val="dk1"/>
              </a:fontRef>
            </p:style>
            <p:txBody>
              <a:bodyPr lIns="36000" tIns="0" rIns="0" bIns="0" rtlCol="0" anchor="ctr" anchorCtr="0"/>
              <a:lstStyle/>
              <a:p>
                <a:r>
                  <a:rPr lang="ja-JP" altLang="en-US" sz="1050" dirty="0">
                    <a:latin typeface="Meiryo UI" panose="020B0604030504040204" pitchFamily="50" charset="-128"/>
                    <a:ea typeface="Meiryo UI" panose="020B0604030504040204" pitchFamily="50" charset="-128"/>
                  </a:rPr>
                  <a:t>行政の福祉化推進</a:t>
                </a:r>
                <a:r>
                  <a:rPr lang="ja-JP" altLang="en-US" sz="1050" dirty="0" smtClean="0">
                    <a:latin typeface="Meiryo UI" panose="020B0604030504040204" pitchFamily="50" charset="-128"/>
                    <a:ea typeface="Meiryo UI" panose="020B0604030504040204" pitchFamily="50" charset="-128"/>
                  </a:rPr>
                  <a:t>会議公務労働</a:t>
                </a:r>
                <a:r>
                  <a:rPr lang="ja-JP" altLang="en-US" sz="1050" dirty="0">
                    <a:latin typeface="Meiryo UI" panose="020B0604030504040204" pitchFamily="50" charset="-128"/>
                    <a:ea typeface="Meiryo UI" panose="020B0604030504040204" pitchFamily="50" charset="-128"/>
                  </a:rPr>
                  <a:t>検討チーム会議に</a:t>
                </a:r>
                <a:r>
                  <a:rPr lang="ja-JP" altLang="en-US" sz="1050" dirty="0" smtClean="0">
                    <a:latin typeface="Meiryo UI" panose="020B0604030504040204" pitchFamily="50" charset="-128"/>
                    <a:ea typeface="Meiryo UI" panose="020B0604030504040204" pitchFamily="50" charset="-128"/>
                  </a:rPr>
                  <a:t>おける</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就労</a:t>
                </a:r>
                <a:r>
                  <a:rPr lang="ja-JP" altLang="en-US" sz="1050" dirty="0">
                    <a:latin typeface="Meiryo UI" panose="020B0604030504040204" pitchFamily="50" charset="-128"/>
                    <a:ea typeface="Meiryo UI" panose="020B0604030504040204" pitchFamily="50" charset="-128"/>
                  </a:rPr>
                  <a:t>促進のあり方</a:t>
                </a:r>
                <a:r>
                  <a:rPr lang="ja-JP" altLang="en-US" sz="1050" dirty="0" smtClean="0">
                    <a:latin typeface="Meiryo UI" panose="020B0604030504040204" pitchFamily="50" charset="-128"/>
                    <a:ea typeface="Meiryo UI" panose="020B0604030504040204" pitchFamily="50" charset="-128"/>
                  </a:rPr>
                  <a:t>検討</a:t>
                </a:r>
                <a:endParaRPr lang="ja-JP" altLang="en-US" sz="1050" dirty="0">
                  <a:latin typeface="Meiryo UI" panose="020B0604030504040204" pitchFamily="50" charset="-128"/>
                  <a:ea typeface="Meiryo UI" panose="020B0604030504040204" pitchFamily="50" charset="-128"/>
                </a:endParaRPr>
              </a:p>
            </p:txBody>
          </p:sp>
          <p:sp>
            <p:nvSpPr>
              <p:cNvPr id="62" name="テキスト ボックス 61"/>
              <p:cNvSpPr txBox="1"/>
              <p:nvPr/>
            </p:nvSpPr>
            <p:spPr>
              <a:xfrm>
                <a:off x="98992" y="8390735"/>
                <a:ext cx="3846942" cy="257962"/>
              </a:xfrm>
              <a:prstGeom prst="rect">
                <a:avLst/>
              </a:prstGeom>
              <a:solidFill>
                <a:srgbClr val="008000"/>
              </a:solidFill>
              <a:ln>
                <a:noFill/>
              </a:ln>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defPPr>
                  <a:defRPr lang="ja-JP"/>
                </a:defPPr>
                <a:lvl1pPr>
                  <a:defRPr sz="1100">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③就業支援：府による取組</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64" name="角丸四角形 63"/>
            <p:cNvSpPr/>
            <p:nvPr/>
          </p:nvSpPr>
          <p:spPr>
            <a:xfrm>
              <a:off x="2999085" y="7840616"/>
              <a:ext cx="1641370" cy="576000"/>
            </a:xfrm>
            <a:prstGeom prst="roundRect">
              <a:avLst/>
            </a:prstGeom>
            <a:effectLst/>
          </p:spPr>
          <p:style>
            <a:lnRef idx="1">
              <a:schemeClr val="accent3"/>
            </a:lnRef>
            <a:fillRef idx="2">
              <a:schemeClr val="accent3"/>
            </a:fillRef>
            <a:effectRef idx="1">
              <a:schemeClr val="accent3"/>
            </a:effectRef>
            <a:fontRef idx="minor">
              <a:schemeClr val="dk1"/>
            </a:fontRef>
          </p:style>
          <p:txBody>
            <a:bodyPr lIns="36000" tIns="0" rIns="0" bIns="0" rtlCol="0" anchor="ctr" anchorCtr="0"/>
            <a:lstStyle/>
            <a:p>
              <a:r>
                <a:rPr lang="ja-JP" altLang="en-US" sz="1050" dirty="0">
                  <a:latin typeface="Meiryo UI" panose="020B0604030504040204" pitchFamily="50" charset="-128"/>
                  <a:ea typeface="Meiryo UI" panose="020B0604030504040204" pitchFamily="50" charset="-128"/>
                </a:rPr>
                <a:t>公共工事発注に</a:t>
              </a:r>
              <a:r>
                <a:rPr lang="ja-JP" altLang="en-US" sz="1050" dirty="0" smtClean="0">
                  <a:latin typeface="Meiryo UI" panose="020B0604030504040204" pitchFamily="50" charset="-128"/>
                  <a:ea typeface="Meiryo UI" panose="020B0604030504040204" pitchFamily="50" charset="-128"/>
                </a:rPr>
                <a:t>おける</a:t>
              </a:r>
              <a:endParaRPr lang="en-US" altLang="ja-JP" sz="1050" dirty="0" smtClean="0">
                <a:latin typeface="Meiryo UI" panose="020B0604030504040204" pitchFamily="50" charset="-128"/>
                <a:ea typeface="Meiryo UI" panose="020B0604030504040204" pitchFamily="50" charset="-128"/>
              </a:endParaRPr>
            </a:p>
            <a:p>
              <a:r>
                <a:rPr lang="ja-JP" altLang="en-US" sz="1050" dirty="0" err="1" smtClean="0">
                  <a:latin typeface="Meiryo UI" panose="020B0604030504040204" pitchFamily="50" charset="-128"/>
                  <a:ea typeface="Meiryo UI" panose="020B0604030504040204" pitchFamily="50" charset="-128"/>
                </a:rPr>
                <a:t>障</a:t>
              </a:r>
              <a:r>
                <a:rPr lang="ja-JP" altLang="en-US" sz="1050" dirty="0" err="1">
                  <a:latin typeface="Meiryo UI" panose="020B0604030504040204" pitchFamily="50" charset="-128"/>
                  <a:ea typeface="Meiryo UI" panose="020B0604030504040204" pitchFamily="50" charset="-128"/>
                </a:rPr>
                <a:t>がい</a:t>
              </a:r>
              <a:r>
                <a:rPr lang="ja-JP" altLang="en-US" sz="1050" dirty="0">
                  <a:latin typeface="Meiryo UI" panose="020B0604030504040204" pitchFamily="50" charset="-128"/>
                  <a:ea typeface="Meiryo UI" panose="020B0604030504040204" pitchFamily="50" charset="-128"/>
                </a:rPr>
                <a:t>者の雇用・就業促進</a:t>
              </a:r>
            </a:p>
          </p:txBody>
        </p:sp>
        <p:sp>
          <p:nvSpPr>
            <p:cNvPr id="65" name="角丸四角形 64"/>
            <p:cNvSpPr/>
            <p:nvPr/>
          </p:nvSpPr>
          <p:spPr>
            <a:xfrm>
              <a:off x="4713443" y="7840616"/>
              <a:ext cx="1543339" cy="576000"/>
            </a:xfrm>
            <a:prstGeom prst="roundRect">
              <a:avLst/>
            </a:prstGeom>
            <a:effectLst/>
          </p:spPr>
          <p:style>
            <a:lnRef idx="1">
              <a:schemeClr val="accent3"/>
            </a:lnRef>
            <a:fillRef idx="2">
              <a:schemeClr val="accent3"/>
            </a:fillRef>
            <a:effectRef idx="1">
              <a:schemeClr val="accent3"/>
            </a:effectRef>
            <a:fontRef idx="minor">
              <a:schemeClr val="dk1"/>
            </a:fontRef>
          </p:style>
          <p:txBody>
            <a:bodyPr lIns="36000" tIns="0" rIns="0" bIns="0" rtlCol="0" anchor="ctr" anchorCtr="0"/>
            <a:lstStyle/>
            <a:p>
              <a:r>
                <a:rPr lang="ja-JP" altLang="en-US" sz="1050" dirty="0">
                  <a:latin typeface="Meiryo UI" panose="020B0604030504040204" pitchFamily="50" charset="-128"/>
                  <a:ea typeface="Meiryo UI" panose="020B0604030504040204" pitchFamily="50" charset="-128"/>
                </a:rPr>
                <a:t>指定</a:t>
              </a:r>
              <a:r>
                <a:rPr lang="ja-JP" altLang="en-US" sz="1050" dirty="0" smtClean="0">
                  <a:latin typeface="Meiryo UI" panose="020B0604030504040204" pitchFamily="50" charset="-128"/>
                  <a:ea typeface="Meiryo UI" panose="020B0604030504040204" pitchFamily="50" charset="-128"/>
                </a:rPr>
                <a:t>管理者制度における</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就職困難者</a:t>
              </a:r>
              <a:r>
                <a:rPr lang="ja-JP" altLang="en-US" sz="1050" dirty="0">
                  <a:latin typeface="Meiryo UI" panose="020B0604030504040204" pitchFamily="50" charset="-128"/>
                  <a:ea typeface="Meiryo UI" panose="020B0604030504040204" pitchFamily="50" charset="-128"/>
                </a:rPr>
                <a:t>雇用</a:t>
              </a:r>
              <a:r>
                <a:rPr lang="ja-JP" altLang="en-US" sz="1050" dirty="0" smtClean="0">
                  <a:latin typeface="Meiryo UI" panose="020B0604030504040204" pitchFamily="50" charset="-128"/>
                  <a:ea typeface="Meiryo UI" panose="020B0604030504040204" pitchFamily="50" charset="-128"/>
                </a:rPr>
                <a:t>の評価</a:t>
              </a:r>
              <a:endParaRPr lang="ja-JP" altLang="en-US" sz="1050" dirty="0">
                <a:latin typeface="Meiryo UI" panose="020B0604030504040204" pitchFamily="50" charset="-128"/>
                <a:ea typeface="Meiryo UI" panose="020B0604030504040204" pitchFamily="50" charset="-128"/>
              </a:endParaRPr>
            </a:p>
          </p:txBody>
        </p:sp>
        <p:sp>
          <p:nvSpPr>
            <p:cNvPr id="95" name="テキスト ボックス 94"/>
            <p:cNvSpPr txBox="1"/>
            <p:nvPr/>
          </p:nvSpPr>
          <p:spPr>
            <a:xfrm>
              <a:off x="3024127" y="7522013"/>
              <a:ext cx="3232655" cy="253916"/>
            </a:xfrm>
            <a:prstGeom prst="rect">
              <a:avLst/>
            </a:prstGeom>
            <a:solidFill>
              <a:srgbClr val="008000"/>
            </a:solidFill>
            <a:ln>
              <a:noFill/>
            </a:ln>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defPPr>
                <a:defRPr lang="ja-JP"/>
              </a:defPPr>
              <a:lvl1pPr>
                <a:defRPr sz="1100">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②就業支援：民間による取組</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6" name="グループ化 15"/>
            <p:cNvGrpSpPr/>
            <p:nvPr/>
          </p:nvGrpSpPr>
          <p:grpSpPr>
            <a:xfrm>
              <a:off x="4123967" y="8579132"/>
              <a:ext cx="2132816" cy="877213"/>
              <a:chOff x="4123967" y="8394781"/>
              <a:chExt cx="2132816" cy="877213"/>
            </a:xfrm>
          </p:grpSpPr>
          <p:sp>
            <p:nvSpPr>
              <p:cNvPr id="69" name="角丸四角形 68"/>
              <p:cNvSpPr/>
              <p:nvPr/>
            </p:nvSpPr>
            <p:spPr>
              <a:xfrm>
                <a:off x="4123967" y="8695994"/>
                <a:ext cx="2132815" cy="576000"/>
              </a:xfrm>
              <a:prstGeom prst="roundRect">
                <a:avLst/>
              </a:prstGeom>
              <a:effectLst/>
            </p:spPr>
            <p:style>
              <a:lnRef idx="1">
                <a:schemeClr val="accent3"/>
              </a:lnRef>
              <a:fillRef idx="2">
                <a:schemeClr val="accent3"/>
              </a:fillRef>
              <a:effectRef idx="1">
                <a:schemeClr val="accent3"/>
              </a:effectRef>
              <a:fontRef idx="minor">
                <a:schemeClr val="dk1"/>
              </a:fontRef>
            </p:style>
            <p:txBody>
              <a:bodyPr lIns="36000" tIns="0" rIns="0" bIns="0" rtlCol="0" anchor="ctr" anchorCtr="0"/>
              <a:lstStyle/>
              <a:p>
                <a:r>
                  <a:rPr lang="ja-JP" altLang="en-US" sz="1050" dirty="0">
                    <a:latin typeface="Meiryo UI" panose="020B0604030504040204" pitchFamily="50" charset="-128"/>
                    <a:ea typeface="Meiryo UI" panose="020B0604030504040204" pitchFamily="50" charset="-128"/>
                  </a:rPr>
                  <a:t>府有施設清掃業務総合評価</a:t>
                </a:r>
                <a:r>
                  <a:rPr lang="ja-JP" altLang="en-US" sz="1050" dirty="0" smtClean="0">
                    <a:latin typeface="Meiryo UI" panose="020B0604030504040204" pitchFamily="50" charset="-128"/>
                    <a:ea typeface="Meiryo UI" panose="020B0604030504040204" pitchFamily="50" charset="-128"/>
                  </a:rPr>
                  <a:t>入札に</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おける就職困難者の職場定着</a:t>
                </a:r>
                <a:r>
                  <a:rPr lang="ja-JP" altLang="en-US" sz="1050" dirty="0">
                    <a:latin typeface="Meiryo UI" panose="020B0604030504040204" pitchFamily="50" charset="-128"/>
                    <a:ea typeface="Meiryo UI" panose="020B0604030504040204" pitchFamily="50" charset="-128"/>
                  </a:rPr>
                  <a:t>状況</a:t>
                </a:r>
                <a:r>
                  <a:rPr lang="ja-JP" altLang="en-US" sz="1050" dirty="0" smtClean="0">
                    <a:latin typeface="Meiryo UI" panose="020B0604030504040204" pitchFamily="50" charset="-128"/>
                    <a:ea typeface="Meiryo UI" panose="020B0604030504040204" pitchFamily="50" charset="-128"/>
                  </a:rPr>
                  <a:t>等の</a:t>
                </a:r>
                <a:r>
                  <a:rPr lang="ja-JP" altLang="en-US" sz="1050" dirty="0">
                    <a:latin typeface="Meiryo UI" panose="020B0604030504040204" pitchFamily="50" charset="-128"/>
                    <a:ea typeface="Meiryo UI" panose="020B0604030504040204" pitchFamily="50" charset="-128"/>
                  </a:rPr>
                  <a:t>評価</a:t>
                </a:r>
              </a:p>
            </p:txBody>
          </p:sp>
          <p:sp>
            <p:nvSpPr>
              <p:cNvPr id="70" name="テキスト ボックス 69"/>
              <p:cNvSpPr txBox="1"/>
              <p:nvPr/>
            </p:nvSpPr>
            <p:spPr>
              <a:xfrm>
                <a:off x="4123968" y="8394781"/>
                <a:ext cx="2132815" cy="253916"/>
              </a:xfrm>
              <a:prstGeom prst="rect">
                <a:avLst/>
              </a:prstGeom>
              <a:solidFill>
                <a:srgbClr val="008000"/>
              </a:solidFill>
              <a:ln>
                <a:noFill/>
              </a:ln>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defPPr>
                  <a:defRPr lang="ja-JP"/>
                </a:defPPr>
                <a:lvl1pPr>
                  <a:defRPr sz="1100">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④職場定着</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支援</a:t>
                </a:r>
              </a:p>
            </p:txBody>
          </p:sp>
        </p:grpSp>
      </p:grpSp>
      <p:sp>
        <p:nvSpPr>
          <p:cNvPr id="76" name="正方形/長方形 75"/>
          <p:cNvSpPr/>
          <p:nvPr/>
        </p:nvSpPr>
        <p:spPr>
          <a:xfrm>
            <a:off x="6407641" y="597883"/>
            <a:ext cx="6375672" cy="24034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0" rIns="36000" bIns="0" rtlCol="0" anchor="ctr"/>
          <a:lstStyle/>
          <a:p>
            <a:endParaRPr lang="en-US" altLang="ja-JP" sz="1050" dirty="0" smtClean="0">
              <a:solidFill>
                <a:schemeClr val="tx1"/>
              </a:solidFill>
              <a:latin typeface="Meiryo UI" panose="020B0604030504040204" pitchFamily="50" charset="-128"/>
              <a:ea typeface="Meiryo UI" panose="020B0604030504040204" pitchFamily="50" charset="-128"/>
            </a:endParaRPr>
          </a:p>
        </p:txBody>
      </p:sp>
      <p:sp>
        <p:nvSpPr>
          <p:cNvPr id="79" name="テキスト ボックス 78"/>
          <p:cNvSpPr txBox="1"/>
          <p:nvPr/>
        </p:nvSpPr>
        <p:spPr>
          <a:xfrm>
            <a:off x="6631276" y="484181"/>
            <a:ext cx="1827832" cy="293158"/>
          </a:xfrm>
          <a:prstGeom prst="roundRect">
            <a:avLst>
              <a:gd name="adj" fmla="val 50000"/>
            </a:avLst>
          </a:prstGeom>
          <a:solidFill>
            <a:srgbClr val="006600"/>
          </a:solidFill>
          <a:scene3d>
            <a:camera prst="orthographicFront"/>
            <a:lightRig rig="threePt" dir="t"/>
          </a:scene3d>
          <a:sp3d>
            <a:bevelT/>
          </a:sp3d>
        </p:spPr>
        <p:txBody>
          <a:bodyPr wrap="square" lIns="0" tIns="0" rIns="0" bIns="0" rtlCol="0" anchor="ctr" anchorCtr="1">
            <a:no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背景</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81" name="テキスト ボックス 80"/>
          <p:cNvSpPr txBox="1"/>
          <p:nvPr/>
        </p:nvSpPr>
        <p:spPr>
          <a:xfrm>
            <a:off x="150059" y="2452749"/>
            <a:ext cx="5570921" cy="402509"/>
          </a:xfrm>
          <a:prstGeom prst="rect">
            <a:avLst/>
          </a:prstGeom>
          <a:solidFill>
            <a:schemeClr val="bg1"/>
          </a:solidFill>
          <a:ln>
            <a:solidFill>
              <a:schemeClr val="tx1"/>
            </a:solidFill>
          </a:ln>
        </p:spPr>
        <p:txBody>
          <a:bodyPr wrap="square" lIns="68415" tIns="34208" rIns="68415" bIns="34208" rtlCol="0">
            <a:spAutoFit/>
          </a:bodyPr>
          <a:lstStyle/>
          <a:p>
            <a:pPr>
              <a:lnSpc>
                <a:spcPts val="1347"/>
              </a:lnSpc>
            </a:pP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参考</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ハートフル条例（商工労働部・福祉部・教育庁共管）</a:t>
            </a:r>
          </a:p>
          <a:p>
            <a:pPr>
              <a:lnSpc>
                <a:spcPts val="1347"/>
              </a:lnSpc>
            </a:pPr>
            <a:r>
              <a:rPr lang="ja-JP" altLang="en-US" sz="1200" dirty="0" smtClean="0">
                <a:latin typeface="Meiryo UI" pitchFamily="50" charset="-128"/>
                <a:ea typeface="Meiryo UI" pitchFamily="50" charset="-128"/>
                <a:cs typeface="Meiryo UI" pitchFamily="50" charset="-128"/>
              </a:rPr>
              <a:t>府施策・府と関係がある事業主に対する法定雇用率達成に向けた助言・指導などを規定</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5" name="グループ化 14"/>
          <p:cNvGrpSpPr/>
          <p:nvPr/>
        </p:nvGrpSpPr>
        <p:grpSpPr>
          <a:xfrm>
            <a:off x="6579396" y="7141376"/>
            <a:ext cx="6055298" cy="1551528"/>
            <a:chOff x="6580433" y="6822491"/>
            <a:chExt cx="6055298" cy="1551528"/>
          </a:xfrm>
        </p:grpSpPr>
        <p:sp>
          <p:nvSpPr>
            <p:cNvPr id="18" name="角丸四角形 17"/>
            <p:cNvSpPr/>
            <p:nvPr/>
          </p:nvSpPr>
          <p:spPr>
            <a:xfrm>
              <a:off x="6580433" y="6919842"/>
              <a:ext cx="6055298" cy="1454177"/>
            </a:xfrm>
            <a:prstGeom prst="roundRect">
              <a:avLst>
                <a:gd name="adj" fmla="val 2755"/>
              </a:avLst>
            </a:prstGeom>
            <a:noFill/>
            <a:ln>
              <a:solidFill>
                <a:srgbClr val="008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kumimoji="1" lang="ja-JP" altLang="en-US" sz="1600"/>
            </a:p>
          </p:txBody>
        </p:sp>
        <p:sp>
          <p:nvSpPr>
            <p:cNvPr id="21" name="テキスト ボックス 20"/>
            <p:cNvSpPr txBox="1"/>
            <p:nvPr/>
          </p:nvSpPr>
          <p:spPr>
            <a:xfrm>
              <a:off x="6718405" y="6822491"/>
              <a:ext cx="2778740" cy="261610"/>
            </a:xfrm>
            <a:prstGeom prst="rect">
              <a:avLst/>
            </a:prstGeom>
            <a:solidFill>
              <a:srgbClr val="008000"/>
            </a:solidFill>
            <a:ln>
              <a:noFill/>
            </a:ln>
          </p:spPr>
          <p:style>
            <a:lnRef idx="2">
              <a:schemeClr val="accent4">
                <a:shade val="50000"/>
              </a:schemeClr>
            </a:lnRef>
            <a:fillRef idx="1">
              <a:schemeClr val="accent4"/>
            </a:fillRef>
            <a:effectRef idx="0">
              <a:schemeClr val="accent4"/>
            </a:effectRef>
            <a:fontRef idx="minor">
              <a:schemeClr val="lt1"/>
            </a:fontRef>
          </p:style>
          <p:txBody>
            <a:bodyPr wrap="square" rtlCol="0" anchor="ctr" anchorCtr="1">
              <a:spAutoFit/>
            </a:bodyPr>
            <a:lstStyle>
              <a:defPPr>
                <a:defRPr lang="ja-JP"/>
              </a:defPPr>
              <a:lvl1pPr>
                <a:defRPr sz="1100">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r>
                <a:rPr lang="ja-JP" altLang="en-US"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者等の職場環境整備等支援組織と</a:t>
              </a:r>
              <a:r>
                <a:rPr lang="ja-JP" altLang="en-US" dirty="0">
                  <a:latin typeface="Meiryo UI" panose="020B0604030504040204" pitchFamily="50" charset="-128"/>
                  <a:ea typeface="Meiryo UI" panose="020B0604030504040204" pitchFamily="50" charset="-128"/>
                  <a:cs typeface="Meiryo UI" panose="020B0604030504040204" pitchFamily="50" charset="-128"/>
                </a:rPr>
                <a:t>は</a:t>
              </a:r>
            </a:p>
          </p:txBody>
        </p:sp>
        <p:sp>
          <p:nvSpPr>
            <p:cNvPr id="105" name="テキスト ボックス 104"/>
            <p:cNvSpPr txBox="1"/>
            <p:nvPr/>
          </p:nvSpPr>
          <p:spPr>
            <a:xfrm>
              <a:off x="6794493" y="7249243"/>
              <a:ext cx="2831498" cy="872034"/>
            </a:xfrm>
            <a:prstGeom prst="rect">
              <a:avLst/>
            </a:prstGeom>
            <a:noFill/>
          </p:spPr>
          <p:txBody>
            <a:bodyPr wrap="square" lIns="0" tIns="0" rIns="0" bIns="0" rtlCol="0" anchor="ctr" anchorCtr="1">
              <a:spAutoFit/>
            </a:bodyPr>
            <a:lstStyle/>
            <a:p>
              <a:pPr>
                <a:lnSpc>
                  <a:spcPts val="1700"/>
                </a:lnSpc>
              </a:pPr>
              <a:r>
                <a:rPr lang="ja-JP" altLang="en-US" sz="1050"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者等の特性、事情等に配慮した</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働きやすい職場環境の整備等に資するため、</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事業主</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と、その雇用する障がい者等との間に立って</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支援する法人</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2" name="グループ化 41"/>
            <p:cNvGrpSpPr/>
            <p:nvPr/>
          </p:nvGrpSpPr>
          <p:grpSpPr>
            <a:xfrm>
              <a:off x="9597179" y="7060194"/>
              <a:ext cx="2931510" cy="1210265"/>
              <a:chOff x="9597179" y="7060194"/>
              <a:chExt cx="2931510" cy="1210265"/>
            </a:xfrm>
          </p:grpSpPr>
          <p:grpSp>
            <p:nvGrpSpPr>
              <p:cNvPr id="38" name="グループ化 37"/>
              <p:cNvGrpSpPr/>
              <p:nvPr/>
            </p:nvGrpSpPr>
            <p:grpSpPr>
              <a:xfrm>
                <a:off x="9597179" y="7060194"/>
                <a:ext cx="2931510" cy="1210265"/>
                <a:chOff x="9597179" y="7060194"/>
                <a:chExt cx="2931510" cy="1210265"/>
              </a:xfrm>
            </p:grpSpPr>
            <p:sp>
              <p:nvSpPr>
                <p:cNvPr id="72" name="テキスト ボックス 71"/>
                <p:cNvSpPr txBox="1"/>
                <p:nvPr/>
              </p:nvSpPr>
              <p:spPr>
                <a:xfrm>
                  <a:off x="10183597" y="7785529"/>
                  <a:ext cx="635163" cy="230832"/>
                </a:xfrm>
                <a:prstGeom prst="rect">
                  <a:avLst/>
                </a:prstGeom>
                <a:noFill/>
              </p:spPr>
              <p:txBody>
                <a:bodyPr wrap="square" rtlCol="0" anchor="ctr" anchorCtr="1">
                  <a:spAutoFit/>
                </a:bodyPr>
                <a:lstStyle/>
                <a:p>
                  <a:pPr algn="ct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認定</a:t>
                  </a: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6" name="グループ化 35"/>
                <p:cNvGrpSpPr/>
                <p:nvPr/>
              </p:nvGrpSpPr>
              <p:grpSpPr>
                <a:xfrm>
                  <a:off x="9597179" y="7060194"/>
                  <a:ext cx="2931510" cy="1210265"/>
                  <a:chOff x="9597179" y="7060194"/>
                  <a:chExt cx="2931510" cy="1210265"/>
                </a:xfrm>
              </p:grpSpPr>
              <p:grpSp>
                <p:nvGrpSpPr>
                  <p:cNvPr id="7" name="グループ化 6"/>
                  <p:cNvGrpSpPr/>
                  <p:nvPr/>
                </p:nvGrpSpPr>
                <p:grpSpPr>
                  <a:xfrm>
                    <a:off x="9597179" y="7060194"/>
                    <a:ext cx="2931510" cy="1210265"/>
                    <a:chOff x="9597179" y="7060194"/>
                    <a:chExt cx="2931510" cy="1210265"/>
                  </a:xfrm>
                </p:grpSpPr>
                <p:grpSp>
                  <p:nvGrpSpPr>
                    <p:cNvPr id="22" name="グループ化 21"/>
                    <p:cNvGrpSpPr/>
                    <p:nvPr/>
                  </p:nvGrpSpPr>
                  <p:grpSpPr>
                    <a:xfrm>
                      <a:off x="9597179" y="7060194"/>
                      <a:ext cx="2931510" cy="1210265"/>
                      <a:chOff x="5776668" y="4149167"/>
                      <a:chExt cx="2961838" cy="1222796"/>
                    </a:xfrm>
                  </p:grpSpPr>
                  <p:sp>
                    <p:nvSpPr>
                      <p:cNvPr id="23" name="円/楕円 78"/>
                      <p:cNvSpPr/>
                      <p:nvPr/>
                    </p:nvSpPr>
                    <p:spPr>
                      <a:xfrm>
                        <a:off x="6721068" y="5083932"/>
                        <a:ext cx="504057" cy="288031"/>
                      </a:xfrm>
                      <a:prstGeom prst="ellipse">
                        <a:avLst/>
                      </a:prstGeom>
                      <a:ln>
                        <a:solidFill>
                          <a:srgbClr val="000000"/>
                        </a:solidFill>
                      </a:ln>
                    </p:spPr>
                    <p:style>
                      <a:lnRef idx="2">
                        <a:schemeClr val="accent4"/>
                      </a:lnRef>
                      <a:fillRef idx="1">
                        <a:schemeClr val="lt1"/>
                      </a:fillRef>
                      <a:effectRef idx="0">
                        <a:schemeClr val="accent4"/>
                      </a:effectRef>
                      <a:fontRef idx="minor">
                        <a:schemeClr val="dk1"/>
                      </a:fontRef>
                    </p:style>
                    <p:txBody>
                      <a:bodyPr rtlCol="0" anchor="ctr" anchorCtr="1"/>
                      <a:lstStyle/>
                      <a:p>
                        <a:pPr algn="ct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p>
                    </p:txBody>
                  </p:sp>
                  <p:sp>
                    <p:nvSpPr>
                      <p:cNvPr id="24" name="テキスト ボックス 23"/>
                      <p:cNvSpPr txBox="1"/>
                      <p:nvPr/>
                    </p:nvSpPr>
                    <p:spPr>
                      <a:xfrm>
                        <a:off x="5776668" y="4149273"/>
                        <a:ext cx="904920" cy="257270"/>
                      </a:xfrm>
                      <a:prstGeom prst="rect">
                        <a:avLst/>
                      </a:prstGeom>
                      <a:ln>
                        <a:solidFill>
                          <a:srgbClr val="000000"/>
                        </a:solidFill>
                      </a:ln>
                    </p:spPr>
                    <p:style>
                      <a:lnRef idx="2">
                        <a:schemeClr val="accent4"/>
                      </a:lnRef>
                      <a:fillRef idx="1">
                        <a:schemeClr val="lt1"/>
                      </a:fillRef>
                      <a:effectRef idx="0">
                        <a:schemeClr val="accent4"/>
                      </a:effectRef>
                      <a:fontRef idx="minor">
                        <a:schemeClr val="dk1"/>
                      </a:fontRef>
                    </p:style>
                    <p:txBody>
                      <a:bodyPr wrap="square" rtlCol="0" anchor="ctr" anchorCtr="1">
                        <a:spAutoFit/>
                      </a:bodyPr>
                      <a:lstStyle/>
                      <a:p>
                        <a:pPr algn="ctr"/>
                        <a:r>
                          <a:rPr lang="ja-JP" altLang="en-US" sz="1000" dirty="0">
                            <a:latin typeface="Meiryo UI" panose="020B0604030504040204" pitchFamily="50" charset="-128"/>
                            <a:ea typeface="Meiryo UI" panose="020B0604030504040204" pitchFamily="50" charset="-128"/>
                            <a:cs typeface="Meiryo UI" panose="020B0604030504040204" pitchFamily="50" charset="-128"/>
                          </a:rPr>
                          <a:t>就職困難者</a:t>
                        </a:r>
                      </a:p>
                    </p:txBody>
                  </p:sp>
                  <p:sp>
                    <p:nvSpPr>
                      <p:cNvPr id="25" name="テキスト ボックス 24"/>
                      <p:cNvSpPr txBox="1"/>
                      <p:nvPr/>
                    </p:nvSpPr>
                    <p:spPr>
                      <a:xfrm>
                        <a:off x="7865471" y="4149167"/>
                        <a:ext cx="873035" cy="248770"/>
                      </a:xfrm>
                      <a:prstGeom prst="rect">
                        <a:avLst/>
                      </a:prstGeom>
                      <a:ln>
                        <a:solidFill>
                          <a:srgbClr val="000000"/>
                        </a:solidFill>
                      </a:ln>
                    </p:spPr>
                    <p:style>
                      <a:lnRef idx="2">
                        <a:schemeClr val="accent4"/>
                      </a:lnRef>
                      <a:fillRef idx="1">
                        <a:schemeClr val="lt1"/>
                      </a:fillRef>
                      <a:effectRef idx="0">
                        <a:schemeClr val="accent4"/>
                      </a:effectRef>
                      <a:fontRef idx="minor">
                        <a:schemeClr val="dk1"/>
                      </a:fontRef>
                    </p:style>
                    <p:txBody>
                      <a:bodyPr wrap="square" rtlCol="0" anchor="ctr" anchorCtr="1">
                        <a:normAutofit/>
                      </a:bodyPr>
                      <a:lstStyle/>
                      <a:p>
                        <a:pPr algn="ctr"/>
                        <a:r>
                          <a:rPr lang="ja-JP" altLang="en-US" sz="1000" dirty="0">
                            <a:latin typeface="Meiryo UI" panose="020B0604030504040204" pitchFamily="50" charset="-128"/>
                            <a:ea typeface="Meiryo UI" panose="020B0604030504040204" pitchFamily="50" charset="-128"/>
                            <a:cs typeface="Meiryo UI" panose="020B0604030504040204" pitchFamily="50" charset="-128"/>
                          </a:rPr>
                          <a:t>事業主</a:t>
                        </a:r>
                      </a:p>
                    </p:txBody>
                  </p:sp>
                  <p:sp>
                    <p:nvSpPr>
                      <p:cNvPr id="26" name="テキスト ボックス 25"/>
                      <p:cNvSpPr txBox="1"/>
                      <p:nvPr/>
                    </p:nvSpPr>
                    <p:spPr>
                      <a:xfrm>
                        <a:off x="6352774" y="4545957"/>
                        <a:ext cx="1220212" cy="290247"/>
                      </a:xfrm>
                      <a:prstGeom prst="rect">
                        <a:avLst/>
                      </a:prstGeom>
                      <a:solidFill>
                        <a:srgbClr val="008000"/>
                      </a:solidFill>
                      <a:ln>
                        <a:solidFill>
                          <a:srgbClr val="008000"/>
                        </a:solidFill>
                      </a:ln>
                    </p:spPr>
                    <p:style>
                      <a:lnRef idx="2">
                        <a:schemeClr val="accent4">
                          <a:shade val="50000"/>
                        </a:schemeClr>
                      </a:lnRef>
                      <a:fillRef idx="1">
                        <a:schemeClr val="accent4"/>
                      </a:fillRef>
                      <a:effectRef idx="0">
                        <a:schemeClr val="accent4"/>
                      </a:effectRef>
                      <a:fontRef idx="minor">
                        <a:schemeClr val="lt1"/>
                      </a:fontRef>
                    </p:style>
                    <p:txBody>
                      <a:bodyPr wrap="square" lIns="0" tIns="0" rIns="0" bIns="0" rtlCol="0" anchor="ctr" anchorCtr="1">
                        <a:normAutofit fontScale="92500"/>
                      </a:bodyPr>
                      <a:lstStyle/>
                      <a:p>
                        <a:pPr algn="ct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認定</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者等</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職場</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環境整備等支援組織</a:t>
                        </a:r>
                      </a:p>
                    </p:txBody>
                  </p:sp>
                  <p:cxnSp>
                    <p:nvCxnSpPr>
                      <p:cNvPr id="27" name="直線矢印コネクタ 26"/>
                      <p:cNvCxnSpPr>
                        <a:stCxn id="23" idx="0"/>
                        <a:endCxn id="26" idx="2"/>
                      </p:cNvCxnSpPr>
                      <p:nvPr/>
                    </p:nvCxnSpPr>
                    <p:spPr>
                      <a:xfrm flipH="1" flipV="1">
                        <a:off x="6962880" y="4836205"/>
                        <a:ext cx="10217" cy="247728"/>
                      </a:xfrm>
                      <a:prstGeom prst="straightConnector1">
                        <a:avLst/>
                      </a:prstGeom>
                      <a:ln w="38100">
                        <a:solidFill>
                          <a:srgbClr val="008000"/>
                        </a:solidFil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stCxn id="26" idx="1"/>
                      </p:cNvCxnSpPr>
                      <p:nvPr/>
                    </p:nvCxnSpPr>
                    <p:spPr>
                      <a:xfrm flipH="1" flipV="1">
                        <a:off x="6046191" y="4407901"/>
                        <a:ext cx="306583" cy="283180"/>
                      </a:xfrm>
                      <a:prstGeom prst="straightConnector1">
                        <a:avLst/>
                      </a:prstGeom>
                      <a:ln w="38100">
                        <a:solidFill>
                          <a:srgbClr val="008000"/>
                        </a:solidFill>
                        <a:tailEnd type="arrow"/>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a:stCxn id="26" idx="3"/>
                      </p:cNvCxnSpPr>
                      <p:nvPr/>
                    </p:nvCxnSpPr>
                    <p:spPr>
                      <a:xfrm flipV="1">
                        <a:off x="7572986" y="4407901"/>
                        <a:ext cx="504057" cy="283180"/>
                      </a:xfrm>
                      <a:prstGeom prst="straightConnector1">
                        <a:avLst/>
                      </a:prstGeom>
                      <a:ln w="38100">
                        <a:solidFill>
                          <a:srgbClr val="008000"/>
                        </a:solidFill>
                        <a:tailEnd type="arrow"/>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stCxn id="24" idx="3"/>
                        <a:endCxn id="25" idx="1"/>
                      </p:cNvCxnSpPr>
                      <p:nvPr/>
                    </p:nvCxnSpPr>
                    <p:spPr>
                      <a:xfrm flipV="1">
                        <a:off x="6681588" y="4273553"/>
                        <a:ext cx="1183883" cy="4356"/>
                      </a:xfrm>
                      <a:prstGeom prst="straightConnector1">
                        <a:avLst/>
                      </a:prstGeom>
                      <a:ln w="38100">
                        <a:solidFill>
                          <a:srgbClr val="008000"/>
                        </a:solidFill>
                        <a:tailEnd type="arrow"/>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a:stCxn id="23" idx="6"/>
                      </p:cNvCxnSpPr>
                      <p:nvPr/>
                    </p:nvCxnSpPr>
                    <p:spPr>
                      <a:xfrm flipV="1">
                        <a:off x="7225126" y="4397461"/>
                        <a:ext cx="1285800" cy="830484"/>
                      </a:xfrm>
                      <a:prstGeom prst="straightConnector1">
                        <a:avLst/>
                      </a:prstGeom>
                      <a:ln w="38100">
                        <a:solidFill>
                          <a:srgbClr val="008000"/>
                        </a:solidFill>
                        <a:tailEnd type="arrow"/>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7496232" y="4427489"/>
                        <a:ext cx="515144" cy="233222"/>
                      </a:xfrm>
                      <a:prstGeom prst="rect">
                        <a:avLst/>
                      </a:prstGeom>
                      <a:noFill/>
                    </p:spPr>
                    <p:txBody>
                      <a:bodyPr wrap="square" rtlCol="0" anchor="ctr" anchorCtr="1">
                        <a:spAutoFit/>
                      </a:bodyPr>
                      <a:lstStyle/>
                      <a:p>
                        <a:r>
                          <a:rPr lang="ja-JP" altLang="en-US" sz="900" dirty="0">
                            <a:ln w="3175">
                              <a:noFill/>
                            </a:ln>
                            <a:effectLst>
                              <a:glow rad="127000">
                                <a:schemeClr val="bg1"/>
                              </a:glow>
                            </a:effectLst>
                            <a:latin typeface="Meiryo UI" panose="020B0604030504040204" pitchFamily="50" charset="-128"/>
                            <a:ea typeface="Meiryo UI" panose="020B0604030504040204" pitchFamily="50" charset="-128"/>
                            <a:cs typeface="Meiryo UI" panose="020B0604030504040204" pitchFamily="50" charset="-128"/>
                          </a:rPr>
                          <a:t>支援</a:t>
                        </a:r>
                      </a:p>
                    </p:txBody>
                  </p:sp>
                </p:grpSp>
                <p:sp>
                  <p:nvSpPr>
                    <p:cNvPr id="87" name="テキスト ボックス 86"/>
                    <p:cNvSpPr txBox="1"/>
                    <p:nvPr/>
                  </p:nvSpPr>
                  <p:spPr>
                    <a:xfrm>
                      <a:off x="10714362" y="7084101"/>
                      <a:ext cx="509869" cy="230832"/>
                    </a:xfrm>
                    <a:prstGeom prst="rect">
                      <a:avLst/>
                    </a:prstGeom>
                    <a:noFill/>
                  </p:spPr>
                  <p:txBody>
                    <a:bodyPr wrap="square" rtlCol="0" anchor="ctr" anchorCtr="1">
                      <a:spAutoFit/>
                    </a:bodyPr>
                    <a:lstStyle/>
                    <a:p>
                      <a:r>
                        <a:rPr lang="ja-JP" altLang="en-US" sz="900" dirty="0">
                          <a:ln w="3175">
                            <a:noFill/>
                          </a:ln>
                          <a:effectLst>
                            <a:glow rad="127000">
                              <a:schemeClr val="bg1"/>
                            </a:glow>
                          </a:effectLst>
                          <a:latin typeface="Meiryo UI" panose="020B0604030504040204" pitchFamily="50" charset="-128"/>
                          <a:ea typeface="Meiryo UI" panose="020B0604030504040204" pitchFamily="50" charset="-128"/>
                          <a:cs typeface="Meiryo UI" panose="020B0604030504040204" pitchFamily="50" charset="-128"/>
                        </a:rPr>
                        <a:t>就労</a:t>
                      </a:r>
                    </a:p>
                  </p:txBody>
                </p:sp>
              </p:grpSp>
              <p:sp>
                <p:nvSpPr>
                  <p:cNvPr id="96" name="テキスト ボックス 95"/>
                  <p:cNvSpPr txBox="1"/>
                  <p:nvPr/>
                </p:nvSpPr>
                <p:spPr>
                  <a:xfrm>
                    <a:off x="11421697" y="7509897"/>
                    <a:ext cx="897164" cy="230832"/>
                  </a:xfrm>
                  <a:prstGeom prst="rect">
                    <a:avLst/>
                  </a:prstGeom>
                  <a:noFill/>
                </p:spPr>
                <p:txBody>
                  <a:bodyPr wrap="square" rtlCol="0" anchor="ctr" anchorCtr="1">
                    <a:spAutoFit/>
                  </a:bodyPr>
                  <a:lstStyle/>
                  <a:p>
                    <a:r>
                      <a:rPr lang="ja-JP" altLang="en-US" sz="900" dirty="0" smtClean="0">
                        <a:ln w="3175">
                          <a:noFill/>
                        </a:ln>
                        <a:effectLst>
                          <a:glow rad="127000">
                            <a:schemeClr val="bg1"/>
                          </a:glow>
                        </a:effectLst>
                        <a:latin typeface="Meiryo UI" panose="020B0604030504040204" pitchFamily="50" charset="-128"/>
                        <a:ea typeface="Meiryo UI" panose="020B0604030504040204" pitchFamily="50" charset="-128"/>
                        <a:cs typeface="Meiryo UI" panose="020B0604030504040204" pitchFamily="50" charset="-128"/>
                      </a:rPr>
                      <a:t>業務委託等</a:t>
                    </a:r>
                    <a:endParaRPr lang="ja-JP" altLang="en-US" sz="900" dirty="0">
                      <a:ln w="3175">
                        <a:noFill/>
                      </a:ln>
                      <a:effectLst>
                        <a:glow rad="127000">
                          <a:schemeClr val="bg1"/>
                        </a:glow>
                      </a:effectLst>
                      <a:latin typeface="Meiryo UI" panose="020B0604030504040204" pitchFamily="50" charset="-128"/>
                      <a:ea typeface="Meiryo UI" panose="020B0604030504040204" pitchFamily="50" charset="-128"/>
                      <a:cs typeface="Meiryo UI" panose="020B0604030504040204" pitchFamily="50" charset="-128"/>
                    </a:endParaRPr>
                  </a:p>
                </p:txBody>
              </p:sp>
            </p:grpSp>
          </p:grpSp>
          <p:sp>
            <p:nvSpPr>
              <p:cNvPr id="106" name="テキスト ボックス 105"/>
              <p:cNvSpPr txBox="1"/>
              <p:nvPr/>
            </p:nvSpPr>
            <p:spPr>
              <a:xfrm>
                <a:off x="9730436" y="7387718"/>
                <a:ext cx="497000" cy="230832"/>
              </a:xfrm>
              <a:prstGeom prst="rect">
                <a:avLst/>
              </a:prstGeom>
              <a:noFill/>
            </p:spPr>
            <p:txBody>
              <a:bodyPr wrap="square" rtlCol="0" anchor="ctr" anchorCtr="1">
                <a:spAutoFit/>
              </a:bodyPr>
              <a:lstStyle/>
              <a:p>
                <a:r>
                  <a:rPr lang="ja-JP" altLang="en-US" sz="900" dirty="0" smtClean="0">
                    <a:ln w="3175">
                      <a:noFill/>
                    </a:ln>
                    <a:effectLst>
                      <a:glow rad="127000">
                        <a:schemeClr val="bg1"/>
                      </a:glow>
                    </a:effectLst>
                    <a:latin typeface="Meiryo UI" panose="020B0604030504040204" pitchFamily="50" charset="-128"/>
                    <a:ea typeface="Meiryo UI" panose="020B0604030504040204" pitchFamily="50" charset="-128"/>
                    <a:cs typeface="Meiryo UI" panose="020B0604030504040204" pitchFamily="50" charset="-128"/>
                  </a:rPr>
                  <a:t>支援</a:t>
                </a:r>
                <a:endParaRPr lang="ja-JP" altLang="en-US" sz="900" dirty="0">
                  <a:ln w="3175">
                    <a:noFill/>
                  </a:ln>
                  <a:effectLst>
                    <a:glow rad="127000">
                      <a:schemeClr val="bg1"/>
                    </a:glow>
                  </a:effectLst>
                  <a:latin typeface="Meiryo UI" panose="020B0604030504040204" pitchFamily="50" charset="-128"/>
                  <a:ea typeface="Meiryo UI" panose="020B0604030504040204" pitchFamily="50" charset="-128"/>
                  <a:cs typeface="Meiryo UI" panose="020B0604030504040204" pitchFamily="50" charset="-128"/>
                </a:endParaRPr>
              </a:p>
            </p:txBody>
          </p:sp>
        </p:grpSp>
      </p:grpSp>
      <p:pic>
        <p:nvPicPr>
          <p:cNvPr id="88" name="図 87"/>
          <p:cNvPicPr/>
          <p:nvPr/>
        </p:nvPicPr>
        <p:blipFill>
          <a:blip r:embed="rId8">
            <a:extLst>
              <a:ext uri="{28A0092B-C50C-407E-A947-70E740481C1C}">
                <a14:useLocalDpi xmlns:a14="http://schemas.microsoft.com/office/drawing/2010/main" val="0"/>
              </a:ext>
            </a:extLst>
          </a:blip>
          <a:srcRect/>
          <a:stretch>
            <a:fillRect/>
          </a:stretch>
        </p:blipFill>
        <p:spPr bwMode="auto">
          <a:xfrm>
            <a:off x="24681" y="6731570"/>
            <a:ext cx="3279775" cy="2749550"/>
          </a:xfrm>
          <a:prstGeom prst="rect">
            <a:avLst/>
          </a:prstGeom>
          <a:noFill/>
          <a:ln>
            <a:noFill/>
          </a:ln>
        </p:spPr>
      </p:pic>
      <p:pic>
        <p:nvPicPr>
          <p:cNvPr id="90" name="図 89"/>
          <p:cNvPicPr/>
          <p:nvPr/>
        </p:nvPicPr>
        <p:blipFill>
          <a:blip r:embed="rId9">
            <a:extLst>
              <a:ext uri="{28A0092B-C50C-407E-A947-70E740481C1C}">
                <a14:useLocalDpi xmlns:a14="http://schemas.microsoft.com/office/drawing/2010/main" val="0"/>
              </a:ext>
            </a:extLst>
          </a:blip>
          <a:srcRect/>
          <a:stretch>
            <a:fillRect/>
          </a:stretch>
        </p:blipFill>
        <p:spPr bwMode="auto">
          <a:xfrm>
            <a:off x="3336419" y="6785163"/>
            <a:ext cx="2920365" cy="2767965"/>
          </a:xfrm>
          <a:prstGeom prst="rect">
            <a:avLst/>
          </a:prstGeom>
          <a:noFill/>
          <a:ln>
            <a:noFill/>
          </a:ln>
        </p:spPr>
      </p:pic>
    </p:spTree>
    <p:extLst>
      <p:ext uri="{BB962C8B-B14F-4D97-AF65-F5344CB8AC3E}">
        <p14:creationId xmlns:p14="http://schemas.microsoft.com/office/powerpoint/2010/main" val="374794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キュート">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3320</TotalTime>
  <Words>424</Words>
  <Application>Microsoft Office PowerPoint</Application>
  <PresentationFormat>A3 297x420 mm</PresentationFormat>
  <Paragraphs>103</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Meiryo UI</vt:lpstr>
      <vt:lpstr>ＭＳ Ｐゴシック</vt:lpstr>
      <vt:lpstr>Arial</vt:lpstr>
      <vt:lpstr>Calibri</vt:lpstr>
      <vt:lpstr>Trebuchet MS</vt:lpstr>
      <vt:lpstr>Wingdings</vt:lpstr>
      <vt:lpstr>Office ​​テーマ</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上中　理恵子</dc:creator>
  <cp:lastModifiedBy>粟井　美里</cp:lastModifiedBy>
  <cp:revision>319</cp:revision>
  <cp:lastPrinted>2019-01-23T08:32:44Z</cp:lastPrinted>
  <dcterms:created xsi:type="dcterms:W3CDTF">2011-09-28T05:32:25Z</dcterms:created>
  <dcterms:modified xsi:type="dcterms:W3CDTF">2019-01-25T00:26:57Z</dcterms:modified>
</cp:coreProperties>
</file>