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9" r:id="rId5"/>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00"/>
    <a:srgbClr val="4F81BD"/>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88" autoAdjust="0"/>
    <p:restoredTop sz="93911" autoAdjust="0"/>
  </p:normalViewPr>
  <p:slideViewPr>
    <p:cSldViewPr>
      <p:cViewPr varScale="1">
        <p:scale>
          <a:sx n="53" d="100"/>
          <a:sy n="53" d="100"/>
        </p:scale>
        <p:origin x="1704" y="9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0"/>
            <a:ext cx="2949678" cy="497461"/>
          </a:xfrm>
          <a:prstGeom prst="rect">
            <a:avLst/>
          </a:prstGeom>
        </p:spPr>
        <p:txBody>
          <a:bodyPr vert="horz" lIns="62935" tIns="31468" rIns="62935" bIns="31468"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58" y="10"/>
            <a:ext cx="2950765" cy="497461"/>
          </a:xfrm>
          <a:prstGeom prst="rect">
            <a:avLst/>
          </a:prstGeom>
        </p:spPr>
        <p:txBody>
          <a:bodyPr vert="horz" lIns="62935" tIns="31468" rIns="62935" bIns="31468" rtlCol="0"/>
          <a:lstStyle>
            <a:lvl1pPr algn="r">
              <a:defRPr sz="800"/>
            </a:lvl1pPr>
          </a:lstStyle>
          <a:p>
            <a:fld id="{12C35F4C-F7F5-40C3-BF8F-56F867D0C0F3}" type="datetimeFigureOut">
              <a:rPr kumimoji="1" lang="ja-JP" altLang="en-US" smtClean="0"/>
              <a:pPr/>
              <a:t>2019/1/24</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62935" tIns="31468" rIns="62935" bIns="31468" rtlCol="0" anchor="ctr"/>
          <a:lstStyle/>
          <a:p>
            <a:endParaRPr lang="ja-JP" altLang="en-US"/>
          </a:p>
        </p:txBody>
      </p:sp>
      <p:sp>
        <p:nvSpPr>
          <p:cNvPr id="5" name="ノート プレースホルダー 4"/>
          <p:cNvSpPr>
            <a:spLocks noGrp="1"/>
          </p:cNvSpPr>
          <p:nvPr>
            <p:ph type="body" sz="quarter" idx="3"/>
          </p:nvPr>
        </p:nvSpPr>
        <p:spPr>
          <a:xfrm>
            <a:off x="680614" y="4720940"/>
            <a:ext cx="5445978" cy="4472758"/>
          </a:xfrm>
          <a:prstGeom prst="rect">
            <a:avLst/>
          </a:prstGeom>
        </p:spPr>
        <p:txBody>
          <a:bodyPr vert="horz" lIns="62935" tIns="31468" rIns="62935" bIns="3146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779"/>
            <a:ext cx="2949678" cy="496362"/>
          </a:xfrm>
          <a:prstGeom prst="rect">
            <a:avLst/>
          </a:prstGeom>
        </p:spPr>
        <p:txBody>
          <a:bodyPr vert="horz" lIns="62935" tIns="31468" rIns="62935" bIns="31468"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58" y="9440779"/>
            <a:ext cx="2950765" cy="496362"/>
          </a:xfrm>
          <a:prstGeom prst="rect">
            <a:avLst/>
          </a:prstGeom>
        </p:spPr>
        <p:txBody>
          <a:bodyPr vert="horz" lIns="62935" tIns="31468" rIns="62935" bIns="31468" rtlCol="0" anchor="b"/>
          <a:lstStyle>
            <a:lvl1pPr algn="r">
              <a:defRPr sz="800"/>
            </a:lvl1pPr>
          </a:lstStyle>
          <a:p>
            <a:fld id="{D494EB4B-5902-496A-98E4-E34585EB1929}" type="slidenum">
              <a:rPr kumimoji="1" lang="ja-JP" altLang="en-US" smtClean="0"/>
              <a:pPr/>
              <a:t>‹#›</a:t>
            </a:fld>
            <a:endParaRPr kumimoji="1" lang="ja-JP" altLang="en-US"/>
          </a:p>
        </p:txBody>
      </p:sp>
    </p:spTree>
    <p:extLst>
      <p:ext uri="{BB962C8B-B14F-4D97-AF65-F5344CB8AC3E}">
        <p14:creationId xmlns:p14="http://schemas.microsoft.com/office/powerpoint/2010/main" val="103287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494EB4B-5902-496A-98E4-E34585EB1929}" type="slidenum">
              <a:rPr kumimoji="1" lang="ja-JP" altLang="en-US" smtClean="0"/>
              <a:pPr/>
              <a:t>1</a:t>
            </a:fld>
            <a:endParaRPr kumimoji="1" lang="ja-JP" altLang="en-US"/>
          </a:p>
        </p:txBody>
      </p:sp>
    </p:spTree>
    <p:extLst>
      <p:ext uri="{BB962C8B-B14F-4D97-AF65-F5344CB8AC3E}">
        <p14:creationId xmlns:p14="http://schemas.microsoft.com/office/powerpoint/2010/main" val="2832409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2019/1/24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2961055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2019/1/24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171752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2019/1/24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396570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2019/1/24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784848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2019/1/24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323402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2019/1/24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4276862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765C7F4-CA2E-4311-90BE-0C97D29E2975}" type="datetimeFigureOut">
              <a:rPr kumimoji="1" lang="ja-JP" altLang="en-US" smtClean="0"/>
              <a:pPr/>
              <a:t>2019/1/24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162510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765C7F4-CA2E-4311-90BE-0C97D29E2975}" type="datetimeFigureOut">
              <a:rPr kumimoji="1" lang="ja-JP" altLang="en-US" smtClean="0"/>
              <a:pPr/>
              <a:t>2019/1/24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4120724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65C7F4-CA2E-4311-90BE-0C97D29E2975}" type="datetimeFigureOut">
              <a:rPr kumimoji="1" lang="ja-JP" altLang="en-US" smtClean="0"/>
              <a:pPr/>
              <a:t>2019/1/24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68223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2019/1/24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293840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2019/1/24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222462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4765C7F4-CA2E-4311-90BE-0C97D29E2975}" type="datetimeFigureOut">
              <a:rPr kumimoji="1" lang="ja-JP" altLang="en-US" smtClean="0"/>
              <a:pPr/>
              <a:t>2019/1/24</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230835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9"/>
          <p:cNvSpPr/>
          <p:nvPr/>
        </p:nvSpPr>
        <p:spPr>
          <a:xfrm>
            <a:off x="2766719" y="7259914"/>
            <a:ext cx="2284313" cy="284466"/>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（３）</a:t>
            </a:r>
            <a:r>
              <a:rPr kumimoji="1"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条例案</a:t>
            </a:r>
            <a:r>
              <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の概要</a:t>
            </a:r>
          </a:p>
        </p:txBody>
      </p:sp>
      <p:sp>
        <p:nvSpPr>
          <p:cNvPr id="2" name="正方形/長方形 1"/>
          <p:cNvSpPr/>
          <p:nvPr/>
        </p:nvSpPr>
        <p:spPr>
          <a:xfrm>
            <a:off x="102350" y="806586"/>
            <a:ext cx="12563146" cy="2661415"/>
          </a:xfrm>
          <a:prstGeom prst="rect">
            <a:avLst/>
          </a:prstGeom>
          <a:ln w="12700"/>
        </p:spPr>
        <p:style>
          <a:lnRef idx="2">
            <a:schemeClr val="accent1"/>
          </a:lnRef>
          <a:fillRef idx="1">
            <a:schemeClr val="lt1"/>
          </a:fillRef>
          <a:effectRef idx="0">
            <a:schemeClr val="accent1"/>
          </a:effectRef>
          <a:fontRef idx="minor">
            <a:schemeClr val="dk1"/>
          </a:fontRef>
        </p:style>
        <p:txBody>
          <a:bodyPr rtlCol="0" anchor="t" anchorCtr="0"/>
          <a:lstStyle/>
          <a:p>
            <a:pPr>
              <a:lnSpc>
                <a:spcPts val="1800"/>
              </a:lnSpc>
            </a:pPr>
            <a:r>
              <a:rPr lang="ja-JP" altLang="en-US" sz="1400" b="1" dirty="0" smtClean="0">
                <a:latin typeface="Meiryo UI" panose="020B0604030504040204" pitchFamily="50" charset="-128"/>
                <a:ea typeface="Meiryo UI" panose="020B0604030504040204" pitchFamily="50" charset="-128"/>
              </a:rPr>
              <a:t>◇「小型無人機」の飛行に対する規制についての現状</a:t>
            </a:r>
            <a:endParaRPr lang="en-US" altLang="ja-JP" sz="1400" b="1" dirty="0">
              <a:latin typeface="Meiryo UI" panose="020B0604030504040204" pitchFamily="50" charset="-128"/>
              <a:ea typeface="Meiryo UI" panose="020B0604030504040204" pitchFamily="50" charset="-128"/>
            </a:endParaRPr>
          </a:p>
          <a:p>
            <a:pPr>
              <a:lnSpc>
                <a:spcPts val="1600"/>
              </a:lnSpc>
            </a:pPr>
            <a:r>
              <a:rPr lang="ja-JP" altLang="en-US" sz="105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・国では、国会議事堂、内閣総理大臣官邸その他の国の重要な施設等、外国公館等及び原子力事業所の周辺地域の上空における小型無人機等の飛行の禁止に関する法律（平成</a:t>
            </a:r>
            <a:r>
              <a:rPr lang="en-US" altLang="ja-JP" sz="1200" dirty="0">
                <a:latin typeface="Meiryo UI" panose="020B0604030504040204" pitchFamily="50" charset="-128"/>
                <a:ea typeface="Meiryo UI" panose="020B0604030504040204" pitchFamily="50" charset="-128"/>
              </a:rPr>
              <a:t>28</a:t>
            </a:r>
            <a:r>
              <a:rPr lang="ja-JP" altLang="en-US" sz="1200" dirty="0">
                <a:latin typeface="Meiryo UI" panose="020B0604030504040204" pitchFamily="50" charset="-128"/>
                <a:ea typeface="Meiryo UI" panose="020B0604030504040204" pitchFamily="50" charset="-128"/>
              </a:rPr>
              <a:t>年法律第９号</a:t>
            </a:r>
            <a:r>
              <a:rPr lang="ja-JP" altLang="en-US" sz="1200" dirty="0" smtClean="0">
                <a:latin typeface="Meiryo UI" panose="020B0604030504040204" pitchFamily="50" charset="-128"/>
                <a:ea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endParaRPr>
          </a:p>
          <a:p>
            <a:pPr marL="36000">
              <a:lnSpc>
                <a:spcPts val="1600"/>
              </a:lnSpc>
            </a:pPr>
            <a:r>
              <a:rPr lang="ja-JP" altLang="en-US" sz="1200" dirty="0" smtClean="0">
                <a:latin typeface="Meiryo UI" panose="020B0604030504040204" pitchFamily="50" charset="-128"/>
                <a:ea typeface="Meiryo UI" panose="020B0604030504040204" pitchFamily="50" charset="-128"/>
              </a:rPr>
              <a:t>　以下「ドローン法</a:t>
            </a:r>
            <a:r>
              <a:rPr lang="ja-JP" altLang="en-US" sz="1200" dirty="0">
                <a:latin typeface="Meiryo UI" panose="020B0604030504040204" pitchFamily="50" charset="-128"/>
                <a:ea typeface="Meiryo UI" panose="020B0604030504040204" pitchFamily="50" charset="-128"/>
              </a:rPr>
              <a:t>」と</a:t>
            </a:r>
            <a:r>
              <a:rPr lang="ja-JP" altLang="en-US" sz="1200" dirty="0" smtClean="0">
                <a:latin typeface="Meiryo UI" panose="020B0604030504040204" pitchFamily="50" charset="-128"/>
                <a:ea typeface="Meiryo UI" panose="020B0604030504040204" pitchFamily="50" charset="-128"/>
              </a:rPr>
              <a:t>いう。</a:t>
            </a:r>
            <a:r>
              <a:rPr lang="ja-JP" altLang="en-US" sz="1200" dirty="0">
                <a:latin typeface="Meiryo UI" panose="020B0604030504040204" pitchFamily="50" charset="-128"/>
                <a:ea typeface="Meiryo UI" panose="020B0604030504040204" pitchFamily="50" charset="-128"/>
              </a:rPr>
              <a:t>）に基づき、国会</a:t>
            </a:r>
            <a:r>
              <a:rPr lang="ja-JP" altLang="en-US" sz="1200" dirty="0" smtClean="0">
                <a:latin typeface="Meiryo UI" panose="020B0604030504040204" pitchFamily="50" charset="-128"/>
                <a:ea typeface="Meiryo UI" panose="020B0604030504040204" pitchFamily="50" charset="-128"/>
              </a:rPr>
              <a:t>議事堂や皇居等</a:t>
            </a:r>
            <a:r>
              <a:rPr lang="ja-JP" altLang="en-US" sz="1200" dirty="0">
                <a:latin typeface="Meiryo UI" panose="020B0604030504040204" pitchFamily="50" charset="-128"/>
                <a:ea typeface="Meiryo UI" panose="020B0604030504040204" pitchFamily="50" charset="-128"/>
              </a:rPr>
              <a:t>、国の重要</a:t>
            </a:r>
            <a:r>
              <a:rPr lang="ja-JP" altLang="en-US" sz="1200" dirty="0" smtClean="0">
                <a:latin typeface="Meiryo UI" panose="020B0604030504040204" pitchFamily="50" charset="-128"/>
                <a:ea typeface="Meiryo UI" panose="020B0604030504040204" pitchFamily="50" charset="-128"/>
              </a:rPr>
              <a:t>施設の上空</a:t>
            </a:r>
            <a:r>
              <a:rPr lang="ja-JP" altLang="en-US" sz="1200" dirty="0">
                <a:latin typeface="Meiryo UI" panose="020B0604030504040204" pitchFamily="50" charset="-128"/>
                <a:ea typeface="Meiryo UI" panose="020B0604030504040204" pitchFamily="50" charset="-128"/>
              </a:rPr>
              <a:t>に</a:t>
            </a:r>
            <a:r>
              <a:rPr lang="ja-JP" altLang="en-US" sz="1200" dirty="0" smtClean="0">
                <a:latin typeface="Meiryo UI" panose="020B0604030504040204" pitchFamily="50" charset="-128"/>
                <a:ea typeface="Meiryo UI" panose="020B0604030504040204" pitchFamily="50" charset="-128"/>
              </a:rPr>
              <a:t>おける小型無人機</a:t>
            </a:r>
            <a:r>
              <a:rPr lang="ja-JP" altLang="en-US" sz="1200" dirty="0" smtClean="0">
                <a:solidFill>
                  <a:schemeClr val="tx1"/>
                </a:solidFill>
                <a:latin typeface="Meiryo UI" panose="020B0604030504040204" pitchFamily="50" charset="-128"/>
                <a:ea typeface="Meiryo UI" panose="020B0604030504040204" pitchFamily="50" charset="-128"/>
              </a:rPr>
              <a:t>等</a:t>
            </a:r>
            <a:r>
              <a:rPr lang="ja-JP" altLang="en-US" sz="1200" dirty="0" smtClean="0">
                <a:latin typeface="Meiryo UI" panose="020B0604030504040204" pitchFamily="50" charset="-128"/>
                <a:ea typeface="Meiryo UI" panose="020B0604030504040204" pitchFamily="50" charset="-128"/>
              </a:rPr>
              <a:t>の</a:t>
            </a:r>
            <a:r>
              <a:rPr lang="ja-JP" altLang="en-US" sz="1200" dirty="0">
                <a:latin typeface="Meiryo UI" panose="020B0604030504040204" pitchFamily="50" charset="-128"/>
                <a:ea typeface="Meiryo UI" panose="020B0604030504040204" pitchFamily="50" charset="-128"/>
              </a:rPr>
              <a:t>飛行を禁止している。また、各国首脳等が来日した際には</a:t>
            </a:r>
            <a:r>
              <a:rPr lang="ja-JP" altLang="en-US" sz="1200" dirty="0" smtClean="0">
                <a:latin typeface="Meiryo UI" panose="020B0604030504040204" pitchFamily="50" charset="-128"/>
                <a:ea typeface="Meiryo UI" panose="020B0604030504040204" pitchFamily="50" charset="-128"/>
              </a:rPr>
              <a:t>、ドローン法</a:t>
            </a:r>
            <a:r>
              <a:rPr lang="ja-JP" altLang="en-US" sz="1200" dirty="0">
                <a:latin typeface="Meiryo UI" panose="020B0604030504040204" pitchFamily="50" charset="-128"/>
                <a:ea typeface="Meiryo UI" panose="020B0604030504040204" pitchFamily="50" charset="-128"/>
              </a:rPr>
              <a:t>に基づき、</a:t>
            </a:r>
            <a:r>
              <a:rPr lang="ja-JP" altLang="en-US" sz="1200" dirty="0" smtClean="0">
                <a:latin typeface="Meiryo UI" panose="020B0604030504040204" pitchFamily="50" charset="-128"/>
                <a:ea typeface="Meiryo UI" panose="020B0604030504040204" pitchFamily="50" charset="-128"/>
              </a:rPr>
              <a:t>宿泊施設や訪</a:t>
            </a:r>
            <a:endParaRPr lang="en-US" altLang="ja-JP" sz="1200" dirty="0" smtClean="0">
              <a:latin typeface="Meiryo UI" panose="020B0604030504040204" pitchFamily="50" charset="-128"/>
              <a:ea typeface="Meiryo UI" panose="020B0604030504040204" pitchFamily="50" charset="-128"/>
            </a:endParaRPr>
          </a:p>
          <a:p>
            <a:pPr marL="36000">
              <a:lnSpc>
                <a:spcPts val="16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問場所等</a:t>
            </a:r>
            <a:r>
              <a:rPr lang="ja-JP" altLang="en-US" sz="1200" dirty="0">
                <a:latin typeface="Meiryo UI" panose="020B0604030504040204" pitchFamily="50" charset="-128"/>
                <a:ea typeface="Meiryo UI" panose="020B0604030504040204" pitchFamily="50" charset="-128"/>
              </a:rPr>
              <a:t>を外務省告示により指定することで、小型</a:t>
            </a:r>
            <a:r>
              <a:rPr lang="ja-JP" altLang="en-US" sz="1200" dirty="0" smtClean="0">
                <a:latin typeface="Meiryo UI" panose="020B0604030504040204" pitchFamily="50" charset="-128"/>
                <a:ea typeface="Meiryo UI" panose="020B0604030504040204" pitchFamily="50" charset="-128"/>
              </a:rPr>
              <a:t>無人機</a:t>
            </a:r>
            <a:r>
              <a:rPr lang="ja-JP" altLang="en-US" sz="1200" dirty="0" smtClean="0">
                <a:solidFill>
                  <a:schemeClr val="tx1"/>
                </a:solidFill>
                <a:latin typeface="Meiryo UI" panose="020B0604030504040204" pitchFamily="50" charset="-128"/>
                <a:ea typeface="Meiryo UI" panose="020B0604030504040204" pitchFamily="50" charset="-128"/>
              </a:rPr>
              <a:t>等</a:t>
            </a:r>
            <a:r>
              <a:rPr lang="ja-JP" altLang="en-US" sz="1200" dirty="0" smtClean="0">
                <a:latin typeface="Meiryo UI" panose="020B0604030504040204" pitchFamily="50" charset="-128"/>
                <a:ea typeface="Meiryo UI" panose="020B0604030504040204" pitchFamily="50" charset="-128"/>
              </a:rPr>
              <a:t>の</a:t>
            </a:r>
            <a:r>
              <a:rPr lang="ja-JP" altLang="en-US" sz="1200" dirty="0">
                <a:latin typeface="Meiryo UI" panose="020B0604030504040204" pitchFamily="50" charset="-128"/>
                <a:ea typeface="Meiryo UI" panose="020B0604030504040204" pitchFamily="50" charset="-128"/>
              </a:rPr>
              <a:t>飛行を禁止している。</a:t>
            </a:r>
            <a:endParaRPr lang="en-US" altLang="ja-JP" sz="1200" dirty="0" smtClean="0">
              <a:latin typeface="Meiryo UI" panose="020B0604030504040204" pitchFamily="50" charset="-128"/>
              <a:ea typeface="Meiryo UI" panose="020B0604030504040204" pitchFamily="50" charset="-128"/>
            </a:endParaRPr>
          </a:p>
          <a:p>
            <a:pPr>
              <a:lnSpc>
                <a:spcPts val="1600"/>
              </a:lnSpc>
            </a:pPr>
            <a:endParaRPr lang="en-US" altLang="ja-JP" sz="900" dirty="0">
              <a:latin typeface="Meiryo UI" panose="020B0604030504040204" pitchFamily="50" charset="-128"/>
              <a:ea typeface="Meiryo UI" panose="020B0604030504040204" pitchFamily="50" charset="-128"/>
            </a:endParaRPr>
          </a:p>
          <a:p>
            <a:pPr>
              <a:lnSpc>
                <a:spcPts val="1700"/>
              </a:lnSpc>
            </a:pPr>
            <a:r>
              <a:rPr lang="ja-JP" altLang="en-US" sz="1400" b="1" dirty="0">
                <a:latin typeface="Meiryo UI" panose="020B0604030504040204" pitchFamily="50" charset="-128"/>
                <a:ea typeface="Meiryo UI" panose="020B0604030504040204" pitchFamily="50" charset="-128"/>
              </a:rPr>
              <a:t>◇</a:t>
            </a:r>
            <a:r>
              <a:rPr lang="en-US" altLang="ja-JP" sz="1400" b="1" dirty="0" smtClean="0">
                <a:latin typeface="Meiryo UI" panose="020B0604030504040204" pitchFamily="50" charset="-128"/>
                <a:ea typeface="Meiryo UI" panose="020B0604030504040204" pitchFamily="50" charset="-128"/>
              </a:rPr>
              <a:t>G20</a:t>
            </a:r>
            <a:r>
              <a:rPr lang="ja-JP" altLang="en-US" sz="1400" b="1" dirty="0" smtClean="0">
                <a:latin typeface="Meiryo UI" panose="020B0604030504040204" pitchFamily="50" charset="-128"/>
                <a:ea typeface="Meiryo UI" panose="020B0604030504040204" pitchFamily="50" charset="-128"/>
              </a:rPr>
              <a:t>大阪サミット開催に伴う「小型無人機」の規制の必要性</a:t>
            </a:r>
            <a:endParaRPr lang="en-US" altLang="ja-JP" sz="1400" b="1" dirty="0">
              <a:latin typeface="Meiryo UI" panose="020B0604030504040204" pitchFamily="50" charset="-128"/>
              <a:ea typeface="Meiryo UI" panose="020B0604030504040204" pitchFamily="50" charset="-128"/>
            </a:endParaRPr>
          </a:p>
          <a:p>
            <a:pPr>
              <a:lnSpc>
                <a:spcPts val="1700"/>
              </a:lnSpc>
            </a:pPr>
            <a:r>
              <a:rPr lang="ja-JP" altLang="en-US" sz="1200" b="1"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・平成</a:t>
            </a:r>
            <a:r>
              <a:rPr lang="en-US" altLang="ja-JP" sz="1200" dirty="0" smtClean="0">
                <a:latin typeface="Meiryo UI" panose="020B0604030504040204" pitchFamily="50" charset="-128"/>
                <a:ea typeface="Meiryo UI" panose="020B0604030504040204" pitchFamily="50" charset="-128"/>
              </a:rPr>
              <a:t>31</a:t>
            </a:r>
            <a:r>
              <a:rPr lang="ja-JP" altLang="en-US" sz="1200" dirty="0" smtClean="0">
                <a:latin typeface="Meiryo UI" panose="020B0604030504040204" pitchFamily="50" charset="-128"/>
                <a:ea typeface="Meiryo UI" panose="020B0604030504040204" pitchFamily="50" charset="-128"/>
              </a:rPr>
              <a:t>年６月</a:t>
            </a:r>
            <a:r>
              <a:rPr lang="en-US" altLang="ja-JP" sz="1200" dirty="0" smtClean="0">
                <a:latin typeface="Meiryo UI" panose="020B0604030504040204" pitchFamily="50" charset="-128"/>
                <a:ea typeface="Meiryo UI" panose="020B0604030504040204" pitchFamily="50" charset="-128"/>
              </a:rPr>
              <a:t>28</a:t>
            </a:r>
            <a:r>
              <a:rPr lang="ja-JP" altLang="en-US" sz="1200" dirty="0" smtClean="0">
                <a:latin typeface="Meiryo UI" panose="020B0604030504040204" pitchFamily="50" charset="-128"/>
                <a:ea typeface="Meiryo UI" panose="020B0604030504040204" pitchFamily="50" charset="-128"/>
              </a:rPr>
              <a:t>日・</a:t>
            </a:r>
            <a:r>
              <a:rPr lang="en-US" altLang="ja-JP" sz="1200" dirty="0" smtClean="0">
                <a:latin typeface="Meiryo UI" panose="020B0604030504040204" pitchFamily="50" charset="-128"/>
                <a:ea typeface="Meiryo UI" panose="020B0604030504040204" pitchFamily="50" charset="-128"/>
              </a:rPr>
              <a:t>29</a:t>
            </a:r>
            <a:r>
              <a:rPr lang="ja-JP" altLang="en-US" sz="1200" dirty="0" smtClean="0">
                <a:latin typeface="Meiryo UI" panose="020B0604030504040204" pitchFamily="50" charset="-128"/>
                <a:ea typeface="Meiryo UI" panose="020B0604030504040204" pitchFamily="50" charset="-128"/>
              </a:rPr>
              <a:t>日に</a:t>
            </a:r>
            <a:r>
              <a:rPr lang="ja-JP" altLang="en-US" sz="1200" dirty="0">
                <a:latin typeface="Meiryo UI" panose="020B0604030504040204" pitchFamily="50" charset="-128"/>
                <a:ea typeface="Meiryo UI" panose="020B0604030504040204" pitchFamily="50" charset="-128"/>
              </a:rPr>
              <a:t>開催されるＧ</a:t>
            </a:r>
            <a:r>
              <a:rPr lang="en-US" altLang="ja-JP" sz="1200" dirty="0">
                <a:latin typeface="Meiryo UI" panose="020B0604030504040204" pitchFamily="50" charset="-128"/>
                <a:ea typeface="Meiryo UI" panose="020B0604030504040204" pitchFamily="50" charset="-128"/>
              </a:rPr>
              <a:t>20</a:t>
            </a:r>
            <a:r>
              <a:rPr lang="ja-JP" altLang="en-US" sz="1200" dirty="0">
                <a:latin typeface="Meiryo UI" panose="020B0604030504040204" pitchFamily="50" charset="-128"/>
                <a:ea typeface="Meiryo UI" panose="020B0604030504040204" pitchFamily="50" charset="-128"/>
              </a:rPr>
              <a:t>大阪サミットでは、開催</a:t>
            </a:r>
            <a:r>
              <a:rPr lang="ja-JP" altLang="en-US" sz="1200" dirty="0" smtClean="0">
                <a:latin typeface="Meiryo UI" panose="020B0604030504040204" pitchFamily="50" charset="-128"/>
                <a:ea typeface="Meiryo UI" panose="020B0604030504040204" pitchFamily="50" charset="-128"/>
              </a:rPr>
              <a:t>期間中</a:t>
            </a:r>
            <a:r>
              <a:rPr lang="ja-JP" altLang="en-US" sz="1200" dirty="0">
                <a:latin typeface="Meiryo UI" panose="020B0604030504040204" pitchFamily="50" charset="-128"/>
                <a:ea typeface="Meiryo UI" panose="020B0604030504040204" pitchFamily="50" charset="-128"/>
              </a:rPr>
              <a:t>は</a:t>
            </a:r>
            <a:r>
              <a:rPr lang="ja-JP" altLang="en-US" sz="1200" dirty="0" smtClean="0">
                <a:latin typeface="Meiryo UI" panose="020B0604030504040204" pitchFamily="50" charset="-128"/>
                <a:ea typeface="Meiryo UI" panose="020B0604030504040204" pitchFamily="50" charset="-128"/>
              </a:rPr>
              <a:t>ドローン法</a:t>
            </a:r>
            <a:r>
              <a:rPr lang="ja-JP" altLang="en-US" sz="1200" dirty="0">
                <a:latin typeface="Meiryo UI" panose="020B0604030504040204" pitchFamily="50" charset="-128"/>
                <a:ea typeface="Meiryo UI" panose="020B0604030504040204" pitchFamily="50" charset="-128"/>
              </a:rPr>
              <a:t>により小型</a:t>
            </a:r>
            <a:r>
              <a:rPr lang="ja-JP" altLang="en-US" sz="1200" dirty="0" smtClean="0">
                <a:latin typeface="Meiryo UI" panose="020B0604030504040204" pitchFamily="50" charset="-128"/>
                <a:ea typeface="Meiryo UI" panose="020B0604030504040204" pitchFamily="50" charset="-128"/>
              </a:rPr>
              <a:t>無人機</a:t>
            </a:r>
            <a:r>
              <a:rPr lang="ja-JP" altLang="en-US" sz="1200" dirty="0" smtClean="0">
                <a:solidFill>
                  <a:schemeClr val="tx1"/>
                </a:solidFill>
                <a:latin typeface="Meiryo UI" panose="020B0604030504040204" pitchFamily="50" charset="-128"/>
                <a:ea typeface="Meiryo UI" panose="020B0604030504040204" pitchFamily="50" charset="-128"/>
              </a:rPr>
              <a:t>等</a:t>
            </a:r>
            <a:r>
              <a:rPr lang="ja-JP" altLang="en-US" sz="1200" dirty="0" smtClean="0">
                <a:latin typeface="Meiryo UI" panose="020B0604030504040204" pitchFamily="50" charset="-128"/>
                <a:ea typeface="Meiryo UI" panose="020B0604030504040204" pitchFamily="50" charset="-128"/>
              </a:rPr>
              <a:t>の</a:t>
            </a:r>
            <a:r>
              <a:rPr lang="ja-JP" altLang="en-US" sz="1200" dirty="0">
                <a:latin typeface="Meiryo UI" panose="020B0604030504040204" pitchFamily="50" charset="-128"/>
                <a:ea typeface="Meiryo UI" panose="020B0604030504040204" pitchFamily="50" charset="-128"/>
              </a:rPr>
              <a:t>飛行が規制される見込みであるが</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安全・安心なサミット」</a:t>
            </a:r>
            <a:r>
              <a:rPr lang="ja-JP" altLang="en-US" sz="1200" dirty="0" smtClean="0">
                <a:latin typeface="Meiryo UI" panose="020B0604030504040204" pitchFamily="50" charset="-128"/>
                <a:ea typeface="Meiryo UI" panose="020B0604030504040204" pitchFamily="50" charset="-128"/>
              </a:rPr>
              <a:t>の実現</a:t>
            </a:r>
            <a:r>
              <a:rPr lang="ja-JP" altLang="en-US" sz="1200" dirty="0">
                <a:latin typeface="Meiryo UI" panose="020B0604030504040204" pitchFamily="50" charset="-128"/>
                <a:ea typeface="Meiryo UI" panose="020B0604030504040204" pitchFamily="50" charset="-128"/>
              </a:rPr>
              <a:t>のため、要人の</a:t>
            </a:r>
            <a:r>
              <a:rPr lang="ja-JP" altLang="en-US" sz="1200" dirty="0" smtClean="0">
                <a:latin typeface="Meiryo UI" panose="020B0604030504040204" pitchFamily="50" charset="-128"/>
                <a:ea typeface="Meiryo UI" panose="020B0604030504040204" pitchFamily="50" charset="-128"/>
              </a:rPr>
              <a:t>生命、身</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体</a:t>
            </a:r>
            <a:r>
              <a:rPr lang="ja-JP" altLang="en-US" sz="1200" dirty="0">
                <a:latin typeface="Meiryo UI" panose="020B0604030504040204" pitchFamily="50" charset="-128"/>
                <a:ea typeface="Meiryo UI" panose="020B0604030504040204" pitchFamily="50" charset="-128"/>
              </a:rPr>
              <a:t>又</a:t>
            </a:r>
            <a:r>
              <a:rPr lang="ja-JP" altLang="en-US" sz="1200" dirty="0" smtClean="0">
                <a:latin typeface="Meiryo UI" panose="020B0604030504040204" pitchFamily="50" charset="-128"/>
                <a:ea typeface="Meiryo UI" panose="020B0604030504040204" pitchFamily="50" charset="-128"/>
              </a:rPr>
              <a:t>は財産</a:t>
            </a:r>
            <a:r>
              <a:rPr lang="ja-JP" altLang="en-US" sz="1200" dirty="0">
                <a:latin typeface="Meiryo UI" panose="020B0604030504040204" pitchFamily="50" charset="-128"/>
                <a:ea typeface="Meiryo UI" panose="020B0604030504040204" pitchFamily="50" charset="-128"/>
              </a:rPr>
              <a:t>に対する危険</a:t>
            </a:r>
            <a:r>
              <a:rPr lang="ja-JP" altLang="en-US" sz="1200" dirty="0" smtClean="0">
                <a:latin typeface="Meiryo UI" panose="020B0604030504040204" pitchFamily="50" charset="-128"/>
                <a:ea typeface="Meiryo UI" panose="020B0604030504040204" pitchFamily="50" charset="-128"/>
              </a:rPr>
              <a:t>の未然</a:t>
            </a:r>
            <a:r>
              <a:rPr lang="ja-JP" altLang="en-US" sz="1200" dirty="0">
                <a:latin typeface="Meiryo UI" panose="020B0604030504040204" pitchFamily="50" charset="-128"/>
                <a:ea typeface="Meiryo UI" panose="020B0604030504040204" pitchFamily="50" charset="-128"/>
              </a:rPr>
              <a:t>防止</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会議の円滑な実施及び住民の福祉の基礎となる地域住民の安全の</a:t>
            </a:r>
            <a:r>
              <a:rPr lang="ja-JP" altLang="en-US" sz="1200" dirty="0" smtClean="0">
                <a:latin typeface="Meiryo UI" panose="020B0604030504040204" pitchFamily="50" charset="-128"/>
                <a:ea typeface="Meiryo UI" panose="020B0604030504040204" pitchFamily="50" charset="-128"/>
              </a:rPr>
              <a:t>確保の観点から、府警</a:t>
            </a:r>
            <a:r>
              <a:rPr lang="ja-JP" altLang="en-US" sz="1200" dirty="0">
                <a:latin typeface="Meiryo UI" panose="020B0604030504040204" pitchFamily="50" charset="-128"/>
                <a:ea typeface="Meiryo UI" panose="020B0604030504040204" pitchFamily="50" charset="-128"/>
              </a:rPr>
              <a:t>本部と連携・協力し、警備上必要</a:t>
            </a:r>
            <a:r>
              <a:rPr lang="ja-JP" altLang="en-US" sz="1200" dirty="0" smtClean="0">
                <a:latin typeface="Meiryo UI" panose="020B0604030504040204" pitchFamily="50" charset="-128"/>
                <a:ea typeface="Meiryo UI" panose="020B0604030504040204" pitchFamily="50" charset="-128"/>
              </a:rPr>
              <a:t>と考えられる</a:t>
            </a:r>
            <a:r>
              <a:rPr lang="ja-JP" altLang="en-US" sz="1200" dirty="0">
                <a:latin typeface="Meiryo UI" panose="020B0604030504040204" pitchFamily="50" charset="-128"/>
                <a:ea typeface="Meiryo UI" panose="020B0604030504040204" pitchFamily="50" charset="-128"/>
              </a:rPr>
              <a:t>期間や</a:t>
            </a:r>
            <a:r>
              <a:rPr lang="ja-JP" altLang="en-US" sz="1200" dirty="0" smtClean="0">
                <a:latin typeface="Meiryo UI" panose="020B0604030504040204" pitchFamily="50" charset="-128"/>
                <a:ea typeface="Meiryo UI" panose="020B0604030504040204" pitchFamily="50" charset="-128"/>
              </a:rPr>
              <a:t>区域につい</a:t>
            </a:r>
            <a:r>
              <a:rPr lang="ja-JP" altLang="en-US" sz="1200" dirty="0">
                <a:latin typeface="Meiryo UI" panose="020B0604030504040204" pitchFamily="50" charset="-128"/>
                <a:ea typeface="Meiryo UI" panose="020B0604030504040204" pitchFamily="50" charset="-128"/>
              </a:rPr>
              <a:t>て</a:t>
            </a:r>
            <a:r>
              <a:rPr lang="ja-JP" altLang="en-US" sz="1200" dirty="0" smtClean="0">
                <a:latin typeface="Meiryo UI" panose="020B0604030504040204" pitchFamily="50" charset="-128"/>
                <a:ea typeface="Meiryo UI" panose="020B0604030504040204" pitchFamily="50" charset="-128"/>
              </a:rPr>
              <a:t>規</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ja-JP" altLang="en-US" sz="1200">
                <a:latin typeface="Meiryo UI" panose="020B0604030504040204" pitchFamily="50" charset="-128"/>
                <a:ea typeface="Meiryo UI" panose="020B0604030504040204" pitchFamily="50" charset="-128"/>
              </a:rPr>
              <a:t>　</a:t>
            </a:r>
            <a:r>
              <a:rPr lang="ja-JP" altLang="en-US" sz="1200" smtClean="0">
                <a:latin typeface="Meiryo UI" panose="020B0604030504040204" pitchFamily="50" charset="-128"/>
                <a:ea typeface="Meiryo UI" panose="020B0604030504040204" pitchFamily="50" charset="-128"/>
              </a:rPr>
              <a:t>　制</a:t>
            </a:r>
            <a:r>
              <a:rPr lang="ja-JP" altLang="en-US" sz="1200" dirty="0" smtClean="0">
                <a:latin typeface="Meiryo UI" panose="020B0604030504040204" pitchFamily="50" charset="-128"/>
                <a:ea typeface="Meiryo UI" panose="020B0604030504040204" pitchFamily="50" charset="-128"/>
              </a:rPr>
              <a:t>を行う条例</a:t>
            </a:r>
            <a:r>
              <a:rPr lang="ja-JP" altLang="en-US" sz="1200" dirty="0">
                <a:latin typeface="Meiryo UI" panose="020B0604030504040204" pitchFamily="50" charset="-128"/>
                <a:ea typeface="Meiryo UI" panose="020B0604030504040204" pitchFamily="50" charset="-128"/>
              </a:rPr>
              <a:t>を制定するものである</a:t>
            </a:r>
            <a:r>
              <a:rPr lang="ja-JP" altLang="en-US" sz="1200" dirty="0" smtClean="0">
                <a:latin typeface="Meiryo UI" panose="020B0604030504040204" pitchFamily="50" charset="-128"/>
                <a:ea typeface="Meiryo UI" panose="020B0604030504040204" pitchFamily="50" charset="-128"/>
              </a:rPr>
              <a:t>。</a:t>
            </a:r>
            <a:endParaRPr lang="ja-JP" altLang="ja-JP" sz="1200" dirty="0">
              <a:latin typeface="Meiryo UI" panose="020B0604030504040204" pitchFamily="50" charset="-128"/>
              <a:ea typeface="Meiryo UI" panose="020B0604030504040204" pitchFamily="50" charset="-128"/>
            </a:endParaRPr>
          </a:p>
          <a:p>
            <a:pPr>
              <a:lnSpc>
                <a:spcPts val="1700"/>
              </a:lnSpc>
            </a:pPr>
            <a:endParaRPr lang="ja-JP" altLang="ja-JP" sz="1200" dirty="0">
              <a:latin typeface="Meiryo UI" panose="020B0604030504040204" pitchFamily="50" charset="-128"/>
              <a:ea typeface="Meiryo UI" panose="020B0604030504040204" pitchFamily="50" charset="-128"/>
            </a:endParaRPr>
          </a:p>
          <a:p>
            <a:pPr>
              <a:lnSpc>
                <a:spcPts val="1600"/>
              </a:lnSpc>
            </a:pPr>
            <a:endParaRPr lang="en-US" altLang="ja-JP" sz="1200" dirty="0">
              <a:latin typeface="Meiryo UI" panose="020B0604030504040204" pitchFamily="50" charset="-128"/>
              <a:ea typeface="Meiryo UI" panose="020B0604030504040204" pitchFamily="50" charset="-128"/>
            </a:endParaRPr>
          </a:p>
        </p:txBody>
      </p:sp>
      <p:sp>
        <p:nvSpPr>
          <p:cNvPr id="7" name="角丸四角形 6"/>
          <p:cNvSpPr/>
          <p:nvPr/>
        </p:nvSpPr>
        <p:spPr>
          <a:xfrm>
            <a:off x="102350" y="516423"/>
            <a:ext cx="2764030" cy="275923"/>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（１）</a:t>
            </a:r>
            <a:r>
              <a:rPr kumimoji="1" lang="en-US" altLang="ja-JP"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a:t>
            </a:r>
            <a:r>
              <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条例制定の背景・必要性</a:t>
            </a:r>
          </a:p>
        </p:txBody>
      </p:sp>
      <p:sp>
        <p:nvSpPr>
          <p:cNvPr id="81" name="Rectangle 4"/>
          <p:cNvSpPr>
            <a:spLocks noChangeArrowheads="1"/>
          </p:cNvSpPr>
          <p:nvPr/>
        </p:nvSpPr>
        <p:spPr bwMode="auto">
          <a:xfrm>
            <a:off x="0" y="-23812"/>
            <a:ext cx="12801600" cy="373476"/>
          </a:xfrm>
          <a:prstGeom prst="rect">
            <a:avLst/>
          </a:prstGeom>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tIns="0" bIns="0" anchor="ctr"/>
          <a:lstStyle/>
          <a:p>
            <a:pPr eaLnBrk="1" hangingPunct="1">
              <a:lnSpc>
                <a:spcPts val="1100"/>
              </a:lnSpc>
            </a:pPr>
            <a:r>
              <a:rPr lang="ja-JP" altLang="en-US" sz="1400" b="1" dirty="0">
                <a:solidFill>
                  <a:schemeClr val="bg1"/>
                </a:solidFill>
              </a:rPr>
              <a:t>　　　　</a:t>
            </a:r>
            <a:endParaRPr lang="en-US" altLang="ja-JP" sz="1400" b="1" dirty="0">
              <a:solidFill>
                <a:schemeClr val="bg1"/>
              </a:solidFill>
            </a:endParaRPr>
          </a:p>
          <a:p>
            <a:pPr algn="ctr" eaLnBrk="1" hangingPunct="1">
              <a:lnSpc>
                <a:spcPts val="1600"/>
              </a:lnSpc>
            </a:pPr>
            <a:r>
              <a:rPr lang="en-US" altLang="ja-JP" sz="1800" b="1" dirty="0" smtClean="0">
                <a:solidFill>
                  <a:schemeClr val="bg1"/>
                </a:solidFill>
                <a:latin typeface="Meiryo UI" pitchFamily="50" charset="-128"/>
                <a:ea typeface="Meiryo UI" pitchFamily="50" charset="-128"/>
                <a:cs typeface="Meiryo UI" pitchFamily="50" charset="-128"/>
              </a:rPr>
              <a:t>G20</a:t>
            </a:r>
            <a:r>
              <a:rPr lang="ja-JP" altLang="en-US" sz="1800" b="1" dirty="0" smtClean="0">
                <a:solidFill>
                  <a:schemeClr val="bg1"/>
                </a:solidFill>
                <a:latin typeface="Meiryo UI" pitchFamily="50" charset="-128"/>
                <a:ea typeface="Meiryo UI" pitchFamily="50" charset="-128"/>
                <a:cs typeface="Meiryo UI" pitchFamily="50" charset="-128"/>
              </a:rPr>
              <a:t>大阪</a:t>
            </a:r>
            <a:r>
              <a:rPr lang="ja-JP" altLang="en-US" sz="1800" b="1" smtClean="0">
                <a:solidFill>
                  <a:schemeClr val="bg1"/>
                </a:solidFill>
                <a:latin typeface="Meiryo UI" pitchFamily="50" charset="-128"/>
                <a:ea typeface="Meiryo UI" pitchFamily="50" charset="-128"/>
                <a:cs typeface="Meiryo UI" pitchFamily="50" charset="-128"/>
              </a:rPr>
              <a:t>サミット開催時に</a:t>
            </a:r>
            <a:r>
              <a:rPr lang="ja-JP" altLang="en-US" sz="1800" b="1" dirty="0" smtClean="0">
                <a:solidFill>
                  <a:schemeClr val="bg1"/>
                </a:solidFill>
                <a:latin typeface="Meiryo UI" pitchFamily="50" charset="-128"/>
                <a:ea typeface="Meiryo UI" pitchFamily="50" charset="-128"/>
                <a:cs typeface="Meiryo UI" pitchFamily="50" charset="-128"/>
              </a:rPr>
              <a:t>おける小型無人機の飛行の禁止に関する条例（案</a:t>
            </a:r>
            <a:r>
              <a:rPr lang="ja-JP" altLang="en-US" sz="1800" b="1" dirty="0">
                <a:solidFill>
                  <a:schemeClr val="bg1"/>
                </a:solidFill>
                <a:latin typeface="Meiryo UI" pitchFamily="50" charset="-128"/>
                <a:ea typeface="Meiryo UI" pitchFamily="50" charset="-128"/>
                <a:cs typeface="Meiryo UI" pitchFamily="50" charset="-128"/>
              </a:rPr>
              <a:t>）の</a:t>
            </a:r>
            <a:r>
              <a:rPr lang="ja-JP" altLang="en-US" sz="1800" b="1" dirty="0" smtClean="0">
                <a:solidFill>
                  <a:schemeClr val="bg1"/>
                </a:solidFill>
                <a:latin typeface="Meiryo UI" pitchFamily="50" charset="-128"/>
                <a:ea typeface="Meiryo UI" pitchFamily="50" charset="-128"/>
                <a:cs typeface="Meiryo UI" pitchFamily="50" charset="-128"/>
              </a:rPr>
              <a:t>概要について</a:t>
            </a:r>
            <a:endParaRPr lang="ja-JP" altLang="en-US" sz="1800" b="1" dirty="0">
              <a:solidFill>
                <a:schemeClr val="bg1"/>
              </a:solidFill>
              <a:latin typeface="Meiryo UI" pitchFamily="50" charset="-128"/>
              <a:ea typeface="Meiryo UI" pitchFamily="50" charset="-128"/>
              <a:cs typeface="Meiryo UI" pitchFamily="50" charset="-128"/>
            </a:endParaRPr>
          </a:p>
        </p:txBody>
      </p:sp>
      <p:sp>
        <p:nvSpPr>
          <p:cNvPr id="28" name="Text Box 3" descr="《健康格差》男4.6歳・女4.0歳 ＊最も高い自治体と低い自治体の差&#10;&#10;">
            <a:extLst>
              <a:ext uri="{FF2B5EF4-FFF2-40B4-BE49-F238E27FC236}">
                <a16:creationId xmlns:a16="http://schemas.microsoft.com/office/drawing/2014/main" id="{928A6F2E-4871-448D-B004-2F9F9E097D86}"/>
              </a:ext>
            </a:extLst>
          </p:cNvPr>
          <p:cNvSpPr txBox="1">
            <a:spLocks noChangeArrowheads="1"/>
          </p:cNvSpPr>
          <p:nvPr/>
        </p:nvSpPr>
        <p:spPr bwMode="auto">
          <a:xfrm>
            <a:off x="334988" y="2840555"/>
            <a:ext cx="11970468" cy="522317"/>
          </a:xfrm>
          <a:prstGeom prst="rect">
            <a:avLst/>
          </a:prstGeom>
          <a:solidFill>
            <a:srgbClr val="FFFFFF"/>
          </a:solidFill>
          <a:ln w="12700">
            <a:solidFill>
              <a:srgbClr val="000000"/>
            </a:solidFill>
            <a:prstDash val="dash"/>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0" fontAlgn="base" latinLnBrk="0" hangingPunct="0">
              <a:lnSpc>
                <a:spcPts val="1700"/>
              </a:lnSpc>
              <a:spcBef>
                <a:spcPct val="0"/>
              </a:spcBef>
              <a:spcAft>
                <a:spcPct val="0"/>
              </a:spcAft>
              <a:buClrTx/>
              <a:buSzTx/>
              <a:buFontTx/>
              <a:buNone/>
              <a:tabLst/>
            </a:pPr>
            <a:r>
              <a:rPr kumimoji="0" lang="en-US" altLang="ja-JP" sz="1100" b="0" i="0" u="none" strike="noStrike" cap="none" normalizeH="0" baseline="0" dirty="0" smtClean="0">
                <a:ln>
                  <a:noFill/>
                </a:ln>
                <a:effectLst/>
                <a:latin typeface="メイリオ" panose="020B0604030504040204" pitchFamily="50" charset="-128"/>
                <a:ea typeface="メイリオ" panose="020B0604030504040204" pitchFamily="50" charset="-128"/>
              </a:rPr>
              <a:t>《</a:t>
            </a:r>
            <a:r>
              <a:rPr kumimoji="0" lang="ja-JP" altLang="en-US" sz="1100" dirty="0" smtClean="0">
                <a:latin typeface="メイリオ" panose="020B0604030504040204" pitchFamily="50" charset="-128"/>
                <a:ea typeface="メイリオ" panose="020B0604030504040204" pitchFamily="50" charset="-128"/>
              </a:rPr>
              <a:t>小型無人機とは</a:t>
            </a:r>
            <a:r>
              <a:rPr kumimoji="0" lang="en-US" altLang="ja-JP" sz="1100" b="0" i="0" u="none" strike="noStrike" cap="none" normalizeH="0" baseline="0" dirty="0" smtClean="0">
                <a:ln>
                  <a:noFill/>
                </a:ln>
                <a:effectLst/>
                <a:latin typeface="メイリオ" panose="020B0604030504040204" pitchFamily="50" charset="-128"/>
                <a:ea typeface="メイリオ" panose="020B0604030504040204" pitchFamily="50" charset="-128"/>
              </a:rPr>
              <a:t>》</a:t>
            </a:r>
          </a:p>
          <a:p>
            <a:pPr marL="0" marR="0" lvl="0" indent="0" algn="just" defTabSz="914400" rtl="0" eaLnBrk="0" fontAlgn="base" latinLnBrk="0" hangingPunct="0">
              <a:lnSpc>
                <a:spcPts val="1700"/>
              </a:lnSpc>
              <a:spcBef>
                <a:spcPct val="0"/>
              </a:spcBef>
              <a:spcAft>
                <a:spcPct val="0"/>
              </a:spcAft>
              <a:buClrTx/>
              <a:buSzTx/>
              <a:buFontTx/>
              <a:buNone/>
              <a:tabLst/>
            </a:pPr>
            <a:r>
              <a:rPr kumimoji="0" lang="ja-JP" altLang="en-US" sz="1050" dirty="0" smtClean="0">
                <a:solidFill>
                  <a:schemeClr val="tx1"/>
                </a:solidFill>
                <a:latin typeface="メイリオ" panose="020B0604030504040204" pitchFamily="50" charset="-128"/>
                <a:ea typeface="メイリオ" panose="020B0604030504040204" pitchFamily="50" charset="-128"/>
              </a:rPr>
              <a:t>・飛行機、回転翼航空機、滑空機、飛行船その他の</a:t>
            </a:r>
            <a:r>
              <a:rPr kumimoji="0" lang="ja-JP" altLang="en-US" sz="1050" dirty="0" smtClean="0">
                <a:latin typeface="メイリオ" panose="020B0604030504040204" pitchFamily="50" charset="-128"/>
                <a:ea typeface="メイリオ" panose="020B0604030504040204" pitchFamily="50" charset="-128"/>
              </a:rPr>
              <a:t>用に供することのできる機器で、構造上人が乗ることができないもののうち、遠隔操作又は自動操縦により飛行させることができるものをいう。</a:t>
            </a:r>
            <a:endParaRPr kumimoji="0" lang="ja-JP" altLang="en-US" sz="105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endParaRPr>
          </a:p>
          <a:p>
            <a:pPr lvl="0" defTabSz="914400" eaLnBrk="0" fontAlgn="base" hangingPunct="0">
              <a:spcBef>
                <a:spcPct val="0"/>
              </a:spcBef>
              <a:spcAft>
                <a:spcPct val="0"/>
              </a:spcAft>
            </a:pPr>
            <a:endParaRPr kumimoji="0" lang="ja-JP"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67" name="正方形/長方形 66">
            <a:extLst>
              <a:ext uri="{FF2B5EF4-FFF2-40B4-BE49-F238E27FC236}">
                <a16:creationId xmlns:a16="http://schemas.microsoft.com/office/drawing/2014/main" id="{F64A5CF2-1E09-417E-B73B-27FC0C0B28C9}"/>
              </a:ext>
            </a:extLst>
          </p:cNvPr>
          <p:cNvSpPr/>
          <p:nvPr/>
        </p:nvSpPr>
        <p:spPr>
          <a:xfrm>
            <a:off x="363092" y="8496190"/>
            <a:ext cx="9062044" cy="900246"/>
          </a:xfrm>
          <a:prstGeom prst="rect">
            <a:avLst/>
          </a:prstGeom>
          <a:noFill/>
          <a:ln w="6350">
            <a:noFill/>
            <a:prstDash val="lgDash"/>
          </a:ln>
        </p:spPr>
        <p:style>
          <a:lnRef idx="2">
            <a:schemeClr val="dk1"/>
          </a:lnRef>
          <a:fillRef idx="1">
            <a:schemeClr val="lt1"/>
          </a:fillRef>
          <a:effectRef idx="0">
            <a:schemeClr val="dk1"/>
          </a:effectRef>
          <a:fontRef idx="minor">
            <a:schemeClr val="dk1"/>
          </a:fontRef>
        </p:style>
        <p:txBody>
          <a:bodyPr wrap="square">
            <a:spAutoFit/>
          </a:bodyPr>
          <a:lstStyle/>
          <a:p>
            <a:pPr>
              <a:lnSpc>
                <a:spcPts val="2100"/>
              </a:lnSpc>
            </a:pPr>
            <a:r>
              <a:rPr lang="ja-JP"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a:t>
            </a:r>
            <a:r>
              <a:rPr lang="ja-JP" altLang="ja-JP"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　</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平成</a:t>
            </a:r>
            <a:r>
              <a:rPr lang="en-US"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30</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年</a:t>
            </a:r>
            <a:r>
              <a:rPr lang="en-US"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12</a:t>
            </a:r>
            <a:r>
              <a:rPr lang="ja-JP"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月</a:t>
            </a:r>
            <a:r>
              <a:rPr lang="en-US" altLang="ja-JP"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20</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日</a:t>
            </a:r>
            <a:r>
              <a:rPr lang="ja-JP"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 ～</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平成</a:t>
            </a:r>
            <a:r>
              <a:rPr lang="en-US"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31</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年１</a:t>
            </a:r>
            <a:r>
              <a:rPr lang="ja-JP"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月</a:t>
            </a:r>
            <a:r>
              <a:rPr lang="en-US" altLang="ja-JP"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18</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日</a:t>
            </a:r>
            <a:r>
              <a:rPr lang="ja-JP"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：パブリックコメント</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（府民意見等の募集）の実施</a:t>
            </a:r>
            <a:endParaRPr lang="en-US" altLang="ja-JP"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a:lnSpc>
                <a:spcPts val="2100"/>
              </a:lnSpc>
              <a:spcAft>
                <a:spcPts val="0"/>
              </a:spcAft>
            </a:pPr>
            <a:r>
              <a:rPr lang="ja-JP" altLang="ja-JP"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　</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平成</a:t>
            </a:r>
            <a:r>
              <a:rPr lang="en-US"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31</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年２</a:t>
            </a:r>
            <a:r>
              <a:rPr lang="ja-JP"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月：</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府議会（２</a:t>
            </a:r>
            <a:r>
              <a:rPr lang="ja-JP"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月</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定例会）</a:t>
            </a:r>
            <a:r>
              <a:rPr lang="ja-JP"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に</a:t>
            </a:r>
            <a:r>
              <a:rPr lang="ja-JP" altLang="ja-JP"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条例案</a:t>
            </a:r>
            <a:r>
              <a:rPr lang="ja-JP" altLang="en-US"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を</a:t>
            </a:r>
            <a:r>
              <a:rPr lang="ja-JP"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提出</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予定</a:t>
            </a:r>
            <a:r>
              <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2100"/>
              </a:lnSpc>
            </a:pPr>
            <a:r>
              <a:rPr lang="ja-JP" altLang="ja-JP"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　</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平成</a:t>
            </a:r>
            <a:r>
              <a:rPr lang="en-US"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31</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年４</a:t>
            </a:r>
            <a:r>
              <a:rPr lang="ja-JP"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月</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１日</a:t>
            </a:r>
            <a:r>
              <a:rPr lang="ja-JP"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条例施行</a:t>
            </a:r>
            <a:r>
              <a:rPr lang="ja-JP" altLang="en-US"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予定</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、同年６月</a:t>
            </a:r>
            <a:r>
              <a:rPr lang="en-US"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30</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日限りで失効</a:t>
            </a:r>
            <a:r>
              <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p>
        </p:txBody>
      </p:sp>
      <p:graphicFrame>
        <p:nvGraphicFramePr>
          <p:cNvPr id="31" name="表 30"/>
          <p:cNvGraphicFramePr>
            <a:graphicFrameLocks noGrp="1"/>
          </p:cNvGraphicFramePr>
          <p:nvPr>
            <p:extLst>
              <p:ext uri="{D42A27DB-BD31-4B8C-83A1-F6EECF244321}">
                <p14:modId xmlns:p14="http://schemas.microsoft.com/office/powerpoint/2010/main" val="3453039972"/>
              </p:ext>
            </p:extLst>
          </p:nvPr>
        </p:nvGraphicFramePr>
        <p:xfrm>
          <a:off x="195554" y="4038759"/>
          <a:ext cx="12415742" cy="4087157"/>
        </p:xfrm>
        <a:graphic>
          <a:graphicData uri="http://schemas.openxmlformats.org/drawingml/2006/table">
            <a:tbl>
              <a:tblPr firstRow="1" bandRow="1">
                <a:tableStyleId>{5C22544A-7EE6-4342-B048-85BDC9FD1C3A}</a:tableStyleId>
              </a:tblPr>
              <a:tblGrid>
                <a:gridCol w="1164686">
                  <a:extLst>
                    <a:ext uri="{9D8B030D-6E8A-4147-A177-3AD203B41FA5}">
                      <a16:colId xmlns:a16="http://schemas.microsoft.com/office/drawing/2014/main" val="375131388"/>
                    </a:ext>
                  </a:extLst>
                </a:gridCol>
                <a:gridCol w="5616624">
                  <a:extLst>
                    <a:ext uri="{9D8B030D-6E8A-4147-A177-3AD203B41FA5}">
                      <a16:colId xmlns:a16="http://schemas.microsoft.com/office/drawing/2014/main" val="3027990684"/>
                    </a:ext>
                  </a:extLst>
                </a:gridCol>
                <a:gridCol w="5634432">
                  <a:extLst>
                    <a:ext uri="{9D8B030D-6E8A-4147-A177-3AD203B41FA5}">
                      <a16:colId xmlns:a16="http://schemas.microsoft.com/office/drawing/2014/main" val="2444252460"/>
                    </a:ext>
                  </a:extLst>
                </a:gridCol>
              </a:tblGrid>
              <a:tr h="464105">
                <a:tc>
                  <a:txBody>
                    <a:bodyPr/>
                    <a:lstStyle/>
                    <a:p>
                      <a:endParaRPr kumimoji="1" lang="ja-JP" altLang="en-US" dirty="0"/>
                    </a:p>
                  </a:txBody>
                  <a:tcPr/>
                </a:tc>
                <a:tc>
                  <a:txBody>
                    <a:bodyPr/>
                    <a:lstStyle/>
                    <a:p>
                      <a:pPr algn="ctr"/>
                      <a:r>
                        <a:rPr kumimoji="1" lang="ja-JP" altLang="en-US" sz="1400" dirty="0" smtClean="0">
                          <a:solidFill>
                            <a:schemeClr val="bg1"/>
                          </a:solidFill>
                        </a:rPr>
                        <a:t>大阪府条例（案）</a:t>
                      </a:r>
                      <a:endParaRPr kumimoji="1" lang="ja-JP" altLang="en-US" sz="1400" dirty="0">
                        <a:solidFill>
                          <a:schemeClr val="bg1"/>
                        </a:solidFill>
                      </a:endParaRPr>
                    </a:p>
                  </a:txBody>
                  <a:tcPr anchor="ctr"/>
                </a:tc>
                <a:tc>
                  <a:txBody>
                    <a:bodyPr/>
                    <a:lstStyle/>
                    <a:p>
                      <a:pPr algn="ctr"/>
                      <a:r>
                        <a:rPr kumimoji="1" lang="ja-JP" altLang="en-US" sz="1400" dirty="0" smtClean="0">
                          <a:solidFill>
                            <a:schemeClr val="bg1"/>
                          </a:solidFill>
                        </a:rPr>
                        <a:t>ドローン法（参考）</a:t>
                      </a:r>
                      <a:endParaRPr kumimoji="1" lang="ja-JP" altLang="en-US" sz="1400" dirty="0">
                        <a:solidFill>
                          <a:schemeClr val="bg1"/>
                        </a:solidFill>
                      </a:endParaRPr>
                    </a:p>
                  </a:txBody>
                  <a:tcPr anchor="ctr"/>
                </a:tc>
                <a:extLst>
                  <a:ext uri="{0D108BD9-81ED-4DB2-BD59-A6C34878D82A}">
                    <a16:rowId xmlns:a16="http://schemas.microsoft.com/office/drawing/2014/main" val="705865260"/>
                  </a:ext>
                </a:extLst>
              </a:tr>
              <a:tr h="628788">
                <a:tc>
                  <a:txBody>
                    <a:bodyPr/>
                    <a:lstStyle/>
                    <a:p>
                      <a:r>
                        <a:rPr kumimoji="1" lang="ja-JP" altLang="en-US" sz="1200" dirty="0" smtClean="0"/>
                        <a:t>目的</a:t>
                      </a:r>
                      <a:endParaRPr kumimoji="1" lang="ja-JP" altLang="en-US" sz="1200" dirty="0"/>
                    </a:p>
                  </a:txBody>
                  <a:tcPr/>
                </a:tc>
                <a:tc>
                  <a:txBody>
                    <a:bodyPr/>
                    <a:lstStyle/>
                    <a:p>
                      <a:r>
                        <a:rPr kumimoji="1" lang="ja-JP" altLang="en-US" sz="1200" dirty="0" smtClean="0"/>
                        <a:t>・要人の</a:t>
                      </a:r>
                      <a:r>
                        <a:rPr kumimoji="1" lang="ja-JP" altLang="en-US" sz="1200" u="none" baseline="0" dirty="0" smtClean="0">
                          <a:solidFill>
                            <a:schemeClr val="tx1"/>
                          </a:solidFill>
                        </a:rPr>
                        <a:t>生命、身体又は財産</a:t>
                      </a:r>
                      <a:r>
                        <a:rPr kumimoji="1" lang="ja-JP" altLang="en-US" sz="1200" dirty="0" smtClean="0"/>
                        <a:t>に対する危険の未然防止</a:t>
                      </a:r>
                      <a:endParaRPr kumimoji="1" lang="en-US" altLang="ja-JP" sz="1200" dirty="0" smtClean="0"/>
                    </a:p>
                    <a:p>
                      <a:r>
                        <a:rPr kumimoji="1" lang="ja-JP" altLang="en-US" sz="1200" dirty="0" smtClean="0"/>
                        <a:t>・会議の円滑な実施</a:t>
                      </a:r>
                      <a:endParaRPr kumimoji="1" lang="en-US" altLang="ja-JP" sz="1200" dirty="0" smtClean="0"/>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200" dirty="0" smtClean="0"/>
                        <a:t>・地域住民の安全の確保</a:t>
                      </a:r>
                      <a:endParaRPr kumimoji="1" lang="en-US" altLang="ja-JP" sz="1200" dirty="0" smtClean="0"/>
                    </a:p>
                  </a:txBody>
                  <a:tcPr/>
                </a:tc>
                <a:tc>
                  <a:txBody>
                    <a:bodyPr/>
                    <a:lstStyle/>
                    <a:p>
                      <a:r>
                        <a:rPr kumimoji="1" lang="ja-JP" altLang="en-US" sz="1200" dirty="0" smtClean="0"/>
                        <a:t>・国の重要な施設等に対する危険の未然防止</a:t>
                      </a:r>
                      <a:endParaRPr kumimoji="1" lang="en-US" altLang="ja-JP" sz="1200" dirty="0" smtClean="0"/>
                    </a:p>
                    <a:p>
                      <a:r>
                        <a:rPr kumimoji="1" lang="ja-JP" altLang="en-US" sz="1200" dirty="0" smtClean="0"/>
                        <a:t>・国政の中枢機能等及び良好な国際関係の維持　　</a:t>
                      </a:r>
                      <a:endParaRPr kumimoji="1" lang="en-US" altLang="ja-JP" sz="1200" dirty="0" smtClean="0"/>
                    </a:p>
                    <a:p>
                      <a:r>
                        <a:rPr kumimoji="1" lang="ja-JP" altLang="en-US" sz="1200" dirty="0" smtClean="0"/>
                        <a:t>・公共の安全の確保</a:t>
                      </a:r>
                      <a:endParaRPr kumimoji="1" lang="en-US" altLang="ja-JP" sz="1200" dirty="0" smtClean="0"/>
                    </a:p>
                  </a:txBody>
                  <a:tcPr/>
                </a:tc>
                <a:extLst>
                  <a:ext uri="{0D108BD9-81ED-4DB2-BD59-A6C34878D82A}">
                    <a16:rowId xmlns:a16="http://schemas.microsoft.com/office/drawing/2014/main" val="4259968079"/>
                  </a:ext>
                </a:extLst>
              </a:tr>
              <a:tr h="414317">
                <a:tc>
                  <a:txBody>
                    <a:bodyPr/>
                    <a:lstStyle/>
                    <a:p>
                      <a:r>
                        <a:rPr kumimoji="1" lang="ja-JP" altLang="en-US" sz="1200" dirty="0" smtClean="0">
                          <a:solidFill>
                            <a:schemeClr val="tx1"/>
                          </a:solidFill>
                        </a:rPr>
                        <a:t>規制内容</a:t>
                      </a:r>
                      <a:endParaRPr kumimoji="1" lang="ja-JP" altLang="en-US" sz="1200" dirty="0">
                        <a:solidFill>
                          <a:schemeClr val="tx1"/>
                        </a:solidFill>
                      </a:endParaRPr>
                    </a:p>
                  </a:txBody>
                  <a:tcPr/>
                </a:tc>
                <a:tc>
                  <a:txBody>
                    <a:bodyPr/>
                    <a:lstStyle/>
                    <a:p>
                      <a:r>
                        <a:rPr kumimoji="1" lang="ja-JP" altLang="en-US" sz="1200" dirty="0" smtClean="0">
                          <a:solidFill>
                            <a:schemeClr val="tx1"/>
                          </a:solidFill>
                        </a:rPr>
                        <a:t>「小型無人機」（ドローン法第２条第３項）の飛行を原則禁止</a:t>
                      </a:r>
                      <a:endParaRPr kumimoji="1" lang="ja-JP" altLang="en-US"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rPr>
                        <a:t>「小型無人機」及び「特定航空用機器」（ドローン法第２条第３項及び第４項）の飛行を原則禁止</a:t>
                      </a:r>
                      <a:endParaRPr kumimoji="1" lang="ja-JP" altLang="en-US" sz="1200" dirty="0">
                        <a:solidFill>
                          <a:schemeClr val="tx1"/>
                        </a:solidFill>
                      </a:endParaRPr>
                    </a:p>
                  </a:txBody>
                  <a:tcPr/>
                </a:tc>
                <a:extLst>
                  <a:ext uri="{0D108BD9-81ED-4DB2-BD59-A6C34878D82A}">
                    <a16:rowId xmlns:a16="http://schemas.microsoft.com/office/drawing/2014/main" val="855183364"/>
                  </a:ext>
                </a:extLst>
              </a:tr>
              <a:tr h="414317">
                <a:tc>
                  <a:txBody>
                    <a:bodyPr/>
                    <a:lstStyle/>
                    <a:p>
                      <a:r>
                        <a:rPr kumimoji="1" lang="ja-JP" altLang="en-US" sz="1200" dirty="0" smtClean="0">
                          <a:solidFill>
                            <a:schemeClr val="tx1"/>
                          </a:solidFill>
                        </a:rPr>
                        <a:t>許可制</a:t>
                      </a:r>
                      <a:r>
                        <a:rPr kumimoji="1" lang="en-US" altLang="ja-JP" sz="1200" dirty="0" smtClean="0">
                          <a:solidFill>
                            <a:schemeClr val="tx1"/>
                          </a:solidFill>
                        </a:rPr>
                        <a:t>/</a:t>
                      </a:r>
                      <a:r>
                        <a:rPr kumimoji="1" lang="ja-JP" altLang="en-US" sz="1200" dirty="0" smtClean="0">
                          <a:solidFill>
                            <a:schemeClr val="tx1"/>
                          </a:solidFill>
                        </a:rPr>
                        <a:t>届出制</a:t>
                      </a:r>
                      <a:endParaRPr kumimoji="1" lang="ja-JP" altLang="en-US" sz="1200" dirty="0">
                        <a:solidFill>
                          <a:schemeClr val="tx1"/>
                        </a:solidFill>
                      </a:endParaRPr>
                    </a:p>
                  </a:txBody>
                  <a:tcPr/>
                </a:tc>
                <a:tc>
                  <a:txBody>
                    <a:bodyPr/>
                    <a:lstStyle/>
                    <a:p>
                      <a:r>
                        <a:rPr kumimoji="1" lang="ja-JP" altLang="en-US" sz="1200" dirty="0" smtClean="0">
                          <a:solidFill>
                            <a:schemeClr val="tx1"/>
                          </a:solidFill>
                        </a:rPr>
                        <a:t>施設管理者等に同意の上、府公安委員会へ通報（届出制）</a:t>
                      </a:r>
                      <a:endParaRPr kumimoji="1" lang="ja-JP" altLang="en-US"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rPr>
                        <a:t>施設管理者等に同意の上、都道府県公安委員会へ通報（届出制）</a:t>
                      </a:r>
                    </a:p>
                  </a:txBody>
                  <a:tcPr/>
                </a:tc>
                <a:extLst>
                  <a:ext uri="{0D108BD9-81ED-4DB2-BD59-A6C34878D82A}">
                    <a16:rowId xmlns:a16="http://schemas.microsoft.com/office/drawing/2014/main" val="2145394737"/>
                  </a:ext>
                </a:extLst>
              </a:tr>
              <a:tr h="886763">
                <a:tc>
                  <a:txBody>
                    <a:bodyPr/>
                    <a:lstStyle/>
                    <a:p>
                      <a:r>
                        <a:rPr kumimoji="1" lang="ja-JP" altLang="en-US" sz="1200" dirty="0" smtClean="0">
                          <a:solidFill>
                            <a:schemeClr val="tx1"/>
                          </a:solidFill>
                        </a:rPr>
                        <a:t>規制場所</a:t>
                      </a:r>
                      <a:endParaRPr kumimoji="1" lang="en-US" altLang="ja-JP" sz="1200" dirty="0" smtClean="0">
                        <a:solidFill>
                          <a:schemeClr val="tx1"/>
                        </a:solidFill>
                      </a:endParaRPr>
                    </a:p>
                    <a:p>
                      <a:r>
                        <a:rPr kumimoji="1" lang="ja-JP" altLang="en-US" sz="1200" dirty="0" smtClean="0">
                          <a:solidFill>
                            <a:schemeClr val="tx1"/>
                          </a:solidFill>
                        </a:rPr>
                        <a:t>期間</a:t>
                      </a:r>
                      <a:endParaRPr kumimoji="1" lang="en-US" altLang="ja-JP" sz="1200" dirty="0" smtClean="0">
                        <a:solidFill>
                          <a:schemeClr val="tx1"/>
                        </a:solidFill>
                      </a:endParaRPr>
                    </a:p>
                    <a:p>
                      <a:r>
                        <a:rPr kumimoji="1" lang="ja-JP" altLang="en-US" sz="1200" dirty="0" smtClean="0">
                          <a:solidFill>
                            <a:schemeClr val="tx1"/>
                          </a:solidFill>
                        </a:rPr>
                        <a:t>距離</a:t>
                      </a:r>
                      <a:endParaRPr kumimoji="1" lang="ja-JP" altLang="en-US" sz="1200" dirty="0">
                        <a:solidFill>
                          <a:schemeClr val="tx1"/>
                        </a:solidFill>
                      </a:endParaRPr>
                    </a:p>
                  </a:txBody>
                  <a:tcPr/>
                </a:tc>
                <a:tc>
                  <a:txBody>
                    <a:bodyPr/>
                    <a:lstStyle/>
                    <a:p>
                      <a:r>
                        <a:rPr kumimoji="1" lang="en-US" altLang="ja-JP" sz="1200" dirty="0" smtClean="0">
                          <a:solidFill>
                            <a:schemeClr val="tx1"/>
                          </a:solidFill>
                        </a:rPr>
                        <a:t>【</a:t>
                      </a:r>
                      <a:r>
                        <a:rPr kumimoji="1" lang="ja-JP" altLang="en-US" sz="1200" dirty="0" smtClean="0">
                          <a:solidFill>
                            <a:schemeClr val="tx1"/>
                          </a:solidFill>
                        </a:rPr>
                        <a:t>場所</a:t>
                      </a:r>
                      <a:r>
                        <a:rPr kumimoji="1" lang="en-US" altLang="ja-JP" sz="1200" dirty="0" smtClean="0">
                          <a:solidFill>
                            <a:schemeClr val="tx1"/>
                          </a:solidFill>
                        </a:rPr>
                        <a:t>】</a:t>
                      </a:r>
                      <a:r>
                        <a:rPr kumimoji="1" lang="ja-JP" altLang="en-US" sz="1200" dirty="0" smtClean="0">
                          <a:solidFill>
                            <a:schemeClr val="tx1"/>
                          </a:solidFill>
                        </a:rPr>
                        <a:t>咲洲地区（インテックス大阪）、関西国際空港、</a:t>
                      </a:r>
                      <a:r>
                        <a:rPr kumimoji="1" lang="ja-JP" altLang="en-US" sz="1200" u="none" dirty="0" smtClean="0">
                          <a:solidFill>
                            <a:schemeClr val="tx1"/>
                          </a:solidFill>
                        </a:rPr>
                        <a:t>大阪市内の宿泊施設</a:t>
                      </a:r>
                      <a:r>
                        <a:rPr kumimoji="1" lang="ja-JP" altLang="en-US" sz="1200" dirty="0" smtClean="0">
                          <a:solidFill>
                            <a:schemeClr val="tx1"/>
                          </a:solidFill>
                        </a:rPr>
                        <a:t>・訪問場</a:t>
                      </a:r>
                      <a:endParaRPr kumimoji="1" lang="en-US" altLang="ja-JP" sz="1200" dirty="0" smtClean="0">
                        <a:solidFill>
                          <a:schemeClr val="tx1"/>
                        </a:solidFill>
                      </a:endParaRPr>
                    </a:p>
                    <a:p>
                      <a:pPr marL="36000"/>
                      <a:r>
                        <a:rPr kumimoji="1" lang="ja-JP" altLang="en-US" sz="1200" dirty="0" smtClean="0">
                          <a:solidFill>
                            <a:schemeClr val="tx1"/>
                          </a:solidFill>
                        </a:rPr>
                        <a:t>　　　　所等</a:t>
                      </a:r>
                      <a:endParaRPr kumimoji="1" lang="en-US" altLang="ja-JP" sz="1200" dirty="0" smtClean="0">
                        <a:solidFill>
                          <a:schemeClr val="tx1"/>
                        </a:solidFill>
                      </a:endParaRPr>
                    </a:p>
                    <a:p>
                      <a:r>
                        <a:rPr kumimoji="1" lang="en-US" altLang="ja-JP" sz="1200" dirty="0" smtClean="0">
                          <a:solidFill>
                            <a:schemeClr val="tx1"/>
                          </a:solidFill>
                        </a:rPr>
                        <a:t>【</a:t>
                      </a:r>
                      <a:r>
                        <a:rPr kumimoji="1" lang="ja-JP" altLang="en-US" sz="1200" dirty="0" smtClean="0">
                          <a:solidFill>
                            <a:schemeClr val="tx1"/>
                          </a:solidFill>
                        </a:rPr>
                        <a:t>期間</a:t>
                      </a:r>
                      <a:r>
                        <a:rPr kumimoji="1" lang="en-US" altLang="ja-JP" sz="1200" dirty="0" smtClean="0">
                          <a:solidFill>
                            <a:schemeClr val="tx1"/>
                          </a:solidFill>
                        </a:rPr>
                        <a:t>】</a:t>
                      </a:r>
                      <a:r>
                        <a:rPr kumimoji="1" lang="ja-JP" altLang="en-US" sz="1200" u="sng" dirty="0" smtClean="0">
                          <a:solidFill>
                            <a:schemeClr val="tx1"/>
                          </a:solidFill>
                        </a:rPr>
                        <a:t>平成</a:t>
                      </a:r>
                      <a:r>
                        <a:rPr kumimoji="1" lang="en-US" altLang="ja-JP" sz="1200" u="sng" dirty="0" smtClean="0">
                          <a:solidFill>
                            <a:schemeClr val="tx1"/>
                          </a:solidFill>
                        </a:rPr>
                        <a:t>31</a:t>
                      </a:r>
                      <a:r>
                        <a:rPr kumimoji="1" lang="ja-JP" altLang="en-US" sz="1200" u="sng" dirty="0" smtClean="0">
                          <a:solidFill>
                            <a:schemeClr val="tx1"/>
                          </a:solidFill>
                        </a:rPr>
                        <a:t>年５月</a:t>
                      </a:r>
                      <a:r>
                        <a:rPr kumimoji="1" lang="en-US" altLang="ja-JP" sz="1200" u="sng" dirty="0" smtClean="0">
                          <a:solidFill>
                            <a:schemeClr val="tx1"/>
                          </a:solidFill>
                        </a:rPr>
                        <a:t>29</a:t>
                      </a:r>
                      <a:r>
                        <a:rPr kumimoji="1" lang="ja-JP" altLang="en-US" sz="1200" u="sng" dirty="0" smtClean="0">
                          <a:solidFill>
                            <a:schemeClr val="tx1"/>
                          </a:solidFill>
                        </a:rPr>
                        <a:t>日～同年６月</a:t>
                      </a:r>
                      <a:r>
                        <a:rPr kumimoji="1" lang="en-US" altLang="ja-JP" sz="1200" u="sng" dirty="0" smtClean="0">
                          <a:solidFill>
                            <a:schemeClr val="tx1"/>
                          </a:solidFill>
                        </a:rPr>
                        <a:t>30</a:t>
                      </a:r>
                      <a:r>
                        <a:rPr kumimoji="1" lang="ja-JP" altLang="en-US" sz="1200" u="sng" dirty="0" smtClean="0">
                          <a:solidFill>
                            <a:schemeClr val="tx1"/>
                          </a:solidFill>
                        </a:rPr>
                        <a:t>日</a:t>
                      </a:r>
                      <a:endParaRPr kumimoji="1" lang="en-US" altLang="ja-JP" sz="1200" u="sng" dirty="0" smtClean="0">
                        <a:solidFill>
                          <a:schemeClr val="tx1"/>
                        </a:solidFill>
                      </a:endParaRPr>
                    </a:p>
                    <a:p>
                      <a:r>
                        <a:rPr kumimoji="1" lang="en-US" altLang="ja-JP" sz="1200" dirty="0" smtClean="0">
                          <a:solidFill>
                            <a:schemeClr val="tx1"/>
                          </a:solidFill>
                        </a:rPr>
                        <a:t>【</a:t>
                      </a:r>
                      <a:r>
                        <a:rPr kumimoji="1" lang="ja-JP" altLang="en-US" sz="1200" dirty="0" smtClean="0">
                          <a:solidFill>
                            <a:schemeClr val="tx1"/>
                          </a:solidFill>
                        </a:rPr>
                        <a:t>距離</a:t>
                      </a:r>
                      <a:r>
                        <a:rPr kumimoji="1" lang="en-US" altLang="ja-JP" sz="1200" dirty="0" smtClean="0">
                          <a:solidFill>
                            <a:schemeClr val="tx1"/>
                          </a:solidFill>
                        </a:rPr>
                        <a:t>】</a:t>
                      </a:r>
                      <a:r>
                        <a:rPr kumimoji="1" lang="ja-JP" altLang="en-US" sz="1200" dirty="0" smtClean="0">
                          <a:solidFill>
                            <a:schemeClr val="tx1"/>
                          </a:solidFill>
                        </a:rPr>
                        <a:t>関西国際空港周囲　</a:t>
                      </a:r>
                      <a:r>
                        <a:rPr kumimoji="1" lang="en-US" altLang="ja-JP" sz="1200" u="sng" dirty="0" smtClean="0">
                          <a:solidFill>
                            <a:schemeClr val="tx1"/>
                          </a:solidFill>
                        </a:rPr>
                        <a:t>1,000m</a:t>
                      </a:r>
                    </a:p>
                    <a:p>
                      <a:r>
                        <a:rPr kumimoji="1" lang="ja-JP" altLang="en-US" sz="1200" dirty="0" smtClean="0">
                          <a:solidFill>
                            <a:schemeClr val="tx1"/>
                          </a:solidFill>
                        </a:rPr>
                        <a:t>　　　　  </a:t>
                      </a:r>
                      <a:r>
                        <a:rPr kumimoji="1" lang="ja-JP" altLang="en-US" sz="1200" u="sng" dirty="0" smtClean="0">
                          <a:solidFill>
                            <a:schemeClr val="tx1"/>
                          </a:solidFill>
                        </a:rPr>
                        <a:t>咲洲地区</a:t>
                      </a:r>
                      <a:r>
                        <a:rPr kumimoji="1" lang="ja-JP" altLang="en-US" sz="1200" dirty="0" smtClean="0">
                          <a:solidFill>
                            <a:schemeClr val="tx1"/>
                          </a:solidFill>
                        </a:rPr>
                        <a:t>・</a:t>
                      </a:r>
                      <a:r>
                        <a:rPr kumimoji="1" lang="ja-JP" altLang="en-US" sz="1200" u="none" dirty="0" smtClean="0">
                          <a:solidFill>
                            <a:schemeClr val="tx1"/>
                          </a:solidFill>
                        </a:rPr>
                        <a:t>宿泊施設</a:t>
                      </a:r>
                      <a:r>
                        <a:rPr kumimoji="1" lang="ja-JP" altLang="en-US" sz="1200" dirty="0" smtClean="0">
                          <a:solidFill>
                            <a:schemeClr val="tx1"/>
                          </a:solidFill>
                        </a:rPr>
                        <a:t>・訪問場所の周囲　</a:t>
                      </a:r>
                      <a:r>
                        <a:rPr kumimoji="1" lang="en-US" altLang="ja-JP" sz="1200" dirty="0" smtClean="0">
                          <a:solidFill>
                            <a:schemeClr val="tx1"/>
                          </a:solidFill>
                        </a:rPr>
                        <a:t>300m</a:t>
                      </a:r>
                      <a:endParaRPr kumimoji="1" lang="ja-JP" altLang="en-US" sz="1200" dirty="0">
                        <a:solidFill>
                          <a:schemeClr val="tx1"/>
                        </a:solidFill>
                      </a:endParaRPr>
                    </a:p>
                  </a:txBody>
                  <a:tcPr/>
                </a:tc>
                <a:tc>
                  <a:txBody>
                    <a:bodyPr/>
                    <a:lstStyle/>
                    <a:p>
                      <a:r>
                        <a:rPr kumimoji="1" lang="en-US" altLang="ja-JP" sz="1200" dirty="0" smtClean="0">
                          <a:solidFill>
                            <a:schemeClr val="tx1"/>
                          </a:solidFill>
                        </a:rPr>
                        <a:t>【</a:t>
                      </a:r>
                      <a:r>
                        <a:rPr kumimoji="1" lang="ja-JP" altLang="en-US" sz="1200" dirty="0" smtClean="0">
                          <a:solidFill>
                            <a:schemeClr val="tx1"/>
                          </a:solidFill>
                        </a:rPr>
                        <a:t>場所</a:t>
                      </a:r>
                      <a:r>
                        <a:rPr kumimoji="1" lang="en-US" altLang="ja-JP" sz="1200" dirty="0" smtClean="0">
                          <a:solidFill>
                            <a:schemeClr val="tx1"/>
                          </a:solidFill>
                        </a:rPr>
                        <a:t>】</a:t>
                      </a:r>
                      <a:r>
                        <a:rPr kumimoji="1" lang="ja-JP" altLang="en-US" sz="1200" dirty="0" smtClean="0">
                          <a:solidFill>
                            <a:schemeClr val="tx1"/>
                          </a:solidFill>
                        </a:rPr>
                        <a:t>インテックス大阪、関西国際空港、</a:t>
                      </a:r>
                      <a:r>
                        <a:rPr kumimoji="1" lang="ja-JP" altLang="en-US" sz="1200" u="none" dirty="0" smtClean="0">
                          <a:solidFill>
                            <a:schemeClr val="tx1"/>
                          </a:solidFill>
                        </a:rPr>
                        <a:t>大阪市内の</a:t>
                      </a:r>
                      <a:r>
                        <a:rPr kumimoji="1" lang="ja-JP" altLang="en-US" sz="1200" dirty="0" smtClean="0">
                          <a:solidFill>
                            <a:schemeClr val="tx1"/>
                          </a:solidFill>
                        </a:rPr>
                        <a:t>宿泊施設・訪問場所（想定）</a:t>
                      </a:r>
                      <a:endParaRPr kumimoji="1" lang="en-US" altLang="ja-JP" sz="1200" dirty="0" smtClean="0">
                        <a:solidFill>
                          <a:schemeClr val="tx1"/>
                        </a:solidFill>
                      </a:endParaRPr>
                    </a:p>
                    <a:p>
                      <a:r>
                        <a:rPr kumimoji="1" lang="en-US" altLang="ja-JP" sz="1200" dirty="0" smtClean="0">
                          <a:solidFill>
                            <a:schemeClr val="tx1"/>
                          </a:solidFill>
                        </a:rPr>
                        <a:t>【</a:t>
                      </a:r>
                      <a:r>
                        <a:rPr kumimoji="1" lang="ja-JP" altLang="en-US" sz="1200" dirty="0" smtClean="0">
                          <a:solidFill>
                            <a:schemeClr val="tx1"/>
                          </a:solidFill>
                        </a:rPr>
                        <a:t>期間</a:t>
                      </a:r>
                      <a:r>
                        <a:rPr kumimoji="1" lang="en-US" altLang="ja-JP" sz="1200" dirty="0" smtClean="0">
                          <a:solidFill>
                            <a:schemeClr val="tx1"/>
                          </a:solidFill>
                        </a:rPr>
                        <a:t>】</a:t>
                      </a:r>
                      <a:r>
                        <a:rPr kumimoji="1" lang="ja-JP" altLang="en-US" sz="1200" u="sng" dirty="0" smtClean="0">
                          <a:solidFill>
                            <a:schemeClr val="tx1"/>
                          </a:solidFill>
                        </a:rPr>
                        <a:t>開催期間のみ（平成</a:t>
                      </a:r>
                      <a:r>
                        <a:rPr kumimoji="1" lang="en-US" altLang="ja-JP" sz="1200" u="sng" dirty="0" smtClean="0">
                          <a:solidFill>
                            <a:schemeClr val="tx1"/>
                          </a:solidFill>
                        </a:rPr>
                        <a:t>31</a:t>
                      </a:r>
                      <a:r>
                        <a:rPr kumimoji="1" lang="ja-JP" altLang="en-US" sz="1200" u="sng" dirty="0" smtClean="0">
                          <a:solidFill>
                            <a:schemeClr val="tx1"/>
                          </a:solidFill>
                        </a:rPr>
                        <a:t>年６月</a:t>
                      </a:r>
                      <a:r>
                        <a:rPr kumimoji="1" lang="en-US" altLang="ja-JP" sz="1200" u="sng" dirty="0" smtClean="0">
                          <a:solidFill>
                            <a:schemeClr val="tx1"/>
                          </a:solidFill>
                        </a:rPr>
                        <a:t>28</a:t>
                      </a:r>
                      <a:r>
                        <a:rPr kumimoji="1" lang="ja-JP" altLang="en-US" sz="1200" u="sng" dirty="0" smtClean="0">
                          <a:solidFill>
                            <a:schemeClr val="tx1"/>
                          </a:solidFill>
                        </a:rPr>
                        <a:t>日、</a:t>
                      </a:r>
                      <a:r>
                        <a:rPr kumimoji="1" lang="en-US" altLang="ja-JP" sz="1200" u="sng" dirty="0" smtClean="0">
                          <a:solidFill>
                            <a:schemeClr val="tx1"/>
                          </a:solidFill>
                        </a:rPr>
                        <a:t>29</a:t>
                      </a:r>
                      <a:r>
                        <a:rPr kumimoji="1" lang="ja-JP" altLang="en-US" sz="1200" u="sng" dirty="0" smtClean="0">
                          <a:solidFill>
                            <a:schemeClr val="tx1"/>
                          </a:solidFill>
                        </a:rPr>
                        <a:t>日）</a:t>
                      </a:r>
                      <a:endParaRPr kumimoji="1" lang="en-US" altLang="ja-JP" sz="1200" u="sng" dirty="0" smtClean="0">
                        <a:solidFill>
                          <a:schemeClr val="tx1"/>
                        </a:solidFill>
                      </a:endParaRPr>
                    </a:p>
                    <a:p>
                      <a:r>
                        <a:rPr kumimoji="1" lang="en-US" altLang="ja-JP" sz="1200" dirty="0" smtClean="0">
                          <a:solidFill>
                            <a:schemeClr val="tx1"/>
                          </a:solidFill>
                        </a:rPr>
                        <a:t>【</a:t>
                      </a:r>
                      <a:r>
                        <a:rPr kumimoji="1" lang="ja-JP" altLang="en-US" sz="1200" dirty="0" smtClean="0">
                          <a:solidFill>
                            <a:schemeClr val="tx1"/>
                          </a:solidFill>
                        </a:rPr>
                        <a:t>距離</a:t>
                      </a:r>
                      <a:r>
                        <a:rPr kumimoji="1" lang="en-US" altLang="ja-JP" sz="1200" dirty="0" smtClean="0">
                          <a:solidFill>
                            <a:schemeClr val="tx1"/>
                          </a:solidFill>
                        </a:rPr>
                        <a:t>】</a:t>
                      </a:r>
                      <a:r>
                        <a:rPr kumimoji="1" lang="ja-JP" altLang="en-US" sz="1200" dirty="0" smtClean="0">
                          <a:solidFill>
                            <a:schemeClr val="tx1"/>
                          </a:solidFill>
                        </a:rPr>
                        <a:t>関西国際空港周囲　</a:t>
                      </a:r>
                      <a:r>
                        <a:rPr kumimoji="1" lang="en-US" altLang="ja-JP" sz="1200" u="sng" dirty="0" smtClean="0">
                          <a:solidFill>
                            <a:schemeClr val="tx1"/>
                          </a:solidFill>
                        </a:rPr>
                        <a:t>300m</a:t>
                      </a:r>
                    </a:p>
                    <a:p>
                      <a:r>
                        <a:rPr kumimoji="1" lang="ja-JP" altLang="en-US" sz="1200" dirty="0" smtClean="0">
                          <a:solidFill>
                            <a:schemeClr val="tx1"/>
                          </a:solidFill>
                        </a:rPr>
                        <a:t>　　　　  インテックス大阪・宿泊施設・訪問場所の周囲　</a:t>
                      </a:r>
                      <a:r>
                        <a:rPr kumimoji="1" lang="en-US" altLang="ja-JP" sz="1200" dirty="0" smtClean="0">
                          <a:solidFill>
                            <a:schemeClr val="tx1"/>
                          </a:solidFill>
                        </a:rPr>
                        <a:t>300m</a:t>
                      </a:r>
                      <a:endParaRPr kumimoji="1" lang="ja-JP" altLang="en-US" sz="1200" dirty="0" smtClean="0">
                        <a:solidFill>
                          <a:schemeClr val="tx1"/>
                        </a:solidFill>
                      </a:endParaRPr>
                    </a:p>
                  </a:txBody>
                  <a:tcPr/>
                </a:tc>
                <a:extLst>
                  <a:ext uri="{0D108BD9-81ED-4DB2-BD59-A6C34878D82A}">
                    <a16:rowId xmlns:a16="http://schemas.microsoft.com/office/drawing/2014/main" val="3009863367"/>
                  </a:ext>
                </a:extLst>
              </a:tr>
              <a:tr h="707377">
                <a:tc>
                  <a:txBody>
                    <a:bodyPr/>
                    <a:lstStyle/>
                    <a:p>
                      <a:r>
                        <a:rPr kumimoji="1" lang="ja-JP" altLang="en-US" sz="1200" dirty="0" smtClean="0"/>
                        <a:t>安全確保措置</a:t>
                      </a:r>
                      <a:endParaRPr kumimoji="1" lang="ja-JP" altLang="en-US" sz="1200" dirty="0"/>
                    </a:p>
                  </a:txBody>
                  <a:tcPr/>
                </a:tc>
                <a:tc>
                  <a:txBody>
                    <a:bodyPr/>
                    <a:lstStyle/>
                    <a:p>
                      <a:r>
                        <a:rPr kumimoji="1" lang="ja-JP" altLang="en-US" sz="1200" dirty="0" smtClean="0"/>
                        <a:t>・警察官が（現に）小型無人機の飛行を行っている者に対して、危険を未然に防止するために必要な措置を命ずる。</a:t>
                      </a:r>
                      <a:endParaRPr kumimoji="1" lang="en-US" altLang="ja-JP" sz="1200" dirty="0" smtClean="0"/>
                    </a:p>
                    <a:p>
                      <a:r>
                        <a:rPr kumimoji="1" lang="ja-JP" altLang="en-US" sz="1200" dirty="0" smtClean="0"/>
                        <a:t>・上記命令に従わない場合等は、警察官が飛行の妨害、機器の破損等必要な措置を講ずる。</a:t>
                      </a:r>
                    </a:p>
                  </a:txBody>
                  <a:tcPr/>
                </a:tc>
                <a:tc>
                  <a:txBody>
                    <a:bodyPr/>
                    <a:lstStyle/>
                    <a:p>
                      <a:r>
                        <a:rPr kumimoji="1" lang="ja-JP" altLang="en-US" sz="1200" dirty="0" smtClean="0"/>
                        <a:t>・警察官が（現に）小型無人機</a:t>
                      </a:r>
                      <a:r>
                        <a:rPr kumimoji="1" lang="ja-JP" altLang="en-US" sz="1200" u="none" dirty="0" smtClean="0">
                          <a:solidFill>
                            <a:schemeClr val="tx1"/>
                          </a:solidFill>
                        </a:rPr>
                        <a:t>等</a:t>
                      </a:r>
                      <a:r>
                        <a:rPr kumimoji="1" lang="ja-JP" altLang="en-US" sz="1200" dirty="0" smtClean="0"/>
                        <a:t>の飛行を行っている者に対して、危険を未然に防止するために必要な措置を命ずる。</a:t>
                      </a:r>
                      <a:endParaRPr kumimoji="1" lang="en-US" altLang="ja-JP" sz="1200" dirty="0" smtClean="0"/>
                    </a:p>
                    <a:p>
                      <a:r>
                        <a:rPr kumimoji="1" lang="ja-JP" altLang="en-US" sz="1200" dirty="0" smtClean="0"/>
                        <a:t>・上記命令に従わない場合等は、警察官が飛行の妨害、機器の破損等必要な措置を講ずる。</a:t>
                      </a:r>
                      <a:endParaRPr kumimoji="1" lang="ja-JP" altLang="en-US" sz="1200" dirty="0"/>
                    </a:p>
                  </a:txBody>
                  <a:tcPr/>
                </a:tc>
                <a:extLst>
                  <a:ext uri="{0D108BD9-81ED-4DB2-BD59-A6C34878D82A}">
                    <a16:rowId xmlns:a16="http://schemas.microsoft.com/office/drawing/2014/main" val="1517122866"/>
                  </a:ext>
                </a:extLst>
              </a:tr>
              <a:tr h="269481">
                <a:tc>
                  <a:txBody>
                    <a:bodyPr/>
                    <a:lstStyle/>
                    <a:p>
                      <a:r>
                        <a:rPr kumimoji="1" lang="ja-JP" altLang="en-US" sz="1200" dirty="0" smtClean="0"/>
                        <a:t>罰則</a:t>
                      </a:r>
                      <a:endParaRPr kumimoji="1" lang="ja-JP" altLang="en-US" sz="1200" dirty="0"/>
                    </a:p>
                  </a:txBody>
                  <a:tcPr/>
                </a:tc>
                <a:tc>
                  <a:txBody>
                    <a:bodyPr/>
                    <a:lstStyle/>
                    <a:p>
                      <a:r>
                        <a:rPr kumimoji="1" lang="ja-JP" altLang="en-US" sz="1200" dirty="0" smtClean="0"/>
                        <a:t>１年以下の懲役又は</a:t>
                      </a:r>
                      <a:r>
                        <a:rPr kumimoji="1" lang="en-US" altLang="ja-JP" sz="1200" dirty="0" smtClean="0"/>
                        <a:t>50</a:t>
                      </a:r>
                      <a:r>
                        <a:rPr kumimoji="1" lang="ja-JP" altLang="en-US" sz="1200" dirty="0" smtClean="0"/>
                        <a:t>万円以下の罰金</a:t>
                      </a:r>
                      <a:endParaRPr kumimoji="1" lang="ja-JP" alt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１年以下の懲役又は</a:t>
                      </a:r>
                      <a:r>
                        <a:rPr kumimoji="1" lang="en-US" altLang="ja-JP" sz="1200" dirty="0" smtClean="0"/>
                        <a:t>50</a:t>
                      </a:r>
                      <a:r>
                        <a:rPr kumimoji="1" lang="ja-JP" altLang="en-US" sz="1200" dirty="0" smtClean="0"/>
                        <a:t>万円以下の罰金</a:t>
                      </a:r>
                    </a:p>
                  </a:txBody>
                  <a:tcPr/>
                </a:tc>
                <a:extLst>
                  <a:ext uri="{0D108BD9-81ED-4DB2-BD59-A6C34878D82A}">
                    <a16:rowId xmlns:a16="http://schemas.microsoft.com/office/drawing/2014/main" val="1698927911"/>
                  </a:ext>
                </a:extLst>
              </a:tr>
            </a:tbl>
          </a:graphicData>
        </a:graphic>
      </p:graphicFrame>
      <p:sp>
        <p:nvSpPr>
          <p:cNvPr id="39" name="角丸四角形 38"/>
          <p:cNvSpPr/>
          <p:nvPr/>
        </p:nvSpPr>
        <p:spPr>
          <a:xfrm>
            <a:off x="180622" y="3730684"/>
            <a:ext cx="3339858" cy="275923"/>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（２）</a:t>
            </a:r>
            <a:r>
              <a:rPr kumimoji="1" lang="en-US" altLang="ja-JP"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a:t>
            </a:r>
            <a:r>
              <a:rPr kumimoji="1"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条例案の概要・ドローン法との比較</a:t>
            </a:r>
            <a:endPar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36" name="角丸四角形 9">
            <a:extLst>
              <a:ext uri="{FF2B5EF4-FFF2-40B4-BE49-F238E27FC236}">
                <a16:creationId xmlns:a16="http://schemas.microsoft.com/office/drawing/2014/main" id="{12B35F04-A9DE-40A7-9AFE-9630A212F153}"/>
              </a:ext>
            </a:extLst>
          </p:cNvPr>
          <p:cNvSpPr/>
          <p:nvPr/>
        </p:nvSpPr>
        <p:spPr>
          <a:xfrm>
            <a:off x="197264" y="8220267"/>
            <a:ext cx="2963175" cy="275923"/>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a:t>
            </a:r>
            <a:r>
              <a:rPr lang="en-US" altLang="ja-JP"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3</a:t>
            </a:r>
            <a:r>
              <a:rPr kumimoji="1"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）条例</a:t>
            </a:r>
            <a:r>
              <a:rPr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制定</a:t>
            </a:r>
            <a:r>
              <a:rPr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に</a:t>
            </a:r>
            <a:r>
              <a:rPr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向けた</a:t>
            </a:r>
            <a:r>
              <a:rPr kumimoji="1"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スケジュール</a:t>
            </a:r>
            <a:endPar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7388914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2700"/>
      </a:spPr>
      <a:bodyPr rtlCol="0" anchor="t" anchorCtr="0"/>
      <a:lstStyle>
        <a:defPPr algn="ctr">
          <a:lnSpc>
            <a:spcPts val="1300"/>
          </a:lnSpc>
          <a:defRPr kumimoji="1"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4"/>
        </a:lnRef>
        <a:fillRef idx="1">
          <a:schemeClr val="lt1"/>
        </a:fillRef>
        <a:effectRef idx="0">
          <a:schemeClr val="accent4"/>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7116C7A2EEC6E3468F68BEDF12CEBB32" ma:contentTypeVersion="0" ma:contentTypeDescription="新しいドキュメントを作成します。" ma:contentTypeScope="" ma:versionID="848e456176acf9a55071bd2a1b610f96">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5524692-710C-4AB8-929F-51CA11DB23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6F8F60B8-E50E-496A-A400-982829A5F873}">
  <ds:schemaRefs>
    <ds:schemaRef ds:uri="http://schemas.openxmlformats.org/package/2006/metadata/core-properties"/>
    <ds:schemaRef ds:uri="http://schemas.microsoft.com/office/2006/documentManagement/types"/>
    <ds:schemaRef ds:uri="http://purl.org/dc/terms/"/>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8DA50154-025E-40AC-89BB-0C2793CAF68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6557</TotalTime>
  <Words>463</Words>
  <Application>Microsoft Office PowerPoint</Application>
  <PresentationFormat>A3 297x420 mm</PresentationFormat>
  <Paragraphs>56</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メイリオ</vt:lpstr>
      <vt:lpstr>Arial</vt:lpstr>
      <vt:lpstr>Calibri</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佐藤　新悟</dc:creator>
  <cp:lastModifiedBy>粟井　美里</cp:lastModifiedBy>
  <cp:revision>46</cp:revision>
  <cp:lastPrinted>2019-01-24T09:04:37Z</cp:lastPrinted>
  <dcterms:created xsi:type="dcterms:W3CDTF">2014-05-26T00:07:34Z</dcterms:created>
  <dcterms:modified xsi:type="dcterms:W3CDTF">2019-01-24T09:04:56Z</dcterms:modified>
</cp:coreProperties>
</file>