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4A1E"/>
    <a:srgbClr val="2E3917"/>
    <a:srgbClr val="5F9127"/>
    <a:srgbClr val="006600"/>
    <a:srgbClr val="83C937"/>
    <a:srgbClr val="DBEEF4"/>
    <a:srgbClr val="93CDDD"/>
    <a:srgbClr val="93FF93"/>
    <a:srgbClr val="00FF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03" autoAdjust="0"/>
    <p:restoredTop sz="98741" autoAdjust="0"/>
  </p:normalViewPr>
  <p:slideViewPr>
    <p:cSldViewPr>
      <p:cViewPr varScale="1">
        <p:scale>
          <a:sx n="53" d="100"/>
          <a:sy n="53" d="100"/>
        </p:scale>
        <p:origin x="157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807110597161539E-2"/>
          <c:y val="3.4108474834788682E-2"/>
          <c:w val="0.86262231295005409"/>
          <c:h val="0.84822410662693182"/>
        </c:manualLayout>
      </c:layout>
      <c:barChart>
        <c:barDir val="col"/>
        <c:grouping val="clustered"/>
        <c:varyColors val="0"/>
        <c:ser>
          <c:idx val="2"/>
          <c:order val="2"/>
          <c:tx>
            <c:strRef>
              <c:f>審議会用資料!$A$126</c:f>
              <c:strCache>
                <c:ptCount val="1"/>
                <c:pt idx="0">
                  <c:v>大阪府(自画撮り被害児童数)</c:v>
                </c:pt>
              </c:strCache>
            </c:strRef>
          </c:tx>
          <c:invertIfNegative val="0"/>
          <c:dLbls>
            <c:dLbl>
              <c:idx val="3"/>
              <c:layout>
                <c:manualLayout>
                  <c:x val="0"/>
                  <c:y val="0.15019819276657254"/>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008-4ABB-8ABF-BD5855BB17BA}"/>
                </c:ext>
              </c:extLst>
            </c:dLbl>
            <c:dLbl>
              <c:idx val="4"/>
              <c:layout>
                <c:manualLayout>
                  <c:x val="8.5855299633123694E-17"/>
                  <c:y val="0.2260652850718575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008-4ABB-8ABF-BD5855BB17BA}"/>
                </c:ext>
              </c:extLst>
            </c:dLbl>
            <c:dLbl>
              <c:idx val="5"/>
              <c:layout>
                <c:manualLayout>
                  <c:x val="0"/>
                  <c:y val="0.1996163401364822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C5EE-4EB7-8036-2CAAC924A050}"/>
                </c:ext>
              </c:extLst>
            </c:dLbl>
            <c:spPr>
              <a:noFill/>
              <a:ln>
                <a:noFill/>
              </a:ln>
              <a:effectLst/>
            </c:spPr>
            <c:txPr>
              <a:bodyPr/>
              <a:lstStyle/>
              <a:p>
                <a:pPr>
                  <a:defRPr sz="8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審議会用資料!$B$126:$G$126</c:f>
              <c:numCache>
                <c:formatCode>General</c:formatCode>
                <c:ptCount val="6"/>
                <c:pt idx="3">
                  <c:v>16</c:v>
                </c:pt>
                <c:pt idx="4">
                  <c:v>24</c:v>
                </c:pt>
                <c:pt idx="5">
                  <c:v>21</c:v>
                </c:pt>
              </c:numCache>
            </c:numRef>
          </c:val>
          <c:extLst>
            <c:ext xmlns:c16="http://schemas.microsoft.com/office/drawing/2014/chart" uri="{C3380CC4-5D6E-409C-BE32-E72D297353CC}">
              <c16:uniqueId val="{00000002-C008-4ABB-8ABF-BD5855BB17BA}"/>
            </c:ext>
          </c:extLst>
        </c:ser>
        <c:dLbls>
          <c:showLegendKey val="0"/>
          <c:showVal val="0"/>
          <c:showCatName val="0"/>
          <c:showSerName val="0"/>
          <c:showPercent val="0"/>
          <c:showBubbleSize val="0"/>
        </c:dLbls>
        <c:gapWidth val="150"/>
        <c:axId val="131143936"/>
        <c:axId val="131142400"/>
      </c:barChart>
      <c:lineChart>
        <c:grouping val="standard"/>
        <c:varyColors val="0"/>
        <c:ser>
          <c:idx val="0"/>
          <c:order val="0"/>
          <c:tx>
            <c:strRef>
              <c:f>審議会用資料!$A$124</c:f>
              <c:strCache>
                <c:ptCount val="1"/>
                <c:pt idx="0">
                  <c:v>自画撮り被害児童数</c:v>
                </c:pt>
              </c:strCache>
            </c:strRef>
          </c:tx>
          <c:marker>
            <c:symbol val="diamond"/>
            <c:size val="6"/>
          </c:marker>
          <c:dLbls>
            <c:dLbl>
              <c:idx val="0"/>
              <c:layout>
                <c:manualLayout>
                  <c:x val="-7.0632502131350167E-2"/>
                  <c:y val="-0.10366520959778619"/>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5EE-4EB7-8036-2CAAC924A050}"/>
                </c:ext>
              </c:extLst>
            </c:dLbl>
            <c:dLbl>
              <c:idx val="1"/>
              <c:layout>
                <c:manualLayout>
                  <c:x val="-7.0632502131350167E-2"/>
                  <c:y val="-9.36806188873863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5EE-4EB7-8036-2CAAC924A050}"/>
                </c:ext>
              </c:extLst>
            </c:dLbl>
            <c:dLbl>
              <c:idx val="2"/>
              <c:layout>
                <c:manualLayout>
                  <c:x val="-7.0632502131350167E-2"/>
                  <c:y val="-0.1036652095977861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5EE-4EB7-8036-2CAAC924A050}"/>
                </c:ext>
              </c:extLst>
            </c:dLbl>
            <c:dLbl>
              <c:idx val="3"/>
              <c:layout>
                <c:manualLayout>
                  <c:x val="-7.0632502131350167E-2"/>
                  <c:y val="-0.113649800308185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5EE-4EB7-8036-2CAAC924A050}"/>
                </c:ext>
              </c:extLst>
            </c:dLbl>
            <c:dLbl>
              <c:idx val="4"/>
              <c:layout>
                <c:manualLayout>
                  <c:x val="-7.0632502131350083E-2"/>
                  <c:y val="-0.10366520959778609"/>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5EE-4EB7-8036-2CAAC924A050}"/>
                </c:ext>
              </c:extLst>
            </c:dLbl>
            <c:spPr>
              <a:noFill/>
              <a:ln>
                <a:noFill/>
              </a:ln>
              <a:effectLst/>
            </c:spPr>
            <c:txPr>
              <a:bodyPr/>
              <a:lstStyle/>
              <a:p>
                <a:pPr>
                  <a:defRPr sz="8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審議会用資料!$B$124:$G$124</c:f>
              <c:numCache>
                <c:formatCode>General</c:formatCode>
                <c:ptCount val="6"/>
                <c:pt idx="0">
                  <c:v>207</c:v>
                </c:pt>
                <c:pt idx="1">
                  <c:v>270</c:v>
                </c:pt>
                <c:pt idx="2">
                  <c:v>289</c:v>
                </c:pt>
                <c:pt idx="3">
                  <c:v>376</c:v>
                </c:pt>
                <c:pt idx="4">
                  <c:v>480</c:v>
                </c:pt>
                <c:pt idx="5">
                  <c:v>515</c:v>
                </c:pt>
              </c:numCache>
            </c:numRef>
          </c:val>
          <c:smooth val="0"/>
          <c:extLst>
            <c:ext xmlns:c16="http://schemas.microsoft.com/office/drawing/2014/chart" uri="{C3380CC4-5D6E-409C-BE32-E72D297353CC}">
              <c16:uniqueId val="{00000003-C008-4ABB-8ABF-BD5855BB17BA}"/>
            </c:ext>
          </c:extLst>
        </c:ser>
        <c:ser>
          <c:idx val="1"/>
          <c:order val="1"/>
          <c:tx>
            <c:strRef>
              <c:f>審議会用資料!$A$125</c:f>
              <c:strCache>
                <c:ptCount val="1"/>
                <c:pt idx="0">
                  <c:v>うちコミュニティサイト起因</c:v>
                </c:pt>
              </c:strCache>
            </c:strRef>
          </c:tx>
          <c:marker>
            <c:symbol val="square"/>
            <c:size val="5"/>
          </c:marker>
          <c:dLbls>
            <c:dLbl>
              <c:idx val="0"/>
              <c:layout>
                <c:manualLayout>
                  <c:x val="-6.8290966910235493E-2"/>
                  <c:y val="9.86729142425862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C5EE-4EB7-8036-2CAAC924A050}"/>
                </c:ext>
              </c:extLst>
            </c:dLbl>
            <c:dLbl>
              <c:idx val="1"/>
              <c:layout>
                <c:manualLayout>
                  <c:x val="-6.8290966910235493E-2"/>
                  <c:y val="9.8672914242586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C5EE-4EB7-8036-2CAAC924A050}"/>
                </c:ext>
              </c:extLst>
            </c:dLbl>
            <c:dLbl>
              <c:idx val="2"/>
              <c:layout>
                <c:manualLayout>
                  <c:x val="-6.8290966910235493E-2"/>
                  <c:y val="9.86729142425862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C5EE-4EB7-8036-2CAAC924A050}"/>
                </c:ext>
              </c:extLst>
            </c:dLbl>
            <c:dLbl>
              <c:idx val="3"/>
              <c:layout>
                <c:manualLayout>
                  <c:x val="-6.8290966910235493E-2"/>
                  <c:y val="9.86729142425862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5EE-4EB7-8036-2CAAC924A050}"/>
                </c:ext>
              </c:extLst>
            </c:dLbl>
            <c:dLbl>
              <c:idx val="4"/>
              <c:layout>
                <c:manualLayout>
                  <c:x val="-6.8290966910235409E-2"/>
                  <c:y val="8.868832353218654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5EE-4EB7-8036-2CAAC924A050}"/>
                </c:ext>
              </c:extLst>
            </c:dLbl>
            <c:dLbl>
              <c:idx val="5"/>
              <c:layout>
                <c:manualLayout>
                  <c:x val="-6.8290966910235493E-2"/>
                  <c:y val="9.86729142425862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5EE-4EB7-8036-2CAAC924A050}"/>
                </c:ext>
              </c:extLst>
            </c:dLbl>
            <c:spPr>
              <a:noFill/>
              <a:ln>
                <a:noFill/>
              </a:ln>
              <a:effectLst/>
            </c:spPr>
            <c:txPr>
              <a:bodyPr/>
              <a:lstStyle/>
              <a:p>
                <a:pPr>
                  <a:defRPr sz="80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審議会用資料!$B$125:$G$125</c:f>
              <c:numCache>
                <c:formatCode>General</c:formatCode>
                <c:ptCount val="6"/>
                <c:pt idx="0">
                  <c:v>154</c:v>
                </c:pt>
                <c:pt idx="1">
                  <c:v>209</c:v>
                </c:pt>
                <c:pt idx="2">
                  <c:v>231</c:v>
                </c:pt>
                <c:pt idx="3">
                  <c:v>315</c:v>
                </c:pt>
                <c:pt idx="4">
                  <c:v>392</c:v>
                </c:pt>
                <c:pt idx="5">
                  <c:v>398</c:v>
                </c:pt>
              </c:numCache>
            </c:numRef>
          </c:val>
          <c:smooth val="0"/>
          <c:extLst>
            <c:ext xmlns:c16="http://schemas.microsoft.com/office/drawing/2014/chart" uri="{C3380CC4-5D6E-409C-BE32-E72D297353CC}">
              <c16:uniqueId val="{00000004-C008-4ABB-8ABF-BD5855BB17BA}"/>
            </c:ext>
          </c:extLst>
        </c:ser>
        <c:dLbls>
          <c:showLegendKey val="0"/>
          <c:showVal val="0"/>
          <c:showCatName val="0"/>
          <c:showSerName val="0"/>
          <c:showPercent val="0"/>
          <c:showBubbleSize val="0"/>
        </c:dLbls>
        <c:marker val="1"/>
        <c:smooth val="0"/>
        <c:axId val="131311104"/>
        <c:axId val="131312640"/>
      </c:lineChart>
      <c:catAx>
        <c:axId val="131311104"/>
        <c:scaling>
          <c:orientation val="minMax"/>
        </c:scaling>
        <c:delete val="0"/>
        <c:axPos val="b"/>
        <c:numFmt formatCode="General" sourceLinked="0"/>
        <c:majorTickMark val="none"/>
        <c:minorTickMark val="none"/>
        <c:tickLblPos val="nextTo"/>
        <c:txPr>
          <a:bodyPr/>
          <a:lstStyle/>
          <a:p>
            <a:pPr>
              <a:defRPr sz="600"/>
            </a:pPr>
            <a:endParaRPr lang="ja-JP"/>
          </a:p>
        </c:txPr>
        <c:crossAx val="131312640"/>
        <c:crosses val="autoZero"/>
        <c:auto val="1"/>
        <c:lblAlgn val="ctr"/>
        <c:lblOffset val="100"/>
        <c:noMultiLvlLbl val="0"/>
      </c:catAx>
      <c:valAx>
        <c:axId val="131312640"/>
        <c:scaling>
          <c:orientation val="minMax"/>
        </c:scaling>
        <c:delete val="0"/>
        <c:axPos val="l"/>
        <c:majorGridlines>
          <c:spPr>
            <a:ln>
              <a:noFill/>
            </a:ln>
          </c:spPr>
        </c:majorGridlines>
        <c:numFmt formatCode="General" sourceLinked="1"/>
        <c:majorTickMark val="none"/>
        <c:minorTickMark val="none"/>
        <c:tickLblPos val="nextTo"/>
        <c:txPr>
          <a:bodyPr/>
          <a:lstStyle/>
          <a:p>
            <a:pPr>
              <a:defRPr sz="600"/>
            </a:pPr>
            <a:endParaRPr lang="ja-JP"/>
          </a:p>
        </c:txPr>
        <c:crossAx val="131311104"/>
        <c:crosses val="autoZero"/>
        <c:crossBetween val="between"/>
      </c:valAx>
      <c:valAx>
        <c:axId val="131142400"/>
        <c:scaling>
          <c:orientation val="minMax"/>
          <c:max val="50"/>
        </c:scaling>
        <c:delete val="0"/>
        <c:axPos val="r"/>
        <c:numFmt formatCode="General" sourceLinked="1"/>
        <c:majorTickMark val="out"/>
        <c:minorTickMark val="none"/>
        <c:tickLblPos val="nextTo"/>
        <c:txPr>
          <a:bodyPr/>
          <a:lstStyle/>
          <a:p>
            <a:pPr>
              <a:defRPr sz="600"/>
            </a:pPr>
            <a:endParaRPr lang="ja-JP"/>
          </a:p>
        </c:txPr>
        <c:crossAx val="131143936"/>
        <c:crosses val="max"/>
        <c:crossBetween val="between"/>
      </c:valAx>
      <c:catAx>
        <c:axId val="131143936"/>
        <c:scaling>
          <c:orientation val="minMax"/>
        </c:scaling>
        <c:delete val="1"/>
        <c:axPos val="b"/>
        <c:numFmt formatCode="General" sourceLinked="1"/>
        <c:majorTickMark val="out"/>
        <c:minorTickMark val="none"/>
        <c:tickLblPos val="nextTo"/>
        <c:crossAx val="131142400"/>
        <c:crosses val="autoZero"/>
        <c:auto val="1"/>
        <c:lblAlgn val="ctr"/>
        <c:lblOffset val="100"/>
        <c:noMultiLvlLbl val="0"/>
      </c:cat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0.12556</cdr:x>
      <cdr:y>0.11125</cdr:y>
    </cdr:from>
    <cdr:to>
      <cdr:x>0.64467</cdr:x>
      <cdr:y>0.3013</cdr:y>
    </cdr:to>
    <cdr:sp macro="" textlink="">
      <cdr:nvSpPr>
        <cdr:cNvPr id="3" name="正方形/長方形 2"/>
        <cdr:cNvSpPr/>
      </cdr:nvSpPr>
      <cdr:spPr>
        <a:xfrm xmlns:a="http://schemas.openxmlformats.org/drawingml/2006/main">
          <a:off x="332550" y="158352"/>
          <a:ext cx="1374878" cy="27049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750" b="1" dirty="0" smtClean="0">
              <a:latin typeface="Meiryo UI" panose="020B0604030504040204" pitchFamily="50" charset="-128"/>
              <a:ea typeface="Meiryo UI" panose="020B0604030504040204" pitchFamily="50" charset="-128"/>
            </a:rPr>
            <a:t>自画撮り被害児童数</a:t>
          </a:r>
          <a:endParaRPr lang="ja-JP" sz="750" b="1" dirty="0">
            <a:latin typeface="Meiryo UI" panose="020B0604030504040204" pitchFamily="50" charset="-128"/>
            <a:ea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28" tIns="45714" rIns="91428" bIns="45714" rtlCol="0"/>
          <a:lstStyle>
            <a:lvl1pPr algn="r">
              <a:defRPr sz="1200"/>
            </a:lvl1pPr>
          </a:lstStyle>
          <a:p>
            <a:fld id="{72BAB069-9AF1-43F9-8AC5-22CB4C81B29B}" type="datetimeFigureOut">
              <a:rPr kumimoji="1" lang="ja-JP" altLang="en-US" smtClean="0"/>
              <a:t>2019/1/24</a:t>
            </a:fld>
            <a:endParaRPr kumimoji="1" lang="ja-JP" altLang="en-US"/>
          </a:p>
        </p:txBody>
      </p:sp>
      <p:sp>
        <p:nvSpPr>
          <p:cNvPr id="4" name="フッター プレースホルダー 3"/>
          <p:cNvSpPr>
            <a:spLocks noGrp="1"/>
          </p:cNvSpPr>
          <p:nvPr>
            <p:ph type="ftr" sz="quarter" idx="2"/>
          </p:nvPr>
        </p:nvSpPr>
        <p:spPr>
          <a:xfrm>
            <a:off x="2" y="9440865"/>
            <a:ext cx="2949575" cy="498475"/>
          </a:xfrm>
          <a:prstGeom prst="rect">
            <a:avLst/>
          </a:prstGeom>
        </p:spPr>
        <p:txBody>
          <a:bodyPr vert="horz" lIns="91428" tIns="45714" rIns="91428"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5"/>
            <a:ext cx="2949575" cy="498475"/>
          </a:xfrm>
          <a:prstGeom prst="rect">
            <a:avLst/>
          </a:prstGeom>
        </p:spPr>
        <p:txBody>
          <a:bodyPr vert="horz" lIns="91428" tIns="45714" rIns="91428" bIns="45714" rtlCol="0" anchor="b"/>
          <a:lstStyle>
            <a:lvl1pPr algn="r">
              <a:defRPr sz="1200"/>
            </a:lvl1pPr>
          </a:lstStyle>
          <a:p>
            <a:fld id="{07817D8D-D04B-469A-94E5-8AFE05B820D2}" type="slidenum">
              <a:rPr kumimoji="1" lang="ja-JP" altLang="en-US" smtClean="0"/>
              <a:t>‹#›</a:t>
            </a:fld>
            <a:endParaRPr kumimoji="1" lang="ja-JP" altLang="en-US"/>
          </a:p>
        </p:txBody>
      </p:sp>
    </p:spTree>
    <p:extLst>
      <p:ext uri="{BB962C8B-B14F-4D97-AF65-F5344CB8AC3E}">
        <p14:creationId xmlns:p14="http://schemas.microsoft.com/office/powerpoint/2010/main" val="2679650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5"/>
            <a:ext cx="2949678" cy="497461"/>
          </a:xfrm>
          <a:prstGeom prst="rect">
            <a:avLst/>
          </a:prstGeom>
        </p:spPr>
        <p:txBody>
          <a:bodyPr vert="horz" lIns="62967" tIns="31484" rIns="62967" bIns="31484"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4" y="5"/>
            <a:ext cx="2950765" cy="497461"/>
          </a:xfrm>
          <a:prstGeom prst="rect">
            <a:avLst/>
          </a:prstGeom>
        </p:spPr>
        <p:txBody>
          <a:bodyPr vert="horz" lIns="62967" tIns="31484" rIns="62967" bIns="31484" rtlCol="0"/>
          <a:lstStyle>
            <a:lvl1pPr algn="r">
              <a:defRPr sz="800"/>
            </a:lvl1pPr>
          </a:lstStyle>
          <a:p>
            <a:fld id="{8CA45051-9D0E-4C2A-8274-F00C3EDE59CE}" type="datetimeFigureOut">
              <a:rPr kumimoji="1" lang="ja-JP" altLang="en-US" smtClean="0"/>
              <a:t>2019/1/24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67" tIns="31484" rIns="62967" bIns="31484" rtlCol="0" anchor="ctr"/>
          <a:lstStyle/>
          <a:p>
            <a:endParaRPr lang="ja-JP" altLang="en-US"/>
          </a:p>
        </p:txBody>
      </p:sp>
      <p:sp>
        <p:nvSpPr>
          <p:cNvPr id="5" name="ノート プレースホルダー 4"/>
          <p:cNvSpPr>
            <a:spLocks noGrp="1"/>
          </p:cNvSpPr>
          <p:nvPr>
            <p:ph type="body" sz="quarter" idx="3"/>
          </p:nvPr>
        </p:nvSpPr>
        <p:spPr>
          <a:xfrm>
            <a:off x="680612" y="4720942"/>
            <a:ext cx="5445978" cy="4472757"/>
          </a:xfrm>
          <a:prstGeom prst="rect">
            <a:avLst/>
          </a:prstGeom>
        </p:spPr>
        <p:txBody>
          <a:bodyPr vert="horz" lIns="62967" tIns="31484" rIns="62967" bIns="3148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782"/>
            <a:ext cx="2949678" cy="496363"/>
          </a:xfrm>
          <a:prstGeom prst="rect">
            <a:avLst/>
          </a:prstGeom>
        </p:spPr>
        <p:txBody>
          <a:bodyPr vert="horz" lIns="62967" tIns="31484" rIns="62967" bIns="31484"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4" y="9440782"/>
            <a:ext cx="2950765" cy="496363"/>
          </a:xfrm>
          <a:prstGeom prst="rect">
            <a:avLst/>
          </a:prstGeom>
        </p:spPr>
        <p:txBody>
          <a:bodyPr vert="horz" lIns="62967" tIns="31484" rIns="62967" bIns="31484" rtlCol="0" anchor="b"/>
          <a:lstStyle>
            <a:lvl1pPr algn="r">
              <a:defRPr sz="800"/>
            </a:lvl1pPr>
          </a:lstStyle>
          <a:p>
            <a:fld id="{91CE2C97-3705-4FB2-868C-603569BC1342}" type="slidenum">
              <a:rPr kumimoji="1" lang="ja-JP" altLang="en-US" smtClean="0"/>
              <a:t>‹#›</a:t>
            </a:fld>
            <a:endParaRPr kumimoji="1" lang="ja-JP" altLang="en-US"/>
          </a:p>
        </p:txBody>
      </p:sp>
    </p:spTree>
    <p:extLst>
      <p:ext uri="{BB962C8B-B14F-4D97-AF65-F5344CB8AC3E}">
        <p14:creationId xmlns:p14="http://schemas.microsoft.com/office/powerpoint/2010/main" val="728368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CE2C97-3705-4FB2-868C-603569BC1342}" type="slidenum">
              <a:rPr kumimoji="1" lang="ja-JP" altLang="en-US" smtClean="0"/>
              <a:t>1</a:t>
            </a:fld>
            <a:endParaRPr kumimoji="1" lang="ja-JP" altLang="en-US"/>
          </a:p>
        </p:txBody>
      </p:sp>
    </p:spTree>
    <p:extLst>
      <p:ext uri="{BB962C8B-B14F-4D97-AF65-F5344CB8AC3E}">
        <p14:creationId xmlns:p14="http://schemas.microsoft.com/office/powerpoint/2010/main" val="95489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93454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09781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78111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89262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60657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20455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10409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01500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75338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57746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54069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ACD7D4E1-0AD3-4783-9D39-4BD0861F1829}" type="datetimeFigureOut">
              <a:rPr kumimoji="1" lang="ja-JP" altLang="en-US" smtClean="0"/>
              <a:t>2019/1/24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387414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7630541" y="4953459"/>
            <a:ext cx="5132959" cy="4485815"/>
          </a:xfrm>
          <a:prstGeom prst="rect">
            <a:avLst/>
          </a:prstGeom>
          <a:noFill/>
          <a:ln w="9525">
            <a:solidFill>
              <a:schemeClr val="accent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bwMode="white">
          <a:xfrm>
            <a:off x="7823488" y="4844171"/>
            <a:ext cx="812448" cy="244106"/>
          </a:xfrm>
          <a:prstGeom prst="rect">
            <a:avLst/>
          </a:prstGeom>
          <a:solidFill>
            <a:schemeClr val="bg1"/>
          </a:solidFill>
          <a:ln w="3175">
            <a:noFill/>
          </a:ln>
        </p:spPr>
        <p:txBody>
          <a:bodyPr wrap="square" rtlCol="0">
            <a:spAutoFit/>
          </a:bodyPr>
          <a:lstStyle/>
          <a:p>
            <a:pPr algn="ctr">
              <a:lnSpc>
                <a:spcPts val="1300"/>
              </a:lnSpc>
            </a:pP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  考 </a:t>
            </a: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ホームベース 43"/>
          <p:cNvSpPr/>
          <p:nvPr/>
        </p:nvSpPr>
        <p:spPr>
          <a:xfrm>
            <a:off x="9469518" y="1108381"/>
            <a:ext cx="3303507" cy="3204000"/>
          </a:xfrm>
          <a:prstGeom prst="homePlate">
            <a:avLst>
              <a:gd name="adj" fmla="val 12542"/>
            </a:avLst>
          </a:prstGeom>
          <a:solidFill>
            <a:schemeClr val="accent3">
              <a:lumMod val="40000"/>
              <a:lumOff val="60000"/>
            </a:schemeClr>
          </a:solidFill>
          <a:ln w="19050">
            <a:solidFill>
              <a:srgbClr val="3B4A1E"/>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ホームベース 223"/>
          <p:cNvSpPr/>
          <p:nvPr/>
        </p:nvSpPr>
        <p:spPr>
          <a:xfrm>
            <a:off x="3411630" y="1108382"/>
            <a:ext cx="6808696" cy="3203273"/>
          </a:xfrm>
          <a:prstGeom prst="homePlate">
            <a:avLst>
              <a:gd name="adj" fmla="val 14809"/>
            </a:avLst>
          </a:prstGeom>
          <a:solidFill>
            <a:schemeClr val="accent3">
              <a:lumMod val="20000"/>
              <a:lumOff val="80000"/>
            </a:schemeClr>
          </a:solidFill>
          <a:ln w="19050">
            <a:solidFill>
              <a:srgbClr val="3B4A1E"/>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角丸四角形 216"/>
          <p:cNvSpPr/>
          <p:nvPr/>
        </p:nvSpPr>
        <p:spPr bwMode="auto">
          <a:xfrm>
            <a:off x="28574" y="709721"/>
            <a:ext cx="12736800" cy="288032"/>
          </a:xfrm>
          <a:prstGeom prst="roundRect">
            <a:avLst/>
          </a:prstGeom>
          <a:solidFill>
            <a:schemeClr val="accent3">
              <a:lumMod val="60000"/>
              <a:lumOff val="40000"/>
            </a:schemeClr>
          </a:solidFill>
          <a:ln w="38100">
            <a:solidFill>
              <a:srgbClr val="2E39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条例改正の背景と検討経過（</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等に起因した青少年の性的搾取等への対応に係る審議会からの提言）</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9" name="テキスト ボックス 218"/>
          <p:cNvSpPr txBox="1"/>
          <p:nvPr/>
        </p:nvSpPr>
        <p:spPr>
          <a:xfrm>
            <a:off x="4493117" y="1126818"/>
            <a:ext cx="3960440" cy="259045"/>
          </a:xfrm>
          <a:prstGeom prst="rect">
            <a:avLst/>
          </a:prstGeom>
          <a:noFill/>
        </p:spPr>
        <p:txBody>
          <a:bodyPr wrap="square" rtlCol="0">
            <a:spAutoFit/>
          </a:bodyPr>
          <a:lstStyle/>
          <a:p>
            <a:pPr>
              <a:lnSpc>
                <a:spcPts val="13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大阪府青少年健全育成審議会における審議</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0" name="テキスト ボックス 219"/>
          <p:cNvSpPr txBox="1"/>
          <p:nvPr/>
        </p:nvSpPr>
        <p:spPr>
          <a:xfrm>
            <a:off x="4665747" y="1369078"/>
            <a:ext cx="3218158" cy="1077218"/>
          </a:xfrm>
          <a:prstGeom prst="rect">
            <a:avLst/>
          </a:prstGeom>
          <a:noFill/>
        </p:spPr>
        <p:txBody>
          <a:bodyPr wrap="square" lIns="0" tIns="0" rIns="0" bIns="0" rtlCol="0">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等に起因した青少年の性的搾取等へ</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の対応に</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ついて、大阪府青少年健全育成審議会に特別部会</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を設置し、集中審議（</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6/26</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10/29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▼特別部会からの報告書をもとに本審議会で議論</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11/19</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▼本審</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議会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から提言（</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7467600" y="1357088"/>
            <a:ext cx="2276475" cy="1131079"/>
          </a:xfrm>
          <a:prstGeom prst="rect">
            <a:avLst/>
          </a:prstGeom>
          <a:noFill/>
          <a:ln w="6350">
            <a:solidFill>
              <a:schemeClr val="accent3">
                <a:lumMod val="50000"/>
              </a:schemeClr>
            </a:solidFill>
            <a:prstDash val="sysDash"/>
          </a:ln>
        </p:spPr>
        <p:txBody>
          <a:bodyPr wrap="square" lIns="0" rIns="0" rtlCol="0" anchor="t">
            <a:spAutoFit/>
          </a:bodyPr>
          <a:lstStyle/>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［特別</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部会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委員］</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・角野茂樹（関西外国語大学名誉教授）</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・松風勝代（</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社福</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大阪府衛生会</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児童心理治療施設希望の杜園長）</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・曽我部真</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裕（</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京都大学大学院法学研究科教授）</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・園田　寿 （甲南大学法科大学院教授）</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部会長</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・竹内和雄（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兵庫県立大学環境人間学部准教授）</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・八山真由子（江口法律事務所弁護士）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9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・大西雅美（大阪府立高等学校長協会副会長）</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10021907" y="1126818"/>
            <a:ext cx="2439404" cy="259045"/>
          </a:xfrm>
          <a:prstGeom prst="rect">
            <a:avLst/>
          </a:prstGeom>
          <a:noFill/>
        </p:spPr>
        <p:txBody>
          <a:bodyPr wrap="square" rtlCol="0">
            <a:spAutoFit/>
          </a:bodyPr>
          <a:lstStyle/>
          <a:p>
            <a:pPr>
              <a:lnSpc>
                <a:spcPts val="13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審議会の</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提言</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を踏まえた府の対応</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10099589" y="1469089"/>
            <a:ext cx="2547802" cy="2700739"/>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①</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等に潜む危険性等を伝える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教育・啓発や相談機能の充実・強化に</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府教育庁、府警察等と連携し取り組む。</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②国に対し引き続き法改正等を働きかける。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＜これまでの要望活動＞</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・単独</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要望（</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H30.3</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・国家</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要望（最重点項目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H30.6</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・全国</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知事会（</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７）</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近畿ブロック</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知事会（</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８）</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③大阪府</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青少年</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健全育成条例を改正し、</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青少年に対し児童ポルノ（裸の写真等）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を要求する行為を規制する。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7" name="直線矢印コネクタ 56"/>
          <p:cNvCxnSpPr/>
          <p:nvPr/>
        </p:nvCxnSpPr>
        <p:spPr>
          <a:xfrm flipV="1">
            <a:off x="7200900" y="1747838"/>
            <a:ext cx="271463" cy="4764"/>
          </a:xfrm>
          <a:prstGeom prst="straightConnector1">
            <a:avLst/>
          </a:prstGeom>
          <a:ln w="127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8" name="角丸四角形 57"/>
          <p:cNvSpPr/>
          <p:nvPr/>
        </p:nvSpPr>
        <p:spPr>
          <a:xfrm>
            <a:off x="28574" y="4506472"/>
            <a:ext cx="12736333" cy="288032"/>
          </a:xfrm>
          <a:prstGeom prst="roundRect">
            <a:avLst/>
          </a:prstGeom>
          <a:solidFill>
            <a:schemeClr val="accent3">
              <a:lumMod val="60000"/>
              <a:lumOff val="40000"/>
            </a:schemeClr>
          </a:solidFill>
          <a:ln w="38100">
            <a:solidFill>
              <a:srgbClr val="2E39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   例   改   正  （案）  の   概   要</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46121" y="9089128"/>
            <a:ext cx="7288129" cy="323165"/>
          </a:xfrm>
          <a:prstGeom prst="rect">
            <a:avLst/>
          </a:prstGeom>
          <a:solidFill>
            <a:schemeClr val="accent1">
              <a:lumMod val="20000"/>
              <a:lumOff val="80000"/>
            </a:schemeClr>
          </a:solidFill>
          <a:ln w="28575">
            <a:solidFill>
              <a:schemeClr val="accent1">
                <a:lumMod val="75000"/>
              </a:schemeClr>
            </a:solidFill>
          </a:ln>
          <a:effectLst/>
        </p:spPr>
        <p:txBody>
          <a:bodyPr wrap="square">
            <a:spAutoFit/>
          </a:bodyPr>
          <a:lstStyle/>
          <a:p>
            <a:pPr lvl="0">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b="1"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４月１日。ただし、罰則については、同年６月１日。</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758914" y="2562859"/>
            <a:ext cx="4994686" cy="1554272"/>
          </a:xfrm>
          <a:prstGeom prst="rect">
            <a:avLst/>
          </a:prstGeom>
          <a:solidFill>
            <a:schemeClr val="accent3">
              <a:lumMod val="40000"/>
              <a:lumOff val="60000"/>
            </a:schemeClr>
          </a:solidFill>
          <a:ln w="9525">
            <a:solidFill>
              <a:schemeClr val="accent3">
                <a:lumMod val="75000"/>
              </a:schemeClr>
            </a:solidFill>
          </a:ln>
          <a:effectLst/>
        </p:spPr>
        <p:txBody>
          <a:bodyPr wrap="square">
            <a:spAutoFit/>
          </a:bodyPr>
          <a:lstStyle/>
          <a:p>
            <a:pPr>
              <a:spcAft>
                <a:spcPts val="600"/>
              </a:spcAft>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審議会の提言の３本柱</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青少年や保護者等への教育・啓発及び相談機能</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の充実・強化</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が何より重要</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②インターネット上の</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行為で</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あることから</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、規制については国</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対し法改正</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等を働きかける</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べき</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（要求</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行為への規制</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、児童ポルノ禁止法の重罰化</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ほか）</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③上記の取組と</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併せ、</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被害の未然防止の観点から</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可能な</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限りの対策を講じるため、条例</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よる対応も必要</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画像拡散による二次被害の深刻さを考慮し、自画撮り被害防止のための規制を行うのが適切。</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他の被害に関わる規制については引き続き議論する必要あり。）</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ホームベース 8"/>
          <p:cNvSpPr/>
          <p:nvPr/>
        </p:nvSpPr>
        <p:spPr>
          <a:xfrm>
            <a:off x="24617" y="1106301"/>
            <a:ext cx="4655047" cy="3204000"/>
          </a:xfrm>
          <a:prstGeom prst="homePlate">
            <a:avLst>
              <a:gd name="adj" fmla="val 15038"/>
            </a:avLst>
          </a:prstGeom>
          <a:solidFill>
            <a:schemeClr val="bg1"/>
          </a:solidFill>
          <a:ln w="19050">
            <a:solidFill>
              <a:srgbClr val="3B4A1E"/>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p:cNvSpPr txBox="1"/>
          <p:nvPr/>
        </p:nvSpPr>
        <p:spPr>
          <a:xfrm>
            <a:off x="-22283" y="1126818"/>
            <a:ext cx="3354664" cy="259045"/>
          </a:xfrm>
          <a:prstGeom prst="rect">
            <a:avLst/>
          </a:prstGeom>
          <a:noFill/>
        </p:spPr>
        <p:txBody>
          <a:bodyPr wrap="square" rtlCol="0">
            <a:spAutoFit/>
          </a:bodyPr>
          <a:lstStyle/>
          <a:p>
            <a:pPr>
              <a:lnSpc>
                <a:spcPts val="13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等に起因した青少年の性的搾取</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等の現状</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18"/>
          <p:cNvSpPr txBox="1"/>
          <p:nvPr/>
        </p:nvSpPr>
        <p:spPr>
          <a:xfrm>
            <a:off x="-22284" y="1336807"/>
            <a:ext cx="4961138" cy="3016210"/>
          </a:xfrm>
          <a:prstGeom prst="rect">
            <a:avLst/>
          </a:prstGeom>
          <a:noFill/>
        </p:spPr>
        <p:txBody>
          <a:bodyPr wrap="square" rtlCol="0">
            <a:spAutoFit/>
          </a:bodyPr>
          <a:lstStyle/>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起因す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青少年の性被害は、スマートフォンの普及等に伴い増加</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年は全国で過去最多の</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1,813</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人（平成</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倍。警察庁公表）</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・罪種別では、淫行（青少年育成条例違反）</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38.7%</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、児童ポルノ</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31.4%</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児童買春</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24.7%</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の順に多い。</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600"/>
              </a:spcBef>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▼児童ポルノ事件のうち、特に自画撮り被害が増加</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年は平成</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倍</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・画像が一旦ネット上に流出すると完全に消去することは困難であり、被害は深刻</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▼この他、</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上にはデート援助交際（パパ活）を求める書き込みや、青少年の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使用済み古物を求める書き込み等が多く見受けられる。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・青少年の健全育成上の問題やこれを端緒に性被害に発展するおそれあり。</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7709197" y="5586957"/>
            <a:ext cx="3036459" cy="1355633"/>
            <a:chOff x="7709197" y="5586957"/>
            <a:chExt cx="3036459" cy="1355633"/>
          </a:xfrm>
        </p:grpSpPr>
        <p:sp>
          <p:nvSpPr>
            <p:cNvPr id="53" name="Freeform 17"/>
            <p:cNvSpPr>
              <a:spLocks/>
            </p:cNvSpPr>
            <p:nvPr/>
          </p:nvSpPr>
          <p:spPr bwMode="auto">
            <a:xfrm>
              <a:off x="7829974" y="6774297"/>
              <a:ext cx="2915682" cy="168293"/>
            </a:xfrm>
            <a:custGeom>
              <a:avLst/>
              <a:gdLst>
                <a:gd name="T0" fmla="*/ 0 w 6144"/>
                <a:gd name="T1" fmla="*/ 48 h 288"/>
                <a:gd name="T2" fmla="*/ 48 w 6144"/>
                <a:gd name="T3" fmla="*/ 0 h 288"/>
                <a:gd name="T4" fmla="*/ 6096 w 6144"/>
                <a:gd name="T5" fmla="*/ 0 h 288"/>
                <a:gd name="T6" fmla="*/ 6144 w 6144"/>
                <a:gd name="T7" fmla="*/ 48 h 288"/>
                <a:gd name="T8" fmla="*/ 6144 w 6144"/>
                <a:gd name="T9" fmla="*/ 240 h 288"/>
                <a:gd name="T10" fmla="*/ 6096 w 6144"/>
                <a:gd name="T11" fmla="*/ 288 h 288"/>
                <a:gd name="T12" fmla="*/ 48 w 6144"/>
                <a:gd name="T13" fmla="*/ 288 h 288"/>
                <a:gd name="T14" fmla="*/ 0 w 6144"/>
                <a:gd name="T15" fmla="*/ 240 h 288"/>
                <a:gd name="T16" fmla="*/ 0 w 6144"/>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44" h="288">
                  <a:moveTo>
                    <a:pt x="0" y="48"/>
                  </a:moveTo>
                  <a:cubicBezTo>
                    <a:pt x="0" y="22"/>
                    <a:pt x="22" y="0"/>
                    <a:pt x="48" y="0"/>
                  </a:cubicBezTo>
                  <a:lnTo>
                    <a:pt x="6096" y="0"/>
                  </a:lnTo>
                  <a:cubicBezTo>
                    <a:pt x="6123" y="0"/>
                    <a:pt x="6144" y="22"/>
                    <a:pt x="6144" y="48"/>
                  </a:cubicBezTo>
                  <a:lnTo>
                    <a:pt x="6144" y="240"/>
                  </a:lnTo>
                  <a:cubicBezTo>
                    <a:pt x="6144" y="267"/>
                    <a:pt x="6123" y="288"/>
                    <a:pt x="6096" y="288"/>
                  </a:cubicBezTo>
                  <a:lnTo>
                    <a:pt x="48" y="288"/>
                  </a:lnTo>
                  <a:cubicBezTo>
                    <a:pt x="22" y="288"/>
                    <a:pt x="0" y="267"/>
                    <a:pt x="0" y="240"/>
                  </a:cubicBezTo>
                  <a:lnTo>
                    <a:pt x="0" y="48"/>
                  </a:lnTo>
                  <a:close/>
                </a:path>
              </a:pathLst>
            </a:custGeom>
            <a:noFill/>
            <a:ln w="20638" cap="flat">
              <a:solidFill>
                <a:srgbClr val="E46C0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r>
                <a:rPr lang="ja-JP" altLang="en-US" sz="900" b="1" dirty="0" smtClean="0">
                  <a:latin typeface="Meiryo UI" panose="020B0604030504040204" pitchFamily="50" charset="-128"/>
                  <a:ea typeface="Meiryo UI" panose="020B0604030504040204" pitchFamily="50" charset="-128"/>
                </a:rPr>
                <a:t>　</a:t>
              </a:r>
              <a:r>
                <a:rPr lang="en-US" altLang="ja-JP" sz="900" b="1" dirty="0" smtClean="0">
                  <a:latin typeface="Meiryo UI" panose="020B0604030504040204" pitchFamily="50" charset="-128"/>
                  <a:ea typeface="Meiryo UI" panose="020B0604030504040204" pitchFamily="50" charset="-128"/>
                </a:rPr>
                <a:t>3.</a:t>
              </a:r>
              <a:r>
                <a:rPr lang="ja-JP" altLang="en-US" sz="900" b="1" dirty="0" smtClean="0">
                  <a:latin typeface="Meiryo UI" panose="020B0604030504040204" pitchFamily="50" charset="-128"/>
                  <a:ea typeface="Meiryo UI" panose="020B0604030504040204" pitchFamily="50" charset="-128"/>
                </a:rPr>
                <a:t>送ってしまえば、送らせた者は児ポ法</a:t>
              </a:r>
              <a:r>
                <a:rPr lang="en-US" altLang="ja-JP" sz="900" b="1" dirty="0" smtClean="0">
                  <a:latin typeface="Meiryo UI" panose="020B0604030504040204" pitchFamily="50" charset="-128"/>
                  <a:ea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rPr>
                <a:t>製造罪</a:t>
              </a:r>
              <a:r>
                <a:rPr lang="en-US" altLang="ja-JP" sz="900" b="1" dirty="0" smtClean="0">
                  <a:latin typeface="Meiryo UI" panose="020B0604030504040204" pitchFamily="50" charset="-128"/>
                  <a:ea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rPr>
                <a:t>違反となる</a:t>
              </a:r>
              <a:endParaRPr lang="ja-JP" altLang="en-US" sz="900" b="1" dirty="0">
                <a:latin typeface="Meiryo UI" panose="020B0604030504040204" pitchFamily="50" charset="-128"/>
                <a:ea typeface="Meiryo UI" panose="020B0604030504040204" pitchFamily="50" charset="-128"/>
              </a:endParaRPr>
            </a:p>
          </p:txBody>
        </p:sp>
        <p:pic>
          <p:nvPicPr>
            <p:cNvPr id="5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9197" y="5742581"/>
              <a:ext cx="798987" cy="94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60182" y="6015660"/>
              <a:ext cx="1416808" cy="608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43816" y="5662418"/>
              <a:ext cx="588401" cy="770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Freeform 9"/>
            <p:cNvSpPr>
              <a:spLocks/>
            </p:cNvSpPr>
            <p:nvPr/>
          </p:nvSpPr>
          <p:spPr bwMode="auto">
            <a:xfrm rot="179514">
              <a:off x="8420328" y="5586957"/>
              <a:ext cx="1732686" cy="412781"/>
            </a:xfrm>
            <a:custGeom>
              <a:avLst/>
              <a:gdLst>
                <a:gd name="T0" fmla="*/ 1759 w 3739"/>
                <a:gd name="T1" fmla="*/ 42 h 641"/>
                <a:gd name="T2" fmla="*/ 142 w 3739"/>
                <a:gd name="T3" fmla="*/ 635 h 641"/>
                <a:gd name="T4" fmla="*/ 14 w 3739"/>
                <a:gd name="T5" fmla="*/ 641 h 641"/>
                <a:gd name="T6" fmla="*/ 1695 w 3739"/>
                <a:gd name="T7" fmla="*/ 45 h 641"/>
                <a:gd name="T8" fmla="*/ 1823 w 3739"/>
                <a:gd name="T9" fmla="*/ 39 h 641"/>
                <a:gd name="T10" fmla="*/ 3489 w 3739"/>
                <a:gd name="T11" fmla="*/ 335 h 641"/>
                <a:gd name="T12" fmla="*/ 3739 w 3739"/>
                <a:gd name="T13" fmla="*/ 322 h 641"/>
                <a:gd name="T14" fmla="*/ 3491 w 3739"/>
                <a:gd name="T15" fmla="*/ 468 h 641"/>
                <a:gd name="T16" fmla="*/ 3112 w 3739"/>
                <a:gd name="T17" fmla="*/ 353 h 641"/>
                <a:gd name="T18" fmla="*/ 3361 w 3739"/>
                <a:gd name="T19" fmla="*/ 341 h 641"/>
                <a:gd name="T20" fmla="*/ 1695 w 3739"/>
                <a:gd name="T21" fmla="*/ 45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39" h="641">
                  <a:moveTo>
                    <a:pt x="1759" y="42"/>
                  </a:moveTo>
                  <a:cubicBezTo>
                    <a:pt x="843" y="98"/>
                    <a:pt x="128" y="360"/>
                    <a:pt x="142" y="635"/>
                  </a:cubicBezTo>
                  <a:lnTo>
                    <a:pt x="14" y="641"/>
                  </a:lnTo>
                  <a:cubicBezTo>
                    <a:pt x="0" y="359"/>
                    <a:pt x="753" y="92"/>
                    <a:pt x="1695" y="45"/>
                  </a:cubicBezTo>
                  <a:lnTo>
                    <a:pt x="1823" y="39"/>
                  </a:lnTo>
                  <a:cubicBezTo>
                    <a:pt x="2594" y="0"/>
                    <a:pt x="3277" y="121"/>
                    <a:pt x="3489" y="335"/>
                  </a:cubicBezTo>
                  <a:lnTo>
                    <a:pt x="3739" y="322"/>
                  </a:lnTo>
                  <a:lnTo>
                    <a:pt x="3491" y="468"/>
                  </a:lnTo>
                  <a:lnTo>
                    <a:pt x="3112" y="353"/>
                  </a:lnTo>
                  <a:lnTo>
                    <a:pt x="3361" y="341"/>
                  </a:lnTo>
                  <a:cubicBezTo>
                    <a:pt x="3150" y="128"/>
                    <a:pt x="2466" y="6"/>
                    <a:pt x="1695" y="45"/>
                  </a:cubicBezTo>
                </a:path>
              </a:pathLst>
            </a:custGeom>
            <a:solidFill>
              <a:schemeClr val="tx2"/>
            </a:solidFill>
            <a:ln w="19050" cap="flat">
              <a:solidFill>
                <a:srgbClr val="1F497D"/>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5" name="Freeform 17"/>
            <p:cNvSpPr>
              <a:spLocks/>
            </p:cNvSpPr>
            <p:nvPr/>
          </p:nvSpPr>
          <p:spPr bwMode="auto">
            <a:xfrm>
              <a:off x="8460182" y="5821964"/>
              <a:ext cx="1546976" cy="144478"/>
            </a:xfrm>
            <a:custGeom>
              <a:avLst/>
              <a:gdLst>
                <a:gd name="T0" fmla="*/ 0 w 6144"/>
                <a:gd name="T1" fmla="*/ 48 h 288"/>
                <a:gd name="T2" fmla="*/ 48 w 6144"/>
                <a:gd name="T3" fmla="*/ 0 h 288"/>
                <a:gd name="T4" fmla="*/ 6096 w 6144"/>
                <a:gd name="T5" fmla="*/ 0 h 288"/>
                <a:gd name="T6" fmla="*/ 6144 w 6144"/>
                <a:gd name="T7" fmla="*/ 48 h 288"/>
                <a:gd name="T8" fmla="*/ 6144 w 6144"/>
                <a:gd name="T9" fmla="*/ 240 h 288"/>
                <a:gd name="T10" fmla="*/ 6096 w 6144"/>
                <a:gd name="T11" fmla="*/ 288 h 288"/>
                <a:gd name="T12" fmla="*/ 48 w 6144"/>
                <a:gd name="T13" fmla="*/ 288 h 288"/>
                <a:gd name="T14" fmla="*/ 0 w 6144"/>
                <a:gd name="T15" fmla="*/ 240 h 288"/>
                <a:gd name="T16" fmla="*/ 0 w 6144"/>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44" h="288">
                  <a:moveTo>
                    <a:pt x="0" y="48"/>
                  </a:moveTo>
                  <a:cubicBezTo>
                    <a:pt x="0" y="22"/>
                    <a:pt x="22" y="0"/>
                    <a:pt x="48" y="0"/>
                  </a:cubicBezTo>
                  <a:lnTo>
                    <a:pt x="6096" y="0"/>
                  </a:lnTo>
                  <a:cubicBezTo>
                    <a:pt x="6123" y="0"/>
                    <a:pt x="6144" y="22"/>
                    <a:pt x="6144" y="48"/>
                  </a:cubicBezTo>
                  <a:lnTo>
                    <a:pt x="6144" y="240"/>
                  </a:lnTo>
                  <a:cubicBezTo>
                    <a:pt x="6144" y="267"/>
                    <a:pt x="6123" y="288"/>
                    <a:pt x="6096" y="288"/>
                  </a:cubicBezTo>
                  <a:lnTo>
                    <a:pt x="48" y="288"/>
                  </a:lnTo>
                  <a:cubicBezTo>
                    <a:pt x="22" y="288"/>
                    <a:pt x="0" y="267"/>
                    <a:pt x="0" y="240"/>
                  </a:cubicBezTo>
                  <a:lnTo>
                    <a:pt x="0" y="48"/>
                  </a:lnTo>
                  <a:close/>
                </a:path>
              </a:pathLst>
            </a:custGeom>
            <a:noFill/>
            <a:ln w="20638" cap="flat">
              <a:solidFill>
                <a:srgbClr val="E46C0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r>
                <a:rPr lang="en-US" altLang="ja-JP" sz="900" b="1" dirty="0" smtClean="0">
                  <a:latin typeface="Meiryo UI" panose="020B0604030504040204" pitchFamily="50" charset="-128"/>
                  <a:ea typeface="Meiryo UI" panose="020B0604030504040204" pitchFamily="50" charset="-128"/>
                </a:rPr>
                <a:t>  1.</a:t>
              </a:r>
              <a:r>
                <a:rPr lang="ja-JP" altLang="en-US" sz="900" b="1" dirty="0" smtClean="0">
                  <a:latin typeface="Meiryo UI" panose="020B0604030504040204" pitchFamily="50" charset="-128"/>
                  <a:ea typeface="Meiryo UI" panose="020B0604030504040204" pitchFamily="50" charset="-128"/>
                </a:rPr>
                <a:t>裸の画像を送るよう求める</a:t>
              </a:r>
              <a:endParaRPr lang="ja-JP" altLang="en-US" sz="900" b="1" dirty="0">
                <a:latin typeface="Meiryo UI" panose="020B0604030504040204" pitchFamily="50" charset="-128"/>
                <a:ea typeface="Meiryo UI" panose="020B0604030504040204" pitchFamily="50" charset="-128"/>
              </a:endParaRPr>
            </a:p>
          </p:txBody>
        </p:sp>
        <p:sp>
          <p:nvSpPr>
            <p:cNvPr id="62" name="Freeform 27"/>
            <p:cNvSpPr>
              <a:spLocks/>
            </p:cNvSpPr>
            <p:nvPr/>
          </p:nvSpPr>
          <p:spPr bwMode="auto">
            <a:xfrm>
              <a:off x="9254524" y="6381120"/>
              <a:ext cx="1491132" cy="291143"/>
            </a:xfrm>
            <a:custGeom>
              <a:avLst/>
              <a:gdLst>
                <a:gd name="T0" fmla="*/ 0 w 2624"/>
                <a:gd name="T1" fmla="*/ 176 h 389"/>
                <a:gd name="T2" fmla="*/ 43 w 2624"/>
                <a:gd name="T3" fmla="*/ 133 h 389"/>
                <a:gd name="T4" fmla="*/ 1531 w 2624"/>
                <a:gd name="T5" fmla="*/ 133 h 389"/>
                <a:gd name="T6" fmla="*/ 1731 w 2624"/>
                <a:gd name="T7" fmla="*/ 0 h 389"/>
                <a:gd name="T8" fmla="*/ 2187 w 2624"/>
                <a:gd name="T9" fmla="*/ 133 h 389"/>
                <a:gd name="T10" fmla="*/ 2582 w 2624"/>
                <a:gd name="T11" fmla="*/ 133 h 389"/>
                <a:gd name="T12" fmla="*/ 2624 w 2624"/>
                <a:gd name="T13" fmla="*/ 176 h 389"/>
                <a:gd name="T14" fmla="*/ 2624 w 2624"/>
                <a:gd name="T15" fmla="*/ 176 h 389"/>
                <a:gd name="T16" fmla="*/ 2624 w 2624"/>
                <a:gd name="T17" fmla="*/ 176 h 389"/>
                <a:gd name="T18" fmla="*/ 2624 w 2624"/>
                <a:gd name="T19" fmla="*/ 240 h 389"/>
                <a:gd name="T20" fmla="*/ 2624 w 2624"/>
                <a:gd name="T21" fmla="*/ 347 h 389"/>
                <a:gd name="T22" fmla="*/ 2582 w 2624"/>
                <a:gd name="T23" fmla="*/ 389 h 389"/>
                <a:gd name="T24" fmla="*/ 2187 w 2624"/>
                <a:gd name="T25" fmla="*/ 389 h 389"/>
                <a:gd name="T26" fmla="*/ 1531 w 2624"/>
                <a:gd name="T27" fmla="*/ 389 h 389"/>
                <a:gd name="T28" fmla="*/ 1531 w 2624"/>
                <a:gd name="T29" fmla="*/ 389 h 389"/>
                <a:gd name="T30" fmla="*/ 43 w 2624"/>
                <a:gd name="T31" fmla="*/ 389 h 389"/>
                <a:gd name="T32" fmla="*/ 0 w 2624"/>
                <a:gd name="T33" fmla="*/ 347 h 389"/>
                <a:gd name="T34" fmla="*/ 0 w 2624"/>
                <a:gd name="T35" fmla="*/ 240 h 389"/>
                <a:gd name="T36" fmla="*/ 0 w 2624"/>
                <a:gd name="T37" fmla="*/ 176 h 389"/>
                <a:gd name="T38" fmla="*/ 0 w 2624"/>
                <a:gd name="T39" fmla="*/ 176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24" h="389">
                  <a:moveTo>
                    <a:pt x="0" y="176"/>
                  </a:moveTo>
                  <a:cubicBezTo>
                    <a:pt x="0" y="153"/>
                    <a:pt x="20" y="133"/>
                    <a:pt x="43" y="133"/>
                  </a:cubicBezTo>
                  <a:lnTo>
                    <a:pt x="1531" y="133"/>
                  </a:lnTo>
                  <a:lnTo>
                    <a:pt x="1731" y="0"/>
                  </a:lnTo>
                  <a:lnTo>
                    <a:pt x="2187" y="133"/>
                  </a:lnTo>
                  <a:lnTo>
                    <a:pt x="2582" y="133"/>
                  </a:lnTo>
                  <a:cubicBezTo>
                    <a:pt x="2605" y="133"/>
                    <a:pt x="2624" y="153"/>
                    <a:pt x="2624" y="176"/>
                  </a:cubicBezTo>
                  <a:lnTo>
                    <a:pt x="2624" y="176"/>
                  </a:lnTo>
                  <a:lnTo>
                    <a:pt x="2624" y="176"/>
                  </a:lnTo>
                  <a:lnTo>
                    <a:pt x="2624" y="240"/>
                  </a:lnTo>
                  <a:lnTo>
                    <a:pt x="2624" y="347"/>
                  </a:lnTo>
                  <a:cubicBezTo>
                    <a:pt x="2624" y="370"/>
                    <a:pt x="2605" y="389"/>
                    <a:pt x="2582" y="389"/>
                  </a:cubicBezTo>
                  <a:lnTo>
                    <a:pt x="2187" y="389"/>
                  </a:lnTo>
                  <a:lnTo>
                    <a:pt x="1531" y="389"/>
                  </a:lnTo>
                  <a:lnTo>
                    <a:pt x="1531" y="389"/>
                  </a:lnTo>
                  <a:lnTo>
                    <a:pt x="43" y="389"/>
                  </a:lnTo>
                  <a:cubicBezTo>
                    <a:pt x="20" y="389"/>
                    <a:pt x="0" y="370"/>
                    <a:pt x="0" y="347"/>
                  </a:cubicBezTo>
                  <a:lnTo>
                    <a:pt x="0" y="240"/>
                  </a:lnTo>
                  <a:lnTo>
                    <a:pt x="0" y="176"/>
                  </a:lnTo>
                  <a:lnTo>
                    <a:pt x="0" y="176"/>
                  </a:lnTo>
                  <a:close/>
                </a:path>
              </a:pathLst>
            </a:custGeom>
            <a:noFill/>
            <a:ln w="20638" cap="flat">
              <a:solidFill>
                <a:srgbClr val="F7964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b" anchorCtr="0" compatLnSpc="1">
              <a:prstTxWarp prst="textNoShape">
                <a:avLst/>
              </a:prstTxWarp>
            </a:bodyPr>
            <a:lstStyle/>
            <a:p>
              <a:r>
                <a:rPr lang="ja-JP" altLang="en-US" sz="900" b="1" dirty="0" smtClean="0">
                  <a:latin typeface="Meiryo UI" panose="020B0604030504040204" pitchFamily="50" charset="-128"/>
                  <a:ea typeface="Meiryo UI" panose="020B0604030504040204" pitchFamily="50" charset="-128"/>
                </a:rPr>
                <a:t>　</a:t>
              </a:r>
              <a:r>
                <a:rPr lang="en-US" altLang="ja-JP" sz="900" b="1" dirty="0" smtClean="0">
                  <a:latin typeface="Meiryo UI" panose="020B0604030504040204" pitchFamily="50" charset="-128"/>
                  <a:ea typeface="Meiryo UI" panose="020B0604030504040204" pitchFamily="50" charset="-128"/>
                </a:rPr>
                <a:t>2.</a:t>
              </a:r>
              <a:r>
                <a:rPr lang="ja-JP" altLang="en-US" sz="900" b="1" dirty="0" smtClean="0">
                  <a:latin typeface="Meiryo UI" panose="020B0604030504040204" pitchFamily="50" charset="-128"/>
                  <a:ea typeface="Meiryo UI" panose="020B0604030504040204" pitchFamily="50" charset="-128"/>
                </a:rPr>
                <a:t>送らなければ嫌われるかも</a:t>
              </a:r>
              <a:endParaRPr lang="ja-JP" altLang="en-US" sz="900" b="1" dirty="0">
                <a:latin typeface="Meiryo UI" panose="020B0604030504040204" pitchFamily="50" charset="-128"/>
                <a:ea typeface="Meiryo UI" panose="020B0604030504040204" pitchFamily="50" charset="-128"/>
              </a:endParaRPr>
            </a:p>
          </p:txBody>
        </p:sp>
      </p:grpSp>
      <p:sp>
        <p:nvSpPr>
          <p:cNvPr id="69" name="テキスト ボックス 68"/>
          <p:cNvSpPr txBox="1"/>
          <p:nvPr/>
        </p:nvSpPr>
        <p:spPr>
          <a:xfrm>
            <a:off x="7630541" y="5032841"/>
            <a:ext cx="2364202" cy="242823"/>
          </a:xfrm>
          <a:prstGeom prst="rect">
            <a:avLst/>
          </a:prstGeom>
          <a:noFill/>
        </p:spPr>
        <p:txBody>
          <a:bodyPr wrap="square" rtlCol="0">
            <a:spAutoFit/>
          </a:bodyPr>
          <a:lstStyle/>
          <a:p>
            <a:pPr>
              <a:lnSpc>
                <a:spcPts val="13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●自画撮り被害</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28574" y="4919050"/>
            <a:ext cx="3491906" cy="252000"/>
          </a:xfrm>
          <a:prstGeom prst="roundRect">
            <a:avLst>
              <a:gd name="adj" fmla="val 50000"/>
            </a:avLst>
          </a:prstGeom>
          <a:solidFill>
            <a:schemeClr val="tx2"/>
          </a:solidFill>
          <a:ln>
            <a:noFill/>
          </a:ln>
          <a:effectLst/>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１</a:t>
            </a:r>
            <a:r>
              <a:rPr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規制する行為及び対象　</a:t>
            </a: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条の２関係</a:t>
            </a: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0" name="角丸四角形 39"/>
          <p:cNvSpPr/>
          <p:nvPr/>
        </p:nvSpPr>
        <p:spPr>
          <a:xfrm>
            <a:off x="28574" y="7278251"/>
            <a:ext cx="3491906" cy="252000"/>
          </a:xfrm>
          <a:prstGeom prst="roundRect">
            <a:avLst>
              <a:gd name="adj" fmla="val 50000"/>
            </a:avLst>
          </a:prstGeom>
          <a:solidFill>
            <a:schemeClr val="tx2"/>
          </a:solid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２</a:t>
            </a:r>
            <a:r>
              <a:rPr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罰則　</a:t>
            </a: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56</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条関係）</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6" name="角丸四角形 45"/>
          <p:cNvSpPr/>
          <p:nvPr/>
        </p:nvSpPr>
        <p:spPr>
          <a:xfrm>
            <a:off x="28574" y="8774699"/>
            <a:ext cx="3491906" cy="252000"/>
          </a:xfrm>
          <a:prstGeom prst="roundRect">
            <a:avLst>
              <a:gd name="adj" fmla="val 50000"/>
            </a:avLst>
          </a:prstGeom>
          <a:solidFill>
            <a:schemeClr val="tx2"/>
          </a:solidFill>
          <a:ln>
            <a:noFill/>
          </a:ln>
          <a:effectLst/>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３</a:t>
            </a:r>
            <a:r>
              <a:rPr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施行日　</a:t>
            </a: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附則関係</a:t>
            </a: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55" name="グラフ 54"/>
          <p:cNvGraphicFramePr>
            <a:graphicFrameLocks/>
          </p:cNvGraphicFramePr>
          <p:nvPr>
            <p:extLst>
              <p:ext uri="{D42A27DB-BD31-4B8C-83A1-F6EECF244321}">
                <p14:modId xmlns:p14="http://schemas.microsoft.com/office/powerpoint/2010/main" val="3150102986"/>
              </p:ext>
            </p:extLst>
          </p:nvPr>
        </p:nvGraphicFramePr>
        <p:xfrm>
          <a:off x="514240" y="2514248"/>
          <a:ext cx="2711896" cy="1271960"/>
        </p:xfrm>
        <a:graphic>
          <a:graphicData uri="http://schemas.openxmlformats.org/drawingml/2006/chart">
            <c:chart xmlns:c="http://schemas.openxmlformats.org/drawingml/2006/chart" xmlns:r="http://schemas.openxmlformats.org/officeDocument/2006/relationships" r:id="rId6"/>
          </a:graphicData>
        </a:graphic>
      </p:graphicFrame>
      <p:sp>
        <p:nvSpPr>
          <p:cNvPr id="56" name="正方形/長方形 55"/>
          <p:cNvSpPr/>
          <p:nvPr/>
        </p:nvSpPr>
        <p:spPr>
          <a:xfrm>
            <a:off x="1554893" y="3428072"/>
            <a:ext cx="1789162" cy="1332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ja-JP" altLang="en-US" sz="750" b="1" dirty="0" smtClean="0">
                <a:latin typeface="Meiryo UI" panose="020B0604030504040204" pitchFamily="50" charset="-128"/>
                <a:ea typeface="Meiryo UI" panose="020B0604030504040204" pitchFamily="50" charset="-128"/>
              </a:rPr>
              <a:t>大阪府の自画撮り被害児童数</a:t>
            </a:r>
            <a:endParaRPr lang="ja-JP" altLang="en-US" sz="750" b="1" dirty="0">
              <a:latin typeface="Meiryo UI" panose="020B0604030504040204" pitchFamily="50" charset="-128"/>
              <a:ea typeface="Meiryo UI" panose="020B0604030504040204" pitchFamily="50" charset="-128"/>
            </a:endParaRPr>
          </a:p>
        </p:txBody>
      </p:sp>
      <p:sp>
        <p:nvSpPr>
          <p:cNvPr id="59" name="正方形/長方形 58"/>
          <p:cNvSpPr/>
          <p:nvPr/>
        </p:nvSpPr>
        <p:spPr>
          <a:xfrm>
            <a:off x="1121486" y="3424301"/>
            <a:ext cx="925046" cy="12844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700" b="1" dirty="0" smtClean="0">
                <a:latin typeface="Meiryo UI" panose="020B0604030504040204" pitchFamily="50" charset="-128"/>
                <a:ea typeface="Meiryo UI" panose="020B0604030504040204" pitchFamily="50" charset="-128"/>
              </a:rPr>
              <a:t>うち</a:t>
            </a:r>
            <a:r>
              <a:rPr lang="en-US" altLang="ja-JP" sz="700" b="1" dirty="0" smtClean="0">
                <a:latin typeface="Meiryo UI" panose="020B0604030504040204" pitchFamily="50" charset="-128"/>
                <a:ea typeface="Meiryo UI" panose="020B0604030504040204" pitchFamily="50" charset="-128"/>
              </a:rPr>
              <a:t>SNS</a:t>
            </a:r>
            <a:r>
              <a:rPr lang="ja-JP" altLang="en-US" sz="700" b="1" dirty="0" smtClean="0">
                <a:latin typeface="Meiryo UI" panose="020B0604030504040204" pitchFamily="50" charset="-128"/>
                <a:ea typeface="Meiryo UI" panose="020B0604030504040204" pitchFamily="50" charset="-128"/>
              </a:rPr>
              <a:t>起因</a:t>
            </a:r>
            <a:endParaRPr lang="ja-JP" altLang="en-US" sz="700" b="1" dirty="0">
              <a:latin typeface="Meiryo UI" panose="020B0604030504040204" pitchFamily="50" charset="-128"/>
              <a:ea typeface="Meiryo UI" panose="020B0604030504040204" pitchFamily="50" charset="-128"/>
            </a:endParaRPr>
          </a:p>
        </p:txBody>
      </p:sp>
      <p:cxnSp>
        <p:nvCxnSpPr>
          <p:cNvPr id="60" name="直線コネクタ 59"/>
          <p:cNvCxnSpPr/>
          <p:nvPr/>
        </p:nvCxnSpPr>
        <p:spPr>
          <a:xfrm>
            <a:off x="1407611" y="2819129"/>
            <a:ext cx="176398" cy="2952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V="1">
            <a:off x="1494397" y="3236864"/>
            <a:ext cx="101133" cy="249214"/>
          </a:xfrm>
          <a:prstGeom prst="line">
            <a:avLst/>
          </a:prstGeom>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51199" y="5792266"/>
            <a:ext cx="7407170" cy="1514411"/>
          </a:xfrm>
          <a:prstGeom prst="rect">
            <a:avLst/>
          </a:prstGeom>
          <a:noFill/>
          <a:ln w="12700">
            <a:noFill/>
          </a:ln>
        </p:spPr>
        <p:style>
          <a:lnRef idx="2">
            <a:schemeClr val="accent6"/>
          </a:lnRef>
          <a:fillRef idx="1">
            <a:schemeClr val="lt1"/>
          </a:fillRef>
          <a:effectRef idx="0">
            <a:schemeClr val="accent6"/>
          </a:effectRef>
          <a:fontRef idx="minor">
            <a:schemeClr val="dk1"/>
          </a:fontRef>
        </p:style>
        <p:txBody>
          <a:bodyPr lIns="36000" rIns="36000" rtlCol="0" anchor="t" anchorCtr="0"/>
          <a:lstStyle/>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児童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ポルノ等の製造、提供、所持等について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は児童ポルノ禁止法</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の処罰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対象（右図中「</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ところ、その前段階である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要求行為（右図中「</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」）について条例により規制</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30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威迫等の手段を用いず好意を抱かせて児童ポルノを要求するなどその手口は様々であるため、要求行為を方法の如何にかかわらず禁止する。</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交際相手や友人の場合であっても画像拡散のリスク等があることから、要求相手との関係を問わず何人も対象とする。</a:t>
            </a:r>
          </a:p>
          <a:p>
            <a:pPr>
              <a:lnSpc>
                <a:spcPts val="1600"/>
              </a:lnSpc>
              <a:spcBef>
                <a:spcPts val="6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要求してはならない」、「要求に応じる必要はない」という明確なメッセージを発信することにより、要求行為を抑止するととも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青少年（被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要求者）が相談しやすい環境を整え、被害の未然防止を図る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46121" y="5230305"/>
            <a:ext cx="7288129" cy="303719"/>
          </a:xfrm>
          <a:prstGeom prst="rect">
            <a:avLst/>
          </a:prstGeom>
          <a:solidFill>
            <a:schemeClr val="accent1">
              <a:lumMod val="20000"/>
              <a:lumOff val="80000"/>
            </a:schemeClr>
          </a:solidFill>
          <a:ln w="28575">
            <a:solidFill>
              <a:schemeClr val="accent1">
                <a:lumMod val="75000"/>
              </a:schemeClr>
            </a:solidFill>
          </a:ln>
          <a:effectLst/>
        </p:spPr>
        <p:style>
          <a:lnRef idx="2">
            <a:schemeClr val="accent6"/>
          </a:lnRef>
          <a:fillRef idx="1">
            <a:schemeClr val="lt1"/>
          </a:fillRef>
          <a:effectRef idx="0">
            <a:schemeClr val="accent6"/>
          </a:effectRef>
          <a:fontRef idx="minor">
            <a:schemeClr val="dk1"/>
          </a:fontRef>
        </p:style>
        <p:txBody>
          <a:bodyPr lIns="36000" rIns="36000" rtlCol="0" anchor="t" anchorCtr="0"/>
          <a:lstStyle/>
          <a:p>
            <a:pPr>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何人も青少年（</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歳未満）に対し、当該</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青少年に係る児童ポルノ</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等の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提供を求めてはならない</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p:cNvSpPr/>
          <p:nvPr/>
        </p:nvSpPr>
        <p:spPr>
          <a:xfrm>
            <a:off x="46121" y="7592943"/>
            <a:ext cx="7288129" cy="970032"/>
          </a:xfrm>
          <a:prstGeom prst="rect">
            <a:avLst/>
          </a:prstGeom>
          <a:solidFill>
            <a:schemeClr val="accent1">
              <a:lumMod val="20000"/>
              <a:lumOff val="80000"/>
            </a:schemeClr>
          </a:solidFill>
          <a:ln w="28575">
            <a:solidFill>
              <a:schemeClr val="accent1">
                <a:lumMod val="75000"/>
              </a:schemeClr>
            </a:solidFill>
          </a:ln>
          <a:effectLst/>
        </p:spPr>
        <p:style>
          <a:lnRef idx="2">
            <a:schemeClr val="accent6"/>
          </a:lnRef>
          <a:fillRef idx="1">
            <a:schemeClr val="lt1"/>
          </a:fillRef>
          <a:effectRef idx="0">
            <a:schemeClr val="accent6"/>
          </a:effectRef>
          <a:fontRef idx="minor">
            <a:schemeClr val="dk1"/>
          </a:fontRef>
        </p:style>
        <p:txBody>
          <a:bodyPr lIns="36000" rIns="36000" rtlCol="0" anchor="t" anchorCtr="0"/>
          <a:lstStyle/>
          <a:p>
            <a:pPr>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次のいずれかの方法により青少年に児童ポルノ等の提供を求めた者は、</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万円以下の罰金に処する。</a:t>
            </a:r>
            <a:endParaRPr lang="en-US" altLang="ja-JP" sz="1200" b="1"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ア</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）青少年</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に拒まれたにもかかわらず、当該提供</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を求めた者</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イ）青少年</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を威迫し、欺き、若しくは困惑させ、又</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は青少年</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対し対償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を供与し、若しくはその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供与</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の約束を</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方法</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により、当該提供</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を求めた者</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9525" y="93453"/>
            <a:ext cx="12792075" cy="50928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288000" rtlCol="0" anchor="ctr"/>
          <a:lstStyle/>
          <a:p>
            <a:pPr lvl="0" algn="ctr">
              <a:lnSpc>
                <a:spcPts val="1800"/>
              </a:lnSpc>
            </a:pPr>
            <a:r>
              <a:rPr lang="ja-JP" altLang="en-US" sz="1600" b="1" dirty="0" smtClean="0">
                <a:solidFill>
                  <a:prstClr val="white"/>
                </a:solidFill>
                <a:latin typeface="Meiryo UI" pitchFamily="50" charset="-128"/>
                <a:ea typeface="Meiryo UI" pitchFamily="50" charset="-128"/>
                <a:cs typeface="Meiryo UI" pitchFamily="50" charset="-128"/>
              </a:rPr>
              <a:t>大阪府</a:t>
            </a:r>
            <a:r>
              <a:rPr lang="ja-JP" altLang="en-US" sz="1600" b="1" dirty="0">
                <a:solidFill>
                  <a:prstClr val="white"/>
                </a:solidFill>
                <a:latin typeface="Meiryo UI" pitchFamily="50" charset="-128"/>
                <a:ea typeface="Meiryo UI" pitchFamily="50" charset="-128"/>
                <a:cs typeface="Meiryo UI" pitchFamily="50" charset="-128"/>
              </a:rPr>
              <a:t>青少年健全育成条例の改正</a:t>
            </a:r>
            <a:r>
              <a:rPr lang="en-US" altLang="ja-JP" sz="1600" b="1" dirty="0">
                <a:solidFill>
                  <a:prstClr val="white"/>
                </a:solidFill>
                <a:latin typeface="Meiryo UI" pitchFamily="50" charset="-128"/>
                <a:ea typeface="Meiryo UI" pitchFamily="50" charset="-128"/>
                <a:cs typeface="Meiryo UI" pitchFamily="50" charset="-128"/>
              </a:rPr>
              <a:t>(</a:t>
            </a:r>
            <a:r>
              <a:rPr lang="ja-JP" altLang="en-US" sz="1600" b="1" dirty="0">
                <a:solidFill>
                  <a:prstClr val="white"/>
                </a:solidFill>
                <a:latin typeface="Meiryo UI" pitchFamily="50" charset="-128"/>
                <a:ea typeface="Meiryo UI" pitchFamily="50" charset="-128"/>
                <a:cs typeface="Meiryo UI" pitchFamily="50" charset="-128"/>
              </a:rPr>
              <a:t>案</a:t>
            </a:r>
            <a:r>
              <a:rPr lang="en-US" altLang="ja-JP" sz="1600" b="1" dirty="0">
                <a:solidFill>
                  <a:prstClr val="white"/>
                </a:solidFill>
                <a:latin typeface="Meiryo UI" pitchFamily="50" charset="-128"/>
                <a:ea typeface="Meiryo UI" pitchFamily="50" charset="-128"/>
                <a:cs typeface="Meiryo UI" pitchFamily="50" charset="-128"/>
              </a:rPr>
              <a:t>)</a:t>
            </a:r>
            <a:r>
              <a:rPr lang="ja-JP" altLang="en-US" sz="1600" b="1" dirty="0">
                <a:solidFill>
                  <a:prstClr val="white"/>
                </a:solidFill>
                <a:latin typeface="Meiryo UI" pitchFamily="50" charset="-128"/>
                <a:ea typeface="Meiryo UI" pitchFamily="50" charset="-128"/>
                <a:cs typeface="Meiryo UI" pitchFamily="50" charset="-128"/>
              </a:rPr>
              <a:t>について（いわゆる「自画撮り被害」防止のための規制</a:t>
            </a:r>
            <a:r>
              <a:rPr lang="ja-JP" altLang="en-US" sz="1600" b="1" dirty="0" smtClean="0">
                <a:solidFill>
                  <a:prstClr val="white"/>
                </a:solidFill>
                <a:latin typeface="Meiryo UI" pitchFamily="50" charset="-128"/>
                <a:ea typeface="Meiryo UI" pitchFamily="50" charset="-128"/>
                <a:cs typeface="Meiryo UI" pitchFamily="50" charset="-128"/>
              </a:rPr>
              <a:t>）</a:t>
            </a:r>
            <a:endParaRPr lang="ja-JP" altLang="en-US" sz="1600" b="1" dirty="0">
              <a:solidFill>
                <a:prstClr val="white"/>
              </a:solidFill>
              <a:latin typeface="Meiryo UI" pitchFamily="50" charset="-128"/>
              <a:ea typeface="Meiryo UI" pitchFamily="50" charset="-128"/>
              <a:cs typeface="Meiryo UI" pitchFamily="50" charset="-128"/>
            </a:endParaRPr>
          </a:p>
        </p:txBody>
      </p:sp>
      <p:sp>
        <p:nvSpPr>
          <p:cNvPr id="15" name="正方形/長方形 14"/>
          <p:cNvSpPr/>
          <p:nvPr/>
        </p:nvSpPr>
        <p:spPr>
          <a:xfrm>
            <a:off x="3071118" y="2763411"/>
            <a:ext cx="1524776" cy="207749"/>
          </a:xfrm>
          <a:prstGeom prst="rect">
            <a:avLst/>
          </a:prstGeom>
        </p:spPr>
        <p:txBody>
          <a:bodyPr wrap="none">
            <a:spAutoFit/>
          </a:bodyPr>
          <a:lstStyle/>
          <a:p>
            <a:r>
              <a:rPr lang="ja-JP" altLang="en-US" sz="7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50" dirty="0" smtClean="0">
                <a:latin typeface="Meiryo UI" panose="020B0604030504040204" pitchFamily="50" charset="-128"/>
                <a:ea typeface="Meiryo UI" panose="020B0604030504040204" pitchFamily="50" charset="-128"/>
                <a:cs typeface="Meiryo UI" panose="020B0604030504040204" pitchFamily="50" charset="-128"/>
              </a:rPr>
              <a:t>警察庁公表</a:t>
            </a:r>
            <a:r>
              <a:rPr lang="ja-JP" altLang="en-US" sz="750" dirty="0">
                <a:latin typeface="Meiryo UI" panose="020B0604030504040204" pitchFamily="50" charset="-128"/>
                <a:ea typeface="Meiryo UI" panose="020B0604030504040204" pitchFamily="50" charset="-128"/>
                <a:cs typeface="Meiryo UI" panose="020B0604030504040204" pitchFamily="50" charset="-128"/>
              </a:rPr>
              <a:t>資料</a:t>
            </a:r>
            <a:r>
              <a:rPr lang="ja-JP" altLang="en-US" sz="750" dirty="0" smtClean="0">
                <a:latin typeface="Meiryo UI" panose="020B0604030504040204" pitchFamily="50" charset="-128"/>
                <a:ea typeface="Meiryo UI" panose="020B0604030504040204" pitchFamily="50" charset="-128"/>
                <a:cs typeface="Meiryo UI" panose="020B0604030504040204" pitchFamily="50" charset="-128"/>
              </a:rPr>
              <a:t>をもとに作成）</a:t>
            </a:r>
            <a:endParaRPr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189218" y="5511846"/>
            <a:ext cx="6400800" cy="269113"/>
          </a:xfrm>
          <a:prstGeom prst="rect">
            <a:avLst/>
          </a:prstGeom>
        </p:spPr>
        <p:txBody>
          <a:bodyPr>
            <a:spAutoFit/>
          </a:bodyPr>
          <a:lstStyle/>
          <a:p>
            <a:pPr>
              <a:lnSpc>
                <a:spcPts val="1600"/>
              </a:lnSpc>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児童ポルノ等：児童ポルノ禁止法第２条第３項に規定する児童ポルノ（写真、電磁的記録媒体等）及びその電磁的記録をいう</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0" name="表 69"/>
          <p:cNvGraphicFramePr>
            <a:graphicFrameLocks noGrp="1"/>
          </p:cNvGraphicFramePr>
          <p:nvPr>
            <p:extLst>
              <p:ext uri="{D42A27DB-BD31-4B8C-83A1-F6EECF244321}">
                <p14:modId xmlns:p14="http://schemas.microsoft.com/office/powerpoint/2010/main" val="2580388964"/>
              </p:ext>
            </p:extLst>
          </p:nvPr>
        </p:nvGraphicFramePr>
        <p:xfrm>
          <a:off x="7823489" y="7238545"/>
          <a:ext cx="4870206" cy="2022048"/>
        </p:xfrm>
        <a:graphic>
          <a:graphicData uri="http://schemas.openxmlformats.org/drawingml/2006/table">
            <a:tbl>
              <a:tblPr firstRow="1" bandRow="1">
                <a:tableStyleId>{5C22544A-7EE6-4342-B048-85BDC9FD1C3A}</a:tableStyleId>
              </a:tblPr>
              <a:tblGrid>
                <a:gridCol w="187036">
                  <a:extLst>
                    <a:ext uri="{9D8B030D-6E8A-4147-A177-3AD203B41FA5}">
                      <a16:colId xmlns:a16="http://schemas.microsoft.com/office/drawing/2014/main" val="286448758"/>
                    </a:ext>
                  </a:extLst>
                </a:gridCol>
                <a:gridCol w="1457325">
                  <a:extLst>
                    <a:ext uri="{9D8B030D-6E8A-4147-A177-3AD203B41FA5}">
                      <a16:colId xmlns:a16="http://schemas.microsoft.com/office/drawing/2014/main" val="990467367"/>
                    </a:ext>
                  </a:extLst>
                </a:gridCol>
                <a:gridCol w="1819275">
                  <a:extLst>
                    <a:ext uri="{9D8B030D-6E8A-4147-A177-3AD203B41FA5}">
                      <a16:colId xmlns:a16="http://schemas.microsoft.com/office/drawing/2014/main" val="4059306863"/>
                    </a:ext>
                  </a:extLst>
                </a:gridCol>
                <a:gridCol w="1406570">
                  <a:extLst>
                    <a:ext uri="{9D8B030D-6E8A-4147-A177-3AD203B41FA5}">
                      <a16:colId xmlns:a16="http://schemas.microsoft.com/office/drawing/2014/main" val="170332600"/>
                    </a:ext>
                  </a:extLst>
                </a:gridCol>
              </a:tblGrid>
              <a:tr h="260647">
                <a:tc gridSpan="2">
                  <a:txBody>
                    <a:bodyPr/>
                    <a:lstStyle/>
                    <a:p>
                      <a:pPr algn="ctr">
                        <a:lnSpc>
                          <a:spcPts val="1100"/>
                        </a:lnSpc>
                        <a:spcAft>
                          <a:spcPts val="0"/>
                        </a:spcAft>
                      </a:pPr>
                      <a:r>
                        <a:rPr lang="ja-JP" sz="900" b="0" kern="1200" dirty="0">
                          <a:solidFill>
                            <a:schemeClr val="tx1"/>
                          </a:solidFill>
                          <a:effectLst/>
                          <a:latin typeface="Meiryo UI" panose="020B0604030504040204" pitchFamily="50" charset="-128"/>
                          <a:ea typeface="Meiryo UI" panose="020B0604030504040204" pitchFamily="50" charset="-128"/>
                        </a:rPr>
                        <a:t>性的</a:t>
                      </a:r>
                      <a:r>
                        <a:rPr lang="ja-JP" sz="900" b="0" kern="1200" dirty="0" smtClean="0">
                          <a:solidFill>
                            <a:schemeClr val="tx1"/>
                          </a:solidFill>
                          <a:effectLst/>
                          <a:latin typeface="Meiryo UI" panose="020B0604030504040204" pitchFamily="50" charset="-128"/>
                          <a:ea typeface="Meiryo UI" panose="020B0604030504040204" pitchFamily="50" charset="-128"/>
                        </a:rPr>
                        <a:t>搾取</a:t>
                      </a:r>
                      <a:r>
                        <a:rPr lang="ja-JP" altLang="en-US" sz="900" b="0" kern="1200" dirty="0" smtClean="0">
                          <a:solidFill>
                            <a:schemeClr val="tx1"/>
                          </a:solidFill>
                          <a:effectLst/>
                          <a:latin typeface="Meiryo UI" panose="020B0604030504040204" pitchFamily="50" charset="-128"/>
                          <a:ea typeface="Meiryo UI" panose="020B0604030504040204" pitchFamily="50" charset="-128"/>
                        </a:rPr>
                        <a:t>等</a:t>
                      </a:r>
                      <a:r>
                        <a:rPr lang="ja-JP" sz="900" b="0" kern="1200" dirty="0" smtClean="0">
                          <a:solidFill>
                            <a:schemeClr val="tx1"/>
                          </a:solidFill>
                          <a:effectLst/>
                          <a:latin typeface="Meiryo UI" panose="020B0604030504040204" pitchFamily="50" charset="-128"/>
                          <a:ea typeface="Meiryo UI" panose="020B0604030504040204" pitchFamily="50" charset="-128"/>
                        </a:rPr>
                        <a:t>（</a:t>
                      </a:r>
                      <a:r>
                        <a:rPr lang="ja-JP" sz="900" b="0" kern="1200" dirty="0">
                          <a:solidFill>
                            <a:schemeClr val="tx1"/>
                          </a:solidFill>
                          <a:effectLst/>
                          <a:latin typeface="Meiryo UI" panose="020B0604030504040204" pitchFamily="50" charset="-128"/>
                          <a:ea typeface="Meiryo UI" panose="020B0604030504040204" pitchFamily="50" charset="-128"/>
                        </a:rPr>
                        <a:t>要求行為</a:t>
                      </a:r>
                      <a:r>
                        <a:rPr lang="ja-JP" sz="900" b="0" kern="1200" dirty="0" smtClean="0">
                          <a:solidFill>
                            <a:schemeClr val="tx1"/>
                          </a:solidFill>
                          <a:effectLst/>
                          <a:latin typeface="Meiryo UI" panose="020B0604030504040204" pitchFamily="50" charset="-128"/>
                          <a:ea typeface="Meiryo UI" panose="020B0604030504040204" pitchFamily="50" charset="-128"/>
                        </a:rPr>
                        <a:t>）</a:t>
                      </a:r>
                      <a:r>
                        <a:rPr lang="ja-JP" altLang="en-US" sz="900" b="0" kern="1200" dirty="0" smtClean="0">
                          <a:solidFill>
                            <a:schemeClr val="tx1"/>
                          </a:solidFill>
                          <a:effectLst/>
                          <a:latin typeface="Meiryo UI" panose="020B0604030504040204" pitchFamily="50" charset="-128"/>
                          <a:ea typeface="Meiryo UI" panose="020B0604030504040204" pitchFamily="50" charset="-128"/>
                        </a:rPr>
                        <a:t>の</a:t>
                      </a:r>
                      <a:endParaRPr lang="en-US" altLang="ja-JP" sz="900" b="0" kern="1200" dirty="0" smtClean="0">
                        <a:solidFill>
                          <a:schemeClr val="tx1"/>
                        </a:solidFill>
                        <a:effectLst/>
                        <a:latin typeface="Meiryo UI" panose="020B0604030504040204" pitchFamily="50" charset="-128"/>
                        <a:ea typeface="Meiryo UI" panose="020B0604030504040204" pitchFamily="50" charset="-128"/>
                      </a:endParaRPr>
                    </a:p>
                    <a:p>
                      <a:pPr algn="ctr">
                        <a:lnSpc>
                          <a:spcPts val="1100"/>
                        </a:lnSpc>
                        <a:spcAft>
                          <a:spcPts val="0"/>
                        </a:spcAft>
                      </a:pPr>
                      <a:r>
                        <a:rPr lang="ja-JP" sz="900" b="0" kern="1200" dirty="0" smtClean="0">
                          <a:solidFill>
                            <a:schemeClr val="tx1"/>
                          </a:solidFill>
                          <a:effectLst/>
                          <a:latin typeface="Meiryo UI" panose="020B0604030504040204" pitchFamily="50" charset="-128"/>
                          <a:ea typeface="Meiryo UI" panose="020B0604030504040204" pitchFamily="50" charset="-128"/>
                        </a:rPr>
                        <a:t>類型</a:t>
                      </a:r>
                      <a:r>
                        <a:rPr lang="en-US" altLang="ja-JP" sz="900" b="0" kern="1200" dirty="0" smtClean="0">
                          <a:solidFill>
                            <a:schemeClr val="tx1"/>
                          </a:solidFill>
                          <a:effectLst/>
                          <a:latin typeface="Meiryo UI" panose="020B0604030504040204" pitchFamily="50" charset="-128"/>
                          <a:ea typeface="Meiryo UI" panose="020B0604030504040204" pitchFamily="50" charset="-128"/>
                        </a:rPr>
                        <a:t> </a:t>
                      </a: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accent1">
                        <a:lumMod val="20000"/>
                        <a:lumOff val="80000"/>
                      </a:schemeClr>
                    </a:solidFill>
                  </a:tcPr>
                </a:tc>
                <a:tc hMerge="1">
                  <a:txBody>
                    <a:bodyPr/>
                    <a:lstStyle/>
                    <a:p>
                      <a:pPr algn="ctr">
                        <a:lnSpc>
                          <a:spcPts val="1000"/>
                        </a:lnSpc>
                        <a:spcAft>
                          <a:spcPts val="0"/>
                        </a:spcAft>
                      </a:pP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algn="ctr">
                        <a:lnSpc>
                          <a:spcPts val="1100"/>
                        </a:lnSpc>
                        <a:spcAft>
                          <a:spcPts val="0"/>
                        </a:spcAft>
                      </a:pPr>
                      <a:r>
                        <a:rPr lang="ja-JP" altLang="en-US" sz="900" b="0" kern="1200" dirty="0" smtClean="0">
                          <a:solidFill>
                            <a:schemeClr val="tx1"/>
                          </a:solidFill>
                          <a:effectLst/>
                          <a:latin typeface="Meiryo UI" panose="020B0604030504040204" pitchFamily="50" charset="-128"/>
                          <a:ea typeface="Meiryo UI" panose="020B0604030504040204" pitchFamily="50" charset="-128"/>
                        </a:rPr>
                        <a:t>本体行為（</a:t>
                      </a:r>
                      <a:r>
                        <a:rPr lang="ja-JP" sz="900" b="0" kern="1200" dirty="0" smtClean="0">
                          <a:solidFill>
                            <a:schemeClr val="tx1"/>
                          </a:solidFill>
                          <a:effectLst/>
                          <a:latin typeface="Meiryo UI" panose="020B0604030504040204" pitchFamily="50" charset="-128"/>
                          <a:ea typeface="Meiryo UI" panose="020B0604030504040204" pitchFamily="50" charset="-128"/>
                        </a:rPr>
                        <a:t>被害後</a:t>
                      </a:r>
                      <a:r>
                        <a:rPr lang="ja-JP" altLang="en-US" sz="900" b="0" kern="1200" dirty="0" smtClean="0">
                          <a:solidFill>
                            <a:schemeClr val="tx1"/>
                          </a:solidFill>
                          <a:effectLst/>
                          <a:latin typeface="Meiryo UI" panose="020B0604030504040204" pitchFamily="50" charset="-128"/>
                          <a:ea typeface="Meiryo UI" panose="020B0604030504040204" pitchFamily="50" charset="-128"/>
                        </a:rPr>
                        <a:t>）に</a:t>
                      </a:r>
                      <a:endParaRPr lang="en-US" altLang="ja-JP" sz="900" b="0" kern="1200" dirty="0" smtClean="0">
                        <a:solidFill>
                          <a:schemeClr val="tx1"/>
                        </a:solidFill>
                        <a:effectLst/>
                        <a:latin typeface="Meiryo UI" panose="020B0604030504040204" pitchFamily="50" charset="-128"/>
                        <a:ea typeface="Meiryo UI" panose="020B0604030504040204" pitchFamily="50" charset="-128"/>
                      </a:endParaRPr>
                    </a:p>
                    <a:p>
                      <a:pPr algn="ctr">
                        <a:lnSpc>
                          <a:spcPts val="1100"/>
                        </a:lnSpc>
                        <a:spcAft>
                          <a:spcPts val="0"/>
                        </a:spcAft>
                      </a:pPr>
                      <a:r>
                        <a:rPr lang="ja-JP" altLang="en-US" sz="900" b="0" kern="1200" dirty="0" smtClean="0">
                          <a:solidFill>
                            <a:schemeClr val="tx1"/>
                          </a:solidFill>
                          <a:effectLst/>
                          <a:latin typeface="Meiryo UI" panose="020B0604030504040204" pitchFamily="50" charset="-128"/>
                          <a:ea typeface="Meiryo UI" panose="020B0604030504040204" pitchFamily="50" charset="-128"/>
                        </a:rPr>
                        <a:t>適用可能な法令</a:t>
                      </a: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9525"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ctr">
                        <a:lnSpc>
                          <a:spcPts val="1100"/>
                        </a:lnSpc>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要求行為（被害前）に係る条例規制（案）</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26020588"/>
                  </a:ext>
                </a:extLst>
              </a:tr>
              <a:tr h="313831">
                <a:tc rowSpan="2">
                  <a:txBody>
                    <a:bodyPr/>
                    <a:lstStyle/>
                    <a:p>
                      <a:pPr algn="l">
                        <a:lnSpc>
                          <a:spcPts val="1100"/>
                        </a:lnSpc>
                        <a:spcAft>
                          <a:spcPts val="0"/>
                        </a:spcAft>
                      </a:pPr>
                      <a:endParaRPr lang="ja-JP" sz="9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l">
                        <a:lnSpc>
                          <a:spcPts val="1100"/>
                        </a:lnSpc>
                        <a:spcAft>
                          <a:spcPts val="0"/>
                        </a:spcAft>
                      </a:pPr>
                      <a:endParaRPr lang="en-US" altLang="ja-JP" sz="900" b="1" kern="1200" dirty="0" smtClean="0">
                        <a:effectLst/>
                        <a:latin typeface="Meiryo UI" panose="020B0604030504040204" pitchFamily="50" charset="-128"/>
                        <a:ea typeface="Meiryo UI" panose="020B0604030504040204" pitchFamily="50" charset="-128"/>
                      </a:endParaRPr>
                    </a:p>
                  </a:txBody>
                  <a:tcPr marL="36830" marR="36830" marT="36195" marB="36195" anchor="ctr">
                    <a:lnL w="9525"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ysDot"/>
                      <a:round/>
                      <a:headEnd type="none" w="med" len="med"/>
                      <a:tailEnd type="none" w="med" len="med"/>
                    </a:lnB>
                    <a:solidFill>
                      <a:schemeClr val="accent1">
                        <a:lumMod val="20000"/>
                        <a:lumOff val="80000"/>
                      </a:schemeClr>
                    </a:solidFill>
                  </a:tcPr>
                </a:tc>
                <a:tc rowSpan="2">
                  <a:txBody>
                    <a:bodyPr/>
                    <a:lstStyle/>
                    <a:p>
                      <a:pPr algn="l">
                        <a:lnSpc>
                          <a:spcPts val="1100"/>
                        </a:lnSpc>
                        <a:spcAft>
                          <a:spcPts val="0"/>
                        </a:spcAft>
                      </a:pPr>
                      <a:r>
                        <a:rPr lang="ja-JP" sz="900" kern="1200" dirty="0" smtClean="0">
                          <a:effectLst/>
                          <a:latin typeface="Meiryo UI" panose="020B0604030504040204" pitchFamily="50" charset="-128"/>
                          <a:ea typeface="Meiryo UI" panose="020B0604030504040204" pitchFamily="50" charset="-128"/>
                        </a:rPr>
                        <a:t>児童</a:t>
                      </a:r>
                      <a:r>
                        <a:rPr lang="ja-JP" sz="900" kern="1200" dirty="0">
                          <a:effectLst/>
                          <a:latin typeface="Meiryo UI" panose="020B0604030504040204" pitchFamily="50" charset="-128"/>
                          <a:ea typeface="Meiryo UI" panose="020B0604030504040204" pitchFamily="50" charset="-128"/>
                        </a:rPr>
                        <a:t>ポルノ禁止法　製造</a:t>
                      </a:r>
                      <a:r>
                        <a:rPr lang="ja-JP" sz="900" kern="1200" dirty="0" smtClean="0">
                          <a:effectLst/>
                          <a:latin typeface="Meiryo UI" panose="020B0604030504040204" pitchFamily="50" charset="-128"/>
                          <a:ea typeface="Meiryo UI" panose="020B0604030504040204" pitchFamily="50" charset="-128"/>
                        </a:rPr>
                        <a:t>違反</a:t>
                      </a:r>
                      <a:endParaRPr lang="en-US" altLang="ja-JP" sz="900" kern="1200" dirty="0" smtClean="0">
                        <a:effectLst/>
                        <a:latin typeface="Meiryo UI" panose="020B0604030504040204" pitchFamily="50" charset="-128"/>
                        <a:ea typeface="Meiryo UI" panose="020B0604030504040204" pitchFamily="50" charset="-128"/>
                      </a:endParaRPr>
                    </a:p>
                    <a:p>
                      <a:pPr algn="l">
                        <a:lnSpc>
                          <a:spcPts val="1100"/>
                        </a:lnSpc>
                        <a:spcAft>
                          <a:spcPts val="0"/>
                        </a:spcAft>
                      </a:pPr>
                      <a:r>
                        <a:rPr lang="ja-JP" altLang="en-US" sz="900" kern="1200" spc="-30" dirty="0" smtClean="0">
                          <a:effectLst/>
                          <a:latin typeface="Meiryo UI" panose="020B0604030504040204" pitchFamily="50" charset="-128"/>
                          <a:ea typeface="Meiryo UI" panose="020B0604030504040204" pitchFamily="50" charset="-128"/>
                        </a:rPr>
                        <a:t>（</a:t>
                      </a:r>
                      <a:r>
                        <a:rPr lang="en-US" sz="900" kern="1200" spc="-30" dirty="0" smtClean="0">
                          <a:effectLst/>
                          <a:latin typeface="Meiryo UI" panose="020B0604030504040204" pitchFamily="50" charset="-128"/>
                          <a:ea typeface="Meiryo UI" panose="020B0604030504040204" pitchFamily="50" charset="-128"/>
                        </a:rPr>
                        <a:t>3</a:t>
                      </a:r>
                      <a:r>
                        <a:rPr lang="ja-JP" sz="900" kern="1200" spc="-30" dirty="0" smtClean="0">
                          <a:effectLst/>
                          <a:latin typeface="Meiryo UI" panose="020B0604030504040204" pitchFamily="50" charset="-128"/>
                          <a:ea typeface="Meiryo UI" panose="020B0604030504040204" pitchFamily="50" charset="-128"/>
                        </a:rPr>
                        <a:t>年以下懲役又は</a:t>
                      </a:r>
                      <a:r>
                        <a:rPr lang="en-US" sz="900" kern="1200" spc="-30" dirty="0" smtClean="0">
                          <a:effectLst/>
                          <a:latin typeface="Meiryo UI" panose="020B0604030504040204" pitchFamily="50" charset="-128"/>
                          <a:ea typeface="Meiryo UI" panose="020B0604030504040204" pitchFamily="50" charset="-128"/>
                        </a:rPr>
                        <a:t>300</a:t>
                      </a:r>
                      <a:r>
                        <a:rPr lang="ja-JP" sz="900" kern="1200" spc="-30" dirty="0" smtClean="0">
                          <a:effectLst/>
                          <a:latin typeface="Meiryo UI" panose="020B0604030504040204" pitchFamily="50" charset="-128"/>
                          <a:ea typeface="Meiryo UI" panose="020B0604030504040204" pitchFamily="50" charset="-128"/>
                        </a:rPr>
                        <a:t>万</a:t>
                      </a:r>
                      <a:r>
                        <a:rPr lang="ja-JP" altLang="en-US" sz="900" kern="1200" spc="-30" dirty="0" smtClean="0">
                          <a:effectLst/>
                          <a:latin typeface="Meiryo UI" panose="020B0604030504040204" pitchFamily="50" charset="-128"/>
                          <a:ea typeface="Meiryo UI" panose="020B0604030504040204" pitchFamily="50" charset="-128"/>
                        </a:rPr>
                        <a:t>円</a:t>
                      </a:r>
                      <a:r>
                        <a:rPr lang="ja-JP" sz="900" kern="1200" spc="-30" dirty="0" smtClean="0">
                          <a:effectLst/>
                          <a:latin typeface="Meiryo UI" panose="020B0604030504040204" pitchFamily="50" charset="-128"/>
                          <a:ea typeface="Meiryo UI" panose="020B0604030504040204" pitchFamily="50" charset="-128"/>
                        </a:rPr>
                        <a:t>以下</a:t>
                      </a:r>
                      <a:endParaRPr lang="en-US" altLang="ja-JP" sz="900" kern="1200" spc="-30" dirty="0" smtClean="0">
                        <a:effectLst/>
                        <a:latin typeface="Meiryo UI" panose="020B0604030504040204" pitchFamily="50" charset="-128"/>
                        <a:ea typeface="Meiryo UI" panose="020B0604030504040204" pitchFamily="50" charset="-128"/>
                      </a:endParaRPr>
                    </a:p>
                    <a:p>
                      <a:pPr algn="l">
                        <a:lnSpc>
                          <a:spcPts val="1100"/>
                        </a:lnSpc>
                        <a:spcAft>
                          <a:spcPts val="0"/>
                        </a:spcAft>
                      </a:pPr>
                      <a:r>
                        <a:rPr lang="ja-JP" altLang="en-US" sz="900" kern="1200" spc="-30" dirty="0" smtClean="0">
                          <a:effectLst/>
                          <a:latin typeface="Meiryo UI" panose="020B0604030504040204" pitchFamily="50" charset="-128"/>
                          <a:ea typeface="Meiryo UI" panose="020B0604030504040204" pitchFamily="50" charset="-128"/>
                        </a:rPr>
                        <a:t>　 </a:t>
                      </a:r>
                      <a:r>
                        <a:rPr lang="ja-JP" sz="900" kern="1200" spc="-30" dirty="0" smtClean="0">
                          <a:effectLst/>
                          <a:latin typeface="Meiryo UI" panose="020B0604030504040204" pitchFamily="50" charset="-128"/>
                          <a:ea typeface="Meiryo UI" panose="020B0604030504040204" pitchFamily="50" charset="-128"/>
                        </a:rPr>
                        <a:t>罰金</a:t>
                      </a:r>
                      <a:r>
                        <a:rPr lang="ja-JP" altLang="en-US" sz="900" kern="1200" spc="-3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noFill/>
                  </a:tcPr>
                </a:tc>
                <a:tc>
                  <a:txBody>
                    <a:bodyPr/>
                    <a:lstStyle/>
                    <a:p>
                      <a:pPr algn="ctr">
                        <a:lnSpc>
                          <a:spcPts val="11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Times New Roman" panose="02020603050405020304" pitchFamily="18" charset="0"/>
                        </a:rPr>
                        <a:t>禁　止</a:t>
                      </a:r>
                      <a:endParaRPr lang="ja-JP" altLang="ja-JP" sz="90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ysDot"/>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653546207"/>
                  </a:ext>
                </a:extLst>
              </a:tr>
              <a:tr h="494097">
                <a:tc vMerge="1">
                  <a:txBody>
                    <a:bodyPr/>
                    <a:lstStyle/>
                    <a:p>
                      <a:pPr algn="l">
                        <a:lnSpc>
                          <a:spcPts val="1000"/>
                        </a:lnSpc>
                        <a:spcAft>
                          <a:spcPts val="0"/>
                        </a:spcAft>
                      </a:pPr>
                      <a:endParaRPr lang="ja-JP" sz="9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algn="l">
                        <a:lnSpc>
                          <a:spcPts val="1100"/>
                        </a:lnSpc>
                        <a:spcAft>
                          <a:spcPts val="0"/>
                        </a:spcAft>
                      </a:pPr>
                      <a:r>
                        <a:rPr lang="ja-JP" altLang="en-US" sz="900" b="1" kern="1200" dirty="0" smtClean="0">
                          <a:effectLst/>
                          <a:latin typeface="Meiryo UI" panose="020B0604030504040204" pitchFamily="50" charset="-128"/>
                          <a:ea typeface="Meiryo UI" panose="020B0604030504040204" pitchFamily="50" charset="-128"/>
                        </a:rPr>
                        <a:t>・拒まれたにもかかわらず要求</a:t>
                      </a:r>
                      <a:endParaRPr lang="en-US" altLang="ja-JP" sz="900" b="1" kern="1200" dirty="0" smtClean="0">
                        <a:effectLst/>
                        <a:latin typeface="Meiryo UI" panose="020B0604030504040204" pitchFamily="50" charset="-128"/>
                        <a:ea typeface="Meiryo UI" panose="020B0604030504040204" pitchFamily="50" charset="-128"/>
                      </a:endParaRPr>
                    </a:p>
                    <a:p>
                      <a:pPr algn="l">
                        <a:lnSpc>
                          <a:spcPts val="1100"/>
                        </a:lnSpc>
                        <a:spcAft>
                          <a:spcPts val="0"/>
                        </a:spcAft>
                      </a:pPr>
                      <a:r>
                        <a:rPr lang="ja-JP" altLang="en-US" sz="900" b="1" kern="1200" dirty="0" smtClean="0">
                          <a:effectLst/>
                          <a:latin typeface="Meiryo UI" panose="020B0604030504040204" pitchFamily="50" charset="-128"/>
                          <a:ea typeface="Meiryo UI" panose="020B0604030504040204" pitchFamily="50" charset="-128"/>
                        </a:rPr>
                        <a:t>・</a:t>
                      </a:r>
                      <a:r>
                        <a:rPr lang="ja-JP" altLang="ja-JP" sz="900" b="1" kern="1200" dirty="0" smtClean="0">
                          <a:effectLst/>
                          <a:latin typeface="Meiryo UI" panose="020B0604030504040204" pitchFamily="50" charset="-128"/>
                          <a:ea typeface="Meiryo UI" panose="020B0604030504040204" pitchFamily="50" charset="-128"/>
                        </a:rPr>
                        <a:t>威迫、欺罔、困惑、対償供</a:t>
                      </a:r>
                      <a:endParaRPr lang="en-US" altLang="ja-JP" sz="900" b="1" kern="1200" dirty="0" smtClean="0">
                        <a:effectLst/>
                        <a:latin typeface="Meiryo UI" panose="020B0604030504040204" pitchFamily="50" charset="-128"/>
                        <a:ea typeface="Meiryo UI" panose="020B0604030504040204" pitchFamily="50" charset="-128"/>
                      </a:endParaRPr>
                    </a:p>
                    <a:p>
                      <a:pPr algn="l">
                        <a:lnSpc>
                          <a:spcPts val="1100"/>
                        </a:lnSpc>
                        <a:spcAft>
                          <a:spcPts val="0"/>
                        </a:spcAft>
                      </a:pPr>
                      <a:r>
                        <a:rPr lang="ja-JP" altLang="en-US" sz="900" b="1" kern="1200" dirty="0" smtClean="0">
                          <a:effectLst/>
                          <a:latin typeface="Meiryo UI" panose="020B0604030504040204" pitchFamily="50" charset="-128"/>
                          <a:ea typeface="Meiryo UI" panose="020B0604030504040204" pitchFamily="50" charset="-128"/>
                        </a:rPr>
                        <a:t>　</a:t>
                      </a:r>
                      <a:r>
                        <a:rPr lang="ja-JP" altLang="ja-JP" sz="900" b="1" kern="1200" dirty="0" smtClean="0">
                          <a:effectLst/>
                          <a:latin typeface="Meiryo UI" panose="020B0604030504040204" pitchFamily="50" charset="-128"/>
                          <a:ea typeface="Meiryo UI" panose="020B0604030504040204" pitchFamily="50" charset="-128"/>
                        </a:rPr>
                        <a:t>与</a:t>
                      </a:r>
                      <a:r>
                        <a:rPr lang="ja-JP" altLang="en-US" sz="900" b="1" kern="1200" dirty="0" smtClean="0">
                          <a:effectLst/>
                          <a:latin typeface="Meiryo UI" panose="020B0604030504040204" pitchFamily="50" charset="-128"/>
                          <a:ea typeface="Meiryo UI" panose="020B0604030504040204" pitchFamily="50" charset="-128"/>
                        </a:rPr>
                        <a:t>等</a:t>
                      </a:r>
                      <a:r>
                        <a:rPr lang="ja-JP" altLang="ja-JP" sz="900" b="1" kern="1200" dirty="0" smtClean="0">
                          <a:effectLst/>
                          <a:latin typeface="Meiryo UI" panose="020B0604030504040204" pitchFamily="50" charset="-128"/>
                          <a:ea typeface="Meiryo UI" panose="020B0604030504040204" pitchFamily="50" charset="-128"/>
                        </a:rPr>
                        <a:t>を伴</a:t>
                      </a:r>
                      <a:r>
                        <a:rPr lang="ja-JP" altLang="en-US" sz="900" b="1" kern="1200" dirty="0" smtClean="0">
                          <a:effectLst/>
                          <a:latin typeface="Meiryo UI" panose="020B0604030504040204" pitchFamily="50" charset="-128"/>
                          <a:ea typeface="Meiryo UI" panose="020B0604030504040204" pitchFamily="50" charset="-128"/>
                        </a:rPr>
                        <a:t>い要求</a:t>
                      </a:r>
                      <a:endParaRPr lang="ja-JP" sz="9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solidFill>
                      <a:prstDash val="sysDot"/>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ysDot"/>
                      <a:round/>
                      <a:headEnd type="none" w="med" len="med"/>
                      <a:tailEnd type="none" w="med" len="med"/>
                    </a:lnT>
                    <a:lnB w="9525" cap="flat" cmpd="sng" algn="ctr">
                      <a:solidFill>
                        <a:schemeClr val="tx2"/>
                      </a:solidFill>
                      <a:prstDash val="solid"/>
                      <a:round/>
                      <a:headEnd type="none" w="med" len="med"/>
                      <a:tailEnd type="none" w="med" len="med"/>
                    </a:lnB>
                    <a:solidFill>
                      <a:schemeClr val="accent1">
                        <a:lumMod val="20000"/>
                        <a:lumOff val="80000"/>
                      </a:schemeClr>
                    </a:solidFill>
                  </a:tcPr>
                </a:tc>
                <a:tc vMerge="1">
                  <a:txBody>
                    <a:bodyPr/>
                    <a:lstStyle/>
                    <a:p>
                      <a:pPr algn="l">
                        <a:lnSpc>
                          <a:spcPts val="1000"/>
                        </a:lnSpc>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00"/>
                        </a:lnSpc>
                        <a:spcAft>
                          <a:spcPts val="0"/>
                        </a:spcAft>
                      </a:pPr>
                      <a:r>
                        <a:rPr lang="en-US" altLang="ja-JP" sz="900" b="1" kern="1200" dirty="0" smtClean="0">
                          <a:effectLst/>
                          <a:latin typeface="Meiryo UI" panose="020B0604030504040204" pitchFamily="50" charset="-128"/>
                          <a:ea typeface="Meiryo UI" panose="020B0604030504040204" pitchFamily="50" charset="-128"/>
                        </a:rPr>
                        <a:t>30</a:t>
                      </a:r>
                      <a:r>
                        <a:rPr lang="ja-JP" altLang="ja-JP" sz="900" b="1" kern="1200" dirty="0" smtClean="0">
                          <a:effectLst/>
                          <a:latin typeface="Meiryo UI" panose="020B0604030504040204" pitchFamily="50" charset="-128"/>
                          <a:ea typeface="Meiryo UI" panose="020B0604030504040204" pitchFamily="50" charset="-128"/>
                        </a:rPr>
                        <a:t>万円以下罰金</a:t>
                      </a:r>
                      <a:endParaRPr lang="ja-JP" altLang="ja-JP" sz="90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381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9525" cap="flat" cmpd="sng" algn="ctr">
                      <a:solidFill>
                        <a:schemeClr val="tx2"/>
                      </a:solidFill>
                      <a:prstDash val="sysDot"/>
                      <a:round/>
                      <a:headEnd type="none" w="med" len="med"/>
                      <a:tailEnd type="none" w="med" len="med"/>
                    </a:lnT>
                    <a:lnB w="38100" cap="flat" cmpd="sng" algn="ctr">
                      <a:solidFill>
                        <a:schemeClr val="tx2"/>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125080359"/>
                  </a:ext>
                </a:extLst>
              </a:tr>
              <a:tr h="344171">
                <a:tc gridSpan="2">
                  <a:txBody>
                    <a:bodyPr/>
                    <a:lstStyle/>
                    <a:p>
                      <a:pPr algn="l">
                        <a:lnSpc>
                          <a:spcPts val="1100"/>
                        </a:lnSpc>
                        <a:spcAft>
                          <a:spcPts val="0"/>
                        </a:spcAft>
                      </a:pPr>
                      <a:r>
                        <a:rPr lang="ja-JP" sz="900" kern="1200" dirty="0" smtClean="0">
                          <a:effectLst/>
                          <a:latin typeface="Meiryo UI" panose="020B0604030504040204" pitchFamily="50" charset="-128"/>
                          <a:ea typeface="Meiryo UI" panose="020B0604030504040204" pitchFamily="50" charset="-128"/>
                        </a:rPr>
                        <a:t>児童</a:t>
                      </a:r>
                      <a:r>
                        <a:rPr lang="ja-JP" sz="900" kern="1200" dirty="0">
                          <a:effectLst/>
                          <a:latin typeface="Meiryo UI" panose="020B0604030504040204" pitchFamily="50" charset="-128"/>
                          <a:ea typeface="Meiryo UI" panose="020B0604030504040204" pitchFamily="50" charset="-128"/>
                        </a:rPr>
                        <a:t>買春又は淫行</a:t>
                      </a:r>
                      <a:r>
                        <a:rPr lang="ja-JP" sz="900" kern="1200" dirty="0" smtClean="0">
                          <a:effectLst/>
                          <a:latin typeface="Meiryo UI" panose="020B0604030504040204" pitchFamily="50" charset="-128"/>
                          <a:ea typeface="Meiryo UI" panose="020B0604030504040204" pitchFamily="50" charset="-128"/>
                        </a:rPr>
                        <a:t>を要求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accent1">
                        <a:lumMod val="20000"/>
                        <a:lumOff val="80000"/>
                      </a:schemeClr>
                    </a:solidFill>
                  </a:tcPr>
                </a:tc>
                <a:tc hMerge="1">
                  <a:txBody>
                    <a:bodyPr/>
                    <a:lstStyle/>
                    <a:p>
                      <a:pPr algn="l">
                        <a:lnSpc>
                          <a:spcPts val="1000"/>
                        </a:lnSpc>
                        <a:spcAft>
                          <a:spcPts val="0"/>
                        </a:spcAft>
                      </a:pP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algn="l">
                        <a:lnSpc>
                          <a:spcPts val="1100"/>
                        </a:lnSpc>
                        <a:spcAft>
                          <a:spcPts val="0"/>
                        </a:spcAft>
                      </a:pPr>
                      <a:r>
                        <a:rPr lang="ja-JP" sz="900" kern="1200" dirty="0">
                          <a:effectLst/>
                          <a:latin typeface="Meiryo UI" panose="020B0604030504040204" pitchFamily="50" charset="-128"/>
                          <a:ea typeface="Meiryo UI" panose="020B0604030504040204" pitchFamily="50" charset="-128"/>
                        </a:rPr>
                        <a:t>児童ポルノ禁止法　児童買</a:t>
                      </a:r>
                      <a:r>
                        <a:rPr lang="ja-JP" sz="900" kern="1200" dirty="0" smtClean="0">
                          <a:effectLst/>
                          <a:latin typeface="Meiryo UI" panose="020B0604030504040204" pitchFamily="50" charset="-128"/>
                          <a:ea typeface="Meiryo UI" panose="020B0604030504040204" pitchFamily="50" charset="-128"/>
                        </a:rPr>
                        <a:t>春</a:t>
                      </a:r>
                      <a:r>
                        <a:rPr lang="ja-JP" altLang="en-US" sz="900" kern="1200" dirty="0" smtClean="0">
                          <a:effectLst/>
                          <a:latin typeface="Meiryo UI" panose="020B0604030504040204" pitchFamily="50" charset="-128"/>
                          <a:ea typeface="Meiryo UI" panose="020B0604030504040204" pitchFamily="50" charset="-128"/>
                        </a:rPr>
                        <a:t>違反</a:t>
                      </a:r>
                      <a:endParaRPr lang="ja-JP" sz="900" kern="100" dirty="0">
                        <a:effectLst/>
                        <a:latin typeface="Meiryo UI" panose="020B0604030504040204" pitchFamily="50" charset="-128"/>
                        <a:ea typeface="Meiryo UI" panose="020B0604030504040204" pitchFamily="50" charset="-128"/>
                      </a:endParaRPr>
                    </a:p>
                    <a:p>
                      <a:pPr algn="l">
                        <a:lnSpc>
                          <a:spcPts val="1100"/>
                        </a:lnSpc>
                        <a:spcAft>
                          <a:spcPts val="0"/>
                        </a:spcAft>
                      </a:pPr>
                      <a:r>
                        <a:rPr lang="ja-JP" sz="900" kern="1200" dirty="0" smtClean="0">
                          <a:effectLst/>
                          <a:latin typeface="Meiryo UI" panose="020B0604030504040204" pitchFamily="50" charset="-128"/>
                          <a:ea typeface="Meiryo UI" panose="020B0604030504040204" pitchFamily="50" charset="-128"/>
                        </a:rPr>
                        <a:t>児童</a:t>
                      </a:r>
                      <a:r>
                        <a:rPr lang="ja-JP" sz="900" kern="1200" dirty="0">
                          <a:effectLst/>
                          <a:latin typeface="Meiryo UI" panose="020B0604030504040204" pitchFamily="50" charset="-128"/>
                          <a:ea typeface="Meiryo UI" panose="020B0604030504040204" pitchFamily="50" charset="-128"/>
                        </a:rPr>
                        <a:t>福祉法　　 </a:t>
                      </a: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淫行違反</a:t>
                      </a:r>
                      <a:endParaRPr lang="en-US" altLang="ja-JP" sz="900" kern="100" dirty="0" smtClean="0">
                        <a:effectLst/>
                        <a:latin typeface="Meiryo UI" panose="020B0604030504040204" pitchFamily="50" charset="-128"/>
                        <a:ea typeface="Meiryo UI" panose="020B0604030504040204" pitchFamily="50" charset="-128"/>
                      </a:endParaRPr>
                    </a:p>
                    <a:p>
                      <a:pPr algn="l">
                        <a:lnSpc>
                          <a:spcPts val="1100"/>
                        </a:lnSpc>
                        <a:spcAft>
                          <a:spcPts val="0"/>
                        </a:spcAft>
                      </a:pPr>
                      <a:r>
                        <a:rPr lang="ja-JP" sz="900" kern="1200" dirty="0" smtClean="0">
                          <a:effectLst/>
                          <a:latin typeface="Meiryo UI" panose="020B0604030504040204" pitchFamily="50" charset="-128"/>
                          <a:ea typeface="Meiryo UI" panose="020B0604030504040204" pitchFamily="50" charset="-128"/>
                        </a:rPr>
                        <a:t>府</a:t>
                      </a:r>
                      <a:r>
                        <a:rPr lang="ja-JP" sz="900" kern="1200" dirty="0">
                          <a:effectLst/>
                          <a:latin typeface="Meiryo UI" panose="020B0604030504040204" pitchFamily="50" charset="-128"/>
                          <a:ea typeface="Meiryo UI" panose="020B0604030504040204" pitchFamily="50" charset="-128"/>
                        </a:rPr>
                        <a:t>青少年</a:t>
                      </a:r>
                      <a:r>
                        <a:rPr lang="ja-JP" sz="900" kern="1200" dirty="0" smtClean="0">
                          <a:effectLst/>
                          <a:latin typeface="Meiryo UI" panose="020B0604030504040204" pitchFamily="50" charset="-128"/>
                          <a:ea typeface="Meiryo UI" panose="020B0604030504040204" pitchFamily="50" charset="-128"/>
                        </a:rPr>
                        <a:t>条例</a:t>
                      </a: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淫行</a:t>
                      </a:r>
                      <a:r>
                        <a:rPr lang="ja-JP" sz="900" kern="1200" dirty="0">
                          <a:effectLst/>
                          <a:latin typeface="Meiryo UI" panose="020B0604030504040204" pitchFamily="50" charset="-128"/>
                          <a:ea typeface="Meiryo UI" panose="020B0604030504040204" pitchFamily="50" charset="-128"/>
                        </a:rPr>
                        <a:t>・</a:t>
                      </a:r>
                      <a:r>
                        <a:rPr lang="ja-JP" sz="900" kern="1200" dirty="0" smtClean="0">
                          <a:effectLst/>
                          <a:latin typeface="Meiryo UI" panose="020B0604030504040204" pitchFamily="50" charset="-128"/>
                          <a:ea typeface="Meiryo UI" panose="020B0604030504040204" pitchFamily="50" charset="-128"/>
                        </a:rPr>
                        <a:t>わいせつ違反</a:t>
                      </a:r>
                      <a:endParaRPr lang="ja-JP" sz="900" kern="100" dirty="0">
                        <a:effectLst/>
                        <a:latin typeface="Meiryo UI" panose="020B0604030504040204" pitchFamily="50" charset="-128"/>
                        <a:ea typeface="Meiryo UI" panose="020B0604030504040204" pitchFamily="50" charset="-128"/>
                      </a:endParaRPr>
                    </a:p>
                  </a:txBody>
                  <a:tcPr marL="36830" marR="36830" marT="36195" marB="36195"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noFill/>
                  </a:tcPr>
                </a:tc>
                <a:tc rowSpan="2">
                  <a:txBody>
                    <a:bodyPr/>
                    <a:lstStyle/>
                    <a:p>
                      <a:pPr algn="l">
                        <a:lnSpc>
                          <a:spcPts val="11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規制については、今後、更に議論を深める必要あり</a:t>
                      </a:r>
                      <a:endPar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1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1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（教育・啓発等の取組を</a:t>
                      </a:r>
                      <a:endPar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1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　 推進）</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4216659068"/>
                  </a:ext>
                </a:extLst>
              </a:tr>
              <a:tr h="206058">
                <a:tc gridSpan="2">
                  <a:txBody>
                    <a:bodyPr/>
                    <a:lstStyle/>
                    <a:p>
                      <a:pPr algn="l">
                        <a:lnSpc>
                          <a:spcPts val="1100"/>
                        </a:lnSpc>
                        <a:spcAft>
                          <a:spcPts val="0"/>
                        </a:spcAft>
                      </a:pPr>
                      <a:r>
                        <a:rPr lang="ja-JP" sz="900" kern="1200" dirty="0" smtClean="0">
                          <a:effectLst/>
                          <a:latin typeface="Meiryo UI" panose="020B0604030504040204" pitchFamily="50" charset="-128"/>
                          <a:ea typeface="Meiryo UI" panose="020B0604030504040204" pitchFamily="50" charset="-128"/>
                        </a:rPr>
                        <a:t>デート</a:t>
                      </a:r>
                      <a:r>
                        <a:rPr lang="ja-JP" sz="900" kern="1200" dirty="0">
                          <a:effectLst/>
                          <a:latin typeface="Meiryo UI" panose="020B0604030504040204" pitchFamily="50" charset="-128"/>
                          <a:ea typeface="Meiryo UI" panose="020B0604030504040204" pitchFamily="50" charset="-128"/>
                        </a:rPr>
                        <a:t>援助</a:t>
                      </a:r>
                      <a:r>
                        <a:rPr lang="ja-JP" sz="900" kern="1200" dirty="0" smtClean="0">
                          <a:effectLst/>
                          <a:latin typeface="Meiryo UI" panose="020B0604030504040204" pitchFamily="50" charset="-128"/>
                          <a:ea typeface="Meiryo UI" panose="020B0604030504040204" pitchFamily="50" charset="-128"/>
                        </a:rPr>
                        <a:t>交際</a:t>
                      </a:r>
                      <a:r>
                        <a:rPr lang="en-US" sz="900" kern="1200" dirty="0" smtClean="0">
                          <a:effectLst/>
                          <a:latin typeface="Meiryo UI" panose="020B0604030504040204" pitchFamily="50" charset="-128"/>
                          <a:ea typeface="Meiryo UI" panose="020B0604030504040204" pitchFamily="50" charset="-128"/>
                        </a:rPr>
                        <a:t>(</a:t>
                      </a:r>
                      <a:r>
                        <a:rPr lang="ja-JP" sz="900" kern="1200" dirty="0" smtClean="0">
                          <a:effectLst/>
                          <a:latin typeface="Meiryo UI" panose="020B0604030504040204" pitchFamily="50" charset="-128"/>
                          <a:ea typeface="Meiryo UI" panose="020B0604030504040204" pitchFamily="50" charset="-128"/>
                        </a:rPr>
                        <a:t>パパ活</a:t>
                      </a:r>
                      <a:r>
                        <a:rPr lang="en-US" sz="900" kern="1200" dirty="0" smtClean="0">
                          <a:effectLst/>
                          <a:latin typeface="Meiryo UI" panose="020B0604030504040204" pitchFamily="50" charset="-128"/>
                          <a:ea typeface="Meiryo UI" panose="020B0604030504040204" pitchFamily="50" charset="-128"/>
                        </a:rPr>
                        <a:t>)</a:t>
                      </a:r>
                      <a:r>
                        <a:rPr lang="ja-JP" sz="900" kern="1200" dirty="0" smtClean="0">
                          <a:effectLst/>
                          <a:latin typeface="Meiryo UI" panose="020B0604030504040204" pitchFamily="50" charset="-128"/>
                          <a:ea typeface="Meiryo UI" panose="020B0604030504040204" pitchFamily="50" charset="-128"/>
                        </a:rPr>
                        <a:t>を要求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100"/>
                        </a:lnSpc>
                        <a:spcAft>
                          <a:spcPts val="0"/>
                        </a:spcAft>
                      </a:pPr>
                      <a:r>
                        <a:rPr lang="ja-JP" sz="900" kern="1200" dirty="0" smtClean="0">
                          <a:effectLst/>
                          <a:latin typeface="Meiryo UI" panose="020B0604030504040204" pitchFamily="50" charset="-128"/>
                          <a:ea typeface="Meiryo UI" panose="020B0604030504040204" pitchFamily="50" charset="-128"/>
                        </a:rPr>
                        <a:t>使用済み</a:t>
                      </a:r>
                      <a:r>
                        <a:rPr lang="ja-JP" sz="900" kern="1200" dirty="0">
                          <a:effectLst/>
                          <a:latin typeface="Meiryo UI" panose="020B0604030504040204" pitchFamily="50" charset="-128"/>
                          <a:ea typeface="Meiryo UI" panose="020B0604030504040204" pitchFamily="50" charset="-128"/>
                        </a:rPr>
                        <a:t>古物を</a:t>
                      </a:r>
                      <a:r>
                        <a:rPr lang="ja-JP" sz="900" kern="1200" dirty="0" smtClean="0">
                          <a:effectLst/>
                          <a:latin typeface="Meiryo UI" panose="020B0604030504040204" pitchFamily="50" charset="-128"/>
                          <a:ea typeface="Meiryo UI" panose="020B0604030504040204" pitchFamily="50" charset="-128"/>
                        </a:rPr>
                        <a:t>要求</a:t>
                      </a:r>
                      <a:r>
                        <a:rPr lang="ja-JP" altLang="en-US" sz="900" kern="1200" dirty="0" smtClean="0">
                          <a:effectLst/>
                          <a:latin typeface="Meiryo UI" panose="020B0604030504040204" pitchFamily="50" charset="-128"/>
                          <a:ea typeface="Meiryo UI" panose="020B0604030504040204" pitchFamily="50" charset="-128"/>
                        </a:rPr>
                        <a:t>　　　など</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accent1">
                        <a:lumMod val="20000"/>
                        <a:lumOff val="80000"/>
                      </a:schemeClr>
                    </a:solidFill>
                  </a:tcPr>
                </a:tc>
                <a:tc hMerge="1">
                  <a:txBody>
                    <a:bodyPr/>
                    <a:lstStyle/>
                    <a:p>
                      <a:pPr algn="l">
                        <a:lnSpc>
                          <a:spcPts val="1000"/>
                        </a:lnSpc>
                        <a:spcAft>
                          <a:spcPts val="0"/>
                        </a:spcAft>
                      </a:pP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algn="l">
                        <a:lnSpc>
                          <a:spcPts val="1100"/>
                        </a:lnSpc>
                        <a:spcAft>
                          <a:spcPts val="0"/>
                        </a:spcAft>
                      </a:pPr>
                      <a:r>
                        <a:rPr lang="ja-JP" sz="900" kern="1200" dirty="0">
                          <a:effectLst/>
                          <a:latin typeface="Meiryo UI" panose="020B0604030504040204" pitchFamily="50" charset="-128"/>
                          <a:ea typeface="Meiryo UI" panose="020B0604030504040204" pitchFamily="50" charset="-128"/>
                        </a:rPr>
                        <a:t>規制</a:t>
                      </a:r>
                      <a:r>
                        <a:rPr lang="ja-JP" sz="900" kern="1200" dirty="0" smtClean="0">
                          <a:effectLst/>
                          <a:latin typeface="Meiryo UI" panose="020B0604030504040204" pitchFamily="50" charset="-128"/>
                          <a:ea typeface="Meiryo UI" panose="020B0604030504040204" pitchFamily="50" charset="-128"/>
                        </a:rPr>
                        <a:t>なし</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noFill/>
                  </a:tcPr>
                </a:tc>
                <a:tc vMerge="1">
                  <a:txBody>
                    <a:bodyPr/>
                    <a:lstStyle/>
                    <a:p>
                      <a:pPr algn="ctr">
                        <a:lnSpc>
                          <a:spcPts val="900"/>
                        </a:lnSpc>
                        <a:spcAft>
                          <a:spcPts val="0"/>
                        </a:spcAft>
                      </a:pP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8597878"/>
                  </a:ext>
                </a:extLst>
              </a:tr>
            </a:tbl>
          </a:graphicData>
        </a:graphic>
      </p:graphicFrame>
      <p:sp>
        <p:nvSpPr>
          <p:cNvPr id="74" name="テキスト ボックス 73"/>
          <p:cNvSpPr txBox="1"/>
          <p:nvPr/>
        </p:nvSpPr>
        <p:spPr>
          <a:xfrm>
            <a:off x="7630541" y="7015842"/>
            <a:ext cx="2364202" cy="259045"/>
          </a:xfrm>
          <a:prstGeom prst="rect">
            <a:avLst/>
          </a:prstGeom>
          <a:noFill/>
        </p:spPr>
        <p:txBody>
          <a:bodyPr wrap="square" rtlCol="0">
            <a:spAutoFit/>
          </a:bodyPr>
          <a:lstStyle/>
          <a:p>
            <a:pPr>
              <a:lnSpc>
                <a:spcPts val="13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●性的搾取等の類型と適用可能な法令</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74"/>
          <p:cNvSpPr txBox="1"/>
          <p:nvPr/>
        </p:nvSpPr>
        <p:spPr>
          <a:xfrm>
            <a:off x="7730629" y="5196008"/>
            <a:ext cx="4955650" cy="400110"/>
          </a:xfrm>
          <a:prstGeom prst="rect">
            <a:avLst/>
          </a:prstGeom>
          <a:noFill/>
        </p:spPr>
        <p:txBody>
          <a:bodyPr wrap="square" rtlCol="0">
            <a:spAutoFit/>
          </a:bodyPr>
          <a:lstStyle/>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自画撮り被害とは、騙されたり脅されたりして青少年が自分の裸等をスマートフォン等で撮影させられた上、</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等で送らされる被害のこと。</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75"/>
          <p:cNvSpPr txBox="1"/>
          <p:nvPr/>
        </p:nvSpPr>
        <p:spPr>
          <a:xfrm>
            <a:off x="10782497" y="5724971"/>
            <a:ext cx="1981969" cy="1261884"/>
          </a:xfrm>
          <a:prstGeom prst="rect">
            <a:avLst/>
          </a:prstGeom>
          <a:noFill/>
        </p:spPr>
        <p:txBody>
          <a:bodyPr wrap="square" rtlCol="0">
            <a:spAutoFit/>
          </a:bodyPr>
          <a:lstStyle/>
          <a:p>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上の誰もが閲覧できる公開領域への書き込みで年齢や性別を偽る等してターゲットを物色。</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反応のあった青少年を言葉巧みに非公開領域での個別のやり取りに誘導。</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更にやり取りを重ね、好意を抱かせ又は個人情報を掴み、それをもとに要求し、被害へ発展・深刻化する。</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p:cNvSpPr txBox="1"/>
          <p:nvPr/>
        </p:nvSpPr>
        <p:spPr>
          <a:xfrm>
            <a:off x="7743826" y="9234090"/>
            <a:ext cx="4955650" cy="230832"/>
          </a:xfrm>
          <a:prstGeom prst="rect">
            <a:avLst/>
          </a:prstGeom>
          <a:noFill/>
        </p:spPr>
        <p:txBody>
          <a:bodyPr wrap="square" rtlCol="0">
            <a:spAutoFit/>
          </a:bodyPr>
          <a:lstStyle/>
          <a:p>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要求行為について、刑法（脅迫罪、強要未遂罪）やストーカー規制法が適用可能な場合あり。</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7762876" y="7643804"/>
            <a:ext cx="1706642" cy="230832"/>
          </a:xfrm>
          <a:prstGeom prst="rect">
            <a:avLst/>
          </a:prstGeom>
          <a:noFill/>
        </p:spPr>
        <p:txBody>
          <a:bodyPr wrap="square" rtlCol="0">
            <a:spAutoFit/>
          </a:bodyPr>
          <a:lstStyle/>
          <a:p>
            <a:r>
              <a:rPr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児童ポルノ等の提供を要求</a:t>
            </a:r>
            <a:endParaRPr lang="en-US" altLang="ja-JP"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546392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5909</TotalTime>
  <Words>635</Words>
  <Application>Microsoft Office PowerPoint</Application>
  <PresentationFormat>A3 297x420 mm</PresentationFormat>
  <Paragraphs>138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嶋田　和弘</dc:creator>
  <cp:lastModifiedBy>粟井　美里</cp:lastModifiedBy>
  <cp:revision>752</cp:revision>
  <cp:lastPrinted>2019-01-24T09:05:42Z</cp:lastPrinted>
  <dcterms:created xsi:type="dcterms:W3CDTF">2016-07-29T04:45:02Z</dcterms:created>
  <dcterms:modified xsi:type="dcterms:W3CDTF">2019-01-24T09:06:03Z</dcterms:modified>
</cp:coreProperties>
</file>