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66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AE1195-08AD-4579-ACD3-FF46ABDAA1F0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ED98B3B4-4FDD-4A83-9749-43E35E6D1B2F}">
      <dgm:prSet phldrT="[テキスト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rPr>
            <a:t>Plan</a:t>
          </a:r>
          <a:endParaRPr kumimoji="1" lang="ja-JP" altLang="en-US" b="1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1604B6E7-4B17-4905-8FD4-71650438DE1D}" type="parTrans" cxnId="{026C8F82-E924-4CBD-B16F-32F7551B43B8}">
      <dgm:prSet/>
      <dgm:spPr/>
      <dgm:t>
        <a:bodyPr/>
        <a:lstStyle/>
        <a:p>
          <a:endParaRPr kumimoji="1" lang="ja-JP" altLang="en-US"/>
        </a:p>
      </dgm:t>
    </dgm:pt>
    <dgm:pt modelId="{58E03278-FEDD-4ADB-87B1-0E8268928479}" type="sibTrans" cxnId="{026C8F82-E924-4CBD-B16F-32F7551B43B8}">
      <dgm:prSet/>
      <dgm:spPr/>
      <dgm:t>
        <a:bodyPr/>
        <a:lstStyle/>
        <a:p>
          <a:endParaRPr kumimoji="1" lang="ja-JP" altLang="en-US"/>
        </a:p>
      </dgm:t>
    </dgm:pt>
    <dgm:pt modelId="{24E74A59-4133-4C4E-B28F-298A8E9E3978}">
      <dgm:prSet phldrT="[テキスト]"/>
      <dgm:spPr>
        <a:solidFill>
          <a:srgbClr val="00B050"/>
        </a:solidFill>
      </dgm:spPr>
      <dgm:t>
        <a:bodyPr/>
        <a:lstStyle/>
        <a:p>
          <a:r>
            <a: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rPr>
            <a:t>Do</a:t>
          </a:r>
          <a:endParaRPr kumimoji="1" lang="ja-JP" altLang="en-US" b="1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A8E69868-4E72-4505-92A4-F8B705A524F6}" type="parTrans" cxnId="{354A9F4F-AF5E-438C-969A-3655A4B21DBA}">
      <dgm:prSet/>
      <dgm:spPr/>
      <dgm:t>
        <a:bodyPr/>
        <a:lstStyle/>
        <a:p>
          <a:endParaRPr kumimoji="1" lang="ja-JP" altLang="en-US"/>
        </a:p>
      </dgm:t>
    </dgm:pt>
    <dgm:pt modelId="{157356D9-07D7-4FC3-9794-E91EF6AA9660}" type="sibTrans" cxnId="{354A9F4F-AF5E-438C-969A-3655A4B21DBA}">
      <dgm:prSet/>
      <dgm:spPr/>
      <dgm:t>
        <a:bodyPr/>
        <a:lstStyle/>
        <a:p>
          <a:endParaRPr kumimoji="1" lang="ja-JP" altLang="en-US"/>
        </a:p>
      </dgm:t>
    </dgm:pt>
    <dgm:pt modelId="{8183EF80-7DDC-438A-AC1F-B34EE0DD7795}">
      <dgm:prSet phldrT="[テキスト]"/>
      <dgm:spPr>
        <a:solidFill>
          <a:srgbClr val="FF6699"/>
        </a:solidFill>
      </dgm:spPr>
      <dgm:t>
        <a:bodyPr/>
        <a:lstStyle/>
        <a:p>
          <a:r>
            <a: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rPr>
            <a:t>Check</a:t>
          </a:r>
          <a:endParaRPr kumimoji="1" lang="ja-JP" altLang="en-US" b="1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98CAF132-C353-4664-ACF2-077D8F4FACB8}" type="parTrans" cxnId="{B7A192AA-9738-4453-9713-A17836BA519A}">
      <dgm:prSet/>
      <dgm:spPr/>
      <dgm:t>
        <a:bodyPr/>
        <a:lstStyle/>
        <a:p>
          <a:endParaRPr kumimoji="1" lang="ja-JP" altLang="en-US"/>
        </a:p>
      </dgm:t>
    </dgm:pt>
    <dgm:pt modelId="{A427011F-B552-4076-B017-560616776665}" type="sibTrans" cxnId="{B7A192AA-9738-4453-9713-A17836BA519A}">
      <dgm:prSet/>
      <dgm:spPr/>
      <dgm:t>
        <a:bodyPr/>
        <a:lstStyle/>
        <a:p>
          <a:endParaRPr kumimoji="1" lang="ja-JP" altLang="en-US"/>
        </a:p>
      </dgm:t>
    </dgm:pt>
    <dgm:pt modelId="{B143D0D1-ADD6-4034-ADF3-535FCB2E5C74}">
      <dgm:prSet phldrT="[テキスト]"/>
      <dgm:spPr/>
      <dgm:t>
        <a:bodyPr/>
        <a:lstStyle/>
        <a:p>
          <a:r>
            <a: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rPr>
            <a:t>Action</a:t>
          </a:r>
          <a:endParaRPr kumimoji="1" lang="ja-JP" altLang="en-US" b="1" dirty="0">
            <a:latin typeface="Meiryo UI" panose="020B0604030504040204" pitchFamily="50" charset="-128"/>
            <a:ea typeface="Meiryo UI" panose="020B0604030504040204" pitchFamily="50" charset="-128"/>
          </a:endParaRPr>
        </a:p>
      </dgm:t>
    </dgm:pt>
    <dgm:pt modelId="{58D96CF9-5016-4D0E-A598-BFC6EADEEDEC}" type="parTrans" cxnId="{2C94711C-A1C2-4032-89B4-7E7D47DAB126}">
      <dgm:prSet/>
      <dgm:spPr/>
      <dgm:t>
        <a:bodyPr/>
        <a:lstStyle/>
        <a:p>
          <a:endParaRPr kumimoji="1" lang="ja-JP" altLang="en-US"/>
        </a:p>
      </dgm:t>
    </dgm:pt>
    <dgm:pt modelId="{9BAA23DB-8884-4DF6-8FDB-8043AA9E32B4}" type="sibTrans" cxnId="{2C94711C-A1C2-4032-89B4-7E7D47DAB126}">
      <dgm:prSet/>
      <dgm:spPr/>
      <dgm:t>
        <a:bodyPr/>
        <a:lstStyle/>
        <a:p>
          <a:endParaRPr kumimoji="1" lang="ja-JP" altLang="en-US"/>
        </a:p>
      </dgm:t>
    </dgm:pt>
    <dgm:pt modelId="{E08C34D7-340D-4D7B-BA4E-B2668C3B732C}" type="pres">
      <dgm:prSet presAssocID="{34AE1195-08AD-4579-ACD3-FF46ABDAA1F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E1A7E80E-95FE-4B4F-ADB4-74E044792F61}" type="pres">
      <dgm:prSet presAssocID="{34AE1195-08AD-4579-ACD3-FF46ABDAA1F0}" presName="children" presStyleCnt="0"/>
      <dgm:spPr/>
    </dgm:pt>
    <dgm:pt modelId="{56674D7A-C4F8-453C-9F5C-73A0077F8E5C}" type="pres">
      <dgm:prSet presAssocID="{34AE1195-08AD-4579-ACD3-FF46ABDAA1F0}" presName="childPlaceholder" presStyleCnt="0"/>
      <dgm:spPr/>
    </dgm:pt>
    <dgm:pt modelId="{04A3F3CA-3214-4DE2-B9F5-E8D5BD482665}" type="pres">
      <dgm:prSet presAssocID="{34AE1195-08AD-4579-ACD3-FF46ABDAA1F0}" presName="circle" presStyleCnt="0"/>
      <dgm:spPr/>
    </dgm:pt>
    <dgm:pt modelId="{B10D61CF-2F8D-4181-B015-30A57626F851}" type="pres">
      <dgm:prSet presAssocID="{34AE1195-08AD-4579-ACD3-FF46ABDAA1F0}" presName="quadrant1" presStyleLbl="node1" presStyleIdx="0" presStyleCnt="4" custLinFactNeighborX="1870" custLinFactNeighborY="2454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3C83B4C-52AC-430C-B1D1-F8689F59A1D7}" type="pres">
      <dgm:prSet presAssocID="{34AE1195-08AD-4579-ACD3-FF46ABDAA1F0}" presName="quadrant2" presStyleLbl="node1" presStyleIdx="1" presStyleCnt="4" custLinFactNeighborX="1870" custLinFactNeighborY="2454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532B2F6-1D7C-4F09-83D8-FDEB0672D225}" type="pres">
      <dgm:prSet presAssocID="{34AE1195-08AD-4579-ACD3-FF46ABDAA1F0}" presName="quadrant3" presStyleLbl="node1" presStyleIdx="2" presStyleCnt="4" custLinFactNeighborX="1870" custLinFactNeighborY="2454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3201E1-5E5A-4AD1-8C62-BAFBE1E9AEB5}" type="pres">
      <dgm:prSet presAssocID="{34AE1195-08AD-4579-ACD3-FF46ABDAA1F0}" presName="quadrant4" presStyleLbl="node1" presStyleIdx="3" presStyleCnt="4" custLinFactNeighborX="1870" custLinFactNeighborY="2454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1E9079B-9140-4D43-A81C-1941236BAB55}" type="pres">
      <dgm:prSet presAssocID="{34AE1195-08AD-4579-ACD3-FF46ABDAA1F0}" presName="quadrantPlaceholder" presStyleCnt="0"/>
      <dgm:spPr/>
    </dgm:pt>
    <dgm:pt modelId="{0347EDB0-9C11-4EA7-9E63-9F6ABD1CEF52}" type="pres">
      <dgm:prSet presAssocID="{34AE1195-08AD-4579-ACD3-FF46ABDAA1F0}" presName="center1" presStyleLbl="fgShp" presStyleIdx="0" presStyleCnt="2" custLinFactNeighborX="5414" custLinFactNeighborY="81756"/>
      <dgm:spPr/>
    </dgm:pt>
    <dgm:pt modelId="{1ED0CED5-B732-4492-ACD5-DDD7EA0AFB16}" type="pres">
      <dgm:prSet presAssocID="{34AE1195-08AD-4579-ACD3-FF46ABDAA1F0}" presName="center2" presStyleLbl="fgShp" presStyleIdx="1" presStyleCnt="2" custLinFactNeighborX="5414" custLinFactNeighborY="81756"/>
      <dgm:spPr/>
    </dgm:pt>
  </dgm:ptLst>
  <dgm:cxnLst>
    <dgm:cxn modelId="{026C8F82-E924-4CBD-B16F-32F7551B43B8}" srcId="{34AE1195-08AD-4579-ACD3-FF46ABDAA1F0}" destId="{ED98B3B4-4FDD-4A83-9749-43E35E6D1B2F}" srcOrd="0" destOrd="0" parTransId="{1604B6E7-4B17-4905-8FD4-71650438DE1D}" sibTransId="{58E03278-FEDD-4ADB-87B1-0E8268928479}"/>
    <dgm:cxn modelId="{3191342F-4334-4512-8CF3-2DE202A94703}" type="presOf" srcId="{34AE1195-08AD-4579-ACD3-FF46ABDAA1F0}" destId="{E08C34D7-340D-4D7B-BA4E-B2668C3B732C}" srcOrd="0" destOrd="0" presId="urn:microsoft.com/office/officeart/2005/8/layout/cycle4"/>
    <dgm:cxn modelId="{B7A192AA-9738-4453-9713-A17836BA519A}" srcId="{34AE1195-08AD-4579-ACD3-FF46ABDAA1F0}" destId="{8183EF80-7DDC-438A-AC1F-B34EE0DD7795}" srcOrd="2" destOrd="0" parTransId="{98CAF132-C353-4664-ACF2-077D8F4FACB8}" sibTransId="{A427011F-B552-4076-B017-560616776665}"/>
    <dgm:cxn modelId="{D5DC2BE6-0F93-422C-8EB8-1B3D09379EA0}" type="presOf" srcId="{8183EF80-7DDC-438A-AC1F-B34EE0DD7795}" destId="{C532B2F6-1D7C-4F09-83D8-FDEB0672D225}" srcOrd="0" destOrd="0" presId="urn:microsoft.com/office/officeart/2005/8/layout/cycle4"/>
    <dgm:cxn modelId="{8F43513E-592C-41D7-A44A-0A29A3524F6A}" type="presOf" srcId="{24E74A59-4133-4C4E-B28F-298A8E9E3978}" destId="{A3C83B4C-52AC-430C-B1D1-F8689F59A1D7}" srcOrd="0" destOrd="0" presId="urn:microsoft.com/office/officeart/2005/8/layout/cycle4"/>
    <dgm:cxn modelId="{354A9F4F-AF5E-438C-969A-3655A4B21DBA}" srcId="{34AE1195-08AD-4579-ACD3-FF46ABDAA1F0}" destId="{24E74A59-4133-4C4E-B28F-298A8E9E3978}" srcOrd="1" destOrd="0" parTransId="{A8E69868-4E72-4505-92A4-F8B705A524F6}" sibTransId="{157356D9-07D7-4FC3-9794-E91EF6AA9660}"/>
    <dgm:cxn modelId="{7A4B6401-4C3F-4326-95E0-3832BF5316F3}" type="presOf" srcId="{ED98B3B4-4FDD-4A83-9749-43E35E6D1B2F}" destId="{B10D61CF-2F8D-4181-B015-30A57626F851}" srcOrd="0" destOrd="0" presId="urn:microsoft.com/office/officeart/2005/8/layout/cycle4"/>
    <dgm:cxn modelId="{32EBCFA0-3C52-41D5-96FC-15DED02DFEA8}" type="presOf" srcId="{B143D0D1-ADD6-4034-ADF3-535FCB2E5C74}" destId="{C23201E1-5E5A-4AD1-8C62-BAFBE1E9AEB5}" srcOrd="0" destOrd="0" presId="urn:microsoft.com/office/officeart/2005/8/layout/cycle4"/>
    <dgm:cxn modelId="{2C94711C-A1C2-4032-89B4-7E7D47DAB126}" srcId="{34AE1195-08AD-4579-ACD3-FF46ABDAA1F0}" destId="{B143D0D1-ADD6-4034-ADF3-535FCB2E5C74}" srcOrd="3" destOrd="0" parTransId="{58D96CF9-5016-4D0E-A598-BFC6EADEEDEC}" sibTransId="{9BAA23DB-8884-4DF6-8FDB-8043AA9E32B4}"/>
    <dgm:cxn modelId="{C78E9D86-F6A4-4603-9AFD-C084DD452DC4}" type="presParOf" srcId="{E08C34D7-340D-4D7B-BA4E-B2668C3B732C}" destId="{E1A7E80E-95FE-4B4F-ADB4-74E044792F61}" srcOrd="0" destOrd="0" presId="urn:microsoft.com/office/officeart/2005/8/layout/cycle4"/>
    <dgm:cxn modelId="{F1D6EE99-8A27-4B48-87C8-45E94796DCF1}" type="presParOf" srcId="{E1A7E80E-95FE-4B4F-ADB4-74E044792F61}" destId="{56674D7A-C4F8-453C-9F5C-73A0077F8E5C}" srcOrd="0" destOrd="0" presId="urn:microsoft.com/office/officeart/2005/8/layout/cycle4"/>
    <dgm:cxn modelId="{28D85D75-3E6D-4663-B8C8-CB0A98FF6038}" type="presParOf" srcId="{E08C34D7-340D-4D7B-BA4E-B2668C3B732C}" destId="{04A3F3CA-3214-4DE2-B9F5-E8D5BD482665}" srcOrd="1" destOrd="0" presId="urn:microsoft.com/office/officeart/2005/8/layout/cycle4"/>
    <dgm:cxn modelId="{E44235F4-81A7-48F7-A56A-DA8D6F4D6390}" type="presParOf" srcId="{04A3F3CA-3214-4DE2-B9F5-E8D5BD482665}" destId="{B10D61CF-2F8D-4181-B015-30A57626F851}" srcOrd="0" destOrd="0" presId="urn:microsoft.com/office/officeart/2005/8/layout/cycle4"/>
    <dgm:cxn modelId="{A3EFFA66-59F2-4323-A4A6-D5A571C3ADD3}" type="presParOf" srcId="{04A3F3CA-3214-4DE2-B9F5-E8D5BD482665}" destId="{A3C83B4C-52AC-430C-B1D1-F8689F59A1D7}" srcOrd="1" destOrd="0" presId="urn:microsoft.com/office/officeart/2005/8/layout/cycle4"/>
    <dgm:cxn modelId="{9EC90691-8215-49D1-B425-1ABF17C02ED1}" type="presParOf" srcId="{04A3F3CA-3214-4DE2-B9F5-E8D5BD482665}" destId="{C532B2F6-1D7C-4F09-83D8-FDEB0672D225}" srcOrd="2" destOrd="0" presId="urn:microsoft.com/office/officeart/2005/8/layout/cycle4"/>
    <dgm:cxn modelId="{9BF0BA5C-F136-4A4B-875F-AADAB2AE018A}" type="presParOf" srcId="{04A3F3CA-3214-4DE2-B9F5-E8D5BD482665}" destId="{C23201E1-5E5A-4AD1-8C62-BAFBE1E9AEB5}" srcOrd="3" destOrd="0" presId="urn:microsoft.com/office/officeart/2005/8/layout/cycle4"/>
    <dgm:cxn modelId="{F57F5149-3762-4349-BF86-A7F417048B31}" type="presParOf" srcId="{04A3F3CA-3214-4DE2-B9F5-E8D5BD482665}" destId="{41E9079B-9140-4D43-A81C-1941236BAB55}" srcOrd="4" destOrd="0" presId="urn:microsoft.com/office/officeart/2005/8/layout/cycle4"/>
    <dgm:cxn modelId="{C4E056C0-016A-4693-B38C-57DAE4DE5A12}" type="presParOf" srcId="{E08C34D7-340D-4D7B-BA4E-B2668C3B732C}" destId="{0347EDB0-9C11-4EA7-9E63-9F6ABD1CEF52}" srcOrd="2" destOrd="0" presId="urn:microsoft.com/office/officeart/2005/8/layout/cycle4"/>
    <dgm:cxn modelId="{BE303771-24D4-4A0F-AE5C-086AB5E1DA19}" type="presParOf" srcId="{E08C34D7-340D-4D7B-BA4E-B2668C3B732C}" destId="{1ED0CED5-B732-4492-ACD5-DDD7EA0AFB1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D61CF-2F8D-4181-B015-30A57626F851}">
      <dsp:nvSpPr>
        <dsp:cNvPr id="0" name=""/>
        <dsp:cNvSpPr/>
      </dsp:nvSpPr>
      <dsp:spPr>
        <a:xfrm>
          <a:off x="1280554" y="663551"/>
          <a:ext cx="1759712" cy="1759712"/>
        </a:xfrm>
        <a:prstGeom prst="pieWedg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100" b="1" kern="1200" dirty="0">
              <a:latin typeface="Meiryo UI" panose="020B0604030504040204" pitchFamily="50" charset="-128"/>
              <a:ea typeface="Meiryo UI" panose="020B0604030504040204" pitchFamily="50" charset="-128"/>
            </a:rPr>
            <a:t>Plan</a:t>
          </a:r>
          <a:endParaRPr kumimoji="1" lang="ja-JP" altLang="en-US" sz="2100" b="1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>
        <a:off x="1795962" y="1178959"/>
        <a:ext cx="1244304" cy="1244304"/>
      </dsp:txXfrm>
    </dsp:sp>
    <dsp:sp modelId="{A3C83B4C-52AC-430C-B1D1-F8689F59A1D7}">
      <dsp:nvSpPr>
        <dsp:cNvPr id="0" name=""/>
        <dsp:cNvSpPr/>
      </dsp:nvSpPr>
      <dsp:spPr>
        <a:xfrm rot="5400000">
          <a:off x="3121546" y="663551"/>
          <a:ext cx="1759712" cy="1759712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100" b="1" kern="1200" dirty="0">
              <a:latin typeface="Meiryo UI" panose="020B0604030504040204" pitchFamily="50" charset="-128"/>
              <a:ea typeface="Meiryo UI" panose="020B0604030504040204" pitchFamily="50" charset="-128"/>
            </a:rPr>
            <a:t>Do</a:t>
          </a:r>
          <a:endParaRPr kumimoji="1" lang="ja-JP" altLang="en-US" sz="2100" b="1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 rot="-5400000">
        <a:off x="3121546" y="1178959"/>
        <a:ext cx="1244304" cy="1244304"/>
      </dsp:txXfrm>
    </dsp:sp>
    <dsp:sp modelId="{C532B2F6-1D7C-4F09-83D8-FDEB0672D225}">
      <dsp:nvSpPr>
        <dsp:cNvPr id="0" name=""/>
        <dsp:cNvSpPr/>
      </dsp:nvSpPr>
      <dsp:spPr>
        <a:xfrm rot="10800000">
          <a:off x="3121546" y="2504543"/>
          <a:ext cx="1759712" cy="1759712"/>
        </a:xfrm>
        <a:prstGeom prst="pieWedge">
          <a:avLst/>
        </a:prstGeom>
        <a:solidFill>
          <a:srgbClr val="FF66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100" b="1" kern="1200" dirty="0">
              <a:latin typeface="Meiryo UI" panose="020B0604030504040204" pitchFamily="50" charset="-128"/>
              <a:ea typeface="Meiryo UI" panose="020B0604030504040204" pitchFamily="50" charset="-128"/>
            </a:rPr>
            <a:t>Check</a:t>
          </a:r>
          <a:endParaRPr kumimoji="1" lang="ja-JP" altLang="en-US" sz="2100" b="1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 rot="10800000">
        <a:off x="3121546" y="2504543"/>
        <a:ext cx="1244304" cy="1244304"/>
      </dsp:txXfrm>
    </dsp:sp>
    <dsp:sp modelId="{C23201E1-5E5A-4AD1-8C62-BAFBE1E9AEB5}">
      <dsp:nvSpPr>
        <dsp:cNvPr id="0" name=""/>
        <dsp:cNvSpPr/>
      </dsp:nvSpPr>
      <dsp:spPr>
        <a:xfrm rot="16200000">
          <a:off x="1280554" y="2504543"/>
          <a:ext cx="1759712" cy="175971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100" b="1" kern="1200" dirty="0">
              <a:latin typeface="Meiryo UI" panose="020B0604030504040204" pitchFamily="50" charset="-128"/>
              <a:ea typeface="Meiryo UI" panose="020B0604030504040204" pitchFamily="50" charset="-128"/>
            </a:rPr>
            <a:t>Action</a:t>
          </a:r>
          <a:endParaRPr kumimoji="1" lang="ja-JP" altLang="en-US" sz="2100" b="1" kern="1200" dirty="0">
            <a:latin typeface="Meiryo UI" panose="020B0604030504040204" pitchFamily="50" charset="-128"/>
            <a:ea typeface="Meiryo UI" panose="020B0604030504040204" pitchFamily="50" charset="-128"/>
          </a:endParaRPr>
        </a:p>
      </dsp:txBody>
      <dsp:txXfrm rot="5400000">
        <a:off x="1795962" y="2504543"/>
        <a:ext cx="1244304" cy="1244304"/>
      </dsp:txXfrm>
    </dsp:sp>
    <dsp:sp modelId="{0347EDB0-9C11-4EA7-9E63-9F6ABD1CEF52}">
      <dsp:nvSpPr>
        <dsp:cNvPr id="0" name=""/>
        <dsp:cNvSpPr/>
      </dsp:nvSpPr>
      <dsp:spPr>
        <a:xfrm>
          <a:off x="2777109" y="2098173"/>
          <a:ext cx="607568" cy="52832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D0CED5-B732-4492-ACD5-DDD7EA0AFB16}">
      <dsp:nvSpPr>
        <dsp:cNvPr id="0" name=""/>
        <dsp:cNvSpPr/>
      </dsp:nvSpPr>
      <dsp:spPr>
        <a:xfrm rot="10800000">
          <a:off x="2777109" y="2301373"/>
          <a:ext cx="607568" cy="52832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94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88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21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71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879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364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40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84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56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754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750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2173A-6B65-4FA7-8CF0-3621065DE3A0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C1BE0-2938-40E8-A6BC-4785350AC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8539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額縁 4"/>
          <p:cNvSpPr/>
          <p:nvPr/>
        </p:nvSpPr>
        <p:spPr>
          <a:xfrm>
            <a:off x="0" y="1"/>
            <a:ext cx="9144000" cy="428576"/>
          </a:xfrm>
          <a:prstGeom prst="bevel">
            <a:avLst>
              <a:gd name="adj" fmla="val 12499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500"/>
              </a:lnSpc>
            </a:pP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大阪府健康づくり推進条例（案）の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PDCA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サイクル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93790" y="1186692"/>
            <a:ext cx="4320480" cy="2626584"/>
          </a:xfrm>
          <a:prstGeom prst="roundRect">
            <a:avLst/>
          </a:prstGeom>
          <a:solidFill>
            <a:srgbClr val="FFFF99"/>
          </a:solidFill>
          <a:ln w="1905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4634041" y="1186692"/>
            <a:ext cx="4320480" cy="2626584"/>
          </a:xfrm>
          <a:prstGeom prst="roundRect">
            <a:avLst/>
          </a:prstGeom>
          <a:solidFill>
            <a:srgbClr val="FFFF99"/>
          </a:solidFill>
          <a:ln w="1905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204912" y="3911600"/>
            <a:ext cx="4320480" cy="2728772"/>
          </a:xfrm>
          <a:prstGeom prst="roundRect">
            <a:avLst/>
          </a:prstGeom>
          <a:solidFill>
            <a:srgbClr val="FFFF99"/>
          </a:solidFill>
          <a:ln w="1905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4645163" y="3924300"/>
            <a:ext cx="4320480" cy="2716072"/>
          </a:xfrm>
          <a:prstGeom prst="roundRect">
            <a:avLst/>
          </a:prstGeom>
          <a:solidFill>
            <a:srgbClr val="FFFF99"/>
          </a:solidFill>
          <a:ln w="1905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" name="図表 10"/>
          <p:cNvGraphicFramePr/>
          <p:nvPr>
            <p:extLst>
              <p:ext uri="{D42A27DB-BD31-4B8C-83A1-F6EECF244321}">
                <p14:modId xmlns:p14="http://schemas.microsoft.com/office/powerpoint/2010/main" val="2885746568"/>
              </p:ext>
            </p:extLst>
          </p:nvPr>
        </p:nvGraphicFramePr>
        <p:xfrm>
          <a:off x="14986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160308" y="1270767"/>
            <a:ext cx="3484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〈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〉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計画（第４条）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9629" y="1645254"/>
            <a:ext cx="41637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▪健康づくり関連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計画において目標を設定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▪目標の達成に向けて施策の策定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19847" y="1270767"/>
            <a:ext cx="357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〈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〉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行動（第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条～第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条）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439371" y="1668297"/>
            <a:ext cx="3124200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▪目標の達成に向けて施策を実施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448307" y="5484552"/>
            <a:ext cx="357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〈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〉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評価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（第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条・第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条・附則）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5561" y="5767160"/>
            <a:ext cx="31822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spc="-2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▪</a:t>
            </a:r>
            <a:r>
              <a:rPr lang="ja-JP" altLang="en-US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施策展開を通じた「目標の達成状況」「施策の</a:t>
            </a:r>
            <a:endParaRPr lang="en-US" altLang="ja-JP" sz="1200" spc="-2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en-US" altLang="ja-JP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lang="ja-JP" altLang="en-US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実施状況</a:t>
            </a:r>
            <a:r>
              <a:rPr lang="ja-JP" altLang="en-US" sz="1200" spc="-2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」について、健康づくり</a:t>
            </a:r>
            <a:r>
              <a:rPr lang="ja-JP" altLang="en-US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関連</a:t>
            </a:r>
            <a:r>
              <a:rPr lang="en-US" altLang="ja-JP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計画の</a:t>
            </a:r>
            <a:r>
              <a:rPr lang="ja-JP" altLang="en-US" sz="1200" spc="-2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</a:t>
            </a:r>
            <a:endParaRPr lang="en-US" altLang="ja-JP" sz="1200" spc="-2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en-US" altLang="ja-JP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200" spc="-2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1200" spc="-2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審議会の意見を聴き、報告書を作成・公表</a:t>
            </a:r>
            <a:endParaRPr lang="en-US" altLang="ja-JP" sz="1200" spc="-2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17229" y="5470282"/>
            <a:ext cx="357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〈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〉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改善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（第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条）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00161" y="5778422"/>
            <a:ext cx="30933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▪各審議会における評価や推進会議への報告を</a:t>
            </a:r>
            <a:endParaRPr lang="en-US" altLang="ja-JP" sz="1200" spc="-2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踏まえ、施策内容の見直し、新たな事業展開</a:t>
            </a:r>
            <a:endParaRPr lang="en-US" altLang="ja-JP" sz="1200" spc="-2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200" spc="-2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等への反映</a:t>
            </a:r>
            <a:endParaRPr lang="en-US" altLang="ja-JP" sz="1200" spc="-2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08360" y="2303482"/>
            <a:ext cx="2284040" cy="1290618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2836" y="2293747"/>
            <a:ext cx="2424174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目標の設定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</a:pP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en-US" altLang="ja-JP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計画の</a:t>
            </a:r>
            <a:r>
              <a:rPr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取組み等目標</a:t>
            </a:r>
            <a:r>
              <a:rPr lang="ja-JP" altLang="en-US" sz="1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（健増</a:t>
            </a:r>
            <a:r>
              <a:rPr lang="en-US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31</a:t>
            </a:r>
            <a:r>
              <a:rPr lang="ja-JP" altLang="en-US" sz="1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項</a:t>
            </a:r>
            <a:endParaRPr lang="en-US" altLang="ja-JP" sz="1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</a:pP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目、食育</a:t>
            </a:r>
            <a:r>
              <a:rPr lang="en-US" altLang="ja-JP" sz="1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14</a:t>
            </a:r>
            <a:r>
              <a:rPr lang="ja-JP" altLang="en-US" sz="1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項目、歯科保健</a:t>
            </a:r>
            <a:r>
              <a:rPr lang="en-US" altLang="ja-JP" sz="1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0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項目）</a:t>
            </a:r>
            <a:endParaRPr lang="en-US" altLang="ja-JP" sz="10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施策の策定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●第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期健康寿命延伸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PJ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●プラットフォーム事業　等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495132" y="2303482"/>
            <a:ext cx="2284040" cy="1290618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480348" y="2282764"/>
            <a:ext cx="225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施策の実施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●第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期健康寿命延伸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PJ(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ライフステー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ジに応じて重点方向に沿った取組み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●プラットフォームの構築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●健康づくり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の気運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醸成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健活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dirty="0" err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用した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府民への普及啓発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6495132" y="4073842"/>
            <a:ext cx="2284040" cy="1290618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469608" y="4126713"/>
            <a:ext cx="22552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目標の達成状況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〈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〉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において設定した目標項目の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達成</a:t>
            </a:r>
            <a:r>
              <a:rPr lang="ja-JP" altLang="en-US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状況を評価</a:t>
            </a:r>
            <a:endParaRPr lang="en-US" altLang="ja-JP" sz="105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en-US" altLang="ja-JP" sz="105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施策の実施状況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>
              <a:lnSpc>
                <a:spcPts val="14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●健康づくりの推進に関する施策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（第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条～第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条）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08360" y="4063657"/>
            <a:ext cx="2284040" cy="1290618"/>
          </a:xfrm>
          <a:prstGeom prst="rect">
            <a:avLst/>
          </a:prstGeom>
          <a:ln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82836" y="4073496"/>
            <a:ext cx="22552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施策内容の見直し等</a:t>
            </a:r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●審議会や推進会議での意見等を踏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まえ、目標の達成に向けた、より効果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的・効率的な手法・施策内容等へ見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直し。必要に応じて、新たな事業展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開を検討</a:t>
            </a:r>
            <a:endParaRPr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90612" y="519222"/>
            <a:ext cx="89627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■条例制定により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、健康づくり関連３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計画の目標の達成、具体的な施策の効果的な実施が図られるよう、毎年、各審議会において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証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・評価を行い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、施策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の改善・見直し等を実施（</a:t>
            </a:r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PDCA</a:t>
            </a:r>
            <a:r>
              <a:rPr lang="ja-JP" altLang="en-US" sz="13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サイクル</a:t>
            </a:r>
            <a:r>
              <a:rPr lang="ja-JP" altLang="en-US" sz="13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）。</a:t>
            </a:r>
            <a:endParaRPr kumimoji="1" lang="ja-JP" altLang="en-US" sz="1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1329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="" xmlns:a16="http://schemas.microsoft.com/office/drawing/2014/main" id="{CA264411-E5BE-4F9B-AEA0-BA7A242E51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352348"/>
              </p:ext>
            </p:extLst>
          </p:nvPr>
        </p:nvGraphicFramePr>
        <p:xfrm>
          <a:off x="75310" y="1417923"/>
          <a:ext cx="9017001" cy="51549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00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872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515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3985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2221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9613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条例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</a:pPr>
                      <a:endParaRPr kumimoji="1" lang="ja-JP" altLang="en-US" sz="9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府が講じた主要</a:t>
                      </a: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施策</a:t>
                      </a:r>
                      <a:r>
                        <a:rPr kumimoji="1" lang="en-US" altLang="ja-JP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(H30</a:t>
                      </a: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r>
                        <a:rPr kumimoji="1" lang="ja-JP" altLang="en-US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末</a:t>
                      </a:r>
                      <a:r>
                        <a:rPr kumimoji="1" lang="en-US" altLang="ja-JP" sz="1050" b="1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105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目標項目</a:t>
                      </a: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現在</a:t>
                      </a: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年度目標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健康教育等の充実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●健康への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関心度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87.4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(H27) 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4175">
                <a:tc rowSpan="8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食生活の改善及び運動等の実践等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spc="-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●朝食欠食率</a:t>
                      </a:r>
                      <a:r>
                        <a:rPr kumimoji="1" lang="en-US" altLang="ja-JP" sz="900" spc="-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(7-14</a:t>
                      </a:r>
                      <a:r>
                        <a:rPr kumimoji="1" lang="ja-JP" altLang="en-US" sz="900" spc="-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</a:t>
                      </a:r>
                      <a:r>
                        <a:rPr kumimoji="1" lang="en-US" altLang="ja-JP" sz="900" spc="-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/15-19</a:t>
                      </a:r>
                      <a:r>
                        <a:rPr kumimoji="1" lang="ja-JP" altLang="en-US" sz="900" spc="-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</a:t>
                      </a:r>
                      <a:r>
                        <a:rPr kumimoji="1" lang="en-US" altLang="ja-JP" sz="900" spc="-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/20-30</a:t>
                      </a:r>
                      <a:r>
                        <a:rPr kumimoji="1" lang="ja-JP" altLang="en-US" sz="900" spc="-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歳代</a:t>
                      </a:r>
                      <a:r>
                        <a:rPr kumimoji="1" lang="en-US" altLang="ja-JP" sz="900" spc="-5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3.9%/16.4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%/</a:t>
                      </a: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(H26)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0%/5%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以下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％以下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3083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●食塩摂取量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(20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歳以上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9.4g(H26)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8g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未満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45365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spc="-3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□栄養バランスのとれた食生活を実践する府民の割合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34.6%(H28)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50%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3083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□食育に関心を持っている府民の割合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54.4%(H28)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70%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45125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spc="-9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□食育推進計画を策定・実施している市町村の</a:t>
                      </a:r>
                      <a:r>
                        <a:rPr kumimoji="1" lang="ja-JP" altLang="en-US" sz="900" spc="-9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割合</a:t>
                      </a:r>
                      <a:r>
                        <a:rPr kumimoji="1" lang="en-US" altLang="ja-JP" sz="900" spc="-9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endParaRPr kumimoji="1" lang="ja-JP" altLang="en-US" sz="900" spc="-9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93.0%(H29) 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100%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3083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●運動習慣のある者の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割合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60.8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[H28]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●日常生活における歩数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男性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女性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歩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/6,579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歩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9,000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歩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/8,000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歩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3083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●睡眠による休養がとれている者の割合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76.9%(H26)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85%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46166">
                <a:tc rowSpan="4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歯及び口腔の健康の保持及び増進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●◇過去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年に歯科検診を受診した者の割合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51.4%(H28)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55%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73083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●◇咀嚼良好者の割合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(60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歳以上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65.9%(H28)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75%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283201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●◇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本以上の歯を有する人の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割合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42.1%(H26)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45%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73083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◇歯周治療が必要な者の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割合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/60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43.9%/54.2%(H27)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48%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以下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43681">
                <a:tc rowSpan="3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喫煙及び過度の飲酒の対策の推進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●成人の喫煙率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男性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女性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30.4%/10.7%(H28)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15%/5%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173083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spc="-3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●受動喫煙の機会を有する者の割合</a:t>
                      </a:r>
                      <a:r>
                        <a:rPr kumimoji="1" lang="en-US" altLang="ja-JP" sz="900" spc="-3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spc="-3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職場</a:t>
                      </a:r>
                      <a:r>
                        <a:rPr kumimoji="1" lang="en-US" altLang="ja-JP" sz="900" spc="-3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spc="-3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飲食店</a:t>
                      </a:r>
                      <a:r>
                        <a:rPr kumimoji="1" lang="en-US" altLang="ja-JP" sz="900" spc="-3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spc="-3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34.6%/54.4%(H25)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0%/15%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  <a:tr h="173083">
                <a:tc v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●生活習慣病のリスクを高める量を飲酒している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割合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男性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女性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17.7%/11.0%(H26)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13.0%/6.4%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29"/>
                  </a:ext>
                </a:extLst>
              </a:tr>
              <a:tr h="265900">
                <a:tc row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条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健康診査等の受診の促進等</a:t>
                      </a: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〇・・・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●特定健診の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受診率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45.6%(H27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市町村国保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29.9</a:t>
                      </a: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%</a:t>
                      </a: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協会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けんぽ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33.4%]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70%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以上</a:t>
                      </a:r>
                      <a:endParaRPr kumimoji="1" lang="en-US" altLang="ja-JP" sz="9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[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市町村国保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60%</a:t>
                      </a:r>
                      <a:r>
                        <a:rPr kumimoji="1" lang="ja-JP" altLang="en-US" sz="900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協会けんぽ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65%]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0"/>
                  </a:ext>
                </a:extLst>
              </a:tr>
              <a:tr h="173083"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28016" marR="128016" marT="64008" marB="64008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●特定保健指導の</a:t>
                      </a:r>
                      <a:r>
                        <a:rPr kumimoji="1" lang="ja-JP" altLang="en-US" sz="9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実施率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13.1%(H27)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</a:pP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45%</a:t>
                      </a:r>
                      <a:endParaRPr kumimoji="1" lang="ja-JP" altLang="en-US" sz="9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33"/>
                  </a:ext>
                </a:extLst>
              </a:tr>
            </a:tbl>
          </a:graphicData>
        </a:graphic>
      </p:graphicFrame>
      <p:sp>
        <p:nvSpPr>
          <p:cNvPr id="4" name="額縁 4">
            <a:extLst>
              <a:ext uri="{FF2B5EF4-FFF2-40B4-BE49-F238E27FC236}">
                <a16:creationId xmlns="" xmlns:a16="http://schemas.microsoft.com/office/drawing/2014/main" id="{05464F55-2542-4AAC-AF57-2E9A51BE049F}"/>
              </a:ext>
            </a:extLst>
          </p:cNvPr>
          <p:cNvSpPr/>
          <p:nvPr/>
        </p:nvSpPr>
        <p:spPr>
          <a:xfrm>
            <a:off x="11811" y="10618"/>
            <a:ext cx="9144000" cy="394046"/>
          </a:xfrm>
          <a:prstGeom prst="bevel">
            <a:avLst>
              <a:gd name="adj" fmla="val 12499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200"/>
              </a:lnSpc>
            </a:pP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健康づくり施策の実施状況及び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取組み目標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（イメージ）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890CEE5E-A87D-4B98-A317-6360A2C8DD8B}"/>
              </a:ext>
            </a:extLst>
          </p:cNvPr>
          <p:cNvSpPr txBox="1"/>
          <p:nvPr/>
        </p:nvSpPr>
        <p:spPr>
          <a:xfrm>
            <a:off x="66424" y="446451"/>
            <a:ext cx="89627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■健康づくり関連３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計画に基づき、府が講じた主要施策、及び計画目標の達成状況について、その概要を以下の</a:t>
            </a:r>
            <a:r>
              <a:rPr lang="en-US" altLang="ja-JP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府が講じた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施策一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覧表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（仮称）</a:t>
            </a:r>
            <a:r>
              <a:rPr lang="en-US" altLang="ja-JP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を作成</a:t>
            </a:r>
            <a:r>
              <a:rPr lang="ja-JP" altLang="en-US" sz="13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のうえ</a:t>
            </a:r>
            <a:r>
              <a:rPr lang="ja-JP" altLang="en-US" sz="13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、審議会にて評価を行い、公表する。</a:t>
            </a:r>
            <a:endParaRPr lang="en-US" altLang="ja-JP" sz="13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="" xmlns:a16="http://schemas.microsoft.com/office/drawing/2014/main" id="{7A328871-129D-4A38-8643-DBE33EABCE1B}"/>
              </a:ext>
            </a:extLst>
          </p:cNvPr>
          <p:cNvSpPr/>
          <p:nvPr/>
        </p:nvSpPr>
        <p:spPr>
          <a:xfrm>
            <a:off x="23745" y="1156262"/>
            <a:ext cx="27803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府が講じた施策一覧表（仮称）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endParaRPr lang="ja-JP" altLang="en-US" sz="11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0112" y="1151561"/>
            <a:ext cx="3575699" cy="283154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●：健康増進計画　□：食育推進計画　◇：歯科口腔保健計画　</a:t>
            </a:r>
            <a:endParaRPr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8299164" y="61760"/>
            <a:ext cx="792000" cy="288000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>
              <a:lnSpc>
                <a:spcPts val="1300"/>
              </a:lnSpc>
            </a:pP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 考</a:t>
            </a:r>
          </a:p>
        </p:txBody>
      </p:sp>
    </p:spTree>
    <p:extLst>
      <p:ext uri="{BB962C8B-B14F-4D97-AF65-F5344CB8AC3E}">
        <p14:creationId xmlns:p14="http://schemas.microsoft.com/office/powerpoint/2010/main" val="150487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2539</TotalTime>
  <Words>807</Words>
  <Application>Microsoft Office PowerPoint</Application>
  <PresentationFormat>画面に合わせる (4:3)</PresentationFormat>
  <Paragraphs>145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HOSTNAME</cp:lastModifiedBy>
  <cp:revision>104</cp:revision>
  <cp:lastPrinted>2018-09-05T01:07:53Z</cp:lastPrinted>
  <dcterms:created xsi:type="dcterms:W3CDTF">2018-08-21T08:24:52Z</dcterms:created>
  <dcterms:modified xsi:type="dcterms:W3CDTF">2018-09-06T10:00:23Z</dcterms:modified>
</cp:coreProperties>
</file>