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9" r:id="rId5"/>
    <p:sldId id="260" r:id="rId6"/>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STNAME"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p:scale>
          <a:sx n="100" d="100"/>
          <a:sy n="100" d="100"/>
        </p:scale>
        <p:origin x="1092" y="208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0"/>
            <a:ext cx="2949678" cy="497461"/>
          </a:xfrm>
          <a:prstGeom prst="rect">
            <a:avLst/>
          </a:prstGeom>
        </p:spPr>
        <p:txBody>
          <a:bodyPr vert="horz" lIns="62943" tIns="31472" rIns="62943" bIns="31472"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8" y="10"/>
            <a:ext cx="2950765" cy="497461"/>
          </a:xfrm>
          <a:prstGeom prst="rect">
            <a:avLst/>
          </a:prstGeom>
        </p:spPr>
        <p:txBody>
          <a:bodyPr vert="horz" lIns="62943" tIns="31472" rIns="62943" bIns="31472" rtlCol="0"/>
          <a:lstStyle>
            <a:lvl1pPr algn="r">
              <a:defRPr sz="800"/>
            </a:lvl1pPr>
          </a:lstStyle>
          <a:p>
            <a:fld id="{12C35F4C-F7F5-40C3-BF8F-56F867D0C0F3}" type="datetimeFigureOut">
              <a:rPr kumimoji="1" lang="ja-JP" altLang="en-US" smtClean="0"/>
              <a:pPr/>
              <a:t>2018/9/6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43" tIns="31472" rIns="62943" bIns="31472" rtlCol="0" anchor="ctr"/>
          <a:lstStyle/>
          <a:p>
            <a:endParaRPr lang="ja-JP" altLang="en-US"/>
          </a:p>
        </p:txBody>
      </p:sp>
      <p:sp>
        <p:nvSpPr>
          <p:cNvPr id="5" name="ノート プレースホルダー 4"/>
          <p:cNvSpPr>
            <a:spLocks noGrp="1"/>
          </p:cNvSpPr>
          <p:nvPr>
            <p:ph type="body" sz="quarter" idx="3"/>
          </p:nvPr>
        </p:nvSpPr>
        <p:spPr>
          <a:xfrm>
            <a:off x="680613" y="4720940"/>
            <a:ext cx="5445978" cy="4472758"/>
          </a:xfrm>
          <a:prstGeom prst="rect">
            <a:avLst/>
          </a:prstGeom>
        </p:spPr>
        <p:txBody>
          <a:bodyPr vert="horz" lIns="62943" tIns="31472" rIns="62943" bIns="3147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79"/>
            <a:ext cx="2949678" cy="496363"/>
          </a:xfrm>
          <a:prstGeom prst="rect">
            <a:avLst/>
          </a:prstGeom>
        </p:spPr>
        <p:txBody>
          <a:bodyPr vert="horz" lIns="62943" tIns="31472" rIns="62943" bIns="31472"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8" y="9440779"/>
            <a:ext cx="2950765" cy="496363"/>
          </a:xfrm>
          <a:prstGeom prst="rect">
            <a:avLst/>
          </a:prstGeom>
        </p:spPr>
        <p:txBody>
          <a:bodyPr vert="horz" lIns="62943" tIns="31472" rIns="62943" bIns="31472"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283240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2018/9/6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104714" y="5088632"/>
            <a:ext cx="255167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条例制定のポイント</a:t>
            </a:r>
          </a:p>
        </p:txBody>
      </p:sp>
      <p:sp>
        <p:nvSpPr>
          <p:cNvPr id="10" name="角丸四角形 9"/>
          <p:cNvSpPr/>
          <p:nvPr/>
        </p:nvSpPr>
        <p:spPr>
          <a:xfrm>
            <a:off x="6666654" y="480120"/>
            <a:ext cx="2284313" cy="284466"/>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条例案</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の概要</a:t>
            </a:r>
          </a:p>
        </p:txBody>
      </p:sp>
      <p:sp>
        <p:nvSpPr>
          <p:cNvPr id="45" name="正方形/長方形 44">
            <a:extLst>
              <a:ext uri="{FF2B5EF4-FFF2-40B4-BE49-F238E27FC236}">
                <a16:creationId xmlns:a16="http://schemas.microsoft.com/office/drawing/2014/main" xmlns="" id="{4A7A90ED-280A-4054-8BBD-4D1E69846B96}"/>
              </a:ext>
            </a:extLst>
          </p:cNvPr>
          <p:cNvSpPr/>
          <p:nvPr/>
        </p:nvSpPr>
        <p:spPr>
          <a:xfrm>
            <a:off x="6689736" y="835719"/>
            <a:ext cx="5982771" cy="7272000"/>
          </a:xfrm>
          <a:prstGeom prst="rect">
            <a:avLst/>
          </a:prstGeom>
          <a:ln w="12700" cmpd="dbl"/>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200" dirty="0">
              <a:latin typeface="Meiryo UI" panose="020B0604030504040204" pitchFamily="50" charset="-128"/>
              <a:ea typeface="Meiryo UI" panose="020B0604030504040204" pitchFamily="50" charset="-128"/>
            </a:endParaRPr>
          </a:p>
        </p:txBody>
      </p:sp>
      <p:sp>
        <p:nvSpPr>
          <p:cNvPr id="2" name="正方形/長方形 1"/>
          <p:cNvSpPr/>
          <p:nvPr/>
        </p:nvSpPr>
        <p:spPr>
          <a:xfrm>
            <a:off x="91740" y="846486"/>
            <a:ext cx="6192000" cy="4032000"/>
          </a:xfrm>
          <a:prstGeom prst="rect">
            <a:avLst/>
          </a:prstGeom>
          <a:ln w="12700"/>
        </p:spPr>
        <p:style>
          <a:lnRef idx="2">
            <a:schemeClr val="accent1"/>
          </a:lnRef>
          <a:fillRef idx="1">
            <a:schemeClr val="lt1"/>
          </a:fillRef>
          <a:effectRef idx="0">
            <a:schemeClr val="accent1"/>
          </a:effectRef>
          <a:fontRef idx="minor">
            <a:schemeClr val="dk1"/>
          </a:fontRef>
        </p:style>
        <p:txBody>
          <a:bodyPr tIns="72000" rtlCol="0" anchor="t" anchorCtr="0"/>
          <a:lstStyle/>
          <a:p>
            <a:pPr>
              <a:lnSpc>
                <a:spcPts val="1800"/>
              </a:lnSpc>
            </a:pPr>
            <a:r>
              <a:rPr lang="ja-JP" altLang="en-US" sz="1200" b="1" dirty="0" smtClean="0">
                <a:latin typeface="Meiryo UI" panose="020B0604030504040204" pitchFamily="50" charset="-128"/>
                <a:ea typeface="Meiryo UI" panose="020B0604030504040204" pitchFamily="50" charset="-128"/>
              </a:rPr>
              <a:t>（“</a:t>
            </a:r>
            <a:r>
              <a:rPr lang="ja-JP" altLang="ja-JP" sz="1200" b="1" dirty="0">
                <a:latin typeface="Meiryo UI" panose="020B0604030504040204" pitchFamily="50" charset="-128"/>
                <a:ea typeface="Meiryo UI" panose="020B0604030504040204" pitchFamily="50" charset="-128"/>
              </a:rPr>
              <a:t>健康</a:t>
            </a:r>
            <a:r>
              <a:rPr lang="ja-JP" altLang="en-US" sz="1200" b="1" dirty="0">
                <a:latin typeface="Meiryo UI" panose="020B0604030504040204" pitchFamily="50" charset="-128"/>
                <a:ea typeface="Meiryo UI" panose="020B0604030504040204" pitchFamily="50" charset="-128"/>
              </a:rPr>
              <a:t>課題”への対応）</a:t>
            </a:r>
            <a:endParaRPr lang="en-US" altLang="ja-JP" sz="1200" b="1" dirty="0">
              <a:latin typeface="Meiryo UI" panose="020B0604030504040204" pitchFamily="50" charset="-128"/>
              <a:ea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府民の平均寿命・健康寿命は男女とも全国平均を</a:t>
            </a:r>
            <a:r>
              <a:rPr lang="ja-JP" altLang="ja-JP" sz="1000" dirty="0" smtClean="0">
                <a:latin typeface="Meiryo UI" panose="020B0604030504040204" pitchFamily="50" charset="-128"/>
                <a:ea typeface="Meiryo UI" panose="020B0604030504040204" pitchFamily="50" charset="-128"/>
              </a:rPr>
              <a:t>下回</a:t>
            </a:r>
            <a:r>
              <a:rPr lang="ja-JP" altLang="en-US" sz="1000" dirty="0" smtClean="0">
                <a:latin typeface="Meiryo UI" panose="020B0604030504040204" pitchFamily="50" charset="-128"/>
                <a:ea typeface="Meiryo UI" panose="020B0604030504040204" pitchFamily="50" charset="-128"/>
              </a:rPr>
              <a:t>る。</a:t>
            </a:r>
            <a:endParaRPr lang="en-US" altLang="ja-JP" sz="1000" dirty="0" smtClean="0">
              <a:latin typeface="Meiryo UI" panose="020B0604030504040204" pitchFamily="50" charset="-128"/>
              <a:ea typeface="Meiryo UI" panose="020B0604030504040204" pitchFamily="50" charset="-128"/>
            </a:endParaRPr>
          </a:p>
          <a:p>
            <a:pPr>
              <a:lnSpc>
                <a:spcPts val="1600"/>
              </a:lnSpc>
            </a:pPr>
            <a:endParaRPr lang="en-US" altLang="ja-JP" sz="1050" dirty="0">
              <a:latin typeface="Meiryo UI" panose="020B0604030504040204" pitchFamily="50" charset="-128"/>
              <a:ea typeface="Meiryo UI" panose="020B0604030504040204" pitchFamily="50" charset="-128"/>
            </a:endParaRPr>
          </a:p>
          <a:p>
            <a:pPr>
              <a:lnSpc>
                <a:spcPts val="1600"/>
              </a:lnSpc>
            </a:pPr>
            <a:endParaRPr lang="en-US" altLang="ja-JP" sz="1050" dirty="0" smtClean="0">
              <a:latin typeface="Meiryo UI" panose="020B0604030504040204" pitchFamily="50" charset="-128"/>
              <a:ea typeface="Meiryo UI" panose="020B0604030504040204" pitchFamily="50" charset="-128"/>
            </a:endParaRPr>
          </a:p>
          <a:p>
            <a:pPr>
              <a:lnSpc>
                <a:spcPts val="1600"/>
              </a:lnSpc>
            </a:pPr>
            <a:endParaRPr lang="en-US" altLang="ja-JP" sz="1050" dirty="0">
              <a:latin typeface="Meiryo UI" panose="020B0604030504040204" pitchFamily="50" charset="-128"/>
              <a:ea typeface="Meiryo UI" panose="020B0604030504040204" pitchFamily="50" charset="-128"/>
            </a:endParaRPr>
          </a:p>
          <a:p>
            <a:pPr>
              <a:lnSpc>
                <a:spcPts val="1100"/>
              </a:lnSpc>
            </a:pPr>
            <a:r>
              <a:rPr lang="ja-JP" altLang="en-US" sz="1050" dirty="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rPr>
              <a:t>　・</a:t>
            </a:r>
            <a:r>
              <a:rPr lang="ja-JP" altLang="ja-JP" sz="1000" dirty="0" smtClean="0">
                <a:solidFill>
                  <a:schemeClr val="tx1"/>
                </a:solidFill>
                <a:latin typeface="Meiryo UI" panose="020B0604030504040204" pitchFamily="50" charset="-128"/>
                <a:ea typeface="Meiryo UI" panose="020B0604030504040204" pitchFamily="50" charset="-128"/>
              </a:rPr>
              <a:t>市町村</a:t>
            </a:r>
            <a:r>
              <a:rPr lang="ja-JP" altLang="en-US" sz="1000" dirty="0" smtClean="0">
                <a:solidFill>
                  <a:schemeClr val="tx1"/>
                </a:solidFill>
                <a:latin typeface="Meiryo UI" panose="020B0604030504040204" pitchFamily="50" charset="-128"/>
                <a:ea typeface="Meiryo UI" panose="020B0604030504040204" pitchFamily="50" charset="-128"/>
              </a:rPr>
              <a:t>間における健康格差（健康寿命の差）</a:t>
            </a:r>
            <a:r>
              <a:rPr lang="ja-JP" altLang="ja-JP" sz="1000" dirty="0" smtClean="0">
                <a:solidFill>
                  <a:schemeClr val="tx1"/>
                </a:solidFill>
                <a:latin typeface="Meiryo UI" panose="020B0604030504040204" pitchFamily="50" charset="-128"/>
                <a:ea typeface="Meiryo UI" panose="020B0604030504040204" pitchFamily="50" charset="-128"/>
              </a:rPr>
              <a:t>が</a:t>
            </a:r>
            <a:r>
              <a:rPr lang="ja-JP" altLang="ja-JP" sz="1000" dirty="0">
                <a:solidFill>
                  <a:schemeClr val="tx1"/>
                </a:solidFill>
                <a:latin typeface="Meiryo UI" panose="020B0604030504040204" pitchFamily="50" charset="-128"/>
                <a:ea typeface="Meiryo UI" panose="020B0604030504040204" pitchFamily="50" charset="-128"/>
              </a:rPr>
              <a:t>生じている</a:t>
            </a:r>
            <a:r>
              <a:rPr lang="ja-JP" altLang="ja-JP" sz="1000" dirty="0" smtClean="0">
                <a:solidFill>
                  <a:schemeClr val="tx1"/>
                </a:solidFill>
                <a:latin typeface="Meiryo UI" panose="020B0604030504040204" pitchFamily="50" charset="-128"/>
                <a:ea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500"/>
              </a:lnSpc>
            </a:pPr>
            <a:r>
              <a:rPr lang="ja-JP" altLang="en-US" sz="1050" dirty="0">
                <a:solidFill>
                  <a:schemeClr val="tx1"/>
                </a:solidFill>
                <a:latin typeface="Meiryo UI" panose="020B0604030504040204" pitchFamily="50" charset="-128"/>
                <a:ea typeface="Meiryo UI" panose="020B0604030504040204" pitchFamily="50" charset="-128"/>
              </a:rPr>
              <a:t>　</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50" dirty="0">
                <a:solidFill>
                  <a:schemeClr val="tx1"/>
                </a:solidFill>
                <a:latin typeface="Meiryo UI" panose="020B0604030504040204" pitchFamily="50" charset="-128"/>
                <a:ea typeface="Meiryo UI" panose="020B0604030504040204" pitchFamily="50" charset="-128"/>
              </a:rPr>
              <a:t>　</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050" dirty="0">
              <a:latin typeface="Meiryo UI" panose="020B0604030504040204" pitchFamily="50" charset="-128"/>
              <a:ea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悪性新生物（がん）、心疾患、脳血管疾患など、生活習慣と関わりの深い疾患が</a:t>
            </a:r>
            <a:r>
              <a:rPr lang="ja-JP" altLang="ja-JP" sz="1000" dirty="0" smtClean="0">
                <a:latin typeface="Meiryo UI" panose="020B0604030504040204" pitchFamily="50" charset="-128"/>
                <a:ea typeface="Meiryo UI" panose="020B0604030504040204" pitchFamily="50" charset="-128"/>
              </a:rPr>
              <a:t>主要死因</a:t>
            </a:r>
            <a:r>
              <a:rPr lang="ja-JP" altLang="ja-JP" sz="1000" dirty="0">
                <a:latin typeface="Meiryo UI" panose="020B0604030504040204" pitchFamily="50" charset="-128"/>
                <a:ea typeface="Meiryo UI" panose="020B0604030504040204" pitchFamily="50" charset="-128"/>
              </a:rPr>
              <a:t>の５割を</a:t>
            </a:r>
            <a:r>
              <a:rPr lang="ja-JP" altLang="ja-JP" sz="1000" dirty="0" smtClean="0">
                <a:latin typeface="Meiryo UI" panose="020B0604030504040204" pitchFamily="50" charset="-128"/>
                <a:ea typeface="Meiryo UI" panose="020B0604030504040204" pitchFamily="50" charset="-128"/>
              </a:rPr>
              <a:t>超え、</a:t>
            </a:r>
            <a:endParaRPr lang="en-US" altLang="ja-JP" sz="1000" dirty="0" smtClean="0">
              <a:latin typeface="Meiryo UI" panose="020B0604030504040204" pitchFamily="50" charset="-128"/>
              <a:ea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介護</a:t>
            </a:r>
            <a:r>
              <a:rPr lang="ja-JP" altLang="ja-JP" sz="1000" dirty="0">
                <a:latin typeface="Meiryo UI" panose="020B0604030504040204" pitchFamily="50" charset="-128"/>
                <a:ea typeface="Meiryo UI" panose="020B0604030504040204" pitchFamily="50" charset="-128"/>
              </a:rPr>
              <a:t>が必要となった要因の上位を占め</a:t>
            </a:r>
            <a:r>
              <a:rPr lang="ja-JP" altLang="en-US" sz="1000" dirty="0">
                <a:latin typeface="Meiryo UI" panose="020B0604030504040204" pitchFamily="50" charset="-128"/>
                <a:ea typeface="Meiryo UI" panose="020B0604030504040204" pitchFamily="50" charset="-128"/>
              </a:rPr>
              <a:t>る。</a:t>
            </a:r>
            <a:endParaRPr lang="en-US" altLang="ja-JP" sz="1000" dirty="0">
              <a:latin typeface="Meiryo UI" panose="020B0604030504040204" pitchFamily="50" charset="-128"/>
              <a:ea typeface="Meiryo UI" panose="020B0604030504040204" pitchFamily="50" charset="-128"/>
            </a:endParaRPr>
          </a:p>
          <a:p>
            <a:pPr>
              <a:lnSpc>
                <a:spcPts val="500"/>
              </a:lnSpc>
            </a:pPr>
            <a:r>
              <a:rPr lang="ja-JP" altLang="en-US" sz="1000" dirty="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a:lnSpc>
                <a:spcPts val="1600"/>
              </a:lnSpc>
            </a:pPr>
            <a:r>
              <a:rPr lang="ja-JP" altLang="en-US" sz="1000" dirty="0" smtClean="0">
                <a:latin typeface="Meiryo UI" panose="020B0604030504040204" pitchFamily="50" charset="-128"/>
                <a:ea typeface="Meiryo UI" panose="020B0604030504040204" pitchFamily="50" charset="-128"/>
              </a:rPr>
              <a:t>　⇒　</a:t>
            </a:r>
            <a:r>
              <a:rPr lang="ja-JP" altLang="ja-JP" sz="1000" u="sng" dirty="0" smtClean="0">
                <a:latin typeface="Meiryo UI" panose="020B0604030504040204" pitchFamily="50" charset="-128"/>
                <a:ea typeface="Meiryo UI" panose="020B0604030504040204" pitchFamily="50" charset="-128"/>
              </a:rPr>
              <a:t>府民</a:t>
            </a:r>
            <a:r>
              <a:rPr lang="ja-JP" altLang="en-US" sz="1000" u="sng" dirty="0" smtClean="0">
                <a:latin typeface="Meiryo UI" panose="020B0604030504040204" pitchFamily="50" charset="-128"/>
                <a:ea typeface="Meiryo UI" panose="020B0604030504040204" pitchFamily="50" charset="-128"/>
              </a:rPr>
              <a:t>一人</a:t>
            </a:r>
            <a:r>
              <a:rPr lang="ja-JP" altLang="en-US" sz="1000" u="sng" dirty="0">
                <a:latin typeface="Meiryo UI" panose="020B0604030504040204" pitchFamily="50" charset="-128"/>
                <a:ea typeface="Meiryo UI" panose="020B0604030504040204" pitchFamily="50" charset="-128"/>
              </a:rPr>
              <a:t>ひとり</a:t>
            </a:r>
            <a:r>
              <a:rPr lang="ja-JP" altLang="en-US" sz="1000" u="sng" dirty="0" smtClean="0">
                <a:latin typeface="Meiryo UI" panose="020B0604030504040204" pitchFamily="50" charset="-128"/>
                <a:ea typeface="Meiryo UI" panose="020B0604030504040204" pitchFamily="50" charset="-128"/>
              </a:rPr>
              <a:t>の主体的な健康づくり活動等の推進、その普及啓発・気運の醸成が必要</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a:lnSpc>
                <a:spcPts val="11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b="1" dirty="0" smtClean="0">
                <a:latin typeface="Meiryo UI" panose="020B0604030504040204" pitchFamily="50" charset="-128"/>
                <a:ea typeface="Meiryo UI" panose="020B0604030504040204" pitchFamily="50" charset="-128"/>
              </a:rPr>
              <a:t>（健康づくり</a:t>
            </a:r>
            <a:r>
              <a:rPr lang="ja-JP" altLang="en-US" sz="1200" b="1" dirty="0">
                <a:latin typeface="Meiryo UI" panose="020B0604030504040204" pitchFamily="50" charset="-128"/>
                <a:ea typeface="Meiryo UI" panose="020B0604030504040204" pitchFamily="50" charset="-128"/>
              </a:rPr>
              <a:t>を“社会全体”で</a:t>
            </a:r>
            <a:r>
              <a:rPr lang="ja-JP" altLang="en-US" sz="1200" b="1" dirty="0" smtClean="0">
                <a:latin typeface="Meiryo UI" panose="020B0604030504040204" pitchFamily="50" charset="-128"/>
                <a:ea typeface="Meiryo UI" panose="020B0604030504040204" pitchFamily="50" charset="-128"/>
              </a:rPr>
              <a:t>支える仕組みづくり）</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1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生涯を通じて心身ともに健やかで生き生きと暮らすためには</a:t>
            </a:r>
            <a:r>
              <a:rPr lang="ja-JP" altLang="ja-JP" sz="1000" dirty="0" smtClean="0">
                <a:latin typeface="Meiryo UI" panose="020B0604030504040204" pitchFamily="50" charset="-128"/>
                <a:ea typeface="Meiryo UI" panose="020B0604030504040204" pitchFamily="50" charset="-128"/>
              </a:rPr>
              <a:t>、各世代</a:t>
            </a:r>
            <a:r>
              <a:rPr lang="ja-JP" altLang="ja-JP" sz="1000" dirty="0">
                <a:latin typeface="Meiryo UI" panose="020B0604030504040204" pitchFamily="50" charset="-128"/>
                <a:ea typeface="Meiryo UI" panose="020B0604030504040204" pitchFamily="50" charset="-128"/>
              </a:rPr>
              <a:t>の身体的特性や生活</a:t>
            </a:r>
            <a:r>
              <a:rPr lang="ja-JP" altLang="ja-JP" sz="1000" dirty="0" smtClean="0">
                <a:latin typeface="Meiryo UI" panose="020B0604030504040204" pitchFamily="50" charset="-128"/>
                <a:ea typeface="Meiryo UI" panose="020B0604030504040204" pitchFamily="50" charset="-128"/>
              </a:rPr>
              <a:t>・労働環境、</a:t>
            </a:r>
            <a:r>
              <a:rPr lang="ja-JP" altLang="en-US" sz="1000" dirty="0">
                <a:latin typeface="Meiryo UI" panose="020B0604030504040204" pitchFamily="50" charset="-128"/>
                <a:ea typeface="Meiryo UI" panose="020B0604030504040204" pitchFamily="50" charset="-128"/>
              </a:rPr>
              <a:t>そ</a:t>
            </a:r>
            <a:r>
              <a:rPr lang="ja-JP" altLang="en-US" sz="1000" dirty="0" smtClean="0">
                <a:latin typeface="Meiryo UI" panose="020B0604030504040204" pitchFamily="50" charset="-128"/>
                <a:ea typeface="Meiryo UI" panose="020B0604030504040204" pitchFamily="50" charset="-128"/>
              </a:rPr>
              <a:t>れぞれの</a:t>
            </a:r>
            <a:r>
              <a:rPr lang="ja-JP" altLang="ja-JP" sz="1000" dirty="0" smtClean="0">
                <a:latin typeface="Meiryo UI" panose="020B0604030504040204" pitchFamily="50" charset="-128"/>
                <a:ea typeface="Meiryo UI" panose="020B0604030504040204" pitchFamily="50" charset="-128"/>
              </a:rPr>
              <a:t>健</a:t>
            </a:r>
            <a:endParaRPr lang="en-US" altLang="ja-JP" sz="1000" dirty="0" smtClean="0">
              <a:latin typeface="Meiryo UI" panose="020B0604030504040204" pitchFamily="50" charset="-128"/>
              <a:ea typeface="Meiryo UI" panose="020B0604030504040204" pitchFamily="50" charset="-128"/>
            </a:endParaRPr>
          </a:p>
          <a:p>
            <a:pPr>
              <a:lnSpc>
                <a:spcPts val="17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康</a:t>
            </a:r>
            <a:r>
              <a:rPr lang="ja-JP" altLang="ja-JP" sz="1000" dirty="0">
                <a:latin typeface="Meiryo UI" panose="020B0604030504040204" pitchFamily="50" charset="-128"/>
                <a:ea typeface="Meiryo UI" panose="020B0604030504040204" pitchFamily="50" charset="-128"/>
              </a:rPr>
              <a:t>意識や行動等を踏まえ</a:t>
            </a:r>
            <a:r>
              <a:rPr lang="ja-JP" altLang="en-US" sz="1000" dirty="0">
                <a:latin typeface="Meiryo UI" panose="020B0604030504040204" pitchFamily="50" charset="-128"/>
                <a:ea typeface="Meiryo UI" panose="020B0604030504040204" pitchFamily="50" charset="-128"/>
              </a:rPr>
              <a:t>た</a:t>
            </a:r>
            <a:r>
              <a:rPr lang="ja-JP" altLang="ja-JP" sz="1000" dirty="0">
                <a:latin typeface="Meiryo UI" panose="020B0604030504040204" pitchFamily="50" charset="-128"/>
                <a:ea typeface="Meiryo UI" panose="020B0604030504040204" pitchFamily="50" charset="-128"/>
              </a:rPr>
              <a:t>取組みが</a:t>
            </a:r>
            <a:r>
              <a:rPr lang="ja-JP" altLang="en-US" sz="1000" dirty="0">
                <a:latin typeface="Meiryo UI" panose="020B0604030504040204" pitchFamily="50" charset="-128"/>
                <a:ea typeface="Meiryo UI" panose="020B0604030504040204" pitchFamily="50" charset="-128"/>
              </a:rPr>
              <a:t>求められる</a:t>
            </a:r>
            <a:r>
              <a:rPr lang="ja-JP" altLang="en-US" sz="1000" dirty="0" smtClean="0">
                <a:latin typeface="Meiryo UI" panose="020B0604030504040204" pitchFamily="50" charset="-128"/>
                <a:ea typeface="Meiryo UI" panose="020B0604030504040204" pitchFamily="50" charset="-128"/>
              </a:rPr>
              <a:t>。</a:t>
            </a:r>
            <a:endParaRPr lang="ja-JP" altLang="ja-JP" sz="1000" dirty="0" smtClean="0">
              <a:latin typeface="Meiryo UI" panose="020B0604030504040204" pitchFamily="50" charset="-128"/>
              <a:ea typeface="Meiryo UI" panose="020B0604030504040204" pitchFamily="50" charset="-128"/>
            </a:endParaRPr>
          </a:p>
          <a:p>
            <a:pPr>
              <a:lnSpc>
                <a:spcPts val="700"/>
              </a:lnSpc>
            </a:pPr>
            <a:endParaRPr lang="en-US" altLang="ja-JP" sz="600" b="1" dirty="0" smtClean="0">
              <a:latin typeface="Meiryo UI" panose="020B0604030504040204" pitchFamily="50" charset="-128"/>
              <a:ea typeface="Meiryo UI" panose="020B0604030504040204" pitchFamily="50" charset="-128"/>
            </a:endParaRPr>
          </a:p>
          <a:p>
            <a:pPr>
              <a:lnSpc>
                <a:spcPts val="1600"/>
              </a:lnSpc>
            </a:pPr>
            <a:r>
              <a:rPr lang="ja-JP" altLang="en-US" sz="1000" b="1" dirty="0">
                <a:latin typeface="Meiryo UI" panose="020B0604030504040204" pitchFamily="50" charset="-128"/>
                <a:ea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若い</a:t>
            </a:r>
            <a:r>
              <a:rPr lang="ja-JP" altLang="en-US" sz="1000" dirty="0">
                <a:latin typeface="Meiryo UI" panose="020B0604030504040204" pitchFamily="50" charset="-128"/>
                <a:ea typeface="Meiryo UI" panose="020B0604030504040204" pitchFamily="50" charset="-128"/>
              </a:rPr>
              <a:t>世代</a:t>
            </a:r>
            <a:r>
              <a:rPr lang="ja-JP" altLang="ja-JP" sz="1000" dirty="0">
                <a:latin typeface="Meiryo UI" panose="020B0604030504040204" pitchFamily="50" charset="-128"/>
                <a:ea typeface="Meiryo UI" panose="020B0604030504040204" pitchFamily="50" charset="-128"/>
              </a:rPr>
              <a:t>から働く世代、高齢者まで</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ライフステージ</a:t>
            </a:r>
            <a:r>
              <a:rPr lang="ja-JP" altLang="en-US" sz="1000" dirty="0">
                <a:latin typeface="Meiryo UI" panose="020B0604030504040204" pitchFamily="50" charset="-128"/>
                <a:ea typeface="Meiryo UI" panose="020B0604030504040204" pitchFamily="50" charset="-128"/>
              </a:rPr>
              <a:t>に</a:t>
            </a:r>
            <a:r>
              <a:rPr lang="ja-JP" altLang="ja-JP" sz="1000" dirty="0">
                <a:latin typeface="Meiryo UI" panose="020B0604030504040204" pitchFamily="50" charset="-128"/>
                <a:ea typeface="Meiryo UI" panose="020B0604030504040204" pitchFamily="50" charset="-128"/>
              </a:rPr>
              <a:t>応じた</a:t>
            </a:r>
            <a:r>
              <a:rPr lang="ja-JP" altLang="ja-JP" sz="1000" u="sng" dirty="0">
                <a:latin typeface="Meiryo UI" panose="020B0604030504040204" pitchFamily="50" charset="-128"/>
                <a:ea typeface="Meiryo UI" panose="020B0604030504040204" pitchFamily="50" charset="-128"/>
              </a:rPr>
              <a:t>主体的な健康づくり</a:t>
            </a:r>
            <a:r>
              <a:rPr lang="ja-JP" altLang="en-US" sz="1000" u="sng" dirty="0">
                <a:latin typeface="Meiryo UI" panose="020B0604030504040204" pitchFamily="50" charset="-128"/>
                <a:ea typeface="Meiryo UI" panose="020B0604030504040204" pitchFamily="50" charset="-128"/>
              </a:rPr>
              <a:t>を</a:t>
            </a:r>
            <a:r>
              <a:rPr lang="ja-JP" altLang="ja-JP" sz="1000" u="sng" dirty="0">
                <a:latin typeface="Meiryo UI" panose="020B0604030504040204" pitchFamily="50" charset="-128"/>
                <a:ea typeface="Meiryo UI" panose="020B0604030504040204" pitchFamily="50" charset="-128"/>
              </a:rPr>
              <a:t>多様</a:t>
            </a:r>
            <a:r>
              <a:rPr lang="ja-JP" altLang="ja-JP" sz="1000" u="sng" dirty="0" smtClean="0">
                <a:latin typeface="Meiryo UI" panose="020B0604030504040204" pitchFamily="50" charset="-128"/>
                <a:ea typeface="Meiryo UI" panose="020B0604030504040204" pitchFamily="50" charset="-128"/>
              </a:rPr>
              <a:t>な主体</a:t>
            </a:r>
            <a:r>
              <a:rPr lang="ja-JP" altLang="en-US" sz="1000" u="sng" dirty="0">
                <a:latin typeface="Meiryo UI" panose="020B0604030504040204" pitchFamily="50" charset="-128"/>
                <a:ea typeface="Meiryo UI" panose="020B0604030504040204" pitchFamily="50" charset="-128"/>
              </a:rPr>
              <a:t>の連携・</a:t>
            </a:r>
            <a:r>
              <a:rPr lang="ja-JP" altLang="en-US" sz="1000" u="sng" dirty="0" smtClean="0">
                <a:latin typeface="Meiryo UI" panose="020B0604030504040204" pitchFamily="50" charset="-128"/>
                <a:ea typeface="Meiryo UI" panose="020B0604030504040204" pitchFamily="50" charset="-128"/>
              </a:rPr>
              <a:t>協働により、</a:t>
            </a:r>
            <a:endParaRPr lang="en-US" altLang="ja-JP" sz="1000" u="sng" dirty="0" smtClean="0">
              <a:latin typeface="Meiryo UI" panose="020B0604030504040204" pitchFamily="50" charset="-128"/>
              <a:ea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000" u="sng" dirty="0" smtClean="0">
                <a:latin typeface="Meiryo UI" panose="020B0604030504040204" pitchFamily="50" charset="-128"/>
                <a:ea typeface="Meiryo UI" panose="020B0604030504040204" pitchFamily="50" charset="-128"/>
              </a:rPr>
              <a:t>“</a:t>
            </a:r>
            <a:r>
              <a:rPr lang="ja-JP" altLang="ja-JP" sz="1000" u="sng" dirty="0">
                <a:latin typeface="Meiryo UI" panose="020B0604030504040204" pitchFamily="50" charset="-128"/>
                <a:ea typeface="Meiryo UI" panose="020B0604030504040204" pitchFamily="50" charset="-128"/>
              </a:rPr>
              <a:t>社会全体</a:t>
            </a:r>
            <a:r>
              <a:rPr lang="ja-JP" altLang="en-US" sz="1000" u="sng" dirty="0">
                <a:latin typeface="Meiryo UI" panose="020B0604030504040204" pitchFamily="50" charset="-128"/>
                <a:ea typeface="Meiryo UI" panose="020B0604030504040204" pitchFamily="50" charset="-128"/>
              </a:rPr>
              <a:t>”</a:t>
            </a:r>
            <a:r>
              <a:rPr lang="ja-JP" altLang="ja-JP" sz="1000" u="sng" dirty="0">
                <a:latin typeface="Meiryo UI" panose="020B0604030504040204" pitchFamily="50" charset="-128"/>
                <a:ea typeface="Meiryo UI" panose="020B0604030504040204" pitchFamily="50" charset="-128"/>
              </a:rPr>
              <a:t>で支援していく仕組み</a:t>
            </a:r>
            <a:r>
              <a:rPr lang="ja-JP" altLang="en-US" sz="1000" u="sng" dirty="0">
                <a:latin typeface="Meiryo UI" panose="020B0604030504040204" pitchFamily="50" charset="-128"/>
                <a:ea typeface="Meiryo UI" panose="020B0604030504040204" pitchFamily="50" charset="-128"/>
              </a:rPr>
              <a:t>づくりが</a:t>
            </a:r>
            <a:r>
              <a:rPr lang="ja-JP" altLang="ja-JP" sz="1000" u="sng" dirty="0">
                <a:latin typeface="Meiryo UI" panose="020B0604030504040204" pitchFamily="50" charset="-128"/>
                <a:ea typeface="Meiryo UI" panose="020B0604030504040204" pitchFamily="50" charset="-128"/>
              </a:rPr>
              <a:t>必要</a:t>
            </a:r>
            <a:r>
              <a:rPr lang="ja-JP" altLang="ja-JP" sz="1000" dirty="0" smtClean="0">
                <a:latin typeface="Meiryo UI" panose="020B0604030504040204" pitchFamily="50" charset="-128"/>
                <a:ea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endParaRPr>
          </a:p>
        </p:txBody>
      </p:sp>
      <p:sp>
        <p:nvSpPr>
          <p:cNvPr id="7" name="角丸四角形 6"/>
          <p:cNvSpPr/>
          <p:nvPr/>
        </p:nvSpPr>
        <p:spPr>
          <a:xfrm>
            <a:off x="124178" y="480120"/>
            <a:ext cx="276403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条例制定の背景・必要性</a:t>
            </a:r>
          </a:p>
        </p:txBody>
      </p:sp>
      <p:sp>
        <p:nvSpPr>
          <p:cNvPr id="58" name="二等辺三角形 57"/>
          <p:cNvSpPr/>
          <p:nvPr/>
        </p:nvSpPr>
        <p:spPr>
          <a:xfrm rot="16200000" flipH="1" flipV="1">
            <a:off x="4841579" y="4962633"/>
            <a:ext cx="3312368" cy="252000"/>
          </a:xfrm>
          <a:prstGeom prst="triangle">
            <a:avLst>
              <a:gd name="adj" fmla="val 50648"/>
            </a:avLst>
          </a:prstGeom>
          <a:noFill/>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1" name="Rectangle 4"/>
          <p:cNvSpPr>
            <a:spLocks noChangeArrowheads="1"/>
          </p:cNvSpPr>
          <p:nvPr/>
        </p:nvSpPr>
        <p:spPr bwMode="auto">
          <a:xfrm>
            <a:off x="0" y="-23812"/>
            <a:ext cx="12801600" cy="373476"/>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eaLnBrk="1" hangingPunct="1">
              <a:lnSpc>
                <a:spcPts val="1600"/>
              </a:lnSpc>
            </a:pPr>
            <a:r>
              <a:rPr lang="ja-JP" altLang="en-US" sz="1800" b="1" dirty="0" smtClean="0">
                <a:solidFill>
                  <a:schemeClr val="bg1"/>
                </a:solidFill>
                <a:latin typeface="Meiryo UI" pitchFamily="50" charset="-128"/>
                <a:ea typeface="Meiryo UI" pitchFamily="50" charset="-128"/>
                <a:cs typeface="Meiryo UI" pitchFamily="50" charset="-128"/>
              </a:rPr>
              <a:t>大阪府</a:t>
            </a:r>
            <a:r>
              <a:rPr lang="ja-JP" altLang="en-US" sz="1800" b="1" dirty="0">
                <a:solidFill>
                  <a:schemeClr val="bg1"/>
                </a:solidFill>
                <a:latin typeface="Meiryo UI" pitchFamily="50" charset="-128"/>
                <a:ea typeface="Meiryo UI" pitchFamily="50" charset="-128"/>
                <a:cs typeface="Meiryo UI" pitchFamily="50" charset="-128"/>
              </a:rPr>
              <a:t>健康づくり推進条例</a:t>
            </a:r>
            <a:r>
              <a:rPr lang="ja-JP" altLang="en-US" sz="1800" b="1" dirty="0" smtClean="0">
                <a:solidFill>
                  <a:schemeClr val="bg1"/>
                </a:solidFill>
                <a:latin typeface="Meiryo UI" pitchFamily="50" charset="-128"/>
                <a:ea typeface="Meiryo UI" pitchFamily="50" charset="-128"/>
                <a:cs typeface="Meiryo UI" pitchFamily="50" charset="-128"/>
              </a:rPr>
              <a:t>（案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概要について</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25" name="Text Box 2" descr="《平均寿命》（大阪）男80.23・女86.73 （全国）男80.77・女87.01&#10;《健康寿命》（大阪）男70.46・女72.49 （全国）男71.19・女74.21&#10;">
            <a:extLst>
              <a:ext uri="{FF2B5EF4-FFF2-40B4-BE49-F238E27FC236}">
                <a16:creationId xmlns:a16="http://schemas.microsoft.com/office/drawing/2014/main" xmlns="" id="{8BC605AA-22A7-4813-94DB-768BD602ADF1}"/>
              </a:ext>
            </a:extLst>
          </p:cNvPr>
          <p:cNvSpPr txBox="1">
            <a:spLocks noChangeArrowheads="1"/>
          </p:cNvSpPr>
          <p:nvPr/>
        </p:nvSpPr>
        <p:spPr bwMode="auto">
          <a:xfrm>
            <a:off x="401389" y="1380073"/>
            <a:ext cx="2543027" cy="813301"/>
          </a:xfrm>
          <a:prstGeom prst="rect">
            <a:avLst/>
          </a:prstGeom>
          <a:solidFill>
            <a:srgbClr val="FFFFFF"/>
          </a:solidFill>
          <a:ln w="12700">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ts val="1500"/>
              </a:lnSpc>
              <a:spcBef>
                <a:spcPct val="0"/>
              </a:spcBef>
              <a:spcAft>
                <a:spcPct val="0"/>
              </a:spcAft>
              <a:buClrTx/>
              <a:buSzTx/>
              <a:buFontTx/>
              <a:buNone/>
              <a:tabLst/>
            </a:pP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平均寿命</a:t>
            </a: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（大阪）</a:t>
            </a:r>
            <a:r>
              <a:rPr kumimoji="0" lang="ja-JP" altLang="en-US" sz="9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男</a:t>
            </a:r>
            <a:r>
              <a:rPr kumimoji="0" lang="en-US" altLang="ja-JP" sz="9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80.23</a:t>
            </a:r>
            <a:r>
              <a:rPr kumimoji="0" lang="ja-JP" altLang="en-US" sz="9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・女</a:t>
            </a:r>
            <a:r>
              <a:rPr kumimoji="0" lang="en-US" altLang="ja-JP" sz="9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86.73</a:t>
            </a: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 </a:t>
            </a:r>
            <a:endParaRPr kumimoji="0" lang="en-US" altLang="ja-JP"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p>
            <a:pPr marL="0" marR="0" lvl="0" indent="0" algn="just" defTabSz="914400" rtl="0" eaLnBrk="0" fontAlgn="base" latinLnBrk="0" hangingPunct="0">
              <a:lnSpc>
                <a:spcPts val="1500"/>
              </a:lnSpc>
              <a:spcBef>
                <a:spcPct val="0"/>
              </a:spcBef>
              <a:spcAft>
                <a:spcPct val="0"/>
              </a:spcAft>
              <a:buClrTx/>
              <a:buSzTx/>
              <a:buFontTx/>
              <a:buNone/>
              <a:tabLst/>
            </a:pPr>
            <a:r>
              <a:rPr kumimoji="0" lang="ja-JP" altLang="en-US" sz="900" dirty="0">
                <a:latin typeface="メイリオ" panose="020B0604030504040204" pitchFamily="50" charset="-128"/>
                <a:ea typeface="メイリオ" panose="020B0604030504040204" pitchFamily="50" charset="-128"/>
              </a:rPr>
              <a:t>　</a:t>
            </a:r>
            <a:r>
              <a:rPr kumimoji="0" lang="ja-JP" altLang="en-US" sz="900" dirty="0" smtClean="0">
                <a:latin typeface="メイリオ" panose="020B0604030504040204" pitchFamily="50" charset="-128"/>
                <a:ea typeface="メイリオ" panose="020B0604030504040204" pitchFamily="50" charset="-128"/>
              </a:rPr>
              <a:t>　　　　　</a:t>
            </a:r>
            <a:r>
              <a:rPr kumimoji="0" lang="ja-JP" altLang="en-US"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全国）男</a:t>
            </a: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80.77</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・女</a:t>
            </a: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87.01</a:t>
            </a:r>
          </a:p>
          <a:p>
            <a:pPr marL="0" marR="0" lvl="0" indent="0" algn="just" defTabSz="914400" rtl="0" eaLnBrk="0" fontAlgn="base" latinLnBrk="0" hangingPunct="0">
              <a:lnSpc>
                <a:spcPts val="1500"/>
              </a:lnSpc>
              <a:spcBef>
                <a:spcPct val="0"/>
              </a:spcBef>
              <a:spcAft>
                <a:spcPct val="0"/>
              </a:spcAft>
              <a:buClrTx/>
              <a:buSzTx/>
              <a:buFontTx/>
              <a:buNone/>
              <a:tabLst/>
            </a:pP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健康寿命</a:t>
            </a:r>
            <a:r>
              <a:rPr kumimoji="0" lang="en-US" altLang="ja-JP"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（大阪）</a:t>
            </a:r>
            <a:r>
              <a:rPr kumimoji="0" lang="ja-JP" altLang="en-US" sz="900" b="0" i="0" u="sng"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男</a:t>
            </a:r>
            <a:r>
              <a:rPr kumimoji="0" lang="en-US" altLang="ja-JP" sz="900" b="0" i="0" u="sng"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71.50</a:t>
            </a:r>
            <a:r>
              <a:rPr kumimoji="0" lang="ja-JP" altLang="en-US" sz="900" b="0" i="0" u="sng"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・女</a:t>
            </a:r>
            <a:r>
              <a:rPr kumimoji="0" lang="en-US" altLang="ja-JP" sz="900" b="0" i="0" u="sng"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74.46</a:t>
            </a:r>
            <a:r>
              <a:rPr kumimoji="0" lang="en-US" altLang="ja-JP"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 </a:t>
            </a:r>
          </a:p>
          <a:p>
            <a:pPr marL="0" marR="0" lvl="0" indent="0" algn="just" defTabSz="914400" rtl="0" eaLnBrk="0" fontAlgn="base" latinLnBrk="0" hangingPunct="0">
              <a:lnSpc>
                <a:spcPts val="1500"/>
              </a:lnSpc>
              <a:spcBef>
                <a:spcPct val="0"/>
              </a:spcBef>
              <a:spcAft>
                <a:spcPct val="0"/>
              </a:spcAft>
              <a:buClrTx/>
              <a:buSzTx/>
              <a:buFontTx/>
              <a:buNone/>
              <a:tabLst/>
            </a:pPr>
            <a:r>
              <a:rPr kumimoji="0" lang="ja-JP" altLang="en-US" sz="900" dirty="0">
                <a:latin typeface="メイリオ" panose="020B0604030504040204" pitchFamily="50" charset="-128"/>
                <a:ea typeface="メイリオ" panose="020B0604030504040204" pitchFamily="50" charset="-128"/>
              </a:rPr>
              <a:t>　</a:t>
            </a:r>
            <a:r>
              <a:rPr kumimoji="0" lang="ja-JP" altLang="en-US" sz="900" dirty="0" smtClean="0">
                <a:latin typeface="メイリオ" panose="020B0604030504040204" pitchFamily="50" charset="-128"/>
                <a:ea typeface="メイリオ" panose="020B0604030504040204" pitchFamily="50" charset="-128"/>
              </a:rPr>
              <a:t>　　　　　</a:t>
            </a:r>
            <a:r>
              <a:rPr kumimoji="0" lang="ja-JP" altLang="en-US"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全国）</a:t>
            </a:r>
            <a:r>
              <a:rPr kumimoji="0" lang="ja-JP" altLang="en-US"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男</a:t>
            </a:r>
            <a:r>
              <a:rPr kumimoji="0" lang="en-US" altLang="ja-JP"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72.14</a:t>
            </a:r>
            <a:r>
              <a:rPr kumimoji="0" lang="ja-JP" altLang="en-US"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女</a:t>
            </a:r>
            <a:r>
              <a:rPr kumimoji="0" lang="en-US" altLang="ja-JP"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74.79</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28" name="Text Box 3" descr="《健康格差》男4.6歳・女4.0歳 ＊最も高い自治体と低い自治体の差&#10;&#10;">
            <a:extLst>
              <a:ext uri="{FF2B5EF4-FFF2-40B4-BE49-F238E27FC236}">
                <a16:creationId xmlns:a16="http://schemas.microsoft.com/office/drawing/2014/main" xmlns="" id="{928A6F2E-4871-448D-B004-2F9F9E097D86}"/>
              </a:ext>
            </a:extLst>
          </p:cNvPr>
          <p:cNvSpPr txBox="1">
            <a:spLocks noChangeArrowheads="1"/>
          </p:cNvSpPr>
          <p:nvPr/>
        </p:nvSpPr>
        <p:spPr bwMode="auto">
          <a:xfrm>
            <a:off x="408546" y="2534487"/>
            <a:ext cx="3816000" cy="234951"/>
          </a:xfrm>
          <a:prstGeom prst="rect">
            <a:avLst/>
          </a:prstGeom>
          <a:solidFill>
            <a:srgbClr val="FFFFFF"/>
          </a:solidFill>
          <a:ln w="12700">
            <a:solidFill>
              <a:srgbClr val="000000"/>
            </a:solidFill>
            <a:prstDash val="dash"/>
            <a:miter lim="800000"/>
            <a:headEnd/>
            <a:tailEnd/>
          </a:ln>
        </p:spPr>
        <p:txBody>
          <a:bodyPr vert="horz" wrap="square" lIns="74295" tIns="8890" rIns="36000" bIns="8890" numCol="1" anchor="t" anchorCtr="0" compatLnSpc="1">
            <a:prstTxWarp prst="textNoShape">
              <a:avLst/>
            </a:prstTxWarp>
          </a:bodyPr>
          <a:lstStyle/>
          <a:p>
            <a:pPr marL="0" marR="0" lvl="0" indent="0" algn="just" defTabSz="914400" rtl="0" eaLnBrk="0" fontAlgn="base" latinLnBrk="0" hangingPunct="0">
              <a:lnSpc>
                <a:spcPts val="1700"/>
              </a:lnSpc>
              <a:spcBef>
                <a:spcPct val="0"/>
              </a:spcBef>
              <a:spcAft>
                <a:spcPct val="0"/>
              </a:spcAft>
              <a:buClrTx/>
              <a:buSzTx/>
              <a:buFontTx/>
              <a:buNone/>
              <a:tabLst/>
            </a:pPr>
            <a:r>
              <a:rPr kumimoji="0" lang="en-US" altLang="ja-JP" sz="900" b="0" i="0" u="none" strike="noStrike" cap="none" normalizeH="0" baseline="0" dirty="0" smtClean="0">
                <a:ln>
                  <a:noFill/>
                </a:ln>
                <a:effectLst/>
                <a:latin typeface="メイリオ" panose="020B0604030504040204" pitchFamily="50" charset="-128"/>
                <a:ea typeface="メイリオ" panose="020B0604030504040204" pitchFamily="50" charset="-128"/>
              </a:rPr>
              <a:t>《</a:t>
            </a:r>
            <a:r>
              <a:rPr kumimoji="0" lang="ja-JP" altLang="en-US" sz="900" dirty="0">
                <a:latin typeface="メイリオ" panose="020B0604030504040204" pitchFamily="50" charset="-128"/>
                <a:ea typeface="メイリオ" panose="020B0604030504040204" pitchFamily="50" charset="-128"/>
              </a:rPr>
              <a:t>健康</a:t>
            </a:r>
            <a:r>
              <a:rPr kumimoji="0" lang="ja-JP" altLang="en-US" sz="900" dirty="0" smtClean="0">
                <a:latin typeface="メイリオ" panose="020B0604030504040204" pitchFamily="50" charset="-128"/>
                <a:ea typeface="メイリオ" panose="020B0604030504040204" pitchFamily="50" charset="-128"/>
              </a:rPr>
              <a:t>格差</a:t>
            </a:r>
            <a:r>
              <a:rPr kumimoji="0" lang="en-US" altLang="ja-JP" sz="900" b="0" i="0" u="none" strike="noStrike" cap="none" normalizeH="0" baseline="0" dirty="0" smtClean="0">
                <a:ln>
                  <a:noFill/>
                </a:ln>
                <a:effectLst/>
                <a:latin typeface="メイリオ" panose="020B0604030504040204" pitchFamily="50" charset="-128"/>
                <a:ea typeface="メイリオ" panose="020B0604030504040204" pitchFamily="50" charset="-128"/>
              </a:rPr>
              <a:t>》</a:t>
            </a:r>
            <a:r>
              <a:rPr kumimoji="0" lang="ja-JP" altLang="en-US" sz="900" b="0" i="0" u="sng" strike="noStrike" cap="none" normalizeH="0" baseline="0" dirty="0">
                <a:ln>
                  <a:noFill/>
                </a:ln>
                <a:effectLst/>
                <a:latin typeface="メイリオ" panose="020B0604030504040204" pitchFamily="50" charset="-128"/>
                <a:ea typeface="メイリオ" panose="020B0604030504040204" pitchFamily="50" charset="-128"/>
              </a:rPr>
              <a:t>男</a:t>
            </a:r>
            <a:r>
              <a:rPr kumimoji="0" lang="en-US" altLang="ja-JP" sz="900" b="0" i="0" u="sng" strike="noStrike" cap="none" normalizeH="0" baseline="0" dirty="0">
                <a:ln>
                  <a:noFill/>
                </a:ln>
                <a:effectLst/>
                <a:latin typeface="メイリオ" panose="020B0604030504040204" pitchFamily="50" charset="-128"/>
                <a:ea typeface="メイリオ" panose="020B0604030504040204" pitchFamily="50" charset="-128"/>
              </a:rPr>
              <a:t>4.6</a:t>
            </a:r>
            <a:r>
              <a:rPr kumimoji="0" lang="ja-JP" altLang="en-US" sz="900" b="0" i="0" u="sng" strike="noStrike" cap="none" normalizeH="0" baseline="0" dirty="0">
                <a:ln>
                  <a:noFill/>
                </a:ln>
                <a:effectLst/>
                <a:latin typeface="メイリオ" panose="020B0604030504040204" pitchFamily="50" charset="-128"/>
                <a:ea typeface="メイリオ" panose="020B0604030504040204" pitchFamily="50" charset="-128"/>
              </a:rPr>
              <a:t>歳・女</a:t>
            </a:r>
            <a:r>
              <a:rPr kumimoji="0" lang="en-US" altLang="ja-JP" sz="9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4.0</a:t>
            </a:r>
            <a:r>
              <a:rPr kumimoji="0" lang="ja-JP" altLang="en-US" sz="9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歳</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 </a:t>
            </a:r>
            <a:r>
              <a:rPr kumimoji="0" lang="ja-JP" altLang="en-US"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　最も</a:t>
            </a:r>
            <a:r>
              <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高い自治体と低い自治体の</a:t>
            </a:r>
            <a:r>
              <a:rPr kumimoji="0" lang="ja-JP" altLang="en-US" sz="9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差</a:t>
            </a:r>
            <a:endParaRPr kumimoji="0" lang="ja-JP" altLang="en-US" sz="9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xmlns="" id="{E17B347B-1AA9-4BAF-AEF1-48AB2D03A08F}"/>
              </a:ext>
            </a:extLst>
          </p:cNvPr>
          <p:cNvSpPr txBox="1"/>
          <p:nvPr/>
        </p:nvSpPr>
        <p:spPr>
          <a:xfrm>
            <a:off x="6845870" y="859130"/>
            <a:ext cx="1043240" cy="216000"/>
          </a:xfrm>
          <a:prstGeom prst="rect">
            <a:avLst/>
          </a:prstGeom>
          <a:solidFill>
            <a:schemeClr val="accent6">
              <a:lumMod val="20000"/>
              <a:lumOff val="80000"/>
            </a:schemeClr>
          </a:solidFill>
          <a:ln>
            <a:noFill/>
          </a:ln>
        </p:spPr>
        <p:txBody>
          <a:bodyPr wrap="square" lIns="36000" rIns="36000" rtlCol="0" anchor="ctr">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第１章</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　総則</a:t>
            </a:r>
          </a:p>
        </p:txBody>
      </p:sp>
      <p:sp>
        <p:nvSpPr>
          <p:cNvPr id="22" name="テキスト ボックス 21">
            <a:extLst>
              <a:ext uri="{FF2B5EF4-FFF2-40B4-BE49-F238E27FC236}">
                <a16:creationId xmlns:a16="http://schemas.microsoft.com/office/drawing/2014/main" xmlns="" id="{C78FC0D0-4033-442C-BE58-B3E7C7C29287}"/>
              </a:ext>
            </a:extLst>
          </p:cNvPr>
          <p:cNvSpPr txBox="1"/>
          <p:nvPr/>
        </p:nvSpPr>
        <p:spPr>
          <a:xfrm>
            <a:off x="6844078" y="4008432"/>
            <a:ext cx="2581058" cy="216000"/>
          </a:xfrm>
          <a:prstGeom prst="rect">
            <a:avLst/>
          </a:prstGeom>
          <a:solidFill>
            <a:schemeClr val="accent6">
              <a:lumMod val="20000"/>
              <a:lumOff val="80000"/>
            </a:schemeClr>
          </a:solidFill>
          <a:ln>
            <a:noFill/>
          </a:ln>
        </p:spPr>
        <p:txBody>
          <a:bodyPr wrap="square" lIns="36000" rIns="36000" rtlCol="0" anchor="ctr">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章</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　健康づくりの推進に関する施策</a:t>
            </a:r>
          </a:p>
        </p:txBody>
      </p:sp>
      <p:sp>
        <p:nvSpPr>
          <p:cNvPr id="52" name="テキスト ボックス 51">
            <a:extLst>
              <a:ext uri="{FF2B5EF4-FFF2-40B4-BE49-F238E27FC236}">
                <a16:creationId xmlns:a16="http://schemas.microsoft.com/office/drawing/2014/main" xmlns="" id="{F68EA62A-D8F4-45DD-9732-5173E020D8AD}"/>
              </a:ext>
            </a:extLst>
          </p:cNvPr>
          <p:cNvSpPr txBox="1"/>
          <p:nvPr/>
        </p:nvSpPr>
        <p:spPr>
          <a:xfrm>
            <a:off x="6856628" y="5645566"/>
            <a:ext cx="2136460" cy="216000"/>
          </a:xfrm>
          <a:prstGeom prst="rect">
            <a:avLst/>
          </a:prstGeom>
          <a:solidFill>
            <a:schemeClr val="accent6">
              <a:lumMod val="20000"/>
              <a:lumOff val="80000"/>
            </a:schemeClr>
          </a:solidFill>
          <a:ln>
            <a:noFill/>
          </a:ln>
        </p:spPr>
        <p:txBody>
          <a:bodyPr wrap="square" lIns="36000" rIns="36000" rtlCol="0" anchor="ctr">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章</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推進の体制及び方策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9">
            <a:extLst>
              <a:ext uri="{FF2B5EF4-FFF2-40B4-BE49-F238E27FC236}">
                <a16:creationId xmlns:a16="http://schemas.microsoft.com/office/drawing/2014/main" xmlns="" id="{12B35F04-A9DE-40A7-9AFE-9630A212F153}"/>
              </a:ext>
            </a:extLst>
          </p:cNvPr>
          <p:cNvSpPr/>
          <p:nvPr/>
        </p:nvSpPr>
        <p:spPr>
          <a:xfrm>
            <a:off x="6685625" y="8256984"/>
            <a:ext cx="2710936"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制定</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に</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向けた</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スケジュール</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67" name="正方形/長方形 66">
            <a:extLst>
              <a:ext uri="{FF2B5EF4-FFF2-40B4-BE49-F238E27FC236}">
                <a16:creationId xmlns:a16="http://schemas.microsoft.com/office/drawing/2014/main" xmlns="" id="{F64A5CF2-1E09-417E-B73B-27FC0C0B28C9}"/>
              </a:ext>
            </a:extLst>
          </p:cNvPr>
          <p:cNvSpPr/>
          <p:nvPr/>
        </p:nvSpPr>
        <p:spPr>
          <a:xfrm>
            <a:off x="6688921" y="8599230"/>
            <a:ext cx="5930757" cy="900000"/>
          </a:xfrm>
          <a:prstGeom prst="rect">
            <a:avLst/>
          </a:prstGeom>
          <a:ln w="6350">
            <a:solidFill>
              <a:schemeClr val="tx2">
                <a:lumMod val="50000"/>
              </a:schemeClr>
            </a:solidFill>
            <a:prstDash val="lgDash"/>
          </a:ln>
        </p:spPr>
        <p:style>
          <a:lnRef idx="2">
            <a:schemeClr val="dk1"/>
          </a:lnRef>
          <a:fillRef idx="1">
            <a:schemeClr val="lt1"/>
          </a:fillRef>
          <a:effectRef idx="0">
            <a:schemeClr val="dk1"/>
          </a:effectRef>
          <a:fontRef idx="minor">
            <a:schemeClr val="dk1"/>
          </a:fontRef>
        </p:style>
        <p:txBody>
          <a:bodyPr wrap="square" anchor="ctr">
            <a:spAutoFit/>
          </a:bodyPr>
          <a:lstStyle/>
          <a:p>
            <a:pPr>
              <a:lnSpc>
                <a:spcPts val="2100"/>
              </a:lnSpc>
            </a:pP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7</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30</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日 </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大阪府</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地域職域</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連携推進協</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議会</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（大阪府附属機関条例に基づく）の開催</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8</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10</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日</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8</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日</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：パブリックコメント</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の実施</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4</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日現在</a:t>
            </a:r>
            <a:r>
              <a:rPr lang="ja-JP" altLang="en-US"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11</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名</a:t>
            </a:r>
            <a:r>
              <a:rPr lang="ja-JP" altLang="en-US"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延べ</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12</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件）、総論</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3</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件・喫煙</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7</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件・飲酒</a:t>
            </a:r>
            <a:r>
              <a:rPr lang="en-US" altLang="ja-JP"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a:t>
            </a:r>
            <a:r>
              <a:rPr lang="ja-JP" altLang="en-US" sz="10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件</a:t>
            </a:r>
            <a:endParaRPr lang="en-US" altLang="ja-JP"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2100"/>
              </a:lnSpc>
              <a:spcAft>
                <a:spcPts val="0"/>
              </a:spcAft>
            </a:pP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月　　：</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9</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月議会（前半）に条例案</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を</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提出</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予定</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8" name="正方形/長方形 37"/>
          <p:cNvSpPr/>
          <p:nvPr/>
        </p:nvSpPr>
        <p:spPr>
          <a:xfrm>
            <a:off x="92559" y="5439529"/>
            <a:ext cx="6192000" cy="4068000"/>
          </a:xfrm>
          <a:prstGeom prst="rect">
            <a:avLst/>
          </a:prstGeom>
          <a:ln w="12700"/>
        </p:spPr>
        <p:style>
          <a:lnRef idx="2">
            <a:schemeClr val="accent1"/>
          </a:lnRef>
          <a:fillRef idx="1">
            <a:schemeClr val="lt1"/>
          </a:fillRef>
          <a:effectRef idx="0">
            <a:schemeClr val="accent1"/>
          </a:effectRef>
          <a:fontRef idx="minor">
            <a:schemeClr val="dk1"/>
          </a:fontRef>
        </p:style>
        <p:txBody>
          <a:bodyPr rIns="0" rtlCol="0" anchor="t" anchorCtr="0"/>
          <a:lstStyle/>
          <a:p>
            <a:pPr>
              <a:lnSpc>
                <a:spcPts val="200"/>
              </a:lnSpc>
            </a:pPr>
            <a:endParaRPr lang="en-US" altLang="ja-JP" sz="1200" b="1" dirty="0">
              <a:latin typeface="Meiryo UI" panose="020B0604030504040204" pitchFamily="50" charset="-128"/>
              <a:ea typeface="Meiryo UI" panose="020B0604030504040204" pitchFamily="50" charset="-128"/>
            </a:endParaRPr>
          </a:p>
          <a:p>
            <a:pPr>
              <a:lnSpc>
                <a:spcPct val="150000"/>
              </a:lnSpc>
            </a:pPr>
            <a:r>
              <a:rPr lang="ja-JP" altLang="en-US" sz="1200" b="1" dirty="0">
                <a:latin typeface="Meiryo UI" panose="020B0604030504040204" pitchFamily="50" charset="-128"/>
                <a:ea typeface="Meiryo UI" panose="020B0604030504040204" pitchFamily="50" charset="-128"/>
              </a:rPr>
              <a:t>１ </a:t>
            </a:r>
            <a:r>
              <a:rPr lang="ja-JP" altLang="en-US" sz="1200" b="1" u="sng" dirty="0">
                <a:latin typeface="Meiryo UI" panose="020B0604030504040204" pitchFamily="50" charset="-128"/>
                <a:ea typeface="Meiryo UI" panose="020B0604030504040204" pitchFamily="50" charset="-128"/>
              </a:rPr>
              <a:t>健康づくり関連</a:t>
            </a:r>
            <a:r>
              <a:rPr lang="en-US" altLang="ja-JP" sz="1200" b="1" u="sng" dirty="0">
                <a:latin typeface="Meiryo UI" panose="020B0604030504040204" pitchFamily="50" charset="-128"/>
                <a:ea typeface="Meiryo UI" panose="020B0604030504040204" pitchFamily="50" charset="-128"/>
              </a:rPr>
              <a:t>3</a:t>
            </a:r>
            <a:r>
              <a:rPr lang="ja-JP" altLang="en-US" sz="1200" b="1" u="sng" dirty="0">
                <a:latin typeface="Meiryo UI" panose="020B0604030504040204" pitchFamily="50" charset="-128"/>
                <a:ea typeface="Meiryo UI" panose="020B0604030504040204" pitchFamily="50" charset="-128"/>
              </a:rPr>
              <a:t>計画の総合的・一体的な</a:t>
            </a:r>
            <a:r>
              <a:rPr lang="ja-JP" altLang="en-US" sz="1200" b="1" u="sng" dirty="0" smtClean="0">
                <a:latin typeface="Meiryo UI" panose="020B0604030504040204" pitchFamily="50" charset="-128"/>
                <a:ea typeface="Meiryo UI" panose="020B0604030504040204" pitchFamily="50" charset="-128"/>
              </a:rPr>
              <a:t>推進　</a:t>
            </a:r>
            <a:r>
              <a:rPr lang="en-US" altLang="ja-JP" sz="900" b="1" u="sng" dirty="0" smtClean="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主に第</a:t>
            </a:r>
            <a:r>
              <a:rPr lang="en-US" altLang="ja-JP" sz="900" b="1" u="sng" dirty="0" smtClean="0">
                <a:latin typeface="Meiryo UI" panose="020B0604030504040204" pitchFamily="50" charset="-128"/>
                <a:ea typeface="Meiryo UI" panose="020B0604030504040204" pitchFamily="50" charset="-128"/>
              </a:rPr>
              <a:t>12</a:t>
            </a:r>
            <a:r>
              <a:rPr lang="ja-JP" altLang="en-US" sz="900" b="1" u="sng" dirty="0" smtClean="0">
                <a:latin typeface="Meiryo UI" panose="020B0604030504040204" pitchFamily="50" charset="-128"/>
                <a:ea typeface="Meiryo UI" panose="020B0604030504040204" pitchFamily="50" charset="-128"/>
              </a:rPr>
              <a:t>条～第</a:t>
            </a:r>
            <a:r>
              <a:rPr lang="en-US" altLang="ja-JP" sz="900" b="1" u="sng" dirty="0" smtClean="0">
                <a:latin typeface="Meiryo UI" panose="020B0604030504040204" pitchFamily="50" charset="-128"/>
                <a:ea typeface="Meiryo UI" panose="020B0604030504040204" pitchFamily="50" charset="-128"/>
              </a:rPr>
              <a:t>16</a:t>
            </a:r>
            <a:r>
              <a:rPr lang="ja-JP" altLang="en-US" sz="900" b="1" u="sng" dirty="0" smtClean="0">
                <a:latin typeface="Meiryo UI" panose="020B0604030504040204" pitchFamily="50" charset="-128"/>
                <a:ea typeface="Meiryo UI" panose="020B0604030504040204" pitchFamily="50" charset="-128"/>
              </a:rPr>
              <a:t>条</a:t>
            </a:r>
            <a:r>
              <a:rPr lang="en-US" altLang="ja-JP" sz="900" b="1" u="sng" dirty="0" smtClean="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 </a:t>
            </a:r>
            <a:endParaRPr lang="ja-JP" altLang="ja-JP" sz="900" b="1" u="sng" dirty="0">
              <a:latin typeface="Meiryo UI" panose="020B0604030504040204" pitchFamily="50" charset="-128"/>
              <a:ea typeface="Meiryo UI" panose="020B0604030504040204" pitchFamily="50" charset="-128"/>
            </a:endParaRPr>
          </a:p>
          <a:p>
            <a:pPr>
              <a:lnSpc>
                <a:spcPct val="150000"/>
              </a:lnSpc>
            </a:pPr>
            <a:endParaRPr lang="ja-JP" altLang="ja-JP" sz="1200" b="1" u="sng" dirty="0">
              <a:latin typeface="Meiryo UI" panose="020B0604030504040204" pitchFamily="50" charset="-128"/>
              <a:ea typeface="Meiryo UI" panose="020B0604030504040204" pitchFamily="50" charset="-128"/>
            </a:endParaRPr>
          </a:p>
          <a:p>
            <a:pPr algn="just">
              <a:lnSpc>
                <a:spcPct val="150000"/>
              </a:lnSpc>
              <a:spcAft>
                <a:spcPts val="0"/>
              </a:spcAft>
            </a:pPr>
            <a:endParaRPr lang="en-US" altLang="ja-JP" sz="1200" b="1"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gn="just">
              <a:lnSpc>
                <a:spcPts val="1400"/>
              </a:lnSpc>
              <a:spcAft>
                <a:spcPts val="0"/>
              </a:spcAft>
            </a:pPr>
            <a:endParaRPr lang="en-US" altLang="ja-JP" sz="1200" b="1"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gn="just">
              <a:lnSpc>
                <a:spcPct val="150000"/>
              </a:lnSpc>
              <a:spcAft>
                <a:spcPts val="0"/>
              </a:spcAft>
            </a:pPr>
            <a:r>
              <a:rPr lang="ja-JP" altLang="en-US" sz="1200" b="1" kern="100" dirty="0" smtClean="0">
                <a:latin typeface="Meiryo UI" panose="020B0604030504040204" pitchFamily="50" charset="-128"/>
                <a:ea typeface="Meiryo UI" panose="020B0604030504040204" pitchFamily="50" charset="-128"/>
                <a:cs typeface="Microsoft Himalaya" panose="01010100010101010101" pitchFamily="2" charset="0"/>
              </a:rPr>
              <a:t>２ </a:t>
            </a:r>
            <a:r>
              <a:rPr lang="ja-JP" altLang="ja-JP" sz="1200" b="1" u="sng" kern="100" dirty="0">
                <a:latin typeface="Meiryo UI" panose="020B0604030504040204" pitchFamily="50" charset="-128"/>
                <a:ea typeface="Meiryo UI" panose="020B0604030504040204" pitchFamily="50" charset="-128"/>
                <a:cs typeface="Microsoft Himalaya" panose="01010100010101010101" pitchFamily="2" charset="0"/>
              </a:rPr>
              <a:t>多様な主体</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の役割の明確化と</a:t>
            </a:r>
            <a:r>
              <a:rPr lang="ja-JP" altLang="ja-JP" sz="1200" b="1" u="sng" kern="100" dirty="0" smtClean="0">
                <a:latin typeface="Meiryo UI" panose="020B0604030504040204" pitchFamily="50" charset="-128"/>
                <a:ea typeface="Meiryo UI" panose="020B0604030504040204" pitchFamily="50" charset="-128"/>
                <a:cs typeface="Microsoft Himalaya" panose="01010100010101010101" pitchFamily="2" charset="0"/>
              </a:rPr>
              <a:t>連携</a:t>
            </a:r>
            <a:r>
              <a:rPr lang="ja-JP" altLang="ja-JP" sz="1200" b="1" u="sng" kern="100" dirty="0">
                <a:latin typeface="Meiryo UI" panose="020B0604030504040204" pitchFamily="50" charset="-128"/>
                <a:ea typeface="Meiryo UI" panose="020B0604030504040204" pitchFamily="50" charset="-128"/>
                <a:cs typeface="Microsoft Himalaya" panose="01010100010101010101" pitchFamily="2" charset="0"/>
              </a:rPr>
              <a:t>・協働による“オール大阪体制”の</a:t>
            </a:r>
            <a:r>
              <a:rPr lang="ja-JP" altLang="ja-JP" sz="1200" b="1" u="sng" kern="100" dirty="0" smtClean="0">
                <a:latin typeface="Meiryo UI" panose="020B0604030504040204" pitchFamily="50" charset="-128"/>
                <a:ea typeface="Meiryo UI" panose="020B0604030504040204" pitchFamily="50" charset="-128"/>
                <a:cs typeface="Microsoft Himalaya" panose="01010100010101010101" pitchFamily="2" charset="0"/>
              </a:rPr>
              <a:t>構築</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　</a:t>
            </a:r>
            <a:r>
              <a:rPr lang="en-US" altLang="ja-JP" sz="900" b="1" u="sng" kern="100" dirty="0" smtClean="0">
                <a:latin typeface="Meiryo UI" panose="020B0604030504040204" pitchFamily="50" charset="-128"/>
                <a:ea typeface="Meiryo UI" panose="020B0604030504040204" pitchFamily="50" charset="-128"/>
                <a:cs typeface="Microsoft Himalaya" panose="01010100010101010101" pitchFamily="2" charset="0"/>
              </a:rPr>
              <a:t>《</a:t>
            </a:r>
            <a:r>
              <a:rPr lang="ja-JP" altLang="en-US" sz="900" b="1" u="sng" dirty="0" smtClean="0">
                <a:latin typeface="Meiryo UI" panose="020B0604030504040204" pitchFamily="50" charset="-128"/>
                <a:ea typeface="Meiryo UI" panose="020B0604030504040204" pitchFamily="50" charset="-128"/>
              </a:rPr>
              <a:t>主に第４条</a:t>
            </a:r>
            <a:r>
              <a:rPr lang="ja-JP" altLang="en-US" sz="900" b="1" u="sng" dirty="0">
                <a:latin typeface="Meiryo UI" panose="020B0604030504040204" pitchFamily="50" charset="-128"/>
                <a:ea typeface="Meiryo UI" panose="020B0604030504040204" pitchFamily="50" charset="-128"/>
              </a:rPr>
              <a:t>～第</a:t>
            </a:r>
            <a:r>
              <a:rPr lang="en-US" altLang="ja-JP" sz="900" b="1" u="sng" dirty="0" smtClean="0">
                <a:latin typeface="Meiryo UI" panose="020B0604030504040204" pitchFamily="50" charset="-128"/>
                <a:ea typeface="Meiryo UI" panose="020B0604030504040204" pitchFamily="50" charset="-128"/>
              </a:rPr>
              <a:t>11</a:t>
            </a:r>
            <a:r>
              <a:rPr lang="ja-JP" altLang="en-US" sz="900" b="1" u="sng" dirty="0" smtClean="0">
                <a:latin typeface="Meiryo UI" panose="020B0604030504040204" pitchFamily="50" charset="-128"/>
                <a:ea typeface="Meiryo UI" panose="020B0604030504040204" pitchFamily="50" charset="-128"/>
              </a:rPr>
              <a:t>条</a:t>
            </a:r>
            <a:r>
              <a:rPr lang="en-US" altLang="ja-JP" sz="900" b="1" u="sng" dirty="0" smtClean="0">
                <a:latin typeface="Meiryo UI" panose="020B0604030504040204" pitchFamily="50" charset="-128"/>
                <a:ea typeface="Meiryo UI" panose="020B0604030504040204" pitchFamily="50" charset="-128"/>
              </a:rPr>
              <a:t>》</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　</a:t>
            </a:r>
            <a:endParaRPr lang="ja-JP" altLang="ja-JP" sz="1200" b="1" kern="100" dirty="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r>
              <a:rPr lang="ja-JP" altLang="en-US" sz="1100" kern="100" dirty="0">
                <a:latin typeface="Meiryo UI" panose="020B0604030504040204" pitchFamily="50" charset="-128"/>
                <a:ea typeface="Meiryo UI" panose="020B0604030504040204" pitchFamily="50" charset="-128"/>
                <a:cs typeface="Microsoft Himalaya" panose="01010100010101010101" pitchFamily="2" charset="0"/>
              </a:rPr>
              <a:t>　</a:t>
            </a:r>
            <a:endParaRPr lang="en-US" altLang="ja-JP" sz="1050" dirty="0">
              <a:latin typeface="Meiryo UI" panose="020B0604030504040204" pitchFamily="50" charset="-128"/>
              <a:ea typeface="Meiryo UI" panose="020B0604030504040204" pitchFamily="50" charset="-128"/>
            </a:endParaRPr>
          </a:p>
          <a:p>
            <a:pPr algn="just">
              <a:lnSpc>
                <a:spcPct val="150000"/>
              </a:lnSpc>
              <a:spcAft>
                <a:spcPts val="0"/>
              </a:spcAft>
            </a:pPr>
            <a:endParaRPr lang="en-US" altLang="ja-JP" sz="1200" b="1"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gn="just">
              <a:lnSpc>
                <a:spcPct val="150000"/>
              </a:lnSpc>
            </a:pPr>
            <a:r>
              <a:rPr lang="ja-JP" altLang="en-US" sz="1200" b="1" kern="100" dirty="0">
                <a:latin typeface="Meiryo UI" panose="020B0604030504040204" pitchFamily="50" charset="-128"/>
                <a:ea typeface="Meiryo UI" panose="020B0604030504040204" pitchFamily="50" charset="-128"/>
                <a:cs typeface="Microsoft Himalaya" panose="01010100010101010101" pitchFamily="2" charset="0"/>
              </a:rPr>
              <a:t>３</a:t>
            </a:r>
            <a:r>
              <a:rPr lang="en-US" altLang="ja-JP" sz="1200" b="1" kern="100" dirty="0">
                <a:latin typeface="Meiryo UI" panose="020B0604030504040204" pitchFamily="50" charset="-128"/>
                <a:ea typeface="Meiryo UI" panose="020B0604030504040204" pitchFamily="50" charset="-128"/>
                <a:cs typeface="Microsoft Himalaya" panose="01010100010101010101" pitchFamily="2" charset="0"/>
              </a:rPr>
              <a:t> </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大阪の特徴</a:t>
            </a:r>
            <a:r>
              <a:rPr lang="en-US" altLang="ja-JP" sz="1200" b="1" u="sng" kern="100" dirty="0" smtClean="0">
                <a:latin typeface="Meiryo UI" panose="020B0604030504040204" pitchFamily="50" charset="-128"/>
                <a:ea typeface="Meiryo UI" panose="020B0604030504040204" pitchFamily="50" charset="-128"/>
                <a:cs typeface="Microsoft Himalaya" panose="01010100010101010101" pitchFamily="2" charset="0"/>
              </a:rPr>
              <a:t>(</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強み</a:t>
            </a:r>
            <a:r>
              <a:rPr lang="en-US" altLang="ja-JP" sz="1200" b="1" u="sng" kern="100" dirty="0" smtClean="0">
                <a:latin typeface="Meiryo UI" panose="020B0604030504040204" pitchFamily="50" charset="-128"/>
                <a:ea typeface="Meiryo UI" panose="020B0604030504040204" pitchFamily="50" charset="-128"/>
                <a:cs typeface="Microsoft Himalaya" panose="01010100010101010101" pitchFamily="2" charset="0"/>
              </a:rPr>
              <a:t>)</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を活かした取組みの推進</a:t>
            </a:r>
            <a:r>
              <a:rPr lang="ja-JP" altLang="en-US" sz="1200" b="1" u="sng" kern="100" dirty="0">
                <a:latin typeface="Meiryo UI" panose="020B0604030504040204" pitchFamily="50" charset="-128"/>
                <a:ea typeface="Meiryo UI" panose="020B0604030504040204" pitchFamily="50" charset="-128"/>
                <a:cs typeface="Microsoft Himalaya" panose="01010100010101010101" pitchFamily="2" charset="0"/>
              </a:rPr>
              <a:t>　</a:t>
            </a:r>
            <a:r>
              <a:rPr lang="en-US" altLang="ja-JP" sz="900" b="1" u="sng"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主</a:t>
            </a:r>
            <a:r>
              <a:rPr lang="ja-JP" altLang="en-US" sz="900" b="1" u="sng" dirty="0" smtClean="0">
                <a:latin typeface="Meiryo UI" panose="020B0604030504040204" pitchFamily="50" charset="-128"/>
                <a:ea typeface="Meiryo UI" panose="020B0604030504040204" pitchFamily="50" charset="-128"/>
              </a:rPr>
              <a:t>に第４条、第</a:t>
            </a:r>
            <a:r>
              <a:rPr lang="en-US" altLang="ja-JP" sz="900" b="1" u="sng" dirty="0" smtClean="0">
                <a:latin typeface="Meiryo UI" panose="020B0604030504040204" pitchFamily="50" charset="-128"/>
                <a:ea typeface="Meiryo UI" panose="020B0604030504040204" pitchFamily="50" charset="-128"/>
              </a:rPr>
              <a:t>11</a:t>
            </a:r>
            <a:r>
              <a:rPr lang="ja-JP" altLang="en-US" sz="900" b="1" u="sng" dirty="0" smtClean="0">
                <a:latin typeface="Meiryo UI" panose="020B0604030504040204" pitchFamily="50" charset="-128"/>
                <a:ea typeface="Meiryo UI" panose="020B0604030504040204" pitchFamily="50" charset="-128"/>
              </a:rPr>
              <a:t>条</a:t>
            </a:r>
            <a:r>
              <a:rPr lang="en-US" altLang="ja-JP" sz="900" b="1" u="sng" dirty="0" smtClean="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 </a:t>
            </a:r>
            <a:endParaRPr lang="ja-JP" altLang="ja-JP" sz="900" b="1" u="sng" kern="100" dirty="0">
              <a:latin typeface="Meiryo UI" panose="020B0604030504040204" pitchFamily="50" charset="-128"/>
              <a:ea typeface="Meiryo UI" panose="020B0604030504040204" pitchFamily="50" charset="-128"/>
              <a:cs typeface="Microsoft Himalaya" panose="01010100010101010101" pitchFamily="2" charset="0"/>
            </a:endParaRPr>
          </a:p>
          <a:p>
            <a:pPr algn="just">
              <a:lnSpc>
                <a:spcPct val="150000"/>
              </a:lnSpc>
              <a:spcAft>
                <a:spcPts val="0"/>
              </a:spcAft>
            </a:pPr>
            <a:endParaRPr lang="en-US" altLang="ja-JP" sz="1400" b="1" kern="100" dirty="0">
              <a:latin typeface="Meiryo UI" panose="020B0604030504040204" pitchFamily="50" charset="-128"/>
              <a:ea typeface="Meiryo UI" panose="020B0604030504040204" pitchFamily="50" charset="-128"/>
              <a:cs typeface="Microsoft Himalaya" panose="01010100010101010101" pitchFamily="2" charset="0"/>
            </a:endParaRPr>
          </a:p>
          <a:p>
            <a:pPr algn="just">
              <a:lnSpc>
                <a:spcPts val="1400"/>
              </a:lnSpc>
              <a:spcAft>
                <a:spcPts val="0"/>
              </a:spcAft>
            </a:pPr>
            <a:endParaRPr lang="en-US" altLang="ja-JP" sz="1200" b="1"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gn="just">
              <a:lnSpc>
                <a:spcPct val="150000"/>
              </a:lnSpc>
              <a:spcAft>
                <a:spcPts val="0"/>
              </a:spcAft>
            </a:pPr>
            <a:r>
              <a:rPr lang="ja-JP" altLang="en-US" sz="1200" b="1" kern="100" dirty="0" smtClean="0">
                <a:latin typeface="Meiryo UI" panose="020B0604030504040204" pitchFamily="50" charset="-128"/>
                <a:ea typeface="Meiryo UI" panose="020B0604030504040204" pitchFamily="50" charset="-128"/>
                <a:cs typeface="Microsoft Himalaya" panose="01010100010101010101" pitchFamily="2" charset="0"/>
              </a:rPr>
              <a:t>４</a:t>
            </a:r>
            <a:r>
              <a:rPr lang="en-US" altLang="ja-JP" sz="1200" b="1" kern="100" dirty="0" smtClean="0">
                <a:latin typeface="Meiryo UI" panose="020B0604030504040204" pitchFamily="50" charset="-128"/>
                <a:ea typeface="Meiryo UI" panose="020B0604030504040204" pitchFamily="50" charset="-128"/>
                <a:cs typeface="Microsoft Himalaya" panose="01010100010101010101" pitchFamily="2" charset="0"/>
              </a:rPr>
              <a:t> </a:t>
            </a:r>
            <a:r>
              <a:rPr lang="ja-JP" altLang="ja-JP" sz="1200" b="1" u="sng" kern="100" dirty="0">
                <a:latin typeface="Meiryo UI" panose="020B0604030504040204" pitchFamily="50" charset="-128"/>
                <a:ea typeface="Meiryo UI" panose="020B0604030504040204" pitchFamily="50" charset="-128"/>
                <a:cs typeface="Microsoft Himalaya" panose="01010100010101010101" pitchFamily="2" charset="0"/>
              </a:rPr>
              <a:t>府民の健康づくりの普及啓発</a:t>
            </a:r>
            <a:r>
              <a:rPr lang="ja-JP" altLang="ja-JP" sz="1200" b="1" u="sng" kern="100" dirty="0" smtClean="0">
                <a:latin typeface="Meiryo UI" panose="020B0604030504040204" pitchFamily="50" charset="-128"/>
                <a:ea typeface="Meiryo UI" panose="020B0604030504040204" pitchFamily="50" charset="-128"/>
                <a:cs typeface="Microsoft Himalaya" panose="01010100010101010101" pitchFamily="2" charset="0"/>
              </a:rPr>
              <a:t>と</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気</a:t>
            </a:r>
            <a:r>
              <a:rPr lang="ja-JP" altLang="ja-JP" sz="1200" b="1" u="sng" kern="100" dirty="0" smtClean="0">
                <a:latin typeface="Meiryo UI" panose="020B0604030504040204" pitchFamily="50" charset="-128"/>
                <a:ea typeface="Meiryo UI" panose="020B0604030504040204" pitchFamily="50" charset="-128"/>
                <a:cs typeface="Microsoft Himalaya" panose="01010100010101010101" pitchFamily="2" charset="0"/>
              </a:rPr>
              <a:t>運醸成</a:t>
            </a:r>
            <a:r>
              <a:rPr lang="ja-JP" altLang="en-US" sz="1200" b="1" u="sng" kern="100" dirty="0" smtClean="0">
                <a:latin typeface="Meiryo UI" panose="020B0604030504040204" pitchFamily="50" charset="-128"/>
                <a:ea typeface="Meiryo UI" panose="020B0604030504040204" pitchFamily="50" charset="-128"/>
                <a:cs typeface="Microsoft Himalaya" panose="01010100010101010101" pitchFamily="2" charset="0"/>
              </a:rPr>
              <a:t>　</a:t>
            </a:r>
            <a:r>
              <a:rPr lang="en-US" altLang="ja-JP" sz="900" b="1" u="sng" dirty="0" smtClean="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主に第</a:t>
            </a:r>
            <a:r>
              <a:rPr lang="en-US" altLang="ja-JP" sz="900" b="1" u="sng" dirty="0" smtClean="0">
                <a:latin typeface="Meiryo UI" panose="020B0604030504040204" pitchFamily="50" charset="-128"/>
                <a:ea typeface="Meiryo UI" panose="020B0604030504040204" pitchFamily="50" charset="-128"/>
              </a:rPr>
              <a:t>17</a:t>
            </a:r>
            <a:r>
              <a:rPr lang="ja-JP" altLang="en-US" sz="900" b="1" u="sng" dirty="0" smtClean="0">
                <a:latin typeface="Meiryo UI" panose="020B0604030504040204" pitchFamily="50" charset="-128"/>
                <a:ea typeface="Meiryo UI" panose="020B0604030504040204" pitchFamily="50" charset="-128"/>
              </a:rPr>
              <a:t>条</a:t>
            </a:r>
            <a:r>
              <a:rPr lang="ja-JP" altLang="en-US" sz="900" b="1" u="sng" dirty="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第</a:t>
            </a:r>
            <a:r>
              <a:rPr lang="en-US" altLang="ja-JP" sz="900" b="1" u="sng" dirty="0" smtClean="0">
                <a:latin typeface="Meiryo UI" panose="020B0604030504040204" pitchFamily="50" charset="-128"/>
                <a:ea typeface="Meiryo UI" panose="020B0604030504040204" pitchFamily="50" charset="-128"/>
              </a:rPr>
              <a:t>21</a:t>
            </a:r>
            <a:r>
              <a:rPr lang="ja-JP" altLang="en-US" sz="900" b="1" u="sng" dirty="0" smtClean="0">
                <a:latin typeface="Meiryo UI" panose="020B0604030504040204" pitchFamily="50" charset="-128"/>
                <a:ea typeface="Meiryo UI" panose="020B0604030504040204" pitchFamily="50" charset="-128"/>
              </a:rPr>
              <a:t>条</a:t>
            </a:r>
            <a:r>
              <a:rPr lang="en-US" altLang="ja-JP" sz="900" b="1" u="sng" dirty="0" smtClean="0">
                <a:latin typeface="Meiryo UI" panose="020B0604030504040204" pitchFamily="50" charset="-128"/>
                <a:ea typeface="Meiryo UI" panose="020B0604030504040204" pitchFamily="50" charset="-128"/>
              </a:rPr>
              <a:t>》</a:t>
            </a:r>
            <a:r>
              <a:rPr lang="ja-JP" altLang="en-US" sz="900" b="1" u="sng" dirty="0" smtClean="0">
                <a:latin typeface="Meiryo UI" panose="020B0604030504040204" pitchFamily="50" charset="-128"/>
                <a:ea typeface="Meiryo UI" panose="020B0604030504040204" pitchFamily="50" charset="-128"/>
              </a:rPr>
              <a:t> </a:t>
            </a:r>
            <a:endParaRPr lang="ja-JP" altLang="ja-JP" sz="900" b="1" u="sng" kern="100" dirty="0">
              <a:latin typeface="Meiryo UI" panose="020B0604030504040204" pitchFamily="50" charset="-128"/>
              <a:ea typeface="Meiryo UI" panose="020B0604030504040204" pitchFamily="50" charset="-128"/>
              <a:cs typeface="Microsoft Himalaya" panose="01010100010101010101" pitchFamily="2" charset="0"/>
            </a:endParaRPr>
          </a:p>
          <a:p>
            <a:pPr marL="182563" indent="-182563" algn="just">
              <a:lnSpc>
                <a:spcPct val="150000"/>
              </a:lnSpc>
              <a:spcAft>
                <a:spcPts val="0"/>
              </a:spcAft>
            </a:pPr>
            <a:r>
              <a:rPr lang="ja-JP" altLang="ja-JP" sz="1050" kern="100" dirty="0">
                <a:latin typeface="Meiryo UI" panose="020B0604030504040204" pitchFamily="50" charset="-128"/>
                <a:ea typeface="Meiryo UI" panose="020B0604030504040204" pitchFamily="50" charset="-128"/>
                <a:cs typeface="Microsoft Himalaya" panose="01010100010101010101" pitchFamily="2" charset="0"/>
              </a:rPr>
              <a:t>　</a:t>
            </a:r>
            <a:endParaRPr lang="en-US" altLang="ja-JP" sz="105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p>
          <a:p>
            <a:endParaRPr lang="en-US" altLang="ja-JP" sz="1000" dirty="0">
              <a:latin typeface="Meiryo UI" panose="020B0604030504040204" pitchFamily="50" charset="-128"/>
              <a:ea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現在</a:t>
            </a:r>
            <a:r>
              <a:rPr lang="ja-JP" altLang="en-US" sz="900" dirty="0">
                <a:latin typeface="Meiryo UI" panose="020B0604030504040204" pitchFamily="50" charset="-128"/>
                <a:ea typeface="Meiryo UI" panose="020B0604030504040204" pitchFamily="50" charset="-128"/>
              </a:rPr>
              <a:t>、大阪・関西への</a:t>
            </a:r>
            <a:r>
              <a:rPr lang="en-US" altLang="ja-JP" sz="900" dirty="0">
                <a:latin typeface="Meiryo UI" panose="020B0604030504040204" pitchFamily="50" charset="-128"/>
                <a:ea typeface="Meiryo UI" panose="020B0604030504040204" pitchFamily="50" charset="-128"/>
              </a:rPr>
              <a:t>2025</a:t>
            </a:r>
            <a:r>
              <a:rPr lang="ja-JP" altLang="en-US" sz="900" dirty="0">
                <a:latin typeface="Meiryo UI" panose="020B0604030504040204" pitchFamily="50" charset="-128"/>
                <a:ea typeface="Meiryo UI" panose="020B0604030504040204" pitchFamily="50" charset="-128"/>
              </a:rPr>
              <a:t>年万博（重点テーマ「いのち・健康」</a:t>
            </a:r>
            <a:r>
              <a:rPr lang="ja-JP" altLang="en-US" sz="900" dirty="0" smtClean="0">
                <a:latin typeface="Meiryo UI" panose="020B0604030504040204" pitchFamily="50" charset="-128"/>
                <a:ea typeface="Meiryo UI" panose="020B0604030504040204" pitchFamily="50" charset="-128"/>
              </a:rPr>
              <a:t>）の</a:t>
            </a:r>
            <a:r>
              <a:rPr lang="ja-JP" altLang="en-US" sz="900" dirty="0">
                <a:latin typeface="Meiryo UI" panose="020B0604030504040204" pitchFamily="50" charset="-128"/>
                <a:ea typeface="Meiryo UI" panose="020B0604030504040204" pitchFamily="50" charset="-128"/>
              </a:rPr>
              <a:t>誘致</a:t>
            </a:r>
            <a:r>
              <a:rPr lang="ja-JP" altLang="en-US" sz="900" dirty="0" smtClean="0">
                <a:latin typeface="Meiryo UI" panose="020B0604030504040204" pitchFamily="50" charset="-128"/>
                <a:ea typeface="Meiryo UI" panose="020B0604030504040204" pitchFamily="50" charset="-128"/>
              </a:rPr>
              <a:t>を進めており、</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これら</a:t>
            </a:r>
            <a:r>
              <a:rPr lang="ja-JP" altLang="en-US" sz="900" dirty="0">
                <a:latin typeface="Meiryo UI" panose="020B0604030504040204" pitchFamily="50" charset="-128"/>
                <a:ea typeface="Meiryo UI" panose="020B0604030504040204" pitchFamily="50" charset="-128"/>
              </a:rPr>
              <a:t>活動とも相まった取組みにより、</a:t>
            </a:r>
            <a:r>
              <a:rPr lang="ja-JP" altLang="en-US" sz="900" dirty="0" smtClean="0">
                <a:latin typeface="Meiryo UI" panose="020B0604030504040204" pitchFamily="50" charset="-128"/>
                <a:ea typeface="Meiryo UI" panose="020B0604030504040204" pitchFamily="50" charset="-128"/>
              </a:rPr>
              <a:t>健康づくりの気運</a:t>
            </a:r>
            <a:r>
              <a:rPr lang="ja-JP" altLang="en-US" sz="900" dirty="0">
                <a:latin typeface="Meiryo UI" panose="020B0604030504040204" pitchFamily="50" charset="-128"/>
                <a:ea typeface="Meiryo UI" panose="020B0604030504040204" pitchFamily="50" charset="-128"/>
              </a:rPr>
              <a:t>醸成を</a:t>
            </a:r>
            <a:r>
              <a:rPr lang="ja-JP" altLang="en-US" sz="900" dirty="0" smtClean="0">
                <a:latin typeface="Meiryo UI" panose="020B0604030504040204" pitchFamily="50" charset="-128"/>
                <a:ea typeface="Meiryo UI" panose="020B0604030504040204" pitchFamily="50" charset="-128"/>
              </a:rPr>
              <a:t>進めて</a:t>
            </a:r>
            <a:r>
              <a:rPr lang="ja-JP" altLang="en-US" sz="900" dirty="0">
                <a:latin typeface="Meiryo UI" panose="020B0604030504040204" pitchFamily="50" charset="-128"/>
                <a:ea typeface="Meiryo UI" panose="020B0604030504040204" pitchFamily="50" charset="-128"/>
              </a:rPr>
              <a:t>いくことが期待される</a:t>
            </a:r>
            <a:endParaRPr lang="en-US" altLang="ja-JP" sz="900" dirty="0">
              <a:latin typeface="Meiryo UI" panose="020B0604030504040204" pitchFamily="50" charset="-128"/>
              <a:ea typeface="Meiryo UI" panose="020B0604030504040204" pitchFamily="50" charset="-128"/>
            </a:endParaRPr>
          </a:p>
          <a:p>
            <a:pPr>
              <a:lnSpc>
                <a:spcPct val="150000"/>
              </a:lnSpc>
            </a:pPr>
            <a:r>
              <a:rPr lang="ja-JP" altLang="en-US" sz="1200" b="1" dirty="0">
                <a:latin typeface="Meiryo UI" panose="020B0604030504040204" pitchFamily="50" charset="-128"/>
                <a:ea typeface="Meiryo UI" panose="020B0604030504040204" pitchFamily="50" charset="-128"/>
              </a:rPr>
              <a:t>　</a:t>
            </a:r>
            <a:endParaRPr lang="ja-JP" altLang="ja-JP" sz="1200" dirty="0">
              <a:latin typeface="Meiryo UI" panose="020B0604030504040204" pitchFamily="50" charset="-128"/>
              <a:ea typeface="Meiryo UI" panose="020B0604030504040204" pitchFamily="50" charset="-128"/>
            </a:endParaRPr>
          </a:p>
          <a:p>
            <a:r>
              <a:rPr lang="ja-JP" altLang="ja-JP" sz="1200" dirty="0">
                <a:latin typeface="Meiryo UI" panose="020B0604030504040204" pitchFamily="50" charset="-128"/>
                <a:ea typeface="Meiryo UI" panose="020B0604030504040204" pitchFamily="50" charset="-128"/>
              </a:rPr>
              <a:t>　</a:t>
            </a:r>
          </a:p>
          <a:p>
            <a:pPr>
              <a:lnSpc>
                <a:spcPts val="1700"/>
              </a:lnSpc>
            </a:pPr>
            <a:endParaRPr lang="ja-JP" altLang="ja-JP" sz="1200" dirty="0">
              <a:latin typeface="Meiryo UI" panose="020B0604030504040204" pitchFamily="50" charset="-128"/>
              <a:ea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endParaRPr>
          </a:p>
        </p:txBody>
      </p:sp>
      <p:pic>
        <p:nvPicPr>
          <p:cNvPr id="23" name="図 22" descr="D:\joy\Desktop\ExpoOsakaLoBV.jpg">
            <a:extLst>
              <a:ext uri="{FF2B5EF4-FFF2-40B4-BE49-F238E27FC236}">
                <a16:creationId xmlns:a16="http://schemas.microsoft.com/office/drawing/2014/main" xmlns="" id="{6E45551D-8FC2-4E1E-8B71-01F4AD3B270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6372" y="8309942"/>
            <a:ext cx="889596" cy="1160307"/>
          </a:xfrm>
          <a:prstGeom prst="rect">
            <a:avLst/>
          </a:prstGeom>
          <a:noFill/>
          <a:ln>
            <a:noFill/>
          </a:ln>
        </p:spPr>
      </p:pic>
      <p:sp>
        <p:nvSpPr>
          <p:cNvPr id="24" name="角丸四角形 72">
            <a:extLst>
              <a:ext uri="{FF2B5EF4-FFF2-40B4-BE49-F238E27FC236}">
                <a16:creationId xmlns:a16="http://schemas.microsoft.com/office/drawing/2014/main" xmlns="" id="{CBA88C95-A858-432D-AF1B-87D3E6B64740}"/>
              </a:ext>
            </a:extLst>
          </p:cNvPr>
          <p:cNvSpPr/>
          <p:nvPr/>
        </p:nvSpPr>
        <p:spPr>
          <a:xfrm>
            <a:off x="6865899" y="4229789"/>
            <a:ext cx="5655581" cy="1368000"/>
          </a:xfrm>
          <a:prstGeom prst="roundRect">
            <a:avLst>
              <a:gd name="adj" fmla="val 4857"/>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just">
              <a:lnSpc>
                <a:spcPts val="1700"/>
              </a:lnSpc>
              <a:spcAft>
                <a:spcPts val="0"/>
              </a:spcAft>
            </a:pPr>
            <a:r>
              <a:rPr lang="ja-JP" altLang="en-US" sz="11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健康づくりの推進に関して府が講じる施策を規定（第</a:t>
            </a:r>
            <a:r>
              <a:rPr lang="en-US" altLang="ja-JP" sz="11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1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r>
              <a:rPr lang="ja-JP" altLang="en-US" sz="11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700"/>
              </a:lnSpc>
              <a:spcAft>
                <a:spcPts val="0"/>
              </a:spcAft>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健康教育等の充実</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700"/>
              </a:lnSpc>
              <a:spcAft>
                <a:spcPts val="0"/>
              </a:spcAft>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食生活の改善、身体活動・運動、休養・睡眠、こころの健康の保持及び増進等</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700"/>
              </a:lnSpc>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歯と口腔の健康の保持及び</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増進</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7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喫煙、過度の飲酒の対策の推進</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7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特定健診</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検診、特定保健</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11">
            <a:extLst>
              <a:ext uri="{FF2B5EF4-FFF2-40B4-BE49-F238E27FC236}">
                <a16:creationId xmlns:a16="http://schemas.microsoft.com/office/drawing/2014/main" xmlns="" id="{C2211F54-57FC-4EA2-BECF-B02D2B307E70}"/>
              </a:ext>
            </a:extLst>
          </p:cNvPr>
          <p:cNvSpPr/>
          <p:nvPr/>
        </p:nvSpPr>
        <p:spPr>
          <a:xfrm>
            <a:off x="6866094" y="5871115"/>
            <a:ext cx="5668074" cy="1368000"/>
          </a:xfrm>
          <a:prstGeom prst="roundRect">
            <a:avLst>
              <a:gd name="adj" fmla="val 5028"/>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Ins="90000" rtlCol="0" anchor="ctr"/>
          <a:lstStyle/>
          <a:p>
            <a:pPr>
              <a:lnSpc>
                <a:spcPts val="1700"/>
              </a:lnSpc>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健康づくりを推進するための体制及び方策を規定（第</a:t>
            </a:r>
            <a:r>
              <a:rPr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健康づくりを推進するための会議を組織</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事業者や団体の表彰</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施策の実施状況等についての年次報告（</a:t>
            </a:r>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各審議会において意見聴取</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必要な調査</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健康づくりに関する活動への参加促進に向けた情報提供</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8607" y="5717654"/>
            <a:ext cx="6164568" cy="784830"/>
          </a:xfrm>
          <a:prstGeom prst="rect">
            <a:avLst/>
          </a:prstGeom>
          <a:noFill/>
        </p:spPr>
        <p:txBody>
          <a:bodyPr wrap="square" rtlCol="0">
            <a:spAutoFit/>
          </a:bodyPr>
          <a:lstStyle/>
          <a:p>
            <a:pPr>
              <a:lnSpc>
                <a:spcPct val="1500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健康づくり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計画（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基づく</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健康づくり施策を総合的・一体的に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上記</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計画において目標を設定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rPr>
              <a:t>3</a:t>
            </a:r>
            <a:r>
              <a:rPr lang="ja-JP" altLang="ja-JP" sz="1000" dirty="0">
                <a:latin typeface="Meiryo UI" panose="020B0604030504040204" pitchFamily="50" charset="-128"/>
                <a:ea typeface="Meiryo UI" panose="020B0604030504040204" pitchFamily="50" charset="-128"/>
              </a:rPr>
              <a:t>次大阪府健康増進計画」、「第</a:t>
            </a:r>
            <a:r>
              <a:rPr lang="en-US" altLang="ja-JP" sz="1000" dirty="0">
                <a:latin typeface="Meiryo UI" panose="020B0604030504040204" pitchFamily="50" charset="-128"/>
                <a:ea typeface="Meiryo UI" panose="020B0604030504040204" pitchFamily="50" charset="-128"/>
              </a:rPr>
              <a:t>3</a:t>
            </a:r>
            <a:r>
              <a:rPr lang="ja-JP" altLang="ja-JP" sz="1000" dirty="0">
                <a:latin typeface="Meiryo UI" panose="020B0604030504040204" pitchFamily="50" charset="-128"/>
                <a:ea typeface="Meiryo UI" panose="020B0604030504040204" pitchFamily="50" charset="-128"/>
              </a:rPr>
              <a:t>次</a:t>
            </a:r>
            <a:r>
              <a:rPr lang="ja-JP" altLang="en-US" sz="1000" dirty="0">
                <a:latin typeface="Meiryo UI" panose="020B0604030504040204" pitchFamily="50" charset="-128"/>
                <a:ea typeface="Meiryo UI" panose="020B0604030504040204" pitchFamily="50" charset="-128"/>
              </a:rPr>
              <a:t>大阪府</a:t>
            </a:r>
            <a:r>
              <a:rPr lang="ja-JP" altLang="ja-JP" sz="1000" dirty="0">
                <a:latin typeface="Meiryo UI" panose="020B0604030504040204" pitchFamily="50" charset="-128"/>
                <a:ea typeface="Meiryo UI" panose="020B0604030504040204" pitchFamily="50" charset="-128"/>
              </a:rPr>
              <a:t>食育推進計画」</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rPr>
              <a:t>2</a:t>
            </a:r>
            <a:r>
              <a:rPr lang="ja-JP" altLang="ja-JP" sz="1000" dirty="0">
                <a:latin typeface="Meiryo UI" panose="020B0604030504040204" pitchFamily="50" charset="-128"/>
                <a:ea typeface="Meiryo UI" panose="020B0604030504040204" pitchFamily="50" charset="-128"/>
              </a:rPr>
              <a:t>次大阪府歯科口腔保健計画</a:t>
            </a:r>
            <a:r>
              <a:rPr lang="ja-JP"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183729" y="6725766"/>
            <a:ext cx="6164568" cy="553998"/>
          </a:xfrm>
          <a:prstGeom prst="rect">
            <a:avLst/>
          </a:prstGeom>
          <a:noFill/>
        </p:spPr>
        <p:txBody>
          <a:bodyPr wrap="square" rtlCol="0">
            <a:spAutoFit/>
          </a:bodyPr>
          <a:lstStyle/>
          <a:p>
            <a:pPr>
              <a:lnSpc>
                <a:spcPct val="150000"/>
              </a:lnSpc>
            </a:pP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a:t>
            </a:r>
            <a:r>
              <a:rPr lang="ja-JP" altLang="ja-JP" sz="1000" dirty="0">
                <a:latin typeface="Meiryo UI" panose="020B0604030504040204" pitchFamily="50" charset="-128"/>
                <a:ea typeface="Meiryo UI" panose="020B0604030504040204" pitchFamily="50" charset="-128"/>
              </a:rPr>
              <a:t>府の責務をはじめ、市町村や保健医療関係</a:t>
            </a:r>
            <a:r>
              <a:rPr lang="ja-JP" altLang="en-US" sz="1000" dirty="0">
                <a:latin typeface="Meiryo UI" panose="020B0604030504040204" pitchFamily="50" charset="-128"/>
                <a:ea typeface="Meiryo UI" panose="020B0604030504040204" pitchFamily="50" charset="-128"/>
              </a:rPr>
              <a:t>者、</a:t>
            </a:r>
            <a:r>
              <a:rPr lang="ja-JP" altLang="ja-JP" sz="1000" dirty="0">
                <a:latin typeface="Meiryo UI" panose="020B0604030504040204" pitchFamily="50" charset="-128"/>
                <a:ea typeface="Meiryo UI" panose="020B0604030504040204" pitchFamily="50" charset="-128"/>
              </a:rPr>
              <a:t>医療保険者、事業者、府民等</a:t>
            </a:r>
            <a:r>
              <a:rPr lang="ja-JP" altLang="en-US" sz="1000" dirty="0">
                <a:latin typeface="Meiryo UI" panose="020B0604030504040204" pitchFamily="50" charset="-128"/>
                <a:ea typeface="Meiryo UI" panose="020B0604030504040204" pitchFamily="50" charset="-128"/>
              </a:rPr>
              <a:t>の</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多様な主体の役割を明確化</a:t>
            </a:r>
            <a:endParaRPr lang="en-US" altLang="ja-JP" sz="1000" kern="100" dirty="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各主体</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の積極的な連携・協働</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を促す“</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オール大阪体制”を構築</a:t>
            </a:r>
            <a:endParaRPr lang="ja-JP" altLang="ja-JP" sz="1000" kern="100" dirty="0">
              <a:solidFill>
                <a:srgbClr val="FF0000"/>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30" name="テキスト ボックス 29"/>
          <p:cNvSpPr txBox="1"/>
          <p:nvPr/>
        </p:nvSpPr>
        <p:spPr>
          <a:xfrm>
            <a:off x="189062" y="8309942"/>
            <a:ext cx="6164568" cy="784830"/>
          </a:xfrm>
          <a:prstGeom prst="rect">
            <a:avLst/>
          </a:prstGeom>
          <a:noFill/>
        </p:spPr>
        <p:txBody>
          <a:bodyPr wrap="square" rtlCol="0">
            <a:spAutoFit/>
          </a:bodyPr>
          <a:lstStyle/>
          <a:p>
            <a:pPr marL="182563" indent="-182563" algn="just">
              <a:lnSpc>
                <a:spcPct val="150000"/>
              </a:lnSpc>
              <a:spcAft>
                <a:spcPts val="0"/>
              </a:spcAft>
            </a:pP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若い世代</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から働く世代、高齢者までそれぞれの健康状態に合った健康行動の実践</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a:t>
            </a:r>
            <a:r>
              <a:rPr lang="ja-JP" altLang="ja-JP" sz="1000" kern="100" dirty="0" smtClean="0">
                <a:latin typeface="Meiryo UI" panose="020B0604030504040204" pitchFamily="50" charset="-128"/>
                <a:ea typeface="Meiryo UI" panose="020B0604030504040204" pitchFamily="50" charset="-128"/>
                <a:cs typeface="Microsoft Himalaya" panose="01010100010101010101" pitchFamily="2" charset="0"/>
              </a:rPr>
              <a:t>健康診査</a:t>
            </a:r>
            <a:endParaRPr lang="en-US" altLang="ja-JP" sz="1000"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marL="182563" indent="-182563" algn="just">
              <a:lnSpc>
                <a:spcPct val="150000"/>
              </a:lnSpc>
              <a:spcAft>
                <a:spcPts val="0"/>
              </a:spcAft>
            </a:pP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　 </a:t>
            </a:r>
            <a:r>
              <a:rPr lang="ja-JP" altLang="ja-JP" sz="1000" kern="100" dirty="0" smtClean="0">
                <a:latin typeface="Meiryo UI" panose="020B0604030504040204" pitchFamily="50" charset="-128"/>
                <a:ea typeface="Meiryo UI" panose="020B0604030504040204" pitchFamily="50" charset="-128"/>
                <a:cs typeface="Microsoft Himalaya" panose="01010100010101010101" pitchFamily="2" charset="0"/>
              </a:rPr>
              <a:t>の</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受診促進</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等</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の</a:t>
            </a:r>
            <a:r>
              <a:rPr lang="ja-JP" altLang="ja-JP" sz="1000" kern="100" dirty="0" smtClean="0">
                <a:latin typeface="Meiryo UI" panose="020B0604030504040204" pitchFamily="50" charset="-128"/>
                <a:ea typeface="Meiryo UI" panose="020B0604030504040204" pitchFamily="50" charset="-128"/>
                <a:cs typeface="Microsoft Himalaya" panose="01010100010101010101" pitchFamily="2" charset="0"/>
              </a:rPr>
              <a:t>普及</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啓発</a:t>
            </a:r>
            <a:endParaRPr lang="en-US" altLang="ja-JP" sz="1000" kern="100" dirty="0">
              <a:latin typeface="Meiryo UI" panose="020B0604030504040204" pitchFamily="50" charset="-128"/>
              <a:ea typeface="Meiryo UI" panose="020B0604030504040204" pitchFamily="50" charset="-128"/>
              <a:cs typeface="Microsoft Himalaya" panose="01010100010101010101" pitchFamily="2" charset="0"/>
            </a:endParaRPr>
          </a:p>
          <a:p>
            <a:pPr marL="182563" indent="-182563" algn="just">
              <a:lnSpc>
                <a:spcPct val="150000"/>
              </a:lnSpc>
              <a:spcAft>
                <a:spcPts val="0"/>
              </a:spcAft>
            </a:pP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家庭や学校、職場、地域社会等</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あらゆる場における</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健康づくり</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の気</a:t>
            </a:r>
            <a:r>
              <a:rPr lang="ja-JP" altLang="ja-JP" sz="1000" kern="100" dirty="0" smtClean="0">
                <a:latin typeface="Meiryo UI" panose="020B0604030504040204" pitchFamily="50" charset="-128"/>
                <a:ea typeface="Meiryo UI" panose="020B0604030504040204" pitchFamily="50" charset="-128"/>
                <a:cs typeface="Microsoft Himalaya" panose="01010100010101010101" pitchFamily="2" charset="0"/>
              </a:rPr>
              <a:t>運</a:t>
            </a:r>
            <a:r>
              <a:rPr lang="ja-JP" altLang="ja-JP" sz="1000" kern="100" dirty="0">
                <a:latin typeface="Meiryo UI" panose="020B0604030504040204" pitchFamily="50" charset="-128"/>
                <a:ea typeface="Meiryo UI" panose="020B0604030504040204" pitchFamily="50" charset="-128"/>
                <a:cs typeface="Microsoft Himalaya" panose="01010100010101010101" pitchFamily="2" charset="0"/>
              </a:rPr>
              <a:t>醸成</a:t>
            </a:r>
          </a:p>
        </p:txBody>
      </p:sp>
      <p:sp>
        <p:nvSpPr>
          <p:cNvPr id="27" name="テキスト ボックス 26"/>
          <p:cNvSpPr txBox="1"/>
          <p:nvPr/>
        </p:nvSpPr>
        <p:spPr>
          <a:xfrm>
            <a:off x="183729" y="7517854"/>
            <a:ext cx="6164568" cy="553998"/>
          </a:xfrm>
          <a:prstGeom prst="rect">
            <a:avLst/>
          </a:prstGeom>
          <a:noFill/>
        </p:spPr>
        <p:txBody>
          <a:bodyPr wrap="square" rtlCol="0">
            <a:spAutoFit/>
          </a:bodyPr>
          <a:lstStyle/>
          <a:p>
            <a:pPr>
              <a:lnSpc>
                <a:spcPct val="150000"/>
              </a:lnSpc>
            </a:pP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府内</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に集積する大学・研究機関との連携や地域資源の活用</a:t>
            </a:r>
            <a:endParaRPr lang="en-US" altLang="ja-JP" sz="1000" kern="100" dirty="0" smtClean="0">
              <a:latin typeface="Meiryo UI" panose="020B0604030504040204" pitchFamily="50" charset="-128"/>
              <a:ea typeface="Meiryo UI" panose="020B0604030504040204" pitchFamily="50" charset="-128"/>
              <a:cs typeface="Microsoft Himalaya" panose="01010100010101010101" pitchFamily="2" charset="0"/>
            </a:endParaRPr>
          </a:p>
          <a:p>
            <a:pPr>
              <a:lnSpc>
                <a:spcPct val="150000"/>
              </a:lnSpc>
            </a:pP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a:t>
            </a:r>
            <a:r>
              <a:rPr lang="ja-JP" altLang="en-US" sz="1000" kern="100" dirty="0">
                <a:latin typeface="Meiryo UI" panose="020B0604030504040204" pitchFamily="50" charset="-128"/>
                <a:ea typeface="Meiryo UI" panose="020B0604030504040204" pitchFamily="50" charset="-128"/>
                <a:cs typeface="Microsoft Himalaya" panose="01010100010101010101" pitchFamily="2" charset="0"/>
              </a:rPr>
              <a:t>　</a:t>
            </a:r>
            <a:r>
              <a:rPr lang="ja-JP" altLang="en-US" sz="1000" kern="100" dirty="0" smtClean="0">
                <a:latin typeface="Meiryo UI" panose="020B0604030504040204" pitchFamily="50" charset="-128"/>
                <a:ea typeface="Meiryo UI" panose="020B0604030504040204" pitchFamily="50" charset="-128"/>
                <a:cs typeface="Microsoft Himalaya" panose="01010100010101010101" pitchFamily="2" charset="0"/>
              </a:rPr>
              <a:t>健康医療情報（特定健診の結果・診療報酬明細書等から得られる情報等）の活用</a:t>
            </a:r>
            <a:endParaRPr lang="en-US" altLang="ja-JP" sz="1000" kern="100" dirty="0" smtClean="0">
              <a:latin typeface="Meiryo UI" panose="020B0604030504040204" pitchFamily="50" charset="-128"/>
              <a:ea typeface="Meiryo UI" panose="020B0604030504040204" pitchFamily="50" charset="-128"/>
              <a:cs typeface="Microsoft Himalaya" panose="01010100010101010101" pitchFamily="2" charset="0"/>
            </a:endParaRPr>
          </a:p>
        </p:txBody>
      </p:sp>
      <p:pic>
        <p:nvPicPr>
          <p:cNvPr id="3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86773" y="846487"/>
            <a:ext cx="2717002" cy="17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角丸四角形 72">
            <a:extLst>
              <a:ext uri="{FF2B5EF4-FFF2-40B4-BE49-F238E27FC236}">
                <a16:creationId xmlns:a16="http://schemas.microsoft.com/office/drawing/2014/main" xmlns="" id="{31C2D1DD-94F5-4DD0-B339-644ED84C5454}"/>
              </a:ext>
            </a:extLst>
          </p:cNvPr>
          <p:cNvSpPr/>
          <p:nvPr/>
        </p:nvSpPr>
        <p:spPr>
          <a:xfrm>
            <a:off x="6865898" y="1084679"/>
            <a:ext cx="5655581" cy="2880000"/>
          </a:xfrm>
          <a:prstGeom prst="roundRect">
            <a:avLst>
              <a:gd name="adj" fmla="val 2860"/>
            </a:avLst>
          </a:prstGeom>
          <a:ln w="12700"/>
        </p:spPr>
        <p:style>
          <a:lnRef idx="2">
            <a:schemeClr val="accent1"/>
          </a:lnRef>
          <a:fillRef idx="1">
            <a:schemeClr val="lt1"/>
          </a:fillRef>
          <a:effectRef idx="0">
            <a:schemeClr val="accent1"/>
          </a:effectRef>
          <a:fontRef idx="minor">
            <a:schemeClr val="dk1"/>
          </a:fontRef>
        </p:style>
        <p:txBody>
          <a:bodyPr rIns="36000" rtlCol="0" anchor="ctr"/>
          <a:lstStyle/>
          <a:p>
            <a:pPr>
              <a:lnSpc>
                <a:spcPts val="1700"/>
              </a:lnSpc>
            </a:pPr>
            <a:r>
              <a:rPr lang="ja-JP" altLang="en-US" sz="1100" b="1" u="sng" dirty="0" smtClean="0">
                <a:solidFill>
                  <a:schemeClr val="tx1"/>
                </a:solidFill>
                <a:latin typeface="Meiryo UI" panose="020B0604030504040204" pitchFamily="50" charset="-128"/>
                <a:ea typeface="Meiryo UI" panose="020B0604030504040204" pitchFamily="50" charset="-128"/>
              </a:rPr>
              <a:t>○　目的、定義、基本理念を規定（第１条～第３条</a:t>
            </a:r>
            <a:r>
              <a:rPr lang="ja-JP" altLang="en-US" sz="1100" b="1" dirty="0" smtClean="0">
                <a:solidFill>
                  <a:schemeClr val="tx1"/>
                </a:solidFill>
                <a:latin typeface="Meiryo UI" panose="020B0604030504040204" pitchFamily="50" charset="-128"/>
                <a:ea typeface="Meiryo UI" panose="020B0604030504040204" pitchFamily="50" charset="-128"/>
              </a:rPr>
              <a:t>）</a:t>
            </a:r>
            <a:endParaRPr lang="en-US" altLang="ja-JP" sz="1100" b="1"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00" dirty="0" smtClean="0">
                <a:solidFill>
                  <a:schemeClr val="tx1"/>
                </a:solidFill>
                <a:latin typeface="Meiryo UI" panose="020B0604030504040204" pitchFamily="50" charset="-128"/>
                <a:ea typeface="Meiryo UI" panose="020B0604030504040204" pitchFamily="50" charset="-128"/>
              </a:rPr>
              <a:t>　 ■目　　　的：府民</a:t>
            </a:r>
            <a:r>
              <a:rPr lang="ja-JP" altLang="en-US" sz="1000" dirty="0">
                <a:solidFill>
                  <a:schemeClr val="tx1"/>
                </a:solidFill>
                <a:latin typeface="Meiryo UI" panose="020B0604030504040204" pitchFamily="50" charset="-128"/>
                <a:ea typeface="Meiryo UI" panose="020B0604030504040204" pitchFamily="50" charset="-128"/>
              </a:rPr>
              <a:t>の健康づくりを総合的かつ計画的に推進し、府民の健やかで心豊かな生活</a:t>
            </a:r>
            <a:r>
              <a:rPr lang="ja-JP" altLang="en-US" sz="1000" dirty="0" smtClean="0">
                <a:solidFill>
                  <a:schemeClr val="tx1"/>
                </a:solidFill>
                <a:latin typeface="Meiryo UI" panose="020B0604030504040204" pitchFamily="50" charset="-128"/>
                <a:ea typeface="Meiryo UI" panose="020B0604030504040204" pitchFamily="50" charset="-128"/>
              </a:rPr>
              <a:t>できる活力</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ある社会</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実現</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00" dirty="0" smtClean="0">
                <a:solidFill>
                  <a:schemeClr val="tx1"/>
                </a:solidFill>
                <a:latin typeface="Meiryo UI" panose="020B0604030504040204" pitchFamily="50" charset="-128"/>
                <a:ea typeface="Meiryo UI" panose="020B0604030504040204" pitchFamily="50" charset="-128"/>
              </a:rPr>
              <a:t>　 ■基本理念：</a:t>
            </a:r>
            <a:r>
              <a:rPr lang="ja-JP" altLang="ja-JP" sz="1000" dirty="0" smtClean="0">
                <a:solidFill>
                  <a:schemeClr val="tx1"/>
                </a:solidFill>
                <a:latin typeface="Meiryo UI" panose="020B0604030504040204" pitchFamily="50" charset="-128"/>
                <a:ea typeface="Meiryo UI" panose="020B0604030504040204" pitchFamily="50" charset="-128"/>
              </a:rPr>
              <a:t>府民</a:t>
            </a:r>
            <a:r>
              <a:rPr lang="ja-JP" altLang="en-US" sz="1000" dirty="0">
                <a:solidFill>
                  <a:schemeClr val="tx1"/>
                </a:solidFill>
                <a:latin typeface="Meiryo UI" panose="020B0604030504040204" pitchFamily="50" charset="-128"/>
                <a:ea typeface="Meiryo UI" panose="020B0604030504040204" pitchFamily="50" charset="-128"/>
              </a:rPr>
              <a:t>が</a:t>
            </a:r>
            <a:r>
              <a:rPr lang="ja-JP" altLang="ja-JP" sz="1000" dirty="0" smtClean="0">
                <a:solidFill>
                  <a:schemeClr val="tx1"/>
                </a:solidFill>
                <a:latin typeface="Meiryo UI" panose="020B0604030504040204" pitchFamily="50" charset="-128"/>
                <a:ea typeface="Meiryo UI" panose="020B0604030504040204" pitchFamily="50" charset="-128"/>
              </a:rPr>
              <a:t>主体的</a:t>
            </a:r>
            <a:r>
              <a:rPr lang="ja-JP" altLang="en-US" sz="1000" dirty="0">
                <a:solidFill>
                  <a:schemeClr val="tx1"/>
                </a:solidFill>
                <a:latin typeface="Meiryo UI" panose="020B0604030504040204" pitchFamily="50" charset="-128"/>
                <a:ea typeface="Meiryo UI" panose="020B0604030504040204" pitchFamily="50" charset="-128"/>
              </a:rPr>
              <a:t>に</a:t>
            </a:r>
            <a:r>
              <a:rPr lang="ja-JP" altLang="ja-JP" sz="1000" dirty="0" smtClean="0">
                <a:solidFill>
                  <a:schemeClr val="tx1"/>
                </a:solidFill>
                <a:latin typeface="Meiryo UI" panose="020B0604030504040204" pitchFamily="50" charset="-128"/>
                <a:ea typeface="Meiryo UI" panose="020B0604030504040204" pitchFamily="50" charset="-128"/>
              </a:rPr>
              <a:t>健康づくり</a:t>
            </a:r>
            <a:r>
              <a:rPr lang="ja-JP" altLang="en-US" sz="1000" dirty="0" smtClean="0">
                <a:solidFill>
                  <a:schemeClr val="tx1"/>
                </a:solidFill>
                <a:latin typeface="Meiryo UI" panose="020B0604030504040204" pitchFamily="50" charset="-128"/>
                <a:ea typeface="Meiryo UI" panose="020B0604030504040204" pitchFamily="50" charset="-128"/>
              </a:rPr>
              <a:t>に取り組むこと、多様な主体の連携・協働による健康づくりを推進</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するための必要な支援及び</a:t>
            </a:r>
            <a:r>
              <a:rPr lang="ja-JP" altLang="ja-JP" sz="1000" dirty="0" smtClean="0">
                <a:solidFill>
                  <a:schemeClr val="tx1"/>
                </a:solidFill>
                <a:latin typeface="Meiryo UI" panose="020B0604030504040204" pitchFamily="50" charset="-128"/>
                <a:ea typeface="Meiryo UI" panose="020B0604030504040204" pitchFamily="50" charset="-128"/>
              </a:rPr>
              <a:t>社会</a:t>
            </a:r>
            <a:r>
              <a:rPr lang="ja-JP" altLang="ja-JP" sz="1000" dirty="0">
                <a:solidFill>
                  <a:schemeClr val="tx1"/>
                </a:solidFill>
                <a:latin typeface="Meiryo UI" panose="020B0604030504040204" pitchFamily="50" charset="-128"/>
                <a:ea typeface="Meiryo UI" panose="020B0604030504040204" pitchFamily="50" charset="-128"/>
              </a:rPr>
              <a:t>環境</a:t>
            </a:r>
            <a:r>
              <a:rPr lang="ja-JP" altLang="ja-JP" sz="1000" dirty="0" smtClean="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整備に取り組むことを規定</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b="1" u="sng" dirty="0" smtClean="0">
                <a:solidFill>
                  <a:schemeClr val="tx1"/>
                </a:solidFill>
                <a:latin typeface="Meiryo UI" panose="020B0604030504040204" pitchFamily="50" charset="-128"/>
                <a:ea typeface="Meiryo UI" panose="020B0604030504040204" pitchFamily="50" charset="-128"/>
              </a:rPr>
              <a:t>○　各主体の役割等を規定（第４条～第</a:t>
            </a:r>
            <a:r>
              <a:rPr lang="en-US" altLang="ja-JP" sz="1100" b="1" u="sng" dirty="0" smtClean="0">
                <a:solidFill>
                  <a:schemeClr val="tx1"/>
                </a:solidFill>
                <a:latin typeface="Meiryo UI" panose="020B0604030504040204" pitchFamily="50" charset="-128"/>
                <a:ea typeface="Meiryo UI" panose="020B0604030504040204" pitchFamily="50" charset="-128"/>
              </a:rPr>
              <a:t>10</a:t>
            </a:r>
            <a:r>
              <a:rPr lang="ja-JP" altLang="en-US" sz="1100" b="1" u="sng" dirty="0" smtClean="0">
                <a:solidFill>
                  <a:schemeClr val="tx1"/>
                </a:solidFill>
                <a:latin typeface="Meiryo UI" panose="020B0604030504040204" pitchFamily="50" charset="-128"/>
                <a:ea typeface="Meiryo UI" panose="020B0604030504040204" pitchFamily="50" charset="-128"/>
              </a:rPr>
              <a:t>条</a:t>
            </a:r>
            <a:r>
              <a:rPr lang="ja-JP" altLang="en-US" sz="1100" b="1" dirty="0" smtClean="0">
                <a:solidFill>
                  <a:schemeClr val="tx1"/>
                </a:solidFill>
                <a:latin typeface="Meiryo UI" panose="020B0604030504040204" pitchFamily="50" charset="-128"/>
                <a:ea typeface="Meiryo UI" panose="020B0604030504040204" pitchFamily="50" charset="-128"/>
              </a:rPr>
              <a:t>）</a:t>
            </a:r>
            <a:endParaRPr lang="en-US" altLang="ja-JP" sz="1100" b="1"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00" dirty="0" smtClean="0">
                <a:solidFill>
                  <a:srgbClr val="FF0000"/>
                </a:solidFill>
                <a:latin typeface="Meiryo UI" panose="020B0604030504040204" pitchFamily="50" charset="-128"/>
                <a:ea typeface="Meiryo UI" panose="020B0604030504040204" pitchFamily="50" charset="-128"/>
              </a:rPr>
              <a:t> </a:t>
            </a:r>
            <a:r>
              <a:rPr lang="ja-JP" altLang="en-US" sz="1000" spc="-30" dirty="0" smtClean="0">
                <a:solidFill>
                  <a:schemeClr val="tx1"/>
                </a:solidFill>
                <a:latin typeface="Meiryo UI" panose="020B0604030504040204" pitchFamily="50" charset="-128"/>
                <a:ea typeface="Meiryo UI" panose="020B0604030504040204" pitchFamily="50" charset="-128"/>
              </a:rPr>
              <a:t>■　府の責務について規定</a:t>
            </a:r>
            <a:r>
              <a:rPr lang="en-US" altLang="ja-JP" sz="1000" spc="-30" dirty="0" smtClean="0">
                <a:solidFill>
                  <a:schemeClr val="tx1"/>
                </a:solidFill>
                <a:latin typeface="Meiryo UI" panose="020B0604030504040204" pitchFamily="50" charset="-128"/>
                <a:ea typeface="Meiryo UI" panose="020B0604030504040204" pitchFamily="50" charset="-128"/>
              </a:rPr>
              <a:t>(</a:t>
            </a:r>
            <a:r>
              <a:rPr lang="ja-JP" altLang="en-US" sz="1000" b="1" u="sng" spc="-30" dirty="0" smtClean="0">
                <a:solidFill>
                  <a:schemeClr val="tx1"/>
                </a:solidFill>
                <a:latin typeface="Meiryo UI" panose="020B0604030504040204" pitchFamily="50" charset="-128"/>
                <a:ea typeface="Meiryo UI" panose="020B0604030504040204" pitchFamily="50" charset="-128"/>
              </a:rPr>
              <a:t>目標の設定</a:t>
            </a:r>
            <a:r>
              <a:rPr lang="ja-JP" altLang="en-US" sz="1000" spc="-30" dirty="0" smtClean="0">
                <a:solidFill>
                  <a:schemeClr val="tx1"/>
                </a:solidFill>
                <a:latin typeface="Meiryo UI" panose="020B0604030504040204" pitchFamily="50" charset="-128"/>
                <a:ea typeface="Meiryo UI" panose="020B0604030504040204" pitchFamily="50" charset="-128"/>
              </a:rPr>
              <a:t>、施策の総合的な策定・実施、</a:t>
            </a:r>
            <a:r>
              <a:rPr lang="ja-JP" altLang="en-US" sz="1000" b="1" u="sng" spc="-30" dirty="0" smtClean="0">
                <a:solidFill>
                  <a:schemeClr val="tx1"/>
                </a:solidFill>
                <a:latin typeface="Meiryo UI" panose="020B0604030504040204" pitchFamily="50" charset="-128"/>
                <a:ea typeface="Meiryo UI" panose="020B0604030504040204" pitchFamily="50" charset="-128"/>
              </a:rPr>
              <a:t>気運醸成</a:t>
            </a:r>
            <a:r>
              <a:rPr lang="ja-JP" altLang="en-US" sz="1000" spc="-30" dirty="0" smtClean="0">
                <a:solidFill>
                  <a:schemeClr val="tx1"/>
                </a:solidFill>
                <a:latin typeface="Meiryo UI" panose="020B0604030504040204" pitchFamily="50" charset="-128"/>
                <a:ea typeface="Meiryo UI" panose="020B0604030504040204" pitchFamily="50" charset="-128"/>
              </a:rPr>
              <a:t>、</a:t>
            </a:r>
            <a:r>
              <a:rPr lang="ja-JP" altLang="en-US" sz="1000" b="1" u="sng" spc="-30" dirty="0" smtClean="0">
                <a:solidFill>
                  <a:schemeClr val="tx1"/>
                </a:solidFill>
                <a:latin typeface="Meiryo UI" panose="020B0604030504040204" pitchFamily="50" charset="-128"/>
                <a:ea typeface="Meiryo UI" panose="020B0604030504040204" pitchFamily="50" charset="-128"/>
              </a:rPr>
              <a:t>健康医療情報の活用</a:t>
            </a:r>
            <a:r>
              <a:rPr lang="ja-JP" altLang="en-US" sz="1000" spc="-30" dirty="0" smtClean="0">
                <a:solidFill>
                  <a:schemeClr val="tx1"/>
                </a:solidFill>
                <a:latin typeface="Meiryo UI" panose="020B0604030504040204" pitchFamily="50" charset="-128"/>
                <a:ea typeface="Meiryo UI" panose="020B0604030504040204" pitchFamily="50" charset="-128"/>
              </a:rPr>
              <a:t>等</a:t>
            </a:r>
            <a:r>
              <a:rPr lang="en-US" altLang="ja-JP" sz="1000" spc="-30" dirty="0" smtClean="0">
                <a:solidFill>
                  <a:schemeClr val="tx1"/>
                </a:solidFill>
                <a:latin typeface="Meiryo UI" panose="020B0604030504040204" pitchFamily="50" charset="-128"/>
                <a:ea typeface="Meiryo UI" panose="020B0604030504040204" pitchFamily="50" charset="-128"/>
              </a:rPr>
              <a:t>)</a:t>
            </a: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　府と市町村との協力について規定</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en-US" altLang="ja-JP" sz="1000" dirty="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府民・事業者・保健医療関係者・医療保険者・健康づくり関係機関等の役割について規定</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b="1" u="sng" dirty="0" smtClean="0">
                <a:solidFill>
                  <a:schemeClr val="tx1"/>
                </a:solidFill>
                <a:latin typeface="Meiryo UI" panose="020B0604030504040204" pitchFamily="50" charset="-128"/>
                <a:ea typeface="Meiryo UI" panose="020B0604030504040204" pitchFamily="50" charset="-128"/>
              </a:rPr>
              <a:t>○　連携及び協働</a:t>
            </a:r>
            <a:r>
              <a:rPr lang="ja-JP" altLang="en-US" sz="1100" b="1" u="sng" dirty="0">
                <a:solidFill>
                  <a:schemeClr val="tx1"/>
                </a:solidFill>
                <a:latin typeface="Meiryo UI" panose="020B0604030504040204" pitchFamily="50" charset="-128"/>
                <a:ea typeface="Meiryo UI" panose="020B0604030504040204" pitchFamily="50" charset="-128"/>
              </a:rPr>
              <a:t>に</a:t>
            </a:r>
            <a:r>
              <a:rPr lang="ja-JP" altLang="en-US" sz="1100" b="1" u="sng" dirty="0" smtClean="0">
                <a:solidFill>
                  <a:schemeClr val="tx1"/>
                </a:solidFill>
                <a:latin typeface="Meiryo UI" panose="020B0604030504040204" pitchFamily="50" charset="-128"/>
                <a:ea typeface="Meiryo UI" panose="020B0604030504040204" pitchFamily="50" charset="-128"/>
              </a:rPr>
              <a:t>つい</a:t>
            </a:r>
            <a:r>
              <a:rPr lang="ja-JP" altLang="en-US" sz="1100" b="1" u="sng" dirty="0" err="1" smtClean="0">
                <a:solidFill>
                  <a:schemeClr val="tx1"/>
                </a:solidFill>
                <a:latin typeface="Meiryo UI" panose="020B0604030504040204" pitchFamily="50" charset="-128"/>
                <a:ea typeface="Meiryo UI" panose="020B0604030504040204" pitchFamily="50" charset="-128"/>
              </a:rPr>
              <a:t>てを</a:t>
            </a:r>
            <a:r>
              <a:rPr lang="ja-JP" altLang="en-US" sz="1100" b="1" u="sng" dirty="0" smtClean="0">
                <a:solidFill>
                  <a:schemeClr val="tx1"/>
                </a:solidFill>
                <a:latin typeface="Meiryo UI" panose="020B0604030504040204" pitchFamily="50" charset="-128"/>
                <a:ea typeface="Meiryo UI" panose="020B0604030504040204" pitchFamily="50" charset="-128"/>
              </a:rPr>
              <a:t>規定（第</a:t>
            </a:r>
            <a:r>
              <a:rPr lang="en-US" altLang="ja-JP" sz="1100" b="1" u="sng" dirty="0" smtClean="0">
                <a:solidFill>
                  <a:schemeClr val="tx1"/>
                </a:solidFill>
                <a:latin typeface="Meiryo UI" panose="020B0604030504040204" pitchFamily="50" charset="-128"/>
                <a:ea typeface="Meiryo UI" panose="020B0604030504040204" pitchFamily="50" charset="-128"/>
              </a:rPr>
              <a:t>11</a:t>
            </a:r>
            <a:r>
              <a:rPr lang="ja-JP" altLang="en-US" sz="1100" b="1" u="sng" dirty="0" smtClean="0">
                <a:solidFill>
                  <a:schemeClr val="tx1"/>
                </a:solidFill>
                <a:latin typeface="Meiryo UI" panose="020B0604030504040204" pitchFamily="50" charset="-128"/>
                <a:ea typeface="Meiryo UI" panose="020B0604030504040204" pitchFamily="50" charset="-128"/>
              </a:rPr>
              <a:t>条</a:t>
            </a:r>
            <a:r>
              <a:rPr lang="ja-JP" altLang="en-US" sz="1100" b="1" dirty="0" smtClean="0">
                <a:solidFill>
                  <a:schemeClr val="tx1"/>
                </a:solidFill>
                <a:latin typeface="Meiryo UI" panose="020B0604030504040204" pitchFamily="50" charset="-128"/>
                <a:ea typeface="Meiryo UI" panose="020B0604030504040204" pitchFamily="50" charset="-128"/>
              </a:rPr>
              <a:t>）</a:t>
            </a:r>
            <a:endParaRPr lang="en-US" altLang="ja-JP" sz="1100" b="1"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50" b="1" dirty="0" smtClean="0">
                <a:solidFill>
                  <a:schemeClr val="tx1"/>
                </a:solidFill>
                <a:latin typeface="Meiryo UI" panose="020B0604030504040204" pitchFamily="50" charset="-128"/>
                <a:ea typeface="Meiryo UI" panose="020B0604030504040204" pitchFamily="50" charset="-128"/>
              </a:rPr>
              <a:t>　 </a:t>
            </a:r>
            <a:r>
              <a:rPr lang="ja-JP" altLang="en-US" sz="1000" spc="-40" dirty="0" smtClean="0">
                <a:solidFill>
                  <a:schemeClr val="tx1"/>
                </a:solidFill>
                <a:latin typeface="Meiryo UI" panose="020B0604030504040204" pitchFamily="50" charset="-128"/>
                <a:ea typeface="Meiryo UI" panose="020B0604030504040204" pitchFamily="50" charset="-128"/>
              </a:rPr>
              <a:t>■　</a:t>
            </a:r>
            <a:r>
              <a:rPr lang="ja-JP" altLang="en-US" sz="1000" b="1" u="sng" spc="-40" dirty="0" smtClean="0">
                <a:solidFill>
                  <a:schemeClr val="tx1"/>
                </a:solidFill>
                <a:latin typeface="Meiryo UI" panose="020B0604030504040204" pitchFamily="50" charset="-128"/>
                <a:ea typeface="Meiryo UI" panose="020B0604030504040204" pitchFamily="50" charset="-128"/>
              </a:rPr>
              <a:t>各主体の連携</a:t>
            </a:r>
            <a:r>
              <a:rPr lang="ja-JP" altLang="en-US" sz="1000" b="1" u="sng" spc="-40" dirty="0">
                <a:solidFill>
                  <a:schemeClr val="tx1"/>
                </a:solidFill>
                <a:latin typeface="Meiryo UI" panose="020B0604030504040204" pitchFamily="50" charset="-128"/>
                <a:ea typeface="Meiryo UI" panose="020B0604030504040204" pitchFamily="50" charset="-128"/>
              </a:rPr>
              <a:t>と協働</a:t>
            </a:r>
            <a:r>
              <a:rPr lang="ja-JP" altLang="en-US" sz="1000" spc="-40" dirty="0" smtClean="0">
                <a:solidFill>
                  <a:schemeClr val="tx1"/>
                </a:solidFill>
                <a:latin typeface="Meiryo UI" panose="020B0604030504040204" pitchFamily="50" charset="-128"/>
                <a:ea typeface="Meiryo UI" panose="020B0604030504040204" pitchFamily="50" charset="-128"/>
              </a:rPr>
              <a:t>（府、市町村、事業者、保健</a:t>
            </a:r>
            <a:r>
              <a:rPr lang="ja-JP" altLang="en-US" sz="1000" spc="-40" dirty="0">
                <a:solidFill>
                  <a:schemeClr val="tx1"/>
                </a:solidFill>
                <a:latin typeface="Meiryo UI" panose="020B0604030504040204" pitchFamily="50" charset="-128"/>
                <a:ea typeface="Meiryo UI" panose="020B0604030504040204" pitchFamily="50" charset="-128"/>
              </a:rPr>
              <a:t>医療関係者、医療保険者</a:t>
            </a:r>
            <a:r>
              <a:rPr lang="ja-JP" altLang="en-US" sz="1000" spc="-40" dirty="0" smtClean="0">
                <a:solidFill>
                  <a:schemeClr val="tx1"/>
                </a:solidFill>
                <a:latin typeface="Meiryo UI" panose="020B0604030504040204" pitchFamily="50" charset="-128"/>
                <a:ea typeface="Meiryo UI" panose="020B0604030504040204" pitchFamily="50" charset="-128"/>
              </a:rPr>
              <a:t>、健康づくり関係機関等）</a:t>
            </a:r>
            <a:endParaRPr lang="en-US" altLang="ja-JP" sz="1000" spc="-40"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府内に集積する健康づくりに関連する</a:t>
            </a:r>
            <a:r>
              <a:rPr lang="ja-JP" altLang="en-US" sz="1000" b="1" u="sng" dirty="0" smtClean="0">
                <a:solidFill>
                  <a:schemeClr val="tx1"/>
                </a:solidFill>
                <a:latin typeface="Meiryo UI" panose="020B0604030504040204" pitchFamily="50" charset="-128"/>
                <a:ea typeface="Meiryo UI" panose="020B0604030504040204" pitchFamily="50" charset="-128"/>
              </a:rPr>
              <a:t>大学・研究機関・企業との連携</a:t>
            </a:r>
            <a:r>
              <a:rPr lang="ja-JP" altLang="en-US" sz="1000" dirty="0" smtClean="0">
                <a:solidFill>
                  <a:schemeClr val="tx1"/>
                </a:solidFill>
                <a:latin typeface="Meiryo UI" panose="020B0604030504040204" pitchFamily="50" charset="-128"/>
                <a:ea typeface="Meiryo UI" panose="020B0604030504040204" pitchFamily="50" charset="-128"/>
              </a:rPr>
              <a:t>、地域コミュニティ等の</a:t>
            </a:r>
            <a:r>
              <a:rPr lang="ja-JP" altLang="en-US" sz="1000" b="1" u="sng" dirty="0" smtClean="0">
                <a:solidFill>
                  <a:schemeClr val="tx1"/>
                </a:solidFill>
                <a:latin typeface="Meiryo UI" panose="020B0604030504040204" pitchFamily="50" charset="-128"/>
                <a:ea typeface="Meiryo UI" panose="020B0604030504040204" pitchFamily="50" charset="-128"/>
              </a:rPr>
              <a:t>地域資源</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000" b="1" dirty="0">
                <a:solidFill>
                  <a:schemeClr val="tx1"/>
                </a:solidFill>
                <a:latin typeface="Meiryo UI" panose="020B0604030504040204" pitchFamily="50" charset="-128"/>
                <a:ea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rPr>
              <a:t>　　　</a:t>
            </a:r>
            <a:r>
              <a:rPr lang="ja-JP" altLang="en-US" sz="1000" b="1" u="sng" dirty="0" smtClean="0">
                <a:solidFill>
                  <a:schemeClr val="tx1"/>
                </a:solidFill>
                <a:latin typeface="Meiryo UI" panose="020B0604030504040204" pitchFamily="50" charset="-128"/>
                <a:ea typeface="Meiryo UI" panose="020B0604030504040204" pitchFamily="50" charset="-128"/>
              </a:rPr>
              <a:t>の活かした取組み</a:t>
            </a:r>
            <a:endParaRPr lang="en-US" altLang="ja-JP" sz="1000" b="1" u="sng" dirty="0">
              <a:solidFill>
                <a:schemeClr val="tx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xmlns="" id="{F68EA62A-D8F4-45DD-9732-5173E020D8AD}"/>
              </a:ext>
            </a:extLst>
          </p:cNvPr>
          <p:cNvSpPr txBox="1"/>
          <p:nvPr/>
        </p:nvSpPr>
        <p:spPr>
          <a:xfrm>
            <a:off x="6853465" y="7282700"/>
            <a:ext cx="2988000" cy="216000"/>
          </a:xfrm>
          <a:prstGeom prst="rect">
            <a:avLst/>
          </a:prstGeom>
          <a:solidFill>
            <a:schemeClr val="accent6">
              <a:lumMod val="20000"/>
              <a:lumOff val="80000"/>
            </a:schemeClr>
          </a:solidFill>
          <a:ln>
            <a:noFill/>
          </a:ln>
        </p:spPr>
        <p:txBody>
          <a:bodyPr wrap="square" lIns="36000" r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附則（大阪府附属機関条例の一部を改正</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11">
            <a:extLst>
              <a:ext uri="{FF2B5EF4-FFF2-40B4-BE49-F238E27FC236}">
                <a16:creationId xmlns:a16="http://schemas.microsoft.com/office/drawing/2014/main" xmlns="" id="{C2211F54-57FC-4EA2-BECF-B02D2B307E70}"/>
              </a:ext>
            </a:extLst>
          </p:cNvPr>
          <p:cNvSpPr/>
          <p:nvPr/>
        </p:nvSpPr>
        <p:spPr>
          <a:xfrm>
            <a:off x="6862931" y="7513582"/>
            <a:ext cx="5668074" cy="497849"/>
          </a:xfrm>
          <a:prstGeom prst="roundRect">
            <a:avLst>
              <a:gd name="adj" fmla="val 8855"/>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Ins="90000" rtlCol="0" anchor="ctr"/>
          <a:lstStyle/>
          <a:p>
            <a:pPr>
              <a:lnSpc>
                <a:spcPts val="1700"/>
              </a:lnSpc>
            </a:pP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の達成状況の評価を各審議会において実施する旨を</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規定</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①食育推進計画評価審議会 　②地域職域連携推進協議会 　③生涯歯科保健推進審</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38891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
            <a:extLst>
              <a:ext uri="{FF2B5EF4-FFF2-40B4-BE49-F238E27FC236}">
                <a16:creationId xmlns:a16="http://schemas.microsoft.com/office/drawing/2014/main" xmlns="" id="{1372398F-AFD9-432F-AA1D-2284794A9858}"/>
              </a:ext>
            </a:extLst>
          </p:cNvPr>
          <p:cNvSpPr/>
          <p:nvPr/>
        </p:nvSpPr>
        <p:spPr>
          <a:xfrm>
            <a:off x="101281" y="403587"/>
            <a:ext cx="12603892" cy="432000"/>
          </a:xfrm>
          <a:prstGeom prst="roundRect">
            <a:avLst>
              <a:gd name="adj" fmla="val 8201"/>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0"/>
              </a:spcAft>
            </a:pP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spc="-30" dirty="0">
              <a:effectLst/>
              <a:ea typeface="ＭＳ 明朝" panose="02020609040205080304" pitchFamily="17" charset="-128"/>
              <a:cs typeface="Times New Roman" panose="02020603050405020304" pitchFamily="18" charset="0"/>
            </a:endParaRPr>
          </a:p>
        </p:txBody>
      </p:sp>
      <p:sp>
        <p:nvSpPr>
          <p:cNvPr id="4" name="角丸四角形 2">
            <a:extLst>
              <a:ext uri="{FF2B5EF4-FFF2-40B4-BE49-F238E27FC236}">
                <a16:creationId xmlns:a16="http://schemas.microsoft.com/office/drawing/2014/main" xmlns="" id="{72D49DC8-06AE-4606-B1E3-A2EC4DA71E7C}"/>
              </a:ext>
            </a:extLst>
          </p:cNvPr>
          <p:cNvSpPr/>
          <p:nvPr/>
        </p:nvSpPr>
        <p:spPr>
          <a:xfrm>
            <a:off x="101281" y="918651"/>
            <a:ext cx="12603600" cy="5004000"/>
          </a:xfrm>
          <a:prstGeom prst="roundRect">
            <a:avLst>
              <a:gd name="adj" fmla="val 605"/>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140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a:p>
            <a:pPr algn="just">
              <a:spcAft>
                <a:spcPts val="0"/>
              </a:spcAft>
            </a:pPr>
            <a:endParaRPr lang="en-US" altLang="ja-JP" sz="105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xmlns="" id="{6CECFC20-C70C-4929-94EB-CE0DD19E9F92}"/>
              </a:ext>
            </a:extLst>
          </p:cNvPr>
          <p:cNvGraphicFramePr>
            <a:graphicFrameLocks noGrp="1"/>
          </p:cNvGraphicFramePr>
          <p:nvPr>
            <p:extLst>
              <p:ext uri="{D42A27DB-BD31-4B8C-83A1-F6EECF244321}">
                <p14:modId xmlns:p14="http://schemas.microsoft.com/office/powerpoint/2010/main" val="3978120467"/>
              </p:ext>
            </p:extLst>
          </p:nvPr>
        </p:nvGraphicFramePr>
        <p:xfrm>
          <a:off x="237734" y="1216529"/>
          <a:ext cx="5921384" cy="4603246"/>
        </p:xfrm>
        <a:graphic>
          <a:graphicData uri="http://schemas.openxmlformats.org/drawingml/2006/table">
            <a:tbl>
              <a:tblPr firstRow="1" firstCol="1" bandRow="1">
                <a:tableStyleId>{5940675A-B579-460E-94D1-54222C63F5DA}</a:tableStyleId>
              </a:tblPr>
              <a:tblGrid>
                <a:gridCol w="5921384">
                  <a:extLst>
                    <a:ext uri="{9D8B030D-6E8A-4147-A177-3AD203B41FA5}">
                      <a16:colId xmlns:a16="http://schemas.microsoft.com/office/drawing/2014/main" xmlns="" val="3019152660"/>
                    </a:ext>
                  </a:extLst>
                </a:gridCol>
              </a:tblGrid>
              <a:tr h="1183771">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a16="http://schemas.microsoft.com/office/drawing/2014/main" xmlns="" val="3324006099"/>
                  </a:ext>
                </a:extLst>
              </a:tr>
              <a:tr h="2495550">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a16="http://schemas.microsoft.com/office/drawing/2014/main" xmlns="" val="1390977468"/>
                  </a:ext>
                </a:extLst>
              </a:tr>
              <a:tr h="923925">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49693215"/>
                  </a:ext>
                </a:extLst>
              </a:tr>
            </a:tbl>
          </a:graphicData>
        </a:graphic>
      </p:graphicFrame>
      <p:sp>
        <p:nvSpPr>
          <p:cNvPr id="13" name="テキスト ボックス 12">
            <a:extLst>
              <a:ext uri="{FF2B5EF4-FFF2-40B4-BE49-F238E27FC236}">
                <a16:creationId xmlns:a16="http://schemas.microsoft.com/office/drawing/2014/main" xmlns="" id="{D454D5AE-92BB-464D-93BB-3AC06CE50AD0}"/>
              </a:ext>
            </a:extLst>
          </p:cNvPr>
          <p:cNvSpPr txBox="1"/>
          <p:nvPr/>
        </p:nvSpPr>
        <p:spPr>
          <a:xfrm>
            <a:off x="225859" y="955803"/>
            <a:ext cx="4608512"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第一章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総則</a:t>
            </a:r>
            <a:r>
              <a:rPr lang="ja-JP" altLang="en-US" sz="1200" b="1" dirty="0">
                <a:latin typeface="Meiryo UI" panose="020B0604030504040204" pitchFamily="50" charset="-128"/>
                <a:ea typeface="Meiryo UI" panose="020B0604030504040204" pitchFamily="50" charset="-128"/>
              </a:rPr>
              <a:t>・・・目的、定義、基本理念、各主体の役割</a:t>
            </a:r>
            <a:r>
              <a:rPr lang="ja-JP" altLang="en-US" sz="1200" b="1" dirty="0" smtClean="0">
                <a:latin typeface="Meiryo UI" panose="020B0604030504040204" pitchFamily="50" charset="-128"/>
                <a:ea typeface="Meiryo UI" panose="020B0604030504040204" pitchFamily="50" charset="-128"/>
              </a:rPr>
              <a:t>等</a:t>
            </a:r>
            <a:endParaRPr lang="ja-JP" altLang="en-US" sz="1200" b="1"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23812"/>
            <a:ext cx="12801600" cy="36000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300"/>
              </a:lnSpc>
            </a:pPr>
            <a:r>
              <a:rPr lang="ja-JP" altLang="en-US" sz="1400" b="1" dirty="0">
                <a:solidFill>
                  <a:schemeClr val="bg1"/>
                </a:solidFill>
              </a:rPr>
              <a:t>　　　　</a:t>
            </a:r>
            <a:endParaRPr lang="en-US" altLang="ja-JP" sz="1400" b="1" dirty="0">
              <a:solidFill>
                <a:schemeClr val="bg1"/>
              </a:solidFill>
            </a:endParaRPr>
          </a:p>
          <a:p>
            <a:pPr algn="ctr" eaLnBrk="1" hangingPunct="1">
              <a:lnSpc>
                <a:spcPts val="1300"/>
              </a:lnSpc>
            </a:pPr>
            <a:r>
              <a:rPr lang="ja-JP" altLang="en-US" sz="1800" b="1" dirty="0" smtClean="0">
                <a:solidFill>
                  <a:schemeClr val="bg1"/>
                </a:solidFill>
                <a:latin typeface="Meiryo UI" pitchFamily="50" charset="-128"/>
                <a:ea typeface="Meiryo UI" pitchFamily="50" charset="-128"/>
                <a:cs typeface="Meiryo UI" pitchFamily="50" charset="-128"/>
              </a:rPr>
              <a:t>大阪府</a:t>
            </a:r>
            <a:r>
              <a:rPr lang="ja-JP" altLang="en-US" sz="1800" b="1" dirty="0">
                <a:solidFill>
                  <a:schemeClr val="bg1"/>
                </a:solidFill>
                <a:latin typeface="Meiryo UI" pitchFamily="50" charset="-128"/>
                <a:ea typeface="Meiryo UI" pitchFamily="50" charset="-128"/>
                <a:cs typeface="Meiryo UI" pitchFamily="50" charset="-128"/>
              </a:rPr>
              <a:t>健康づくり推進条例</a:t>
            </a:r>
            <a:r>
              <a:rPr lang="ja-JP" altLang="en-US" sz="1800" b="1" dirty="0" smtClean="0">
                <a:solidFill>
                  <a:schemeClr val="bg1"/>
                </a:solidFill>
                <a:latin typeface="Meiryo UI" pitchFamily="50" charset="-128"/>
                <a:ea typeface="Meiryo UI" pitchFamily="50" charset="-128"/>
                <a:cs typeface="Meiryo UI" pitchFamily="50" charset="-128"/>
              </a:rPr>
              <a:t>（案）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骨子</a:t>
            </a:r>
            <a:r>
              <a:rPr lang="ja-JP" altLang="en-US" sz="1800" b="1" dirty="0">
                <a:solidFill>
                  <a:schemeClr val="bg1"/>
                </a:solidFill>
                <a:latin typeface="Meiryo UI" pitchFamily="50" charset="-128"/>
                <a:ea typeface="Meiryo UI" pitchFamily="50" charset="-128"/>
                <a:cs typeface="Meiryo UI" pitchFamily="50" charset="-128"/>
              </a:rPr>
              <a:t>について</a:t>
            </a:r>
          </a:p>
        </p:txBody>
      </p:sp>
      <p:sp>
        <p:nvSpPr>
          <p:cNvPr id="6" name="テキスト ボックス 5"/>
          <p:cNvSpPr txBox="1"/>
          <p:nvPr/>
        </p:nvSpPr>
        <p:spPr>
          <a:xfrm>
            <a:off x="899367" y="396995"/>
            <a:ext cx="11694121" cy="451406"/>
          </a:xfrm>
          <a:prstGeom prst="rect">
            <a:avLst/>
          </a:prstGeom>
          <a:noFill/>
        </p:spPr>
        <p:txBody>
          <a:bodyPr wrap="square" rtlCol="0">
            <a:spAutoFit/>
          </a:bodyPr>
          <a:lstStyle/>
          <a:p>
            <a:pPr>
              <a:lnSpc>
                <a:spcPts val="1400"/>
              </a:lnSpc>
            </a:pP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少子高齢化、疾病構造の変化、平均寿命の延伸等、府民の健康を取り巻く環境変化の中で、府民の健康寿命の延伸、市町村間における健康寿命の差の縮小が求められて</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そのために、府民一人ひとりが健康への関心と理解を深め、若い世代、働く世代、高齢者までの全ての世代において、生活習慣病の予防等に生涯にわたって主体的に取り組む</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ととも</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多様な主体の連携、協働により社会全体で府民の取組を支援していく必要がある　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xmlns="" id="{E17B347B-1AA9-4BAF-AEF1-48AB2D03A08F}"/>
              </a:ext>
            </a:extLst>
          </p:cNvPr>
          <p:cNvSpPr txBox="1"/>
          <p:nvPr/>
        </p:nvSpPr>
        <p:spPr>
          <a:xfrm>
            <a:off x="314028" y="1238451"/>
            <a:ext cx="114228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（第１条）目的</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xmlns="" id="{E17B347B-1AA9-4BAF-AEF1-48AB2D03A08F}"/>
              </a:ext>
            </a:extLst>
          </p:cNvPr>
          <p:cNvSpPr txBox="1"/>
          <p:nvPr/>
        </p:nvSpPr>
        <p:spPr>
          <a:xfrm>
            <a:off x="318220" y="2423725"/>
            <a:ext cx="114228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（第２条）定義</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a:extLst>
              <a:ext uri="{FF2B5EF4-FFF2-40B4-BE49-F238E27FC236}">
                <a16:creationId xmlns:a16="http://schemas.microsoft.com/office/drawing/2014/main" xmlns="" id="{6CECFC20-C70C-4929-94EB-CE0DD19E9F92}"/>
              </a:ext>
            </a:extLst>
          </p:cNvPr>
          <p:cNvGraphicFramePr>
            <a:graphicFrameLocks noGrp="1"/>
          </p:cNvGraphicFramePr>
          <p:nvPr>
            <p:extLst>
              <p:ext uri="{D42A27DB-BD31-4B8C-83A1-F6EECF244321}">
                <p14:modId xmlns:p14="http://schemas.microsoft.com/office/powerpoint/2010/main" val="3650693661"/>
              </p:ext>
            </p:extLst>
          </p:nvPr>
        </p:nvGraphicFramePr>
        <p:xfrm>
          <a:off x="6299547" y="1219095"/>
          <a:ext cx="6264000" cy="4603399"/>
        </p:xfrm>
        <a:graphic>
          <a:graphicData uri="http://schemas.openxmlformats.org/drawingml/2006/table">
            <a:tbl>
              <a:tblPr firstRow="1" firstCol="1" bandRow="1">
                <a:tableStyleId>{5940675A-B579-460E-94D1-54222C63F5DA}</a:tableStyleId>
              </a:tblPr>
              <a:tblGrid>
                <a:gridCol w="6264000">
                  <a:extLst>
                    <a:ext uri="{9D8B030D-6E8A-4147-A177-3AD203B41FA5}">
                      <a16:colId xmlns:a16="http://schemas.microsoft.com/office/drawing/2014/main" xmlns="" val="3019152660"/>
                    </a:ext>
                  </a:extLst>
                </a:gridCol>
              </a:tblGrid>
              <a:tr h="866880">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a16="http://schemas.microsoft.com/office/drawing/2014/main" xmlns="" val="3324006099"/>
                  </a:ext>
                </a:extLst>
              </a:tr>
              <a:tr h="512223">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a16="http://schemas.microsoft.com/office/drawing/2014/main" xmlns="" val="1390977468"/>
                  </a:ext>
                </a:extLst>
              </a:tr>
              <a:tr h="640302">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tr>
              <a:tr h="438150">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tr>
              <a:tr h="476487">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49693215"/>
                  </a:ext>
                </a:extLst>
              </a:tr>
              <a:tr h="490053">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88398">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690906">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12" name="テキスト ボックス 11"/>
          <p:cNvSpPr txBox="1"/>
          <p:nvPr/>
        </p:nvSpPr>
        <p:spPr>
          <a:xfrm>
            <a:off x="237734" y="1479395"/>
            <a:ext cx="5937435" cy="861774"/>
          </a:xfrm>
          <a:prstGeom prst="rect">
            <a:avLst/>
          </a:prstGeom>
          <a:noFill/>
        </p:spPr>
        <p:txBody>
          <a:bodyPr wrap="square" rtlCol="0">
            <a:spAutoFit/>
          </a:bodyPr>
          <a:lstStyle/>
          <a:p>
            <a:pPr lvl="0" algn="just">
              <a:lnSpc>
                <a:spcPts val="1500"/>
              </a:lnSpc>
            </a:pPr>
            <a:r>
              <a:rPr lang="ja-JP" altLang="en-US" sz="1000" dirty="0" smtClean="0">
                <a:latin typeface="Meiryo UI" panose="020B0604030504040204" pitchFamily="50" charset="-128"/>
                <a:ea typeface="Meiryo UI" panose="020B0604030504040204" pitchFamily="50" charset="-128"/>
              </a:rPr>
              <a:t>〇　</a:t>
            </a:r>
            <a:r>
              <a:rPr lang="ja-JP" altLang="en-US" sz="1000" kern="100" dirty="0" smtClean="0">
                <a:solidFill>
                  <a:prstClr val="black"/>
                </a:solidFill>
                <a:latin typeface="Meiryo UI" panose="020B0604030504040204" pitchFamily="50" charset="-128"/>
                <a:ea typeface="Meiryo UI" panose="020B0604030504040204" pitchFamily="50" charset="-128"/>
              </a:rPr>
              <a:t>健康づくり</a:t>
            </a:r>
            <a:r>
              <a:rPr lang="ja-JP" altLang="en-US" sz="1000" kern="100" dirty="0">
                <a:solidFill>
                  <a:prstClr val="black"/>
                </a:solidFill>
                <a:latin typeface="Meiryo UI" panose="020B0604030504040204" pitchFamily="50" charset="-128"/>
                <a:ea typeface="Meiryo UI" panose="020B0604030504040204" pitchFamily="50" charset="-128"/>
              </a:rPr>
              <a:t>の推進について、基本理念を定め、府の責務、</a:t>
            </a:r>
            <a:r>
              <a:rPr lang="ja-JP" altLang="en-US" sz="1000" kern="100" dirty="0" smtClean="0">
                <a:solidFill>
                  <a:prstClr val="black"/>
                </a:solidFill>
                <a:latin typeface="Meiryo UI" panose="020B0604030504040204" pitchFamily="50" charset="-128"/>
                <a:ea typeface="Meiryo UI" panose="020B0604030504040204" pitchFamily="50" charset="-128"/>
              </a:rPr>
              <a:t>市町村との協力、</a:t>
            </a:r>
            <a:r>
              <a:rPr lang="ja-JP" altLang="en-US" sz="1000" kern="100" dirty="0">
                <a:solidFill>
                  <a:prstClr val="black"/>
                </a:solidFill>
                <a:latin typeface="Meiryo UI" panose="020B0604030504040204" pitchFamily="50" charset="-128"/>
                <a:ea typeface="Meiryo UI" panose="020B0604030504040204" pitchFamily="50" charset="-128"/>
              </a:rPr>
              <a:t>府民、事業者、保健</a:t>
            </a:r>
            <a:r>
              <a:rPr lang="ja-JP" altLang="en-US" sz="1000" kern="100" dirty="0" smtClean="0">
                <a:solidFill>
                  <a:prstClr val="black"/>
                </a:solidFill>
                <a:latin typeface="Meiryo UI" panose="020B0604030504040204" pitchFamily="50" charset="-128"/>
                <a:ea typeface="Meiryo UI" panose="020B0604030504040204" pitchFamily="50" charset="-128"/>
              </a:rPr>
              <a:t>医療関係者、</a:t>
            </a:r>
            <a:endParaRPr lang="en-US" altLang="ja-JP" sz="1000" kern="100" dirty="0" smtClean="0">
              <a:solidFill>
                <a:prstClr val="black"/>
              </a:solidFill>
              <a:latin typeface="Meiryo UI" panose="020B0604030504040204" pitchFamily="50" charset="-128"/>
              <a:ea typeface="Meiryo UI" panose="020B0604030504040204" pitchFamily="50" charset="-128"/>
            </a:endParaRPr>
          </a:p>
          <a:p>
            <a:pPr lvl="0" algn="just">
              <a:lnSpc>
                <a:spcPts val="1500"/>
              </a:lnSpc>
            </a:pP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　医療</a:t>
            </a:r>
            <a:r>
              <a:rPr lang="ja-JP" altLang="en-US" sz="1000" kern="100" dirty="0">
                <a:solidFill>
                  <a:prstClr val="black"/>
                </a:solidFill>
                <a:latin typeface="Meiryo UI" panose="020B0604030504040204" pitchFamily="50" charset="-128"/>
                <a:ea typeface="Meiryo UI" panose="020B0604030504040204" pitchFamily="50" charset="-128"/>
              </a:rPr>
              <a:t>保険者及び健康づくり関係機関等の役割</a:t>
            </a:r>
            <a:r>
              <a:rPr lang="ja-JP" altLang="en-US" sz="1000" kern="100" dirty="0" smtClean="0">
                <a:solidFill>
                  <a:prstClr val="black"/>
                </a:solidFill>
                <a:latin typeface="Meiryo UI" panose="020B0604030504040204" pitchFamily="50" charset="-128"/>
                <a:ea typeface="Meiryo UI" panose="020B0604030504040204" pitchFamily="50" charset="-128"/>
              </a:rPr>
              <a:t>を定める。</a:t>
            </a:r>
            <a:endParaRPr lang="en-US" altLang="ja-JP" sz="1000" kern="100" dirty="0">
              <a:solidFill>
                <a:prstClr val="black"/>
              </a:solidFill>
              <a:latin typeface="Meiryo UI" panose="020B0604030504040204" pitchFamily="50" charset="-128"/>
              <a:ea typeface="Meiryo UI" panose="020B0604030504040204" pitchFamily="50" charset="-128"/>
            </a:endParaRPr>
          </a:p>
          <a:p>
            <a:pPr lvl="0" algn="just">
              <a:lnSpc>
                <a:spcPts val="1500"/>
              </a:lnSpc>
            </a:pPr>
            <a:r>
              <a:rPr lang="ja-JP" altLang="en-US" sz="1000" kern="100" dirty="0">
                <a:solidFill>
                  <a:prstClr val="black"/>
                </a:solidFill>
                <a:latin typeface="Meiryo UI" panose="020B0604030504040204" pitchFamily="50" charset="-128"/>
                <a:ea typeface="Meiryo UI" panose="020B0604030504040204" pitchFamily="50" charset="-128"/>
              </a:rPr>
              <a:t>〇　健康づくりに関する施策の基本的な事項を定めることにより、府民の健康づくりを総合的かつ計画的に推進し</a:t>
            </a:r>
            <a:r>
              <a:rPr lang="ja-JP" altLang="en-US" sz="1000" kern="100" dirty="0" smtClean="0">
                <a:solidFill>
                  <a:prstClr val="black"/>
                </a:solidFill>
                <a:latin typeface="Meiryo UI" panose="020B0604030504040204" pitchFamily="50" charset="-128"/>
                <a:ea typeface="Meiryo UI" panose="020B0604030504040204" pitchFamily="50" charset="-128"/>
              </a:rPr>
              <a:t>、</a:t>
            </a:r>
            <a:endParaRPr lang="en-US" altLang="ja-JP" sz="1000" kern="100" dirty="0" smtClean="0">
              <a:solidFill>
                <a:prstClr val="black"/>
              </a:solidFill>
              <a:latin typeface="Meiryo UI" panose="020B0604030504040204" pitchFamily="50" charset="-128"/>
              <a:ea typeface="Meiryo UI" panose="020B0604030504040204" pitchFamily="50" charset="-128"/>
            </a:endParaRPr>
          </a:p>
          <a:p>
            <a:pPr lvl="0" algn="just">
              <a:lnSpc>
                <a:spcPts val="1500"/>
              </a:lnSpc>
            </a:pP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　もって府民</a:t>
            </a:r>
            <a:r>
              <a:rPr lang="ja-JP" altLang="en-US" sz="1000" kern="100" dirty="0">
                <a:solidFill>
                  <a:prstClr val="black"/>
                </a:solidFill>
                <a:latin typeface="Meiryo UI" panose="020B0604030504040204" pitchFamily="50" charset="-128"/>
                <a:ea typeface="Meiryo UI" panose="020B0604030504040204" pitchFamily="50" charset="-128"/>
              </a:rPr>
              <a:t>が健やかで心豊かに生活できる活力ある</a:t>
            </a:r>
            <a:r>
              <a:rPr lang="ja-JP" altLang="en-US" sz="1000" kern="100" dirty="0" smtClean="0">
                <a:solidFill>
                  <a:prstClr val="black"/>
                </a:solidFill>
                <a:latin typeface="Meiryo UI" panose="020B0604030504040204" pitchFamily="50" charset="-128"/>
                <a:ea typeface="Meiryo UI" panose="020B0604030504040204" pitchFamily="50" charset="-128"/>
              </a:rPr>
              <a:t>社会の実現に寄与する。</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テキスト ボックス 22"/>
          <p:cNvSpPr txBox="1"/>
          <p:nvPr/>
        </p:nvSpPr>
        <p:spPr>
          <a:xfrm>
            <a:off x="243737" y="2672597"/>
            <a:ext cx="6091814" cy="2208297"/>
          </a:xfrm>
          <a:prstGeom prst="rect">
            <a:avLst/>
          </a:prstGeom>
          <a:noFill/>
        </p:spPr>
        <p:txBody>
          <a:bodyPr wrap="square" rtlCol="0">
            <a:spAutoFit/>
          </a:bodyPr>
          <a:lstStyle/>
          <a:p>
            <a:pPr lvl="0" algn="just">
              <a:lnSpc>
                <a:spcPts val="1500"/>
              </a:lnSpc>
            </a:pPr>
            <a:r>
              <a:rPr lang="ja-JP" altLang="en-US" sz="1000" dirty="0" smtClean="0">
                <a:latin typeface="Meiryo UI" panose="020B0604030504040204" pitchFamily="50" charset="-128"/>
                <a:ea typeface="Meiryo UI" panose="020B0604030504040204" pitchFamily="50" charset="-128"/>
              </a:rPr>
              <a:t>〇　</a:t>
            </a:r>
            <a:r>
              <a:rPr lang="ja-JP" altLang="en-US" sz="1000" kern="100" dirty="0" smtClean="0">
                <a:latin typeface="Meiryo UI" panose="020B0604030504040204" pitchFamily="50" charset="-128"/>
                <a:ea typeface="Meiryo UI" panose="020B0604030504040204" pitchFamily="50" charset="-128"/>
              </a:rPr>
              <a:t>健康づくり</a:t>
            </a:r>
            <a:r>
              <a:rPr lang="ja-JP" altLang="en-US" sz="1000" kern="100" dirty="0">
                <a:latin typeface="Meiryo UI" panose="020B0604030504040204" pitchFamily="50" charset="-128"/>
                <a:ea typeface="Meiryo UI" panose="020B0604030504040204" pitchFamily="50" charset="-128"/>
              </a:rPr>
              <a:t>：府民</a:t>
            </a:r>
            <a:r>
              <a:rPr lang="ja-JP" altLang="en-US" sz="1000" kern="100" dirty="0" smtClean="0">
                <a:latin typeface="Meiryo UI" panose="020B0604030504040204" pitchFamily="50" charset="-128"/>
                <a:ea typeface="Meiryo UI" panose="020B0604030504040204" pitchFamily="50" charset="-128"/>
              </a:rPr>
              <a:t>が健康</a:t>
            </a:r>
            <a:r>
              <a:rPr lang="ja-JP" altLang="en-US" sz="1000" kern="100" dirty="0">
                <a:latin typeface="Meiryo UI" panose="020B0604030504040204" pitchFamily="50" charset="-128"/>
                <a:ea typeface="Meiryo UI" panose="020B0604030504040204" pitchFamily="50" charset="-128"/>
              </a:rPr>
              <a:t>に関する知識を習得</a:t>
            </a:r>
            <a:r>
              <a:rPr lang="ja-JP" altLang="en-US" sz="1000" kern="100" dirty="0" smtClean="0">
                <a:latin typeface="Meiryo UI" panose="020B0604030504040204" pitchFamily="50" charset="-128"/>
                <a:ea typeface="Meiryo UI" panose="020B0604030504040204" pitchFamily="50" charset="-128"/>
              </a:rPr>
              <a:t>し、生活</a:t>
            </a:r>
            <a:r>
              <a:rPr lang="ja-JP" altLang="en-US" sz="1000" kern="100" dirty="0">
                <a:latin typeface="Meiryo UI" panose="020B0604030504040204" pitchFamily="50" charset="-128"/>
                <a:ea typeface="Meiryo UI" panose="020B0604030504040204" pitchFamily="50" charset="-128"/>
              </a:rPr>
              <a:t>習慣の</a:t>
            </a:r>
            <a:r>
              <a:rPr lang="ja-JP" altLang="en-US" sz="1000" kern="100" dirty="0" smtClean="0">
                <a:latin typeface="Meiryo UI" panose="020B0604030504040204" pitchFamily="50" charset="-128"/>
                <a:ea typeface="Meiryo UI" panose="020B0604030504040204" pitchFamily="50" charset="-128"/>
              </a:rPr>
              <a:t>改善を通じた疾病の予防、健康診査の受診を</a:t>
            </a:r>
            <a:endParaRPr lang="en-US" altLang="ja-JP" sz="1000" kern="100" dirty="0" smtClean="0">
              <a:latin typeface="Meiryo UI" panose="020B0604030504040204" pitchFamily="50" charset="-128"/>
              <a:ea typeface="Meiryo UI" panose="020B0604030504040204" pitchFamily="50" charset="-128"/>
            </a:endParaRPr>
          </a:p>
          <a:p>
            <a:pPr lvl="0" algn="just">
              <a:lnSpc>
                <a:spcPts val="1500"/>
              </a:lnSpc>
            </a:pPr>
            <a:r>
              <a:rPr lang="ja-JP" altLang="en-US" sz="1000" kern="100" dirty="0">
                <a:latin typeface="Meiryo UI" panose="020B0604030504040204" pitchFamily="50" charset="-128"/>
                <a:ea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rPr>
              <a:t>　通じた疾病の早期発見及び早期治療を行うことにより、主体的</a:t>
            </a:r>
            <a:r>
              <a:rPr lang="ja-JP" altLang="en-US" sz="1000" kern="100" dirty="0">
                <a:latin typeface="Meiryo UI" panose="020B0604030504040204" pitchFamily="50" charset="-128"/>
                <a:ea typeface="Meiryo UI" panose="020B0604030504040204" pitchFamily="50" charset="-128"/>
              </a:rPr>
              <a:t>に心身の健康の保持及び増進に取り組むこと</a:t>
            </a:r>
            <a:endParaRPr lang="en-US" altLang="ja-JP" sz="1000" kern="100" dirty="0">
              <a:latin typeface="Meiryo UI" panose="020B0604030504040204" pitchFamily="50" charset="-128"/>
              <a:ea typeface="Meiryo UI" panose="020B0604030504040204" pitchFamily="50" charset="-128"/>
            </a:endParaRPr>
          </a:p>
          <a:p>
            <a:pPr lvl="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〇</a:t>
            </a:r>
            <a:r>
              <a:rPr lang="ja-JP" altLang="en-US" sz="1000" kern="100" dirty="0">
                <a:solidFill>
                  <a:prstClr val="black"/>
                </a:solidFill>
                <a:latin typeface="Meiryo UI" panose="020B0604030504040204" pitchFamily="50" charset="-128"/>
                <a:ea typeface="Meiryo UI" panose="020B0604030504040204" pitchFamily="50" charset="-128"/>
              </a:rPr>
              <a:t>　事業者：他人を使用して事業を行う</a:t>
            </a:r>
            <a:r>
              <a:rPr lang="ja-JP" altLang="en-US" sz="1000" kern="100" dirty="0">
                <a:latin typeface="Meiryo UI" panose="020B0604030504040204" pitchFamily="50" charset="-128"/>
                <a:ea typeface="Meiryo UI" panose="020B0604030504040204" pitchFamily="50" charset="-128"/>
              </a:rPr>
              <a:t>者（法人企業の場合、当該</a:t>
            </a:r>
            <a:r>
              <a:rPr lang="ja-JP" altLang="en-US" sz="1000" kern="100" dirty="0" smtClean="0">
                <a:latin typeface="Meiryo UI" panose="020B0604030504040204" pitchFamily="50" charset="-128"/>
                <a:ea typeface="Meiryo UI" panose="020B0604030504040204" pitchFamily="50" charset="-128"/>
              </a:rPr>
              <a:t>法人。個人</a:t>
            </a:r>
            <a:r>
              <a:rPr lang="ja-JP" altLang="en-US" sz="1000" kern="100" dirty="0">
                <a:latin typeface="Meiryo UI" panose="020B0604030504040204" pitchFamily="50" charset="-128"/>
                <a:ea typeface="Meiryo UI" panose="020B0604030504040204" pitchFamily="50" charset="-128"/>
              </a:rPr>
              <a:t>企業の場合、事業経営主）</a:t>
            </a:r>
            <a:endParaRPr lang="en-US" altLang="ja-JP" sz="1000" kern="100" dirty="0">
              <a:latin typeface="Meiryo UI" panose="020B0604030504040204" pitchFamily="50" charset="-128"/>
              <a:ea typeface="Meiryo UI" panose="020B0604030504040204" pitchFamily="50" charset="-128"/>
            </a:endParaRPr>
          </a:p>
          <a:p>
            <a:pPr lvl="0" algn="just">
              <a:lnSpc>
                <a:spcPts val="1500"/>
              </a:lnSpc>
              <a:defRPr/>
            </a:pPr>
            <a:r>
              <a:rPr lang="ja-JP" altLang="en-US" sz="1000" kern="100" dirty="0">
                <a:latin typeface="Meiryo UI" panose="020B0604030504040204" pitchFamily="50" charset="-128"/>
                <a:ea typeface="Meiryo UI" panose="020B0604030504040204" pitchFamily="50" charset="-128"/>
              </a:rPr>
              <a:t>〇　保健医療関係者：保健医療の専門的立場から健康づくりのために必要な保健医療サービスを提供する者</a:t>
            </a:r>
            <a:endParaRPr lang="en-US" altLang="ja-JP" sz="1000" kern="100" dirty="0">
              <a:latin typeface="Meiryo UI" panose="020B0604030504040204" pitchFamily="50" charset="-128"/>
              <a:ea typeface="Meiryo UI" panose="020B0604030504040204" pitchFamily="50" charset="-128"/>
            </a:endParaRPr>
          </a:p>
          <a:p>
            <a:pPr lvl="0" algn="just">
              <a:lnSpc>
                <a:spcPts val="1500"/>
              </a:lnSpc>
              <a:defRPr/>
            </a:pPr>
            <a:r>
              <a:rPr lang="ja-JP" altLang="en-US" sz="1000" kern="100" dirty="0">
                <a:latin typeface="Meiryo UI" panose="020B0604030504040204" pitchFamily="50" charset="-128"/>
                <a:ea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rPr>
              <a:t>医療</a:t>
            </a:r>
            <a:r>
              <a:rPr lang="ja-JP" altLang="en-US" sz="900" kern="100" dirty="0">
                <a:latin typeface="Meiryo UI" panose="020B0604030504040204" pitchFamily="50" charset="-128"/>
                <a:ea typeface="Meiryo UI" panose="020B0604030504040204" pitchFamily="50" charset="-128"/>
              </a:rPr>
              <a:t>機関、保健医療分野の職能団体（医師会、歯科医師会、薬剤師会、看護協会、栄養士会等）</a:t>
            </a:r>
            <a:r>
              <a:rPr lang="ja-JP" altLang="en-US" sz="900" kern="100" dirty="0" smtClean="0">
                <a:latin typeface="Meiryo UI" panose="020B0604030504040204" pitchFamily="50" charset="-128"/>
                <a:ea typeface="Meiryo UI" panose="020B0604030504040204" pitchFamily="50" charset="-128"/>
              </a:rPr>
              <a:t>、</a:t>
            </a:r>
            <a:endParaRPr lang="en-US" altLang="ja-JP" sz="900" kern="100" dirty="0" smtClean="0">
              <a:latin typeface="Meiryo UI" panose="020B0604030504040204" pitchFamily="50" charset="-128"/>
              <a:ea typeface="Meiryo UI" panose="020B0604030504040204" pitchFamily="50" charset="-128"/>
            </a:endParaRPr>
          </a:p>
          <a:p>
            <a:pPr lvl="0" algn="just">
              <a:lnSpc>
                <a:spcPts val="1500"/>
              </a:lnSpc>
              <a:defRPr/>
            </a:pPr>
            <a:r>
              <a:rPr lang="ja-JP" altLang="en-US" sz="900" kern="100" dirty="0">
                <a:latin typeface="Meiryo UI" panose="020B0604030504040204" pitchFamily="50" charset="-128"/>
                <a:ea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rPr>
              <a:t>　　　保健医療</a:t>
            </a:r>
            <a:r>
              <a:rPr lang="ja-JP" altLang="en-US" sz="900" kern="100" dirty="0">
                <a:latin typeface="Meiryo UI" panose="020B0604030504040204" pitchFamily="50" charset="-128"/>
                <a:ea typeface="Meiryo UI" panose="020B0604030504040204" pitchFamily="50" charset="-128"/>
              </a:rPr>
              <a:t>分野に関する専門職（医師、歯科医師、薬剤師、保健師、助産師、看護師、管理栄養士</a:t>
            </a:r>
            <a:r>
              <a:rPr lang="ja-JP" altLang="en-US" sz="900" kern="100" dirty="0" smtClean="0">
                <a:latin typeface="Meiryo UI" panose="020B0604030504040204" pitchFamily="50" charset="-128"/>
                <a:ea typeface="Meiryo UI" panose="020B0604030504040204" pitchFamily="50" charset="-128"/>
              </a:rPr>
              <a:t>、栄養士</a:t>
            </a:r>
            <a:r>
              <a:rPr lang="ja-JP" altLang="en-US" sz="900" kern="100" dirty="0">
                <a:latin typeface="Meiryo UI" panose="020B0604030504040204" pitchFamily="50" charset="-128"/>
                <a:ea typeface="Meiryo UI" panose="020B0604030504040204" pitchFamily="50" charset="-128"/>
              </a:rPr>
              <a:t>等）</a:t>
            </a:r>
            <a:endParaRPr lang="en-US" altLang="ja-JP" sz="900" kern="100" dirty="0">
              <a:latin typeface="Meiryo UI" panose="020B0604030504040204" pitchFamily="50" charset="-128"/>
              <a:ea typeface="Meiryo UI" panose="020B0604030504040204" pitchFamily="50" charset="-128"/>
            </a:endParaRPr>
          </a:p>
          <a:p>
            <a:pPr lvl="0" algn="just">
              <a:lnSpc>
                <a:spcPts val="1500"/>
              </a:lnSpc>
            </a:pPr>
            <a:r>
              <a:rPr lang="ja-JP" altLang="en-US" sz="1000" kern="100" dirty="0">
                <a:latin typeface="Meiryo UI" panose="020B0604030504040204" pitchFamily="50" charset="-128"/>
                <a:ea typeface="Meiryo UI" panose="020B0604030504040204" pitchFamily="50" charset="-128"/>
              </a:rPr>
              <a:t>〇　医療保険者：健康増進法第</a:t>
            </a:r>
            <a:r>
              <a:rPr lang="en-US" altLang="ja-JP" sz="1000" kern="100" dirty="0">
                <a:latin typeface="Meiryo UI" panose="020B0604030504040204" pitchFamily="50" charset="-128"/>
                <a:ea typeface="Meiryo UI" panose="020B0604030504040204" pitchFamily="50" charset="-128"/>
              </a:rPr>
              <a:t>6</a:t>
            </a:r>
            <a:r>
              <a:rPr lang="ja-JP" altLang="en-US" sz="1000" kern="100" dirty="0">
                <a:latin typeface="Meiryo UI" panose="020B0604030504040204" pitchFamily="50" charset="-128"/>
                <a:ea typeface="Meiryo UI" panose="020B0604030504040204" pitchFamily="50" charset="-128"/>
              </a:rPr>
              <a:t>条第</a:t>
            </a:r>
            <a:r>
              <a:rPr lang="en-US" altLang="ja-JP" sz="1000" kern="100" dirty="0">
                <a:latin typeface="Meiryo UI" panose="020B0604030504040204" pitchFamily="50" charset="-128"/>
                <a:ea typeface="Meiryo UI" panose="020B0604030504040204" pitchFamily="50" charset="-128"/>
              </a:rPr>
              <a:t>1</a:t>
            </a:r>
            <a:r>
              <a:rPr lang="ja-JP" altLang="en-US" sz="1000" kern="100" dirty="0">
                <a:latin typeface="Meiryo UI" panose="020B0604030504040204" pitchFamily="50" charset="-128"/>
                <a:ea typeface="Meiryo UI" panose="020B0604030504040204" pitchFamily="50" charset="-128"/>
              </a:rPr>
              <a:t>号から第</a:t>
            </a:r>
            <a:r>
              <a:rPr lang="en-US" altLang="ja-JP" sz="1000" kern="100" dirty="0">
                <a:latin typeface="Meiryo UI" panose="020B0604030504040204" pitchFamily="50" charset="-128"/>
                <a:ea typeface="Meiryo UI" panose="020B0604030504040204" pitchFamily="50" charset="-128"/>
              </a:rPr>
              <a:t>6</a:t>
            </a:r>
            <a:r>
              <a:rPr lang="ja-JP" altLang="en-US" sz="1000" kern="100" dirty="0">
                <a:latin typeface="Meiryo UI" panose="020B0604030504040204" pitchFamily="50" charset="-128"/>
                <a:ea typeface="Meiryo UI" panose="020B0604030504040204" pitchFamily="50" charset="-128"/>
              </a:rPr>
              <a:t>号及び第</a:t>
            </a:r>
            <a:r>
              <a:rPr lang="en-US" altLang="ja-JP" sz="1000" kern="100" dirty="0">
                <a:latin typeface="Meiryo UI" panose="020B0604030504040204" pitchFamily="50" charset="-128"/>
                <a:ea typeface="Meiryo UI" panose="020B0604030504040204" pitchFamily="50" charset="-128"/>
              </a:rPr>
              <a:t>10</a:t>
            </a:r>
            <a:r>
              <a:rPr lang="ja-JP" altLang="en-US" sz="1000" kern="100" dirty="0">
                <a:latin typeface="Meiryo UI" panose="020B0604030504040204" pitchFamily="50" charset="-128"/>
                <a:ea typeface="Meiryo UI" panose="020B0604030504040204" pitchFamily="50" charset="-128"/>
              </a:rPr>
              <a:t>号に掲げる者</a:t>
            </a:r>
            <a:endParaRPr lang="en-US" altLang="ja-JP" sz="1000" kern="100" dirty="0">
              <a:latin typeface="Meiryo UI" panose="020B0604030504040204" pitchFamily="50" charset="-128"/>
              <a:ea typeface="Meiryo UI" panose="020B0604030504040204" pitchFamily="50" charset="-128"/>
            </a:endParaRPr>
          </a:p>
          <a:p>
            <a:pPr lvl="0" algn="just">
              <a:lnSpc>
                <a:spcPts val="1500"/>
              </a:lnSpc>
              <a:defRPr/>
            </a:pPr>
            <a:r>
              <a:rPr lang="ja-JP" altLang="en-US" sz="1000" kern="100" dirty="0" smtClean="0">
                <a:latin typeface="Meiryo UI" panose="020B0604030504040204" pitchFamily="50" charset="-128"/>
                <a:ea typeface="Meiryo UI" panose="020B0604030504040204" pitchFamily="50" charset="-128"/>
              </a:rPr>
              <a:t>　　　　</a:t>
            </a:r>
            <a:r>
              <a:rPr lang="ja-JP" altLang="en-US" sz="900" kern="100" spc="-30" dirty="0" smtClean="0">
                <a:latin typeface="Meiryo UI" panose="020B0604030504040204" pitchFamily="50" charset="-128"/>
                <a:ea typeface="Meiryo UI" panose="020B0604030504040204" pitchFamily="50" charset="-128"/>
              </a:rPr>
              <a:t>全国</a:t>
            </a:r>
            <a:r>
              <a:rPr lang="ja-JP" altLang="en-US" sz="900" kern="100" spc="-30" dirty="0">
                <a:latin typeface="Meiryo UI" panose="020B0604030504040204" pitchFamily="50" charset="-128"/>
                <a:ea typeface="Meiryo UI" panose="020B0604030504040204" pitchFamily="50" charset="-128"/>
              </a:rPr>
              <a:t>健康保険協会、健康保険組合、市町村、国民健康保険組合、国家公務員共済組合</a:t>
            </a:r>
            <a:r>
              <a:rPr lang="ja-JP" altLang="en-US" sz="900" kern="100" spc="-30" dirty="0" smtClean="0">
                <a:latin typeface="Meiryo UI" panose="020B0604030504040204" pitchFamily="50" charset="-128"/>
                <a:ea typeface="Meiryo UI" panose="020B0604030504040204" pitchFamily="50" charset="-128"/>
              </a:rPr>
              <a:t>、地方公務員等共済</a:t>
            </a:r>
            <a:r>
              <a:rPr lang="ja-JP" altLang="en-US" sz="900" kern="100" spc="-30" dirty="0">
                <a:latin typeface="Meiryo UI" panose="020B0604030504040204" pitchFamily="50" charset="-128"/>
                <a:ea typeface="Meiryo UI" panose="020B0604030504040204" pitchFamily="50" charset="-128"/>
              </a:rPr>
              <a:t>組合</a:t>
            </a:r>
            <a:r>
              <a:rPr lang="ja-JP" altLang="en-US" sz="900" kern="100" spc="-50" dirty="0" smtClean="0">
                <a:latin typeface="Meiryo UI" panose="020B0604030504040204" pitchFamily="50" charset="-128"/>
                <a:ea typeface="Meiryo UI" panose="020B0604030504040204" pitchFamily="50" charset="-128"/>
              </a:rPr>
              <a:t>、</a:t>
            </a:r>
            <a:endParaRPr lang="en-US" altLang="ja-JP" sz="900" kern="100" spc="-50" dirty="0" smtClean="0">
              <a:latin typeface="Meiryo UI" panose="020B0604030504040204" pitchFamily="50" charset="-128"/>
              <a:ea typeface="Meiryo UI" panose="020B0604030504040204" pitchFamily="50" charset="-128"/>
            </a:endParaRPr>
          </a:p>
          <a:p>
            <a:pPr lvl="0" algn="just">
              <a:lnSpc>
                <a:spcPts val="1500"/>
              </a:lnSpc>
              <a:defRPr/>
            </a:pPr>
            <a:r>
              <a:rPr lang="ja-JP" altLang="en-US" sz="900" kern="100" spc="-50" dirty="0">
                <a:latin typeface="Meiryo UI" panose="020B0604030504040204" pitchFamily="50" charset="-128"/>
                <a:ea typeface="Meiryo UI" panose="020B0604030504040204" pitchFamily="50" charset="-128"/>
              </a:rPr>
              <a:t>　</a:t>
            </a:r>
            <a:r>
              <a:rPr lang="ja-JP" altLang="en-US" sz="900" kern="100" spc="-50" dirty="0" smtClean="0">
                <a:latin typeface="Meiryo UI" panose="020B0604030504040204" pitchFamily="50" charset="-128"/>
                <a:ea typeface="Meiryo UI" panose="020B0604030504040204" pitchFamily="50" charset="-128"/>
              </a:rPr>
              <a:t>　　　　</a:t>
            </a:r>
            <a:r>
              <a:rPr lang="zh-TW" altLang="en-US" sz="900" kern="100" dirty="0" smtClean="0">
                <a:latin typeface="Meiryo UI" panose="020B0604030504040204" pitchFamily="50" charset="-128"/>
                <a:ea typeface="Meiryo UI" panose="020B0604030504040204" pitchFamily="50" charset="-128"/>
              </a:rPr>
              <a:t>後期</a:t>
            </a:r>
            <a:r>
              <a:rPr lang="zh-TW" altLang="en-US" sz="900" kern="100" dirty="0">
                <a:latin typeface="Meiryo UI" panose="020B0604030504040204" pitchFamily="50" charset="-128"/>
                <a:ea typeface="Meiryo UI" panose="020B0604030504040204" pitchFamily="50" charset="-128"/>
              </a:rPr>
              <a:t>高齢者医療広域連合</a:t>
            </a:r>
            <a:r>
              <a:rPr lang="ja-JP" altLang="en-US" sz="900" kern="100" dirty="0" err="1">
                <a:latin typeface="Meiryo UI" panose="020B0604030504040204" pitchFamily="50" charset="-128"/>
                <a:ea typeface="Meiryo UI" panose="020B0604030504040204" pitchFamily="50" charset="-128"/>
              </a:rPr>
              <a:t>、</a:t>
            </a:r>
            <a:r>
              <a:rPr lang="ja-JP" altLang="en-US" sz="900" kern="100" dirty="0">
                <a:latin typeface="Meiryo UI" panose="020B0604030504040204" pitchFamily="50" charset="-128"/>
                <a:ea typeface="Meiryo UI" panose="020B0604030504040204" pitchFamily="50" charset="-128"/>
              </a:rPr>
              <a:t>国民健康保険団体連合会</a:t>
            </a:r>
            <a:r>
              <a:rPr lang="ja-JP" altLang="en-US" sz="900" kern="100" dirty="0" smtClean="0">
                <a:latin typeface="Meiryo UI" panose="020B0604030504040204" pitchFamily="50" charset="-128"/>
                <a:ea typeface="Meiryo UI" panose="020B0604030504040204" pitchFamily="50" charset="-128"/>
              </a:rPr>
              <a:t>、健康</a:t>
            </a:r>
            <a:r>
              <a:rPr lang="ja-JP" altLang="en-US" sz="900" kern="100" dirty="0">
                <a:latin typeface="Meiryo UI" panose="020B0604030504040204" pitchFamily="50" charset="-128"/>
                <a:ea typeface="Meiryo UI" panose="020B0604030504040204" pitchFamily="50" charset="-128"/>
              </a:rPr>
              <a:t>保険組合連合会</a:t>
            </a:r>
            <a:r>
              <a:rPr lang="ja-JP" altLang="en-US" sz="900" kern="100" dirty="0" smtClean="0">
                <a:latin typeface="Meiryo UI" panose="020B0604030504040204" pitchFamily="50" charset="-128"/>
                <a:ea typeface="Meiryo UI" panose="020B0604030504040204" pitchFamily="50" charset="-128"/>
              </a:rPr>
              <a:t>等</a:t>
            </a:r>
            <a:endParaRPr lang="en-US" altLang="ja-JP" sz="900" kern="100" dirty="0">
              <a:latin typeface="Meiryo UI" panose="020B0604030504040204" pitchFamily="50" charset="-128"/>
              <a:ea typeface="Meiryo UI" panose="020B0604030504040204" pitchFamily="50" charset="-128"/>
            </a:endParaRPr>
          </a:p>
          <a:p>
            <a:pPr lvl="0" algn="just">
              <a:lnSpc>
                <a:spcPts val="1500"/>
              </a:lnSpc>
            </a:pPr>
            <a:r>
              <a:rPr lang="ja-JP" altLang="en-US" sz="1000" kern="100" dirty="0">
                <a:solidFill>
                  <a:prstClr val="black"/>
                </a:solidFill>
                <a:latin typeface="Meiryo UI" panose="020B0604030504040204" pitchFamily="50" charset="-128"/>
                <a:ea typeface="Meiryo UI" panose="020B0604030504040204" pitchFamily="50" charset="-128"/>
              </a:rPr>
              <a:t>〇　健康づくり関係機関等：健康づくりに資する</a:t>
            </a:r>
            <a:r>
              <a:rPr lang="ja-JP" altLang="en-US" sz="1000" kern="100" dirty="0" smtClean="0">
                <a:solidFill>
                  <a:prstClr val="black"/>
                </a:solidFill>
                <a:latin typeface="Meiryo UI" panose="020B0604030504040204" pitchFamily="50" charset="-128"/>
                <a:ea typeface="Meiryo UI" panose="020B0604030504040204" pitchFamily="50" charset="-128"/>
              </a:rPr>
              <a:t>取組を</a:t>
            </a:r>
            <a:r>
              <a:rPr lang="ja-JP" altLang="en-US" sz="1000" kern="100" dirty="0">
                <a:solidFill>
                  <a:prstClr val="black"/>
                </a:solidFill>
                <a:latin typeface="Meiryo UI" panose="020B0604030504040204" pitchFamily="50" charset="-128"/>
                <a:ea typeface="Meiryo UI" panose="020B0604030504040204" pitchFamily="50" charset="-128"/>
              </a:rPr>
              <a:t>行う教育機関</a:t>
            </a:r>
            <a:r>
              <a:rPr lang="ja-JP" altLang="en-US" sz="1000" kern="100" dirty="0" smtClean="0">
                <a:solidFill>
                  <a:prstClr val="black"/>
                </a:solidFill>
                <a:latin typeface="Meiryo UI" panose="020B0604030504040204" pitchFamily="50" charset="-128"/>
                <a:ea typeface="Meiryo UI" panose="020B0604030504040204" pitchFamily="50" charset="-128"/>
              </a:rPr>
              <a:t>、研究</a:t>
            </a:r>
            <a:r>
              <a:rPr lang="ja-JP" altLang="en-US" sz="1000" kern="100" dirty="0">
                <a:solidFill>
                  <a:prstClr val="black"/>
                </a:solidFill>
                <a:latin typeface="Meiryo UI" panose="020B0604030504040204" pitchFamily="50" charset="-128"/>
                <a:ea typeface="Meiryo UI" panose="020B0604030504040204" pitchFamily="50" charset="-128"/>
              </a:rPr>
              <a:t>機関、地域団体等</a:t>
            </a:r>
            <a:endParaRPr lang="en-US" altLang="ja-JP" sz="1000" kern="100" dirty="0">
              <a:solidFill>
                <a:prstClr val="black"/>
              </a:solidFill>
              <a:latin typeface="Meiryo UI" panose="020B0604030504040204" pitchFamily="50" charset="-128"/>
              <a:ea typeface="Meiryo UI" panose="020B0604030504040204" pitchFamily="50" charset="-128"/>
            </a:endParaRPr>
          </a:p>
          <a:p>
            <a:pPr lvl="0" algn="just">
              <a:lnSpc>
                <a:spcPts val="1500"/>
              </a:lnSpc>
            </a:pPr>
            <a:r>
              <a:rPr lang="en-US" altLang="ja-JP"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rPr>
              <a:t>学校</a:t>
            </a:r>
            <a:r>
              <a:rPr lang="ja-JP" altLang="en-US" sz="900" kern="100" dirty="0" smtClean="0">
                <a:solidFill>
                  <a:prstClr val="black"/>
                </a:solidFill>
                <a:latin typeface="Meiryo UI" panose="020B0604030504040204" pitchFamily="50" charset="-128"/>
                <a:ea typeface="Meiryo UI" panose="020B0604030504040204" pitchFamily="50" charset="-128"/>
              </a:rPr>
              <a:t>、</a:t>
            </a:r>
            <a:r>
              <a:rPr lang="ja-JP" altLang="en-US" sz="900" kern="100" dirty="0">
                <a:solidFill>
                  <a:prstClr val="black"/>
                </a:solidFill>
                <a:latin typeface="Meiryo UI" panose="020B0604030504040204" pitchFamily="50" charset="-128"/>
                <a:ea typeface="Meiryo UI" panose="020B0604030504040204" pitchFamily="50" charset="-128"/>
              </a:rPr>
              <a:t>健康づくり推進団体（</a:t>
            </a:r>
            <a:r>
              <a:rPr lang="en-US" altLang="ja-JP" sz="900" kern="100" dirty="0">
                <a:solidFill>
                  <a:prstClr val="black"/>
                </a:solidFill>
                <a:latin typeface="Meiryo UI" panose="020B0604030504040204" pitchFamily="50" charset="-128"/>
                <a:ea typeface="Meiryo UI" panose="020B0604030504040204" pitchFamily="50" charset="-128"/>
              </a:rPr>
              <a:t>NPO</a:t>
            </a:r>
            <a:r>
              <a:rPr lang="ja-JP" altLang="en-US" sz="900" kern="100" dirty="0" smtClean="0">
                <a:solidFill>
                  <a:prstClr val="black"/>
                </a:solidFill>
                <a:latin typeface="Meiryo UI" panose="020B0604030504040204" pitchFamily="50" charset="-128"/>
                <a:ea typeface="Meiryo UI" panose="020B0604030504040204" pitchFamily="50" charset="-128"/>
              </a:rPr>
              <a:t>法人等）、健康づくり</a:t>
            </a:r>
            <a:r>
              <a:rPr lang="ja-JP" altLang="en-US" sz="900" kern="100" dirty="0">
                <a:solidFill>
                  <a:prstClr val="black"/>
                </a:solidFill>
                <a:latin typeface="Meiryo UI" panose="020B0604030504040204" pitchFamily="50" charset="-128"/>
                <a:ea typeface="Meiryo UI" panose="020B0604030504040204" pitchFamily="50" charset="-128"/>
              </a:rPr>
              <a:t>活動を行う地域団体（社会</a:t>
            </a:r>
            <a:r>
              <a:rPr lang="ja-JP" altLang="en-US" sz="900" kern="100" dirty="0" smtClean="0">
                <a:solidFill>
                  <a:prstClr val="black"/>
                </a:solidFill>
                <a:latin typeface="Meiryo UI" panose="020B0604030504040204" pitchFamily="50" charset="-128"/>
                <a:ea typeface="Meiryo UI" panose="020B0604030504040204" pitchFamily="50" charset="-128"/>
              </a:rPr>
              <a:t>福祉協</a:t>
            </a:r>
            <a:r>
              <a:rPr lang="ja-JP" altLang="en-US" sz="900" kern="100" dirty="0">
                <a:solidFill>
                  <a:prstClr val="black"/>
                </a:solidFill>
                <a:latin typeface="Meiryo UI" panose="020B0604030504040204" pitchFamily="50" charset="-128"/>
                <a:ea typeface="Meiryo UI" panose="020B0604030504040204" pitchFamily="50" charset="-128"/>
              </a:rPr>
              <a:t>議会、</a:t>
            </a:r>
            <a:r>
              <a:rPr lang="ja-JP" altLang="en-US" sz="900" kern="100" dirty="0" smtClean="0">
                <a:solidFill>
                  <a:prstClr val="black"/>
                </a:solidFill>
                <a:latin typeface="Meiryo UI" panose="020B0604030504040204" pitchFamily="50" charset="-128"/>
                <a:ea typeface="Meiryo UI" panose="020B0604030504040204" pitchFamily="50" charset="-128"/>
              </a:rPr>
              <a:t>自治会等）</a:t>
            </a:r>
            <a:r>
              <a:rPr lang="ja-JP" altLang="en-US" sz="900" dirty="0" smtClean="0">
                <a:latin typeface="Meiryo UI" panose="020B0604030504040204" pitchFamily="50" charset="-128"/>
                <a:ea typeface="Meiryo UI" panose="020B0604030504040204" pitchFamily="50" charset="-128"/>
              </a:rPr>
              <a:t>　</a:t>
            </a:r>
            <a:endParaRPr lang="ja-JP" altLang="en-US" sz="9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7" name="大かっこ 26"/>
          <p:cNvSpPr/>
          <p:nvPr/>
        </p:nvSpPr>
        <p:spPr>
          <a:xfrm>
            <a:off x="544402" y="4635459"/>
            <a:ext cx="5524647" cy="144000"/>
          </a:xfrm>
          <a:prstGeom prst="bracketPair">
            <a:avLst>
              <a:gd name="adj" fmla="val 1259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大かっこ 39"/>
          <p:cNvSpPr/>
          <p:nvPr/>
        </p:nvSpPr>
        <p:spPr>
          <a:xfrm>
            <a:off x="539863" y="4093573"/>
            <a:ext cx="5524647" cy="288000"/>
          </a:xfrm>
          <a:prstGeom prst="bracketPair">
            <a:avLst>
              <a:gd name="adj" fmla="val 1259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xmlns="" id="{E17B347B-1AA9-4BAF-AEF1-48AB2D03A08F}"/>
              </a:ext>
            </a:extLst>
          </p:cNvPr>
          <p:cNvSpPr txBox="1"/>
          <p:nvPr/>
        </p:nvSpPr>
        <p:spPr>
          <a:xfrm>
            <a:off x="302602" y="4911695"/>
            <a:ext cx="1404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条）基本理念</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39587" y="5116066"/>
            <a:ext cx="6002683" cy="669414"/>
          </a:xfrm>
          <a:prstGeom prst="rect">
            <a:avLst/>
          </a:prstGeom>
          <a:noFill/>
        </p:spPr>
        <p:txBody>
          <a:bodyPr wrap="square" rtlCol="0">
            <a:spAutoFit/>
          </a:bodyPr>
          <a:lstStyle/>
          <a:p>
            <a:pPr lvl="0" algn="just">
              <a:lnSpc>
                <a:spcPts val="1500"/>
              </a:lnSpc>
            </a:pPr>
            <a:r>
              <a:rPr lang="ja-JP" altLang="en-US" sz="1000" spc="-50" dirty="0" smtClean="0">
                <a:latin typeface="Meiryo UI" panose="020B0604030504040204" pitchFamily="50" charset="-128"/>
                <a:ea typeface="Meiryo UI" panose="020B0604030504040204" pitchFamily="50" charset="-128"/>
              </a:rPr>
              <a:t>〇　健康づくりは、</a:t>
            </a:r>
            <a:r>
              <a:rPr lang="ja-JP" altLang="en-US" sz="1000" kern="100" spc="-50" dirty="0" smtClean="0">
                <a:solidFill>
                  <a:prstClr val="black"/>
                </a:solidFill>
                <a:latin typeface="Meiryo UI" panose="020B0604030504040204" pitchFamily="50" charset="-128"/>
                <a:ea typeface="Meiryo UI" panose="020B0604030504040204" pitchFamily="50" charset="-128"/>
              </a:rPr>
              <a:t>府民が</a:t>
            </a:r>
            <a:r>
              <a:rPr lang="ja-JP" altLang="en-US" sz="1000" kern="100" spc="-50" dirty="0">
                <a:solidFill>
                  <a:prstClr val="black"/>
                </a:solidFill>
                <a:latin typeface="Meiryo UI" panose="020B0604030504040204" pitchFamily="50" charset="-128"/>
                <a:ea typeface="Meiryo UI" panose="020B0604030504040204" pitchFamily="50" charset="-128"/>
              </a:rPr>
              <a:t>健康づくりへの関心と理解を深め</a:t>
            </a:r>
            <a:r>
              <a:rPr lang="ja-JP" altLang="en-US" sz="1000" kern="100" spc="-50" dirty="0" smtClean="0">
                <a:solidFill>
                  <a:prstClr val="black"/>
                </a:solidFill>
                <a:latin typeface="Meiryo UI" panose="020B0604030504040204" pitchFamily="50" charset="-128"/>
                <a:ea typeface="Meiryo UI" panose="020B0604030504040204" pitchFamily="50" charset="-128"/>
              </a:rPr>
              <a:t>、健康づくり</a:t>
            </a:r>
            <a:r>
              <a:rPr lang="ja-JP" altLang="en-US" sz="1000" kern="100" spc="-50" dirty="0">
                <a:solidFill>
                  <a:prstClr val="black"/>
                </a:solidFill>
                <a:latin typeface="Meiryo UI" panose="020B0604030504040204" pitchFamily="50" charset="-128"/>
                <a:ea typeface="Meiryo UI" panose="020B0604030504040204" pitchFamily="50" charset="-128"/>
              </a:rPr>
              <a:t>に</a:t>
            </a:r>
            <a:r>
              <a:rPr lang="ja-JP" altLang="en-US" sz="1000" kern="100" spc="-50" dirty="0" smtClean="0">
                <a:solidFill>
                  <a:prstClr val="black"/>
                </a:solidFill>
                <a:latin typeface="Meiryo UI" panose="020B0604030504040204" pitchFamily="50" charset="-128"/>
                <a:ea typeface="Meiryo UI" panose="020B0604030504040204" pitchFamily="50" charset="-128"/>
              </a:rPr>
              <a:t>生涯にわたって</a:t>
            </a:r>
            <a:r>
              <a:rPr lang="ja-JP" altLang="en-US" sz="1000" kern="100" spc="-50" dirty="0">
                <a:solidFill>
                  <a:prstClr val="black"/>
                </a:solidFill>
                <a:latin typeface="Meiryo UI" panose="020B0604030504040204" pitchFamily="50" charset="-128"/>
                <a:ea typeface="Meiryo UI" panose="020B0604030504040204" pitchFamily="50" charset="-128"/>
              </a:rPr>
              <a:t>主体的に</a:t>
            </a:r>
            <a:r>
              <a:rPr lang="ja-JP" altLang="en-US" sz="1000" kern="100" spc="-50" dirty="0" smtClean="0">
                <a:solidFill>
                  <a:prstClr val="black"/>
                </a:solidFill>
                <a:latin typeface="Meiryo UI" panose="020B0604030504040204" pitchFamily="50" charset="-128"/>
                <a:ea typeface="Meiryo UI" panose="020B0604030504040204" pitchFamily="50" charset="-128"/>
              </a:rPr>
              <a:t>取り組むことを旨とする。</a:t>
            </a:r>
            <a:endParaRPr lang="en-US" altLang="ja-JP" sz="1000" kern="100" spc="-50" dirty="0" smtClean="0">
              <a:solidFill>
                <a:prstClr val="black"/>
              </a:solidFill>
              <a:latin typeface="Meiryo UI" panose="020B0604030504040204" pitchFamily="50" charset="-128"/>
              <a:ea typeface="Meiryo UI" panose="020B0604030504040204" pitchFamily="50" charset="-128"/>
            </a:endParaRPr>
          </a:p>
          <a:p>
            <a:pPr lvl="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〇</a:t>
            </a: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0" dirty="0">
                <a:solidFill>
                  <a:prstClr val="black"/>
                </a:solidFill>
                <a:latin typeface="Meiryo UI" panose="020B0604030504040204" pitchFamily="50" charset="-128"/>
                <a:ea typeface="Meiryo UI" panose="020B0604030504040204" pitchFamily="50" charset="-128"/>
              </a:rPr>
              <a:t>健康づくりは</a:t>
            </a:r>
            <a:r>
              <a:rPr lang="ja-JP" altLang="en-US" sz="1000" kern="0" dirty="0" smtClean="0">
                <a:solidFill>
                  <a:prstClr val="black"/>
                </a:solidFill>
                <a:latin typeface="Meiryo UI" panose="020B0604030504040204" pitchFamily="50" charset="-128"/>
                <a:ea typeface="Meiryo UI" panose="020B0604030504040204" pitchFamily="50" charset="-128"/>
              </a:rPr>
              <a:t>、多様な主体の連携・協働により、健康づくりを</a:t>
            </a:r>
            <a:r>
              <a:rPr lang="ja-JP" altLang="en-US" sz="1000" kern="0" dirty="0">
                <a:solidFill>
                  <a:prstClr val="black"/>
                </a:solidFill>
                <a:latin typeface="Meiryo UI" panose="020B0604030504040204" pitchFamily="50" charset="-128"/>
                <a:ea typeface="Meiryo UI" panose="020B0604030504040204" pitchFamily="50" charset="-128"/>
              </a:rPr>
              <a:t>推進するための必要な</a:t>
            </a:r>
            <a:r>
              <a:rPr lang="ja-JP" altLang="en-US" sz="1000" kern="0" dirty="0" smtClean="0">
                <a:solidFill>
                  <a:prstClr val="black"/>
                </a:solidFill>
                <a:latin typeface="Meiryo UI" panose="020B0604030504040204" pitchFamily="50" charset="-128"/>
                <a:ea typeface="Meiryo UI" panose="020B0604030504040204" pitchFamily="50" charset="-128"/>
              </a:rPr>
              <a:t>支援及び社会</a:t>
            </a:r>
            <a:r>
              <a:rPr lang="ja-JP" altLang="en-US" sz="1000" kern="0" dirty="0">
                <a:solidFill>
                  <a:prstClr val="black"/>
                </a:solidFill>
                <a:latin typeface="Meiryo UI" panose="020B0604030504040204" pitchFamily="50" charset="-128"/>
                <a:ea typeface="Meiryo UI" panose="020B0604030504040204" pitchFamily="50" charset="-128"/>
              </a:rPr>
              <a:t>環境の</a:t>
            </a:r>
            <a:r>
              <a:rPr lang="ja-JP" altLang="en-US" sz="1000" kern="0" dirty="0" smtClean="0">
                <a:solidFill>
                  <a:prstClr val="black"/>
                </a:solidFill>
                <a:latin typeface="Meiryo UI" panose="020B0604030504040204" pitchFamily="50" charset="-128"/>
                <a:ea typeface="Meiryo UI" panose="020B0604030504040204" pitchFamily="50" charset="-128"/>
              </a:rPr>
              <a:t>整備</a:t>
            </a:r>
            <a:endParaRPr lang="en-US" altLang="ja-JP" sz="1000" kern="0" dirty="0" smtClean="0">
              <a:solidFill>
                <a:prstClr val="black"/>
              </a:solidFill>
              <a:latin typeface="Meiryo UI" panose="020B0604030504040204" pitchFamily="50" charset="-128"/>
              <a:ea typeface="Meiryo UI" panose="020B0604030504040204" pitchFamily="50" charset="-128"/>
            </a:endParaRPr>
          </a:p>
          <a:p>
            <a:pPr lvl="0" algn="just">
              <a:lnSpc>
                <a:spcPts val="1500"/>
              </a:lnSpc>
            </a:pPr>
            <a:r>
              <a:rPr lang="ja-JP" altLang="en-US" sz="1000" kern="0" dirty="0">
                <a:solidFill>
                  <a:prstClr val="black"/>
                </a:solidFill>
                <a:latin typeface="Meiryo UI" panose="020B0604030504040204" pitchFamily="50" charset="-128"/>
                <a:ea typeface="Meiryo UI" panose="020B0604030504040204" pitchFamily="50" charset="-128"/>
              </a:rPr>
              <a:t>　</a:t>
            </a:r>
            <a:r>
              <a:rPr lang="ja-JP" altLang="en-US" sz="1000" kern="0" dirty="0" smtClean="0">
                <a:solidFill>
                  <a:prstClr val="black"/>
                </a:solidFill>
                <a:latin typeface="Meiryo UI" panose="020B0604030504040204" pitchFamily="50" charset="-128"/>
                <a:ea typeface="Meiryo UI" panose="020B0604030504040204" pitchFamily="50" charset="-128"/>
              </a:rPr>
              <a:t>　に取り組むことを旨とする。</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テキスト ボックス 42">
            <a:extLst>
              <a:ext uri="{FF2B5EF4-FFF2-40B4-BE49-F238E27FC236}">
                <a16:creationId xmlns:a16="http://schemas.microsoft.com/office/drawing/2014/main" xmlns="" id="{E17B347B-1AA9-4BAF-AEF1-48AB2D03A08F}"/>
              </a:ext>
            </a:extLst>
          </p:cNvPr>
          <p:cNvSpPr txBox="1"/>
          <p:nvPr/>
        </p:nvSpPr>
        <p:spPr>
          <a:xfrm>
            <a:off x="6360873" y="4172531"/>
            <a:ext cx="198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（第９条）医療保険者の役割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6305799" y="4363182"/>
            <a:ext cx="5351585" cy="262059"/>
          </a:xfrm>
          <a:prstGeom prst="rect">
            <a:avLst/>
          </a:prstGeom>
          <a:noFill/>
        </p:spPr>
        <p:txBody>
          <a:bodyPr wrap="square" rtlCol="0">
            <a:spAutoFit/>
          </a:bodyPr>
          <a:lstStyle/>
          <a:p>
            <a:pPr marL="133350" lvl="0" indent="-13335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・特定健診及び特定保健指導の受診しやすい環境整備等の保健事業の実施</a:t>
            </a:r>
            <a:r>
              <a:rPr lang="ja-JP" altLang="en-US" sz="1000" kern="0" dirty="0">
                <a:solidFill>
                  <a:prstClr val="black"/>
                </a:solidFill>
                <a:latin typeface="Meiryo UI" panose="020B0604030504040204" pitchFamily="50" charset="-128"/>
                <a:ea typeface="Meiryo UI" panose="020B0604030504040204" pitchFamily="50" charset="-128"/>
              </a:rPr>
              <a:t>　</a:t>
            </a:r>
            <a:r>
              <a:rPr lang="ja-JP" altLang="en-US" sz="1000" kern="0" dirty="0" smtClean="0">
                <a:solidFill>
                  <a:prstClr val="black"/>
                </a:solidFill>
                <a:latin typeface="Meiryo UI" panose="020B0604030504040204" pitchFamily="50" charset="-128"/>
                <a:ea typeface="Meiryo UI" panose="020B0604030504040204" pitchFamily="50" charset="-128"/>
              </a:rPr>
              <a:t>など</a:t>
            </a:r>
            <a:r>
              <a:rPr lang="ja-JP" altLang="en-US" sz="1000" dirty="0" smtClean="0">
                <a:latin typeface="Meiryo UI" panose="020B0604030504040204" pitchFamily="50" charset="-128"/>
                <a:ea typeface="Meiryo UI" panose="020B0604030504040204" pitchFamily="50" charset="-128"/>
              </a:rPr>
              <a:t>　</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テキスト ボックス 44">
            <a:extLst>
              <a:ext uri="{FF2B5EF4-FFF2-40B4-BE49-F238E27FC236}">
                <a16:creationId xmlns:a16="http://schemas.microsoft.com/office/drawing/2014/main" xmlns="" id="{E17B347B-1AA9-4BAF-AEF1-48AB2D03A08F}"/>
              </a:ext>
            </a:extLst>
          </p:cNvPr>
          <p:cNvSpPr txBox="1"/>
          <p:nvPr/>
        </p:nvSpPr>
        <p:spPr>
          <a:xfrm>
            <a:off x="6360873" y="4657725"/>
            <a:ext cx="2628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１０</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条）健康づくり関係機関等の役割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6304284" y="4835649"/>
            <a:ext cx="4633019" cy="284693"/>
          </a:xfrm>
          <a:prstGeom prst="rect">
            <a:avLst/>
          </a:prstGeom>
          <a:noFill/>
        </p:spPr>
        <p:txBody>
          <a:bodyPr wrap="square" rtlCol="0">
            <a:spAutoFit/>
          </a:bodyPr>
          <a:lstStyle/>
          <a:p>
            <a:pPr marL="133350" lvl="0" indent="-13335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・人材、情報、手法等を活用した健康づくりのために必要な取組の推進　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3" name="テキスト ボックス 52">
            <a:extLst>
              <a:ext uri="{FF2B5EF4-FFF2-40B4-BE49-F238E27FC236}">
                <a16:creationId xmlns:a16="http://schemas.microsoft.com/office/drawing/2014/main" xmlns="" id="{E17B347B-1AA9-4BAF-AEF1-48AB2D03A08F}"/>
              </a:ext>
            </a:extLst>
          </p:cNvPr>
          <p:cNvSpPr txBox="1"/>
          <p:nvPr/>
        </p:nvSpPr>
        <p:spPr>
          <a:xfrm>
            <a:off x="6360873" y="1226052"/>
            <a:ext cx="1450821"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（第４条）府の責務</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xmlns="" id="{E17B347B-1AA9-4BAF-AEF1-48AB2D03A08F}"/>
              </a:ext>
            </a:extLst>
          </p:cNvPr>
          <p:cNvSpPr txBox="1"/>
          <p:nvPr/>
        </p:nvSpPr>
        <p:spPr>
          <a:xfrm>
            <a:off x="6360873" y="2098204"/>
            <a:ext cx="1899501"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（第５条）府と市町村との協力</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6305043" y="2302107"/>
            <a:ext cx="6216436" cy="284693"/>
          </a:xfrm>
          <a:prstGeom prst="rect">
            <a:avLst/>
          </a:prstGeom>
          <a:noFill/>
        </p:spPr>
        <p:txBody>
          <a:bodyPr wrap="square" rtlCol="0">
            <a:spAutoFit/>
          </a:bodyPr>
          <a:lstStyle/>
          <a:p>
            <a:pPr marL="133350" lvl="0" indent="-13335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・健康づくりの推進に関する施策を円滑かつ効果的に推進するため、市町村と連携、協力して取り組む</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テキスト ボックス 56">
            <a:extLst>
              <a:ext uri="{FF2B5EF4-FFF2-40B4-BE49-F238E27FC236}">
                <a16:creationId xmlns:a16="http://schemas.microsoft.com/office/drawing/2014/main" xmlns="" id="{E17B347B-1AA9-4BAF-AEF1-48AB2D03A08F}"/>
              </a:ext>
            </a:extLst>
          </p:cNvPr>
          <p:cNvSpPr txBox="1"/>
          <p:nvPr/>
        </p:nvSpPr>
        <p:spPr>
          <a:xfrm>
            <a:off x="6360873" y="2609125"/>
            <a:ext cx="1611469"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（第６条）府民の役割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6305042" y="2779862"/>
            <a:ext cx="6264695" cy="477054"/>
          </a:xfrm>
          <a:prstGeom prst="rect">
            <a:avLst/>
          </a:prstGeom>
          <a:noFill/>
        </p:spPr>
        <p:txBody>
          <a:bodyPr wrap="square" rtlCol="0">
            <a:spAutoFit/>
          </a:bodyPr>
          <a:lstStyle/>
          <a:p>
            <a:pPr lvl="0" algn="just">
              <a:lnSpc>
                <a:spcPts val="1500"/>
              </a:lnSpc>
            </a:pPr>
            <a:r>
              <a:rPr lang="ja-JP" altLang="en-US" sz="1000" kern="100" spc="-30" dirty="0" smtClean="0">
                <a:solidFill>
                  <a:prstClr val="black"/>
                </a:solidFill>
                <a:latin typeface="Meiryo UI" panose="020B0604030504040204" pitchFamily="50" charset="-128"/>
                <a:ea typeface="Meiryo UI" panose="020B0604030504040204" pitchFamily="50" charset="-128"/>
              </a:rPr>
              <a:t>・健康づくりへの継続した取組、</a:t>
            </a:r>
            <a:r>
              <a:rPr lang="ja-JP" altLang="en-US" sz="1000" kern="100" spc="-30" dirty="0">
                <a:solidFill>
                  <a:prstClr val="black"/>
                </a:solidFill>
                <a:latin typeface="Meiryo UI" panose="020B0604030504040204" pitchFamily="50" charset="-128"/>
                <a:ea typeface="Meiryo UI" panose="020B0604030504040204" pitchFamily="50" charset="-128"/>
              </a:rPr>
              <a:t>特定健</a:t>
            </a:r>
            <a:r>
              <a:rPr lang="ja-JP" altLang="en-US" sz="1000" kern="100" spc="-30" dirty="0">
                <a:latin typeface="Meiryo UI" panose="020B0604030504040204" pitchFamily="50" charset="-128"/>
                <a:ea typeface="Meiryo UI" panose="020B0604030504040204" pitchFamily="50" charset="-128"/>
              </a:rPr>
              <a:t>診、がん検診、歯科検診の受診</a:t>
            </a:r>
            <a:r>
              <a:rPr lang="ja-JP" altLang="en-US" sz="1000" kern="100" spc="-30" dirty="0" smtClean="0">
                <a:latin typeface="Meiryo UI" panose="020B0604030504040204" pitchFamily="50" charset="-128"/>
                <a:ea typeface="Meiryo UI" panose="020B0604030504040204" pitchFamily="50" charset="-128"/>
              </a:rPr>
              <a:t>、相談支援機関の活用、医師</a:t>
            </a:r>
            <a:r>
              <a:rPr lang="ja-JP" altLang="en-US" sz="1000" kern="100" spc="-30" dirty="0">
                <a:latin typeface="Meiryo UI" panose="020B0604030504040204" pitchFamily="50" charset="-128"/>
                <a:ea typeface="Meiryo UI" panose="020B0604030504040204" pitchFamily="50" charset="-128"/>
              </a:rPr>
              <a:t>・歯科</a:t>
            </a:r>
            <a:r>
              <a:rPr lang="ja-JP" altLang="en-US" sz="1000" kern="100" spc="-30" dirty="0" smtClean="0">
                <a:latin typeface="Meiryo UI" panose="020B0604030504040204" pitchFamily="50" charset="-128"/>
                <a:ea typeface="Meiryo UI" panose="020B0604030504040204" pitchFamily="50" charset="-128"/>
              </a:rPr>
              <a:t>医師・薬剤師・</a:t>
            </a:r>
            <a:endParaRPr lang="en-US" altLang="ja-JP" sz="1000" kern="100" spc="-30" dirty="0" smtClean="0">
              <a:latin typeface="Meiryo UI" panose="020B0604030504040204" pitchFamily="50" charset="-128"/>
              <a:ea typeface="Meiryo UI" panose="020B0604030504040204" pitchFamily="50" charset="-128"/>
            </a:endParaRPr>
          </a:p>
          <a:p>
            <a:pPr lvl="0" algn="just">
              <a:lnSpc>
                <a:spcPts val="1500"/>
              </a:lnSpc>
            </a:pPr>
            <a:r>
              <a:rPr lang="ja-JP" altLang="en-US" sz="1000" kern="100" spc="-30" dirty="0">
                <a:latin typeface="Meiryo UI" panose="020B0604030504040204" pitchFamily="50" charset="-128"/>
                <a:ea typeface="Meiryo UI" panose="020B0604030504040204" pitchFamily="50" charset="-128"/>
              </a:rPr>
              <a:t>　</a:t>
            </a:r>
            <a:r>
              <a:rPr lang="ja-JP" altLang="en-US" sz="1000" kern="100" spc="-30" dirty="0" smtClean="0">
                <a:latin typeface="Meiryo UI" panose="020B0604030504040204" pitchFamily="50" charset="-128"/>
                <a:ea typeface="Meiryo UI" panose="020B0604030504040204" pitchFamily="50" charset="-128"/>
              </a:rPr>
              <a:t>保健師・助産師・看護師・管理栄養士・歯科衛生士等が提供する保健医療サービスを受けることによる心身状態を把握</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テキスト ボックス 58">
            <a:extLst>
              <a:ext uri="{FF2B5EF4-FFF2-40B4-BE49-F238E27FC236}">
                <a16:creationId xmlns:a16="http://schemas.microsoft.com/office/drawing/2014/main" xmlns="" id="{E17B347B-1AA9-4BAF-AEF1-48AB2D03A08F}"/>
              </a:ext>
            </a:extLst>
          </p:cNvPr>
          <p:cNvSpPr txBox="1"/>
          <p:nvPr/>
        </p:nvSpPr>
        <p:spPr>
          <a:xfrm>
            <a:off x="6360873" y="3250852"/>
            <a:ext cx="1728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（第７条）事業</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6305043" y="3437781"/>
            <a:ext cx="6216436" cy="284693"/>
          </a:xfrm>
          <a:prstGeom prst="rect">
            <a:avLst/>
          </a:prstGeom>
          <a:noFill/>
        </p:spPr>
        <p:txBody>
          <a:bodyPr wrap="square" rtlCol="0">
            <a:spAutoFit/>
          </a:bodyPr>
          <a:lstStyle/>
          <a:p>
            <a:pPr lvl="0" algn="just">
              <a:lnSpc>
                <a:spcPts val="1500"/>
              </a:lnSpc>
            </a:pPr>
            <a:r>
              <a:rPr lang="ja-JP" altLang="en-US" sz="1000" kern="100" dirty="0">
                <a:solidFill>
                  <a:prstClr val="black"/>
                </a:solidFill>
                <a:latin typeface="Meiryo UI" panose="020B0604030504040204" pitchFamily="50" charset="-128"/>
                <a:ea typeface="Meiryo UI" panose="020B0604030504040204" pitchFamily="50" charset="-128"/>
              </a:rPr>
              <a:t>・事業者による</a:t>
            </a:r>
            <a:r>
              <a:rPr lang="ja-JP" altLang="en-US" sz="1000" kern="100" dirty="0" smtClean="0">
                <a:solidFill>
                  <a:prstClr val="black"/>
                </a:solidFill>
                <a:latin typeface="Meiryo UI" panose="020B0604030504040204" pitchFamily="50" charset="-128"/>
                <a:ea typeface="Meiryo UI" panose="020B0604030504040204" pitchFamily="50" charset="-128"/>
              </a:rPr>
              <a:t>、従業員に対する情報</a:t>
            </a:r>
            <a:r>
              <a:rPr lang="ja-JP" altLang="en-US" sz="1000" kern="100" dirty="0">
                <a:solidFill>
                  <a:prstClr val="black"/>
                </a:solidFill>
                <a:latin typeface="Meiryo UI" panose="020B0604030504040204" pitchFamily="50" charset="-128"/>
                <a:ea typeface="Meiryo UI" panose="020B0604030504040204" pitchFamily="50" charset="-128"/>
              </a:rPr>
              <a:t>の提供、健康診査の実施その他の健康づくりを推進　</a:t>
            </a:r>
            <a:r>
              <a:rPr lang="ja-JP" altLang="en-US" sz="1000" kern="100" dirty="0" smtClean="0">
                <a:solidFill>
                  <a:prstClr val="black"/>
                </a:solidFill>
                <a:latin typeface="Meiryo UI" panose="020B0604030504040204" pitchFamily="50" charset="-128"/>
                <a:ea typeface="Meiryo UI" panose="020B0604030504040204" pitchFamily="50" charset="-128"/>
              </a:rPr>
              <a:t>など</a:t>
            </a:r>
            <a:endParaRPr lang="ja-JP" altLang="en-US" sz="1000" kern="100" dirty="0">
              <a:solidFill>
                <a:prstClr val="black"/>
              </a:solidFill>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xmlns="" id="{E17B347B-1AA9-4BAF-AEF1-48AB2D03A08F}"/>
              </a:ext>
            </a:extLst>
          </p:cNvPr>
          <p:cNvSpPr txBox="1"/>
          <p:nvPr/>
        </p:nvSpPr>
        <p:spPr>
          <a:xfrm>
            <a:off x="6360873" y="3688233"/>
            <a:ext cx="2268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（第８条）保健医療関係者の役割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6305042" y="3872084"/>
            <a:ext cx="5352342" cy="284693"/>
          </a:xfrm>
          <a:prstGeom prst="rect">
            <a:avLst/>
          </a:prstGeom>
          <a:noFill/>
        </p:spPr>
        <p:txBody>
          <a:bodyPr wrap="square" rtlCol="0">
            <a:spAutoFit/>
          </a:bodyPr>
          <a:lstStyle/>
          <a:p>
            <a:pPr lvl="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・必要な保健医療サービスを府民が適宜受けられるよう努める</a:t>
            </a: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など</a:t>
            </a:r>
            <a:endParaRPr lang="ja-JP" altLang="en-US" sz="1000" kern="100" dirty="0">
              <a:solidFill>
                <a:prstClr val="black"/>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xmlns="" id="{E17B347B-1AA9-4BAF-AEF1-48AB2D03A08F}"/>
              </a:ext>
            </a:extLst>
          </p:cNvPr>
          <p:cNvSpPr txBox="1"/>
          <p:nvPr/>
        </p:nvSpPr>
        <p:spPr>
          <a:xfrm>
            <a:off x="6360873" y="5139251"/>
            <a:ext cx="1836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１１</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条）連携及び協働</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6292408" y="5345589"/>
            <a:ext cx="6393869" cy="477054"/>
          </a:xfrm>
          <a:prstGeom prst="rect">
            <a:avLst/>
          </a:prstGeom>
          <a:noFill/>
        </p:spPr>
        <p:txBody>
          <a:bodyPr wrap="square" rtlCol="0">
            <a:spAutoFit/>
          </a:bodyPr>
          <a:lstStyle/>
          <a:p>
            <a:pPr>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・各主体における情報や活動機会の共有等による相互連携・協働の推進</a:t>
            </a:r>
            <a:endParaRPr lang="en-US" altLang="ja-JP" sz="1000" kern="100" dirty="0" smtClean="0">
              <a:solidFill>
                <a:prstClr val="black"/>
              </a:solidFill>
              <a:latin typeface="Meiryo UI" panose="020B0604030504040204" pitchFamily="50" charset="-128"/>
              <a:ea typeface="Meiryo UI" panose="020B0604030504040204" pitchFamily="50" charset="-128"/>
            </a:endParaRPr>
          </a:p>
          <a:p>
            <a:pPr>
              <a:lnSpc>
                <a:spcPts val="1500"/>
              </a:lnSpc>
            </a:pPr>
            <a:r>
              <a:rPr lang="ja-JP" altLang="en-US" sz="1000" kern="100" spc="-20" dirty="0" smtClean="0">
                <a:solidFill>
                  <a:prstClr val="black"/>
                </a:solidFill>
                <a:latin typeface="Meiryo UI" panose="020B0604030504040204" pitchFamily="50" charset="-128"/>
                <a:ea typeface="Meiryo UI" panose="020B0604030504040204" pitchFamily="50" charset="-128"/>
              </a:rPr>
              <a:t>・府内に集積する健康づくり分野の大学・研究機関・企業との連携、地域コミュニティ等の地域資源の活用</a:t>
            </a:r>
            <a:endParaRPr lang="ja-JP" altLang="en-US" sz="1000" kern="100" spc="-2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5" name="テキスト ボックス 64">
            <a:extLst>
              <a:ext uri="{FF2B5EF4-FFF2-40B4-BE49-F238E27FC236}">
                <a16:creationId xmlns:a16="http://schemas.microsoft.com/office/drawing/2014/main" xmlns="" id="{D454D5AE-92BB-464D-93BB-3AC06CE50AD0}"/>
              </a:ext>
            </a:extLst>
          </p:cNvPr>
          <p:cNvSpPr txBox="1"/>
          <p:nvPr/>
        </p:nvSpPr>
        <p:spPr>
          <a:xfrm>
            <a:off x="219987" y="420745"/>
            <a:ext cx="741251" cy="284693"/>
          </a:xfrm>
          <a:prstGeom prst="rect">
            <a:avLst/>
          </a:prstGeom>
          <a:noFill/>
          <a:ln>
            <a:noFill/>
          </a:ln>
        </p:spPr>
        <p:txBody>
          <a:bodyPr wrap="square" lIns="36000" rIns="36000" rtlCol="0">
            <a:spAutoFit/>
          </a:bodyPr>
          <a:lstStyle/>
          <a:p>
            <a:pPr>
              <a:lnSpc>
                <a:spcPts val="1500"/>
              </a:lnSpc>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前　文</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66" name="大かっこ 65"/>
          <p:cNvSpPr/>
          <p:nvPr/>
        </p:nvSpPr>
        <p:spPr>
          <a:xfrm>
            <a:off x="543644" y="3509692"/>
            <a:ext cx="5524647" cy="288000"/>
          </a:xfrm>
          <a:prstGeom prst="bracketPair">
            <a:avLst>
              <a:gd name="adj" fmla="val 1259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7" name="角丸四角形 5">
            <a:extLst>
              <a:ext uri="{FF2B5EF4-FFF2-40B4-BE49-F238E27FC236}">
                <a16:creationId xmlns:a16="http://schemas.microsoft.com/office/drawing/2014/main" xmlns="" id="{10AA147E-9C23-4B4E-919E-8912F487696D}"/>
              </a:ext>
            </a:extLst>
          </p:cNvPr>
          <p:cNvSpPr/>
          <p:nvPr/>
        </p:nvSpPr>
        <p:spPr>
          <a:xfrm>
            <a:off x="101281" y="6001993"/>
            <a:ext cx="8136000" cy="3564000"/>
          </a:xfrm>
          <a:prstGeom prst="roundRect">
            <a:avLst>
              <a:gd name="adj" fmla="val 983"/>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69" name="テキスト ボックス 68">
            <a:extLst>
              <a:ext uri="{FF2B5EF4-FFF2-40B4-BE49-F238E27FC236}">
                <a16:creationId xmlns:a16="http://schemas.microsoft.com/office/drawing/2014/main" xmlns="" id="{D454D5AE-92BB-464D-93BB-3AC06CE50AD0}"/>
              </a:ext>
            </a:extLst>
          </p:cNvPr>
          <p:cNvSpPr txBox="1"/>
          <p:nvPr/>
        </p:nvSpPr>
        <p:spPr>
          <a:xfrm>
            <a:off x="219987" y="6036611"/>
            <a:ext cx="4608512"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第二章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健康づくりの推進に関する施策・・・大阪府が講じる施策</a:t>
            </a:r>
            <a:endParaRPr lang="ja-JP" altLang="en-US" sz="1200" b="1" dirty="0">
              <a:latin typeface="Meiryo UI" panose="020B0604030504040204" pitchFamily="50" charset="-128"/>
              <a:ea typeface="Meiryo UI" panose="020B0604030504040204" pitchFamily="50" charset="-128"/>
            </a:endParaRPr>
          </a:p>
        </p:txBody>
      </p:sp>
      <p:graphicFrame>
        <p:nvGraphicFramePr>
          <p:cNvPr id="70" name="表 69">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3675942850"/>
              </p:ext>
            </p:extLst>
          </p:nvPr>
        </p:nvGraphicFramePr>
        <p:xfrm>
          <a:off x="224677" y="6290533"/>
          <a:ext cx="7920000" cy="3185974"/>
        </p:xfrm>
        <a:graphic>
          <a:graphicData uri="http://schemas.openxmlformats.org/drawingml/2006/table">
            <a:tbl>
              <a:tblPr firstRow="1" firstCol="1" bandRow="1">
                <a:tableStyleId>{5940675A-B579-460E-94D1-54222C63F5DA}</a:tableStyleId>
              </a:tblPr>
              <a:tblGrid>
                <a:gridCol w="7920000">
                  <a:extLst>
                    <a:ext uri="{9D8B030D-6E8A-4147-A177-3AD203B41FA5}">
                      <a16:colId xmlns:a16="http://schemas.microsoft.com/office/drawing/2014/main" xmlns="" val="3494852299"/>
                    </a:ext>
                  </a:extLst>
                </a:gridCol>
              </a:tblGrid>
              <a:tr h="51176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2312379859"/>
                  </a:ext>
                </a:extLst>
              </a:tr>
              <a:tr h="916667">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736270">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522515">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9876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71" name="テキスト ボックス 70">
            <a:extLst>
              <a:ext uri="{FF2B5EF4-FFF2-40B4-BE49-F238E27FC236}">
                <a16:creationId xmlns:a16="http://schemas.microsoft.com/office/drawing/2014/main" xmlns="" id="{E17B347B-1AA9-4BAF-AEF1-48AB2D03A08F}"/>
              </a:ext>
            </a:extLst>
          </p:cNvPr>
          <p:cNvSpPr txBox="1"/>
          <p:nvPr/>
        </p:nvSpPr>
        <p:spPr>
          <a:xfrm>
            <a:off x="294749" y="6307491"/>
            <a:ext cx="198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１２</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条）健康教育等の充実</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242226" y="6507911"/>
            <a:ext cx="7846648"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a:t>
            </a:r>
            <a:r>
              <a:rPr lang="en-US" altLang="ja-JP" sz="1000" spc="-30" dirty="0" smtClean="0">
                <a:latin typeface="Meiryo UI" panose="020B0604030504040204" pitchFamily="50" charset="-128"/>
                <a:ea typeface="Meiryo UI" panose="020B0604030504040204" pitchFamily="50" charset="-128"/>
              </a:rPr>
              <a:t>【</a:t>
            </a:r>
            <a:r>
              <a:rPr lang="ja-JP" altLang="en-US" sz="1000" spc="-30" dirty="0" smtClean="0">
                <a:latin typeface="Meiryo UI" panose="020B0604030504040204" pitchFamily="50" charset="-128"/>
                <a:ea typeface="Meiryo UI" panose="020B0604030504040204" pitchFamily="50" charset="-128"/>
              </a:rPr>
              <a:t>健康教育等</a:t>
            </a:r>
            <a:r>
              <a:rPr lang="en-US" altLang="ja-JP" sz="1000" spc="-30" dirty="0" smtClean="0">
                <a:latin typeface="Meiryo UI" panose="020B0604030504040204" pitchFamily="50" charset="-128"/>
                <a:ea typeface="Meiryo UI" panose="020B0604030504040204" pitchFamily="50" charset="-128"/>
              </a:rPr>
              <a:t>】</a:t>
            </a:r>
            <a:r>
              <a:rPr lang="ja-JP" altLang="en-US" sz="1000" spc="-30" dirty="0" smtClean="0">
                <a:latin typeface="Meiryo UI" panose="020B0604030504040204" pitchFamily="50" charset="-128"/>
                <a:ea typeface="Meiryo UI" panose="020B0604030504040204" pitchFamily="50" charset="-128"/>
              </a:rPr>
              <a:t>　学校・職場・地域における健康教育の促進、年齢・性別・心身の状態</a:t>
            </a:r>
            <a:r>
              <a:rPr lang="ja-JP" altLang="en-US" sz="1000" spc="-30" dirty="0">
                <a:latin typeface="Meiryo UI" panose="020B0604030504040204" pitchFamily="50" charset="-128"/>
                <a:ea typeface="Meiryo UI" panose="020B0604030504040204" pitchFamily="50" charset="-128"/>
              </a:rPr>
              <a:t>に</a:t>
            </a:r>
            <a:r>
              <a:rPr lang="ja-JP" altLang="en-US" sz="1000" spc="-30" dirty="0" smtClean="0">
                <a:latin typeface="Meiryo UI" panose="020B0604030504040204" pitchFamily="50" charset="-128"/>
                <a:ea typeface="Meiryo UI" panose="020B0604030504040204" pitchFamily="50" charset="-128"/>
              </a:rPr>
              <a:t>応じた健康づくりに関する正しい知識の習得・活用に係る啓発など</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テキスト ボックス 72">
            <a:extLst>
              <a:ext uri="{FF2B5EF4-FFF2-40B4-BE49-F238E27FC236}">
                <a16:creationId xmlns:a16="http://schemas.microsoft.com/office/drawing/2014/main" xmlns="" id="{E17B347B-1AA9-4BAF-AEF1-48AB2D03A08F}"/>
              </a:ext>
            </a:extLst>
          </p:cNvPr>
          <p:cNvSpPr txBox="1"/>
          <p:nvPr/>
        </p:nvSpPr>
        <p:spPr>
          <a:xfrm>
            <a:off x="294749" y="6816293"/>
            <a:ext cx="288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１３</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条）食生活の改善、運動等の実践等</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243736" y="6999891"/>
            <a:ext cx="7120527" cy="707886"/>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食生活</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朝食をとる習慣の定着の推進、世代に応じた適切な量や質の食に関する普及啓発など</a:t>
            </a:r>
            <a:endParaRPr lang="en-US" altLang="ja-JP" sz="1000" dirty="0" smtClean="0">
              <a:latin typeface="Meiryo UI" panose="020B0604030504040204" pitchFamily="50" charset="-128"/>
              <a:ea typeface="Meiryo UI" panose="020B0604030504040204" pitchFamily="50" charset="-128"/>
            </a:endParaRPr>
          </a:p>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運動</a:t>
            </a:r>
            <a:r>
              <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休養・睡眠</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運動その他の身体活動を行う習慣の定着、適切な休養・睡眠に関する普及啓発など</a:t>
            </a:r>
            <a:endPar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心の健康</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心</a:t>
            </a:r>
            <a:r>
              <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健康の保持に関する普及啓発、相談体制の整備など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5" name="テキスト ボックス 74">
            <a:extLst>
              <a:ext uri="{FF2B5EF4-FFF2-40B4-BE49-F238E27FC236}">
                <a16:creationId xmlns:a16="http://schemas.microsoft.com/office/drawing/2014/main" xmlns="" id="{E17B347B-1AA9-4BAF-AEF1-48AB2D03A08F}"/>
              </a:ext>
            </a:extLst>
          </p:cNvPr>
          <p:cNvSpPr txBox="1"/>
          <p:nvPr/>
        </p:nvSpPr>
        <p:spPr>
          <a:xfrm>
            <a:off x="294749" y="7731509"/>
            <a:ext cx="2916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１４</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条）歯及び口腔の健康の保持及び増進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a:extLst>
              <a:ext uri="{FF2B5EF4-FFF2-40B4-BE49-F238E27FC236}">
                <a16:creationId xmlns:a16="http://schemas.microsoft.com/office/drawing/2014/main" xmlns="" id="{E17B347B-1AA9-4BAF-AEF1-48AB2D03A08F}"/>
              </a:ext>
            </a:extLst>
          </p:cNvPr>
          <p:cNvSpPr txBox="1"/>
          <p:nvPr/>
        </p:nvSpPr>
        <p:spPr>
          <a:xfrm>
            <a:off x="294749" y="8469957"/>
            <a:ext cx="2844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１５</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条）喫煙及び過度の飲酒の対策の推進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244495" y="8679547"/>
            <a:ext cx="6512322" cy="297517"/>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喫煙・飲酒</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喫煙・受動喫煙・過度の飲酒が与える健康への影響に関する正しい知識の習得・活用に係る啓発など　</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9" name="テキスト ボックス 78">
            <a:extLst>
              <a:ext uri="{FF2B5EF4-FFF2-40B4-BE49-F238E27FC236}">
                <a16:creationId xmlns:a16="http://schemas.microsoft.com/office/drawing/2014/main" xmlns="" id="{E17B347B-1AA9-4BAF-AEF1-48AB2D03A08F}"/>
              </a:ext>
            </a:extLst>
          </p:cNvPr>
          <p:cNvSpPr txBox="1"/>
          <p:nvPr/>
        </p:nvSpPr>
        <p:spPr>
          <a:xfrm>
            <a:off x="294749" y="8992237"/>
            <a:ext cx="2304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１６</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条）健康診査等の受診促進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243737" y="9188936"/>
            <a:ext cx="6512322" cy="297517"/>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特定健康診査及び特定保健指導</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特定健診、がん検診等の受診促進など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角丸四角形 5">
            <a:extLst>
              <a:ext uri="{FF2B5EF4-FFF2-40B4-BE49-F238E27FC236}">
                <a16:creationId xmlns:a16="http://schemas.microsoft.com/office/drawing/2014/main" xmlns="" id="{10AA147E-9C23-4B4E-919E-8912F487696D}"/>
              </a:ext>
            </a:extLst>
          </p:cNvPr>
          <p:cNvSpPr/>
          <p:nvPr/>
        </p:nvSpPr>
        <p:spPr>
          <a:xfrm>
            <a:off x="8331882" y="6000228"/>
            <a:ext cx="4356000" cy="2700000"/>
          </a:xfrm>
          <a:prstGeom prst="roundRect">
            <a:avLst>
              <a:gd name="adj" fmla="val 1469"/>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82" name="テキスト ボックス 81">
            <a:extLst>
              <a:ext uri="{FF2B5EF4-FFF2-40B4-BE49-F238E27FC236}">
                <a16:creationId xmlns:a16="http://schemas.microsoft.com/office/drawing/2014/main" xmlns="" id="{D454D5AE-92BB-464D-93BB-3AC06CE50AD0}"/>
              </a:ext>
            </a:extLst>
          </p:cNvPr>
          <p:cNvSpPr txBox="1"/>
          <p:nvPr/>
        </p:nvSpPr>
        <p:spPr>
          <a:xfrm>
            <a:off x="8439517" y="6024736"/>
            <a:ext cx="2232000"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第三章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推進の体制及び方策</a:t>
            </a:r>
            <a:endParaRPr lang="ja-JP" altLang="en-US" sz="1200" b="1" dirty="0">
              <a:latin typeface="Meiryo UI" panose="020B0604030504040204" pitchFamily="50" charset="-128"/>
              <a:ea typeface="Meiryo UI" panose="020B0604030504040204" pitchFamily="50" charset="-128"/>
            </a:endParaRPr>
          </a:p>
        </p:txBody>
      </p:sp>
      <p:graphicFrame>
        <p:nvGraphicFramePr>
          <p:cNvPr id="83" name="表 82">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19397884"/>
              </p:ext>
            </p:extLst>
          </p:nvPr>
        </p:nvGraphicFramePr>
        <p:xfrm>
          <a:off x="8463257" y="6277143"/>
          <a:ext cx="4104000" cy="2368093"/>
        </p:xfrm>
        <a:graphic>
          <a:graphicData uri="http://schemas.openxmlformats.org/drawingml/2006/table">
            <a:tbl>
              <a:tblPr firstRow="1" firstCol="1" bandRow="1">
                <a:tableStyleId>{5940675A-B579-460E-94D1-54222C63F5DA}</a:tableStyleId>
              </a:tblPr>
              <a:tblGrid>
                <a:gridCol w="4104000">
                  <a:extLst>
                    <a:ext uri="{9D8B030D-6E8A-4147-A177-3AD203B41FA5}">
                      <a16:colId xmlns:a16="http://schemas.microsoft.com/office/drawing/2014/main" xmlns="" val="3494852299"/>
                    </a:ext>
                  </a:extLst>
                </a:gridCol>
              </a:tblGrid>
              <a:tr h="467673">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xmlns="" val="2312379859"/>
                  </a:ext>
                </a:extLst>
              </a:tr>
              <a:tr h="47538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75013">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75013">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75013">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84" name="テキスト ボックス 83">
            <a:extLst>
              <a:ext uri="{FF2B5EF4-FFF2-40B4-BE49-F238E27FC236}">
                <a16:creationId xmlns:a16="http://schemas.microsoft.com/office/drawing/2014/main" xmlns="" id="{E17B347B-1AA9-4BAF-AEF1-48AB2D03A08F}"/>
              </a:ext>
            </a:extLst>
          </p:cNvPr>
          <p:cNvSpPr txBox="1"/>
          <p:nvPr/>
        </p:nvSpPr>
        <p:spPr>
          <a:xfrm>
            <a:off x="8543542" y="6289250"/>
            <a:ext cx="151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１７</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条）推進会議</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8484677" y="6457793"/>
            <a:ext cx="332264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〇多様な主体の参画により、健康づくりを推進する会議を組織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6" name="テキスト ボックス 85">
            <a:extLst>
              <a:ext uri="{FF2B5EF4-FFF2-40B4-BE49-F238E27FC236}">
                <a16:creationId xmlns:a16="http://schemas.microsoft.com/office/drawing/2014/main" xmlns="" id="{E17B347B-1AA9-4BAF-AEF1-48AB2D03A08F}"/>
              </a:ext>
            </a:extLst>
          </p:cNvPr>
          <p:cNvSpPr txBox="1"/>
          <p:nvPr/>
        </p:nvSpPr>
        <p:spPr>
          <a:xfrm>
            <a:off x="8533178" y="6757681"/>
            <a:ext cx="126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１８</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条）顕彰</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8474313" y="6914275"/>
            <a:ext cx="306695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〇積極的な活動を行っている事業者・団体等を</a:t>
            </a:r>
            <a:r>
              <a:rPr lang="ja-JP" altLang="en-US" sz="1000" spc="-30" dirty="0">
                <a:latin typeface="Meiryo UI" panose="020B0604030504040204" pitchFamily="50" charset="-128"/>
                <a:ea typeface="Meiryo UI" panose="020B0604030504040204" pitchFamily="50" charset="-128"/>
              </a:rPr>
              <a:t>顕彰</a:t>
            </a:r>
            <a:r>
              <a:rPr lang="ja-JP" altLang="en-US" sz="1000" spc="-30" dirty="0" smtClean="0">
                <a:latin typeface="Meiryo UI" panose="020B0604030504040204" pitchFamily="50" charset="-128"/>
                <a:ea typeface="Meiryo UI" panose="020B0604030504040204" pitchFamily="50" charset="-128"/>
              </a:rPr>
              <a:t>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8" name="テキスト ボックス 87">
            <a:extLst>
              <a:ext uri="{FF2B5EF4-FFF2-40B4-BE49-F238E27FC236}">
                <a16:creationId xmlns:a16="http://schemas.microsoft.com/office/drawing/2014/main" xmlns="" id="{E17B347B-1AA9-4BAF-AEF1-48AB2D03A08F}"/>
              </a:ext>
            </a:extLst>
          </p:cNvPr>
          <p:cNvSpPr txBox="1"/>
          <p:nvPr/>
        </p:nvSpPr>
        <p:spPr>
          <a:xfrm>
            <a:off x="8533178" y="7224925"/>
            <a:ext cx="151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１９</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条）年次報告</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テキスト ボックス 88"/>
          <p:cNvSpPr txBox="1"/>
          <p:nvPr/>
        </p:nvSpPr>
        <p:spPr>
          <a:xfrm>
            <a:off x="8474312" y="7399245"/>
            <a:ext cx="3957326"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〇目標の達成状況等について報告書作成・公表　○各審議会の意見聴取</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0" name="テキスト ボックス 89">
            <a:extLst>
              <a:ext uri="{FF2B5EF4-FFF2-40B4-BE49-F238E27FC236}">
                <a16:creationId xmlns:a16="http://schemas.microsoft.com/office/drawing/2014/main" xmlns="" id="{E17B347B-1AA9-4BAF-AEF1-48AB2D03A08F}"/>
              </a:ext>
            </a:extLst>
          </p:cNvPr>
          <p:cNvSpPr txBox="1"/>
          <p:nvPr/>
        </p:nvSpPr>
        <p:spPr>
          <a:xfrm>
            <a:off x="8533178" y="7696642"/>
            <a:ext cx="169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２０</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条）調査等の実施</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テキスト ボックス 90"/>
          <p:cNvSpPr txBox="1"/>
          <p:nvPr/>
        </p:nvSpPr>
        <p:spPr>
          <a:xfrm>
            <a:off x="8474313" y="7876651"/>
            <a:ext cx="306695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〇施策を推進するための調査・研究を実施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2" name="テキスト ボックス 91">
            <a:extLst>
              <a:ext uri="{FF2B5EF4-FFF2-40B4-BE49-F238E27FC236}">
                <a16:creationId xmlns:a16="http://schemas.microsoft.com/office/drawing/2014/main" xmlns="" id="{E17B347B-1AA9-4BAF-AEF1-48AB2D03A08F}"/>
              </a:ext>
            </a:extLst>
          </p:cNvPr>
          <p:cNvSpPr txBox="1"/>
          <p:nvPr/>
        </p:nvSpPr>
        <p:spPr>
          <a:xfrm>
            <a:off x="8531238" y="8173077"/>
            <a:ext cx="151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２１</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条）情報提供</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8471084" y="8368074"/>
            <a:ext cx="306695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〇各主体に対し情報の提供を実施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4" name="角丸四角形 5">
            <a:extLst>
              <a:ext uri="{FF2B5EF4-FFF2-40B4-BE49-F238E27FC236}">
                <a16:creationId xmlns:a16="http://schemas.microsoft.com/office/drawing/2014/main" xmlns="" id="{10AA147E-9C23-4B4E-919E-8912F487696D}"/>
              </a:ext>
            </a:extLst>
          </p:cNvPr>
          <p:cNvSpPr/>
          <p:nvPr/>
        </p:nvSpPr>
        <p:spPr>
          <a:xfrm>
            <a:off x="8331882" y="8761038"/>
            <a:ext cx="4356000" cy="792000"/>
          </a:xfrm>
          <a:prstGeom prst="roundRect">
            <a:avLst>
              <a:gd name="adj" fmla="val 4620"/>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95" name="テキスト ボックス 94">
            <a:extLst>
              <a:ext uri="{FF2B5EF4-FFF2-40B4-BE49-F238E27FC236}">
                <a16:creationId xmlns:a16="http://schemas.microsoft.com/office/drawing/2014/main" xmlns="" id="{D454D5AE-92BB-464D-93BB-3AC06CE50AD0}"/>
              </a:ext>
            </a:extLst>
          </p:cNvPr>
          <p:cNvSpPr txBox="1"/>
          <p:nvPr/>
        </p:nvSpPr>
        <p:spPr>
          <a:xfrm>
            <a:off x="8458567" y="8756973"/>
            <a:ext cx="3348750" cy="284693"/>
          </a:xfrm>
          <a:prstGeom prst="rect">
            <a:avLst/>
          </a:prstGeom>
          <a:noFill/>
          <a:ln>
            <a:noFill/>
          </a:ln>
        </p:spPr>
        <p:txBody>
          <a:bodyPr wrap="square" lIns="36000" rIns="36000" rtlCol="0">
            <a:spAutoFit/>
          </a:bodyPr>
          <a:lstStyle/>
          <a:p>
            <a:pPr>
              <a:lnSpc>
                <a:spcPts val="1500"/>
              </a:lnSpc>
            </a:pPr>
            <a:r>
              <a:rPr lang="ja-JP" altLang="en-US" sz="1200" b="1" dirty="0" smtClean="0">
                <a:latin typeface="Meiryo UI" panose="020B0604030504040204" pitchFamily="50" charset="-128"/>
                <a:ea typeface="Meiryo UI" panose="020B0604030504040204" pitchFamily="50" charset="-128"/>
              </a:rPr>
              <a:t>附則（大阪府附属機関条例の一部を改正）</a:t>
            </a:r>
            <a:endParaRPr lang="en-US" altLang="ja-JP" sz="1200" b="1" dirty="0" smtClean="0">
              <a:latin typeface="Meiryo UI" panose="020B0604030504040204" pitchFamily="50" charset="-128"/>
              <a:ea typeface="Meiryo UI" panose="020B0604030504040204" pitchFamily="50" charset="-128"/>
            </a:endParaRPr>
          </a:p>
        </p:txBody>
      </p:sp>
      <p:graphicFrame>
        <p:nvGraphicFramePr>
          <p:cNvPr id="96" name="表 95">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2468468354"/>
              </p:ext>
            </p:extLst>
          </p:nvPr>
        </p:nvGraphicFramePr>
        <p:xfrm>
          <a:off x="8458567" y="9020175"/>
          <a:ext cx="4104000" cy="457200"/>
        </p:xfrm>
        <a:graphic>
          <a:graphicData uri="http://schemas.openxmlformats.org/drawingml/2006/table">
            <a:tbl>
              <a:tblPr firstRow="1" firstCol="1" bandRow="1">
                <a:tableStyleId>{5940675A-B579-460E-94D1-54222C63F5DA}</a:tableStyleId>
              </a:tblPr>
              <a:tblGrid>
                <a:gridCol w="4104000">
                  <a:extLst>
                    <a:ext uri="{9D8B030D-6E8A-4147-A177-3AD203B41FA5}">
                      <a16:colId xmlns:a16="http://schemas.microsoft.com/office/drawing/2014/main" xmlns="" val="3494852299"/>
                    </a:ext>
                  </a:extLst>
                </a:gridCol>
              </a:tblGrid>
              <a:tr h="457200">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108" name="テキスト ボックス 107"/>
          <p:cNvSpPr txBox="1"/>
          <p:nvPr/>
        </p:nvSpPr>
        <p:spPr>
          <a:xfrm>
            <a:off x="8471083" y="9014023"/>
            <a:ext cx="4213463" cy="477054"/>
          </a:xfrm>
          <a:prstGeom prst="rect">
            <a:avLst/>
          </a:prstGeom>
          <a:noFill/>
        </p:spPr>
        <p:txBody>
          <a:bodyPr wrap="square" rtlCol="0">
            <a:spAutoFit/>
          </a:bodyPr>
          <a:lstStyle/>
          <a:p>
            <a:pPr lvl="0" algn="just">
              <a:lnSpc>
                <a:spcPts val="1500"/>
              </a:lnSpc>
            </a:pPr>
            <a:r>
              <a:rPr lang="ja-JP" altLang="en-US" sz="1000" spc="-30" dirty="0" smtClean="0">
                <a:latin typeface="Meiryo UI" panose="020B0604030504040204" pitchFamily="50" charset="-128"/>
                <a:ea typeface="Meiryo UI" panose="020B0604030504040204" pitchFamily="50" charset="-128"/>
              </a:rPr>
              <a:t>〇目標の達成状況の評価を各審議会において実施する旨を規定</a:t>
            </a:r>
            <a:endParaRPr lang="en-US" altLang="ja-JP" sz="1000" spc="-30" dirty="0" smtClean="0">
              <a:latin typeface="Meiryo UI" panose="020B0604030504040204" pitchFamily="50" charset="-128"/>
              <a:ea typeface="Meiryo UI" panose="020B0604030504040204" pitchFamily="50" charset="-128"/>
            </a:endParaRPr>
          </a:p>
          <a:p>
            <a:pPr lvl="0" algn="just">
              <a:lnSpc>
                <a:spcPts val="1500"/>
              </a:lnSpc>
            </a:pPr>
            <a:r>
              <a:rPr lang="ja-JP" altLang="en-US" sz="900" spc="-100" dirty="0" smtClean="0">
                <a:latin typeface="Meiryo UI" panose="020B0604030504040204" pitchFamily="50" charset="-128"/>
                <a:ea typeface="Meiryo UI" panose="020B0604030504040204" pitchFamily="50" charset="-128"/>
              </a:rPr>
              <a:t> ①</a:t>
            </a:r>
            <a:r>
              <a:rPr lang="zh-TW" altLang="en-US" sz="900" spc="-100" dirty="0" smtClean="0">
                <a:latin typeface="Meiryo UI" panose="020B0604030504040204" pitchFamily="50" charset="-128"/>
                <a:ea typeface="Meiryo UI" panose="020B0604030504040204" pitchFamily="50" charset="-128"/>
              </a:rPr>
              <a:t>食育推進計画評価審議会 </a:t>
            </a:r>
            <a:r>
              <a:rPr lang="ja-JP" altLang="en-US" sz="900" spc="-100" dirty="0" smtClean="0">
                <a:latin typeface="Meiryo UI" panose="020B0604030504040204" pitchFamily="50" charset="-128"/>
                <a:ea typeface="Meiryo UI" panose="020B0604030504040204" pitchFamily="50" charset="-128"/>
              </a:rPr>
              <a:t>　②</a:t>
            </a:r>
            <a:r>
              <a:rPr lang="zh-TW" altLang="en-US" sz="900" spc="-100" dirty="0" smtClean="0">
                <a:latin typeface="Meiryo UI" panose="020B0604030504040204" pitchFamily="50" charset="-128"/>
                <a:ea typeface="Meiryo UI" panose="020B0604030504040204" pitchFamily="50" charset="-128"/>
              </a:rPr>
              <a:t>地域職域連携推進協議会 </a:t>
            </a:r>
            <a:r>
              <a:rPr lang="ja-JP" altLang="en-US" sz="900" spc="-100" dirty="0" smtClean="0">
                <a:latin typeface="Meiryo UI" panose="020B0604030504040204" pitchFamily="50" charset="-128"/>
                <a:ea typeface="Meiryo UI" panose="020B0604030504040204" pitchFamily="50" charset="-128"/>
              </a:rPr>
              <a:t>　③</a:t>
            </a:r>
            <a:r>
              <a:rPr lang="zh-TW" altLang="en-US" sz="900" spc="-100" dirty="0" smtClean="0">
                <a:latin typeface="Meiryo UI" panose="020B0604030504040204" pitchFamily="50" charset="-128"/>
                <a:ea typeface="Meiryo UI" panose="020B0604030504040204" pitchFamily="50" charset="-128"/>
              </a:rPr>
              <a:t>生涯</a:t>
            </a:r>
            <a:r>
              <a:rPr lang="zh-TW" altLang="en-US" sz="900" spc="-100" dirty="0">
                <a:latin typeface="Meiryo UI" panose="020B0604030504040204" pitchFamily="50" charset="-128"/>
                <a:ea typeface="Meiryo UI" panose="020B0604030504040204" pitchFamily="50" charset="-128"/>
              </a:rPr>
              <a:t>歯科保健推進審</a:t>
            </a:r>
            <a:r>
              <a:rPr lang="zh-TW" altLang="en-US" sz="900" spc="-100" dirty="0" smtClean="0">
                <a:latin typeface="Meiryo UI" panose="020B0604030504040204" pitchFamily="50" charset="-128"/>
                <a:ea typeface="Meiryo UI" panose="020B0604030504040204" pitchFamily="50" charset="-128"/>
              </a:rPr>
              <a:t>議会</a:t>
            </a:r>
            <a:endParaRPr lang="en-US" altLang="ja-JP" sz="900" spc="-100" dirty="0" smtClean="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6306557" y="1424638"/>
            <a:ext cx="6379719" cy="669414"/>
          </a:xfrm>
          <a:prstGeom prst="rect">
            <a:avLst/>
          </a:prstGeom>
          <a:noFill/>
        </p:spPr>
        <p:txBody>
          <a:bodyPr wrap="square" rtlCol="0">
            <a:spAutoFit/>
          </a:bodyPr>
          <a:lstStyle/>
          <a:p>
            <a:pPr marL="133350" lvl="0" indent="-133350" algn="just">
              <a:lnSpc>
                <a:spcPts val="1500"/>
              </a:lnSpc>
            </a:pPr>
            <a:r>
              <a:rPr lang="ja-JP" altLang="en-US" sz="1000" kern="100" dirty="0" smtClean="0">
                <a:solidFill>
                  <a:prstClr val="black"/>
                </a:solidFill>
                <a:latin typeface="Meiryo UI" panose="020B0604030504040204" pitchFamily="50" charset="-128"/>
                <a:ea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rPr>
              <a:t>健康増進法に関する計画、歯科口腔保健の推進に関する法律の</a:t>
            </a:r>
            <a:r>
              <a:rPr lang="ja-JP" altLang="en-US" sz="1000" kern="100" dirty="0" smtClean="0">
                <a:latin typeface="Meiryo UI" panose="020B0604030504040204" pitchFamily="50" charset="-128"/>
                <a:ea typeface="Meiryo UI" panose="020B0604030504040204" pitchFamily="50" charset="-128"/>
              </a:rPr>
              <a:t>基本的事項、食育</a:t>
            </a:r>
            <a:r>
              <a:rPr lang="ja-JP" altLang="en-US" sz="1000" kern="100" dirty="0">
                <a:latin typeface="Meiryo UI" panose="020B0604030504040204" pitchFamily="50" charset="-128"/>
                <a:ea typeface="Meiryo UI" panose="020B0604030504040204" pitchFamily="50" charset="-128"/>
              </a:rPr>
              <a:t>基本法に関する</a:t>
            </a:r>
            <a:r>
              <a:rPr lang="ja-JP" altLang="en-US" sz="1000" kern="100" dirty="0" smtClean="0">
                <a:latin typeface="Meiryo UI" panose="020B0604030504040204" pitchFamily="50" charset="-128"/>
                <a:ea typeface="Meiryo UI" panose="020B0604030504040204" pitchFamily="50" charset="-128"/>
              </a:rPr>
              <a:t>計画において健康</a:t>
            </a:r>
            <a:endParaRPr lang="en-US" altLang="ja-JP" sz="1000" kern="100" dirty="0" smtClean="0">
              <a:latin typeface="Meiryo UI" panose="020B0604030504040204" pitchFamily="50" charset="-128"/>
              <a:ea typeface="Meiryo UI" panose="020B0604030504040204" pitchFamily="50" charset="-128"/>
            </a:endParaRPr>
          </a:p>
          <a:p>
            <a:pPr marL="133350" lvl="0" indent="-133350" algn="just">
              <a:lnSpc>
                <a:spcPts val="1500"/>
              </a:lnSpc>
            </a:pPr>
            <a:r>
              <a:rPr lang="ja-JP" altLang="en-US" sz="1000" kern="100" dirty="0">
                <a:latin typeface="Meiryo UI" panose="020B0604030504040204" pitchFamily="50" charset="-128"/>
                <a:ea typeface="Meiryo UI" panose="020B0604030504040204" pitchFamily="50" charset="-128"/>
              </a:rPr>
              <a:t>　</a:t>
            </a:r>
            <a:r>
              <a:rPr lang="ja-JP" altLang="en-US" sz="1000" kern="100" dirty="0" err="1" smtClean="0">
                <a:latin typeface="Meiryo UI" panose="020B0604030504040204" pitchFamily="50" charset="-128"/>
                <a:ea typeface="Meiryo UI" panose="020B0604030504040204" pitchFamily="50" charset="-128"/>
              </a:rPr>
              <a:t>づ</a:t>
            </a:r>
            <a:r>
              <a:rPr lang="ja-JP" altLang="en-US" sz="1000" kern="100" dirty="0" smtClean="0">
                <a:latin typeface="Meiryo UI" panose="020B0604030504040204" pitchFamily="50" charset="-128"/>
                <a:ea typeface="Meiryo UI" panose="020B0604030504040204" pitchFamily="50" charset="-128"/>
              </a:rPr>
              <a:t>くりの推進に関する目標を設定</a:t>
            </a:r>
            <a:r>
              <a:rPr lang="ja-JP" altLang="en-US" sz="1000" kern="100" dirty="0">
                <a:latin typeface="Meiryo UI" panose="020B0604030504040204" pitchFamily="50" charset="-128"/>
                <a:ea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rPr>
              <a:t>健康づくりに関する施策の総合的</a:t>
            </a:r>
            <a:r>
              <a:rPr lang="ja-JP" altLang="en-US" sz="1000" kern="100" dirty="0">
                <a:latin typeface="Meiryo UI" panose="020B0604030504040204" pitchFamily="50" charset="-128"/>
                <a:ea typeface="Meiryo UI" panose="020B0604030504040204" pitchFamily="50" charset="-128"/>
              </a:rPr>
              <a:t>な</a:t>
            </a:r>
            <a:r>
              <a:rPr lang="ja-JP" altLang="en-US" sz="1000" kern="100" dirty="0" smtClean="0">
                <a:latin typeface="Meiryo UI" panose="020B0604030504040204" pitchFamily="50" charset="-128"/>
                <a:ea typeface="Meiryo UI" panose="020B0604030504040204" pitchFamily="50" charset="-128"/>
              </a:rPr>
              <a:t>策定・実施。健康づくりの気運の醸成・社会環境</a:t>
            </a:r>
            <a:endParaRPr lang="en-US" altLang="ja-JP" sz="1000" kern="100" dirty="0" smtClean="0">
              <a:latin typeface="Meiryo UI" panose="020B0604030504040204" pitchFamily="50" charset="-128"/>
              <a:ea typeface="Meiryo UI" panose="020B0604030504040204" pitchFamily="50" charset="-128"/>
            </a:endParaRPr>
          </a:p>
          <a:p>
            <a:pPr marL="133350" lvl="0" indent="-133350" algn="just">
              <a:lnSpc>
                <a:spcPts val="1500"/>
              </a:lnSpc>
            </a:pPr>
            <a:r>
              <a:rPr lang="ja-JP" altLang="en-US" sz="1000" kern="100" dirty="0">
                <a:latin typeface="Meiryo UI" panose="020B0604030504040204" pitchFamily="50" charset="-128"/>
                <a:ea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rPr>
              <a:t>の整備。健康医療情報の活用</a:t>
            </a:r>
            <a:r>
              <a:rPr lang="ja-JP" altLang="en-US" sz="1000" kern="100" dirty="0">
                <a:latin typeface="Meiryo UI" panose="020B0604030504040204" pitchFamily="50" charset="-128"/>
                <a:ea typeface="Meiryo UI" panose="020B0604030504040204" pitchFamily="50" charset="-128"/>
              </a:rPr>
              <a:t>、</a:t>
            </a:r>
            <a:r>
              <a:rPr lang="ja-JP" altLang="en-US" sz="1000" kern="100" dirty="0" smtClean="0">
                <a:latin typeface="Meiryo UI" panose="020B0604030504040204" pitchFamily="50" charset="-128"/>
                <a:ea typeface="Meiryo UI" panose="020B0604030504040204" pitchFamily="50" charset="-128"/>
              </a:rPr>
              <a:t>総合調整機能の発揮</a:t>
            </a:r>
            <a:r>
              <a:rPr lang="ja-JP" altLang="en-US" sz="1000" kern="0" dirty="0">
                <a:solidFill>
                  <a:prstClr val="black"/>
                </a:solidFill>
                <a:latin typeface="Meiryo UI" panose="020B0604030504040204" pitchFamily="50" charset="-128"/>
                <a:ea typeface="Meiryo UI" panose="020B0604030504040204" pitchFamily="50" charset="-128"/>
              </a:rPr>
              <a:t>　</a:t>
            </a:r>
            <a:r>
              <a:rPr lang="ja-JP" altLang="en-US" sz="1000" kern="0" dirty="0" smtClean="0">
                <a:solidFill>
                  <a:prstClr val="black"/>
                </a:solidFill>
                <a:latin typeface="Meiryo UI" panose="020B0604030504040204" pitchFamily="50" charset="-128"/>
                <a:ea typeface="Meiryo UI" panose="020B0604030504040204" pitchFamily="50" charset="-128"/>
              </a:rPr>
              <a:t>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6" name="テキスト ボックス 75"/>
          <p:cNvSpPr txBox="1"/>
          <p:nvPr/>
        </p:nvSpPr>
        <p:spPr>
          <a:xfrm>
            <a:off x="235884" y="7936629"/>
            <a:ext cx="8037124" cy="502702"/>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普及啓発</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歯及び口腔の健康の保持・増進、口腔の清掃習慣の定着に関する普及啓発など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生活習慣病の予防</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情報の提供など</a:t>
            </a:r>
            <a:endParaRPr lang="en-US" altLang="ja-JP" sz="1000" dirty="0" smtClean="0">
              <a:latin typeface="Meiryo UI" panose="020B0604030504040204" pitchFamily="50" charset="-128"/>
              <a:ea typeface="Meiryo UI" panose="020B0604030504040204" pitchFamily="50" charset="-128"/>
            </a:endParaRPr>
          </a:p>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歯科疾患の予防・早期発見・口腔機能の維持向上</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定期的な歯科検診の</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受診の</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意義</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の普及啓発、受診促進など</a:t>
            </a:r>
            <a:endParaRPr lang="en-US" altLang="ja-JP" sz="10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正方形/長方形 1"/>
          <p:cNvSpPr/>
          <p:nvPr/>
        </p:nvSpPr>
        <p:spPr>
          <a:xfrm>
            <a:off x="11945416" y="10004"/>
            <a:ext cx="792000" cy="288000"/>
          </a:xfrm>
          <a:prstGeom prst="rect">
            <a:avLst/>
          </a:prstGeom>
          <a:ln w="19050"/>
        </p:spPr>
        <p:style>
          <a:lnRef idx="2">
            <a:schemeClr val="accent4"/>
          </a:lnRef>
          <a:fillRef idx="1">
            <a:schemeClr val="lt1"/>
          </a:fillRef>
          <a:effectRef idx="0">
            <a:schemeClr val="accent4"/>
          </a:effectRef>
          <a:fontRef idx="minor">
            <a:schemeClr val="dk1"/>
          </a:fontRef>
        </p:style>
        <p:txBody>
          <a:bodyPr rtlCol="0" anchor="b" anchorCtr="0"/>
          <a:lstStyle/>
          <a:p>
            <a:pPr algn="ctr">
              <a:lnSpc>
                <a:spcPts val="13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 考</a:t>
            </a:r>
          </a:p>
        </p:txBody>
      </p:sp>
    </p:spTree>
    <p:extLst>
      <p:ext uri="{BB962C8B-B14F-4D97-AF65-F5344CB8AC3E}">
        <p14:creationId xmlns:p14="http://schemas.microsoft.com/office/powerpoint/2010/main" val="3057346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FE81AA2-4621-4365-87ED-6D335D0DD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3.xml><?xml version="1.0" encoding="utf-8"?>
<ds:datastoreItem xmlns:ds="http://schemas.openxmlformats.org/officeDocument/2006/customXml" ds:itemID="{6F8F60B8-E50E-496A-A400-982829A5F873}">
  <ds:schemaRefs>
    <ds:schemaRef ds:uri="http://purl.org/dc/dcmitype/"/>
    <ds:schemaRef ds:uri="http://purl.org/dc/terms/"/>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6280</TotalTime>
  <Words>870</Words>
  <Application>Microsoft Office PowerPoint</Application>
  <PresentationFormat>A3 297x420 mm</PresentationFormat>
  <Paragraphs>178</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HOSTNAME</cp:lastModifiedBy>
  <cp:revision>475</cp:revision>
  <cp:lastPrinted>2018-09-05T02:16:37Z</cp:lastPrinted>
  <dcterms:created xsi:type="dcterms:W3CDTF">2014-05-26T00:07:34Z</dcterms:created>
  <dcterms:modified xsi:type="dcterms:W3CDTF">2018-09-06T09:59:14Z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