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681075" cy="9972675"/>
  <p:notesSz cx="9939338" cy="6807200"/>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CCFF"/>
    <a:srgbClr val="FFFFCC"/>
    <a:srgbClr val="FFFF99"/>
    <a:srgbClr val="CC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921" autoAdjust="0"/>
  </p:normalViewPr>
  <p:slideViewPr>
    <p:cSldViewPr>
      <p:cViewPr>
        <p:scale>
          <a:sx n="75" d="100"/>
          <a:sy n="75" d="100"/>
        </p:scale>
        <p:origin x="270" y="1260"/>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2.7152447668488653E-2"/>
          <c:y val="4.4412171821461788E-2"/>
          <c:w val="0.95539727793648466"/>
          <c:h val="0.67395478036175704"/>
        </c:manualLayout>
      </c:layout>
      <c:barChart>
        <c:barDir val="col"/>
        <c:grouping val="clustered"/>
        <c:varyColors val="0"/>
        <c:ser>
          <c:idx val="0"/>
          <c:order val="0"/>
          <c:tx>
            <c:strRef>
              <c:f>Sheet1!$A$8</c:f>
              <c:strCache>
                <c:ptCount val="1"/>
                <c:pt idx="0">
                  <c:v>来阪外国人旅行者数</c:v>
                </c:pt>
              </c:strCache>
            </c:strRef>
          </c:tx>
          <c:spPr>
            <a:pattFill prst="wdUpDiag">
              <a:fgClr>
                <a:srgbClr val="0070C0"/>
              </a:fgClr>
              <a:bgClr>
                <a:schemeClr val="bg1"/>
              </a:bgClr>
            </a:pattFill>
            <a:ln>
              <a:solidFill>
                <a:schemeClr val="accent1"/>
              </a:solidFill>
            </a:ln>
          </c:spPr>
          <c:invertIfNegative val="0"/>
          <c:dLbls>
            <c:spPr>
              <a:noFill/>
            </c:spPr>
            <c:showLegendKey val="0"/>
            <c:showVal val="1"/>
            <c:showCatName val="0"/>
            <c:showSerName val="0"/>
            <c:showPercent val="0"/>
            <c:showBubbleSize val="0"/>
            <c:showLeaderLines val="0"/>
          </c:dLbls>
          <c:cat>
            <c:strRef>
              <c:f>Sheet1!$I$7:$L$7</c:f>
              <c:strCache>
                <c:ptCount val="4"/>
                <c:pt idx="0">
                  <c:v>H26（2014）年</c:v>
                </c:pt>
                <c:pt idx="1">
                  <c:v>H27（2015）年</c:v>
                </c:pt>
                <c:pt idx="2">
                  <c:v>H28（2016）年</c:v>
                </c:pt>
                <c:pt idx="3">
                  <c:v>H29（2017）年</c:v>
                </c:pt>
              </c:strCache>
            </c:strRef>
          </c:cat>
          <c:val>
            <c:numRef>
              <c:f>Sheet1!$I$8:$L$8</c:f>
              <c:numCache>
                <c:formatCode>#,##0_);[Red]\(#,##0\)</c:formatCode>
                <c:ptCount val="4"/>
                <c:pt idx="0">
                  <c:v>376</c:v>
                </c:pt>
                <c:pt idx="1">
                  <c:v>716</c:v>
                </c:pt>
                <c:pt idx="2">
                  <c:v>940</c:v>
                </c:pt>
                <c:pt idx="3">
                  <c:v>1110</c:v>
                </c:pt>
              </c:numCache>
            </c:numRef>
          </c:val>
        </c:ser>
        <c:ser>
          <c:idx val="1"/>
          <c:order val="2"/>
          <c:tx>
            <c:strRef>
              <c:f>Sheet1!$A$10</c:f>
              <c:strCache>
                <c:ptCount val="1"/>
                <c:pt idx="0">
                  <c:v>訪日外国人旅行者数</c:v>
                </c:pt>
              </c:strCache>
            </c:strRef>
          </c:tx>
          <c:spPr>
            <a:solidFill>
              <a:srgbClr val="FF0000"/>
            </a:solidFill>
            <a:ln>
              <a:solidFill>
                <a:srgbClr val="FF0000"/>
              </a:solidFill>
            </a:ln>
          </c:spPr>
          <c:invertIfNegative val="0"/>
          <c:dLbls>
            <c:spPr>
              <a:noFill/>
            </c:spPr>
            <c:txPr>
              <a:bodyPr/>
              <a:lstStyle/>
              <a:p>
                <a:pPr>
                  <a:defRPr>
                    <a:solidFill>
                      <a:schemeClr val="bg1"/>
                    </a:solidFill>
                  </a:defRPr>
                </a:pPr>
                <a:endParaRPr lang="ja-JP"/>
              </a:p>
            </c:txPr>
            <c:dLblPos val="inEnd"/>
            <c:showLegendKey val="0"/>
            <c:showVal val="1"/>
            <c:showCatName val="0"/>
            <c:showSerName val="0"/>
            <c:showPercent val="0"/>
            <c:showBubbleSize val="0"/>
            <c:showLeaderLines val="0"/>
          </c:dLbls>
          <c:cat>
            <c:strRef>
              <c:f>Sheet1!$I$7:$L$7</c:f>
              <c:strCache>
                <c:ptCount val="4"/>
                <c:pt idx="0">
                  <c:v>H26（2014）年</c:v>
                </c:pt>
                <c:pt idx="1">
                  <c:v>H27（2015）年</c:v>
                </c:pt>
                <c:pt idx="2">
                  <c:v>H28（2016）年</c:v>
                </c:pt>
                <c:pt idx="3">
                  <c:v>H29（2017）年</c:v>
                </c:pt>
              </c:strCache>
            </c:strRef>
          </c:cat>
          <c:val>
            <c:numRef>
              <c:f>Sheet1!$I$10:$L$10</c:f>
              <c:numCache>
                <c:formatCode>#,##0_);[Red]\(#,##0\)</c:formatCode>
                <c:ptCount val="4"/>
                <c:pt idx="0">
                  <c:v>1341</c:v>
                </c:pt>
                <c:pt idx="1">
                  <c:v>1974</c:v>
                </c:pt>
                <c:pt idx="2">
                  <c:v>2404</c:v>
                </c:pt>
                <c:pt idx="3">
                  <c:v>2869</c:v>
                </c:pt>
              </c:numCache>
            </c:numRef>
          </c:val>
        </c:ser>
        <c:dLbls>
          <c:showLegendKey val="0"/>
          <c:showVal val="0"/>
          <c:showCatName val="0"/>
          <c:showSerName val="0"/>
          <c:showPercent val="0"/>
          <c:showBubbleSize val="0"/>
        </c:dLbls>
        <c:gapWidth val="50"/>
        <c:axId val="47057536"/>
        <c:axId val="47056000"/>
      </c:barChart>
      <c:lineChart>
        <c:grouping val="standard"/>
        <c:varyColors val="0"/>
        <c:ser>
          <c:idx val="2"/>
          <c:order val="1"/>
          <c:tx>
            <c:strRef>
              <c:f>Sheet1!$A$9</c:f>
              <c:strCache>
                <c:ptCount val="1"/>
                <c:pt idx="0">
                  <c:v>対H26伸び率（来阪）</c:v>
                </c:pt>
              </c:strCache>
            </c:strRef>
          </c:tx>
          <c:spPr>
            <a:ln>
              <a:solidFill>
                <a:srgbClr val="002060"/>
              </a:solidFill>
            </a:ln>
          </c:spPr>
          <c:marker>
            <c:symbol val="triangle"/>
            <c:size val="10"/>
            <c:spPr>
              <a:solidFill>
                <a:srgbClr val="002060"/>
              </a:solidFill>
              <a:ln>
                <a:solidFill>
                  <a:srgbClr val="002060"/>
                </a:solidFill>
              </a:ln>
            </c:spPr>
          </c:marker>
          <c:dLbls>
            <c:dLbl>
              <c:idx val="0"/>
              <c:delete val="1"/>
            </c:dLbl>
            <c:dLbl>
              <c:idx val="1"/>
              <c:layout>
                <c:manualLayout>
                  <c:x val="-0.12449197048611112"/>
                  <c:y val="-4.0568253691072219E-2"/>
                </c:manualLayout>
              </c:layout>
              <c:dLblPos val="r"/>
              <c:showLegendKey val="0"/>
              <c:showVal val="1"/>
              <c:showCatName val="0"/>
              <c:showSerName val="0"/>
              <c:showPercent val="0"/>
              <c:showBubbleSize val="0"/>
            </c:dLbl>
            <c:dLbl>
              <c:idx val="2"/>
              <c:layout>
                <c:manualLayout>
                  <c:x val="-0.11346766493055556"/>
                  <c:y val="-2.7045502460714809E-2"/>
                </c:manualLayout>
              </c:layout>
              <c:dLblPos val="r"/>
              <c:showLegendKey val="0"/>
              <c:showVal val="1"/>
              <c:showCatName val="0"/>
              <c:showSerName val="0"/>
              <c:showPercent val="0"/>
              <c:showBubbleSize val="0"/>
            </c:dLbl>
            <c:dLbl>
              <c:idx val="3"/>
              <c:layout>
                <c:manualLayout>
                  <c:x val="-3.224609375E-3"/>
                  <c:y val="2.7045502460714809E-2"/>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Sheet1!$I$7:$L$7</c:f>
              <c:strCache>
                <c:ptCount val="4"/>
                <c:pt idx="0">
                  <c:v>H26（2014）年</c:v>
                </c:pt>
                <c:pt idx="1">
                  <c:v>H27（2015）年</c:v>
                </c:pt>
                <c:pt idx="2">
                  <c:v>H28（2016）年</c:v>
                </c:pt>
                <c:pt idx="3">
                  <c:v>H29（2017）年</c:v>
                </c:pt>
              </c:strCache>
            </c:strRef>
          </c:cat>
          <c:val>
            <c:numRef>
              <c:f>Sheet1!$I$9:$L$9</c:f>
              <c:numCache>
                <c:formatCode>0%</c:formatCode>
                <c:ptCount val="4"/>
                <c:pt idx="0">
                  <c:v>1</c:v>
                </c:pt>
                <c:pt idx="1">
                  <c:v>1.9042553191489362</c:v>
                </c:pt>
                <c:pt idx="2">
                  <c:v>2.5</c:v>
                </c:pt>
                <c:pt idx="3">
                  <c:v>2.9521276595744679</c:v>
                </c:pt>
              </c:numCache>
            </c:numRef>
          </c:val>
          <c:smooth val="0"/>
        </c:ser>
        <c:ser>
          <c:idx val="3"/>
          <c:order val="3"/>
          <c:tx>
            <c:strRef>
              <c:f>Sheet1!$A$11</c:f>
              <c:strCache>
                <c:ptCount val="1"/>
                <c:pt idx="0">
                  <c:v>対H26伸び率（訪日）</c:v>
                </c:pt>
              </c:strCache>
            </c:strRef>
          </c:tx>
          <c:spPr>
            <a:ln>
              <a:solidFill>
                <a:srgbClr val="FF99FF"/>
              </a:solidFill>
            </a:ln>
          </c:spPr>
          <c:marker>
            <c:symbol val="diamond"/>
            <c:size val="7"/>
            <c:spPr>
              <a:solidFill>
                <a:srgbClr val="FFCCFF"/>
              </a:solidFill>
              <a:ln>
                <a:solidFill>
                  <a:srgbClr val="FF99FF"/>
                </a:solidFill>
              </a:ln>
            </c:spPr>
          </c:marker>
          <c:dLbls>
            <c:dLbl>
              <c:idx val="0"/>
              <c:delete val="1"/>
            </c:dLbl>
            <c:dLbl>
              <c:idx val="1"/>
              <c:layout>
                <c:manualLayout>
                  <c:x val="-0.11897981770833334"/>
                  <c:y val="7.4375131766965724E-2"/>
                </c:manualLayout>
              </c:layout>
              <c:dLblPos val="r"/>
              <c:showLegendKey val="0"/>
              <c:showVal val="1"/>
              <c:showCatName val="0"/>
              <c:showSerName val="0"/>
              <c:showPercent val="0"/>
              <c:showBubbleSize val="0"/>
            </c:dLbl>
            <c:dLbl>
              <c:idx val="2"/>
              <c:layout>
                <c:manualLayout>
                  <c:x val="-0.13000412326388888"/>
                  <c:y val="8.1136507382144368E-2"/>
                </c:manualLayout>
              </c:layout>
              <c:dLblPos val="r"/>
              <c:showLegendKey val="0"/>
              <c:showVal val="1"/>
              <c:showCatName val="0"/>
              <c:showSerName val="0"/>
              <c:showPercent val="0"/>
              <c:showBubbleSize val="0"/>
            </c:dLbl>
            <c:dLbl>
              <c:idx val="3"/>
              <c:layout>
                <c:manualLayout>
                  <c:x val="-0.11622374131944445"/>
                  <c:y val="5.409100492142959E-2"/>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Sheet1!$I$7:$L$7</c:f>
              <c:strCache>
                <c:ptCount val="4"/>
                <c:pt idx="0">
                  <c:v>H26（2014）年</c:v>
                </c:pt>
                <c:pt idx="1">
                  <c:v>H27（2015）年</c:v>
                </c:pt>
                <c:pt idx="2">
                  <c:v>H28（2016）年</c:v>
                </c:pt>
                <c:pt idx="3">
                  <c:v>H29（2017）年</c:v>
                </c:pt>
              </c:strCache>
            </c:strRef>
          </c:cat>
          <c:val>
            <c:numRef>
              <c:f>Sheet1!$I$11:$L$11</c:f>
              <c:numCache>
                <c:formatCode>0%</c:formatCode>
                <c:ptCount val="4"/>
                <c:pt idx="0">
                  <c:v>1</c:v>
                </c:pt>
                <c:pt idx="1">
                  <c:v>1.4720357941834452</c:v>
                </c:pt>
                <c:pt idx="2">
                  <c:v>1.7926920208799404</c:v>
                </c:pt>
                <c:pt idx="3">
                  <c:v>2.1394481730052202</c:v>
                </c:pt>
              </c:numCache>
            </c:numRef>
          </c:val>
          <c:smooth val="0"/>
        </c:ser>
        <c:dLbls>
          <c:showLegendKey val="0"/>
          <c:showVal val="0"/>
          <c:showCatName val="0"/>
          <c:showSerName val="0"/>
          <c:showPercent val="0"/>
          <c:showBubbleSize val="0"/>
        </c:dLbls>
        <c:marker val="1"/>
        <c:smooth val="0"/>
        <c:axId val="45723008"/>
        <c:axId val="45721472"/>
      </c:lineChart>
      <c:valAx>
        <c:axId val="45721472"/>
        <c:scaling>
          <c:orientation val="minMax"/>
          <c:max val="3"/>
          <c:min val="-1"/>
        </c:scaling>
        <c:delete val="0"/>
        <c:axPos val="r"/>
        <c:numFmt formatCode="0%" sourceLinked="1"/>
        <c:majorTickMark val="none"/>
        <c:minorTickMark val="none"/>
        <c:tickLblPos val="none"/>
        <c:crossAx val="45723008"/>
        <c:crosses val="max"/>
        <c:crossBetween val="between"/>
        <c:majorUnit val="1"/>
      </c:valAx>
      <c:catAx>
        <c:axId val="45723008"/>
        <c:scaling>
          <c:orientation val="minMax"/>
        </c:scaling>
        <c:delete val="0"/>
        <c:axPos val="b"/>
        <c:numFmt formatCode="General" sourceLinked="1"/>
        <c:majorTickMark val="out"/>
        <c:minorTickMark val="none"/>
        <c:tickLblPos val="nextTo"/>
        <c:txPr>
          <a:bodyPr/>
          <a:lstStyle/>
          <a:p>
            <a:pPr>
              <a:defRPr sz="600"/>
            </a:pPr>
            <a:endParaRPr lang="ja-JP"/>
          </a:p>
        </c:txPr>
        <c:crossAx val="45721472"/>
        <c:crossesAt val="-1"/>
        <c:auto val="1"/>
        <c:lblAlgn val="ctr"/>
        <c:lblOffset val="100"/>
        <c:noMultiLvlLbl val="0"/>
      </c:catAx>
      <c:valAx>
        <c:axId val="47056000"/>
        <c:scaling>
          <c:orientation val="minMax"/>
        </c:scaling>
        <c:delete val="0"/>
        <c:axPos val="l"/>
        <c:numFmt formatCode="#,##0_);[Red]\(#,##0\)" sourceLinked="0"/>
        <c:majorTickMark val="none"/>
        <c:minorTickMark val="none"/>
        <c:tickLblPos val="none"/>
        <c:txPr>
          <a:bodyPr/>
          <a:lstStyle/>
          <a:p>
            <a:pPr>
              <a:defRPr sz="600"/>
            </a:pPr>
            <a:endParaRPr lang="ja-JP"/>
          </a:p>
        </c:txPr>
        <c:crossAx val="47057536"/>
        <c:crosses val="autoZero"/>
        <c:crossBetween val="between"/>
        <c:majorUnit val="1000"/>
      </c:valAx>
      <c:catAx>
        <c:axId val="47057536"/>
        <c:scaling>
          <c:orientation val="minMax"/>
        </c:scaling>
        <c:delete val="1"/>
        <c:axPos val="b"/>
        <c:majorTickMark val="out"/>
        <c:minorTickMark val="none"/>
        <c:tickLblPos val="nextTo"/>
        <c:crossAx val="47056000"/>
        <c:crosses val="autoZero"/>
        <c:auto val="1"/>
        <c:lblAlgn val="ctr"/>
        <c:lblOffset val="100"/>
        <c:noMultiLvlLbl val="0"/>
      </c:catAx>
    </c:plotArea>
    <c:legend>
      <c:legendPos val="b"/>
      <c:layout>
        <c:manualLayout>
          <c:xMode val="edge"/>
          <c:yMode val="edge"/>
          <c:x val="4.8162776403696643E-3"/>
          <c:y val="0.83782170542635648"/>
          <c:w val="0.99518372235963037"/>
          <c:h val="0.16217829457364344"/>
        </c:manualLayout>
      </c:layout>
      <c:overlay val="0"/>
      <c:txPr>
        <a:bodyPr/>
        <a:lstStyle/>
        <a:p>
          <a:pPr>
            <a:defRPr sz="700"/>
          </a:pPr>
          <a:endParaRPr lang="ja-JP"/>
        </a:p>
      </c:txPr>
    </c:legend>
    <c:plotVisOnly val="1"/>
    <c:dispBlanksAs val="gap"/>
    <c:showDLblsOverMax val="0"/>
  </c:chart>
  <c:spPr>
    <a:ln>
      <a:noFill/>
    </a:ln>
  </c:spPr>
  <c:txPr>
    <a:bodyPr/>
    <a:lstStyle/>
    <a:p>
      <a:pPr>
        <a:defRPr sz="80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2018/9/6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2018/9/6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108537" y="738971"/>
            <a:ext cx="13464000" cy="3708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55509" y="4949012"/>
            <a:ext cx="5448924" cy="2462213"/>
          </a:xfrm>
          <a:prstGeom prst="rect">
            <a:avLst/>
          </a:prstGeom>
        </p:spPr>
        <p:txBody>
          <a:bodyPr wrap="square">
            <a:spAutoFit/>
          </a:bodyPr>
          <a:lstStyle/>
          <a:p>
            <a:r>
              <a:rPr lang="en-US" altLang="ja-JP" sz="1200" b="1" dirty="0">
                <a:latin typeface="+mn-ea"/>
              </a:rPr>
              <a:t> </a:t>
            </a:r>
            <a:r>
              <a:rPr lang="ja-JP" altLang="en-US" sz="1200" b="1" dirty="0">
                <a:latin typeface="+mn-ea"/>
              </a:rPr>
              <a:t>■</a:t>
            </a:r>
            <a:r>
              <a:rPr lang="ja-JP" altLang="ja-JP" sz="1200" b="1" dirty="0" smtClean="0">
                <a:latin typeface="+mn-ea"/>
              </a:rPr>
              <a:t>観光</a:t>
            </a:r>
            <a:r>
              <a:rPr lang="ja-JP" altLang="ja-JP" sz="1200" b="1" dirty="0">
                <a:latin typeface="+mn-ea"/>
              </a:rPr>
              <a:t>振興施策（宿泊税充当事業）</a:t>
            </a:r>
            <a:r>
              <a:rPr lang="ja-JP" altLang="ja-JP" sz="1200" b="1" dirty="0" smtClean="0">
                <a:latin typeface="+mn-ea"/>
              </a:rPr>
              <a:t>の</a:t>
            </a:r>
            <a:r>
              <a:rPr lang="ja-JP" altLang="en-US" sz="1200" b="1" dirty="0" smtClean="0">
                <a:latin typeface="+mn-ea"/>
              </a:rPr>
              <a:t>検証と今後の</a:t>
            </a:r>
            <a:r>
              <a:rPr lang="ja-JP" altLang="ja-JP" sz="1200" b="1" dirty="0" smtClean="0">
                <a:latin typeface="+mn-ea"/>
              </a:rPr>
              <a:t>方向性</a:t>
            </a:r>
            <a:endParaRPr lang="ja-JP" altLang="ja-JP" sz="1200" dirty="0">
              <a:latin typeface="+mn-ea"/>
            </a:endParaRPr>
          </a:p>
          <a:p>
            <a:endParaRPr lang="ja-JP" altLang="ja-JP" sz="1200" dirty="0">
              <a:latin typeface="+mn-ea"/>
            </a:endParaRPr>
          </a:p>
          <a:p>
            <a:endParaRPr lang="en-US" altLang="ja-JP" sz="1200" dirty="0" smtClean="0">
              <a:latin typeface="+mn-ea"/>
            </a:endParaRPr>
          </a:p>
          <a:p>
            <a:endParaRPr lang="en-US" altLang="ja-JP" sz="1200" dirty="0" smtClean="0">
              <a:latin typeface="+mn-ea"/>
            </a:endParaRPr>
          </a:p>
          <a:p>
            <a:endParaRPr lang="en-US" altLang="ja-JP" sz="1200" dirty="0">
              <a:latin typeface="+mn-ea"/>
            </a:endParaRPr>
          </a:p>
          <a:p>
            <a:endParaRPr lang="en-US" altLang="ja-JP" sz="1200" dirty="0" smtClean="0">
              <a:latin typeface="+mn-ea"/>
            </a:endParaRPr>
          </a:p>
          <a:p>
            <a:r>
              <a:rPr lang="ja-JP" altLang="en-US" sz="1100" dirty="0" smtClean="0">
                <a:latin typeface="+mn-ea"/>
              </a:rPr>
              <a:t>　　</a:t>
            </a:r>
            <a:r>
              <a:rPr lang="ja-JP" altLang="ja-JP" sz="1100" dirty="0" smtClean="0">
                <a:latin typeface="+mn-ea"/>
              </a:rPr>
              <a:t>【</a:t>
            </a:r>
            <a:r>
              <a:rPr lang="ja-JP" altLang="ja-JP" sz="1100" dirty="0">
                <a:latin typeface="+mn-ea"/>
              </a:rPr>
              <a:t>宿泊税充当事業の規模に関する考え方】</a:t>
            </a:r>
          </a:p>
          <a:p>
            <a:pPr marL="446088" indent="-171450">
              <a:buFont typeface="Wingdings" panose="05000000000000000000" pitchFamily="2" charset="2"/>
              <a:buChar char="l"/>
              <a:tabLst>
                <a:tab pos="174625" algn="l"/>
              </a:tabLst>
            </a:pPr>
            <a:r>
              <a:rPr lang="ja-JP" altLang="ja-JP" sz="1100" dirty="0" smtClean="0">
                <a:latin typeface="+mn-ea"/>
              </a:rPr>
              <a:t>現在</a:t>
            </a:r>
            <a:r>
              <a:rPr lang="ja-JP" altLang="ja-JP" sz="1100" dirty="0">
                <a:latin typeface="+mn-ea"/>
              </a:rPr>
              <a:t>実施している宿泊税充当事業については、「最重点事業」として位置づけ</a:t>
            </a:r>
            <a:r>
              <a:rPr lang="ja-JP" altLang="ja-JP" sz="1100" dirty="0" smtClean="0">
                <a:latin typeface="+mn-ea"/>
              </a:rPr>
              <a:t>、</a:t>
            </a:r>
            <a:r>
              <a:rPr lang="ja-JP" altLang="en-US" sz="1100" dirty="0" smtClean="0">
                <a:latin typeface="+mn-ea"/>
              </a:rPr>
              <a:t>　　</a:t>
            </a:r>
            <a:r>
              <a:rPr lang="ja-JP" altLang="ja-JP" sz="1100" dirty="0" smtClean="0">
                <a:latin typeface="+mn-ea"/>
              </a:rPr>
              <a:t>平成</a:t>
            </a:r>
            <a:r>
              <a:rPr lang="en-US" altLang="ja-JP" sz="1100" dirty="0">
                <a:latin typeface="+mn-ea"/>
              </a:rPr>
              <a:t>29</a:t>
            </a:r>
            <a:r>
              <a:rPr lang="ja-JP" altLang="ja-JP" sz="1100" dirty="0">
                <a:latin typeface="+mn-ea"/>
              </a:rPr>
              <a:t>年度当初予算と同等の事業規模を</a:t>
            </a:r>
            <a:r>
              <a:rPr lang="ja-JP" altLang="ja-JP" sz="1100" dirty="0" smtClean="0">
                <a:latin typeface="+mn-ea"/>
              </a:rPr>
              <a:t>確保</a:t>
            </a:r>
            <a:r>
              <a:rPr lang="ja-JP" altLang="en-US" sz="1100" dirty="0" smtClean="0">
                <a:latin typeface="+mn-ea"/>
              </a:rPr>
              <a:t>　</a:t>
            </a:r>
            <a:r>
              <a:rPr lang="ja-JP" altLang="ja-JP" sz="1100" dirty="0" smtClean="0">
                <a:latin typeface="HGPｺﾞｼｯｸE" panose="020B0900000000000000" pitchFamily="50" charset="-128"/>
                <a:ea typeface="HGPｺﾞｼｯｸE" panose="020B0900000000000000" pitchFamily="50" charset="-128"/>
              </a:rPr>
              <a:t>［</a:t>
            </a:r>
            <a:r>
              <a:rPr lang="ja-JP" altLang="ja-JP" sz="1100" dirty="0">
                <a:latin typeface="HGPｺﾞｼｯｸE" panose="020B0900000000000000" pitchFamily="50" charset="-128"/>
                <a:ea typeface="HGPｺﾞｼｯｸE" panose="020B0900000000000000" pitchFamily="50" charset="-128"/>
              </a:rPr>
              <a:t>約</a:t>
            </a:r>
            <a:r>
              <a:rPr lang="en-US" altLang="ja-JP" sz="1100" dirty="0">
                <a:latin typeface="HGPｺﾞｼｯｸE" panose="020B0900000000000000" pitchFamily="50" charset="-128"/>
                <a:ea typeface="HGPｺﾞｼｯｸE" panose="020B0900000000000000" pitchFamily="50" charset="-128"/>
              </a:rPr>
              <a:t>10.5</a:t>
            </a:r>
            <a:r>
              <a:rPr lang="ja-JP" altLang="ja-JP" sz="1100" dirty="0">
                <a:latin typeface="HGPｺﾞｼｯｸE" panose="020B0900000000000000" pitchFamily="50" charset="-128"/>
                <a:ea typeface="HGPｺﾞｼｯｸE" panose="020B0900000000000000" pitchFamily="50" charset="-128"/>
              </a:rPr>
              <a:t>億円］</a:t>
            </a:r>
          </a:p>
          <a:p>
            <a:pPr marL="446088" indent="-171450">
              <a:spcBef>
                <a:spcPts val="300"/>
              </a:spcBef>
              <a:buFont typeface="Wingdings" panose="05000000000000000000" pitchFamily="2" charset="2"/>
              <a:buChar char="l"/>
              <a:tabLst>
                <a:tab pos="174625" algn="l"/>
              </a:tabLst>
            </a:pPr>
            <a:r>
              <a:rPr lang="ja-JP" altLang="ja-JP" sz="1100" dirty="0" smtClean="0">
                <a:latin typeface="+mn-ea"/>
              </a:rPr>
              <a:t>平成</a:t>
            </a:r>
            <a:r>
              <a:rPr lang="en-US" altLang="ja-JP" sz="1100" dirty="0">
                <a:latin typeface="+mn-ea"/>
              </a:rPr>
              <a:t>27</a:t>
            </a:r>
            <a:r>
              <a:rPr lang="ja-JP" altLang="ja-JP" sz="1100" dirty="0">
                <a:latin typeface="+mn-ea"/>
              </a:rPr>
              <a:t>年最終報告に記載された事業例のうち未着手の事業「最終報告記載事業」を</a:t>
            </a:r>
            <a:r>
              <a:rPr lang="ja-JP" altLang="ja-JP" sz="1100" dirty="0" smtClean="0">
                <a:latin typeface="+mn-ea"/>
              </a:rPr>
              <a:t>事業化</a:t>
            </a:r>
            <a:r>
              <a:rPr lang="ja-JP" altLang="en-US" sz="1100" dirty="0" smtClean="0">
                <a:latin typeface="+mn-ea"/>
              </a:rPr>
              <a:t>　</a:t>
            </a:r>
            <a:r>
              <a:rPr lang="ja-JP" altLang="ja-JP" sz="1100" dirty="0" smtClean="0">
                <a:latin typeface="HGPｺﾞｼｯｸE" panose="020B0900000000000000" pitchFamily="50" charset="-128"/>
                <a:ea typeface="HGPｺﾞｼｯｸE" panose="020B0900000000000000" pitchFamily="50" charset="-128"/>
              </a:rPr>
              <a:t>［</a:t>
            </a:r>
            <a:r>
              <a:rPr lang="ja-JP" altLang="ja-JP" sz="1100" dirty="0">
                <a:latin typeface="HGPｺﾞｼｯｸE" panose="020B0900000000000000" pitchFamily="50" charset="-128"/>
                <a:ea typeface="HGPｺﾞｼｯｸE" panose="020B0900000000000000" pitchFamily="50" charset="-128"/>
              </a:rPr>
              <a:t>約９億円］</a:t>
            </a:r>
          </a:p>
          <a:p>
            <a:pPr marL="446088" indent="-171450">
              <a:spcBef>
                <a:spcPts val="300"/>
              </a:spcBef>
              <a:buFont typeface="Wingdings" panose="05000000000000000000" pitchFamily="2" charset="2"/>
              <a:buChar char="l"/>
              <a:tabLst>
                <a:tab pos="174625" algn="l"/>
              </a:tabLst>
            </a:pPr>
            <a:r>
              <a:rPr lang="ja-JP" altLang="ja-JP" sz="1100" dirty="0" smtClean="0">
                <a:latin typeface="HGPｺﾞｼｯｸE" panose="020B0900000000000000" pitchFamily="50" charset="-128"/>
                <a:ea typeface="HGPｺﾞｼｯｸE" panose="020B0900000000000000" pitchFamily="50" charset="-128"/>
              </a:rPr>
              <a:t>上記</a:t>
            </a:r>
            <a:r>
              <a:rPr lang="ja-JP" altLang="ja-JP" sz="1100" dirty="0">
                <a:latin typeface="HGPｺﾞｼｯｸE" panose="020B0900000000000000" pitchFamily="50" charset="-128"/>
                <a:ea typeface="HGPｺﾞｼｯｸE" panose="020B0900000000000000" pitchFamily="50" charset="-128"/>
              </a:rPr>
              <a:t>の合計</a:t>
            </a:r>
            <a:r>
              <a:rPr lang="en-US" altLang="ja-JP" sz="1100" dirty="0">
                <a:latin typeface="HGPｺﾞｼｯｸE" panose="020B0900000000000000" pitchFamily="50" charset="-128"/>
                <a:ea typeface="HGPｺﾞｼｯｸE" panose="020B0900000000000000" pitchFamily="50" charset="-128"/>
              </a:rPr>
              <a:t>20</a:t>
            </a:r>
            <a:r>
              <a:rPr lang="ja-JP" altLang="ja-JP" sz="1100" dirty="0">
                <a:latin typeface="HGPｺﾞｼｯｸE" panose="020B0900000000000000" pitchFamily="50" charset="-128"/>
                <a:ea typeface="HGPｺﾞｼｯｸE" panose="020B0900000000000000" pitchFamily="50" charset="-128"/>
              </a:rPr>
              <a:t>億円を基本</a:t>
            </a:r>
            <a:r>
              <a:rPr lang="ja-JP" altLang="ja-JP" sz="1100" dirty="0">
                <a:latin typeface="+mn-ea"/>
              </a:rPr>
              <a:t>としつつ</a:t>
            </a:r>
            <a:r>
              <a:rPr lang="ja-JP" altLang="ja-JP" sz="1100" dirty="0" smtClean="0">
                <a:latin typeface="+mn-ea"/>
              </a:rPr>
              <a:t>、新た</a:t>
            </a:r>
            <a:r>
              <a:rPr lang="ja-JP" altLang="ja-JP" sz="1100" dirty="0">
                <a:latin typeface="+mn-ea"/>
              </a:rPr>
              <a:t>なニーズや課題に対応するための</a:t>
            </a:r>
            <a:r>
              <a:rPr lang="ja-JP" altLang="ja-JP" sz="1100" dirty="0" smtClean="0">
                <a:latin typeface="+mn-ea"/>
              </a:rPr>
              <a:t>事業</a:t>
            </a:r>
            <a:r>
              <a:rPr lang="ja-JP" altLang="en-US" sz="1100" dirty="0" smtClean="0">
                <a:latin typeface="+mn-ea"/>
              </a:rPr>
              <a:t>も</a:t>
            </a:r>
            <a:r>
              <a:rPr lang="ja-JP" altLang="ja-JP" sz="1100" dirty="0" smtClean="0">
                <a:latin typeface="+mn-ea"/>
              </a:rPr>
              <a:t>実施</a:t>
            </a:r>
            <a:r>
              <a:rPr lang="ja-JP" altLang="en-US" sz="1100" dirty="0" smtClean="0">
                <a:latin typeface="+mn-ea"/>
              </a:rPr>
              <a:t>していく</a:t>
            </a:r>
            <a:endParaRPr lang="en-US" altLang="ja-JP" sz="1100" dirty="0" smtClean="0">
              <a:latin typeface="+mn-ea"/>
            </a:endParaRPr>
          </a:p>
        </p:txBody>
      </p:sp>
      <p:sp>
        <p:nvSpPr>
          <p:cNvPr id="46" name="正方形/長方形 45"/>
          <p:cNvSpPr/>
          <p:nvPr/>
        </p:nvSpPr>
        <p:spPr>
          <a:xfrm>
            <a:off x="6120457" y="4949012"/>
            <a:ext cx="7226200" cy="2685351"/>
          </a:xfrm>
          <a:prstGeom prst="rect">
            <a:avLst/>
          </a:prstGeom>
          <a:ln>
            <a:noFill/>
          </a:ln>
        </p:spPr>
        <p:txBody>
          <a:bodyPr wrap="square">
            <a:spAutoFit/>
          </a:bodyPr>
          <a:lstStyle/>
          <a:p>
            <a:r>
              <a:rPr lang="ja-JP" altLang="en-US" sz="1200" b="1" dirty="0" smtClean="0">
                <a:latin typeface="+mn-ea"/>
              </a:rPr>
              <a:t>■</a:t>
            </a:r>
            <a:r>
              <a:rPr lang="ja-JP" altLang="ja-JP" sz="1200" b="1" dirty="0" smtClean="0">
                <a:latin typeface="+mn-ea"/>
              </a:rPr>
              <a:t>宿泊</a:t>
            </a:r>
            <a:r>
              <a:rPr lang="ja-JP" altLang="ja-JP" sz="1200" b="1" dirty="0">
                <a:latin typeface="+mn-ea"/>
              </a:rPr>
              <a:t>税制度の</a:t>
            </a:r>
            <a:r>
              <a:rPr lang="ja-JP" altLang="ja-JP" sz="1200" b="1" dirty="0" smtClean="0">
                <a:latin typeface="+mn-ea"/>
              </a:rPr>
              <a:t>あり方</a:t>
            </a:r>
            <a:endParaRPr lang="en-US" altLang="ja-JP" sz="1200" b="1" dirty="0" smtClean="0">
              <a:latin typeface="+mn-ea"/>
            </a:endParaRPr>
          </a:p>
          <a:p>
            <a:endParaRPr lang="en-US" altLang="ja-JP" sz="1200" dirty="0" smtClean="0">
              <a:latin typeface="+mn-ea"/>
            </a:endParaRPr>
          </a:p>
          <a:p>
            <a:pPr marL="360363" indent="-171450">
              <a:lnSpc>
                <a:spcPct val="200000"/>
              </a:lnSpc>
              <a:spcBef>
                <a:spcPts val="600"/>
              </a:spcBef>
              <a:buFont typeface="Wingdings" panose="05000000000000000000" pitchFamily="2" charset="2"/>
              <a:buChar char="l"/>
            </a:pPr>
            <a:r>
              <a:rPr lang="ja-JP" altLang="ja-JP" sz="1100" dirty="0" smtClean="0">
                <a:latin typeface="+mn-ea"/>
              </a:rPr>
              <a:t>近年</a:t>
            </a:r>
            <a:r>
              <a:rPr lang="ja-JP" altLang="ja-JP" sz="1100" dirty="0">
                <a:latin typeface="+mn-ea"/>
              </a:rPr>
              <a:t>の観光・宿泊を取り巻く環境の</a:t>
            </a:r>
            <a:r>
              <a:rPr lang="ja-JP" altLang="ja-JP" sz="1100" dirty="0" smtClean="0">
                <a:latin typeface="+mn-ea"/>
              </a:rPr>
              <a:t>激変</a:t>
            </a:r>
            <a:r>
              <a:rPr lang="ja-JP" altLang="en-US" sz="1100" dirty="0" smtClean="0">
                <a:latin typeface="+mn-ea"/>
              </a:rPr>
              <a:t>への</a:t>
            </a:r>
            <a:r>
              <a:rPr lang="ja-JP" altLang="ja-JP" sz="1100" dirty="0" smtClean="0">
                <a:latin typeface="+mn-ea"/>
              </a:rPr>
              <a:t>緊急的</a:t>
            </a:r>
            <a:r>
              <a:rPr lang="ja-JP" altLang="ja-JP" sz="1100" dirty="0">
                <a:latin typeface="+mn-ea"/>
              </a:rPr>
              <a:t>な対応として、宿泊税制度</a:t>
            </a:r>
            <a:r>
              <a:rPr lang="ja-JP" altLang="ja-JP" sz="1100" dirty="0" smtClean="0">
                <a:latin typeface="+mn-ea"/>
              </a:rPr>
              <a:t>を見直すこと</a:t>
            </a:r>
            <a:r>
              <a:rPr lang="ja-JP" altLang="en-US" sz="1100" dirty="0" smtClean="0">
                <a:latin typeface="+mn-ea"/>
              </a:rPr>
              <a:t>は</a:t>
            </a:r>
            <a:r>
              <a:rPr lang="ja-JP" altLang="ja-JP" sz="1100" dirty="0" smtClean="0">
                <a:latin typeface="+mn-ea"/>
              </a:rPr>
              <a:t>やむを得ない</a:t>
            </a:r>
            <a:endParaRPr lang="en-US" altLang="ja-JP" sz="1100" dirty="0" smtClean="0">
              <a:latin typeface="+mn-ea"/>
            </a:endParaRPr>
          </a:p>
          <a:p>
            <a:pPr marL="360363" indent="-171450">
              <a:spcBef>
                <a:spcPts val="300"/>
              </a:spcBef>
              <a:buFont typeface="Wingdings" panose="05000000000000000000" pitchFamily="2" charset="2"/>
              <a:buChar char="l"/>
            </a:pPr>
            <a:r>
              <a:rPr lang="ja-JP" altLang="en-US" sz="1100" dirty="0">
                <a:latin typeface="+mn-ea"/>
              </a:rPr>
              <a:t>ただし</a:t>
            </a:r>
            <a:r>
              <a:rPr lang="ja-JP" altLang="en-US" sz="1100" dirty="0" smtClean="0">
                <a:latin typeface="+mn-ea"/>
              </a:rPr>
              <a:t>、</a:t>
            </a:r>
            <a:r>
              <a:rPr lang="ja-JP" altLang="ja-JP" sz="1100" dirty="0" smtClean="0">
                <a:latin typeface="+mn-ea"/>
              </a:rPr>
              <a:t>現行</a:t>
            </a:r>
            <a:r>
              <a:rPr lang="ja-JP" altLang="ja-JP" sz="1100" dirty="0">
                <a:latin typeface="+mn-ea"/>
              </a:rPr>
              <a:t>制度の基本的な</a:t>
            </a:r>
            <a:r>
              <a:rPr lang="ja-JP" altLang="ja-JP" sz="1100" dirty="0" smtClean="0">
                <a:latin typeface="+mn-ea"/>
              </a:rPr>
              <a:t>考え方</a:t>
            </a:r>
            <a:r>
              <a:rPr lang="ja-JP" altLang="en-US" sz="1100" dirty="0" smtClean="0">
                <a:latin typeface="+mn-ea"/>
              </a:rPr>
              <a:t>は</a:t>
            </a:r>
            <a:r>
              <a:rPr lang="ja-JP" altLang="ja-JP" sz="1100" dirty="0" smtClean="0">
                <a:latin typeface="+mn-ea"/>
              </a:rPr>
              <a:t>踏襲</a:t>
            </a:r>
            <a:r>
              <a:rPr lang="ja-JP" altLang="en-US" sz="1100" dirty="0" smtClean="0">
                <a:latin typeface="+mn-ea"/>
              </a:rPr>
              <a:t>す</a:t>
            </a:r>
            <a:r>
              <a:rPr lang="ja-JP" altLang="ja-JP" sz="1100" dirty="0" smtClean="0">
                <a:latin typeface="+mn-ea"/>
              </a:rPr>
              <a:t>べき</a:t>
            </a:r>
            <a:endParaRPr lang="en-US" altLang="ja-JP" sz="1100" dirty="0" smtClean="0">
              <a:latin typeface="+mn-ea"/>
            </a:endParaRPr>
          </a:p>
          <a:p>
            <a:pPr marL="188913"/>
            <a:r>
              <a:rPr lang="ja-JP" altLang="en-US" sz="1100" dirty="0">
                <a:latin typeface="+mn-ea"/>
              </a:rPr>
              <a:t>　</a:t>
            </a:r>
            <a:r>
              <a:rPr lang="ja-JP" altLang="en-US" sz="1100" dirty="0" smtClean="0">
                <a:latin typeface="+mn-ea"/>
              </a:rPr>
              <a:t>　　⇒　</a:t>
            </a:r>
            <a:r>
              <a:rPr lang="ja-JP" altLang="ja-JP" sz="1100" dirty="0" smtClean="0">
                <a:latin typeface="HGPｺﾞｼｯｸE" panose="020B0900000000000000" pitchFamily="50" charset="-128"/>
                <a:ea typeface="HGPｺﾞｼｯｸE" panose="020B0900000000000000" pitchFamily="50" charset="-128"/>
              </a:rPr>
              <a:t>税率は</a:t>
            </a:r>
            <a:r>
              <a:rPr lang="ja-JP" altLang="ja-JP" sz="1100" dirty="0">
                <a:latin typeface="HGPｺﾞｼｯｸE" panose="020B0900000000000000" pitchFamily="50" charset="-128"/>
                <a:ea typeface="HGPｺﾞｼｯｸE" panose="020B0900000000000000" pitchFamily="50" charset="-128"/>
              </a:rPr>
              <a:t>現行制度を</a:t>
            </a:r>
            <a:r>
              <a:rPr lang="ja-JP" altLang="ja-JP" sz="1100" dirty="0" smtClean="0">
                <a:latin typeface="HGPｺﾞｼｯｸE" panose="020B0900000000000000" pitchFamily="50" charset="-128"/>
                <a:ea typeface="HGPｺﾞｼｯｸE" panose="020B0900000000000000" pitchFamily="50" charset="-128"/>
              </a:rPr>
              <a:t>維持</a:t>
            </a:r>
            <a:r>
              <a:rPr lang="ja-JP" altLang="en-US" sz="1100" dirty="0" smtClean="0">
                <a:latin typeface="HGPｺﾞｼｯｸE" panose="020B0900000000000000" pitchFamily="50" charset="-128"/>
                <a:ea typeface="HGPｺﾞｼｯｸE" panose="020B0900000000000000" pitchFamily="50" charset="-128"/>
              </a:rPr>
              <a:t>し</a:t>
            </a:r>
            <a:r>
              <a:rPr lang="ja-JP" altLang="ja-JP" sz="1100" dirty="0" smtClean="0">
                <a:latin typeface="HGPｺﾞｼｯｸE" panose="020B0900000000000000" pitchFamily="50" charset="-128"/>
                <a:ea typeface="HGPｺﾞｼｯｸE" panose="020B0900000000000000" pitchFamily="50" charset="-128"/>
              </a:rPr>
              <a:t>、現在</a:t>
            </a:r>
            <a:r>
              <a:rPr lang="ja-JP" altLang="en-US" sz="1100" dirty="0">
                <a:latin typeface="HGPｺﾞｼｯｸE" panose="020B0900000000000000" pitchFamily="50" charset="-128"/>
                <a:ea typeface="HGPｺﾞｼｯｸE" panose="020B0900000000000000" pitchFamily="50" charset="-128"/>
              </a:rPr>
              <a:t>１</a:t>
            </a:r>
            <a:r>
              <a:rPr lang="ja-JP" altLang="ja-JP" sz="1100" dirty="0" smtClean="0">
                <a:latin typeface="HGPｺﾞｼｯｸE" panose="020B0900000000000000" pitchFamily="50" charset="-128"/>
                <a:ea typeface="HGPｺﾞｼｯｸE" panose="020B0900000000000000" pitchFamily="50" charset="-128"/>
              </a:rPr>
              <a:t>万円</a:t>
            </a:r>
            <a:r>
              <a:rPr lang="ja-JP" altLang="ja-JP" sz="1100" dirty="0">
                <a:latin typeface="HGPｺﾞｼｯｸE" panose="020B0900000000000000" pitchFamily="50" charset="-128"/>
                <a:ea typeface="HGPｺﾞｼｯｸE" panose="020B0900000000000000" pitchFamily="50" charset="-128"/>
              </a:rPr>
              <a:t>となっている免税点の引下げを軸に</a:t>
            </a:r>
            <a:r>
              <a:rPr lang="ja-JP" altLang="ja-JP" sz="1100" dirty="0" smtClean="0">
                <a:latin typeface="HGPｺﾞｼｯｸE" panose="020B0900000000000000" pitchFamily="50" charset="-128"/>
                <a:ea typeface="HGPｺﾞｼｯｸE" panose="020B0900000000000000" pitchFamily="50" charset="-128"/>
              </a:rPr>
              <a:t>検討</a:t>
            </a:r>
            <a:endParaRPr lang="ja-JP" altLang="ja-JP" sz="1100" dirty="0">
              <a:latin typeface="HGPｺﾞｼｯｸE" panose="020B0900000000000000" pitchFamily="50" charset="-128"/>
              <a:ea typeface="HGPｺﾞｼｯｸE" panose="020B0900000000000000" pitchFamily="50" charset="-128"/>
            </a:endParaRPr>
          </a:p>
          <a:p>
            <a:pPr marL="360363" indent="-171450">
              <a:spcBef>
                <a:spcPts val="300"/>
              </a:spcBef>
              <a:buFont typeface="Wingdings" panose="05000000000000000000" pitchFamily="2" charset="2"/>
              <a:buChar char="l"/>
            </a:pPr>
            <a:r>
              <a:rPr lang="ja-JP" altLang="en-US" sz="1100" dirty="0" smtClean="0">
                <a:latin typeface="+mn-ea"/>
              </a:rPr>
              <a:t>免税点の設定にあたっては、判断基準の一つとして、</a:t>
            </a:r>
            <a:r>
              <a:rPr lang="ja-JP" altLang="ja-JP" sz="1100" dirty="0" smtClean="0">
                <a:latin typeface="+mn-ea"/>
              </a:rPr>
              <a:t>平均</a:t>
            </a:r>
            <a:r>
              <a:rPr lang="ja-JP" altLang="ja-JP" sz="1100" dirty="0">
                <a:latin typeface="+mn-ea"/>
              </a:rPr>
              <a:t>宿泊</a:t>
            </a:r>
            <a:r>
              <a:rPr lang="ja-JP" altLang="ja-JP" sz="1100" dirty="0" smtClean="0">
                <a:latin typeface="+mn-ea"/>
              </a:rPr>
              <a:t>単価</a:t>
            </a:r>
            <a:r>
              <a:rPr lang="ja-JP" altLang="en-US" sz="1100" dirty="0" smtClean="0">
                <a:latin typeface="+mn-ea"/>
              </a:rPr>
              <a:t>（</a:t>
            </a:r>
            <a:r>
              <a:rPr lang="ja-JP" altLang="ja-JP" sz="1100" dirty="0" smtClean="0">
                <a:latin typeface="+mn-ea"/>
              </a:rPr>
              <a:t>約</a:t>
            </a:r>
            <a:r>
              <a:rPr lang="en-US" altLang="ja-JP" sz="1100" dirty="0">
                <a:latin typeface="+mn-ea"/>
              </a:rPr>
              <a:t>5,600</a:t>
            </a:r>
            <a:r>
              <a:rPr lang="ja-JP" altLang="ja-JP" sz="1100" dirty="0" smtClean="0">
                <a:latin typeface="+mn-ea"/>
              </a:rPr>
              <a:t>円</a:t>
            </a:r>
            <a:r>
              <a:rPr lang="ja-JP" altLang="en-US" sz="1100" dirty="0" smtClean="0">
                <a:latin typeface="+mn-ea"/>
              </a:rPr>
              <a:t>）に着目しつつ</a:t>
            </a:r>
            <a:r>
              <a:rPr lang="ja-JP" altLang="ja-JP" sz="1100" dirty="0">
                <a:latin typeface="+mn-ea"/>
              </a:rPr>
              <a:t>、以下の</a:t>
            </a:r>
            <a:r>
              <a:rPr lang="ja-JP" altLang="ja-JP" sz="1100" dirty="0" smtClean="0">
                <a:latin typeface="+mn-ea"/>
              </a:rPr>
              <a:t>要素</a:t>
            </a:r>
            <a:r>
              <a:rPr lang="ja-JP" altLang="en-US" sz="1100" dirty="0" smtClean="0">
                <a:latin typeface="+mn-ea"/>
              </a:rPr>
              <a:t>や、</a:t>
            </a:r>
            <a:endParaRPr lang="en-US" altLang="ja-JP" sz="1100" dirty="0">
              <a:latin typeface="+mn-ea"/>
            </a:endParaRPr>
          </a:p>
          <a:p>
            <a:pPr marL="188913"/>
            <a:r>
              <a:rPr lang="ja-JP" altLang="en-US" sz="1100" dirty="0" smtClean="0">
                <a:latin typeface="+mn-ea"/>
              </a:rPr>
              <a:t>　　</a:t>
            </a:r>
            <a:r>
              <a:rPr lang="ja-JP" altLang="ja-JP" sz="1100" dirty="0" smtClean="0">
                <a:latin typeface="+mn-ea"/>
              </a:rPr>
              <a:t>税</a:t>
            </a:r>
            <a:r>
              <a:rPr lang="ja-JP" altLang="ja-JP" sz="1100" dirty="0">
                <a:latin typeface="+mn-ea"/>
              </a:rPr>
              <a:t>の</a:t>
            </a:r>
            <a:r>
              <a:rPr lang="ja-JP" altLang="ja-JP" sz="1100" dirty="0" smtClean="0">
                <a:latin typeface="+mn-ea"/>
              </a:rPr>
              <a:t>安定性</a:t>
            </a:r>
            <a:r>
              <a:rPr lang="ja-JP" altLang="en-US" sz="1100" dirty="0">
                <a:latin typeface="+mn-ea"/>
              </a:rPr>
              <a:t>、</a:t>
            </a:r>
            <a:r>
              <a:rPr lang="ja-JP" altLang="ja-JP" sz="1100" dirty="0" smtClean="0">
                <a:latin typeface="+mn-ea"/>
              </a:rPr>
              <a:t>税</a:t>
            </a:r>
            <a:r>
              <a:rPr lang="ja-JP" altLang="ja-JP" sz="1100" dirty="0">
                <a:latin typeface="+mn-ea"/>
              </a:rPr>
              <a:t>の３</a:t>
            </a:r>
            <a:r>
              <a:rPr lang="ja-JP" altLang="ja-JP" sz="1100" dirty="0" smtClean="0">
                <a:latin typeface="+mn-ea"/>
              </a:rPr>
              <a:t>原則</a:t>
            </a:r>
            <a:r>
              <a:rPr lang="ja-JP" altLang="en-US" sz="1100" dirty="0" smtClean="0">
                <a:latin typeface="+mn-ea"/>
              </a:rPr>
              <a:t>も含め、</a:t>
            </a:r>
            <a:r>
              <a:rPr lang="ja-JP" altLang="ja-JP" sz="1100" dirty="0">
                <a:latin typeface="+mn-ea"/>
              </a:rPr>
              <a:t>総合的に</a:t>
            </a:r>
            <a:r>
              <a:rPr lang="ja-JP" altLang="ja-JP" sz="1100" dirty="0" smtClean="0">
                <a:latin typeface="+mn-ea"/>
              </a:rPr>
              <a:t>勘案</a:t>
            </a:r>
            <a:r>
              <a:rPr lang="ja-JP" altLang="en-US" sz="1100" dirty="0" smtClean="0">
                <a:latin typeface="+mn-ea"/>
              </a:rPr>
              <a:t>すべき</a:t>
            </a:r>
            <a:endParaRPr lang="en-US" altLang="ja-JP" sz="1100" dirty="0" smtClean="0">
              <a:latin typeface="+mn-ea"/>
            </a:endParaRPr>
          </a:p>
          <a:p>
            <a:pPr marL="177800">
              <a:spcBef>
                <a:spcPts val="300"/>
              </a:spcBef>
            </a:pPr>
            <a:r>
              <a:rPr lang="ja-JP" altLang="en-US" sz="1100" dirty="0">
                <a:latin typeface="+mn-ea"/>
              </a:rPr>
              <a:t>　</a:t>
            </a:r>
            <a:r>
              <a:rPr lang="ja-JP" altLang="en-US" sz="1100" dirty="0" smtClean="0">
                <a:latin typeface="+mn-ea"/>
              </a:rPr>
              <a:t>　</a:t>
            </a:r>
            <a:r>
              <a:rPr lang="en-US" altLang="ja-JP" sz="1100" dirty="0" smtClean="0">
                <a:latin typeface="+mn-ea"/>
              </a:rPr>
              <a:t>【</a:t>
            </a:r>
            <a:r>
              <a:rPr lang="ja-JP" altLang="en-US" sz="1100" dirty="0" smtClean="0">
                <a:latin typeface="+mn-ea"/>
              </a:rPr>
              <a:t>免税点設定かかる判断要素</a:t>
            </a:r>
            <a:r>
              <a:rPr lang="en-US" altLang="ja-JP" sz="1100" dirty="0" smtClean="0">
                <a:latin typeface="+mn-ea"/>
              </a:rPr>
              <a:t>】</a:t>
            </a:r>
          </a:p>
          <a:p>
            <a:pPr marL="177800"/>
            <a:r>
              <a:rPr lang="ja-JP" altLang="en-US" sz="1100" dirty="0" smtClean="0">
                <a:latin typeface="+mn-ea"/>
              </a:rPr>
              <a:t>　　　</a:t>
            </a:r>
            <a:r>
              <a:rPr lang="ja-JP" altLang="ja-JP" sz="1100" dirty="0" smtClean="0">
                <a:latin typeface="+mn-ea"/>
              </a:rPr>
              <a:t>・</a:t>
            </a:r>
            <a:r>
              <a:rPr lang="ja-JP" altLang="en-US" sz="1100" dirty="0" smtClean="0">
                <a:latin typeface="+mn-ea"/>
              </a:rPr>
              <a:t> </a:t>
            </a:r>
            <a:r>
              <a:rPr lang="ja-JP" altLang="ja-JP" sz="1100" dirty="0" smtClean="0">
                <a:latin typeface="+mn-ea"/>
              </a:rPr>
              <a:t>めざす</a:t>
            </a:r>
            <a:r>
              <a:rPr lang="ja-JP" altLang="ja-JP" sz="1100" dirty="0">
                <a:latin typeface="+mn-ea"/>
              </a:rPr>
              <a:t>べき事業</a:t>
            </a:r>
            <a:r>
              <a:rPr lang="ja-JP" altLang="ja-JP" sz="1100" dirty="0" smtClean="0">
                <a:latin typeface="+mn-ea"/>
              </a:rPr>
              <a:t>規模</a:t>
            </a:r>
            <a:r>
              <a:rPr lang="ja-JP" altLang="en-US" sz="1100" dirty="0" smtClean="0">
                <a:latin typeface="+mn-ea"/>
              </a:rPr>
              <a:t>（</a:t>
            </a:r>
            <a:r>
              <a:rPr lang="en-US" altLang="ja-JP" sz="1100" dirty="0" smtClean="0">
                <a:latin typeface="+mn-ea"/>
              </a:rPr>
              <a:t>20</a:t>
            </a:r>
            <a:r>
              <a:rPr lang="ja-JP" altLang="ja-JP" sz="1100" dirty="0">
                <a:latin typeface="+mn-ea"/>
              </a:rPr>
              <a:t>億円</a:t>
            </a:r>
            <a:r>
              <a:rPr lang="ja-JP" altLang="ja-JP" sz="1100" dirty="0" smtClean="0">
                <a:latin typeface="+mn-ea"/>
              </a:rPr>
              <a:t>程度</a:t>
            </a:r>
            <a:r>
              <a:rPr lang="ja-JP" altLang="en-US" sz="1100" dirty="0" smtClean="0">
                <a:latin typeface="+mn-ea"/>
              </a:rPr>
              <a:t>）</a:t>
            </a:r>
            <a:r>
              <a:rPr lang="ja-JP" altLang="ja-JP" sz="1100" dirty="0" smtClean="0">
                <a:latin typeface="+mn-ea"/>
              </a:rPr>
              <a:t>に</a:t>
            </a:r>
            <a:r>
              <a:rPr lang="ja-JP" altLang="ja-JP" sz="1100" dirty="0">
                <a:latin typeface="+mn-ea"/>
              </a:rPr>
              <a:t>見合った制度とすること</a:t>
            </a:r>
          </a:p>
          <a:p>
            <a:pPr marL="177800"/>
            <a:r>
              <a:rPr lang="ja-JP" altLang="en-US" sz="1100" dirty="0" smtClean="0">
                <a:latin typeface="+mn-ea"/>
              </a:rPr>
              <a:t>　　　</a:t>
            </a:r>
            <a:r>
              <a:rPr lang="ja-JP" altLang="ja-JP" sz="1100" dirty="0" smtClean="0">
                <a:latin typeface="+mn-ea"/>
              </a:rPr>
              <a:t>・</a:t>
            </a:r>
            <a:r>
              <a:rPr lang="ja-JP" altLang="en-US" sz="1100" dirty="0" smtClean="0">
                <a:latin typeface="+mn-ea"/>
              </a:rPr>
              <a:t> </a:t>
            </a:r>
            <a:r>
              <a:rPr lang="ja-JP" altLang="ja-JP" sz="1100" dirty="0" smtClean="0">
                <a:latin typeface="+mn-ea"/>
              </a:rPr>
              <a:t>税</a:t>
            </a:r>
            <a:r>
              <a:rPr lang="ja-JP" altLang="ja-JP" sz="1100" dirty="0">
                <a:latin typeface="+mn-ea"/>
              </a:rPr>
              <a:t>の公平性の観点から</a:t>
            </a:r>
            <a:r>
              <a:rPr lang="ja-JP" altLang="ja-JP" sz="1100" dirty="0" smtClean="0">
                <a:latin typeface="+mn-ea"/>
              </a:rPr>
              <a:t>、</a:t>
            </a:r>
            <a:r>
              <a:rPr lang="ja-JP" altLang="en-US" sz="1100" dirty="0" smtClean="0">
                <a:latin typeface="+mn-ea"/>
              </a:rPr>
              <a:t>適正</a:t>
            </a:r>
            <a:r>
              <a:rPr lang="ja-JP" altLang="ja-JP" sz="1100" dirty="0" smtClean="0">
                <a:latin typeface="+mn-ea"/>
              </a:rPr>
              <a:t>な</a:t>
            </a:r>
            <a:r>
              <a:rPr lang="ja-JP" altLang="ja-JP" sz="1100" dirty="0">
                <a:latin typeface="+mn-ea"/>
              </a:rPr>
              <a:t>申告・徴収が可能である</a:t>
            </a:r>
            <a:r>
              <a:rPr lang="ja-JP" altLang="ja-JP" sz="1100" dirty="0" smtClean="0">
                <a:latin typeface="+mn-ea"/>
              </a:rPr>
              <a:t>こと</a:t>
            </a:r>
            <a:r>
              <a:rPr lang="ja-JP" altLang="en-US" sz="1100" dirty="0">
                <a:latin typeface="+mn-ea"/>
              </a:rPr>
              <a:t>（</a:t>
            </a:r>
            <a:r>
              <a:rPr lang="ja-JP" altLang="ja-JP" sz="1100" dirty="0" smtClean="0">
                <a:latin typeface="+mn-ea"/>
              </a:rPr>
              <a:t>特別</a:t>
            </a:r>
            <a:r>
              <a:rPr lang="ja-JP" altLang="ja-JP" sz="1100" dirty="0">
                <a:latin typeface="+mn-ea"/>
              </a:rPr>
              <a:t>徴収</a:t>
            </a:r>
            <a:r>
              <a:rPr lang="ja-JP" altLang="ja-JP" sz="1100" dirty="0" smtClean="0">
                <a:latin typeface="+mn-ea"/>
              </a:rPr>
              <a:t>義務者の</a:t>
            </a:r>
            <a:r>
              <a:rPr lang="ja-JP" altLang="ja-JP" sz="1100" dirty="0">
                <a:latin typeface="+mn-ea"/>
              </a:rPr>
              <a:t>負担や処理体制への</a:t>
            </a:r>
            <a:r>
              <a:rPr lang="ja-JP" altLang="ja-JP" sz="1100" dirty="0" smtClean="0">
                <a:latin typeface="+mn-ea"/>
              </a:rPr>
              <a:t>配慮</a:t>
            </a:r>
            <a:r>
              <a:rPr lang="ja-JP" altLang="en-US" sz="1100" dirty="0" smtClean="0">
                <a:latin typeface="+mn-ea"/>
              </a:rPr>
              <a:t>）</a:t>
            </a:r>
            <a:endParaRPr lang="ja-JP" altLang="ja-JP" sz="1100" dirty="0">
              <a:latin typeface="+mn-ea"/>
            </a:endParaRPr>
          </a:p>
          <a:p>
            <a:pPr marL="177800"/>
            <a:r>
              <a:rPr lang="ja-JP" altLang="en-US" sz="1100" dirty="0" smtClean="0">
                <a:latin typeface="+mn-ea"/>
              </a:rPr>
              <a:t>　　　・ </a:t>
            </a:r>
            <a:r>
              <a:rPr lang="ja-JP" altLang="ja-JP" sz="1100" dirty="0" smtClean="0">
                <a:latin typeface="+mn-ea"/>
              </a:rPr>
              <a:t>税収</a:t>
            </a:r>
            <a:r>
              <a:rPr lang="ja-JP" altLang="ja-JP" sz="1100" dirty="0">
                <a:latin typeface="+mn-ea"/>
              </a:rPr>
              <a:t>に比して徴税コストが大きくなり過ぎず、簡素で分かりやすい制度とすること</a:t>
            </a:r>
          </a:p>
          <a:p>
            <a:pPr marL="177800"/>
            <a:r>
              <a:rPr lang="ja-JP" altLang="en-US" sz="1100" dirty="0" smtClean="0">
                <a:latin typeface="+mn-ea"/>
              </a:rPr>
              <a:t>　　　</a:t>
            </a:r>
            <a:r>
              <a:rPr lang="ja-JP" altLang="ja-JP" sz="1100" dirty="0" smtClean="0">
                <a:latin typeface="+mn-ea"/>
              </a:rPr>
              <a:t>・</a:t>
            </a:r>
            <a:r>
              <a:rPr lang="ja-JP" altLang="en-US" sz="1100" dirty="0" smtClean="0">
                <a:latin typeface="+mn-ea"/>
              </a:rPr>
              <a:t> </a:t>
            </a:r>
            <a:r>
              <a:rPr lang="ja-JP" altLang="ja-JP" sz="1100" dirty="0" smtClean="0">
                <a:latin typeface="+mn-ea"/>
              </a:rPr>
              <a:t>調査</a:t>
            </a:r>
            <a:r>
              <a:rPr lang="ja-JP" altLang="ja-JP" sz="1100" dirty="0">
                <a:latin typeface="+mn-ea"/>
              </a:rPr>
              <a:t>の結果</a:t>
            </a:r>
            <a:r>
              <a:rPr lang="ja-JP" altLang="ja-JP" sz="1100" dirty="0" smtClean="0">
                <a:latin typeface="+mn-ea"/>
              </a:rPr>
              <a:t>、宿泊者</a:t>
            </a:r>
            <a:r>
              <a:rPr lang="ja-JP" altLang="ja-JP" sz="1100" dirty="0">
                <a:latin typeface="+mn-ea"/>
              </a:rPr>
              <a:t>が最も</a:t>
            </a:r>
            <a:r>
              <a:rPr lang="ja-JP" altLang="ja-JP" sz="1100" dirty="0" smtClean="0">
                <a:latin typeface="+mn-ea"/>
              </a:rPr>
              <a:t>多</a:t>
            </a:r>
            <a:r>
              <a:rPr lang="ja-JP" altLang="en-US" sz="1100" dirty="0" smtClean="0">
                <a:latin typeface="+mn-ea"/>
              </a:rPr>
              <a:t>い</a:t>
            </a:r>
            <a:r>
              <a:rPr lang="ja-JP" altLang="ja-JP" sz="1100" dirty="0" smtClean="0">
                <a:latin typeface="+mn-ea"/>
              </a:rPr>
              <a:t>ビジネスホテル</a:t>
            </a:r>
            <a:r>
              <a:rPr lang="ja-JP" altLang="ja-JP" sz="1100" dirty="0">
                <a:latin typeface="+mn-ea"/>
              </a:rPr>
              <a:t>の平均宿泊単価が約</a:t>
            </a:r>
            <a:r>
              <a:rPr lang="en-US" altLang="ja-JP" sz="1100" dirty="0">
                <a:latin typeface="+mn-ea"/>
              </a:rPr>
              <a:t>7,200</a:t>
            </a:r>
            <a:r>
              <a:rPr lang="ja-JP" altLang="ja-JP" sz="1100" dirty="0" smtClean="0">
                <a:latin typeface="+mn-ea"/>
              </a:rPr>
              <a:t>円</a:t>
            </a:r>
            <a:r>
              <a:rPr lang="ja-JP" altLang="en-US" sz="1100" dirty="0" smtClean="0">
                <a:latin typeface="+mn-ea"/>
              </a:rPr>
              <a:t>、</a:t>
            </a:r>
            <a:r>
              <a:rPr lang="ja-JP" altLang="ja-JP" sz="1100" dirty="0" smtClean="0">
                <a:latin typeface="+mn-ea"/>
              </a:rPr>
              <a:t>旅館</a:t>
            </a:r>
            <a:r>
              <a:rPr lang="ja-JP" altLang="ja-JP" sz="1100" dirty="0">
                <a:latin typeface="+mn-ea"/>
              </a:rPr>
              <a:t>・ホテル</a:t>
            </a:r>
            <a:r>
              <a:rPr lang="ja-JP" altLang="ja-JP" sz="1100" dirty="0" smtClean="0">
                <a:latin typeface="+mn-ea"/>
              </a:rPr>
              <a:t>のみ</a:t>
            </a:r>
            <a:r>
              <a:rPr lang="ja-JP" altLang="en-US" sz="1100" dirty="0" smtClean="0">
                <a:latin typeface="+mn-ea"/>
              </a:rPr>
              <a:t>の場合</a:t>
            </a:r>
            <a:r>
              <a:rPr lang="ja-JP" altLang="ja-JP" sz="1100" dirty="0" smtClean="0">
                <a:latin typeface="+mn-ea"/>
              </a:rPr>
              <a:t>は</a:t>
            </a:r>
            <a:endParaRPr lang="en-US" altLang="ja-JP" sz="1100" dirty="0" smtClean="0">
              <a:latin typeface="+mn-ea"/>
            </a:endParaRPr>
          </a:p>
          <a:p>
            <a:pPr marL="180975"/>
            <a:r>
              <a:rPr lang="ja-JP" altLang="en-US" sz="1100" dirty="0">
                <a:latin typeface="+mn-ea"/>
              </a:rPr>
              <a:t>　</a:t>
            </a:r>
            <a:r>
              <a:rPr lang="ja-JP" altLang="en-US" sz="1100" dirty="0" smtClean="0">
                <a:latin typeface="+mn-ea"/>
              </a:rPr>
              <a:t>　　　</a:t>
            </a:r>
            <a:r>
              <a:rPr lang="ja-JP" altLang="ja-JP" sz="1100" dirty="0" smtClean="0">
                <a:latin typeface="+mn-ea"/>
              </a:rPr>
              <a:t>約</a:t>
            </a:r>
            <a:r>
              <a:rPr lang="en-US" altLang="ja-JP" sz="1100" dirty="0">
                <a:latin typeface="+mn-ea"/>
              </a:rPr>
              <a:t>7,200</a:t>
            </a:r>
            <a:r>
              <a:rPr lang="ja-JP" altLang="ja-JP" sz="1100" dirty="0" smtClean="0">
                <a:latin typeface="+mn-ea"/>
              </a:rPr>
              <a:t>円</a:t>
            </a:r>
            <a:r>
              <a:rPr lang="ja-JP" altLang="en-US" sz="1100" dirty="0">
                <a:latin typeface="+mn-ea"/>
              </a:rPr>
              <a:t>である</a:t>
            </a:r>
            <a:r>
              <a:rPr lang="ja-JP" altLang="ja-JP" sz="1100" dirty="0" smtClean="0">
                <a:latin typeface="+mn-ea"/>
              </a:rPr>
              <a:t>こと</a:t>
            </a:r>
            <a:endParaRPr lang="ja-JP" altLang="ja-JP" sz="1100" dirty="0">
              <a:latin typeface="+mn-ea"/>
            </a:endParaRPr>
          </a:p>
        </p:txBody>
      </p:sp>
      <p:sp>
        <p:nvSpPr>
          <p:cNvPr id="48" name="テキスト ボックス 47"/>
          <p:cNvSpPr txBox="1"/>
          <p:nvPr/>
        </p:nvSpPr>
        <p:spPr>
          <a:xfrm>
            <a:off x="6480497" y="5261669"/>
            <a:ext cx="4680520" cy="241980"/>
          </a:xfrm>
          <a:prstGeom prst="rect">
            <a:avLst/>
          </a:prstGeom>
          <a:solidFill>
            <a:srgbClr val="FFCCFF"/>
          </a:solidFill>
          <a:ln>
            <a:solidFill>
              <a:srgbClr val="FF66FF"/>
            </a:solidFill>
          </a:ln>
        </p:spPr>
        <p:txBody>
          <a:bodyPr wrap="square" lIns="72000" tIns="36000" rIns="72000" bIns="36000" rtlCol="0" anchor="ctr">
            <a:spAutoFit/>
          </a:bodyPr>
          <a:lstStyle/>
          <a:p>
            <a:pPr>
              <a:defRPr/>
            </a:pPr>
            <a:r>
              <a:rPr lang="ja-JP" altLang="en-US" sz="1100" i="1" dirty="0" smtClean="0">
                <a:latin typeface="+mn-ea"/>
              </a:rPr>
              <a:t>・免税点を現在の</a:t>
            </a:r>
            <a:r>
              <a:rPr lang="ja-JP" altLang="en-US" sz="1100" i="1" dirty="0">
                <a:latin typeface="+mn-ea"/>
              </a:rPr>
              <a:t>１</a:t>
            </a:r>
            <a:r>
              <a:rPr lang="ja-JP" altLang="en-US" sz="1100" i="1" dirty="0" smtClean="0">
                <a:latin typeface="+mn-ea"/>
              </a:rPr>
              <a:t>万円から</a:t>
            </a:r>
            <a:r>
              <a:rPr lang="ja-JP" altLang="en-US" sz="1100" i="1" dirty="0">
                <a:latin typeface="+mn-ea"/>
              </a:rPr>
              <a:t>７</a:t>
            </a:r>
            <a:r>
              <a:rPr lang="ja-JP" altLang="en-US" sz="1100" i="1" dirty="0" smtClean="0">
                <a:latin typeface="+mn-ea"/>
              </a:rPr>
              <a:t>千円程度に引き下げる手法が望ましい</a:t>
            </a:r>
            <a:endParaRPr lang="ja-JP" altLang="en-US" sz="1100" i="1" dirty="0">
              <a:latin typeface="+mn-ea"/>
            </a:endParaRPr>
          </a:p>
        </p:txBody>
      </p:sp>
      <p:sp>
        <p:nvSpPr>
          <p:cNvPr id="52" name="正方形/長方形 51"/>
          <p:cNvSpPr/>
          <p:nvPr/>
        </p:nvSpPr>
        <p:spPr>
          <a:xfrm>
            <a:off x="432345" y="4943178"/>
            <a:ext cx="5472088" cy="2657771"/>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6119825" y="4943178"/>
            <a:ext cx="7272000" cy="2657771"/>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2" name="表 31"/>
          <p:cNvGraphicFramePr>
            <a:graphicFrameLocks noGrp="1"/>
          </p:cNvGraphicFramePr>
          <p:nvPr>
            <p:extLst>
              <p:ext uri="{D42A27DB-BD31-4B8C-83A1-F6EECF244321}">
                <p14:modId xmlns:p14="http://schemas.microsoft.com/office/powerpoint/2010/main" val="325690533"/>
              </p:ext>
            </p:extLst>
          </p:nvPr>
        </p:nvGraphicFramePr>
        <p:xfrm>
          <a:off x="6049273" y="8163761"/>
          <a:ext cx="7416000" cy="1728002"/>
        </p:xfrm>
        <a:graphic>
          <a:graphicData uri="http://schemas.openxmlformats.org/drawingml/2006/table">
            <a:tbl>
              <a:tblPr firstRow="1" bandRow="1">
                <a:tableStyleId>{2D5ABB26-0587-4C30-8999-92F81FD0307C}</a:tableStyleId>
              </a:tblPr>
              <a:tblGrid>
                <a:gridCol w="1080000"/>
                <a:gridCol w="3168000"/>
                <a:gridCol w="3168000"/>
              </a:tblGrid>
              <a:tr h="234548">
                <a:tc>
                  <a:txBody>
                    <a:bodyPr/>
                    <a:lstStyle/>
                    <a:p>
                      <a:pPr algn="ctr">
                        <a:lnSpc>
                          <a:spcPts val="1200"/>
                        </a:lnSpc>
                        <a:spcAft>
                          <a:spcPts val="0"/>
                        </a:spcAft>
                      </a:pPr>
                      <a:r>
                        <a:rPr lang="en-US" sz="1100" kern="1200" dirty="0">
                          <a:effectLst/>
                          <a:latin typeface="+mn-ea"/>
                          <a:ea typeface="+mn-ea"/>
                        </a:rPr>
                        <a:t> </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ts val="1200"/>
                        </a:lnSpc>
                        <a:spcAft>
                          <a:spcPts val="0"/>
                        </a:spcAft>
                      </a:pPr>
                      <a:r>
                        <a:rPr lang="ja-JP" sz="1100" kern="1200" dirty="0" smtClean="0">
                          <a:effectLst/>
                          <a:latin typeface="+mn-ea"/>
                          <a:ea typeface="+mn-ea"/>
                        </a:rPr>
                        <a:t>現</a:t>
                      </a:r>
                      <a:r>
                        <a:rPr lang="ja-JP" altLang="en-US" sz="1100" kern="1200" dirty="0" smtClean="0">
                          <a:effectLst/>
                          <a:latin typeface="+mn-ea"/>
                          <a:ea typeface="+mn-ea"/>
                        </a:rPr>
                        <a:t>　　　　　　</a:t>
                      </a:r>
                      <a:r>
                        <a:rPr lang="ja-JP" sz="1100" kern="1200" dirty="0" smtClean="0">
                          <a:effectLst/>
                          <a:latin typeface="+mn-ea"/>
                          <a:ea typeface="+mn-ea"/>
                        </a:rPr>
                        <a:t>行</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ts val="1200"/>
                        </a:lnSpc>
                        <a:spcAft>
                          <a:spcPts val="0"/>
                        </a:spcAft>
                      </a:pPr>
                      <a:r>
                        <a:rPr lang="ja-JP" altLang="en-US" sz="1100" kern="100" dirty="0" smtClean="0">
                          <a:effectLst/>
                          <a:latin typeface="+mn-ea"/>
                          <a:ea typeface="+mn-ea"/>
                        </a:rPr>
                        <a:t>改　　　正　　　後</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24664">
                <a:tc>
                  <a:txBody>
                    <a:bodyPr/>
                    <a:lstStyle/>
                    <a:p>
                      <a:pPr algn="ctr">
                        <a:lnSpc>
                          <a:spcPts val="1200"/>
                        </a:lnSpc>
                        <a:spcAft>
                          <a:spcPts val="0"/>
                        </a:spcAft>
                      </a:pPr>
                      <a:r>
                        <a:rPr lang="ja-JP" sz="1100" kern="1200" dirty="0">
                          <a:effectLst/>
                          <a:latin typeface="+mn-ea"/>
                          <a:ea typeface="+mn-ea"/>
                        </a:rPr>
                        <a:t>免税点</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1100" kern="1200" dirty="0">
                          <a:effectLst/>
                          <a:latin typeface="+mn-ea"/>
                          <a:ea typeface="+mn-ea"/>
                        </a:rPr>
                        <a:t>10,000</a:t>
                      </a:r>
                      <a:r>
                        <a:rPr lang="ja-JP" sz="1100" kern="1200" dirty="0">
                          <a:effectLst/>
                          <a:latin typeface="+mn-ea"/>
                          <a:ea typeface="+mn-ea"/>
                        </a:rPr>
                        <a:t>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1100" kern="1200" dirty="0">
                          <a:effectLst/>
                          <a:latin typeface="+mn-ea"/>
                          <a:ea typeface="+mn-ea"/>
                        </a:rPr>
                        <a:t>7,000</a:t>
                      </a:r>
                      <a:r>
                        <a:rPr lang="ja-JP" sz="1100" kern="1200" dirty="0">
                          <a:effectLst/>
                          <a:latin typeface="+mn-ea"/>
                          <a:ea typeface="+mn-ea"/>
                        </a:rPr>
                        <a:t>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134">
                <a:tc>
                  <a:txBody>
                    <a:bodyPr/>
                    <a:lstStyle/>
                    <a:p>
                      <a:pPr algn="ctr">
                        <a:lnSpc>
                          <a:spcPts val="1200"/>
                        </a:lnSpc>
                        <a:spcAft>
                          <a:spcPts val="0"/>
                        </a:spcAft>
                      </a:pPr>
                      <a:r>
                        <a:rPr lang="ja-JP" sz="1100" kern="1200" dirty="0">
                          <a:effectLst/>
                          <a:latin typeface="+mn-ea"/>
                          <a:ea typeface="+mn-ea"/>
                        </a:rPr>
                        <a:t>税率</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a:effectLst/>
                          <a:latin typeface="+mn-ea"/>
                          <a:ea typeface="+mn-ea"/>
                        </a:rPr>
                        <a:t>１万円～</a:t>
                      </a:r>
                      <a:r>
                        <a:rPr lang="en-US" sz="1100" kern="1200" dirty="0">
                          <a:effectLst/>
                          <a:latin typeface="+mn-ea"/>
                          <a:ea typeface="+mn-ea"/>
                        </a:rPr>
                        <a:t>1.5</a:t>
                      </a:r>
                      <a:r>
                        <a:rPr lang="ja-JP" sz="1100" kern="1200" dirty="0">
                          <a:effectLst/>
                          <a:latin typeface="+mn-ea"/>
                          <a:ea typeface="+mn-ea"/>
                        </a:rPr>
                        <a:t>万円：</a:t>
                      </a:r>
                      <a:r>
                        <a:rPr lang="en-US" sz="1100" kern="1200" dirty="0">
                          <a:effectLst/>
                          <a:latin typeface="+mn-ea"/>
                          <a:ea typeface="+mn-ea"/>
                        </a:rPr>
                        <a:t>100</a:t>
                      </a:r>
                      <a:r>
                        <a:rPr lang="ja-JP" sz="1100" kern="1200" dirty="0" smtClean="0">
                          <a:effectLst/>
                          <a:latin typeface="+mn-ea"/>
                          <a:ea typeface="+mn-ea"/>
                        </a:rPr>
                        <a:t>円</a:t>
                      </a:r>
                      <a:r>
                        <a:rPr lang="ja-JP" altLang="en-US" sz="1100" kern="1200" dirty="0" smtClean="0">
                          <a:effectLst/>
                          <a:latin typeface="+mn-ea"/>
                          <a:ea typeface="+mn-ea"/>
                        </a:rPr>
                        <a:t>、</a:t>
                      </a:r>
                      <a:r>
                        <a:rPr lang="en-US" sz="1100" kern="1200" dirty="0" smtClean="0">
                          <a:effectLst/>
                          <a:latin typeface="+mn-ea"/>
                          <a:ea typeface="+mn-ea"/>
                        </a:rPr>
                        <a:t>1.5</a:t>
                      </a:r>
                      <a:r>
                        <a:rPr lang="ja-JP" sz="1100" kern="1200" dirty="0">
                          <a:effectLst/>
                          <a:latin typeface="+mn-ea"/>
                          <a:ea typeface="+mn-ea"/>
                        </a:rPr>
                        <a:t>万円</a:t>
                      </a:r>
                      <a:r>
                        <a:rPr lang="ja-JP" sz="1100" kern="1200" dirty="0" smtClean="0">
                          <a:effectLst/>
                          <a:latin typeface="+mn-ea"/>
                          <a:ea typeface="+mn-ea"/>
                        </a:rPr>
                        <a:t>～</a:t>
                      </a:r>
                      <a:r>
                        <a:rPr lang="ja-JP" altLang="en-US" sz="1100" kern="1200" dirty="0">
                          <a:effectLst/>
                          <a:latin typeface="+mn-ea"/>
                          <a:ea typeface="+mn-ea"/>
                        </a:rPr>
                        <a:t>２</a:t>
                      </a:r>
                      <a:r>
                        <a:rPr lang="ja-JP" sz="1100" kern="1200" dirty="0" smtClean="0">
                          <a:effectLst/>
                          <a:latin typeface="+mn-ea"/>
                          <a:ea typeface="+mn-ea"/>
                        </a:rPr>
                        <a:t>万円</a:t>
                      </a:r>
                      <a:r>
                        <a:rPr lang="ja-JP" sz="1100" kern="1200" dirty="0">
                          <a:effectLst/>
                          <a:latin typeface="+mn-ea"/>
                          <a:ea typeface="+mn-ea"/>
                        </a:rPr>
                        <a:t>：</a:t>
                      </a:r>
                      <a:r>
                        <a:rPr lang="en-US" sz="1100" kern="1200" dirty="0">
                          <a:effectLst/>
                          <a:latin typeface="+mn-ea"/>
                          <a:ea typeface="+mn-ea"/>
                        </a:rPr>
                        <a:t>200</a:t>
                      </a:r>
                      <a:r>
                        <a:rPr lang="ja-JP" sz="1100" kern="1200" dirty="0" smtClean="0">
                          <a:effectLst/>
                          <a:latin typeface="+mn-ea"/>
                          <a:ea typeface="+mn-ea"/>
                        </a:rPr>
                        <a:t>円</a:t>
                      </a:r>
                      <a:endParaRPr lang="en-US" altLang="ja-JP" sz="1100" kern="1200" dirty="0" smtClean="0">
                        <a:effectLst/>
                        <a:latin typeface="+mn-ea"/>
                        <a:ea typeface="+mn-ea"/>
                      </a:endParaRPr>
                    </a:p>
                    <a:p>
                      <a:pPr algn="ctr">
                        <a:lnSpc>
                          <a:spcPts val="1200"/>
                        </a:lnSpc>
                        <a:spcAft>
                          <a:spcPts val="0"/>
                        </a:spcAft>
                      </a:pPr>
                      <a:r>
                        <a:rPr lang="ja-JP" altLang="en-US" sz="1100" kern="1200" dirty="0" smtClean="0">
                          <a:effectLst/>
                          <a:latin typeface="+mn-ea"/>
                          <a:ea typeface="+mn-ea"/>
                        </a:rPr>
                        <a:t>２</a:t>
                      </a:r>
                      <a:r>
                        <a:rPr lang="ja-JP" sz="1100" kern="1200" dirty="0" smtClean="0">
                          <a:effectLst/>
                          <a:latin typeface="+mn-ea"/>
                          <a:ea typeface="+mn-ea"/>
                        </a:rPr>
                        <a:t>万円</a:t>
                      </a:r>
                      <a:r>
                        <a:rPr lang="ja-JP" sz="1100" kern="1200" dirty="0">
                          <a:effectLst/>
                          <a:latin typeface="+mn-ea"/>
                          <a:ea typeface="+mn-ea"/>
                        </a:rPr>
                        <a:t>～：</a:t>
                      </a:r>
                      <a:r>
                        <a:rPr lang="en-US" sz="1100" kern="1200" dirty="0">
                          <a:effectLst/>
                          <a:latin typeface="+mn-ea"/>
                          <a:ea typeface="+mn-ea"/>
                        </a:rPr>
                        <a:t>300</a:t>
                      </a:r>
                      <a:r>
                        <a:rPr lang="ja-JP" sz="1100" kern="1200" dirty="0">
                          <a:effectLst/>
                          <a:latin typeface="+mn-ea"/>
                          <a:ea typeface="+mn-ea"/>
                        </a:rPr>
                        <a:t>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altLang="en-US" sz="1100" kern="1200" dirty="0">
                          <a:effectLst/>
                          <a:latin typeface="+mn-ea"/>
                          <a:ea typeface="+mn-ea"/>
                        </a:rPr>
                        <a:t>７</a:t>
                      </a:r>
                      <a:r>
                        <a:rPr lang="ja-JP" sz="1100" kern="1200" dirty="0" smtClean="0">
                          <a:effectLst/>
                          <a:latin typeface="+mn-ea"/>
                          <a:ea typeface="+mn-ea"/>
                        </a:rPr>
                        <a:t>千円</a:t>
                      </a:r>
                      <a:r>
                        <a:rPr lang="ja-JP" sz="1100" kern="1200" dirty="0">
                          <a:effectLst/>
                          <a:latin typeface="+mn-ea"/>
                          <a:ea typeface="+mn-ea"/>
                        </a:rPr>
                        <a:t>～</a:t>
                      </a:r>
                      <a:r>
                        <a:rPr lang="en-US" sz="1100" kern="1200" dirty="0">
                          <a:effectLst/>
                          <a:latin typeface="+mn-ea"/>
                          <a:ea typeface="+mn-ea"/>
                        </a:rPr>
                        <a:t>1.5</a:t>
                      </a:r>
                      <a:r>
                        <a:rPr lang="ja-JP" sz="1100" kern="1200" dirty="0">
                          <a:effectLst/>
                          <a:latin typeface="+mn-ea"/>
                          <a:ea typeface="+mn-ea"/>
                        </a:rPr>
                        <a:t>万円：</a:t>
                      </a:r>
                      <a:r>
                        <a:rPr lang="en-US" sz="1100" kern="1200" dirty="0">
                          <a:effectLst/>
                          <a:latin typeface="+mn-ea"/>
                          <a:ea typeface="+mn-ea"/>
                        </a:rPr>
                        <a:t>100</a:t>
                      </a:r>
                      <a:r>
                        <a:rPr lang="ja-JP" sz="1100" kern="1200" dirty="0" smtClean="0">
                          <a:effectLst/>
                          <a:latin typeface="+mn-ea"/>
                          <a:ea typeface="+mn-ea"/>
                        </a:rPr>
                        <a:t>円</a:t>
                      </a:r>
                      <a:r>
                        <a:rPr lang="ja-JP" altLang="en-US" sz="1100" kern="1200" dirty="0" smtClean="0">
                          <a:effectLst/>
                          <a:latin typeface="+mn-ea"/>
                          <a:ea typeface="+mn-ea"/>
                        </a:rPr>
                        <a:t>、</a:t>
                      </a:r>
                      <a:r>
                        <a:rPr lang="en-US" sz="1100" kern="1200" dirty="0" smtClean="0">
                          <a:effectLst/>
                          <a:latin typeface="+mn-ea"/>
                          <a:ea typeface="+mn-ea"/>
                        </a:rPr>
                        <a:t>1.5</a:t>
                      </a:r>
                      <a:r>
                        <a:rPr lang="ja-JP" sz="1100" kern="1200" dirty="0">
                          <a:effectLst/>
                          <a:latin typeface="+mn-ea"/>
                          <a:ea typeface="+mn-ea"/>
                        </a:rPr>
                        <a:t>万円</a:t>
                      </a:r>
                      <a:r>
                        <a:rPr lang="ja-JP" sz="1100" kern="1200" dirty="0" smtClean="0">
                          <a:effectLst/>
                          <a:latin typeface="+mn-ea"/>
                          <a:ea typeface="+mn-ea"/>
                        </a:rPr>
                        <a:t>～</a:t>
                      </a:r>
                      <a:r>
                        <a:rPr lang="ja-JP" altLang="en-US" sz="1100" kern="1200" dirty="0">
                          <a:effectLst/>
                          <a:latin typeface="+mn-ea"/>
                          <a:ea typeface="+mn-ea"/>
                        </a:rPr>
                        <a:t>２</a:t>
                      </a:r>
                      <a:r>
                        <a:rPr lang="ja-JP" sz="1100" kern="1200" dirty="0" smtClean="0">
                          <a:effectLst/>
                          <a:latin typeface="+mn-ea"/>
                          <a:ea typeface="+mn-ea"/>
                        </a:rPr>
                        <a:t>万円</a:t>
                      </a:r>
                      <a:r>
                        <a:rPr lang="ja-JP" sz="1100" kern="1200" dirty="0">
                          <a:effectLst/>
                          <a:latin typeface="+mn-ea"/>
                          <a:ea typeface="+mn-ea"/>
                        </a:rPr>
                        <a:t>：</a:t>
                      </a:r>
                      <a:r>
                        <a:rPr lang="en-US" sz="1100" kern="1200" dirty="0" smtClean="0">
                          <a:effectLst/>
                          <a:latin typeface="+mn-ea"/>
                          <a:ea typeface="+mn-ea"/>
                        </a:rPr>
                        <a:t>200</a:t>
                      </a:r>
                      <a:r>
                        <a:rPr lang="ja-JP" sz="1100" kern="1200" dirty="0" smtClean="0">
                          <a:effectLst/>
                          <a:latin typeface="+mn-ea"/>
                          <a:ea typeface="+mn-ea"/>
                        </a:rPr>
                        <a:t>円</a:t>
                      </a:r>
                      <a:endParaRPr lang="en-US" altLang="ja-JP" sz="1100" kern="1200" dirty="0" smtClean="0">
                        <a:effectLst/>
                        <a:latin typeface="+mn-ea"/>
                        <a:ea typeface="+mn-ea"/>
                      </a:endParaRPr>
                    </a:p>
                    <a:p>
                      <a:pPr algn="ctr">
                        <a:lnSpc>
                          <a:spcPts val="1200"/>
                        </a:lnSpc>
                        <a:spcAft>
                          <a:spcPts val="0"/>
                        </a:spcAft>
                      </a:pPr>
                      <a:r>
                        <a:rPr lang="ja-JP" altLang="en-US" sz="1100" kern="1200" dirty="0" smtClean="0">
                          <a:effectLst/>
                          <a:latin typeface="+mn-ea"/>
                          <a:ea typeface="+mn-ea"/>
                        </a:rPr>
                        <a:t>２</a:t>
                      </a:r>
                      <a:r>
                        <a:rPr lang="ja-JP" sz="1100" kern="1200" dirty="0" smtClean="0">
                          <a:effectLst/>
                          <a:latin typeface="+mn-ea"/>
                          <a:ea typeface="+mn-ea"/>
                        </a:rPr>
                        <a:t>万円～：</a:t>
                      </a:r>
                      <a:r>
                        <a:rPr lang="en-US" sz="1100" kern="1200" dirty="0" smtClean="0">
                          <a:effectLst/>
                          <a:latin typeface="+mn-ea"/>
                          <a:ea typeface="+mn-ea"/>
                        </a:rPr>
                        <a:t>300</a:t>
                      </a:r>
                      <a:r>
                        <a:rPr lang="ja-JP" sz="1100" kern="1200" dirty="0" smtClean="0">
                          <a:effectLst/>
                          <a:latin typeface="+mn-ea"/>
                          <a:ea typeface="+mn-ea"/>
                        </a:rPr>
                        <a:t>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664">
                <a:tc>
                  <a:txBody>
                    <a:bodyPr/>
                    <a:lstStyle/>
                    <a:p>
                      <a:pPr algn="ctr">
                        <a:lnSpc>
                          <a:spcPts val="1200"/>
                        </a:lnSpc>
                        <a:spcAft>
                          <a:spcPts val="0"/>
                        </a:spcAft>
                      </a:pPr>
                      <a:r>
                        <a:rPr lang="ja-JP" sz="1100" kern="1200" dirty="0" smtClean="0">
                          <a:effectLst/>
                          <a:latin typeface="+mn-ea"/>
                          <a:ea typeface="+mn-ea"/>
                        </a:rPr>
                        <a:t>税収</a:t>
                      </a:r>
                      <a:r>
                        <a:rPr lang="en-US" altLang="ja-JP" sz="1100" kern="1200" dirty="0" smtClean="0">
                          <a:effectLst/>
                          <a:latin typeface="+mn-ea"/>
                          <a:ea typeface="+mn-ea"/>
                        </a:rPr>
                        <a:t>(</a:t>
                      </a:r>
                      <a:r>
                        <a:rPr lang="ja-JP" sz="1100" kern="1200" dirty="0" smtClean="0">
                          <a:effectLst/>
                          <a:latin typeface="+mn-ea"/>
                          <a:ea typeface="+mn-ea"/>
                        </a:rPr>
                        <a:t>見込</a:t>
                      </a:r>
                      <a:r>
                        <a:rPr lang="en-US" altLang="ja-JP" sz="1100" kern="1200" dirty="0" smtClean="0">
                          <a:effectLst/>
                          <a:latin typeface="+mn-ea"/>
                          <a:ea typeface="+mn-ea"/>
                        </a:rPr>
                        <a:t>)</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1100" kern="100" dirty="0" smtClean="0">
                          <a:effectLst/>
                          <a:latin typeface="+mn-ea"/>
                          <a:ea typeface="+mn-ea"/>
                        </a:rPr>
                        <a:t>7.7</a:t>
                      </a:r>
                      <a:r>
                        <a:rPr lang="ja-JP" sz="1100" kern="100" dirty="0" smtClean="0">
                          <a:effectLst/>
                          <a:latin typeface="+mn-ea"/>
                          <a:ea typeface="+mn-ea"/>
                        </a:rPr>
                        <a:t>億円（</a:t>
                      </a:r>
                      <a:r>
                        <a:rPr lang="en-US" sz="1100" kern="100" dirty="0">
                          <a:effectLst/>
                          <a:latin typeface="+mn-ea"/>
                          <a:ea typeface="+mn-ea"/>
                        </a:rPr>
                        <a:t>H29</a:t>
                      </a:r>
                      <a:r>
                        <a:rPr lang="ja-JP" sz="1100" kern="100" dirty="0">
                          <a:effectLst/>
                          <a:latin typeface="+mn-ea"/>
                          <a:ea typeface="+mn-ea"/>
                        </a:rPr>
                        <a:t>決算見込み）</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a:effectLst/>
                          <a:latin typeface="+mn-ea"/>
                          <a:ea typeface="+mn-ea"/>
                        </a:rPr>
                        <a:t>約</a:t>
                      </a:r>
                      <a:r>
                        <a:rPr lang="en-US" sz="1100" kern="1200" dirty="0">
                          <a:effectLst/>
                          <a:latin typeface="+mn-ea"/>
                          <a:ea typeface="+mn-ea"/>
                        </a:rPr>
                        <a:t>19.8</a:t>
                      </a:r>
                      <a:r>
                        <a:rPr lang="ja-JP" sz="1100" kern="1200" dirty="0">
                          <a:effectLst/>
                          <a:latin typeface="+mn-ea"/>
                          <a:ea typeface="+mn-ea"/>
                        </a:rPr>
                        <a:t>億</a:t>
                      </a:r>
                      <a:r>
                        <a:rPr lang="ja-JP" sz="1100" kern="1200" dirty="0" smtClean="0">
                          <a:effectLst/>
                          <a:latin typeface="+mn-ea"/>
                          <a:ea typeface="+mn-ea"/>
                        </a:rPr>
                        <a:t>円</a:t>
                      </a:r>
                      <a:r>
                        <a:rPr lang="ja-JP" altLang="en-US" sz="1100" kern="1200" dirty="0" smtClean="0">
                          <a:effectLst/>
                          <a:latin typeface="+mn-ea"/>
                          <a:ea typeface="+mn-ea"/>
                        </a:rPr>
                        <a:t>　</a:t>
                      </a:r>
                      <a:r>
                        <a:rPr lang="ja-JP" sz="1100" kern="1200" dirty="0" smtClean="0">
                          <a:effectLst/>
                          <a:latin typeface="+mn-ea"/>
                          <a:ea typeface="+mn-ea"/>
                        </a:rPr>
                        <a:t>（</a:t>
                      </a:r>
                      <a:r>
                        <a:rPr lang="ja-JP" sz="1100" kern="1200" dirty="0">
                          <a:effectLst/>
                          <a:latin typeface="+mn-ea"/>
                          <a:ea typeface="+mn-ea"/>
                        </a:rPr>
                        <a:t>＋約</a:t>
                      </a:r>
                      <a:r>
                        <a:rPr lang="en-US" sz="1100" kern="1200" dirty="0">
                          <a:effectLst/>
                          <a:latin typeface="+mn-ea"/>
                          <a:ea typeface="+mn-ea"/>
                        </a:rPr>
                        <a:t>12.1</a:t>
                      </a:r>
                      <a:r>
                        <a:rPr lang="ja-JP" sz="1100" kern="1200" dirty="0">
                          <a:effectLst/>
                          <a:latin typeface="+mn-ea"/>
                          <a:ea typeface="+mn-ea"/>
                        </a:rPr>
                        <a:t>億円）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664">
                <a:tc>
                  <a:txBody>
                    <a:bodyPr/>
                    <a:lstStyle/>
                    <a:p>
                      <a:pPr algn="ctr">
                        <a:lnSpc>
                          <a:spcPts val="1200"/>
                        </a:lnSpc>
                        <a:spcAft>
                          <a:spcPts val="0"/>
                        </a:spcAft>
                      </a:pPr>
                      <a:r>
                        <a:rPr lang="ja-JP" altLang="en-US" sz="1100" kern="1200" dirty="0" smtClean="0">
                          <a:effectLst/>
                          <a:latin typeface="+mn-ea"/>
                          <a:ea typeface="+mn-ea"/>
                        </a:rPr>
                        <a:t>徴税</a:t>
                      </a:r>
                      <a:r>
                        <a:rPr lang="ja-JP" sz="1100" kern="1200" dirty="0" smtClean="0">
                          <a:effectLst/>
                          <a:latin typeface="+mn-ea"/>
                          <a:ea typeface="+mn-ea"/>
                        </a:rPr>
                        <a:t>コスト</a:t>
                      </a:r>
                      <a:r>
                        <a:rPr lang="en-US" altLang="ja-JP" sz="1100" kern="1200" dirty="0" smtClean="0">
                          <a:effectLst/>
                          <a:latin typeface="+mn-ea"/>
                          <a:ea typeface="+mn-ea"/>
                        </a:rPr>
                        <a:t>(</a:t>
                      </a:r>
                      <a:r>
                        <a:rPr lang="ja-JP" sz="1100" kern="1200" dirty="0" smtClean="0">
                          <a:effectLst/>
                          <a:latin typeface="+mn-ea"/>
                          <a:ea typeface="+mn-ea"/>
                        </a:rPr>
                        <a:t>見込</a:t>
                      </a:r>
                      <a:r>
                        <a:rPr lang="en-US" altLang="ja-JP" sz="1100" kern="1200" dirty="0" smtClean="0">
                          <a:effectLst/>
                          <a:latin typeface="+mn-ea"/>
                          <a:ea typeface="+mn-ea"/>
                        </a:rPr>
                        <a:t>)</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smtClean="0">
                          <a:effectLst/>
                          <a:latin typeface="+mn-ea"/>
                          <a:ea typeface="+mn-ea"/>
                        </a:rPr>
                        <a:t>約</a:t>
                      </a:r>
                      <a:r>
                        <a:rPr lang="en-US" altLang="ja-JP" sz="1100" kern="1200" dirty="0" smtClean="0">
                          <a:effectLst/>
                          <a:latin typeface="+mn-ea"/>
                          <a:ea typeface="+mn-ea"/>
                        </a:rPr>
                        <a:t>0.2</a:t>
                      </a:r>
                      <a:r>
                        <a:rPr lang="ja-JP" sz="1100" kern="1200" dirty="0" smtClean="0">
                          <a:effectLst/>
                          <a:latin typeface="+mn-ea"/>
                          <a:ea typeface="+mn-ea"/>
                        </a:rPr>
                        <a:t>億円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smtClean="0">
                          <a:effectLst/>
                          <a:latin typeface="+mn-ea"/>
                          <a:ea typeface="+mn-ea"/>
                        </a:rPr>
                        <a:t>約</a:t>
                      </a:r>
                      <a:r>
                        <a:rPr lang="en-US" altLang="ja-JP" sz="1100" kern="1200" dirty="0" smtClean="0">
                          <a:effectLst/>
                          <a:latin typeface="+mn-ea"/>
                          <a:ea typeface="+mn-ea"/>
                        </a:rPr>
                        <a:t>1.5</a:t>
                      </a:r>
                      <a:r>
                        <a:rPr lang="ja-JP" sz="1100" kern="1200" dirty="0" smtClean="0">
                          <a:effectLst/>
                          <a:latin typeface="+mn-ea"/>
                          <a:ea typeface="+mn-ea"/>
                        </a:rPr>
                        <a:t>億円</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664">
                <a:tc>
                  <a:txBody>
                    <a:bodyPr/>
                    <a:lstStyle/>
                    <a:p>
                      <a:pPr algn="ctr">
                        <a:lnSpc>
                          <a:spcPts val="1200"/>
                        </a:lnSpc>
                        <a:spcAft>
                          <a:spcPts val="0"/>
                        </a:spcAft>
                      </a:pPr>
                      <a:r>
                        <a:rPr lang="ja-JP" sz="1100" kern="1200" dirty="0">
                          <a:effectLst/>
                          <a:latin typeface="+mn-ea"/>
                          <a:ea typeface="+mn-ea"/>
                        </a:rPr>
                        <a:t>特別徴収義務者</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1100" kern="100" dirty="0">
                          <a:effectLst/>
                          <a:latin typeface="+mn-ea"/>
                          <a:ea typeface="+mn-ea"/>
                        </a:rPr>
                        <a:t>365</a:t>
                      </a:r>
                      <a:r>
                        <a:rPr lang="ja-JP" sz="1100" kern="100" dirty="0">
                          <a:effectLst/>
                          <a:latin typeface="+mn-ea"/>
                          <a:ea typeface="+mn-ea"/>
                        </a:rPr>
                        <a:t>施設（</a:t>
                      </a:r>
                      <a:r>
                        <a:rPr lang="en-US" sz="1100" kern="100" dirty="0">
                          <a:effectLst/>
                          <a:latin typeface="+mn-ea"/>
                          <a:ea typeface="+mn-ea"/>
                        </a:rPr>
                        <a:t>H30</a:t>
                      </a:r>
                      <a:r>
                        <a:rPr lang="ja-JP" sz="1100" kern="100" dirty="0" smtClean="0">
                          <a:effectLst/>
                          <a:latin typeface="+mn-ea"/>
                          <a:ea typeface="+mn-ea"/>
                        </a:rPr>
                        <a:t>年</a:t>
                      </a:r>
                      <a:r>
                        <a:rPr lang="ja-JP" altLang="en-US" sz="1100" kern="100" dirty="0">
                          <a:effectLst/>
                          <a:latin typeface="+mn-ea"/>
                          <a:ea typeface="+mn-ea"/>
                        </a:rPr>
                        <a:t>３</a:t>
                      </a:r>
                      <a:r>
                        <a:rPr lang="ja-JP" sz="1100" kern="100" dirty="0" smtClean="0">
                          <a:effectLst/>
                          <a:latin typeface="+mn-ea"/>
                          <a:ea typeface="+mn-ea"/>
                        </a:rPr>
                        <a:t>月</a:t>
                      </a:r>
                      <a:r>
                        <a:rPr lang="ja-JP" sz="1100" kern="100" dirty="0">
                          <a:effectLst/>
                          <a:latin typeface="+mn-ea"/>
                          <a:ea typeface="+mn-ea"/>
                        </a:rPr>
                        <a:t>末時点</a:t>
                      </a:r>
                      <a:r>
                        <a:rPr lang="ja-JP" sz="1100" kern="100" dirty="0" smtClean="0">
                          <a:effectLst/>
                          <a:latin typeface="+mn-ea"/>
                          <a:ea typeface="+mn-ea"/>
                        </a:rPr>
                        <a:t>）</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a:effectLst/>
                          <a:latin typeface="+mn-ea"/>
                          <a:ea typeface="+mn-ea"/>
                        </a:rPr>
                        <a:t>約</a:t>
                      </a:r>
                      <a:r>
                        <a:rPr lang="en-US" sz="1100" kern="1200" dirty="0">
                          <a:effectLst/>
                          <a:latin typeface="+mn-ea"/>
                          <a:ea typeface="+mn-ea"/>
                        </a:rPr>
                        <a:t>1,500</a:t>
                      </a:r>
                      <a:r>
                        <a:rPr lang="ja-JP" sz="1100" kern="1200" dirty="0" smtClean="0">
                          <a:effectLst/>
                          <a:latin typeface="+mn-ea"/>
                          <a:ea typeface="+mn-ea"/>
                        </a:rPr>
                        <a:t>施設</a:t>
                      </a:r>
                      <a:r>
                        <a:rPr lang="ja-JP" altLang="en-US" sz="1100" kern="1200" dirty="0" smtClean="0">
                          <a:effectLst/>
                          <a:latin typeface="+mn-ea"/>
                          <a:ea typeface="+mn-ea"/>
                        </a:rPr>
                        <a:t>　</a:t>
                      </a:r>
                      <a:r>
                        <a:rPr lang="ja-JP" sz="1100" kern="1200" dirty="0" smtClean="0">
                          <a:effectLst/>
                          <a:latin typeface="+mn-ea"/>
                          <a:ea typeface="+mn-ea"/>
                        </a:rPr>
                        <a:t>（</a:t>
                      </a:r>
                      <a:r>
                        <a:rPr lang="en-US" sz="1100" kern="1200" dirty="0">
                          <a:effectLst/>
                          <a:latin typeface="+mn-ea"/>
                          <a:ea typeface="+mn-ea"/>
                        </a:rPr>
                        <a:t>+</a:t>
                      </a:r>
                      <a:r>
                        <a:rPr lang="ja-JP" sz="1100" kern="1200" dirty="0">
                          <a:effectLst/>
                          <a:latin typeface="+mn-ea"/>
                          <a:ea typeface="+mn-ea"/>
                        </a:rPr>
                        <a:t>約</a:t>
                      </a:r>
                      <a:r>
                        <a:rPr lang="en-US" sz="1100" kern="1200" dirty="0">
                          <a:effectLst/>
                          <a:latin typeface="+mn-ea"/>
                          <a:ea typeface="+mn-ea"/>
                        </a:rPr>
                        <a:t>1,100</a:t>
                      </a:r>
                      <a:r>
                        <a:rPr lang="ja-JP" sz="1100" kern="1200" dirty="0">
                          <a:effectLst/>
                          <a:latin typeface="+mn-ea"/>
                          <a:ea typeface="+mn-ea"/>
                        </a:rPr>
                        <a:t>施設）</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664">
                <a:tc>
                  <a:txBody>
                    <a:bodyPr/>
                    <a:lstStyle/>
                    <a:p>
                      <a:pPr algn="ctr">
                        <a:lnSpc>
                          <a:spcPts val="1200"/>
                        </a:lnSpc>
                        <a:spcAft>
                          <a:spcPts val="0"/>
                        </a:spcAft>
                      </a:pPr>
                      <a:r>
                        <a:rPr lang="ja-JP" sz="1100" kern="1200" dirty="0">
                          <a:effectLst/>
                          <a:latin typeface="+mn-ea"/>
                          <a:ea typeface="+mn-ea"/>
                        </a:rPr>
                        <a:t>課税対象割合</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00" dirty="0" smtClean="0">
                          <a:effectLst/>
                          <a:latin typeface="+mn-ea"/>
                          <a:ea typeface="+mn-ea"/>
                        </a:rPr>
                        <a:t>制度設計時想定：</a:t>
                      </a:r>
                      <a:r>
                        <a:rPr lang="en-US" sz="1100" kern="100" dirty="0" smtClean="0">
                          <a:effectLst/>
                          <a:latin typeface="+mn-ea"/>
                          <a:ea typeface="+mn-ea"/>
                        </a:rPr>
                        <a:t>30.8</a:t>
                      </a:r>
                      <a:r>
                        <a:rPr lang="ja-JP" sz="1100" kern="100" dirty="0" smtClean="0">
                          <a:effectLst/>
                          <a:latin typeface="+mn-ea"/>
                          <a:ea typeface="+mn-ea"/>
                        </a:rPr>
                        <a:t>％</a:t>
                      </a:r>
                      <a:r>
                        <a:rPr lang="ja-JP" altLang="en-US" sz="1100" kern="100" dirty="0" smtClean="0">
                          <a:effectLst/>
                          <a:latin typeface="+mn-ea"/>
                          <a:ea typeface="+mn-ea"/>
                        </a:rPr>
                        <a:t>、</a:t>
                      </a:r>
                      <a:r>
                        <a:rPr lang="ja-JP" sz="1100" kern="100" dirty="0" smtClean="0">
                          <a:effectLst/>
                          <a:latin typeface="+mn-ea"/>
                          <a:ea typeface="+mn-ea"/>
                        </a:rPr>
                        <a:t>Ｈ</a:t>
                      </a:r>
                      <a:r>
                        <a:rPr lang="en-US" sz="1100" kern="100" dirty="0" smtClean="0">
                          <a:effectLst/>
                          <a:latin typeface="+mn-ea"/>
                          <a:ea typeface="+mn-ea"/>
                        </a:rPr>
                        <a:t>29</a:t>
                      </a:r>
                      <a:r>
                        <a:rPr lang="ja-JP" sz="1100" kern="100" dirty="0">
                          <a:effectLst/>
                          <a:latin typeface="+mn-ea"/>
                          <a:ea typeface="+mn-ea"/>
                        </a:rPr>
                        <a:t>実績：</a:t>
                      </a:r>
                      <a:r>
                        <a:rPr lang="en-US" sz="1100" kern="100" dirty="0">
                          <a:effectLst/>
                          <a:latin typeface="+mn-ea"/>
                          <a:ea typeface="+mn-ea"/>
                        </a:rPr>
                        <a:t>16.4</a:t>
                      </a:r>
                      <a:r>
                        <a:rPr lang="ja-JP" sz="1100" kern="100" dirty="0" smtClean="0">
                          <a:effectLst/>
                          <a:latin typeface="+mn-ea"/>
                          <a:ea typeface="+mn-ea"/>
                        </a:rPr>
                        <a:t>％</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1100" kern="1200" dirty="0">
                          <a:effectLst/>
                          <a:latin typeface="+mn-ea"/>
                          <a:ea typeface="+mn-ea"/>
                        </a:rPr>
                        <a:t>約</a:t>
                      </a:r>
                      <a:r>
                        <a:rPr lang="en-US" sz="1100" kern="1200" dirty="0">
                          <a:effectLst/>
                          <a:latin typeface="+mn-ea"/>
                          <a:ea typeface="+mn-ea"/>
                        </a:rPr>
                        <a:t>53</a:t>
                      </a:r>
                      <a:r>
                        <a:rPr lang="ja-JP" sz="1100" kern="1200" dirty="0">
                          <a:effectLst/>
                          <a:latin typeface="+mn-ea"/>
                          <a:ea typeface="+mn-ea"/>
                        </a:rPr>
                        <a:t>％</a:t>
                      </a:r>
                      <a:endParaRPr lang="ja-JP" sz="1100" kern="100" dirty="0">
                        <a:effectLst/>
                        <a:latin typeface="+mn-ea"/>
                        <a:ea typeface="+mn-ea"/>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7" name="テキスト ボックス 36"/>
          <p:cNvSpPr txBox="1"/>
          <p:nvPr/>
        </p:nvSpPr>
        <p:spPr>
          <a:xfrm>
            <a:off x="799530" y="5261669"/>
            <a:ext cx="4860000" cy="657479"/>
          </a:xfrm>
          <a:prstGeom prst="rect">
            <a:avLst/>
          </a:prstGeom>
          <a:solidFill>
            <a:srgbClr val="FFCCFF"/>
          </a:solidFill>
          <a:ln>
            <a:solidFill>
              <a:srgbClr val="FF66FF"/>
            </a:solidFill>
          </a:ln>
        </p:spPr>
        <p:txBody>
          <a:bodyPr wrap="square" lIns="72000" tIns="36000" rIns="72000" bIns="36000" rtlCol="0" anchor="ctr">
            <a:spAutoFit/>
          </a:bodyPr>
          <a:lstStyle>
            <a:defPPr>
              <a:defRPr lang="ja-JP"/>
            </a:defPPr>
            <a:lvl1pPr>
              <a:defRPr sz="1400" b="1">
                <a:latin typeface="+mn-ea"/>
              </a:defRPr>
            </a:lvl1pPr>
          </a:lstStyle>
          <a:p>
            <a:r>
              <a:rPr lang="ja-JP" altLang="en-US" sz="1100" b="0" i="1" dirty="0" smtClean="0"/>
              <a:t>・現在実施している事業は重点化するとともに、</a:t>
            </a:r>
            <a:r>
              <a:rPr lang="ja-JP" altLang="ja-JP" sz="1100" b="0" i="1" dirty="0" smtClean="0"/>
              <a:t>新たなニーズを踏まえた施策や</a:t>
            </a:r>
            <a:endParaRPr lang="en-US" altLang="ja-JP" sz="1100" b="0" i="1" dirty="0" smtClean="0"/>
          </a:p>
          <a:p>
            <a:pPr>
              <a:spcAft>
                <a:spcPts val="600"/>
              </a:spcAft>
            </a:pPr>
            <a:r>
              <a:rPr lang="ja-JP" altLang="en-US" sz="1100" b="0" i="1" dirty="0"/>
              <a:t>　</a:t>
            </a:r>
            <a:r>
              <a:rPr lang="ja-JP" altLang="ja-JP" sz="1100" b="0" i="1" dirty="0" smtClean="0"/>
              <a:t>大阪のさらなる魅力向上</a:t>
            </a:r>
            <a:r>
              <a:rPr lang="ja-JP" altLang="en-US" sz="1100" b="0" i="1" dirty="0" smtClean="0"/>
              <a:t>につながる事業を</a:t>
            </a:r>
            <a:r>
              <a:rPr lang="ja-JP" altLang="ja-JP" sz="1100" b="0" i="1" dirty="0" smtClean="0"/>
              <a:t>実施</a:t>
            </a:r>
            <a:r>
              <a:rPr lang="ja-JP" altLang="en-US" sz="1100" b="0" i="1" dirty="0" smtClean="0"/>
              <a:t>していくことが望ましい</a:t>
            </a:r>
            <a:endParaRPr lang="en-US" altLang="ja-JP" sz="1100" b="0" i="1" dirty="0" smtClean="0"/>
          </a:p>
          <a:p>
            <a:pPr>
              <a:defRPr/>
            </a:pPr>
            <a:r>
              <a:rPr lang="ja-JP" altLang="en-US" sz="1100" b="0" i="1" dirty="0" smtClean="0"/>
              <a:t>・</a:t>
            </a:r>
            <a:r>
              <a:rPr lang="ja-JP" altLang="en-US" sz="1100" b="0" i="1" dirty="0"/>
              <a:t>めざすべき宿泊税充当事業の規模　：　</a:t>
            </a:r>
            <a:r>
              <a:rPr lang="en-US" altLang="ja-JP" sz="1100" b="0" i="1" dirty="0" smtClean="0"/>
              <a:t>20</a:t>
            </a:r>
            <a:r>
              <a:rPr lang="ja-JP" altLang="en-US" sz="1100" b="0" i="1" dirty="0"/>
              <a:t>億</a:t>
            </a:r>
            <a:r>
              <a:rPr lang="ja-JP" altLang="en-US" sz="1100" b="0" i="1" dirty="0" smtClean="0"/>
              <a:t>円程度</a:t>
            </a:r>
            <a:endParaRPr lang="ja-JP" altLang="en-US" sz="1100" b="0" i="1" dirty="0"/>
          </a:p>
        </p:txBody>
      </p:sp>
      <p:sp>
        <p:nvSpPr>
          <p:cNvPr id="4" name="テキスト ボックス 3"/>
          <p:cNvSpPr txBox="1"/>
          <p:nvPr/>
        </p:nvSpPr>
        <p:spPr>
          <a:xfrm>
            <a:off x="-11109" y="1814"/>
            <a:ext cx="1368152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t>宿泊税制度の見直しについて</a:t>
            </a:r>
            <a:endParaRPr kumimoji="1" lang="ja-JP" altLang="en-US" sz="2400" b="1" dirty="0"/>
          </a:p>
        </p:txBody>
      </p:sp>
      <p:sp>
        <p:nvSpPr>
          <p:cNvPr id="7" name="テキスト ボックス 6"/>
          <p:cNvSpPr txBox="1"/>
          <p:nvPr/>
        </p:nvSpPr>
        <p:spPr>
          <a:xfrm>
            <a:off x="10296921" y="120073"/>
            <a:ext cx="3384376" cy="338554"/>
          </a:xfrm>
          <a:prstGeom prst="rect">
            <a:avLst/>
          </a:prstGeom>
          <a:noFill/>
        </p:spPr>
        <p:txBody>
          <a:bodyPr wrap="square" rtlCol="0">
            <a:spAutoFit/>
          </a:bodyPr>
          <a:lstStyle/>
          <a:p>
            <a:pPr algn="r"/>
            <a:r>
              <a:rPr kumimoji="1" lang="en-US" altLang="ja-JP" sz="1600" b="1" dirty="0" smtClean="0">
                <a:latin typeface="+mn-ea"/>
              </a:rPr>
              <a:t>H30.9.7 </a:t>
            </a:r>
            <a:r>
              <a:rPr kumimoji="1" lang="ja-JP" altLang="en-US" sz="1600" b="1" dirty="0" smtClean="0">
                <a:latin typeface="+mn-ea"/>
              </a:rPr>
              <a:t>　府民文化部・財務部</a:t>
            </a:r>
            <a:endParaRPr kumimoji="1" lang="ja-JP" altLang="en-US" sz="1600" b="1" dirty="0">
              <a:latin typeface="+mn-ea"/>
            </a:endParaRPr>
          </a:p>
        </p:txBody>
      </p:sp>
      <p:sp>
        <p:nvSpPr>
          <p:cNvPr id="6" name="正方形/長方形 5"/>
          <p:cNvSpPr/>
          <p:nvPr/>
        </p:nvSpPr>
        <p:spPr>
          <a:xfrm>
            <a:off x="108537" y="7890117"/>
            <a:ext cx="13464000" cy="2052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15801" y="7722641"/>
            <a:ext cx="2520000" cy="338554"/>
          </a:xfrm>
          <a:prstGeom prst="rect">
            <a:avLst/>
          </a:prstGeom>
          <a:solidFill>
            <a:schemeClr val="accent1">
              <a:lumMod val="40000"/>
              <a:lumOff val="60000"/>
            </a:schemeClr>
          </a:solidFill>
          <a:ln w="12700">
            <a:solidFill>
              <a:schemeClr val="tx1"/>
            </a:solidFill>
          </a:ln>
        </p:spPr>
        <p:txBody>
          <a:bodyPr wrap="none" rtlCol="0">
            <a:noAutofit/>
          </a:bodyPr>
          <a:lstStyle>
            <a:defPPr>
              <a:defRPr lang="ja-JP"/>
            </a:defPPr>
            <a:lvl1pPr>
              <a:defRPr sz="1600" b="1">
                <a:latin typeface="+mn-ea"/>
              </a:defRPr>
            </a:lvl1pPr>
          </a:lstStyle>
          <a:p>
            <a:pPr algn="ctr"/>
            <a:r>
              <a:rPr lang="ja-JP" altLang="en-US" dirty="0" smtClean="0"/>
              <a:t>対 応 方 針 （ 案 ）</a:t>
            </a:r>
            <a:endParaRPr lang="ja-JP" altLang="en-US" dirty="0"/>
          </a:p>
        </p:txBody>
      </p:sp>
      <p:sp>
        <p:nvSpPr>
          <p:cNvPr id="9" name="テキスト ボックス 8"/>
          <p:cNvSpPr txBox="1"/>
          <p:nvPr/>
        </p:nvSpPr>
        <p:spPr>
          <a:xfrm>
            <a:off x="181893" y="8154689"/>
            <a:ext cx="5794548" cy="723275"/>
          </a:xfrm>
          <a:prstGeom prst="rect">
            <a:avLst/>
          </a:prstGeom>
          <a:noFill/>
          <a:ln>
            <a:noFill/>
          </a:ln>
        </p:spPr>
        <p:txBody>
          <a:bodyPr wrap="square" rtlCol="0" anchor="ctr">
            <a:spAutoFit/>
          </a:bodyPr>
          <a:lstStyle/>
          <a:p>
            <a:pPr marL="285750" indent="-285750">
              <a:spcAft>
                <a:spcPts val="600"/>
              </a:spcAft>
              <a:buFont typeface="Wingdings" panose="05000000000000000000" pitchFamily="2" charset="2"/>
              <a:buChar char="u"/>
            </a:pPr>
            <a:r>
              <a:rPr kumimoji="1" lang="ja-JP" altLang="en-US" sz="1200" b="1" dirty="0" smtClean="0">
                <a:latin typeface="+mn-ea"/>
              </a:rPr>
              <a:t>答申を踏まえ、免税点を現在の１万円から７千円に引き下げる</a:t>
            </a:r>
            <a:endParaRPr lang="en-US" altLang="ja-JP" sz="1200" b="1" dirty="0">
              <a:latin typeface="+mn-ea"/>
            </a:endParaRPr>
          </a:p>
          <a:p>
            <a:pPr marL="285750" indent="-285750">
              <a:buFont typeface="Wingdings" panose="05000000000000000000" pitchFamily="2" charset="2"/>
              <a:buChar char="u"/>
            </a:pPr>
            <a:r>
              <a:rPr lang="ja-JP" altLang="en-US" sz="1200" b="1" dirty="0" smtClean="0">
                <a:latin typeface="+mn-ea"/>
              </a:rPr>
              <a:t>大阪の観光を取り巻く環境が著しく変化している中</a:t>
            </a:r>
            <a:r>
              <a:rPr lang="ja-JP" altLang="en-US" sz="1200" b="1" dirty="0">
                <a:latin typeface="+mn-ea"/>
              </a:rPr>
              <a:t>、新たなニーズや課題</a:t>
            </a:r>
            <a:r>
              <a:rPr lang="ja-JP" altLang="en-US" sz="1200" b="1" dirty="0" smtClean="0">
                <a:latin typeface="+mn-ea"/>
              </a:rPr>
              <a:t>に早急に対応する必要があることから、平成</a:t>
            </a:r>
            <a:r>
              <a:rPr lang="en-US" altLang="ja-JP" sz="1200" b="1" dirty="0" smtClean="0">
                <a:latin typeface="+mn-ea"/>
              </a:rPr>
              <a:t>30</a:t>
            </a:r>
            <a:r>
              <a:rPr lang="ja-JP" altLang="en-US" sz="1200" b="1" dirty="0" smtClean="0">
                <a:latin typeface="+mn-ea"/>
              </a:rPr>
              <a:t>年</a:t>
            </a:r>
            <a:r>
              <a:rPr lang="en-US" altLang="ja-JP" sz="1200" b="1" dirty="0" smtClean="0">
                <a:latin typeface="+mn-ea"/>
              </a:rPr>
              <a:t>9</a:t>
            </a:r>
            <a:r>
              <a:rPr lang="ja-JP" altLang="en-US" sz="1200" b="1" dirty="0" smtClean="0">
                <a:latin typeface="+mn-ea"/>
              </a:rPr>
              <a:t>月定例会に改正条例を提案する</a:t>
            </a:r>
            <a:endParaRPr lang="en-US" altLang="ja-JP" sz="1200" b="1" dirty="0" smtClean="0">
              <a:latin typeface="+mn-ea"/>
            </a:endParaRPr>
          </a:p>
        </p:txBody>
      </p:sp>
      <p:sp>
        <p:nvSpPr>
          <p:cNvPr id="10" name="正方形/長方形 9"/>
          <p:cNvSpPr/>
          <p:nvPr/>
        </p:nvSpPr>
        <p:spPr>
          <a:xfrm>
            <a:off x="108537" y="4749147"/>
            <a:ext cx="13464000" cy="2916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15801" y="4532233"/>
            <a:ext cx="7200000" cy="338554"/>
          </a:xfrm>
          <a:prstGeom prst="rect">
            <a:avLst/>
          </a:prstGeom>
          <a:solidFill>
            <a:schemeClr val="accent1">
              <a:lumMod val="40000"/>
              <a:lumOff val="60000"/>
            </a:schemeClr>
          </a:solidFill>
          <a:ln w="12700">
            <a:solidFill>
              <a:schemeClr val="tx1"/>
            </a:solidFill>
          </a:ln>
        </p:spPr>
        <p:txBody>
          <a:bodyPr wrap="square" rtlCol="0">
            <a:spAutoFit/>
          </a:bodyPr>
          <a:lstStyle/>
          <a:p>
            <a:pPr algn="ctr"/>
            <a:r>
              <a:rPr kumimoji="1" lang="ja-JP" altLang="en-US" sz="1600" b="1" dirty="0" smtClean="0">
                <a:latin typeface="+mn-ea"/>
              </a:rPr>
              <a:t>「大阪府観光客受入環境整備の推進に関する調査検討会議」答申（</a:t>
            </a:r>
            <a:r>
              <a:rPr kumimoji="1" lang="en-US" altLang="ja-JP" sz="1600" b="1" dirty="0" smtClean="0">
                <a:latin typeface="+mn-ea"/>
              </a:rPr>
              <a:t>H30.8.28</a:t>
            </a:r>
            <a:r>
              <a:rPr kumimoji="1" lang="ja-JP" altLang="en-US" sz="1600" b="1" dirty="0" smtClean="0">
                <a:latin typeface="+mn-ea"/>
              </a:rPr>
              <a:t>）</a:t>
            </a:r>
            <a:endParaRPr kumimoji="1" lang="ja-JP" altLang="en-US" sz="1600" b="1" dirty="0">
              <a:latin typeface="+mn-ea"/>
            </a:endParaRPr>
          </a:p>
        </p:txBody>
      </p:sp>
      <p:sp>
        <p:nvSpPr>
          <p:cNvPr id="40" name="正方形/長方形 39"/>
          <p:cNvSpPr/>
          <p:nvPr/>
        </p:nvSpPr>
        <p:spPr>
          <a:xfrm>
            <a:off x="431825" y="869181"/>
            <a:ext cx="12960000" cy="784830"/>
          </a:xfrm>
          <a:prstGeom prst="rect">
            <a:avLst/>
          </a:prstGeom>
          <a:noFill/>
          <a:ln>
            <a:noFill/>
          </a:ln>
        </p:spPr>
        <p:txBody>
          <a:bodyPr wrap="square">
            <a:spAutoFit/>
          </a:bodyPr>
          <a:lstStyle/>
          <a:p>
            <a:pPr marL="182563" indent="-171450">
              <a:lnSpc>
                <a:spcPts val="1800"/>
              </a:lnSpc>
              <a:buFont typeface="Wingdings" panose="05000000000000000000" pitchFamily="2" charset="2"/>
              <a:buChar char="u"/>
            </a:pPr>
            <a:r>
              <a:rPr lang="ja-JP" altLang="en-US" sz="1200" b="1" dirty="0" smtClean="0">
                <a:latin typeface="+mn-ea"/>
              </a:rPr>
              <a:t>本</a:t>
            </a:r>
            <a:r>
              <a:rPr lang="ja-JP" altLang="ja-JP" sz="1200" b="1" dirty="0" smtClean="0">
                <a:latin typeface="+mn-ea"/>
              </a:rPr>
              <a:t>府</a:t>
            </a:r>
            <a:r>
              <a:rPr lang="ja-JP" altLang="ja-JP" sz="1200" b="1" dirty="0">
                <a:latin typeface="+mn-ea"/>
              </a:rPr>
              <a:t>では、急増する観光客の受入環境の整備や、さらなる集客に向けた魅力づくりなどを積極的かつ持続的に展開するため、</a:t>
            </a:r>
            <a:r>
              <a:rPr lang="ja-JP" altLang="en-US" sz="1200" b="1" dirty="0">
                <a:latin typeface="+mn-ea"/>
              </a:rPr>
              <a:t>平成</a:t>
            </a:r>
            <a:r>
              <a:rPr lang="en-US" altLang="ja-JP" sz="1200" b="1" dirty="0">
                <a:latin typeface="+mn-ea"/>
              </a:rPr>
              <a:t>29</a:t>
            </a:r>
            <a:r>
              <a:rPr lang="ja-JP" altLang="en-US" sz="1200" b="1" dirty="0" smtClean="0">
                <a:latin typeface="+mn-ea"/>
              </a:rPr>
              <a:t>年</a:t>
            </a:r>
            <a:r>
              <a:rPr lang="ja-JP" altLang="en-US" sz="1200" b="1" dirty="0">
                <a:latin typeface="+mn-ea"/>
              </a:rPr>
              <a:t>１</a:t>
            </a:r>
            <a:r>
              <a:rPr lang="ja-JP" altLang="en-US" sz="1200" b="1" dirty="0" smtClean="0">
                <a:latin typeface="+mn-ea"/>
              </a:rPr>
              <a:t>月</a:t>
            </a:r>
            <a:r>
              <a:rPr lang="ja-JP" altLang="en-US" sz="1200" b="1" dirty="0">
                <a:latin typeface="+mn-ea"/>
              </a:rPr>
              <a:t>より</a:t>
            </a:r>
            <a:r>
              <a:rPr lang="ja-JP" altLang="ja-JP" sz="1200" b="1" dirty="0">
                <a:latin typeface="+mn-ea"/>
              </a:rPr>
              <a:t>宿泊税を</a:t>
            </a:r>
            <a:r>
              <a:rPr lang="ja-JP" altLang="ja-JP" sz="1200" b="1" dirty="0" smtClean="0">
                <a:latin typeface="+mn-ea"/>
              </a:rPr>
              <a:t>導入</a:t>
            </a:r>
            <a:endParaRPr lang="en-US" altLang="ja-JP" sz="1200" b="1" dirty="0" smtClean="0">
              <a:latin typeface="+mn-ea"/>
            </a:endParaRPr>
          </a:p>
          <a:p>
            <a:pPr marL="182563" indent="-171450">
              <a:lnSpc>
                <a:spcPts val="1800"/>
              </a:lnSpc>
              <a:buFont typeface="Wingdings" panose="05000000000000000000" pitchFamily="2" charset="2"/>
              <a:buChar char="u"/>
            </a:pPr>
            <a:r>
              <a:rPr lang="ja-JP" altLang="ja-JP" sz="1200" b="1" dirty="0" smtClean="0">
                <a:latin typeface="+mn-ea"/>
              </a:rPr>
              <a:t>しかしながら</a:t>
            </a:r>
            <a:r>
              <a:rPr lang="ja-JP" altLang="ja-JP" sz="1200" b="1" dirty="0">
                <a:latin typeface="+mn-ea"/>
              </a:rPr>
              <a:t>、宿泊税検討</a:t>
            </a:r>
            <a:r>
              <a:rPr lang="ja-JP" altLang="ja-JP" sz="1200" b="1" dirty="0" smtClean="0">
                <a:latin typeface="+mn-ea"/>
              </a:rPr>
              <a:t>時</a:t>
            </a:r>
            <a:r>
              <a:rPr lang="ja-JP" altLang="en-US" sz="1200" b="1" dirty="0" smtClean="0">
                <a:latin typeface="+mn-ea"/>
              </a:rPr>
              <a:t>（平成</a:t>
            </a:r>
            <a:r>
              <a:rPr lang="en-US" altLang="ja-JP" sz="1200" b="1" dirty="0" smtClean="0">
                <a:latin typeface="+mn-ea"/>
              </a:rPr>
              <a:t>27</a:t>
            </a:r>
            <a:r>
              <a:rPr lang="ja-JP" altLang="en-US" sz="1200" b="1" dirty="0" smtClean="0">
                <a:latin typeface="+mn-ea"/>
              </a:rPr>
              <a:t>年度）</a:t>
            </a:r>
            <a:r>
              <a:rPr lang="ja-JP" altLang="ja-JP" sz="1200" b="1" dirty="0" smtClean="0">
                <a:latin typeface="+mn-ea"/>
              </a:rPr>
              <a:t>と</a:t>
            </a:r>
            <a:r>
              <a:rPr lang="ja-JP" altLang="ja-JP" sz="1200" b="1" dirty="0">
                <a:latin typeface="+mn-ea"/>
              </a:rPr>
              <a:t>比べると、外国人旅行者の急増をはじめ、社会情勢は大きく変容しており、これに伴い、大阪に</a:t>
            </a:r>
            <a:r>
              <a:rPr lang="ja-JP" altLang="ja-JP" sz="1200" b="1" dirty="0" smtClean="0">
                <a:latin typeface="+mn-ea"/>
              </a:rPr>
              <a:t>おける</a:t>
            </a:r>
            <a:r>
              <a:rPr lang="ja-JP" altLang="en-US" sz="1200" b="1" dirty="0" smtClean="0">
                <a:latin typeface="+mn-ea"/>
              </a:rPr>
              <a:t>観光や</a:t>
            </a:r>
            <a:r>
              <a:rPr lang="ja-JP" altLang="ja-JP" sz="1200" b="1" dirty="0" smtClean="0">
                <a:latin typeface="+mn-ea"/>
              </a:rPr>
              <a:t>宿泊</a:t>
            </a:r>
            <a:r>
              <a:rPr lang="ja-JP" altLang="ja-JP" sz="1200" b="1" dirty="0">
                <a:latin typeface="+mn-ea"/>
              </a:rPr>
              <a:t>を取り巻く</a:t>
            </a:r>
            <a:r>
              <a:rPr lang="ja-JP" altLang="ja-JP" sz="1200" b="1" dirty="0" smtClean="0">
                <a:latin typeface="+mn-ea"/>
              </a:rPr>
              <a:t>環境</a:t>
            </a:r>
            <a:r>
              <a:rPr lang="ja-JP" altLang="en-US" sz="1200" b="1" dirty="0" smtClean="0">
                <a:latin typeface="+mn-ea"/>
              </a:rPr>
              <a:t>は</a:t>
            </a:r>
            <a:r>
              <a:rPr lang="ja-JP" altLang="ja-JP" sz="1200" b="1" dirty="0" smtClean="0">
                <a:latin typeface="+mn-ea"/>
              </a:rPr>
              <a:t>著しく変化</a:t>
            </a:r>
            <a:r>
              <a:rPr lang="ja-JP" altLang="ja-JP" sz="1200" b="1" dirty="0">
                <a:latin typeface="+mn-ea"/>
              </a:rPr>
              <a:t>　</a:t>
            </a:r>
            <a:endParaRPr lang="en-US" altLang="ja-JP" sz="1200" b="1" dirty="0" smtClean="0">
              <a:latin typeface="+mn-ea"/>
            </a:endParaRPr>
          </a:p>
          <a:p>
            <a:pPr marL="182563" indent="-171450">
              <a:lnSpc>
                <a:spcPts val="1800"/>
              </a:lnSpc>
              <a:buFont typeface="Wingdings" panose="05000000000000000000" pitchFamily="2" charset="2"/>
              <a:buChar char="u"/>
            </a:pPr>
            <a:r>
              <a:rPr lang="ja-JP" altLang="ja-JP" sz="1200" b="1" dirty="0" smtClean="0">
                <a:latin typeface="+mn-ea"/>
              </a:rPr>
              <a:t>今後</a:t>
            </a:r>
            <a:r>
              <a:rPr lang="ja-JP" altLang="ja-JP" sz="1200" b="1" dirty="0">
                <a:latin typeface="+mn-ea"/>
              </a:rPr>
              <a:t>も来阪旅行者のさらなる増加が見込まれる中、観光客の受入環境整備や大阪の魅力づくりを着実に実施していくことは</a:t>
            </a:r>
            <a:r>
              <a:rPr lang="ja-JP" altLang="ja-JP" sz="1200" b="1" dirty="0" smtClean="0">
                <a:latin typeface="+mn-ea"/>
              </a:rPr>
              <a:t>、</a:t>
            </a:r>
            <a:r>
              <a:rPr lang="ja-JP" altLang="en-US" sz="1200" b="1" dirty="0" smtClean="0">
                <a:latin typeface="+mn-ea"/>
              </a:rPr>
              <a:t>本</a:t>
            </a:r>
            <a:r>
              <a:rPr lang="ja-JP" altLang="ja-JP" sz="1200" b="1" dirty="0" smtClean="0">
                <a:latin typeface="+mn-ea"/>
              </a:rPr>
              <a:t>府</a:t>
            </a:r>
            <a:r>
              <a:rPr lang="ja-JP" altLang="ja-JP" sz="1200" b="1" dirty="0">
                <a:latin typeface="+mn-ea"/>
              </a:rPr>
              <a:t>にとって喫緊の</a:t>
            </a:r>
            <a:r>
              <a:rPr lang="ja-JP" altLang="ja-JP" sz="1200" b="1" dirty="0" smtClean="0">
                <a:latin typeface="+mn-ea"/>
              </a:rPr>
              <a:t>課題</a:t>
            </a:r>
            <a:endParaRPr lang="en-US" altLang="ja-JP" sz="1200" b="1" dirty="0" smtClean="0">
              <a:latin typeface="+mn-ea"/>
            </a:endParaRPr>
          </a:p>
        </p:txBody>
      </p:sp>
      <p:sp>
        <p:nvSpPr>
          <p:cNvPr id="45" name="正方形/長方形 44"/>
          <p:cNvSpPr/>
          <p:nvPr/>
        </p:nvSpPr>
        <p:spPr>
          <a:xfrm>
            <a:off x="593187" y="1843073"/>
            <a:ext cx="6751406" cy="769441"/>
          </a:xfrm>
          <a:prstGeom prst="rect">
            <a:avLst/>
          </a:prstGeom>
        </p:spPr>
        <p:txBody>
          <a:bodyPr wrap="square">
            <a:spAutoFit/>
          </a:bodyPr>
          <a:lstStyle/>
          <a:p>
            <a:pPr marL="360363" indent="-171450">
              <a:buFont typeface="Wingdings" panose="05000000000000000000" pitchFamily="2" charset="2"/>
              <a:buChar char="l"/>
            </a:pPr>
            <a:r>
              <a:rPr lang="ja-JP" altLang="ja-JP" sz="1100" dirty="0" smtClean="0">
                <a:latin typeface="+mn-ea"/>
              </a:rPr>
              <a:t>宿泊</a:t>
            </a:r>
            <a:r>
              <a:rPr lang="ja-JP" altLang="ja-JP" sz="1100" dirty="0">
                <a:latin typeface="+mn-ea"/>
              </a:rPr>
              <a:t>税の制度</a:t>
            </a:r>
            <a:r>
              <a:rPr lang="ja-JP" altLang="ja-JP" sz="1100" dirty="0" smtClean="0">
                <a:latin typeface="+mn-ea"/>
              </a:rPr>
              <a:t>設計</a:t>
            </a:r>
            <a:r>
              <a:rPr lang="ja-JP" altLang="en-US" sz="1100" dirty="0" smtClean="0">
                <a:latin typeface="+mn-ea"/>
              </a:rPr>
              <a:t>時</a:t>
            </a:r>
            <a:r>
              <a:rPr lang="ja-JP" altLang="ja-JP" sz="1100" dirty="0" smtClean="0">
                <a:latin typeface="+mn-ea"/>
              </a:rPr>
              <a:t>からわずか</a:t>
            </a:r>
            <a:r>
              <a:rPr lang="ja-JP" altLang="en-US" sz="1100" dirty="0" smtClean="0">
                <a:latin typeface="+mn-ea"/>
              </a:rPr>
              <a:t>３</a:t>
            </a:r>
            <a:r>
              <a:rPr lang="ja-JP" altLang="ja-JP" sz="1100" dirty="0" smtClean="0">
                <a:latin typeface="+mn-ea"/>
              </a:rPr>
              <a:t>年</a:t>
            </a:r>
            <a:r>
              <a:rPr lang="ja-JP" altLang="ja-JP" sz="1100" dirty="0">
                <a:latin typeface="+mn-ea"/>
              </a:rPr>
              <a:t>の間に、大阪の観光や宿泊を取り巻く環境</a:t>
            </a:r>
            <a:r>
              <a:rPr lang="ja-JP" altLang="ja-JP" sz="1100" dirty="0" smtClean="0">
                <a:latin typeface="+mn-ea"/>
              </a:rPr>
              <a:t>は著し</a:t>
            </a:r>
            <a:r>
              <a:rPr lang="ja-JP" altLang="en-US" sz="1100" dirty="0" smtClean="0">
                <a:latin typeface="+mn-ea"/>
              </a:rPr>
              <a:t>く</a:t>
            </a:r>
            <a:r>
              <a:rPr lang="ja-JP" altLang="ja-JP" sz="1100" dirty="0" smtClean="0">
                <a:latin typeface="+mn-ea"/>
              </a:rPr>
              <a:t>変化</a:t>
            </a:r>
            <a:endParaRPr lang="en-US" altLang="ja-JP" sz="1100" dirty="0" smtClean="0">
              <a:latin typeface="+mn-ea"/>
            </a:endParaRPr>
          </a:p>
          <a:p>
            <a:pPr marL="174625"/>
            <a:r>
              <a:rPr lang="ja-JP" altLang="en-US" sz="1100" dirty="0" smtClean="0">
                <a:latin typeface="+mn-ea"/>
              </a:rPr>
              <a:t>　　　　・</a:t>
            </a:r>
            <a:r>
              <a:rPr lang="ja-JP" altLang="ja-JP" sz="1100" dirty="0" smtClean="0">
                <a:latin typeface="+mn-ea"/>
              </a:rPr>
              <a:t>来</a:t>
            </a:r>
            <a:r>
              <a:rPr lang="ja-JP" altLang="ja-JP" sz="1100" dirty="0">
                <a:latin typeface="+mn-ea"/>
              </a:rPr>
              <a:t>阪外国人</a:t>
            </a:r>
            <a:r>
              <a:rPr lang="ja-JP" altLang="ja-JP" sz="1100" dirty="0" smtClean="0">
                <a:latin typeface="+mn-ea"/>
              </a:rPr>
              <a:t>旅行者数</a:t>
            </a:r>
            <a:r>
              <a:rPr lang="ja-JP" altLang="en-US" sz="1100" dirty="0" smtClean="0">
                <a:latin typeface="+mn-ea"/>
              </a:rPr>
              <a:t>は約３倍に増加　（</a:t>
            </a:r>
            <a:r>
              <a:rPr lang="en-US" altLang="ja-JP" sz="1100" dirty="0" smtClean="0">
                <a:latin typeface="+mn-ea"/>
              </a:rPr>
              <a:t>H26</a:t>
            </a:r>
            <a:r>
              <a:rPr lang="ja-JP" altLang="en-US" sz="1100" dirty="0" smtClean="0">
                <a:latin typeface="+mn-ea"/>
              </a:rPr>
              <a:t>年：</a:t>
            </a:r>
            <a:r>
              <a:rPr lang="en-US" altLang="ja-JP" sz="1100" dirty="0">
                <a:latin typeface="+mn-ea"/>
              </a:rPr>
              <a:t>376</a:t>
            </a:r>
            <a:r>
              <a:rPr lang="ja-JP" altLang="ja-JP" sz="1100" dirty="0" smtClean="0">
                <a:latin typeface="+mn-ea"/>
              </a:rPr>
              <a:t>万人</a:t>
            </a:r>
            <a:r>
              <a:rPr lang="ja-JP" altLang="en-US" sz="1100" dirty="0" smtClean="0">
                <a:latin typeface="+mn-ea"/>
              </a:rPr>
              <a:t>　→　</a:t>
            </a:r>
            <a:r>
              <a:rPr lang="en-US" altLang="ja-JP" sz="1100" dirty="0" smtClean="0">
                <a:latin typeface="+mn-ea"/>
              </a:rPr>
              <a:t>H29</a:t>
            </a:r>
            <a:r>
              <a:rPr lang="ja-JP" altLang="en-US" sz="1100" dirty="0" smtClean="0">
                <a:latin typeface="+mn-ea"/>
              </a:rPr>
              <a:t>年：</a:t>
            </a:r>
            <a:r>
              <a:rPr lang="en-US" altLang="ja-JP" sz="1100" dirty="0" smtClean="0">
                <a:latin typeface="+mn-ea"/>
              </a:rPr>
              <a:t>1,110</a:t>
            </a:r>
            <a:r>
              <a:rPr lang="ja-JP" altLang="ja-JP" sz="1100" dirty="0" smtClean="0">
                <a:latin typeface="+mn-ea"/>
              </a:rPr>
              <a:t>万人</a:t>
            </a:r>
            <a:r>
              <a:rPr lang="ja-JP" altLang="en-US" sz="1100" dirty="0" smtClean="0">
                <a:latin typeface="+mn-ea"/>
              </a:rPr>
              <a:t>）</a:t>
            </a:r>
            <a:endParaRPr lang="ja-JP" altLang="ja-JP" sz="1100" dirty="0">
              <a:latin typeface="+mn-ea"/>
            </a:endParaRPr>
          </a:p>
          <a:p>
            <a:pPr marL="174625"/>
            <a:r>
              <a:rPr lang="ja-JP" altLang="en-US" sz="1100" dirty="0" smtClean="0">
                <a:latin typeface="+mn-ea"/>
              </a:rPr>
              <a:t>　　　　・</a:t>
            </a:r>
            <a:r>
              <a:rPr lang="ja-JP" altLang="ja-JP" sz="1100" dirty="0" smtClean="0">
                <a:latin typeface="+mn-ea"/>
              </a:rPr>
              <a:t>ホテル</a:t>
            </a:r>
            <a:r>
              <a:rPr lang="ja-JP" altLang="ja-JP" sz="1100" dirty="0">
                <a:latin typeface="+mn-ea"/>
              </a:rPr>
              <a:t>・旅館の</a:t>
            </a:r>
            <a:r>
              <a:rPr lang="ja-JP" altLang="ja-JP" sz="1100" dirty="0" smtClean="0">
                <a:latin typeface="+mn-ea"/>
              </a:rPr>
              <a:t>客室数</a:t>
            </a:r>
            <a:r>
              <a:rPr lang="ja-JP" altLang="en-US" sz="1100" dirty="0" smtClean="0">
                <a:latin typeface="+mn-ea"/>
              </a:rPr>
              <a:t>は約</a:t>
            </a:r>
            <a:r>
              <a:rPr lang="en-US" altLang="ja-JP" sz="1100" dirty="0" smtClean="0">
                <a:latin typeface="+mn-ea"/>
              </a:rPr>
              <a:t>18</a:t>
            </a:r>
            <a:r>
              <a:rPr lang="ja-JP" altLang="ja-JP" sz="1100" dirty="0">
                <a:latin typeface="+mn-ea"/>
              </a:rPr>
              <a:t>％</a:t>
            </a:r>
            <a:r>
              <a:rPr lang="ja-JP" altLang="ja-JP" sz="1100" dirty="0" smtClean="0">
                <a:latin typeface="+mn-ea"/>
              </a:rPr>
              <a:t>増加</a:t>
            </a:r>
            <a:r>
              <a:rPr lang="ja-JP" altLang="en-US" sz="1100" dirty="0" smtClean="0">
                <a:latin typeface="+mn-ea"/>
              </a:rPr>
              <a:t>　（</a:t>
            </a:r>
            <a:r>
              <a:rPr lang="en-US" altLang="ja-JP" sz="1100" dirty="0" smtClean="0">
                <a:latin typeface="+mn-ea"/>
              </a:rPr>
              <a:t>H25.</a:t>
            </a:r>
            <a:r>
              <a:rPr lang="ja-JP" altLang="en-US" sz="1100" dirty="0" smtClean="0">
                <a:latin typeface="+mn-ea"/>
              </a:rPr>
              <a:t>３末：</a:t>
            </a:r>
            <a:r>
              <a:rPr lang="en-US" altLang="ja-JP" sz="1100" dirty="0" smtClean="0">
                <a:latin typeface="+mn-ea"/>
              </a:rPr>
              <a:t>7.6</a:t>
            </a:r>
            <a:r>
              <a:rPr lang="ja-JP" altLang="en-US" sz="1100" dirty="0" smtClean="0">
                <a:latin typeface="+mn-ea"/>
              </a:rPr>
              <a:t>万室　→　</a:t>
            </a:r>
            <a:r>
              <a:rPr lang="en-US" altLang="ja-JP" sz="1100" dirty="0" smtClean="0">
                <a:latin typeface="+mn-ea"/>
              </a:rPr>
              <a:t>H30.</a:t>
            </a:r>
            <a:r>
              <a:rPr lang="ja-JP" altLang="en-US" sz="1100" dirty="0" smtClean="0">
                <a:latin typeface="+mn-ea"/>
              </a:rPr>
              <a:t>３末</a:t>
            </a:r>
            <a:r>
              <a:rPr lang="ja-JP" altLang="en-US" sz="1100" dirty="0">
                <a:latin typeface="+mn-ea"/>
              </a:rPr>
              <a:t>：</a:t>
            </a:r>
            <a:r>
              <a:rPr lang="en-US" altLang="ja-JP" sz="1100" dirty="0" smtClean="0">
                <a:latin typeface="+mn-ea"/>
              </a:rPr>
              <a:t>9.0</a:t>
            </a:r>
            <a:r>
              <a:rPr lang="ja-JP" altLang="en-US" sz="1100" dirty="0" smtClean="0">
                <a:latin typeface="+mn-ea"/>
              </a:rPr>
              <a:t>万室）</a:t>
            </a:r>
            <a:endParaRPr lang="en-US" altLang="ja-JP" sz="1100" dirty="0">
              <a:latin typeface="+mn-ea"/>
            </a:endParaRPr>
          </a:p>
          <a:p>
            <a:pPr marL="174625"/>
            <a:r>
              <a:rPr lang="ja-JP" altLang="en-US" sz="1100" dirty="0" smtClean="0">
                <a:latin typeface="+mn-ea"/>
              </a:rPr>
              <a:t>　　　　・</a:t>
            </a:r>
            <a:r>
              <a:rPr lang="ja-JP" altLang="ja-JP" sz="1100" dirty="0" smtClean="0">
                <a:latin typeface="+mn-ea"/>
              </a:rPr>
              <a:t>宿泊</a:t>
            </a:r>
            <a:r>
              <a:rPr lang="ja-JP" altLang="ja-JP" sz="1100" dirty="0">
                <a:latin typeface="+mn-ea"/>
              </a:rPr>
              <a:t>施設</a:t>
            </a:r>
            <a:r>
              <a:rPr lang="ja-JP" altLang="en-US" sz="1100" dirty="0" smtClean="0">
                <a:latin typeface="+mn-ea"/>
              </a:rPr>
              <a:t>は</a:t>
            </a:r>
            <a:r>
              <a:rPr lang="ja-JP" altLang="ja-JP" sz="1100" dirty="0" smtClean="0">
                <a:latin typeface="+mn-ea"/>
              </a:rPr>
              <a:t>約２倍</a:t>
            </a:r>
            <a:r>
              <a:rPr lang="ja-JP" altLang="en-US" sz="1100" dirty="0" smtClean="0">
                <a:latin typeface="+mn-ea"/>
              </a:rPr>
              <a:t>に</a:t>
            </a:r>
            <a:r>
              <a:rPr lang="ja-JP" altLang="ja-JP" sz="1100" dirty="0" smtClean="0">
                <a:latin typeface="+mn-ea"/>
              </a:rPr>
              <a:t>増加</a:t>
            </a:r>
            <a:r>
              <a:rPr lang="ja-JP" altLang="en-US" sz="1100" dirty="0" smtClean="0">
                <a:latin typeface="+mn-ea"/>
              </a:rPr>
              <a:t>　（</a:t>
            </a:r>
            <a:r>
              <a:rPr lang="en-US" altLang="ja-JP" sz="1100" dirty="0" smtClean="0">
                <a:latin typeface="+mn-ea"/>
              </a:rPr>
              <a:t>H25.</a:t>
            </a:r>
            <a:r>
              <a:rPr lang="ja-JP" altLang="en-US" sz="1100" dirty="0" smtClean="0">
                <a:latin typeface="+mn-ea"/>
              </a:rPr>
              <a:t>３末：</a:t>
            </a:r>
            <a:r>
              <a:rPr lang="en-US" altLang="ja-JP" sz="1100" dirty="0" smtClean="0">
                <a:latin typeface="+mn-ea"/>
              </a:rPr>
              <a:t>1,300</a:t>
            </a:r>
            <a:r>
              <a:rPr lang="ja-JP" altLang="en-US" sz="1100" dirty="0" smtClean="0">
                <a:latin typeface="+mn-ea"/>
              </a:rPr>
              <a:t>施設　→　</a:t>
            </a:r>
            <a:r>
              <a:rPr lang="en-US" altLang="ja-JP" sz="1100" dirty="0" smtClean="0">
                <a:latin typeface="+mn-ea"/>
              </a:rPr>
              <a:t>H29</a:t>
            </a:r>
            <a:r>
              <a:rPr lang="ja-JP" altLang="en-US" sz="1100" dirty="0" smtClean="0">
                <a:latin typeface="+mn-ea"/>
              </a:rPr>
              <a:t>：</a:t>
            </a:r>
            <a:r>
              <a:rPr lang="en-US" altLang="ja-JP" sz="1100" dirty="0" smtClean="0">
                <a:latin typeface="+mn-ea"/>
              </a:rPr>
              <a:t>2,500</a:t>
            </a:r>
            <a:r>
              <a:rPr lang="ja-JP" altLang="ja-JP" sz="1100" dirty="0" smtClean="0">
                <a:latin typeface="+mn-ea"/>
              </a:rPr>
              <a:t>施設</a:t>
            </a:r>
            <a:r>
              <a:rPr lang="ja-JP" altLang="en-US" sz="1000" dirty="0" smtClean="0">
                <a:latin typeface="+mn-ea"/>
              </a:rPr>
              <a:t>　</a:t>
            </a:r>
            <a:r>
              <a:rPr lang="en-US" altLang="ja-JP" sz="1000" dirty="0" smtClean="0">
                <a:latin typeface="+mn-ea"/>
              </a:rPr>
              <a:t>※</a:t>
            </a:r>
            <a:r>
              <a:rPr lang="ja-JP" altLang="en-US" sz="1000" dirty="0" smtClean="0">
                <a:latin typeface="+mn-ea"/>
              </a:rPr>
              <a:t>増加の大半は</a:t>
            </a:r>
            <a:r>
              <a:rPr lang="ja-JP" altLang="ja-JP" sz="1000" dirty="0" smtClean="0">
                <a:latin typeface="+mn-ea"/>
              </a:rPr>
              <a:t>簡易宿所</a:t>
            </a:r>
            <a:r>
              <a:rPr lang="ja-JP" altLang="en-US" sz="1000" dirty="0" smtClean="0">
                <a:latin typeface="+mn-ea"/>
              </a:rPr>
              <a:t>・</a:t>
            </a:r>
            <a:r>
              <a:rPr lang="ja-JP" altLang="ja-JP" sz="1000" dirty="0" smtClean="0">
                <a:latin typeface="+mn-ea"/>
              </a:rPr>
              <a:t>民泊</a:t>
            </a:r>
            <a:r>
              <a:rPr lang="ja-JP" altLang="en-US" sz="1100" dirty="0" smtClean="0">
                <a:latin typeface="+mn-ea"/>
              </a:rPr>
              <a:t>）</a:t>
            </a:r>
            <a:endParaRPr lang="en-US" altLang="ja-JP" sz="1100" dirty="0" smtClean="0">
              <a:latin typeface="+mn-ea"/>
            </a:endParaRPr>
          </a:p>
        </p:txBody>
      </p:sp>
      <p:sp>
        <p:nvSpPr>
          <p:cNvPr id="50" name="正方形/長方形 49"/>
          <p:cNvSpPr/>
          <p:nvPr/>
        </p:nvSpPr>
        <p:spPr>
          <a:xfrm>
            <a:off x="7303632" y="1843073"/>
            <a:ext cx="6174341" cy="769441"/>
          </a:xfrm>
          <a:prstGeom prst="rect">
            <a:avLst/>
          </a:prstGeom>
        </p:spPr>
        <p:txBody>
          <a:bodyPr wrap="square">
            <a:spAutoFit/>
          </a:bodyPr>
          <a:lstStyle/>
          <a:p>
            <a:pPr marL="171450" indent="-171450">
              <a:buFont typeface="Wingdings" panose="05000000000000000000" pitchFamily="2" charset="2"/>
              <a:buChar char="l"/>
            </a:pPr>
            <a:r>
              <a:rPr lang="ja-JP" altLang="ja-JP" sz="1100" dirty="0" smtClean="0">
                <a:latin typeface="+mn-ea"/>
              </a:rPr>
              <a:t>民泊</a:t>
            </a:r>
            <a:r>
              <a:rPr lang="ja-JP" altLang="ja-JP" sz="1100" dirty="0">
                <a:latin typeface="+mn-ea"/>
              </a:rPr>
              <a:t>施設の急増やホテルの建設ラッシュに伴う価格競争の激化等</a:t>
            </a:r>
            <a:r>
              <a:rPr lang="ja-JP" altLang="en-US" sz="1100" dirty="0">
                <a:latin typeface="+mn-ea"/>
              </a:rPr>
              <a:t>は、宿泊税制度にも大きく影響</a:t>
            </a:r>
            <a:endParaRPr lang="en-US" altLang="ja-JP" sz="1100" dirty="0">
              <a:latin typeface="+mn-ea"/>
            </a:endParaRPr>
          </a:p>
          <a:p>
            <a:r>
              <a:rPr lang="ja-JP" altLang="en-US" sz="1100" dirty="0">
                <a:latin typeface="+mn-ea"/>
              </a:rPr>
              <a:t>　　　・府内の宿泊施設の平均宿泊単価は大きく下落（</a:t>
            </a:r>
            <a:r>
              <a:rPr lang="en-US" altLang="ja-JP" sz="1100" dirty="0">
                <a:latin typeface="+mn-ea"/>
              </a:rPr>
              <a:t>H26</a:t>
            </a:r>
            <a:r>
              <a:rPr lang="ja-JP" altLang="en-US" sz="1100" dirty="0">
                <a:latin typeface="+mn-ea"/>
              </a:rPr>
              <a:t>：約</a:t>
            </a:r>
            <a:r>
              <a:rPr lang="en-US" altLang="ja-JP" sz="1100" dirty="0">
                <a:latin typeface="+mn-ea"/>
              </a:rPr>
              <a:t>9,100</a:t>
            </a:r>
            <a:r>
              <a:rPr lang="ja-JP" altLang="en-US" sz="1100" dirty="0">
                <a:latin typeface="+mn-ea"/>
              </a:rPr>
              <a:t>円　→　</a:t>
            </a:r>
            <a:r>
              <a:rPr lang="en-US" altLang="ja-JP" sz="1100" dirty="0">
                <a:latin typeface="+mn-ea"/>
              </a:rPr>
              <a:t>H29</a:t>
            </a:r>
            <a:r>
              <a:rPr lang="ja-JP" altLang="en-US" sz="1100" dirty="0">
                <a:latin typeface="+mn-ea"/>
              </a:rPr>
              <a:t>：約</a:t>
            </a:r>
            <a:r>
              <a:rPr lang="en-US" altLang="ja-JP" sz="1100" dirty="0">
                <a:latin typeface="+mn-ea"/>
              </a:rPr>
              <a:t>5,600</a:t>
            </a:r>
            <a:r>
              <a:rPr lang="ja-JP" altLang="en-US" sz="1100" dirty="0">
                <a:latin typeface="+mn-ea"/>
              </a:rPr>
              <a:t>円）</a:t>
            </a:r>
            <a:endParaRPr lang="en-US" altLang="ja-JP" sz="1100" dirty="0">
              <a:latin typeface="+mn-ea"/>
            </a:endParaRPr>
          </a:p>
          <a:p>
            <a:r>
              <a:rPr lang="ja-JP" altLang="en-US" sz="1100" dirty="0">
                <a:latin typeface="+mn-ea"/>
              </a:rPr>
              <a:t>　　　・</a:t>
            </a:r>
            <a:r>
              <a:rPr lang="ja-JP" altLang="ja-JP" sz="1100" dirty="0">
                <a:latin typeface="+mn-ea"/>
              </a:rPr>
              <a:t>課税対象</a:t>
            </a:r>
            <a:r>
              <a:rPr lang="ja-JP" altLang="en-US" sz="1100" dirty="0">
                <a:latin typeface="+mn-ea"/>
              </a:rPr>
              <a:t>である</a:t>
            </a:r>
            <a:r>
              <a:rPr lang="ja-JP" altLang="ja-JP" sz="1100" dirty="0">
                <a:latin typeface="+mn-ea"/>
              </a:rPr>
              <a:t>１人１泊１万円以上の宿泊の割合は、</a:t>
            </a:r>
            <a:r>
              <a:rPr lang="en-US" altLang="ja-JP" sz="1100" dirty="0">
                <a:latin typeface="+mn-ea"/>
              </a:rPr>
              <a:t>30.8</a:t>
            </a:r>
            <a:r>
              <a:rPr lang="ja-JP" altLang="en-US" sz="1100" dirty="0">
                <a:latin typeface="+mn-ea"/>
              </a:rPr>
              <a:t>％の見込み</a:t>
            </a:r>
            <a:r>
              <a:rPr lang="ja-JP" altLang="en-US" sz="1100" dirty="0" smtClean="0">
                <a:latin typeface="+mn-ea"/>
              </a:rPr>
              <a:t>が</a:t>
            </a:r>
            <a:r>
              <a:rPr lang="en-US" altLang="ja-JP" sz="1100" dirty="0" smtClean="0">
                <a:latin typeface="+mn-ea"/>
              </a:rPr>
              <a:t>16.4</a:t>
            </a:r>
            <a:r>
              <a:rPr lang="ja-JP" altLang="ja-JP" sz="1100" dirty="0" smtClean="0">
                <a:latin typeface="+mn-ea"/>
              </a:rPr>
              <a:t>％</a:t>
            </a:r>
            <a:endParaRPr lang="ja-JP" altLang="ja-JP" sz="1100" dirty="0">
              <a:latin typeface="+mn-ea"/>
            </a:endParaRPr>
          </a:p>
          <a:p>
            <a:r>
              <a:rPr lang="ja-JP" altLang="en-US" sz="1100" dirty="0">
                <a:latin typeface="+mn-ea"/>
              </a:rPr>
              <a:t>　　　</a:t>
            </a:r>
            <a:r>
              <a:rPr lang="ja-JP" altLang="en-US" sz="1100" dirty="0" smtClean="0">
                <a:latin typeface="+mn-ea"/>
              </a:rPr>
              <a:t>・</a:t>
            </a:r>
            <a:r>
              <a:rPr lang="ja-JP" altLang="ja-JP" sz="1100" dirty="0" smtClean="0">
                <a:latin typeface="+mn-ea"/>
              </a:rPr>
              <a:t>平成</a:t>
            </a:r>
            <a:r>
              <a:rPr lang="en-US" altLang="ja-JP" sz="1100" dirty="0">
                <a:latin typeface="+mn-ea"/>
              </a:rPr>
              <a:t>29</a:t>
            </a:r>
            <a:r>
              <a:rPr lang="ja-JP" altLang="ja-JP" sz="1100" dirty="0">
                <a:latin typeface="+mn-ea"/>
              </a:rPr>
              <a:t>年度当初予算で</a:t>
            </a:r>
            <a:r>
              <a:rPr lang="en-US" altLang="ja-JP" sz="1100" dirty="0">
                <a:latin typeface="+mn-ea"/>
              </a:rPr>
              <a:t>10.9</a:t>
            </a:r>
            <a:r>
              <a:rPr lang="ja-JP" altLang="ja-JP" sz="1100" dirty="0">
                <a:latin typeface="+mn-ea"/>
              </a:rPr>
              <a:t>億円を見込んでいた宿泊税収は、決算見込額で</a:t>
            </a:r>
            <a:r>
              <a:rPr lang="en-US" altLang="ja-JP" sz="1100" dirty="0">
                <a:latin typeface="+mn-ea"/>
              </a:rPr>
              <a:t>7.7</a:t>
            </a:r>
            <a:r>
              <a:rPr lang="ja-JP" altLang="ja-JP" sz="1100" dirty="0">
                <a:latin typeface="+mn-ea"/>
              </a:rPr>
              <a:t>億</a:t>
            </a:r>
            <a:r>
              <a:rPr lang="ja-JP" altLang="ja-JP" sz="1100" dirty="0" smtClean="0">
                <a:latin typeface="+mn-ea"/>
              </a:rPr>
              <a:t>円</a:t>
            </a:r>
          </a:p>
        </p:txBody>
      </p:sp>
      <p:sp>
        <p:nvSpPr>
          <p:cNvPr id="54" name="正方形/長方形 53"/>
          <p:cNvSpPr/>
          <p:nvPr/>
        </p:nvSpPr>
        <p:spPr>
          <a:xfrm>
            <a:off x="4060396" y="2909934"/>
            <a:ext cx="423549"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810525" y="2578620"/>
            <a:ext cx="1827744" cy="246221"/>
          </a:xfrm>
          <a:prstGeom prst="rect">
            <a:avLst/>
          </a:prstGeom>
        </p:spPr>
        <p:txBody>
          <a:bodyPr wrap="non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来</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阪外国人旅行者数の推移</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7" name="グラフ 56"/>
          <p:cNvGraphicFramePr/>
          <p:nvPr>
            <p:extLst>
              <p:ext uri="{D42A27DB-BD31-4B8C-83A1-F6EECF244321}">
                <p14:modId xmlns:p14="http://schemas.microsoft.com/office/powerpoint/2010/main" val="2070014802"/>
              </p:ext>
            </p:extLst>
          </p:nvPr>
        </p:nvGraphicFramePr>
        <p:xfrm>
          <a:off x="828549" y="2753177"/>
          <a:ext cx="4140000" cy="1446454"/>
        </p:xfrm>
        <a:graphic>
          <a:graphicData uri="http://schemas.openxmlformats.org/drawingml/2006/chart">
            <c:chart xmlns:c="http://schemas.openxmlformats.org/drawingml/2006/chart" xmlns:r="http://schemas.openxmlformats.org/officeDocument/2006/relationships" r:id="rId2"/>
          </a:graphicData>
        </a:graphic>
      </p:graphicFrame>
      <p:sp>
        <p:nvSpPr>
          <p:cNvPr id="58" name="テキスト ボックス 57"/>
          <p:cNvSpPr txBox="1"/>
          <p:nvPr/>
        </p:nvSpPr>
        <p:spPr>
          <a:xfrm>
            <a:off x="4212445" y="2596342"/>
            <a:ext cx="792000" cy="180000"/>
          </a:xfrm>
          <a:prstGeom prst="rect">
            <a:avLst/>
          </a:prstGeom>
          <a:noFill/>
        </p:spPr>
        <p:txBody>
          <a:bodyPr wrap="square" rtlCol="0">
            <a:spAutoFit/>
          </a:bodyPr>
          <a:lstStyle/>
          <a:p>
            <a:r>
              <a:rPr kumimoji="1" lang="ja-JP" altLang="en-US" sz="600" dirty="0" smtClean="0">
                <a:latin typeface="Meiryo UI" panose="020B0604030504040204" pitchFamily="50" charset="-128"/>
                <a:ea typeface="Meiryo UI" panose="020B0604030504040204" pitchFamily="50" charset="-128"/>
                <a:cs typeface="Meiryo UI" panose="020B0604030504040204" pitchFamily="50" charset="-128"/>
              </a:rPr>
              <a:t>（単位：万人）</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4978001" y="2578620"/>
            <a:ext cx="1675459" cy="246221"/>
          </a:xfrm>
          <a:prstGeom prst="rect">
            <a:avLst/>
          </a:prstGeom>
        </p:spPr>
        <p:txBody>
          <a:bodyPr wrap="non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の宿泊施設数の推移</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1875573565"/>
              </p:ext>
            </p:extLst>
          </p:nvPr>
        </p:nvGraphicFramePr>
        <p:xfrm>
          <a:off x="5264325" y="2839348"/>
          <a:ext cx="3463130" cy="1407795"/>
        </p:xfrm>
        <a:graphic>
          <a:graphicData uri="http://schemas.openxmlformats.org/drawingml/2006/table">
            <a:tbl>
              <a:tblPr firstRow="1" firstCol="1" bandRow="1">
                <a:tableStyleId>{5C22544A-7EE6-4342-B048-85BDC9FD1C3A}</a:tableStyleId>
              </a:tblPr>
              <a:tblGrid>
                <a:gridCol w="612000"/>
                <a:gridCol w="612000"/>
                <a:gridCol w="324000"/>
                <a:gridCol w="612000"/>
                <a:gridCol w="151130"/>
                <a:gridCol w="612000"/>
                <a:gridCol w="540000"/>
              </a:tblGrid>
              <a:tr h="287653">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2015</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8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2018</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年</a:t>
                      </a:r>
                    </a:p>
                    <a:p>
                      <a:pPr algn="ctr">
                        <a:lnSpc>
                          <a:spcPts val="1200"/>
                        </a:lnSpc>
                        <a:spcAft>
                          <a:spcPts val="0"/>
                        </a:spcAft>
                      </a:pPr>
                      <a:r>
                        <a:rPr lang="ja-JP" altLang="en-US" sz="800" b="0" kern="100" dirty="0">
                          <a:effectLst/>
                          <a:latin typeface="Meiryo UI" panose="020B0604030504040204" pitchFamily="50" charset="-128"/>
                          <a:ea typeface="Meiryo UI" panose="020B0604030504040204" pitchFamily="50" charset="-128"/>
                          <a:cs typeface="Meiryo UI" panose="020B0604030504040204" pitchFamily="50" charset="-128"/>
                        </a:rPr>
                        <a:t>３</a:t>
                      </a:r>
                      <a:r>
                        <a:rPr 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末</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algn="ctr">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増加数</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増加率</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148277">
                <a:tc>
                  <a:txBody>
                    <a:bodyPr/>
                    <a:lstStyle/>
                    <a:p>
                      <a:pPr marL="0" indent="0" algn="just">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ホテル・旅館</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1,130</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1,230</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100</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108.8%</a:t>
                      </a:r>
                      <a:endParaRPr kumimoji="1" lang="ja-JP"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148277">
                <a:tc>
                  <a:txBody>
                    <a:bodyPr/>
                    <a:lstStyle/>
                    <a:p>
                      <a:pPr marL="0" indent="0" algn="just">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簡易宿所</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3335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178</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599</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421</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336.5%</a:t>
                      </a:r>
                      <a:endParaRPr kumimoji="1" lang="ja-JP"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148277">
                <a:tc>
                  <a:txBody>
                    <a:bodyPr/>
                    <a:lstStyle/>
                    <a:p>
                      <a:pPr marL="0" indent="0" algn="just">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特区民泊</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indent="114300" algn="r">
                        <a:lnSpc>
                          <a:spcPts val="1200"/>
                        </a:lnSpc>
                        <a:spcAft>
                          <a:spcPts val="0"/>
                        </a:spcAft>
                      </a:pPr>
                      <a:r>
                        <a:rPr lang="ja-JP" altLang="en-US" sz="800" b="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indent="11430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669</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ja-JP"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148277">
                <a:tc>
                  <a:txBody>
                    <a:bodyPr/>
                    <a:lstStyle/>
                    <a:p>
                      <a:pPr marL="0" indent="0" algn="just">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1,308</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2,498</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1,190</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件</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defTabSz="1351593" rtl="0" eaLnBrk="1" latinLnBrk="0" hangingPunct="1">
                        <a:lnSpc>
                          <a:spcPts val="1200"/>
                        </a:lnSpc>
                        <a:spcAft>
                          <a:spcPts val="0"/>
                        </a:spcAft>
                      </a:pPr>
                      <a:r>
                        <a:rPr kumimoji="1" lang="en-US"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191.0%</a:t>
                      </a:r>
                      <a:endParaRPr kumimoji="1" lang="ja-JP" sz="800" b="0" kern="1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108000">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7653">
                <a:tc>
                  <a:txBody>
                    <a:bodyPr/>
                    <a:lstStyle/>
                    <a:p>
                      <a:pPr marL="0" indent="0" algn="just">
                        <a:lnSpc>
                          <a:spcPts val="1200"/>
                        </a:lnSpc>
                        <a:spcAft>
                          <a:spcPts val="0"/>
                        </a:spcAft>
                      </a:pP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ホテル</a:t>
                      </a:r>
                      <a:r>
                        <a:rPr 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rPr>
                        <a:t>・旅館</a:t>
                      </a:r>
                      <a:endParaRPr lang="en-US" alt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indent="0" algn="just">
                        <a:lnSpc>
                          <a:spcPts val="1200"/>
                        </a:lnSpc>
                        <a:spcAft>
                          <a:spcPts val="0"/>
                        </a:spcAft>
                      </a:pPr>
                      <a:r>
                        <a:rPr lang="ja-JP" sz="800" b="0" kern="100" dirty="0" smtClean="0">
                          <a:effectLst/>
                          <a:latin typeface="Meiryo UI" panose="020B0604030504040204" pitchFamily="50" charset="-128"/>
                          <a:ea typeface="Meiryo UI" panose="020B0604030504040204" pitchFamily="50" charset="-128"/>
                          <a:cs typeface="Meiryo UI" panose="020B0604030504040204" pitchFamily="50" charset="-128"/>
                        </a:rPr>
                        <a:t>客室数</a:t>
                      </a:r>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76,128</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90,012</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ja-JP" sz="8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solidFill>
                      <a:schemeClr val="bg1"/>
                    </a:solidFill>
                  </a:tcPr>
                </a:tc>
                <a:tc>
                  <a:txBody>
                    <a:bodyPr/>
                    <a:lstStyle/>
                    <a:p>
                      <a:pPr marL="0" indent="0" algn="r">
                        <a:lnSpc>
                          <a:spcPts val="1200"/>
                        </a:lnSpc>
                        <a:spcAft>
                          <a:spcPts val="0"/>
                        </a:spcAft>
                      </a:pPr>
                      <a:r>
                        <a:rPr lang="en-US" sz="800" b="0" kern="100" smtClean="0">
                          <a:effectLst/>
                          <a:latin typeface="Meiryo UI" panose="020B0604030504040204" pitchFamily="50" charset="-128"/>
                          <a:ea typeface="Meiryo UI" panose="020B0604030504040204" pitchFamily="50" charset="-128"/>
                          <a:cs typeface="Meiryo UI" panose="020B0604030504040204" pitchFamily="50" charset="-128"/>
                        </a:rPr>
                        <a:t>13,884</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室</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indent="0" algn="r">
                        <a:lnSpc>
                          <a:spcPts val="1200"/>
                        </a:lnSpc>
                        <a:spcAft>
                          <a:spcPts val="0"/>
                        </a:spcAft>
                      </a:pPr>
                      <a:r>
                        <a:rPr lang="en-US" sz="800" b="0" kern="100" dirty="0">
                          <a:effectLst/>
                          <a:latin typeface="Meiryo UI" panose="020B0604030504040204" pitchFamily="50" charset="-128"/>
                          <a:ea typeface="Meiryo UI" panose="020B0604030504040204" pitchFamily="50" charset="-128"/>
                          <a:cs typeface="Meiryo UI" panose="020B0604030504040204" pitchFamily="50" charset="-128"/>
                        </a:rPr>
                        <a:t>118.2</a:t>
                      </a:r>
                      <a:r>
                        <a:rPr lang="ja-JP" sz="800" b="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2865" marR="6286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sp>
        <p:nvSpPr>
          <p:cNvPr id="61" name="二等辺三角形 60"/>
          <p:cNvSpPr/>
          <p:nvPr/>
        </p:nvSpPr>
        <p:spPr>
          <a:xfrm rot="5400000">
            <a:off x="6238569" y="3548441"/>
            <a:ext cx="864000" cy="14400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62" name="正方形/長方形 61"/>
          <p:cNvSpPr/>
          <p:nvPr/>
        </p:nvSpPr>
        <p:spPr>
          <a:xfrm>
            <a:off x="8782857" y="2578620"/>
            <a:ext cx="1854995" cy="246221"/>
          </a:xfrm>
          <a:prstGeom prst="rect">
            <a:avLst/>
          </a:prstGeom>
        </p:spPr>
        <p:txBody>
          <a:bodyPr wrap="non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価格帯</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ごとの宿泊者数の推移</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3" name="表 62"/>
          <p:cNvGraphicFramePr>
            <a:graphicFrameLocks noGrp="1"/>
          </p:cNvGraphicFramePr>
          <p:nvPr>
            <p:extLst>
              <p:ext uri="{D42A27DB-BD31-4B8C-83A1-F6EECF244321}">
                <p14:modId xmlns:p14="http://schemas.microsoft.com/office/powerpoint/2010/main" val="2745254524"/>
              </p:ext>
            </p:extLst>
          </p:nvPr>
        </p:nvGraphicFramePr>
        <p:xfrm>
          <a:off x="9031609" y="2839348"/>
          <a:ext cx="4032000" cy="1332000"/>
        </p:xfrm>
        <a:graphic>
          <a:graphicData uri="http://schemas.openxmlformats.org/drawingml/2006/table">
            <a:tbl>
              <a:tblPr>
                <a:tableStyleId>{5C22544A-7EE6-4342-B048-85BDC9FD1C3A}</a:tableStyleId>
              </a:tblPr>
              <a:tblGrid>
                <a:gridCol w="864000"/>
                <a:gridCol w="504000"/>
                <a:gridCol w="540000"/>
                <a:gridCol w="648000"/>
                <a:gridCol w="288000"/>
                <a:gridCol w="540000"/>
                <a:gridCol w="648000"/>
              </a:tblGrid>
              <a:tr h="222000">
                <a:tc>
                  <a:txBody>
                    <a:bodyPr/>
                    <a:lstStyle/>
                    <a:p>
                      <a:pPr algn="ctr">
                        <a:lnSpc>
                          <a:spcPts val="1000"/>
                        </a:lnSpc>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価格帯</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indent="4445" algn="ctr">
                        <a:lnSpc>
                          <a:spcPts val="1000"/>
                        </a:lnSpc>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税率</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H26</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rowSpan="6">
                  <a:txBody>
                    <a:bodyPr/>
                    <a:lstStyle/>
                    <a:p>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gridSpan="2">
                  <a:txBody>
                    <a:bodyPr/>
                    <a:lstStyle/>
                    <a:p>
                      <a:pPr indent="2540" algn="ct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H29</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年構成比</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r>
              <a:tr h="222000">
                <a:tc>
                  <a:txBody>
                    <a:bodyPr/>
                    <a:lstStyle/>
                    <a:p>
                      <a:pPr marL="0" indent="0" algn="r">
                        <a:lnSpc>
                          <a:spcPts val="1000"/>
                        </a:lnSpc>
                        <a:spcAft>
                          <a:spcPts val="0"/>
                        </a:spcAft>
                      </a:pP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万円</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ja-JP" altLang="en-US" sz="800" kern="100" dirty="0">
                          <a:effectLst/>
                          <a:latin typeface="Meiryo UI" panose="020B0604030504040204" pitchFamily="50" charset="-128"/>
                          <a:ea typeface="Meiryo UI" panose="020B0604030504040204" pitchFamily="50" charset="-128"/>
                          <a:cs typeface="Meiryo UI" panose="020B0604030504040204" pitchFamily="50" charset="-128"/>
                        </a:rPr>
                        <a:t>０</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69.2%</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83.6</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222000">
                <a:tc>
                  <a:txBody>
                    <a:bodyPr/>
                    <a:lstStyle/>
                    <a:p>
                      <a:pPr marL="0" indent="0" algn="r">
                        <a:lnSpc>
                          <a:spcPts val="1000"/>
                        </a:lnSpc>
                        <a:spcAft>
                          <a:spcPts val="0"/>
                        </a:spcAft>
                      </a:pPr>
                      <a:r>
                        <a:rPr lang="ja-JP" altLang="en-US" sz="800" kern="100" dirty="0">
                          <a:effectLst/>
                          <a:latin typeface="Meiryo UI" panose="020B0604030504040204" pitchFamily="50" charset="-128"/>
                          <a:ea typeface="Meiryo UI" panose="020B0604030504040204" pitchFamily="50" charset="-128"/>
                          <a:cs typeface="Meiryo UI" panose="020B0604030504040204" pitchFamily="50" charset="-128"/>
                        </a:rPr>
                        <a:t>１</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万円</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万円</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a:effectLst/>
                          <a:latin typeface="Meiryo UI" panose="020B0604030504040204" pitchFamily="50" charset="-128"/>
                          <a:ea typeface="Meiryo UI" panose="020B0604030504040204" pitchFamily="50" charset="-128"/>
                          <a:cs typeface="Meiryo UI" panose="020B0604030504040204" pitchFamily="50" charset="-128"/>
                        </a:rPr>
                        <a:t>100</a:t>
                      </a:r>
                      <a:r>
                        <a:rPr lang="ja-JP" sz="800" kern="10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23.6%</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algn="ctr">
                        <a:lnSpc>
                          <a:spcPts val="1000"/>
                        </a:lnSpc>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課税対象</a:t>
                      </a:r>
                    </a:p>
                    <a:p>
                      <a:pPr algn="ct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30.8</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11.5</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rowSpan="3">
                  <a:txBody>
                    <a:bodyPr/>
                    <a:lstStyle/>
                    <a:p>
                      <a:pPr indent="25400" algn="ctr">
                        <a:lnSpc>
                          <a:spcPts val="1000"/>
                        </a:lnSpc>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課税対象</a:t>
                      </a:r>
                    </a:p>
                    <a:p>
                      <a:pPr indent="25400" algn="ct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16.4</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r>
              <a:tr h="222000">
                <a:tc>
                  <a:txBody>
                    <a:bodyPr/>
                    <a:lstStyle/>
                    <a:p>
                      <a:pPr marL="0" indent="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1.5</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万円</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effectLst/>
                          <a:latin typeface="Meiryo UI" panose="020B0604030504040204" pitchFamily="50" charset="-128"/>
                          <a:ea typeface="Meiryo UI" panose="020B0604030504040204" pitchFamily="50" charset="-128"/>
                          <a:cs typeface="Meiryo UI" panose="020B0604030504040204" pitchFamily="50" charset="-128"/>
                        </a:rPr>
                        <a:t>２</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万円</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200</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4.5%</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3.0</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r>
              <a:tr h="222000">
                <a:tc>
                  <a:txBody>
                    <a:bodyPr/>
                    <a:lstStyle/>
                    <a:p>
                      <a:pPr marL="0" indent="0"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２</a:t>
                      </a:r>
                      <a:r>
                        <a:rPr 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万円</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300</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円</a:t>
                      </a:r>
                    </a:p>
                  </a:txBody>
                  <a:tcPr marL="36195" marR="36195" marT="36195" marB="3619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2.7%</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c vMerge="1">
                  <a:txBody>
                    <a:bodyPr/>
                    <a:lstStyle/>
                    <a:p>
                      <a:endParaRPr kumimoji="1" lang="ja-JP" altLang="en-US"/>
                    </a:p>
                  </a:txBody>
                  <a:tcPr/>
                </a:tc>
                <a:tc>
                  <a:txBody>
                    <a:bodyPr/>
                    <a:lstStyle/>
                    <a:p>
                      <a:pPr indent="11430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1.9</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FFFF"/>
                    </a:solidFill>
                  </a:tcPr>
                </a:tc>
                <a:tc vMerge="1">
                  <a:txBody>
                    <a:bodyPr/>
                    <a:lstStyle/>
                    <a:p>
                      <a:endParaRPr kumimoji="1" lang="ja-JP" altLang="en-US"/>
                    </a:p>
                  </a:txBody>
                  <a:tcPr/>
                </a:tc>
              </a:tr>
              <a:tr h="222000">
                <a:tc>
                  <a:txBody>
                    <a:bodyPr/>
                    <a:lstStyle/>
                    <a:p>
                      <a:pPr algn="r">
                        <a:lnSpc>
                          <a:spcPts val="1000"/>
                        </a:lnSpc>
                        <a:spcAft>
                          <a:spcPts val="0"/>
                        </a:spcAft>
                      </a:pP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計</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8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100.0%</a:t>
                      </a:r>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r">
                        <a:lnSpc>
                          <a:spcPts val="1000"/>
                        </a:lnSpc>
                        <a:spcAft>
                          <a:spcPts val="0"/>
                        </a:spcAft>
                      </a:pPr>
                      <a:r>
                        <a:rPr lang="en-US" sz="800" kern="100" dirty="0">
                          <a:effectLst/>
                          <a:latin typeface="Meiryo UI" panose="020B0604030504040204" pitchFamily="50" charset="-128"/>
                          <a:ea typeface="Meiryo UI" panose="020B0604030504040204" pitchFamily="50" charset="-128"/>
                          <a:cs typeface="Meiryo UI" panose="020B0604030504040204" pitchFamily="50" charset="-128"/>
                        </a:rPr>
                        <a:t>100.0</a:t>
                      </a:r>
                      <a:r>
                        <a:rPr lang="ja-JP" sz="8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sz="8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4" name="正方形/長方形 63"/>
          <p:cNvSpPr/>
          <p:nvPr/>
        </p:nvSpPr>
        <p:spPr>
          <a:xfrm>
            <a:off x="828549" y="4165711"/>
            <a:ext cx="4320000" cy="276999"/>
          </a:xfrm>
          <a:prstGeom prst="rect">
            <a:avLst/>
          </a:prstGeom>
        </p:spPr>
        <p:txBody>
          <a:bodyPr>
            <a:spAutoFit/>
          </a:bodyPr>
          <a:lstStyle/>
          <a:p>
            <a:pPr algn="r"/>
            <a:r>
              <a:rPr lang="ja-JP" altLang="ja-JP" sz="600" dirty="0" smtClean="0">
                <a:latin typeface="Meiryo UI" panose="020B0604030504040204" pitchFamily="50" charset="-128"/>
                <a:ea typeface="Meiryo UI" panose="020B0604030504040204" pitchFamily="50" charset="-128"/>
                <a:cs typeface="Meiryo UI" panose="020B0604030504040204" pitchFamily="50" charset="-128"/>
              </a:rPr>
              <a:t>※来阪外客数は、日本政府観光局（</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ja-JP" sz="600" dirty="0" smtClean="0">
                <a:latin typeface="Meiryo UI" panose="020B0604030504040204" pitchFamily="50" charset="-128"/>
                <a:ea typeface="Meiryo UI" panose="020B0604030504040204" pitchFamily="50" charset="-128"/>
                <a:cs typeface="Meiryo UI" panose="020B0604030504040204" pitchFamily="50" charset="-128"/>
              </a:rPr>
              <a:t>）の「訪日外客数」に、観光庁の「訪日外国人消費動向調査」の訪問率を乗じて算出</a:t>
            </a:r>
          </a:p>
          <a:p>
            <a:pPr algn="r"/>
            <a:r>
              <a:rPr lang="ja-JP" altLang="ja-JP" sz="600" dirty="0" smtClean="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ja-JP" sz="600" dirty="0" smtClean="0">
                <a:latin typeface="Meiryo UI" panose="020B0604030504040204" pitchFamily="50" charset="-128"/>
                <a:ea typeface="Meiryo UI" panose="020B0604030504040204" pitchFamily="50" charset="-128"/>
                <a:cs typeface="Meiryo UI" panose="020B0604030504040204" pitchFamily="50" charset="-128"/>
              </a:rPr>
              <a:t>）及び観光庁資料により作成</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7812845" y="4246815"/>
            <a:ext cx="800219" cy="184666"/>
          </a:xfrm>
          <a:prstGeom prst="rect">
            <a:avLst/>
          </a:prstGeom>
        </p:spPr>
        <p:txBody>
          <a:bodyPr wrap="none">
            <a:spAutoFit/>
          </a:bodyPr>
          <a:lstStyle/>
          <a:p>
            <a:r>
              <a:rPr lang="ja-JP" altLang="ja-JP" sz="600" dirty="0">
                <a:latin typeface="Meiryo UI" panose="020B0604030504040204" pitchFamily="50" charset="-128"/>
                <a:ea typeface="Meiryo UI" panose="020B0604030504040204" pitchFamily="50" charset="-128"/>
                <a:cs typeface="Meiryo UI" panose="020B0604030504040204" pitchFamily="50" charset="-128"/>
              </a:rPr>
              <a:t>出典：大阪府調査</a:t>
            </a:r>
          </a:p>
        </p:txBody>
      </p:sp>
      <p:sp>
        <p:nvSpPr>
          <p:cNvPr id="66" name="正方形/長方形 65"/>
          <p:cNvSpPr/>
          <p:nvPr/>
        </p:nvSpPr>
        <p:spPr>
          <a:xfrm>
            <a:off x="10021949" y="4167182"/>
            <a:ext cx="3240000" cy="276999"/>
          </a:xfrm>
          <a:prstGeom prst="rect">
            <a:avLst/>
          </a:prstGeom>
        </p:spPr>
        <p:txBody>
          <a:bodyPr>
            <a:spAutoFit/>
          </a:bodyPr>
          <a:lstStyle/>
          <a:p>
            <a:r>
              <a:rPr lang="ja-JP" altLang="ja-JP" sz="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26</a:t>
            </a:r>
            <a:r>
              <a:rPr lang="ja-JP" altLang="ja-JP" sz="600" dirty="0">
                <a:latin typeface="Meiryo UI" panose="020B0604030504040204" pitchFamily="50" charset="-128"/>
                <a:ea typeface="Meiryo UI" panose="020B0604030504040204" pitchFamily="50" charset="-128"/>
                <a:cs typeface="Meiryo UI" panose="020B0604030504040204" pitchFamily="50" charset="-128"/>
              </a:rPr>
              <a:t>年は、平成</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27</a:t>
            </a:r>
            <a:r>
              <a:rPr lang="ja-JP" altLang="ja-JP" sz="600" dirty="0">
                <a:latin typeface="Meiryo UI" panose="020B0604030504040204" pitchFamily="50" charset="-128"/>
                <a:ea typeface="Meiryo UI" panose="020B0604030504040204" pitchFamily="50" charset="-128"/>
                <a:cs typeface="Meiryo UI" panose="020B0604030504040204" pitchFamily="50" charset="-128"/>
              </a:rPr>
              <a:t>年度大阪府観光客受入環境整備の推進に関する宿泊実態調査による</a:t>
            </a:r>
          </a:p>
          <a:p>
            <a:r>
              <a:rPr lang="ja-JP" altLang="ja-JP" sz="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29</a:t>
            </a:r>
            <a:r>
              <a:rPr lang="ja-JP" altLang="ja-JP" sz="600" dirty="0">
                <a:latin typeface="Meiryo UI" panose="020B0604030504040204" pitchFamily="50" charset="-128"/>
                <a:ea typeface="Meiryo UI" panose="020B0604030504040204" pitchFamily="50" charset="-128"/>
                <a:cs typeface="Meiryo UI" panose="020B0604030504040204" pitchFamily="50" charset="-128"/>
              </a:rPr>
              <a:t>年は、課税対象となる申告実績を大阪府の延べ宿泊者数で除して算出</a:t>
            </a:r>
            <a:endParaRPr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二等辺三角形 66"/>
          <p:cNvSpPr/>
          <p:nvPr/>
        </p:nvSpPr>
        <p:spPr>
          <a:xfrm rot="5400000">
            <a:off x="11318133" y="3548441"/>
            <a:ext cx="864000" cy="14400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9" name="テキスト ボックス 18"/>
          <p:cNvSpPr txBox="1"/>
          <p:nvPr/>
        </p:nvSpPr>
        <p:spPr>
          <a:xfrm>
            <a:off x="359817" y="8946777"/>
            <a:ext cx="4896544" cy="861774"/>
          </a:xfrm>
          <a:prstGeom prst="rect">
            <a:avLst/>
          </a:prstGeom>
          <a:noFill/>
        </p:spPr>
        <p:txBody>
          <a:bodyPr wrap="square" rtlCol="0">
            <a:spAutoFit/>
          </a:bodyPr>
          <a:lstStyle/>
          <a:p>
            <a:r>
              <a:rPr kumimoji="1" lang="ja-JP" altLang="en-US" sz="1000" dirty="0" smtClean="0">
                <a:latin typeface="+mn-ea"/>
              </a:rPr>
              <a:t>＜制度改正に向けたスケジュール（</a:t>
            </a:r>
            <a:r>
              <a:rPr kumimoji="1" lang="en-US" altLang="ja-JP" sz="1000" dirty="0" smtClean="0">
                <a:latin typeface="+mn-ea"/>
              </a:rPr>
              <a:t>9</a:t>
            </a:r>
            <a:r>
              <a:rPr kumimoji="1" lang="ja-JP" altLang="en-US" sz="1000" dirty="0" smtClean="0">
                <a:latin typeface="+mn-ea"/>
              </a:rPr>
              <a:t>月定例会で可決された場合</a:t>
            </a:r>
            <a:r>
              <a:rPr lang="ja-JP" altLang="en-US" sz="1000" dirty="0" smtClean="0">
                <a:latin typeface="+mn-ea"/>
              </a:rPr>
              <a:t>の想定</a:t>
            </a:r>
            <a:r>
              <a:rPr kumimoji="1" lang="ja-JP" altLang="en-US" sz="1000" dirty="0" smtClean="0">
                <a:latin typeface="+mn-ea"/>
              </a:rPr>
              <a:t>）＞</a:t>
            </a:r>
            <a:endParaRPr kumimoji="1" lang="en-US" altLang="ja-JP" sz="1000" dirty="0" smtClean="0">
              <a:latin typeface="+mn-ea"/>
            </a:endParaRPr>
          </a:p>
          <a:p>
            <a:pPr marL="177800"/>
            <a:r>
              <a:rPr lang="ja-JP" altLang="en-US" sz="1000" dirty="0" smtClean="0">
                <a:latin typeface="+mn-ea"/>
              </a:rPr>
              <a:t>・</a:t>
            </a:r>
            <a:r>
              <a:rPr lang="en-US" altLang="ja-JP" sz="1000" dirty="0" smtClean="0">
                <a:latin typeface="+mn-ea"/>
              </a:rPr>
              <a:t>30</a:t>
            </a:r>
            <a:r>
              <a:rPr lang="ja-JP" altLang="en-US" sz="1000" dirty="0" smtClean="0">
                <a:latin typeface="+mn-ea"/>
              </a:rPr>
              <a:t>年</a:t>
            </a:r>
            <a:r>
              <a:rPr lang="en-US" altLang="ja-JP" sz="1000" dirty="0" smtClean="0">
                <a:latin typeface="+mn-ea"/>
              </a:rPr>
              <a:t>10</a:t>
            </a:r>
            <a:r>
              <a:rPr lang="ja-JP" altLang="en-US" sz="1000" dirty="0" smtClean="0">
                <a:latin typeface="+mn-ea"/>
              </a:rPr>
              <a:t>月　　改正条例案可決</a:t>
            </a:r>
            <a:endParaRPr lang="en-US" altLang="ja-JP" sz="1000" dirty="0" smtClean="0">
              <a:latin typeface="+mn-ea"/>
            </a:endParaRPr>
          </a:p>
          <a:p>
            <a:pPr marL="177800"/>
            <a:r>
              <a:rPr kumimoji="1" lang="ja-JP" altLang="en-US" sz="1000" dirty="0" smtClean="0">
                <a:latin typeface="+mn-ea"/>
              </a:rPr>
              <a:t>・</a:t>
            </a:r>
            <a:r>
              <a:rPr kumimoji="1" lang="en-US" altLang="ja-JP" sz="1000" dirty="0" smtClean="0">
                <a:latin typeface="+mn-ea"/>
              </a:rPr>
              <a:t>30</a:t>
            </a:r>
            <a:r>
              <a:rPr kumimoji="1" lang="ja-JP" altLang="en-US" sz="1000" dirty="0" smtClean="0">
                <a:latin typeface="+mn-ea"/>
              </a:rPr>
              <a:t>年</a:t>
            </a:r>
            <a:r>
              <a:rPr kumimoji="1" lang="en-US" altLang="ja-JP" sz="1000" dirty="0" smtClean="0">
                <a:latin typeface="+mn-ea"/>
              </a:rPr>
              <a:t>11</a:t>
            </a:r>
            <a:r>
              <a:rPr kumimoji="1" lang="ja-JP" altLang="en-US" sz="1000" dirty="0" smtClean="0">
                <a:latin typeface="+mn-ea"/>
              </a:rPr>
              <a:t>月　　総務省協議開始</a:t>
            </a:r>
            <a:endParaRPr kumimoji="1" lang="en-US" altLang="ja-JP" sz="1000" dirty="0" smtClean="0">
              <a:latin typeface="+mn-ea"/>
            </a:endParaRPr>
          </a:p>
          <a:p>
            <a:pPr marL="177800"/>
            <a:r>
              <a:rPr lang="ja-JP" altLang="en-US" sz="1000" dirty="0" smtClean="0">
                <a:latin typeface="+mn-ea"/>
              </a:rPr>
              <a:t>・</a:t>
            </a:r>
            <a:r>
              <a:rPr lang="en-US" altLang="ja-JP" sz="1000" dirty="0" smtClean="0">
                <a:latin typeface="+mn-ea"/>
              </a:rPr>
              <a:t>31</a:t>
            </a:r>
            <a:r>
              <a:rPr lang="ja-JP" altLang="en-US" sz="1000" dirty="0" smtClean="0">
                <a:latin typeface="+mn-ea"/>
              </a:rPr>
              <a:t>年  </a:t>
            </a:r>
            <a:r>
              <a:rPr lang="en-US" altLang="ja-JP" sz="1000" dirty="0" smtClean="0">
                <a:latin typeface="+mn-ea"/>
              </a:rPr>
              <a:t>2</a:t>
            </a:r>
            <a:r>
              <a:rPr lang="ja-JP" altLang="en-US" sz="1000" dirty="0" smtClean="0">
                <a:latin typeface="+mn-ea"/>
              </a:rPr>
              <a:t>月　　条例公布</a:t>
            </a:r>
            <a:endParaRPr lang="en-US" altLang="ja-JP" sz="1000" dirty="0" smtClean="0">
              <a:latin typeface="+mn-ea"/>
            </a:endParaRPr>
          </a:p>
          <a:p>
            <a:pPr marL="177800"/>
            <a:r>
              <a:rPr lang="ja-JP" altLang="en-US" sz="1000" dirty="0" smtClean="0">
                <a:latin typeface="+mn-ea"/>
              </a:rPr>
              <a:t>　</a:t>
            </a:r>
            <a:r>
              <a:rPr lang="en-US" altLang="ja-JP" sz="1000" dirty="0" smtClean="0">
                <a:latin typeface="+mn-ea"/>
              </a:rPr>
              <a:t>※</a:t>
            </a:r>
            <a:r>
              <a:rPr lang="ja-JP" altLang="en-US" sz="1000" dirty="0" smtClean="0">
                <a:latin typeface="+mn-ea"/>
              </a:rPr>
              <a:t>　条例施行（徴収開始）日については、今後検討</a:t>
            </a:r>
            <a:endParaRPr kumimoji="1" lang="en-US" altLang="ja-JP" sz="1000" dirty="0">
              <a:latin typeface="+mn-ea"/>
            </a:endParaRPr>
          </a:p>
        </p:txBody>
      </p:sp>
      <p:sp>
        <p:nvSpPr>
          <p:cNvPr id="68" name="テキスト ボックス 67"/>
          <p:cNvSpPr txBox="1"/>
          <p:nvPr/>
        </p:nvSpPr>
        <p:spPr>
          <a:xfrm>
            <a:off x="5904417" y="7925965"/>
            <a:ext cx="2200309" cy="276999"/>
          </a:xfrm>
          <a:prstGeom prst="rect">
            <a:avLst/>
          </a:prstGeom>
          <a:noFill/>
        </p:spPr>
        <p:txBody>
          <a:bodyPr wrap="square" rtlCol="0">
            <a:spAutoFit/>
          </a:bodyPr>
          <a:lstStyle/>
          <a:p>
            <a:r>
              <a:rPr kumimoji="1" lang="ja-JP" altLang="en-US" sz="1200" dirty="0" smtClean="0"/>
              <a:t>＜制度概要＞</a:t>
            </a:r>
            <a:endParaRPr kumimoji="1" lang="ja-JP" altLang="en-US" sz="1200" dirty="0"/>
          </a:p>
        </p:txBody>
      </p:sp>
      <p:sp>
        <p:nvSpPr>
          <p:cNvPr id="38" name="テキスト ボックス 37"/>
          <p:cNvSpPr txBox="1"/>
          <p:nvPr/>
        </p:nvSpPr>
        <p:spPr>
          <a:xfrm>
            <a:off x="215801" y="534541"/>
            <a:ext cx="2520000" cy="338554"/>
          </a:xfrm>
          <a:prstGeom prst="rect">
            <a:avLst/>
          </a:prstGeom>
          <a:solidFill>
            <a:schemeClr val="accent1">
              <a:lumMod val="40000"/>
              <a:lumOff val="60000"/>
            </a:schemeClr>
          </a:solidFill>
          <a:ln w="12700">
            <a:solidFill>
              <a:schemeClr val="tx1"/>
            </a:solidFill>
          </a:ln>
        </p:spPr>
        <p:txBody>
          <a:bodyPr wrap="square" rtlCol="0">
            <a:spAutoFit/>
          </a:bodyPr>
          <a:lstStyle/>
          <a:p>
            <a:pPr algn="ctr"/>
            <a:r>
              <a:rPr kumimoji="1" lang="ja-JP" altLang="en-US" sz="1600" b="1" dirty="0" smtClean="0">
                <a:latin typeface="+mn-ea"/>
              </a:rPr>
              <a:t>制度見直しの背景</a:t>
            </a:r>
            <a:endParaRPr kumimoji="1" lang="ja-JP" altLang="en-US" sz="1600" b="1" dirty="0">
              <a:latin typeface="+mn-ea"/>
            </a:endParaRPr>
          </a:p>
        </p:txBody>
      </p:sp>
      <p:sp>
        <p:nvSpPr>
          <p:cNvPr id="3" name="テキスト ボックス 2"/>
          <p:cNvSpPr txBox="1"/>
          <p:nvPr/>
        </p:nvSpPr>
        <p:spPr>
          <a:xfrm>
            <a:off x="516533" y="1638394"/>
            <a:ext cx="4896544" cy="276999"/>
          </a:xfrm>
          <a:prstGeom prst="rect">
            <a:avLst/>
          </a:prstGeom>
          <a:noFill/>
        </p:spPr>
        <p:txBody>
          <a:bodyPr wrap="square" rtlCol="0">
            <a:spAutoFit/>
          </a:bodyPr>
          <a:lstStyle/>
          <a:p>
            <a:r>
              <a:rPr kumimoji="1" lang="ja-JP" altLang="en-US" sz="1200" dirty="0" smtClean="0"/>
              <a:t>＜大阪における観光・宿泊の環境変化＞</a:t>
            </a:r>
            <a:endParaRPr kumimoji="1" lang="ja-JP" altLang="en-US" sz="1200" dirty="0"/>
          </a:p>
        </p:txBody>
      </p:sp>
      <p:sp>
        <p:nvSpPr>
          <p:cNvPr id="5" name="正方形/長方形 4"/>
          <p:cNvSpPr/>
          <p:nvPr/>
        </p:nvSpPr>
        <p:spPr>
          <a:xfrm>
            <a:off x="537741" y="1654011"/>
            <a:ext cx="12798638" cy="2735937"/>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00204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1893</TotalTime>
  <Words>702</Words>
  <Application>Microsoft Office PowerPoint</Application>
  <PresentationFormat>ユーザー設定</PresentationFormat>
  <Paragraphs>149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HOSTNAME</cp:lastModifiedBy>
  <cp:revision>131</cp:revision>
  <cp:lastPrinted>2018-09-06T05:12:21Z</cp:lastPrinted>
  <dcterms:created xsi:type="dcterms:W3CDTF">2014-07-11T05:14:15Z</dcterms:created>
  <dcterms:modified xsi:type="dcterms:W3CDTF">2018-09-06T10:01:15Z</dcterms:modified>
</cp:coreProperties>
</file>