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728" r:id="rId2"/>
    <p:sldId id="709" r:id="rId3"/>
    <p:sldId id="710" r:id="rId4"/>
    <p:sldId id="711" r:id="rId5"/>
    <p:sldId id="773" r:id="rId6"/>
    <p:sldId id="776" r:id="rId7"/>
    <p:sldId id="770" r:id="rId8"/>
    <p:sldId id="769" r:id="rId9"/>
    <p:sldId id="771" r:id="rId10"/>
    <p:sldId id="778" r:id="rId11"/>
    <p:sldId id="774" r:id="rId1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4807"/>
    <a:srgbClr val="000066"/>
    <a:srgbClr val="3185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16" autoAdjust="0"/>
    <p:restoredTop sz="89493" autoAdjust="0"/>
  </p:normalViewPr>
  <p:slideViewPr>
    <p:cSldViewPr>
      <p:cViewPr>
        <p:scale>
          <a:sx n="81" d="100"/>
          <a:sy n="81" d="100"/>
        </p:scale>
        <p:origin x="-1206" y="72"/>
      </p:cViewPr>
      <p:guideLst>
        <p:guide orient="horz" pos="2160"/>
        <p:guide pos="3120"/>
      </p:guideLst>
    </p:cSldViewPr>
  </p:slideViewPr>
  <p:outlineViewPr>
    <p:cViewPr>
      <p:scale>
        <a:sx n="33" d="100"/>
        <a:sy n="33" d="100"/>
      </p:scale>
      <p:origin x="0" y="4932"/>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49787" cy="496967"/>
          </a:xfrm>
          <a:prstGeom prst="rect">
            <a:avLst/>
          </a:prstGeom>
        </p:spPr>
        <p:txBody>
          <a:bodyPr vert="horz" lIns="91383" tIns="45689" rIns="91383" bIns="4568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383" tIns="45689" rIns="91383" bIns="45689" rtlCol="0"/>
          <a:lstStyle>
            <a:lvl1pPr algn="r">
              <a:defRPr sz="1200"/>
            </a:lvl1pPr>
          </a:lstStyle>
          <a:p>
            <a:fld id="{523B0E80-7AF3-47CC-BB9E-0BB563F70690}" type="datetimeFigureOut">
              <a:rPr kumimoji="1" lang="ja-JP" altLang="en-US" smtClean="0"/>
              <a:t>2017/8/29</a:t>
            </a:fld>
            <a:endParaRPr kumimoji="1" lang="ja-JP" altLang="en-US"/>
          </a:p>
        </p:txBody>
      </p:sp>
      <p:sp>
        <p:nvSpPr>
          <p:cNvPr id="4" name="スライド イメージ プレースホルダー 3"/>
          <p:cNvSpPr>
            <a:spLocks noGrp="1" noRot="1" noChangeAspect="1"/>
          </p:cNvSpPr>
          <p:nvPr>
            <p:ph type="sldImg" idx="2"/>
          </p:nvPr>
        </p:nvSpPr>
        <p:spPr>
          <a:xfrm>
            <a:off x="714375" y="746125"/>
            <a:ext cx="5378450" cy="3724275"/>
          </a:xfrm>
          <a:prstGeom prst="rect">
            <a:avLst/>
          </a:prstGeom>
          <a:noFill/>
          <a:ln w="12700">
            <a:solidFill>
              <a:prstClr val="black"/>
            </a:solidFill>
          </a:ln>
        </p:spPr>
        <p:txBody>
          <a:bodyPr vert="horz" lIns="91383" tIns="45689" rIns="91383" bIns="45689"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383" tIns="45689" rIns="91383" bIns="4568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5" y="9440652"/>
            <a:ext cx="2949787" cy="496967"/>
          </a:xfrm>
          <a:prstGeom prst="rect">
            <a:avLst/>
          </a:prstGeom>
        </p:spPr>
        <p:txBody>
          <a:bodyPr vert="horz" lIns="91383" tIns="45689" rIns="91383" bIns="4568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52"/>
            <a:ext cx="2949787" cy="496967"/>
          </a:xfrm>
          <a:prstGeom prst="rect">
            <a:avLst/>
          </a:prstGeom>
        </p:spPr>
        <p:txBody>
          <a:bodyPr vert="horz" lIns="91383" tIns="45689" rIns="91383" bIns="45689" rtlCol="0" anchor="b"/>
          <a:lstStyle>
            <a:lvl1pPr algn="r">
              <a:defRPr sz="1200"/>
            </a:lvl1pPr>
          </a:lstStyle>
          <a:p>
            <a:fld id="{10B2AAA1-D909-4A55-8A59-4480BB6DB10E}" type="slidenum">
              <a:rPr kumimoji="1" lang="ja-JP" altLang="en-US" smtClean="0"/>
              <a:t>‹#›</a:t>
            </a:fld>
            <a:endParaRPr kumimoji="1" lang="ja-JP" altLang="en-US"/>
          </a:p>
        </p:txBody>
      </p:sp>
    </p:spTree>
    <p:extLst>
      <p:ext uri="{BB962C8B-B14F-4D97-AF65-F5344CB8AC3E}">
        <p14:creationId xmlns:p14="http://schemas.microsoft.com/office/powerpoint/2010/main" val="21545901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xfrm>
            <a:off x="712788" y="744538"/>
            <a:ext cx="5386387" cy="3729037"/>
          </a:xfrm>
          <a:noFill/>
          <a:ln>
            <a:solidFill>
              <a:srgbClr val="000000"/>
            </a:solidFill>
            <a:miter lim="800000"/>
            <a:headEnd/>
            <a:tailEnd/>
          </a:ln>
        </p:spPr>
      </p:sp>
      <p:sp>
        <p:nvSpPr>
          <p:cNvPr id="4099" name="ノート プレースホルダ 2"/>
          <p:cNvSpPr>
            <a:spLocks noGrp="1"/>
          </p:cNvSpPr>
          <p:nvPr>
            <p:ph type="body" idx="1"/>
          </p:nvPr>
        </p:nvSpPr>
        <p:spPr bwMode="auto">
          <a:xfrm>
            <a:off x="681218" y="4721955"/>
            <a:ext cx="5444783" cy="4470200"/>
          </a:xfrm>
          <a:noFill/>
        </p:spPr>
        <p:txBody>
          <a:bodyPr wrap="square" lIns="91320" tIns="45657" rIns="91320" bIns="45657" numCol="1" anchor="t" anchorCtr="0" compatLnSpc="1">
            <a:prstTxWarp prst="textNoShape">
              <a:avLst/>
            </a:prstTxWarp>
          </a:bodyPr>
          <a:lstStyle/>
          <a:p>
            <a:pPr>
              <a:spcBef>
                <a:spcPct val="0"/>
              </a:spcBef>
            </a:pPr>
            <a:endParaRPr lang="ja-JP" altLang="en-US" dirty="0" smtClean="0"/>
          </a:p>
        </p:txBody>
      </p:sp>
      <p:sp>
        <p:nvSpPr>
          <p:cNvPr id="4100" name="スライド番号プレースホルダ 3"/>
          <p:cNvSpPr txBox="1">
            <a:spLocks noGrp="1"/>
          </p:cNvSpPr>
          <p:nvPr/>
        </p:nvSpPr>
        <p:spPr bwMode="auto">
          <a:xfrm>
            <a:off x="3854761" y="9440677"/>
            <a:ext cx="2950816" cy="497048"/>
          </a:xfrm>
          <a:prstGeom prst="rect">
            <a:avLst/>
          </a:prstGeom>
          <a:noFill/>
          <a:ln w="9525">
            <a:noFill/>
            <a:miter lim="800000"/>
            <a:headEnd/>
            <a:tailEnd/>
          </a:ln>
        </p:spPr>
        <p:txBody>
          <a:bodyPr lIns="92102" tIns="46052" rIns="92102" bIns="46052" anchor="b"/>
          <a:lstStyle/>
          <a:p>
            <a:pPr algn="r" defTabSz="903898"/>
            <a:fld id="{6D66DA3F-D69D-4E17-83E0-3F679B9D5873}" type="slidenum">
              <a:rPr lang="ja-JP" altLang="en-US" sz="1200">
                <a:latin typeface="Calibri" pitchFamily="34" charset="0"/>
              </a:rPr>
              <a:pPr algn="r" defTabSz="903898"/>
              <a:t>1</a:t>
            </a:fld>
            <a:endParaRPr lang="en-US" altLang="ja-JP" sz="1200" dirty="0">
              <a:latin typeface="Calibri" pitchFamily="34" charset="0"/>
            </a:endParaRPr>
          </a:p>
        </p:txBody>
      </p:sp>
    </p:spTree>
    <p:extLst>
      <p:ext uri="{BB962C8B-B14F-4D97-AF65-F5344CB8AC3E}">
        <p14:creationId xmlns:p14="http://schemas.microsoft.com/office/powerpoint/2010/main" val="38169509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B2AAA1-D909-4A55-8A59-4480BB6DB10E}" type="slidenum">
              <a:rPr kumimoji="1" lang="ja-JP" altLang="en-US" smtClean="0"/>
              <a:t>10</a:t>
            </a:fld>
            <a:endParaRPr kumimoji="1" lang="ja-JP" altLang="en-US"/>
          </a:p>
        </p:txBody>
      </p:sp>
    </p:spTree>
    <p:extLst>
      <p:ext uri="{BB962C8B-B14F-4D97-AF65-F5344CB8AC3E}">
        <p14:creationId xmlns:p14="http://schemas.microsoft.com/office/powerpoint/2010/main" val="39327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スライド イメージ プレースホルダ 1"/>
          <p:cNvSpPr>
            <a:spLocks noGrp="1" noRot="1" noChangeAspect="1" noTextEdit="1"/>
          </p:cNvSpPr>
          <p:nvPr>
            <p:ph type="sldImg"/>
          </p:nvPr>
        </p:nvSpPr>
        <p:spPr bwMode="auto">
          <a:xfrm>
            <a:off x="714375" y="746125"/>
            <a:ext cx="5381625" cy="3727450"/>
          </a:xfrm>
          <a:noFill/>
          <a:ln>
            <a:solidFill>
              <a:srgbClr val="000000"/>
            </a:solidFill>
            <a:miter lim="800000"/>
            <a:headEnd/>
            <a:tailEnd/>
          </a:ln>
        </p:spPr>
      </p:sp>
      <p:sp>
        <p:nvSpPr>
          <p:cNvPr id="17410" name="ノート プレースホルダ 2"/>
          <p:cNvSpPr>
            <a:spLocks noGrp="1"/>
          </p:cNvSpPr>
          <p:nvPr>
            <p:ph type="body" idx="1"/>
          </p:nvPr>
        </p:nvSpPr>
        <p:spPr>
          <a:xfrm>
            <a:off x="681038" y="4721224"/>
            <a:ext cx="5445125" cy="4470400"/>
          </a:xfrm>
          <a:noFill/>
          <a:ln/>
        </p:spPr>
        <p:txBody>
          <a:bodyPr lIns="91309" tIns="45653" rIns="91309" bIns="45653"/>
          <a:lstStyle/>
          <a:p>
            <a:pPr>
              <a:spcBef>
                <a:spcPct val="0"/>
              </a:spcBef>
            </a:pPr>
            <a:endParaRPr lang="ja-JP" altLang="en-US" dirty="0" smtClean="0"/>
          </a:p>
        </p:txBody>
      </p:sp>
      <p:sp>
        <p:nvSpPr>
          <p:cNvPr id="17411" name="スライド番号プレースホルダ 3"/>
          <p:cNvSpPr txBox="1">
            <a:spLocks noGrp="1"/>
          </p:cNvSpPr>
          <p:nvPr/>
        </p:nvSpPr>
        <p:spPr bwMode="auto">
          <a:xfrm>
            <a:off x="3854457" y="9440864"/>
            <a:ext cx="2951164" cy="496887"/>
          </a:xfrm>
          <a:prstGeom prst="rect">
            <a:avLst/>
          </a:prstGeom>
          <a:noFill/>
          <a:ln w="9525">
            <a:noFill/>
            <a:miter lim="800000"/>
            <a:headEnd/>
            <a:tailEnd/>
          </a:ln>
        </p:spPr>
        <p:txBody>
          <a:bodyPr lIns="92092" tIns="46048" rIns="92092" bIns="46048" anchor="b"/>
          <a:lstStyle/>
          <a:p>
            <a:pPr algn="r" defTabSz="902456"/>
            <a:fld id="{CEF3F930-3BAB-4B14-941C-41D8A1F9E6E1}" type="slidenum">
              <a:rPr lang="ja-JP" altLang="en-US" sz="1200">
                <a:latin typeface="Calibri" pitchFamily="34" charset="0"/>
              </a:rPr>
              <a:pPr algn="r" defTabSz="902456"/>
              <a:t>2</a:t>
            </a:fld>
            <a:endParaRPr lang="en-US" altLang="ja-JP" sz="1200" dirty="0">
              <a:latin typeface="Calibri" pitchFamily="34" charset="0"/>
            </a:endParaRPr>
          </a:p>
        </p:txBody>
      </p:sp>
    </p:spTree>
    <p:extLst>
      <p:ext uri="{BB962C8B-B14F-4D97-AF65-F5344CB8AC3E}">
        <p14:creationId xmlns:p14="http://schemas.microsoft.com/office/powerpoint/2010/main" val="1326864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スライド イメージ プレースホルダ 1"/>
          <p:cNvSpPr>
            <a:spLocks noGrp="1" noRot="1" noChangeAspect="1" noTextEdit="1"/>
          </p:cNvSpPr>
          <p:nvPr>
            <p:ph type="sldImg"/>
          </p:nvPr>
        </p:nvSpPr>
        <p:spPr bwMode="auto">
          <a:xfrm>
            <a:off x="714375" y="747713"/>
            <a:ext cx="5381625" cy="3725862"/>
          </a:xfrm>
          <a:noFill/>
          <a:ln>
            <a:solidFill>
              <a:srgbClr val="000000"/>
            </a:solidFill>
            <a:miter lim="800000"/>
            <a:headEnd/>
            <a:tailEnd/>
          </a:ln>
        </p:spPr>
      </p:sp>
      <p:sp>
        <p:nvSpPr>
          <p:cNvPr id="17410" name="ノート プレースホルダ 2"/>
          <p:cNvSpPr>
            <a:spLocks noGrp="1"/>
          </p:cNvSpPr>
          <p:nvPr>
            <p:ph type="body" idx="1"/>
          </p:nvPr>
        </p:nvSpPr>
        <p:spPr>
          <a:xfrm>
            <a:off x="681038" y="4721233"/>
            <a:ext cx="5445125" cy="4470401"/>
          </a:xfrm>
          <a:noFill/>
          <a:ln/>
        </p:spPr>
        <p:txBody>
          <a:bodyPr lIns="91310" tIns="45653" rIns="91310" bIns="45653"/>
          <a:lstStyle/>
          <a:p>
            <a:pPr>
              <a:spcBef>
                <a:spcPct val="0"/>
              </a:spcBef>
            </a:pPr>
            <a:endParaRPr lang="ja-JP" altLang="en-US" dirty="0" smtClean="0"/>
          </a:p>
        </p:txBody>
      </p:sp>
      <p:sp>
        <p:nvSpPr>
          <p:cNvPr id="17411" name="スライド番号プレースホルダ 3"/>
          <p:cNvSpPr txBox="1">
            <a:spLocks noGrp="1"/>
          </p:cNvSpPr>
          <p:nvPr/>
        </p:nvSpPr>
        <p:spPr bwMode="auto">
          <a:xfrm>
            <a:off x="3854450" y="9440864"/>
            <a:ext cx="2951165" cy="496887"/>
          </a:xfrm>
          <a:prstGeom prst="rect">
            <a:avLst/>
          </a:prstGeom>
          <a:noFill/>
          <a:ln w="9525">
            <a:noFill/>
            <a:miter lim="800000"/>
            <a:headEnd/>
            <a:tailEnd/>
          </a:ln>
        </p:spPr>
        <p:txBody>
          <a:bodyPr lIns="92093" tIns="46049" rIns="92093" bIns="46049" anchor="b"/>
          <a:lstStyle/>
          <a:p>
            <a:pPr algn="r" defTabSz="902462"/>
            <a:fld id="{CEF3F930-3BAB-4B14-941C-41D8A1F9E6E1}" type="slidenum">
              <a:rPr lang="ja-JP" altLang="en-US" sz="1200">
                <a:latin typeface="Calibri" pitchFamily="34" charset="0"/>
              </a:rPr>
              <a:pPr algn="r" defTabSz="902462"/>
              <a:t>3</a:t>
            </a:fld>
            <a:endParaRPr lang="en-US" altLang="ja-JP" sz="1200" dirty="0">
              <a:latin typeface="Calibri" pitchFamily="34" charset="0"/>
            </a:endParaRPr>
          </a:p>
        </p:txBody>
      </p:sp>
    </p:spTree>
    <p:extLst>
      <p:ext uri="{BB962C8B-B14F-4D97-AF65-F5344CB8AC3E}">
        <p14:creationId xmlns:p14="http://schemas.microsoft.com/office/powerpoint/2010/main" val="265049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D68D97B-3427-4E34-BAC6-DCC947A5BA2F}" type="slidenum">
              <a:rPr lang="ja-JP" altLang="en-US" smtClean="0"/>
              <a:pPr>
                <a:defRPr/>
              </a:pPr>
              <a:t>4</a:t>
            </a:fld>
            <a:endParaRPr lang="en-US" altLang="ja-JP" dirty="0"/>
          </a:p>
        </p:txBody>
      </p:sp>
    </p:spTree>
    <p:extLst>
      <p:ext uri="{BB962C8B-B14F-4D97-AF65-F5344CB8AC3E}">
        <p14:creationId xmlns:p14="http://schemas.microsoft.com/office/powerpoint/2010/main" val="1332985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D68D97B-3427-4E34-BAC6-DCC947A5BA2F}" type="slidenum">
              <a:rPr lang="ja-JP" altLang="en-US" smtClean="0"/>
              <a:pPr>
                <a:defRPr/>
              </a:pPr>
              <a:t>5</a:t>
            </a:fld>
            <a:endParaRPr lang="en-US" altLang="ja-JP" dirty="0"/>
          </a:p>
        </p:txBody>
      </p:sp>
    </p:spTree>
    <p:extLst>
      <p:ext uri="{BB962C8B-B14F-4D97-AF65-F5344CB8AC3E}">
        <p14:creationId xmlns:p14="http://schemas.microsoft.com/office/powerpoint/2010/main" val="1332985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C59D56C-4EC2-47CA-816E-5A64FE1C85CE}" type="slidenum">
              <a:rPr kumimoji="1" lang="ja-JP" altLang="en-US" smtClean="0"/>
              <a:t>6</a:t>
            </a:fld>
            <a:endParaRPr kumimoji="1" lang="ja-JP" altLang="en-US"/>
          </a:p>
        </p:txBody>
      </p:sp>
    </p:spTree>
    <p:extLst>
      <p:ext uri="{BB962C8B-B14F-4D97-AF65-F5344CB8AC3E}">
        <p14:creationId xmlns:p14="http://schemas.microsoft.com/office/powerpoint/2010/main" val="1922797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116D0A4-7E0E-4A2B-949E-9A83DA3DB766}" type="slidenum">
              <a:rPr kumimoji="1" lang="ja-JP" altLang="en-US" smtClean="0"/>
              <a:t>7</a:t>
            </a:fld>
            <a:endParaRPr kumimoji="1" lang="ja-JP" altLang="en-US"/>
          </a:p>
        </p:txBody>
      </p:sp>
    </p:spTree>
    <p:extLst>
      <p:ext uri="{BB962C8B-B14F-4D97-AF65-F5344CB8AC3E}">
        <p14:creationId xmlns:p14="http://schemas.microsoft.com/office/powerpoint/2010/main" val="3010582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D68D97B-3427-4E34-BAC6-DCC947A5BA2F}" type="slidenum">
              <a:rPr lang="ja-JP" altLang="en-US" smtClean="0"/>
              <a:pPr>
                <a:defRPr/>
              </a:pPr>
              <a:t>8</a:t>
            </a:fld>
            <a:endParaRPr lang="en-US" altLang="ja-JP" dirty="0"/>
          </a:p>
        </p:txBody>
      </p:sp>
    </p:spTree>
    <p:extLst>
      <p:ext uri="{BB962C8B-B14F-4D97-AF65-F5344CB8AC3E}">
        <p14:creationId xmlns:p14="http://schemas.microsoft.com/office/powerpoint/2010/main" val="169920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D68D97B-3427-4E34-BAC6-DCC947A5BA2F}" type="slidenum">
              <a:rPr lang="ja-JP" altLang="en-US" smtClean="0"/>
              <a:pPr>
                <a:defRPr/>
              </a:pPr>
              <a:t>9</a:t>
            </a:fld>
            <a:endParaRPr lang="en-US" altLang="ja-JP" dirty="0"/>
          </a:p>
        </p:txBody>
      </p:sp>
    </p:spTree>
    <p:extLst>
      <p:ext uri="{BB962C8B-B14F-4D97-AF65-F5344CB8AC3E}">
        <p14:creationId xmlns:p14="http://schemas.microsoft.com/office/powerpoint/2010/main" val="3745548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880"/>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C5E995D-AB75-496E-BE03-A5C3F9A13594}" type="datetime1">
              <a:rPr kumimoji="1" lang="ja-JP" altLang="en-US" smtClean="0"/>
              <a:t>2017/8/29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sz="1400" b="1">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8E470D5E-9B51-4A0D-8A03-524770BF7A28}" type="slidenum">
              <a:rPr lang="ja-JP" altLang="en-US" smtClean="0"/>
              <a:pPr/>
              <a:t>‹#›</a:t>
            </a:fld>
            <a:endParaRPr lang="ja-JP" altLang="en-US"/>
          </a:p>
        </p:txBody>
      </p:sp>
    </p:spTree>
    <p:extLst>
      <p:ext uri="{BB962C8B-B14F-4D97-AF65-F5344CB8AC3E}">
        <p14:creationId xmlns:p14="http://schemas.microsoft.com/office/powerpoint/2010/main" val="2432698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B93F6A1-4C7F-4108-BE67-D55B5E22E87B}" type="datetime1">
              <a:rPr kumimoji="1" lang="ja-JP" altLang="en-US" smtClean="0"/>
              <a:t>2017/8/29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3930077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5093"/>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8" y="275093"/>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F23437E-9A79-44E2-896F-57E0CC525593}" type="datetime1">
              <a:rPr kumimoji="1" lang="ja-JP" altLang="en-US" smtClean="0"/>
              <a:t>2017/8/29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781746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5CF9BCB-8153-4729-B7AA-D15F4D051CBB}" type="datetime1">
              <a:rPr kumimoji="1" lang="ja-JP" altLang="en-US" smtClean="0"/>
              <a:t>2017/8/29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solidFill>
                  <a:schemeClr val="accent6">
                    <a:lumMod val="50000"/>
                  </a:schemeClr>
                </a:solidFill>
              </a:defRPr>
            </a:lvl1pPr>
          </a:lstStyle>
          <a:p>
            <a:fld id="{8E470D5E-9B51-4A0D-8A03-524770BF7A28}" type="slidenum">
              <a:rPr lang="ja-JP" altLang="en-US" smtClean="0"/>
              <a:pPr/>
              <a:t>‹#›</a:t>
            </a:fld>
            <a:endParaRPr lang="ja-JP" altLang="en-US"/>
          </a:p>
        </p:txBody>
      </p:sp>
    </p:spTree>
    <p:extLst>
      <p:ext uri="{BB962C8B-B14F-4D97-AF65-F5344CB8AC3E}">
        <p14:creationId xmlns:p14="http://schemas.microsoft.com/office/powerpoint/2010/main" val="2685580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355"/>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B6C5912-B03D-4101-8978-E8460AF8C431}" type="datetime1">
              <a:rPr kumimoji="1" lang="ja-JP" altLang="en-US" smtClean="0"/>
              <a:t>2017/8/29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1135419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6"/>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E404C0-44C5-447D-A6DA-954DBB71107D}" type="datetime1">
              <a:rPr kumimoji="1" lang="ja-JP" altLang="en-US" smtClean="0"/>
              <a:t>2017/8/29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2521578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52A327C-B544-4D22-BCA9-DE0503ECBA89}" type="datetime1">
              <a:rPr kumimoji="1" lang="ja-JP" altLang="en-US" smtClean="0"/>
              <a:t>2017/8/29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714277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7AF8041-3BD0-4532-B12E-806EF6D4FCC5}" type="datetime1">
              <a:rPr kumimoji="1" lang="ja-JP" altLang="en-US" smtClean="0"/>
              <a:t>2017/8/29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42300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F4DFDCB-978E-4417-B54D-2CD305FD9DA7}" type="datetime1">
              <a:rPr kumimoji="1" lang="ja-JP" altLang="en-US" smtClean="0"/>
              <a:t>2017/8/29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813614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50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BCD2F99-1B23-406E-9AF3-8FB08CE5B4A6}" type="datetime1">
              <a:rPr kumimoji="1" lang="ja-JP" altLang="en-US" smtClean="0"/>
              <a:t>2017/8/29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2501975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A42C1B4-829A-4052-AFD1-01A1D8D53241}" type="datetime1">
              <a:rPr kumimoji="1" lang="ja-JP" altLang="en-US" smtClean="0"/>
              <a:t>2017/8/29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470D5E-9B51-4A0D-8A03-524770BF7A28}" type="slidenum">
              <a:rPr kumimoji="1" lang="ja-JP" altLang="en-US" smtClean="0"/>
              <a:t>‹#›</a:t>
            </a:fld>
            <a:endParaRPr kumimoji="1" lang="ja-JP" altLang="en-US"/>
          </a:p>
        </p:txBody>
      </p:sp>
    </p:spTree>
    <p:extLst>
      <p:ext uri="{BB962C8B-B14F-4D97-AF65-F5344CB8AC3E}">
        <p14:creationId xmlns:p14="http://schemas.microsoft.com/office/powerpoint/2010/main" val="3966243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80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5D2B54-DF46-4669-8831-38441B1FEA3D}" type="datetime1">
              <a:rPr kumimoji="1" lang="ja-JP" altLang="en-US" smtClean="0"/>
              <a:t>2017/8/29</a:t>
            </a:fld>
            <a:endParaRPr kumimoji="1" lang="ja-JP" altLang="en-US"/>
          </a:p>
        </p:txBody>
      </p:sp>
      <p:sp>
        <p:nvSpPr>
          <p:cNvPr id="5" name="フッター プレースホルダー 4"/>
          <p:cNvSpPr>
            <a:spLocks noGrp="1"/>
          </p:cNvSpPr>
          <p:nvPr>
            <p:ph type="ftr" sz="quarter" idx="3"/>
          </p:nvPr>
        </p:nvSpPr>
        <p:spPr>
          <a:xfrm>
            <a:off x="3384550" y="635680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805"/>
            <a:ext cx="2311400" cy="365125"/>
          </a:xfrm>
          <a:prstGeom prst="rect">
            <a:avLst/>
          </a:prstGeom>
        </p:spPr>
        <p:txBody>
          <a:bodyPr vert="horz" lIns="91440" tIns="45720" rIns="91440" bIns="45720" rtlCol="0" anchor="ctr"/>
          <a:lstStyle>
            <a:lvl1pPr algn="r">
              <a:defRPr sz="1400" b="1">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8E470D5E-9B51-4A0D-8A03-524770BF7A28}" type="slidenum">
              <a:rPr lang="ja-JP" altLang="en-US" smtClean="0"/>
              <a:pPr/>
              <a:t>‹#›</a:t>
            </a:fld>
            <a:endParaRPr lang="ja-JP" altLang="en-US"/>
          </a:p>
        </p:txBody>
      </p:sp>
    </p:spTree>
    <p:extLst>
      <p:ext uri="{BB962C8B-B14F-4D97-AF65-F5344CB8AC3E}">
        <p14:creationId xmlns:p14="http://schemas.microsoft.com/office/powerpoint/2010/main" val="1600840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 y="4315174"/>
            <a:ext cx="9906002" cy="1292662"/>
          </a:xfrm>
          <a:prstGeom prst="rect">
            <a:avLst/>
          </a:prstGeom>
          <a:noFill/>
        </p:spPr>
        <p:txBody>
          <a:bodyPr wrap="square">
            <a:spAutoFit/>
          </a:bodyPr>
          <a:lstStyle/>
          <a:p>
            <a:endParaRPr lang="en-US" altLang="ja-JP" sz="1200" dirty="0">
              <a:latin typeface="HGPｺﾞｼｯｸM" pitchFamily="50" charset="-128"/>
              <a:ea typeface="HGPｺﾞｼｯｸM" pitchFamily="50" charset="-128"/>
            </a:endParaRPr>
          </a:p>
          <a:p>
            <a:pPr lvl="0" algn="ctr"/>
            <a:r>
              <a:rPr lang="ja-JP" altLang="en-US" sz="2400" dirty="0" smtClean="0">
                <a:latin typeface="Meiryo UI" pitchFamily="50" charset="-128"/>
                <a:ea typeface="Meiryo UI" pitchFamily="50" charset="-128"/>
                <a:cs typeface="Meiryo UI" pitchFamily="50" charset="-128"/>
              </a:rPr>
              <a:t>平成</a:t>
            </a:r>
            <a:r>
              <a:rPr lang="en-US" altLang="ja-JP" sz="2400" dirty="0" smtClean="0">
                <a:latin typeface="Meiryo UI" pitchFamily="50" charset="-128"/>
                <a:ea typeface="Meiryo UI" pitchFamily="50" charset="-128"/>
                <a:cs typeface="Meiryo UI" pitchFamily="50" charset="-128"/>
              </a:rPr>
              <a:t>29</a:t>
            </a:r>
            <a:r>
              <a:rPr lang="ja-JP" altLang="en-US" sz="2400" dirty="0" smtClean="0">
                <a:latin typeface="Meiryo UI" pitchFamily="50" charset="-128"/>
                <a:ea typeface="Meiryo UI" pitchFamily="50" charset="-128"/>
                <a:cs typeface="Meiryo UI" pitchFamily="50" charset="-128"/>
              </a:rPr>
              <a:t>年</a:t>
            </a:r>
            <a:r>
              <a:rPr lang="en-US" altLang="ja-JP" sz="2400" dirty="0" smtClean="0">
                <a:latin typeface="Meiryo UI" pitchFamily="50" charset="-128"/>
                <a:ea typeface="Meiryo UI" pitchFamily="50" charset="-128"/>
                <a:cs typeface="Meiryo UI" pitchFamily="50" charset="-128"/>
              </a:rPr>
              <a:t>8</a:t>
            </a:r>
            <a:r>
              <a:rPr lang="ja-JP" altLang="en-US" sz="2400" dirty="0" smtClean="0">
                <a:latin typeface="Meiryo UI" pitchFamily="50" charset="-128"/>
                <a:ea typeface="Meiryo UI" pitchFamily="50" charset="-128"/>
                <a:cs typeface="Meiryo UI" pitchFamily="50" charset="-128"/>
              </a:rPr>
              <a:t>月</a:t>
            </a:r>
            <a:r>
              <a:rPr lang="en-US" altLang="ja-JP" sz="2400" dirty="0" smtClean="0">
                <a:latin typeface="Meiryo UI" pitchFamily="50" charset="-128"/>
                <a:ea typeface="Meiryo UI" pitchFamily="50" charset="-128"/>
                <a:cs typeface="Meiryo UI" pitchFamily="50" charset="-128"/>
              </a:rPr>
              <a:t>30</a:t>
            </a:r>
            <a:r>
              <a:rPr lang="ja-JP" altLang="en-US" sz="2400" dirty="0" smtClean="0">
                <a:latin typeface="Meiryo UI" pitchFamily="50" charset="-128"/>
                <a:ea typeface="Meiryo UI" pitchFamily="50" charset="-128"/>
                <a:cs typeface="Meiryo UI" pitchFamily="50" charset="-128"/>
              </a:rPr>
              <a:t>日</a:t>
            </a:r>
            <a:endParaRPr lang="en-US" altLang="ja-JP" sz="2400" dirty="0" smtClean="0">
              <a:latin typeface="Meiryo UI" pitchFamily="50" charset="-128"/>
              <a:ea typeface="Meiryo UI" pitchFamily="50" charset="-128"/>
              <a:cs typeface="Meiryo UI" pitchFamily="50" charset="-128"/>
            </a:endParaRPr>
          </a:p>
          <a:p>
            <a:pPr lvl="0" algn="ctr"/>
            <a:r>
              <a:rPr lang="ja-JP" altLang="en-US" sz="2400" dirty="0" smtClean="0">
                <a:latin typeface="Meiryo UI" pitchFamily="50" charset="-128"/>
                <a:ea typeface="Meiryo UI" pitchFamily="50" charset="-128"/>
                <a:cs typeface="Meiryo UI" pitchFamily="50" charset="-128"/>
              </a:rPr>
              <a:t>府民文化部</a:t>
            </a:r>
            <a:endParaRPr lang="en-US" altLang="ja-JP" sz="2400" dirty="0" smtClean="0">
              <a:latin typeface="Meiryo UI" pitchFamily="50" charset="-128"/>
              <a:ea typeface="Meiryo UI" pitchFamily="50" charset="-128"/>
              <a:cs typeface="Meiryo UI" pitchFamily="50" charset="-128"/>
            </a:endParaRPr>
          </a:p>
          <a:p>
            <a:pPr lvl="0" algn="ctr"/>
            <a:endParaRPr lang="en-US" altLang="ja-JP" sz="900" dirty="0">
              <a:latin typeface="Meiryo UI" pitchFamily="50" charset="-128"/>
              <a:ea typeface="Meiryo UI" pitchFamily="50" charset="-128"/>
              <a:cs typeface="Meiryo UI" pitchFamily="50" charset="-128"/>
            </a:endParaRPr>
          </a:p>
          <a:p>
            <a:pPr lvl="0" algn="ctr"/>
            <a:endParaRPr lang="en-US" altLang="ja-JP" sz="900" dirty="0" smtClean="0">
              <a:latin typeface="Meiryo UI" pitchFamily="50" charset="-128"/>
              <a:ea typeface="Meiryo UI" pitchFamily="50" charset="-128"/>
              <a:cs typeface="Meiryo UI" pitchFamily="50" charset="-128"/>
            </a:endParaRPr>
          </a:p>
        </p:txBody>
      </p:sp>
      <p:sp>
        <p:nvSpPr>
          <p:cNvPr id="8" name="正方形/長方形 7"/>
          <p:cNvSpPr/>
          <p:nvPr/>
        </p:nvSpPr>
        <p:spPr>
          <a:xfrm>
            <a:off x="704528" y="1340768"/>
            <a:ext cx="8568952" cy="309649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3600" b="1" dirty="0" smtClean="0">
                <a:solidFill>
                  <a:schemeClr val="tx1"/>
                </a:solidFill>
                <a:latin typeface="Meiryo UI" pitchFamily="50" charset="-128"/>
                <a:ea typeface="Meiryo UI" pitchFamily="50" charset="-128"/>
                <a:cs typeface="Meiryo UI" pitchFamily="50" charset="-128"/>
              </a:rPr>
              <a:t>公立大学法人（府立大学・市立大学）</a:t>
            </a:r>
            <a:endParaRPr lang="en-US" altLang="ja-JP" sz="3600" b="1" dirty="0" smtClean="0">
              <a:solidFill>
                <a:schemeClr val="tx1"/>
              </a:solidFill>
              <a:latin typeface="Meiryo UI" pitchFamily="50" charset="-128"/>
              <a:ea typeface="Meiryo UI" pitchFamily="50" charset="-128"/>
              <a:cs typeface="Meiryo UI" pitchFamily="50" charset="-128"/>
            </a:endParaRPr>
          </a:p>
          <a:p>
            <a:pPr lvl="0" algn="ctr"/>
            <a:r>
              <a:rPr lang="ja-JP" altLang="en-US" sz="3600" b="1" dirty="0" smtClean="0">
                <a:solidFill>
                  <a:schemeClr val="tx1"/>
                </a:solidFill>
                <a:latin typeface="Meiryo UI" pitchFamily="50" charset="-128"/>
                <a:ea typeface="Meiryo UI" pitchFamily="50" charset="-128"/>
                <a:cs typeface="Meiryo UI" pitchFamily="50" charset="-128"/>
              </a:rPr>
              <a:t>の統合について</a:t>
            </a:r>
          </a:p>
          <a:p>
            <a:pPr lvl="0" algn="ctr"/>
            <a:r>
              <a:rPr lang="en-US" altLang="ja-JP" sz="2800" b="1" dirty="0" smtClean="0">
                <a:solidFill>
                  <a:schemeClr val="tx1"/>
                </a:solidFill>
                <a:latin typeface="Meiryo UI" pitchFamily="50" charset="-128"/>
                <a:ea typeface="Meiryo UI" pitchFamily="50" charset="-128"/>
                <a:cs typeface="Meiryo UI" pitchFamily="50" charset="-128"/>
              </a:rPr>
              <a:t> </a:t>
            </a:r>
            <a:endParaRPr lang="en-US" altLang="ja-JP" sz="2400" b="1" dirty="0">
              <a:solidFill>
                <a:schemeClr val="tx1"/>
              </a:solidFill>
              <a:latin typeface="Meiryo UI" pitchFamily="50" charset="-128"/>
              <a:ea typeface="Meiryo UI" pitchFamily="50" charset="-128"/>
              <a:cs typeface="Meiryo UI" pitchFamily="50" charset="-128"/>
            </a:endParaRPr>
          </a:p>
        </p:txBody>
      </p:sp>
      <p:sp>
        <p:nvSpPr>
          <p:cNvPr id="5" name="スライド番号プレースホルダー 4"/>
          <p:cNvSpPr>
            <a:spLocks noGrp="1"/>
          </p:cNvSpPr>
          <p:nvPr>
            <p:ph type="sldNum" sz="quarter" idx="12"/>
          </p:nvPr>
        </p:nvSpPr>
        <p:spPr/>
        <p:txBody>
          <a:bodyPr/>
          <a:lstStyle/>
          <a:p>
            <a:fld id="{8E470D5E-9B51-4A0D-8A03-524770BF7A28}" type="slidenum">
              <a:rPr kumimoji="1" lang="ja-JP" altLang="en-US" smtClean="0"/>
              <a:t>1</a:t>
            </a:fld>
            <a:endParaRPr kumimoji="1" lang="ja-JP" altLang="en-US"/>
          </a:p>
        </p:txBody>
      </p:sp>
      <p:sp>
        <p:nvSpPr>
          <p:cNvPr id="2" name="テキスト ボックス 1"/>
          <p:cNvSpPr txBox="1"/>
          <p:nvPr/>
        </p:nvSpPr>
        <p:spPr>
          <a:xfrm>
            <a:off x="6321152" y="908719"/>
            <a:ext cx="2448272" cy="369332"/>
          </a:xfrm>
          <a:prstGeom prst="rect">
            <a:avLst/>
          </a:prstGeom>
          <a:noFill/>
          <a:ln w="12700">
            <a:solidFill>
              <a:schemeClr val="tx1"/>
            </a:solidFill>
          </a:ln>
        </p:spPr>
        <p:txBody>
          <a:bodyPr wrap="square" rtlCol="0" anchor="ctr">
            <a:spAutoFit/>
          </a:bodyPr>
          <a:lstStyle/>
          <a:p>
            <a:pPr algn="ctr"/>
            <a:r>
              <a:rPr kumimoji="1" lang="ja-JP" altLang="en-US" dirty="0" smtClean="0"/>
              <a:t>戦略本部会議資料</a:t>
            </a:r>
            <a:r>
              <a:rPr lang="ja-JP" altLang="en-US" dirty="0"/>
              <a:t>１</a:t>
            </a:r>
            <a:endParaRPr kumimoji="1" lang="ja-JP" altLang="en-US" dirty="0"/>
          </a:p>
        </p:txBody>
      </p:sp>
    </p:spTree>
    <p:extLst>
      <p:ext uri="{BB962C8B-B14F-4D97-AF65-F5344CB8AC3E}">
        <p14:creationId xmlns:p14="http://schemas.microsoft.com/office/powerpoint/2010/main" val="30988014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0" y="3260"/>
            <a:ext cx="6033120" cy="369332"/>
          </a:xfrm>
          <a:prstGeom prst="rect">
            <a:avLst/>
          </a:prstGeom>
          <a:solidFill>
            <a:srgbClr val="002060"/>
          </a:solidFill>
        </p:spPr>
        <p:txBody>
          <a:bodyPr wrap="square" rtlCol="0">
            <a:spAutoFit/>
          </a:bodyPr>
          <a:lstStyle/>
          <a:p>
            <a:pPr algn="ct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新法人の財政運営　＜</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財政</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支援の基本的な</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考え方＞</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259938" y="570824"/>
            <a:ext cx="9445589" cy="1096052"/>
          </a:xfrm>
          <a:prstGeom prst="roundRect">
            <a:avLst>
              <a:gd name="adj" fmla="val 2165"/>
            </a:avLst>
          </a:prstGeom>
          <a:solidFill>
            <a:schemeClr val="bg1">
              <a:lumMod val="95000"/>
            </a:schemeClr>
          </a:solidFill>
          <a:ln>
            <a:solidFill>
              <a:schemeClr val="accent1"/>
            </a:solidFill>
          </a:ln>
        </p:spPr>
        <p:txBody>
          <a:bodyPr wrap="square" lIns="36000" tIns="36000" rIns="36000" bIns="36000" rtlCol="0">
            <a:noAutofit/>
          </a:bodyPr>
          <a:lstStyle/>
          <a:p>
            <a:pPr lvl="0"/>
            <a:endParaRPr lang="en-US" altLang="ja-JP" sz="1400" dirty="0" smtClean="0">
              <a:latin typeface="HG丸ｺﾞｼｯｸM-PRO" panose="020F0600000000000000" pitchFamily="50" charset="-128"/>
              <a:ea typeface="HG丸ｺﾞｼｯｸM-PRO" panose="020F0600000000000000" pitchFamily="50" charset="-128"/>
            </a:endParaRPr>
          </a:p>
          <a:p>
            <a:pPr lvl="0"/>
            <a:r>
              <a:rPr lang="ja-JP" altLang="en-US" sz="1400" dirty="0" smtClean="0"/>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運営費</a:t>
            </a:r>
            <a:r>
              <a:rPr lang="ja-JP" altLang="ja-JP" sz="1400" b="1" dirty="0">
                <a:latin typeface="Meiryo UI" panose="020B0604030504040204" pitchFamily="50" charset="-128"/>
                <a:ea typeface="Meiryo UI" panose="020B0604030504040204" pitchFamily="50" charset="-128"/>
                <a:cs typeface="Meiryo UI" panose="020B0604030504040204" pitchFamily="50" charset="-128"/>
              </a:rPr>
              <a:t>交付金等については、現状の水準は維持しながら、自己収入の確保と経費の抑制の取組を継続させることなどにより</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適正な支援</a:t>
            </a:r>
            <a:r>
              <a:rPr lang="ja-JP" altLang="ja-JP" sz="1400" b="1" dirty="0">
                <a:latin typeface="Meiryo UI" panose="020B0604030504040204" pitchFamily="50" charset="-128"/>
                <a:ea typeface="Meiryo UI" panose="020B0604030504040204" pitchFamily="50" charset="-128"/>
                <a:cs typeface="Meiryo UI" panose="020B0604030504040204" pitchFamily="50" charset="-128"/>
              </a:rPr>
              <a:t>を行う</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lvl="0">
              <a:spcBef>
                <a:spcPts val="600"/>
              </a:spcBef>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400" b="1" dirty="0" smtClean="0">
                <a:latin typeface="Meiryo UI" panose="020B0604030504040204" pitchFamily="50" charset="-128"/>
                <a:ea typeface="Meiryo UI" panose="020B0604030504040204" pitchFamily="50" charset="-128"/>
                <a:cs typeface="Meiryo UI" panose="020B0604030504040204" pitchFamily="50" charset="-128"/>
              </a:rPr>
              <a:t>さら</a:t>
            </a:r>
            <a:r>
              <a:rPr lang="ja-JP" altLang="ja-JP" sz="1400" b="1" dirty="0">
                <a:latin typeface="Meiryo UI" panose="020B0604030504040204" pitchFamily="50" charset="-128"/>
                <a:ea typeface="Meiryo UI" panose="020B0604030504040204" pitchFamily="50" charset="-128"/>
                <a:cs typeface="Meiryo UI" panose="020B0604030504040204" pitchFamily="50" charset="-128"/>
              </a:rPr>
              <a:t>なる投資については、リターン・メリットが具体的に示せるものについて判断を行う。</a:t>
            </a:r>
          </a:p>
          <a:p>
            <a:pPr lvl="0">
              <a:lnSpc>
                <a:spcPct val="150000"/>
              </a:lnSpc>
            </a:pPr>
            <a:endParaRPr lang="en-US" altLang="ja-JP"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角丸四角形 21"/>
          <p:cNvSpPr/>
          <p:nvPr/>
        </p:nvSpPr>
        <p:spPr>
          <a:xfrm>
            <a:off x="416496" y="444301"/>
            <a:ext cx="2592289" cy="307777"/>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支援水準</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7569889" y="6471867"/>
            <a:ext cx="2311400" cy="365125"/>
          </a:xfrm>
        </p:spPr>
        <p:txBody>
          <a:bodyPr/>
          <a:lstStyle/>
          <a:p>
            <a:fld id="{8E470D5E-9B51-4A0D-8A03-524770BF7A28}" type="slidenum">
              <a:rPr kumimoji="1" lang="ja-JP" altLang="en-US" smtClean="0"/>
              <a:t>10</a:t>
            </a:fld>
            <a:endParaRPr kumimoji="1" lang="ja-JP" altLang="en-US" dirty="0"/>
          </a:p>
        </p:txBody>
      </p:sp>
      <p:sp>
        <p:nvSpPr>
          <p:cNvPr id="13" name="テキスト ボックス 12"/>
          <p:cNvSpPr txBox="1"/>
          <p:nvPr/>
        </p:nvSpPr>
        <p:spPr>
          <a:xfrm>
            <a:off x="267469" y="1898103"/>
            <a:ext cx="9445587" cy="1561912"/>
          </a:xfrm>
          <a:prstGeom prst="roundRect">
            <a:avLst>
              <a:gd name="adj" fmla="val 2165"/>
            </a:avLst>
          </a:prstGeom>
          <a:noFill/>
          <a:ln>
            <a:solidFill>
              <a:schemeClr val="accent1"/>
            </a:solidFill>
          </a:ln>
        </p:spPr>
        <p:txBody>
          <a:bodyPr wrap="square" lIns="36000" tIns="216000" rIns="36000" bIns="36000" rtlCol="0">
            <a:noAutofit/>
          </a:bodyPr>
          <a:lstStyle/>
          <a:p>
            <a:pPr lvl="0"/>
            <a:endParaRPr lang="en-US" altLang="ja-JP" sz="1300" dirty="0" smtClean="0">
              <a:latin typeface="Meiryo UI" panose="020B0604030504040204" pitchFamily="50" charset="-128"/>
              <a:ea typeface="Meiryo UI" panose="020B0604030504040204" pitchFamily="50" charset="-128"/>
            </a:endParaRPr>
          </a:p>
        </p:txBody>
      </p:sp>
      <p:sp>
        <p:nvSpPr>
          <p:cNvPr id="14" name="角丸四角形 13"/>
          <p:cNvSpPr/>
          <p:nvPr/>
        </p:nvSpPr>
        <p:spPr>
          <a:xfrm>
            <a:off x="400038" y="1710883"/>
            <a:ext cx="2625203" cy="308464"/>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府市の負担割合</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240153" y="1994001"/>
            <a:ext cx="9305489" cy="14660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t"/>
          <a:lstStyle/>
          <a:p>
            <a:pPr>
              <a:lnSpc>
                <a:spcPct val="150000"/>
              </a:lnSpc>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基盤となる運営費交付金については、</a:t>
            </a:r>
            <a:r>
              <a:rPr lang="ja-JP" altLang="en-US" sz="14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大阪府と大阪市が相互に責任をもって予算措置する</a:t>
            </a:r>
            <a:r>
              <a:rPr lang="ja-JP" altLang="en-US"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＜大学統合までの時限的な負担割合＞</a:t>
            </a:r>
            <a:endParaRPr lang="ja-JP" altLang="en-US" sz="1400" strike="dbl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5125" indent="-365125"/>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大阪府立大学及び大阪府立高等専門学校の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運営に要する経費を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負担</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5125" indent="-365125"/>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大阪市立大学の運営に要する経費を負担</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55600" indent="-355600"/>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法人の共通</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経費にかかる運営費交付金については</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、その内容に応じ、府市で均等又は応分の負担割合とする</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43"/>
          <p:cNvSpPr/>
          <p:nvPr/>
        </p:nvSpPr>
        <p:spPr>
          <a:xfrm>
            <a:off x="10974700" y="4263942"/>
            <a:ext cx="3776376" cy="2428834"/>
          </a:xfrm>
          <a:prstGeom prst="roundRect">
            <a:avLst>
              <a:gd name="adj" fmla="val 6588"/>
            </a:avLst>
          </a:prstGeom>
          <a:solidFill>
            <a:schemeClr val="bg1">
              <a:lumMod val="85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t" anchorCtr="1"/>
          <a:lstStyle/>
          <a:p>
            <a:pPr algn="ctr"/>
            <a:r>
              <a:rPr lang="ja-JP" altLang="en-US" sz="1300" b="1" dirty="0" smtClean="0">
                <a:solidFill>
                  <a:schemeClr val="tx1"/>
                </a:solidFill>
              </a:rPr>
              <a:t>新法人</a:t>
            </a:r>
            <a:endParaRPr lang="ja-JP" altLang="en-US" sz="1300" b="1" dirty="0">
              <a:solidFill>
                <a:schemeClr val="tx1"/>
              </a:solidFill>
            </a:endParaRPr>
          </a:p>
        </p:txBody>
      </p:sp>
      <p:sp>
        <p:nvSpPr>
          <p:cNvPr id="45" name="フレーム 44"/>
          <p:cNvSpPr/>
          <p:nvPr/>
        </p:nvSpPr>
        <p:spPr>
          <a:xfrm>
            <a:off x="10358587" y="4640373"/>
            <a:ext cx="432048" cy="1711801"/>
          </a:xfrm>
          <a:prstGeom prst="frame">
            <a:avLst/>
          </a:prstGeom>
          <a:solidFill>
            <a:schemeClr val="accent3">
              <a:lumMod val="60000"/>
              <a:lumOff val="40000"/>
            </a:schemeClr>
          </a:solidFill>
          <a:ln w="63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46" name="テキスト ボックス 45"/>
          <p:cNvSpPr txBox="1"/>
          <p:nvPr/>
        </p:nvSpPr>
        <p:spPr>
          <a:xfrm>
            <a:off x="10479520" y="5065681"/>
            <a:ext cx="200055" cy="744302"/>
          </a:xfrm>
          <a:prstGeom prst="rect">
            <a:avLst/>
          </a:prstGeom>
          <a:noFill/>
        </p:spPr>
        <p:txBody>
          <a:bodyPr vert="eaVert" wrap="square" lIns="0" tIns="36000" rIns="0" bIns="36000" rtlCol="0" anchor="ctr" anchorCtr="1">
            <a:spAutoFit/>
          </a:bodyPr>
          <a:lstStyle/>
          <a:p>
            <a:r>
              <a:rPr lang="ja-JP" altLang="en-US" sz="1300" b="1" dirty="0"/>
              <a:t>大 阪 府</a:t>
            </a:r>
          </a:p>
        </p:txBody>
      </p:sp>
      <p:sp>
        <p:nvSpPr>
          <p:cNvPr id="47" name="フレーム 46"/>
          <p:cNvSpPr/>
          <p:nvPr/>
        </p:nvSpPr>
        <p:spPr>
          <a:xfrm>
            <a:off x="14895091" y="4640373"/>
            <a:ext cx="428295" cy="1711801"/>
          </a:xfrm>
          <a:prstGeom prst="frame">
            <a:avLst/>
          </a:prstGeom>
          <a:solidFill>
            <a:schemeClr val="accent1">
              <a:lumMod val="60000"/>
              <a:lumOff val="40000"/>
            </a:schemeClr>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48" name="テキスト ボックス 47"/>
          <p:cNvSpPr txBox="1"/>
          <p:nvPr/>
        </p:nvSpPr>
        <p:spPr>
          <a:xfrm>
            <a:off x="15005448" y="4981072"/>
            <a:ext cx="200055" cy="1038114"/>
          </a:xfrm>
          <a:prstGeom prst="rect">
            <a:avLst/>
          </a:prstGeom>
          <a:noFill/>
        </p:spPr>
        <p:txBody>
          <a:bodyPr vert="eaVert" wrap="square" lIns="0" tIns="36000" rIns="0" bIns="36000" rtlCol="0" anchor="ctr" anchorCtr="1">
            <a:spAutoFit/>
          </a:bodyPr>
          <a:lstStyle/>
          <a:p>
            <a:r>
              <a:rPr lang="ja-JP" altLang="en-US" sz="1300" b="1" dirty="0"/>
              <a:t>大 阪 市</a:t>
            </a:r>
          </a:p>
        </p:txBody>
      </p:sp>
      <p:sp>
        <p:nvSpPr>
          <p:cNvPr id="49" name="角丸四角形 48"/>
          <p:cNvSpPr/>
          <p:nvPr/>
        </p:nvSpPr>
        <p:spPr>
          <a:xfrm>
            <a:off x="11040141" y="4587974"/>
            <a:ext cx="1746542" cy="1980223"/>
          </a:xfrm>
          <a:prstGeom prst="roundRect">
            <a:avLst>
              <a:gd name="adj" fmla="val 6588"/>
            </a:avLst>
          </a:prstGeom>
          <a:solidFill>
            <a:schemeClr val="bg1"/>
          </a:solidFill>
          <a:ln w="12700">
            <a:solidFill>
              <a:schemeClr val="tx1"/>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t" anchorCtr="1"/>
          <a:lstStyle/>
          <a:p>
            <a:pPr algn="ctr"/>
            <a:r>
              <a:rPr lang="ja-JP" altLang="en-US" sz="1300" dirty="0" smtClean="0">
                <a:solidFill>
                  <a:schemeClr val="tx1"/>
                </a:solidFill>
              </a:rPr>
              <a:t>府立大学・高専</a:t>
            </a:r>
            <a:endParaRPr lang="ja-JP" altLang="en-US" sz="1300" dirty="0">
              <a:solidFill>
                <a:schemeClr val="tx1"/>
              </a:solidFill>
            </a:endParaRPr>
          </a:p>
        </p:txBody>
      </p:sp>
      <p:sp>
        <p:nvSpPr>
          <p:cNvPr id="50" name="角丸四角形 49"/>
          <p:cNvSpPr/>
          <p:nvPr/>
        </p:nvSpPr>
        <p:spPr>
          <a:xfrm>
            <a:off x="12872588" y="4587975"/>
            <a:ext cx="1804649" cy="1980222"/>
          </a:xfrm>
          <a:prstGeom prst="roundRect">
            <a:avLst>
              <a:gd name="adj" fmla="val 6588"/>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t" anchorCtr="1"/>
          <a:lstStyle/>
          <a:p>
            <a:pPr algn="ctr"/>
            <a:r>
              <a:rPr lang="ja-JP" altLang="en-US" sz="1300" dirty="0" smtClean="0">
                <a:solidFill>
                  <a:schemeClr val="tx1"/>
                </a:solidFill>
              </a:rPr>
              <a:t>市立大学</a:t>
            </a:r>
            <a:endParaRPr lang="ja-JP" altLang="en-US" sz="1300" dirty="0">
              <a:solidFill>
                <a:schemeClr val="tx1"/>
              </a:solidFill>
            </a:endParaRPr>
          </a:p>
        </p:txBody>
      </p:sp>
      <p:sp>
        <p:nvSpPr>
          <p:cNvPr id="51" name="テキスト ボックス 50"/>
          <p:cNvSpPr txBox="1"/>
          <p:nvPr/>
        </p:nvSpPr>
        <p:spPr>
          <a:xfrm>
            <a:off x="11186271" y="4840006"/>
            <a:ext cx="1512000" cy="432000"/>
          </a:xfrm>
          <a:prstGeom prst="rect">
            <a:avLst/>
          </a:prstGeom>
          <a:solidFill>
            <a:schemeClr val="accent3">
              <a:lumMod val="60000"/>
              <a:lumOff val="40000"/>
            </a:schemeClr>
          </a:solidFill>
          <a:ln w="6350">
            <a:solidFill>
              <a:schemeClr val="tx1"/>
            </a:solidFill>
          </a:ln>
        </p:spPr>
        <p:style>
          <a:lnRef idx="2">
            <a:schemeClr val="dk1"/>
          </a:lnRef>
          <a:fillRef idx="1">
            <a:schemeClr val="lt1"/>
          </a:fillRef>
          <a:effectRef idx="0">
            <a:schemeClr val="dk1"/>
          </a:effectRef>
          <a:fontRef idx="minor">
            <a:schemeClr val="dk1"/>
          </a:fontRef>
        </p:style>
        <p:txBody>
          <a:bodyPr wrap="square" lIns="0" tIns="0" rIns="0" bIns="0" rtlCol="0" anchor="ctr" anchorCtr="0">
            <a:noAutofit/>
          </a:bodyPr>
          <a:lstStyle/>
          <a:p>
            <a:pPr algn="ctr"/>
            <a:r>
              <a:rPr lang="ja-JP" altLang="en-US" sz="1200" dirty="0"/>
              <a:t>府大交付金</a:t>
            </a:r>
          </a:p>
        </p:txBody>
      </p:sp>
      <p:sp>
        <p:nvSpPr>
          <p:cNvPr id="52" name="テキスト ボックス 51"/>
          <p:cNvSpPr txBox="1"/>
          <p:nvPr/>
        </p:nvSpPr>
        <p:spPr>
          <a:xfrm>
            <a:off x="12973123" y="4840006"/>
            <a:ext cx="1512000" cy="432000"/>
          </a:xfrm>
          <a:prstGeom prst="rect">
            <a:avLst/>
          </a:prstGeom>
          <a:solidFill>
            <a:schemeClr val="accent1">
              <a:lumMod val="20000"/>
              <a:lumOff val="80000"/>
            </a:schemeClr>
          </a:solidFill>
          <a:ln w="6350">
            <a:solidFill>
              <a:schemeClr val="tx1"/>
            </a:solidFill>
          </a:ln>
        </p:spPr>
        <p:style>
          <a:lnRef idx="2">
            <a:schemeClr val="dk1"/>
          </a:lnRef>
          <a:fillRef idx="1">
            <a:schemeClr val="lt1"/>
          </a:fillRef>
          <a:effectRef idx="0">
            <a:schemeClr val="dk1"/>
          </a:effectRef>
          <a:fontRef idx="minor">
            <a:schemeClr val="dk1"/>
          </a:fontRef>
        </p:style>
        <p:txBody>
          <a:bodyPr wrap="square" lIns="0" tIns="0" rIns="0" bIns="0" rtlCol="0" anchor="ctr" anchorCtr="0">
            <a:noAutofit/>
          </a:bodyPr>
          <a:lstStyle/>
          <a:p>
            <a:pPr algn="ctr"/>
            <a:r>
              <a:rPr lang="ja-JP" altLang="en-US" sz="1200" dirty="0"/>
              <a:t>市大交付金</a:t>
            </a:r>
            <a:endParaRPr lang="en-US" altLang="ja-JP" sz="1200" dirty="0"/>
          </a:p>
          <a:p>
            <a:pPr algn="ctr"/>
            <a:r>
              <a:rPr lang="ja-JP" altLang="en-US" sz="1200" dirty="0"/>
              <a:t>附属病院交付金</a:t>
            </a:r>
          </a:p>
        </p:txBody>
      </p:sp>
      <p:sp>
        <p:nvSpPr>
          <p:cNvPr id="53" name="テキスト ボックス 52"/>
          <p:cNvSpPr txBox="1"/>
          <p:nvPr/>
        </p:nvSpPr>
        <p:spPr>
          <a:xfrm>
            <a:off x="12973123" y="5344062"/>
            <a:ext cx="1512000" cy="216000"/>
          </a:xfrm>
          <a:prstGeom prst="rect">
            <a:avLst/>
          </a:prstGeom>
          <a:solidFill>
            <a:schemeClr val="accent1">
              <a:lumMod val="20000"/>
              <a:lumOff val="80000"/>
            </a:schemeClr>
          </a:solidFill>
          <a:ln w="6350">
            <a:solidFill>
              <a:schemeClr val="tx1"/>
            </a:solidFill>
          </a:ln>
        </p:spPr>
        <p:style>
          <a:lnRef idx="2">
            <a:schemeClr val="dk1"/>
          </a:lnRef>
          <a:fillRef idx="1">
            <a:schemeClr val="lt1"/>
          </a:fillRef>
          <a:effectRef idx="0">
            <a:schemeClr val="dk1"/>
          </a:effectRef>
          <a:fontRef idx="minor">
            <a:schemeClr val="dk1"/>
          </a:fontRef>
        </p:style>
        <p:txBody>
          <a:bodyPr wrap="square" lIns="0" tIns="0" rIns="0" bIns="0" rtlCol="0" anchor="ctr" anchorCtr="0">
            <a:noAutofit/>
          </a:bodyPr>
          <a:lstStyle/>
          <a:p>
            <a:pPr algn="ctr"/>
            <a:r>
              <a:rPr lang="ja-JP" altLang="en-US" sz="1200" dirty="0"/>
              <a:t>市大施設</a:t>
            </a:r>
            <a:r>
              <a:rPr lang="ja-JP" altLang="en-US" sz="1200" dirty="0" smtClean="0"/>
              <a:t>整備補助</a:t>
            </a:r>
            <a:r>
              <a:rPr lang="ja-JP" altLang="en-US" sz="1200" dirty="0"/>
              <a:t>金</a:t>
            </a:r>
          </a:p>
        </p:txBody>
      </p:sp>
      <p:sp>
        <p:nvSpPr>
          <p:cNvPr id="54" name="テキスト ボックス 53"/>
          <p:cNvSpPr txBox="1"/>
          <p:nvPr/>
        </p:nvSpPr>
        <p:spPr>
          <a:xfrm>
            <a:off x="12974432" y="5632094"/>
            <a:ext cx="1512000" cy="216000"/>
          </a:xfrm>
          <a:prstGeom prst="rect">
            <a:avLst/>
          </a:prstGeom>
          <a:solidFill>
            <a:schemeClr val="accent1">
              <a:lumMod val="20000"/>
              <a:lumOff val="80000"/>
            </a:schemeClr>
          </a:solidFill>
          <a:ln w="6350">
            <a:solidFill>
              <a:schemeClr val="tx1"/>
            </a:solidFill>
          </a:ln>
        </p:spPr>
        <p:style>
          <a:lnRef idx="2">
            <a:schemeClr val="dk1"/>
          </a:lnRef>
          <a:fillRef idx="1">
            <a:schemeClr val="lt1"/>
          </a:fillRef>
          <a:effectRef idx="0">
            <a:schemeClr val="dk1"/>
          </a:effectRef>
          <a:fontRef idx="minor">
            <a:schemeClr val="dk1"/>
          </a:fontRef>
        </p:style>
        <p:txBody>
          <a:bodyPr wrap="square" lIns="0" tIns="0" rIns="0" bIns="0" rtlCol="0" anchor="ctr" anchorCtr="0">
            <a:noAutofit/>
          </a:bodyPr>
          <a:lstStyle/>
          <a:p>
            <a:pPr algn="ctr"/>
            <a:r>
              <a:rPr lang="ja-JP" altLang="en-US" sz="1200" dirty="0"/>
              <a:t>市大貸付金</a:t>
            </a:r>
          </a:p>
        </p:txBody>
      </p:sp>
      <p:sp>
        <p:nvSpPr>
          <p:cNvPr id="55" name="テキスト ボックス 54"/>
          <p:cNvSpPr txBox="1"/>
          <p:nvPr/>
        </p:nvSpPr>
        <p:spPr>
          <a:xfrm>
            <a:off x="11186271" y="5632094"/>
            <a:ext cx="1512000" cy="216000"/>
          </a:xfrm>
          <a:prstGeom prst="rect">
            <a:avLst/>
          </a:prstGeom>
          <a:solidFill>
            <a:schemeClr val="accent3">
              <a:lumMod val="60000"/>
              <a:lumOff val="40000"/>
            </a:schemeClr>
          </a:solidFill>
          <a:ln w="6350">
            <a:solidFill>
              <a:schemeClr val="tx1"/>
            </a:solidFill>
          </a:ln>
        </p:spPr>
        <p:style>
          <a:lnRef idx="2">
            <a:schemeClr val="dk1"/>
          </a:lnRef>
          <a:fillRef idx="1">
            <a:schemeClr val="lt1"/>
          </a:fillRef>
          <a:effectRef idx="0">
            <a:schemeClr val="dk1"/>
          </a:effectRef>
          <a:fontRef idx="minor">
            <a:schemeClr val="dk1"/>
          </a:fontRef>
        </p:style>
        <p:txBody>
          <a:bodyPr wrap="square" lIns="0" tIns="0" rIns="0" bIns="0" rtlCol="0" anchor="ctr" anchorCtr="0">
            <a:noAutofit/>
          </a:bodyPr>
          <a:lstStyle/>
          <a:p>
            <a:pPr algn="ctr"/>
            <a:r>
              <a:rPr lang="ja-JP" altLang="en-US" sz="1200" dirty="0"/>
              <a:t>高専交付金</a:t>
            </a:r>
          </a:p>
        </p:txBody>
      </p:sp>
      <p:sp>
        <p:nvSpPr>
          <p:cNvPr id="56" name="テキスト ボックス 55"/>
          <p:cNvSpPr txBox="1"/>
          <p:nvPr/>
        </p:nvSpPr>
        <p:spPr>
          <a:xfrm>
            <a:off x="11186271" y="5344062"/>
            <a:ext cx="1512000" cy="216000"/>
          </a:xfrm>
          <a:prstGeom prst="rect">
            <a:avLst/>
          </a:prstGeom>
          <a:solidFill>
            <a:schemeClr val="accent3">
              <a:lumMod val="60000"/>
              <a:lumOff val="40000"/>
            </a:schemeClr>
          </a:solidFill>
          <a:ln w="6350">
            <a:solidFill>
              <a:schemeClr val="tx1"/>
            </a:solidFill>
          </a:ln>
        </p:spPr>
        <p:style>
          <a:lnRef idx="2">
            <a:schemeClr val="dk1"/>
          </a:lnRef>
          <a:fillRef idx="1">
            <a:schemeClr val="lt1"/>
          </a:fillRef>
          <a:effectRef idx="0">
            <a:schemeClr val="dk1"/>
          </a:effectRef>
          <a:fontRef idx="minor">
            <a:schemeClr val="dk1"/>
          </a:fontRef>
        </p:style>
        <p:txBody>
          <a:bodyPr wrap="square" lIns="0" tIns="0" rIns="0" bIns="0" rtlCol="0" anchor="ctr" anchorCtr="0">
            <a:noAutofit/>
          </a:bodyPr>
          <a:lstStyle/>
          <a:p>
            <a:pPr algn="ctr"/>
            <a:r>
              <a:rPr lang="ja-JP" altLang="en-US" sz="1200" dirty="0"/>
              <a:t>府大施設</a:t>
            </a:r>
            <a:r>
              <a:rPr lang="ja-JP" altLang="en-US" sz="1200" dirty="0" smtClean="0"/>
              <a:t>整備補助</a:t>
            </a:r>
            <a:r>
              <a:rPr lang="ja-JP" altLang="en-US" sz="1200" dirty="0"/>
              <a:t>金</a:t>
            </a:r>
          </a:p>
        </p:txBody>
      </p:sp>
      <p:sp>
        <p:nvSpPr>
          <p:cNvPr id="57" name="テキスト ボックス 56"/>
          <p:cNvSpPr txBox="1"/>
          <p:nvPr/>
        </p:nvSpPr>
        <p:spPr>
          <a:xfrm>
            <a:off x="11186271" y="5920126"/>
            <a:ext cx="1512000" cy="216000"/>
          </a:xfrm>
          <a:prstGeom prst="rect">
            <a:avLst/>
          </a:prstGeom>
          <a:solidFill>
            <a:schemeClr val="accent3">
              <a:lumMod val="60000"/>
              <a:lumOff val="40000"/>
            </a:schemeClr>
          </a:solidFill>
          <a:ln w="6350">
            <a:solidFill>
              <a:schemeClr val="tx1"/>
            </a:solidFill>
          </a:ln>
        </p:spPr>
        <p:style>
          <a:lnRef idx="2">
            <a:schemeClr val="dk1"/>
          </a:lnRef>
          <a:fillRef idx="1">
            <a:schemeClr val="lt1"/>
          </a:fillRef>
          <a:effectRef idx="0">
            <a:schemeClr val="dk1"/>
          </a:effectRef>
          <a:fontRef idx="minor">
            <a:schemeClr val="dk1"/>
          </a:fontRef>
        </p:style>
        <p:txBody>
          <a:bodyPr wrap="square" lIns="0" tIns="0" rIns="0" bIns="0" rtlCol="0" anchor="ctr" anchorCtr="0">
            <a:noAutofit/>
          </a:bodyPr>
          <a:lstStyle/>
          <a:p>
            <a:pPr algn="ctr"/>
            <a:r>
              <a:rPr lang="ja-JP" altLang="en-US" sz="1200" dirty="0"/>
              <a:t>高専施設</a:t>
            </a:r>
            <a:r>
              <a:rPr lang="ja-JP" altLang="en-US" sz="1200" dirty="0" smtClean="0"/>
              <a:t>整備補助</a:t>
            </a:r>
            <a:r>
              <a:rPr lang="ja-JP" altLang="en-US" sz="1200" dirty="0"/>
              <a:t>金</a:t>
            </a:r>
          </a:p>
        </p:txBody>
      </p:sp>
      <p:sp>
        <p:nvSpPr>
          <p:cNvPr id="58" name="テキスト ボックス 57"/>
          <p:cNvSpPr txBox="1"/>
          <p:nvPr/>
        </p:nvSpPr>
        <p:spPr>
          <a:xfrm>
            <a:off x="12101183" y="6208158"/>
            <a:ext cx="1515013" cy="236340"/>
          </a:xfrm>
          <a:prstGeom prst="rect">
            <a:avLst/>
          </a:prstGeom>
          <a:solidFill>
            <a:schemeClr val="accent6">
              <a:lumMod val="40000"/>
              <a:lumOff val="60000"/>
            </a:schemeClr>
          </a:solidFill>
          <a:ln w="12700">
            <a:solidFill>
              <a:schemeClr val="tx1"/>
            </a:solidFill>
          </a:ln>
        </p:spPr>
        <p:style>
          <a:lnRef idx="2">
            <a:schemeClr val="dk1"/>
          </a:lnRef>
          <a:fillRef idx="1">
            <a:schemeClr val="lt1"/>
          </a:fillRef>
          <a:effectRef idx="0">
            <a:schemeClr val="dk1"/>
          </a:effectRef>
          <a:fontRef idx="minor">
            <a:schemeClr val="dk1"/>
          </a:fontRef>
        </p:style>
        <p:txBody>
          <a:bodyPr wrap="square" lIns="0" tIns="0" rIns="0" bIns="0" rtlCol="0" anchor="ctr" anchorCtr="0">
            <a:noAutofit/>
          </a:bodyPr>
          <a:lstStyle/>
          <a:p>
            <a:pPr algn="ctr"/>
            <a:r>
              <a:rPr lang="ja-JP" altLang="en-US" sz="1200" dirty="0"/>
              <a:t>共通経費</a:t>
            </a:r>
            <a:r>
              <a:rPr lang="en-US" altLang="ja-JP" sz="1200" dirty="0"/>
              <a:t>【</a:t>
            </a:r>
            <a:r>
              <a:rPr lang="ja-JP" altLang="en-US" sz="1200" dirty="0"/>
              <a:t>交付金</a:t>
            </a:r>
            <a:r>
              <a:rPr lang="en-US" altLang="ja-JP" sz="1200" dirty="0"/>
              <a:t>】</a:t>
            </a:r>
            <a:endParaRPr lang="ja-JP" altLang="en-US" sz="1200" dirty="0"/>
          </a:p>
        </p:txBody>
      </p:sp>
      <p:sp>
        <p:nvSpPr>
          <p:cNvPr id="59" name="右矢印 58"/>
          <p:cNvSpPr/>
          <p:nvPr/>
        </p:nvSpPr>
        <p:spPr>
          <a:xfrm flipH="1">
            <a:off x="14585658" y="4674150"/>
            <a:ext cx="297443" cy="1652178"/>
          </a:xfrm>
          <a:prstGeom prst="rightArrow">
            <a:avLst>
              <a:gd name="adj1" fmla="val 50000"/>
              <a:gd name="adj2" fmla="val 76029"/>
            </a:avLst>
          </a:prstGeom>
          <a:solidFill>
            <a:schemeClr val="accent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sz="1000" dirty="0">
              <a:solidFill>
                <a:schemeClr val="tx1"/>
              </a:solidFill>
              <a:latin typeface="+mj-ea"/>
              <a:ea typeface="+mj-ea"/>
            </a:endParaRPr>
          </a:p>
        </p:txBody>
      </p:sp>
      <p:sp>
        <p:nvSpPr>
          <p:cNvPr id="60" name="右矢印 59"/>
          <p:cNvSpPr/>
          <p:nvPr/>
        </p:nvSpPr>
        <p:spPr>
          <a:xfrm>
            <a:off x="10791696" y="4695990"/>
            <a:ext cx="348975" cy="1652178"/>
          </a:xfrm>
          <a:prstGeom prst="rightArrow">
            <a:avLst>
              <a:gd name="adj1" fmla="val 50000"/>
              <a:gd name="adj2" fmla="val 75922"/>
            </a:avLst>
          </a:prstGeom>
          <a:solidFill>
            <a:schemeClr val="accent3"/>
          </a:solidFill>
          <a:ln w="63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sz="1000" dirty="0">
              <a:solidFill>
                <a:schemeClr val="tx1"/>
              </a:solidFill>
              <a:latin typeface="+mj-ea"/>
              <a:ea typeface="+mj-ea"/>
            </a:endParaRPr>
          </a:p>
        </p:txBody>
      </p:sp>
      <p:sp>
        <p:nvSpPr>
          <p:cNvPr id="61" name="テキスト ボックス 60"/>
          <p:cNvSpPr txBox="1"/>
          <p:nvPr/>
        </p:nvSpPr>
        <p:spPr>
          <a:xfrm>
            <a:off x="-25896" y="3575565"/>
            <a:ext cx="6059016" cy="369332"/>
          </a:xfrm>
          <a:prstGeom prst="rect">
            <a:avLst/>
          </a:prstGeom>
          <a:solidFill>
            <a:srgbClr val="002060"/>
          </a:solidFill>
        </p:spPr>
        <p:txBody>
          <a:bodyPr wrap="square" rtlCol="0">
            <a:spAutoFit/>
          </a:bodyPr>
          <a:lstStyle/>
          <a:p>
            <a:r>
              <a:rPr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法人</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統合に伴うコストと期待される効果</a:t>
            </a:r>
            <a:endParaRPr kumimoji="1" lang="ja-JP" altLang="en-US" b="1"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角丸四角形 73"/>
          <p:cNvSpPr/>
          <p:nvPr/>
        </p:nvSpPr>
        <p:spPr>
          <a:xfrm>
            <a:off x="259938" y="4255997"/>
            <a:ext cx="9402230" cy="562621"/>
          </a:xfrm>
          <a:prstGeom prst="roundRect">
            <a:avLst>
              <a:gd name="adj" fmla="val 12220"/>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tIns="144000" rIns="36000" bIns="36000" rtlCol="0" anchor="t" anchorCtr="0"/>
          <a:lstStyle/>
          <a:p>
            <a:pPr>
              <a:lnSpc>
                <a:spcPct val="150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システム</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開発・改修経費や準備作業に係る経費など、一時的な投資経費が</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角丸四角形 75"/>
          <p:cNvSpPr/>
          <p:nvPr/>
        </p:nvSpPr>
        <p:spPr>
          <a:xfrm>
            <a:off x="267469" y="5189380"/>
            <a:ext cx="9465519" cy="1242323"/>
          </a:xfrm>
          <a:prstGeom prst="roundRect">
            <a:avLst>
              <a:gd name="adj" fmla="val 4137"/>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tIns="144000" rIns="36000" bIns="36000" rtlCol="0" anchor="ctr" anchorCtr="0"/>
          <a:lstStyle/>
          <a:p>
            <a:pPr>
              <a:lnSpc>
                <a:spcPts val="100"/>
              </a:lnSpc>
            </a:pPr>
            <a:r>
              <a:rPr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法人統合により両大学の経営面の一元化と教学面の連携をさらに強化し、新大学への移行をより円滑に推進</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法人役</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員数の</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削減、</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法人共通部門の集約化</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図ることで、経費の抑制や業務の簡素化・効率化を</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両法人</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の職員のスキル等を最大限に活用し、事務組織の活性と事務力のアップを図ることにより、大学等の教育研究を</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支える</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事務</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a:t>
            </a:r>
            <a:r>
              <a:rPr lang="ja-JP"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を充実</a:t>
            </a: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角丸四角形 72"/>
          <p:cNvSpPr/>
          <p:nvPr/>
        </p:nvSpPr>
        <p:spPr>
          <a:xfrm>
            <a:off x="416496" y="4014936"/>
            <a:ext cx="2710577" cy="43204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法人</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統合</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に伴う</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コスト</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角丸四角形 74"/>
          <p:cNvSpPr/>
          <p:nvPr/>
        </p:nvSpPr>
        <p:spPr>
          <a:xfrm>
            <a:off x="416495" y="4860475"/>
            <a:ext cx="2710577" cy="440024"/>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法人統合で期待される効果</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715365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284536" y="454536"/>
            <a:ext cx="9460177" cy="6201769"/>
          </a:xfrm>
          <a:prstGeom prst="roundRect">
            <a:avLst>
              <a:gd name="adj" fmla="val 1939"/>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2000"/>
              </a:lnSpc>
            </a:pP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●法人統合</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新設</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合併協議（新法人の定款等）について、評価委員会に意見</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聴取</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統合関連議案（新法人の定款等）について、府議会及び市会に</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提案</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提出予定議案</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公立大学法人大阪府立大学及び公立大学法人大阪市立大学の新設合併</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に係る協議</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・大阪府地方独立行政法人評価委員会条例の一部改正</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・大阪府市公立大学法人大阪評価委員会の共同設置（規約）</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・公立大学法人大阪運営協議会の設置（規約）</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府議会</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及び市会の議決後、消滅法人に関して債権者保護</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手続き</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総務省</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文部</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科学省へ</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認可申請</a:t>
            </a:r>
          </a:p>
          <a:p>
            <a:pPr lvl="0">
              <a:lnSpc>
                <a:spcPts val="2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    </a:t>
            </a:r>
            <a:r>
              <a:rPr lang="ja-JP" altLang="en-US" sz="1400" b="1" u="dbl"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法人統合</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（＊新法人の業務開始）</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参考（大学統合）</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統合関連議案（中期目標変更等</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新大学設置</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）について、府議会及び市会に</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提案</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pP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　  新大学設置認可申請</a:t>
            </a:r>
            <a:endPar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lang="ja-JP"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a:t>
            </a:r>
            <a:r>
              <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統合関連議案（定款変更）について、府議会及び市会に</a:t>
            </a:r>
            <a:r>
              <a:rPr lang="ja-JP"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提案</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　　定款変更認可申請</a:t>
            </a:r>
            <a:endParaRPr lang="ja-JP"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ts val="2000"/>
              </a:lnSpc>
              <a:spcBef>
                <a:spcPts val="600"/>
              </a:spcBef>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2022(</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     </a:t>
            </a:r>
            <a:r>
              <a:rPr lang="ja-JP" altLang="en-US" sz="1400" b="1" u="dbl"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大学統合</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（＊新大学スタート）</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endParaRPr lang="en-US" altLang="ja-JP" sz="1400" dirty="0">
              <a:solidFill>
                <a:srgbClr val="0070C0"/>
              </a:solidFill>
              <a:latin typeface="HGPｺﾞｼｯｸM" pitchFamily="50" charset="-128"/>
              <a:ea typeface="HGPｺﾞｼｯｸM" pitchFamily="50" charset="-128"/>
            </a:endParaRPr>
          </a:p>
        </p:txBody>
      </p:sp>
      <p:sp>
        <p:nvSpPr>
          <p:cNvPr id="12" name="テキスト ボックス 11"/>
          <p:cNvSpPr txBox="1"/>
          <p:nvPr/>
        </p:nvSpPr>
        <p:spPr>
          <a:xfrm>
            <a:off x="0" y="3260"/>
            <a:ext cx="9906000" cy="369332"/>
          </a:xfrm>
          <a:prstGeom prst="rect">
            <a:avLst/>
          </a:prstGeom>
          <a:solidFill>
            <a:srgbClr val="002060"/>
          </a:solidFill>
        </p:spPr>
        <p:txBody>
          <a:bodyPr wrap="square" rtlCol="0">
            <a:spAutoFit/>
          </a:bodyPr>
          <a:lstStyle/>
          <a:p>
            <a:pPr algn="ctr"/>
            <a:r>
              <a:rPr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スケジュール（予定）</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7312593" y="6492875"/>
            <a:ext cx="2311400" cy="365125"/>
          </a:xfrm>
        </p:spPr>
        <p:txBody>
          <a:bodyPr/>
          <a:lstStyle/>
          <a:p>
            <a:fld id="{8E470D5E-9B51-4A0D-8A03-524770BF7A28}" type="slidenum">
              <a:rPr kumimoji="1" lang="ja-JP" altLang="en-US" smtClean="0"/>
              <a:t>11</a:t>
            </a:fld>
            <a:endParaRPr kumimoji="1" lang="ja-JP" altLang="en-US" dirty="0"/>
          </a:p>
        </p:txBody>
      </p:sp>
    </p:spTree>
    <p:extLst>
      <p:ext uri="{BB962C8B-B14F-4D97-AF65-F5344CB8AC3E}">
        <p14:creationId xmlns:p14="http://schemas.microsoft.com/office/powerpoint/2010/main" val="31582812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正方形/長方形 4"/>
          <p:cNvSpPr>
            <a:spLocks noChangeArrowheads="1"/>
          </p:cNvSpPr>
          <p:nvPr/>
        </p:nvSpPr>
        <p:spPr bwMode="auto">
          <a:xfrm>
            <a:off x="199292" y="391955"/>
            <a:ext cx="9706708" cy="6017032"/>
          </a:xfrm>
          <a:prstGeom prst="rect">
            <a:avLst/>
          </a:prstGeom>
          <a:noFill/>
          <a:ln w="12700">
            <a:solidFill>
              <a:schemeClr val="tx1"/>
            </a:solidFill>
            <a:prstDash val="dash"/>
            <a:miter lim="800000"/>
            <a:headEnd/>
            <a:tailEnd/>
          </a:ln>
        </p:spPr>
        <p:txBody>
          <a:bodyPr wrap="square" anchor="ctr">
            <a:spAutoFit/>
          </a:bodyPr>
          <a:lstStyle/>
          <a:p>
            <a:pPr>
              <a:lnSpc>
                <a:spcPct val="150000"/>
              </a:lnSpc>
            </a:pP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2015</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27)</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両大学</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による</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「新・公立大学」大阪モデル（基本構想</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を公表</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spcBef>
                <a:spcPts val="600"/>
              </a:spcBef>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2015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・府議会において、統合関連議案（第</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期中期目標の変更）が可決</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（大阪市会は、</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2016</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月に可決）</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spcBef>
                <a:spcPts val="600"/>
              </a:spcBef>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2016(</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・第</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回副首都推進本部会議において、まずは両大学を運営する公立大学法人の統合を行い、</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その後に大学統合を進めるという方向性を軸に検討を進めることになった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spcBef>
                <a:spcPts val="600"/>
              </a:spcBef>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～以後、両大学</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法人の意見も</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聞きながら、新たな法人</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の設立・運営に向けて必要な事項等に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ついて検討</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spcBef>
                <a:spcPts val="600"/>
              </a:spcBef>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2016 </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・府議会において、府立大学にかかる第</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期中期目標が可決</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spcBef>
                <a:spcPts val="600"/>
              </a:spcBef>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2017(</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・第</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回副首都推進本部会議において、法人統合の計画案を協議</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⇒本日の府戦略本部会議を経て、</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9</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月議会</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法人統合</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関連</a:t>
            </a:r>
            <a:r>
              <a:rPr lang="ja-JP" altLang="ja-JP" sz="1600" dirty="0" smtClean="0">
                <a:latin typeface="Meiryo UI" panose="020B0604030504040204" pitchFamily="50" charset="-128"/>
                <a:ea typeface="Meiryo UI" panose="020B0604030504040204" pitchFamily="50" charset="-128"/>
                <a:cs typeface="Meiryo UI" panose="020B0604030504040204" pitchFamily="50" charset="-128"/>
              </a:rPr>
              <a:t>議案を提出</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予定</a:t>
            </a:r>
            <a:endParaRPr lang="ja-JP"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0" y="3260"/>
            <a:ext cx="9906000" cy="369332"/>
          </a:xfrm>
          <a:prstGeom prst="rect">
            <a:avLst/>
          </a:prstGeom>
          <a:solidFill>
            <a:srgbClr val="002060"/>
          </a:solidFill>
        </p:spPr>
        <p:txBody>
          <a:bodyPr wrap="square" rtlCol="0">
            <a:spAutoFit/>
          </a:bodyP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統合</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取組経過</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8E470D5E-9B51-4A0D-8A03-524770BF7A28}" type="slidenum">
              <a:rPr kumimoji="1" lang="ja-JP" altLang="en-US" smtClean="0"/>
              <a:t>2</a:t>
            </a:fld>
            <a:endParaRPr kumimoji="1" lang="ja-JP" altLang="en-US"/>
          </a:p>
        </p:txBody>
      </p:sp>
    </p:spTree>
    <p:extLst>
      <p:ext uri="{BB962C8B-B14F-4D97-AF65-F5344CB8AC3E}">
        <p14:creationId xmlns:p14="http://schemas.microsoft.com/office/powerpoint/2010/main" val="2604779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p:cNvSpPr txBox="1"/>
          <p:nvPr/>
        </p:nvSpPr>
        <p:spPr>
          <a:xfrm>
            <a:off x="0" y="3260"/>
            <a:ext cx="9906000" cy="369332"/>
          </a:xfrm>
          <a:prstGeom prst="rect">
            <a:avLst/>
          </a:prstGeom>
          <a:solidFill>
            <a:srgbClr val="002060"/>
          </a:solidFill>
        </p:spPr>
        <p:txBody>
          <a:bodyPr wrap="square" rtlCol="0">
            <a:spAutoFit/>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法人統合の基本的考え方</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a:xfrm>
            <a:off x="213091" y="846184"/>
            <a:ext cx="9434003" cy="5391128"/>
          </a:xfrm>
          <a:prstGeom prst="roundRect">
            <a:avLst>
              <a:gd name="adj" fmla="val 2189"/>
            </a:avLst>
          </a:prstGeom>
          <a:solidFill>
            <a:schemeClr val="tx2">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8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法人運営の一元化による効果を発揮し、新大学への移行をより円滑に進めるため、まず法人統合を実現し、その後大学統</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合をめざす。</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dirty="0"/>
          </a:p>
        </p:txBody>
      </p:sp>
      <p:sp>
        <p:nvSpPr>
          <p:cNvPr id="33" name="角丸四角形 32"/>
          <p:cNvSpPr/>
          <p:nvPr/>
        </p:nvSpPr>
        <p:spPr>
          <a:xfrm>
            <a:off x="429036" y="676817"/>
            <a:ext cx="2440413" cy="307777"/>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法人統合の基本的考え方</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角丸四角形 36"/>
          <p:cNvSpPr/>
          <p:nvPr/>
        </p:nvSpPr>
        <p:spPr>
          <a:xfrm>
            <a:off x="429036" y="2027265"/>
            <a:ext cx="9073008" cy="1219293"/>
          </a:xfrm>
          <a:prstGeom prst="roundRect">
            <a:avLst>
              <a:gd name="adj" fmla="val 5695"/>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　法人統合の趣旨</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（１</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）公立大学としての役割と責任を果たしていくため、ガバナンスの強化を図り、選択と集中の視点から構造的な改革及び</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資源の効果的な活用を行えるよう、経営を一体化する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（２）法人統合後、一元化された新理事長のもとで、大学統合を目指す</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dirty="0">
              <a:solidFill>
                <a:schemeClr val="tx1"/>
              </a:solidFill>
            </a:endParaRPr>
          </a:p>
        </p:txBody>
      </p:sp>
      <p:sp>
        <p:nvSpPr>
          <p:cNvPr id="38" name="角丸四角形 37"/>
          <p:cNvSpPr/>
          <p:nvPr/>
        </p:nvSpPr>
        <p:spPr>
          <a:xfrm>
            <a:off x="429036" y="3645024"/>
            <a:ext cx="9073008" cy="1152128"/>
          </a:xfrm>
          <a:prstGeom prst="roundRect">
            <a:avLst>
              <a:gd name="adj" fmla="val 9143"/>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0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法人</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の手法</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新設合併（地方独立行政法人法第</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112</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＊「公立大学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法人大阪」</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を新たに設立し、現在の「公立大学法人大阪府立大学」及び「公立大学法人大阪市立大学」</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の権利義務の全部を承継させる</a:t>
            </a:r>
            <a:endParaRPr kumimoji="1" lang="ja-JP" altLang="en-US" sz="1400" dirty="0">
              <a:solidFill>
                <a:schemeClr val="tx1"/>
              </a:solidFill>
            </a:endParaRPr>
          </a:p>
        </p:txBody>
      </p:sp>
      <p:sp>
        <p:nvSpPr>
          <p:cNvPr id="39" name="角丸四角形 38"/>
          <p:cNvSpPr/>
          <p:nvPr/>
        </p:nvSpPr>
        <p:spPr>
          <a:xfrm>
            <a:off x="429036" y="5013176"/>
            <a:ext cx="9073008" cy="864096"/>
          </a:xfrm>
          <a:prstGeom prst="roundRect">
            <a:avLst>
              <a:gd name="adj" fmla="val 9143"/>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2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　法人統合の時期</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月から、新法人による業務をスタート</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（＊法人統合後、</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2022</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月の大学統合を目指し、検討を推進）</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8E470D5E-9B51-4A0D-8A03-524770BF7A28}" type="slidenum">
              <a:rPr kumimoji="1" lang="ja-JP" altLang="en-US" smtClean="0"/>
              <a:t>3</a:t>
            </a:fld>
            <a:endParaRPr kumimoji="1" lang="ja-JP" altLang="en-US"/>
          </a:p>
        </p:txBody>
      </p:sp>
    </p:spTree>
    <p:extLst>
      <p:ext uri="{BB962C8B-B14F-4D97-AF65-F5344CB8AC3E}">
        <p14:creationId xmlns:p14="http://schemas.microsoft.com/office/powerpoint/2010/main" val="33939024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693586891"/>
              </p:ext>
            </p:extLst>
          </p:nvPr>
        </p:nvGraphicFramePr>
        <p:xfrm>
          <a:off x="380491" y="476672"/>
          <a:ext cx="9145017" cy="6048672"/>
        </p:xfrm>
        <a:graphic>
          <a:graphicData uri="http://schemas.openxmlformats.org/drawingml/2006/table">
            <a:tbl>
              <a:tblPr/>
              <a:tblGrid>
                <a:gridCol w="1390636">
                  <a:extLst>
                    <a:ext uri="{9D8B030D-6E8A-4147-A177-3AD203B41FA5}">
                      <a16:colId xmlns="" xmlns:a16="http://schemas.microsoft.com/office/drawing/2014/main" val="20001"/>
                    </a:ext>
                  </a:extLst>
                </a:gridCol>
                <a:gridCol w="7754381">
                  <a:extLst>
                    <a:ext uri="{9D8B030D-6E8A-4147-A177-3AD203B41FA5}">
                      <a16:colId xmlns="" xmlns:a16="http://schemas.microsoft.com/office/drawing/2014/main" val="20002"/>
                    </a:ext>
                  </a:extLst>
                </a:gridCol>
              </a:tblGrid>
              <a:tr h="459416">
                <a:tc>
                  <a:txBody>
                    <a:bodyPr/>
                    <a:lstStyle/>
                    <a:p>
                      <a:pPr marL="1270" algn="ctr">
                        <a:lnSpc>
                          <a:spcPts val="2200"/>
                        </a:lnSpc>
                        <a:spcAft>
                          <a:spcPts val="0"/>
                        </a:spcAft>
                      </a:pPr>
                      <a:r>
                        <a:rPr lang="ja-JP" altLang="en-US" sz="16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　　目 </a:t>
                      </a:r>
                      <a:endParaRPr lang="ja-JP" sz="16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lnSpc>
                          <a:spcPts val="2200"/>
                        </a:lnSpc>
                        <a:spcAft>
                          <a:spcPts val="0"/>
                        </a:spcAft>
                      </a:pPr>
                      <a:r>
                        <a:rPr lang="ja-JP" altLang="en-US" sz="16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内   　　　  　容　</a:t>
                      </a:r>
                      <a:r>
                        <a:rPr lang="en-US" altLang="ja-JP" sz="16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68104" marR="68104"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 xmlns:a16="http://schemas.microsoft.com/office/drawing/2014/main" val="10000"/>
                  </a:ext>
                </a:extLst>
              </a:tr>
              <a:tr h="1196768">
                <a:tc>
                  <a:txBody>
                    <a:bodyPr/>
                    <a:lstStyle/>
                    <a:p>
                      <a:pPr marL="1270" marR="0" indent="0" algn="ctr" defTabSz="1280160" rtl="0" eaLnBrk="1" fontAlgn="auto" latinLnBrk="0" hangingPunct="1">
                        <a:lnSpc>
                          <a:spcPts val="1700"/>
                        </a:lnSpc>
                        <a:spcBef>
                          <a:spcPts val="0"/>
                        </a:spcBef>
                        <a:spcAft>
                          <a:spcPts val="0"/>
                        </a:spcAft>
                        <a:buClrTx/>
                        <a:buSzTx/>
                        <a:buFontTx/>
                        <a:buNone/>
                        <a:tabLst/>
                        <a:defRPr/>
                      </a:pP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目　　的</a:t>
                      </a:r>
                      <a:endParaRPr lang="en-US"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marR="0" indent="0" algn="ctr" defTabSz="1280160" rtl="0" eaLnBrk="1" fontAlgn="auto" latinLnBrk="0" hangingPunct="1">
                        <a:lnSpc>
                          <a:spcPts val="1700"/>
                        </a:lnSpc>
                        <a:spcBef>
                          <a:spcPts val="0"/>
                        </a:spcBef>
                        <a:spcAft>
                          <a:spcPts val="0"/>
                        </a:spcAft>
                        <a:buClrTx/>
                        <a:buSzTx/>
                        <a:buFontTx/>
                        <a:buNone/>
                        <a:tabLst/>
                        <a:defRPr/>
                      </a:pP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sz="14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nSpc>
                          <a:spcPts val="300"/>
                        </a:lnSpc>
                      </a:pPr>
                      <a:endPar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豊かな人間性と高い知性を備え応用力や実践力に富む優れた人材の育成と真理の探究を使命とし、広い</a:t>
                      </a:r>
                      <a:endPar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分野の総合的な知識と高度な専門的学術を教授研究するとともに、都市を学問創造の場と</a:t>
                      </a: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捉え、</a:t>
                      </a:r>
                      <a:r>
                        <a:rPr kumimoji="1" lang="ja-JP"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社会の</a:t>
                      </a:r>
                      <a:endPar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諸問題に</a:t>
                      </a: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ついて</a:t>
                      </a:r>
                      <a:r>
                        <a:rPr kumimoji="1" lang="ja-JP"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英知を結集し、</a:t>
                      </a: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併せて</a:t>
                      </a:r>
                      <a:r>
                        <a:rPr kumimoji="1" lang="ja-JP"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地域・産業界との連携のもと高度な研究を推進し、その成果を社会</a:t>
                      </a:r>
                      <a:endPar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へ還元することにより、地域社会及び国際社会の発展に寄与するため、地方独立行政法人法に基づき、</a:t>
                      </a:r>
                      <a:endPar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大学及び高等専門学校を設置し、及び管理する</a:t>
                      </a:r>
                      <a:endParaRPr kumimoji="1" lang="en-US" altLang="ja-JP" sz="14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432048">
                <a:tc>
                  <a:txBody>
                    <a:bodyPr/>
                    <a:lstStyle/>
                    <a:p>
                      <a:pPr marL="1270" algn="ctr">
                        <a:lnSpc>
                          <a:spcPts val="1700"/>
                        </a:lnSpc>
                        <a:spcAft>
                          <a:spcPts val="0"/>
                        </a:spcAft>
                      </a:pP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　　称</a:t>
                      </a:r>
                      <a:endParaRPr lang="en-US"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ctr">
                        <a:lnSpc>
                          <a:spcPts val="1700"/>
                        </a:lnSpc>
                        <a:spcAft>
                          <a:spcPts val="0"/>
                        </a:spcAft>
                      </a:pP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sz="14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□公立大学法人大阪</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432048">
                <a:tc>
                  <a:txBody>
                    <a:bodyPr/>
                    <a:lstStyle/>
                    <a:p>
                      <a:pPr marL="1270" algn="ctr">
                        <a:lnSpc>
                          <a:spcPts val="1700"/>
                        </a:lnSpc>
                        <a:spcAft>
                          <a:spcPts val="0"/>
                        </a:spcAft>
                      </a:pP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設置大学等</a:t>
                      </a:r>
                      <a:endParaRPr lang="en-US"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ctr">
                        <a:lnSpc>
                          <a:spcPts val="1700"/>
                        </a:lnSpc>
                        <a:spcAft>
                          <a:spcPts val="0"/>
                        </a:spcAft>
                      </a:pP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l" defTabSz="914400" rtl="0" eaLnBrk="1" fontAlgn="auto" latinLnBrk="0" hangingPunct="1">
                        <a:lnSpc>
                          <a:spcPts val="1700"/>
                        </a:lnSpc>
                        <a:spcBef>
                          <a:spcPts val="0"/>
                        </a:spcBef>
                        <a:spcAft>
                          <a:spcPts val="0"/>
                        </a:spcAft>
                        <a:buClrTx/>
                        <a:buSzTx/>
                        <a:buFontTx/>
                        <a:buNone/>
                        <a:tabLst/>
                        <a:defRPr/>
                      </a:pPr>
                      <a:r>
                        <a:rPr lang="ja-JP" altLang="en-US" sz="1400" kern="100" dirty="0" smtClean="0">
                          <a:effectLst/>
                          <a:latin typeface="Meiryo UI" panose="020B0604030504040204" pitchFamily="50" charset="-128"/>
                          <a:ea typeface="Meiryo UI" panose="020B0604030504040204" pitchFamily="50" charset="-128"/>
                          <a:cs typeface="Meiryo UI" panose="020B0604030504040204" pitchFamily="50" charset="-128"/>
                        </a:rPr>
                        <a:t>□大阪府立大学、大阪市立大学、大阪府立大学工業高等専門学校</a:t>
                      </a:r>
                      <a:endPar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3"/>
                  </a:ext>
                </a:extLst>
              </a:tr>
              <a:tr h="432048">
                <a:tc>
                  <a:txBody>
                    <a:bodyPr/>
                    <a:lstStyle/>
                    <a:p>
                      <a:pPr marL="1270" algn="ctr">
                        <a:lnSpc>
                          <a:spcPts val="1700"/>
                        </a:lnSpc>
                        <a:spcAft>
                          <a:spcPts val="0"/>
                        </a:spcAft>
                      </a:pP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設立団体</a:t>
                      </a:r>
                      <a:endParaRPr lang="en-US"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ctr">
                        <a:lnSpc>
                          <a:spcPts val="1700"/>
                        </a:lnSpc>
                        <a:spcAft>
                          <a:spcPts val="0"/>
                        </a:spcAft>
                      </a:pP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sz="14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□大阪府及び大阪市</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4"/>
                  </a:ext>
                </a:extLst>
              </a:tr>
              <a:tr h="504056">
                <a:tc>
                  <a:txBody>
                    <a:bodyPr/>
                    <a:lstStyle/>
                    <a:p>
                      <a:pPr marL="1270" algn="ctr">
                        <a:lnSpc>
                          <a:spcPts val="1700"/>
                        </a:lnSpc>
                        <a:spcAft>
                          <a:spcPts val="0"/>
                        </a:spcAft>
                      </a:pP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事務所所在地（第</a:t>
                      </a:r>
                      <a:r>
                        <a:rPr lang="en-US"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altLang="ja-JP" sz="14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nSpc>
                          <a:spcPts val="1700"/>
                        </a:lnSpc>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□主たる事務所の所在地：大阪市</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600"/>
                        </a:lnSpc>
                        <a:spcBef>
                          <a:spcPts val="0"/>
                        </a:spcBef>
                        <a:spcAft>
                          <a:spcPts val="0"/>
                        </a:spcAft>
                        <a:buClrTx/>
                        <a:buSzTx/>
                        <a:buFontTx/>
                        <a:buNone/>
                        <a:tabLst/>
                        <a:defRPr/>
                      </a:pP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設立団体との連携や設置された大学の各キャンパスへのアクセスなどを考慮</a:t>
                      </a:r>
                      <a:endParaRPr lang="en-US" altLang="ja-JP" sz="14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5"/>
                  </a:ext>
                </a:extLst>
              </a:tr>
              <a:tr h="2592288">
                <a:tc>
                  <a:txBody>
                    <a:bodyPr/>
                    <a:lstStyle/>
                    <a:p>
                      <a:pPr marL="1270" algn="ctr">
                        <a:lnSpc>
                          <a:spcPts val="1700"/>
                        </a:lnSpc>
                        <a:spcAft>
                          <a:spcPts val="0"/>
                        </a:spcAft>
                      </a:pP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役　　員</a:t>
                      </a:r>
                      <a:endParaRPr lang="en-US"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l">
                        <a:lnSpc>
                          <a:spcPts val="1700"/>
                        </a:lnSpc>
                        <a:spcAft>
                          <a:spcPts val="0"/>
                        </a:spcAft>
                      </a:pP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ja-JP" altLang="en-US" sz="1400" b="1"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８</a:t>
                      </a: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en-US"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r">
                        <a:lnSpc>
                          <a:spcPts val="1700"/>
                        </a:lnSpc>
                        <a:spcAft>
                          <a:spcPts val="0"/>
                        </a:spcAft>
                      </a:pP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altLang="ja-JP" sz="14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nSpc>
                          <a:spcPts val="1700"/>
                        </a:lnSpc>
                      </a:pPr>
                      <a:endParaRPr kumimoji="1" lang="en-US" altLang="ja-JP" sz="14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kumimoji="1" lang="en-US" altLang="ja-JP" sz="14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kumimoji="1" lang="en-US" altLang="ja-JP" sz="14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kumimoji="1" lang="en-US" altLang="ja-JP" sz="14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kumimoji="1" lang="en-US" altLang="ja-JP" sz="14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kumimoji="1" lang="en-US" altLang="ja-JP" sz="14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kumimoji="1" lang="en-US" altLang="ja-JP" sz="14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kumimoji="1" lang="en-US" altLang="ja-JP" sz="14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4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700"/>
                        </a:lnSpc>
                        <a:spcBef>
                          <a:spcPts val="0"/>
                        </a:spcBef>
                        <a:spcAft>
                          <a:spcPts val="0"/>
                        </a:spcAft>
                        <a:buClrTx/>
                        <a:buSzTx/>
                        <a:buFontTx/>
                        <a:buNone/>
                        <a:tabLst/>
                        <a:defRPr/>
                      </a:pPr>
                      <a:r>
                        <a:rPr kumimoji="1" lang="en-US" altLang="ja-JP" sz="12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現在の役員定数　府立大学：理事長</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人、理事</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人以内、監事</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人以内</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市立大学：理事長</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人、副理事長</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人、理事</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人以内、監事</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人以内</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6"/>
                  </a:ext>
                </a:extLst>
              </a:tr>
            </a:tbl>
          </a:graphicData>
        </a:graphic>
      </p:graphicFrame>
      <p:sp>
        <p:nvSpPr>
          <p:cNvPr id="8" name="テキスト ボックス 7"/>
          <p:cNvSpPr txBox="1"/>
          <p:nvPr/>
        </p:nvSpPr>
        <p:spPr>
          <a:xfrm>
            <a:off x="0" y="3260"/>
            <a:ext cx="9906000" cy="369332"/>
          </a:xfrm>
          <a:prstGeom prst="rect">
            <a:avLst/>
          </a:prstGeom>
          <a:solidFill>
            <a:srgbClr val="002060"/>
          </a:solidFill>
        </p:spPr>
        <p:txBody>
          <a:bodyPr wrap="square" rtlCol="0">
            <a:spAutoFit/>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新法人の概要　＜「定款」記載事項（主なもの）①＞</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7401272" y="6381328"/>
            <a:ext cx="2311400" cy="365125"/>
          </a:xfrm>
        </p:spPr>
        <p:txBody>
          <a:bodyPr/>
          <a:lstStyle/>
          <a:p>
            <a:fld id="{8E470D5E-9B51-4A0D-8A03-524770BF7A28}" type="slidenum">
              <a:rPr kumimoji="1" lang="ja-JP" altLang="en-US" smtClean="0"/>
              <a:t>4</a:t>
            </a:fld>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2009466474"/>
              </p:ext>
            </p:extLst>
          </p:nvPr>
        </p:nvGraphicFramePr>
        <p:xfrm>
          <a:off x="1928664" y="4077072"/>
          <a:ext cx="7488832" cy="1826260"/>
        </p:xfrm>
        <a:graphic>
          <a:graphicData uri="http://schemas.openxmlformats.org/drawingml/2006/table">
            <a:tbl>
              <a:tblPr firstRow="1" bandRow="1">
                <a:tableStyleId>{5C22544A-7EE6-4342-B048-85BDC9FD1C3A}</a:tableStyleId>
              </a:tblPr>
              <a:tblGrid>
                <a:gridCol w="1013547"/>
                <a:gridCol w="1382879"/>
                <a:gridCol w="898660"/>
                <a:gridCol w="973548"/>
                <a:gridCol w="3220198"/>
              </a:tblGrid>
              <a:tr h="118110">
                <a:tc>
                  <a:txBody>
                    <a:bodyPr/>
                    <a:lstStyle/>
                    <a:p>
                      <a:pPr algn="l"/>
                      <a:endParaRPr lang="ja-JP" sz="1400" kern="100" dirty="0">
                        <a:effectLst/>
                        <a:latin typeface="Century"/>
                      </a:endParaRPr>
                    </a:p>
                  </a:txBody>
                  <a:tcPr anchor="ctr"/>
                </a:tc>
                <a:tc>
                  <a:txBody>
                    <a:bodyPr/>
                    <a:lstStyle/>
                    <a:p>
                      <a:pPr algn="ctr">
                        <a:lnSpc>
                          <a:spcPts val="1300"/>
                        </a:lnSpc>
                        <a:spcAft>
                          <a:spcPts val="0"/>
                        </a:spcAft>
                      </a:pPr>
                      <a:r>
                        <a:rPr lang="ja-JP" sz="1400" kern="1200" dirty="0">
                          <a:effectLst/>
                          <a:latin typeface="Meiryo UI" panose="020B0604030504040204" pitchFamily="50" charset="-128"/>
                          <a:ea typeface="Meiryo UI" panose="020B0604030504040204" pitchFamily="50" charset="-128"/>
                        </a:rPr>
                        <a:t>任命</a:t>
                      </a:r>
                      <a:endParaRPr lang="ja-JP" sz="1400" kern="100" dirty="0">
                        <a:effectLst/>
                        <a:latin typeface="Meiryo UI" panose="020B0604030504040204" pitchFamily="50" charset="-128"/>
                        <a:ea typeface="Meiryo UI" panose="020B0604030504040204" pitchFamily="50" charset="-128"/>
                        <a:cs typeface="Times New Roman"/>
                      </a:endParaRPr>
                    </a:p>
                  </a:txBody>
                  <a:tcPr anchor="ctr"/>
                </a:tc>
                <a:tc>
                  <a:txBody>
                    <a:bodyPr/>
                    <a:lstStyle/>
                    <a:p>
                      <a:pPr algn="ctr">
                        <a:lnSpc>
                          <a:spcPts val="1300"/>
                        </a:lnSpc>
                        <a:spcAft>
                          <a:spcPts val="0"/>
                        </a:spcAft>
                      </a:pPr>
                      <a:r>
                        <a:rPr lang="ja-JP" sz="1400" kern="1200" dirty="0">
                          <a:effectLst/>
                          <a:latin typeface="Meiryo UI" panose="020B0604030504040204" pitchFamily="50" charset="-128"/>
                          <a:ea typeface="Meiryo UI" panose="020B0604030504040204" pitchFamily="50" charset="-128"/>
                        </a:rPr>
                        <a:t>任期</a:t>
                      </a:r>
                      <a:endParaRPr lang="ja-JP" sz="1400" kern="100" dirty="0">
                        <a:effectLst/>
                        <a:latin typeface="Meiryo UI" panose="020B0604030504040204" pitchFamily="50" charset="-128"/>
                        <a:ea typeface="Meiryo UI" panose="020B0604030504040204" pitchFamily="50" charset="-128"/>
                        <a:cs typeface="Times New Roman"/>
                      </a:endParaRPr>
                    </a:p>
                  </a:txBody>
                  <a:tcPr anchor="ctr"/>
                </a:tc>
                <a:tc>
                  <a:txBody>
                    <a:bodyPr/>
                    <a:lstStyle/>
                    <a:p>
                      <a:pPr algn="ctr">
                        <a:lnSpc>
                          <a:spcPts val="1300"/>
                        </a:lnSpc>
                        <a:spcAft>
                          <a:spcPts val="0"/>
                        </a:spcAft>
                      </a:pPr>
                      <a:r>
                        <a:rPr lang="ja-JP" sz="1400" kern="1200" dirty="0">
                          <a:effectLst/>
                          <a:latin typeface="Meiryo UI" panose="020B0604030504040204" pitchFamily="50" charset="-128"/>
                          <a:ea typeface="Meiryo UI" panose="020B0604030504040204" pitchFamily="50" charset="-128"/>
                        </a:rPr>
                        <a:t>定数</a:t>
                      </a:r>
                      <a:endParaRPr lang="ja-JP" sz="1400" kern="100" dirty="0">
                        <a:effectLst/>
                        <a:latin typeface="Meiryo UI" panose="020B0604030504040204" pitchFamily="50" charset="-128"/>
                        <a:ea typeface="Meiryo UI" panose="020B0604030504040204" pitchFamily="50" charset="-128"/>
                        <a:cs typeface="Times New Roman"/>
                      </a:endParaRPr>
                    </a:p>
                  </a:txBody>
                  <a:tcPr anchor="ctr"/>
                </a:tc>
                <a:tc>
                  <a:txBody>
                    <a:bodyPr/>
                    <a:lstStyle/>
                    <a:p>
                      <a:pPr algn="ctr">
                        <a:lnSpc>
                          <a:spcPts val="1300"/>
                        </a:lnSpc>
                        <a:spcAft>
                          <a:spcPts val="0"/>
                        </a:spcAft>
                      </a:pPr>
                      <a:r>
                        <a:rPr lang="ja-JP" sz="1400" kern="1200" dirty="0">
                          <a:effectLst/>
                          <a:latin typeface="Meiryo UI" panose="020B0604030504040204" pitchFamily="50" charset="-128"/>
                          <a:ea typeface="Meiryo UI" panose="020B0604030504040204" pitchFamily="50" charset="-128"/>
                        </a:rPr>
                        <a:t>備考</a:t>
                      </a:r>
                      <a:endParaRPr lang="ja-JP" sz="1400" kern="100" dirty="0">
                        <a:effectLst/>
                        <a:latin typeface="Meiryo UI" panose="020B0604030504040204" pitchFamily="50" charset="-128"/>
                        <a:ea typeface="Meiryo UI" panose="020B0604030504040204" pitchFamily="50" charset="-128"/>
                        <a:cs typeface="Times New Roman"/>
                      </a:endParaRPr>
                    </a:p>
                  </a:txBody>
                  <a:tcPr anchor="ctr"/>
                </a:tc>
              </a:tr>
              <a:tr h="185420">
                <a:tc>
                  <a:txBody>
                    <a:bodyPr/>
                    <a:lstStyle/>
                    <a:p>
                      <a:pPr algn="l">
                        <a:lnSpc>
                          <a:spcPts val="1300"/>
                        </a:lnSpc>
                        <a:spcAft>
                          <a:spcPts val="0"/>
                        </a:spcAft>
                      </a:pPr>
                      <a:r>
                        <a:rPr lang="ja-JP" sz="1400" kern="1200" dirty="0">
                          <a:effectLst/>
                          <a:latin typeface="Meiryo UI" panose="020B0604030504040204" pitchFamily="50" charset="-128"/>
                          <a:ea typeface="Meiryo UI" panose="020B0604030504040204" pitchFamily="50" charset="-128"/>
                        </a:rPr>
                        <a:t>理事長</a:t>
                      </a:r>
                      <a:endParaRPr lang="ja-JP" sz="1400" kern="100" dirty="0">
                        <a:effectLst/>
                        <a:latin typeface="Meiryo UI" panose="020B0604030504040204" pitchFamily="50" charset="-128"/>
                        <a:ea typeface="Meiryo UI" panose="020B0604030504040204" pitchFamily="50" charset="-128"/>
                        <a:cs typeface="Times New Roman"/>
                      </a:endParaRPr>
                    </a:p>
                  </a:txBody>
                  <a:tcPr anchor="ctr"/>
                </a:tc>
                <a:tc>
                  <a:txBody>
                    <a:bodyPr/>
                    <a:lstStyle/>
                    <a:p>
                      <a:pPr algn="l">
                        <a:lnSpc>
                          <a:spcPts val="1300"/>
                        </a:lnSpc>
                        <a:spcAft>
                          <a:spcPts val="0"/>
                        </a:spcAft>
                      </a:pPr>
                      <a:r>
                        <a:rPr lang="ja-JP" sz="1400" kern="1200" dirty="0">
                          <a:effectLst/>
                          <a:latin typeface="Meiryo UI" panose="020B0604030504040204" pitchFamily="50" charset="-128"/>
                          <a:ea typeface="Meiryo UI" panose="020B0604030504040204" pitchFamily="50" charset="-128"/>
                        </a:rPr>
                        <a:t>設立団体の長</a:t>
                      </a:r>
                      <a:endParaRPr lang="ja-JP" sz="1400" kern="100" dirty="0">
                        <a:effectLst/>
                        <a:latin typeface="Meiryo UI" panose="020B0604030504040204" pitchFamily="50" charset="-128"/>
                        <a:ea typeface="Meiryo UI" panose="020B0604030504040204" pitchFamily="50" charset="-128"/>
                        <a:cs typeface="Times New Roman"/>
                      </a:endParaRPr>
                    </a:p>
                  </a:txBody>
                  <a:tcPr anchor="ctr"/>
                </a:tc>
                <a:tc>
                  <a:txBody>
                    <a:bodyPr/>
                    <a:lstStyle/>
                    <a:p>
                      <a:pPr algn="l">
                        <a:lnSpc>
                          <a:spcPts val="1300"/>
                        </a:lnSpc>
                        <a:spcAft>
                          <a:spcPts val="0"/>
                        </a:spcAft>
                      </a:pPr>
                      <a:r>
                        <a:rPr lang="en-US" sz="1400" kern="1200">
                          <a:effectLst/>
                          <a:latin typeface="Meiryo UI" panose="020B0604030504040204" pitchFamily="50" charset="-128"/>
                          <a:ea typeface="Meiryo UI" panose="020B0604030504040204" pitchFamily="50" charset="-128"/>
                        </a:rPr>
                        <a:t>4</a:t>
                      </a:r>
                      <a:r>
                        <a:rPr lang="ja-JP" sz="1400" kern="1200">
                          <a:effectLst/>
                          <a:latin typeface="Meiryo UI" panose="020B0604030504040204" pitchFamily="50" charset="-128"/>
                          <a:ea typeface="Meiryo UI" panose="020B0604030504040204" pitchFamily="50" charset="-128"/>
                        </a:rPr>
                        <a:t>年</a:t>
                      </a:r>
                      <a:endParaRPr lang="ja-JP" sz="1400" kern="100">
                        <a:effectLst/>
                        <a:latin typeface="Meiryo UI" panose="020B0604030504040204" pitchFamily="50" charset="-128"/>
                        <a:ea typeface="Meiryo UI" panose="020B0604030504040204" pitchFamily="50" charset="-128"/>
                        <a:cs typeface="Times New Roman"/>
                      </a:endParaRPr>
                    </a:p>
                  </a:txBody>
                  <a:tcPr anchor="ctr"/>
                </a:tc>
                <a:tc>
                  <a:txBody>
                    <a:bodyPr/>
                    <a:lstStyle/>
                    <a:p>
                      <a:pPr algn="l">
                        <a:lnSpc>
                          <a:spcPts val="1300"/>
                        </a:lnSpc>
                        <a:spcAft>
                          <a:spcPts val="0"/>
                        </a:spcAft>
                      </a:pPr>
                      <a:r>
                        <a:rPr lang="en-US" sz="1400" kern="1200">
                          <a:effectLst/>
                          <a:latin typeface="Meiryo UI" panose="020B0604030504040204" pitchFamily="50" charset="-128"/>
                          <a:ea typeface="Meiryo UI" panose="020B0604030504040204" pitchFamily="50" charset="-128"/>
                        </a:rPr>
                        <a:t>1</a:t>
                      </a:r>
                      <a:r>
                        <a:rPr lang="ja-JP" sz="1400" kern="1200">
                          <a:effectLst/>
                          <a:latin typeface="Meiryo UI" panose="020B0604030504040204" pitchFamily="50" charset="-128"/>
                          <a:ea typeface="Meiryo UI" panose="020B0604030504040204" pitchFamily="50" charset="-128"/>
                        </a:rPr>
                        <a:t>名</a:t>
                      </a:r>
                      <a:endParaRPr lang="ja-JP" sz="1400" kern="100">
                        <a:effectLst/>
                        <a:latin typeface="Meiryo UI" panose="020B0604030504040204" pitchFamily="50" charset="-128"/>
                        <a:ea typeface="Meiryo UI" panose="020B0604030504040204" pitchFamily="50" charset="-128"/>
                        <a:cs typeface="Times New Roman"/>
                      </a:endParaRPr>
                    </a:p>
                  </a:txBody>
                  <a:tcPr anchor="ctr"/>
                </a:tc>
                <a:tc>
                  <a:txBody>
                    <a:bodyPr/>
                    <a:lstStyle/>
                    <a:p>
                      <a:pPr algn="l">
                        <a:lnSpc>
                          <a:spcPts val="1300"/>
                        </a:lnSpc>
                        <a:spcAft>
                          <a:spcPts val="0"/>
                        </a:spcAft>
                      </a:pPr>
                      <a:r>
                        <a:rPr lang="ja-JP" sz="1400" kern="1200" dirty="0">
                          <a:effectLst/>
                          <a:latin typeface="Meiryo UI" panose="020B0604030504040204" pitchFamily="50" charset="-128"/>
                          <a:ea typeface="Meiryo UI" panose="020B0604030504040204" pitchFamily="50" charset="-128"/>
                        </a:rPr>
                        <a:t>法人理事長と大学学長を分離</a:t>
                      </a:r>
                      <a:endParaRPr lang="ja-JP" sz="1400" kern="100" dirty="0">
                        <a:effectLst/>
                        <a:latin typeface="Meiryo UI" panose="020B0604030504040204" pitchFamily="50" charset="-128"/>
                        <a:ea typeface="Meiryo UI" panose="020B0604030504040204" pitchFamily="50" charset="-128"/>
                        <a:cs typeface="Times New Roman"/>
                      </a:endParaRPr>
                    </a:p>
                  </a:txBody>
                  <a:tcPr anchor="ctr"/>
                </a:tc>
              </a:tr>
              <a:tr h="257810">
                <a:tc>
                  <a:txBody>
                    <a:bodyPr/>
                    <a:lstStyle/>
                    <a:p>
                      <a:pPr algn="l">
                        <a:lnSpc>
                          <a:spcPts val="1300"/>
                        </a:lnSpc>
                        <a:spcAft>
                          <a:spcPts val="0"/>
                        </a:spcAft>
                      </a:pPr>
                      <a:r>
                        <a:rPr lang="ja-JP" sz="1400" kern="1200" dirty="0">
                          <a:effectLst/>
                          <a:latin typeface="Meiryo UI" panose="020B0604030504040204" pitchFamily="50" charset="-128"/>
                          <a:ea typeface="Meiryo UI" panose="020B0604030504040204" pitchFamily="50" charset="-128"/>
                        </a:rPr>
                        <a:t>副理事長</a:t>
                      </a:r>
                      <a:endParaRPr lang="ja-JP" sz="1400" kern="100" dirty="0">
                        <a:effectLst/>
                        <a:latin typeface="Meiryo UI" panose="020B0604030504040204" pitchFamily="50" charset="-128"/>
                        <a:ea typeface="Meiryo UI" panose="020B0604030504040204" pitchFamily="50" charset="-128"/>
                        <a:cs typeface="Times New Roman"/>
                      </a:endParaRPr>
                    </a:p>
                  </a:txBody>
                  <a:tcPr anchor="ctr"/>
                </a:tc>
                <a:tc>
                  <a:txBody>
                    <a:bodyPr/>
                    <a:lstStyle/>
                    <a:p>
                      <a:pPr algn="l">
                        <a:lnSpc>
                          <a:spcPts val="1300"/>
                        </a:lnSpc>
                        <a:spcAft>
                          <a:spcPts val="0"/>
                        </a:spcAft>
                      </a:pPr>
                      <a:r>
                        <a:rPr lang="ja-JP" sz="1400" kern="1200" dirty="0">
                          <a:effectLst/>
                          <a:latin typeface="Meiryo UI" panose="020B0604030504040204" pitchFamily="50" charset="-128"/>
                          <a:ea typeface="Meiryo UI" panose="020B0604030504040204" pitchFamily="50" charset="-128"/>
                        </a:rPr>
                        <a:t>理事長</a:t>
                      </a:r>
                      <a:endParaRPr lang="ja-JP" sz="1400" kern="100" dirty="0">
                        <a:effectLst/>
                        <a:latin typeface="Meiryo UI" panose="020B0604030504040204" pitchFamily="50" charset="-128"/>
                        <a:ea typeface="Meiryo UI" panose="020B0604030504040204" pitchFamily="50" charset="-128"/>
                        <a:cs typeface="Times New Roman"/>
                      </a:endParaRPr>
                    </a:p>
                  </a:txBody>
                  <a:tcPr anchor="ctr"/>
                </a:tc>
                <a:tc>
                  <a:txBody>
                    <a:bodyPr/>
                    <a:lstStyle/>
                    <a:p>
                      <a:pPr algn="l">
                        <a:lnSpc>
                          <a:spcPts val="1300"/>
                        </a:lnSpc>
                        <a:spcAft>
                          <a:spcPts val="0"/>
                        </a:spcAft>
                      </a:pPr>
                      <a:r>
                        <a:rPr lang="en-US" sz="1400" kern="1200" dirty="0">
                          <a:effectLst/>
                          <a:latin typeface="Meiryo UI" panose="020B0604030504040204" pitchFamily="50" charset="-128"/>
                          <a:ea typeface="Meiryo UI" panose="020B0604030504040204" pitchFamily="50" charset="-128"/>
                        </a:rPr>
                        <a:t>2</a:t>
                      </a:r>
                      <a:r>
                        <a:rPr lang="ja-JP" sz="1400" kern="1200" dirty="0">
                          <a:effectLst/>
                          <a:latin typeface="Meiryo UI" panose="020B0604030504040204" pitchFamily="50" charset="-128"/>
                          <a:ea typeface="Meiryo UI" panose="020B0604030504040204" pitchFamily="50" charset="-128"/>
                        </a:rPr>
                        <a:t>年</a:t>
                      </a:r>
                      <a:r>
                        <a:rPr lang="ja-JP" sz="1400" kern="1200" dirty="0" smtClean="0">
                          <a:effectLst/>
                          <a:latin typeface="Meiryo UI" panose="020B0604030504040204" pitchFamily="50" charset="-128"/>
                          <a:ea typeface="Meiryo UI" panose="020B0604030504040204" pitchFamily="50" charset="-128"/>
                        </a:rPr>
                        <a:t>以上</a:t>
                      </a:r>
                      <a:endParaRPr lang="en-US" altLang="ja-JP" sz="1400" kern="1200" dirty="0" smtClean="0">
                        <a:effectLst/>
                        <a:latin typeface="Meiryo UI" panose="020B0604030504040204" pitchFamily="50" charset="-128"/>
                        <a:ea typeface="Meiryo UI" panose="020B0604030504040204" pitchFamily="50" charset="-128"/>
                      </a:endParaRPr>
                    </a:p>
                    <a:p>
                      <a:pPr algn="l">
                        <a:lnSpc>
                          <a:spcPts val="1300"/>
                        </a:lnSpc>
                        <a:spcAft>
                          <a:spcPts val="0"/>
                        </a:spcAft>
                      </a:pPr>
                      <a:r>
                        <a:rPr lang="en-US" sz="1400" kern="1200" dirty="0" smtClean="0">
                          <a:effectLst/>
                          <a:latin typeface="Meiryo UI" panose="020B0604030504040204" pitchFamily="50" charset="-128"/>
                          <a:ea typeface="Meiryo UI" panose="020B0604030504040204" pitchFamily="50" charset="-128"/>
                        </a:rPr>
                        <a:t>6</a:t>
                      </a:r>
                      <a:r>
                        <a:rPr lang="ja-JP" sz="1400" kern="1200" dirty="0">
                          <a:effectLst/>
                          <a:latin typeface="Meiryo UI" panose="020B0604030504040204" pitchFamily="50" charset="-128"/>
                          <a:ea typeface="Meiryo UI" panose="020B0604030504040204" pitchFamily="50" charset="-128"/>
                        </a:rPr>
                        <a:t>年以内</a:t>
                      </a:r>
                      <a:endParaRPr lang="ja-JP" sz="1400" kern="100" dirty="0">
                        <a:effectLst/>
                        <a:latin typeface="Meiryo UI" panose="020B0604030504040204" pitchFamily="50" charset="-128"/>
                        <a:ea typeface="Meiryo UI" panose="020B0604030504040204" pitchFamily="50" charset="-128"/>
                        <a:cs typeface="Times New Roman"/>
                      </a:endParaRPr>
                    </a:p>
                  </a:txBody>
                  <a:tcPr anchor="ctr"/>
                </a:tc>
                <a:tc>
                  <a:txBody>
                    <a:bodyPr/>
                    <a:lstStyle/>
                    <a:p>
                      <a:pPr algn="l">
                        <a:lnSpc>
                          <a:spcPts val="1300"/>
                        </a:lnSpc>
                        <a:spcAft>
                          <a:spcPts val="0"/>
                        </a:spcAft>
                      </a:pPr>
                      <a:r>
                        <a:rPr lang="en-US" sz="1400" kern="1200">
                          <a:effectLst/>
                          <a:latin typeface="Meiryo UI" panose="020B0604030504040204" pitchFamily="50" charset="-128"/>
                          <a:ea typeface="Meiryo UI" panose="020B0604030504040204" pitchFamily="50" charset="-128"/>
                        </a:rPr>
                        <a:t>2</a:t>
                      </a:r>
                      <a:r>
                        <a:rPr lang="ja-JP" sz="1400" kern="1200">
                          <a:effectLst/>
                          <a:latin typeface="Meiryo UI" panose="020B0604030504040204" pitchFamily="50" charset="-128"/>
                          <a:ea typeface="Meiryo UI" panose="020B0604030504040204" pitchFamily="50" charset="-128"/>
                        </a:rPr>
                        <a:t>名</a:t>
                      </a:r>
                      <a:endParaRPr lang="ja-JP" sz="1400" kern="100">
                        <a:effectLst/>
                        <a:latin typeface="Meiryo UI" panose="020B0604030504040204" pitchFamily="50" charset="-128"/>
                        <a:ea typeface="Meiryo UI" panose="020B0604030504040204" pitchFamily="50" charset="-128"/>
                        <a:cs typeface="Times New Roman"/>
                      </a:endParaRPr>
                    </a:p>
                  </a:txBody>
                  <a:tcPr anchor="ctr"/>
                </a:tc>
                <a:tc>
                  <a:txBody>
                    <a:bodyPr/>
                    <a:lstStyle/>
                    <a:p>
                      <a:pPr algn="l">
                        <a:lnSpc>
                          <a:spcPts val="1300"/>
                        </a:lnSpc>
                        <a:spcAft>
                          <a:spcPts val="0"/>
                        </a:spcAft>
                      </a:pPr>
                      <a:r>
                        <a:rPr lang="ja-JP" sz="1400" kern="1200" dirty="0">
                          <a:effectLst/>
                          <a:latin typeface="Meiryo UI" panose="020B0604030504040204" pitchFamily="50" charset="-128"/>
                          <a:ea typeface="Meiryo UI" panose="020B0604030504040204" pitchFamily="50" charset="-128"/>
                        </a:rPr>
                        <a:t>府大学長、市大学長が兼ねる</a:t>
                      </a:r>
                      <a:endParaRPr lang="ja-JP" sz="1400" kern="100" dirty="0">
                        <a:effectLst/>
                        <a:latin typeface="Meiryo UI" panose="020B0604030504040204" pitchFamily="50" charset="-128"/>
                        <a:ea typeface="Meiryo UI" panose="020B0604030504040204" pitchFamily="50" charset="-128"/>
                      </a:endParaRPr>
                    </a:p>
                    <a:p>
                      <a:pPr algn="l">
                        <a:lnSpc>
                          <a:spcPts val="1300"/>
                        </a:lnSpc>
                        <a:spcAft>
                          <a:spcPts val="0"/>
                        </a:spcAft>
                      </a:pPr>
                      <a:r>
                        <a:rPr lang="ja-JP" sz="1400" kern="1200" dirty="0">
                          <a:effectLst/>
                          <a:latin typeface="Meiryo UI" panose="020B0604030504040204" pitchFamily="50" charset="-128"/>
                          <a:ea typeface="Meiryo UI" panose="020B0604030504040204" pitchFamily="50" charset="-128"/>
                        </a:rPr>
                        <a:t>学長選考会議の選考に基づき任命</a:t>
                      </a:r>
                      <a:endParaRPr lang="ja-JP" sz="1400" kern="100" dirty="0">
                        <a:effectLst/>
                        <a:latin typeface="Meiryo UI" panose="020B0604030504040204" pitchFamily="50" charset="-128"/>
                        <a:ea typeface="Meiryo UI" panose="020B0604030504040204" pitchFamily="50" charset="-128"/>
                        <a:cs typeface="Times New Roman"/>
                      </a:endParaRPr>
                    </a:p>
                  </a:txBody>
                  <a:tcPr anchor="ctr"/>
                </a:tc>
              </a:tr>
              <a:tr h="306070">
                <a:tc>
                  <a:txBody>
                    <a:bodyPr/>
                    <a:lstStyle/>
                    <a:p>
                      <a:pPr algn="l">
                        <a:lnSpc>
                          <a:spcPts val="1300"/>
                        </a:lnSpc>
                        <a:spcAft>
                          <a:spcPts val="0"/>
                        </a:spcAft>
                      </a:pPr>
                      <a:r>
                        <a:rPr lang="ja-JP" sz="1400" kern="1200">
                          <a:effectLst/>
                          <a:latin typeface="Meiryo UI" panose="020B0604030504040204" pitchFamily="50" charset="-128"/>
                          <a:ea typeface="Meiryo UI" panose="020B0604030504040204" pitchFamily="50" charset="-128"/>
                        </a:rPr>
                        <a:t>理事</a:t>
                      </a:r>
                      <a:endParaRPr lang="ja-JP" sz="1400" kern="100">
                        <a:effectLst/>
                        <a:latin typeface="Meiryo UI" panose="020B0604030504040204" pitchFamily="50" charset="-128"/>
                        <a:ea typeface="Meiryo UI" panose="020B0604030504040204" pitchFamily="50" charset="-128"/>
                        <a:cs typeface="Times New Roman"/>
                      </a:endParaRPr>
                    </a:p>
                  </a:txBody>
                  <a:tcPr anchor="ctr"/>
                </a:tc>
                <a:tc>
                  <a:txBody>
                    <a:bodyPr/>
                    <a:lstStyle/>
                    <a:p>
                      <a:pPr algn="l">
                        <a:lnSpc>
                          <a:spcPts val="1300"/>
                        </a:lnSpc>
                        <a:spcAft>
                          <a:spcPts val="0"/>
                        </a:spcAft>
                      </a:pPr>
                      <a:r>
                        <a:rPr lang="ja-JP" sz="1400" kern="1200" dirty="0">
                          <a:effectLst/>
                          <a:latin typeface="Meiryo UI" panose="020B0604030504040204" pitchFamily="50" charset="-128"/>
                          <a:ea typeface="Meiryo UI" panose="020B0604030504040204" pitchFamily="50" charset="-128"/>
                        </a:rPr>
                        <a:t>理事長</a:t>
                      </a:r>
                      <a:endParaRPr lang="ja-JP" sz="1400" kern="100" dirty="0">
                        <a:effectLst/>
                        <a:latin typeface="Meiryo UI" panose="020B0604030504040204" pitchFamily="50" charset="-128"/>
                        <a:ea typeface="Meiryo UI" panose="020B0604030504040204" pitchFamily="50" charset="-128"/>
                        <a:cs typeface="Times New Roman"/>
                      </a:endParaRPr>
                    </a:p>
                  </a:txBody>
                  <a:tcPr anchor="ctr"/>
                </a:tc>
                <a:tc>
                  <a:txBody>
                    <a:bodyPr/>
                    <a:lstStyle/>
                    <a:p>
                      <a:pPr algn="l">
                        <a:lnSpc>
                          <a:spcPts val="1300"/>
                        </a:lnSpc>
                        <a:spcAft>
                          <a:spcPts val="0"/>
                        </a:spcAft>
                      </a:pPr>
                      <a:r>
                        <a:rPr lang="en-US" sz="1400" kern="1200" dirty="0">
                          <a:effectLst/>
                          <a:latin typeface="Meiryo UI" panose="020B0604030504040204" pitchFamily="50" charset="-128"/>
                          <a:ea typeface="Meiryo UI" panose="020B0604030504040204" pitchFamily="50" charset="-128"/>
                        </a:rPr>
                        <a:t>2</a:t>
                      </a:r>
                      <a:r>
                        <a:rPr lang="ja-JP" sz="1400" kern="1200" dirty="0">
                          <a:effectLst/>
                          <a:latin typeface="Meiryo UI" panose="020B0604030504040204" pitchFamily="50" charset="-128"/>
                          <a:ea typeface="Meiryo UI" panose="020B0604030504040204" pitchFamily="50" charset="-128"/>
                        </a:rPr>
                        <a:t>年</a:t>
                      </a:r>
                      <a:endParaRPr lang="ja-JP" sz="1400" kern="100" dirty="0">
                        <a:effectLst/>
                        <a:latin typeface="Meiryo UI" panose="020B0604030504040204" pitchFamily="50" charset="-128"/>
                        <a:ea typeface="Meiryo UI" panose="020B0604030504040204" pitchFamily="50" charset="-128"/>
                        <a:cs typeface="Times New Roman"/>
                      </a:endParaRPr>
                    </a:p>
                  </a:txBody>
                  <a:tcPr anchor="ctr"/>
                </a:tc>
                <a:tc>
                  <a:txBody>
                    <a:bodyPr/>
                    <a:lstStyle/>
                    <a:p>
                      <a:pPr algn="l">
                        <a:lnSpc>
                          <a:spcPts val="1300"/>
                        </a:lnSpc>
                        <a:spcAft>
                          <a:spcPts val="0"/>
                        </a:spcAft>
                      </a:pPr>
                      <a:r>
                        <a:rPr lang="en-US" sz="1400" kern="1200" dirty="0">
                          <a:effectLst/>
                          <a:latin typeface="Meiryo UI" panose="020B0604030504040204" pitchFamily="50" charset="-128"/>
                          <a:ea typeface="Meiryo UI" panose="020B0604030504040204" pitchFamily="50" charset="-128"/>
                        </a:rPr>
                        <a:t>7</a:t>
                      </a:r>
                      <a:r>
                        <a:rPr lang="ja-JP" sz="1400" kern="1200" dirty="0">
                          <a:effectLst/>
                          <a:latin typeface="Meiryo UI" panose="020B0604030504040204" pitchFamily="50" charset="-128"/>
                          <a:ea typeface="Meiryo UI" panose="020B0604030504040204" pitchFamily="50" charset="-128"/>
                        </a:rPr>
                        <a:t>名以内</a:t>
                      </a:r>
                      <a:endParaRPr lang="ja-JP" sz="1400" kern="100" dirty="0">
                        <a:effectLst/>
                        <a:latin typeface="Meiryo UI" panose="020B0604030504040204" pitchFamily="50" charset="-128"/>
                        <a:ea typeface="Meiryo UI" panose="020B0604030504040204" pitchFamily="50" charset="-128"/>
                        <a:cs typeface="Times New Roman"/>
                      </a:endParaRPr>
                    </a:p>
                  </a:txBody>
                  <a:tcPr anchor="ctr"/>
                </a:tc>
                <a:tc>
                  <a:txBody>
                    <a:bodyPr/>
                    <a:lstStyle/>
                    <a:p>
                      <a:pPr algn="l">
                        <a:lnSpc>
                          <a:spcPts val="1300"/>
                        </a:lnSpc>
                        <a:spcAft>
                          <a:spcPts val="0"/>
                        </a:spcAft>
                      </a:pPr>
                      <a:r>
                        <a:rPr lang="ja-JP" sz="1400" kern="100" dirty="0">
                          <a:effectLst/>
                          <a:latin typeface="Meiryo UI" panose="020B0604030504040204" pitchFamily="50" charset="-128"/>
                          <a:ea typeface="Meiryo UI" panose="020B0604030504040204" pitchFamily="50" charset="-128"/>
                        </a:rPr>
                        <a:t>１／３以上は法人の役員又は職員以外の者から任命</a:t>
                      </a:r>
                      <a:endParaRPr lang="ja-JP" sz="1400" kern="100" dirty="0">
                        <a:effectLst/>
                        <a:latin typeface="Meiryo UI" panose="020B0604030504040204" pitchFamily="50" charset="-128"/>
                        <a:ea typeface="Meiryo UI" panose="020B0604030504040204" pitchFamily="50" charset="-128"/>
                        <a:cs typeface="Times New Roman"/>
                      </a:endParaRPr>
                    </a:p>
                  </a:txBody>
                  <a:tcPr anchor="ctr"/>
                </a:tc>
              </a:tr>
              <a:tr h="195580">
                <a:tc>
                  <a:txBody>
                    <a:bodyPr/>
                    <a:lstStyle/>
                    <a:p>
                      <a:pPr algn="l">
                        <a:lnSpc>
                          <a:spcPts val="1300"/>
                        </a:lnSpc>
                        <a:spcAft>
                          <a:spcPts val="0"/>
                        </a:spcAft>
                      </a:pPr>
                      <a:r>
                        <a:rPr lang="ja-JP" sz="1400" kern="1200">
                          <a:effectLst/>
                          <a:latin typeface="Meiryo UI" panose="020B0604030504040204" pitchFamily="50" charset="-128"/>
                          <a:ea typeface="Meiryo UI" panose="020B0604030504040204" pitchFamily="50" charset="-128"/>
                        </a:rPr>
                        <a:t>監事</a:t>
                      </a:r>
                      <a:endParaRPr lang="ja-JP" sz="1400" kern="100">
                        <a:effectLst/>
                        <a:latin typeface="Meiryo UI" panose="020B0604030504040204" pitchFamily="50" charset="-128"/>
                        <a:ea typeface="Meiryo UI" panose="020B0604030504040204" pitchFamily="50" charset="-128"/>
                        <a:cs typeface="Times New Roman"/>
                      </a:endParaRPr>
                    </a:p>
                  </a:txBody>
                  <a:tcPr anchor="ctr"/>
                </a:tc>
                <a:tc>
                  <a:txBody>
                    <a:bodyPr/>
                    <a:lstStyle/>
                    <a:p>
                      <a:pPr algn="l">
                        <a:lnSpc>
                          <a:spcPts val="1300"/>
                        </a:lnSpc>
                        <a:spcAft>
                          <a:spcPts val="0"/>
                        </a:spcAft>
                      </a:pPr>
                      <a:r>
                        <a:rPr lang="ja-JP" sz="1400" kern="1200">
                          <a:effectLst/>
                          <a:latin typeface="Meiryo UI" panose="020B0604030504040204" pitchFamily="50" charset="-128"/>
                          <a:ea typeface="Meiryo UI" panose="020B0604030504040204" pitchFamily="50" charset="-128"/>
                        </a:rPr>
                        <a:t>設立団体の長</a:t>
                      </a:r>
                      <a:endParaRPr lang="ja-JP" sz="1400" kern="100">
                        <a:effectLst/>
                        <a:latin typeface="Meiryo UI" panose="020B0604030504040204" pitchFamily="50" charset="-128"/>
                        <a:ea typeface="Meiryo UI" panose="020B0604030504040204" pitchFamily="50" charset="-128"/>
                        <a:cs typeface="Times New Roman"/>
                      </a:endParaRPr>
                    </a:p>
                  </a:txBody>
                  <a:tcPr anchor="ctr"/>
                </a:tc>
                <a:tc>
                  <a:txBody>
                    <a:bodyPr/>
                    <a:lstStyle/>
                    <a:p>
                      <a:pPr algn="l">
                        <a:lnSpc>
                          <a:spcPts val="1300"/>
                        </a:lnSpc>
                        <a:spcAft>
                          <a:spcPts val="0"/>
                        </a:spcAft>
                      </a:pPr>
                      <a:r>
                        <a:rPr lang="en-US" sz="1400" kern="1200" dirty="0">
                          <a:effectLst/>
                          <a:latin typeface="Meiryo UI" panose="020B0604030504040204" pitchFamily="50" charset="-128"/>
                          <a:ea typeface="Meiryo UI" panose="020B0604030504040204" pitchFamily="50" charset="-128"/>
                        </a:rPr>
                        <a:t>4</a:t>
                      </a:r>
                      <a:r>
                        <a:rPr lang="ja-JP" sz="1400" kern="1200" dirty="0">
                          <a:effectLst/>
                          <a:latin typeface="Meiryo UI" panose="020B0604030504040204" pitchFamily="50" charset="-128"/>
                          <a:ea typeface="Meiryo UI" panose="020B0604030504040204" pitchFamily="50" charset="-128"/>
                        </a:rPr>
                        <a:t>年以内</a:t>
                      </a:r>
                      <a:r>
                        <a:rPr lang="en-US" sz="1400" kern="1200" dirty="0">
                          <a:effectLst/>
                          <a:latin typeface="Meiryo UI" panose="020B0604030504040204" pitchFamily="50" charset="-128"/>
                          <a:ea typeface="Meiryo UI" panose="020B0604030504040204" pitchFamily="50" charset="-128"/>
                        </a:rPr>
                        <a:t>(</a:t>
                      </a:r>
                      <a:r>
                        <a:rPr lang="ja-JP" sz="1400" kern="1200" dirty="0">
                          <a:effectLst/>
                          <a:latin typeface="Meiryo UI" panose="020B0604030504040204" pitchFamily="50" charset="-128"/>
                          <a:ea typeface="Meiryo UI" panose="020B0604030504040204" pitchFamily="50" charset="-128"/>
                        </a:rPr>
                        <a:t>※</a:t>
                      </a:r>
                      <a:r>
                        <a:rPr lang="en-US" sz="1400" kern="1200" dirty="0">
                          <a:effectLst/>
                          <a:latin typeface="Meiryo UI" panose="020B0604030504040204" pitchFamily="50" charset="-128"/>
                          <a:ea typeface="Meiryo UI" panose="020B0604030504040204" pitchFamily="50" charset="-128"/>
                        </a:rPr>
                        <a:t>)</a:t>
                      </a:r>
                      <a:endParaRPr lang="ja-JP" sz="1400" kern="100" dirty="0">
                        <a:effectLst/>
                        <a:latin typeface="Meiryo UI" panose="020B0604030504040204" pitchFamily="50" charset="-128"/>
                        <a:ea typeface="Meiryo UI" panose="020B0604030504040204" pitchFamily="50" charset="-128"/>
                        <a:cs typeface="Times New Roman"/>
                      </a:endParaRPr>
                    </a:p>
                  </a:txBody>
                  <a:tcPr anchor="ctr"/>
                </a:tc>
                <a:tc>
                  <a:txBody>
                    <a:bodyPr/>
                    <a:lstStyle/>
                    <a:p>
                      <a:pPr algn="l">
                        <a:lnSpc>
                          <a:spcPts val="1300"/>
                        </a:lnSpc>
                        <a:spcAft>
                          <a:spcPts val="0"/>
                        </a:spcAft>
                      </a:pPr>
                      <a:r>
                        <a:rPr lang="en-US" sz="1400" kern="1200" dirty="0">
                          <a:effectLst/>
                          <a:latin typeface="Meiryo UI" panose="020B0604030504040204" pitchFamily="50" charset="-128"/>
                          <a:ea typeface="Meiryo UI" panose="020B0604030504040204" pitchFamily="50" charset="-128"/>
                        </a:rPr>
                        <a:t>2</a:t>
                      </a:r>
                      <a:r>
                        <a:rPr lang="ja-JP" sz="1400" kern="1200" dirty="0">
                          <a:effectLst/>
                          <a:latin typeface="Meiryo UI" panose="020B0604030504040204" pitchFamily="50" charset="-128"/>
                          <a:ea typeface="Meiryo UI" panose="020B0604030504040204" pitchFamily="50" charset="-128"/>
                        </a:rPr>
                        <a:t>名以内</a:t>
                      </a:r>
                      <a:endParaRPr lang="ja-JP" sz="1400" kern="100" dirty="0">
                        <a:effectLst/>
                        <a:latin typeface="Meiryo UI" panose="020B0604030504040204" pitchFamily="50" charset="-128"/>
                        <a:ea typeface="Meiryo UI" panose="020B0604030504040204" pitchFamily="50" charset="-128"/>
                        <a:cs typeface="Times New Roman"/>
                      </a:endParaRPr>
                    </a:p>
                  </a:txBody>
                  <a:tcPr anchor="ctr"/>
                </a:tc>
                <a:tc>
                  <a:txBody>
                    <a:bodyPr/>
                    <a:lstStyle/>
                    <a:p>
                      <a:pPr marL="152400" indent="-152400" algn="l">
                        <a:lnSpc>
                          <a:spcPts val="1300"/>
                        </a:lnSpc>
                        <a:spcAft>
                          <a:spcPts val="0"/>
                        </a:spcAft>
                      </a:pPr>
                      <a:r>
                        <a:rPr lang="ja-JP" sz="1200" kern="0" dirty="0">
                          <a:effectLst/>
                          <a:latin typeface="Meiryo UI" panose="020B0604030504040204" pitchFamily="50" charset="-128"/>
                          <a:ea typeface="Meiryo UI" panose="020B0604030504040204" pitchFamily="50" charset="-128"/>
                        </a:rPr>
                        <a:t>※最終の事業年度の財務諸表の承認日まで</a:t>
                      </a:r>
                      <a:endParaRPr lang="ja-JP" sz="1200" kern="100" dirty="0">
                        <a:effectLst/>
                        <a:latin typeface="Meiryo UI" panose="020B0604030504040204" pitchFamily="50" charset="-128"/>
                        <a:ea typeface="Meiryo UI" panose="020B0604030504040204" pitchFamily="50" charset="-128"/>
                        <a:cs typeface="Times New Roman"/>
                      </a:endParaRPr>
                    </a:p>
                  </a:txBody>
                  <a:tcPr anchor="ctr"/>
                </a:tc>
              </a:tr>
            </a:tbl>
          </a:graphicData>
        </a:graphic>
      </p:graphicFrame>
    </p:spTree>
    <p:extLst>
      <p:ext uri="{BB962C8B-B14F-4D97-AF65-F5344CB8AC3E}">
        <p14:creationId xmlns:p14="http://schemas.microsoft.com/office/powerpoint/2010/main" val="30339019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824689540"/>
              </p:ext>
            </p:extLst>
          </p:nvPr>
        </p:nvGraphicFramePr>
        <p:xfrm>
          <a:off x="272480" y="692696"/>
          <a:ext cx="9217024" cy="3744416"/>
        </p:xfrm>
        <a:graphic>
          <a:graphicData uri="http://schemas.openxmlformats.org/drawingml/2006/table">
            <a:tbl>
              <a:tblPr/>
              <a:tblGrid>
                <a:gridCol w="1401586">
                  <a:extLst>
                    <a:ext uri="{9D8B030D-6E8A-4147-A177-3AD203B41FA5}">
                      <a16:colId xmlns="" xmlns:a16="http://schemas.microsoft.com/office/drawing/2014/main" val="20001"/>
                    </a:ext>
                  </a:extLst>
                </a:gridCol>
                <a:gridCol w="7815438">
                  <a:extLst>
                    <a:ext uri="{9D8B030D-6E8A-4147-A177-3AD203B41FA5}">
                      <a16:colId xmlns="" xmlns:a16="http://schemas.microsoft.com/office/drawing/2014/main" val="20002"/>
                    </a:ext>
                  </a:extLst>
                </a:gridCol>
              </a:tblGrid>
              <a:tr h="1080120">
                <a:tc>
                  <a:txBody>
                    <a:bodyPr/>
                    <a:lstStyle/>
                    <a:p>
                      <a:pPr marL="1270" algn="ctr">
                        <a:lnSpc>
                          <a:spcPts val="1700"/>
                        </a:lnSpc>
                        <a:spcAft>
                          <a:spcPts val="0"/>
                        </a:spcAft>
                      </a:pP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経営審議会</a:t>
                      </a:r>
                      <a:endParaRPr lang="en-US"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ctr">
                        <a:lnSpc>
                          <a:spcPts val="1700"/>
                        </a:lnSpc>
                        <a:spcAft>
                          <a:spcPts val="0"/>
                        </a:spcAft>
                      </a:pP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a:t>
                      </a: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□法人の経営に関する重要事項を審議するため経営審議会を置く</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構成員：理事長、副理事長、理事長が指名する理事、</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大学に関する有識者（法人の役員・職員以外の者）</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学外委員は総数の</a:t>
                      </a:r>
                      <a:r>
                        <a:rPr kumimoji="1" lang="en-US" altLang="ja-JP" sz="14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分の１以上</a:t>
                      </a:r>
                      <a:endParaRPr kumimoji="1" lang="en-US" altLang="ja-JP" sz="14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3"/>
                  </a:ext>
                </a:extLst>
              </a:tr>
              <a:tr h="1355427">
                <a:tc>
                  <a:txBody>
                    <a:bodyPr/>
                    <a:lstStyle/>
                    <a:p>
                      <a:pPr marL="1270" algn="ctr">
                        <a:lnSpc>
                          <a:spcPts val="1700"/>
                        </a:lnSpc>
                        <a:spcAft>
                          <a:spcPts val="0"/>
                        </a:spcAft>
                      </a:pPr>
                      <a:r>
                        <a:rPr lang="ja-JP" altLang="en-US" sz="13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教育研究審議会</a:t>
                      </a:r>
                      <a:endParaRPr lang="en-US" altLang="ja-JP" sz="13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ctr">
                        <a:lnSpc>
                          <a:spcPts val="1700"/>
                        </a:lnSpc>
                        <a:spcAft>
                          <a:spcPts val="0"/>
                        </a:spcAft>
                      </a:pP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□大阪府立大学、大阪市立大学ごとに、教育研究に関する重要事項を審議するため教育研究審議会を</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置く</a:t>
                      </a:r>
                    </a:p>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構成員：学長、副学長、学長が指名する理事、教育研究上重要な組織の長、学長が指名する職員、</a:t>
                      </a:r>
                    </a:p>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大学の教育研究に関する有識者（法人の役員・職員以外の者）</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学外委員の数は４人以上</a:t>
                      </a: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4"/>
                  </a:ext>
                </a:extLst>
              </a:tr>
              <a:tr h="617981">
                <a:tc>
                  <a:txBody>
                    <a:bodyPr/>
                    <a:lstStyle/>
                    <a:p>
                      <a:pPr marL="1270" algn="ctr">
                        <a:lnSpc>
                          <a:spcPts val="1700"/>
                        </a:lnSpc>
                        <a:spcAft>
                          <a:spcPts val="0"/>
                        </a:spcAft>
                      </a:pP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資本金</a:t>
                      </a:r>
                      <a:endParaRPr lang="en-US"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270" algn="ctr">
                        <a:lnSpc>
                          <a:spcPts val="1700"/>
                        </a:lnSpc>
                        <a:spcAft>
                          <a:spcPts val="0"/>
                        </a:spcAft>
                      </a:pP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a:t>
                      </a:r>
                      <a:r>
                        <a:rPr lang="ja-JP" altLang="en-US"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a:t>
                      </a:r>
                      <a:endParaRPr lang="ja-JP"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n-cs"/>
                        </a:rPr>
                        <a:t>□</a:t>
                      </a:r>
                      <a:r>
                        <a:rPr kumimoji="1" lang="ja-JP" altLang="ja-JP" sz="1400" kern="1200" dirty="0" smtClean="0">
                          <a:solidFill>
                            <a:schemeClr val="tx1"/>
                          </a:solidFill>
                          <a:effectLst/>
                          <a:latin typeface="Meiryo UI" panose="020B0604030504040204" pitchFamily="50" charset="-128"/>
                          <a:ea typeface="Meiryo UI" panose="020B0604030504040204" pitchFamily="50" charset="-128"/>
                          <a:cs typeface="+mn-cs"/>
                        </a:rPr>
                        <a:t>大阪府・大阪市が現法人に出資している資産の評価額合計</a:t>
                      </a: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90888">
                <a:tc>
                  <a:txBody>
                    <a:bodyPr/>
                    <a:lstStyle/>
                    <a:p>
                      <a:pPr marL="1270" algn="ctr">
                        <a:lnSpc>
                          <a:spcPts val="1700"/>
                        </a:lnSpc>
                        <a:spcAft>
                          <a:spcPts val="0"/>
                        </a:spcAft>
                      </a:pP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施行期日</a:t>
                      </a:r>
                      <a:endParaRPr lang="ja-JP" altLang="ja-JP" sz="14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400" kern="1200" dirty="0" smtClean="0">
                          <a:solidFill>
                            <a:schemeClr val="tx1"/>
                          </a:solidFill>
                          <a:effectLst/>
                          <a:latin typeface="Meiryo UI" panose="020B0604030504040204" pitchFamily="50" charset="-128"/>
                          <a:ea typeface="Meiryo UI" panose="020B0604030504040204" pitchFamily="50" charset="-128"/>
                          <a:cs typeface="+mn-cs"/>
                        </a:rPr>
                        <a:t>法人成立の日から施行（平成３１年４月１日予定）</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5"/>
                  </a:ext>
                </a:extLst>
              </a:tr>
            </a:tbl>
          </a:graphicData>
        </a:graphic>
      </p:graphicFrame>
      <p:sp>
        <p:nvSpPr>
          <p:cNvPr id="8" name="テキスト ボックス 7"/>
          <p:cNvSpPr txBox="1"/>
          <p:nvPr/>
        </p:nvSpPr>
        <p:spPr>
          <a:xfrm>
            <a:off x="0" y="3260"/>
            <a:ext cx="9906000" cy="369332"/>
          </a:xfrm>
          <a:prstGeom prst="rect">
            <a:avLst/>
          </a:prstGeom>
          <a:solidFill>
            <a:srgbClr val="002060"/>
          </a:solidFill>
        </p:spPr>
        <p:txBody>
          <a:bodyPr wrap="square" rtlCol="0">
            <a:spAutoFit/>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新法人の概要　＜「定款」記載事項（主なもの）②＞</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7401272" y="6381328"/>
            <a:ext cx="2311400" cy="365125"/>
          </a:xfrm>
        </p:spPr>
        <p:txBody>
          <a:bodyPr/>
          <a:lstStyle/>
          <a:p>
            <a:fld id="{8E470D5E-9B51-4A0D-8A03-524770BF7A28}" type="slidenum">
              <a:rPr kumimoji="1" lang="ja-JP" altLang="en-US" smtClean="0"/>
              <a:t>5</a:t>
            </a:fld>
            <a:endParaRPr kumimoji="1" lang="ja-JP" altLang="en-US" dirty="0"/>
          </a:p>
        </p:txBody>
      </p:sp>
    </p:spTree>
    <p:extLst>
      <p:ext uri="{BB962C8B-B14F-4D97-AF65-F5344CB8AC3E}">
        <p14:creationId xmlns:p14="http://schemas.microsoft.com/office/powerpoint/2010/main" val="2849643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3260"/>
            <a:ext cx="9906000" cy="369332"/>
          </a:xfrm>
          <a:prstGeom prst="rect">
            <a:avLst/>
          </a:prstGeom>
          <a:solidFill>
            <a:srgbClr val="002060"/>
          </a:solidFill>
        </p:spPr>
        <p:txBody>
          <a:bodyPr wrap="square" rtlCol="0">
            <a:spAutoFit/>
          </a:bodyPr>
          <a:lstStyle/>
          <a:p>
            <a:pPr algn="ctr"/>
            <a:r>
              <a:rPr lang="ja-JP" altLang="en-US" b="1" dirty="0" err="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ー</a:t>
            </a:r>
            <a:r>
              <a:rPr lang="ja-JP" altLang="en-US" b="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新法人</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の意思決定体制</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（イメージ図）</a:t>
            </a:r>
            <a:r>
              <a:rPr lang="ja-JP" altLang="en-US" sz="1600" b="1" dirty="0" err="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ー</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2300365" y="654998"/>
            <a:ext cx="4884884" cy="2407133"/>
          </a:xfrm>
          <a:prstGeom prst="roundRect">
            <a:avLst>
              <a:gd name="adj" fmla="val 5328"/>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法人運営の重要事項に関する審議・議決</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審議・議決事項</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・中期目標に係る意見、中期計画・年度計画に関する事項</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・法</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の規定</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による設立団体の長の認可・承認に関する事項</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・予算の作成・執行、決算に関する事項</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・重要な組織の設置・廃止に関する事項　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構成員</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理事長、副理事長、理事、監事　＊監事は議決権は</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無し</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角丸四角形 76"/>
          <p:cNvSpPr/>
          <p:nvPr/>
        </p:nvSpPr>
        <p:spPr>
          <a:xfrm>
            <a:off x="128464" y="3508391"/>
            <a:ext cx="4770531" cy="3088961"/>
          </a:xfrm>
          <a:prstGeom prst="roundRect">
            <a:avLst>
              <a:gd name="adj" fmla="val 6730"/>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●法人の経営に関する重要事項の審議</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審議事項</a:t>
            </a:r>
            <a:r>
              <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・中期目標に係る意見、中期計画・年度計画に関する事項</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　　</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経営に関するもの</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・知事・市長の認可･承認に関する事項</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法人経営に関するもの</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・学則、会計規程等経営に係る重要な規程の制定・改廃</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・予算の作成・執行、決算に関する事項</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・組織・運営の状況について自ら行う点検・評価に関する事項など</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構成員</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理事長、副理事長、理事長が指名する理事</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大学に関する有識者</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（法人の役員・職員以外の者）</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二等辺三角形 85"/>
          <p:cNvSpPr/>
          <p:nvPr/>
        </p:nvSpPr>
        <p:spPr>
          <a:xfrm>
            <a:off x="7306369" y="4579108"/>
            <a:ext cx="505593" cy="100655"/>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4" name="角丸四角形 93"/>
          <p:cNvSpPr/>
          <p:nvPr/>
        </p:nvSpPr>
        <p:spPr>
          <a:xfrm>
            <a:off x="5025008" y="3508392"/>
            <a:ext cx="4752528" cy="3088960"/>
          </a:xfrm>
          <a:prstGeom prst="roundRect">
            <a:avLst>
              <a:gd name="adj" fmla="val 5954"/>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●大学の教育研究に関する重要事項を審議</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審議事項</a:t>
            </a:r>
            <a:r>
              <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・中期目標に係る</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意見、中期計画・年度計画に関する事項</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　　　</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研究に関するもの</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・知事・市長の</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認可･承認に関する</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事項</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教育研究に関するもの</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・学則等、教育研究に係る重要な規程の制定・改廃</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・教員の人事に関する方針・基準に関する事項</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・教育課程の編成に関する方針に関する事項　など</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構成員</a:t>
            </a:r>
            <a:r>
              <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学長、副学長、学長が指名する理事、</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教育研究上重要な組織の長、学長が指名する職員</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大学の教育研究に関する有識者</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（法人の役員・職員以外の者）</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角丸四角形 54"/>
          <p:cNvSpPr/>
          <p:nvPr/>
        </p:nvSpPr>
        <p:spPr>
          <a:xfrm>
            <a:off x="3597711" y="501109"/>
            <a:ext cx="2710577" cy="307777"/>
          </a:xfrm>
          <a:prstGeom prst="round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役員会</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43"/>
          <p:cNvSpPr/>
          <p:nvPr/>
        </p:nvSpPr>
        <p:spPr>
          <a:xfrm>
            <a:off x="690487" y="1777874"/>
            <a:ext cx="936103" cy="580382"/>
          </a:xfrm>
          <a:prstGeom prst="roundRect">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監事</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右矢印 2"/>
          <p:cNvSpPr/>
          <p:nvPr/>
        </p:nvSpPr>
        <p:spPr>
          <a:xfrm>
            <a:off x="1626590" y="1858564"/>
            <a:ext cx="614518" cy="4264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a:off x="4898995" y="3062131"/>
            <a:ext cx="0" cy="198386"/>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2555722" y="3260543"/>
            <a:ext cx="4750647" cy="409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2544886" y="3264635"/>
            <a:ext cx="0" cy="17973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7306369" y="3260517"/>
            <a:ext cx="0" cy="18385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724703" y="2467010"/>
            <a:ext cx="1607368" cy="430887"/>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・法人業務の監査</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・役員会に対して意見</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a:xfrm>
            <a:off x="8549492" y="6376243"/>
            <a:ext cx="1228044" cy="365125"/>
          </a:xfrm>
        </p:spPr>
        <p:txBody>
          <a:bodyPr/>
          <a:lstStyle/>
          <a:p>
            <a:fld id="{8E470D5E-9B51-4A0D-8A03-524770BF7A28}" type="slidenum">
              <a:rPr lang="ja-JP" altLang="en-US" smtClean="0"/>
              <a:pPr/>
              <a:t>6</a:t>
            </a:fld>
            <a:endParaRPr lang="ja-JP" altLang="en-US" dirty="0"/>
          </a:p>
        </p:txBody>
      </p:sp>
      <p:sp>
        <p:nvSpPr>
          <p:cNvPr id="57" name="角丸四角形 56"/>
          <p:cNvSpPr/>
          <p:nvPr/>
        </p:nvSpPr>
        <p:spPr>
          <a:xfrm>
            <a:off x="1200433" y="3354504"/>
            <a:ext cx="2710577" cy="307777"/>
          </a:xfrm>
          <a:prstGeom prst="round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経営審議会</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5761378" y="3354504"/>
            <a:ext cx="3096344" cy="307777"/>
          </a:xfrm>
          <a:prstGeom prst="roundRect">
            <a:avLst/>
          </a:prstGeom>
          <a:solidFill>
            <a:srgbClr val="9848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教育研究審議会　＊大学毎に設置</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796311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3158801" y="913566"/>
            <a:ext cx="3744416" cy="1800200"/>
          </a:xfrm>
          <a:prstGeom prst="roundRect">
            <a:avLst/>
          </a:prstGeom>
          <a:noFill/>
          <a:ln w="38100">
            <a:solidFill>
              <a:schemeClr val="tx2">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endParaRPr>
          </a:p>
        </p:txBody>
      </p:sp>
      <p:sp>
        <p:nvSpPr>
          <p:cNvPr id="4" name="角丸四角形 3"/>
          <p:cNvSpPr/>
          <p:nvPr/>
        </p:nvSpPr>
        <p:spPr>
          <a:xfrm>
            <a:off x="2534731" y="1341509"/>
            <a:ext cx="1014113" cy="936104"/>
          </a:xfrm>
          <a:prstGeom prst="round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大阪府</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91675" y="1345614"/>
            <a:ext cx="936104" cy="931999"/>
          </a:xfrm>
          <a:prstGeom prst="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778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府議会</a:t>
            </a:r>
          </a:p>
        </p:txBody>
      </p:sp>
      <p:sp>
        <p:nvSpPr>
          <p:cNvPr id="8" name="角丸四角形 7"/>
          <p:cNvSpPr/>
          <p:nvPr/>
        </p:nvSpPr>
        <p:spPr>
          <a:xfrm>
            <a:off x="6357156" y="1345614"/>
            <a:ext cx="1014113" cy="936104"/>
          </a:xfrm>
          <a:prstGeom prst="round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大阪市</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正方形/長方形 8"/>
          <p:cNvSpPr/>
          <p:nvPr/>
        </p:nvSpPr>
        <p:spPr>
          <a:xfrm>
            <a:off x="8764512" y="1345047"/>
            <a:ext cx="936104" cy="936104"/>
          </a:xfrm>
          <a:prstGeom prst="rect">
            <a:avLst/>
          </a:prstGeom>
          <a:pattFill prst="pct80">
            <a:fgClr>
              <a:srgbClr val="FFC000"/>
            </a:fgClr>
            <a:bgClr>
              <a:schemeClr val="bg1"/>
            </a:bgClr>
          </a:pattFill>
          <a:ln>
            <a:solidFill>
              <a:schemeClr val="tx1"/>
            </a:solidFill>
          </a:ln>
          <a:effectLst/>
          <a:scene3d>
            <a:camera prst="orthographicFront"/>
            <a:lightRig rig="threePt" dir="t"/>
          </a:scene3d>
          <a:sp3d extrusionH="76200" prstMaterial="metal">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dirty="0">
                <a:solidFill>
                  <a:schemeClr val="tx1"/>
                </a:solidFill>
                <a:latin typeface="HG丸ｺﾞｼｯｸM-PRO" panose="020F0600000000000000" pitchFamily="50" charset="-128"/>
                <a:ea typeface="HG丸ｺﾞｼｯｸM-PRO" panose="020F0600000000000000" pitchFamily="50" charset="-128"/>
              </a:rPr>
              <a:t>市</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会</a:t>
            </a:r>
          </a:p>
        </p:txBody>
      </p:sp>
      <p:sp>
        <p:nvSpPr>
          <p:cNvPr id="11" name="正方形/長方形 10"/>
          <p:cNvSpPr/>
          <p:nvPr/>
        </p:nvSpPr>
        <p:spPr>
          <a:xfrm>
            <a:off x="3788187" y="476672"/>
            <a:ext cx="2329626" cy="806595"/>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600" b="1" dirty="0" smtClean="0">
                <a:solidFill>
                  <a:schemeClr val="bg1"/>
                </a:solidFill>
                <a:latin typeface="HG丸ｺﾞｼｯｸM-PRO" panose="020F0600000000000000" pitchFamily="50" charset="-128"/>
                <a:ea typeface="HG丸ｺﾞｼｯｸM-PRO" panose="020F0600000000000000" pitchFamily="50" charset="-128"/>
              </a:rPr>
              <a:t>大阪府市公立大学法人大阪評価委員会</a:t>
            </a:r>
            <a:endParaRPr kumimoji="1" lang="en-US" altLang="ja-JP" sz="1600" b="1" dirty="0" smtClean="0">
              <a:solidFill>
                <a:schemeClr val="bg1"/>
              </a:solidFill>
              <a:latin typeface="HG丸ｺﾞｼｯｸM-PRO" panose="020F0600000000000000" pitchFamily="50" charset="-128"/>
              <a:ea typeface="HG丸ｺﾞｼｯｸM-PRO" panose="020F0600000000000000" pitchFamily="50" charset="-128"/>
            </a:endParaRPr>
          </a:p>
          <a:p>
            <a:pPr algn="ctr"/>
            <a:r>
              <a:rPr lang="ja-JP" altLang="en-US" sz="1200" dirty="0" smtClean="0">
                <a:solidFill>
                  <a:schemeClr val="bg1"/>
                </a:solidFill>
                <a:latin typeface="HG丸ｺﾞｼｯｸM-PRO" panose="020F0600000000000000" pitchFamily="50" charset="-128"/>
                <a:ea typeface="HG丸ｺﾞｼｯｸM-PRO" panose="020F0600000000000000" pitchFamily="50" charset="-128"/>
              </a:rPr>
              <a:t>（共同設置）</a:t>
            </a:r>
            <a:endParaRPr kumimoji="1" lang="ja-JP" altLang="en-US" sz="1200" dirty="0" smtClean="0">
              <a:solidFill>
                <a:schemeClr val="bg1"/>
              </a:solidFill>
              <a:latin typeface="HG丸ｺﾞｼｯｸM-PRO" panose="020F0600000000000000" pitchFamily="50" charset="-128"/>
              <a:ea typeface="HG丸ｺﾞｼｯｸM-PRO" panose="020F0600000000000000" pitchFamily="50" charset="-128"/>
            </a:endParaRPr>
          </a:p>
        </p:txBody>
      </p:sp>
      <p:cxnSp>
        <p:nvCxnSpPr>
          <p:cNvPr id="14" name="直線矢印コネクタ 13"/>
          <p:cNvCxnSpPr/>
          <p:nvPr/>
        </p:nvCxnSpPr>
        <p:spPr>
          <a:xfrm flipV="1">
            <a:off x="4640965" y="1341509"/>
            <a:ext cx="0" cy="86409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V="1">
            <a:off x="5343043" y="1345614"/>
            <a:ext cx="0" cy="864096"/>
          </a:xfrm>
          <a:prstGeom prst="straightConnector1">
            <a:avLst/>
          </a:prstGeom>
          <a:ln w="381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4161564" y="1417622"/>
            <a:ext cx="369332" cy="864096"/>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意見聴取</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5421052" y="1525634"/>
            <a:ext cx="400110" cy="468052"/>
          </a:xfrm>
          <a:prstGeom prst="rect">
            <a:avLst/>
          </a:prstGeom>
          <a:noFill/>
        </p:spPr>
        <p:txBody>
          <a:bodyPr vert="eaVert" wrap="square" rtlCol="0" anchor="ctr" anchorCtr="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意見</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18" name="下矢印 17"/>
          <p:cNvSpPr/>
          <p:nvPr/>
        </p:nvSpPr>
        <p:spPr>
          <a:xfrm>
            <a:off x="4328931" y="4657982"/>
            <a:ext cx="1274876" cy="507784"/>
          </a:xfrm>
          <a:prstGeom prst="downArrow">
            <a:avLst>
              <a:gd name="adj1" fmla="val 50000"/>
              <a:gd name="adj2" fmla="val 54053"/>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smtClean="0">
              <a:solidFill>
                <a:schemeClr val="tx1"/>
              </a:solidFill>
            </a:endParaRPr>
          </a:p>
        </p:txBody>
      </p:sp>
      <p:grpSp>
        <p:nvGrpSpPr>
          <p:cNvPr id="22" name="グループ化 21"/>
          <p:cNvGrpSpPr/>
          <p:nvPr/>
        </p:nvGrpSpPr>
        <p:grpSpPr>
          <a:xfrm>
            <a:off x="3089214" y="5229200"/>
            <a:ext cx="3822425" cy="1586268"/>
            <a:chOff x="2987824" y="4797152"/>
            <a:chExt cx="3528392" cy="1365328"/>
          </a:xfrm>
          <a:pattFill prst="pct80">
            <a:fgClr>
              <a:srgbClr val="FFC000"/>
            </a:fgClr>
            <a:bgClr>
              <a:schemeClr val="bg1"/>
            </a:bgClr>
          </a:pattFill>
          <a:effectLst/>
        </p:grpSpPr>
        <p:sp>
          <p:nvSpPr>
            <p:cNvPr id="19" name="角丸四角形 18"/>
            <p:cNvSpPr/>
            <p:nvPr/>
          </p:nvSpPr>
          <p:spPr>
            <a:xfrm>
              <a:off x="2987824" y="4797152"/>
              <a:ext cx="3528392" cy="1365328"/>
            </a:xfrm>
            <a:prstGeom prst="roundRect">
              <a:avLst/>
            </a:prstGeom>
            <a:grpFill/>
            <a:ln>
              <a:solidFill>
                <a:schemeClr val="tx1"/>
              </a:solidFill>
            </a:ln>
            <a:effectLst/>
            <a:scene3d>
              <a:camera prst="orthographicFront"/>
              <a:lightRig rig="threePt" dir="t"/>
            </a:scene3d>
            <a:sp3d extrusionH="76200">
              <a:bevelT w="165100" prst="coolSlant"/>
              <a:extrusionClr>
                <a:schemeClr val="bg1">
                  <a:lumMod val="50000"/>
                </a:schemeClr>
              </a:extrusionClr>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公立大学法人大阪　</a:t>
              </a:r>
            </a:p>
          </p:txBody>
        </p:sp>
        <p:sp>
          <p:nvSpPr>
            <p:cNvPr id="20" name="正方形/長方形 19"/>
            <p:cNvSpPr/>
            <p:nvPr/>
          </p:nvSpPr>
          <p:spPr>
            <a:xfrm>
              <a:off x="3061072" y="5176286"/>
              <a:ext cx="1634027" cy="516849"/>
            </a:xfrm>
            <a:prstGeom prst="rect">
              <a:avLst/>
            </a:prstGeom>
            <a:solidFill>
              <a:schemeClr val="bg1"/>
            </a:solidFill>
            <a:ln>
              <a:solidFill>
                <a:schemeClr val="tx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dirty="0" smtClean="0">
                  <a:solidFill>
                    <a:schemeClr val="tx1"/>
                  </a:solidFill>
                  <a:latin typeface="HG丸ｺﾞｼｯｸM-PRO" panose="020F0600000000000000" pitchFamily="50" charset="-128"/>
                  <a:ea typeface="HG丸ｺﾞｼｯｸM-PRO" panose="020F0600000000000000" pitchFamily="50" charset="-128"/>
                </a:rPr>
                <a:t>大阪府立大学</a:t>
              </a:r>
              <a:endParaRPr kumimoji="1" lang="ja-JP" altLang="en-US" dirty="0" smtClean="0">
                <a:solidFill>
                  <a:schemeClr val="tx1"/>
                </a:solidFill>
                <a:latin typeface="HG丸ｺﾞｼｯｸM-PRO" panose="020F0600000000000000" pitchFamily="50" charset="-128"/>
                <a:ea typeface="HG丸ｺﾞｼｯｸM-PRO" panose="020F0600000000000000" pitchFamily="50" charset="-128"/>
              </a:endParaRPr>
            </a:p>
          </p:txBody>
        </p:sp>
      </p:grpSp>
      <p:sp>
        <p:nvSpPr>
          <p:cNvPr id="21" name="テキスト ボックス 20"/>
          <p:cNvSpPr txBox="1"/>
          <p:nvPr/>
        </p:nvSpPr>
        <p:spPr>
          <a:xfrm>
            <a:off x="740532" y="5247928"/>
            <a:ext cx="2340260" cy="1200329"/>
          </a:xfrm>
          <a:prstGeom prst="rect">
            <a:avLst/>
          </a:prstGeom>
          <a:noFill/>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法人運営体制</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・理事長、副理事長、理事、</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監事</a:t>
            </a:r>
            <a:endParaRPr lang="en-US" altLang="ja-JP" sz="1200" dirty="0" smtClean="0">
              <a:latin typeface="HG丸ｺﾞｼｯｸM-PRO" panose="020F0600000000000000" pitchFamily="50" charset="-128"/>
              <a:ea typeface="HG丸ｺﾞｼｯｸM-PRO" panose="020F0600000000000000" pitchFamily="50" charset="-128"/>
            </a:endParaRPr>
          </a:p>
          <a:p>
            <a:r>
              <a:rPr kumimoji="1" lang="ja-JP" altLang="en-US" sz="1200" dirty="0" smtClean="0">
                <a:latin typeface="HG丸ｺﾞｼｯｸM-PRO" panose="020F0600000000000000" pitchFamily="50" charset="-128"/>
                <a:ea typeface="HG丸ｺﾞｼｯｸM-PRO" panose="020F0600000000000000" pitchFamily="50" charset="-128"/>
              </a:rPr>
              <a:t>　・経営審議会</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kumimoji="1" lang="ja-JP" altLang="en-US" sz="1200" dirty="0" smtClean="0">
                <a:latin typeface="HG丸ｺﾞｼｯｸM-PRO" panose="020F0600000000000000" pitchFamily="50" charset="-128"/>
                <a:ea typeface="HG丸ｺﾞｼｯｸM-PRO" panose="020F0600000000000000" pitchFamily="50" charset="-128"/>
              </a:rPr>
              <a:t>・学長選考会議</a:t>
            </a:r>
            <a:endParaRPr kumimoji="1"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・法人本部事務組織</a:t>
            </a:r>
            <a:endParaRPr kumimoji="1" lang="ja-JP" altLang="en-US" sz="1200" dirty="0">
              <a:latin typeface="HG丸ｺﾞｼｯｸM-PRO" panose="020F0600000000000000" pitchFamily="50" charset="-128"/>
              <a:ea typeface="HG丸ｺﾞｼｯｸM-PRO" panose="020F0600000000000000" pitchFamily="50" charset="-128"/>
            </a:endParaRPr>
          </a:p>
        </p:txBody>
      </p:sp>
      <p:cxnSp>
        <p:nvCxnSpPr>
          <p:cNvPr id="23" name="直線矢印コネクタ 22"/>
          <p:cNvCxnSpPr/>
          <p:nvPr/>
        </p:nvCxnSpPr>
        <p:spPr>
          <a:xfrm flipH="1">
            <a:off x="7609343" y="1448109"/>
            <a:ext cx="1014113" cy="0"/>
          </a:xfrm>
          <a:prstGeom prst="straightConnector1">
            <a:avLst/>
          </a:prstGeom>
          <a:ln w="381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H="1">
            <a:off x="1312600" y="2153249"/>
            <a:ext cx="1014113" cy="0"/>
          </a:xfrm>
          <a:prstGeom prst="straightConnector1">
            <a:avLst/>
          </a:prstGeom>
          <a:ln w="381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H="1">
            <a:off x="7578626" y="2153249"/>
            <a:ext cx="1014113" cy="0"/>
          </a:xfrm>
          <a:prstGeom prst="straightConnector1">
            <a:avLst/>
          </a:prstGeom>
          <a:ln w="38100">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flipH="1">
            <a:off x="1254660" y="1468879"/>
            <a:ext cx="1014113" cy="0"/>
          </a:xfrm>
          <a:prstGeom prst="straightConnector1">
            <a:avLst/>
          </a:prstGeom>
          <a:ln w="38100">
            <a:solidFill>
              <a:srgbClr val="FF0000"/>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559727" y="2929790"/>
            <a:ext cx="8966121" cy="1659085"/>
          </a:xfrm>
          <a:prstGeom prst="rect">
            <a:avLst/>
          </a:prstGeom>
          <a:noFill/>
          <a:ln w="12700" cmpd="sng">
            <a:solidFill>
              <a:schemeClr val="tx1"/>
            </a:solidFill>
            <a:prstDash val="dash"/>
          </a:ln>
        </p:spPr>
        <p:txBody>
          <a:bodyPr wrap="square" tIns="108000" bIns="72000" rtlCol="0">
            <a:spAutoFit/>
          </a:bodyPr>
          <a:lstStyle/>
          <a:p>
            <a:r>
              <a:rPr lang="ja-JP" altLang="en-US" sz="1200" b="1" dirty="0"/>
              <a:t>　</a:t>
            </a:r>
            <a:r>
              <a:rPr lang="ja-JP" altLang="en-US" sz="1200" b="1" dirty="0" smtClean="0">
                <a:latin typeface="HG丸ｺﾞｼｯｸM-PRO" panose="020F0600000000000000" pitchFamily="50" charset="-128"/>
                <a:ea typeface="HG丸ｺﾞｼｯｸM-PRO" panose="020F0600000000000000" pitchFamily="50" charset="-128"/>
              </a:rPr>
              <a:t>○大学運営に係る重要事項を協議・決定</a:t>
            </a:r>
            <a:endParaRPr kumimoji="1" lang="en-US" altLang="ja-JP" sz="1200" b="1"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・定款の変更</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・理事長・監事の任命</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料金の上限の</a:t>
            </a:r>
            <a:r>
              <a:rPr lang="ja-JP" altLang="en-US" sz="1200" dirty="0" smtClean="0">
                <a:latin typeface="HG丸ｺﾞｼｯｸM-PRO" panose="020F0600000000000000" pitchFamily="50" charset="-128"/>
                <a:ea typeface="HG丸ｺﾞｼｯｸM-PRO" panose="020F0600000000000000" pitchFamily="50" charset="-128"/>
              </a:rPr>
              <a:t>認可</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中期目標の策定・</a:t>
            </a:r>
            <a:r>
              <a:rPr lang="ja-JP" altLang="en-US" sz="1200" dirty="0" smtClean="0">
                <a:latin typeface="HG丸ｺﾞｼｯｸM-PRO" panose="020F0600000000000000" pitchFamily="50" charset="-128"/>
                <a:ea typeface="HG丸ｺﾞｼｯｸM-PRO" panose="020F0600000000000000" pitchFamily="50" charset="-128"/>
              </a:rPr>
              <a:t>指示</a:t>
            </a:r>
            <a:endParaRPr lang="en-US" altLang="ja-JP" sz="1200" dirty="0" smtClean="0">
              <a:latin typeface="HG丸ｺﾞｼｯｸM-PRO" panose="020F0600000000000000" pitchFamily="50" charset="-128"/>
              <a:ea typeface="HG丸ｺﾞｼｯｸM-PRO" panose="020F0600000000000000" pitchFamily="50" charset="-128"/>
            </a:endParaRPr>
          </a:p>
          <a:p>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b="1" dirty="0" smtClean="0">
                <a:latin typeface="HG丸ｺﾞｼｯｸM-PRO" panose="020F0600000000000000" pitchFamily="50" charset="-128"/>
                <a:ea typeface="HG丸ｺﾞｼｯｸM-PRO" panose="020F0600000000000000" pitchFamily="50" charset="-128"/>
              </a:rPr>
              <a:t>　</a:t>
            </a:r>
            <a:r>
              <a:rPr lang="en-US" altLang="ja-JP" sz="1200" b="1" dirty="0" smtClean="0">
                <a:latin typeface="HG丸ｺﾞｼｯｸM-PRO" panose="020F0600000000000000" pitchFamily="50" charset="-128"/>
                <a:ea typeface="HG丸ｺﾞｼｯｸM-PRO" panose="020F0600000000000000" pitchFamily="50" charset="-128"/>
              </a:rPr>
              <a:t>※</a:t>
            </a:r>
            <a:r>
              <a:rPr lang="ja-JP" altLang="en-US" sz="1200" b="1" dirty="0" smtClean="0">
                <a:latin typeface="HG丸ｺﾞｼｯｸM-PRO" panose="020F0600000000000000" pitchFamily="50" charset="-128"/>
                <a:ea typeface="HG丸ｺﾞｼｯｸM-PRO" panose="020F0600000000000000" pitchFamily="50" charset="-128"/>
              </a:rPr>
              <a:t>構成員</a:t>
            </a:r>
            <a:endParaRPr lang="en-US" altLang="ja-JP" sz="1200" b="1" dirty="0" smtClean="0">
              <a:latin typeface="HG丸ｺﾞｼｯｸM-PRO" panose="020F0600000000000000" pitchFamily="50" charset="-128"/>
              <a:ea typeface="HG丸ｺﾞｼｯｸM-PRO" panose="020F0600000000000000" pitchFamily="50" charset="-128"/>
            </a:endParaRPr>
          </a:p>
          <a:p>
            <a:r>
              <a:rPr lang="ja-JP" altLang="en-US" sz="1200" b="1" dirty="0" smtClean="0">
                <a:latin typeface="HG丸ｺﾞｼｯｸM-PRO" panose="020F0600000000000000" pitchFamily="50" charset="-128"/>
                <a:ea typeface="HG丸ｺﾞｼｯｸM-PRO" panose="020F0600000000000000" pitchFamily="50" charset="-128"/>
              </a:rPr>
              <a:t>　　・知事</a:t>
            </a:r>
            <a:r>
              <a:rPr lang="ja-JP" altLang="en-US" sz="1200" b="1" dirty="0">
                <a:latin typeface="HG丸ｺﾞｼｯｸM-PRO" panose="020F0600000000000000" pitchFamily="50" charset="-128"/>
                <a:ea typeface="HG丸ｺﾞｼｯｸM-PRO" panose="020F0600000000000000" pitchFamily="50" charset="-128"/>
              </a:rPr>
              <a:t>、</a:t>
            </a:r>
            <a:r>
              <a:rPr lang="ja-JP" altLang="en-US" sz="1200" b="1" dirty="0" smtClean="0">
                <a:latin typeface="HG丸ｺﾞｼｯｸM-PRO" panose="020F0600000000000000" pitchFamily="50" charset="-128"/>
                <a:ea typeface="HG丸ｺﾞｼｯｸM-PRO" panose="020F0600000000000000" pitchFamily="50" charset="-128"/>
              </a:rPr>
              <a:t>市長、関係部局長　等</a:t>
            </a:r>
            <a:endParaRPr lang="en-US" altLang="ja-JP" sz="1200" b="1" dirty="0" smtClean="0">
              <a:latin typeface="HG丸ｺﾞｼｯｸM-PRO" panose="020F0600000000000000" pitchFamily="50" charset="-128"/>
              <a:ea typeface="HG丸ｺﾞｼｯｸM-PRO" panose="020F0600000000000000" pitchFamily="50" charset="-128"/>
            </a:endParaRPr>
          </a:p>
        </p:txBody>
      </p:sp>
      <p:sp>
        <p:nvSpPr>
          <p:cNvPr id="30" name="テキスト ボックス 29"/>
          <p:cNvSpPr txBox="1"/>
          <p:nvPr/>
        </p:nvSpPr>
        <p:spPr>
          <a:xfrm>
            <a:off x="1254660" y="1110748"/>
            <a:ext cx="1404156" cy="276999"/>
          </a:xfrm>
          <a:prstGeom prst="rect">
            <a:avLst/>
          </a:prstGeom>
          <a:noFill/>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議案提出、報告</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1" name="テキスト ボックス 30"/>
          <p:cNvSpPr txBox="1"/>
          <p:nvPr/>
        </p:nvSpPr>
        <p:spPr>
          <a:xfrm>
            <a:off x="7486481" y="1102808"/>
            <a:ext cx="1428192" cy="276999"/>
          </a:xfrm>
          <a:prstGeom prst="rect">
            <a:avLst/>
          </a:prstGeom>
          <a:noFill/>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議案提出、報告</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2" name="テキスト ボックス 31"/>
          <p:cNvSpPr txBox="1"/>
          <p:nvPr/>
        </p:nvSpPr>
        <p:spPr>
          <a:xfrm>
            <a:off x="7771235" y="2213854"/>
            <a:ext cx="886405"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議決</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3" name="テキスト ボックス 32"/>
          <p:cNvSpPr txBox="1"/>
          <p:nvPr/>
        </p:nvSpPr>
        <p:spPr>
          <a:xfrm>
            <a:off x="1570318" y="2213854"/>
            <a:ext cx="886405"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議決</a:t>
            </a:r>
            <a:endParaRPr kumimoji="1" lang="ja-JP" altLang="en-US" sz="1200" dirty="0">
              <a:latin typeface="HG丸ｺﾞｼｯｸM-PRO" panose="020F0600000000000000" pitchFamily="50" charset="-128"/>
              <a:ea typeface="HG丸ｺﾞｼｯｸM-PRO" panose="020F0600000000000000" pitchFamily="50" charset="-128"/>
            </a:endParaRPr>
          </a:p>
        </p:txBody>
      </p:sp>
      <p:sp>
        <p:nvSpPr>
          <p:cNvPr id="34" name="テキスト ボックス 33"/>
          <p:cNvSpPr txBox="1"/>
          <p:nvPr/>
        </p:nvSpPr>
        <p:spPr>
          <a:xfrm>
            <a:off x="5990151" y="2694203"/>
            <a:ext cx="1691341" cy="246221"/>
          </a:xfrm>
          <a:prstGeom prst="rect">
            <a:avLst/>
          </a:prstGeom>
          <a:noFill/>
        </p:spPr>
        <p:txBody>
          <a:bodyPr wrap="square" rtlCol="0">
            <a:spAutoFit/>
          </a:bodyPr>
          <a:lstStyle/>
          <a:p>
            <a:r>
              <a:rPr kumimoji="1" lang="ja-JP" altLang="en-US" sz="1000" dirty="0" smtClean="0">
                <a:latin typeface="HG丸ｺﾞｼｯｸM-PRO" panose="020F0600000000000000" pitchFamily="50" charset="-128"/>
                <a:ea typeface="HG丸ｺﾞｼｯｸM-PRO" panose="020F0600000000000000" pitchFamily="50" charset="-128"/>
              </a:rPr>
              <a:t>地自法</a:t>
            </a:r>
            <a:r>
              <a:rPr kumimoji="1" lang="en-US" altLang="ja-JP" sz="1000" dirty="0" smtClean="0">
                <a:latin typeface="HG丸ｺﾞｼｯｸM-PRO" panose="020F0600000000000000" pitchFamily="50" charset="-128"/>
                <a:ea typeface="HG丸ｺﾞｼｯｸM-PRO" panose="020F0600000000000000" pitchFamily="50" charset="-128"/>
              </a:rPr>
              <a:t>252</a:t>
            </a:r>
            <a:r>
              <a:rPr kumimoji="1" lang="ja-JP" altLang="en-US" sz="1000" dirty="0" smtClean="0">
                <a:latin typeface="HG丸ｺﾞｼｯｸM-PRO" panose="020F0600000000000000" pitchFamily="50" charset="-128"/>
                <a:ea typeface="HG丸ｺﾞｼｯｸM-PRO" panose="020F0600000000000000" pitchFamily="50" charset="-128"/>
              </a:rPr>
              <a:t>条の</a:t>
            </a:r>
            <a:r>
              <a:rPr kumimoji="1" lang="en-US" altLang="ja-JP" sz="1000" dirty="0" smtClean="0">
                <a:latin typeface="HG丸ｺﾞｼｯｸM-PRO" panose="020F0600000000000000" pitchFamily="50" charset="-128"/>
                <a:ea typeface="HG丸ｺﾞｼｯｸM-PRO" panose="020F0600000000000000" pitchFamily="50" charset="-128"/>
              </a:rPr>
              <a:t>2</a:t>
            </a:r>
            <a:r>
              <a:rPr kumimoji="1" lang="ja-JP" altLang="en-US" sz="1000" dirty="0" smtClean="0">
                <a:latin typeface="HG丸ｺﾞｼｯｸM-PRO" panose="020F0600000000000000" pitchFamily="50" charset="-128"/>
                <a:ea typeface="HG丸ｺﾞｼｯｸM-PRO" panose="020F0600000000000000" pitchFamily="50" charset="-128"/>
              </a:rPr>
              <a:t>の</a:t>
            </a:r>
            <a:r>
              <a:rPr kumimoji="1" lang="en-US" altLang="ja-JP" sz="1000" dirty="0" smtClean="0">
                <a:latin typeface="HG丸ｺﾞｼｯｸM-PRO" panose="020F0600000000000000" pitchFamily="50" charset="-128"/>
                <a:ea typeface="HG丸ｺﾞｼｯｸM-PRO" panose="020F0600000000000000" pitchFamily="50" charset="-128"/>
              </a:rPr>
              <a:t>2</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35" name="テキスト ボックス 34"/>
          <p:cNvSpPr txBox="1"/>
          <p:nvPr/>
        </p:nvSpPr>
        <p:spPr>
          <a:xfrm>
            <a:off x="7020780" y="5232682"/>
            <a:ext cx="2885220" cy="1277273"/>
          </a:xfrm>
          <a:prstGeom prst="rect">
            <a:avLst/>
          </a:prstGeom>
          <a:noFill/>
        </p:spPr>
        <p:txBody>
          <a:bodyPr wrap="square" rtlCol="0">
            <a:spAutoFit/>
          </a:bodyPr>
          <a:lstStyle/>
          <a:p>
            <a:r>
              <a:rPr lang="ja-JP" altLang="en-US" sz="1100" dirty="0">
                <a:latin typeface="HG丸ｺﾞｼｯｸM-PRO" panose="020F0600000000000000" pitchFamily="50" charset="-128"/>
                <a:ea typeface="HG丸ｺﾞｼｯｸM-PRO" panose="020F0600000000000000" pitchFamily="50" charset="-128"/>
              </a:rPr>
              <a:t>大学</a:t>
            </a:r>
            <a:r>
              <a:rPr kumimoji="1" lang="ja-JP" altLang="en-US" sz="1100" dirty="0" smtClean="0">
                <a:latin typeface="HG丸ｺﾞｼｯｸM-PRO" panose="020F0600000000000000" pitchFamily="50" charset="-128"/>
                <a:ea typeface="HG丸ｺﾞｼｯｸM-PRO" panose="020F0600000000000000" pitchFamily="50" charset="-128"/>
              </a:rPr>
              <a:t>運営体制</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・学長、</a:t>
            </a:r>
            <a:r>
              <a:rPr kumimoji="1" lang="ja-JP" altLang="en-US" sz="1100" dirty="0" smtClean="0">
                <a:latin typeface="HG丸ｺﾞｼｯｸM-PRO" panose="020F0600000000000000" pitchFamily="50" charset="-128"/>
                <a:ea typeface="HG丸ｺﾞｼｯｸM-PRO" panose="020F0600000000000000" pitchFamily="50" charset="-128"/>
              </a:rPr>
              <a:t>副学長、学長補佐</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・教育</a:t>
            </a:r>
            <a:r>
              <a:rPr lang="ja-JP" altLang="en-US" sz="1100" dirty="0" smtClean="0">
                <a:latin typeface="HG丸ｺﾞｼｯｸM-PRO" panose="020F0600000000000000" pitchFamily="50" charset="-128"/>
                <a:ea typeface="HG丸ｺﾞｼｯｸM-PRO" panose="020F0600000000000000" pitchFamily="50" charset="-128"/>
              </a:rPr>
              <a:t>研究審議会</a:t>
            </a:r>
            <a:endParaRPr lang="en-US" altLang="ja-JP" sz="1100" dirty="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・教育組織（大学院、学士課程）</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・教員組織（研究院）</a:t>
            </a:r>
            <a:endParaRPr lang="en-US" altLang="ja-JP" sz="1100" dirty="0" smtClean="0">
              <a:latin typeface="HG丸ｺﾞｼｯｸM-PRO" panose="020F0600000000000000" pitchFamily="50" charset="-128"/>
              <a:ea typeface="HG丸ｺﾞｼｯｸM-PRO" panose="020F0600000000000000" pitchFamily="50" charset="-128"/>
            </a:endParaRPr>
          </a:p>
          <a:p>
            <a:r>
              <a:rPr kumimoji="1" lang="ja-JP" altLang="en-US" sz="1100" dirty="0" smtClean="0">
                <a:latin typeface="HG丸ｺﾞｼｯｸM-PRO" panose="020F0600000000000000" pitchFamily="50" charset="-128"/>
                <a:ea typeface="HG丸ｺﾞｼｯｸM-PRO" panose="020F0600000000000000" pitchFamily="50" charset="-128"/>
              </a:rPr>
              <a:t>・人事委員会</a:t>
            </a:r>
            <a:endParaRPr kumimoji="1"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・大学本部事務組織</a:t>
            </a:r>
            <a:endParaRPr kumimoji="1" lang="ja-JP" altLang="en-US" sz="1100" dirty="0">
              <a:latin typeface="HG丸ｺﾞｼｯｸM-PRO" panose="020F0600000000000000" pitchFamily="50" charset="-128"/>
              <a:ea typeface="HG丸ｺﾞｼｯｸM-PRO" panose="020F0600000000000000" pitchFamily="50" charset="-128"/>
            </a:endParaRPr>
          </a:p>
        </p:txBody>
      </p:sp>
      <p:sp>
        <p:nvSpPr>
          <p:cNvPr id="36" name="テキスト ボックス 35"/>
          <p:cNvSpPr txBox="1"/>
          <p:nvPr/>
        </p:nvSpPr>
        <p:spPr>
          <a:xfrm>
            <a:off x="2689707" y="3169371"/>
            <a:ext cx="3162346" cy="646331"/>
          </a:xfrm>
          <a:prstGeom prst="rect">
            <a:avLst/>
          </a:prstGeom>
          <a:noFill/>
        </p:spPr>
        <p:txBody>
          <a:bodyPr wrap="square" rtlCol="0">
            <a:spAutoFit/>
          </a:bodyPr>
          <a:lstStyle/>
          <a:p>
            <a:r>
              <a:rPr lang="ja-JP" altLang="en-US" sz="1200" dirty="0" smtClean="0">
                <a:latin typeface="HG丸ｺﾞｼｯｸM-PRO" panose="020F0600000000000000" pitchFamily="50" charset="-128"/>
                <a:ea typeface="HG丸ｺﾞｼｯｸM-PRO" panose="020F0600000000000000" pitchFamily="50" charset="-128"/>
              </a:rPr>
              <a:t>・中期計画の認可</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・会計監査人の選任</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・運営費交付金等の予算策定、交付</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等</a:t>
            </a:r>
            <a:endParaRPr lang="en-US" altLang="ja-JP" sz="1200" dirty="0" smtClean="0">
              <a:latin typeface="HG丸ｺﾞｼｯｸM-PRO" panose="020F0600000000000000" pitchFamily="50" charset="-128"/>
              <a:ea typeface="HG丸ｺﾞｼｯｸM-PRO" panose="020F0600000000000000" pitchFamily="50" charset="-128"/>
            </a:endParaRPr>
          </a:p>
        </p:txBody>
      </p:sp>
      <p:sp>
        <p:nvSpPr>
          <p:cNvPr id="37" name="テキスト ボックス 36"/>
          <p:cNvSpPr txBox="1"/>
          <p:nvPr/>
        </p:nvSpPr>
        <p:spPr>
          <a:xfrm>
            <a:off x="5811096" y="2991166"/>
            <a:ext cx="3587952" cy="461665"/>
          </a:xfrm>
          <a:prstGeom prst="rect">
            <a:avLst/>
          </a:prstGeom>
          <a:noFill/>
        </p:spPr>
        <p:txBody>
          <a:bodyPr wrap="square" rtlCol="0">
            <a:spAutoFit/>
          </a:bodyPr>
          <a:lstStyle/>
          <a:p>
            <a:r>
              <a:rPr lang="ja-JP" altLang="en-US" sz="1200" b="1" dirty="0" smtClean="0">
                <a:latin typeface="HG丸ｺﾞｼｯｸM-PRO" panose="020F0600000000000000" pitchFamily="50" charset="-128"/>
                <a:ea typeface="HG丸ｺﾞｼｯｸM-PRO" panose="020F0600000000000000" pitchFamily="50" charset="-128"/>
              </a:rPr>
              <a:t>○</a:t>
            </a:r>
            <a:r>
              <a:rPr lang="ja-JP" altLang="en-US" sz="1200" b="1" dirty="0">
                <a:latin typeface="HG丸ｺﾞｼｯｸM-PRO" panose="020F0600000000000000" pitchFamily="50" charset="-128"/>
                <a:ea typeface="HG丸ｺﾞｼｯｸM-PRO" panose="020F0600000000000000" pitchFamily="50" charset="-128"/>
              </a:rPr>
              <a:t>大学代表者との</a:t>
            </a:r>
            <a:r>
              <a:rPr lang="ja-JP" altLang="en-US" sz="1200" b="1" dirty="0" smtClean="0">
                <a:latin typeface="HG丸ｺﾞｼｯｸM-PRO" panose="020F0600000000000000" pitchFamily="50" charset="-128"/>
                <a:ea typeface="HG丸ｺﾞｼｯｸM-PRO" panose="020F0600000000000000" pitchFamily="50" charset="-128"/>
              </a:rPr>
              <a:t>協議</a:t>
            </a:r>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b="1" dirty="0">
                <a:latin typeface="HG丸ｺﾞｼｯｸM-PRO" panose="020F0600000000000000" pitchFamily="50" charset="-128"/>
                <a:ea typeface="HG丸ｺﾞｼｯｸM-PRO" panose="020F0600000000000000" pitchFamily="50" charset="-128"/>
              </a:rPr>
              <a:t>○大学経営・運営に対する指示・指導・</a:t>
            </a:r>
            <a:r>
              <a:rPr lang="ja-JP" altLang="en-US" sz="1200" b="1" dirty="0" smtClean="0">
                <a:latin typeface="HG丸ｺﾞｼｯｸM-PRO" panose="020F0600000000000000" pitchFamily="50" charset="-128"/>
                <a:ea typeface="HG丸ｺﾞｼｯｸM-PRO" panose="020F0600000000000000" pitchFamily="50" charset="-128"/>
              </a:rPr>
              <a:t>監督</a:t>
            </a:r>
            <a:endParaRPr lang="en-US" altLang="ja-JP" sz="1200" b="1" dirty="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3860879" y="2281718"/>
            <a:ext cx="2184243" cy="648072"/>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b="1" dirty="0" smtClean="0">
                <a:solidFill>
                  <a:schemeClr val="bg1"/>
                </a:solidFill>
                <a:latin typeface="HG丸ｺﾞｼｯｸM-PRO" panose="020F0600000000000000" pitchFamily="50" charset="-128"/>
                <a:ea typeface="HG丸ｺﾞｼｯｸM-PRO" panose="020F0600000000000000" pitchFamily="50" charset="-128"/>
              </a:rPr>
              <a:t>公立大学法人大阪運営協議会</a:t>
            </a:r>
            <a:endParaRPr kumimoji="1" lang="en-US" altLang="ja-JP" b="1" dirty="0" smtClean="0">
              <a:solidFill>
                <a:schemeClr val="bg1"/>
              </a:solidFill>
              <a:latin typeface="HG丸ｺﾞｼｯｸM-PRO" panose="020F0600000000000000" pitchFamily="50" charset="-128"/>
              <a:ea typeface="HG丸ｺﾞｼｯｸM-PRO" panose="020F0600000000000000" pitchFamily="50" charset="-128"/>
            </a:endParaRPr>
          </a:p>
        </p:txBody>
      </p:sp>
      <p:sp>
        <p:nvSpPr>
          <p:cNvPr id="40" name="テキスト ボックス 39"/>
          <p:cNvSpPr txBox="1"/>
          <p:nvPr/>
        </p:nvSpPr>
        <p:spPr>
          <a:xfrm>
            <a:off x="1010229" y="1521020"/>
            <a:ext cx="1560173" cy="577081"/>
          </a:xfrm>
          <a:prstGeom prst="rect">
            <a:avLst/>
          </a:prstGeom>
          <a:noFill/>
        </p:spPr>
        <p:txBody>
          <a:bodyPr wrap="square" rtlCol="0">
            <a:spAutoFit/>
          </a:bodyPr>
          <a:lstStyle/>
          <a:p>
            <a:r>
              <a:rPr lang="ja-JP" altLang="en-US" sz="1050" dirty="0" smtClean="0">
                <a:latin typeface="HG丸ｺﾞｼｯｸM-PRO" panose="020F0600000000000000" pitchFamily="50" charset="-128"/>
                <a:ea typeface="HG丸ｺﾞｼｯｸM-PRO" panose="020F0600000000000000" pitchFamily="50" charset="-128"/>
              </a:rPr>
              <a:t>・中期目標提案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・料金上限提案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・業務実績評価報告</a:t>
            </a:r>
            <a:endParaRPr lang="en-US" altLang="ja-JP" sz="1050" dirty="0" smtClean="0">
              <a:latin typeface="HG丸ｺﾞｼｯｸM-PRO" panose="020F0600000000000000" pitchFamily="50" charset="-128"/>
              <a:ea typeface="HG丸ｺﾞｼｯｸM-PRO" panose="020F0600000000000000" pitchFamily="50" charset="-128"/>
            </a:endParaRPr>
          </a:p>
        </p:txBody>
      </p:sp>
      <p:sp>
        <p:nvSpPr>
          <p:cNvPr id="41" name="テキスト ボックス 40"/>
          <p:cNvSpPr txBox="1"/>
          <p:nvPr/>
        </p:nvSpPr>
        <p:spPr>
          <a:xfrm>
            <a:off x="7305596" y="1525634"/>
            <a:ext cx="1560173" cy="577081"/>
          </a:xfrm>
          <a:prstGeom prst="rect">
            <a:avLst/>
          </a:prstGeom>
          <a:noFill/>
        </p:spPr>
        <p:txBody>
          <a:bodyPr wrap="square" rtlCol="0">
            <a:spAutoFit/>
          </a:bodyPr>
          <a:lstStyle/>
          <a:p>
            <a:r>
              <a:rPr lang="ja-JP" altLang="en-US" sz="1050" dirty="0" smtClean="0">
                <a:latin typeface="HG丸ｺﾞｼｯｸM-PRO" panose="020F0600000000000000" pitchFamily="50" charset="-128"/>
                <a:ea typeface="HG丸ｺﾞｼｯｸM-PRO" panose="020F0600000000000000" pitchFamily="50" charset="-128"/>
              </a:rPr>
              <a:t>・中期目標提案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・料金上限提案</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・業務実績評価報告</a:t>
            </a:r>
            <a:endParaRPr lang="en-US" altLang="ja-JP" sz="1050" dirty="0" smtClean="0">
              <a:latin typeface="HG丸ｺﾞｼｯｸM-PRO" panose="020F0600000000000000" pitchFamily="50" charset="-128"/>
              <a:ea typeface="HG丸ｺﾞｼｯｸM-PRO" panose="020F0600000000000000" pitchFamily="50" charset="-128"/>
            </a:endParaRPr>
          </a:p>
        </p:txBody>
      </p:sp>
      <p:sp>
        <p:nvSpPr>
          <p:cNvPr id="42" name="テキスト ボックス 41"/>
          <p:cNvSpPr txBox="1"/>
          <p:nvPr/>
        </p:nvSpPr>
        <p:spPr>
          <a:xfrm>
            <a:off x="6123130" y="667345"/>
            <a:ext cx="1691341" cy="246221"/>
          </a:xfrm>
          <a:prstGeom prst="rect">
            <a:avLst/>
          </a:prstGeom>
          <a:noFill/>
          <a:scene3d>
            <a:camera prst="orthographicFront"/>
            <a:lightRig rig="threePt" dir="t"/>
          </a:scene3d>
          <a:sp3d extrusionH="76200">
            <a:extrusionClr>
              <a:schemeClr val="bg1">
                <a:lumMod val="50000"/>
              </a:schemeClr>
            </a:extrusionClr>
          </a:sp3d>
        </p:spPr>
        <p:txBody>
          <a:bodyPr wrap="square" rtlCol="0">
            <a:spAutoFit/>
          </a:bodyPr>
          <a:lstStyle/>
          <a:p>
            <a:r>
              <a:rPr kumimoji="1" lang="ja-JP" altLang="en-US" sz="1000" dirty="0" smtClean="0">
                <a:latin typeface="HG丸ｺﾞｼｯｸM-PRO" panose="020F0600000000000000" pitchFamily="50" charset="-128"/>
                <a:ea typeface="HG丸ｺﾞｼｯｸM-PRO" panose="020F0600000000000000" pitchFamily="50" charset="-128"/>
              </a:rPr>
              <a:t>地自法</a:t>
            </a:r>
            <a:r>
              <a:rPr kumimoji="1" lang="en-US" altLang="ja-JP" sz="1000" dirty="0" smtClean="0">
                <a:latin typeface="HG丸ｺﾞｼｯｸM-PRO" panose="020F0600000000000000" pitchFamily="50" charset="-128"/>
                <a:ea typeface="HG丸ｺﾞｼｯｸM-PRO" panose="020F0600000000000000" pitchFamily="50" charset="-128"/>
              </a:rPr>
              <a:t>252</a:t>
            </a:r>
            <a:r>
              <a:rPr kumimoji="1" lang="ja-JP" altLang="en-US" sz="1000" dirty="0" smtClean="0">
                <a:latin typeface="HG丸ｺﾞｼｯｸM-PRO" panose="020F0600000000000000" pitchFamily="50" charset="-128"/>
                <a:ea typeface="HG丸ｺﾞｼｯｸM-PRO" panose="020F0600000000000000" pitchFamily="50" charset="-128"/>
              </a:rPr>
              <a:t>条の</a:t>
            </a:r>
            <a:r>
              <a:rPr lang="en-US" altLang="ja-JP" sz="1000" dirty="0">
                <a:latin typeface="HG丸ｺﾞｼｯｸM-PRO" panose="020F0600000000000000" pitchFamily="50" charset="-128"/>
                <a:ea typeface="HG丸ｺﾞｼｯｸM-PRO" panose="020F0600000000000000" pitchFamily="50" charset="-128"/>
              </a:rPr>
              <a:t>7</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38" name="テキスト ボックス 37"/>
          <p:cNvSpPr txBox="1"/>
          <p:nvPr/>
        </p:nvSpPr>
        <p:spPr>
          <a:xfrm>
            <a:off x="0" y="3260"/>
            <a:ext cx="9906000" cy="369332"/>
          </a:xfrm>
          <a:prstGeom prst="rect">
            <a:avLst/>
          </a:prstGeom>
          <a:solidFill>
            <a:srgbClr val="002060"/>
          </a:solidFill>
        </p:spPr>
        <p:txBody>
          <a:bodyPr wrap="square" rtlCol="0">
            <a:spAutoFit/>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府市共同による大学運営（イメージ）</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5097616" y="5668725"/>
            <a:ext cx="1672082" cy="601446"/>
          </a:xfrm>
          <a:prstGeom prst="rect">
            <a:avLst/>
          </a:prstGeom>
          <a:solidFill>
            <a:schemeClr val="bg1"/>
          </a:solidFill>
          <a:ln>
            <a:solidFill>
              <a:schemeClr val="tx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dirty="0" smtClean="0">
                <a:solidFill>
                  <a:schemeClr val="tx1"/>
                </a:solidFill>
                <a:latin typeface="HG丸ｺﾞｼｯｸM-PRO" panose="020F0600000000000000" pitchFamily="50" charset="-128"/>
                <a:ea typeface="HG丸ｺﾞｼｯｸM-PRO" panose="020F0600000000000000" pitchFamily="50" charset="-128"/>
              </a:rPr>
              <a:t>大阪市</a:t>
            </a:r>
            <a:r>
              <a:rPr lang="ja-JP" altLang="en-US" dirty="0">
                <a:solidFill>
                  <a:schemeClr val="tx1"/>
                </a:solidFill>
                <a:latin typeface="HG丸ｺﾞｼｯｸM-PRO" panose="020F0600000000000000" pitchFamily="50" charset="-128"/>
                <a:ea typeface="HG丸ｺﾞｼｯｸM-PRO" panose="020F0600000000000000" pitchFamily="50" charset="-128"/>
              </a:rPr>
              <a:t>立</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大学</a:t>
            </a:r>
            <a:endParaRPr kumimoji="1" lang="ja-JP" altLang="en-US"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8E470D5E-9B51-4A0D-8A03-524770BF7A28}" type="slidenum">
              <a:rPr lang="ja-JP" altLang="en-US" smtClean="0"/>
              <a:pPr/>
              <a:t>7</a:t>
            </a:fld>
            <a:endParaRPr lang="ja-JP" altLang="en-US"/>
          </a:p>
        </p:txBody>
      </p:sp>
      <p:sp>
        <p:nvSpPr>
          <p:cNvPr id="43" name="正方形/長方形 42"/>
          <p:cNvSpPr/>
          <p:nvPr/>
        </p:nvSpPr>
        <p:spPr>
          <a:xfrm>
            <a:off x="3178462" y="6359834"/>
            <a:ext cx="1770196" cy="300243"/>
          </a:xfrm>
          <a:prstGeom prst="rect">
            <a:avLst/>
          </a:prstGeom>
          <a:solidFill>
            <a:schemeClr val="bg1"/>
          </a:solidFill>
          <a:ln>
            <a:solidFill>
              <a:schemeClr val="tx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府大高専</a:t>
            </a:r>
            <a:endPar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4179997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066587609"/>
              </p:ext>
            </p:extLst>
          </p:nvPr>
        </p:nvGraphicFramePr>
        <p:xfrm>
          <a:off x="23458" y="404663"/>
          <a:ext cx="9882542" cy="6455023"/>
        </p:xfrm>
        <a:graphic>
          <a:graphicData uri="http://schemas.openxmlformats.org/drawingml/2006/table">
            <a:tbl>
              <a:tblPr/>
              <a:tblGrid>
                <a:gridCol w="1545166">
                  <a:extLst>
                    <a:ext uri="{9D8B030D-6E8A-4147-A177-3AD203B41FA5}">
                      <a16:colId xmlns:a16="http://schemas.microsoft.com/office/drawing/2014/main" xmlns="" val="20001"/>
                    </a:ext>
                  </a:extLst>
                </a:gridCol>
                <a:gridCol w="8337376">
                  <a:extLst>
                    <a:ext uri="{9D8B030D-6E8A-4147-A177-3AD203B41FA5}">
                      <a16:colId xmlns:a16="http://schemas.microsoft.com/office/drawing/2014/main" xmlns="" val="20002"/>
                    </a:ext>
                  </a:extLst>
                </a:gridCol>
              </a:tblGrid>
              <a:tr h="432049">
                <a:tc>
                  <a:txBody>
                    <a:bodyPr/>
                    <a:lstStyle/>
                    <a:p>
                      <a:pPr marL="1270" algn="ctr">
                        <a:lnSpc>
                          <a:spcPts val="22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　　目 </a:t>
                      </a:r>
                      <a:endParaRPr 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22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内   　　　　　  　容　</a:t>
                      </a:r>
                      <a:r>
                        <a:rPr lang="en-US" altLang="ja-JP"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68104" marR="68104"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xmlns="" val="10000"/>
                  </a:ext>
                </a:extLst>
              </a:tr>
              <a:tr h="576064">
                <a:tc>
                  <a:txBody>
                    <a:bodyPr/>
                    <a:lstStyle/>
                    <a:p>
                      <a:pPr marL="1270" marR="0" indent="0" algn="ctr" defTabSz="1280160" rtl="0" eaLnBrk="1" fontAlgn="auto" latinLnBrk="0" hangingPunct="1">
                        <a:lnSpc>
                          <a:spcPts val="1700"/>
                        </a:lnSpc>
                        <a:spcBef>
                          <a:spcPts val="0"/>
                        </a:spcBef>
                        <a:spcAft>
                          <a:spcPts val="0"/>
                        </a:spcAft>
                        <a:buClrTx/>
                        <a:buSzTx/>
                        <a:buFontTx/>
                        <a:buNone/>
                        <a:tabLst/>
                        <a:defRPr/>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　　置</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nSpc>
                          <a:spcPts val="300"/>
                        </a:lnSpc>
                      </a:pP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大阪府及び大阪市が協議会を設置（地方自治法第</a:t>
                      </a:r>
                      <a:r>
                        <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252</a:t>
                      </a:r>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条の２の２第</a:t>
                      </a:r>
                      <a:r>
                        <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a:t>
                      </a:r>
                      <a:endPar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576064">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目　　的</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公立大学法人大阪の設置団体に係る事務を共同で管理、執行並びに連絡調整を図る</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465816">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　　称</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700"/>
                        </a:lnSpc>
                        <a:spcBef>
                          <a:spcPts val="0"/>
                        </a:spcBef>
                        <a:spcAft>
                          <a:spcPts val="0"/>
                        </a:spcAft>
                        <a:buClrTx/>
                        <a:buSzTx/>
                        <a:buFontTx/>
                        <a:buNone/>
                        <a:tabLst/>
                        <a:defRPr/>
                      </a:pPr>
                      <a:r>
                        <a:rPr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公立大学法人大阪運営協議会</a:t>
                      </a:r>
                      <a:endPar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r h="614304">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担任する事務</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地方独立行政法人法に規定する設立団体としての事務の管理執行及び連絡調整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（理事長・監事の任命、業務方法書の作成、料金上限の認可、中期目標の策定、中期計画の認可、業務実績の評価等）</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7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地独法第</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条で設立団体が</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以上の場合の特例を規定</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r h="524668">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執務場所</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nSpc>
                          <a:spcPts val="1700"/>
                        </a:lnSpc>
                      </a:pPr>
                      <a:r>
                        <a:rPr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大阪府咲洲庁舎</a:t>
                      </a:r>
                      <a:endParaRPr lang="en-US" altLang="ja-JP"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5"/>
                  </a:ext>
                </a:extLst>
              </a:tr>
              <a:tr h="533218">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組　　織</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nSpc>
                          <a:spcPts val="1700"/>
                        </a:lnSpc>
                        <a:spcBef>
                          <a:spcPts val="0"/>
                        </a:spcBef>
                      </a:pP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会長及び委員５人以内（会長：大阪府知事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副会長：大阪市長）</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a:lnSpc>
                          <a:spcPts val="1700"/>
                        </a:lnSpc>
                        <a:spcBef>
                          <a:spcPts val="0"/>
                        </a:spcBef>
                      </a:pP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委員は関係府市の長が協議の上、関係府市の職員のうちから関係府市の長が指名（副会長を除く）</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6"/>
                  </a:ext>
                </a:extLst>
              </a:tr>
              <a:tr h="648072">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会議の運営</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nSpc>
                          <a:spcPts val="1700"/>
                        </a:lnSpc>
                        <a:spcBef>
                          <a:spcPts val="0"/>
                        </a:spcBef>
                      </a:pP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・会議は委員全員が出席しなければ開くことができない（出席できない委員が別途指名した者の出席は可）</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a:lnSpc>
                          <a:spcPts val="1700"/>
                        </a:lnSpc>
                        <a:spcBef>
                          <a:spcPts val="0"/>
                        </a:spcBef>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・必要に応じて法人の関係者、職員等を会議に出席させ、説明又は助言を求めることができる</a:t>
                      </a: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3218">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負担金</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nSpc>
                          <a:spcPts val="1700"/>
                        </a:lnSpc>
                        <a:spcBef>
                          <a:spcPts val="0"/>
                        </a:spcBef>
                      </a:pP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・関係府市が負担し、負担すべき額は、知事及び市長の協議により定める</a:t>
                      </a: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a:lnSpc>
                          <a:spcPts val="1700"/>
                        </a:lnSpc>
                        <a:spcBef>
                          <a:spcPts val="0"/>
                        </a:spcBef>
                      </a:pP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・大阪市は負担金を大阪府に交付</a:t>
                      </a:r>
                      <a:endPar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2042">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　　算</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nSpc>
                          <a:spcPts val="1700"/>
                        </a:lnSpc>
                        <a:spcBef>
                          <a:spcPts val="0"/>
                        </a:spcBef>
                      </a:pP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大阪府の一般会計の歳入歳出予算に計上</a:t>
                      </a:r>
                      <a:endPar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4056">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決算報告</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nSpc>
                          <a:spcPts val="1700"/>
                        </a:lnSpc>
                        <a:spcBef>
                          <a:spcPts val="0"/>
                        </a:spcBef>
                      </a:pP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知事は、協議会に関する決算を大阪府議会の認定に付したときは、当該決算を市長に報告しなければならない</a:t>
                      </a:r>
                      <a:endPar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04056">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施行期日</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nSpc>
                          <a:spcPts val="1700"/>
                        </a:lnSpc>
                        <a:spcBef>
                          <a:spcPts val="0"/>
                        </a:spcBef>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府議会と大阪市会のうち最後に議決した議会の議決の日</a:t>
                      </a: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テキスト ボックス 7"/>
          <p:cNvSpPr txBox="1"/>
          <p:nvPr/>
        </p:nvSpPr>
        <p:spPr>
          <a:xfrm>
            <a:off x="0" y="3260"/>
            <a:ext cx="9906000" cy="369332"/>
          </a:xfrm>
          <a:prstGeom prst="rect">
            <a:avLst/>
          </a:prstGeom>
          <a:solidFill>
            <a:srgbClr val="002060"/>
          </a:solidFill>
        </p:spPr>
        <p:txBody>
          <a:bodyPr wrap="square" rtlCol="0">
            <a:spAutoFit/>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「運営協議会規約」の概要</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7594600" y="6376243"/>
            <a:ext cx="2311400" cy="365125"/>
          </a:xfrm>
        </p:spPr>
        <p:txBody>
          <a:bodyPr/>
          <a:lstStyle/>
          <a:p>
            <a:fld id="{8E470D5E-9B51-4A0D-8A03-524770BF7A28}" type="slidenum">
              <a:rPr kumimoji="1" lang="ja-JP" altLang="en-US" smtClean="0"/>
              <a:t>8</a:t>
            </a:fld>
            <a:endParaRPr kumimoji="1" lang="ja-JP" altLang="en-US" dirty="0"/>
          </a:p>
        </p:txBody>
      </p:sp>
    </p:spTree>
    <p:extLst>
      <p:ext uri="{BB962C8B-B14F-4D97-AF65-F5344CB8AC3E}">
        <p14:creationId xmlns:p14="http://schemas.microsoft.com/office/powerpoint/2010/main" val="683246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181368242"/>
              </p:ext>
            </p:extLst>
          </p:nvPr>
        </p:nvGraphicFramePr>
        <p:xfrm>
          <a:off x="23458" y="404662"/>
          <a:ext cx="9882542" cy="6157838"/>
        </p:xfrm>
        <a:graphic>
          <a:graphicData uri="http://schemas.openxmlformats.org/drawingml/2006/table">
            <a:tbl>
              <a:tblPr/>
              <a:tblGrid>
                <a:gridCol w="1329142">
                  <a:extLst>
                    <a:ext uri="{9D8B030D-6E8A-4147-A177-3AD203B41FA5}">
                      <a16:colId xmlns:a16="http://schemas.microsoft.com/office/drawing/2014/main" xmlns="" val="20001"/>
                    </a:ext>
                  </a:extLst>
                </a:gridCol>
                <a:gridCol w="8553400">
                  <a:extLst>
                    <a:ext uri="{9D8B030D-6E8A-4147-A177-3AD203B41FA5}">
                      <a16:colId xmlns:a16="http://schemas.microsoft.com/office/drawing/2014/main" xmlns="" val="20002"/>
                    </a:ext>
                  </a:extLst>
                </a:gridCol>
              </a:tblGrid>
              <a:tr h="360042">
                <a:tc>
                  <a:txBody>
                    <a:bodyPr/>
                    <a:lstStyle/>
                    <a:p>
                      <a:pPr marL="1270" algn="ctr">
                        <a:lnSpc>
                          <a:spcPts val="22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　　目 </a:t>
                      </a:r>
                      <a:endParaRPr lang="ja-JP" sz="12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lnSpc>
                          <a:spcPts val="22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内   　　　　　  　容　</a:t>
                      </a:r>
                      <a:r>
                        <a:rPr lang="en-US" altLang="ja-JP" sz="11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txBody>
                  <a:tcPr marL="68104" marR="68104" marT="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10000"/>
                  </a:ext>
                </a:extLst>
              </a:tr>
              <a:tr h="576064">
                <a:tc>
                  <a:txBody>
                    <a:bodyPr/>
                    <a:lstStyle/>
                    <a:p>
                      <a:pPr marL="1270" marR="0" indent="0" algn="ctr" defTabSz="1280160" rtl="0" eaLnBrk="1" fontAlgn="auto" latinLnBrk="0" hangingPunct="1">
                        <a:lnSpc>
                          <a:spcPts val="1700"/>
                        </a:lnSpc>
                        <a:spcBef>
                          <a:spcPts val="0"/>
                        </a:spcBef>
                        <a:spcAft>
                          <a:spcPts val="0"/>
                        </a:spcAft>
                        <a:buClrTx/>
                        <a:buSzTx/>
                        <a:buFontTx/>
                        <a:buNone/>
                        <a:tabLst/>
                        <a:defRPr/>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　　置</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nSpc>
                          <a:spcPts val="300"/>
                        </a:lnSpc>
                      </a:pPr>
                      <a:endPar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大阪府及び大阪市が共同して評価委員会を設置（地方自治法第</a:t>
                      </a:r>
                      <a:r>
                        <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252</a:t>
                      </a:r>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条の</a:t>
                      </a:r>
                      <a:r>
                        <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項、地方独立行政法人法第</a:t>
                      </a:r>
                      <a:r>
                        <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条第</a:t>
                      </a:r>
                      <a:r>
                        <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504056">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名　称</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indent="0" algn="l" defTabSz="1280160" rtl="0" eaLnBrk="1" fontAlgn="auto" latinLnBrk="0" hangingPunct="1">
                        <a:lnSpc>
                          <a:spcPts val="1700"/>
                        </a:lnSpc>
                        <a:spcBef>
                          <a:spcPts val="0"/>
                        </a:spcBef>
                        <a:spcAft>
                          <a:spcPts val="0"/>
                        </a:spcAft>
                        <a:buClrTx/>
                        <a:buSzTx/>
                        <a:buFontTx/>
                        <a:buNone/>
                        <a:tabLst/>
                        <a:defRPr/>
                      </a:pPr>
                      <a:r>
                        <a:rPr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大阪府市公立大学法人大阪評価委員会</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576064">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執務場所</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nSpc>
                          <a:spcPts val="1700"/>
                        </a:lnSpc>
                      </a:pPr>
                      <a:r>
                        <a:rPr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大阪府咲洲庁舎</a:t>
                      </a:r>
                      <a:endParaRPr lang="en-US" altLang="ja-JP"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r h="576064">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組　織</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indent="0" algn="l" defTabSz="914400" rtl="0" eaLnBrk="1" fontAlgn="auto" latinLnBrk="0" hangingPunct="1">
                        <a:lnSpc>
                          <a:spcPts val="17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委員７人以内</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r h="576064">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委　員</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nSpc>
                          <a:spcPts val="1700"/>
                        </a:lnSpc>
                      </a:pPr>
                      <a:r>
                        <a:rPr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大学の教育、研究及び運営に関し識見を有する者のうちから知事が任命</a:t>
                      </a:r>
                      <a:endParaRPr lang="en-US" altLang="ja-JP"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5"/>
                  </a:ext>
                </a:extLst>
              </a:tr>
              <a:tr h="576064">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会　議</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a:lnSpc>
                          <a:spcPts val="1700"/>
                        </a:lnSpc>
                        <a:spcBef>
                          <a:spcPts val="0"/>
                        </a:spcBef>
                      </a:pP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・委員の過半数が出席しなければ開くことができない</a:t>
                      </a:r>
                    </a:p>
                    <a:p>
                      <a:pPr marL="0">
                        <a:lnSpc>
                          <a:spcPts val="1700"/>
                        </a:lnSpc>
                        <a:spcBef>
                          <a:spcPts val="0"/>
                        </a:spcBef>
                      </a:pP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・会議の議事は出席委員の過半数で決し、可否同数のときは議長が決する</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6"/>
                  </a:ext>
                </a:extLst>
              </a:tr>
              <a:tr h="576064">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負担金</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a:lnSpc>
                          <a:spcPts val="1700"/>
                        </a:lnSpc>
                        <a:spcBef>
                          <a:spcPts val="0"/>
                        </a:spcBef>
                      </a:pP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・関係府市が負担し、負担すべき額は、関係府市の長の協議により定める</a:t>
                      </a:r>
                    </a:p>
                    <a:p>
                      <a:pPr marL="0">
                        <a:lnSpc>
                          <a:spcPts val="1700"/>
                        </a:lnSpc>
                        <a:spcBef>
                          <a:spcPts val="0"/>
                        </a:spcBef>
                      </a:pP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・大阪市は負担金を大阪府に交付</a:t>
                      </a:r>
                      <a:endPar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6064">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　算</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a:lnSpc>
                          <a:spcPts val="1700"/>
                        </a:lnSpc>
                        <a:spcBef>
                          <a:spcPts val="0"/>
                        </a:spcBef>
                      </a:pP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大阪府の一般会計の歳入歳出予算に計上</a:t>
                      </a:r>
                      <a:endPar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0646">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決算報告</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a:lnSpc>
                          <a:spcPts val="1700"/>
                        </a:lnSpc>
                        <a:spcBef>
                          <a:spcPts val="0"/>
                        </a:spcBef>
                      </a:pP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知事は、評価委員会に関する決算を大阪府議会の認定に付したときは、当該決算を市長に報告しなければならない</a:t>
                      </a:r>
                      <a:endPar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30646">
                <a:tc>
                  <a:txBody>
                    <a:bodyPr/>
                    <a:lstStyle/>
                    <a:p>
                      <a:pPr marL="1270" algn="ctr">
                        <a:lnSpc>
                          <a:spcPts val="1700"/>
                        </a:lnSpc>
                        <a:spcAft>
                          <a:spcPts val="0"/>
                        </a:spcAft>
                      </a:pPr>
                      <a:r>
                        <a:rPr lang="ja-JP" altLang="en-US"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施行期日</a:t>
                      </a:r>
                      <a:endParaRPr lang="en-US" altLang="ja-JP" sz="12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8104" marR="6810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a:lnSpc>
                          <a:spcPts val="1700"/>
                        </a:lnSpc>
                        <a:spcBef>
                          <a:spcPts val="0"/>
                        </a:spcBef>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大阪府地方独立行政法人評価委員会条例の一部を改正する条例の施行日（規則で定める日）</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a:lnSpc>
                          <a:spcPts val="1700"/>
                        </a:lnSpc>
                        <a:spcBef>
                          <a:spcPts val="0"/>
                        </a:spcBef>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（参考）現行の公立大学法人大阪府立大学評価委員会は、新法人設立までの間、府大法人の業務実績評価のために存続する</a:t>
                      </a:r>
                    </a:p>
                  </a:txBody>
                  <a:tcPr marL="68104" marR="68104" marT="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テキスト ボックス 7"/>
          <p:cNvSpPr txBox="1"/>
          <p:nvPr/>
        </p:nvSpPr>
        <p:spPr>
          <a:xfrm>
            <a:off x="27905" y="0"/>
            <a:ext cx="9906000" cy="369332"/>
          </a:xfrm>
          <a:prstGeom prst="rect">
            <a:avLst/>
          </a:prstGeom>
          <a:solidFill>
            <a:srgbClr val="002060"/>
          </a:solidFill>
        </p:spPr>
        <p:txBody>
          <a:bodyPr wrap="square" rtlCol="0">
            <a:spAutoFit/>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評価委員会</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共同設置</a:t>
            </a:r>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規約」の概要</a:t>
            </a:r>
            <a:endParaRPr kumimoji="1"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a:xfrm>
            <a:off x="7594600" y="6376243"/>
            <a:ext cx="2311400" cy="365125"/>
          </a:xfrm>
        </p:spPr>
        <p:txBody>
          <a:bodyPr/>
          <a:lstStyle/>
          <a:p>
            <a:fld id="{8E470D5E-9B51-4A0D-8A03-524770BF7A28}" type="slidenum">
              <a:rPr kumimoji="1" lang="ja-JP" altLang="en-US" smtClean="0"/>
              <a:t>9</a:t>
            </a:fld>
            <a:endParaRPr kumimoji="1" lang="ja-JP" altLang="en-US" dirty="0"/>
          </a:p>
        </p:txBody>
      </p:sp>
    </p:spTree>
    <p:extLst>
      <p:ext uri="{BB962C8B-B14F-4D97-AF65-F5344CB8AC3E}">
        <p14:creationId xmlns:p14="http://schemas.microsoft.com/office/powerpoint/2010/main" val="6101311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7203</TotalTime>
  <Words>1229</Words>
  <Application>Microsoft Office PowerPoint</Application>
  <PresentationFormat>A4 210 x 297 mm</PresentationFormat>
  <Paragraphs>360</Paragraphs>
  <Slides>11</Slides>
  <Notes>10</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嶋田　和弘</dc:creator>
  <cp:lastModifiedBy>HOSTNAME</cp:lastModifiedBy>
  <cp:revision>865</cp:revision>
  <cp:lastPrinted>2017-08-29T11:13:50Z</cp:lastPrinted>
  <dcterms:created xsi:type="dcterms:W3CDTF">2016-07-13T10:08:27Z</dcterms:created>
  <dcterms:modified xsi:type="dcterms:W3CDTF">2017-08-29T11:19:09Z</dcterms:modified>
</cp:coreProperties>
</file>