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855" r:id="rId5"/>
  </p:sldIdLst>
  <p:sldSz cx="12801600" cy="9601200" type="A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64008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320040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384048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448056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512064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9999FF"/>
    <a:srgbClr val="F8F8F8"/>
    <a:srgbClr val="FF3300"/>
    <a:srgbClr val="FF5050"/>
    <a:srgbClr val="FF7C80"/>
    <a:srgbClr val="FEA172"/>
    <a:srgbClr val="FF00FF"/>
    <a:srgbClr val="FD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5" autoAdjust="0"/>
    <p:restoredTop sz="97527" autoAdjust="0"/>
  </p:normalViewPr>
  <p:slideViewPr>
    <p:cSldViewPr snapToGrid="0">
      <p:cViewPr>
        <p:scale>
          <a:sx n="66" d="100"/>
          <a:sy n="66" d="100"/>
        </p:scale>
        <p:origin x="-1110" y="222"/>
      </p:cViewPr>
      <p:guideLst>
        <p:guide orient="horz" pos="4032"/>
        <p:guide pos="403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24"/>
    </p:cViewPr>
  </p:sorterViewPr>
  <p:notesViewPr>
    <p:cSldViewPr snapToGrid="0">
      <p:cViewPr varScale="1">
        <p:scale>
          <a:sx n="76" d="100"/>
          <a:sy n="76" d="100"/>
        </p:scale>
        <p:origin x="-2166" y="-114"/>
      </p:cViewPr>
      <p:guideLst>
        <p:guide orient="horz" pos="313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11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92" y="11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7" y="9442224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92" y="9442224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ED171E5-6038-47D7-BB4C-55B96FBC0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7608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" y="12"/>
            <a:ext cx="2927175" cy="4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>
            <a:lvl1pPr algn="l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1" y="12"/>
            <a:ext cx="2925579" cy="4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>
            <a:lvl1pPr algn="r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7900" y="768350"/>
            <a:ext cx="4903788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126" y="4756184"/>
            <a:ext cx="5005246" cy="44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01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4" y="9435866"/>
            <a:ext cx="2927175" cy="5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b" anchorCtr="0" compatLnSpc="1">
            <a:prstTxWarp prst="textNoShape">
              <a:avLst/>
            </a:prstTxWarp>
          </a:bodyPr>
          <a:lstStyle>
            <a:lvl1pPr algn="l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1" y="9435866"/>
            <a:ext cx="2925579" cy="5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b" anchorCtr="0" compatLnSpc="1">
            <a:prstTxWarp prst="textNoShape">
              <a:avLst/>
            </a:prstTxWarp>
          </a:bodyPr>
          <a:lstStyle>
            <a:lvl1pPr algn="r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7610A96-FF83-4980-BF71-6E06D98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701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10A96-FF83-4980-BF71-6E06D98550EC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A849-CF86-41F2-B47B-55EDF03543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3310-EB5C-4003-A29B-5E2FC139EF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9E0B-6E1B-4B59-BAAF-32931F049C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3CC9-EE58-4A49-B58B-3BF662B414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1E69-54BD-4CC6-9F87-D0FAB4D258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7B6E-CC4D-4F5D-A0A2-63B5583B8C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481A-5DCB-484E-87AB-6C32D40440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E879-3928-44E7-8705-D85255519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C4CD-14B2-46BD-AA7F-C15281BBA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E64B-8AFB-48FC-8EFD-E7EA26EFB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D2D3-728B-4647-9D59-EB257B3D4E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1649-622B-4CF2-9D66-5FB687CDD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7B7E-4BB0-4A30-BF91-1A15028D1D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136B-327C-4B6A-999E-24871904AC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CCFC-DCF3-45A1-9F04-A00C8FF739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5EA9-2167-4244-87AC-51D22C317C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6FE4-3F30-413D-BCB4-630E2D94E6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EA97-644C-4C5F-9917-8D13631212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9E99-D38E-4697-BB9B-E7E99A0640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DB2C-8070-4F62-8350-955C2AF4D3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9C40-FE33-45D1-9D31-364CA78FAB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CFAD-D3F8-4788-883C-A9595F30D9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9281160"/>
            <a:ext cx="405384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7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39F952E-6E68-4E14-9C48-EC0925D25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2CA8179-FA39-499A-819A-4ED655E0AF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64008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128016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92024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256032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kumimoji="1"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kumimoji="1" sz="3900">
          <a:solidFill>
            <a:schemeClr val="tx1"/>
          </a:solidFill>
          <a:latin typeface="+mn-lt"/>
          <a:ea typeface="+mn-ea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4" y="1058898"/>
            <a:ext cx="10980737" cy="838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 bwMode="auto">
          <a:xfrm>
            <a:off x="7994460" y="8092534"/>
            <a:ext cx="2571750" cy="91127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" name="フリーフォーム 25"/>
          <p:cNvSpPr/>
          <p:nvPr/>
        </p:nvSpPr>
        <p:spPr bwMode="auto">
          <a:xfrm>
            <a:off x="4093030" y="2293258"/>
            <a:ext cx="4165600" cy="5377345"/>
          </a:xfrm>
          <a:custGeom>
            <a:avLst/>
            <a:gdLst>
              <a:gd name="connsiteX0" fmla="*/ 0 w 7678057"/>
              <a:gd name="connsiteY0" fmla="*/ 2191658 h 3336315"/>
              <a:gd name="connsiteX1" fmla="*/ 4876800 w 7678057"/>
              <a:gd name="connsiteY1" fmla="*/ 3236686 h 3336315"/>
              <a:gd name="connsiteX2" fmla="*/ 7678057 w 7678057"/>
              <a:gd name="connsiteY2" fmla="*/ 0 h 3336315"/>
              <a:gd name="connsiteX0" fmla="*/ 0 w 7678057"/>
              <a:gd name="connsiteY0" fmla="*/ 2191658 h 3081773"/>
              <a:gd name="connsiteX1" fmla="*/ 4659086 w 7678057"/>
              <a:gd name="connsiteY1" fmla="*/ 2946400 h 3081773"/>
              <a:gd name="connsiteX2" fmla="*/ 7678057 w 7678057"/>
              <a:gd name="connsiteY2" fmla="*/ 0 h 3081773"/>
              <a:gd name="connsiteX0" fmla="*/ 0 w 7678057"/>
              <a:gd name="connsiteY0" fmla="*/ 2191658 h 2975343"/>
              <a:gd name="connsiteX1" fmla="*/ 4281715 w 7678057"/>
              <a:gd name="connsiteY1" fmla="*/ 2815772 h 2975343"/>
              <a:gd name="connsiteX2" fmla="*/ 7678057 w 7678057"/>
              <a:gd name="connsiteY2" fmla="*/ 0 h 2975343"/>
              <a:gd name="connsiteX0" fmla="*/ 0 w 7678057"/>
              <a:gd name="connsiteY0" fmla="*/ 2191658 h 3038550"/>
              <a:gd name="connsiteX1" fmla="*/ 1785257 w 7678057"/>
              <a:gd name="connsiteY1" fmla="*/ 2786743 h 3038550"/>
              <a:gd name="connsiteX2" fmla="*/ 4281715 w 7678057"/>
              <a:gd name="connsiteY2" fmla="*/ 2815772 h 3038550"/>
              <a:gd name="connsiteX3" fmla="*/ 7678057 w 7678057"/>
              <a:gd name="connsiteY3" fmla="*/ 0 h 3038550"/>
              <a:gd name="connsiteX0" fmla="*/ 0 w 7678057"/>
              <a:gd name="connsiteY0" fmla="*/ 2191658 h 3228276"/>
              <a:gd name="connsiteX1" fmla="*/ 1625600 w 7678057"/>
              <a:gd name="connsiteY1" fmla="*/ 3149600 h 3228276"/>
              <a:gd name="connsiteX2" fmla="*/ 4281715 w 7678057"/>
              <a:gd name="connsiteY2" fmla="*/ 2815772 h 3228276"/>
              <a:gd name="connsiteX3" fmla="*/ 7678057 w 7678057"/>
              <a:gd name="connsiteY3" fmla="*/ 0 h 3228276"/>
              <a:gd name="connsiteX0" fmla="*/ 0 w 7678057"/>
              <a:gd name="connsiteY0" fmla="*/ 2191658 h 3299135"/>
              <a:gd name="connsiteX1" fmla="*/ 1625600 w 7678057"/>
              <a:gd name="connsiteY1" fmla="*/ 3149600 h 3299135"/>
              <a:gd name="connsiteX2" fmla="*/ 4760686 w 7678057"/>
              <a:gd name="connsiteY2" fmla="*/ 2975429 h 3299135"/>
              <a:gd name="connsiteX3" fmla="*/ 7678057 w 7678057"/>
              <a:gd name="connsiteY3" fmla="*/ 0 h 3299135"/>
              <a:gd name="connsiteX0" fmla="*/ 0 w 7678057"/>
              <a:gd name="connsiteY0" fmla="*/ 2191658 h 3341152"/>
              <a:gd name="connsiteX1" fmla="*/ 1625600 w 7678057"/>
              <a:gd name="connsiteY1" fmla="*/ 3149600 h 3341152"/>
              <a:gd name="connsiteX2" fmla="*/ 5050972 w 7678057"/>
              <a:gd name="connsiteY2" fmla="*/ 3048000 h 3341152"/>
              <a:gd name="connsiteX3" fmla="*/ 7678057 w 7678057"/>
              <a:gd name="connsiteY3" fmla="*/ 0 h 3341152"/>
              <a:gd name="connsiteX0" fmla="*/ 2046911 w 6067368"/>
              <a:gd name="connsiteY0" fmla="*/ 5660573 h 5663860"/>
              <a:gd name="connsiteX1" fmla="*/ 14911 w 6067368"/>
              <a:gd name="connsiteY1" fmla="*/ 3149600 h 5663860"/>
              <a:gd name="connsiteX2" fmla="*/ 3440283 w 6067368"/>
              <a:gd name="connsiteY2" fmla="*/ 3048000 h 5663860"/>
              <a:gd name="connsiteX3" fmla="*/ 6067368 w 6067368"/>
              <a:gd name="connsiteY3" fmla="*/ 0 h 5663860"/>
              <a:gd name="connsiteX0" fmla="*/ 0 w 4020457"/>
              <a:gd name="connsiteY0" fmla="*/ 5660573 h 5667018"/>
              <a:gd name="connsiteX1" fmla="*/ 1117600 w 4020457"/>
              <a:gd name="connsiteY1" fmla="*/ 4252686 h 5667018"/>
              <a:gd name="connsiteX2" fmla="*/ 1393372 w 4020457"/>
              <a:gd name="connsiteY2" fmla="*/ 3048000 h 5667018"/>
              <a:gd name="connsiteX3" fmla="*/ 4020457 w 4020457"/>
              <a:gd name="connsiteY3" fmla="*/ 0 h 5667018"/>
              <a:gd name="connsiteX0" fmla="*/ 0 w 4020457"/>
              <a:gd name="connsiteY0" fmla="*/ 5660573 h 5668252"/>
              <a:gd name="connsiteX1" fmla="*/ 1117600 w 4020457"/>
              <a:gd name="connsiteY1" fmla="*/ 4252686 h 5668252"/>
              <a:gd name="connsiteX2" fmla="*/ 1393372 w 4020457"/>
              <a:gd name="connsiteY2" fmla="*/ 3048000 h 5668252"/>
              <a:gd name="connsiteX3" fmla="*/ 4020457 w 4020457"/>
              <a:gd name="connsiteY3" fmla="*/ 0 h 5668252"/>
              <a:gd name="connsiteX0" fmla="*/ 0 w 4020457"/>
              <a:gd name="connsiteY0" fmla="*/ 5660573 h 5668252"/>
              <a:gd name="connsiteX1" fmla="*/ 1117600 w 4020457"/>
              <a:gd name="connsiteY1" fmla="*/ 4252686 h 5668252"/>
              <a:gd name="connsiteX2" fmla="*/ 1393372 w 4020457"/>
              <a:gd name="connsiteY2" fmla="*/ 3048000 h 5668252"/>
              <a:gd name="connsiteX3" fmla="*/ 4020457 w 4020457"/>
              <a:gd name="connsiteY3" fmla="*/ 0 h 5668252"/>
              <a:gd name="connsiteX0" fmla="*/ 0 w 4020457"/>
              <a:gd name="connsiteY0" fmla="*/ 5660573 h 5668252"/>
              <a:gd name="connsiteX1" fmla="*/ 1117600 w 4020457"/>
              <a:gd name="connsiteY1" fmla="*/ 4252686 h 5668252"/>
              <a:gd name="connsiteX2" fmla="*/ 1393372 w 4020457"/>
              <a:gd name="connsiteY2" fmla="*/ 3048000 h 5668252"/>
              <a:gd name="connsiteX3" fmla="*/ 4020457 w 4020457"/>
              <a:gd name="connsiteY3" fmla="*/ 0 h 5668252"/>
              <a:gd name="connsiteX0" fmla="*/ 0 w 4020457"/>
              <a:gd name="connsiteY0" fmla="*/ 5660573 h 5667630"/>
              <a:gd name="connsiteX1" fmla="*/ 1117600 w 4020457"/>
              <a:gd name="connsiteY1" fmla="*/ 4252686 h 5667630"/>
              <a:gd name="connsiteX2" fmla="*/ 1393372 w 4020457"/>
              <a:gd name="connsiteY2" fmla="*/ 3048000 h 5667630"/>
              <a:gd name="connsiteX3" fmla="*/ 4020457 w 4020457"/>
              <a:gd name="connsiteY3" fmla="*/ 0 h 5667630"/>
              <a:gd name="connsiteX0" fmla="*/ 0 w 4223657"/>
              <a:gd name="connsiteY0" fmla="*/ 5660573 h 5667630"/>
              <a:gd name="connsiteX1" fmla="*/ 1117600 w 4223657"/>
              <a:gd name="connsiteY1" fmla="*/ 4252686 h 5667630"/>
              <a:gd name="connsiteX2" fmla="*/ 1393372 w 4223657"/>
              <a:gd name="connsiteY2" fmla="*/ 3048000 h 5667630"/>
              <a:gd name="connsiteX3" fmla="*/ 4223657 w 4223657"/>
              <a:gd name="connsiteY3" fmla="*/ 0 h 5667630"/>
              <a:gd name="connsiteX0" fmla="*/ 0 w 4223657"/>
              <a:gd name="connsiteY0" fmla="*/ 5660573 h 5667630"/>
              <a:gd name="connsiteX1" fmla="*/ 1117600 w 4223657"/>
              <a:gd name="connsiteY1" fmla="*/ 4252686 h 5667630"/>
              <a:gd name="connsiteX2" fmla="*/ 1393372 w 4223657"/>
              <a:gd name="connsiteY2" fmla="*/ 3048000 h 5667630"/>
              <a:gd name="connsiteX3" fmla="*/ 4223657 w 4223657"/>
              <a:gd name="connsiteY3" fmla="*/ 0 h 5667630"/>
              <a:gd name="connsiteX0" fmla="*/ 0 w 4223657"/>
              <a:gd name="connsiteY0" fmla="*/ 5660573 h 5667630"/>
              <a:gd name="connsiteX1" fmla="*/ 1117600 w 4223657"/>
              <a:gd name="connsiteY1" fmla="*/ 4252686 h 5667630"/>
              <a:gd name="connsiteX2" fmla="*/ 1393372 w 4223657"/>
              <a:gd name="connsiteY2" fmla="*/ 3048000 h 5667630"/>
              <a:gd name="connsiteX3" fmla="*/ 4223657 w 4223657"/>
              <a:gd name="connsiteY3" fmla="*/ 0 h 5667630"/>
              <a:gd name="connsiteX0" fmla="*/ 0 w 4165600"/>
              <a:gd name="connsiteY0" fmla="*/ 5370288 h 5377345"/>
              <a:gd name="connsiteX1" fmla="*/ 1117600 w 4165600"/>
              <a:gd name="connsiteY1" fmla="*/ 3962401 h 5377345"/>
              <a:gd name="connsiteX2" fmla="*/ 1393372 w 4165600"/>
              <a:gd name="connsiteY2" fmla="*/ 2757715 h 5377345"/>
              <a:gd name="connsiteX3" fmla="*/ 4165600 w 4165600"/>
              <a:gd name="connsiteY3" fmla="*/ 0 h 53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5377345">
                <a:moveTo>
                  <a:pt x="0" y="5370288"/>
                </a:moveTo>
                <a:cubicBezTo>
                  <a:pt x="297543" y="5469469"/>
                  <a:pt x="841828" y="4499429"/>
                  <a:pt x="1117600" y="3962401"/>
                </a:cubicBezTo>
                <a:cubicBezTo>
                  <a:pt x="1393372" y="3425373"/>
                  <a:pt x="1415144" y="3471334"/>
                  <a:pt x="1393372" y="2757715"/>
                </a:cubicBezTo>
                <a:cubicBezTo>
                  <a:pt x="2402115" y="2232782"/>
                  <a:pt x="4072467" y="1566333"/>
                  <a:pt x="4165600" y="0"/>
                </a:cubicBezTo>
              </a:path>
            </a:pathLst>
          </a:custGeom>
          <a:noFill/>
          <a:ln w="508000" cap="flat" cmpd="sng" algn="ctr">
            <a:solidFill>
              <a:srgbClr val="FF99CC">
                <a:alpha val="49804"/>
              </a:srgbClr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0" name="フリーフォーム 219"/>
          <p:cNvSpPr/>
          <p:nvPr/>
        </p:nvSpPr>
        <p:spPr bwMode="auto">
          <a:xfrm rot="13301880">
            <a:off x="876379" y="3280110"/>
            <a:ext cx="3993143" cy="2601218"/>
          </a:xfrm>
          <a:custGeom>
            <a:avLst/>
            <a:gdLst>
              <a:gd name="connsiteX0" fmla="*/ 0 w 4890052"/>
              <a:gd name="connsiteY0" fmla="*/ 3578087 h 3578087"/>
              <a:gd name="connsiteX1" fmla="*/ 4890052 w 4890052"/>
              <a:gd name="connsiteY1" fmla="*/ 0 h 3578087"/>
              <a:gd name="connsiteX0" fmla="*/ 0 w 4890052"/>
              <a:gd name="connsiteY0" fmla="*/ 3578087 h 3578087"/>
              <a:gd name="connsiteX1" fmla="*/ 4890052 w 4890052"/>
              <a:gd name="connsiteY1" fmla="*/ 0 h 3578087"/>
              <a:gd name="connsiteX0" fmla="*/ 0 w 4890052"/>
              <a:gd name="connsiteY0" fmla="*/ 3578087 h 3578087"/>
              <a:gd name="connsiteX1" fmla="*/ 4890052 w 4890052"/>
              <a:gd name="connsiteY1" fmla="*/ 0 h 3578087"/>
              <a:gd name="connsiteX0" fmla="*/ 0 w 4570738"/>
              <a:gd name="connsiteY0" fmla="*/ 3389401 h 3389401"/>
              <a:gd name="connsiteX1" fmla="*/ 4570738 w 4570738"/>
              <a:gd name="connsiteY1" fmla="*/ 0 h 3389401"/>
              <a:gd name="connsiteX0" fmla="*/ 0 w 4672338"/>
              <a:gd name="connsiteY0" fmla="*/ 3461972 h 3461972"/>
              <a:gd name="connsiteX1" fmla="*/ 4672338 w 4672338"/>
              <a:gd name="connsiteY1" fmla="*/ 0 h 3461972"/>
              <a:gd name="connsiteX0" fmla="*/ 0 w 4302038"/>
              <a:gd name="connsiteY0" fmla="*/ 3696821 h 3696821"/>
              <a:gd name="connsiteX1" fmla="*/ 4302038 w 4302038"/>
              <a:gd name="connsiteY1" fmla="*/ 0 h 3696821"/>
              <a:gd name="connsiteX0" fmla="*/ 0 w 4302038"/>
              <a:gd name="connsiteY0" fmla="*/ 3696821 h 3696821"/>
              <a:gd name="connsiteX1" fmla="*/ 4302038 w 4302038"/>
              <a:gd name="connsiteY1" fmla="*/ 0 h 3696821"/>
              <a:gd name="connsiteX0" fmla="*/ 0 w 3455451"/>
              <a:gd name="connsiteY0" fmla="*/ 3776493 h 3776493"/>
              <a:gd name="connsiteX1" fmla="*/ 3455451 w 3455451"/>
              <a:gd name="connsiteY1" fmla="*/ 0 h 3776493"/>
              <a:gd name="connsiteX0" fmla="*/ 0 w 3455451"/>
              <a:gd name="connsiteY0" fmla="*/ 3776493 h 3776493"/>
              <a:gd name="connsiteX1" fmla="*/ 3455451 w 3455451"/>
              <a:gd name="connsiteY1" fmla="*/ 0 h 3776493"/>
              <a:gd name="connsiteX0" fmla="*/ 0 w 3548228"/>
              <a:gd name="connsiteY0" fmla="*/ 3799256 h 3799256"/>
              <a:gd name="connsiteX1" fmla="*/ 3548228 w 3548228"/>
              <a:gd name="connsiteY1" fmla="*/ 0 h 3799256"/>
              <a:gd name="connsiteX0" fmla="*/ 0 w 3548228"/>
              <a:gd name="connsiteY0" fmla="*/ 3799256 h 3799256"/>
              <a:gd name="connsiteX1" fmla="*/ 3548228 w 3548228"/>
              <a:gd name="connsiteY1" fmla="*/ 0 h 3799256"/>
              <a:gd name="connsiteX0" fmla="*/ 0 w 3548228"/>
              <a:gd name="connsiteY0" fmla="*/ 3799256 h 3799256"/>
              <a:gd name="connsiteX1" fmla="*/ 3548228 w 3548228"/>
              <a:gd name="connsiteY1" fmla="*/ 0 h 3799256"/>
              <a:gd name="connsiteX0" fmla="*/ 0 w 5319929"/>
              <a:gd name="connsiteY0" fmla="*/ 3490106 h 3490106"/>
              <a:gd name="connsiteX1" fmla="*/ 5319929 w 5319929"/>
              <a:gd name="connsiteY1" fmla="*/ 0 h 3490106"/>
              <a:gd name="connsiteX0" fmla="*/ 0 w 5319929"/>
              <a:gd name="connsiteY0" fmla="*/ 3490106 h 3490106"/>
              <a:gd name="connsiteX1" fmla="*/ 5319929 w 5319929"/>
              <a:gd name="connsiteY1" fmla="*/ 0 h 3490106"/>
              <a:gd name="connsiteX0" fmla="*/ 0 w 5319929"/>
              <a:gd name="connsiteY0" fmla="*/ 3490106 h 3490106"/>
              <a:gd name="connsiteX1" fmla="*/ 5319929 w 5319929"/>
              <a:gd name="connsiteY1" fmla="*/ 0 h 3490106"/>
              <a:gd name="connsiteX0" fmla="*/ 0 w 5319929"/>
              <a:gd name="connsiteY0" fmla="*/ 3490106 h 3490106"/>
              <a:gd name="connsiteX1" fmla="*/ 2408225 w 5319929"/>
              <a:gd name="connsiteY1" fmla="*/ 168840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045250 w 5319929"/>
              <a:gd name="connsiteY1" fmla="*/ 126247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045250 w 5319929"/>
              <a:gd name="connsiteY1" fmla="*/ 126247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045250 w 5319929"/>
              <a:gd name="connsiteY1" fmla="*/ 126247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045250 w 5319929"/>
              <a:gd name="connsiteY1" fmla="*/ 126247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045250 w 5319929"/>
              <a:gd name="connsiteY1" fmla="*/ 126247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045250 w 5319929"/>
              <a:gd name="connsiteY1" fmla="*/ 126247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219901 w 5319929"/>
              <a:gd name="connsiteY1" fmla="*/ 127236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219901 w 5319929"/>
              <a:gd name="connsiteY1" fmla="*/ 127236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219901 w 5319929"/>
              <a:gd name="connsiteY1" fmla="*/ 1272360 h 3490106"/>
              <a:gd name="connsiteX2" fmla="*/ 5319929 w 5319929"/>
              <a:gd name="connsiteY2" fmla="*/ 0 h 3490106"/>
              <a:gd name="connsiteX0" fmla="*/ 0 w 5319929"/>
              <a:gd name="connsiteY0" fmla="*/ 3490106 h 3490106"/>
              <a:gd name="connsiteX1" fmla="*/ 2219901 w 5319929"/>
              <a:gd name="connsiteY1" fmla="*/ 1272360 h 3490106"/>
              <a:gd name="connsiteX2" fmla="*/ 5319929 w 5319929"/>
              <a:gd name="connsiteY2" fmla="*/ 0 h 3490106"/>
              <a:gd name="connsiteX0" fmla="*/ 0 w 5323048"/>
              <a:gd name="connsiteY0" fmla="*/ 3330236 h 3330236"/>
              <a:gd name="connsiteX1" fmla="*/ 2223020 w 5323048"/>
              <a:gd name="connsiteY1" fmla="*/ 1272360 h 3330236"/>
              <a:gd name="connsiteX2" fmla="*/ 5323048 w 5323048"/>
              <a:gd name="connsiteY2" fmla="*/ 0 h 3330236"/>
              <a:gd name="connsiteX0" fmla="*/ 0 w 5323048"/>
              <a:gd name="connsiteY0" fmla="*/ 3330236 h 3330502"/>
              <a:gd name="connsiteX1" fmla="*/ 2223020 w 5323048"/>
              <a:gd name="connsiteY1" fmla="*/ 1272360 h 3330502"/>
              <a:gd name="connsiteX2" fmla="*/ 5323048 w 5323048"/>
              <a:gd name="connsiteY2" fmla="*/ 0 h 3330502"/>
              <a:gd name="connsiteX0" fmla="*/ 1 w 5277706"/>
              <a:gd name="connsiteY0" fmla="*/ 3197677 h 3197976"/>
              <a:gd name="connsiteX1" fmla="*/ 2177678 w 5277706"/>
              <a:gd name="connsiteY1" fmla="*/ 1272360 h 3197976"/>
              <a:gd name="connsiteX2" fmla="*/ 5277706 w 5277706"/>
              <a:gd name="connsiteY2" fmla="*/ 0 h 31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7706" h="3197976">
                <a:moveTo>
                  <a:pt x="1" y="3197677"/>
                </a:moveTo>
                <a:cubicBezTo>
                  <a:pt x="924773" y="3218230"/>
                  <a:pt x="1548945" y="2177602"/>
                  <a:pt x="2177678" y="1272360"/>
                </a:cubicBezTo>
                <a:cubicBezTo>
                  <a:pt x="2502326" y="893449"/>
                  <a:pt x="3232456" y="29237"/>
                  <a:pt x="5277706" y="0"/>
                </a:cubicBezTo>
              </a:path>
            </a:pathLst>
          </a:custGeom>
          <a:noFill/>
          <a:ln w="508000" cap="flat" cmpd="sng" algn="ctr">
            <a:solidFill>
              <a:srgbClr val="FF99CC">
                <a:alpha val="49804"/>
              </a:srgb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6861" y="740688"/>
            <a:ext cx="9496465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○世界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遺産をはじめ豊富な観光資源を多数有する関西圏において、</a:t>
            </a: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広域的</a:t>
            </a:r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な観光拠点間の時間短縮、定時性確保による観光需要を拡大</a:t>
            </a: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 bwMode="auto">
          <a:xfrm>
            <a:off x="5095392" y="5143264"/>
            <a:ext cx="83675" cy="772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88" name="グループ化 87"/>
          <p:cNvGrpSpPr/>
          <p:nvPr/>
        </p:nvGrpSpPr>
        <p:grpSpPr>
          <a:xfrm>
            <a:off x="4533450" y="5858627"/>
            <a:ext cx="389987" cy="285861"/>
            <a:chOff x="4338717" y="5474099"/>
            <a:chExt cx="389987" cy="28586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461570" y="5474099"/>
              <a:ext cx="178946" cy="155774"/>
              <a:chOff x="2197541" y="6035344"/>
              <a:chExt cx="265815" cy="220769"/>
            </a:xfrm>
          </p:grpSpPr>
          <p:sp>
            <p:nvSpPr>
              <p:cNvPr id="3" name="円/楕円 2"/>
              <p:cNvSpPr/>
              <p:nvPr/>
            </p:nvSpPr>
            <p:spPr bwMode="auto">
              <a:xfrm>
                <a:off x="2281237" y="6035344"/>
                <a:ext cx="95250" cy="8170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cxnSp>
            <p:nvCxnSpPr>
              <p:cNvPr id="11" name="直線コネクタ 10"/>
              <p:cNvCxnSpPr/>
              <p:nvPr/>
            </p:nvCxnSpPr>
            <p:spPr bwMode="auto">
              <a:xfrm>
                <a:off x="2330450" y="6109454"/>
                <a:ext cx="0" cy="13739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直線コネクタ 201"/>
              <p:cNvCxnSpPr/>
              <p:nvPr/>
            </p:nvCxnSpPr>
            <p:spPr bwMode="auto">
              <a:xfrm>
                <a:off x="2281237" y="6148666"/>
                <a:ext cx="9525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直線コネクタ 253"/>
              <p:cNvCxnSpPr/>
              <p:nvPr/>
            </p:nvCxnSpPr>
            <p:spPr bwMode="auto">
              <a:xfrm>
                <a:off x="2281237" y="6181170"/>
                <a:ext cx="9525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円弧 12"/>
              <p:cNvSpPr/>
              <p:nvPr/>
            </p:nvSpPr>
            <p:spPr bwMode="auto">
              <a:xfrm rot="10800000">
                <a:off x="2197541" y="6117048"/>
                <a:ext cx="265815" cy="139065"/>
              </a:xfrm>
              <a:prstGeom prst="arc">
                <a:avLst>
                  <a:gd name="adj1" fmla="val 11074652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5" name="テキスト ボックス 229"/>
            <p:cNvSpPr txBox="1">
              <a:spLocks noChangeArrowheads="1"/>
            </p:cNvSpPr>
            <p:nvPr/>
          </p:nvSpPr>
          <p:spPr bwMode="auto">
            <a:xfrm>
              <a:off x="4338717" y="5652238"/>
              <a:ext cx="389987" cy="107722"/>
            </a:xfrm>
            <a:prstGeom prst="rect">
              <a:avLst/>
            </a:prstGeom>
            <a:noFill/>
            <a:ln w="6350">
              <a:noFill/>
            </a:ln>
            <a:extLst/>
          </p:spPr>
          <p:txBody>
            <a:bodyPr wrap="square" lIns="36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大阪港</a:t>
              </a:r>
              <a:endPara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67" name="テキスト ボックス 166"/>
          <p:cNvSpPr txBox="1"/>
          <p:nvPr/>
        </p:nvSpPr>
        <p:spPr bwMode="auto">
          <a:xfrm>
            <a:off x="4000266" y="5483693"/>
            <a:ext cx="883140" cy="350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0" rIns="36000" rtlCol="0" anchor="ctr">
            <a:no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7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国際コンテナ戦略港湾</a:t>
            </a: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105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阪神港</a:t>
            </a:r>
          </a:p>
        </p:txBody>
      </p:sp>
      <p:grpSp>
        <p:nvGrpSpPr>
          <p:cNvPr id="133" name="グループ化 132"/>
          <p:cNvGrpSpPr/>
          <p:nvPr/>
        </p:nvGrpSpPr>
        <p:grpSpPr>
          <a:xfrm>
            <a:off x="3916099" y="5118626"/>
            <a:ext cx="389987" cy="280770"/>
            <a:chOff x="3916099" y="5118626"/>
            <a:chExt cx="389987" cy="280770"/>
          </a:xfrm>
        </p:grpSpPr>
        <p:grpSp>
          <p:nvGrpSpPr>
            <p:cNvPr id="168" name="グループ化 167"/>
            <p:cNvGrpSpPr/>
            <p:nvPr/>
          </p:nvGrpSpPr>
          <p:grpSpPr>
            <a:xfrm>
              <a:off x="4012094" y="5118626"/>
              <a:ext cx="178946" cy="155774"/>
              <a:chOff x="2197541" y="6035344"/>
              <a:chExt cx="265815" cy="220769"/>
            </a:xfrm>
          </p:grpSpPr>
          <p:sp>
            <p:nvSpPr>
              <p:cNvPr id="169" name="円/楕円 168"/>
              <p:cNvSpPr/>
              <p:nvPr/>
            </p:nvSpPr>
            <p:spPr bwMode="auto">
              <a:xfrm>
                <a:off x="2281237" y="6035344"/>
                <a:ext cx="95250" cy="8170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cxnSp>
            <p:nvCxnSpPr>
              <p:cNvPr id="172" name="直線コネクタ 171"/>
              <p:cNvCxnSpPr/>
              <p:nvPr/>
            </p:nvCxnSpPr>
            <p:spPr bwMode="auto">
              <a:xfrm>
                <a:off x="2330450" y="6109454"/>
                <a:ext cx="0" cy="13739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直線コネクタ 193"/>
              <p:cNvCxnSpPr/>
              <p:nvPr/>
            </p:nvCxnSpPr>
            <p:spPr bwMode="auto">
              <a:xfrm>
                <a:off x="2281237" y="6148666"/>
                <a:ext cx="9525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直線コネクタ 194"/>
              <p:cNvCxnSpPr/>
              <p:nvPr/>
            </p:nvCxnSpPr>
            <p:spPr bwMode="auto">
              <a:xfrm>
                <a:off x="2281237" y="6181170"/>
                <a:ext cx="9525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6" name="円弧 195"/>
              <p:cNvSpPr/>
              <p:nvPr/>
            </p:nvSpPr>
            <p:spPr bwMode="auto">
              <a:xfrm rot="10800000">
                <a:off x="2197541" y="6117048"/>
                <a:ext cx="265815" cy="139065"/>
              </a:xfrm>
              <a:prstGeom prst="arc">
                <a:avLst>
                  <a:gd name="adj1" fmla="val 11074652"/>
                  <a:gd name="adj2" fmla="val 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7" name="テキスト ボックス 229"/>
            <p:cNvSpPr txBox="1">
              <a:spLocks noChangeArrowheads="1"/>
            </p:cNvSpPr>
            <p:nvPr/>
          </p:nvSpPr>
          <p:spPr bwMode="auto">
            <a:xfrm>
              <a:off x="3916099" y="5291674"/>
              <a:ext cx="389987" cy="107722"/>
            </a:xfrm>
            <a:prstGeom prst="rect">
              <a:avLst/>
            </a:prstGeom>
            <a:noFill/>
            <a:ln w="6350">
              <a:noFill/>
            </a:ln>
            <a:extLst/>
          </p:spPr>
          <p:txBody>
            <a:bodyPr wrap="square" lIns="36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7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神戸</a:t>
              </a:r>
              <a:r>
                <a:rPr lang="ja-JP" altLang="en-US" sz="7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港</a:t>
              </a:r>
              <a:endPara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253" name="テキスト ボックス 229"/>
          <p:cNvSpPr txBox="1">
            <a:spLocks noChangeArrowheads="1"/>
          </p:cNvSpPr>
          <p:nvPr/>
        </p:nvSpPr>
        <p:spPr bwMode="auto">
          <a:xfrm>
            <a:off x="3378212" y="5664558"/>
            <a:ext cx="487647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神戸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6" name="テキスト ボックス 229"/>
          <p:cNvSpPr txBox="1">
            <a:spLocks noChangeArrowheads="1"/>
          </p:cNvSpPr>
          <p:nvPr/>
        </p:nvSpPr>
        <p:spPr bwMode="auto">
          <a:xfrm>
            <a:off x="3171109" y="7641053"/>
            <a:ext cx="594685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関西</a:t>
            </a: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国際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8" name="テキスト ボックス 229"/>
          <p:cNvSpPr txBox="1">
            <a:spLocks noChangeArrowheads="1"/>
          </p:cNvSpPr>
          <p:nvPr/>
        </p:nvSpPr>
        <p:spPr bwMode="auto">
          <a:xfrm>
            <a:off x="4903536" y="3992283"/>
            <a:ext cx="594685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大阪国際空港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07" name="グループ化 206"/>
          <p:cNvGrpSpPr/>
          <p:nvPr/>
        </p:nvGrpSpPr>
        <p:grpSpPr>
          <a:xfrm>
            <a:off x="3352802" y="7433706"/>
            <a:ext cx="239358" cy="187152"/>
            <a:chOff x="0" y="0"/>
            <a:chExt cx="1685236" cy="1604965"/>
          </a:xfrm>
        </p:grpSpPr>
        <p:sp>
          <p:nvSpPr>
            <p:cNvPr id="208" name="正方形/長方形 207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9" name="直角三角形 208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26" name="直角三角形 225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4" name="二等辺三角形 243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57" name="二等辺三角形 256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68" name="正方形/長方形 267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269" name="直線コネクタ 268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グループ化 269"/>
          <p:cNvGrpSpPr/>
          <p:nvPr/>
        </p:nvGrpSpPr>
        <p:grpSpPr>
          <a:xfrm>
            <a:off x="3438926" y="5438173"/>
            <a:ext cx="239358" cy="187152"/>
            <a:chOff x="0" y="0"/>
            <a:chExt cx="1685236" cy="1604965"/>
          </a:xfrm>
        </p:grpSpPr>
        <p:sp>
          <p:nvSpPr>
            <p:cNvPr id="271" name="正方形/長方形 270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4" name="直角三角形 273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5" name="直角三角形 274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6" name="二等辺三角形 275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7" name="二等辺三角形 276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8" name="正方形/長方形 277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79" name="正方形/長方形 278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281" name="直線コネクタ 280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グループ化 283"/>
          <p:cNvGrpSpPr/>
          <p:nvPr/>
        </p:nvGrpSpPr>
        <p:grpSpPr>
          <a:xfrm>
            <a:off x="5080892" y="3785308"/>
            <a:ext cx="239358" cy="187152"/>
            <a:chOff x="0" y="0"/>
            <a:chExt cx="1685236" cy="1604965"/>
          </a:xfrm>
        </p:grpSpPr>
        <p:sp>
          <p:nvSpPr>
            <p:cNvPr id="285" name="正方形/長方形 284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6" name="直角三角形 285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7" name="直角三角形 286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8" name="二等辺三角形 287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89" name="二等辺三角形 288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293" name="直線コネクタ 292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円/楕円 76"/>
          <p:cNvSpPr/>
          <p:nvPr/>
        </p:nvSpPr>
        <p:spPr bwMode="auto">
          <a:xfrm>
            <a:off x="7689660" y="1639653"/>
            <a:ext cx="1257300" cy="619125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auto">
          <a:xfrm>
            <a:off x="7661085" y="1820628"/>
            <a:ext cx="1619250" cy="32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（世界遺産）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古都京都の文化財</a:t>
            </a:r>
            <a:endParaRPr kumimoji="1" lang="ja-JP" altLang="en-US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9" name="円/楕円 78"/>
          <p:cNvSpPr/>
          <p:nvPr/>
        </p:nvSpPr>
        <p:spPr bwMode="auto">
          <a:xfrm>
            <a:off x="101725" y="3533775"/>
            <a:ext cx="1257300" cy="619125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auto">
          <a:xfrm>
            <a:off x="73150" y="3695700"/>
            <a:ext cx="1190625" cy="32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←（世界遺産）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姫路城</a:t>
            </a:r>
            <a:endParaRPr kumimoji="1" lang="ja-JP" altLang="en-US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3" name="円/楕円 82"/>
          <p:cNvSpPr/>
          <p:nvPr/>
        </p:nvSpPr>
        <p:spPr bwMode="auto">
          <a:xfrm>
            <a:off x="7948748" y="4803200"/>
            <a:ext cx="1257300" cy="619125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 bwMode="auto">
          <a:xfrm>
            <a:off x="7907110" y="4959308"/>
            <a:ext cx="1619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（世界遺産）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古都奈良の文化財</a:t>
            </a:r>
            <a:endParaRPr kumimoji="1" lang="ja-JP" altLang="en-US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5" name="円/楕円 84"/>
          <p:cNvSpPr/>
          <p:nvPr/>
        </p:nvSpPr>
        <p:spPr bwMode="auto">
          <a:xfrm>
            <a:off x="6953250" y="5181600"/>
            <a:ext cx="1257300" cy="619125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 bwMode="auto">
          <a:xfrm>
            <a:off x="7105650" y="5276850"/>
            <a:ext cx="11334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（世界遺産）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法隆寺地域の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仏教建造物</a:t>
            </a:r>
            <a:endParaRPr kumimoji="1" lang="ja-JP" altLang="en-US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188" name="表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40629"/>
              </p:ext>
            </p:extLst>
          </p:nvPr>
        </p:nvGraphicFramePr>
        <p:xfrm>
          <a:off x="10204368" y="3531807"/>
          <a:ext cx="2452253" cy="10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476"/>
                <a:gridCol w="981967"/>
                <a:gridCol w="690032"/>
                <a:gridCol w="4617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順位</a:t>
                      </a:r>
                      <a:endParaRPr kumimoji="1" lang="ja-JP" altLang="en-US" sz="8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テーマパーク</a:t>
                      </a:r>
                      <a:endParaRPr kumimoji="1" lang="ja-JP" altLang="en-US" sz="8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年間入場者数</a:t>
                      </a:r>
                      <a:endParaRPr kumimoji="1" lang="en-US" altLang="ja-JP" sz="800" b="1" dirty="0" smtClean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8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万人</a:t>
                      </a:r>
                      <a:r>
                        <a:rPr kumimoji="1" lang="en-US" altLang="ja-JP" sz="8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endParaRPr kumimoji="1" lang="ja-JP" altLang="en-US" sz="8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前年度比</a:t>
                      </a:r>
                      <a:endParaRPr kumimoji="1" lang="ja-JP" altLang="en-US" sz="8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位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東京ディズニーランド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1,660</a:t>
                      </a:r>
                      <a:endParaRPr kumimoji="1" lang="ja-JP" altLang="en-US" sz="9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-4.0%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ja-JP" sz="8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</a:t>
                      </a:r>
                      <a:r>
                        <a:rPr kumimoji="1" lang="ja-JP" altLang="en-US" sz="800" b="1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位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Bef>
                          <a:spcPct val="50000"/>
                        </a:spcBef>
                      </a:pPr>
                      <a:r>
                        <a:rPr lang="ja-JP" altLang="en-US" sz="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ユニバーサル・</a:t>
                      </a:r>
                      <a:endParaRPr lang="en-US" altLang="ja-JP" sz="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600"/>
                        </a:lnSpc>
                        <a:spcBef>
                          <a:spcPct val="50000"/>
                        </a:spcBef>
                      </a:pPr>
                      <a:r>
                        <a:rPr lang="ja-JP" altLang="en-US" sz="8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スタジオ・ジャパン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72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1,390</a:t>
                      </a:r>
                      <a:endParaRPr kumimoji="1" lang="ja-JP" altLang="en-US" sz="900" b="1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17.8%</a:t>
                      </a:r>
                      <a:endParaRPr kumimoji="1" lang="ja-JP" altLang="en-US" sz="800" b="1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</a:t>
                      </a:r>
                      <a:r>
                        <a:rPr kumimoji="1" lang="ja-JP" altLang="en-US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位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東京ディズニーシー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  1,360</a:t>
                      </a:r>
                      <a:endParaRPr kumimoji="1" lang="ja-JP" altLang="en-US" sz="9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-3.5%</a:t>
                      </a:r>
                      <a:endParaRPr kumimoji="1" lang="ja-JP" altLang="en-US" sz="8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8" name="正方形/長方形 197"/>
          <p:cNvSpPr/>
          <p:nvPr/>
        </p:nvSpPr>
        <p:spPr>
          <a:xfrm>
            <a:off x="10204368" y="3291688"/>
            <a:ext cx="2452254" cy="23428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ja-JP" altLang="en-US" sz="1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主要テーマパーク年間入場者</a:t>
            </a:r>
            <a:r>
              <a:rPr lang="en-US" altLang="ja-JP" sz="1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10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H27) </a:t>
            </a:r>
            <a:endParaRPr lang="en-US" altLang="ja-JP" sz="1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0" name="角丸四角形 149"/>
          <p:cNvSpPr/>
          <p:nvPr/>
        </p:nvSpPr>
        <p:spPr>
          <a:xfrm>
            <a:off x="4318251" y="5058967"/>
            <a:ext cx="986599" cy="344482"/>
          </a:xfrm>
          <a:prstGeom prst="roundRect">
            <a:avLst>
              <a:gd name="adj" fmla="val 10460"/>
            </a:avLst>
          </a:prstGeom>
          <a:solidFill>
            <a:srgbClr val="FFC00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36000" rtlCol="0" anchor="ctr" anchorCtr="0">
            <a:sp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ユニバーサル・</a:t>
            </a:r>
            <a:endParaRPr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スタジオ・ジャパン</a:t>
            </a:r>
          </a:p>
        </p:txBody>
      </p:sp>
      <p:sp>
        <p:nvSpPr>
          <p:cNvPr id="225" name="円/楕円 224"/>
          <p:cNvSpPr/>
          <p:nvPr/>
        </p:nvSpPr>
        <p:spPr bwMode="auto">
          <a:xfrm>
            <a:off x="5622386" y="6179149"/>
            <a:ext cx="1257300" cy="619125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7" name="テキスト ボックス 226"/>
          <p:cNvSpPr txBox="1"/>
          <p:nvPr/>
        </p:nvSpPr>
        <p:spPr bwMode="auto">
          <a:xfrm>
            <a:off x="5604569" y="6381640"/>
            <a:ext cx="1374322" cy="32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kumimoji="1"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百舌鳥・古市古墳群・</a:t>
            </a:r>
            <a:endParaRPr kumimoji="1"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kumimoji="1"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竹内街道地区</a:t>
            </a:r>
          </a:p>
        </p:txBody>
      </p:sp>
      <p:sp>
        <p:nvSpPr>
          <p:cNvPr id="232" name="円/楕円 231"/>
          <p:cNvSpPr/>
          <p:nvPr/>
        </p:nvSpPr>
        <p:spPr bwMode="auto">
          <a:xfrm>
            <a:off x="3320698" y="4201886"/>
            <a:ext cx="1207907" cy="436789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3" name="テキスト ボックス 232"/>
          <p:cNvSpPr txBox="1"/>
          <p:nvPr/>
        </p:nvSpPr>
        <p:spPr bwMode="auto">
          <a:xfrm>
            <a:off x="3273878" y="4382861"/>
            <a:ext cx="1374322" cy="1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kumimoji="1"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六甲・有馬・北野地区</a:t>
            </a: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11134733" y="4533027"/>
            <a:ext cx="1655196" cy="19793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ja-JP" altLang="en-US" sz="5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出典：</a:t>
            </a:r>
            <a:r>
              <a:rPr lang="en-US" altLang="ja-JP" sz="700" dirty="0"/>
              <a:t>Themed Entertainment Association</a:t>
            </a:r>
            <a:endParaRPr lang="ja-JP" altLang="en-US" sz="5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1" name="円/楕円 190"/>
          <p:cNvSpPr/>
          <p:nvPr/>
        </p:nvSpPr>
        <p:spPr bwMode="auto">
          <a:xfrm>
            <a:off x="5536704" y="8833048"/>
            <a:ext cx="1521333" cy="619125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006255" y="2679245"/>
            <a:ext cx="1441341" cy="2069485"/>
            <a:chOff x="13374606" y="2793443"/>
            <a:chExt cx="1441341" cy="2069485"/>
          </a:xfrm>
        </p:grpSpPr>
        <p:sp>
          <p:nvSpPr>
            <p:cNvPr id="272" name="角丸四角形 271"/>
            <p:cNvSpPr/>
            <p:nvPr/>
          </p:nvSpPr>
          <p:spPr bwMode="auto">
            <a:xfrm>
              <a:off x="13490972" y="2836111"/>
              <a:ext cx="1296315" cy="571423"/>
            </a:xfrm>
            <a:prstGeom prst="roundRect">
              <a:avLst>
                <a:gd name="adj" fmla="val 770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80" name="二等辺三角形 279"/>
            <p:cNvSpPr/>
            <p:nvPr/>
          </p:nvSpPr>
          <p:spPr bwMode="auto">
            <a:xfrm rot="1339811" flipV="1">
              <a:off x="14010680" y="3144030"/>
              <a:ext cx="226089" cy="1718898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73" name="正方形/長方形 272"/>
            <p:cNvSpPr/>
            <p:nvPr/>
          </p:nvSpPr>
          <p:spPr>
            <a:xfrm>
              <a:off x="13374606" y="2793443"/>
              <a:ext cx="1441341" cy="456168"/>
            </a:xfrm>
            <a:prstGeom prst="rect">
              <a:avLst/>
            </a:prstGeom>
            <a:noFill/>
          </p:spPr>
          <p:txBody>
            <a:bodyPr wrap="square" lIns="108000" tIns="64008" rIns="0" bIns="64008">
              <a:spAutoFit/>
            </a:bodyPr>
            <a:lstStyle/>
            <a:p>
              <a:pPr algn="ctr"/>
              <a:r>
                <a:rPr lang="ja-JP" altLang="en-US" sz="9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所要時間が</a:t>
              </a:r>
              <a:endParaRPr lang="en-US" altLang="ja-JP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最大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15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分短縮</a:t>
              </a:r>
              <a:endPara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1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（大阪⇔京都）</a:t>
              </a:r>
              <a:endParaRPr lang="en-US" altLang="ja-JP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03" name="正方形/長方形 302"/>
          <p:cNvSpPr/>
          <p:nvPr/>
        </p:nvSpPr>
        <p:spPr bwMode="auto">
          <a:xfrm>
            <a:off x="9152513" y="7159082"/>
            <a:ext cx="3555051" cy="22742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267" name="グループ化 266"/>
          <p:cNvGrpSpPr/>
          <p:nvPr/>
        </p:nvGrpSpPr>
        <p:grpSpPr>
          <a:xfrm>
            <a:off x="9215574" y="7201683"/>
            <a:ext cx="3482274" cy="2177230"/>
            <a:chOff x="812011" y="6553353"/>
            <a:chExt cx="1523780" cy="839536"/>
          </a:xfrm>
        </p:grpSpPr>
        <p:pic>
          <p:nvPicPr>
            <p:cNvPr id="29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12" y="6632833"/>
              <a:ext cx="1500483" cy="753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8" name="テキスト ボックス 297"/>
            <p:cNvSpPr txBox="1"/>
            <p:nvPr/>
          </p:nvSpPr>
          <p:spPr>
            <a:xfrm>
              <a:off x="865450" y="6553353"/>
              <a:ext cx="1446937" cy="1120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9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【</a:t>
              </a:r>
              <a:r>
                <a:rPr lang="ja-JP" altLang="en-US" sz="9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外国人観光客が大阪で利用した交通機関</a:t>
              </a:r>
              <a:r>
                <a:rPr lang="en-US" altLang="ja-JP" sz="900" b="1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】</a:t>
              </a:r>
              <a:endParaRPr lang="ja-JP" altLang="en-US" sz="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99" name="テキスト ボックス 298"/>
            <p:cNvSpPr txBox="1"/>
            <p:nvPr/>
          </p:nvSpPr>
          <p:spPr>
            <a:xfrm>
              <a:off x="1117760" y="7313055"/>
              <a:ext cx="368258" cy="72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5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N=247</a:t>
              </a:r>
              <a:r>
                <a:rPr lang="ja-JP" altLang="en-US" sz="5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複数回答</a:t>
              </a:r>
            </a:p>
          </p:txBody>
        </p:sp>
        <p:sp>
          <p:nvSpPr>
            <p:cNvPr id="300" name="テキスト ボックス 299"/>
            <p:cNvSpPr txBox="1"/>
            <p:nvPr/>
          </p:nvSpPr>
          <p:spPr>
            <a:xfrm>
              <a:off x="1305607" y="7313055"/>
              <a:ext cx="1030184" cy="72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0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ja-JP" altLang="en-US" sz="5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出典：大阪府観光動向調査（</a:t>
              </a:r>
              <a:r>
                <a:rPr lang="en-US" altLang="ja-JP" sz="5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H24</a:t>
              </a:r>
              <a:r>
                <a:rPr lang="ja-JP" altLang="en-US" sz="5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年度）</a:t>
              </a:r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812011" y="6559967"/>
              <a:ext cx="1500483" cy="83292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2" name="テキスト ボックス 191"/>
          <p:cNvSpPr txBox="1"/>
          <p:nvPr/>
        </p:nvSpPr>
        <p:spPr bwMode="auto">
          <a:xfrm>
            <a:off x="5448603" y="9006437"/>
            <a:ext cx="1619250" cy="32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（世界遺産）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600"/>
              </a:lnSpc>
              <a:spcBef>
                <a:spcPct val="50000"/>
              </a:spcBef>
            </a:pPr>
            <a:r>
              <a:rPr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紀伊山地の霊場と参詣道</a:t>
            </a:r>
            <a:endParaRPr kumimoji="1" lang="ja-JP" altLang="en-US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9775579" y="4923591"/>
            <a:ext cx="2940107" cy="212981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42" name="コンテンツ プレースホルダー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0" t="84620" r="8932" b="6569"/>
          <a:stretch/>
        </p:blipFill>
        <p:spPr bwMode="auto">
          <a:xfrm>
            <a:off x="11723491" y="5097897"/>
            <a:ext cx="847061" cy="74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正方形/長方形 161"/>
          <p:cNvSpPr/>
          <p:nvPr/>
        </p:nvSpPr>
        <p:spPr>
          <a:xfrm>
            <a:off x="9777296" y="4735598"/>
            <a:ext cx="2941200" cy="31393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関西におけるインバウンド消費の推移</a:t>
            </a:r>
            <a:endParaRPr lang="ja-JP" altLang="en-US" sz="1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1695875" y="5891429"/>
            <a:ext cx="1003301" cy="15946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大阪都心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うめきた等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11686350" y="6870742"/>
            <a:ext cx="1003301" cy="15946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神戸ハーバーランド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9" name="図 19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6" t="24238" r="5850" b="11082"/>
          <a:stretch/>
        </p:blipFill>
        <p:spPr>
          <a:xfrm>
            <a:off x="11753963" y="6176662"/>
            <a:ext cx="914896" cy="628264"/>
          </a:xfrm>
          <a:prstGeom prst="rect">
            <a:avLst/>
          </a:prstGeom>
        </p:spPr>
      </p:pic>
      <p:sp>
        <p:nvSpPr>
          <p:cNvPr id="304" name="正方形/長方形 303"/>
          <p:cNvSpPr/>
          <p:nvPr/>
        </p:nvSpPr>
        <p:spPr>
          <a:xfrm>
            <a:off x="10380853" y="1375250"/>
            <a:ext cx="2199526" cy="82173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テキスト ボックス 304"/>
          <p:cNvSpPr txBox="1"/>
          <p:nvPr/>
        </p:nvSpPr>
        <p:spPr>
          <a:xfrm>
            <a:off x="10416869" y="1586568"/>
            <a:ext cx="2186847" cy="59034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>
            <a:spAutoFit/>
          </a:bodyPr>
          <a:lstStyle/>
          <a:p>
            <a:r>
              <a:rPr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移動時間が短縮されれば、滞在時間を延ばしてゆったりと観光や買い物をしてもらうことが</a:t>
            </a:r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でき、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お客様の満足度向上や観光地の消費拡大にも</a:t>
            </a:r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つながります。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06" name="Picture 12" descr="C:\Users\hatch\AppData\Local\Microsoft\Windows\Temporary Internet Files\Content.IE5\3A0Q7992\Nuvola_apps_edu_languages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50" y="1357684"/>
            <a:ext cx="256925" cy="2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テキスト ボックス 306"/>
          <p:cNvSpPr txBox="1"/>
          <p:nvPr/>
        </p:nvSpPr>
        <p:spPr>
          <a:xfrm>
            <a:off x="10334470" y="1394463"/>
            <a:ext cx="1235474" cy="20562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旅行会社の声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8" name="テキスト ボックス 307"/>
          <p:cNvSpPr txBox="1"/>
          <p:nvPr/>
        </p:nvSpPr>
        <p:spPr>
          <a:xfrm>
            <a:off x="986323" y="6040588"/>
            <a:ext cx="603107" cy="15176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姫路市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02" y="2237719"/>
            <a:ext cx="1242311" cy="828000"/>
          </a:xfrm>
          <a:prstGeom prst="rect">
            <a:avLst/>
          </a:prstGeom>
        </p:spPr>
      </p:pic>
      <p:sp>
        <p:nvSpPr>
          <p:cNvPr id="309" name="テキスト ボックス 308"/>
          <p:cNvSpPr txBox="1"/>
          <p:nvPr/>
        </p:nvSpPr>
        <p:spPr>
          <a:xfrm>
            <a:off x="11730101" y="6760966"/>
            <a:ext cx="973028" cy="13561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 anchor="ctr" anchorCtr="0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神戸市</a:t>
            </a:r>
            <a:endParaRPr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3" name="角丸四角形 312"/>
          <p:cNvSpPr/>
          <p:nvPr/>
        </p:nvSpPr>
        <p:spPr>
          <a:xfrm>
            <a:off x="2684200" y="5072020"/>
            <a:ext cx="627062" cy="112178"/>
          </a:xfrm>
          <a:prstGeom prst="roundRect">
            <a:avLst>
              <a:gd name="adj" fmla="val 10460"/>
            </a:avLst>
          </a:prstGeom>
          <a:solidFill>
            <a:srgbClr val="92D05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0800" rtlCol="0" anchor="ctr" anchorCtr="0">
            <a:sp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神戸ハーバーランド</a:t>
            </a:r>
          </a:p>
        </p:txBody>
      </p:sp>
      <p:pic>
        <p:nvPicPr>
          <p:cNvPr id="1026" name="Picture 2" descr="C:\Users\i5226409\Desktop\うめきた写真\y0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53963" y="5203446"/>
            <a:ext cx="927908" cy="615973"/>
          </a:xfrm>
          <a:prstGeom prst="rect">
            <a:avLst/>
          </a:prstGeom>
          <a:noFill/>
        </p:spPr>
      </p:pic>
      <p:sp>
        <p:nvSpPr>
          <p:cNvPr id="311" name="テキスト ボックス 310"/>
          <p:cNvSpPr txBox="1"/>
          <p:nvPr/>
        </p:nvSpPr>
        <p:spPr>
          <a:xfrm>
            <a:off x="12174337" y="5780490"/>
            <a:ext cx="661988" cy="13561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 bwMode="auto">
          <a:xfrm rot="13590856">
            <a:off x="5304470" y="4743210"/>
            <a:ext cx="56626" cy="199624"/>
          </a:xfrm>
          <a:prstGeom prst="triangle">
            <a:avLst/>
          </a:prstGeom>
          <a:solidFill>
            <a:srgbClr val="FF99C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1" name="二等辺三角形 180"/>
          <p:cNvSpPr/>
          <p:nvPr/>
        </p:nvSpPr>
        <p:spPr bwMode="auto">
          <a:xfrm rot="2612449">
            <a:off x="5213386" y="4857652"/>
            <a:ext cx="76106" cy="218166"/>
          </a:xfrm>
          <a:prstGeom prst="triangle">
            <a:avLst>
              <a:gd name="adj" fmla="val 0"/>
            </a:avLst>
          </a:prstGeom>
          <a:solidFill>
            <a:srgbClr val="FF99C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 bwMode="auto">
          <a:xfrm>
            <a:off x="3206020" y="6938384"/>
            <a:ext cx="956314" cy="34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0" rIns="36000" rtlCol="0" anchor="ctr">
            <a:no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7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国際拠点空港</a:t>
            </a:r>
            <a:endParaRPr lang="en-US" altLang="ja-JP" sz="7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kumimoji="1" lang="ja-JP" altLang="en-US" sz="105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関西国際空港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221389" y="5094244"/>
            <a:ext cx="361410" cy="9800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4" name="正方形/長方形 183"/>
          <p:cNvSpPr/>
          <p:nvPr/>
        </p:nvSpPr>
        <p:spPr bwMode="auto">
          <a:xfrm>
            <a:off x="5997648" y="5072224"/>
            <a:ext cx="180705" cy="31254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4" name="円/楕円 203"/>
          <p:cNvSpPr/>
          <p:nvPr/>
        </p:nvSpPr>
        <p:spPr bwMode="auto">
          <a:xfrm>
            <a:off x="5659923" y="4894241"/>
            <a:ext cx="1098097" cy="436789"/>
          </a:xfrm>
          <a:prstGeom prst="ellipse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6" name="テキスト ボックス 205"/>
          <p:cNvSpPr txBox="1"/>
          <p:nvPr/>
        </p:nvSpPr>
        <p:spPr bwMode="auto">
          <a:xfrm>
            <a:off x="5645743" y="5047134"/>
            <a:ext cx="1374322" cy="1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  <a:spcBef>
                <a:spcPct val="50000"/>
              </a:spcBef>
            </a:pPr>
            <a:r>
              <a:rPr kumimoji="1" lang="ja-JP" altLang="en-US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大阪城エリア地区</a:t>
            </a:r>
          </a:p>
        </p:txBody>
      </p:sp>
      <p:sp>
        <p:nvSpPr>
          <p:cNvPr id="312" name="角丸四角形 311"/>
          <p:cNvSpPr/>
          <p:nvPr/>
        </p:nvSpPr>
        <p:spPr>
          <a:xfrm>
            <a:off x="5607756" y="4837754"/>
            <a:ext cx="721264" cy="112178"/>
          </a:xfrm>
          <a:prstGeom prst="roundRect">
            <a:avLst>
              <a:gd name="adj" fmla="val 10460"/>
            </a:avLst>
          </a:prstGeom>
          <a:solidFill>
            <a:srgbClr val="92D05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0800" rtlCol="0" anchor="ctr" anchorCtr="0">
            <a:sp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大阪都心</a:t>
            </a:r>
            <a:r>
              <a:rPr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うめきた等</a:t>
            </a:r>
            <a:r>
              <a:rPr lang="en-US" altLang="ja-JP" sz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10860706" y="3091777"/>
            <a:ext cx="1454930" cy="16456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ユニバーサル・スタジオ・ジャパン</a:t>
            </a:r>
          </a:p>
        </p:txBody>
      </p:sp>
      <p:sp>
        <p:nvSpPr>
          <p:cNvPr id="310" name="テキスト ボックス 309"/>
          <p:cNvSpPr txBox="1"/>
          <p:nvPr/>
        </p:nvSpPr>
        <p:spPr>
          <a:xfrm>
            <a:off x="11818705" y="3007843"/>
            <a:ext cx="435893" cy="15176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:USJ</a:t>
            </a:r>
            <a:endParaRPr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16" y="5144780"/>
            <a:ext cx="1913875" cy="18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フリーフォーム 178"/>
          <p:cNvSpPr/>
          <p:nvPr/>
        </p:nvSpPr>
        <p:spPr bwMode="auto">
          <a:xfrm>
            <a:off x="10213149" y="5103306"/>
            <a:ext cx="1529727" cy="1594822"/>
          </a:xfrm>
          <a:custGeom>
            <a:avLst/>
            <a:gdLst>
              <a:gd name="connsiteX0" fmla="*/ 0 w 1957387"/>
              <a:gd name="connsiteY0" fmla="*/ 952500 h 981075"/>
              <a:gd name="connsiteX1" fmla="*/ 304800 w 1957387"/>
              <a:gd name="connsiteY1" fmla="*/ 923925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1957387"/>
              <a:gd name="connsiteY0" fmla="*/ 952500 h 981075"/>
              <a:gd name="connsiteX1" fmla="*/ 257175 w 1957387"/>
              <a:gd name="connsiteY1" fmla="*/ 900112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2043112"/>
              <a:gd name="connsiteY0" fmla="*/ 981075 h 981075"/>
              <a:gd name="connsiteX1" fmla="*/ 342900 w 2043112"/>
              <a:gd name="connsiteY1" fmla="*/ 900112 h 981075"/>
              <a:gd name="connsiteX2" fmla="*/ 885825 w 2043112"/>
              <a:gd name="connsiteY2" fmla="*/ 842962 h 981075"/>
              <a:gd name="connsiteX3" fmla="*/ 1176337 w 2043112"/>
              <a:gd name="connsiteY3" fmla="*/ 747712 h 981075"/>
              <a:gd name="connsiteX4" fmla="*/ 1476375 w 2043112"/>
              <a:gd name="connsiteY4" fmla="*/ 504825 h 981075"/>
              <a:gd name="connsiteX5" fmla="*/ 1790700 w 2043112"/>
              <a:gd name="connsiteY5" fmla="*/ 200025 h 981075"/>
              <a:gd name="connsiteX6" fmla="*/ 1704975 w 2043112"/>
              <a:gd name="connsiteY6" fmla="*/ 161925 h 981075"/>
              <a:gd name="connsiteX7" fmla="*/ 2038350 w 2043112"/>
              <a:gd name="connsiteY7" fmla="*/ 0 h 981075"/>
              <a:gd name="connsiteX8" fmla="*/ 2043112 w 2043112"/>
              <a:gd name="connsiteY8" fmla="*/ 295275 h 981075"/>
              <a:gd name="connsiteX9" fmla="*/ 1947862 w 2043112"/>
              <a:gd name="connsiteY9" fmla="*/ 266700 h 981075"/>
              <a:gd name="connsiteX10" fmla="*/ 1590675 w 2043112"/>
              <a:gd name="connsiteY10" fmla="*/ 590550 h 981075"/>
              <a:gd name="connsiteX11" fmla="*/ 1271587 w 2043112"/>
              <a:gd name="connsiteY11" fmla="*/ 838200 h 981075"/>
              <a:gd name="connsiteX12" fmla="*/ 923925 w 2043112"/>
              <a:gd name="connsiteY12" fmla="*/ 933450 h 981075"/>
              <a:gd name="connsiteX13" fmla="*/ 385762 w 2043112"/>
              <a:gd name="connsiteY13" fmla="*/ 981075 h 981075"/>
              <a:gd name="connsiteX14" fmla="*/ 0 w 2043112"/>
              <a:gd name="connsiteY14" fmla="*/ 981075 h 981075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923925 w 2043112"/>
              <a:gd name="connsiteY12" fmla="*/ 9334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14524 w 2043112"/>
              <a:gd name="connsiteY9" fmla="*/ 352425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0700 w 2038390"/>
              <a:gd name="connsiteY5" fmla="*/ 20002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28787 w 2038390"/>
              <a:gd name="connsiteY6" fmla="*/ 190500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1995487"/>
              <a:gd name="connsiteY0" fmla="*/ 823913 h 828676"/>
              <a:gd name="connsiteX1" fmla="*/ 361950 w 1995487"/>
              <a:gd name="connsiteY1" fmla="*/ 785813 h 828676"/>
              <a:gd name="connsiteX2" fmla="*/ 781050 w 1995487"/>
              <a:gd name="connsiteY2" fmla="*/ 733425 h 828676"/>
              <a:gd name="connsiteX3" fmla="*/ 1123950 w 1995487"/>
              <a:gd name="connsiteY3" fmla="*/ 657225 h 828676"/>
              <a:gd name="connsiteX4" fmla="*/ 1543050 w 1995487"/>
              <a:gd name="connsiteY4" fmla="*/ 309563 h 828676"/>
              <a:gd name="connsiteX5" fmla="*/ 1795462 w 1995487"/>
              <a:gd name="connsiteY5" fmla="*/ 100013 h 828676"/>
              <a:gd name="connsiteX6" fmla="*/ 1728787 w 1995487"/>
              <a:gd name="connsiteY6" fmla="*/ 33338 h 828676"/>
              <a:gd name="connsiteX7" fmla="*/ 1985963 w 1995487"/>
              <a:gd name="connsiteY7" fmla="*/ 0 h 828676"/>
              <a:gd name="connsiteX8" fmla="*/ 1995487 w 1995487"/>
              <a:gd name="connsiteY8" fmla="*/ 261938 h 828676"/>
              <a:gd name="connsiteX9" fmla="*/ 1914524 w 1995487"/>
              <a:gd name="connsiteY9" fmla="*/ 195263 h 828676"/>
              <a:gd name="connsiteX10" fmla="*/ 1552575 w 1995487"/>
              <a:gd name="connsiteY10" fmla="*/ 485775 h 828676"/>
              <a:gd name="connsiteX11" fmla="*/ 1109662 w 1995487"/>
              <a:gd name="connsiteY11" fmla="*/ 785813 h 828676"/>
              <a:gd name="connsiteX12" fmla="*/ 785813 w 1995487"/>
              <a:gd name="connsiteY12" fmla="*/ 814388 h 828676"/>
              <a:gd name="connsiteX13" fmla="*/ 352425 w 1995487"/>
              <a:gd name="connsiteY13" fmla="*/ 828676 h 828676"/>
              <a:gd name="connsiteX14" fmla="*/ 0 w 1995487"/>
              <a:gd name="connsiteY14" fmla="*/ 823913 h 8286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3050 w 2014619"/>
              <a:gd name="connsiteY4" fmla="*/ 347663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21668 w 2014619"/>
              <a:gd name="connsiteY7" fmla="*/ 254794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90512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578"/>
              <a:gd name="connsiteY0" fmla="*/ 862013 h 866776"/>
              <a:gd name="connsiteX1" fmla="*/ 773906 w 2014578"/>
              <a:gd name="connsiteY1" fmla="*/ 788194 h 866776"/>
              <a:gd name="connsiteX2" fmla="*/ 1564483 w 2014578"/>
              <a:gd name="connsiteY2" fmla="*/ 423863 h 866776"/>
              <a:gd name="connsiteX3" fmla="*/ 1795462 w 2014578"/>
              <a:gd name="connsiteY3" fmla="*/ 138113 h 866776"/>
              <a:gd name="connsiteX4" fmla="*/ 1728787 w 2014578"/>
              <a:gd name="connsiteY4" fmla="*/ 71438 h 866776"/>
              <a:gd name="connsiteX5" fmla="*/ 2014538 w 2014578"/>
              <a:gd name="connsiteY5" fmla="*/ 0 h 866776"/>
              <a:gd name="connsiteX6" fmla="*/ 1971675 w 2014578"/>
              <a:gd name="connsiteY6" fmla="*/ 342900 h 866776"/>
              <a:gd name="connsiteX7" fmla="*/ 1914524 w 2014578"/>
              <a:gd name="connsiteY7" fmla="*/ 290512 h 866776"/>
              <a:gd name="connsiteX8" fmla="*/ 1571625 w 2014578"/>
              <a:gd name="connsiteY8" fmla="*/ 588169 h 866776"/>
              <a:gd name="connsiteX9" fmla="*/ 1142999 w 2014578"/>
              <a:gd name="connsiteY9" fmla="*/ 814388 h 866776"/>
              <a:gd name="connsiteX10" fmla="*/ 352425 w 2014578"/>
              <a:gd name="connsiteY10" fmla="*/ 866776 h 866776"/>
              <a:gd name="connsiteX11" fmla="*/ 0 w 2014578"/>
              <a:gd name="connsiteY11" fmla="*/ 862013 h 866776"/>
              <a:gd name="connsiteX0" fmla="*/ 0 w 2014651"/>
              <a:gd name="connsiteY0" fmla="*/ 862013 h 866776"/>
              <a:gd name="connsiteX1" fmla="*/ 773906 w 2014651"/>
              <a:gd name="connsiteY1" fmla="*/ 788194 h 866776"/>
              <a:gd name="connsiteX2" fmla="*/ 1564483 w 2014651"/>
              <a:gd name="connsiteY2" fmla="*/ 423863 h 866776"/>
              <a:gd name="connsiteX3" fmla="*/ 1795462 w 2014651"/>
              <a:gd name="connsiteY3" fmla="*/ 138113 h 866776"/>
              <a:gd name="connsiteX4" fmla="*/ 1728787 w 2014651"/>
              <a:gd name="connsiteY4" fmla="*/ 71438 h 866776"/>
              <a:gd name="connsiteX5" fmla="*/ 2014538 w 2014651"/>
              <a:gd name="connsiteY5" fmla="*/ 0 h 866776"/>
              <a:gd name="connsiteX6" fmla="*/ 1971675 w 2014651"/>
              <a:gd name="connsiteY6" fmla="*/ 342900 h 866776"/>
              <a:gd name="connsiteX7" fmla="*/ 1914524 w 2014651"/>
              <a:gd name="connsiteY7" fmla="*/ 290512 h 866776"/>
              <a:gd name="connsiteX8" fmla="*/ 1571625 w 2014651"/>
              <a:gd name="connsiteY8" fmla="*/ 588169 h 866776"/>
              <a:gd name="connsiteX9" fmla="*/ 1142999 w 2014651"/>
              <a:gd name="connsiteY9" fmla="*/ 814388 h 866776"/>
              <a:gd name="connsiteX10" fmla="*/ 352425 w 2014651"/>
              <a:gd name="connsiteY10" fmla="*/ 866776 h 866776"/>
              <a:gd name="connsiteX11" fmla="*/ 0 w 2014651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42999 w 2014538"/>
              <a:gd name="connsiteY9" fmla="*/ 814388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4538" h="866776">
                <a:moveTo>
                  <a:pt x="0" y="862013"/>
                </a:moveTo>
                <a:cubicBezTo>
                  <a:pt x="70247" y="848916"/>
                  <a:pt x="485378" y="850900"/>
                  <a:pt x="773906" y="788194"/>
                </a:cubicBezTo>
                <a:cubicBezTo>
                  <a:pt x="1137047" y="686990"/>
                  <a:pt x="1222773" y="675085"/>
                  <a:pt x="1564483" y="423863"/>
                </a:cubicBezTo>
                <a:cubicBezTo>
                  <a:pt x="1739107" y="264319"/>
                  <a:pt x="1787525" y="185738"/>
                  <a:pt x="1795462" y="138113"/>
                </a:cubicBezTo>
                <a:lnTo>
                  <a:pt x="1728787" y="71438"/>
                </a:lnTo>
                <a:lnTo>
                  <a:pt x="2014538" y="0"/>
                </a:lnTo>
                <a:cubicBezTo>
                  <a:pt x="1999456" y="138906"/>
                  <a:pt x="2001044" y="92075"/>
                  <a:pt x="1971675" y="342900"/>
                </a:cubicBezTo>
                <a:lnTo>
                  <a:pt x="1914524" y="290512"/>
                </a:lnTo>
                <a:cubicBezTo>
                  <a:pt x="1812924" y="398462"/>
                  <a:pt x="1673225" y="501651"/>
                  <a:pt x="1571625" y="588169"/>
                </a:cubicBezTo>
                <a:cubicBezTo>
                  <a:pt x="1426368" y="705644"/>
                  <a:pt x="1300163" y="763588"/>
                  <a:pt x="1119187" y="821532"/>
                </a:cubicBezTo>
                <a:cubicBezTo>
                  <a:pt x="909637" y="873126"/>
                  <a:pt x="537369" y="860426"/>
                  <a:pt x="352425" y="866776"/>
                </a:cubicBezTo>
                <a:lnTo>
                  <a:pt x="0" y="862013"/>
                </a:lnTo>
                <a:close/>
              </a:path>
            </a:pathLst>
          </a:custGeom>
          <a:solidFill>
            <a:srgbClr val="FF33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75" name="直線コネクタ 174"/>
          <p:cNvCxnSpPr/>
          <p:nvPr/>
        </p:nvCxnSpPr>
        <p:spPr bwMode="auto">
          <a:xfrm>
            <a:off x="10318853" y="6513833"/>
            <a:ext cx="1248147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直線コネクタ 176"/>
          <p:cNvCxnSpPr/>
          <p:nvPr/>
        </p:nvCxnSpPr>
        <p:spPr bwMode="auto">
          <a:xfrm>
            <a:off x="10310896" y="5510788"/>
            <a:ext cx="1256104" cy="6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円形吹き出し 179"/>
          <p:cNvSpPr/>
          <p:nvPr/>
        </p:nvSpPr>
        <p:spPr bwMode="auto">
          <a:xfrm>
            <a:off x="10117568" y="5113807"/>
            <a:ext cx="1280663" cy="326522"/>
          </a:xfrm>
          <a:prstGeom prst="wedgeEllipseCallout">
            <a:avLst>
              <a:gd name="adj1" fmla="val 37779"/>
              <a:gd name="adj2" fmla="val 130556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105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</a:t>
            </a:r>
            <a:r>
              <a:rPr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en-US" altLang="ja-JP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.5</a:t>
            </a:r>
            <a:r>
              <a:rPr lang="ja-JP" altLang="en-US" sz="105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倍増加</a:t>
            </a:r>
            <a:endParaRPr kumimoji="1" lang="ja-JP" altLang="en-US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4" name="直線コネクタ 173"/>
          <p:cNvCxnSpPr/>
          <p:nvPr/>
        </p:nvCxnSpPr>
        <p:spPr bwMode="auto">
          <a:xfrm>
            <a:off x="11299864" y="5492261"/>
            <a:ext cx="3060" cy="102157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3" name="テキスト ボックス 229"/>
          <p:cNvSpPr txBox="1">
            <a:spLocks noChangeArrowheads="1"/>
          </p:cNvSpPr>
          <p:nvPr/>
        </p:nvSpPr>
        <p:spPr bwMode="auto">
          <a:xfrm>
            <a:off x="9683030" y="5072036"/>
            <a:ext cx="584473" cy="123111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億円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3" name="テキスト ボックス 5"/>
          <p:cNvSpPr txBox="1"/>
          <p:nvPr/>
        </p:nvSpPr>
        <p:spPr>
          <a:xfrm>
            <a:off x="9851201" y="6933938"/>
            <a:ext cx="1746250" cy="10772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：三菱</a:t>
            </a:r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UFJ</a:t>
            </a:r>
            <a:r>
              <a:rPr kumimoji="1"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リサーチ＆コンサルティング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正方形/長方形 261"/>
          <p:cNvSpPr>
            <a:spLocks noChangeArrowheads="1"/>
          </p:cNvSpPr>
          <p:nvPr/>
        </p:nvSpPr>
        <p:spPr bwMode="auto">
          <a:xfrm>
            <a:off x="78612" y="681038"/>
            <a:ext cx="12685737" cy="8817124"/>
          </a:xfrm>
          <a:prstGeom prst="rect">
            <a:avLst/>
          </a:prstGeom>
          <a:noFill/>
          <a:ln w="1905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8016" tIns="64008" rIns="128016" bIns="64008"/>
          <a:lstStyle>
            <a:lvl1pPr defTabSz="1279525"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endParaRPr lang="ja-JP" altLang="en-US" sz="5600"/>
          </a:p>
        </p:txBody>
      </p:sp>
      <p:sp>
        <p:nvSpPr>
          <p:cNvPr id="193" name="正方形/長方形 192"/>
          <p:cNvSpPr/>
          <p:nvPr/>
        </p:nvSpPr>
        <p:spPr>
          <a:xfrm>
            <a:off x="4482569" y="3376003"/>
            <a:ext cx="210826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18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淀川</a:t>
            </a:r>
            <a:r>
              <a:rPr lang="ja-JP" altLang="en-US" sz="1800" dirty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左岸線</a:t>
            </a:r>
            <a:r>
              <a:rPr lang="ja-JP" altLang="en-US" sz="18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延伸部</a:t>
            </a:r>
            <a:endParaRPr lang="ja-JP" altLang="en-US" sz="1800" dirty="0">
              <a:ln w="9525"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28" name="フリーフォーム 227"/>
          <p:cNvSpPr/>
          <p:nvPr/>
        </p:nvSpPr>
        <p:spPr bwMode="auto">
          <a:xfrm>
            <a:off x="5522976" y="3712464"/>
            <a:ext cx="694944" cy="877824"/>
          </a:xfrm>
          <a:custGeom>
            <a:avLst/>
            <a:gdLst>
              <a:gd name="connsiteX0" fmla="*/ 164592 w 694944"/>
              <a:gd name="connsiteY0" fmla="*/ 0 h 877824"/>
              <a:gd name="connsiteX1" fmla="*/ 694944 w 694944"/>
              <a:gd name="connsiteY1" fmla="*/ 877824 h 877824"/>
              <a:gd name="connsiteX2" fmla="*/ 0 w 694944"/>
              <a:gd name="connsiteY2" fmla="*/ 18288 h 877824"/>
              <a:gd name="connsiteX3" fmla="*/ 164592 w 694944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" h="877824">
                <a:moveTo>
                  <a:pt x="164592" y="0"/>
                </a:moveTo>
                <a:lnTo>
                  <a:pt x="694944" y="877824"/>
                </a:lnTo>
                <a:lnTo>
                  <a:pt x="0" y="182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5" name="タイトル 1"/>
          <p:cNvSpPr txBox="1">
            <a:spLocks/>
          </p:cNvSpPr>
          <p:nvPr/>
        </p:nvSpPr>
        <p:spPr>
          <a:xfrm>
            <a:off x="0" y="20066"/>
            <a:ext cx="12801600" cy="533227"/>
          </a:xfrm>
          <a:prstGeom prst="rect">
            <a:avLst/>
          </a:prstGeom>
          <a:gradFill>
            <a:gsLst>
              <a:gs pos="99167">
                <a:srgbClr val="F8F8F8"/>
              </a:gs>
              <a:gs pos="0">
                <a:srgbClr val="00B0F0"/>
              </a:gs>
              <a:gs pos="50000">
                <a:srgbClr val="99CCFF"/>
              </a:gs>
              <a:gs pos="90000">
                <a:srgbClr val="F8F8F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144000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tabLst>
                <a:tab pos="7802563" algn="l"/>
              </a:tabLst>
            </a:pPr>
            <a:r>
              <a:rPr lang="ja-JP" altLang="en-US" sz="2800" dirty="0" smtClean="0">
                <a:solidFill>
                  <a:srgbClr val="000099"/>
                </a:solidFill>
              </a:rPr>
              <a:t> 広域的</a:t>
            </a:r>
            <a:r>
              <a:rPr lang="ja-JP" altLang="en-US" sz="2800" dirty="0">
                <a:solidFill>
                  <a:srgbClr val="000099"/>
                </a:solidFill>
              </a:rPr>
              <a:t>な観光拠点間の時間短縮、定時性確保による観光需要を拡大</a:t>
            </a:r>
          </a:p>
        </p:txBody>
      </p:sp>
      <p:cxnSp>
        <p:nvCxnSpPr>
          <p:cNvPr id="221" name="直線コネクタ 220"/>
          <p:cNvCxnSpPr/>
          <p:nvPr/>
        </p:nvCxnSpPr>
        <p:spPr>
          <a:xfrm>
            <a:off x="5446" y="596275"/>
            <a:ext cx="12796206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正方形/長方形 228"/>
          <p:cNvSpPr/>
          <p:nvPr/>
        </p:nvSpPr>
        <p:spPr>
          <a:xfrm>
            <a:off x="11014673" y="32620"/>
            <a:ext cx="1791771" cy="540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参考資料</a:t>
            </a:r>
            <a:r>
              <a:rPr lang="en-US" altLang="ja-JP" sz="2400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142927" y="6223189"/>
            <a:ext cx="2663755" cy="319546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3" name="正方形/長方形 212"/>
          <p:cNvSpPr/>
          <p:nvPr/>
        </p:nvSpPr>
        <p:spPr>
          <a:xfrm>
            <a:off x="137582" y="6069267"/>
            <a:ext cx="2669100" cy="2985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lIns="0" tIns="64008" rIns="0" bIns="64008">
            <a:spAutoFit/>
          </a:bodyPr>
          <a:lstStyle/>
          <a:p>
            <a:pPr algn="ctr"/>
            <a:r>
              <a:rPr lang="ja-JP" altLang="en-US" sz="11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外国人訪問者数の推移</a:t>
            </a:r>
            <a:endParaRPr lang="ja-JP" altLang="en-US" sz="11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7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7"/>
          <a:stretch/>
        </p:blipFill>
        <p:spPr bwMode="auto">
          <a:xfrm>
            <a:off x="254282" y="8171303"/>
            <a:ext cx="2425435" cy="12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" name="テキスト ボックス 5"/>
          <p:cNvSpPr txBox="1"/>
          <p:nvPr/>
        </p:nvSpPr>
        <p:spPr>
          <a:xfrm>
            <a:off x="1109185" y="9314719"/>
            <a:ext cx="1675670" cy="923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</a:t>
            </a:r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観光庁「宿泊旅行統計調査</a:t>
            </a:r>
          </a:p>
        </p:txBody>
      </p:sp>
      <p:sp>
        <p:nvSpPr>
          <p:cNvPr id="224" name="テキスト ボックス 5"/>
          <p:cNvSpPr txBox="1"/>
          <p:nvPr/>
        </p:nvSpPr>
        <p:spPr>
          <a:xfrm>
            <a:off x="462686" y="8566712"/>
            <a:ext cx="457200" cy="1384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 smtClean="0"/>
              <a:t>１</a:t>
            </a:r>
            <a:r>
              <a:rPr kumimoji="1" lang="en-US" altLang="ja-JP" sz="900" b="1" dirty="0" smtClean="0"/>
              <a:t>.</a:t>
            </a:r>
            <a:r>
              <a:rPr lang="ja-JP" altLang="en-US" sz="900" b="1" dirty="0" smtClean="0"/>
              <a:t>９９</a:t>
            </a:r>
            <a:r>
              <a:rPr kumimoji="1" lang="ja-JP" altLang="en-US" sz="900" b="1" dirty="0" smtClean="0"/>
              <a:t>倍</a:t>
            </a:r>
            <a:endParaRPr kumimoji="1" lang="ja-JP" altLang="en-US" sz="900" b="1" dirty="0"/>
          </a:p>
        </p:txBody>
      </p:sp>
      <p:sp>
        <p:nvSpPr>
          <p:cNvPr id="230" name="テキスト ボックス 5"/>
          <p:cNvSpPr txBox="1"/>
          <p:nvPr/>
        </p:nvSpPr>
        <p:spPr>
          <a:xfrm>
            <a:off x="1312752" y="8435432"/>
            <a:ext cx="493664" cy="153888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 smtClean="0">
                <a:solidFill>
                  <a:srgbClr val="FF0000"/>
                </a:solidFill>
              </a:rPr>
              <a:t>３</a:t>
            </a:r>
            <a:r>
              <a:rPr lang="en-US" altLang="ja-JP" sz="1000" b="1" dirty="0">
                <a:solidFill>
                  <a:srgbClr val="FF0000"/>
                </a:solidFill>
              </a:rPr>
              <a:t>.</a:t>
            </a:r>
            <a:r>
              <a:rPr kumimoji="1" lang="ja-JP" altLang="en-US" sz="1000" b="1" dirty="0" smtClean="0">
                <a:solidFill>
                  <a:srgbClr val="FF0000"/>
                </a:solidFill>
              </a:rPr>
              <a:t>１９倍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1" name="テキスト ボックス 5"/>
          <p:cNvSpPr txBox="1"/>
          <p:nvPr/>
        </p:nvSpPr>
        <p:spPr>
          <a:xfrm>
            <a:off x="2026944" y="8823105"/>
            <a:ext cx="457200" cy="1384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 smtClean="0"/>
              <a:t>２</a:t>
            </a:r>
            <a:r>
              <a:rPr kumimoji="1" lang="en-US" altLang="ja-JP" sz="900" b="1" dirty="0" smtClean="0"/>
              <a:t>.</a:t>
            </a:r>
            <a:r>
              <a:rPr kumimoji="1" lang="ja-JP" altLang="en-US" sz="900" b="1" dirty="0" smtClean="0"/>
              <a:t>７５倍</a:t>
            </a:r>
            <a:endParaRPr kumimoji="1" lang="ja-JP" altLang="en-US" sz="900" b="1" dirty="0"/>
          </a:p>
        </p:txBody>
      </p:sp>
      <p:sp>
        <p:nvSpPr>
          <p:cNvPr id="237" name="右矢印 236"/>
          <p:cNvSpPr/>
          <p:nvPr/>
        </p:nvSpPr>
        <p:spPr bwMode="auto">
          <a:xfrm rot="18469963">
            <a:off x="1424835" y="8894932"/>
            <a:ext cx="359031" cy="208866"/>
          </a:xfrm>
          <a:prstGeom prst="rightArrow">
            <a:avLst/>
          </a:prstGeom>
          <a:solidFill>
            <a:schemeClr val="accent3">
              <a:lumMod val="5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8" name="右矢印 237"/>
          <p:cNvSpPr/>
          <p:nvPr/>
        </p:nvSpPr>
        <p:spPr bwMode="auto">
          <a:xfrm rot="18581946">
            <a:off x="734365" y="8689094"/>
            <a:ext cx="383920" cy="208866"/>
          </a:xfrm>
          <a:prstGeom prst="rightArrow">
            <a:avLst/>
          </a:prstGeom>
          <a:solidFill>
            <a:schemeClr val="accent3">
              <a:lumMod val="5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9" name="右矢印 238"/>
          <p:cNvSpPr/>
          <p:nvPr/>
        </p:nvSpPr>
        <p:spPr bwMode="auto">
          <a:xfrm rot="18731332">
            <a:off x="2150650" y="9034273"/>
            <a:ext cx="257418" cy="208866"/>
          </a:xfrm>
          <a:prstGeom prst="rightArrow">
            <a:avLst/>
          </a:prstGeom>
          <a:solidFill>
            <a:schemeClr val="accent3">
              <a:lumMod val="5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5" name="テキスト ボックス 229"/>
          <p:cNvSpPr txBox="1">
            <a:spLocks noChangeArrowheads="1"/>
          </p:cNvSpPr>
          <p:nvPr/>
        </p:nvSpPr>
        <p:spPr bwMode="auto">
          <a:xfrm>
            <a:off x="67661" y="8092925"/>
            <a:ext cx="584473" cy="92333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（万人）</a:t>
            </a:r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47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47" y="8282790"/>
            <a:ext cx="557248" cy="1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正方形/長方形 249"/>
          <p:cNvSpPr/>
          <p:nvPr/>
        </p:nvSpPr>
        <p:spPr>
          <a:xfrm>
            <a:off x="336179" y="6371535"/>
            <a:ext cx="2377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dirty="0" smtClean="0"/>
              <a:t>【</a:t>
            </a:r>
            <a:r>
              <a:rPr lang="ja-JP" altLang="en-US" sz="900" dirty="0" smtClean="0"/>
              <a:t>外国人出入国者数の推移（関西国際空港）</a:t>
            </a:r>
            <a:r>
              <a:rPr lang="en-US" altLang="ja-JP" sz="900" dirty="0" smtClean="0"/>
              <a:t>】</a:t>
            </a:r>
            <a:endParaRPr lang="ja-JP" altLang="en-US" sz="900" dirty="0"/>
          </a:p>
        </p:txBody>
      </p:sp>
      <p:sp>
        <p:nvSpPr>
          <p:cNvPr id="259" name="正方形/長方形 258"/>
          <p:cNvSpPr/>
          <p:nvPr/>
        </p:nvSpPr>
        <p:spPr>
          <a:xfrm>
            <a:off x="590189" y="7964532"/>
            <a:ext cx="19159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dirty="0" smtClean="0"/>
              <a:t>【</a:t>
            </a:r>
            <a:r>
              <a:rPr lang="ja-JP" altLang="en-US" sz="900" dirty="0" smtClean="0"/>
              <a:t>都市圏</a:t>
            </a:r>
            <a:r>
              <a:rPr lang="ja-JP" altLang="en-US" sz="900" dirty="0"/>
              <a:t>別外国人宿泊者数の</a:t>
            </a:r>
            <a:r>
              <a:rPr lang="ja-JP" altLang="en-US" sz="900" dirty="0" smtClean="0"/>
              <a:t>推移</a:t>
            </a:r>
            <a:r>
              <a:rPr lang="en-US" altLang="ja-JP" sz="900" dirty="0" smtClean="0"/>
              <a:t>】</a:t>
            </a:r>
            <a:endParaRPr lang="ja-JP" altLang="en-US" sz="900" dirty="0"/>
          </a:p>
        </p:txBody>
      </p:sp>
      <p:sp>
        <p:nvSpPr>
          <p:cNvPr id="260" name="テキスト ボックス 229"/>
          <p:cNvSpPr txBox="1">
            <a:spLocks noChangeArrowheads="1"/>
          </p:cNvSpPr>
          <p:nvPr/>
        </p:nvSpPr>
        <p:spPr bwMode="auto">
          <a:xfrm>
            <a:off x="183019" y="6603574"/>
            <a:ext cx="584473" cy="92333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（万人）</a:t>
            </a:r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6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1" y="6568485"/>
            <a:ext cx="1883028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4" name="直線コネクタ 263"/>
          <p:cNvCxnSpPr/>
          <p:nvPr/>
        </p:nvCxnSpPr>
        <p:spPr bwMode="auto">
          <a:xfrm>
            <a:off x="842071" y="7426953"/>
            <a:ext cx="151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直線コネクタ 281"/>
          <p:cNvCxnSpPr/>
          <p:nvPr/>
        </p:nvCxnSpPr>
        <p:spPr bwMode="auto">
          <a:xfrm>
            <a:off x="844456" y="6841410"/>
            <a:ext cx="1476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直線コネクタ 282"/>
          <p:cNvCxnSpPr/>
          <p:nvPr/>
        </p:nvCxnSpPr>
        <p:spPr bwMode="auto">
          <a:xfrm flipH="1">
            <a:off x="2033697" y="6843999"/>
            <a:ext cx="7270" cy="58521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91" name="円形吹き出し 290"/>
          <p:cNvSpPr/>
          <p:nvPr/>
        </p:nvSpPr>
        <p:spPr bwMode="auto">
          <a:xfrm>
            <a:off x="653383" y="6586155"/>
            <a:ext cx="1457620" cy="311499"/>
          </a:xfrm>
          <a:prstGeom prst="wedgeEllipseCallout">
            <a:avLst>
              <a:gd name="adj1" fmla="val 43184"/>
              <a:gd name="adj2" fmla="val 79557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18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sz="11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2.8</a:t>
            </a:r>
            <a:r>
              <a:rPr lang="ja-JP" altLang="en-US" sz="11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倍増加</a:t>
            </a:r>
            <a:endParaRPr kumimoji="1" lang="ja-JP" alt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4" name="フリーフォーム 293"/>
          <p:cNvSpPr/>
          <p:nvPr/>
        </p:nvSpPr>
        <p:spPr bwMode="auto">
          <a:xfrm>
            <a:off x="588739" y="6626751"/>
            <a:ext cx="2120727" cy="1092713"/>
          </a:xfrm>
          <a:custGeom>
            <a:avLst/>
            <a:gdLst>
              <a:gd name="connsiteX0" fmla="*/ 0 w 1957387"/>
              <a:gd name="connsiteY0" fmla="*/ 952500 h 981075"/>
              <a:gd name="connsiteX1" fmla="*/ 304800 w 1957387"/>
              <a:gd name="connsiteY1" fmla="*/ 923925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1957387"/>
              <a:gd name="connsiteY0" fmla="*/ 952500 h 981075"/>
              <a:gd name="connsiteX1" fmla="*/ 257175 w 1957387"/>
              <a:gd name="connsiteY1" fmla="*/ 900112 h 981075"/>
              <a:gd name="connsiteX2" fmla="*/ 800100 w 1957387"/>
              <a:gd name="connsiteY2" fmla="*/ 842962 h 981075"/>
              <a:gd name="connsiteX3" fmla="*/ 1090612 w 1957387"/>
              <a:gd name="connsiteY3" fmla="*/ 747712 h 981075"/>
              <a:gd name="connsiteX4" fmla="*/ 1390650 w 1957387"/>
              <a:gd name="connsiteY4" fmla="*/ 504825 h 981075"/>
              <a:gd name="connsiteX5" fmla="*/ 1704975 w 1957387"/>
              <a:gd name="connsiteY5" fmla="*/ 200025 h 981075"/>
              <a:gd name="connsiteX6" fmla="*/ 1619250 w 1957387"/>
              <a:gd name="connsiteY6" fmla="*/ 161925 h 981075"/>
              <a:gd name="connsiteX7" fmla="*/ 1952625 w 1957387"/>
              <a:gd name="connsiteY7" fmla="*/ 0 h 981075"/>
              <a:gd name="connsiteX8" fmla="*/ 1957387 w 1957387"/>
              <a:gd name="connsiteY8" fmla="*/ 295275 h 981075"/>
              <a:gd name="connsiteX9" fmla="*/ 1862137 w 1957387"/>
              <a:gd name="connsiteY9" fmla="*/ 266700 h 981075"/>
              <a:gd name="connsiteX10" fmla="*/ 1504950 w 1957387"/>
              <a:gd name="connsiteY10" fmla="*/ 590550 h 981075"/>
              <a:gd name="connsiteX11" fmla="*/ 1185862 w 1957387"/>
              <a:gd name="connsiteY11" fmla="*/ 838200 h 981075"/>
              <a:gd name="connsiteX12" fmla="*/ 838200 w 1957387"/>
              <a:gd name="connsiteY12" fmla="*/ 933450 h 981075"/>
              <a:gd name="connsiteX13" fmla="*/ 300037 w 1957387"/>
              <a:gd name="connsiteY13" fmla="*/ 981075 h 981075"/>
              <a:gd name="connsiteX14" fmla="*/ 0 w 1957387"/>
              <a:gd name="connsiteY14" fmla="*/ 952500 h 981075"/>
              <a:gd name="connsiteX0" fmla="*/ 0 w 2043112"/>
              <a:gd name="connsiteY0" fmla="*/ 981075 h 981075"/>
              <a:gd name="connsiteX1" fmla="*/ 342900 w 2043112"/>
              <a:gd name="connsiteY1" fmla="*/ 900112 h 981075"/>
              <a:gd name="connsiteX2" fmla="*/ 885825 w 2043112"/>
              <a:gd name="connsiteY2" fmla="*/ 842962 h 981075"/>
              <a:gd name="connsiteX3" fmla="*/ 1176337 w 2043112"/>
              <a:gd name="connsiteY3" fmla="*/ 747712 h 981075"/>
              <a:gd name="connsiteX4" fmla="*/ 1476375 w 2043112"/>
              <a:gd name="connsiteY4" fmla="*/ 504825 h 981075"/>
              <a:gd name="connsiteX5" fmla="*/ 1790700 w 2043112"/>
              <a:gd name="connsiteY5" fmla="*/ 200025 h 981075"/>
              <a:gd name="connsiteX6" fmla="*/ 1704975 w 2043112"/>
              <a:gd name="connsiteY6" fmla="*/ 161925 h 981075"/>
              <a:gd name="connsiteX7" fmla="*/ 2038350 w 2043112"/>
              <a:gd name="connsiteY7" fmla="*/ 0 h 981075"/>
              <a:gd name="connsiteX8" fmla="*/ 2043112 w 2043112"/>
              <a:gd name="connsiteY8" fmla="*/ 295275 h 981075"/>
              <a:gd name="connsiteX9" fmla="*/ 1947862 w 2043112"/>
              <a:gd name="connsiteY9" fmla="*/ 266700 h 981075"/>
              <a:gd name="connsiteX10" fmla="*/ 1590675 w 2043112"/>
              <a:gd name="connsiteY10" fmla="*/ 590550 h 981075"/>
              <a:gd name="connsiteX11" fmla="*/ 1271587 w 2043112"/>
              <a:gd name="connsiteY11" fmla="*/ 838200 h 981075"/>
              <a:gd name="connsiteX12" fmla="*/ 923925 w 2043112"/>
              <a:gd name="connsiteY12" fmla="*/ 933450 h 981075"/>
              <a:gd name="connsiteX13" fmla="*/ 385762 w 2043112"/>
              <a:gd name="connsiteY13" fmla="*/ 981075 h 981075"/>
              <a:gd name="connsiteX14" fmla="*/ 0 w 2043112"/>
              <a:gd name="connsiteY14" fmla="*/ 981075 h 981075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923925 w 2043112"/>
              <a:gd name="connsiteY12" fmla="*/ 9334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271587 w 2043112"/>
              <a:gd name="connsiteY11" fmla="*/ 838200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885825 w 2043112"/>
              <a:gd name="connsiteY2" fmla="*/ 842962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42900 w 2043112"/>
              <a:gd name="connsiteY1" fmla="*/ 900112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76337 w 2043112"/>
              <a:gd name="connsiteY3" fmla="*/ 747712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476375 w 2043112"/>
              <a:gd name="connsiteY4" fmla="*/ 5048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19187 w 2043112"/>
              <a:gd name="connsiteY3" fmla="*/ 790574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90675 w 2043112"/>
              <a:gd name="connsiteY10" fmla="*/ 590550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47862 w 2043112"/>
              <a:gd name="connsiteY9" fmla="*/ 266700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43112"/>
              <a:gd name="connsiteY0" fmla="*/ 981075 h 985838"/>
              <a:gd name="connsiteX1" fmla="*/ 361950 w 2043112"/>
              <a:gd name="connsiteY1" fmla="*/ 942975 h 985838"/>
              <a:gd name="connsiteX2" fmla="*/ 781050 w 2043112"/>
              <a:gd name="connsiteY2" fmla="*/ 890587 h 985838"/>
              <a:gd name="connsiteX3" fmla="*/ 1123950 w 2043112"/>
              <a:gd name="connsiteY3" fmla="*/ 814387 h 985838"/>
              <a:gd name="connsiteX4" fmla="*/ 1543050 w 2043112"/>
              <a:gd name="connsiteY4" fmla="*/ 466725 h 985838"/>
              <a:gd name="connsiteX5" fmla="*/ 1790700 w 2043112"/>
              <a:gd name="connsiteY5" fmla="*/ 200025 h 985838"/>
              <a:gd name="connsiteX6" fmla="*/ 1704975 w 2043112"/>
              <a:gd name="connsiteY6" fmla="*/ 161925 h 985838"/>
              <a:gd name="connsiteX7" fmla="*/ 2038350 w 2043112"/>
              <a:gd name="connsiteY7" fmla="*/ 0 h 985838"/>
              <a:gd name="connsiteX8" fmla="*/ 2043112 w 2043112"/>
              <a:gd name="connsiteY8" fmla="*/ 295275 h 985838"/>
              <a:gd name="connsiteX9" fmla="*/ 1914524 w 2043112"/>
              <a:gd name="connsiteY9" fmla="*/ 352425 h 985838"/>
              <a:gd name="connsiteX10" fmla="*/ 1552575 w 2043112"/>
              <a:gd name="connsiteY10" fmla="*/ 642937 h 985838"/>
              <a:gd name="connsiteX11" fmla="*/ 1109662 w 2043112"/>
              <a:gd name="connsiteY11" fmla="*/ 942975 h 985838"/>
              <a:gd name="connsiteX12" fmla="*/ 785813 w 2043112"/>
              <a:gd name="connsiteY12" fmla="*/ 971550 h 985838"/>
              <a:gd name="connsiteX13" fmla="*/ 352425 w 2043112"/>
              <a:gd name="connsiteY13" fmla="*/ 985838 h 985838"/>
              <a:gd name="connsiteX14" fmla="*/ 0 w 2043112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0700 w 2038390"/>
              <a:gd name="connsiteY5" fmla="*/ 20002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04975 w 2038390"/>
              <a:gd name="connsiteY6" fmla="*/ 161925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2038390"/>
              <a:gd name="connsiteY0" fmla="*/ 981075 h 985838"/>
              <a:gd name="connsiteX1" fmla="*/ 361950 w 2038390"/>
              <a:gd name="connsiteY1" fmla="*/ 942975 h 985838"/>
              <a:gd name="connsiteX2" fmla="*/ 781050 w 2038390"/>
              <a:gd name="connsiteY2" fmla="*/ 890587 h 985838"/>
              <a:gd name="connsiteX3" fmla="*/ 1123950 w 2038390"/>
              <a:gd name="connsiteY3" fmla="*/ 814387 h 985838"/>
              <a:gd name="connsiteX4" fmla="*/ 1543050 w 2038390"/>
              <a:gd name="connsiteY4" fmla="*/ 466725 h 985838"/>
              <a:gd name="connsiteX5" fmla="*/ 1795462 w 2038390"/>
              <a:gd name="connsiteY5" fmla="*/ 257175 h 985838"/>
              <a:gd name="connsiteX6" fmla="*/ 1728787 w 2038390"/>
              <a:gd name="connsiteY6" fmla="*/ 190500 h 985838"/>
              <a:gd name="connsiteX7" fmla="*/ 2038350 w 2038390"/>
              <a:gd name="connsiteY7" fmla="*/ 0 h 985838"/>
              <a:gd name="connsiteX8" fmla="*/ 1995487 w 2038390"/>
              <a:gd name="connsiteY8" fmla="*/ 419100 h 985838"/>
              <a:gd name="connsiteX9" fmla="*/ 1914524 w 2038390"/>
              <a:gd name="connsiteY9" fmla="*/ 352425 h 985838"/>
              <a:gd name="connsiteX10" fmla="*/ 1552575 w 2038390"/>
              <a:gd name="connsiteY10" fmla="*/ 642937 h 985838"/>
              <a:gd name="connsiteX11" fmla="*/ 1109662 w 2038390"/>
              <a:gd name="connsiteY11" fmla="*/ 942975 h 985838"/>
              <a:gd name="connsiteX12" fmla="*/ 785813 w 2038390"/>
              <a:gd name="connsiteY12" fmla="*/ 971550 h 985838"/>
              <a:gd name="connsiteX13" fmla="*/ 352425 w 2038390"/>
              <a:gd name="connsiteY13" fmla="*/ 985838 h 985838"/>
              <a:gd name="connsiteX14" fmla="*/ 0 w 2038390"/>
              <a:gd name="connsiteY14" fmla="*/ 981075 h 985838"/>
              <a:gd name="connsiteX0" fmla="*/ 0 w 1995487"/>
              <a:gd name="connsiteY0" fmla="*/ 823913 h 828676"/>
              <a:gd name="connsiteX1" fmla="*/ 361950 w 1995487"/>
              <a:gd name="connsiteY1" fmla="*/ 785813 h 828676"/>
              <a:gd name="connsiteX2" fmla="*/ 781050 w 1995487"/>
              <a:gd name="connsiteY2" fmla="*/ 733425 h 828676"/>
              <a:gd name="connsiteX3" fmla="*/ 1123950 w 1995487"/>
              <a:gd name="connsiteY3" fmla="*/ 657225 h 828676"/>
              <a:gd name="connsiteX4" fmla="*/ 1543050 w 1995487"/>
              <a:gd name="connsiteY4" fmla="*/ 309563 h 828676"/>
              <a:gd name="connsiteX5" fmla="*/ 1795462 w 1995487"/>
              <a:gd name="connsiteY5" fmla="*/ 100013 h 828676"/>
              <a:gd name="connsiteX6" fmla="*/ 1728787 w 1995487"/>
              <a:gd name="connsiteY6" fmla="*/ 33338 h 828676"/>
              <a:gd name="connsiteX7" fmla="*/ 1985963 w 1995487"/>
              <a:gd name="connsiteY7" fmla="*/ 0 h 828676"/>
              <a:gd name="connsiteX8" fmla="*/ 1995487 w 1995487"/>
              <a:gd name="connsiteY8" fmla="*/ 261938 h 828676"/>
              <a:gd name="connsiteX9" fmla="*/ 1914524 w 1995487"/>
              <a:gd name="connsiteY9" fmla="*/ 195263 h 828676"/>
              <a:gd name="connsiteX10" fmla="*/ 1552575 w 1995487"/>
              <a:gd name="connsiteY10" fmla="*/ 485775 h 828676"/>
              <a:gd name="connsiteX11" fmla="*/ 1109662 w 1995487"/>
              <a:gd name="connsiteY11" fmla="*/ 785813 h 828676"/>
              <a:gd name="connsiteX12" fmla="*/ 785813 w 1995487"/>
              <a:gd name="connsiteY12" fmla="*/ 814388 h 828676"/>
              <a:gd name="connsiteX13" fmla="*/ 352425 w 1995487"/>
              <a:gd name="connsiteY13" fmla="*/ 828676 h 828676"/>
              <a:gd name="connsiteX14" fmla="*/ 0 w 1995487"/>
              <a:gd name="connsiteY14" fmla="*/ 823913 h 8286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3050 w 2014619"/>
              <a:gd name="connsiteY4" fmla="*/ 347663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2387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81050 w 2014619"/>
              <a:gd name="connsiteY2" fmla="*/ 771525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23950 w 2014619"/>
              <a:gd name="connsiteY3" fmla="*/ 695325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47813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52576 w 2014619"/>
              <a:gd name="connsiteY4" fmla="*/ 414338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552575 w 2014619"/>
              <a:gd name="connsiteY10" fmla="*/ 581025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61950 w 2014619"/>
              <a:gd name="connsiteY1" fmla="*/ 823913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359569 w 2014619"/>
              <a:gd name="connsiteY1" fmla="*/ 831057 h 866776"/>
              <a:gd name="connsiteX2" fmla="*/ 773906 w 2014619"/>
              <a:gd name="connsiteY2" fmla="*/ 788194 h 866776"/>
              <a:gd name="connsiteX3" fmla="*/ 1131094 w 2014619"/>
              <a:gd name="connsiteY3" fmla="*/ 685800 h 866776"/>
              <a:gd name="connsiteX4" fmla="*/ 1593058 w 2014619"/>
              <a:gd name="connsiteY4" fmla="*/ 397669 h 866776"/>
              <a:gd name="connsiteX5" fmla="*/ 1795462 w 2014619"/>
              <a:gd name="connsiteY5" fmla="*/ 138113 h 866776"/>
              <a:gd name="connsiteX6" fmla="*/ 1728787 w 2014619"/>
              <a:gd name="connsiteY6" fmla="*/ 71438 h 866776"/>
              <a:gd name="connsiteX7" fmla="*/ 2014538 w 2014619"/>
              <a:gd name="connsiteY7" fmla="*/ 0 h 866776"/>
              <a:gd name="connsiteX8" fmla="*/ 1995487 w 2014619"/>
              <a:gd name="connsiteY8" fmla="*/ 300038 h 866776"/>
              <a:gd name="connsiteX9" fmla="*/ 1914524 w 2014619"/>
              <a:gd name="connsiteY9" fmla="*/ 233363 h 866776"/>
              <a:gd name="connsiteX10" fmla="*/ 1609725 w 2014619"/>
              <a:gd name="connsiteY10" fmla="*/ 557213 h 866776"/>
              <a:gd name="connsiteX11" fmla="*/ 1109662 w 2014619"/>
              <a:gd name="connsiteY11" fmla="*/ 823913 h 866776"/>
              <a:gd name="connsiteX12" fmla="*/ 785813 w 2014619"/>
              <a:gd name="connsiteY12" fmla="*/ 852488 h 866776"/>
              <a:gd name="connsiteX13" fmla="*/ 352425 w 2014619"/>
              <a:gd name="connsiteY13" fmla="*/ 866776 h 866776"/>
              <a:gd name="connsiteX14" fmla="*/ 0 w 2014619"/>
              <a:gd name="connsiteY14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785813 w 2014619"/>
              <a:gd name="connsiteY11" fmla="*/ 852488 h 866776"/>
              <a:gd name="connsiteX12" fmla="*/ 352425 w 2014619"/>
              <a:gd name="connsiteY12" fmla="*/ 866776 h 866776"/>
              <a:gd name="connsiteX13" fmla="*/ 0 w 2014619"/>
              <a:gd name="connsiteY13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131094 w 2014619"/>
              <a:gd name="connsiteY2" fmla="*/ 685800 h 866776"/>
              <a:gd name="connsiteX3" fmla="*/ 1593058 w 2014619"/>
              <a:gd name="connsiteY3" fmla="*/ 397669 h 866776"/>
              <a:gd name="connsiteX4" fmla="*/ 1795462 w 2014619"/>
              <a:gd name="connsiteY4" fmla="*/ 138113 h 866776"/>
              <a:gd name="connsiteX5" fmla="*/ 1728787 w 2014619"/>
              <a:gd name="connsiteY5" fmla="*/ 71438 h 866776"/>
              <a:gd name="connsiteX6" fmla="*/ 2014538 w 2014619"/>
              <a:gd name="connsiteY6" fmla="*/ 0 h 866776"/>
              <a:gd name="connsiteX7" fmla="*/ 1995487 w 2014619"/>
              <a:gd name="connsiteY7" fmla="*/ 300038 h 866776"/>
              <a:gd name="connsiteX8" fmla="*/ 1914524 w 2014619"/>
              <a:gd name="connsiteY8" fmla="*/ 233363 h 866776"/>
              <a:gd name="connsiteX9" fmla="*/ 1609725 w 2014619"/>
              <a:gd name="connsiteY9" fmla="*/ 557213 h 866776"/>
              <a:gd name="connsiteX10" fmla="*/ 1109662 w 2014619"/>
              <a:gd name="connsiteY10" fmla="*/ 823913 h 866776"/>
              <a:gd name="connsiteX11" fmla="*/ 352425 w 2014619"/>
              <a:gd name="connsiteY11" fmla="*/ 866776 h 866776"/>
              <a:gd name="connsiteX12" fmla="*/ 0 w 2014619"/>
              <a:gd name="connsiteY12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93058 w 2014619"/>
              <a:gd name="connsiteY2" fmla="*/ 397669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609725 w 2014619"/>
              <a:gd name="connsiteY8" fmla="*/ 557213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09662 w 2014619"/>
              <a:gd name="connsiteY9" fmla="*/ 823913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33363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21668 w 2014619"/>
              <a:gd name="connsiteY7" fmla="*/ 254794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619"/>
              <a:gd name="connsiteY0" fmla="*/ 862013 h 866776"/>
              <a:gd name="connsiteX1" fmla="*/ 773906 w 2014619"/>
              <a:gd name="connsiteY1" fmla="*/ 788194 h 866776"/>
              <a:gd name="connsiteX2" fmla="*/ 1564483 w 2014619"/>
              <a:gd name="connsiteY2" fmla="*/ 423863 h 866776"/>
              <a:gd name="connsiteX3" fmla="*/ 1795462 w 2014619"/>
              <a:gd name="connsiteY3" fmla="*/ 138113 h 866776"/>
              <a:gd name="connsiteX4" fmla="*/ 1728787 w 2014619"/>
              <a:gd name="connsiteY4" fmla="*/ 71438 h 866776"/>
              <a:gd name="connsiteX5" fmla="*/ 2014538 w 2014619"/>
              <a:gd name="connsiteY5" fmla="*/ 0 h 866776"/>
              <a:gd name="connsiteX6" fmla="*/ 1995487 w 2014619"/>
              <a:gd name="connsiteY6" fmla="*/ 300038 h 866776"/>
              <a:gd name="connsiteX7" fmla="*/ 1914524 w 2014619"/>
              <a:gd name="connsiteY7" fmla="*/ 290512 h 866776"/>
              <a:gd name="connsiteX8" fmla="*/ 1571625 w 2014619"/>
              <a:gd name="connsiteY8" fmla="*/ 588169 h 866776"/>
              <a:gd name="connsiteX9" fmla="*/ 1142999 w 2014619"/>
              <a:gd name="connsiteY9" fmla="*/ 814388 h 866776"/>
              <a:gd name="connsiteX10" fmla="*/ 352425 w 2014619"/>
              <a:gd name="connsiteY10" fmla="*/ 866776 h 866776"/>
              <a:gd name="connsiteX11" fmla="*/ 0 w 2014619"/>
              <a:gd name="connsiteY11" fmla="*/ 862013 h 866776"/>
              <a:gd name="connsiteX0" fmla="*/ 0 w 2014578"/>
              <a:gd name="connsiteY0" fmla="*/ 862013 h 866776"/>
              <a:gd name="connsiteX1" fmla="*/ 773906 w 2014578"/>
              <a:gd name="connsiteY1" fmla="*/ 788194 h 866776"/>
              <a:gd name="connsiteX2" fmla="*/ 1564483 w 2014578"/>
              <a:gd name="connsiteY2" fmla="*/ 423863 h 866776"/>
              <a:gd name="connsiteX3" fmla="*/ 1795462 w 2014578"/>
              <a:gd name="connsiteY3" fmla="*/ 138113 h 866776"/>
              <a:gd name="connsiteX4" fmla="*/ 1728787 w 2014578"/>
              <a:gd name="connsiteY4" fmla="*/ 71438 h 866776"/>
              <a:gd name="connsiteX5" fmla="*/ 2014538 w 2014578"/>
              <a:gd name="connsiteY5" fmla="*/ 0 h 866776"/>
              <a:gd name="connsiteX6" fmla="*/ 1971675 w 2014578"/>
              <a:gd name="connsiteY6" fmla="*/ 342900 h 866776"/>
              <a:gd name="connsiteX7" fmla="*/ 1914524 w 2014578"/>
              <a:gd name="connsiteY7" fmla="*/ 290512 h 866776"/>
              <a:gd name="connsiteX8" fmla="*/ 1571625 w 2014578"/>
              <a:gd name="connsiteY8" fmla="*/ 588169 h 866776"/>
              <a:gd name="connsiteX9" fmla="*/ 1142999 w 2014578"/>
              <a:gd name="connsiteY9" fmla="*/ 814388 h 866776"/>
              <a:gd name="connsiteX10" fmla="*/ 352425 w 2014578"/>
              <a:gd name="connsiteY10" fmla="*/ 866776 h 866776"/>
              <a:gd name="connsiteX11" fmla="*/ 0 w 2014578"/>
              <a:gd name="connsiteY11" fmla="*/ 862013 h 866776"/>
              <a:gd name="connsiteX0" fmla="*/ 0 w 2014651"/>
              <a:gd name="connsiteY0" fmla="*/ 862013 h 866776"/>
              <a:gd name="connsiteX1" fmla="*/ 773906 w 2014651"/>
              <a:gd name="connsiteY1" fmla="*/ 788194 h 866776"/>
              <a:gd name="connsiteX2" fmla="*/ 1564483 w 2014651"/>
              <a:gd name="connsiteY2" fmla="*/ 423863 h 866776"/>
              <a:gd name="connsiteX3" fmla="*/ 1795462 w 2014651"/>
              <a:gd name="connsiteY3" fmla="*/ 138113 h 866776"/>
              <a:gd name="connsiteX4" fmla="*/ 1728787 w 2014651"/>
              <a:gd name="connsiteY4" fmla="*/ 71438 h 866776"/>
              <a:gd name="connsiteX5" fmla="*/ 2014538 w 2014651"/>
              <a:gd name="connsiteY5" fmla="*/ 0 h 866776"/>
              <a:gd name="connsiteX6" fmla="*/ 1971675 w 2014651"/>
              <a:gd name="connsiteY6" fmla="*/ 342900 h 866776"/>
              <a:gd name="connsiteX7" fmla="*/ 1914524 w 2014651"/>
              <a:gd name="connsiteY7" fmla="*/ 290512 h 866776"/>
              <a:gd name="connsiteX8" fmla="*/ 1571625 w 2014651"/>
              <a:gd name="connsiteY8" fmla="*/ 588169 h 866776"/>
              <a:gd name="connsiteX9" fmla="*/ 1142999 w 2014651"/>
              <a:gd name="connsiteY9" fmla="*/ 814388 h 866776"/>
              <a:gd name="connsiteX10" fmla="*/ 352425 w 2014651"/>
              <a:gd name="connsiteY10" fmla="*/ 866776 h 866776"/>
              <a:gd name="connsiteX11" fmla="*/ 0 w 2014651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42999 w 2014538"/>
              <a:gd name="connsiteY9" fmla="*/ 814388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  <a:gd name="connsiteX0" fmla="*/ 0 w 2014538"/>
              <a:gd name="connsiteY0" fmla="*/ 862013 h 866776"/>
              <a:gd name="connsiteX1" fmla="*/ 773906 w 2014538"/>
              <a:gd name="connsiteY1" fmla="*/ 788194 h 866776"/>
              <a:gd name="connsiteX2" fmla="*/ 1564483 w 2014538"/>
              <a:gd name="connsiteY2" fmla="*/ 423863 h 866776"/>
              <a:gd name="connsiteX3" fmla="*/ 1795462 w 2014538"/>
              <a:gd name="connsiteY3" fmla="*/ 138113 h 866776"/>
              <a:gd name="connsiteX4" fmla="*/ 1728787 w 2014538"/>
              <a:gd name="connsiteY4" fmla="*/ 71438 h 866776"/>
              <a:gd name="connsiteX5" fmla="*/ 2014538 w 2014538"/>
              <a:gd name="connsiteY5" fmla="*/ 0 h 866776"/>
              <a:gd name="connsiteX6" fmla="*/ 1971675 w 2014538"/>
              <a:gd name="connsiteY6" fmla="*/ 342900 h 866776"/>
              <a:gd name="connsiteX7" fmla="*/ 1914524 w 2014538"/>
              <a:gd name="connsiteY7" fmla="*/ 290512 h 866776"/>
              <a:gd name="connsiteX8" fmla="*/ 1571625 w 2014538"/>
              <a:gd name="connsiteY8" fmla="*/ 588169 h 866776"/>
              <a:gd name="connsiteX9" fmla="*/ 1119187 w 2014538"/>
              <a:gd name="connsiteY9" fmla="*/ 821532 h 866776"/>
              <a:gd name="connsiteX10" fmla="*/ 352425 w 2014538"/>
              <a:gd name="connsiteY10" fmla="*/ 866776 h 866776"/>
              <a:gd name="connsiteX11" fmla="*/ 0 w 2014538"/>
              <a:gd name="connsiteY11" fmla="*/ 862013 h 8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4538" h="866776">
                <a:moveTo>
                  <a:pt x="0" y="862013"/>
                </a:moveTo>
                <a:cubicBezTo>
                  <a:pt x="70247" y="848916"/>
                  <a:pt x="485378" y="850900"/>
                  <a:pt x="773906" y="788194"/>
                </a:cubicBezTo>
                <a:cubicBezTo>
                  <a:pt x="1137047" y="686990"/>
                  <a:pt x="1222773" y="675085"/>
                  <a:pt x="1564483" y="423863"/>
                </a:cubicBezTo>
                <a:cubicBezTo>
                  <a:pt x="1739107" y="264319"/>
                  <a:pt x="1787525" y="185738"/>
                  <a:pt x="1795462" y="138113"/>
                </a:cubicBezTo>
                <a:lnTo>
                  <a:pt x="1728787" y="71438"/>
                </a:lnTo>
                <a:lnTo>
                  <a:pt x="2014538" y="0"/>
                </a:lnTo>
                <a:cubicBezTo>
                  <a:pt x="1999456" y="138906"/>
                  <a:pt x="2001044" y="92075"/>
                  <a:pt x="1971675" y="342900"/>
                </a:cubicBezTo>
                <a:lnTo>
                  <a:pt x="1914524" y="290512"/>
                </a:lnTo>
                <a:cubicBezTo>
                  <a:pt x="1812924" y="398462"/>
                  <a:pt x="1673225" y="501651"/>
                  <a:pt x="1571625" y="588169"/>
                </a:cubicBezTo>
                <a:cubicBezTo>
                  <a:pt x="1426368" y="705644"/>
                  <a:pt x="1300163" y="763588"/>
                  <a:pt x="1119187" y="821532"/>
                </a:cubicBezTo>
                <a:cubicBezTo>
                  <a:pt x="909637" y="873126"/>
                  <a:pt x="537369" y="860426"/>
                  <a:pt x="352425" y="866776"/>
                </a:cubicBezTo>
                <a:lnTo>
                  <a:pt x="0" y="862013"/>
                </a:lnTo>
                <a:close/>
              </a:path>
            </a:pathLst>
          </a:custGeom>
          <a:solidFill>
            <a:srgbClr val="FF33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5" name="テキスト ボックス 229"/>
          <p:cNvSpPr txBox="1">
            <a:spLocks noChangeArrowheads="1"/>
          </p:cNvSpPr>
          <p:nvPr/>
        </p:nvSpPr>
        <p:spPr bwMode="auto">
          <a:xfrm>
            <a:off x="369504" y="7886248"/>
            <a:ext cx="2318516" cy="92333"/>
          </a:xfrm>
          <a:prstGeom prst="rect">
            <a:avLst/>
          </a:prstGeom>
          <a:solidFill>
            <a:srgbClr val="FFFFFF"/>
          </a:solidFill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出典：法務省「出入国管理統計」</a:t>
            </a:r>
            <a:endParaRPr lang="en-US" altLang="ja-JP" sz="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356096" y="5665365"/>
            <a:ext cx="1335784" cy="367793"/>
          </a:xfrm>
          <a:prstGeom prst="rect">
            <a:avLst/>
          </a:prstGeom>
          <a:noFill/>
        </p:spPr>
        <p:txBody>
          <a:bodyPr wrap="square" lIns="108000" tIns="64008" rIns="0" bIns="64008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阪神圏中心部の主要渋滞箇所</a:t>
            </a:r>
            <a:endParaRPr lang="en-US" altLang="ja-JP" sz="7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H25.2</a:t>
            </a:r>
            <a:r>
              <a:rPr lang="ja-JP" altLang="en-US" sz="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国土交通省）</a:t>
            </a:r>
            <a:endParaRPr lang="en-US" altLang="ja-JP" sz="7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1" name="乗算記号 150"/>
          <p:cNvSpPr>
            <a:spLocks noChangeAspect="1"/>
          </p:cNvSpPr>
          <p:nvPr/>
        </p:nvSpPr>
        <p:spPr bwMode="auto">
          <a:xfrm>
            <a:off x="278267" y="572341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3" name="乗算記号 152"/>
          <p:cNvSpPr>
            <a:spLocks noChangeAspect="1"/>
          </p:cNvSpPr>
          <p:nvPr/>
        </p:nvSpPr>
        <p:spPr bwMode="auto">
          <a:xfrm>
            <a:off x="6328400" y="6088849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4" name="乗算記号 153"/>
          <p:cNvSpPr>
            <a:spLocks noChangeAspect="1"/>
          </p:cNvSpPr>
          <p:nvPr/>
        </p:nvSpPr>
        <p:spPr bwMode="auto">
          <a:xfrm>
            <a:off x="6351779" y="5967231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5" name="乗算記号 154"/>
          <p:cNvSpPr>
            <a:spLocks noChangeAspect="1"/>
          </p:cNvSpPr>
          <p:nvPr/>
        </p:nvSpPr>
        <p:spPr bwMode="auto">
          <a:xfrm>
            <a:off x="6421481" y="5796276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7" name="乗算記号 156"/>
          <p:cNvSpPr>
            <a:spLocks noChangeAspect="1"/>
          </p:cNvSpPr>
          <p:nvPr/>
        </p:nvSpPr>
        <p:spPr bwMode="auto">
          <a:xfrm>
            <a:off x="6214811" y="573534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8" name="乗算記号 157"/>
          <p:cNvSpPr>
            <a:spLocks noChangeAspect="1"/>
          </p:cNvSpPr>
          <p:nvPr/>
        </p:nvSpPr>
        <p:spPr bwMode="auto">
          <a:xfrm>
            <a:off x="6207617" y="562462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9" name="乗算記号 158"/>
          <p:cNvSpPr>
            <a:spLocks noChangeAspect="1"/>
          </p:cNvSpPr>
          <p:nvPr/>
        </p:nvSpPr>
        <p:spPr bwMode="auto">
          <a:xfrm>
            <a:off x="6109614" y="5545174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1" name="乗算記号 160"/>
          <p:cNvSpPr>
            <a:spLocks noChangeAspect="1"/>
          </p:cNvSpPr>
          <p:nvPr/>
        </p:nvSpPr>
        <p:spPr bwMode="auto">
          <a:xfrm>
            <a:off x="5859875" y="5256733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4" name="乗算記号 163"/>
          <p:cNvSpPr>
            <a:spLocks noChangeAspect="1"/>
          </p:cNvSpPr>
          <p:nvPr/>
        </p:nvSpPr>
        <p:spPr bwMode="auto">
          <a:xfrm>
            <a:off x="5750380" y="508456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6" name="乗算記号 165"/>
          <p:cNvSpPr>
            <a:spLocks noChangeAspect="1"/>
          </p:cNvSpPr>
          <p:nvPr/>
        </p:nvSpPr>
        <p:spPr bwMode="auto">
          <a:xfrm>
            <a:off x="5303239" y="5133947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3" name="乗算記号 172"/>
          <p:cNvSpPr>
            <a:spLocks noChangeAspect="1"/>
          </p:cNvSpPr>
          <p:nvPr/>
        </p:nvSpPr>
        <p:spPr bwMode="auto">
          <a:xfrm>
            <a:off x="5620079" y="497396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6" name="乗算記号 175"/>
          <p:cNvSpPr>
            <a:spLocks noChangeAspect="1"/>
          </p:cNvSpPr>
          <p:nvPr/>
        </p:nvSpPr>
        <p:spPr bwMode="auto">
          <a:xfrm>
            <a:off x="5773725" y="4926086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8" name="乗算記号 177"/>
          <p:cNvSpPr>
            <a:spLocks noChangeAspect="1"/>
          </p:cNvSpPr>
          <p:nvPr/>
        </p:nvSpPr>
        <p:spPr bwMode="auto">
          <a:xfrm>
            <a:off x="5916851" y="4932467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3" name="乗算記号 182"/>
          <p:cNvSpPr>
            <a:spLocks noChangeAspect="1"/>
          </p:cNvSpPr>
          <p:nvPr/>
        </p:nvSpPr>
        <p:spPr bwMode="auto">
          <a:xfrm>
            <a:off x="6070433" y="494698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6" name="乗算記号 185"/>
          <p:cNvSpPr>
            <a:spLocks noChangeAspect="1"/>
          </p:cNvSpPr>
          <p:nvPr/>
        </p:nvSpPr>
        <p:spPr bwMode="auto">
          <a:xfrm>
            <a:off x="6605912" y="497508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9" name="乗算記号 188"/>
          <p:cNvSpPr>
            <a:spLocks noChangeAspect="1"/>
          </p:cNvSpPr>
          <p:nvPr/>
        </p:nvSpPr>
        <p:spPr bwMode="auto">
          <a:xfrm>
            <a:off x="6738034" y="496097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0" name="乗算記号 199"/>
          <p:cNvSpPr>
            <a:spLocks noChangeAspect="1"/>
          </p:cNvSpPr>
          <p:nvPr/>
        </p:nvSpPr>
        <p:spPr bwMode="auto">
          <a:xfrm>
            <a:off x="5869594" y="4785850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1" name="乗算記号 200"/>
          <p:cNvSpPr>
            <a:spLocks noChangeAspect="1"/>
          </p:cNvSpPr>
          <p:nvPr/>
        </p:nvSpPr>
        <p:spPr bwMode="auto">
          <a:xfrm>
            <a:off x="5916850" y="468287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5" name="乗算記号 204"/>
          <p:cNvSpPr>
            <a:spLocks noChangeAspect="1"/>
          </p:cNvSpPr>
          <p:nvPr/>
        </p:nvSpPr>
        <p:spPr bwMode="auto">
          <a:xfrm>
            <a:off x="5458646" y="4494752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0" name="乗算記号 209"/>
          <p:cNvSpPr>
            <a:spLocks noChangeAspect="1"/>
          </p:cNvSpPr>
          <p:nvPr/>
        </p:nvSpPr>
        <p:spPr bwMode="auto">
          <a:xfrm>
            <a:off x="5489850" y="426818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1" name="乗算記号 210"/>
          <p:cNvSpPr>
            <a:spLocks noChangeAspect="1"/>
          </p:cNvSpPr>
          <p:nvPr/>
        </p:nvSpPr>
        <p:spPr bwMode="auto">
          <a:xfrm>
            <a:off x="5486278" y="4771783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4" name="乗算記号 213"/>
          <p:cNvSpPr>
            <a:spLocks noChangeAspect="1"/>
          </p:cNvSpPr>
          <p:nvPr/>
        </p:nvSpPr>
        <p:spPr bwMode="auto">
          <a:xfrm>
            <a:off x="5459921" y="5050399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5" name="乗算記号 214"/>
          <p:cNvSpPr>
            <a:spLocks noChangeAspect="1"/>
          </p:cNvSpPr>
          <p:nvPr/>
        </p:nvSpPr>
        <p:spPr bwMode="auto">
          <a:xfrm>
            <a:off x="5619602" y="4837621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9" name="乗算記号 218"/>
          <p:cNvSpPr>
            <a:spLocks noChangeAspect="1"/>
          </p:cNvSpPr>
          <p:nvPr/>
        </p:nvSpPr>
        <p:spPr bwMode="auto">
          <a:xfrm>
            <a:off x="5447952" y="4388714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2" name="乗算記号 221"/>
          <p:cNvSpPr>
            <a:spLocks noChangeAspect="1"/>
          </p:cNvSpPr>
          <p:nvPr/>
        </p:nvSpPr>
        <p:spPr bwMode="auto">
          <a:xfrm>
            <a:off x="6490056" y="4975079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4" name="乗算記号 233"/>
          <p:cNvSpPr>
            <a:spLocks noChangeAspect="1"/>
          </p:cNvSpPr>
          <p:nvPr/>
        </p:nvSpPr>
        <p:spPr bwMode="auto">
          <a:xfrm>
            <a:off x="6580811" y="472222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5" name="乗算記号 234"/>
          <p:cNvSpPr>
            <a:spLocks noChangeAspect="1"/>
          </p:cNvSpPr>
          <p:nvPr/>
        </p:nvSpPr>
        <p:spPr bwMode="auto">
          <a:xfrm>
            <a:off x="6582970" y="482422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6" name="乗算記号 235"/>
          <p:cNvSpPr>
            <a:spLocks noChangeAspect="1"/>
          </p:cNvSpPr>
          <p:nvPr/>
        </p:nvSpPr>
        <p:spPr bwMode="auto">
          <a:xfrm>
            <a:off x="5655130" y="5160768"/>
            <a:ext cx="183695" cy="159209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4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2" y="5173524"/>
            <a:ext cx="809351" cy="5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noFill/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lnSpc>
            <a:spcPts val="600"/>
          </a:lnSpc>
          <a:spcBef>
            <a:spcPct val="50000"/>
          </a:spcBef>
          <a:defRPr sz="1000" b="1" dirty="0" smtClean="0">
            <a:solidFill>
              <a:srgbClr val="FF0000"/>
            </a:solidFill>
            <a:ea typeface="VL Pゴシック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0C20BB0A50B3045A02625826B3BB5E5" ma:contentTypeVersion="0" ma:contentTypeDescription="新しいドキュメントを作成します。" ma:contentTypeScope="" ma:versionID="ef7fab468eba2f43f32e0fc01fe48e98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B3A762-C6A4-488F-B1A4-C95CA4E20E31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95E0AF4-5E30-42C2-BA55-C17C3EC79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7CB3D-AA9B-429E-9D4F-1D05A776B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61403</TotalTime>
  <Words>353</Words>
  <Application>Microsoft Office PowerPoint</Application>
  <PresentationFormat>A3 297x420 mm</PresentationFormat>
  <Paragraphs>102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hiromoto_teruo</dc:creator>
  <cp:lastModifiedBy>HOSTNAME</cp:lastModifiedBy>
  <cp:revision>5323</cp:revision>
  <cp:lastPrinted>2017-01-20T03:19:31Z</cp:lastPrinted>
  <dcterms:created xsi:type="dcterms:W3CDTF">2007-10-16T11:02:07Z</dcterms:created>
  <dcterms:modified xsi:type="dcterms:W3CDTF">2017-01-27T06:53:05Z</dcterms:modified>
</cp:coreProperties>
</file>