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53" r:id="rId5"/>
  </p:sldIdLst>
  <p:sldSz cx="12801600" cy="9601200" type="A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64008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320040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384048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448056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5120640" algn="l" defTabSz="1280160" rtl="0" eaLnBrk="1" latinLnBrk="0" hangingPunct="1">
      <a:defRPr kumimoji="1" sz="13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9999FF"/>
    <a:srgbClr val="F8F8F8"/>
    <a:srgbClr val="FF3300"/>
    <a:srgbClr val="FF5050"/>
    <a:srgbClr val="FF7C80"/>
    <a:srgbClr val="FEA172"/>
    <a:srgbClr val="FF00FF"/>
    <a:srgbClr val="FD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5" autoAdjust="0"/>
    <p:restoredTop sz="97527" autoAdjust="0"/>
  </p:normalViewPr>
  <p:slideViewPr>
    <p:cSldViewPr snapToGrid="0">
      <p:cViewPr>
        <p:scale>
          <a:sx n="66" d="100"/>
          <a:sy n="66" d="100"/>
        </p:scale>
        <p:origin x="-1110" y="-72"/>
      </p:cViewPr>
      <p:guideLst>
        <p:guide orient="horz" pos="4032"/>
        <p:guide pos="403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4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13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92" y="11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7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92" y="9442224"/>
            <a:ext cx="294952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9" rIns="91091" bIns="4554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ED171E5-6038-47D7-BB4C-55B96FBC0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7608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12"/>
            <a:ext cx="2927175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1" y="12"/>
            <a:ext cx="2925579" cy="46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68350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126" y="4756184"/>
            <a:ext cx="5005246" cy="44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01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9435866"/>
            <a:ext cx="2927175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l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1" y="9435866"/>
            <a:ext cx="2925579" cy="5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7" tIns="45925" rIns="91847" bIns="45925" numCol="1" anchor="b" anchorCtr="0" compatLnSpc="1">
            <a:prstTxWarp prst="textNoShape">
              <a:avLst/>
            </a:prstTxWarp>
          </a:bodyPr>
          <a:lstStyle>
            <a:lvl1pPr algn="r" defTabSz="919033">
              <a:spcBef>
                <a:spcPct val="0"/>
              </a:spcBef>
              <a:defRPr sz="1100"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7610A96-FF83-4980-BF71-6E06D98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701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kumimoji="1" sz="17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A849-CF86-41F2-B47B-55EDF03543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3310-EB5C-4003-A29B-5E2FC139EF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9E0B-6E1B-4B59-BAAF-32931F049C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3CC9-EE58-4A49-B58B-3BF662B414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1E69-54BD-4CC6-9F87-D0FAB4D258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7B6E-CC4D-4F5D-A0A2-63B5583B8C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481A-5DCB-484E-87AB-6C32D40440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E879-3928-44E7-8705-D85255519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C4CD-14B2-46BD-AA7F-C15281BBA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E64B-8AFB-48FC-8EFD-E7EA26EFB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D2D3-728B-4647-9D59-EB257B3D4E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1649-622B-4CF2-9D66-5FB687CDD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7B7E-4BB0-4A30-BF91-1A15028D1D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8136B-327C-4B6A-999E-24871904AC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CCFC-DCF3-45A1-9F04-A00C8FF739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5EA9-2167-4244-87AC-51D22C317C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6FE4-3F30-413D-BCB4-630E2D94E6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EA97-644C-4C5F-9917-8D13631212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9E99-D38E-4697-BB9B-E7E99A0640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DB2C-8070-4F62-8350-955C2AF4D3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C40-FE33-45D1-9D31-364CA78FAB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CFAD-D3F8-4788-883C-A9595F30D9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9281160"/>
            <a:ext cx="405384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7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39F952E-6E68-4E14-9C48-EC0925D25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2CA8179-FA39-499A-819A-4ED655E0AF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64008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128016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92024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2560320" algn="ctr" rtl="0" fontAlgn="base">
        <a:spcBef>
          <a:spcPct val="0"/>
        </a:spcBef>
        <a:spcAft>
          <a:spcPct val="0"/>
        </a:spcAft>
        <a:defRPr kumimoji="1" sz="6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14833" r="33588" b="11748"/>
          <a:stretch/>
        </p:blipFill>
        <p:spPr>
          <a:xfrm>
            <a:off x="210065" y="1774000"/>
            <a:ext cx="7952621" cy="7638576"/>
          </a:xfrm>
          <a:prstGeom prst="rect">
            <a:avLst/>
          </a:prstGeom>
        </p:spPr>
      </p:pic>
      <p:sp>
        <p:nvSpPr>
          <p:cNvPr id="231" name="正方形/長方形 230"/>
          <p:cNvSpPr/>
          <p:nvPr/>
        </p:nvSpPr>
        <p:spPr bwMode="auto">
          <a:xfrm>
            <a:off x="5128592" y="5195419"/>
            <a:ext cx="154126" cy="3359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0" name="正方形/長方形 229"/>
          <p:cNvSpPr/>
          <p:nvPr/>
        </p:nvSpPr>
        <p:spPr bwMode="auto">
          <a:xfrm>
            <a:off x="5354572" y="5224100"/>
            <a:ext cx="498372" cy="13445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8219359" y="6490676"/>
            <a:ext cx="4447695" cy="287981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11071518" y="8276764"/>
            <a:ext cx="1092273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97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7495" y="826986"/>
            <a:ext cx="12569703" cy="11449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128016" tIns="64008" rIns="100800" bIns="64008" rtlCol="0" anchor="ctr" anchorCtr="0">
            <a:spAutoFit/>
          </a:bodyPr>
          <a:lstStyle/>
          <a:p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○関西圏高速道路ﾈｯﾄﾜｰｸの環状機能が不十分であるため、通過交通が大阪都心部に集中し慢性的に渋滞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ミッシングリンクである淀川左岸線延伸部の整備により、都市再生環状道路が完成し、渋滞を緩和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○延伸部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利用交通は、市内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のみは僅かで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2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通過</a:t>
            </a:r>
            <a:r>
              <a:rPr lang="ja-JP" altLang="en-US" sz="22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交通や市外からの広域的な利用が大半</a:t>
            </a:r>
            <a:endParaRPr lang="en-US" altLang="ja-JP" sz="22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正方形/長方形 261"/>
          <p:cNvSpPr>
            <a:spLocks noChangeArrowheads="1"/>
          </p:cNvSpPr>
          <p:nvPr/>
        </p:nvSpPr>
        <p:spPr bwMode="auto">
          <a:xfrm>
            <a:off x="78612" y="713638"/>
            <a:ext cx="12685737" cy="8784524"/>
          </a:xfrm>
          <a:prstGeom prst="rect">
            <a:avLst/>
          </a:prstGeom>
          <a:noFill/>
          <a:ln w="1905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8016" tIns="64008" rIns="128016" bIns="64008"/>
          <a:lstStyle>
            <a:lvl1pPr defTabSz="1279525"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5600"/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0" y="55236"/>
            <a:ext cx="12801600" cy="533227"/>
          </a:xfrm>
          <a:prstGeom prst="rect">
            <a:avLst/>
          </a:prstGeom>
          <a:gradFill>
            <a:gsLst>
              <a:gs pos="99167">
                <a:srgbClr val="F8F8F8"/>
              </a:gs>
              <a:gs pos="0">
                <a:srgbClr val="00B0F0"/>
              </a:gs>
              <a:gs pos="50000">
                <a:srgbClr val="99CCFF"/>
              </a:gs>
              <a:gs pos="90000">
                <a:srgbClr val="F8F8F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144000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tabLst>
                <a:tab pos="7802563" algn="l"/>
              </a:tabLst>
            </a:pP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dirty="0">
                <a:solidFill>
                  <a:srgbClr val="000099"/>
                </a:solidFill>
              </a:rPr>
              <a:t>大阪都市再生環状道路のミッシングリンク解消による効果</a:t>
            </a:r>
            <a:endParaRPr lang="en-US" altLang="ja-JP" sz="2800" dirty="0">
              <a:solidFill>
                <a:srgbClr val="000099"/>
              </a:solidFill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5446" y="631445"/>
            <a:ext cx="12796206" cy="0"/>
          </a:xfrm>
          <a:prstGeom prst="line">
            <a:avLst/>
          </a:prstGeom>
          <a:ln w="1016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1014673" y="43577"/>
            <a:ext cx="1791771" cy="55399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参考資料</a:t>
            </a:r>
            <a:r>
              <a:rPr lang="en-US" altLang="ja-JP" sz="2400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lang="en-US" altLang="ja-JP" sz="2400" dirty="0" smtClean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7" name="コンテンツ プレースホルダ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0" t="85959" r="9119" b="7559"/>
          <a:stretch/>
        </p:blipFill>
        <p:spPr bwMode="auto">
          <a:xfrm>
            <a:off x="194646" y="6315860"/>
            <a:ext cx="1960410" cy="13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195"/>
          <p:cNvSpPr txBox="1"/>
          <p:nvPr/>
        </p:nvSpPr>
        <p:spPr>
          <a:xfrm rot="2640000">
            <a:off x="3754579" y="6662295"/>
            <a:ext cx="215444" cy="651636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湾岸線</a:t>
            </a:r>
          </a:p>
        </p:txBody>
      </p:sp>
      <p:sp>
        <p:nvSpPr>
          <p:cNvPr id="57" name="テキスト ボックス 195"/>
          <p:cNvSpPr txBox="1"/>
          <p:nvPr/>
        </p:nvSpPr>
        <p:spPr>
          <a:xfrm>
            <a:off x="5135065" y="5290998"/>
            <a:ext cx="46166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環状</a:t>
            </a:r>
            <a:r>
              <a:rPr lang="ja-JP" altLang="en-US" sz="12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</a:t>
            </a:r>
            <a:endParaRPr lang="ja-JP" altLang="en-US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テキスト ボックス 195"/>
          <p:cNvSpPr txBox="1"/>
          <p:nvPr/>
        </p:nvSpPr>
        <p:spPr>
          <a:xfrm>
            <a:off x="3416239" y="5453464"/>
            <a:ext cx="718145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大阪港線</a:t>
            </a:r>
          </a:p>
        </p:txBody>
      </p:sp>
      <p:sp>
        <p:nvSpPr>
          <p:cNvPr id="60" name="乗算記号 59"/>
          <p:cNvSpPr>
            <a:spLocks noChangeAspect="1"/>
          </p:cNvSpPr>
          <p:nvPr/>
        </p:nvSpPr>
        <p:spPr bwMode="auto">
          <a:xfrm>
            <a:off x="5063622" y="5025369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2" name="乗算記号 61"/>
          <p:cNvSpPr>
            <a:spLocks noChangeAspect="1"/>
          </p:cNvSpPr>
          <p:nvPr/>
        </p:nvSpPr>
        <p:spPr bwMode="auto">
          <a:xfrm>
            <a:off x="5326897" y="5051981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3" name="乗算記号 62"/>
          <p:cNvSpPr>
            <a:spLocks noChangeAspect="1"/>
          </p:cNvSpPr>
          <p:nvPr/>
        </p:nvSpPr>
        <p:spPr bwMode="auto">
          <a:xfrm>
            <a:off x="5560299" y="5051981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乗算記号 63"/>
          <p:cNvSpPr>
            <a:spLocks noChangeAspect="1"/>
          </p:cNvSpPr>
          <p:nvPr/>
        </p:nvSpPr>
        <p:spPr bwMode="auto">
          <a:xfrm>
            <a:off x="5852944" y="5055647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乗算記号 64"/>
          <p:cNvSpPr>
            <a:spLocks noChangeAspect="1"/>
          </p:cNvSpPr>
          <p:nvPr/>
        </p:nvSpPr>
        <p:spPr bwMode="auto">
          <a:xfrm>
            <a:off x="6142584" y="5055647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8" name="乗算記号 67"/>
          <p:cNvSpPr>
            <a:spLocks noChangeAspect="1"/>
          </p:cNvSpPr>
          <p:nvPr/>
        </p:nvSpPr>
        <p:spPr bwMode="auto">
          <a:xfrm>
            <a:off x="5843947" y="4894875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0" name="乗算記号 69"/>
          <p:cNvSpPr>
            <a:spLocks noChangeAspect="1"/>
          </p:cNvSpPr>
          <p:nvPr/>
        </p:nvSpPr>
        <p:spPr bwMode="auto">
          <a:xfrm>
            <a:off x="5805307" y="4738426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6" name="乗算記号 75"/>
          <p:cNvSpPr>
            <a:spLocks noChangeAspect="1"/>
          </p:cNvSpPr>
          <p:nvPr/>
        </p:nvSpPr>
        <p:spPr bwMode="auto">
          <a:xfrm>
            <a:off x="4526850" y="5133892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7" name="乗算記号 76"/>
          <p:cNvSpPr>
            <a:spLocks noChangeAspect="1"/>
          </p:cNvSpPr>
          <p:nvPr/>
        </p:nvSpPr>
        <p:spPr bwMode="auto">
          <a:xfrm>
            <a:off x="4510794" y="5357954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8" name="乗算記号 77"/>
          <p:cNvSpPr>
            <a:spLocks noChangeAspect="1"/>
          </p:cNvSpPr>
          <p:nvPr/>
        </p:nvSpPr>
        <p:spPr bwMode="auto">
          <a:xfrm>
            <a:off x="4574475" y="4915456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乗算記号 79"/>
          <p:cNvSpPr>
            <a:spLocks noChangeAspect="1"/>
          </p:cNvSpPr>
          <p:nvPr/>
        </p:nvSpPr>
        <p:spPr bwMode="auto">
          <a:xfrm>
            <a:off x="3976200" y="4604239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" name="乗算記号 81"/>
          <p:cNvSpPr>
            <a:spLocks noChangeAspect="1"/>
          </p:cNvSpPr>
          <p:nvPr/>
        </p:nvSpPr>
        <p:spPr bwMode="auto">
          <a:xfrm>
            <a:off x="4423514" y="4290290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3" name="乗算記号 82"/>
          <p:cNvSpPr>
            <a:spLocks noChangeAspect="1"/>
          </p:cNvSpPr>
          <p:nvPr/>
        </p:nvSpPr>
        <p:spPr bwMode="auto">
          <a:xfrm>
            <a:off x="5599510" y="6036653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乗算記号 83"/>
          <p:cNvSpPr>
            <a:spLocks noChangeAspect="1"/>
          </p:cNvSpPr>
          <p:nvPr/>
        </p:nvSpPr>
        <p:spPr bwMode="auto">
          <a:xfrm>
            <a:off x="5509492" y="6377919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5" name="乗算記号 84"/>
          <p:cNvSpPr>
            <a:spLocks noChangeAspect="1"/>
          </p:cNvSpPr>
          <p:nvPr/>
        </p:nvSpPr>
        <p:spPr bwMode="auto">
          <a:xfrm>
            <a:off x="4700145" y="5309260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乗算記号 85"/>
          <p:cNvSpPr>
            <a:spLocks noChangeAspect="1"/>
          </p:cNvSpPr>
          <p:nvPr/>
        </p:nvSpPr>
        <p:spPr bwMode="auto">
          <a:xfrm>
            <a:off x="4283247" y="5262179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乗算記号 86"/>
          <p:cNvSpPr>
            <a:spLocks noChangeAspect="1"/>
          </p:cNvSpPr>
          <p:nvPr/>
        </p:nvSpPr>
        <p:spPr bwMode="auto">
          <a:xfrm>
            <a:off x="4890512" y="5418302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乗算記号 87"/>
          <p:cNvSpPr>
            <a:spLocks noChangeAspect="1"/>
          </p:cNvSpPr>
          <p:nvPr/>
        </p:nvSpPr>
        <p:spPr bwMode="auto">
          <a:xfrm>
            <a:off x="5164899" y="5814973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9" name="乗算記号 88"/>
          <p:cNvSpPr>
            <a:spLocks noChangeAspect="1"/>
          </p:cNvSpPr>
          <p:nvPr/>
        </p:nvSpPr>
        <p:spPr bwMode="auto">
          <a:xfrm>
            <a:off x="5352592" y="6046178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0" name="乗算記号 89"/>
          <p:cNvSpPr>
            <a:spLocks noChangeAspect="1"/>
          </p:cNvSpPr>
          <p:nvPr/>
        </p:nvSpPr>
        <p:spPr bwMode="auto">
          <a:xfrm>
            <a:off x="5496873" y="6610100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フリーフォーム 66"/>
          <p:cNvSpPr/>
          <p:nvPr/>
        </p:nvSpPr>
        <p:spPr bwMode="auto">
          <a:xfrm rot="21187200" flipH="1">
            <a:off x="5292304" y="3573514"/>
            <a:ext cx="552755" cy="1336138"/>
          </a:xfrm>
          <a:custGeom>
            <a:avLst/>
            <a:gdLst>
              <a:gd name="connsiteX0" fmla="*/ 152400 w 895350"/>
              <a:gd name="connsiteY0" fmla="*/ 0 h 1181100"/>
              <a:gd name="connsiteX1" fmla="*/ 895350 w 895350"/>
              <a:gd name="connsiteY1" fmla="*/ 1181100 h 1181100"/>
              <a:gd name="connsiteX2" fmla="*/ 0 w 895350"/>
              <a:gd name="connsiteY2" fmla="*/ 38100 h 1181100"/>
              <a:gd name="connsiteX3" fmla="*/ 152400 w 895350"/>
              <a:gd name="connsiteY3" fmla="*/ 0 h 1181100"/>
              <a:gd name="connsiteX0" fmla="*/ 366843 w 895350"/>
              <a:gd name="connsiteY0" fmla="*/ 0 h 1195392"/>
              <a:gd name="connsiteX1" fmla="*/ 895350 w 895350"/>
              <a:gd name="connsiteY1" fmla="*/ 1195392 h 1195392"/>
              <a:gd name="connsiteX2" fmla="*/ 0 w 895350"/>
              <a:gd name="connsiteY2" fmla="*/ 52392 h 1195392"/>
              <a:gd name="connsiteX3" fmla="*/ 366843 w 895350"/>
              <a:gd name="connsiteY3" fmla="*/ 0 h 119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" h="1195392">
                <a:moveTo>
                  <a:pt x="366843" y="0"/>
                </a:moveTo>
                <a:lnTo>
                  <a:pt x="895350" y="1195392"/>
                </a:lnTo>
                <a:lnTo>
                  <a:pt x="0" y="52392"/>
                </a:lnTo>
                <a:lnTo>
                  <a:pt x="366843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8378412" y="6783162"/>
            <a:ext cx="2186328" cy="237839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/>
          <p:cNvSpPr txBox="1"/>
          <p:nvPr/>
        </p:nvSpPr>
        <p:spPr bwMode="hidden">
          <a:xfrm>
            <a:off x="9017214" y="6706042"/>
            <a:ext cx="901125" cy="21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b="0" dirty="0">
                <a:solidFill>
                  <a:srgbClr val="FFFFFF"/>
                </a:solidFill>
              </a:rPr>
              <a:t>近畿圏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8884265" y="7266346"/>
            <a:ext cx="1110743" cy="16210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 bwMode="hidden">
          <a:xfrm>
            <a:off x="9087627" y="7174013"/>
            <a:ext cx="676610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algn="ctr">
              <a:defRPr sz="1200" b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大阪市</a:t>
            </a:r>
            <a:endParaRPr lang="ja-JP" altLang="en-US" dirty="0"/>
          </a:p>
        </p:txBody>
      </p:sp>
      <p:cxnSp>
        <p:nvCxnSpPr>
          <p:cNvPr id="97" name="直線矢印コネクタ 96"/>
          <p:cNvCxnSpPr/>
          <p:nvPr/>
        </p:nvCxnSpPr>
        <p:spPr>
          <a:xfrm>
            <a:off x="9298748" y="8223576"/>
            <a:ext cx="1151547" cy="0"/>
          </a:xfrm>
          <a:prstGeom prst="straightConnector1">
            <a:avLst/>
          </a:prstGeom>
          <a:ln w="88900" cmpd="dbl">
            <a:solidFill>
              <a:srgbClr val="FF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>
            <a:off x="9087627" y="7704444"/>
            <a:ext cx="734040" cy="0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8529412" y="8670138"/>
            <a:ext cx="1804770" cy="0"/>
          </a:xfrm>
          <a:prstGeom prst="straightConnector1">
            <a:avLst/>
          </a:prstGeom>
          <a:ln w="88900">
            <a:solidFill>
              <a:srgbClr val="FF0000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 bwMode="hidden">
          <a:xfrm>
            <a:off x="8971816" y="7459845"/>
            <a:ext cx="9725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100" b="0" dirty="0" smtClean="0"/>
              <a:t>市内⇔市内</a:t>
            </a:r>
            <a:endParaRPr lang="ja-JP" altLang="en-US" sz="1100" b="0" dirty="0"/>
          </a:p>
        </p:txBody>
      </p:sp>
      <p:sp>
        <p:nvSpPr>
          <p:cNvPr id="101" name="テキスト ボックス 100"/>
          <p:cNvSpPr txBox="1"/>
          <p:nvPr/>
        </p:nvSpPr>
        <p:spPr bwMode="hidden">
          <a:xfrm>
            <a:off x="9378932" y="7958079"/>
            <a:ext cx="9725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100" b="0" dirty="0" smtClean="0"/>
              <a:t>市内⇔市外</a:t>
            </a:r>
            <a:endParaRPr lang="ja-JP" altLang="en-US" sz="1100" b="0" dirty="0"/>
          </a:p>
        </p:txBody>
      </p:sp>
      <p:sp>
        <p:nvSpPr>
          <p:cNvPr id="102" name="テキスト ボックス 101"/>
          <p:cNvSpPr txBox="1"/>
          <p:nvPr/>
        </p:nvSpPr>
        <p:spPr bwMode="hidden">
          <a:xfrm>
            <a:off x="8983135" y="8457772"/>
            <a:ext cx="97255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1100" b="0" dirty="0" smtClean="0"/>
              <a:t>市外⇔市外</a:t>
            </a:r>
            <a:endParaRPr lang="ja-JP" altLang="en-US" sz="1100" b="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923596" y="6367567"/>
            <a:ext cx="3162448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延伸部を利用する交通の割合</a:t>
            </a:r>
            <a:r>
              <a:rPr lang="en-US" altLang="ja-JP" sz="160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kumimoji="1" lang="ja-JP" altLang="en-US" sz="1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>
            <a:off x="10104748" y="7704444"/>
            <a:ext cx="1050104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右中かっこ 3"/>
          <p:cNvSpPr/>
          <p:nvPr/>
        </p:nvSpPr>
        <p:spPr bwMode="auto">
          <a:xfrm>
            <a:off x="10847496" y="8015902"/>
            <a:ext cx="237735" cy="861256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/>
          <p:cNvSpPr/>
          <p:nvPr/>
        </p:nvSpPr>
        <p:spPr>
          <a:xfrm>
            <a:off x="11075053" y="7513278"/>
            <a:ext cx="825573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３％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11075053" y="8253192"/>
            <a:ext cx="757444" cy="429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2762250" y="4210050"/>
            <a:ext cx="4686300" cy="1476701"/>
          </a:xfrm>
          <a:custGeom>
            <a:avLst/>
            <a:gdLst>
              <a:gd name="connsiteX0" fmla="*/ 0 w 4686300"/>
              <a:gd name="connsiteY0" fmla="*/ 1333500 h 1476701"/>
              <a:gd name="connsiteX1" fmla="*/ 1200150 w 4686300"/>
              <a:gd name="connsiteY1" fmla="*/ 1428750 h 1476701"/>
              <a:gd name="connsiteX2" fmla="*/ 2266950 w 4686300"/>
              <a:gd name="connsiteY2" fmla="*/ 666750 h 1476701"/>
              <a:gd name="connsiteX3" fmla="*/ 3257550 w 4686300"/>
              <a:gd name="connsiteY3" fmla="*/ 895350 h 1476701"/>
              <a:gd name="connsiteX4" fmla="*/ 4686300 w 4686300"/>
              <a:gd name="connsiteY4" fmla="*/ 0 h 147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1476701">
                <a:moveTo>
                  <a:pt x="0" y="1333500"/>
                </a:moveTo>
                <a:cubicBezTo>
                  <a:pt x="411162" y="1436687"/>
                  <a:pt x="822325" y="1539875"/>
                  <a:pt x="1200150" y="1428750"/>
                </a:cubicBezTo>
                <a:cubicBezTo>
                  <a:pt x="1577975" y="1317625"/>
                  <a:pt x="1924050" y="755650"/>
                  <a:pt x="2266950" y="666750"/>
                </a:cubicBezTo>
                <a:cubicBezTo>
                  <a:pt x="2609850" y="577850"/>
                  <a:pt x="2854325" y="1006475"/>
                  <a:pt x="3257550" y="895350"/>
                </a:cubicBezTo>
                <a:cubicBezTo>
                  <a:pt x="3660775" y="784225"/>
                  <a:pt x="4173537" y="392112"/>
                  <a:pt x="4686300" y="0"/>
                </a:cubicBezTo>
              </a:path>
            </a:pathLst>
          </a:custGeom>
          <a:noFill/>
          <a:ln w="228600" cap="flat" cmpd="sng" algn="ctr">
            <a:solidFill>
              <a:schemeClr val="accent1">
                <a:lumMod val="60000"/>
                <a:lumOff val="40000"/>
                <a:alpha val="58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 bwMode="auto">
          <a:xfrm>
            <a:off x="4226898" y="5657850"/>
            <a:ext cx="154602" cy="1047750"/>
          </a:xfrm>
          <a:custGeom>
            <a:avLst/>
            <a:gdLst>
              <a:gd name="connsiteX0" fmla="*/ 154602 w 154602"/>
              <a:gd name="connsiteY0" fmla="*/ 0 h 1047750"/>
              <a:gd name="connsiteX1" fmla="*/ 2202 w 154602"/>
              <a:gd name="connsiteY1" fmla="*/ 704850 h 1047750"/>
              <a:gd name="connsiteX2" fmla="*/ 78402 w 154602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02" h="1047750">
                <a:moveTo>
                  <a:pt x="154602" y="0"/>
                </a:moveTo>
                <a:cubicBezTo>
                  <a:pt x="84752" y="265112"/>
                  <a:pt x="14902" y="530225"/>
                  <a:pt x="2202" y="704850"/>
                </a:cubicBezTo>
                <a:cubicBezTo>
                  <a:pt x="-10498" y="879475"/>
                  <a:pt x="33952" y="963612"/>
                  <a:pt x="78402" y="1047750"/>
                </a:cubicBezTo>
              </a:path>
            </a:pathLst>
          </a:custGeom>
          <a:noFill/>
          <a:ln w="228600" cap="flat" cmpd="sng" algn="ctr">
            <a:solidFill>
              <a:schemeClr val="accent1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フリーフォーム 9"/>
          <p:cNvSpPr/>
          <p:nvPr/>
        </p:nvSpPr>
        <p:spPr bwMode="auto">
          <a:xfrm>
            <a:off x="6013624" y="5277448"/>
            <a:ext cx="762000" cy="835405"/>
          </a:xfrm>
          <a:custGeom>
            <a:avLst/>
            <a:gdLst>
              <a:gd name="connsiteX0" fmla="*/ 0 w 457200"/>
              <a:gd name="connsiteY0" fmla="*/ 0 h 590550"/>
              <a:gd name="connsiteX1" fmla="*/ 323850 w 457200"/>
              <a:gd name="connsiteY1" fmla="*/ 209550 h 590550"/>
              <a:gd name="connsiteX2" fmla="*/ 457200 w 4572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90550">
                <a:moveTo>
                  <a:pt x="0" y="0"/>
                </a:moveTo>
                <a:cubicBezTo>
                  <a:pt x="123825" y="55562"/>
                  <a:pt x="247650" y="111125"/>
                  <a:pt x="323850" y="209550"/>
                </a:cubicBezTo>
                <a:cubicBezTo>
                  <a:pt x="400050" y="307975"/>
                  <a:pt x="428625" y="449262"/>
                  <a:pt x="457200" y="590550"/>
                </a:cubicBezTo>
              </a:path>
            </a:pathLst>
          </a:custGeom>
          <a:noFill/>
          <a:ln w="228600" cap="flat" cmpd="sng" algn="ctr">
            <a:solidFill>
              <a:schemeClr val="accent1">
                <a:lumMod val="60000"/>
                <a:lumOff val="40000"/>
                <a:alpha val="58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1" name="テキスト ボックス 120"/>
          <p:cNvSpPr txBox="1"/>
          <p:nvPr/>
        </p:nvSpPr>
        <p:spPr bwMode="auto">
          <a:xfrm>
            <a:off x="2713287" y="6025503"/>
            <a:ext cx="880902" cy="33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7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国際コンテナ戦略港湾</a:t>
            </a:r>
            <a:endParaRPr lang="en-US" altLang="ja-JP" sz="700" b="1" dirty="0">
              <a:solidFill>
                <a:schemeClr val="accent4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ja-JP" altLang="en-US" sz="105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阪神港</a:t>
            </a:r>
            <a:endParaRPr lang="en-US" altLang="ja-JP" sz="1050" b="1" dirty="0">
              <a:solidFill>
                <a:schemeClr val="accent4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テキスト ボックス 229"/>
          <p:cNvSpPr txBox="1">
            <a:spLocks noChangeArrowheads="1"/>
          </p:cNvSpPr>
          <p:nvPr/>
        </p:nvSpPr>
        <p:spPr bwMode="auto">
          <a:xfrm>
            <a:off x="3576111" y="6044834"/>
            <a:ext cx="38998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698964" y="5866695"/>
            <a:ext cx="178946" cy="155774"/>
            <a:chOff x="2197541" y="6035344"/>
            <a:chExt cx="265815" cy="220769"/>
          </a:xfrm>
        </p:grpSpPr>
        <p:sp>
          <p:nvSpPr>
            <p:cNvPr id="124" name="円/楕円 123"/>
            <p:cNvSpPr/>
            <p:nvPr/>
          </p:nvSpPr>
          <p:spPr bwMode="auto">
            <a:xfrm>
              <a:off x="2281237" y="6035344"/>
              <a:ext cx="95250" cy="8170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45" name="直線コネクタ 144"/>
            <p:cNvCxnSpPr/>
            <p:nvPr/>
          </p:nvCxnSpPr>
          <p:spPr bwMode="auto">
            <a:xfrm>
              <a:off x="2330450" y="6109454"/>
              <a:ext cx="0" cy="13739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直線コネクタ 145"/>
            <p:cNvCxnSpPr/>
            <p:nvPr/>
          </p:nvCxnSpPr>
          <p:spPr bwMode="auto">
            <a:xfrm>
              <a:off x="2281237" y="6148666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 bwMode="auto">
            <a:xfrm>
              <a:off x="2281237" y="6181170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8" name="円弧 147"/>
            <p:cNvSpPr/>
            <p:nvPr/>
          </p:nvSpPr>
          <p:spPr bwMode="auto">
            <a:xfrm rot="10800000">
              <a:off x="2197541" y="6117048"/>
              <a:ext cx="265815" cy="139065"/>
            </a:xfrm>
            <a:prstGeom prst="arc">
              <a:avLst>
                <a:gd name="adj1" fmla="val 11074652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0" name="テキスト ボックス 195"/>
          <p:cNvSpPr txBox="1"/>
          <p:nvPr/>
        </p:nvSpPr>
        <p:spPr>
          <a:xfrm>
            <a:off x="4719547" y="4206560"/>
            <a:ext cx="1077218" cy="369332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淀川左岸線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事業中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" name="乗算記号 78"/>
          <p:cNvSpPr>
            <a:spLocks noChangeAspect="1"/>
          </p:cNvSpPr>
          <p:nvPr/>
        </p:nvSpPr>
        <p:spPr bwMode="auto">
          <a:xfrm>
            <a:off x="4196601" y="4688395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" name="乗算記号 80"/>
          <p:cNvSpPr>
            <a:spLocks noChangeAspect="1"/>
          </p:cNvSpPr>
          <p:nvPr/>
        </p:nvSpPr>
        <p:spPr bwMode="auto">
          <a:xfrm>
            <a:off x="4430198" y="4535912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1" name="テキスト ボックス 195"/>
          <p:cNvSpPr txBox="1"/>
          <p:nvPr/>
        </p:nvSpPr>
        <p:spPr>
          <a:xfrm rot="18816173">
            <a:off x="6030430" y="4347515"/>
            <a:ext cx="769441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第二京阪道路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2" name="テキスト ボックス 195"/>
          <p:cNvSpPr txBox="1"/>
          <p:nvPr/>
        </p:nvSpPr>
        <p:spPr>
          <a:xfrm rot="19363926">
            <a:off x="7007199" y="6105268"/>
            <a:ext cx="897682" cy="15388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西名阪自動車道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3" name="テキスト ボックス 195"/>
          <p:cNvSpPr txBox="1"/>
          <p:nvPr/>
        </p:nvSpPr>
        <p:spPr>
          <a:xfrm rot="19363926">
            <a:off x="5500197" y="2802745"/>
            <a:ext cx="769441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ja-JP" altLang="en-US" dirty="0"/>
              <a:t>名神高速道路</a:t>
            </a:r>
          </a:p>
        </p:txBody>
      </p:sp>
      <p:sp>
        <p:nvSpPr>
          <p:cNvPr id="154" name="テキスト ボックス 195"/>
          <p:cNvSpPr txBox="1"/>
          <p:nvPr/>
        </p:nvSpPr>
        <p:spPr>
          <a:xfrm rot="20981666">
            <a:off x="2773315" y="2708762"/>
            <a:ext cx="897682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ja-JP" altLang="en-US" dirty="0"/>
              <a:t>新名神高速道路</a:t>
            </a:r>
          </a:p>
        </p:txBody>
      </p:sp>
      <p:sp>
        <p:nvSpPr>
          <p:cNvPr id="155" name="テキスト ボックス 195"/>
          <p:cNvSpPr txBox="1"/>
          <p:nvPr/>
        </p:nvSpPr>
        <p:spPr>
          <a:xfrm rot="1002695">
            <a:off x="2543751" y="3089217"/>
            <a:ext cx="769441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ja-JP" altLang="en-US" dirty="0"/>
              <a:t>中国自動車道</a:t>
            </a:r>
          </a:p>
        </p:txBody>
      </p:sp>
      <p:sp>
        <p:nvSpPr>
          <p:cNvPr id="156" name="正方形/長方形 155"/>
          <p:cNvSpPr/>
          <p:nvPr/>
        </p:nvSpPr>
        <p:spPr>
          <a:xfrm>
            <a:off x="11862535" y="8284024"/>
            <a:ext cx="917234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433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11029103" y="6930218"/>
            <a:ext cx="875964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11716385" y="6937478"/>
            <a:ext cx="950670" cy="575542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交通量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百台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12014935" y="7536556"/>
            <a:ext cx="917234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 bwMode="hidden">
          <a:xfrm>
            <a:off x="1791989" y="4345466"/>
            <a:ext cx="499761" cy="1919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7200" rtlCol="0">
            <a:spAutoFit/>
          </a:bodyPr>
          <a:lstStyle>
            <a:defPPr>
              <a:defRPr lang="ja-JP"/>
            </a:defPPr>
            <a:lvl1pPr algn="r">
              <a:defRPr sz="1200" b="0">
                <a:solidFill>
                  <a:srgbClr val="FFFFFF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dirty="0"/>
              <a:t>兵庫県</a:t>
            </a:r>
          </a:p>
        </p:txBody>
      </p:sp>
      <p:sp>
        <p:nvSpPr>
          <p:cNvPr id="162" name="テキスト ボックス 161"/>
          <p:cNvSpPr txBox="1"/>
          <p:nvPr/>
        </p:nvSpPr>
        <p:spPr bwMode="hidden">
          <a:xfrm>
            <a:off x="6972057" y="2540770"/>
            <a:ext cx="499761" cy="1919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7200" rtlCol="0">
            <a:spAutoFit/>
          </a:bodyPr>
          <a:lstStyle>
            <a:defPPr>
              <a:defRPr lang="ja-JP"/>
            </a:defPPr>
            <a:lvl1pPr algn="ctr">
              <a:defRPr sz="1200" b="0">
                <a:solidFill>
                  <a:srgbClr val="FFFFFF"/>
                </a:solidFill>
                <a:latin typeface="+mj-ea"/>
                <a:ea typeface="+mj-ea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京都府</a:t>
            </a:r>
          </a:p>
        </p:txBody>
      </p:sp>
      <p:sp>
        <p:nvSpPr>
          <p:cNvPr id="165" name="テキスト ボックス 164"/>
          <p:cNvSpPr txBox="1"/>
          <p:nvPr/>
        </p:nvSpPr>
        <p:spPr bwMode="auto">
          <a:xfrm>
            <a:off x="1329426" y="8502124"/>
            <a:ext cx="962324" cy="319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0" rIns="36000" rtlCol="0" anchor="ctr">
            <a:noAutofit/>
          </a:bodyPr>
          <a:lstStyle/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zh-CN" altLang="en-US" sz="7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国際拠点空港</a:t>
            </a:r>
          </a:p>
          <a:p>
            <a:pPr algn="ctr">
              <a:lnSpc>
                <a:spcPts val="600"/>
              </a:lnSpc>
              <a:spcBef>
                <a:spcPct val="50000"/>
              </a:spcBef>
            </a:pPr>
            <a:r>
              <a:rPr lang="zh-CN" altLang="en-US" sz="105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</a:p>
        </p:txBody>
      </p:sp>
      <p:sp>
        <p:nvSpPr>
          <p:cNvPr id="166" name="テキスト ボックス 229"/>
          <p:cNvSpPr txBox="1">
            <a:spLocks noChangeArrowheads="1"/>
          </p:cNvSpPr>
          <p:nvPr/>
        </p:nvSpPr>
        <p:spPr bwMode="auto">
          <a:xfrm>
            <a:off x="1617521" y="8333224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関西</a:t>
            </a: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国際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1799214" y="8125877"/>
            <a:ext cx="239358" cy="187152"/>
            <a:chOff x="0" y="0"/>
            <a:chExt cx="1685236" cy="1604965"/>
          </a:xfrm>
        </p:grpSpPr>
        <p:sp>
          <p:nvSpPr>
            <p:cNvPr id="168" name="正方形/長方形 167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69" name="直角三角形 168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70" name="直角三角形 169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71" name="二等辺三角形 170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72" name="二等辺三角形 171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175" name="直線コネクタ 174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テキスト ボックス 188"/>
          <p:cNvSpPr txBox="1"/>
          <p:nvPr/>
        </p:nvSpPr>
        <p:spPr bwMode="hidden">
          <a:xfrm>
            <a:off x="7296027" y="5589803"/>
            <a:ext cx="472327" cy="1919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720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r"/>
            <a:r>
              <a:rPr lang="ja-JP" altLang="en-US" b="0" dirty="0">
                <a:solidFill>
                  <a:srgbClr val="FFFFFF"/>
                </a:solidFill>
                <a:latin typeface="+mj-ea"/>
                <a:ea typeface="+mj-ea"/>
              </a:rPr>
              <a:t>奈良</a:t>
            </a:r>
            <a:r>
              <a:rPr lang="ja-JP" altLang="en-US" b="0" dirty="0" smtClean="0">
                <a:solidFill>
                  <a:srgbClr val="FFFFFF"/>
                </a:solidFill>
                <a:latin typeface="+mj-ea"/>
                <a:ea typeface="+mj-ea"/>
              </a:rPr>
              <a:t>県</a:t>
            </a:r>
            <a:endParaRPr lang="ja-JP" altLang="en-US" b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90" name="テキスト ボックス 229"/>
          <p:cNvSpPr txBox="1">
            <a:spLocks noChangeArrowheads="1"/>
          </p:cNvSpPr>
          <p:nvPr/>
        </p:nvSpPr>
        <p:spPr bwMode="auto">
          <a:xfrm>
            <a:off x="3851703" y="3752799"/>
            <a:ext cx="594685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大阪国際空港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191" name="グループ化 190"/>
          <p:cNvGrpSpPr/>
          <p:nvPr/>
        </p:nvGrpSpPr>
        <p:grpSpPr>
          <a:xfrm>
            <a:off x="4029059" y="3545824"/>
            <a:ext cx="239358" cy="187152"/>
            <a:chOff x="0" y="0"/>
            <a:chExt cx="1685236" cy="1604965"/>
          </a:xfrm>
        </p:grpSpPr>
        <p:sp>
          <p:nvSpPr>
            <p:cNvPr id="192" name="正方形/長方形 191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3" name="直角三角形 192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4" name="直角三角形 193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5" name="二等辺三角形 194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6" name="二等辺三角形 195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199" name="直線コネクタ 198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正方形/長方形 60"/>
          <p:cNvSpPr/>
          <p:nvPr/>
        </p:nvSpPr>
        <p:spPr>
          <a:xfrm>
            <a:off x="4693330" y="3246630"/>
            <a:ext cx="2031325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11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都市再生環状道路の</a:t>
            </a:r>
            <a:endParaRPr lang="en-US" altLang="ja-JP" sz="1100" dirty="0" smtClean="0">
              <a:ln w="9525">
                <a:noFill/>
              </a:ln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残る唯一のミッシングリンク</a:t>
            </a:r>
            <a:endParaRPr lang="en-US" altLang="ja-JP" sz="1100" dirty="0" smtClean="0">
              <a:ln w="9525">
                <a:noFill/>
              </a:ln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8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淀川</a:t>
            </a:r>
            <a:r>
              <a:rPr lang="ja-JP" altLang="en-US" sz="1800" dirty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左岸線</a:t>
            </a:r>
            <a:r>
              <a:rPr lang="ja-JP" altLang="en-US" sz="1800" dirty="0" smtClean="0">
                <a:ln w="9525">
                  <a:noFill/>
                </a:ln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延伸部</a:t>
            </a:r>
            <a:endParaRPr lang="ja-JP" altLang="en-US" sz="1800" dirty="0">
              <a:ln w="9525">
                <a:noFill/>
              </a:ln>
              <a:solidFill>
                <a:srgbClr val="FFFFFF"/>
              </a:solidFill>
            </a:endParaRPr>
          </a:p>
        </p:txBody>
      </p:sp>
      <p:sp>
        <p:nvSpPr>
          <p:cNvPr id="200" name="乗算記号 199"/>
          <p:cNvSpPr>
            <a:spLocks noChangeAspect="1"/>
          </p:cNvSpPr>
          <p:nvPr/>
        </p:nvSpPr>
        <p:spPr bwMode="auto">
          <a:xfrm>
            <a:off x="4701672" y="5025369"/>
            <a:ext cx="316368" cy="274197"/>
          </a:xfrm>
          <a:prstGeom prst="mathMultiply">
            <a:avLst>
              <a:gd name="adj1" fmla="val 15839"/>
            </a:avLst>
          </a:prstGeom>
          <a:solidFill>
            <a:srgbClr val="FF0000">
              <a:alpha val="70000"/>
            </a:srgbClr>
          </a:solidFill>
          <a:ln w="9525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1" name="テキスト ボックス 229"/>
          <p:cNvSpPr txBox="1">
            <a:spLocks noChangeArrowheads="1"/>
          </p:cNvSpPr>
          <p:nvPr/>
        </p:nvSpPr>
        <p:spPr bwMode="auto">
          <a:xfrm>
            <a:off x="1750758" y="6007085"/>
            <a:ext cx="487647" cy="107722"/>
          </a:xfrm>
          <a:prstGeom prst="rect">
            <a:avLst/>
          </a:prstGeom>
          <a:solidFill>
            <a:schemeClr val="accent3"/>
          </a:solidFill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神戸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空港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02" name="グループ化 201"/>
          <p:cNvGrpSpPr/>
          <p:nvPr/>
        </p:nvGrpSpPr>
        <p:grpSpPr>
          <a:xfrm>
            <a:off x="1874855" y="5792292"/>
            <a:ext cx="239358" cy="187152"/>
            <a:chOff x="0" y="0"/>
            <a:chExt cx="1685236" cy="1604965"/>
          </a:xfrm>
        </p:grpSpPr>
        <p:sp>
          <p:nvSpPr>
            <p:cNvPr id="203" name="正方形/長方形 202"/>
            <p:cNvSpPr/>
            <p:nvPr/>
          </p:nvSpPr>
          <p:spPr>
            <a:xfrm>
              <a:off x="766754" y="176214"/>
              <a:ext cx="142875" cy="13620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4" name="直角三角形 203"/>
            <p:cNvSpPr/>
            <p:nvPr/>
          </p:nvSpPr>
          <p:spPr>
            <a:xfrm>
              <a:off x="857236" y="671514"/>
              <a:ext cx="828000" cy="216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5" name="直角三角形 204"/>
            <p:cNvSpPr/>
            <p:nvPr/>
          </p:nvSpPr>
          <p:spPr>
            <a:xfrm rot="16200000">
              <a:off x="306000" y="359063"/>
              <a:ext cx="216000" cy="82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6" name="二等辺三角形 205"/>
            <p:cNvSpPr/>
            <p:nvPr/>
          </p:nvSpPr>
          <p:spPr>
            <a:xfrm>
              <a:off x="576258" y="1409701"/>
              <a:ext cx="533400" cy="1333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7" name="二等辺三角形 206"/>
            <p:cNvSpPr/>
            <p:nvPr/>
          </p:nvSpPr>
          <p:spPr>
            <a:xfrm>
              <a:off x="766751" y="0"/>
              <a:ext cx="144000" cy="17621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380992" y="657226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1209663" y="652464"/>
              <a:ext cx="61913" cy="1095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cxnSp>
          <p:nvCxnSpPr>
            <p:cNvPr id="210" name="直線コネクタ 209"/>
            <p:cNvCxnSpPr/>
            <p:nvPr/>
          </p:nvCxnSpPr>
          <p:spPr>
            <a:xfrm>
              <a:off x="842955" y="1485902"/>
              <a:ext cx="0" cy="119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グループ化 210"/>
          <p:cNvGrpSpPr/>
          <p:nvPr/>
        </p:nvGrpSpPr>
        <p:grpSpPr>
          <a:xfrm>
            <a:off x="2419640" y="5350588"/>
            <a:ext cx="178946" cy="155774"/>
            <a:chOff x="2197541" y="6035344"/>
            <a:chExt cx="265815" cy="220769"/>
          </a:xfrm>
        </p:grpSpPr>
        <p:sp>
          <p:nvSpPr>
            <p:cNvPr id="212" name="円/楕円 211"/>
            <p:cNvSpPr/>
            <p:nvPr/>
          </p:nvSpPr>
          <p:spPr bwMode="auto">
            <a:xfrm>
              <a:off x="2281237" y="6035344"/>
              <a:ext cx="95250" cy="8170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13" name="直線コネクタ 212"/>
            <p:cNvCxnSpPr/>
            <p:nvPr/>
          </p:nvCxnSpPr>
          <p:spPr bwMode="auto">
            <a:xfrm>
              <a:off x="2330450" y="6109454"/>
              <a:ext cx="0" cy="13739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直線コネクタ 213"/>
            <p:cNvCxnSpPr/>
            <p:nvPr/>
          </p:nvCxnSpPr>
          <p:spPr bwMode="auto">
            <a:xfrm>
              <a:off x="2281237" y="6148666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直線コネクタ 214"/>
            <p:cNvCxnSpPr/>
            <p:nvPr/>
          </p:nvCxnSpPr>
          <p:spPr bwMode="auto">
            <a:xfrm>
              <a:off x="2281237" y="6181170"/>
              <a:ext cx="952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6" name="円弧 215"/>
            <p:cNvSpPr/>
            <p:nvPr/>
          </p:nvSpPr>
          <p:spPr bwMode="auto">
            <a:xfrm rot="10800000">
              <a:off x="2197541" y="6117048"/>
              <a:ext cx="265815" cy="139065"/>
            </a:xfrm>
            <a:prstGeom prst="arc">
              <a:avLst>
                <a:gd name="adj1" fmla="val 11074652"/>
                <a:gd name="adj2" fmla="val 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7" name="テキスト ボックス 229"/>
          <p:cNvSpPr txBox="1">
            <a:spLocks noChangeArrowheads="1"/>
          </p:cNvSpPr>
          <p:nvPr/>
        </p:nvSpPr>
        <p:spPr bwMode="auto">
          <a:xfrm>
            <a:off x="2317446" y="5521686"/>
            <a:ext cx="389987" cy="107722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神戸</a:t>
            </a:r>
            <a:r>
              <a:rPr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港</a:t>
            </a:r>
            <a:endParaRPr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9" name="正方形/長方形 218"/>
          <p:cNvSpPr/>
          <p:nvPr/>
        </p:nvSpPr>
        <p:spPr bwMode="auto">
          <a:xfrm>
            <a:off x="1270753" y="7193890"/>
            <a:ext cx="610308" cy="240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8" name="テキスト ボックス 229"/>
          <p:cNvSpPr txBox="1">
            <a:spLocks noChangeArrowheads="1"/>
          </p:cNvSpPr>
          <p:nvPr/>
        </p:nvSpPr>
        <p:spPr bwMode="auto">
          <a:xfrm>
            <a:off x="1184287" y="7226066"/>
            <a:ext cx="806659" cy="161583"/>
          </a:xfrm>
          <a:prstGeom prst="rect">
            <a:avLst/>
          </a:prstGeom>
          <a:noFill/>
          <a:ln w="6350">
            <a:noFill/>
          </a:ln>
          <a:extLst/>
        </p:spPr>
        <p:txBody>
          <a:bodyPr wrap="square" lIns="36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4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3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事業化予定</a:t>
            </a:r>
            <a:endParaRPr lang="en-US" altLang="ja-JP" sz="105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2" name="正方形/長方形 221"/>
          <p:cNvSpPr/>
          <p:nvPr/>
        </p:nvSpPr>
        <p:spPr>
          <a:xfrm>
            <a:off x="8219359" y="2248821"/>
            <a:ext cx="4422024" cy="393445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1" name="Picture 3" descr="\\Kefoasv1\2016\d地域連携部\国土・広域基盤\２．高速道路\関西高速道路ネットワーク推進協議会\パンフレット\160823使用版について\160801②ＭＣ＆Ｐ桑田氏より\160801道路整備パンフ画像\首都圏.jpg"/>
          <p:cNvPicPr>
            <a:picLocks noChangeAspect="1" noChangeArrowheads="1"/>
          </p:cNvPicPr>
          <p:nvPr/>
        </p:nvPicPr>
        <p:blipFill rotWithShape="1">
          <a:blip r:embed="rId4" cstate="print"/>
          <a:srcRect b="2279"/>
          <a:stretch/>
        </p:blipFill>
        <p:spPr bwMode="auto">
          <a:xfrm>
            <a:off x="8592656" y="2524690"/>
            <a:ext cx="3707168" cy="3536255"/>
          </a:xfrm>
          <a:prstGeom prst="rect">
            <a:avLst/>
          </a:prstGeom>
          <a:noFill/>
        </p:spPr>
      </p:pic>
      <p:sp>
        <p:nvSpPr>
          <p:cNvPr id="223" name="テキスト ボックス 222"/>
          <p:cNvSpPr txBox="1"/>
          <p:nvPr/>
        </p:nvSpPr>
        <p:spPr>
          <a:xfrm>
            <a:off x="8810588" y="2135950"/>
            <a:ext cx="3018706" cy="2462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sz="160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首都圏環状道路の整備状況</a:t>
            </a:r>
            <a:r>
              <a:rPr lang="en-US" altLang="ja-JP" sz="160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kumimoji="1" lang="ja-JP" altLang="en-US" sz="1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4" name="正方形/長方形 223"/>
          <p:cNvSpPr/>
          <p:nvPr/>
        </p:nvSpPr>
        <p:spPr>
          <a:xfrm>
            <a:off x="11865374" y="8930901"/>
            <a:ext cx="917234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447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10409514" y="8958423"/>
            <a:ext cx="875964" cy="40626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合計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6" name="正方形/長方形 225"/>
          <p:cNvSpPr/>
          <p:nvPr/>
        </p:nvSpPr>
        <p:spPr>
          <a:xfrm>
            <a:off x="10329279" y="8041930"/>
            <a:ext cx="825573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(55)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正方形/長方形 226"/>
          <p:cNvSpPr/>
          <p:nvPr/>
        </p:nvSpPr>
        <p:spPr>
          <a:xfrm>
            <a:off x="10336539" y="8484610"/>
            <a:ext cx="825573" cy="34471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(42)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0" name="正方形/長方形 219"/>
          <p:cNvSpPr/>
          <p:nvPr/>
        </p:nvSpPr>
        <p:spPr bwMode="auto">
          <a:xfrm>
            <a:off x="4097685" y="9070769"/>
            <a:ext cx="1243725" cy="35875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8" name="四角形吹き出し 9"/>
          <p:cNvSpPr/>
          <p:nvPr/>
        </p:nvSpPr>
        <p:spPr>
          <a:xfrm>
            <a:off x="10564740" y="2424828"/>
            <a:ext cx="2030713" cy="1218354"/>
          </a:xfrm>
          <a:custGeom>
            <a:avLst/>
            <a:gdLst>
              <a:gd name="connsiteX0" fmla="*/ 0 w 2329916"/>
              <a:gd name="connsiteY0" fmla="*/ 0 h 704371"/>
              <a:gd name="connsiteX1" fmla="*/ 388319 w 2329916"/>
              <a:gd name="connsiteY1" fmla="*/ 0 h 704371"/>
              <a:gd name="connsiteX2" fmla="*/ 388319 w 2329916"/>
              <a:gd name="connsiteY2" fmla="*/ 0 h 704371"/>
              <a:gd name="connsiteX3" fmla="*/ 970798 w 2329916"/>
              <a:gd name="connsiteY3" fmla="*/ 0 h 704371"/>
              <a:gd name="connsiteX4" fmla="*/ 2329916 w 2329916"/>
              <a:gd name="connsiteY4" fmla="*/ 0 h 704371"/>
              <a:gd name="connsiteX5" fmla="*/ 2329916 w 2329916"/>
              <a:gd name="connsiteY5" fmla="*/ 410883 h 704371"/>
              <a:gd name="connsiteX6" fmla="*/ 2329916 w 2329916"/>
              <a:gd name="connsiteY6" fmla="*/ 410883 h 704371"/>
              <a:gd name="connsiteX7" fmla="*/ 2329916 w 2329916"/>
              <a:gd name="connsiteY7" fmla="*/ 586976 h 704371"/>
              <a:gd name="connsiteX8" fmla="*/ 2329916 w 2329916"/>
              <a:gd name="connsiteY8" fmla="*/ 704371 h 704371"/>
              <a:gd name="connsiteX9" fmla="*/ 970798 w 2329916"/>
              <a:gd name="connsiteY9" fmla="*/ 704371 h 704371"/>
              <a:gd name="connsiteX10" fmla="*/ 488048 w 2329916"/>
              <a:gd name="connsiteY10" fmla="*/ 1532944 h 704371"/>
              <a:gd name="connsiteX11" fmla="*/ 388319 w 2329916"/>
              <a:gd name="connsiteY11" fmla="*/ 704371 h 704371"/>
              <a:gd name="connsiteX12" fmla="*/ 0 w 2329916"/>
              <a:gd name="connsiteY12" fmla="*/ 704371 h 704371"/>
              <a:gd name="connsiteX13" fmla="*/ 0 w 2329916"/>
              <a:gd name="connsiteY13" fmla="*/ 586976 h 704371"/>
              <a:gd name="connsiteX14" fmla="*/ 0 w 2329916"/>
              <a:gd name="connsiteY14" fmla="*/ 410883 h 704371"/>
              <a:gd name="connsiteX15" fmla="*/ 0 w 2329916"/>
              <a:gd name="connsiteY15" fmla="*/ 410883 h 704371"/>
              <a:gd name="connsiteX16" fmla="*/ 0 w 2329916"/>
              <a:gd name="connsiteY16" fmla="*/ 0 h 704371"/>
              <a:gd name="connsiteX0" fmla="*/ 0 w 2329916"/>
              <a:gd name="connsiteY0" fmla="*/ 0 h 1532944"/>
              <a:gd name="connsiteX1" fmla="*/ 388319 w 2329916"/>
              <a:gd name="connsiteY1" fmla="*/ 0 h 1532944"/>
              <a:gd name="connsiteX2" fmla="*/ 388319 w 2329916"/>
              <a:gd name="connsiteY2" fmla="*/ 0 h 1532944"/>
              <a:gd name="connsiteX3" fmla="*/ 970798 w 2329916"/>
              <a:gd name="connsiteY3" fmla="*/ 0 h 1532944"/>
              <a:gd name="connsiteX4" fmla="*/ 2329916 w 2329916"/>
              <a:gd name="connsiteY4" fmla="*/ 0 h 1532944"/>
              <a:gd name="connsiteX5" fmla="*/ 2329916 w 2329916"/>
              <a:gd name="connsiteY5" fmla="*/ 410883 h 1532944"/>
              <a:gd name="connsiteX6" fmla="*/ 2329916 w 2329916"/>
              <a:gd name="connsiteY6" fmla="*/ 410883 h 1532944"/>
              <a:gd name="connsiteX7" fmla="*/ 2329916 w 2329916"/>
              <a:gd name="connsiteY7" fmla="*/ 586976 h 1532944"/>
              <a:gd name="connsiteX8" fmla="*/ 2329916 w 2329916"/>
              <a:gd name="connsiteY8" fmla="*/ 704371 h 1532944"/>
              <a:gd name="connsiteX9" fmla="*/ 693707 w 2329916"/>
              <a:gd name="connsiteY9" fmla="*/ 704371 h 1532944"/>
              <a:gd name="connsiteX10" fmla="*/ 488048 w 2329916"/>
              <a:gd name="connsiteY10" fmla="*/ 1532944 h 1532944"/>
              <a:gd name="connsiteX11" fmla="*/ 388319 w 2329916"/>
              <a:gd name="connsiteY11" fmla="*/ 704371 h 1532944"/>
              <a:gd name="connsiteX12" fmla="*/ 0 w 2329916"/>
              <a:gd name="connsiteY12" fmla="*/ 704371 h 1532944"/>
              <a:gd name="connsiteX13" fmla="*/ 0 w 2329916"/>
              <a:gd name="connsiteY13" fmla="*/ 586976 h 1532944"/>
              <a:gd name="connsiteX14" fmla="*/ 0 w 2329916"/>
              <a:gd name="connsiteY14" fmla="*/ 410883 h 1532944"/>
              <a:gd name="connsiteX15" fmla="*/ 0 w 2329916"/>
              <a:gd name="connsiteY15" fmla="*/ 410883 h 1532944"/>
              <a:gd name="connsiteX16" fmla="*/ 0 w 2329916"/>
              <a:gd name="connsiteY16" fmla="*/ 0 h 1532944"/>
              <a:gd name="connsiteX0" fmla="*/ 0 w 2329916"/>
              <a:gd name="connsiteY0" fmla="*/ 0 h 1231828"/>
              <a:gd name="connsiteX1" fmla="*/ 388319 w 2329916"/>
              <a:gd name="connsiteY1" fmla="*/ 0 h 1231828"/>
              <a:gd name="connsiteX2" fmla="*/ 388319 w 2329916"/>
              <a:gd name="connsiteY2" fmla="*/ 0 h 1231828"/>
              <a:gd name="connsiteX3" fmla="*/ 970798 w 2329916"/>
              <a:gd name="connsiteY3" fmla="*/ 0 h 1231828"/>
              <a:gd name="connsiteX4" fmla="*/ 2329916 w 2329916"/>
              <a:gd name="connsiteY4" fmla="*/ 0 h 1231828"/>
              <a:gd name="connsiteX5" fmla="*/ 2329916 w 2329916"/>
              <a:gd name="connsiteY5" fmla="*/ 410883 h 1231828"/>
              <a:gd name="connsiteX6" fmla="*/ 2329916 w 2329916"/>
              <a:gd name="connsiteY6" fmla="*/ 410883 h 1231828"/>
              <a:gd name="connsiteX7" fmla="*/ 2329916 w 2329916"/>
              <a:gd name="connsiteY7" fmla="*/ 586976 h 1231828"/>
              <a:gd name="connsiteX8" fmla="*/ 2329916 w 2329916"/>
              <a:gd name="connsiteY8" fmla="*/ 704371 h 1231828"/>
              <a:gd name="connsiteX9" fmla="*/ 693707 w 2329916"/>
              <a:gd name="connsiteY9" fmla="*/ 704371 h 1231828"/>
              <a:gd name="connsiteX10" fmla="*/ 388131 w 2329916"/>
              <a:gd name="connsiteY10" fmla="*/ 1231828 h 1231828"/>
              <a:gd name="connsiteX11" fmla="*/ 388319 w 2329916"/>
              <a:gd name="connsiteY11" fmla="*/ 704371 h 1231828"/>
              <a:gd name="connsiteX12" fmla="*/ 0 w 2329916"/>
              <a:gd name="connsiteY12" fmla="*/ 704371 h 1231828"/>
              <a:gd name="connsiteX13" fmla="*/ 0 w 2329916"/>
              <a:gd name="connsiteY13" fmla="*/ 586976 h 1231828"/>
              <a:gd name="connsiteX14" fmla="*/ 0 w 2329916"/>
              <a:gd name="connsiteY14" fmla="*/ 410883 h 1231828"/>
              <a:gd name="connsiteX15" fmla="*/ 0 w 2329916"/>
              <a:gd name="connsiteY15" fmla="*/ 410883 h 1231828"/>
              <a:gd name="connsiteX16" fmla="*/ 0 w 2329916"/>
              <a:gd name="connsiteY16" fmla="*/ 0 h 1231828"/>
              <a:gd name="connsiteX0" fmla="*/ 0 w 2329916"/>
              <a:gd name="connsiteY0" fmla="*/ 0 h 1064542"/>
              <a:gd name="connsiteX1" fmla="*/ 388319 w 2329916"/>
              <a:gd name="connsiteY1" fmla="*/ 0 h 1064542"/>
              <a:gd name="connsiteX2" fmla="*/ 388319 w 2329916"/>
              <a:gd name="connsiteY2" fmla="*/ 0 h 1064542"/>
              <a:gd name="connsiteX3" fmla="*/ 970798 w 2329916"/>
              <a:gd name="connsiteY3" fmla="*/ 0 h 1064542"/>
              <a:gd name="connsiteX4" fmla="*/ 2329916 w 2329916"/>
              <a:gd name="connsiteY4" fmla="*/ 0 h 1064542"/>
              <a:gd name="connsiteX5" fmla="*/ 2329916 w 2329916"/>
              <a:gd name="connsiteY5" fmla="*/ 410883 h 1064542"/>
              <a:gd name="connsiteX6" fmla="*/ 2329916 w 2329916"/>
              <a:gd name="connsiteY6" fmla="*/ 410883 h 1064542"/>
              <a:gd name="connsiteX7" fmla="*/ 2329916 w 2329916"/>
              <a:gd name="connsiteY7" fmla="*/ 586976 h 1064542"/>
              <a:gd name="connsiteX8" fmla="*/ 2329916 w 2329916"/>
              <a:gd name="connsiteY8" fmla="*/ 704371 h 1064542"/>
              <a:gd name="connsiteX9" fmla="*/ 693707 w 2329916"/>
              <a:gd name="connsiteY9" fmla="*/ 704371 h 1064542"/>
              <a:gd name="connsiteX10" fmla="*/ 388131 w 2329916"/>
              <a:gd name="connsiteY10" fmla="*/ 1064542 h 1064542"/>
              <a:gd name="connsiteX11" fmla="*/ 388319 w 2329916"/>
              <a:gd name="connsiteY11" fmla="*/ 704371 h 1064542"/>
              <a:gd name="connsiteX12" fmla="*/ 0 w 2329916"/>
              <a:gd name="connsiteY12" fmla="*/ 704371 h 1064542"/>
              <a:gd name="connsiteX13" fmla="*/ 0 w 2329916"/>
              <a:gd name="connsiteY13" fmla="*/ 586976 h 1064542"/>
              <a:gd name="connsiteX14" fmla="*/ 0 w 2329916"/>
              <a:gd name="connsiteY14" fmla="*/ 410883 h 1064542"/>
              <a:gd name="connsiteX15" fmla="*/ 0 w 2329916"/>
              <a:gd name="connsiteY15" fmla="*/ 410883 h 1064542"/>
              <a:gd name="connsiteX16" fmla="*/ 0 w 2329916"/>
              <a:gd name="connsiteY16" fmla="*/ 0 h 10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9916" h="1064542">
                <a:moveTo>
                  <a:pt x="0" y="0"/>
                </a:moveTo>
                <a:lnTo>
                  <a:pt x="388319" y="0"/>
                </a:lnTo>
                <a:lnTo>
                  <a:pt x="388319" y="0"/>
                </a:lnTo>
                <a:lnTo>
                  <a:pt x="970798" y="0"/>
                </a:lnTo>
                <a:lnTo>
                  <a:pt x="2329916" y="0"/>
                </a:lnTo>
                <a:lnTo>
                  <a:pt x="2329916" y="410883"/>
                </a:lnTo>
                <a:lnTo>
                  <a:pt x="2329916" y="410883"/>
                </a:lnTo>
                <a:lnTo>
                  <a:pt x="2329916" y="586976"/>
                </a:lnTo>
                <a:lnTo>
                  <a:pt x="2329916" y="704371"/>
                </a:lnTo>
                <a:lnTo>
                  <a:pt x="693707" y="704371"/>
                </a:lnTo>
                <a:lnTo>
                  <a:pt x="388131" y="1064542"/>
                </a:lnTo>
                <a:cubicBezTo>
                  <a:pt x="388194" y="888723"/>
                  <a:pt x="388256" y="880190"/>
                  <a:pt x="388319" y="704371"/>
                </a:cubicBezTo>
                <a:lnTo>
                  <a:pt x="0" y="704371"/>
                </a:lnTo>
                <a:lnTo>
                  <a:pt x="0" y="586976"/>
                </a:lnTo>
                <a:lnTo>
                  <a:pt x="0" y="410883"/>
                </a:lnTo>
                <a:lnTo>
                  <a:pt x="0" y="4108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テキスト ボックス 2"/>
          <p:cNvSpPr txBox="1">
            <a:spLocks noChangeArrowheads="1"/>
          </p:cNvSpPr>
          <p:nvPr/>
        </p:nvSpPr>
        <p:spPr bwMode="auto">
          <a:xfrm>
            <a:off x="9856869" y="2399695"/>
            <a:ext cx="3492492" cy="8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2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環状道路整備が進んでおり、</a:t>
            </a:r>
            <a:endParaRPr lang="en-US" altLang="ja-JP" sz="12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年開催の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東京オリンピック・パラリンピック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2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までに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さらに整備が進む</a:t>
            </a:r>
            <a:endParaRPr lang="en-US" altLang="ja-JP" sz="12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4804913" y="4409074"/>
            <a:ext cx="0" cy="3293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2" name="テキスト ボックス 231"/>
          <p:cNvSpPr txBox="1"/>
          <p:nvPr/>
        </p:nvSpPr>
        <p:spPr bwMode="hidden">
          <a:xfrm>
            <a:off x="5293816" y="5533440"/>
            <a:ext cx="472327" cy="1919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7200" rtlCol="0">
            <a:spAutoFit/>
          </a:bodyPr>
          <a:lstStyle>
            <a:defPPr>
              <a:defRPr lang="ja-JP"/>
            </a:defPPr>
            <a:lvl1pPr>
              <a:defRPr sz="1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r"/>
            <a:r>
              <a:rPr lang="ja-JP" altLang="en-US" b="0" dirty="0" smtClean="0">
                <a:solidFill>
                  <a:srgbClr val="FFFFFF"/>
                </a:solidFill>
                <a:latin typeface="+mj-ea"/>
                <a:ea typeface="+mj-ea"/>
              </a:rPr>
              <a:t>大阪府</a:t>
            </a:r>
            <a:endParaRPr lang="ja-JP" altLang="en-US" b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234" name="正方形/長方形 233"/>
          <p:cNvSpPr/>
          <p:nvPr/>
        </p:nvSpPr>
        <p:spPr bwMode="auto">
          <a:xfrm>
            <a:off x="4896245" y="6467824"/>
            <a:ext cx="454642" cy="1408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33" name="直線矢印コネクタ 232"/>
          <p:cNvCxnSpPr/>
          <p:nvPr/>
        </p:nvCxnSpPr>
        <p:spPr bwMode="auto">
          <a:xfrm flipV="1">
            <a:off x="5022353" y="6393565"/>
            <a:ext cx="0" cy="28939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テキスト ボックス 195"/>
          <p:cNvSpPr txBox="1"/>
          <p:nvPr/>
        </p:nvSpPr>
        <p:spPr>
          <a:xfrm>
            <a:off x="4724312" y="6577157"/>
            <a:ext cx="615553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大和川線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事業中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四角形吹き出し 234"/>
          <p:cNvSpPr/>
          <p:nvPr/>
        </p:nvSpPr>
        <p:spPr>
          <a:xfrm>
            <a:off x="2073761" y="3641216"/>
            <a:ext cx="1787004" cy="586290"/>
          </a:xfrm>
          <a:prstGeom prst="wedgeRectCallout">
            <a:avLst>
              <a:gd name="adj1" fmla="val 85800"/>
              <a:gd name="adj2" fmla="val 136411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テキスト ボックス 2"/>
          <p:cNvSpPr txBox="1">
            <a:spLocks noChangeArrowheads="1"/>
          </p:cNvSpPr>
          <p:nvPr/>
        </p:nvSpPr>
        <p:spPr bwMode="auto">
          <a:xfrm>
            <a:off x="1916722" y="3667366"/>
            <a:ext cx="2067322" cy="5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defPPr>
              <a:defRPr lang="ja-JP"/>
            </a:defPPr>
            <a:lvl1pPr algn="ctr" eaLnBrk="1" hangingPunct="1">
              <a:defRPr sz="12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400" dirty="0" smtClean="0">
                <a:solidFill>
                  <a:schemeClr val="tx1"/>
                </a:solidFill>
              </a:rPr>
              <a:t>関西圏は首都圏に比べ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 smtClean="0"/>
              <a:t>環状機能が不十分</a:t>
            </a:r>
            <a:endParaRPr lang="en-US" altLang="ja-JP" sz="1400" dirty="0"/>
          </a:p>
        </p:txBody>
      </p:sp>
      <p:sp>
        <p:nvSpPr>
          <p:cNvPr id="237" name="円弧 236"/>
          <p:cNvSpPr/>
          <p:nvPr/>
        </p:nvSpPr>
        <p:spPr bwMode="auto">
          <a:xfrm rot="10079813" flipH="1">
            <a:off x="104571" y="1940356"/>
            <a:ext cx="10630625" cy="959610"/>
          </a:xfrm>
          <a:custGeom>
            <a:avLst/>
            <a:gdLst>
              <a:gd name="connsiteX0" fmla="*/ 307009 w 11768623"/>
              <a:gd name="connsiteY0" fmla="*/ 631715 h 1854682"/>
              <a:gd name="connsiteX1" fmla="*/ 5865396 w 11768623"/>
              <a:gd name="connsiteY1" fmla="*/ 5 h 1854682"/>
              <a:gd name="connsiteX2" fmla="*/ 10937634 w 11768623"/>
              <a:gd name="connsiteY2" fmla="*/ 452221 h 1854682"/>
              <a:gd name="connsiteX3" fmla="*/ 5884312 w 11768623"/>
              <a:gd name="connsiteY3" fmla="*/ 927341 h 1854682"/>
              <a:gd name="connsiteX4" fmla="*/ 307009 w 11768623"/>
              <a:gd name="connsiteY4" fmla="*/ 631715 h 1854682"/>
              <a:gd name="connsiteX0" fmla="*/ 307009 w 11768623"/>
              <a:gd name="connsiteY0" fmla="*/ 631715 h 1854682"/>
              <a:gd name="connsiteX1" fmla="*/ 5865396 w 11768623"/>
              <a:gd name="connsiteY1" fmla="*/ 5 h 1854682"/>
              <a:gd name="connsiteX2" fmla="*/ 10937634 w 11768623"/>
              <a:gd name="connsiteY2" fmla="*/ 452221 h 1854682"/>
              <a:gd name="connsiteX0" fmla="*/ 0 w 10630625"/>
              <a:gd name="connsiteY0" fmla="*/ 663984 h 959610"/>
              <a:gd name="connsiteX1" fmla="*/ 5558387 w 10630625"/>
              <a:gd name="connsiteY1" fmla="*/ 32274 h 959610"/>
              <a:gd name="connsiteX2" fmla="*/ 10630625 w 10630625"/>
              <a:gd name="connsiteY2" fmla="*/ 484490 h 959610"/>
              <a:gd name="connsiteX3" fmla="*/ 5577303 w 10630625"/>
              <a:gd name="connsiteY3" fmla="*/ 959610 h 959610"/>
              <a:gd name="connsiteX4" fmla="*/ 0 w 10630625"/>
              <a:gd name="connsiteY4" fmla="*/ 663984 h 959610"/>
              <a:gd name="connsiteX0" fmla="*/ 0 w 10630625"/>
              <a:gd name="connsiteY0" fmla="*/ 663984 h 959610"/>
              <a:gd name="connsiteX1" fmla="*/ 5558387 w 10630625"/>
              <a:gd name="connsiteY1" fmla="*/ 32274 h 959610"/>
              <a:gd name="connsiteX2" fmla="*/ 8295495 w 10630625"/>
              <a:gd name="connsiteY2" fmla="*/ 179680 h 95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0625" h="959610" stroke="0" extrusionOk="0">
                <a:moveTo>
                  <a:pt x="0" y="663984"/>
                </a:moveTo>
                <a:cubicBezTo>
                  <a:pt x="803342" y="287567"/>
                  <a:pt x="3038419" y="33550"/>
                  <a:pt x="5558387" y="32274"/>
                </a:cubicBezTo>
                <a:cubicBezTo>
                  <a:pt x="7637317" y="31221"/>
                  <a:pt x="9565487" y="203127"/>
                  <a:pt x="10630625" y="484490"/>
                </a:cubicBezTo>
                <a:lnTo>
                  <a:pt x="5577303" y="959610"/>
                </a:lnTo>
                <a:lnTo>
                  <a:pt x="0" y="663984"/>
                </a:lnTo>
                <a:close/>
              </a:path>
              <a:path w="10630625" h="959610" fill="none">
                <a:moveTo>
                  <a:pt x="0" y="663984"/>
                </a:moveTo>
                <a:cubicBezTo>
                  <a:pt x="803342" y="287567"/>
                  <a:pt x="3038419" y="33550"/>
                  <a:pt x="5558387" y="32274"/>
                </a:cubicBezTo>
                <a:cubicBezTo>
                  <a:pt x="7637317" y="31221"/>
                  <a:pt x="7230357" y="-101683"/>
                  <a:pt x="8295495" y="179680"/>
                </a:cubicBezTo>
              </a:path>
            </a:pathLst>
          </a:custGeom>
          <a:noFill/>
          <a:ln w="762000" cap="flat" cmpd="sng" algn="ctr">
            <a:solidFill>
              <a:schemeClr val="accent2">
                <a:lumMod val="20000"/>
                <a:lumOff val="80000"/>
                <a:alpha val="3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テキスト ボックス 2"/>
          <p:cNvSpPr txBox="1">
            <a:spLocks noChangeArrowheads="1"/>
          </p:cNvSpPr>
          <p:nvPr/>
        </p:nvSpPr>
        <p:spPr bwMode="auto">
          <a:xfrm>
            <a:off x="-109014" y="3166161"/>
            <a:ext cx="1033661" cy="3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defPPr>
              <a:defRPr lang="ja-JP"/>
            </a:defPPr>
            <a:lvl1pPr algn="ctr" eaLnBrk="1" hangingPunct="1">
              <a:defRPr sz="12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1400" dirty="0" smtClean="0"/>
              <a:t>国土軸</a:t>
            </a:r>
            <a:endParaRPr lang="en-US" altLang="ja-JP" sz="1400" dirty="0"/>
          </a:p>
        </p:txBody>
      </p:sp>
      <p:sp>
        <p:nvSpPr>
          <p:cNvPr id="142" name="正方形/長方形 141"/>
          <p:cNvSpPr/>
          <p:nvPr/>
        </p:nvSpPr>
        <p:spPr>
          <a:xfrm>
            <a:off x="5070765" y="8956047"/>
            <a:ext cx="2172390" cy="461665"/>
          </a:xfrm>
          <a:prstGeom prst="rect">
            <a:avLst/>
          </a:prstGeom>
          <a:solidFill>
            <a:srgbClr val="FFFFFF"/>
          </a:solidFill>
        </p:spPr>
        <p:txBody>
          <a:bodyPr wrap="none" anchor="ctr" anchorCtr="0">
            <a:spAutoFit/>
          </a:bodyPr>
          <a:lstStyle/>
          <a:p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阪神圏中心部の主要渋滞箇所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H25.2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国土交通省）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1" name="乗算記号 160"/>
          <p:cNvSpPr>
            <a:spLocks noChangeAspect="1"/>
          </p:cNvSpPr>
          <p:nvPr/>
        </p:nvSpPr>
        <p:spPr>
          <a:xfrm>
            <a:off x="4848164" y="8941533"/>
            <a:ext cx="333269" cy="33327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9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noFill/>
        <a:ln w="444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ts val="600"/>
          </a:lnSpc>
          <a:spcBef>
            <a:spcPct val="50000"/>
          </a:spcBef>
          <a:defRPr sz="1000" b="1" dirty="0" smtClean="0">
            <a:solidFill>
              <a:srgbClr val="FF0000"/>
            </a:solidFill>
            <a:ea typeface="VL Pゴシック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0C20BB0A50B3045A02625826B3BB5E5" ma:contentTypeVersion="0" ma:contentTypeDescription="新しいドキュメントを作成します。" ma:contentTypeScope="" ma:versionID="ef7fab468eba2f43f32e0fc01fe48e98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67CB3D-AA9B-429E-9D4F-1D05A776B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5E0AF4-5E30-42C2-BA55-C17C3EC79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3A762-C6A4-488F-B1A4-C95CA4E20E31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61406</TotalTime>
  <Words>239</Words>
  <Application>Microsoft Office PowerPoint</Application>
  <PresentationFormat>A3 297x420 mm</PresentationFormat>
  <Paragraphs>61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hiromoto_teruo</dc:creator>
  <cp:lastModifiedBy>HOSTNAME</cp:lastModifiedBy>
  <cp:revision>5323</cp:revision>
  <cp:lastPrinted>2017-01-20T03:19:31Z</cp:lastPrinted>
  <dcterms:created xsi:type="dcterms:W3CDTF">2007-10-16T11:02:07Z</dcterms:created>
  <dcterms:modified xsi:type="dcterms:W3CDTF">2017-01-27T06:51:09Z</dcterms:modified>
</cp:coreProperties>
</file>