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3322300" cy="9721850"/>
  <p:notesSz cx="6807200" cy="9939338"/>
  <p:defaultTextStyle>
    <a:defPPr>
      <a:defRPr lang="ja-JP"/>
    </a:defPPr>
    <a:lvl1pPr marL="0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58368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16736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1975104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633472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291840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3950208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608576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266944" algn="l" defTabSz="1316736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62">
          <p15:clr>
            <a:srgbClr val="A4A3A4"/>
          </p15:clr>
        </p15:guide>
        <p15:guide id="2" pos="41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BEE"/>
    <a:srgbClr val="E7D9F5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3286" autoAdjust="0"/>
  </p:normalViewPr>
  <p:slideViewPr>
    <p:cSldViewPr>
      <p:cViewPr>
        <p:scale>
          <a:sx n="66" d="100"/>
          <a:sy n="66" d="100"/>
        </p:scale>
        <p:origin x="-684" y="72"/>
      </p:cViewPr>
      <p:guideLst>
        <p:guide orient="horz" pos="3062"/>
        <p:guide pos="41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6502DCA1-F842-4303-BBDD-05DABF061695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6125"/>
            <a:ext cx="51054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4A12A03A-1622-4AF9-BA4E-A2F571523B8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787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2A03A-1622-4AF9-BA4E-A2F571523B8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922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9173" y="3020075"/>
            <a:ext cx="11323955" cy="208389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98345" y="5509048"/>
            <a:ext cx="932561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1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7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3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5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0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66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107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262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658667" y="389326"/>
            <a:ext cx="2997518" cy="82950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6115" y="389326"/>
            <a:ext cx="8770514" cy="82950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7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215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2370" y="6247190"/>
            <a:ext cx="11323955" cy="1930867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52370" y="4120536"/>
            <a:ext cx="11323955" cy="212665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836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1673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751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334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918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502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6085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669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871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6115" y="2268432"/>
            <a:ext cx="5884016" cy="6415972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72169" y="2268432"/>
            <a:ext cx="5884016" cy="6415972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18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6115" y="2176165"/>
            <a:ext cx="5886329" cy="906922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8" indent="0">
              <a:buNone/>
              <a:defRPr sz="2900" b="1"/>
            </a:lvl2pPr>
            <a:lvl3pPr marL="1316736" indent="0">
              <a:buNone/>
              <a:defRPr sz="2600" b="1"/>
            </a:lvl3pPr>
            <a:lvl4pPr marL="1975104" indent="0">
              <a:buNone/>
              <a:defRPr sz="2300" b="1"/>
            </a:lvl4pPr>
            <a:lvl5pPr marL="2633472" indent="0">
              <a:buNone/>
              <a:defRPr sz="2300" b="1"/>
            </a:lvl5pPr>
            <a:lvl6pPr marL="3291840" indent="0">
              <a:buNone/>
              <a:defRPr sz="2300" b="1"/>
            </a:lvl6pPr>
            <a:lvl7pPr marL="3950208" indent="0">
              <a:buNone/>
              <a:defRPr sz="2300" b="1"/>
            </a:lvl7pPr>
            <a:lvl8pPr marL="4608576" indent="0">
              <a:buNone/>
              <a:defRPr sz="2300" b="1"/>
            </a:lvl8pPr>
            <a:lvl9pPr marL="5266944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6115" y="3083086"/>
            <a:ext cx="5886329" cy="560131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67544" y="2176165"/>
            <a:ext cx="5888642" cy="906922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8" indent="0">
              <a:buNone/>
              <a:defRPr sz="2900" b="1"/>
            </a:lvl2pPr>
            <a:lvl3pPr marL="1316736" indent="0">
              <a:buNone/>
              <a:defRPr sz="2600" b="1"/>
            </a:lvl3pPr>
            <a:lvl4pPr marL="1975104" indent="0">
              <a:buNone/>
              <a:defRPr sz="2300" b="1"/>
            </a:lvl4pPr>
            <a:lvl5pPr marL="2633472" indent="0">
              <a:buNone/>
              <a:defRPr sz="2300" b="1"/>
            </a:lvl5pPr>
            <a:lvl6pPr marL="3291840" indent="0">
              <a:buNone/>
              <a:defRPr sz="2300" b="1"/>
            </a:lvl6pPr>
            <a:lvl7pPr marL="3950208" indent="0">
              <a:buNone/>
              <a:defRPr sz="2300" b="1"/>
            </a:lvl7pPr>
            <a:lvl8pPr marL="4608576" indent="0">
              <a:buNone/>
              <a:defRPr sz="2300" b="1"/>
            </a:lvl8pPr>
            <a:lvl9pPr marL="5266944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767544" y="3083086"/>
            <a:ext cx="5888642" cy="560131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189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56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58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6116" y="387074"/>
            <a:ext cx="4382945" cy="164731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08649" y="387074"/>
            <a:ext cx="7447536" cy="8297330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6116" y="2034388"/>
            <a:ext cx="4382945" cy="6650016"/>
          </a:xfrm>
        </p:spPr>
        <p:txBody>
          <a:bodyPr/>
          <a:lstStyle>
            <a:lvl1pPr marL="0" indent="0">
              <a:buNone/>
              <a:defRPr sz="2000"/>
            </a:lvl1pPr>
            <a:lvl2pPr marL="658368" indent="0">
              <a:buNone/>
              <a:defRPr sz="1700"/>
            </a:lvl2pPr>
            <a:lvl3pPr marL="1316736" indent="0">
              <a:buNone/>
              <a:defRPr sz="1400"/>
            </a:lvl3pPr>
            <a:lvl4pPr marL="1975104" indent="0">
              <a:buNone/>
              <a:defRPr sz="1300"/>
            </a:lvl4pPr>
            <a:lvl5pPr marL="2633472" indent="0">
              <a:buNone/>
              <a:defRPr sz="1300"/>
            </a:lvl5pPr>
            <a:lvl6pPr marL="3291840" indent="0">
              <a:buNone/>
              <a:defRPr sz="1300"/>
            </a:lvl6pPr>
            <a:lvl7pPr marL="3950208" indent="0">
              <a:buNone/>
              <a:defRPr sz="1300"/>
            </a:lvl7pPr>
            <a:lvl8pPr marL="4608576" indent="0">
              <a:buNone/>
              <a:defRPr sz="1300"/>
            </a:lvl8pPr>
            <a:lvl9pPr marL="5266944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033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11264" y="6805295"/>
            <a:ext cx="7993380" cy="803404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11264" y="868665"/>
            <a:ext cx="7993380" cy="5833110"/>
          </a:xfrm>
        </p:spPr>
        <p:txBody>
          <a:bodyPr/>
          <a:lstStyle>
            <a:lvl1pPr marL="0" indent="0">
              <a:buNone/>
              <a:defRPr sz="4600"/>
            </a:lvl1pPr>
            <a:lvl2pPr marL="658368" indent="0">
              <a:buNone/>
              <a:defRPr sz="4000"/>
            </a:lvl2pPr>
            <a:lvl3pPr marL="1316736" indent="0">
              <a:buNone/>
              <a:defRPr sz="3500"/>
            </a:lvl3pPr>
            <a:lvl4pPr marL="1975104" indent="0">
              <a:buNone/>
              <a:defRPr sz="2900"/>
            </a:lvl4pPr>
            <a:lvl5pPr marL="2633472" indent="0">
              <a:buNone/>
              <a:defRPr sz="2900"/>
            </a:lvl5pPr>
            <a:lvl6pPr marL="3291840" indent="0">
              <a:buNone/>
              <a:defRPr sz="2900"/>
            </a:lvl6pPr>
            <a:lvl7pPr marL="3950208" indent="0">
              <a:buNone/>
              <a:defRPr sz="2900"/>
            </a:lvl7pPr>
            <a:lvl8pPr marL="4608576" indent="0">
              <a:buNone/>
              <a:defRPr sz="2900"/>
            </a:lvl8pPr>
            <a:lvl9pPr marL="5266944" indent="0">
              <a:buNone/>
              <a:defRPr sz="29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11264" y="7608699"/>
            <a:ext cx="7993380" cy="1140966"/>
          </a:xfrm>
        </p:spPr>
        <p:txBody>
          <a:bodyPr/>
          <a:lstStyle>
            <a:lvl1pPr marL="0" indent="0">
              <a:buNone/>
              <a:defRPr sz="2000"/>
            </a:lvl1pPr>
            <a:lvl2pPr marL="658368" indent="0">
              <a:buNone/>
              <a:defRPr sz="1700"/>
            </a:lvl2pPr>
            <a:lvl3pPr marL="1316736" indent="0">
              <a:buNone/>
              <a:defRPr sz="1400"/>
            </a:lvl3pPr>
            <a:lvl4pPr marL="1975104" indent="0">
              <a:buNone/>
              <a:defRPr sz="1300"/>
            </a:lvl4pPr>
            <a:lvl5pPr marL="2633472" indent="0">
              <a:buNone/>
              <a:defRPr sz="1300"/>
            </a:lvl5pPr>
            <a:lvl6pPr marL="3291840" indent="0">
              <a:buNone/>
              <a:defRPr sz="1300"/>
            </a:lvl6pPr>
            <a:lvl7pPr marL="3950208" indent="0">
              <a:buNone/>
              <a:defRPr sz="1300"/>
            </a:lvl7pPr>
            <a:lvl8pPr marL="4608576" indent="0">
              <a:buNone/>
              <a:defRPr sz="1300"/>
            </a:lvl8pPr>
            <a:lvl9pPr marL="5266944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950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66115" y="389325"/>
            <a:ext cx="11990070" cy="1620308"/>
          </a:xfrm>
          <a:prstGeom prst="rect">
            <a:avLst/>
          </a:prstGeom>
        </p:spPr>
        <p:txBody>
          <a:bodyPr vert="horz" lIns="131674" tIns="65837" rIns="131674" bIns="6583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6115" y="2268432"/>
            <a:ext cx="11990070" cy="6415972"/>
          </a:xfrm>
          <a:prstGeom prst="rect">
            <a:avLst/>
          </a:prstGeom>
        </p:spPr>
        <p:txBody>
          <a:bodyPr vert="horz" lIns="131674" tIns="65837" rIns="131674" bIns="6583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66115" y="9010716"/>
            <a:ext cx="3108537" cy="517598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B780-EEB8-442E-A9F2-3F4C8E837800}" type="datetimeFigureOut">
              <a:rPr kumimoji="1" lang="ja-JP" altLang="en-US" smtClean="0"/>
              <a:t>2017/1/27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551786" y="9010716"/>
            <a:ext cx="4218728" cy="517598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547648" y="9010716"/>
            <a:ext cx="3108537" cy="517598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293EA-690D-4501-90DF-7F532ABB1E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721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16736" rtl="0" eaLnBrk="1" latinLnBrk="0" hangingPunct="1">
        <a:spcBef>
          <a:spcPct val="0"/>
        </a:spcBef>
        <a:buNone/>
        <a:defRPr kumimoji="1"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776" indent="-493776" algn="l" defTabSz="13167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9848" indent="-411480" algn="l" defTabSz="131673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304288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2656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79392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760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96128" indent="-329184" algn="l" defTabSz="13167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16736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75104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3472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1840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50208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576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66944" algn="l" defTabSz="131673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 bwMode="white">
          <a:xfrm>
            <a:off x="11630264" y="34703"/>
            <a:ext cx="165618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H28.12</a:t>
            </a:r>
          </a:p>
          <a:p>
            <a:pPr algn="ctr"/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整備部交通道路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</a:t>
            </a:r>
          </a:p>
        </p:txBody>
      </p:sp>
      <p:sp>
        <p:nvSpPr>
          <p:cNvPr id="144" name="コンテンツ プレースホルダー 2"/>
          <p:cNvSpPr txBox="1">
            <a:spLocks/>
          </p:cNvSpPr>
          <p:nvPr/>
        </p:nvSpPr>
        <p:spPr>
          <a:xfrm>
            <a:off x="116631" y="684461"/>
            <a:ext cx="6472509" cy="8928992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vert="horz" lIns="36000" tIns="45720" rIns="36000" bIns="45720" rtlCol="0" anchor="t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6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125256" y="756469"/>
            <a:ext cx="5658742" cy="288147"/>
          </a:xfrm>
          <a:prstGeom prst="rect">
            <a:avLst/>
          </a:prstGeom>
          <a:noFill/>
          <a:ln w="25400" cmpd="dbl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淀川左岸線延伸部の事業スキーム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（全体事業費　約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lang="en-US" altLang="ja-JP" sz="14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289224" y="2571527"/>
            <a:ext cx="5230548" cy="303536"/>
          </a:xfrm>
          <a:prstGeom prst="rect">
            <a:avLst/>
          </a:prstGeom>
          <a:noFill/>
          <a:ln>
            <a:noFill/>
          </a:ln>
        </p:spPr>
        <p:txBody>
          <a:bodyPr wrap="square" lIns="0" tIns="36000" rIns="0" bIns="36000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⇒政令市域内の道路は原則、政令市が負担（属地主義）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道路法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5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46" y="1525706"/>
            <a:ext cx="4980986" cy="111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5" name="直線コネクタ 154"/>
          <p:cNvCxnSpPr/>
          <p:nvPr/>
        </p:nvCxnSpPr>
        <p:spPr>
          <a:xfrm>
            <a:off x="4356894" y="1261058"/>
            <a:ext cx="0" cy="258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>
            <a:off x="953468" y="1409785"/>
            <a:ext cx="3392364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>
            <a:off x="4356894" y="1413450"/>
            <a:ext cx="216024" cy="0"/>
          </a:xfrm>
          <a:prstGeom prst="straightConnector1">
            <a:avLst/>
          </a:prstGeom>
          <a:ln w="952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テキスト ボックス 158"/>
          <p:cNvSpPr txBox="1"/>
          <p:nvPr/>
        </p:nvSpPr>
        <p:spPr>
          <a:xfrm>
            <a:off x="1601540" y="1185590"/>
            <a:ext cx="21072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大阪市域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L=8.3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㎞ 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【95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60" name="フリーフォーム 159"/>
          <p:cNvSpPr/>
          <p:nvPr/>
        </p:nvSpPr>
        <p:spPr>
          <a:xfrm rot="10800000" flipH="1">
            <a:off x="4458084" y="1224907"/>
            <a:ext cx="2066225" cy="188543"/>
          </a:xfrm>
          <a:custGeom>
            <a:avLst/>
            <a:gdLst>
              <a:gd name="connsiteX0" fmla="*/ 0 w 930303"/>
              <a:gd name="connsiteY0" fmla="*/ 357809 h 357809"/>
              <a:gd name="connsiteX1" fmla="*/ 0 w 930303"/>
              <a:gd name="connsiteY1" fmla="*/ 0 h 357809"/>
              <a:gd name="connsiteX2" fmla="*/ 930303 w 930303"/>
              <a:gd name="connsiteY2" fmla="*/ 0 h 357809"/>
              <a:gd name="connsiteX0" fmla="*/ 0 w 930303"/>
              <a:gd name="connsiteY0" fmla="*/ 0 h 313406"/>
              <a:gd name="connsiteX1" fmla="*/ 0 w 930303"/>
              <a:gd name="connsiteY1" fmla="*/ 313406 h 313406"/>
              <a:gd name="connsiteX2" fmla="*/ 930303 w 930303"/>
              <a:gd name="connsiteY2" fmla="*/ 313406 h 31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0303" h="313406">
                <a:moveTo>
                  <a:pt x="0" y="0"/>
                </a:moveTo>
                <a:lnTo>
                  <a:pt x="0" y="313406"/>
                </a:lnTo>
                <a:lnTo>
                  <a:pt x="930303" y="313406"/>
                </a:lnTo>
              </a:path>
            </a:pathLst>
          </a:custGeom>
          <a:noFill/>
          <a:ln w="9525">
            <a:solidFill>
              <a:schemeClr val="tx1"/>
            </a:solidFill>
            <a:headEnd type="arrow"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4089937" y="1006401"/>
            <a:ext cx="25235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門真市域・守口市域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L=0.4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㎞ 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cxnSp>
        <p:nvCxnSpPr>
          <p:cNvPr id="163" name="直線コネクタ 162"/>
          <p:cNvCxnSpPr/>
          <p:nvPr/>
        </p:nvCxnSpPr>
        <p:spPr>
          <a:xfrm>
            <a:off x="4566568" y="1261058"/>
            <a:ext cx="0" cy="258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953468" y="1261058"/>
            <a:ext cx="0" cy="258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テキスト ボックス 170"/>
          <p:cNvSpPr txBox="1"/>
          <p:nvPr/>
        </p:nvSpPr>
        <p:spPr>
          <a:xfrm>
            <a:off x="364829" y="8251833"/>
            <a:ext cx="38660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国直轄事業　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1,800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（直轄負担金　約</a:t>
            </a:r>
            <a:r>
              <a:rPr kumimoji="1"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110846" y="6924774"/>
            <a:ext cx="5686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）国提示による事業スキーム　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64829" y="7471314"/>
            <a:ext cx="4613058" cy="119838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364828" y="7471314"/>
            <a:ext cx="4613059" cy="6092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4230916" y="7488669"/>
            <a:ext cx="731161" cy="11662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192722" y="7551760"/>
            <a:ext cx="819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有料道路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ネクスコ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algn="r"/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364828" y="7647402"/>
            <a:ext cx="38660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有料道路事業（阪神高速）約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1,600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阪高出資金：なし</a:t>
            </a:r>
            <a:r>
              <a:rPr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0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060734" y="7804588"/>
            <a:ext cx="1215925" cy="57708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■地方負担額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（③） 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タイトル 1"/>
          <p:cNvSpPr txBox="1">
            <a:spLocks/>
          </p:cNvSpPr>
          <p:nvPr/>
        </p:nvSpPr>
        <p:spPr>
          <a:xfrm>
            <a:off x="0" y="2481"/>
            <a:ext cx="13322300" cy="533227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rgbClr val="99CCFF"/>
              </a:gs>
              <a:gs pos="9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192" tIns="65096" rIns="130192" bIns="65096" rtlCol="0" anchor="ctr"/>
          <a:lstStyle>
            <a:defPPr>
              <a:defRPr lang="ja-JP"/>
            </a:defPPr>
            <a:lvl1pPr>
              <a:defRPr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2400" dirty="0" smtClean="0">
                <a:solidFill>
                  <a:schemeClr val="tx1"/>
                </a:solidFill>
              </a:rPr>
              <a:t>　淀川左岸線延伸部 国直轄事業の府市負担割合（案）に</a:t>
            </a:r>
            <a:r>
              <a:rPr lang="ja-JP" altLang="en-US" sz="2400" dirty="0">
                <a:solidFill>
                  <a:schemeClr val="tx1"/>
                </a:solidFill>
              </a:rPr>
              <a:t>ついて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13"/>
          <p:cNvSpPr txBox="1"/>
          <p:nvPr/>
        </p:nvSpPr>
        <p:spPr>
          <a:xfrm>
            <a:off x="11821809" y="55003"/>
            <a:ext cx="1088737" cy="461655"/>
          </a:xfrm>
          <a:prstGeom prst="rect">
            <a:avLst/>
          </a:prstGeom>
          <a:noFill/>
        </p:spPr>
        <p:txBody>
          <a:bodyPr wrap="none" lIns="91429" tIns="45715" rIns="91429" bIns="45715" rtlCol="0" anchor="ctr" anchorCtr="0">
            <a:spAutoFit/>
          </a:bodyPr>
          <a:lstStyle>
            <a:defPPr>
              <a:defRPr lang="ja-JP"/>
            </a:defPPr>
            <a:lvl1pPr marL="0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03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006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009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013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016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019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022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025" algn="l" defTabSz="1280006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spc="11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交通</a:t>
            </a:r>
            <a:r>
              <a:rPr lang="ja-JP" altLang="en-US" sz="1200" spc="11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道路室</a:t>
            </a:r>
            <a:endParaRPr lang="en-US" altLang="ja-JP" sz="1200" spc="11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5446" y="578690"/>
            <a:ext cx="13316687" cy="0"/>
          </a:xfrm>
          <a:prstGeom prst="line">
            <a:avLst/>
          </a:prstGeom>
          <a:ln w="1016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180430" y="8880873"/>
            <a:ext cx="6040462" cy="585664"/>
          </a:xfrm>
          <a:prstGeom prst="rect">
            <a:avLst/>
          </a:prstGeom>
          <a:noFill/>
          <a:ln w="9525" cmpd="dbl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国提示による事業スキームでは、地方からの提案が反映された結果</a:t>
            </a:r>
            <a:endParaRPr lang="en-US" altLang="ja-JP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⇒</a:t>
            </a:r>
            <a:r>
              <a:rPr lang="ja-JP" altLang="en-US" sz="16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地方負担額が</a:t>
            </a:r>
            <a:r>
              <a:rPr lang="en-US" altLang="ja-JP" sz="16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16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億円超圧縮</a:t>
            </a:r>
            <a:endParaRPr lang="en-US" altLang="ja-JP" sz="16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895246" y="112132"/>
            <a:ext cx="2170922" cy="34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戦略本部会議資料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766535" y="729565"/>
            <a:ext cx="6231319" cy="288147"/>
          </a:xfrm>
          <a:prstGeom prst="rect">
            <a:avLst/>
          </a:prstGeom>
          <a:noFill/>
          <a:ln w="25400" cmpd="dbl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lvl="0"/>
            <a:r>
              <a:rPr lang="ja-JP" altLang="en-US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</a:t>
            </a:r>
            <a:r>
              <a: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負担</a:t>
            </a:r>
            <a:r>
              <a:rPr lang="ja-JP" altLang="en-US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 </a:t>
            </a:r>
            <a:r>
              <a:rPr lang="en-US" altLang="ja-JP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r>
              <a:rPr lang="ja-JP" altLang="en-US" sz="14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コンテンツ プレースホルダー 2"/>
          <p:cNvSpPr txBox="1">
            <a:spLocks/>
          </p:cNvSpPr>
          <p:nvPr/>
        </p:nvSpPr>
        <p:spPr>
          <a:xfrm>
            <a:off x="6741369" y="684461"/>
            <a:ext cx="6472509" cy="8928992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vert="horz" lIns="36000" tIns="45720" rIns="36000" bIns="45720" rtlCol="0" anchor="t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6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08422" y="3304329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豊崎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新御堂筋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253260" y="3304329"/>
            <a:ext cx="1936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JCT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近畿道、第二京阪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74138" y="4212853"/>
            <a:ext cx="35951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街路事業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3,600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（地方費　</a:t>
            </a:r>
            <a:r>
              <a:rPr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1,620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②）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23279" y="2970677"/>
            <a:ext cx="6490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１）街路事業と有料道路事業の合併施行による事業スキーム（大和川線等と同様）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下矢印 76"/>
          <p:cNvSpPr/>
          <p:nvPr/>
        </p:nvSpPr>
        <p:spPr>
          <a:xfrm>
            <a:off x="540470" y="4960944"/>
            <a:ext cx="645641" cy="1844197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364829" y="3581005"/>
            <a:ext cx="4613058" cy="119838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364828" y="3581005"/>
            <a:ext cx="4613059" cy="3486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62323" y="3636789"/>
            <a:ext cx="4615564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有料道路事業（阪神高速）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　</a:t>
            </a:r>
            <a:r>
              <a:rPr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阪高出資金：地方分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05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</a:t>
            </a:r>
            <a:r>
              <a:rPr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060734" y="3901589"/>
            <a:ext cx="1215925" cy="57708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■地方負担額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1,690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</a:p>
          <a:p>
            <a:pPr algn="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（①＋②） 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848723" y="971931"/>
            <a:ext cx="3868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直轄負担金の負担ルールの運用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848723" y="2498051"/>
            <a:ext cx="6377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ミッシングリンク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解消に</a:t>
            </a:r>
            <a:r>
              <a:rPr lang="ja-JP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よる事業効果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コンテンツ プレースホルダー 2"/>
          <p:cNvSpPr txBox="1">
            <a:spLocks/>
          </p:cNvSpPr>
          <p:nvPr/>
        </p:nvSpPr>
        <p:spPr>
          <a:xfrm>
            <a:off x="6972697" y="2814548"/>
            <a:ext cx="6025159" cy="4405235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vert="horz" lIns="36000" tIns="45720" rIns="36000" bIns="45720" rtlCol="0" anchor="t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6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029847" y="2825384"/>
            <a:ext cx="5968008" cy="4394399"/>
          </a:xfrm>
          <a:prstGeom prst="rect">
            <a:avLst/>
          </a:prstGeom>
          <a:noFill/>
          <a:ln>
            <a:noFill/>
          </a:ln>
        </p:spPr>
        <p:txBody>
          <a:bodyPr wrap="square" lIns="0" tIns="36000" rIns="0" bIns="36000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ミッシングリンクである淀川左岸線延伸部の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により、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都市再生環状道路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が完成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し、都市の骨格を形成するとともに、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大阪都心部の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慢性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渋滞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緩和に寄与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○一方、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国土軸</a:t>
            </a:r>
            <a:r>
              <a:rPr lang="ja-JP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臨海部を</a:t>
            </a:r>
            <a:r>
              <a:rPr lang="ja-JP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直結する広域的な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高速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ネットワーク機能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を強化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路線として、国が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直轄事業として主体的役割を担う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延伸部を利用する交通は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、市内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のみは僅かで、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通過交通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市外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の広域的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な利用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が大半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○高速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形成により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広域的に産業立地や観光需要を促進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・第二京阪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高速道路沿道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阪神港を有する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臨海部等に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大型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物流施設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や製造、研究開発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拠点等の広域的な立地を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世界遺産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をはじめ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豊富な観光資源を多数有する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圏に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広域的な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拠点間の時間短縮、定時性確保による観光需要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904516" y="7778732"/>
            <a:ext cx="6005692" cy="1483346"/>
          </a:xfrm>
          <a:prstGeom prst="rect">
            <a:avLst/>
          </a:prstGeom>
          <a:noFill/>
          <a:ln>
            <a:noFill/>
          </a:ln>
        </p:spPr>
        <p:txBody>
          <a:bodyPr wrap="square" lIns="0" tIns="36000" rIns="0" bIns="36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本来、道路法の「属地主義」に基づき大阪市が直轄負担金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を負担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するもの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あるが、事業効果の広域性が強いことを踏まえ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の程度を考慮した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直轄</a:t>
            </a:r>
            <a:r>
              <a:rPr lang="ja-JP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負担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分担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に関する道路法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規定を</a:t>
            </a:r>
            <a:r>
              <a:rPr lang="ja-JP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適用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府市の負担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割合に</a:t>
            </a:r>
            <a:r>
              <a:rPr lang="ja-JP" altLang="ja-JP" sz="15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いては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ja-JP" sz="15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１：１」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府が応分の負担を行うことで</a:t>
            </a:r>
            <a:r>
              <a: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、府市が一体と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本路線の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１日も早い供用を目指す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コンテンツ プレースホルダー 2"/>
          <p:cNvSpPr txBox="1">
            <a:spLocks/>
          </p:cNvSpPr>
          <p:nvPr/>
        </p:nvSpPr>
        <p:spPr>
          <a:xfrm>
            <a:off x="6848723" y="7741245"/>
            <a:ext cx="6192111" cy="1741701"/>
          </a:xfrm>
          <a:prstGeom prst="rect">
            <a:avLst/>
          </a:prstGeom>
          <a:ln w="22225" cmpd="dbl">
            <a:solidFill>
              <a:schemeClr val="tx1"/>
            </a:solidFill>
            <a:prstDash val="solid"/>
          </a:ln>
        </p:spPr>
        <p:txBody>
          <a:bodyPr vert="horz" lIns="36000" tIns="45720" rIns="36000" bIns="45720" rtlCol="0" anchor="t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6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下矢印 89"/>
          <p:cNvSpPr/>
          <p:nvPr/>
        </p:nvSpPr>
        <p:spPr>
          <a:xfrm>
            <a:off x="9109422" y="7221132"/>
            <a:ext cx="1732905" cy="448105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2" name="コンテンツ プレースホルダー 2"/>
          <p:cNvSpPr txBox="1">
            <a:spLocks/>
          </p:cNvSpPr>
          <p:nvPr/>
        </p:nvSpPr>
        <p:spPr>
          <a:xfrm>
            <a:off x="361544" y="8821365"/>
            <a:ext cx="5867559" cy="673805"/>
          </a:xfrm>
          <a:prstGeom prst="rect">
            <a:avLst/>
          </a:prstGeom>
          <a:ln w="22225" cmpd="dbl">
            <a:solidFill>
              <a:schemeClr val="tx1"/>
            </a:solidFill>
            <a:prstDash val="solid"/>
          </a:ln>
        </p:spPr>
        <p:txBody>
          <a:bodyPr vert="horz" lIns="36000" tIns="45720" rIns="36000" bIns="45720" rtlCol="0" anchor="t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77562" y="5220965"/>
            <a:ext cx="4680480" cy="137473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地方からの提案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○地方負担軽減のため国直轄事業の導入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地方負担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1/3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○早期整備のため有料道路事業の拡大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・整備財源を確保する料金設定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・利用者負担軽減策（出資金の償還後送りなど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コンテンツ プレースホルダー 2"/>
          <p:cNvSpPr txBox="1">
            <a:spLocks/>
          </p:cNvSpPr>
          <p:nvPr/>
        </p:nvSpPr>
        <p:spPr>
          <a:xfrm>
            <a:off x="6968199" y="1297864"/>
            <a:ext cx="6029658" cy="98528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vert="horz" lIns="36000" tIns="45720" rIns="36000" bIns="45720" rtlCol="0" anchor="t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6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153576" y="1287118"/>
            <a:ext cx="5785183" cy="996033"/>
          </a:xfrm>
          <a:prstGeom prst="rect">
            <a:avLst/>
          </a:prstGeom>
          <a:noFill/>
          <a:ln>
            <a:noFill/>
          </a:ln>
        </p:spPr>
        <p:txBody>
          <a:bodyPr wrap="square" lIns="0" tIns="36000" rIns="0" bIns="36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道路法の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政令改正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大阪市に所在する国道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の新設によって、</a:t>
            </a:r>
            <a:r>
              <a:rPr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も著しく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利益を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受ける場合の</a:t>
            </a:r>
            <a:r>
              <a:rPr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利益の程度を考慮した直轄負担金の分担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</a:t>
            </a:r>
            <a:r>
              <a:rPr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道路法の規定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ja-JP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実質的に運用開始</a:t>
            </a:r>
            <a:endParaRPr lang="en-US" altLang="ja-JP" sz="15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1095606" y="5908332"/>
            <a:ext cx="59301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大かっこ 58"/>
          <p:cNvSpPr/>
          <p:nvPr/>
        </p:nvSpPr>
        <p:spPr>
          <a:xfrm>
            <a:off x="7153576" y="5711069"/>
            <a:ext cx="5756970" cy="1178667"/>
          </a:xfrm>
          <a:prstGeom prst="bracketPair">
            <a:avLst>
              <a:gd name="adj" fmla="val 47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08422" y="7193756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豊崎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新御堂筋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53260" y="7193756"/>
            <a:ext cx="1936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JCT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近畿道、第二京阪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629702" y="4931247"/>
            <a:ext cx="1285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参考資料①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1629702" y="6024399"/>
            <a:ext cx="1285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資料②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1640782" y="6874543"/>
            <a:ext cx="1285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資料③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9051366" y="9031540"/>
            <a:ext cx="404752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（直轄負担金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円→府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300:300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9303</TotalTime>
  <Words>254</Words>
  <Application>Microsoft Office PowerPoint</Application>
  <PresentationFormat>ユーザー設定</PresentationFormat>
  <Paragraphs>122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843</cp:revision>
  <cp:lastPrinted>2017-01-17T09:25:04Z</cp:lastPrinted>
  <dcterms:created xsi:type="dcterms:W3CDTF">2015-10-05T05:24:24Z</dcterms:created>
  <dcterms:modified xsi:type="dcterms:W3CDTF">2017-01-27T09:41:17Z</dcterms:modified>
</cp:coreProperties>
</file>