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9" r:id="rId2"/>
    <p:sldId id="270" r:id="rId3"/>
    <p:sldId id="291" r:id="rId4"/>
    <p:sldId id="314" r:id="rId5"/>
    <p:sldId id="293" r:id="rId6"/>
    <p:sldId id="288" r:id="rId7"/>
    <p:sldId id="346" r:id="rId8"/>
    <p:sldId id="324" r:id="rId9"/>
    <p:sldId id="308" r:id="rId10"/>
    <p:sldId id="338" r:id="rId11"/>
    <p:sldId id="341" r:id="rId12"/>
    <p:sldId id="339" r:id="rId13"/>
    <p:sldId id="344" r:id="rId14"/>
    <p:sldId id="328" r:id="rId15"/>
    <p:sldId id="304" r:id="rId16"/>
    <p:sldId id="294" r:id="rId17"/>
    <p:sldId id="345" r:id="rId18"/>
    <p:sldId id="347"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p:cViewPr>
        <p:scale>
          <a:sx n="70" d="100"/>
          <a:sy n="70" d="100"/>
        </p:scale>
        <p:origin x="-139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46627314250592"/>
          <c:y val="9.3419659531636584E-2"/>
          <c:w val="0.63739584576635844"/>
          <c:h val="0.79058962596918392"/>
        </c:manualLayout>
      </c:layout>
      <c:barChart>
        <c:barDir val="col"/>
        <c:grouping val="clustered"/>
        <c:varyColors val="0"/>
        <c:ser>
          <c:idx val="1"/>
          <c:order val="2"/>
          <c:tx>
            <c:strRef>
              <c:f>'[コピーグラフ.xlsx]Sheet1 (4)'!$B$36</c:f>
              <c:strCache>
                <c:ptCount val="1"/>
                <c:pt idx="0">
                  <c:v>実質コスト</c:v>
                </c:pt>
              </c:strCache>
            </c:strRef>
          </c:tx>
          <c:invertIfNegative val="0"/>
          <c:dLbls>
            <c:showLegendKey val="0"/>
            <c:showVal val="1"/>
            <c:showCatName val="0"/>
            <c:showSerName val="0"/>
            <c:showPercent val="0"/>
            <c:showBubbleSize val="0"/>
            <c:showLeaderLines val="0"/>
          </c:dLbls>
          <c:cat>
            <c:numRef>
              <c:f>'[コピーグラフ.xlsx]Sheet1 (4)'!$C$33:$H$33</c:f>
              <c:numCache>
                <c:formatCode>General</c:formatCode>
                <c:ptCount val="6"/>
                <c:pt idx="0">
                  <c:v>22</c:v>
                </c:pt>
                <c:pt idx="1">
                  <c:v>23</c:v>
                </c:pt>
                <c:pt idx="2">
                  <c:v>24</c:v>
                </c:pt>
                <c:pt idx="3">
                  <c:v>25</c:v>
                </c:pt>
                <c:pt idx="4">
                  <c:v>26</c:v>
                </c:pt>
                <c:pt idx="5">
                  <c:v>27</c:v>
                </c:pt>
              </c:numCache>
            </c:numRef>
          </c:cat>
          <c:val>
            <c:numRef>
              <c:f>'[コピーグラフ.xlsx]Sheet1 (4)'!$C$36:$H$36</c:f>
              <c:numCache>
                <c:formatCode>General</c:formatCode>
                <c:ptCount val="6"/>
                <c:pt idx="0">
                  <c:v>-6.6900000000000013</c:v>
                </c:pt>
                <c:pt idx="1">
                  <c:v>0.13000000000000078</c:v>
                </c:pt>
                <c:pt idx="2">
                  <c:v>3.79</c:v>
                </c:pt>
                <c:pt idx="3">
                  <c:v>4.1199999999999992</c:v>
                </c:pt>
                <c:pt idx="4">
                  <c:v>4.8400000000000007</c:v>
                </c:pt>
                <c:pt idx="5">
                  <c:v>4.72</c:v>
                </c:pt>
              </c:numCache>
            </c:numRef>
          </c:val>
        </c:ser>
        <c:dLbls>
          <c:showLegendKey val="0"/>
          <c:showVal val="0"/>
          <c:showCatName val="0"/>
          <c:showSerName val="0"/>
          <c:showPercent val="0"/>
          <c:showBubbleSize val="0"/>
        </c:dLbls>
        <c:gapWidth val="150"/>
        <c:axId val="49818624"/>
        <c:axId val="136221440"/>
      </c:barChart>
      <c:lineChart>
        <c:grouping val="standard"/>
        <c:varyColors val="0"/>
        <c:ser>
          <c:idx val="0"/>
          <c:order val="0"/>
          <c:tx>
            <c:strRef>
              <c:f>'[コピーグラフ.xlsx]Sheet1 (4)'!$B$34</c:f>
              <c:strCache>
                <c:ptCount val="1"/>
                <c:pt idx="0">
                  <c:v>咲洲庁舎維持管理費</c:v>
                </c:pt>
              </c:strCache>
            </c:strRef>
          </c:tx>
          <c:marker>
            <c:symbol val="none"/>
          </c:marker>
          <c:cat>
            <c:numRef>
              <c:f>'[コピーグラフ.xlsx]Sheet1 (4)'!$C$33:$H$33</c:f>
              <c:numCache>
                <c:formatCode>General</c:formatCode>
                <c:ptCount val="6"/>
                <c:pt idx="0">
                  <c:v>22</c:v>
                </c:pt>
                <c:pt idx="1">
                  <c:v>23</c:v>
                </c:pt>
                <c:pt idx="2">
                  <c:v>24</c:v>
                </c:pt>
                <c:pt idx="3">
                  <c:v>25</c:v>
                </c:pt>
                <c:pt idx="4">
                  <c:v>26</c:v>
                </c:pt>
                <c:pt idx="5">
                  <c:v>27</c:v>
                </c:pt>
              </c:numCache>
            </c:numRef>
          </c:cat>
          <c:val>
            <c:numRef>
              <c:f>'[コピーグラフ.xlsx]Sheet1 (4)'!$C$34:$H$34</c:f>
              <c:numCache>
                <c:formatCode>General</c:formatCode>
                <c:ptCount val="6"/>
                <c:pt idx="0">
                  <c:v>10.57</c:v>
                </c:pt>
                <c:pt idx="1">
                  <c:v>12.75</c:v>
                </c:pt>
                <c:pt idx="2">
                  <c:v>11.41</c:v>
                </c:pt>
                <c:pt idx="3">
                  <c:v>11.61</c:v>
                </c:pt>
                <c:pt idx="4">
                  <c:v>11.65</c:v>
                </c:pt>
                <c:pt idx="5">
                  <c:v>11.1</c:v>
                </c:pt>
              </c:numCache>
            </c:numRef>
          </c:val>
          <c:smooth val="0"/>
        </c:ser>
        <c:ser>
          <c:idx val="2"/>
          <c:order val="1"/>
          <c:tx>
            <c:strRef>
              <c:f>'[コピーグラフ.xlsx]Sheet1 (4)'!$B$35</c:f>
              <c:strCache>
                <c:ptCount val="1"/>
                <c:pt idx="0">
                  <c:v>咲洲庁舎テナント収入</c:v>
                </c:pt>
              </c:strCache>
            </c:strRef>
          </c:tx>
          <c:marker>
            <c:symbol val="none"/>
          </c:marker>
          <c:cat>
            <c:numRef>
              <c:f>'[コピーグラフ.xlsx]Sheet1 (4)'!$C$33:$H$33</c:f>
              <c:numCache>
                <c:formatCode>General</c:formatCode>
                <c:ptCount val="6"/>
                <c:pt idx="0">
                  <c:v>22</c:v>
                </c:pt>
                <c:pt idx="1">
                  <c:v>23</c:v>
                </c:pt>
                <c:pt idx="2">
                  <c:v>24</c:v>
                </c:pt>
                <c:pt idx="3">
                  <c:v>25</c:v>
                </c:pt>
                <c:pt idx="4">
                  <c:v>26</c:v>
                </c:pt>
                <c:pt idx="5">
                  <c:v>27</c:v>
                </c:pt>
              </c:numCache>
            </c:numRef>
          </c:cat>
          <c:val>
            <c:numRef>
              <c:f>'[コピーグラフ.xlsx]Sheet1 (4)'!$C$35:$H$35</c:f>
              <c:numCache>
                <c:formatCode>General</c:formatCode>
                <c:ptCount val="6"/>
                <c:pt idx="0">
                  <c:v>17.260000000000002</c:v>
                </c:pt>
                <c:pt idx="1">
                  <c:v>12.62</c:v>
                </c:pt>
                <c:pt idx="2">
                  <c:v>7.62</c:v>
                </c:pt>
                <c:pt idx="3">
                  <c:v>7.49</c:v>
                </c:pt>
                <c:pt idx="4">
                  <c:v>6.81</c:v>
                </c:pt>
                <c:pt idx="5">
                  <c:v>6.38</c:v>
                </c:pt>
              </c:numCache>
            </c:numRef>
          </c:val>
          <c:smooth val="0"/>
        </c:ser>
        <c:dLbls>
          <c:showLegendKey val="0"/>
          <c:showVal val="0"/>
          <c:showCatName val="0"/>
          <c:showSerName val="0"/>
          <c:showPercent val="0"/>
          <c:showBubbleSize val="0"/>
        </c:dLbls>
        <c:marker val="1"/>
        <c:smooth val="0"/>
        <c:axId val="49818624"/>
        <c:axId val="136221440"/>
      </c:lineChart>
      <c:catAx>
        <c:axId val="49818624"/>
        <c:scaling>
          <c:orientation val="minMax"/>
        </c:scaling>
        <c:delete val="0"/>
        <c:axPos val="b"/>
        <c:numFmt formatCode="General" sourceLinked="1"/>
        <c:majorTickMark val="out"/>
        <c:minorTickMark val="none"/>
        <c:tickLblPos val="nextTo"/>
        <c:crossAx val="136221440"/>
        <c:crosses val="autoZero"/>
        <c:auto val="1"/>
        <c:lblAlgn val="ctr"/>
        <c:lblOffset val="100"/>
        <c:tickLblSkip val="1"/>
        <c:noMultiLvlLbl val="0"/>
      </c:catAx>
      <c:valAx>
        <c:axId val="136221440"/>
        <c:scaling>
          <c:orientation val="minMax"/>
        </c:scaling>
        <c:delete val="0"/>
        <c:axPos val="l"/>
        <c:numFmt formatCode="General" sourceLinked="1"/>
        <c:majorTickMark val="out"/>
        <c:minorTickMark val="none"/>
        <c:tickLblPos val="nextTo"/>
        <c:crossAx val="49818624"/>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0.69241</cdr:x>
      <cdr:y>0.71443</cdr:y>
    </cdr:from>
    <cdr:to>
      <cdr:x>0.8359</cdr:x>
      <cdr:y>0.78388</cdr:y>
    </cdr:to>
    <cdr:sp macro="" textlink="">
      <cdr:nvSpPr>
        <cdr:cNvPr id="2" name="テキスト ボックス 1"/>
        <cdr:cNvSpPr txBox="1"/>
      </cdr:nvSpPr>
      <cdr:spPr>
        <a:xfrm xmlns:a="http://schemas.openxmlformats.org/drawingml/2006/main">
          <a:off x="2933594" y="2100800"/>
          <a:ext cx="607936" cy="204218"/>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a:t>
          </a:r>
        </a:p>
      </cdr:txBody>
    </cdr:sp>
  </cdr:relSizeAnchor>
  <cdr:relSizeAnchor xmlns:cdr="http://schemas.openxmlformats.org/drawingml/2006/chartDrawing">
    <cdr:from>
      <cdr:x>0.0715</cdr:x>
      <cdr:y>0.63312</cdr:y>
    </cdr:from>
    <cdr:to>
      <cdr:x>0.18718</cdr:x>
      <cdr:y>0.73354</cdr:y>
    </cdr:to>
    <cdr:sp macro="" textlink="">
      <cdr:nvSpPr>
        <cdr:cNvPr id="3" name="テキスト ボックス 1"/>
        <cdr:cNvSpPr txBox="1"/>
      </cdr:nvSpPr>
      <cdr:spPr>
        <a:xfrm xmlns:a="http://schemas.openxmlformats.org/drawingml/2006/main">
          <a:off x="302934" y="1861706"/>
          <a:ext cx="490104" cy="295275"/>
        </a:xfrm>
        <a:prstGeom xmlns:a="http://schemas.openxmlformats.org/drawingml/2006/main" prst="rect">
          <a:avLst/>
        </a:prstGeom>
        <a:noFill xmlns:a="http://schemas.openxmlformats.org/drawingml/2006/main"/>
      </cdr:spPr>
      <cdr:txBody>
        <a:bodyPr xmlns:a="http://schemas.openxmlformats.org/drawingml/2006/main" wrap="square" lIns="36000" r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a:latin typeface="Meiryo UI" panose="020B0604030504040204" pitchFamily="50" charset="-128"/>
              <a:ea typeface="Meiryo UI" panose="020B0604030504040204" pitchFamily="50" charset="-128"/>
              <a:cs typeface="Meiryo UI" panose="020B0604030504040204" pitchFamily="50" charset="-128"/>
            </a:rPr>
            <a:t>（億円）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0"/>
            <a:ext cx="2949575" cy="496888"/>
          </a:xfrm>
          <a:prstGeom prst="rect">
            <a:avLst/>
          </a:prstGeom>
        </p:spPr>
        <p:txBody>
          <a:bodyPr vert="horz" lIns="91425" tIns="45713" rIns="91425" bIns="45713" rtlCol="0"/>
          <a:lstStyle>
            <a:lvl1pPr algn="r">
              <a:defRPr sz="1200"/>
            </a:lvl1pPr>
          </a:lstStyle>
          <a:p>
            <a:fld id="{14127E51-19DA-4478-9806-3EA881A112B8}" type="datetime1">
              <a:rPr kumimoji="1" lang="ja-JP" altLang="en-US" smtClean="0"/>
              <a:t>2016/9/2</a:t>
            </a:fld>
            <a:endParaRPr kumimoji="1" lang="ja-JP" altLang="en-US"/>
          </a:p>
        </p:txBody>
      </p:sp>
      <p:sp>
        <p:nvSpPr>
          <p:cNvPr id="4" name="フッター プレースホルダー 3"/>
          <p:cNvSpPr>
            <a:spLocks noGrp="1"/>
          </p:cNvSpPr>
          <p:nvPr>
            <p:ph type="ftr" sz="quarter" idx="2"/>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5" cy="496887"/>
          </a:xfrm>
          <a:prstGeom prst="rect">
            <a:avLst/>
          </a:prstGeom>
        </p:spPr>
        <p:txBody>
          <a:bodyPr vert="horz" lIns="91425" tIns="45713" rIns="91425" bIns="45713" rtlCol="0" anchor="b"/>
          <a:lstStyle>
            <a:lvl1pPr algn="r">
              <a:defRPr sz="1200"/>
            </a:lvl1pPr>
          </a:lstStyle>
          <a:p>
            <a:fld id="{E111FF52-ED84-4B1A-BADA-BF0976ACAE3C}" type="slidenum">
              <a:rPr kumimoji="1" lang="ja-JP" altLang="en-US" smtClean="0"/>
              <a:t>‹#›</a:t>
            </a:fld>
            <a:endParaRPr kumimoji="1" lang="ja-JP" altLang="en-US"/>
          </a:p>
        </p:txBody>
      </p:sp>
    </p:spTree>
    <p:extLst>
      <p:ext uri="{BB962C8B-B14F-4D97-AF65-F5344CB8AC3E}">
        <p14:creationId xmlns:p14="http://schemas.microsoft.com/office/powerpoint/2010/main" val="3002697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3" rIns="91425" bIns="45713" rtlCol="0"/>
          <a:lstStyle>
            <a:lvl1pPr algn="r">
              <a:defRPr sz="1200"/>
            </a:lvl1pPr>
          </a:lstStyle>
          <a:p>
            <a:fld id="{F8A4F459-8F52-4C36-9A39-BD252BE665C7}" type="datetime1">
              <a:rPr kumimoji="1" lang="ja-JP" altLang="en-US" smtClean="0"/>
              <a:t>2016/9/2</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5" tIns="45713" rIns="91425" bIns="4571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5" tIns="45713" rIns="91425" bIns="45713" rtlCol="0" anchor="b"/>
          <a:lstStyle>
            <a:lvl1pPr algn="r">
              <a:defRPr sz="1200"/>
            </a:lvl1pPr>
          </a:lstStyle>
          <a:p>
            <a:fld id="{99C1D7CF-E5F5-45B5-8E37-A8530A40BAA2}" type="slidenum">
              <a:rPr kumimoji="1" lang="ja-JP" altLang="en-US" smtClean="0"/>
              <a:t>‹#›</a:t>
            </a:fld>
            <a:endParaRPr kumimoji="1" lang="ja-JP" altLang="en-US"/>
          </a:p>
        </p:txBody>
      </p:sp>
    </p:spTree>
    <p:extLst>
      <p:ext uri="{BB962C8B-B14F-4D97-AF65-F5344CB8AC3E}">
        <p14:creationId xmlns:p14="http://schemas.microsoft.com/office/powerpoint/2010/main" val="35616849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3</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56269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13</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14</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15</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16</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562697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18</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56269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56269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6</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7</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256269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9</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kumimoji="1" lang="ja-JP" altLang="en-US" smtClean="0"/>
              <a:t>10</a:t>
            </a:fld>
            <a:endParaRPr kumimoji="1" lang="ja-JP" altLang="en-US"/>
          </a:p>
        </p:txBody>
      </p:sp>
    </p:spTree>
    <p:extLst>
      <p:ext uri="{BB962C8B-B14F-4D97-AF65-F5344CB8AC3E}">
        <p14:creationId xmlns:p14="http://schemas.microsoft.com/office/powerpoint/2010/main" val="256269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C1D7CF-E5F5-45B5-8E37-A8530A40BAA2}"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56269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206632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8671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230692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323424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224175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39237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5714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57370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3716125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325456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07AF66-D82F-4769-BF6E-018D362B7ED7}" type="datetimeFigureOut">
              <a:rPr kumimoji="1" lang="ja-JP" altLang="en-US" smtClean="0"/>
              <a:t>2016/9/2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346419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07AF66-D82F-4769-BF6E-018D362B7ED7}" type="datetimeFigureOut">
              <a:rPr kumimoji="1" lang="ja-JP" altLang="en-US" smtClean="0"/>
              <a:t>2016/9/2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CC56D-CB33-4B34-86D0-5ADBB622EB80}" type="slidenum">
              <a:rPr kumimoji="1" lang="ja-JP" altLang="en-US" smtClean="0"/>
              <a:t>‹#›</a:t>
            </a:fld>
            <a:endParaRPr kumimoji="1" lang="ja-JP" altLang="en-US"/>
          </a:p>
        </p:txBody>
      </p:sp>
    </p:spTree>
    <p:extLst>
      <p:ext uri="{BB962C8B-B14F-4D97-AF65-F5344CB8AC3E}">
        <p14:creationId xmlns:p14="http://schemas.microsoft.com/office/powerpoint/2010/main" val="877171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4072" y="2009511"/>
            <a:ext cx="9001000" cy="523220"/>
          </a:xfrm>
          <a:prstGeom prst="rect">
            <a:avLst/>
          </a:prstGeom>
          <a:noFill/>
        </p:spPr>
        <p:txBody>
          <a:bodyPr wrap="square" rtlCol="0">
            <a:spAutoFit/>
          </a:bodyPr>
          <a:lstStyle/>
          <a:p>
            <a:pPr algn="ctr"/>
            <a:r>
              <a:rPr kumimoji="1" lang="ja-JP" altLang="en-US" sz="2800" b="1" dirty="0" smtClean="0">
                <a:latin typeface="ＭＳ ゴシック" panose="020B0609070205080204" pitchFamily="49" charset="-128"/>
                <a:ea typeface="ＭＳ ゴシック" panose="020B0609070205080204" pitchFamily="49" charset="-128"/>
              </a:rPr>
              <a:t>大手前・咲洲庁舎の</a:t>
            </a:r>
            <a:r>
              <a:rPr lang="ja-JP" altLang="en-US" sz="2800" b="1" dirty="0" smtClean="0">
                <a:latin typeface="ＭＳ ゴシック" panose="020B0609070205080204" pitchFamily="49" charset="-128"/>
                <a:ea typeface="ＭＳ ゴシック" panose="020B0609070205080204" pitchFamily="49" charset="-128"/>
              </a:rPr>
              <a:t>整備･活用に</a:t>
            </a:r>
            <a:r>
              <a:rPr lang="ja-JP" altLang="en-US" sz="2800" b="1" dirty="0" smtClean="0">
                <a:latin typeface="ＭＳ ゴシック" panose="020B0609070205080204" pitchFamily="49" charset="-128"/>
                <a:ea typeface="ＭＳ ゴシック" panose="020B0609070205080204" pitchFamily="49" charset="-128"/>
              </a:rPr>
              <a:t>ついて（案）</a:t>
            </a:r>
            <a:endParaRPr lang="en-US" altLang="ja-JP" sz="2800" b="1" dirty="0" smtClean="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76325" y="4384166"/>
            <a:ext cx="9001000" cy="400110"/>
          </a:xfrm>
          <a:prstGeom prst="rect">
            <a:avLst/>
          </a:prstGeom>
          <a:noFill/>
        </p:spPr>
        <p:txBody>
          <a:bodyPr wrap="square" rtlCol="0">
            <a:spAutoFit/>
          </a:bodyPr>
          <a:lstStyle/>
          <a:p>
            <a:pPr algn="ctr"/>
            <a:r>
              <a:rPr kumimoji="1" lang="ja-JP" altLang="en-US" sz="2000" b="1" smtClean="0">
                <a:latin typeface="ＭＳ ゴシック" panose="020B0609070205080204" pitchFamily="49" charset="-128"/>
                <a:ea typeface="ＭＳ ゴシック" panose="020B0609070205080204" pitchFamily="49" charset="-128"/>
              </a:rPr>
              <a:t>平成</a:t>
            </a:r>
            <a:r>
              <a:rPr lang="ja-JP" altLang="en-US" sz="2000" b="1" smtClean="0">
                <a:latin typeface="ＭＳ ゴシック" panose="020B0609070205080204" pitchFamily="49" charset="-128"/>
                <a:ea typeface="ＭＳ ゴシック" panose="020B0609070205080204" pitchFamily="49" charset="-128"/>
              </a:rPr>
              <a:t>２８</a:t>
            </a:r>
            <a:r>
              <a:rPr kumimoji="1" lang="ja-JP" altLang="en-US" sz="2000" b="1" smtClean="0">
                <a:latin typeface="ＭＳ ゴシック" panose="020B0609070205080204" pitchFamily="49" charset="-128"/>
                <a:ea typeface="ＭＳ ゴシック" panose="020B0609070205080204" pitchFamily="49" charset="-128"/>
              </a:rPr>
              <a:t>年９月</a:t>
            </a:r>
            <a:endParaRPr kumimoji="1" lang="ja-JP" altLang="en-US" sz="2000" b="1"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7061101" y="61938"/>
            <a:ext cx="2016224" cy="523220"/>
          </a:xfrm>
          <a:prstGeom prst="rect">
            <a:avLst/>
          </a:prstGeom>
          <a:noFill/>
          <a:ln>
            <a:solidFill>
              <a:schemeClr val="accent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smtClean="0">
                <a:latin typeface="ＭＳ ゴシック" panose="020B0609070205080204" pitchFamily="49" charset="-128"/>
                <a:ea typeface="ＭＳ ゴシック" panose="020B0609070205080204" pitchFamily="49" charset="-128"/>
              </a:rPr>
              <a:t>平成２８年９月</a:t>
            </a:r>
            <a:r>
              <a:rPr lang="ja-JP" altLang="en-US" sz="1400" dirty="0">
                <a:latin typeface="ＭＳ ゴシック" panose="020B0609070205080204" pitchFamily="49" charset="-128"/>
                <a:ea typeface="ＭＳ ゴシック" panose="020B0609070205080204" pitchFamily="49" charset="-128"/>
              </a:rPr>
              <a:t>２</a:t>
            </a:r>
            <a:r>
              <a:rPr lang="ja-JP" altLang="en-US" sz="1400" dirty="0" smtClean="0">
                <a:latin typeface="ＭＳ ゴシック" panose="020B0609070205080204" pitchFamily="49" charset="-128"/>
                <a:ea typeface="ＭＳ ゴシック" panose="020B0609070205080204" pitchFamily="49" charset="-128"/>
              </a:rPr>
              <a:t>日</a:t>
            </a:r>
            <a:endParaRPr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400" dirty="0">
                <a:latin typeface="ＭＳ ゴシック" panose="020B0609070205080204" pitchFamily="49" charset="-128"/>
                <a:ea typeface="ＭＳ ゴシック" panose="020B0609070205080204" pitchFamily="49" charset="-128"/>
              </a:rPr>
              <a:t>戦略本部</a:t>
            </a:r>
            <a:r>
              <a:rPr kumimoji="1" lang="ja-JP" altLang="en-US" sz="1400" dirty="0" smtClean="0">
                <a:latin typeface="ＭＳ ゴシック" panose="020B0609070205080204" pitchFamily="49" charset="-128"/>
                <a:ea typeface="ＭＳ ゴシック" panose="020B0609070205080204" pitchFamily="49" charset="-128"/>
              </a:rPr>
              <a:t>会議提出資料</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26002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5472" y="404664"/>
            <a:ext cx="8602672" cy="6309321"/>
          </a:xfrm>
          <a:prstGeom prst="rect">
            <a:avLst/>
          </a:prstGeom>
          <a:solidFill>
            <a:schemeClr val="accent1">
              <a:lumMod val="20000"/>
              <a:lumOff val="80000"/>
            </a:schemeClr>
          </a:solidFill>
          <a:ln w="25400">
            <a:solidFill>
              <a:schemeClr val="tx1"/>
            </a:solidFill>
          </a:ln>
        </p:spPr>
        <p:txBody>
          <a:bodyPr wrap="square" rIns="72000" rtlCol="0" anchor="t" anchorCtr="0">
            <a:noAutofit/>
          </a:bodyPr>
          <a:lstStyle/>
          <a:p>
            <a:pPr marL="178435" indent="-178435">
              <a:spcAft>
                <a:spcPts val="0"/>
              </a:spcAft>
            </a:pPr>
            <a:r>
              <a:rPr lang="ja-JP" altLang="en-US" sz="1400" dirty="0" smtClean="0">
                <a:latin typeface="ＭＳ Ｐゴシック"/>
                <a:cs typeface="ＭＳ Ｐゴシック"/>
              </a:rPr>
              <a:t>○ 店舗フロアの入居促進</a:t>
            </a:r>
            <a:endParaRPr lang="en-US" altLang="ja-JP" sz="1400" dirty="0" smtClean="0">
              <a:latin typeface="ＭＳ Ｐゴシック"/>
              <a:cs typeface="ＭＳ Ｐゴシック"/>
            </a:endParaRPr>
          </a:p>
          <a:p>
            <a:pPr marL="178435" indent="-178435">
              <a:spcAft>
                <a:spcPts val="0"/>
              </a:spcAft>
            </a:pPr>
            <a:endParaRPr lang="ja-JP" altLang="ja-JP" sz="400" dirty="0" smtClean="0">
              <a:latin typeface="ＭＳ Ｐゴシック"/>
              <a:cs typeface="ＭＳ Ｐゴシック"/>
            </a:endParaRPr>
          </a:p>
          <a:p>
            <a:pPr marL="178435" indent="-178435"/>
            <a:endParaRPr lang="en-US" altLang="ja-JP" sz="1300" dirty="0" smtClean="0">
              <a:latin typeface="HGS創英角ﾎﾟｯﾌﾟ体" panose="040B0A00000000000000" pitchFamily="50" charset="-128"/>
              <a:ea typeface="HGS創英角ﾎﾟｯﾌﾟ体" panose="040B0A00000000000000" pitchFamily="50" charset="-128"/>
              <a:cs typeface="ＭＳ Ｐゴシック"/>
            </a:endParaRPr>
          </a:p>
          <a:p>
            <a:pPr marL="178435" indent="-178435"/>
            <a:endParaRPr lang="en-US" altLang="ja-JP" sz="1300" dirty="0">
              <a:latin typeface="HGS創英角ﾎﾟｯﾌﾟ体" panose="040B0A00000000000000" pitchFamily="50" charset="-128"/>
              <a:ea typeface="HGS創英角ﾎﾟｯﾌﾟ体" panose="040B0A00000000000000" pitchFamily="50" charset="-128"/>
              <a:cs typeface="ＭＳ Ｐゴシック"/>
            </a:endParaRPr>
          </a:p>
          <a:p>
            <a:pPr marL="178435" indent="-178435"/>
            <a:endParaRPr lang="en-US" altLang="ja-JP" sz="1300" dirty="0" smtClean="0">
              <a:latin typeface="HGS創英角ﾎﾟｯﾌﾟ体" panose="040B0A00000000000000" pitchFamily="50" charset="-128"/>
              <a:ea typeface="HGS創英角ﾎﾟｯﾌﾟ体" panose="040B0A00000000000000" pitchFamily="50" charset="-128"/>
              <a:cs typeface="ＭＳ Ｐゴシック"/>
            </a:endParaRPr>
          </a:p>
          <a:p>
            <a:pPr marL="178435" indent="-178435"/>
            <a:r>
              <a:rPr lang="ja-JP" altLang="en-US" sz="1400" dirty="0" smtClean="0">
                <a:latin typeface="ＭＳ Ｐゴシック"/>
                <a:cs typeface="ＭＳ Ｐゴシック"/>
              </a:rPr>
              <a:t>○ </a:t>
            </a:r>
            <a:r>
              <a:rPr lang="ja-JP" altLang="ja-JP" sz="1400" dirty="0" smtClean="0">
                <a:latin typeface="ＭＳ Ｐゴシック"/>
                <a:cs typeface="ＭＳ Ｐゴシック"/>
              </a:rPr>
              <a:t>民間</a:t>
            </a:r>
            <a:r>
              <a:rPr lang="ja-JP" altLang="ja-JP" sz="1400" dirty="0">
                <a:latin typeface="ＭＳ Ｐゴシック"/>
                <a:cs typeface="ＭＳ Ｐゴシック"/>
              </a:rPr>
              <a:t>ノウハウの活用</a:t>
            </a:r>
            <a:endParaRPr lang="en-US" altLang="ja-JP" sz="1400" dirty="0">
              <a:latin typeface="ＭＳ Ｐゴシック"/>
              <a:cs typeface="ＭＳ Ｐゴシック"/>
            </a:endParaRPr>
          </a:p>
          <a:p>
            <a:pPr marL="178435" indent="-178435"/>
            <a:endParaRPr lang="en-US" altLang="ja-JP" sz="1300" dirty="0" smtClean="0">
              <a:latin typeface="HGS創英角ﾎﾟｯﾌﾟ体" panose="040B0A00000000000000" pitchFamily="50" charset="-128"/>
              <a:ea typeface="HGS創英角ﾎﾟｯﾌﾟ体" panose="040B0A00000000000000" pitchFamily="50" charset="-128"/>
              <a:cs typeface="ＭＳ Ｐゴシック"/>
            </a:endParaRPr>
          </a:p>
          <a:p>
            <a:pPr marL="178435" indent="-178435"/>
            <a:endParaRPr lang="en-US" altLang="ja-JP" sz="1300" dirty="0">
              <a:latin typeface="HGS創英角ﾎﾟｯﾌﾟ体" panose="040B0A00000000000000" pitchFamily="50" charset="-128"/>
              <a:ea typeface="HGS創英角ﾎﾟｯﾌﾟ体" panose="040B0A00000000000000" pitchFamily="50" charset="-128"/>
              <a:cs typeface="ＭＳ Ｐゴシック"/>
            </a:endParaRPr>
          </a:p>
          <a:p>
            <a:pPr marL="178435" indent="-178435"/>
            <a:endParaRPr lang="en-US" altLang="ja-JP" sz="1300" dirty="0" smtClean="0">
              <a:latin typeface="HGS創英角ﾎﾟｯﾌﾟ体" panose="040B0A00000000000000" pitchFamily="50" charset="-128"/>
              <a:ea typeface="HGS創英角ﾎﾟｯﾌﾟ体" panose="040B0A00000000000000" pitchFamily="50" charset="-128"/>
              <a:cs typeface="ＭＳ Ｐゴシック"/>
            </a:endParaRPr>
          </a:p>
          <a:p>
            <a:pPr marL="178435" indent="-178435"/>
            <a:endParaRPr lang="en-US" altLang="ja-JP" sz="1300" dirty="0">
              <a:latin typeface="HGS創英角ﾎﾟｯﾌﾟ体" panose="040B0A00000000000000" pitchFamily="50" charset="-128"/>
              <a:ea typeface="HGS創英角ﾎﾟｯﾌﾟ体" panose="040B0A00000000000000" pitchFamily="50" charset="-128"/>
              <a:cs typeface="ＭＳ Ｐゴシック"/>
            </a:endParaRPr>
          </a:p>
          <a:p>
            <a:pPr marL="178435" indent="-178435"/>
            <a:endParaRPr lang="en-US" altLang="ja-JP" sz="1300" dirty="0" smtClean="0">
              <a:latin typeface="HGS創英角ﾎﾟｯﾌﾟ体" panose="040B0A00000000000000" pitchFamily="50" charset="-128"/>
              <a:ea typeface="HGS創英角ﾎﾟｯﾌﾟ体" panose="040B0A00000000000000" pitchFamily="50" charset="-128"/>
              <a:cs typeface="ＭＳ Ｐゴシック"/>
            </a:endParaRPr>
          </a:p>
          <a:p>
            <a:pPr lvl="0"/>
            <a:endParaRPr lang="en-US" altLang="ja-JP" sz="1700" dirty="0">
              <a:solidFill>
                <a:prstClr val="black"/>
              </a:solidFill>
              <a:latin typeface="ＭＳ Ｐゴシック"/>
              <a:cs typeface="Meiryo UI" panose="020B0604030504040204" pitchFamily="50" charset="-128"/>
            </a:endParaRPr>
          </a:p>
          <a:p>
            <a:pPr lvl="0"/>
            <a:endParaRPr lang="en-US" altLang="ja-JP" sz="1700" dirty="0">
              <a:solidFill>
                <a:prstClr val="black"/>
              </a:solidFill>
              <a:latin typeface="ＭＳ Ｐゴシック"/>
              <a:cs typeface="Meiryo UI" panose="020B0604030504040204" pitchFamily="50" charset="-128"/>
            </a:endParaRPr>
          </a:p>
          <a:p>
            <a:pPr lvl="0"/>
            <a:endParaRPr lang="en-US" altLang="ja-JP" sz="1700" dirty="0">
              <a:solidFill>
                <a:prstClr val="black"/>
              </a:solidFill>
              <a:latin typeface="ＭＳ Ｐゴシック"/>
              <a:cs typeface="Meiryo UI" panose="020B0604030504040204" pitchFamily="50" charset="-128"/>
            </a:endParaRPr>
          </a:p>
          <a:p>
            <a:pPr lvl="0"/>
            <a:endParaRPr lang="en-US" altLang="ja-JP" sz="1700" dirty="0">
              <a:solidFill>
                <a:prstClr val="black"/>
              </a:solidFill>
              <a:latin typeface="ＭＳ Ｐゴシック"/>
              <a:cs typeface="Meiryo UI" panose="020B0604030504040204" pitchFamily="50" charset="-128"/>
            </a:endParaRPr>
          </a:p>
          <a:p>
            <a:pPr lvl="0"/>
            <a:r>
              <a:rPr lang="ja-JP" altLang="en-US" sz="1200" b="1" dirty="0" smtClean="0">
                <a:solidFill>
                  <a:prstClr val="black"/>
                </a:solidFill>
                <a:latin typeface="ＭＳ Ｐゴシック"/>
                <a:cs typeface="Meiryo UI" panose="020B0604030504040204" pitchFamily="50" charset="-128"/>
              </a:rPr>
              <a:t>　　　　　</a:t>
            </a:r>
            <a:endParaRPr lang="en-US" altLang="ja-JP" sz="1200" b="1" dirty="0" smtClean="0">
              <a:solidFill>
                <a:prstClr val="black"/>
              </a:solidFill>
              <a:latin typeface="ＭＳ Ｐゴシック"/>
              <a:cs typeface="Meiryo UI" panose="020B0604030504040204" pitchFamily="50" charset="-128"/>
            </a:endParaRPr>
          </a:p>
          <a:p>
            <a:pPr lvl="0"/>
            <a:r>
              <a:rPr lang="ja-JP" altLang="en-US" sz="1200" b="1" dirty="0">
                <a:solidFill>
                  <a:prstClr val="black"/>
                </a:solidFill>
                <a:latin typeface="ＭＳ Ｐゴシック"/>
                <a:cs typeface="Meiryo UI" panose="020B0604030504040204" pitchFamily="50" charset="-128"/>
              </a:rPr>
              <a:t>　</a:t>
            </a:r>
            <a:r>
              <a:rPr lang="ja-JP" altLang="en-US" sz="1200" b="1" dirty="0" smtClean="0">
                <a:solidFill>
                  <a:prstClr val="black"/>
                </a:solidFill>
                <a:latin typeface="ＭＳ Ｐゴシック"/>
                <a:cs typeface="Meiryo UI" panose="020B0604030504040204" pitchFamily="50" charset="-128"/>
              </a:rPr>
              <a:t>　　　　</a:t>
            </a:r>
            <a:r>
              <a:rPr lang="en-US" altLang="ja-JP" sz="1200" b="1" dirty="0" smtClean="0">
                <a:solidFill>
                  <a:prstClr val="black"/>
                </a:solidFill>
                <a:latin typeface="ＭＳ Ｐゴシック"/>
                <a:cs typeface="Meiryo UI" panose="020B0604030504040204" pitchFamily="50" charset="-128"/>
              </a:rPr>
              <a:t>《</a:t>
            </a:r>
            <a:r>
              <a:rPr lang="ja-JP" altLang="en-US" sz="1200" b="1" dirty="0">
                <a:solidFill>
                  <a:prstClr val="black"/>
                </a:solidFill>
                <a:latin typeface="ＭＳ Ｐゴシック"/>
                <a:cs typeface="Meiryo UI" panose="020B0604030504040204" pitchFamily="50" charset="-128"/>
              </a:rPr>
              <a:t>参考</a:t>
            </a:r>
            <a:r>
              <a:rPr lang="en-US" altLang="ja-JP" sz="1200" b="1" dirty="0">
                <a:solidFill>
                  <a:prstClr val="black"/>
                </a:solidFill>
                <a:latin typeface="ＭＳ Ｐゴシック"/>
                <a:cs typeface="Meiryo UI" panose="020B0604030504040204" pitchFamily="50" charset="-128"/>
              </a:rPr>
              <a:t>》</a:t>
            </a:r>
            <a:r>
              <a:rPr lang="ja-JP" altLang="en-US" sz="1200" b="1" dirty="0">
                <a:solidFill>
                  <a:prstClr val="black"/>
                </a:solidFill>
                <a:latin typeface="ＭＳ Ｐゴシック"/>
                <a:cs typeface="Meiryo UI" panose="020B0604030504040204" pitchFamily="50" charset="-128"/>
              </a:rPr>
              <a:t>　咲洲庁舎の管理コスト（テナント増を見込んだ場合の試算）</a:t>
            </a:r>
            <a:endParaRPr lang="en-US" altLang="ja-JP" sz="1200" b="1" dirty="0">
              <a:solidFill>
                <a:prstClr val="black"/>
              </a:solidFill>
              <a:latin typeface="ＭＳ Ｐゴシック"/>
              <a:cs typeface="Meiryo UI" panose="020B0604030504040204" pitchFamily="50" charset="-128"/>
            </a:endParaRPr>
          </a:p>
          <a:p>
            <a:pPr lvl="0"/>
            <a:r>
              <a:rPr lang="ja-JP" altLang="en-US" sz="1200" b="1" dirty="0">
                <a:solidFill>
                  <a:prstClr val="black"/>
                </a:solidFill>
                <a:latin typeface="ＭＳ Ｐゴシック"/>
                <a:cs typeface="Meiryo UI" panose="020B0604030504040204" pitchFamily="50" charset="-128"/>
              </a:rPr>
              <a:t>　</a:t>
            </a:r>
            <a:endParaRPr lang="en-US" altLang="ja-JP" sz="1200" b="1" dirty="0">
              <a:solidFill>
                <a:prstClr val="black"/>
              </a:solidFill>
              <a:latin typeface="ＭＳ Ｐゴシック"/>
              <a:cs typeface="Meiryo UI" panose="020B0604030504040204" pitchFamily="50" charset="-128"/>
            </a:endParaRPr>
          </a:p>
          <a:p>
            <a:pPr lvl="0"/>
            <a:endParaRPr lang="en-US" altLang="ja-JP" sz="1200" b="1" dirty="0" smtClean="0">
              <a:solidFill>
                <a:prstClr val="black"/>
              </a:solidFill>
              <a:latin typeface="ＭＳ Ｐゴシック"/>
              <a:cs typeface="Meiryo UI" panose="020B0604030504040204" pitchFamily="50" charset="-128"/>
            </a:endParaRPr>
          </a:p>
          <a:p>
            <a:pPr lvl="0"/>
            <a:endParaRPr lang="en-US" altLang="ja-JP" sz="1200" b="1" dirty="0">
              <a:solidFill>
                <a:prstClr val="black"/>
              </a:solidFill>
              <a:latin typeface="ＭＳ Ｐゴシック"/>
              <a:cs typeface="Meiryo UI" panose="020B0604030504040204" pitchFamily="50" charset="-128"/>
            </a:endParaRPr>
          </a:p>
          <a:p>
            <a:pPr lvl="0"/>
            <a:endParaRPr lang="en-US" altLang="ja-JP" sz="1200" b="1" dirty="0">
              <a:solidFill>
                <a:prstClr val="black"/>
              </a:solidFill>
              <a:latin typeface="ＭＳ Ｐゴシック"/>
              <a:cs typeface="Meiryo UI" panose="020B0604030504040204" pitchFamily="50" charset="-128"/>
            </a:endParaRPr>
          </a:p>
          <a:p>
            <a:pPr lvl="0"/>
            <a:endParaRPr lang="en-US" altLang="ja-JP" sz="1200" b="1" dirty="0">
              <a:solidFill>
                <a:prstClr val="black"/>
              </a:solidFill>
              <a:latin typeface="ＭＳ Ｐゴシック"/>
              <a:cs typeface="Meiryo UI" panose="020B0604030504040204" pitchFamily="50" charset="-128"/>
            </a:endParaRPr>
          </a:p>
          <a:p>
            <a:pPr lvl="0"/>
            <a:endParaRPr lang="en-US" altLang="ja-JP" sz="1200" b="1" dirty="0">
              <a:solidFill>
                <a:prstClr val="black"/>
              </a:solidFill>
              <a:latin typeface="ＭＳ Ｐゴシック"/>
              <a:cs typeface="Meiryo UI" panose="020B0604030504040204" pitchFamily="50" charset="-128"/>
            </a:endParaRPr>
          </a:p>
          <a:p>
            <a:pPr lvl="0"/>
            <a:endParaRPr lang="en-US" altLang="ja-JP" sz="1200" b="1" dirty="0">
              <a:solidFill>
                <a:prstClr val="black"/>
              </a:solidFill>
              <a:latin typeface="ＭＳ Ｐゴシック"/>
              <a:cs typeface="Meiryo UI" panose="020B0604030504040204" pitchFamily="50" charset="-128"/>
            </a:endParaRPr>
          </a:p>
          <a:p>
            <a:pPr lvl="0"/>
            <a:endParaRPr lang="en-US" altLang="ja-JP" sz="500" dirty="0">
              <a:solidFill>
                <a:prstClr val="black"/>
              </a:solidFill>
              <a:latin typeface="ＭＳ Ｐゴシック"/>
              <a:cs typeface="Meiryo UI" panose="020B0604030504040204" pitchFamily="50" charset="-128"/>
            </a:endParaRPr>
          </a:p>
          <a:p>
            <a:pPr lvl="0"/>
            <a:r>
              <a:rPr lang="ja-JP" altLang="en-US" sz="1000" dirty="0">
                <a:solidFill>
                  <a:prstClr val="black"/>
                </a:solidFill>
                <a:latin typeface="ＭＳ Ｐゴシック"/>
                <a:cs typeface="Meiryo UI" panose="020B0604030504040204" pitchFamily="50" charset="-128"/>
              </a:rPr>
              <a:t>                </a:t>
            </a:r>
            <a:r>
              <a:rPr lang="ja-JP" altLang="en-US" sz="1000" dirty="0" smtClean="0">
                <a:solidFill>
                  <a:prstClr val="black"/>
                </a:solidFill>
                <a:latin typeface="ＭＳ Ｐゴシック"/>
                <a:cs typeface="Meiryo UI" panose="020B0604030504040204" pitchFamily="50" charset="-128"/>
              </a:rPr>
              <a:t>               ＊１　維持</a:t>
            </a:r>
            <a:r>
              <a:rPr lang="ja-JP" altLang="en-US" sz="1000" dirty="0">
                <a:solidFill>
                  <a:prstClr val="black"/>
                </a:solidFill>
                <a:latin typeface="ＭＳ Ｐゴシック"/>
                <a:cs typeface="Meiryo UI" panose="020B0604030504040204" pitchFamily="50" charset="-128"/>
              </a:rPr>
              <a:t>管理費は平成</a:t>
            </a:r>
            <a:r>
              <a:rPr lang="en-US" altLang="ja-JP" sz="1000" dirty="0">
                <a:solidFill>
                  <a:prstClr val="black"/>
                </a:solidFill>
                <a:latin typeface="ＭＳ Ｐゴシック"/>
                <a:cs typeface="Meiryo UI" panose="020B0604030504040204" pitchFamily="50" charset="-128"/>
              </a:rPr>
              <a:t>26</a:t>
            </a:r>
            <a:r>
              <a:rPr lang="ja-JP" altLang="en-US" sz="1000" dirty="0">
                <a:solidFill>
                  <a:prstClr val="black"/>
                </a:solidFill>
                <a:latin typeface="ＭＳ Ｐゴシック"/>
                <a:cs typeface="Meiryo UI" panose="020B0604030504040204" pitchFamily="50" charset="-128"/>
              </a:rPr>
              <a:t>年度決算額をベースに稼働率に応じて増加を</a:t>
            </a:r>
            <a:r>
              <a:rPr lang="ja-JP" altLang="en-US" sz="1000" dirty="0" smtClean="0">
                <a:solidFill>
                  <a:prstClr val="black"/>
                </a:solidFill>
                <a:latin typeface="ＭＳ Ｐゴシック"/>
                <a:cs typeface="Meiryo UI" panose="020B0604030504040204" pitchFamily="50" charset="-128"/>
              </a:rPr>
              <a:t>見込む。</a:t>
            </a:r>
            <a:endParaRPr lang="en-US" altLang="ja-JP" sz="1000" dirty="0">
              <a:solidFill>
                <a:prstClr val="black"/>
              </a:solidFill>
              <a:latin typeface="ＭＳ Ｐゴシック"/>
              <a:cs typeface="Meiryo UI" panose="020B0604030504040204" pitchFamily="50" charset="-128"/>
            </a:endParaRPr>
          </a:p>
          <a:p>
            <a:pPr lvl="0"/>
            <a:r>
              <a:rPr lang="ja-JP" altLang="en-US" sz="1000" dirty="0">
                <a:solidFill>
                  <a:prstClr val="black"/>
                </a:solidFill>
                <a:latin typeface="ＭＳ Ｐゴシック"/>
                <a:cs typeface="Meiryo UI" panose="020B0604030504040204" pitchFamily="50" charset="-128"/>
              </a:rPr>
              <a:t>　　　　　　　　　　　　　　</a:t>
            </a:r>
            <a:r>
              <a:rPr lang="ja-JP" altLang="en-US" sz="1000" dirty="0" smtClean="0">
                <a:solidFill>
                  <a:prstClr val="black"/>
                </a:solidFill>
                <a:latin typeface="ＭＳ Ｐゴシック"/>
                <a:cs typeface="Meiryo UI" panose="020B0604030504040204" pitchFamily="50" charset="-128"/>
              </a:rPr>
              <a:t>＊２</a:t>
            </a:r>
            <a:r>
              <a:rPr lang="ja-JP" altLang="en-US" sz="1000" dirty="0">
                <a:solidFill>
                  <a:prstClr val="black"/>
                </a:solidFill>
                <a:latin typeface="ＭＳ Ｐゴシック"/>
                <a:cs typeface="Meiryo UI" panose="020B0604030504040204" pitchFamily="50" charset="-128"/>
              </a:rPr>
              <a:t>　テナント賃料</a:t>
            </a:r>
            <a:r>
              <a:rPr lang="ja-JP" altLang="en-US" sz="1000" dirty="0" smtClean="0">
                <a:solidFill>
                  <a:prstClr val="black"/>
                </a:solidFill>
                <a:latin typeface="ＭＳ Ｐゴシック"/>
                <a:cs typeface="Meiryo UI" panose="020B0604030504040204" pitchFamily="50" charset="-128"/>
              </a:rPr>
              <a:t>は現行</a:t>
            </a:r>
            <a:r>
              <a:rPr lang="ja-JP" altLang="en-US" sz="1000" dirty="0">
                <a:solidFill>
                  <a:prstClr val="black"/>
                </a:solidFill>
                <a:latin typeface="ＭＳ Ｐゴシック"/>
                <a:cs typeface="Meiryo UI" panose="020B0604030504040204" pitchFamily="50" charset="-128"/>
              </a:rPr>
              <a:t>貸料（約</a:t>
            </a:r>
            <a:r>
              <a:rPr lang="en-US" altLang="ja-JP" sz="1000" dirty="0">
                <a:solidFill>
                  <a:prstClr val="black"/>
                </a:solidFill>
                <a:latin typeface="ＭＳ Ｐゴシック"/>
                <a:cs typeface="Meiryo UI" panose="020B0604030504040204" pitchFamily="50" charset="-128"/>
              </a:rPr>
              <a:t>9500</a:t>
            </a:r>
            <a:r>
              <a:rPr lang="ja-JP" altLang="en-US" sz="1000" dirty="0">
                <a:solidFill>
                  <a:prstClr val="black"/>
                </a:solidFill>
                <a:latin typeface="ＭＳ Ｐゴシック"/>
                <a:cs typeface="Meiryo UI" panose="020B0604030504040204" pitchFamily="50" charset="-128"/>
              </a:rPr>
              <a:t>円</a:t>
            </a:r>
            <a:r>
              <a:rPr lang="en-US" altLang="ja-JP" sz="1000" dirty="0">
                <a:solidFill>
                  <a:prstClr val="black"/>
                </a:solidFill>
                <a:latin typeface="ＭＳ Ｐゴシック"/>
                <a:cs typeface="Meiryo UI" panose="020B0604030504040204" pitchFamily="50" charset="-128"/>
              </a:rPr>
              <a:t>/</a:t>
            </a:r>
            <a:r>
              <a:rPr lang="ja-JP" altLang="en-US" sz="1000" dirty="0">
                <a:solidFill>
                  <a:prstClr val="black"/>
                </a:solidFill>
                <a:latin typeface="ＭＳ Ｐゴシック"/>
                <a:cs typeface="Meiryo UI" panose="020B0604030504040204" pitchFamily="50" charset="-128"/>
              </a:rPr>
              <a:t>月・坪）をベースに試算</a:t>
            </a:r>
            <a:r>
              <a:rPr lang="ja-JP" altLang="en-US" sz="1000" dirty="0" smtClean="0">
                <a:latin typeface="ＭＳ Ｐゴシック"/>
                <a:cs typeface="Meiryo UI" panose="020B0604030504040204" pitchFamily="50" charset="-128"/>
              </a:rPr>
              <a:t>。</a:t>
            </a:r>
            <a:endParaRPr lang="en-US" altLang="ja-JP" sz="1000" dirty="0" smtClean="0">
              <a:latin typeface="ＭＳ Ｐゴシック"/>
              <a:cs typeface="Meiryo UI" panose="020B0604030504040204" pitchFamily="50" charset="-128"/>
            </a:endParaRPr>
          </a:p>
          <a:p>
            <a:pPr lvl="0"/>
            <a:r>
              <a:rPr lang="ja-JP" altLang="en-US" sz="1000" dirty="0">
                <a:latin typeface="ＭＳ Ｐゴシック"/>
                <a:cs typeface="Meiryo UI" panose="020B0604030504040204" pitchFamily="50" charset="-128"/>
              </a:rPr>
              <a:t>　</a:t>
            </a:r>
            <a:r>
              <a:rPr lang="ja-JP" altLang="en-US" sz="1000" dirty="0" smtClean="0">
                <a:latin typeface="ＭＳ Ｐゴシック"/>
                <a:cs typeface="Meiryo UI" panose="020B0604030504040204" pitchFamily="50" charset="-128"/>
              </a:rPr>
              <a:t>　　　　　　　　　　　    　　　  稼働率</a:t>
            </a:r>
            <a:r>
              <a:rPr lang="en-US" altLang="ja-JP" sz="1000" dirty="0" smtClean="0">
                <a:latin typeface="ＭＳ Ｐゴシック"/>
                <a:cs typeface="Meiryo UI" panose="020B0604030504040204" pitchFamily="50" charset="-128"/>
              </a:rPr>
              <a:t>80</a:t>
            </a:r>
            <a:r>
              <a:rPr lang="ja-JP" altLang="en-US" sz="1000" dirty="0" smtClean="0">
                <a:latin typeface="ＭＳ Ｐゴシック"/>
                <a:cs typeface="Meiryo UI" panose="020B0604030504040204" pitchFamily="50" charset="-128"/>
              </a:rPr>
              <a:t>％は貸付面積が約１万３千</a:t>
            </a:r>
            <a:r>
              <a:rPr lang="en-US" altLang="ja-JP" sz="1000" dirty="0" smtClean="0">
                <a:latin typeface="ＭＳ Ｐゴシック"/>
                <a:cs typeface="Meiryo UI" panose="020B0604030504040204" pitchFamily="50" charset="-128"/>
              </a:rPr>
              <a:t>㎡</a:t>
            </a:r>
            <a:r>
              <a:rPr lang="ja-JP" altLang="en-US" sz="1000" dirty="0" err="1" smtClean="0">
                <a:latin typeface="ＭＳ Ｐゴシック"/>
                <a:cs typeface="Meiryo UI" panose="020B0604030504040204" pitchFamily="50" charset="-128"/>
              </a:rPr>
              <a:t>、</a:t>
            </a:r>
            <a:r>
              <a:rPr lang="en-US" altLang="ja-JP" sz="1000" dirty="0">
                <a:latin typeface="ＭＳ Ｐゴシック"/>
                <a:cs typeface="Meiryo UI" panose="020B0604030504040204" pitchFamily="50" charset="-128"/>
              </a:rPr>
              <a:t>90</a:t>
            </a:r>
            <a:r>
              <a:rPr lang="ja-JP" altLang="en-US" sz="1000" dirty="0" smtClean="0">
                <a:latin typeface="ＭＳ Ｐゴシック"/>
                <a:cs typeface="Meiryo UI" panose="020B0604030504040204" pitchFamily="50" charset="-128"/>
              </a:rPr>
              <a:t>％は約２万２千㎡増えたケース。</a:t>
            </a:r>
            <a:endParaRPr lang="en-US" altLang="ja-JP" sz="1000" b="1" dirty="0">
              <a:latin typeface="ＭＳ Ｐゴシック"/>
              <a:cs typeface="Meiryo UI" panose="020B0604030504040204" pitchFamily="50" charset="-128"/>
            </a:endParaRPr>
          </a:p>
          <a:p>
            <a:pPr lvl="0"/>
            <a:r>
              <a:rPr lang="ja-JP" altLang="en-US" sz="1000" dirty="0">
                <a:solidFill>
                  <a:prstClr val="black"/>
                </a:solidFill>
                <a:latin typeface="ＭＳ Ｐゴシック"/>
                <a:cs typeface="Meiryo UI" panose="020B0604030504040204" pitchFamily="50" charset="-128"/>
              </a:rPr>
              <a:t>　　　　　　　　　　　　　　</a:t>
            </a:r>
            <a:r>
              <a:rPr lang="ja-JP" altLang="en-US" sz="1000" dirty="0" smtClean="0">
                <a:solidFill>
                  <a:prstClr val="black"/>
                </a:solidFill>
                <a:latin typeface="ＭＳ Ｐゴシック"/>
                <a:cs typeface="Meiryo UI" panose="020B0604030504040204" pitchFamily="50" charset="-128"/>
              </a:rPr>
              <a:t>＊３</a:t>
            </a:r>
            <a:r>
              <a:rPr lang="ja-JP" altLang="en-US" sz="1000" dirty="0">
                <a:solidFill>
                  <a:prstClr val="black"/>
                </a:solidFill>
                <a:latin typeface="ＭＳ Ｐゴシック"/>
                <a:cs typeface="Meiryo UI" panose="020B0604030504040204" pitchFamily="50" charset="-128"/>
              </a:rPr>
              <a:t>　</a:t>
            </a:r>
            <a:r>
              <a:rPr lang="ja-JP" altLang="en-US" sz="1000" dirty="0" smtClean="0">
                <a:solidFill>
                  <a:prstClr val="black"/>
                </a:solidFill>
                <a:latin typeface="ＭＳ Ｐゴシック"/>
                <a:cs typeface="Meiryo UI" panose="020B0604030504040204" pitchFamily="50" charset="-128"/>
              </a:rPr>
              <a:t>別途</a:t>
            </a:r>
            <a:r>
              <a:rPr lang="ja-JP" altLang="en-US" sz="1000" dirty="0">
                <a:solidFill>
                  <a:prstClr val="black"/>
                </a:solidFill>
                <a:latin typeface="ＭＳ Ｐゴシック"/>
                <a:cs typeface="Meiryo UI" panose="020B0604030504040204" pitchFamily="50" charset="-128"/>
              </a:rPr>
              <a:t>、</a:t>
            </a:r>
            <a:r>
              <a:rPr lang="ja-JP" altLang="en-US" sz="1000" dirty="0" smtClean="0">
                <a:solidFill>
                  <a:prstClr val="black"/>
                </a:solidFill>
                <a:latin typeface="ＭＳ Ｐゴシック"/>
                <a:cs typeface="Meiryo UI" panose="020B0604030504040204" pitchFamily="50" charset="-128"/>
              </a:rPr>
              <a:t>計画修繕費が必要（</a:t>
            </a:r>
            <a:r>
              <a:rPr lang="en-US" altLang="ja-JP" sz="1000" dirty="0" smtClean="0">
                <a:solidFill>
                  <a:prstClr val="black"/>
                </a:solidFill>
                <a:latin typeface="ＭＳ Ｐゴシック"/>
                <a:cs typeface="Meiryo UI" panose="020B0604030504040204" pitchFamily="50" charset="-128"/>
              </a:rPr>
              <a:t>H29</a:t>
            </a:r>
            <a:r>
              <a:rPr lang="ja-JP" altLang="en-US" sz="1000" dirty="0" smtClean="0">
                <a:solidFill>
                  <a:prstClr val="black"/>
                </a:solidFill>
                <a:latin typeface="ＭＳ Ｐゴシック"/>
                <a:cs typeface="Meiryo UI" panose="020B0604030504040204" pitchFamily="50" charset="-128"/>
              </a:rPr>
              <a:t>～</a:t>
            </a:r>
            <a:r>
              <a:rPr lang="en-US" altLang="ja-JP" sz="1000" dirty="0" smtClean="0">
                <a:solidFill>
                  <a:prstClr val="black"/>
                </a:solidFill>
                <a:latin typeface="ＭＳ Ｐゴシック"/>
                <a:cs typeface="Meiryo UI" panose="020B0604030504040204" pitchFamily="50" charset="-128"/>
              </a:rPr>
              <a:t>58</a:t>
            </a:r>
            <a:r>
              <a:rPr lang="ja-JP" altLang="en-US" sz="1000" dirty="0" smtClean="0">
                <a:solidFill>
                  <a:prstClr val="black"/>
                </a:solidFill>
                <a:latin typeface="ＭＳ Ｐゴシック"/>
                <a:cs typeface="Meiryo UI" panose="020B0604030504040204" pitchFamily="50" charset="-128"/>
              </a:rPr>
              <a:t>の総額約</a:t>
            </a:r>
            <a:r>
              <a:rPr lang="en-US" altLang="ja-JP" sz="1000" dirty="0" smtClean="0">
                <a:solidFill>
                  <a:prstClr val="black"/>
                </a:solidFill>
                <a:latin typeface="ＭＳ Ｐゴシック"/>
                <a:cs typeface="Meiryo UI" panose="020B0604030504040204" pitchFamily="50" charset="-128"/>
              </a:rPr>
              <a:t>228</a:t>
            </a:r>
            <a:r>
              <a:rPr lang="ja-JP" altLang="en-US" sz="1000" dirty="0" smtClean="0">
                <a:solidFill>
                  <a:prstClr val="black"/>
                </a:solidFill>
                <a:latin typeface="ＭＳ Ｐゴシック"/>
                <a:cs typeface="Meiryo UI" panose="020B0604030504040204" pitchFamily="50" charset="-128"/>
              </a:rPr>
              <a:t>億円を想定）。負担額は年度により異なる（平均約</a:t>
            </a:r>
            <a:r>
              <a:rPr lang="en-US" altLang="ja-JP" sz="1000" dirty="0" smtClean="0">
                <a:solidFill>
                  <a:prstClr val="black"/>
                </a:solidFill>
                <a:latin typeface="ＭＳ Ｐゴシック"/>
                <a:cs typeface="Meiryo UI" panose="020B0604030504040204" pitchFamily="50" charset="-128"/>
              </a:rPr>
              <a:t>8</a:t>
            </a:r>
            <a:r>
              <a:rPr lang="ja-JP" altLang="en-US" sz="1000" dirty="0" smtClean="0">
                <a:solidFill>
                  <a:prstClr val="black"/>
                </a:solidFill>
                <a:latin typeface="ＭＳ Ｐゴシック"/>
                <a:cs typeface="Meiryo UI" panose="020B0604030504040204" pitchFamily="50" charset="-128"/>
              </a:rPr>
              <a:t>億円）。</a:t>
            </a:r>
            <a:endParaRPr lang="en-US" altLang="ja-JP" sz="1000" dirty="0">
              <a:solidFill>
                <a:prstClr val="black"/>
              </a:solidFill>
              <a:latin typeface="ＭＳ Ｐゴシック"/>
              <a:cs typeface="Meiryo UI" panose="020B0604030504040204" pitchFamily="50" charset="-128"/>
            </a:endParaRPr>
          </a:p>
          <a:p>
            <a:pPr lvl="0"/>
            <a:endParaRPr lang="ja-JP" altLang="en-US" sz="1700" dirty="0" smtClean="0">
              <a:solidFill>
                <a:prstClr val="black"/>
              </a:solidFill>
              <a:latin typeface="ＭＳ Ｐゴシック"/>
              <a:cs typeface="Meiryo UI" panose="020B0604030504040204" pitchFamily="50" charset="-128"/>
            </a:endParaRPr>
          </a:p>
          <a:p>
            <a:pPr lvl="0"/>
            <a:r>
              <a:rPr lang="ja-JP" altLang="en-US" sz="1200" dirty="0">
                <a:solidFill>
                  <a:prstClr val="black"/>
                </a:solidFill>
                <a:latin typeface="ＭＳ Ｐゴシック"/>
                <a:cs typeface="Meiryo UI" panose="020B0604030504040204" pitchFamily="50" charset="-128"/>
              </a:rPr>
              <a:t>　　　　　　　</a:t>
            </a:r>
            <a:endParaRPr lang="en-US" altLang="ja-JP" sz="1200" dirty="0">
              <a:solidFill>
                <a:prstClr val="black"/>
              </a:solidFill>
              <a:latin typeface="ＭＳ Ｐゴシック"/>
              <a:cs typeface="Meiryo UI" panose="020B0604030504040204" pitchFamily="50" charset="-128"/>
            </a:endParaRPr>
          </a:p>
          <a:p>
            <a:pPr lvl="0"/>
            <a:endParaRPr lang="en-US" altLang="ja-JP" sz="1200" dirty="0">
              <a:solidFill>
                <a:prstClr val="black"/>
              </a:solidFill>
              <a:latin typeface="ＭＳ Ｐゴシック"/>
              <a:cs typeface="Meiryo UI" panose="020B0604030504040204" pitchFamily="50" charset="-128"/>
            </a:endParaRPr>
          </a:p>
          <a:p>
            <a:pPr lvl="0"/>
            <a:endParaRPr lang="en-US" altLang="ja-JP" sz="1200" dirty="0">
              <a:solidFill>
                <a:prstClr val="black"/>
              </a:solidFill>
              <a:latin typeface="ＭＳ Ｐゴシック"/>
              <a:cs typeface="Meiryo UI" panose="020B0604030504040204" pitchFamily="50" charset="-128"/>
            </a:endParaRPr>
          </a:p>
          <a:p>
            <a:pPr lvl="0"/>
            <a:endParaRPr lang="en-US" altLang="ja-JP" sz="1200" dirty="0">
              <a:solidFill>
                <a:prstClr val="black"/>
              </a:solidFill>
              <a:latin typeface="ＭＳ Ｐゴシック"/>
              <a:cs typeface="Meiryo UI" panose="020B0604030504040204" pitchFamily="50" charset="-128"/>
            </a:endParaRPr>
          </a:p>
          <a:p>
            <a:endParaRPr lang="en-US" altLang="ja-JP" sz="1700" b="1" strike="sngStrike" dirty="0" smtClean="0">
              <a:solidFill>
                <a:srgbClr val="FF0000"/>
              </a:solidFill>
              <a:latin typeface="+mn-ea"/>
              <a:cs typeface="Meiryo UI" panose="020B0604030504040204" pitchFamily="50" charset="-128"/>
            </a:endParaRPr>
          </a:p>
          <a:p>
            <a:endParaRPr lang="en-US" altLang="ja-JP" sz="1700" b="1" dirty="0">
              <a:latin typeface="+mn-ea"/>
              <a:cs typeface="Meiryo UI" panose="020B0604030504040204" pitchFamily="50" charset="-128"/>
            </a:endParaRPr>
          </a:p>
          <a:p>
            <a:endParaRPr lang="en-US" altLang="ja-JP" sz="1700" b="1" dirty="0" smtClean="0">
              <a:latin typeface="+mn-ea"/>
              <a:cs typeface="Meiryo UI" panose="020B0604030504040204" pitchFamily="50" charset="-128"/>
            </a:endParaRPr>
          </a:p>
          <a:p>
            <a:endParaRPr lang="en-US" altLang="ja-JP" sz="1700" b="1" dirty="0">
              <a:latin typeface="+mn-ea"/>
              <a:cs typeface="Meiryo UI" panose="020B0604030504040204" pitchFamily="50" charset="-128"/>
            </a:endParaRPr>
          </a:p>
          <a:p>
            <a:endParaRPr lang="en-US" altLang="ja-JP" sz="1700" b="1" dirty="0" smtClean="0">
              <a:latin typeface="+mn-ea"/>
              <a:cs typeface="Meiryo UI" panose="020B0604030504040204" pitchFamily="50" charset="-128"/>
            </a:endParaRPr>
          </a:p>
          <a:p>
            <a:pPr lvl="0"/>
            <a:r>
              <a:rPr lang="ja-JP" altLang="en-US" sz="1400" dirty="0" smtClean="0">
                <a:solidFill>
                  <a:srgbClr val="FF0000"/>
                </a:solidFill>
                <a:latin typeface="+mn-ea"/>
                <a:cs typeface="Meiryo UI" panose="020B0604030504040204" pitchFamily="50" charset="-128"/>
              </a:rPr>
              <a:t>　　</a:t>
            </a:r>
            <a:endParaRPr lang="en-US" altLang="ja-JP" sz="1400" dirty="0" smtClean="0">
              <a:solidFill>
                <a:srgbClr val="FF0000"/>
              </a:solidFill>
              <a:latin typeface="+mn-ea"/>
              <a:cs typeface="Meiryo UI" panose="020B0604030504040204" pitchFamily="50" charset="-128"/>
            </a:endParaRP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８</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484395" y="2708920"/>
            <a:ext cx="8070087" cy="504056"/>
          </a:xfrm>
          <a:prstGeom prst="roundRect">
            <a:avLst>
              <a:gd name="adj" fmla="val 39343"/>
            </a:avLst>
          </a:prstGeom>
          <a:solidFill>
            <a:schemeClr val="bg1"/>
          </a:solidFill>
          <a:ln>
            <a:noFill/>
          </a:ln>
          <a:effectLst>
            <a:glow rad="228600">
              <a:schemeClr val="tx1">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b="1" dirty="0">
                <a:solidFill>
                  <a:prstClr val="black"/>
                </a:solidFill>
                <a:latin typeface="ＭＳ Ｐゴシック"/>
              </a:rPr>
              <a:t>【</a:t>
            </a:r>
            <a:r>
              <a:rPr lang="ja-JP" altLang="en-US" b="1" dirty="0">
                <a:solidFill>
                  <a:prstClr val="black"/>
                </a:solidFill>
                <a:latin typeface="ＭＳ Ｐゴシック"/>
              </a:rPr>
              <a:t>目標</a:t>
            </a:r>
            <a:r>
              <a:rPr lang="en-US" altLang="ja-JP" b="1" dirty="0">
                <a:solidFill>
                  <a:prstClr val="black"/>
                </a:solidFill>
                <a:latin typeface="ＭＳ Ｐゴシック"/>
              </a:rPr>
              <a:t>】</a:t>
            </a:r>
            <a:r>
              <a:rPr lang="ja-JP" altLang="en-US" b="1" dirty="0">
                <a:solidFill>
                  <a:prstClr val="black"/>
                </a:solidFill>
                <a:latin typeface="ＭＳ Ｐゴシック"/>
              </a:rPr>
              <a:t>　 長周期地震動対策完了時（平成３１年度想定）のビル稼働率８０％以上</a:t>
            </a:r>
          </a:p>
        </p:txBody>
      </p:sp>
      <p:sp>
        <p:nvSpPr>
          <p:cNvPr id="2" name="テキスト ボックス 1"/>
          <p:cNvSpPr txBox="1"/>
          <p:nvPr/>
        </p:nvSpPr>
        <p:spPr bwMode="blackWhite">
          <a:xfrm>
            <a:off x="484395" y="692696"/>
            <a:ext cx="8258286" cy="504056"/>
          </a:xfrm>
          <a:prstGeom prst="rect">
            <a:avLst/>
          </a:prstGeom>
          <a:solidFill>
            <a:schemeClr val="bg1"/>
          </a:solidFill>
          <a:ln w="25400">
            <a:noFill/>
          </a:ln>
        </p:spPr>
        <p:txBody>
          <a:bodyPr wrap="square" rtlCol="0" anchor="t" anchorCtr="0">
            <a:noAutofit/>
          </a:bodyPr>
          <a:lstStyle/>
          <a:p>
            <a:r>
              <a:rPr lang="ja-JP" altLang="en-US" sz="1200" b="1" dirty="0" smtClean="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オフィスフロア</a:t>
            </a:r>
            <a:r>
              <a:rPr lang="ja-JP" altLang="en-US" sz="1200" dirty="0">
                <a:latin typeface="ＭＳ ゴシック" panose="020B0609070205080204" pitchFamily="49" charset="-128"/>
                <a:ea typeface="ＭＳ ゴシック" panose="020B0609070205080204" pitchFamily="49" charset="-128"/>
              </a:rPr>
              <a:t>の入居状況を見極めながら、貸付条件の</a:t>
            </a:r>
            <a:r>
              <a:rPr lang="ja-JP" altLang="en-US" sz="1200" dirty="0" smtClean="0">
                <a:latin typeface="ＭＳ ゴシック" panose="020B0609070205080204" pitchFamily="49" charset="-128"/>
                <a:ea typeface="ＭＳ ゴシック" panose="020B0609070205080204" pitchFamily="49" charset="-128"/>
              </a:rPr>
              <a:t>見直し</a:t>
            </a:r>
            <a:r>
              <a:rPr lang="ja-JP" altLang="en-US" sz="1200" dirty="0">
                <a:latin typeface="ＭＳ ゴシック" panose="020B0609070205080204" pitchFamily="49" charset="-128"/>
                <a:ea typeface="ＭＳ ゴシック" panose="020B0609070205080204" pitchFamily="49" charset="-128"/>
              </a:rPr>
              <a:t>や</a:t>
            </a:r>
            <a:r>
              <a:rPr lang="ja-JP" altLang="en-US" sz="1200" dirty="0" smtClean="0">
                <a:latin typeface="ＭＳ ゴシック" panose="020B0609070205080204" pitchFamily="49" charset="-128"/>
                <a:ea typeface="ＭＳ ゴシック" panose="020B0609070205080204" pitchFamily="49" charset="-128"/>
              </a:rPr>
              <a:t>市場</a:t>
            </a:r>
            <a:r>
              <a:rPr lang="ja-JP" altLang="en-US" sz="1200" dirty="0">
                <a:latin typeface="ＭＳ ゴシック" panose="020B0609070205080204" pitchFamily="49" charset="-128"/>
                <a:ea typeface="ＭＳ ゴシック" panose="020B0609070205080204" pitchFamily="49" charset="-128"/>
              </a:rPr>
              <a:t>実勢に応じた賃料の設定を行い、</a:t>
            </a:r>
            <a:r>
              <a:rPr lang="ja-JP" altLang="en-US" sz="1200" dirty="0" smtClean="0">
                <a:latin typeface="ＭＳ ゴシック" panose="020B0609070205080204" pitchFamily="49" charset="-128"/>
                <a:ea typeface="ＭＳ ゴシック" panose="020B0609070205080204" pitchFamily="49" charset="-128"/>
              </a:rPr>
              <a:t>オフィス</a:t>
            </a:r>
            <a:r>
              <a:rPr lang="en-US" altLang="ja-JP" sz="1200" dirty="0" smtClean="0">
                <a:latin typeface="ＭＳ ゴシック" panose="020B0609070205080204" pitchFamily="49" charset="-128"/>
                <a:ea typeface="ＭＳ ゴシック" panose="020B0609070205080204" pitchFamily="49" charset="-128"/>
              </a:rPr>
              <a:t/>
            </a:r>
            <a:br>
              <a:rPr lang="en-US" altLang="ja-JP" sz="1200" dirty="0" smtClean="0">
                <a:latin typeface="ＭＳ ゴシック" panose="020B0609070205080204" pitchFamily="49" charset="-128"/>
                <a:ea typeface="ＭＳ ゴシック" panose="020B0609070205080204" pitchFamily="49" charset="-128"/>
              </a:rPr>
            </a:br>
            <a:r>
              <a:rPr lang="ja-JP" altLang="en-US" sz="1200" dirty="0" smtClean="0">
                <a:latin typeface="ＭＳ ゴシック" panose="020B0609070205080204" pitchFamily="49" charset="-128"/>
                <a:ea typeface="ＭＳ ゴシック" panose="020B0609070205080204" pitchFamily="49" charset="-128"/>
              </a:rPr>
              <a:t>　フロア入居との相乗</a:t>
            </a:r>
            <a:r>
              <a:rPr lang="ja-JP" altLang="en-US" sz="1200" dirty="0">
                <a:latin typeface="ＭＳ ゴシック" panose="020B0609070205080204" pitchFamily="49" charset="-128"/>
                <a:ea typeface="ＭＳ ゴシック" panose="020B0609070205080204" pitchFamily="49" charset="-128"/>
              </a:rPr>
              <a:t>効果を</a:t>
            </a:r>
            <a:r>
              <a:rPr lang="ja-JP" altLang="en-US" sz="1200" dirty="0" smtClean="0">
                <a:latin typeface="ＭＳ ゴシック" panose="020B0609070205080204" pitchFamily="49" charset="-128"/>
                <a:ea typeface="ＭＳ ゴシック" panose="020B0609070205080204" pitchFamily="49" charset="-128"/>
              </a:rPr>
              <a:t>発揮し、</a:t>
            </a:r>
            <a:r>
              <a:rPr lang="ja-JP" altLang="en-US" sz="1200" dirty="0">
                <a:latin typeface="ＭＳ ゴシック" panose="020B0609070205080204" pitchFamily="49" charset="-128"/>
                <a:ea typeface="ＭＳ ゴシック" panose="020B0609070205080204" pitchFamily="49" charset="-128"/>
              </a:rPr>
              <a:t>新規テナントの入居を加速させる</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a:xfrm>
            <a:off x="467544" y="1628800"/>
            <a:ext cx="8275137" cy="504056"/>
          </a:xfrm>
          <a:prstGeom prst="rect">
            <a:avLst/>
          </a:prstGeom>
          <a:solidFill>
            <a:schemeClr val="bg1"/>
          </a:solidFill>
          <a:ln w="25400">
            <a:noFill/>
          </a:ln>
        </p:spPr>
        <p:txBody>
          <a:bodyPr wrap="square" rtlCol="0" anchor="t" anchorCtr="0">
            <a:noAutofit/>
          </a:bodyPr>
          <a:lstStyle/>
          <a:p>
            <a:r>
              <a:rPr lang="ja-JP" altLang="en-US" sz="1200" dirty="0" smtClean="0">
                <a:latin typeface="ＭＳ ゴシック" panose="020B0609070205080204" pitchFamily="49" charset="-128"/>
                <a:ea typeface="ＭＳ ゴシック" panose="020B0609070205080204" pitchFamily="49" charset="-128"/>
              </a:rPr>
              <a:t>◆ </a:t>
            </a:r>
            <a:r>
              <a:rPr lang="ja-JP" altLang="en-US" sz="1200" dirty="0" smtClean="0">
                <a:solidFill>
                  <a:srgbClr val="000000"/>
                </a:solidFill>
                <a:latin typeface="ＭＳ Ｐゴシック"/>
                <a:cs typeface="Meiryo UI"/>
              </a:rPr>
              <a:t>不動産</a:t>
            </a:r>
            <a:r>
              <a:rPr lang="ja-JP" altLang="en-US" sz="1200" dirty="0">
                <a:solidFill>
                  <a:srgbClr val="000000"/>
                </a:solidFill>
                <a:latin typeface="ＭＳ Ｐゴシック"/>
                <a:cs typeface="Meiryo UI"/>
              </a:rPr>
              <a:t>斡旋仲介制度等の導入等、</a:t>
            </a:r>
            <a:r>
              <a:rPr lang="ja-JP" altLang="en-US" sz="1200" dirty="0" smtClean="0">
                <a:solidFill>
                  <a:srgbClr val="000000"/>
                </a:solidFill>
                <a:latin typeface="ＭＳ Ｐゴシック"/>
                <a:cs typeface="Meiryo UI"/>
              </a:rPr>
              <a:t>民間事</a:t>
            </a:r>
            <a:r>
              <a:rPr lang="ja-JP" altLang="en-US" sz="1200" dirty="0">
                <a:solidFill>
                  <a:srgbClr val="000000"/>
                </a:solidFill>
                <a:latin typeface="ＭＳ Ｐゴシック"/>
                <a:cs typeface="Meiryo UI"/>
              </a:rPr>
              <a:t>業者のテナント誘致ノウハウを積極的に活用する。</a:t>
            </a:r>
            <a:endParaRPr kumimoji="1" lang="ja-JP" altLang="en-US" sz="1200" dirty="0" smtClean="0">
              <a:latin typeface="ＭＳ ゴシック" panose="020B0609070205080204" pitchFamily="49" charset="-128"/>
              <a:ea typeface="ＭＳ ゴシック" panose="020B0609070205080204" pitchFamily="49"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943980590"/>
              </p:ext>
            </p:extLst>
          </p:nvPr>
        </p:nvGraphicFramePr>
        <p:xfrm>
          <a:off x="1187624" y="4010205"/>
          <a:ext cx="6306959" cy="1390096"/>
        </p:xfrm>
        <a:graphic>
          <a:graphicData uri="http://schemas.openxmlformats.org/drawingml/2006/table">
            <a:tbl>
              <a:tblPr firstRow="1" bandRow="1">
                <a:tableStyleId>{5940675A-B579-460E-94D1-54222C63F5DA}</a:tableStyleId>
              </a:tblPr>
              <a:tblGrid>
                <a:gridCol w="2562543"/>
                <a:gridCol w="1329112"/>
                <a:gridCol w="1207652"/>
                <a:gridCol w="1207652"/>
              </a:tblGrid>
              <a:tr h="243799">
                <a:tc>
                  <a:txBody>
                    <a:bodyPr/>
                    <a:lstStyle/>
                    <a:p>
                      <a:pPr>
                        <a:lnSpc>
                          <a:spcPts val="900"/>
                        </a:lnSpc>
                      </a:pPr>
                      <a:endParaRPr kumimoji="1" lang="ja-JP" altLang="en-US" sz="14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solidFill>
                      <a:srgbClr val="FFFF00"/>
                    </a:solidFill>
                  </a:tcPr>
                </a:tc>
                <a:tc>
                  <a:txBody>
                    <a:bodyPr/>
                    <a:lstStyle/>
                    <a:p>
                      <a:pPr algn="ctr">
                        <a:lnSpc>
                          <a:spcPts val="900"/>
                        </a:lnSpc>
                      </a:pPr>
                      <a:r>
                        <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Ｈ</a:t>
                      </a:r>
                      <a:r>
                        <a:rPr kumimoji="1" lang="en-US" altLang="ja-JP" sz="9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27</a:t>
                      </a:r>
                      <a:r>
                        <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年度</a:t>
                      </a:r>
                      <a:r>
                        <a:rPr kumimoji="1" lang="en-US" altLang="ja-JP" sz="9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ja-JP" altLang="en-US" sz="9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決算見込</a:t>
                      </a:r>
                      <a:r>
                        <a:rPr kumimoji="1" lang="en-US" altLang="ja-JP" sz="900" b="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p>
                  </a:txBody>
                  <a:tcPr marT="36000" marB="36000" anchor="ctr">
                    <a:solidFill>
                      <a:srgbClr val="FFFF00"/>
                    </a:solidFill>
                  </a:tcPr>
                </a:tc>
                <a:tc>
                  <a:txBody>
                    <a:bodyPr/>
                    <a:lstStyle/>
                    <a:p>
                      <a:pPr marL="0" marR="0" indent="0" algn="l" defTabSz="914400" rtl="0" eaLnBrk="1" fontAlgn="auto" latinLnBrk="0" hangingPunct="1">
                        <a:lnSpc>
                          <a:spcPts val="900"/>
                        </a:lnSpc>
                        <a:spcBef>
                          <a:spcPts val="0"/>
                        </a:spcBef>
                        <a:spcAft>
                          <a:spcPts val="0"/>
                        </a:spcAft>
                        <a:buClrTx/>
                        <a:buSzTx/>
                        <a:buFontTx/>
                        <a:buNone/>
                        <a:tabLst/>
                        <a:defRPr/>
                      </a:pPr>
                      <a:endParaRPr kumimoji="1" lang="en-US"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indent="0" algn="l" defTabSz="914400" rtl="0" eaLnBrk="1" fontAlgn="auto" latinLnBrk="0" hangingPunct="1">
                        <a:lnSpc>
                          <a:spcPts val="900"/>
                        </a:lnSpc>
                        <a:spcBef>
                          <a:spcPts val="0"/>
                        </a:spcBef>
                        <a:spcAft>
                          <a:spcPts val="0"/>
                        </a:spcAft>
                        <a:buClrTx/>
                        <a:buSzTx/>
                        <a:buFontTx/>
                        <a:buNone/>
                        <a:tabLst/>
                        <a:defRPr/>
                      </a:pPr>
                      <a:r>
                        <a:rPr kumimoji="1" lang="ja-JP" altLang="en-US"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稼働</a:t>
                      </a:r>
                      <a:r>
                        <a:rPr kumimoji="1" lang="ja-JP"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率</a:t>
                      </a:r>
                      <a:r>
                        <a:rPr kumimoji="1" lang="en-US"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80</a:t>
                      </a:r>
                      <a:r>
                        <a:rPr kumimoji="1" lang="ja-JP"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％達成時</a:t>
                      </a:r>
                      <a:endParaRPr kumimoji="1" lang="ja-JP" altLang="en-US" sz="9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900"/>
                        </a:lnSpc>
                      </a:pPr>
                      <a:endParaRPr kumimoji="1" lang="en-US"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endParaRPr>
                    </a:p>
                  </a:txBody>
                  <a:tcPr marT="36000" marB="36000" anchor="ctr">
                    <a:solidFill>
                      <a:srgbClr val="FFFF00"/>
                    </a:solidFill>
                  </a:tcPr>
                </a:tc>
                <a:tc>
                  <a:txBody>
                    <a:bodyPr/>
                    <a:lstStyle/>
                    <a:p>
                      <a:pPr marL="0" marR="0" indent="0" algn="l" defTabSz="914400" rtl="0" eaLnBrk="1" fontAlgn="auto" latinLnBrk="0" hangingPunct="1">
                        <a:lnSpc>
                          <a:spcPts val="900"/>
                        </a:lnSpc>
                        <a:spcBef>
                          <a:spcPts val="0"/>
                        </a:spcBef>
                        <a:spcAft>
                          <a:spcPts val="0"/>
                        </a:spcAft>
                        <a:buClrTx/>
                        <a:buSzTx/>
                        <a:buFontTx/>
                        <a:buNone/>
                        <a:tabLst/>
                        <a:defRPr/>
                      </a:pPr>
                      <a:endParaRPr kumimoji="1" lang="en-US"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endParaRPr>
                    </a:p>
                    <a:p>
                      <a:pPr marL="0" marR="0" indent="0" algn="l" defTabSz="914400" rtl="0" eaLnBrk="1" fontAlgn="auto" latinLnBrk="0" hangingPunct="1">
                        <a:lnSpc>
                          <a:spcPts val="900"/>
                        </a:lnSpc>
                        <a:spcBef>
                          <a:spcPts val="0"/>
                        </a:spcBef>
                        <a:spcAft>
                          <a:spcPts val="0"/>
                        </a:spcAft>
                        <a:buClrTx/>
                        <a:buSzTx/>
                        <a:buFontTx/>
                        <a:buNone/>
                        <a:tabLst/>
                        <a:defRPr/>
                      </a:pPr>
                      <a:r>
                        <a:rPr kumimoji="1" lang="ja-JP" altLang="en-US"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稼働</a:t>
                      </a:r>
                      <a:r>
                        <a:rPr kumimoji="1" lang="ja-JP"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率</a:t>
                      </a:r>
                      <a:r>
                        <a:rPr kumimoji="1" lang="en-US"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90</a:t>
                      </a:r>
                      <a:r>
                        <a:rPr kumimoji="1" lang="ja-JP"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rPr>
                        <a:t>％達成時</a:t>
                      </a:r>
                      <a:endParaRPr kumimoji="1" lang="ja-JP" altLang="en-US" sz="9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indent="0" algn="l" defTabSz="914400" rtl="0" eaLnBrk="1" fontAlgn="auto" latinLnBrk="0" hangingPunct="1">
                        <a:lnSpc>
                          <a:spcPts val="900"/>
                        </a:lnSpc>
                        <a:spcBef>
                          <a:spcPts val="0"/>
                        </a:spcBef>
                        <a:spcAft>
                          <a:spcPts val="0"/>
                        </a:spcAft>
                        <a:buClrTx/>
                        <a:buSzTx/>
                        <a:buFontTx/>
                        <a:buNone/>
                        <a:tabLst/>
                        <a:defRPr/>
                      </a:pPr>
                      <a:endParaRPr kumimoji="1" lang="en-US" altLang="ja-JP" sz="900" b="0" kern="1200" dirty="0" smtClean="0">
                        <a:solidFill>
                          <a:schemeClr val="tx1"/>
                        </a:solidFill>
                        <a:effectLst/>
                        <a:latin typeface="ＭＳ Ｐゴシック" panose="020B0600070205080204" pitchFamily="50" charset="-128"/>
                        <a:ea typeface="ＭＳ Ｐゴシック" panose="020B0600070205080204" pitchFamily="50" charset="-128"/>
                        <a:cs typeface="+mn-cs"/>
                      </a:endParaRPr>
                    </a:p>
                  </a:txBody>
                  <a:tcPr marT="36000" marB="36000" anchor="ctr">
                    <a:solidFill>
                      <a:srgbClr val="FFFF00"/>
                    </a:solidFill>
                  </a:tcPr>
                </a:tc>
              </a:tr>
              <a:tr h="243799">
                <a:tc>
                  <a:txBody>
                    <a:bodyPr/>
                    <a:lstStyle/>
                    <a:p>
                      <a:pPr marL="0" marR="0" indent="0" algn="l" defTabSz="914400" rtl="0" eaLnBrk="1" fontAlgn="auto" latinLnBrk="0" hangingPunct="1">
                        <a:lnSpc>
                          <a:spcPts val="900"/>
                        </a:lnSpc>
                        <a:spcBef>
                          <a:spcPts val="0"/>
                        </a:spcBef>
                        <a:spcAft>
                          <a:spcPts val="0"/>
                        </a:spcAft>
                        <a:buClrTx/>
                        <a:buSzTx/>
                        <a:buFontTx/>
                        <a:buNone/>
                        <a:tabLst/>
                        <a:defRPr/>
                      </a:pPr>
                      <a:r>
                        <a:rPr kumimoji="1" lang="zh-TW"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咲洲庁舎維持管理</a:t>
                      </a: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費（</a:t>
                      </a:r>
                      <a:r>
                        <a:rPr kumimoji="1" lang="ja-JP" altLang="en-US"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a:t>
                      </a:r>
                      <a:r>
                        <a:rPr kumimoji="1" lang="en-US" altLang="ja-JP"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1</a:t>
                      </a:r>
                      <a:r>
                        <a:rPr kumimoji="1" lang="ja-JP" altLang="en-US"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　１，１１０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１，３００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１，４００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solidFill>
                      <a:schemeClr val="bg1"/>
                    </a:solidFill>
                  </a:tcPr>
                </a:tc>
              </a:tr>
              <a:tr h="243799">
                <a:tc>
                  <a:txBody>
                    <a:bodyPr/>
                    <a:lstStyle/>
                    <a:p>
                      <a:pPr>
                        <a:lnSpc>
                          <a:spcPts val="900"/>
                        </a:lnSpc>
                      </a:pPr>
                      <a:r>
                        <a:rPr kumimoji="1" lang="ja-JP" altLang="ja-JP"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民</a:t>
                      </a:r>
                      <a:r>
                        <a:rPr kumimoji="1" lang="ja-JP" altLang="en-US"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間</a:t>
                      </a:r>
                      <a:r>
                        <a:rPr kumimoji="1" lang="ja-JP" altLang="ja-JP"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テナント賃料</a:t>
                      </a:r>
                      <a:r>
                        <a:rPr kumimoji="1" lang="ja-JP" altLang="en-US"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a:t>
                      </a:r>
                      <a:r>
                        <a:rPr kumimoji="1" lang="en-US" altLang="ja-JP"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2</a:t>
                      </a:r>
                      <a:r>
                        <a:rPr kumimoji="1" lang="ja-JP" altLang="en-US"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△６４５</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△１，１０７</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△１，４０１</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B w="28575" cap="flat" cmpd="sng" algn="ctr">
                      <a:solidFill>
                        <a:schemeClr val="tx1"/>
                      </a:solidFill>
                      <a:prstDash val="solid"/>
                      <a:round/>
                      <a:headEnd type="none" w="med" len="med"/>
                      <a:tailEnd type="none" w="med" len="med"/>
                    </a:lnB>
                    <a:solidFill>
                      <a:schemeClr val="bg1"/>
                    </a:solidFill>
                  </a:tcPr>
                </a:tc>
              </a:tr>
              <a:tr h="243799">
                <a:tc>
                  <a:txBody>
                    <a:bodyPr/>
                    <a:lstStyle/>
                    <a:p>
                      <a:pPr>
                        <a:lnSpc>
                          <a:spcPts val="900"/>
                        </a:lnSpc>
                      </a:pPr>
                      <a:r>
                        <a:rPr kumimoji="1" lang="ja-JP" altLang="en-US"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府の実質負担額（*</a:t>
                      </a:r>
                      <a:r>
                        <a:rPr kumimoji="1" lang="en-US" altLang="ja-JP"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3</a:t>
                      </a:r>
                      <a:r>
                        <a:rPr kumimoji="1" lang="ja-JP" altLang="en-US" sz="1100" kern="1200" dirty="0" smtClean="0">
                          <a:solidFill>
                            <a:schemeClr val="dk1"/>
                          </a:solidFill>
                          <a:effectLst/>
                          <a:latin typeface="ＭＳ Ｐゴシック" panose="020B0600070205080204" pitchFamily="50" charset="-128"/>
                          <a:ea typeface="ＭＳ Ｐゴシック" panose="020B0600070205080204" pitchFamily="50" charset="-128"/>
                          <a:cs typeface="+mn-cs"/>
                        </a:rPr>
                        <a:t>）</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４６５</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１９３</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r">
                        <a:lnSpc>
                          <a:spcPts val="900"/>
                        </a:lnSpc>
                      </a:pPr>
                      <a:r>
                        <a:rPr kumimoji="1" lang="ja-JP" altLang="en-US" sz="1100" dirty="0" smtClean="0">
                          <a:latin typeface="ＭＳ Ｐゴシック" panose="020B0600070205080204" pitchFamily="50" charset="-128"/>
                          <a:ea typeface="ＭＳ Ｐゴシック" panose="020B0600070205080204" pitchFamily="50" charset="-128"/>
                          <a:cs typeface="Meiryo UI" panose="020B0604030504040204" pitchFamily="50" charset="-128"/>
                        </a:rPr>
                        <a:t>△１</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243799">
                <a:tc>
                  <a:txBody>
                    <a:bodyPr/>
                    <a:lstStyle/>
                    <a:p>
                      <a:pPr>
                        <a:lnSpc>
                          <a:spcPts val="900"/>
                        </a:lnSpc>
                      </a:pPr>
                      <a:endParaRPr kumimoji="1" lang="ja-JP" altLang="en-US" sz="105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900"/>
                        </a:lnSpc>
                      </a:pPr>
                      <a:endParaRPr kumimoji="1" lang="ja-JP" altLang="en-US" sz="105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900"/>
                        </a:lnSpc>
                      </a:pPr>
                      <a:endParaRPr kumimoji="1" lang="ja-JP" altLang="en-US" sz="105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900"/>
                        </a:lnSpc>
                      </a:pPr>
                      <a:endParaRPr kumimoji="1" lang="ja-JP" altLang="en-US" sz="1050" dirty="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22" name="テキスト ボックス 21"/>
          <p:cNvSpPr txBox="1"/>
          <p:nvPr/>
        </p:nvSpPr>
        <p:spPr>
          <a:xfrm>
            <a:off x="6588224" y="3785651"/>
            <a:ext cx="936104" cy="219413"/>
          </a:xfrm>
          <a:prstGeom prst="rect">
            <a:avLst/>
          </a:prstGeom>
          <a:noFill/>
          <a:ln w="25400">
            <a:noFill/>
          </a:ln>
        </p:spPr>
        <p:txBody>
          <a:bodyPr wrap="square" lIns="36000" rIns="36000" rtlCol="0" anchor="ctr" anchorCtr="0">
            <a:noAutofit/>
          </a:bodyPr>
          <a:lstStyle/>
          <a:p>
            <a:r>
              <a:rPr lang="ja-JP" altLang="en-US" sz="900" dirty="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百万円</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年）</a:t>
            </a:r>
            <a:r>
              <a:rPr lang="ja-JP" altLang="en-US" sz="1000" dirty="0">
                <a:latin typeface="ＭＳ ゴシック" panose="020B0609070205080204" pitchFamily="49" charset="-128"/>
                <a:ea typeface="ＭＳ ゴシック" panose="020B0609070205080204" pitchFamily="49" charset="-128"/>
              </a:rPr>
              <a:t>　</a:t>
            </a:r>
            <a:endParaRPr kumimoji="1" lang="ja-JP" altLang="en-US" sz="10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0610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472" y="100048"/>
            <a:ext cx="8602672" cy="523220"/>
          </a:xfrm>
          <a:prstGeom prst="rect">
            <a:avLst/>
          </a:prstGeom>
          <a:solidFill>
            <a:schemeClr val="tx2"/>
          </a:solidFill>
          <a:ln w="25400">
            <a:solidFill>
              <a:schemeClr val="tx1"/>
            </a:solidFill>
          </a:ln>
        </p:spPr>
        <p:txBody>
          <a:bodyPr wrap="square" rtlCol="0">
            <a:spAutoFit/>
          </a:bodyPr>
          <a:lstStyle/>
          <a:p>
            <a:r>
              <a:rPr lang="ja-JP" altLang="en-US" sz="2800" b="1" dirty="0">
                <a:solidFill>
                  <a:prstClr val="white"/>
                </a:solidFill>
                <a:latin typeface="ＭＳ ゴシック" panose="020B0609070205080204" pitchFamily="49" charset="-128"/>
                <a:ea typeface="ＭＳ ゴシック" panose="020B0609070205080204" pitchFamily="49" charset="-128"/>
              </a:rPr>
              <a:t>５　</a:t>
            </a:r>
            <a:r>
              <a:rPr lang="ja-JP" altLang="en-US" sz="2800" b="1" dirty="0" smtClean="0">
                <a:solidFill>
                  <a:prstClr val="white"/>
                </a:solidFill>
                <a:latin typeface="ＭＳ ゴシック" panose="020B0609070205080204" pitchFamily="49" charset="-128"/>
                <a:ea typeface="ＭＳ ゴシック" panose="020B0609070205080204" pitchFamily="49" charset="-128"/>
              </a:rPr>
              <a:t>総 括</a:t>
            </a:r>
            <a:endParaRPr lang="en-US" altLang="ja-JP" sz="2800" b="1" dirty="0">
              <a:solidFill>
                <a:prstClr val="white"/>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a:t>
            </a:r>
            <a:r>
              <a:rPr lang="ja-JP" altLang="en-US" sz="800" dirty="0">
                <a:solidFill>
                  <a:prstClr val="black"/>
                </a:solidFill>
                <a:latin typeface="ＭＳ ゴシック" panose="020B0609070205080204" pitchFamily="49" charset="-128"/>
                <a:ea typeface="ＭＳ ゴシック" panose="020B0609070205080204" pitchFamily="49" charset="-128"/>
              </a:rPr>
              <a:t>９</a:t>
            </a:r>
            <a:r>
              <a:rPr lang="en-US" altLang="ja-JP" sz="800" dirty="0" smtClean="0">
                <a:solidFill>
                  <a:prstClr val="black"/>
                </a:solidFill>
                <a:latin typeface="ＭＳ ゴシック" panose="020B0609070205080204" pitchFamily="49" charset="-128"/>
                <a:ea typeface="ＭＳ ゴシック" panose="020B0609070205080204" pitchFamily="49" charset="-128"/>
              </a:rPr>
              <a:t>】</a:t>
            </a:r>
            <a:endParaRPr lang="ja-JP" altLang="en-US" sz="8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273769" y="739042"/>
            <a:ext cx="8602672" cy="5830926"/>
          </a:xfrm>
          <a:prstGeom prst="rect">
            <a:avLst/>
          </a:prstGeom>
          <a:solidFill>
            <a:schemeClr val="accent1">
              <a:lumMod val="20000"/>
              <a:lumOff val="80000"/>
            </a:schemeClr>
          </a:solidFill>
          <a:ln w="25400">
            <a:solidFill>
              <a:schemeClr val="tx1"/>
            </a:solidFill>
          </a:ln>
        </p:spPr>
        <p:txBody>
          <a:bodyPr wrap="square" lIns="108000" tIns="180000" rIns="108000" rtlCol="0" anchor="t" anchorCtr="0">
            <a:noAutofit/>
          </a:bodyPr>
          <a:lstStyle/>
          <a:p>
            <a:pPr>
              <a:lnSpc>
                <a:spcPts val="2100"/>
              </a:lnSpc>
            </a:pPr>
            <a:r>
              <a:rPr lang="ja-JP" altLang="en-US" sz="1400" dirty="0" smtClean="0"/>
              <a:t>◎  歴史的価値の高い大手前庁舎については、本年度中に耐震補強工事等を完了し、府民に親しまれる安全で　</a:t>
            </a:r>
            <a:r>
              <a:rPr lang="en-US" altLang="ja-JP" sz="1400" dirty="0" smtClean="0"/>
              <a:t/>
            </a:r>
            <a:br>
              <a:rPr lang="en-US" altLang="ja-JP" sz="1400" dirty="0" smtClean="0"/>
            </a:br>
            <a:r>
              <a:rPr lang="ja-JP" altLang="en-US" sz="1400" dirty="0" smtClean="0"/>
              <a:t>　快適な庁舎とする。</a:t>
            </a:r>
            <a:endParaRPr lang="en-US" altLang="ja-JP" sz="1400" dirty="0" smtClean="0"/>
          </a:p>
          <a:p>
            <a:pPr>
              <a:lnSpc>
                <a:spcPts val="2100"/>
              </a:lnSpc>
            </a:pPr>
            <a:endParaRPr lang="en-US" altLang="ja-JP" sz="1400" dirty="0"/>
          </a:p>
          <a:p>
            <a:pPr>
              <a:lnSpc>
                <a:spcPts val="2100"/>
              </a:lnSpc>
            </a:pPr>
            <a:r>
              <a:rPr lang="ja-JP" altLang="en-US" sz="1400" dirty="0" smtClean="0"/>
              <a:t>◎  府民の</a:t>
            </a:r>
            <a:r>
              <a:rPr lang="ja-JP" altLang="ja-JP" sz="1400" dirty="0" smtClean="0"/>
              <a:t>貴重</a:t>
            </a:r>
            <a:r>
              <a:rPr lang="ja-JP" altLang="ja-JP" sz="1400" dirty="0"/>
              <a:t>な財産である咲洲庁舎については、府が所有者としての責任を</a:t>
            </a:r>
            <a:r>
              <a:rPr lang="ja-JP" altLang="ja-JP" sz="1400" dirty="0" smtClean="0"/>
              <a:t>果たすため</a:t>
            </a:r>
            <a:r>
              <a:rPr lang="ja-JP" altLang="ja-JP" sz="1400" dirty="0"/>
              <a:t>、</a:t>
            </a:r>
          </a:p>
          <a:p>
            <a:pPr>
              <a:lnSpc>
                <a:spcPts val="2100"/>
              </a:lnSpc>
            </a:pPr>
            <a:r>
              <a:rPr lang="ja-JP" altLang="ja-JP" sz="1400" dirty="0"/>
              <a:t>　　</a:t>
            </a:r>
            <a:r>
              <a:rPr lang="en-US" altLang="ja-JP" sz="1400" dirty="0" smtClean="0"/>
              <a:t>  </a:t>
            </a:r>
            <a:r>
              <a:rPr lang="ja-JP" altLang="ja-JP" sz="1400" dirty="0" smtClean="0"/>
              <a:t>・</a:t>
            </a:r>
            <a:r>
              <a:rPr lang="en-US" altLang="ja-JP" sz="1400" dirty="0" smtClean="0"/>
              <a:t> </a:t>
            </a:r>
            <a:r>
              <a:rPr lang="ja-JP" altLang="en-US" sz="1400" dirty="0"/>
              <a:t>平成</a:t>
            </a:r>
            <a:r>
              <a:rPr lang="ja-JP" altLang="ja-JP" sz="1400" dirty="0" smtClean="0"/>
              <a:t>３１年度</a:t>
            </a:r>
            <a:r>
              <a:rPr lang="ja-JP" altLang="ja-JP" sz="1400" dirty="0"/>
              <a:t>を目標に長周期地震動対策を完了し、建物の安全性の確保に万全を期す</a:t>
            </a:r>
          </a:p>
          <a:p>
            <a:pPr>
              <a:lnSpc>
                <a:spcPts val="2100"/>
              </a:lnSpc>
            </a:pPr>
            <a:r>
              <a:rPr lang="ja-JP" altLang="ja-JP" sz="1400" dirty="0"/>
              <a:t>　　</a:t>
            </a:r>
            <a:r>
              <a:rPr lang="en-US" altLang="ja-JP" sz="1400" dirty="0" smtClean="0"/>
              <a:t>  </a:t>
            </a:r>
            <a:r>
              <a:rPr lang="ja-JP" altLang="ja-JP" sz="1400" dirty="0" smtClean="0"/>
              <a:t>・</a:t>
            </a:r>
            <a:r>
              <a:rPr lang="en-US" altLang="ja-JP" sz="1400" dirty="0" smtClean="0"/>
              <a:t> </a:t>
            </a:r>
            <a:r>
              <a:rPr lang="ja-JP" altLang="ja-JP" sz="1400" dirty="0" smtClean="0"/>
              <a:t>オフィスフロア</a:t>
            </a:r>
            <a:r>
              <a:rPr lang="ja-JP" altLang="ja-JP" sz="1400" dirty="0"/>
              <a:t>など空スペースのテナント入居に全力を上げ、稼働率８０％以上を早期に達成する</a:t>
            </a:r>
          </a:p>
          <a:p>
            <a:pPr>
              <a:lnSpc>
                <a:spcPts val="2100"/>
              </a:lnSpc>
            </a:pPr>
            <a:r>
              <a:rPr lang="ja-JP" altLang="en-US" sz="1400" dirty="0" smtClean="0"/>
              <a:t>　 </a:t>
            </a:r>
            <a:r>
              <a:rPr lang="ja-JP" altLang="en-US" sz="1400" dirty="0"/>
              <a:t> </a:t>
            </a:r>
            <a:r>
              <a:rPr lang="ja-JP" altLang="ja-JP" sz="1400" dirty="0" smtClean="0"/>
              <a:t>こと</a:t>
            </a:r>
            <a:r>
              <a:rPr lang="ja-JP" altLang="ja-JP" sz="1400" dirty="0"/>
              <a:t>を最優先に取り組む。</a:t>
            </a:r>
          </a:p>
          <a:p>
            <a:pPr>
              <a:lnSpc>
                <a:spcPts val="2100"/>
              </a:lnSpc>
            </a:pPr>
            <a:r>
              <a:rPr lang="en-US" altLang="ja-JP" sz="1400" dirty="0" smtClean="0"/>
              <a:t> </a:t>
            </a:r>
          </a:p>
          <a:p>
            <a:pPr>
              <a:lnSpc>
                <a:spcPts val="2100"/>
              </a:lnSpc>
            </a:pPr>
            <a:r>
              <a:rPr lang="ja-JP" altLang="en-US" sz="1400" dirty="0" smtClean="0"/>
              <a:t>◎</a:t>
            </a:r>
            <a:r>
              <a:rPr lang="en-US" altLang="ja-JP" sz="1400" dirty="0"/>
              <a:t> </a:t>
            </a:r>
            <a:r>
              <a:rPr lang="en-US" altLang="ja-JP" sz="1400" dirty="0" smtClean="0"/>
              <a:t> </a:t>
            </a:r>
            <a:r>
              <a:rPr lang="ja-JP" altLang="en-US" sz="1400" dirty="0" smtClean="0"/>
              <a:t>なお、</a:t>
            </a:r>
            <a:r>
              <a:rPr lang="ja-JP" altLang="ja-JP" sz="1400" dirty="0" smtClean="0"/>
              <a:t>府</a:t>
            </a:r>
            <a:r>
              <a:rPr lang="ja-JP" altLang="ja-JP" sz="1400" dirty="0"/>
              <a:t>議会等における「咲洲庁舎を売却すべき」「咲洲庁舎に入居する府部局を大手前に集約すべき</a:t>
            </a:r>
            <a:r>
              <a:rPr lang="ja-JP" altLang="ja-JP" sz="1400" dirty="0" smtClean="0"/>
              <a:t>」</a:t>
            </a:r>
            <a:r>
              <a:rPr lang="ja-JP" altLang="en-US" sz="1400" dirty="0" smtClean="0"/>
              <a:t>等</a:t>
            </a:r>
            <a:r>
              <a:rPr lang="ja-JP" altLang="ja-JP" sz="1400" dirty="0" smtClean="0"/>
              <a:t>の</a:t>
            </a:r>
            <a:r>
              <a:rPr lang="en-US" altLang="ja-JP" sz="1400" dirty="0" smtClean="0"/>
              <a:t/>
            </a:r>
            <a:br>
              <a:rPr lang="en-US" altLang="ja-JP" sz="1400" dirty="0" smtClean="0"/>
            </a:br>
            <a:r>
              <a:rPr lang="ja-JP" altLang="en-US" sz="1400" dirty="0" smtClean="0"/>
              <a:t>　</a:t>
            </a:r>
            <a:r>
              <a:rPr lang="ja-JP" altLang="ja-JP" sz="1400" dirty="0" smtClean="0"/>
              <a:t>ご意見に</a:t>
            </a:r>
            <a:r>
              <a:rPr lang="ja-JP" altLang="ja-JP" sz="1400" dirty="0"/>
              <a:t>ついては</a:t>
            </a:r>
            <a:r>
              <a:rPr lang="ja-JP" altLang="ja-JP" sz="1400" dirty="0" smtClean="0"/>
              <a:t>、建物</a:t>
            </a:r>
            <a:r>
              <a:rPr lang="ja-JP" altLang="ja-JP" sz="1400" dirty="0"/>
              <a:t>の安全性確保と稼働率向上に全力で</a:t>
            </a:r>
            <a:r>
              <a:rPr lang="ja-JP" altLang="ja-JP" sz="1400" dirty="0" smtClean="0"/>
              <a:t>取り組む</a:t>
            </a:r>
            <a:r>
              <a:rPr lang="ja-JP" altLang="en-US" sz="1400" dirty="0" smtClean="0"/>
              <a:t>ことが喫緊の課題で</a:t>
            </a:r>
            <a:r>
              <a:rPr lang="ja-JP" altLang="ja-JP" sz="1400" dirty="0" smtClean="0"/>
              <a:t>あ</a:t>
            </a:r>
            <a:r>
              <a:rPr lang="ja-JP" altLang="en-US" sz="1400" dirty="0" smtClean="0"/>
              <a:t>り、咲洲庁舎の売</a:t>
            </a:r>
            <a:r>
              <a:rPr lang="en-US" altLang="ja-JP" sz="1400" dirty="0" smtClean="0"/>
              <a:t/>
            </a:r>
            <a:br>
              <a:rPr lang="en-US" altLang="ja-JP" sz="1400" dirty="0" smtClean="0"/>
            </a:br>
            <a:r>
              <a:rPr lang="ja-JP" altLang="en-US" sz="1400" dirty="0" smtClean="0"/>
              <a:t>　却や部</a:t>
            </a:r>
            <a:r>
              <a:rPr lang="ja-JP" altLang="ja-JP" sz="1400" dirty="0" smtClean="0"/>
              <a:t>局</a:t>
            </a:r>
            <a:r>
              <a:rPr lang="ja-JP" altLang="ja-JP" sz="1400" dirty="0"/>
              <a:t>の</a:t>
            </a:r>
            <a:r>
              <a:rPr lang="ja-JP" altLang="ja-JP" sz="1400" dirty="0" smtClean="0"/>
              <a:t>集約</a:t>
            </a:r>
            <a:r>
              <a:rPr lang="ja-JP" altLang="en-US" sz="1400" dirty="0" smtClean="0"/>
              <a:t>を行う状況にない</a:t>
            </a:r>
            <a:r>
              <a:rPr lang="ja-JP" altLang="ja-JP" sz="1400" dirty="0" smtClean="0"/>
              <a:t>。</a:t>
            </a:r>
            <a:endParaRPr lang="ja-JP" altLang="ja-JP" sz="1400" dirty="0"/>
          </a:p>
          <a:p>
            <a:pPr>
              <a:lnSpc>
                <a:spcPts val="2100"/>
              </a:lnSpc>
            </a:pPr>
            <a:endParaRPr lang="en-US" altLang="ja-JP" sz="1400" dirty="0" smtClean="0"/>
          </a:p>
          <a:p>
            <a:pPr>
              <a:lnSpc>
                <a:spcPts val="2100"/>
              </a:lnSpc>
            </a:pPr>
            <a:r>
              <a:rPr lang="ja-JP" altLang="en-US" sz="1400" dirty="0" smtClean="0"/>
              <a:t>◎</a:t>
            </a:r>
            <a:r>
              <a:rPr lang="en-US" altLang="ja-JP" sz="1400" dirty="0" smtClean="0"/>
              <a:t> </a:t>
            </a:r>
            <a:r>
              <a:rPr lang="ja-JP" altLang="en-US" sz="1400" dirty="0"/>
              <a:t> </a:t>
            </a:r>
            <a:r>
              <a:rPr lang="ja-JP" altLang="en-US" sz="1400" dirty="0" smtClean="0"/>
              <a:t> 咲洲庁舎</a:t>
            </a:r>
            <a:r>
              <a:rPr lang="ja-JP" altLang="ja-JP" sz="1400" dirty="0" smtClean="0"/>
              <a:t>の安全</a:t>
            </a:r>
            <a:r>
              <a:rPr lang="ja-JP" altLang="en-US" sz="1400" dirty="0" smtClean="0"/>
              <a:t>確保に万全を期すための追加工事が完了</a:t>
            </a:r>
            <a:r>
              <a:rPr lang="ja-JP" altLang="en-US" sz="1400" dirty="0"/>
              <a:t>し</a:t>
            </a:r>
            <a:r>
              <a:rPr lang="ja-JP" altLang="en-US" sz="1400" dirty="0" smtClean="0"/>
              <a:t>、稼働率の向上によって</a:t>
            </a:r>
            <a:r>
              <a:rPr lang="ja-JP" altLang="ja-JP" sz="1400" dirty="0" smtClean="0"/>
              <a:t>建物</a:t>
            </a:r>
            <a:r>
              <a:rPr lang="ja-JP" altLang="ja-JP" sz="1400" dirty="0"/>
              <a:t>の</a:t>
            </a:r>
            <a:r>
              <a:rPr lang="ja-JP" altLang="ja-JP" sz="1400" dirty="0" smtClean="0"/>
              <a:t>収益性が高まれ</a:t>
            </a:r>
            <a:r>
              <a:rPr lang="en-US" altLang="ja-JP" sz="1400" dirty="0" smtClean="0"/>
              <a:t/>
            </a:r>
            <a:br>
              <a:rPr lang="en-US" altLang="ja-JP" sz="1400" dirty="0" smtClean="0"/>
            </a:br>
            <a:r>
              <a:rPr lang="ja-JP" altLang="en-US" sz="1400" dirty="0" smtClean="0"/>
              <a:t>　</a:t>
            </a:r>
            <a:r>
              <a:rPr lang="ja-JP" altLang="ja-JP" sz="1400" dirty="0" err="1" smtClean="0"/>
              <a:t>ば</a:t>
            </a:r>
            <a:r>
              <a:rPr lang="en-US" altLang="ja-JP" sz="1400" dirty="0" smtClean="0"/>
              <a:t>､</a:t>
            </a:r>
            <a:r>
              <a:rPr lang="ja-JP" altLang="en-US" sz="1400" dirty="0" smtClean="0"/>
              <a:t>将来、</a:t>
            </a:r>
            <a:r>
              <a:rPr lang="ja-JP" altLang="ja-JP" sz="1400" dirty="0" smtClean="0"/>
              <a:t>テナント</a:t>
            </a:r>
            <a:r>
              <a:rPr lang="ja-JP" altLang="ja-JP" sz="1400" dirty="0"/>
              <a:t>需要の動向</a:t>
            </a:r>
            <a:r>
              <a:rPr lang="ja-JP" altLang="ja-JP" sz="1400" dirty="0" smtClean="0"/>
              <a:t>など</a:t>
            </a:r>
            <a:r>
              <a:rPr lang="ja-JP" altLang="en-US" sz="1400" dirty="0" smtClean="0"/>
              <a:t>、複合ビルである咲洲庁舎の経営環境が</a:t>
            </a:r>
            <a:r>
              <a:rPr lang="ja-JP" altLang="ja-JP" sz="1400" dirty="0" smtClean="0"/>
              <a:t>大き</a:t>
            </a:r>
            <a:r>
              <a:rPr lang="ja-JP" altLang="en-US" sz="1400" dirty="0" smtClean="0"/>
              <a:t>く</a:t>
            </a:r>
            <a:r>
              <a:rPr lang="ja-JP" altLang="ja-JP" sz="1400" dirty="0" smtClean="0"/>
              <a:t>変化</a:t>
            </a:r>
            <a:r>
              <a:rPr lang="ja-JP" altLang="en-US" sz="1400" dirty="0"/>
              <a:t>すること</a:t>
            </a:r>
            <a:r>
              <a:rPr lang="ja-JP" altLang="en-US" sz="1400" dirty="0" smtClean="0"/>
              <a:t>も</a:t>
            </a:r>
            <a:r>
              <a:rPr lang="ja-JP" altLang="ja-JP" sz="1400" dirty="0" smtClean="0"/>
              <a:t>考えられる。</a:t>
            </a:r>
            <a:r>
              <a:rPr lang="ja-JP" altLang="en-US" sz="1400" dirty="0" smtClean="0"/>
              <a:t>そ</a:t>
            </a:r>
            <a:r>
              <a:rPr lang="en-US" altLang="ja-JP" sz="1400" dirty="0" smtClean="0"/>
              <a:t/>
            </a:r>
            <a:br>
              <a:rPr lang="en-US" altLang="ja-JP" sz="1400" dirty="0" smtClean="0"/>
            </a:br>
            <a:r>
              <a:rPr lang="ja-JP" altLang="en-US" sz="1400" dirty="0" smtClean="0"/>
              <a:t>　の場合、</a:t>
            </a:r>
            <a:r>
              <a:rPr lang="ja-JP" altLang="en-US" sz="1400" dirty="0"/>
              <a:t>建物</a:t>
            </a:r>
            <a:r>
              <a:rPr lang="ja-JP" altLang="en-US" sz="1400" dirty="0" smtClean="0"/>
              <a:t>を府</a:t>
            </a:r>
            <a:r>
              <a:rPr lang="ja-JP" altLang="ja-JP" sz="1400" dirty="0" smtClean="0"/>
              <a:t>が所有</a:t>
            </a:r>
            <a:r>
              <a:rPr lang="ja-JP" altLang="en-US" sz="1400" dirty="0"/>
              <a:t>することや</a:t>
            </a:r>
            <a:r>
              <a:rPr lang="en-US" altLang="ja-JP" sz="1400" dirty="0" smtClean="0"/>
              <a:t>､</a:t>
            </a:r>
            <a:r>
              <a:rPr lang="ja-JP" altLang="en-US" sz="1400" dirty="0" smtClean="0"/>
              <a:t>府部局の執務室として使用することについての議論が</a:t>
            </a:r>
            <a:r>
              <a:rPr lang="ja-JP" altLang="ja-JP" sz="1400" dirty="0" smtClean="0"/>
              <a:t>想定される</a:t>
            </a:r>
            <a:r>
              <a:rPr lang="ja-JP" altLang="en-US" sz="1400" dirty="0" smtClean="0"/>
              <a:t>ことから</a:t>
            </a:r>
            <a:r>
              <a:rPr lang="en-US" altLang="ja-JP" sz="1400" dirty="0" smtClean="0"/>
              <a:t>､</a:t>
            </a:r>
            <a:r>
              <a:rPr lang="ja-JP" altLang="en-US" sz="1400" dirty="0" smtClean="0"/>
              <a:t> </a:t>
            </a:r>
            <a:r>
              <a:rPr lang="en-US" altLang="ja-JP" sz="1400" dirty="0" smtClean="0"/>
              <a:t/>
            </a:r>
            <a:br>
              <a:rPr lang="en-US" altLang="ja-JP" sz="1400" dirty="0" smtClean="0"/>
            </a:br>
            <a:r>
              <a:rPr lang="ja-JP" altLang="en-US" sz="1400" dirty="0" smtClean="0"/>
              <a:t>　中長期的に、今後の市場環境の動向、府の組織再編等の状況を見据えながら、適宜、部局配置にかかる</a:t>
            </a:r>
            <a:r>
              <a:rPr lang="ja-JP" altLang="ja-JP" sz="1400" dirty="0" smtClean="0"/>
              <a:t>課題</a:t>
            </a:r>
            <a:r>
              <a:rPr lang="en-US" altLang="ja-JP" sz="1400" dirty="0" smtClean="0"/>
              <a:t/>
            </a:r>
            <a:br>
              <a:rPr lang="en-US" altLang="ja-JP" sz="1400" dirty="0" smtClean="0"/>
            </a:br>
            <a:r>
              <a:rPr lang="ja-JP" altLang="en-US" sz="1400" dirty="0" smtClean="0"/>
              <a:t>　を</a:t>
            </a:r>
            <a:r>
              <a:rPr lang="ja-JP" altLang="en-US" sz="1400" dirty="0"/>
              <a:t>点検</a:t>
            </a:r>
            <a:r>
              <a:rPr lang="ja-JP" altLang="en-US" sz="1400" dirty="0" smtClean="0"/>
              <a:t>していく。</a:t>
            </a:r>
            <a:endParaRPr lang="en-US" altLang="ja-JP" sz="1400" dirty="0" smtClean="0"/>
          </a:p>
          <a:p>
            <a:pPr>
              <a:lnSpc>
                <a:spcPts val="2100"/>
              </a:lnSpc>
            </a:pPr>
            <a:endParaRPr lang="en-US" altLang="ja-JP" sz="1400" dirty="0" smtClean="0"/>
          </a:p>
          <a:p>
            <a:pPr>
              <a:lnSpc>
                <a:spcPts val="2100"/>
              </a:lnSpc>
            </a:pPr>
            <a:r>
              <a:rPr lang="ja-JP" altLang="en-US" sz="1400" dirty="0"/>
              <a:t>◎</a:t>
            </a:r>
            <a:r>
              <a:rPr lang="en-US" altLang="ja-JP" sz="1400" dirty="0"/>
              <a:t> </a:t>
            </a:r>
            <a:r>
              <a:rPr lang="ja-JP" altLang="en-US" sz="1400" dirty="0" smtClean="0"/>
              <a:t>また</a:t>
            </a:r>
            <a:r>
              <a:rPr lang="ja-JP" altLang="ja-JP" sz="1400" dirty="0" smtClean="0"/>
              <a:t>、</a:t>
            </a:r>
            <a:r>
              <a:rPr lang="ja-JP" altLang="ja-JP" sz="1400" dirty="0"/>
              <a:t>大手前</a:t>
            </a:r>
            <a:r>
              <a:rPr lang="ja-JP" altLang="en-US" sz="1400" dirty="0"/>
              <a:t>地区</a:t>
            </a:r>
            <a:r>
              <a:rPr lang="ja-JP" altLang="ja-JP" sz="1400" dirty="0"/>
              <a:t>には</a:t>
            </a:r>
            <a:r>
              <a:rPr lang="ja-JP" altLang="en-US" sz="1400" dirty="0"/>
              <a:t>府有地</a:t>
            </a:r>
            <a:r>
              <a:rPr lang="ja-JP" altLang="ja-JP" sz="1400" dirty="0"/>
              <a:t>が多く存在することから、</a:t>
            </a:r>
            <a:r>
              <a:rPr lang="ja-JP" altLang="en-US" sz="1400" dirty="0"/>
              <a:t>立地する施設の利用状況等を踏まえながら、地区</a:t>
            </a:r>
            <a:r>
              <a:rPr lang="ja-JP" altLang="en-US" sz="1400" dirty="0" smtClean="0"/>
              <a:t>の活</a:t>
            </a:r>
            <a:r>
              <a:rPr lang="en-US" altLang="ja-JP" sz="1400" dirty="0" smtClean="0"/>
              <a:t/>
            </a:r>
            <a:br>
              <a:rPr lang="en-US" altLang="ja-JP" sz="1400" dirty="0" smtClean="0"/>
            </a:br>
            <a:r>
              <a:rPr lang="ja-JP" altLang="en-US" sz="1400" dirty="0" smtClean="0"/>
              <a:t>　性化</a:t>
            </a:r>
            <a:r>
              <a:rPr lang="ja-JP" altLang="en-US" sz="1400" dirty="0"/>
              <a:t>につながる観点から、全体の土地</a:t>
            </a:r>
            <a:r>
              <a:rPr lang="ja-JP" altLang="ja-JP" sz="1400" dirty="0"/>
              <a:t>利用</a:t>
            </a:r>
            <a:r>
              <a:rPr lang="ja-JP" altLang="en-US" sz="1400" dirty="0"/>
              <a:t>の方向性について</a:t>
            </a:r>
            <a:r>
              <a:rPr lang="ja-JP" altLang="ja-JP" sz="1400" dirty="0"/>
              <a:t>検討</a:t>
            </a:r>
            <a:r>
              <a:rPr lang="ja-JP" altLang="en-US" sz="1400" dirty="0"/>
              <a:t>して</a:t>
            </a:r>
            <a:r>
              <a:rPr lang="ja-JP" altLang="ja-JP" sz="1400" dirty="0"/>
              <a:t>いく。</a:t>
            </a:r>
          </a:p>
          <a:p>
            <a:pPr>
              <a:lnSpc>
                <a:spcPts val="2100"/>
              </a:lnSpc>
            </a:pPr>
            <a:endParaRPr lang="en-US" altLang="ja-JP" sz="1400" dirty="0" smtClean="0"/>
          </a:p>
          <a:p>
            <a:pPr lvl="0">
              <a:lnSpc>
                <a:spcPts val="2100"/>
              </a:lnSpc>
            </a:pPr>
            <a:endParaRPr lang="ja-JP" altLang="en-US" sz="1400" dirty="0"/>
          </a:p>
        </p:txBody>
      </p:sp>
    </p:spTree>
    <p:extLst>
      <p:ext uri="{BB962C8B-B14F-4D97-AF65-F5344CB8AC3E}">
        <p14:creationId xmlns:p14="http://schemas.microsoft.com/office/powerpoint/2010/main" val="297276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大かっこ 1"/>
          <p:cNvSpPr/>
          <p:nvPr/>
        </p:nvSpPr>
        <p:spPr>
          <a:xfrm>
            <a:off x="755576" y="5600495"/>
            <a:ext cx="3762625" cy="515415"/>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177228" y="215900"/>
            <a:ext cx="8602672" cy="6473777"/>
          </a:xfrm>
          <a:prstGeom prst="rect">
            <a:avLst/>
          </a:prstGeom>
          <a:solidFill>
            <a:schemeClr val="accent1">
              <a:lumMod val="20000"/>
              <a:lumOff val="80000"/>
            </a:schemeClr>
          </a:solidFill>
          <a:ln w="25400">
            <a:solidFill>
              <a:schemeClr val="tx1"/>
            </a:solidFill>
          </a:ln>
        </p:spPr>
        <p:txBody>
          <a:bodyPr wrap="square" rIns="0" rtlCol="0" anchor="t" anchorCtr="0">
            <a:noAutofit/>
          </a:bodyPr>
          <a:lstStyle/>
          <a:p>
            <a:endParaRPr lang="en-US" altLang="ja-JP" sz="1400" b="1" dirty="0" smtClean="0"/>
          </a:p>
          <a:p>
            <a:endParaRPr lang="en-US" altLang="ja-JP" sz="1400" b="1" dirty="0"/>
          </a:p>
          <a:p>
            <a:r>
              <a:rPr lang="ja-JP" altLang="ja-JP" sz="1400" b="1" dirty="0" smtClean="0"/>
              <a:t>■</a:t>
            </a:r>
            <a:r>
              <a:rPr lang="en-US" altLang="ja-JP" sz="1400" b="1" dirty="0" smtClean="0"/>
              <a:t> </a:t>
            </a:r>
            <a:r>
              <a:rPr lang="ja-JP" altLang="en-US" sz="1400" b="1" dirty="0" smtClean="0"/>
              <a:t>経緯</a:t>
            </a:r>
            <a:endParaRPr lang="ja-JP" altLang="ja-JP" sz="1400" b="1" dirty="0"/>
          </a:p>
          <a:p>
            <a:r>
              <a:rPr lang="en-US" altLang="ja-JP" sz="1400" dirty="0" smtClean="0"/>
              <a:t> </a:t>
            </a:r>
            <a:r>
              <a:rPr lang="ja-JP" altLang="ja-JP" sz="1300" dirty="0" smtClean="0"/>
              <a:t>○</a:t>
            </a:r>
            <a:r>
              <a:rPr lang="en-US" altLang="ja-JP" sz="1300" dirty="0" smtClean="0"/>
              <a:t> </a:t>
            </a:r>
            <a:r>
              <a:rPr lang="ja-JP" altLang="ja-JP" sz="1300" dirty="0" smtClean="0"/>
              <a:t>大手前</a:t>
            </a:r>
            <a:r>
              <a:rPr lang="ja-JP" altLang="ja-JP" sz="1300" dirty="0"/>
              <a:t>地区は、昭和４０年代以降、府が新庁舎を建設するために用地取得を進めた</a:t>
            </a:r>
            <a:r>
              <a:rPr lang="ja-JP" altLang="ja-JP" sz="1300" dirty="0" smtClean="0"/>
              <a:t>もの</a:t>
            </a:r>
            <a:r>
              <a:rPr lang="ja-JP" altLang="en-US" sz="1300" dirty="0" smtClean="0"/>
              <a:t>であり、</a:t>
            </a:r>
            <a:r>
              <a:rPr lang="ja-JP" altLang="ja-JP" sz="1300" dirty="0" smtClean="0"/>
              <a:t>新別館</a:t>
            </a:r>
            <a:r>
              <a:rPr lang="ja-JP" altLang="ja-JP" sz="1300" dirty="0"/>
              <a:t>と府警</a:t>
            </a:r>
            <a:r>
              <a:rPr lang="ja-JP" altLang="ja-JP" sz="1300" dirty="0" smtClean="0"/>
              <a:t>本部棟</a:t>
            </a:r>
            <a:endParaRPr lang="en-US" altLang="ja-JP" sz="1300" dirty="0" smtClean="0"/>
          </a:p>
          <a:p>
            <a:r>
              <a:rPr lang="ja-JP" altLang="en-US" sz="1300" dirty="0"/>
              <a:t>　 </a:t>
            </a:r>
            <a:r>
              <a:rPr lang="ja-JP" altLang="en-US" sz="1300" dirty="0" smtClean="0"/>
              <a:t> を</a:t>
            </a:r>
            <a:r>
              <a:rPr lang="ja-JP" altLang="ja-JP" sz="1300" dirty="0" smtClean="0"/>
              <a:t>整備</a:t>
            </a:r>
            <a:r>
              <a:rPr lang="ja-JP" altLang="en-US" sz="1300" dirty="0" smtClean="0"/>
              <a:t>した後、</a:t>
            </a:r>
            <a:r>
              <a:rPr lang="ja-JP" altLang="ja-JP" sz="1300" dirty="0" smtClean="0"/>
              <a:t>府</a:t>
            </a:r>
            <a:r>
              <a:rPr lang="ja-JP" altLang="ja-JP" sz="1300" dirty="0"/>
              <a:t>の危機的な財政状況</a:t>
            </a:r>
            <a:r>
              <a:rPr lang="ja-JP" altLang="ja-JP" sz="1300" dirty="0" smtClean="0"/>
              <a:t>から</a:t>
            </a:r>
            <a:r>
              <a:rPr lang="ja-JP" altLang="en-US" sz="1300" dirty="0" smtClean="0"/>
              <a:t>、</a:t>
            </a:r>
            <a:r>
              <a:rPr lang="ja-JP" altLang="ja-JP" sz="1300" dirty="0" smtClean="0"/>
              <a:t>行政棟</a:t>
            </a:r>
            <a:r>
              <a:rPr lang="ja-JP" altLang="ja-JP" sz="1300" dirty="0"/>
              <a:t>と</a:t>
            </a:r>
            <a:r>
              <a:rPr lang="ja-JP" altLang="ja-JP" sz="1300" dirty="0" smtClean="0"/>
              <a:t>議会棟</a:t>
            </a:r>
            <a:r>
              <a:rPr lang="ja-JP" altLang="en-US" sz="1300" dirty="0" smtClean="0"/>
              <a:t>の建設は</a:t>
            </a:r>
            <a:r>
              <a:rPr lang="ja-JP" altLang="ja-JP" sz="1300" dirty="0" smtClean="0"/>
              <a:t>凍結</a:t>
            </a:r>
            <a:r>
              <a:rPr lang="ja-JP" altLang="ja-JP" sz="1300" dirty="0"/>
              <a:t>となった。</a:t>
            </a:r>
          </a:p>
          <a:p>
            <a:endParaRPr lang="en-US" altLang="ja-JP" sz="300" dirty="0"/>
          </a:p>
          <a:p>
            <a:r>
              <a:rPr lang="en-US" altLang="ja-JP" sz="1300" dirty="0" smtClean="0"/>
              <a:t> </a:t>
            </a:r>
            <a:r>
              <a:rPr lang="ja-JP" altLang="ja-JP" sz="1300" dirty="0" smtClean="0"/>
              <a:t>○</a:t>
            </a:r>
            <a:r>
              <a:rPr lang="en-US" altLang="ja-JP" sz="1300" dirty="0" smtClean="0"/>
              <a:t> </a:t>
            </a:r>
            <a:r>
              <a:rPr lang="ja-JP" altLang="ja-JP" sz="1300" dirty="0" smtClean="0"/>
              <a:t>その後</a:t>
            </a:r>
            <a:r>
              <a:rPr lang="ja-JP" altLang="ja-JP" sz="1300" dirty="0"/>
              <a:t>、長く低未利用の状態が</a:t>
            </a:r>
            <a:r>
              <a:rPr lang="ja-JP" altLang="ja-JP" sz="1300" dirty="0" smtClean="0"/>
              <a:t>続いて</a:t>
            </a:r>
            <a:r>
              <a:rPr lang="ja-JP" altLang="en-US" sz="1300" dirty="0" smtClean="0"/>
              <a:t>い</a:t>
            </a:r>
            <a:r>
              <a:rPr lang="ja-JP" altLang="ja-JP" sz="1300" dirty="0" smtClean="0"/>
              <a:t>た</a:t>
            </a:r>
            <a:r>
              <a:rPr lang="ja-JP" altLang="ja-JP" sz="1300" dirty="0"/>
              <a:t>が</a:t>
            </a:r>
            <a:r>
              <a:rPr lang="ja-JP" altLang="ja-JP" sz="1300" dirty="0" smtClean="0"/>
              <a:t>、</a:t>
            </a:r>
            <a:r>
              <a:rPr lang="ja-JP" altLang="en-US" sz="1300" dirty="0" smtClean="0"/>
              <a:t>森之宮</a:t>
            </a:r>
            <a:r>
              <a:rPr lang="ja-JP" altLang="en-US" sz="1300" dirty="0"/>
              <a:t>にある</a:t>
            </a:r>
            <a:r>
              <a:rPr lang="ja-JP" altLang="en-US" sz="1300" dirty="0" smtClean="0"/>
              <a:t>府立成人病センターの大手前</a:t>
            </a:r>
            <a:r>
              <a:rPr lang="ja-JP" altLang="ja-JP" sz="1300" dirty="0" smtClean="0"/>
              <a:t>移転を契機</a:t>
            </a:r>
            <a:r>
              <a:rPr lang="ja-JP" altLang="en-US" sz="1300" dirty="0" smtClean="0"/>
              <a:t>に</a:t>
            </a:r>
            <a:r>
              <a:rPr lang="ja-JP" altLang="ja-JP" sz="1300" dirty="0" smtClean="0"/>
              <a:t>まちづくり</a:t>
            </a:r>
            <a:r>
              <a:rPr lang="ja-JP" altLang="en-US" sz="1300" dirty="0" smtClean="0"/>
              <a:t>の</a:t>
            </a:r>
            <a:endParaRPr lang="en-US" altLang="ja-JP" sz="1300" dirty="0" smtClean="0"/>
          </a:p>
          <a:p>
            <a:r>
              <a:rPr lang="en-US" altLang="ja-JP" sz="1300" dirty="0"/>
              <a:t> </a:t>
            </a:r>
            <a:r>
              <a:rPr lang="en-US" altLang="ja-JP" sz="1300" dirty="0" smtClean="0"/>
              <a:t>    </a:t>
            </a:r>
            <a:r>
              <a:rPr lang="ja-JP" altLang="ja-JP" sz="1300" dirty="0" smtClean="0"/>
              <a:t>検討に着手</a:t>
            </a:r>
            <a:r>
              <a:rPr lang="ja-JP" altLang="en-US" sz="1300" dirty="0" smtClean="0"/>
              <a:t>し、</a:t>
            </a:r>
            <a:r>
              <a:rPr lang="ja-JP" altLang="ja-JP" sz="1300" dirty="0" smtClean="0"/>
              <a:t>平成</a:t>
            </a:r>
            <a:r>
              <a:rPr lang="ja-JP" altLang="ja-JP" sz="1300" dirty="0"/>
              <a:t>２３年</a:t>
            </a:r>
            <a:r>
              <a:rPr lang="ja-JP" altLang="ja-JP" sz="1300" dirty="0" smtClean="0"/>
              <a:t>２月</a:t>
            </a:r>
            <a:r>
              <a:rPr lang="ja-JP" altLang="ja-JP" sz="1300" dirty="0"/>
              <a:t>、「</a:t>
            </a:r>
            <a:r>
              <a:rPr lang="ja-JP" altLang="ja-JP" sz="1300" dirty="0" smtClean="0"/>
              <a:t>府立</a:t>
            </a:r>
            <a:r>
              <a:rPr lang="ja-JP" altLang="ja-JP" sz="1300" dirty="0"/>
              <a:t>成人病センターの移転を前提とした大手前・森之宮地区の土地利用基本</a:t>
            </a:r>
            <a:r>
              <a:rPr lang="ja-JP" altLang="ja-JP" sz="1300" dirty="0" smtClean="0"/>
              <a:t>計画</a:t>
            </a:r>
            <a:endParaRPr lang="en-US" altLang="ja-JP" sz="1300" dirty="0" smtClean="0"/>
          </a:p>
          <a:p>
            <a:r>
              <a:rPr lang="ja-JP" altLang="en-US" sz="1300" dirty="0"/>
              <a:t>　</a:t>
            </a:r>
            <a:r>
              <a:rPr lang="ja-JP" altLang="en-US" sz="1300" dirty="0" smtClean="0"/>
              <a:t>　（</a:t>
            </a:r>
            <a:r>
              <a:rPr lang="ja-JP" altLang="ja-JP" sz="1300" dirty="0" smtClean="0"/>
              <a:t>素案</a:t>
            </a:r>
            <a:r>
              <a:rPr lang="ja-JP" altLang="en-US" sz="1300" dirty="0"/>
              <a:t>）</a:t>
            </a:r>
            <a:r>
              <a:rPr lang="ja-JP" altLang="en-US" sz="1300" dirty="0" smtClean="0"/>
              <a:t>」</a:t>
            </a:r>
            <a:r>
              <a:rPr lang="ja-JP" altLang="ja-JP" sz="1300" dirty="0" smtClean="0"/>
              <a:t>を策定</a:t>
            </a:r>
            <a:r>
              <a:rPr lang="ja-JP" altLang="ja-JP" sz="1300" dirty="0"/>
              <a:t>し、</a:t>
            </a:r>
            <a:r>
              <a:rPr lang="ja-JP" altLang="ja-JP" sz="1300" dirty="0" smtClean="0"/>
              <a:t>土地利用</a:t>
            </a:r>
            <a:r>
              <a:rPr lang="ja-JP" altLang="ja-JP" sz="1300" dirty="0"/>
              <a:t>の</a:t>
            </a:r>
            <a:r>
              <a:rPr lang="ja-JP" altLang="ja-JP" sz="1300" dirty="0" smtClean="0"/>
              <a:t>基本方針</a:t>
            </a:r>
            <a:r>
              <a:rPr lang="ja-JP" altLang="ja-JP" sz="1300" dirty="0"/>
              <a:t>をとりまとめた。</a:t>
            </a:r>
          </a:p>
          <a:p>
            <a:endParaRPr lang="ja-JP" altLang="en-US" sz="1300" dirty="0">
              <a:solidFill>
                <a:prstClr val="black"/>
              </a:solidFill>
              <a:latin typeface="ＭＳ Ｐゴシック"/>
              <a:cs typeface="Meiryo UI" panose="020B0604030504040204" pitchFamily="50" charset="-128"/>
            </a:endParaRPr>
          </a:p>
          <a:p>
            <a:endParaRPr lang="en-US" altLang="ja-JP" sz="1300" dirty="0" smtClean="0">
              <a:solidFill>
                <a:prstClr val="black"/>
              </a:solidFill>
              <a:latin typeface="ＭＳ Ｐゴシック"/>
              <a:cs typeface="Meiryo UI" panose="020B0604030504040204" pitchFamily="50" charset="-128"/>
            </a:endParaRPr>
          </a:p>
          <a:p>
            <a:endParaRPr lang="en-US" altLang="ja-JP" sz="1300" dirty="0" smtClean="0">
              <a:solidFill>
                <a:prstClr val="black"/>
              </a:solidFill>
              <a:latin typeface="ＭＳ Ｐゴシック"/>
              <a:cs typeface="Meiryo UI" panose="020B0604030504040204" pitchFamily="50" charset="-128"/>
            </a:endParaRPr>
          </a:p>
          <a:p>
            <a:endParaRPr lang="en-US" altLang="ja-JP" sz="1300" dirty="0">
              <a:solidFill>
                <a:prstClr val="black"/>
              </a:solidFill>
              <a:latin typeface="ＭＳ Ｐゴシック"/>
              <a:cs typeface="Meiryo UI" panose="020B0604030504040204" pitchFamily="50" charset="-128"/>
            </a:endParaRPr>
          </a:p>
          <a:p>
            <a:endParaRPr lang="en-US" altLang="ja-JP" sz="1300" dirty="0" smtClean="0">
              <a:solidFill>
                <a:prstClr val="black"/>
              </a:solidFill>
              <a:latin typeface="ＭＳ Ｐゴシック"/>
              <a:cs typeface="Meiryo UI" panose="020B0604030504040204" pitchFamily="50" charset="-128"/>
            </a:endParaRPr>
          </a:p>
          <a:p>
            <a:endParaRPr lang="en-US" altLang="ja-JP" sz="1300" dirty="0">
              <a:solidFill>
                <a:prstClr val="black"/>
              </a:solidFill>
              <a:latin typeface="ＭＳ Ｐゴシック"/>
              <a:cs typeface="Meiryo UI" panose="020B0604030504040204" pitchFamily="50" charset="-128"/>
            </a:endParaRPr>
          </a:p>
          <a:p>
            <a:endParaRPr lang="en-US" altLang="ja-JP" sz="1300" dirty="0" smtClean="0">
              <a:solidFill>
                <a:prstClr val="black"/>
              </a:solidFill>
              <a:latin typeface="ＭＳ Ｐゴシック"/>
              <a:cs typeface="Meiryo UI" panose="020B0604030504040204" pitchFamily="50" charset="-128"/>
            </a:endParaRPr>
          </a:p>
          <a:p>
            <a:pPr lvl="0"/>
            <a:r>
              <a:rPr lang="ja-JP" altLang="ja-JP" sz="1400" b="1" dirty="0" smtClean="0">
                <a:solidFill>
                  <a:prstClr val="black"/>
                </a:solidFill>
              </a:rPr>
              <a:t>■</a:t>
            </a:r>
            <a:r>
              <a:rPr lang="en-US" altLang="ja-JP" sz="1400" b="1" dirty="0" smtClean="0">
                <a:solidFill>
                  <a:prstClr val="black"/>
                </a:solidFill>
              </a:rPr>
              <a:t> </a:t>
            </a:r>
            <a:r>
              <a:rPr lang="ja-JP" altLang="en-US" sz="1400" b="1" dirty="0" smtClean="0">
                <a:solidFill>
                  <a:prstClr val="black"/>
                </a:solidFill>
              </a:rPr>
              <a:t>現状</a:t>
            </a:r>
            <a:endParaRPr lang="en-US" altLang="ja-JP" sz="1400" b="1" dirty="0" smtClean="0">
              <a:solidFill>
                <a:prstClr val="black"/>
              </a:solidFill>
            </a:endParaRPr>
          </a:p>
          <a:p>
            <a:pPr lvl="0"/>
            <a:endParaRPr lang="ja-JP" altLang="ja-JP" sz="400" b="1" dirty="0">
              <a:solidFill>
                <a:prstClr val="black"/>
              </a:solidFill>
            </a:endParaRPr>
          </a:p>
          <a:p>
            <a:r>
              <a:rPr lang="en-US" altLang="ja-JP" sz="1300" dirty="0" smtClean="0">
                <a:latin typeface="+mn-ea"/>
              </a:rPr>
              <a:t> </a:t>
            </a:r>
            <a:r>
              <a:rPr lang="ja-JP" altLang="ja-JP" sz="1300" dirty="0" smtClean="0">
                <a:latin typeface="+mn-ea"/>
              </a:rPr>
              <a:t>○</a:t>
            </a:r>
            <a:r>
              <a:rPr lang="en-US" altLang="ja-JP" sz="1300" dirty="0" smtClean="0">
                <a:latin typeface="+mn-ea"/>
              </a:rPr>
              <a:t> </a:t>
            </a:r>
            <a:r>
              <a:rPr lang="ja-JP" altLang="ja-JP" sz="1300" dirty="0" smtClean="0">
                <a:latin typeface="+mn-ea"/>
              </a:rPr>
              <a:t>素案</a:t>
            </a:r>
            <a:r>
              <a:rPr lang="ja-JP" altLang="ja-JP" sz="1300" dirty="0">
                <a:latin typeface="+mn-ea"/>
              </a:rPr>
              <a:t>の</a:t>
            </a:r>
            <a:r>
              <a:rPr lang="ja-JP" altLang="ja-JP" sz="1300" dirty="0" smtClean="0">
                <a:latin typeface="+mn-ea"/>
              </a:rPr>
              <a:t>策定後</a:t>
            </a:r>
            <a:r>
              <a:rPr lang="ja-JP" altLang="en-US" sz="1300" dirty="0">
                <a:latin typeface="+mn-ea"/>
              </a:rPr>
              <a:t>、</a:t>
            </a:r>
            <a:r>
              <a:rPr lang="ja-JP" altLang="ja-JP" sz="1300" dirty="0" smtClean="0">
                <a:latin typeface="+mn-ea"/>
              </a:rPr>
              <a:t>公的</a:t>
            </a:r>
            <a:r>
              <a:rPr lang="ja-JP" altLang="ja-JP" sz="1300" dirty="0">
                <a:latin typeface="+mn-ea"/>
              </a:rPr>
              <a:t>な</a:t>
            </a:r>
            <a:r>
              <a:rPr lang="ja-JP" altLang="ja-JP" sz="1300" dirty="0" smtClean="0">
                <a:latin typeface="+mn-ea"/>
              </a:rPr>
              <a:t>施設</a:t>
            </a:r>
            <a:r>
              <a:rPr lang="ja-JP" altLang="en-US" sz="1300" dirty="0" smtClean="0">
                <a:latin typeface="+mn-ea"/>
              </a:rPr>
              <a:t>を中心として、</a:t>
            </a:r>
            <a:r>
              <a:rPr lang="ja-JP" altLang="ja-JP" sz="1300" dirty="0" smtClean="0">
                <a:latin typeface="+mn-ea"/>
              </a:rPr>
              <a:t>当地区</a:t>
            </a:r>
            <a:r>
              <a:rPr lang="ja-JP" altLang="ja-JP" sz="1300" dirty="0">
                <a:latin typeface="+mn-ea"/>
              </a:rPr>
              <a:t>の土地</a:t>
            </a:r>
            <a:r>
              <a:rPr lang="ja-JP" altLang="ja-JP" sz="1300" dirty="0" smtClean="0">
                <a:latin typeface="+mn-ea"/>
              </a:rPr>
              <a:t>利用</a:t>
            </a:r>
            <a:endParaRPr lang="en-US" altLang="ja-JP" sz="1300" dirty="0" smtClean="0">
              <a:latin typeface="+mn-ea"/>
            </a:endParaRPr>
          </a:p>
          <a:p>
            <a:r>
              <a:rPr lang="ja-JP" altLang="en-US" sz="1300" dirty="0">
                <a:latin typeface="+mn-ea"/>
              </a:rPr>
              <a:t>　</a:t>
            </a:r>
            <a:r>
              <a:rPr lang="ja-JP" altLang="en-US" sz="1300" dirty="0" smtClean="0">
                <a:latin typeface="+mn-ea"/>
              </a:rPr>
              <a:t>　</a:t>
            </a:r>
            <a:r>
              <a:rPr lang="ja-JP" altLang="ja-JP" sz="1300" dirty="0" smtClean="0">
                <a:latin typeface="+mn-ea"/>
              </a:rPr>
              <a:t>は</a:t>
            </a:r>
            <a:r>
              <a:rPr lang="ja-JP" altLang="ja-JP" sz="1300" dirty="0">
                <a:latin typeface="+mn-ea"/>
              </a:rPr>
              <a:t>一定</a:t>
            </a:r>
            <a:r>
              <a:rPr lang="ja-JP" altLang="ja-JP" sz="1300" dirty="0" smtClean="0">
                <a:latin typeface="+mn-ea"/>
              </a:rPr>
              <a:t>の</a:t>
            </a:r>
            <a:r>
              <a:rPr lang="ja-JP" altLang="en-US" sz="1300" dirty="0">
                <a:latin typeface="+mn-ea"/>
              </a:rPr>
              <a:t>進捗</a:t>
            </a:r>
            <a:r>
              <a:rPr lang="ja-JP" altLang="ja-JP" sz="1300" dirty="0" smtClean="0">
                <a:latin typeface="+mn-ea"/>
              </a:rPr>
              <a:t>を</a:t>
            </a:r>
            <a:r>
              <a:rPr lang="ja-JP" altLang="ja-JP" sz="1300" dirty="0">
                <a:latin typeface="+mn-ea"/>
              </a:rPr>
              <a:t>見ている。</a:t>
            </a:r>
          </a:p>
          <a:p>
            <a:r>
              <a:rPr lang="ja-JP" altLang="ja-JP" sz="1300" dirty="0">
                <a:latin typeface="+mn-ea"/>
              </a:rPr>
              <a:t>　</a:t>
            </a: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【10】</a:t>
            </a:r>
            <a:endParaRPr lang="ja-JP" altLang="en-US" sz="800" dirty="0" smtClean="0">
              <a:solidFill>
                <a:prstClr val="black"/>
              </a:solidFill>
              <a:latin typeface="ＭＳ ゴシック" panose="020B0609070205080204" pitchFamily="49" charset="-128"/>
              <a:ea typeface="ＭＳ ゴシック" panose="020B0609070205080204" pitchFamily="49" charset="-128"/>
            </a:endParaRPr>
          </a:p>
        </p:txBody>
      </p:sp>
      <p:sp>
        <p:nvSpPr>
          <p:cNvPr id="60" name="テキスト ボックス 59"/>
          <p:cNvSpPr txBox="1"/>
          <p:nvPr/>
        </p:nvSpPr>
        <p:spPr>
          <a:xfrm>
            <a:off x="467544" y="2005856"/>
            <a:ext cx="8208912" cy="1184959"/>
          </a:xfrm>
          <a:prstGeom prst="rect">
            <a:avLst/>
          </a:prstGeom>
          <a:solidFill>
            <a:schemeClr val="bg1"/>
          </a:solidFill>
          <a:ln w="25400">
            <a:noFill/>
          </a:ln>
        </p:spPr>
        <p:txBody>
          <a:bodyPr wrap="square" rtlCol="0" anchor="t" anchorCtr="0">
            <a:noAutofit/>
          </a:bodyPr>
          <a:lstStyle/>
          <a:p>
            <a:pPr>
              <a:lnSpc>
                <a:spcPts val="1100"/>
              </a:lnSpc>
            </a:pPr>
            <a:r>
              <a:rPr lang="ja-JP" altLang="en-US" sz="1100" b="1" dirty="0" smtClean="0">
                <a:latin typeface="ＭＳ ゴシック" panose="020B0609070205080204" pitchFamily="49" charset="-128"/>
                <a:ea typeface="ＭＳ ゴシック" panose="020B0609070205080204" pitchFamily="49" charset="-128"/>
              </a:rPr>
              <a:t>◆「</a:t>
            </a:r>
            <a:r>
              <a:rPr lang="ja-JP" altLang="en-US" sz="1100" b="1" dirty="0">
                <a:latin typeface="ＭＳ ゴシック" panose="020B0609070205080204" pitchFamily="49" charset="-128"/>
                <a:ea typeface="ＭＳ ゴシック" panose="020B0609070205080204" pitchFamily="49" charset="-128"/>
              </a:rPr>
              <a:t>府立成人病センターの移転を前提とした大手前・森之宮地区の土地利用基本計画（素案）</a:t>
            </a:r>
            <a:r>
              <a:rPr lang="ja-JP" altLang="en-US" sz="1100" b="1" dirty="0" smtClean="0">
                <a:latin typeface="ＭＳ ゴシック" panose="020B0609070205080204" pitchFamily="49" charset="-128"/>
                <a:ea typeface="ＭＳ ゴシック" panose="020B0609070205080204" pitchFamily="49" charset="-128"/>
              </a:rPr>
              <a:t>」の概要</a:t>
            </a:r>
            <a:endParaRPr kumimoji="1" lang="en-US" altLang="ja-JP" sz="1100" b="1" dirty="0" smtClean="0">
              <a:latin typeface="ＭＳ ゴシック" panose="020B0609070205080204" pitchFamily="49" charset="-128"/>
              <a:ea typeface="ＭＳ ゴシック" panose="020B0609070205080204" pitchFamily="49" charset="-128"/>
            </a:endParaRPr>
          </a:p>
          <a:p>
            <a:pPr>
              <a:lnSpc>
                <a:spcPts val="1100"/>
              </a:lnSpc>
            </a:pPr>
            <a:r>
              <a:rPr lang="ja-JP" altLang="en-US" sz="1050" dirty="0" smtClean="0">
                <a:latin typeface="ＭＳ ゴシック" panose="020B0609070205080204" pitchFamily="49" charset="-128"/>
                <a:ea typeface="ＭＳ ゴシック" panose="020B0609070205080204" pitchFamily="49" charset="-128"/>
              </a:rPr>
              <a:t> ➢策定時期：平成２３年２月</a:t>
            </a:r>
            <a:endParaRPr lang="en-US" altLang="ja-JP" sz="1050" dirty="0" smtClean="0">
              <a:latin typeface="ＭＳ ゴシック" panose="020B0609070205080204" pitchFamily="49" charset="-128"/>
              <a:ea typeface="ＭＳ ゴシック" panose="020B0609070205080204" pitchFamily="49" charset="-128"/>
            </a:endParaRPr>
          </a:p>
          <a:p>
            <a:pPr>
              <a:lnSpc>
                <a:spcPts val="1100"/>
              </a:lnSpc>
            </a:pPr>
            <a:r>
              <a:rPr lang="ja-JP" altLang="en-US" sz="1050" dirty="0">
                <a:latin typeface="ＭＳ ゴシック" panose="020B0609070205080204" pitchFamily="49" charset="-128"/>
                <a:ea typeface="ＭＳ ゴシック" panose="020B0609070205080204" pitchFamily="49" charset="-128"/>
              </a:rPr>
              <a:t> ➢</a:t>
            </a:r>
            <a:r>
              <a:rPr lang="ja-JP" altLang="en-US" sz="1050" dirty="0" smtClean="0">
                <a:latin typeface="ＭＳ ゴシック" panose="020B0609070205080204" pitchFamily="49" charset="-128"/>
                <a:ea typeface="ＭＳ ゴシック" panose="020B0609070205080204" pitchFamily="49" charset="-128"/>
              </a:rPr>
              <a:t>位置付け：計画は、まちづくりの基本コンセプトや新たな機能導入の可能性等を示すキックオフプラン</a:t>
            </a:r>
            <a:endParaRPr lang="en-US" altLang="ja-JP" sz="1050" dirty="0" smtClean="0">
              <a:latin typeface="ＭＳ ゴシック" panose="020B0609070205080204" pitchFamily="49" charset="-128"/>
              <a:ea typeface="ＭＳ ゴシック" panose="020B0609070205080204" pitchFamily="49" charset="-128"/>
            </a:endParaRPr>
          </a:p>
          <a:p>
            <a:pPr>
              <a:lnSpc>
                <a:spcPts val="1100"/>
              </a:lnSpc>
            </a:pPr>
            <a:r>
              <a:rPr lang="ja-JP" altLang="en-US" sz="1050" dirty="0" smtClean="0">
                <a:latin typeface="ＭＳ ゴシック" panose="020B0609070205080204" pitchFamily="49" charset="-128"/>
                <a:ea typeface="ＭＳ ゴシック" panose="020B0609070205080204" pitchFamily="49" charset="-128"/>
              </a:rPr>
              <a:t>　　 　　　　今後の社会経済環境や周辺地区の整備の進展等に柔軟に対応</a:t>
            </a:r>
            <a:endParaRPr lang="en-US" altLang="ja-JP" sz="1050" dirty="0" smtClean="0">
              <a:latin typeface="ＭＳ ゴシック" panose="020B0609070205080204" pitchFamily="49" charset="-128"/>
              <a:ea typeface="ＭＳ ゴシック" panose="020B0609070205080204" pitchFamily="49" charset="-128"/>
            </a:endParaRPr>
          </a:p>
          <a:p>
            <a:pPr>
              <a:lnSpc>
                <a:spcPts val="1100"/>
              </a:lnSpc>
            </a:pPr>
            <a:r>
              <a:rPr lang="en-US" altLang="ja-JP" sz="1050" dirty="0" smtClean="0">
                <a:latin typeface="ＭＳ ゴシック" panose="020B0609070205080204" pitchFamily="49" charset="-128"/>
                <a:ea typeface="ＭＳ ゴシック" panose="020B0609070205080204" pitchFamily="49" charset="-128"/>
              </a:rPr>
              <a:t>《</a:t>
            </a:r>
            <a:r>
              <a:rPr lang="ja-JP" altLang="en-US" sz="1050" dirty="0" smtClean="0">
                <a:latin typeface="ＭＳ ゴシック" panose="020B0609070205080204" pitchFamily="49" charset="-128"/>
                <a:ea typeface="ＭＳ ゴシック" panose="020B0609070205080204" pitchFamily="49" charset="-128"/>
              </a:rPr>
              <a:t>大手前地区</a:t>
            </a:r>
            <a:r>
              <a:rPr lang="en-US" altLang="ja-JP" sz="1050" dirty="0" smtClean="0">
                <a:latin typeface="ＭＳ ゴシック" panose="020B0609070205080204" pitchFamily="49" charset="-128"/>
                <a:ea typeface="ＭＳ ゴシック" panose="020B0609070205080204" pitchFamily="49" charset="-128"/>
              </a:rPr>
              <a:t>》</a:t>
            </a:r>
          </a:p>
          <a:p>
            <a:pPr>
              <a:lnSpc>
                <a:spcPts val="1100"/>
              </a:lnSpc>
            </a:pPr>
            <a:r>
              <a:rPr lang="ja-JP" altLang="en-US" sz="1050" dirty="0">
                <a:latin typeface="ＭＳ ゴシック" panose="020B0609070205080204" pitchFamily="49" charset="-128"/>
                <a:ea typeface="ＭＳ ゴシック" panose="020B0609070205080204" pitchFamily="49" charset="-128"/>
              </a:rPr>
              <a:t> ➢</a:t>
            </a:r>
            <a:r>
              <a:rPr lang="ja-JP" altLang="en-US" sz="1050" dirty="0" smtClean="0">
                <a:latin typeface="ＭＳ ゴシック" panose="020B0609070205080204" pitchFamily="49" charset="-128"/>
                <a:ea typeface="ＭＳ ゴシック" panose="020B0609070205080204" pitchFamily="49" charset="-128"/>
              </a:rPr>
              <a:t>コンセプト</a:t>
            </a:r>
            <a:r>
              <a:rPr kumimoji="1" lang="ja-JP" altLang="en-US" sz="1050" dirty="0" smtClean="0">
                <a:latin typeface="ＭＳ ゴシック" panose="020B0609070205080204" pitchFamily="49" charset="-128"/>
                <a:ea typeface="ＭＳ ゴシック" panose="020B0609070205080204" pitchFamily="49" charset="-128"/>
              </a:rPr>
              <a:t>　「先進医療とにぎわいが複合するまちづくり」</a:t>
            </a:r>
            <a:endParaRPr kumimoji="1" lang="en-US" altLang="ja-JP" sz="1050" dirty="0" smtClean="0">
              <a:latin typeface="ＭＳ ゴシック" panose="020B0609070205080204" pitchFamily="49" charset="-128"/>
              <a:ea typeface="ＭＳ ゴシック" panose="020B0609070205080204" pitchFamily="49" charset="-128"/>
            </a:endParaRPr>
          </a:p>
          <a:p>
            <a:pPr>
              <a:lnSpc>
                <a:spcPts val="1100"/>
              </a:lnSpc>
            </a:pPr>
            <a:r>
              <a:rPr lang="ja-JP" altLang="en-US" sz="1050" dirty="0" smtClean="0">
                <a:latin typeface="ＭＳ ゴシック" panose="020B0609070205080204" pitchFamily="49" charset="-128"/>
                <a:ea typeface="ＭＳ ゴシック" panose="020B0609070205080204" pitchFamily="49" charset="-128"/>
              </a:rPr>
              <a:t> ➢導入機能　　 府立成人病センター、広場、宿泊・滞在、医療サポート、メディア・情報発信、</a:t>
            </a:r>
            <a:r>
              <a:rPr kumimoji="1" lang="ja-JP" altLang="en-US" sz="1050" dirty="0" smtClean="0">
                <a:latin typeface="ＭＳ ゴシック" panose="020B0609070205080204" pitchFamily="49" charset="-128"/>
                <a:ea typeface="ＭＳ ゴシック" panose="020B0609070205080204" pitchFamily="49" charset="-128"/>
              </a:rPr>
              <a:t>文化発信・文化集客、</a:t>
            </a:r>
            <a:endParaRPr lang="en-US" altLang="ja-JP" sz="1050" dirty="0">
              <a:latin typeface="ＭＳ ゴシック" panose="020B0609070205080204" pitchFamily="49" charset="-128"/>
              <a:ea typeface="ＭＳ ゴシック" panose="020B0609070205080204" pitchFamily="49" charset="-128"/>
            </a:endParaRPr>
          </a:p>
          <a:p>
            <a:pPr>
              <a:lnSpc>
                <a:spcPts val="1100"/>
              </a:lnSpc>
            </a:pPr>
            <a:r>
              <a:rPr kumimoji="1" lang="ja-JP" altLang="en-US" sz="1050" dirty="0" smtClean="0">
                <a:latin typeface="ＭＳ ゴシック" panose="020B0609070205080204" pitchFamily="49" charset="-128"/>
                <a:ea typeface="ＭＳ ゴシック" panose="020B0609070205080204" pitchFamily="49" charset="-128"/>
              </a:rPr>
              <a:t>　　　　　　　　商業・サービス、交通ターミナル</a:t>
            </a:r>
          </a:p>
        </p:txBody>
      </p:sp>
      <p:sp>
        <p:nvSpPr>
          <p:cNvPr id="199" name="テキスト ボックス 198"/>
          <p:cNvSpPr txBox="1"/>
          <p:nvPr/>
        </p:nvSpPr>
        <p:spPr>
          <a:xfrm>
            <a:off x="279652" y="277664"/>
            <a:ext cx="8490356" cy="349702"/>
          </a:xfrm>
          <a:prstGeom prst="rect">
            <a:avLst/>
          </a:prstGeom>
          <a:solidFill>
            <a:schemeClr val="tx2"/>
          </a:solidFill>
          <a:ln w="25400">
            <a:solidFill>
              <a:schemeClr val="tx1"/>
            </a:solidFill>
          </a:ln>
        </p:spPr>
        <p:txBody>
          <a:bodyPr wrap="square" tIns="36000" bIns="36000" rtlCol="0">
            <a:spAutoFit/>
          </a:bodyPr>
          <a:lstStyle/>
          <a:p>
            <a:pPr lvl="0"/>
            <a:r>
              <a:rPr lang="ja-JP" altLang="en-US" b="1" dirty="0" smtClean="0">
                <a:solidFill>
                  <a:schemeClr val="bg1"/>
                </a:solidFill>
                <a:latin typeface="ＭＳ Ｐゴシック"/>
                <a:cs typeface="Meiryo UI" panose="020B0604030504040204" pitchFamily="50" charset="-128"/>
              </a:rPr>
              <a:t>①大手前</a:t>
            </a:r>
            <a:r>
              <a:rPr lang="ja-JP" altLang="en-US" b="1" dirty="0">
                <a:solidFill>
                  <a:schemeClr val="bg1"/>
                </a:solidFill>
                <a:latin typeface="ＭＳ Ｐゴシック"/>
                <a:cs typeface="Meiryo UI" panose="020B0604030504040204" pitchFamily="50" charset="-128"/>
              </a:rPr>
              <a:t>地区</a:t>
            </a:r>
            <a:r>
              <a:rPr lang="ja-JP" altLang="en-US" b="1" dirty="0" smtClean="0">
                <a:solidFill>
                  <a:schemeClr val="bg1"/>
                </a:solidFill>
                <a:latin typeface="ＭＳ Ｐゴシック"/>
                <a:cs typeface="Meiryo UI" panose="020B0604030504040204" pitchFamily="50" charset="-128"/>
              </a:rPr>
              <a:t>の土地利用について</a:t>
            </a:r>
            <a:endParaRPr lang="en-US" altLang="ja-JP" b="1" dirty="0">
              <a:solidFill>
                <a:schemeClr val="bg1"/>
              </a:solidFill>
              <a:latin typeface="ＭＳ Ｐゴシック"/>
              <a:cs typeface="Meiryo UI" panose="020B0604030504040204" pitchFamily="50" charset="-128"/>
            </a:endParaRPr>
          </a:p>
        </p:txBody>
      </p:sp>
      <p:sp>
        <p:nvSpPr>
          <p:cNvPr id="4" name="テキスト ボックス 3"/>
          <p:cNvSpPr txBox="1"/>
          <p:nvPr/>
        </p:nvSpPr>
        <p:spPr>
          <a:xfrm>
            <a:off x="5626596" y="6370678"/>
            <a:ext cx="2255888" cy="301804"/>
          </a:xfrm>
          <a:prstGeom prst="rect">
            <a:avLst/>
          </a:prstGeom>
          <a:noFill/>
          <a:ln w="25400">
            <a:noFill/>
          </a:ln>
        </p:spPr>
        <p:txBody>
          <a:bodyPr wrap="square" rtlCol="0" anchor="ctr" anchorCtr="0">
            <a:noAutofit/>
          </a:bodyPr>
          <a:lstStyle/>
          <a:p>
            <a:r>
              <a:rPr kumimoji="1" lang="ja-JP" altLang="en-US" sz="1100" b="1" dirty="0" smtClean="0">
                <a:latin typeface="ＭＳ ゴシック" panose="020B0609070205080204" pitchFamily="49" charset="-128"/>
                <a:ea typeface="ＭＳ ゴシック" panose="020B0609070205080204" pitchFamily="49" charset="-128"/>
              </a:rPr>
              <a:t>「施設配置の一例」図　</a:t>
            </a:r>
            <a:endParaRPr kumimoji="1" lang="en-US" altLang="ja-JP" sz="1100" b="1" dirty="0" smtClean="0">
              <a:latin typeface="ＭＳ ゴシック" panose="020B0609070205080204" pitchFamily="49" charset="-128"/>
              <a:ea typeface="ＭＳ ゴシック" panose="020B0609070205080204" pitchFamily="49" charset="-128"/>
            </a:endParaRPr>
          </a:p>
          <a:p>
            <a:r>
              <a:rPr kumimoji="1" lang="en-US" altLang="ja-JP" sz="800" b="1" dirty="0" smtClean="0">
                <a:latin typeface="ＭＳ ゴシック" panose="020B0609070205080204" pitchFamily="49" charset="-128"/>
                <a:ea typeface="ＭＳ ゴシック" panose="020B0609070205080204" pitchFamily="49" charset="-128"/>
              </a:rPr>
              <a:t>(</a:t>
            </a:r>
            <a:r>
              <a:rPr lang="zh-TW" altLang="en-US" sz="800" b="1" dirty="0" smtClean="0">
                <a:latin typeface="ＭＳ ゴシック" panose="020B0609070205080204" pitchFamily="49" charset="-128"/>
                <a:ea typeface="ＭＳ ゴシック" panose="020B0609070205080204" pitchFamily="49" charset="-128"/>
              </a:rPr>
              <a:t>平成</a:t>
            </a:r>
            <a:r>
              <a:rPr lang="en-US" altLang="zh-TW" sz="800" b="1" dirty="0">
                <a:latin typeface="ＭＳ ゴシック" panose="020B0609070205080204" pitchFamily="49" charset="-128"/>
                <a:ea typeface="ＭＳ ゴシック" panose="020B0609070205080204" pitchFamily="49" charset="-128"/>
              </a:rPr>
              <a:t>25</a:t>
            </a:r>
            <a:r>
              <a:rPr lang="zh-TW" altLang="en-US" sz="800" b="1" dirty="0">
                <a:latin typeface="ＭＳ ゴシック" panose="020B0609070205080204" pitchFamily="49" charset="-128"/>
                <a:ea typeface="ＭＳ ゴシック" panose="020B0609070205080204" pitchFamily="49" charset="-128"/>
              </a:rPr>
              <a:t>年</a:t>
            </a:r>
            <a:r>
              <a:rPr lang="en-US" altLang="zh-TW" sz="800" b="1" dirty="0">
                <a:latin typeface="ＭＳ ゴシック" panose="020B0609070205080204" pitchFamily="49" charset="-128"/>
                <a:ea typeface="ＭＳ ゴシック" panose="020B0609070205080204" pitchFamily="49" charset="-128"/>
              </a:rPr>
              <a:t>1</a:t>
            </a:r>
            <a:r>
              <a:rPr lang="zh-TW" altLang="en-US" sz="800" b="1" dirty="0">
                <a:latin typeface="ＭＳ ゴシック" panose="020B0609070205080204" pitchFamily="49" charset="-128"/>
                <a:ea typeface="ＭＳ ゴシック" panose="020B0609070205080204" pitchFamily="49" charset="-128"/>
              </a:rPr>
              <a:t>月</a:t>
            </a:r>
            <a:r>
              <a:rPr lang="en-US" altLang="zh-TW" sz="800" b="1" dirty="0" smtClean="0">
                <a:latin typeface="ＭＳ ゴシック" panose="020B0609070205080204" pitchFamily="49" charset="-128"/>
                <a:ea typeface="ＭＳ ゴシック" panose="020B0609070205080204" pitchFamily="49" charset="-128"/>
              </a:rPr>
              <a:t>25</a:t>
            </a:r>
            <a:r>
              <a:rPr lang="zh-TW" altLang="en-US" sz="800" b="1" dirty="0" smtClean="0">
                <a:latin typeface="ＭＳ ゴシック" panose="020B0609070205080204" pitchFamily="49" charset="-128"/>
                <a:ea typeface="ＭＳ ゴシック" panose="020B0609070205080204" pitchFamily="49" charset="-128"/>
              </a:rPr>
              <a:t>日</a:t>
            </a:r>
            <a:r>
              <a:rPr lang="ja-JP" altLang="en-US" sz="800" b="1" dirty="0" smtClean="0">
                <a:latin typeface="ＭＳ ゴシック" panose="020B0609070205080204" pitchFamily="49" charset="-128"/>
                <a:ea typeface="ＭＳ ゴシック" panose="020B0609070205080204" pitchFamily="49" charset="-128"/>
              </a:rPr>
              <a:t>府</a:t>
            </a:r>
            <a:r>
              <a:rPr lang="zh-TW" altLang="en-US" sz="800" b="1" dirty="0" smtClean="0">
                <a:latin typeface="ＭＳ ゴシック" panose="020B0609070205080204" pitchFamily="49" charset="-128"/>
                <a:ea typeface="ＭＳ ゴシック" panose="020B0609070205080204" pitchFamily="49" charset="-128"/>
              </a:rPr>
              <a:t>戦略</a:t>
            </a:r>
            <a:r>
              <a:rPr lang="zh-TW" altLang="en-US" sz="800" b="1" dirty="0">
                <a:latin typeface="ＭＳ ゴシック" panose="020B0609070205080204" pitchFamily="49" charset="-128"/>
                <a:ea typeface="ＭＳ ゴシック" panose="020B0609070205080204" pitchFamily="49" charset="-128"/>
              </a:rPr>
              <a:t>本部会議</a:t>
            </a:r>
            <a:r>
              <a:rPr lang="zh-TW" altLang="en-US" sz="800" b="1" dirty="0" smtClean="0">
                <a:latin typeface="ＭＳ ゴシック" panose="020B0609070205080204" pitchFamily="49" charset="-128"/>
                <a:ea typeface="ＭＳ ゴシック" panose="020B0609070205080204" pitchFamily="49" charset="-128"/>
              </a:rPr>
              <a:t>資料</a:t>
            </a:r>
            <a:r>
              <a:rPr lang="ja-JP" altLang="en-US" sz="800" b="1" dirty="0" smtClean="0">
                <a:latin typeface="ＭＳ ゴシック" panose="020B0609070205080204" pitchFamily="49" charset="-128"/>
                <a:ea typeface="ＭＳ ゴシック" panose="020B0609070205080204" pitchFamily="49" charset="-128"/>
              </a:rPr>
              <a:t>）</a:t>
            </a:r>
            <a:endParaRPr kumimoji="1" lang="ja-JP" altLang="en-US" sz="800" b="1" dirty="0" smtClean="0">
              <a:latin typeface="ＭＳ ゴシック" panose="020B0609070205080204" pitchFamily="49" charset="-128"/>
              <a:ea typeface="ＭＳ ゴシック" panose="020B0609070205080204" pitchFamily="49" charset="-128"/>
            </a:endParaRPr>
          </a:p>
        </p:txBody>
      </p:sp>
      <p:pic>
        <p:nvPicPr>
          <p:cNvPr id="4098" name="Picture 2" descr="D:\YanoYa\Desktop\P12施設配置の一例図.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391" y="3269569"/>
            <a:ext cx="3830953" cy="3076422"/>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467544" y="4085909"/>
            <a:ext cx="4104456" cy="2223411"/>
            <a:chOff x="467544" y="4085909"/>
            <a:chExt cx="4104456" cy="2223411"/>
          </a:xfrm>
        </p:grpSpPr>
        <p:sp>
          <p:nvSpPr>
            <p:cNvPr id="9" name="テキスト ボックス 8"/>
            <p:cNvSpPr txBox="1"/>
            <p:nvPr/>
          </p:nvSpPr>
          <p:spPr>
            <a:xfrm>
              <a:off x="467544" y="4085909"/>
              <a:ext cx="4104456" cy="2223411"/>
            </a:xfrm>
            <a:prstGeom prst="rect">
              <a:avLst/>
            </a:prstGeom>
            <a:solidFill>
              <a:schemeClr val="bg1"/>
            </a:solidFill>
            <a:ln w="25400">
              <a:noFill/>
            </a:ln>
          </p:spPr>
          <p:txBody>
            <a:bodyPr wrap="square" rtlCol="0" anchor="t" anchorCtr="0">
              <a:noAutofit/>
            </a:bodyPr>
            <a:lstStyle/>
            <a:p>
              <a:pPr>
                <a:lnSpc>
                  <a:spcPts val="1100"/>
                </a:lnSpc>
              </a:pPr>
              <a:r>
                <a:rPr lang="ja-JP" altLang="en-US" sz="1100" b="1" dirty="0" smtClean="0">
                  <a:latin typeface="ＭＳ ゴシック" panose="020B0609070205080204" pitchFamily="49" charset="-128"/>
                  <a:ea typeface="ＭＳ ゴシック" panose="020B0609070205080204" pitchFamily="49" charset="-128"/>
                </a:rPr>
                <a:t>◆施設整備の進捗状況</a:t>
              </a:r>
              <a:endParaRPr lang="en-US" altLang="ja-JP" sz="1100" b="1" dirty="0" smtClean="0">
                <a:latin typeface="ＭＳ ゴシック" panose="020B0609070205080204" pitchFamily="49" charset="-128"/>
                <a:ea typeface="ＭＳ ゴシック" panose="020B0609070205080204" pitchFamily="49" charset="-128"/>
              </a:endParaRPr>
            </a:p>
            <a:p>
              <a:pPr>
                <a:lnSpc>
                  <a:spcPts val="1100"/>
                </a:lnSpc>
              </a:pPr>
              <a:r>
                <a:rPr lang="ja-JP" altLang="en-US" sz="1050" dirty="0">
                  <a:latin typeface="+mn-ea"/>
                </a:rPr>
                <a:t>　</a:t>
              </a:r>
              <a:r>
                <a:rPr lang="ja-JP" altLang="en-US" sz="1050" dirty="0" smtClean="0">
                  <a:latin typeface="+mn-ea"/>
                </a:rPr>
                <a:t>➢</a:t>
              </a:r>
              <a:r>
                <a:rPr lang="ja-JP" altLang="ja-JP" sz="1050" dirty="0" smtClean="0">
                  <a:latin typeface="+mn-ea"/>
                </a:rPr>
                <a:t>府庁</a:t>
              </a:r>
              <a:r>
                <a:rPr lang="ja-JP" altLang="ja-JP" sz="1050" dirty="0">
                  <a:latin typeface="+mn-ea"/>
                </a:rPr>
                <a:t>本館の耐震改修工事等の進捗</a:t>
              </a:r>
              <a:endParaRPr lang="en-US" altLang="ja-JP" sz="1050" dirty="0">
                <a:latin typeface="+mn-ea"/>
              </a:endParaRPr>
            </a:p>
            <a:p>
              <a:r>
                <a:rPr lang="ja-JP" altLang="en-US" sz="1050" dirty="0">
                  <a:latin typeface="+mn-ea"/>
                </a:rPr>
                <a:t>　　　</a:t>
              </a:r>
              <a:r>
                <a:rPr lang="ja-JP" altLang="ja-JP" sz="1050" dirty="0">
                  <a:latin typeface="+mn-ea"/>
                </a:rPr>
                <a:t>（平成２８年度竣工予定）</a:t>
              </a:r>
            </a:p>
            <a:p>
              <a:r>
                <a:rPr lang="ja-JP" altLang="en-US" sz="1050" dirty="0">
                  <a:latin typeface="+mn-ea"/>
                </a:rPr>
                <a:t>　➢</a:t>
              </a:r>
              <a:r>
                <a:rPr lang="ja-JP" altLang="ja-JP" sz="1050" dirty="0" smtClean="0">
                  <a:latin typeface="+mn-ea"/>
                </a:rPr>
                <a:t>府立</a:t>
              </a:r>
              <a:r>
                <a:rPr lang="ja-JP" altLang="ja-JP" sz="1050" dirty="0">
                  <a:latin typeface="+mn-ea"/>
                </a:rPr>
                <a:t>成人病センターの建設</a:t>
              </a:r>
              <a:endParaRPr lang="en-US" altLang="ja-JP" sz="1050" dirty="0">
                <a:latin typeface="+mn-ea"/>
              </a:endParaRPr>
            </a:p>
            <a:p>
              <a:r>
                <a:rPr lang="ja-JP" altLang="en-US" sz="1050" dirty="0">
                  <a:latin typeface="+mn-ea"/>
                </a:rPr>
                <a:t>　　　</a:t>
              </a:r>
              <a:r>
                <a:rPr lang="ja-JP" altLang="ja-JP" sz="1050" dirty="0">
                  <a:latin typeface="+mn-ea"/>
                </a:rPr>
                <a:t>（平成</a:t>
              </a:r>
              <a:r>
                <a:rPr lang="ja-JP" altLang="ja-JP" sz="1050" dirty="0" smtClean="0">
                  <a:latin typeface="+mn-ea"/>
                </a:rPr>
                <a:t>２８年度</a:t>
              </a:r>
              <a:r>
                <a:rPr lang="ja-JP" altLang="en-US" sz="1050" dirty="0" smtClean="0">
                  <a:latin typeface="+mn-ea"/>
                </a:rPr>
                <a:t>「大阪国際がんセンター」として開業</a:t>
              </a:r>
              <a:r>
                <a:rPr lang="ja-JP" altLang="ja-JP" sz="1050" dirty="0" smtClean="0">
                  <a:latin typeface="+mn-ea"/>
                </a:rPr>
                <a:t>予定</a:t>
              </a:r>
              <a:r>
                <a:rPr lang="ja-JP" altLang="ja-JP" sz="1050" dirty="0">
                  <a:latin typeface="+mn-ea"/>
                </a:rPr>
                <a:t>）</a:t>
              </a:r>
            </a:p>
            <a:p>
              <a:r>
                <a:rPr lang="ja-JP" altLang="en-US" sz="1050" dirty="0">
                  <a:latin typeface="+mn-ea"/>
                </a:rPr>
                <a:t>　➢</a:t>
              </a:r>
              <a:r>
                <a:rPr lang="ja-JP" altLang="ja-JP" sz="1050" dirty="0" smtClean="0">
                  <a:latin typeface="+mn-ea"/>
                </a:rPr>
                <a:t>立体</a:t>
              </a:r>
              <a:r>
                <a:rPr lang="ja-JP" altLang="ja-JP" sz="1050" dirty="0">
                  <a:latin typeface="+mn-ea"/>
                </a:rPr>
                <a:t>駐車場</a:t>
              </a:r>
              <a:r>
                <a:rPr lang="ja-JP" altLang="ja-JP" sz="1050" spc="-150" dirty="0">
                  <a:latin typeface="+mn-ea"/>
                </a:rPr>
                <a:t>（府警本部・成人病センター）</a:t>
              </a:r>
              <a:r>
                <a:rPr lang="ja-JP" altLang="ja-JP" sz="1050" dirty="0">
                  <a:latin typeface="+mn-ea"/>
                </a:rPr>
                <a:t>の建設</a:t>
              </a:r>
              <a:endParaRPr lang="en-US" altLang="ja-JP" sz="1050" dirty="0">
                <a:latin typeface="+mn-ea"/>
              </a:endParaRPr>
            </a:p>
            <a:p>
              <a:r>
                <a:rPr lang="ja-JP" altLang="en-US" sz="1050" dirty="0">
                  <a:latin typeface="+mn-ea"/>
                </a:rPr>
                <a:t>　　　</a:t>
              </a:r>
              <a:r>
                <a:rPr lang="ja-JP" altLang="ja-JP" sz="1050" dirty="0">
                  <a:latin typeface="+mn-ea"/>
                </a:rPr>
                <a:t>（平成２７年度完成）</a:t>
              </a:r>
              <a:endParaRPr lang="en-US" altLang="ja-JP" sz="1050" dirty="0">
                <a:latin typeface="+mn-ea"/>
              </a:endParaRPr>
            </a:p>
            <a:p>
              <a:pPr marL="88900" indent="-88900"/>
              <a:r>
                <a:rPr lang="ja-JP" altLang="en-US" sz="1050" dirty="0">
                  <a:latin typeface="+mn-ea"/>
                </a:rPr>
                <a:t>　➢</a:t>
              </a:r>
              <a:r>
                <a:rPr lang="ja-JP" altLang="ja-JP" sz="1050" dirty="0" smtClean="0">
                  <a:latin typeface="+mn-ea"/>
                </a:rPr>
                <a:t>重粒子</a:t>
              </a:r>
              <a:r>
                <a:rPr lang="ja-JP" altLang="ja-JP" sz="1050" dirty="0">
                  <a:latin typeface="+mn-ea"/>
                </a:rPr>
                <a:t>がん治療施設の建設</a:t>
              </a:r>
              <a:endParaRPr lang="en-US" altLang="ja-JP" sz="1050" dirty="0">
                <a:latin typeface="+mn-ea"/>
              </a:endParaRPr>
            </a:p>
            <a:p>
              <a:pPr marL="88900" indent="-88900"/>
              <a:r>
                <a:rPr lang="ja-JP" altLang="en-US" sz="1050" dirty="0">
                  <a:latin typeface="+mn-ea"/>
                </a:rPr>
                <a:t>　　　</a:t>
              </a:r>
              <a:r>
                <a:rPr lang="ja-JP" altLang="ja-JP" sz="1050" dirty="0">
                  <a:latin typeface="+mn-ea"/>
                </a:rPr>
                <a:t>（平成２９年度完成予定）</a:t>
              </a:r>
              <a:endParaRPr lang="en-US" altLang="ja-JP" sz="1050" dirty="0">
                <a:latin typeface="+mn-ea"/>
              </a:endParaRPr>
            </a:p>
            <a:p>
              <a:r>
                <a:rPr lang="ja-JP" altLang="en-US" sz="1050" dirty="0">
                  <a:latin typeface="+mn-ea"/>
                </a:rPr>
                <a:t>　➢</a:t>
              </a:r>
              <a:r>
                <a:rPr lang="ja-JP" altLang="en-US" sz="1050" dirty="0" smtClean="0">
                  <a:latin typeface="+mn-ea"/>
                </a:rPr>
                <a:t>国</a:t>
              </a:r>
              <a:r>
                <a:rPr lang="ja-JP" altLang="en-US" sz="1050" dirty="0">
                  <a:latin typeface="+mn-ea"/>
                </a:rPr>
                <a:t>の</a:t>
              </a:r>
              <a:r>
                <a:rPr lang="ja-JP" altLang="ja-JP" sz="1050" dirty="0">
                  <a:latin typeface="+mn-ea"/>
                </a:rPr>
                <a:t>大阪第６合同庁舎</a:t>
              </a:r>
              <a:r>
                <a:rPr lang="ja-JP" altLang="en-US" sz="1050" dirty="0">
                  <a:latin typeface="+mn-ea"/>
                </a:rPr>
                <a:t>建設計画の具体化</a:t>
              </a:r>
              <a:endParaRPr lang="en-US" altLang="ja-JP" sz="1050" dirty="0">
                <a:latin typeface="+mn-ea"/>
              </a:endParaRPr>
            </a:p>
            <a:p>
              <a:r>
                <a:rPr lang="ja-JP" altLang="en-US" sz="1050" dirty="0">
                  <a:latin typeface="+mn-ea"/>
                </a:rPr>
                <a:t>　　　　</a:t>
              </a:r>
              <a:r>
                <a:rPr lang="ja-JP" altLang="ja-JP" sz="1050" dirty="0">
                  <a:latin typeface="+mn-ea"/>
                </a:rPr>
                <a:t>平成２７年度ＰＦＩ調査に着手</a:t>
              </a:r>
              <a:r>
                <a:rPr lang="ja-JP" altLang="en-US" sz="1050" dirty="0">
                  <a:latin typeface="+mn-ea"/>
                </a:rPr>
                <a:t>。国の事業再評価資料（平成</a:t>
              </a:r>
              <a:r>
                <a:rPr lang="en-US" altLang="ja-JP" sz="1050" dirty="0">
                  <a:latin typeface="+mn-ea"/>
                </a:rPr>
                <a:t>25</a:t>
              </a:r>
              <a:r>
                <a:rPr lang="ja-JP" altLang="en-US" sz="1050" dirty="0">
                  <a:latin typeface="+mn-ea"/>
                </a:rPr>
                <a:t>年</a:t>
              </a:r>
              <a:endParaRPr lang="en-US" altLang="ja-JP" sz="1050" dirty="0">
                <a:latin typeface="+mn-ea"/>
              </a:endParaRPr>
            </a:p>
            <a:p>
              <a:r>
                <a:rPr lang="ja-JP" altLang="en-US" sz="1050" dirty="0">
                  <a:latin typeface="+mn-ea"/>
                </a:rPr>
                <a:t>　　　　</a:t>
              </a:r>
              <a:r>
                <a:rPr lang="en-US" altLang="ja-JP" sz="1050" dirty="0">
                  <a:latin typeface="+mn-ea"/>
                </a:rPr>
                <a:t>12</a:t>
              </a:r>
              <a:r>
                <a:rPr lang="ja-JP" altLang="en-US" sz="1050" dirty="0">
                  <a:latin typeface="+mn-ea"/>
                </a:rPr>
                <a:t>月）によると、</a:t>
              </a:r>
              <a:r>
                <a:rPr lang="ja-JP" altLang="ja-JP" sz="1050" dirty="0">
                  <a:latin typeface="+mn-ea"/>
                </a:rPr>
                <a:t>合同庁舎の完成時期は最短で平成３３年</a:t>
              </a:r>
              <a:r>
                <a:rPr lang="ja-JP" altLang="en-US" sz="1050" dirty="0">
                  <a:latin typeface="+mn-ea"/>
                </a:rPr>
                <a:t>度</a:t>
              </a:r>
              <a:r>
                <a:rPr lang="ja-JP" altLang="ja-JP" sz="1050" dirty="0">
                  <a:latin typeface="+mn-ea"/>
                </a:rPr>
                <a:t>頃</a:t>
              </a:r>
              <a:endParaRPr lang="en-US" altLang="ja-JP" sz="1050" dirty="0">
                <a:latin typeface="+mn-ea"/>
              </a:endParaRPr>
            </a:p>
            <a:p>
              <a:r>
                <a:rPr lang="ja-JP" altLang="en-US" sz="1050" dirty="0">
                  <a:latin typeface="+mn-ea"/>
                </a:rPr>
                <a:t>　　　　</a:t>
              </a:r>
              <a:r>
                <a:rPr lang="ja-JP" altLang="ja-JP" sz="1050" dirty="0">
                  <a:latin typeface="+mn-ea"/>
                </a:rPr>
                <a:t>と考えられる</a:t>
              </a:r>
            </a:p>
            <a:p>
              <a:pPr>
                <a:lnSpc>
                  <a:spcPts val="2000"/>
                </a:lnSpc>
              </a:pPr>
              <a:r>
                <a:rPr lang="ja-JP" altLang="en-US" sz="1050" dirty="0">
                  <a:latin typeface="+mn-ea"/>
                </a:rPr>
                <a:t>　</a:t>
              </a:r>
              <a:endParaRPr kumimoji="1" lang="ja-JP" altLang="en-US" sz="1050" dirty="0" smtClean="0">
                <a:latin typeface="ＭＳ ゴシック" panose="020B0609070205080204" pitchFamily="49" charset="-128"/>
                <a:ea typeface="ＭＳ ゴシック" panose="020B0609070205080204" pitchFamily="49" charset="-128"/>
              </a:endParaRPr>
            </a:p>
          </p:txBody>
        </p:sp>
        <p:sp>
          <p:nvSpPr>
            <p:cNvPr id="6" name="大かっこ 5"/>
            <p:cNvSpPr/>
            <p:nvPr/>
          </p:nvSpPr>
          <p:spPr>
            <a:xfrm>
              <a:off x="799008" y="5680298"/>
              <a:ext cx="3687721" cy="504056"/>
            </a:xfrm>
            <a:prstGeom prst="bracketPair">
              <a:avLst>
                <a:gd name="adj" fmla="val 24934"/>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83228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8602672" cy="6525345"/>
          </a:xfrm>
          <a:prstGeom prst="rect">
            <a:avLst/>
          </a:prstGeom>
          <a:solidFill>
            <a:schemeClr val="accent1">
              <a:lumMod val="20000"/>
              <a:lumOff val="80000"/>
            </a:schemeClr>
          </a:solidFill>
          <a:ln w="25400">
            <a:solidFill>
              <a:schemeClr val="tx1"/>
            </a:solidFill>
          </a:ln>
        </p:spPr>
        <p:txBody>
          <a:bodyPr wrap="square" rIns="0" rtlCol="0" anchor="t" anchorCtr="0">
            <a:noAutofit/>
          </a:bodyPr>
          <a:lstStyle/>
          <a:p>
            <a:endParaRPr lang="en-US" altLang="ja-JP" sz="400" b="1" dirty="0" smtClean="0"/>
          </a:p>
          <a:p>
            <a:r>
              <a:rPr lang="ja-JP" altLang="ja-JP" sz="1400" b="1" dirty="0" smtClean="0"/>
              <a:t>■</a:t>
            </a:r>
            <a:r>
              <a:rPr lang="en-US" altLang="ja-JP" sz="1400" b="1" dirty="0" smtClean="0"/>
              <a:t> </a:t>
            </a:r>
            <a:r>
              <a:rPr lang="ja-JP" altLang="ja-JP" sz="1400" b="1" dirty="0" smtClean="0"/>
              <a:t>今後</a:t>
            </a:r>
            <a:r>
              <a:rPr lang="ja-JP" altLang="ja-JP" sz="1400" b="1" dirty="0"/>
              <a:t>の土地利用の</a:t>
            </a:r>
            <a:r>
              <a:rPr lang="ja-JP" altLang="ja-JP" sz="1400" b="1" dirty="0" smtClean="0"/>
              <a:t>検討</a:t>
            </a:r>
            <a:r>
              <a:rPr lang="en-US" altLang="ja-JP" sz="1300" dirty="0" smtClean="0">
                <a:latin typeface="+mn-ea"/>
              </a:rPr>
              <a:t/>
            </a:r>
            <a:br>
              <a:rPr lang="en-US" altLang="ja-JP" sz="1300" dirty="0" smtClean="0">
                <a:latin typeface="+mn-ea"/>
              </a:rPr>
            </a:br>
            <a:r>
              <a:rPr lang="ja-JP" altLang="en-US" sz="1300" dirty="0" smtClean="0">
                <a:latin typeface="+mn-ea"/>
              </a:rPr>
              <a:t>　</a:t>
            </a:r>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pPr lvl="0"/>
            <a:r>
              <a:rPr lang="ja-JP" altLang="en-US" sz="1300" dirty="0">
                <a:solidFill>
                  <a:prstClr val="black"/>
                </a:solidFill>
                <a:latin typeface="+mn-ea"/>
              </a:rPr>
              <a:t>○ それぞれの土地には、現在、供用中の庁舎等の施設が</a:t>
            </a:r>
            <a:r>
              <a:rPr lang="ja-JP" altLang="en-US" sz="1300" dirty="0" smtClean="0">
                <a:solidFill>
                  <a:prstClr val="black"/>
                </a:solidFill>
                <a:latin typeface="+mn-ea"/>
              </a:rPr>
              <a:t>立地</a:t>
            </a:r>
            <a:r>
              <a:rPr lang="ja-JP" altLang="en-US" sz="1300" dirty="0">
                <a:solidFill>
                  <a:prstClr val="black"/>
                </a:solidFill>
                <a:latin typeface="+mn-ea"/>
              </a:rPr>
              <a:t>しているため、今直ちに他の用途に転換することはできず、</a:t>
            </a:r>
            <a:endParaRPr lang="en-US" altLang="ja-JP" sz="1300" dirty="0">
              <a:solidFill>
                <a:prstClr val="black"/>
              </a:solidFill>
              <a:latin typeface="+mn-ea"/>
            </a:endParaRPr>
          </a:p>
          <a:p>
            <a:pPr lvl="0"/>
            <a:r>
              <a:rPr lang="ja-JP" altLang="en-US" sz="1300" dirty="0">
                <a:solidFill>
                  <a:prstClr val="black"/>
                </a:solidFill>
                <a:latin typeface="+mn-ea"/>
              </a:rPr>
              <a:t>　各施設の今後の扱いを踏まえた検討が必要である</a:t>
            </a:r>
            <a:r>
              <a:rPr lang="ja-JP" altLang="en-US" sz="1300" dirty="0" smtClean="0">
                <a:solidFill>
                  <a:prstClr val="black"/>
                </a:solidFill>
                <a:latin typeface="+mn-ea"/>
              </a:rPr>
              <a:t>。</a:t>
            </a:r>
            <a:endParaRPr lang="en-US" altLang="ja-JP" sz="1300" dirty="0" smtClean="0">
              <a:solidFill>
                <a:prstClr val="black"/>
              </a:solidFill>
              <a:latin typeface="+mn-ea"/>
            </a:endParaRPr>
          </a:p>
          <a:p>
            <a:pPr lvl="0"/>
            <a:endParaRPr lang="en-US" altLang="ja-JP" sz="400" dirty="0">
              <a:solidFill>
                <a:prstClr val="black"/>
              </a:solidFill>
              <a:latin typeface="+mn-ea"/>
            </a:endParaRPr>
          </a:p>
          <a:p>
            <a:pPr lvl="0"/>
            <a:r>
              <a:rPr lang="ja-JP" altLang="en-US" sz="1300" dirty="0" smtClean="0">
                <a:solidFill>
                  <a:prstClr val="black"/>
                </a:solidFill>
                <a:latin typeface="+mn-ea"/>
              </a:rPr>
              <a:t>○ </a:t>
            </a:r>
            <a:r>
              <a:rPr lang="ja-JP" altLang="en-US" sz="1300" dirty="0" smtClean="0">
                <a:solidFill>
                  <a:prstClr val="black"/>
                </a:solidFill>
                <a:latin typeface="ＭＳ Ｐゴシック"/>
              </a:rPr>
              <a:t>Ｄ</a:t>
            </a:r>
            <a:r>
              <a:rPr lang="ja-JP" altLang="en-US" sz="1300" dirty="0">
                <a:solidFill>
                  <a:prstClr val="black"/>
                </a:solidFill>
                <a:latin typeface="ＭＳ Ｐゴシック"/>
              </a:rPr>
              <a:t>は現在国有地</a:t>
            </a:r>
            <a:r>
              <a:rPr lang="ja-JP" altLang="en-US" sz="1300" dirty="0" smtClean="0">
                <a:solidFill>
                  <a:prstClr val="black"/>
                </a:solidFill>
                <a:latin typeface="ＭＳ Ｐゴシック"/>
              </a:rPr>
              <a:t>で国庁舎の敷地として使用されており、現時点</a:t>
            </a:r>
            <a:r>
              <a:rPr lang="ja-JP" altLang="en-US" sz="1300" dirty="0">
                <a:solidFill>
                  <a:prstClr val="black"/>
                </a:solidFill>
                <a:latin typeface="ＭＳ Ｐゴシック"/>
              </a:rPr>
              <a:t>では、Ｄを含む</a:t>
            </a:r>
            <a:r>
              <a:rPr lang="ja-JP" altLang="en-US" sz="1300" dirty="0" smtClean="0">
                <a:solidFill>
                  <a:prstClr val="black"/>
                </a:solidFill>
                <a:latin typeface="ＭＳ Ｐゴシック"/>
              </a:rPr>
              <a:t>土地利用</a:t>
            </a:r>
            <a:r>
              <a:rPr lang="ja-JP" altLang="en-US" sz="1300" dirty="0">
                <a:solidFill>
                  <a:prstClr val="black"/>
                </a:solidFill>
                <a:latin typeface="ＭＳ Ｐゴシック"/>
              </a:rPr>
              <a:t>の全体像を示すことは難しい</a:t>
            </a:r>
            <a:r>
              <a:rPr lang="ja-JP" altLang="en-US" sz="1300" dirty="0" smtClean="0">
                <a:solidFill>
                  <a:prstClr val="black"/>
                </a:solidFill>
                <a:latin typeface="ＭＳ Ｐゴシック"/>
              </a:rPr>
              <a:t>。</a:t>
            </a:r>
            <a:endParaRPr lang="en-US" altLang="ja-JP" sz="1300" dirty="0" smtClean="0">
              <a:solidFill>
                <a:prstClr val="black"/>
              </a:solidFill>
              <a:latin typeface="ＭＳ Ｐゴシック"/>
            </a:endParaRPr>
          </a:p>
          <a:p>
            <a:pPr lvl="0"/>
            <a:endParaRPr lang="en-US" altLang="ja-JP" sz="400" dirty="0">
              <a:solidFill>
                <a:prstClr val="black"/>
              </a:solidFill>
              <a:latin typeface="ＭＳ Ｐゴシック"/>
            </a:endParaRPr>
          </a:p>
          <a:p>
            <a:pPr lvl="0"/>
            <a:r>
              <a:rPr lang="ja-JP" altLang="en-US" sz="1300" dirty="0" smtClean="0">
                <a:solidFill>
                  <a:prstClr val="black"/>
                </a:solidFill>
                <a:latin typeface="ＭＳ Ｐゴシック"/>
              </a:rPr>
              <a:t>○ 当面</a:t>
            </a:r>
            <a:r>
              <a:rPr lang="ja-JP" altLang="en-US" sz="1300" dirty="0">
                <a:solidFill>
                  <a:prstClr val="black"/>
                </a:solidFill>
                <a:latin typeface="ＭＳ Ｐゴシック"/>
              </a:rPr>
              <a:t>、</a:t>
            </a:r>
            <a:r>
              <a:rPr lang="ja-JP" altLang="en-US" sz="1300" dirty="0" smtClean="0">
                <a:solidFill>
                  <a:prstClr val="black"/>
                </a:solidFill>
                <a:latin typeface="ＭＳ Ｐゴシック"/>
              </a:rPr>
              <a:t>それぞれの土地利用（表参照）を</a:t>
            </a:r>
            <a:r>
              <a:rPr lang="ja-JP" altLang="en-US" sz="1300" dirty="0">
                <a:solidFill>
                  <a:prstClr val="black"/>
                </a:solidFill>
                <a:latin typeface="ＭＳ Ｐゴシック"/>
              </a:rPr>
              <a:t>継続</a:t>
            </a:r>
            <a:r>
              <a:rPr lang="ja-JP" altLang="en-US" sz="1300" dirty="0" smtClean="0">
                <a:solidFill>
                  <a:prstClr val="black"/>
                </a:solidFill>
                <a:latin typeface="ＭＳ Ｐゴシック"/>
              </a:rPr>
              <a:t>しながら、全体</a:t>
            </a:r>
            <a:r>
              <a:rPr lang="ja-JP" altLang="en-US" sz="1300" dirty="0">
                <a:solidFill>
                  <a:prstClr val="black"/>
                </a:solidFill>
                <a:latin typeface="ＭＳ Ｐゴシック"/>
              </a:rPr>
              <a:t>の本格的な土地利用については、今後</a:t>
            </a:r>
            <a:r>
              <a:rPr lang="ja-JP" altLang="en-US" sz="1300" dirty="0" smtClean="0">
                <a:solidFill>
                  <a:prstClr val="black"/>
                </a:solidFill>
                <a:latin typeface="ＭＳ Ｐゴシック"/>
              </a:rPr>
              <a:t>、</a:t>
            </a:r>
            <a:r>
              <a:rPr lang="ja-JP" altLang="en-US" sz="1300" dirty="0">
                <a:solidFill>
                  <a:prstClr val="black"/>
                </a:solidFill>
                <a:latin typeface="ＭＳ Ｐゴシック"/>
              </a:rPr>
              <a:t>国の合同</a:t>
            </a:r>
            <a:r>
              <a:rPr lang="ja-JP" altLang="en-US" sz="1300" dirty="0" smtClean="0">
                <a:solidFill>
                  <a:prstClr val="black"/>
                </a:solidFill>
                <a:latin typeface="ＭＳ Ｐゴシック"/>
              </a:rPr>
              <a:t>庁舎建設</a:t>
            </a:r>
            <a:r>
              <a:rPr lang="en-US" altLang="ja-JP" sz="1300" dirty="0" smtClean="0">
                <a:solidFill>
                  <a:prstClr val="black"/>
                </a:solidFill>
                <a:latin typeface="ＭＳ Ｐゴシック"/>
              </a:rPr>
              <a:t/>
            </a:r>
            <a:br>
              <a:rPr lang="en-US" altLang="ja-JP" sz="1300" dirty="0" smtClean="0">
                <a:solidFill>
                  <a:prstClr val="black"/>
                </a:solidFill>
                <a:latin typeface="ＭＳ Ｐゴシック"/>
              </a:rPr>
            </a:br>
            <a:r>
              <a:rPr lang="ja-JP" altLang="en-US" sz="1300" dirty="0" smtClean="0">
                <a:solidFill>
                  <a:prstClr val="black"/>
                </a:solidFill>
                <a:latin typeface="ＭＳ Ｐゴシック"/>
              </a:rPr>
              <a:t>　事業の進捗状況を踏まえつつ、大手前地区の活性化に</a:t>
            </a:r>
            <a:r>
              <a:rPr lang="ja-JP" altLang="en-US" sz="1300" dirty="0">
                <a:solidFill>
                  <a:prstClr val="black"/>
                </a:solidFill>
                <a:latin typeface="ＭＳ Ｐゴシック"/>
              </a:rPr>
              <a:t>つながる観点から</a:t>
            </a:r>
            <a:r>
              <a:rPr lang="ja-JP" altLang="en-US" sz="1300" dirty="0" smtClean="0">
                <a:solidFill>
                  <a:prstClr val="black"/>
                </a:solidFill>
                <a:latin typeface="ＭＳ Ｐゴシック"/>
              </a:rPr>
              <a:t>、具体化</a:t>
            </a:r>
            <a:r>
              <a:rPr lang="ja-JP" altLang="en-US" sz="1300" dirty="0">
                <a:solidFill>
                  <a:prstClr val="black"/>
                </a:solidFill>
                <a:latin typeface="ＭＳ Ｐゴシック"/>
              </a:rPr>
              <a:t>に向けた検討を行っていく</a:t>
            </a:r>
            <a:r>
              <a:rPr lang="ja-JP" altLang="en-US" sz="1300" dirty="0" smtClean="0">
                <a:solidFill>
                  <a:prstClr val="black"/>
                </a:solidFill>
                <a:latin typeface="ＭＳ Ｐゴシック"/>
              </a:rPr>
              <a:t>。</a:t>
            </a:r>
            <a:endParaRPr lang="en-US" altLang="ja-JP" sz="1300" dirty="0">
              <a:solidFill>
                <a:prstClr val="black"/>
              </a:solidFill>
              <a:latin typeface="ＭＳ Ｐゴシック"/>
            </a:endParaRPr>
          </a:p>
          <a:p>
            <a:pPr lvl="0"/>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en-US" altLang="ja-JP" sz="800" dirty="0" smtClean="0">
                <a:latin typeface="ＭＳ ゴシック" panose="020B0609070205080204" pitchFamily="49" charset="-128"/>
                <a:ea typeface="ＭＳ ゴシック" panose="020B0609070205080204" pitchFamily="49" charset="-128"/>
              </a:rPr>
              <a:t>11</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111683146"/>
              </p:ext>
            </p:extLst>
          </p:nvPr>
        </p:nvGraphicFramePr>
        <p:xfrm>
          <a:off x="347911" y="714536"/>
          <a:ext cx="5256584" cy="3594565"/>
        </p:xfrm>
        <a:graphic>
          <a:graphicData uri="http://schemas.openxmlformats.org/drawingml/2006/table">
            <a:tbl>
              <a:tblPr firstRow="1" bandRow="1">
                <a:tableStyleId>{5940675A-B579-460E-94D1-54222C63F5DA}</a:tableStyleId>
              </a:tblPr>
              <a:tblGrid>
                <a:gridCol w="254863"/>
                <a:gridCol w="465217"/>
                <a:gridCol w="432048"/>
                <a:gridCol w="648072"/>
                <a:gridCol w="432048"/>
                <a:gridCol w="504056"/>
                <a:gridCol w="2520280"/>
              </a:tblGrid>
              <a:tr h="241894">
                <a:tc rowSpan="2">
                  <a:txBody>
                    <a:bodyPr/>
                    <a:lstStyle/>
                    <a:p>
                      <a:pPr algn="ctr">
                        <a:lnSpc>
                          <a:spcPts val="1000"/>
                        </a:lnSpc>
                      </a:pPr>
                      <a:endParaRPr kumimoji="1" lang="ja-JP" altLang="en-US" sz="1100" dirty="0">
                        <a:latin typeface="+mn-ea"/>
                        <a:ea typeface="+mn-ea"/>
                      </a:endParaRPr>
                    </a:p>
                  </a:txBody>
                  <a:tcPr marL="36000" marR="36000" marT="36000" marB="36000" anchor="ctr">
                    <a:lnR w="12700" cap="flat" cmpd="sng" algn="ctr">
                      <a:solidFill>
                        <a:schemeClr val="tx1"/>
                      </a:solidFill>
                      <a:prstDash val="solid"/>
                      <a:round/>
                      <a:headEnd type="none" w="med" len="med"/>
                      <a:tailEnd type="none" w="med" len="med"/>
                    </a:lnR>
                    <a:solidFill>
                      <a:srgbClr val="FFFF00"/>
                    </a:solidFill>
                  </a:tcPr>
                </a:tc>
                <a:tc rowSpan="2">
                  <a:txBody>
                    <a:bodyPr/>
                    <a:lstStyle/>
                    <a:p>
                      <a:pPr algn="ctr">
                        <a:lnSpc>
                          <a:spcPts val="900"/>
                        </a:lnSpc>
                      </a:pPr>
                      <a:r>
                        <a:rPr kumimoji="1" lang="ja-JP" altLang="en-US" sz="800" dirty="0" smtClean="0">
                          <a:latin typeface="+mn-ea"/>
                          <a:ea typeface="+mn-ea"/>
                        </a:rPr>
                        <a:t>土地</a:t>
                      </a:r>
                      <a:endParaRPr kumimoji="1" lang="en-US" altLang="ja-JP" sz="800" dirty="0" smtClean="0">
                        <a:latin typeface="+mn-ea"/>
                        <a:ea typeface="+mn-ea"/>
                      </a:endParaRPr>
                    </a:p>
                    <a:p>
                      <a:pPr algn="ctr">
                        <a:lnSpc>
                          <a:spcPts val="900"/>
                        </a:lnSpc>
                      </a:pPr>
                      <a:r>
                        <a:rPr kumimoji="1" lang="ja-JP" altLang="en-US" sz="800" dirty="0" smtClean="0">
                          <a:latin typeface="+mn-ea"/>
                          <a:ea typeface="+mn-ea"/>
                        </a:rPr>
                        <a:t>面積</a:t>
                      </a:r>
                      <a:endParaRPr kumimoji="1" lang="ja-JP" altLang="en-US" sz="8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solidFill>
                      <a:srgbClr val="FFFF00"/>
                    </a:solidFill>
                  </a:tcPr>
                </a:tc>
                <a:tc gridSpan="4">
                  <a:txBody>
                    <a:bodyPr/>
                    <a:lstStyle/>
                    <a:p>
                      <a:pPr algn="ctr">
                        <a:lnSpc>
                          <a:spcPts val="900"/>
                        </a:lnSpc>
                      </a:pPr>
                      <a:r>
                        <a:rPr kumimoji="1" lang="ja-JP" altLang="en-US" sz="800" dirty="0" smtClean="0">
                          <a:latin typeface="+mn-ea"/>
                          <a:ea typeface="+mn-ea"/>
                        </a:rPr>
                        <a:t>現　　　　　　状</a:t>
                      </a:r>
                      <a:endParaRPr kumimoji="1" lang="ja-JP" altLang="en-US" sz="800" dirty="0">
                        <a:latin typeface="+mn-ea"/>
                        <a:ea typeface="+mn-ea"/>
                      </a:endParaRPr>
                    </a:p>
                  </a:txBody>
                  <a:tcPr marL="36000" marR="36000" marT="0" marB="0" anchor="ctr">
                    <a:solidFill>
                      <a:srgbClr val="FFFF00"/>
                    </a:solidFill>
                  </a:tcPr>
                </a:tc>
                <a:tc hMerge="1">
                  <a:txBody>
                    <a:bodyPr/>
                    <a:lstStyle/>
                    <a:p>
                      <a:pPr algn="ctr">
                        <a:lnSpc>
                          <a:spcPts val="1100"/>
                        </a:lnSpc>
                      </a:pPr>
                      <a:endParaRPr kumimoji="1" lang="ja-JP" altLang="en-US" sz="1100" dirty="0">
                        <a:latin typeface="+mn-ea"/>
                        <a:ea typeface="+mn-ea"/>
                      </a:endParaRPr>
                    </a:p>
                  </a:txBody>
                  <a:tcPr marL="36000" marR="36000" marT="0" marB="0" anchor="ctr">
                    <a:solidFill>
                      <a:srgbClr val="FFFF00"/>
                    </a:solidFill>
                  </a:tcPr>
                </a:tc>
                <a:tc hMerge="1">
                  <a:txBody>
                    <a:bodyPr/>
                    <a:lstStyle/>
                    <a:p>
                      <a:pPr algn="dist">
                        <a:lnSpc>
                          <a:spcPts val="1100"/>
                        </a:lnSpc>
                      </a:pPr>
                      <a:endParaRPr kumimoji="1" lang="ja-JP" altLang="en-US" sz="1100" dirty="0">
                        <a:latin typeface="+mn-ea"/>
                        <a:ea typeface="+mn-ea"/>
                      </a:endParaRPr>
                    </a:p>
                  </a:txBody>
                  <a:tcPr marL="36000" marR="36000" marT="0" marB="0" anchor="ctr">
                    <a:solidFill>
                      <a:srgbClr val="FFFF00"/>
                    </a:solidFill>
                  </a:tcPr>
                </a:tc>
                <a:tc hMerge="1">
                  <a:txBody>
                    <a:bodyPr/>
                    <a:lstStyle/>
                    <a:p>
                      <a:pPr algn="dist">
                        <a:lnSpc>
                          <a:spcPts val="1100"/>
                        </a:lnSpc>
                      </a:pPr>
                      <a:endParaRPr kumimoji="1" lang="ja-JP" altLang="en-US" sz="1100" dirty="0">
                        <a:latin typeface="+mn-ea"/>
                        <a:ea typeface="+mn-ea"/>
                      </a:endParaRPr>
                    </a:p>
                  </a:txBody>
                  <a:tcPr marL="36000" marR="36000" marT="36000" marB="36000" anchor="ctr">
                    <a:solidFill>
                      <a:srgbClr val="FFFF00"/>
                    </a:solidFill>
                  </a:tcPr>
                </a:tc>
                <a:tc rowSpan="2">
                  <a:txBody>
                    <a:bodyPr/>
                    <a:lstStyle/>
                    <a:p>
                      <a:pPr algn="ctr">
                        <a:lnSpc>
                          <a:spcPts val="900"/>
                        </a:lnSpc>
                      </a:pPr>
                      <a:r>
                        <a:rPr kumimoji="1" lang="ja-JP" altLang="en-US" sz="800" spc="300" dirty="0" smtClean="0">
                          <a:latin typeface="+mn-ea"/>
                          <a:ea typeface="+mn-ea"/>
                        </a:rPr>
                        <a:t>今後の利用の予定</a:t>
                      </a:r>
                      <a:endParaRPr kumimoji="1" lang="ja-JP" altLang="en-US" sz="800" spc="300" dirty="0">
                        <a:latin typeface="+mn-ea"/>
                        <a:ea typeface="+mn-ea"/>
                      </a:endParaRPr>
                    </a:p>
                  </a:txBody>
                  <a:tcPr marL="36000" marR="36000" marT="0" marB="0" anchor="ctr">
                    <a:solidFill>
                      <a:srgbClr val="FFFF00"/>
                    </a:solidFill>
                  </a:tcPr>
                </a:tc>
              </a:tr>
              <a:tr h="290737">
                <a:tc vMerge="1">
                  <a:txBody>
                    <a:bodyPr/>
                    <a:lstStyle/>
                    <a:p>
                      <a:endParaRPr kumimoji="1" lang="ja-JP" altLang="en-US"/>
                    </a:p>
                  </a:txBody>
                  <a:tcPr/>
                </a:tc>
                <a:tc vMerge="1">
                  <a:txBody>
                    <a:bodyPr/>
                    <a:lstStyle/>
                    <a:p>
                      <a:endParaRPr kumimoji="1" lang="ja-JP" altLang="en-US"/>
                    </a:p>
                  </a:txBody>
                  <a:tcPr/>
                </a:tc>
                <a:tc>
                  <a:txBody>
                    <a:bodyPr/>
                    <a:lstStyle/>
                    <a:p>
                      <a:pPr algn="ctr">
                        <a:lnSpc>
                          <a:spcPts val="900"/>
                        </a:lnSpc>
                      </a:pPr>
                      <a:r>
                        <a:rPr kumimoji="1" lang="ja-JP" altLang="en-US" sz="800" spc="-150" dirty="0" smtClean="0">
                          <a:latin typeface="+mn-ea"/>
                          <a:ea typeface="+mn-ea"/>
                        </a:rPr>
                        <a:t>土地所有者</a:t>
                      </a:r>
                      <a:endParaRPr kumimoji="1" lang="ja-JP" altLang="en-US" sz="800" spc="-150" dirty="0">
                        <a:latin typeface="+mn-ea"/>
                        <a:ea typeface="+mn-ea"/>
                      </a:endParaRPr>
                    </a:p>
                  </a:txBody>
                  <a:tcPr marL="0" marR="0" marT="0" marB="0" anchor="ctr">
                    <a:solidFill>
                      <a:srgbClr val="FFFF00"/>
                    </a:solidFill>
                  </a:tcPr>
                </a:tc>
                <a:tc>
                  <a:txBody>
                    <a:bodyPr/>
                    <a:lstStyle/>
                    <a:p>
                      <a:pPr algn="ctr">
                        <a:lnSpc>
                          <a:spcPts val="900"/>
                        </a:lnSpc>
                      </a:pPr>
                      <a:r>
                        <a:rPr kumimoji="1" lang="ja-JP" altLang="en-US" sz="800" spc="-300" dirty="0" smtClean="0">
                          <a:latin typeface="+mn-ea"/>
                          <a:ea typeface="+mn-ea"/>
                        </a:rPr>
                        <a:t>現　有　建　物　等</a:t>
                      </a:r>
                      <a:endParaRPr kumimoji="1" lang="ja-JP" altLang="en-US" sz="800" spc="-300" dirty="0">
                        <a:latin typeface="+mn-ea"/>
                        <a:ea typeface="+mn-ea"/>
                      </a:endParaRPr>
                    </a:p>
                  </a:txBody>
                  <a:tcPr marL="0" marR="0" marT="0" marB="0" anchor="ctr">
                    <a:solidFill>
                      <a:srgbClr val="FFFF00"/>
                    </a:solidFill>
                  </a:tcPr>
                </a:tc>
                <a:tc>
                  <a:txBody>
                    <a:bodyPr/>
                    <a:lstStyle/>
                    <a:p>
                      <a:pPr algn="dist">
                        <a:lnSpc>
                          <a:spcPts val="900"/>
                        </a:lnSpc>
                      </a:pPr>
                      <a:r>
                        <a:rPr kumimoji="1" lang="ja-JP" altLang="en-US" sz="800" spc="-150" dirty="0" smtClean="0">
                          <a:latin typeface="+mn-ea"/>
                          <a:ea typeface="+mn-ea"/>
                        </a:rPr>
                        <a:t>耐震性</a:t>
                      </a:r>
                      <a:endParaRPr kumimoji="1" lang="ja-JP" altLang="en-US" sz="800" spc="-150" dirty="0">
                        <a:latin typeface="+mn-ea"/>
                        <a:ea typeface="+mn-ea"/>
                      </a:endParaRPr>
                    </a:p>
                  </a:txBody>
                  <a:tcPr marL="36000" marR="36000" marT="0" marB="0" anchor="ctr">
                    <a:solidFill>
                      <a:srgbClr val="FFFF00"/>
                    </a:solidFill>
                  </a:tcPr>
                </a:tc>
                <a:tc>
                  <a:txBody>
                    <a:bodyPr/>
                    <a:lstStyle/>
                    <a:p>
                      <a:pPr algn="dist">
                        <a:lnSpc>
                          <a:spcPts val="900"/>
                        </a:lnSpc>
                      </a:pPr>
                      <a:r>
                        <a:rPr kumimoji="1" lang="ja-JP" altLang="en-US" sz="800" spc="-150" dirty="0" smtClean="0">
                          <a:latin typeface="+mn-ea"/>
                          <a:ea typeface="+mn-ea"/>
                        </a:rPr>
                        <a:t>主な用途</a:t>
                      </a:r>
                      <a:endParaRPr kumimoji="1" lang="ja-JP" altLang="en-US" sz="800" spc="-150" dirty="0">
                        <a:latin typeface="+mn-ea"/>
                        <a:ea typeface="+mn-ea"/>
                      </a:endParaRPr>
                    </a:p>
                  </a:txBody>
                  <a:tcPr marL="36000" marR="36000" marT="0" marB="0" anchor="ctr">
                    <a:solidFill>
                      <a:srgbClr val="FFFF00"/>
                    </a:solidFill>
                  </a:tcPr>
                </a:tc>
                <a:tc vMerge="1">
                  <a:txBody>
                    <a:bodyPr/>
                    <a:lstStyle/>
                    <a:p>
                      <a:endParaRPr kumimoji="1" lang="ja-JP" altLang="en-US"/>
                    </a:p>
                  </a:txBody>
                  <a:tcPr/>
                </a:tc>
              </a:tr>
              <a:tr h="238436">
                <a:tc>
                  <a:txBody>
                    <a:bodyPr/>
                    <a:lstStyle/>
                    <a:p>
                      <a:pPr algn="ctr">
                        <a:lnSpc>
                          <a:spcPts val="1100"/>
                        </a:lnSpc>
                      </a:pPr>
                      <a:r>
                        <a:rPr kumimoji="1" lang="ja-JP" altLang="en-US" sz="800" b="1" dirty="0" smtClean="0">
                          <a:latin typeface="+mn-ea"/>
                          <a:ea typeface="+mn-ea"/>
                        </a:rPr>
                        <a:t>Ａ</a:t>
                      </a:r>
                      <a:endParaRPr kumimoji="1" lang="ja-JP" altLang="en-US" sz="800" b="1" dirty="0">
                        <a:latin typeface="+mn-ea"/>
                        <a:ea typeface="+mn-ea"/>
                      </a:endParaRPr>
                    </a:p>
                  </a:txBody>
                  <a:tcPr marL="0" marR="0" marT="36000" marB="36000" anchor="ctr">
                    <a:solidFill>
                      <a:schemeClr val="bg1"/>
                    </a:solidFill>
                  </a:tcPr>
                </a:tc>
                <a:tc>
                  <a:txBody>
                    <a:bodyPr/>
                    <a:lstStyle/>
                    <a:p>
                      <a:pPr algn="r">
                        <a:lnSpc>
                          <a:spcPts val="1100"/>
                        </a:lnSpc>
                      </a:pPr>
                      <a:r>
                        <a:rPr kumimoji="1" lang="ja-JP" altLang="en-US" sz="800" dirty="0" smtClean="0">
                          <a:latin typeface="+mn-ea"/>
                          <a:ea typeface="+mn-ea"/>
                        </a:rPr>
                        <a:t>約</a:t>
                      </a:r>
                      <a:r>
                        <a:rPr kumimoji="1" lang="en-US" altLang="ja-JP" sz="800" dirty="0" smtClean="0">
                          <a:latin typeface="+mn-ea"/>
                          <a:ea typeface="+mn-ea"/>
                        </a:rPr>
                        <a:t>0.2ha</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1100"/>
                        </a:lnSpc>
                      </a:pPr>
                      <a:r>
                        <a:rPr kumimoji="1" lang="ja-JP" altLang="en-US" sz="800" dirty="0" smtClean="0">
                          <a:latin typeface="+mn-ea"/>
                          <a:ea typeface="+mn-ea"/>
                        </a:rPr>
                        <a:t>大阪府</a:t>
                      </a:r>
                      <a:endParaRPr kumimoji="1" lang="ja-JP" altLang="en-US" sz="800" dirty="0">
                        <a:latin typeface="+mn-ea"/>
                        <a:ea typeface="+mn-ea"/>
                      </a:endParaRPr>
                    </a:p>
                  </a:txBody>
                  <a:tcPr marL="18000" marR="18000" marT="36000" marB="36000" anchor="ctr">
                    <a:solidFill>
                      <a:schemeClr val="bg1"/>
                    </a:solidFill>
                  </a:tcPr>
                </a:tc>
                <a:tc>
                  <a:txBody>
                    <a:bodyPr/>
                    <a:lstStyle/>
                    <a:p>
                      <a:pPr algn="l">
                        <a:lnSpc>
                          <a:spcPct val="100000"/>
                        </a:lnSpc>
                      </a:pPr>
                      <a:r>
                        <a:rPr kumimoji="1" lang="ja-JP" altLang="en-US" sz="800" dirty="0" smtClean="0">
                          <a:latin typeface="+mn-ea"/>
                          <a:ea typeface="+mn-ea"/>
                        </a:rPr>
                        <a:t>議会会館</a:t>
                      </a:r>
                      <a:endParaRPr kumimoji="1" lang="en-US" altLang="ja-JP" sz="800" dirty="0" smtClean="0">
                        <a:latin typeface="+mn-ea"/>
                        <a:ea typeface="+mn-ea"/>
                      </a:endParaRPr>
                    </a:p>
                    <a:p>
                      <a:pPr algn="l">
                        <a:lnSpc>
                          <a:spcPct val="100000"/>
                        </a:lnSpc>
                      </a:pPr>
                      <a:r>
                        <a:rPr kumimoji="1" lang="en-US" altLang="ja-JP" sz="800" dirty="0" smtClean="0">
                          <a:latin typeface="+mn-ea"/>
                          <a:ea typeface="+mn-ea"/>
                        </a:rPr>
                        <a:t>(+</a:t>
                      </a:r>
                      <a:r>
                        <a:rPr kumimoji="1" lang="ja-JP" altLang="en-US" sz="800" dirty="0" smtClean="0">
                          <a:latin typeface="+mn-ea"/>
                          <a:ea typeface="+mn-ea"/>
                        </a:rPr>
                        <a:t>指定車</a:t>
                      </a:r>
                      <a:endParaRPr kumimoji="1" lang="en-US" altLang="ja-JP" sz="800" dirty="0" smtClean="0">
                        <a:latin typeface="+mn-ea"/>
                        <a:ea typeface="+mn-ea"/>
                      </a:endParaRPr>
                    </a:p>
                    <a:p>
                      <a:pPr algn="l">
                        <a:lnSpc>
                          <a:spcPct val="100000"/>
                        </a:lnSpc>
                      </a:pPr>
                      <a:r>
                        <a:rPr kumimoji="1" lang="ja-JP" altLang="en-US" sz="800" dirty="0" smtClean="0">
                          <a:latin typeface="+mn-ea"/>
                          <a:ea typeface="+mn-ea"/>
                        </a:rPr>
                        <a:t>駐車スペース）</a:t>
                      </a:r>
                      <a:endParaRPr kumimoji="1" lang="ja-JP" altLang="en-US" sz="800" dirty="0">
                        <a:latin typeface="+mn-ea"/>
                        <a:ea typeface="+mn-ea"/>
                      </a:endParaRPr>
                    </a:p>
                  </a:txBody>
                  <a:tcPr marL="3600" marR="0" marT="36000" marB="36000" anchor="ctr">
                    <a:solidFill>
                      <a:schemeClr val="bg1"/>
                    </a:solidFill>
                  </a:tcPr>
                </a:tc>
                <a:tc>
                  <a:txBody>
                    <a:bodyPr/>
                    <a:lstStyle/>
                    <a:p>
                      <a:pPr algn="ctr">
                        <a:lnSpc>
                          <a:spcPts val="900"/>
                        </a:lnSpc>
                      </a:pPr>
                      <a:r>
                        <a:rPr kumimoji="1" lang="en-US" altLang="ja-JP" sz="800" dirty="0" smtClean="0">
                          <a:latin typeface="+mn-ea"/>
                          <a:ea typeface="+mn-ea"/>
                        </a:rPr>
                        <a:t>×</a:t>
                      </a:r>
                      <a:endParaRPr kumimoji="1" lang="ja-JP" altLang="en-US" sz="800" dirty="0">
                        <a:latin typeface="+mn-ea"/>
                        <a:ea typeface="+mn-ea"/>
                      </a:endParaRPr>
                    </a:p>
                  </a:txBody>
                  <a:tcPr marL="3600" marR="0" marT="36000" marB="36000" anchor="ctr">
                    <a:solidFill>
                      <a:schemeClr val="bg1"/>
                    </a:solidFill>
                  </a:tcPr>
                </a:tc>
                <a:tc>
                  <a:txBody>
                    <a:bodyPr/>
                    <a:lstStyle/>
                    <a:p>
                      <a:pPr algn="ctr">
                        <a:lnSpc>
                          <a:spcPts val="900"/>
                        </a:lnSpc>
                      </a:pPr>
                      <a:r>
                        <a:rPr kumimoji="1" lang="ja-JP" altLang="en-US" sz="800" dirty="0" smtClean="0">
                          <a:latin typeface="+mn-ea"/>
                          <a:ea typeface="+mn-ea"/>
                        </a:rPr>
                        <a:t>会議室</a:t>
                      </a:r>
                      <a:endParaRPr kumimoji="1" lang="ja-JP" altLang="en-US" sz="800" dirty="0">
                        <a:latin typeface="+mn-ea"/>
                        <a:ea typeface="+mn-ea"/>
                      </a:endParaRPr>
                    </a:p>
                  </a:txBody>
                  <a:tcPr marL="18000" marR="18000" marT="36000" marB="36000" anchor="ctr">
                    <a:solidFill>
                      <a:schemeClr val="bg1"/>
                    </a:solidFill>
                  </a:tcPr>
                </a:tc>
                <a:tc>
                  <a:txBody>
                    <a:bodyPr/>
                    <a:lstStyle/>
                    <a:p>
                      <a:pPr algn="just">
                        <a:lnSpc>
                          <a:spcPts val="1200"/>
                        </a:lnSpc>
                        <a:spcAft>
                          <a:spcPts val="0"/>
                        </a:spcAft>
                      </a:pPr>
                      <a:r>
                        <a:rPr kumimoji="1" lang="ja-JP" altLang="en-US" sz="800" dirty="0" smtClean="0">
                          <a:latin typeface="+mn-ea"/>
                          <a:ea typeface="+mn-ea"/>
                        </a:rPr>
                        <a:t>・</a:t>
                      </a:r>
                      <a:r>
                        <a:rPr lang="ja-JP" altLang="ja-JP" sz="800" kern="100" dirty="0" smtClean="0">
                          <a:effectLst/>
                          <a:latin typeface="+mn-ea"/>
                          <a:ea typeface="+mn-ea"/>
                          <a:cs typeface="Times New Roman"/>
                        </a:rPr>
                        <a:t>議会会議室機能は耐震工事が完了した本館に移転</a:t>
                      </a:r>
                      <a:endParaRPr lang="en-US" altLang="ja-JP" sz="800" kern="100" dirty="0" smtClean="0">
                        <a:effectLst/>
                        <a:latin typeface="+mn-ea"/>
                        <a:ea typeface="+mn-ea"/>
                        <a:cs typeface="Times New Roman"/>
                      </a:endParaRPr>
                    </a:p>
                    <a:p>
                      <a:pPr algn="just">
                        <a:lnSpc>
                          <a:spcPts val="1200"/>
                        </a:lnSpc>
                        <a:spcAft>
                          <a:spcPts val="0"/>
                        </a:spcAft>
                      </a:pPr>
                      <a:r>
                        <a:rPr lang="ja-JP" altLang="en-US" sz="800" kern="100" dirty="0" smtClean="0">
                          <a:effectLst/>
                          <a:latin typeface="+mn-ea"/>
                          <a:ea typeface="+mn-ea"/>
                          <a:cs typeface="Times New Roman"/>
                        </a:rPr>
                        <a:t>　予定</a:t>
                      </a:r>
                      <a:r>
                        <a:rPr lang="en-US" altLang="ja-JP" sz="800" kern="100" dirty="0" smtClean="0">
                          <a:effectLst/>
                          <a:latin typeface="+mn-ea"/>
                          <a:ea typeface="+mn-ea"/>
                          <a:cs typeface="Times New Roman"/>
                        </a:rPr>
                        <a:t>(</a:t>
                      </a:r>
                      <a:r>
                        <a:rPr lang="ja-JP" altLang="ja-JP" sz="800" kern="100" dirty="0" smtClean="0">
                          <a:effectLst/>
                          <a:latin typeface="+mn-ea"/>
                          <a:ea typeface="+mn-ea"/>
                          <a:cs typeface="Times New Roman"/>
                        </a:rPr>
                        <a:t>平成</a:t>
                      </a:r>
                      <a:r>
                        <a:rPr lang="ja-JP" altLang="en-US" sz="800" kern="100" dirty="0" smtClean="0">
                          <a:effectLst/>
                          <a:latin typeface="+mn-ea"/>
                          <a:ea typeface="+mn-ea"/>
                          <a:cs typeface="Times New Roman"/>
                        </a:rPr>
                        <a:t>２９年２月</a:t>
                      </a:r>
                      <a:r>
                        <a:rPr lang="en-US" altLang="ja-JP" sz="800" kern="100" dirty="0" smtClean="0">
                          <a:effectLst/>
                          <a:latin typeface="+mn-ea"/>
                          <a:ea typeface="+mn-ea"/>
                          <a:cs typeface="Times New Roman"/>
                        </a:rPr>
                        <a:t>)</a:t>
                      </a:r>
                      <a:endParaRPr lang="ja-JP" altLang="ja-JP" sz="800" kern="100" dirty="0" smtClean="0">
                        <a:effectLst/>
                        <a:latin typeface="+mn-ea"/>
                        <a:ea typeface="+mn-ea"/>
                        <a:cs typeface="Times New Roman"/>
                      </a:endParaRPr>
                    </a:p>
                    <a:p>
                      <a:pPr algn="just">
                        <a:lnSpc>
                          <a:spcPts val="1200"/>
                        </a:lnSpc>
                        <a:spcAft>
                          <a:spcPts val="0"/>
                        </a:spcAft>
                      </a:pPr>
                      <a:r>
                        <a:rPr lang="ja-JP" altLang="en-US" sz="800" kern="100" dirty="0" smtClean="0">
                          <a:effectLst/>
                          <a:latin typeface="+mn-ea"/>
                          <a:ea typeface="+mn-ea"/>
                          <a:cs typeface="Times New Roman"/>
                        </a:rPr>
                        <a:t>・</a:t>
                      </a:r>
                      <a:r>
                        <a:rPr lang="ja-JP" altLang="ja-JP" sz="800" kern="100" dirty="0" smtClean="0">
                          <a:effectLst/>
                          <a:latin typeface="+mn-ea"/>
                          <a:ea typeface="+mn-ea"/>
                          <a:cs typeface="Times New Roman"/>
                        </a:rPr>
                        <a:t>その後</a:t>
                      </a:r>
                      <a:r>
                        <a:rPr lang="ja-JP" altLang="en-US" sz="800" kern="100" dirty="0" smtClean="0">
                          <a:effectLst/>
                          <a:latin typeface="+mn-ea"/>
                          <a:ea typeface="+mn-ea"/>
                          <a:cs typeface="Times New Roman"/>
                        </a:rPr>
                        <a:t>、</a:t>
                      </a:r>
                      <a:r>
                        <a:rPr lang="ja-JP" altLang="ja-JP" sz="800" kern="100" dirty="0" smtClean="0">
                          <a:effectLst/>
                          <a:latin typeface="+mn-ea"/>
                          <a:ea typeface="+mn-ea"/>
                          <a:cs typeface="Times New Roman"/>
                        </a:rPr>
                        <a:t>当面は共用会議室等として暫定利用する予定</a:t>
                      </a:r>
                      <a:r>
                        <a:rPr lang="ja-JP" altLang="en-US" sz="800" kern="100" dirty="0" smtClean="0">
                          <a:effectLst/>
                          <a:latin typeface="+mn-ea"/>
                          <a:ea typeface="+mn-ea"/>
                          <a:cs typeface="Times New Roman"/>
                        </a:rPr>
                        <a:t>。</a:t>
                      </a:r>
                      <a:endParaRPr lang="ja-JP" altLang="ja-JP" sz="800" kern="100" dirty="0">
                        <a:effectLst/>
                        <a:latin typeface="+mn-ea"/>
                        <a:ea typeface="+mn-ea"/>
                        <a:cs typeface="Times New Roman"/>
                      </a:endParaRPr>
                    </a:p>
                  </a:txBody>
                  <a:tcPr marL="36000" marR="36000" marT="36000" marB="36000" anchor="ctr">
                    <a:solidFill>
                      <a:schemeClr val="bg1"/>
                    </a:solidFill>
                  </a:tcPr>
                </a:tc>
              </a:tr>
              <a:tr h="355851">
                <a:tc>
                  <a:txBody>
                    <a:bodyPr/>
                    <a:lstStyle/>
                    <a:p>
                      <a:pPr algn="ctr">
                        <a:lnSpc>
                          <a:spcPts val="1100"/>
                        </a:lnSpc>
                      </a:pPr>
                      <a:r>
                        <a:rPr kumimoji="1" lang="en-US" altLang="ja-JP" sz="800" b="1" dirty="0" smtClean="0">
                          <a:latin typeface="+mn-ea"/>
                          <a:ea typeface="+mn-ea"/>
                        </a:rPr>
                        <a:t>B</a:t>
                      </a:r>
                      <a:endParaRPr kumimoji="1" lang="ja-JP" altLang="en-US" sz="800" b="1" dirty="0">
                        <a:latin typeface="+mn-ea"/>
                        <a:ea typeface="+mn-ea"/>
                      </a:endParaRPr>
                    </a:p>
                  </a:txBody>
                  <a:tcPr marL="18000" marR="18000" marT="36000" marB="36000" anchor="ctr">
                    <a:solidFill>
                      <a:schemeClr val="bg1"/>
                    </a:solidFill>
                  </a:tcPr>
                </a:tc>
                <a:tc>
                  <a:txBody>
                    <a:bodyPr/>
                    <a:lstStyle/>
                    <a:p>
                      <a:pPr algn="r">
                        <a:lnSpc>
                          <a:spcPts val="1100"/>
                        </a:lnSpc>
                      </a:pPr>
                      <a:r>
                        <a:rPr kumimoji="1" lang="ja-JP" altLang="en-US" sz="800" dirty="0" smtClean="0">
                          <a:latin typeface="+mn-ea"/>
                          <a:ea typeface="+mn-ea"/>
                        </a:rPr>
                        <a:t>約</a:t>
                      </a:r>
                      <a:r>
                        <a:rPr kumimoji="1" lang="en-US" altLang="ja-JP" sz="800" dirty="0" smtClean="0">
                          <a:latin typeface="+mn-ea"/>
                          <a:ea typeface="+mn-ea"/>
                        </a:rPr>
                        <a:t>0.4ha</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1100"/>
                        </a:lnSpc>
                      </a:pPr>
                      <a:r>
                        <a:rPr kumimoji="1" lang="ja-JP" altLang="en-US" sz="800" dirty="0" smtClean="0">
                          <a:latin typeface="+mn-ea"/>
                          <a:ea typeface="+mn-ea"/>
                        </a:rPr>
                        <a:t>大阪府</a:t>
                      </a:r>
                      <a:endParaRPr kumimoji="1" lang="ja-JP" altLang="en-US" sz="800" dirty="0">
                        <a:latin typeface="+mn-ea"/>
                        <a:ea typeface="+mn-ea"/>
                      </a:endParaRPr>
                    </a:p>
                  </a:txBody>
                  <a:tcPr marL="18000" marR="18000" marT="36000" marB="36000" anchor="ctr">
                    <a:solidFill>
                      <a:schemeClr val="bg1"/>
                    </a:solidFill>
                  </a:tcPr>
                </a:tc>
                <a:tc>
                  <a:txBody>
                    <a:bodyPr/>
                    <a:lstStyle/>
                    <a:p>
                      <a:pPr algn="l">
                        <a:lnSpc>
                          <a:spcPct val="100000"/>
                        </a:lnSpc>
                      </a:pPr>
                      <a:r>
                        <a:rPr kumimoji="1" lang="ja-JP" altLang="en-US" sz="800" dirty="0" smtClean="0">
                          <a:latin typeface="+mn-ea"/>
                          <a:ea typeface="+mn-ea"/>
                        </a:rPr>
                        <a:t>分館６号館</a:t>
                      </a:r>
                      <a:endParaRPr kumimoji="1" lang="en-US" altLang="ja-JP" sz="800" dirty="0" smtClean="0">
                        <a:latin typeface="+mn-ea"/>
                        <a:ea typeface="+mn-ea"/>
                      </a:endParaRPr>
                    </a:p>
                    <a:p>
                      <a:pPr algn="l">
                        <a:lnSpc>
                          <a:spcPct val="100000"/>
                        </a:lnSpc>
                      </a:pPr>
                      <a:r>
                        <a:rPr kumimoji="1" lang="en-US" altLang="ja-JP" sz="800" dirty="0" smtClean="0">
                          <a:latin typeface="+mn-ea"/>
                          <a:ea typeface="+mn-ea"/>
                        </a:rPr>
                        <a:t>(+</a:t>
                      </a:r>
                      <a:r>
                        <a:rPr kumimoji="1" lang="ja-JP" altLang="en-US" sz="800" dirty="0" smtClean="0">
                          <a:latin typeface="+mn-ea"/>
                          <a:ea typeface="+mn-ea"/>
                        </a:rPr>
                        <a:t>工事ヤード</a:t>
                      </a:r>
                      <a:r>
                        <a:rPr kumimoji="1" lang="en-US" altLang="ja-JP" sz="800" dirty="0" smtClean="0">
                          <a:latin typeface="+mn-ea"/>
                          <a:ea typeface="+mn-ea"/>
                        </a:rPr>
                        <a:t>)</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700"/>
                        </a:lnSpc>
                      </a:pPr>
                      <a:r>
                        <a:rPr kumimoji="1" lang="en-US" altLang="ja-JP" sz="800" dirty="0" smtClean="0">
                          <a:latin typeface="+mn-ea"/>
                          <a:ea typeface="+mn-ea"/>
                        </a:rPr>
                        <a:t>×</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700"/>
                        </a:lnSpc>
                      </a:pPr>
                      <a:r>
                        <a:rPr kumimoji="1" lang="ja-JP" altLang="en-US" sz="800" dirty="0" smtClean="0">
                          <a:latin typeface="+mn-ea"/>
                          <a:ea typeface="+mn-ea"/>
                        </a:rPr>
                        <a:t>執務室</a:t>
                      </a:r>
                      <a:endParaRPr kumimoji="1" lang="ja-JP" altLang="en-US" sz="800" dirty="0">
                        <a:latin typeface="+mn-ea"/>
                        <a:ea typeface="+mn-ea"/>
                      </a:endParaRPr>
                    </a:p>
                  </a:txBody>
                  <a:tcPr marL="18000" marR="18000" marT="36000" marB="36000" anchor="ctr">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800" dirty="0" smtClean="0">
                          <a:latin typeface="+mn-ea"/>
                          <a:ea typeface="+mn-ea"/>
                        </a:rPr>
                        <a:t>・</a:t>
                      </a:r>
                      <a:r>
                        <a:rPr lang="ja-JP" altLang="ja-JP" sz="800" dirty="0" smtClean="0">
                          <a:effectLst/>
                          <a:latin typeface="+mn-ea"/>
                          <a:ea typeface="+mn-ea"/>
                          <a:cs typeface="Times New Roman"/>
                        </a:rPr>
                        <a:t>当面は執務室として</a:t>
                      </a:r>
                      <a:r>
                        <a:rPr lang="ja-JP" altLang="en-US" sz="800" dirty="0" smtClean="0">
                          <a:effectLst/>
                          <a:latin typeface="+mn-ea"/>
                          <a:ea typeface="+mn-ea"/>
                          <a:cs typeface="Times New Roman"/>
                        </a:rPr>
                        <a:t>暫定</a:t>
                      </a:r>
                      <a:r>
                        <a:rPr lang="ja-JP" altLang="ja-JP" sz="800" dirty="0" smtClean="0">
                          <a:effectLst/>
                          <a:latin typeface="+mn-ea"/>
                          <a:ea typeface="+mn-ea"/>
                          <a:cs typeface="Times New Roman"/>
                        </a:rPr>
                        <a:t>利用</a:t>
                      </a:r>
                      <a:r>
                        <a:rPr lang="ja-JP" altLang="en-US" sz="800" dirty="0" smtClean="0">
                          <a:effectLst/>
                          <a:latin typeface="+mn-ea"/>
                          <a:ea typeface="+mn-ea"/>
                          <a:cs typeface="Times New Roman"/>
                        </a:rPr>
                        <a:t>を継続</a:t>
                      </a:r>
                      <a:r>
                        <a:rPr lang="ja-JP" altLang="ja-JP" sz="800" dirty="0" smtClean="0">
                          <a:effectLst/>
                          <a:latin typeface="+mn-ea"/>
                          <a:ea typeface="+mn-ea"/>
                          <a:cs typeface="Times New Roman"/>
                        </a:rPr>
                        <a:t>する予定</a:t>
                      </a:r>
                      <a:r>
                        <a:rPr lang="ja-JP" altLang="en-US" sz="800" dirty="0" smtClean="0">
                          <a:effectLst/>
                          <a:latin typeface="+mn-ea"/>
                          <a:ea typeface="+mn-ea"/>
                          <a:cs typeface="Times New Roman"/>
                        </a:rPr>
                        <a:t>。</a:t>
                      </a:r>
                      <a:endParaRPr kumimoji="1" lang="en-US" altLang="ja-JP" sz="800" dirty="0" smtClean="0">
                        <a:latin typeface="+mn-ea"/>
                        <a:ea typeface="+mn-ea"/>
                      </a:endParaRPr>
                    </a:p>
                  </a:txBody>
                  <a:tcPr marL="18000" marR="18000" marT="36000" marB="36000" anchor="ctr">
                    <a:solidFill>
                      <a:schemeClr val="bg1"/>
                    </a:solidFill>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smtClean="0">
                          <a:latin typeface="+mn-ea"/>
                          <a:ea typeface="+mn-ea"/>
                        </a:rPr>
                        <a:t>Ｃ</a:t>
                      </a:r>
                    </a:p>
                  </a:txBody>
                  <a:tcPr marL="18000" marR="18000" marT="36000" marB="36000" anchor="ctr">
                    <a:solidFill>
                      <a:schemeClr val="bg1"/>
                    </a:solidFill>
                  </a:tcPr>
                </a:tc>
                <a:tc>
                  <a:txBody>
                    <a:bodyPr/>
                    <a:lstStyle/>
                    <a:p>
                      <a:pPr algn="r"/>
                      <a:r>
                        <a:rPr kumimoji="1" lang="ja-JP" altLang="en-US" sz="800" dirty="0" smtClean="0">
                          <a:latin typeface="+mn-ea"/>
                          <a:ea typeface="+mn-ea"/>
                        </a:rPr>
                        <a:t>約</a:t>
                      </a:r>
                      <a:r>
                        <a:rPr kumimoji="1" lang="en-US" altLang="ja-JP" sz="800" dirty="0" smtClean="0">
                          <a:latin typeface="+mn-ea"/>
                          <a:ea typeface="+mn-ea"/>
                        </a:rPr>
                        <a:t>0.2ha</a:t>
                      </a:r>
                      <a:endParaRPr kumimoji="1" lang="ja-JP" altLang="en-US" sz="800" dirty="0">
                        <a:latin typeface="+mn-ea"/>
                        <a:ea typeface="+mn-ea"/>
                      </a:endParaRPr>
                    </a:p>
                  </a:txBody>
                  <a:tcPr marL="18000" marR="18000" marT="36000" marB="36000" anchor="ctr">
                    <a:solidFill>
                      <a:schemeClr val="bg1"/>
                    </a:solidFill>
                  </a:tcPr>
                </a:tc>
                <a:tc>
                  <a:txBody>
                    <a:bodyPr/>
                    <a:lstStyle/>
                    <a:p>
                      <a:pPr algn="ctr"/>
                      <a:r>
                        <a:rPr kumimoji="1" lang="ja-JP" altLang="en-US" sz="800" dirty="0" smtClean="0">
                          <a:latin typeface="+mn-ea"/>
                          <a:ea typeface="+mn-ea"/>
                        </a:rPr>
                        <a:t>大阪府</a:t>
                      </a:r>
                      <a:endParaRPr kumimoji="1" lang="ja-JP" altLang="en-US" sz="800" dirty="0">
                        <a:latin typeface="+mn-ea"/>
                        <a:ea typeface="+mn-ea"/>
                      </a:endParaRPr>
                    </a:p>
                  </a:txBody>
                  <a:tcPr marL="18000" marR="18000" marT="36000" marB="36000" anchor="ctr">
                    <a:solidFill>
                      <a:schemeClr val="bg1"/>
                    </a:solidFill>
                  </a:tcPr>
                </a:tc>
                <a:tc>
                  <a:txBody>
                    <a:bodyPr/>
                    <a:lstStyle/>
                    <a:p>
                      <a:pPr algn="l">
                        <a:lnSpc>
                          <a:spcPct val="100000"/>
                        </a:lnSpc>
                      </a:pPr>
                      <a:r>
                        <a:rPr kumimoji="1" lang="ja-JP" altLang="en-US" sz="800" dirty="0" smtClean="0">
                          <a:latin typeface="+mn-ea"/>
                          <a:ea typeface="+mn-ea"/>
                        </a:rPr>
                        <a:t>旧職員会館</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600"/>
                        </a:lnSpc>
                      </a:pPr>
                      <a:r>
                        <a:rPr kumimoji="1" lang="en-US" altLang="ja-JP" sz="800" dirty="0" smtClean="0">
                          <a:latin typeface="+mn-ea"/>
                          <a:ea typeface="+mn-ea"/>
                        </a:rPr>
                        <a:t>×</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600"/>
                        </a:lnSpc>
                      </a:pPr>
                      <a:r>
                        <a:rPr kumimoji="1" lang="ja-JP" altLang="en-US" sz="800" dirty="0" smtClean="0">
                          <a:latin typeface="+mn-ea"/>
                          <a:ea typeface="+mn-ea"/>
                        </a:rPr>
                        <a:t>倉　庫</a:t>
                      </a:r>
                      <a:endParaRPr kumimoji="1" lang="ja-JP" altLang="en-US" sz="800" dirty="0">
                        <a:latin typeface="+mn-ea"/>
                        <a:ea typeface="+mn-ea"/>
                      </a:endParaRPr>
                    </a:p>
                  </a:txBody>
                  <a:tcPr marL="18000" marR="18000" marT="36000" marB="36000" anchor="ctr">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800" dirty="0" smtClean="0">
                          <a:latin typeface="+mn-ea"/>
                          <a:ea typeface="+mn-ea"/>
                        </a:rPr>
                        <a:t>・</a:t>
                      </a:r>
                      <a:r>
                        <a:rPr lang="ja-JP" altLang="ja-JP" sz="800" dirty="0" smtClean="0">
                          <a:effectLst/>
                          <a:latin typeface="+mn-ea"/>
                          <a:ea typeface="+mn-ea"/>
                          <a:cs typeface="Times New Roman"/>
                        </a:rPr>
                        <a:t>当面は倉庫等として</a:t>
                      </a:r>
                      <a:r>
                        <a:rPr lang="ja-JP" altLang="en-US" sz="800" dirty="0" smtClean="0">
                          <a:effectLst/>
                          <a:latin typeface="+mn-ea"/>
                          <a:ea typeface="+mn-ea"/>
                          <a:cs typeface="Times New Roman"/>
                        </a:rPr>
                        <a:t>暫定</a:t>
                      </a:r>
                      <a:r>
                        <a:rPr lang="ja-JP" altLang="ja-JP" sz="800" dirty="0" smtClean="0">
                          <a:effectLst/>
                          <a:latin typeface="+mn-ea"/>
                          <a:ea typeface="+mn-ea"/>
                          <a:cs typeface="Times New Roman"/>
                        </a:rPr>
                        <a:t>利用</a:t>
                      </a:r>
                      <a:r>
                        <a:rPr lang="ja-JP" altLang="en-US" sz="800" dirty="0" smtClean="0">
                          <a:effectLst/>
                          <a:latin typeface="+mn-ea"/>
                          <a:ea typeface="+mn-ea"/>
                          <a:cs typeface="Times New Roman"/>
                        </a:rPr>
                        <a:t>を継続</a:t>
                      </a:r>
                      <a:r>
                        <a:rPr lang="ja-JP" altLang="ja-JP" sz="800" dirty="0" smtClean="0">
                          <a:effectLst/>
                          <a:latin typeface="+mn-ea"/>
                          <a:ea typeface="+mn-ea"/>
                          <a:cs typeface="Times New Roman"/>
                        </a:rPr>
                        <a:t>する予定</a:t>
                      </a:r>
                      <a:r>
                        <a:rPr lang="ja-JP" altLang="en-US" sz="800" dirty="0" smtClean="0">
                          <a:effectLst/>
                          <a:latin typeface="+mn-ea"/>
                          <a:ea typeface="+mn-ea"/>
                          <a:cs typeface="Times New Roman"/>
                        </a:rPr>
                        <a:t>。</a:t>
                      </a:r>
                      <a:endParaRPr kumimoji="1" lang="en-US" altLang="ja-JP" sz="800" dirty="0" smtClean="0">
                        <a:latin typeface="+mn-ea"/>
                        <a:ea typeface="+mn-ea"/>
                      </a:endParaRPr>
                    </a:p>
                  </a:txBody>
                  <a:tcPr marL="18000" marR="18000" marT="36000" marB="36000" anchor="ctr">
                    <a:solidFill>
                      <a:schemeClr val="bg1"/>
                    </a:solidFill>
                  </a:tcPr>
                </a:tc>
              </a:tr>
              <a:tr h="432048">
                <a:tc>
                  <a:txBody>
                    <a:bodyPr/>
                    <a:lstStyle/>
                    <a:p>
                      <a:pPr algn="ctr">
                        <a:lnSpc>
                          <a:spcPts val="1300"/>
                        </a:lnSpc>
                      </a:pPr>
                      <a:r>
                        <a:rPr kumimoji="1" lang="ja-JP" altLang="en-US" sz="800" b="1" dirty="0" smtClean="0">
                          <a:latin typeface="+mn-ea"/>
                          <a:ea typeface="+mn-ea"/>
                        </a:rPr>
                        <a:t>Ｄ</a:t>
                      </a:r>
                      <a:endParaRPr kumimoji="1" lang="ja-JP" altLang="en-US" sz="800" b="1" dirty="0">
                        <a:latin typeface="+mn-ea"/>
                        <a:ea typeface="+mn-ea"/>
                      </a:endParaRPr>
                    </a:p>
                  </a:txBody>
                  <a:tcPr marL="0" marR="0" marT="36000" marB="36000" anchor="ctr">
                    <a:solidFill>
                      <a:schemeClr val="bg1"/>
                    </a:solidFill>
                  </a:tcPr>
                </a:tc>
                <a:tc>
                  <a:txBody>
                    <a:bodyPr/>
                    <a:lstStyle/>
                    <a:p>
                      <a:pPr algn="r">
                        <a:lnSpc>
                          <a:spcPts val="1300"/>
                        </a:lnSpc>
                      </a:pPr>
                      <a:r>
                        <a:rPr kumimoji="1" lang="ja-JP" altLang="en-US" sz="800" dirty="0" smtClean="0">
                          <a:latin typeface="+mn-ea"/>
                          <a:ea typeface="+mn-ea"/>
                        </a:rPr>
                        <a:t>約</a:t>
                      </a:r>
                      <a:r>
                        <a:rPr kumimoji="1" lang="en-US" altLang="ja-JP" sz="800" dirty="0" smtClean="0">
                          <a:latin typeface="+mn-ea"/>
                          <a:ea typeface="+mn-ea"/>
                        </a:rPr>
                        <a:t>0.4ha</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1300"/>
                        </a:lnSpc>
                      </a:pPr>
                      <a:r>
                        <a:rPr kumimoji="1" lang="ja-JP" altLang="en-US" sz="800" dirty="0" smtClean="0">
                          <a:latin typeface="+mn-ea"/>
                          <a:ea typeface="+mn-ea"/>
                        </a:rPr>
                        <a:t>国</a:t>
                      </a:r>
                      <a:endParaRPr kumimoji="1" lang="en-US" altLang="ja-JP" sz="800" dirty="0" smtClean="0">
                        <a:latin typeface="+mn-ea"/>
                        <a:ea typeface="+mn-ea"/>
                      </a:endParaRPr>
                    </a:p>
                  </a:txBody>
                  <a:tcPr marL="18000" marR="18000" marT="36000" marB="36000" anchor="ctr">
                    <a:solidFill>
                      <a:schemeClr val="bg1"/>
                    </a:solidFill>
                  </a:tcPr>
                </a:tc>
                <a:tc>
                  <a:txBody>
                    <a:bodyPr/>
                    <a:lstStyle/>
                    <a:p>
                      <a:pPr algn="l">
                        <a:lnSpc>
                          <a:spcPct val="100000"/>
                        </a:lnSpc>
                      </a:pPr>
                      <a:r>
                        <a:rPr kumimoji="1" lang="ja-JP" altLang="en-US" sz="800" dirty="0" smtClean="0">
                          <a:latin typeface="+mn-ea"/>
                          <a:ea typeface="+mn-ea"/>
                        </a:rPr>
                        <a:t>近畿管区</a:t>
                      </a:r>
                      <a:endParaRPr kumimoji="1" lang="en-US" altLang="ja-JP" sz="800" dirty="0" smtClean="0">
                        <a:latin typeface="+mn-ea"/>
                        <a:ea typeface="+mn-ea"/>
                      </a:endParaRPr>
                    </a:p>
                    <a:p>
                      <a:pPr algn="l">
                        <a:lnSpc>
                          <a:spcPct val="100000"/>
                        </a:lnSpc>
                      </a:pPr>
                      <a:r>
                        <a:rPr kumimoji="1" lang="ja-JP" altLang="en-US" sz="800" dirty="0" smtClean="0">
                          <a:latin typeface="+mn-ea"/>
                          <a:ea typeface="+mn-ea"/>
                        </a:rPr>
                        <a:t>警察局分館</a:t>
                      </a:r>
                      <a:endParaRPr kumimoji="1" lang="en-US" altLang="ja-JP" sz="800" dirty="0" smtClean="0">
                        <a:latin typeface="+mn-ea"/>
                        <a:ea typeface="+mn-ea"/>
                      </a:endParaRPr>
                    </a:p>
                  </a:txBody>
                  <a:tcPr marL="36000" marR="18000" marT="36000" marB="36000" anchor="ctr">
                    <a:solidFill>
                      <a:schemeClr val="bg1"/>
                    </a:solidFill>
                  </a:tcPr>
                </a:tc>
                <a:tc>
                  <a:txBody>
                    <a:bodyPr/>
                    <a:lstStyle/>
                    <a:p>
                      <a:pPr algn="ctr">
                        <a:lnSpc>
                          <a:spcPts val="800"/>
                        </a:lnSpc>
                      </a:pPr>
                      <a:r>
                        <a:rPr kumimoji="1" lang="ja-JP" altLang="en-US" sz="800" dirty="0" smtClean="0">
                          <a:latin typeface="+mn-ea"/>
                          <a:ea typeface="+mn-ea"/>
                        </a:rPr>
                        <a:t>○</a:t>
                      </a:r>
                      <a:endParaRPr kumimoji="1" lang="en-US" altLang="ja-JP" sz="800" dirty="0" smtClean="0">
                        <a:latin typeface="+mn-ea"/>
                        <a:ea typeface="+mn-ea"/>
                      </a:endParaRPr>
                    </a:p>
                  </a:txBody>
                  <a:tcPr marL="18000" marR="18000" marT="36000" marB="36000" anchor="ctr">
                    <a:solidFill>
                      <a:schemeClr val="bg1"/>
                    </a:solidFill>
                  </a:tcPr>
                </a:tc>
                <a:tc>
                  <a:txBody>
                    <a:bodyPr/>
                    <a:lstStyle/>
                    <a:p>
                      <a:pPr algn="ctr">
                        <a:lnSpc>
                          <a:spcPts val="800"/>
                        </a:lnSpc>
                      </a:pPr>
                      <a:r>
                        <a:rPr kumimoji="1" lang="ja-JP" altLang="en-US" sz="800" spc="-150" dirty="0" smtClean="0">
                          <a:latin typeface="+mn-ea"/>
                          <a:ea typeface="+mn-ea"/>
                        </a:rPr>
                        <a:t>国庁舎</a:t>
                      </a:r>
                      <a:endParaRPr kumimoji="1" lang="en-US" altLang="ja-JP" sz="800" spc="-150" dirty="0" smtClean="0">
                        <a:latin typeface="+mn-ea"/>
                        <a:ea typeface="+mn-ea"/>
                      </a:endParaRPr>
                    </a:p>
                  </a:txBody>
                  <a:tcPr marL="18000" marR="18000" marT="36000" marB="36000" anchor="ctr">
                    <a:solidFill>
                      <a:schemeClr val="bg1"/>
                    </a:solidFill>
                  </a:tcPr>
                </a:tc>
                <a:tc>
                  <a:txBody>
                    <a:bodyPr/>
                    <a:lstStyle/>
                    <a:p>
                      <a:pPr algn="just">
                        <a:lnSpc>
                          <a:spcPts val="1000"/>
                        </a:lnSpc>
                        <a:spcAft>
                          <a:spcPts val="0"/>
                        </a:spcAft>
                      </a:pPr>
                      <a:r>
                        <a:rPr lang="ja-JP" altLang="en-US" sz="800" kern="100" dirty="0" smtClean="0">
                          <a:effectLst/>
                          <a:latin typeface="+mn-ea"/>
                          <a:ea typeface="+mn-ea"/>
                          <a:cs typeface="Times New Roman"/>
                        </a:rPr>
                        <a:t>・</a:t>
                      </a:r>
                      <a:r>
                        <a:rPr lang="ja-JP" altLang="ja-JP" sz="800" kern="100" dirty="0" smtClean="0">
                          <a:effectLst/>
                          <a:latin typeface="+mn-ea"/>
                          <a:ea typeface="+mn-ea"/>
                          <a:cs typeface="Times New Roman"/>
                        </a:rPr>
                        <a:t>近畿管区警察局は建設予定の国合同庁舎に移転予定</a:t>
                      </a:r>
                      <a:endParaRPr lang="en-US" altLang="ja-JP" sz="800" kern="100" dirty="0" smtClean="0">
                        <a:effectLst/>
                        <a:latin typeface="+mn-ea"/>
                        <a:ea typeface="+mn-ea"/>
                        <a:cs typeface="Times New Roman"/>
                      </a:endParaRPr>
                    </a:p>
                    <a:p>
                      <a:pPr algn="just">
                        <a:lnSpc>
                          <a:spcPts val="1000"/>
                        </a:lnSpc>
                        <a:spcAft>
                          <a:spcPts val="0"/>
                        </a:spcAft>
                      </a:pPr>
                      <a:r>
                        <a:rPr lang="ja-JP" altLang="en-US" sz="800" kern="100" dirty="0" smtClean="0">
                          <a:effectLst/>
                          <a:latin typeface="+mn-ea"/>
                          <a:ea typeface="+mn-ea"/>
                          <a:cs typeface="Times New Roman"/>
                        </a:rPr>
                        <a:t>　</a:t>
                      </a:r>
                      <a:r>
                        <a:rPr lang="en-US" altLang="ja-JP" sz="800" kern="100" dirty="0" smtClean="0">
                          <a:effectLst/>
                          <a:latin typeface="+mn-ea"/>
                          <a:ea typeface="+mn-ea"/>
                          <a:cs typeface="Times New Roman"/>
                        </a:rPr>
                        <a:t>(</a:t>
                      </a:r>
                      <a:r>
                        <a:rPr lang="ja-JP" altLang="ja-JP" sz="800" kern="100" dirty="0" smtClean="0">
                          <a:effectLst/>
                          <a:latin typeface="+mn-ea"/>
                          <a:ea typeface="+mn-ea"/>
                          <a:cs typeface="Times New Roman"/>
                        </a:rPr>
                        <a:t>早くて平成</a:t>
                      </a:r>
                      <a:r>
                        <a:rPr lang="ja-JP" altLang="en-US" sz="800" kern="100" dirty="0" smtClean="0">
                          <a:effectLst/>
                          <a:latin typeface="+mn-ea"/>
                          <a:ea typeface="+mn-ea"/>
                          <a:cs typeface="Times New Roman"/>
                        </a:rPr>
                        <a:t>３４年度</a:t>
                      </a:r>
                      <a:r>
                        <a:rPr lang="ja-JP" altLang="ja-JP" sz="800" kern="100" dirty="0" smtClean="0">
                          <a:effectLst/>
                          <a:latin typeface="+mn-ea"/>
                          <a:ea typeface="+mn-ea"/>
                          <a:cs typeface="Times New Roman"/>
                        </a:rPr>
                        <a:t>頃</a:t>
                      </a:r>
                      <a:r>
                        <a:rPr lang="en-US" altLang="ja-JP" sz="800" kern="100" dirty="0" smtClean="0">
                          <a:effectLst/>
                          <a:latin typeface="+mn-ea"/>
                          <a:ea typeface="+mn-ea"/>
                          <a:cs typeface="Times New Roman"/>
                        </a:rPr>
                        <a:t>)</a:t>
                      </a:r>
                      <a:endParaRPr lang="ja-JP" altLang="ja-JP" sz="800" kern="100" dirty="0" smtClean="0">
                        <a:effectLst/>
                        <a:latin typeface="+mn-ea"/>
                        <a:ea typeface="+mn-ea"/>
                        <a:cs typeface="Times New Roman"/>
                      </a:endParaRPr>
                    </a:p>
                    <a:p>
                      <a:pPr algn="just">
                        <a:lnSpc>
                          <a:spcPts val="1000"/>
                        </a:lnSpc>
                        <a:spcAft>
                          <a:spcPts val="0"/>
                        </a:spcAft>
                      </a:pPr>
                      <a:r>
                        <a:rPr lang="ja-JP" altLang="en-US" sz="800" kern="100" dirty="0" smtClean="0">
                          <a:effectLst/>
                          <a:latin typeface="+mn-ea"/>
                          <a:ea typeface="+mn-ea"/>
                          <a:cs typeface="Times New Roman"/>
                        </a:rPr>
                        <a:t>・</a:t>
                      </a:r>
                      <a:r>
                        <a:rPr lang="ja-JP" altLang="ja-JP" sz="800" kern="100" dirty="0" smtClean="0">
                          <a:effectLst/>
                          <a:latin typeface="+mn-ea"/>
                          <a:ea typeface="+mn-ea"/>
                          <a:cs typeface="Times New Roman"/>
                        </a:rPr>
                        <a:t>合同庁舎の敷地</a:t>
                      </a:r>
                      <a:r>
                        <a:rPr lang="en-US" altLang="ja-JP" sz="800" kern="100" dirty="0" smtClean="0">
                          <a:effectLst/>
                          <a:latin typeface="+mn-ea"/>
                          <a:ea typeface="+mn-ea"/>
                          <a:cs typeface="Times New Roman"/>
                        </a:rPr>
                        <a:t>(</a:t>
                      </a:r>
                      <a:r>
                        <a:rPr lang="ja-JP" altLang="ja-JP" sz="800" kern="100" dirty="0" smtClean="0">
                          <a:effectLst/>
                          <a:latin typeface="+mn-ea"/>
                          <a:ea typeface="+mn-ea"/>
                          <a:cs typeface="Times New Roman"/>
                        </a:rPr>
                        <a:t>府有地</a:t>
                      </a:r>
                      <a:r>
                        <a:rPr lang="en-US" altLang="ja-JP" sz="800" kern="100" dirty="0" smtClean="0">
                          <a:effectLst/>
                          <a:latin typeface="+mn-ea"/>
                          <a:ea typeface="+mn-ea"/>
                          <a:cs typeface="Times New Roman"/>
                        </a:rPr>
                        <a:t>)</a:t>
                      </a:r>
                      <a:r>
                        <a:rPr lang="ja-JP" altLang="ja-JP" sz="800" kern="100" dirty="0" smtClean="0">
                          <a:effectLst/>
                          <a:latin typeface="+mn-ea"/>
                          <a:ea typeface="+mn-ea"/>
                          <a:cs typeface="Times New Roman"/>
                        </a:rPr>
                        <a:t>との土地交換により府が所有</a:t>
                      </a:r>
                      <a:endParaRPr lang="en-US" altLang="ja-JP" sz="800" kern="100" dirty="0" smtClean="0">
                        <a:effectLst/>
                        <a:latin typeface="+mn-ea"/>
                        <a:ea typeface="+mn-ea"/>
                        <a:cs typeface="Times New Roman"/>
                      </a:endParaRPr>
                    </a:p>
                    <a:p>
                      <a:pPr algn="just">
                        <a:lnSpc>
                          <a:spcPts val="1000"/>
                        </a:lnSpc>
                        <a:spcAft>
                          <a:spcPts val="0"/>
                        </a:spcAft>
                      </a:pPr>
                      <a:r>
                        <a:rPr lang="ja-JP" altLang="en-US" sz="800" kern="100" baseline="0" dirty="0" smtClean="0">
                          <a:effectLst/>
                          <a:latin typeface="+mn-ea"/>
                          <a:ea typeface="+mn-ea"/>
                          <a:cs typeface="Times New Roman"/>
                        </a:rPr>
                        <a:t> </a:t>
                      </a:r>
                      <a:r>
                        <a:rPr lang="ja-JP" altLang="ja-JP" sz="800" kern="100" dirty="0" smtClean="0">
                          <a:effectLst/>
                          <a:latin typeface="+mn-ea"/>
                          <a:ea typeface="+mn-ea"/>
                          <a:cs typeface="Times New Roman"/>
                        </a:rPr>
                        <a:t>権を取得予定</a:t>
                      </a:r>
                      <a:r>
                        <a:rPr lang="ja-JP" altLang="en-US" sz="800" kern="100" dirty="0" smtClean="0">
                          <a:effectLst/>
                          <a:latin typeface="+mn-ea"/>
                          <a:ea typeface="+mn-ea"/>
                          <a:cs typeface="Times New Roman"/>
                        </a:rPr>
                        <a:t>。</a:t>
                      </a:r>
                      <a:r>
                        <a:rPr lang="ja-JP" altLang="ja-JP" sz="800" kern="100" dirty="0" smtClean="0">
                          <a:effectLst/>
                          <a:latin typeface="+mn-ea"/>
                          <a:ea typeface="+mn-ea"/>
                          <a:cs typeface="Times New Roman"/>
                        </a:rPr>
                        <a:t>取得後の土地利用は未定</a:t>
                      </a:r>
                      <a:r>
                        <a:rPr lang="ja-JP" altLang="en-US" sz="800" kern="100" dirty="0" smtClean="0">
                          <a:effectLst/>
                          <a:latin typeface="+mn-ea"/>
                          <a:ea typeface="+mn-ea"/>
                          <a:cs typeface="Times New Roman"/>
                        </a:rPr>
                        <a:t>。</a:t>
                      </a:r>
                      <a:endParaRPr lang="ja-JP" altLang="ja-JP" sz="800" kern="100" dirty="0">
                        <a:effectLst/>
                        <a:latin typeface="+mn-ea"/>
                        <a:ea typeface="+mn-ea"/>
                        <a:cs typeface="Times New Roman"/>
                      </a:endParaRPr>
                    </a:p>
                  </a:txBody>
                  <a:tcPr marL="36000" marR="36000" marT="36000" marB="36000" anchor="ctr">
                    <a:solidFill>
                      <a:schemeClr val="bg1"/>
                    </a:solidFill>
                  </a:tcPr>
                </a:tc>
              </a:tr>
              <a:tr h="407157">
                <a:tc>
                  <a:txBody>
                    <a:bodyPr/>
                    <a:lstStyle/>
                    <a:p>
                      <a:pPr algn="ctr">
                        <a:lnSpc>
                          <a:spcPts val="1100"/>
                        </a:lnSpc>
                      </a:pPr>
                      <a:r>
                        <a:rPr kumimoji="1" lang="ja-JP" altLang="en-US" sz="800" b="1" dirty="0" smtClean="0">
                          <a:latin typeface="+mn-ea"/>
                          <a:ea typeface="+mn-ea"/>
                        </a:rPr>
                        <a:t>Ｅ</a:t>
                      </a:r>
                      <a:endParaRPr kumimoji="1" lang="ja-JP" altLang="en-US" sz="800" b="1" dirty="0">
                        <a:latin typeface="+mn-ea"/>
                        <a:ea typeface="+mn-ea"/>
                      </a:endParaRPr>
                    </a:p>
                  </a:txBody>
                  <a:tcPr marL="0" marR="0" marT="36000" marB="36000" anchor="ctr">
                    <a:solidFill>
                      <a:schemeClr val="bg1"/>
                    </a:solidFill>
                  </a:tcPr>
                </a:tc>
                <a:tc>
                  <a:txBody>
                    <a:bodyPr/>
                    <a:lstStyle/>
                    <a:p>
                      <a:pPr algn="r">
                        <a:lnSpc>
                          <a:spcPts val="1100"/>
                        </a:lnSpc>
                      </a:pPr>
                      <a:r>
                        <a:rPr kumimoji="1" lang="ja-JP" altLang="en-US" sz="800" dirty="0" smtClean="0">
                          <a:latin typeface="+mn-ea"/>
                          <a:ea typeface="+mn-ea"/>
                        </a:rPr>
                        <a:t>約</a:t>
                      </a:r>
                      <a:r>
                        <a:rPr kumimoji="1" lang="en-US" altLang="ja-JP" sz="800" dirty="0" smtClean="0">
                          <a:latin typeface="+mn-ea"/>
                          <a:ea typeface="+mn-ea"/>
                        </a:rPr>
                        <a:t>0.3ha</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1100"/>
                        </a:lnSpc>
                      </a:pPr>
                      <a:r>
                        <a:rPr kumimoji="1" lang="ja-JP" altLang="en-US" sz="800" dirty="0" smtClean="0">
                          <a:latin typeface="+mn-ea"/>
                          <a:ea typeface="+mn-ea"/>
                        </a:rPr>
                        <a:t>大阪府</a:t>
                      </a:r>
                      <a:endParaRPr kumimoji="1" lang="ja-JP" altLang="en-US" sz="800" dirty="0">
                        <a:latin typeface="+mn-ea"/>
                        <a:ea typeface="+mn-ea"/>
                      </a:endParaRPr>
                    </a:p>
                  </a:txBody>
                  <a:tcPr marL="18000" marR="18000" marT="36000" marB="36000" anchor="ctr">
                    <a:solidFill>
                      <a:schemeClr val="bg1"/>
                    </a:solidFill>
                  </a:tcPr>
                </a:tc>
                <a:tc>
                  <a:txBody>
                    <a:bodyPr/>
                    <a:lstStyle/>
                    <a:p>
                      <a:pPr algn="l">
                        <a:lnSpc>
                          <a:spcPct val="100000"/>
                        </a:lnSpc>
                      </a:pPr>
                      <a:r>
                        <a:rPr kumimoji="1" lang="ja-JP" altLang="en-US" sz="800" dirty="0" smtClean="0">
                          <a:latin typeface="+mn-ea"/>
                          <a:ea typeface="+mn-ea"/>
                        </a:rPr>
                        <a:t>府　公　館</a:t>
                      </a:r>
                      <a:endParaRPr kumimoji="1" lang="ja-JP" altLang="en-US" sz="800" dirty="0">
                        <a:latin typeface="+mn-ea"/>
                        <a:ea typeface="+mn-ea"/>
                      </a:endParaRPr>
                    </a:p>
                  </a:txBody>
                  <a:tcPr marL="36000" marR="18000" marT="36000" marB="36000" anchor="ctr">
                    <a:solidFill>
                      <a:schemeClr val="bg1"/>
                    </a:solidFill>
                  </a:tcPr>
                </a:tc>
                <a:tc>
                  <a:txBody>
                    <a:bodyPr/>
                    <a:lstStyle/>
                    <a:p>
                      <a:pPr algn="ctr">
                        <a:lnSpc>
                          <a:spcPts val="1100"/>
                        </a:lnSpc>
                      </a:pPr>
                      <a:r>
                        <a:rPr kumimoji="1" lang="en-US" altLang="ja-JP" sz="800" dirty="0" smtClean="0">
                          <a:latin typeface="+mn-ea"/>
                          <a:ea typeface="+mn-ea"/>
                        </a:rPr>
                        <a:t>×</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1100"/>
                        </a:lnSpc>
                      </a:pPr>
                      <a:r>
                        <a:rPr kumimoji="1" lang="ja-JP" altLang="en-US" sz="800" dirty="0" smtClean="0">
                          <a:latin typeface="+mn-ea"/>
                          <a:ea typeface="+mn-ea"/>
                        </a:rPr>
                        <a:t>会議室</a:t>
                      </a:r>
                      <a:endParaRPr kumimoji="1" lang="ja-JP" altLang="en-US" sz="800" dirty="0">
                        <a:latin typeface="+mn-ea"/>
                        <a:ea typeface="+mn-ea"/>
                      </a:endParaRPr>
                    </a:p>
                  </a:txBody>
                  <a:tcPr marL="18000" marR="18000" marT="36000" marB="36000" anchor="ctr">
                    <a:solidFill>
                      <a:schemeClr val="bg1"/>
                    </a:solidFill>
                  </a:tcPr>
                </a:tc>
                <a:tc>
                  <a:txBody>
                    <a:bodyPr/>
                    <a:lstStyle/>
                    <a:p>
                      <a:pPr>
                        <a:lnSpc>
                          <a:spcPts val="1400"/>
                        </a:lnSpc>
                      </a:pPr>
                      <a:r>
                        <a:rPr kumimoji="1" lang="ja-JP" altLang="en-US" sz="800" dirty="0" smtClean="0">
                          <a:latin typeface="+mn-ea"/>
                          <a:ea typeface="+mn-ea"/>
                        </a:rPr>
                        <a:t>・</a:t>
                      </a:r>
                      <a:r>
                        <a:rPr kumimoji="1" lang="ja-JP" altLang="ja-JP" sz="800" kern="1200" dirty="0" smtClean="0">
                          <a:solidFill>
                            <a:schemeClr val="tx1"/>
                          </a:solidFill>
                          <a:effectLst/>
                          <a:latin typeface="+mn-ea"/>
                          <a:ea typeface="+mn-ea"/>
                          <a:cs typeface="+mn-cs"/>
                        </a:rPr>
                        <a:t>府民への一般公開を開始</a:t>
                      </a:r>
                      <a:r>
                        <a:rPr kumimoji="1" lang="en-US" altLang="ja-JP" sz="800" kern="1200" dirty="0" smtClean="0">
                          <a:solidFill>
                            <a:schemeClr val="tx1"/>
                          </a:solidFill>
                          <a:effectLst/>
                          <a:latin typeface="+mn-ea"/>
                          <a:ea typeface="+mn-ea"/>
                          <a:cs typeface="+mn-cs"/>
                        </a:rPr>
                        <a:t>(</a:t>
                      </a:r>
                      <a:r>
                        <a:rPr kumimoji="1" lang="ja-JP" altLang="ja-JP" sz="800" kern="1200" dirty="0" smtClean="0">
                          <a:solidFill>
                            <a:schemeClr val="tx1"/>
                          </a:solidFill>
                          <a:effectLst/>
                          <a:latin typeface="+mn-ea"/>
                          <a:ea typeface="+mn-ea"/>
                          <a:cs typeface="+mn-cs"/>
                        </a:rPr>
                        <a:t>平成</a:t>
                      </a:r>
                      <a:r>
                        <a:rPr kumimoji="1" lang="ja-JP" altLang="en-US" sz="800" kern="1200" dirty="0" smtClean="0">
                          <a:solidFill>
                            <a:schemeClr val="tx1"/>
                          </a:solidFill>
                          <a:effectLst/>
                          <a:latin typeface="+mn-ea"/>
                          <a:ea typeface="+mn-ea"/>
                          <a:cs typeface="+mn-cs"/>
                        </a:rPr>
                        <a:t>２８</a:t>
                      </a:r>
                      <a:r>
                        <a:rPr kumimoji="1" lang="ja-JP" altLang="ja-JP" sz="800" kern="1200" dirty="0" smtClean="0">
                          <a:solidFill>
                            <a:schemeClr val="tx1"/>
                          </a:solidFill>
                          <a:effectLst/>
                          <a:latin typeface="+mn-ea"/>
                          <a:ea typeface="+mn-ea"/>
                          <a:cs typeface="+mn-cs"/>
                        </a:rPr>
                        <a:t>年</a:t>
                      </a:r>
                      <a:r>
                        <a:rPr kumimoji="1" lang="ja-JP" altLang="en-US" sz="800" kern="1200" dirty="0" smtClean="0">
                          <a:solidFill>
                            <a:schemeClr val="tx1"/>
                          </a:solidFill>
                          <a:effectLst/>
                          <a:latin typeface="+mn-ea"/>
                          <a:ea typeface="+mn-ea"/>
                          <a:cs typeface="+mn-cs"/>
                        </a:rPr>
                        <a:t>９月～</a:t>
                      </a:r>
                      <a:r>
                        <a:rPr kumimoji="1" lang="en-US" altLang="ja-JP" sz="800" kern="1200" dirty="0" smtClean="0">
                          <a:solidFill>
                            <a:schemeClr val="tx1"/>
                          </a:solidFill>
                          <a:effectLst/>
                          <a:latin typeface="+mn-ea"/>
                          <a:ea typeface="+mn-ea"/>
                          <a:cs typeface="+mn-cs"/>
                        </a:rPr>
                        <a:t>)</a:t>
                      </a:r>
                      <a:endParaRPr kumimoji="1" lang="ja-JP" altLang="ja-JP" sz="800" kern="1200" dirty="0" smtClean="0">
                        <a:solidFill>
                          <a:schemeClr val="tx1"/>
                        </a:solidFill>
                        <a:effectLst/>
                        <a:latin typeface="+mn-ea"/>
                        <a:ea typeface="+mn-ea"/>
                        <a:cs typeface="+mn-cs"/>
                      </a:endParaRPr>
                    </a:p>
                    <a:p>
                      <a:pPr>
                        <a:lnSpc>
                          <a:spcPts val="1400"/>
                        </a:lnSpc>
                      </a:pPr>
                      <a:r>
                        <a:rPr kumimoji="1" lang="ja-JP" altLang="en-US" sz="800" kern="1200" dirty="0" smtClean="0">
                          <a:solidFill>
                            <a:schemeClr val="tx1"/>
                          </a:solidFill>
                          <a:effectLst/>
                          <a:latin typeface="+mn-ea"/>
                          <a:ea typeface="+mn-ea"/>
                          <a:cs typeface="+mn-cs"/>
                        </a:rPr>
                        <a:t>・</a:t>
                      </a:r>
                      <a:r>
                        <a:rPr kumimoji="1" lang="ja-JP" altLang="ja-JP" sz="800" kern="1200" dirty="0" smtClean="0">
                          <a:solidFill>
                            <a:schemeClr val="tx1"/>
                          </a:solidFill>
                          <a:effectLst/>
                          <a:latin typeface="+mn-ea"/>
                          <a:ea typeface="+mn-ea"/>
                          <a:cs typeface="+mn-cs"/>
                        </a:rPr>
                        <a:t>当面は共用会議室等として</a:t>
                      </a:r>
                      <a:r>
                        <a:rPr kumimoji="1" lang="ja-JP" altLang="en-US" sz="800" kern="1200" dirty="0" smtClean="0">
                          <a:solidFill>
                            <a:schemeClr val="tx1"/>
                          </a:solidFill>
                          <a:effectLst/>
                          <a:latin typeface="+mn-ea"/>
                          <a:ea typeface="+mn-ea"/>
                          <a:cs typeface="+mn-cs"/>
                        </a:rPr>
                        <a:t>暫定</a:t>
                      </a:r>
                      <a:r>
                        <a:rPr kumimoji="1" lang="ja-JP" altLang="ja-JP" sz="800" kern="1200" dirty="0" smtClean="0">
                          <a:solidFill>
                            <a:schemeClr val="tx1"/>
                          </a:solidFill>
                          <a:effectLst/>
                          <a:latin typeface="+mn-ea"/>
                          <a:ea typeface="+mn-ea"/>
                          <a:cs typeface="+mn-cs"/>
                        </a:rPr>
                        <a:t>利用</a:t>
                      </a:r>
                      <a:r>
                        <a:rPr kumimoji="1" lang="ja-JP" altLang="en-US" sz="800" kern="1200" dirty="0" smtClean="0">
                          <a:solidFill>
                            <a:schemeClr val="tx1"/>
                          </a:solidFill>
                          <a:effectLst/>
                          <a:latin typeface="+mn-ea"/>
                          <a:ea typeface="+mn-ea"/>
                          <a:cs typeface="+mn-cs"/>
                        </a:rPr>
                        <a:t>を継続</a:t>
                      </a:r>
                      <a:r>
                        <a:rPr kumimoji="1" lang="ja-JP" altLang="ja-JP" sz="800" kern="1200" dirty="0" smtClean="0">
                          <a:solidFill>
                            <a:schemeClr val="tx1"/>
                          </a:solidFill>
                          <a:effectLst/>
                          <a:latin typeface="+mn-ea"/>
                          <a:ea typeface="+mn-ea"/>
                          <a:cs typeface="+mn-cs"/>
                        </a:rPr>
                        <a:t>する予定</a:t>
                      </a:r>
                      <a:r>
                        <a:rPr kumimoji="1" lang="ja-JP" altLang="en-US" sz="800" kern="1200" dirty="0" smtClean="0">
                          <a:solidFill>
                            <a:schemeClr val="tx1"/>
                          </a:solidFill>
                          <a:effectLst/>
                          <a:latin typeface="+mn-ea"/>
                          <a:ea typeface="+mn-ea"/>
                          <a:cs typeface="+mn-cs"/>
                        </a:rPr>
                        <a:t>。</a:t>
                      </a:r>
                      <a:endParaRPr kumimoji="1" lang="ja-JP" altLang="ja-JP" sz="800" kern="1200" dirty="0">
                        <a:solidFill>
                          <a:schemeClr val="tx1"/>
                        </a:solidFill>
                        <a:effectLst/>
                        <a:latin typeface="+mn-ea"/>
                        <a:ea typeface="+mn-ea"/>
                        <a:cs typeface="+mn-cs"/>
                      </a:endParaRPr>
                    </a:p>
                  </a:txBody>
                  <a:tcPr marL="36000" marR="36000" marT="36000" marB="36000" anchor="ctr">
                    <a:solidFill>
                      <a:schemeClr val="bg1"/>
                    </a:solidFill>
                  </a:tcPr>
                </a:tc>
              </a:tr>
              <a:tr h="504056">
                <a:tc>
                  <a:txBody>
                    <a:bodyPr/>
                    <a:lstStyle/>
                    <a:p>
                      <a:pPr algn="ctr">
                        <a:lnSpc>
                          <a:spcPts val="1100"/>
                        </a:lnSpc>
                      </a:pPr>
                      <a:r>
                        <a:rPr kumimoji="1" lang="ja-JP" altLang="en-US" sz="800" b="1" dirty="0" smtClean="0">
                          <a:latin typeface="+mn-ea"/>
                          <a:ea typeface="+mn-ea"/>
                        </a:rPr>
                        <a:t>Ｆ</a:t>
                      </a:r>
                      <a:endParaRPr kumimoji="1" lang="ja-JP" altLang="en-US" sz="800" b="1" dirty="0">
                        <a:latin typeface="+mn-ea"/>
                        <a:ea typeface="+mn-ea"/>
                      </a:endParaRPr>
                    </a:p>
                  </a:txBody>
                  <a:tcPr marL="0" marR="0" marT="36000" marB="36000" anchor="ctr">
                    <a:solidFill>
                      <a:schemeClr val="bg1"/>
                    </a:solidFill>
                  </a:tcPr>
                </a:tc>
                <a:tc>
                  <a:txBody>
                    <a:bodyPr/>
                    <a:lstStyle/>
                    <a:p>
                      <a:pPr algn="r">
                        <a:lnSpc>
                          <a:spcPts val="1100"/>
                        </a:lnSpc>
                      </a:pPr>
                      <a:r>
                        <a:rPr kumimoji="1" lang="ja-JP" altLang="en-US" sz="800" dirty="0" smtClean="0">
                          <a:latin typeface="+mn-ea"/>
                          <a:ea typeface="+mn-ea"/>
                        </a:rPr>
                        <a:t>約</a:t>
                      </a:r>
                      <a:r>
                        <a:rPr kumimoji="1" lang="en-US" altLang="ja-JP" sz="800" dirty="0" smtClean="0">
                          <a:latin typeface="+mn-ea"/>
                          <a:ea typeface="+mn-ea"/>
                        </a:rPr>
                        <a:t>0.3ha</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1100"/>
                        </a:lnSpc>
                      </a:pPr>
                      <a:r>
                        <a:rPr kumimoji="1" lang="ja-JP" altLang="en-US" sz="800" dirty="0" smtClean="0">
                          <a:latin typeface="+mn-ea"/>
                          <a:ea typeface="+mn-ea"/>
                        </a:rPr>
                        <a:t>大阪府</a:t>
                      </a:r>
                      <a:endParaRPr kumimoji="1" lang="ja-JP" altLang="en-US" sz="800" dirty="0">
                        <a:latin typeface="+mn-ea"/>
                        <a:ea typeface="+mn-ea"/>
                      </a:endParaRPr>
                    </a:p>
                  </a:txBody>
                  <a:tcPr marL="18000" marR="18000" marT="36000" marB="36000" anchor="ctr">
                    <a:solidFill>
                      <a:schemeClr val="bg1"/>
                    </a:solidFill>
                  </a:tcPr>
                </a:tc>
                <a:tc>
                  <a:txBody>
                    <a:bodyPr/>
                    <a:lstStyle/>
                    <a:p>
                      <a:pPr algn="l">
                        <a:lnSpc>
                          <a:spcPct val="100000"/>
                        </a:lnSpc>
                      </a:pPr>
                      <a:r>
                        <a:rPr kumimoji="1" lang="ja-JP" altLang="en-US" sz="800" dirty="0" smtClean="0">
                          <a:latin typeface="+mn-ea"/>
                          <a:ea typeface="+mn-ea"/>
                        </a:rPr>
                        <a:t>本館（西館）</a:t>
                      </a:r>
                      <a:endParaRPr kumimoji="1" lang="ja-JP" altLang="en-US" sz="800" dirty="0">
                        <a:latin typeface="+mn-ea"/>
                        <a:ea typeface="+mn-ea"/>
                      </a:endParaRPr>
                    </a:p>
                  </a:txBody>
                  <a:tcPr marL="36000" marR="18000" marT="36000" marB="36000" anchor="ctr">
                    <a:solidFill>
                      <a:schemeClr val="bg1"/>
                    </a:solidFill>
                  </a:tcPr>
                </a:tc>
                <a:tc>
                  <a:txBody>
                    <a:bodyPr/>
                    <a:lstStyle/>
                    <a:p>
                      <a:pPr algn="ctr">
                        <a:lnSpc>
                          <a:spcPts val="1100"/>
                        </a:lnSpc>
                      </a:pPr>
                      <a:r>
                        <a:rPr kumimoji="1" lang="en-US" altLang="ja-JP" sz="800" dirty="0" smtClean="0">
                          <a:latin typeface="+mn-ea"/>
                          <a:ea typeface="+mn-ea"/>
                        </a:rPr>
                        <a:t>×</a:t>
                      </a:r>
                      <a:endParaRPr kumimoji="1" lang="ja-JP" altLang="en-US" sz="800" dirty="0">
                        <a:latin typeface="+mn-ea"/>
                        <a:ea typeface="+mn-ea"/>
                      </a:endParaRPr>
                    </a:p>
                  </a:txBody>
                  <a:tcPr marL="18000" marR="18000" marT="36000" marB="36000" anchor="ctr">
                    <a:solidFill>
                      <a:schemeClr val="bg1"/>
                    </a:solidFill>
                  </a:tcPr>
                </a:tc>
                <a:tc>
                  <a:txBody>
                    <a:bodyPr/>
                    <a:lstStyle/>
                    <a:p>
                      <a:pPr algn="ctr">
                        <a:lnSpc>
                          <a:spcPts val="1100"/>
                        </a:lnSpc>
                      </a:pPr>
                      <a:r>
                        <a:rPr kumimoji="1" lang="ja-JP" altLang="en-US" sz="800" dirty="0" smtClean="0">
                          <a:latin typeface="+mn-ea"/>
                          <a:ea typeface="+mn-ea"/>
                        </a:rPr>
                        <a:t>執務室</a:t>
                      </a:r>
                      <a:endParaRPr kumimoji="1" lang="ja-JP" altLang="en-US" sz="800" dirty="0">
                        <a:latin typeface="+mn-ea"/>
                        <a:ea typeface="+mn-ea"/>
                      </a:endParaRPr>
                    </a:p>
                  </a:txBody>
                  <a:tcPr marL="18000" marR="18000" marT="36000" marB="36000" anchor="ctr">
                    <a:solidFill>
                      <a:schemeClr val="bg1"/>
                    </a:solidFill>
                  </a:tcPr>
                </a:tc>
                <a:tc>
                  <a:txBody>
                    <a:bodyPr/>
                    <a:lstStyle/>
                    <a:p>
                      <a:pPr>
                        <a:lnSpc>
                          <a:spcPts val="1100"/>
                        </a:lnSpc>
                      </a:pPr>
                      <a:r>
                        <a:rPr kumimoji="1" lang="ja-JP" altLang="en-US" sz="800" dirty="0" smtClean="0">
                          <a:latin typeface="+mn-ea"/>
                          <a:ea typeface="+mn-ea"/>
                        </a:rPr>
                        <a:t>・</a:t>
                      </a:r>
                      <a:r>
                        <a:rPr kumimoji="1" lang="ja-JP" altLang="ja-JP" sz="800" kern="1200" dirty="0" smtClean="0">
                          <a:solidFill>
                            <a:schemeClr val="tx1"/>
                          </a:solidFill>
                          <a:effectLst/>
                          <a:latin typeface="+mn-ea"/>
                          <a:ea typeface="+mn-ea"/>
                          <a:cs typeface="+mn-cs"/>
                        </a:rPr>
                        <a:t>建物は撤去</a:t>
                      </a:r>
                      <a:r>
                        <a:rPr kumimoji="1" lang="en-US" altLang="ja-JP" sz="800" kern="1200" dirty="0" smtClean="0">
                          <a:solidFill>
                            <a:schemeClr val="tx1"/>
                          </a:solidFill>
                          <a:effectLst/>
                          <a:latin typeface="+mn-ea"/>
                          <a:ea typeface="+mn-ea"/>
                          <a:cs typeface="+mn-cs"/>
                        </a:rPr>
                        <a:t>(</a:t>
                      </a:r>
                      <a:r>
                        <a:rPr kumimoji="1" lang="ja-JP" altLang="ja-JP" sz="800" kern="1200" dirty="0" smtClean="0">
                          <a:solidFill>
                            <a:schemeClr val="tx1"/>
                          </a:solidFill>
                          <a:effectLst/>
                          <a:latin typeface="+mn-ea"/>
                          <a:ea typeface="+mn-ea"/>
                          <a:cs typeface="+mn-cs"/>
                        </a:rPr>
                        <a:t>平成</a:t>
                      </a:r>
                      <a:r>
                        <a:rPr kumimoji="1" lang="ja-JP" altLang="en-US" sz="800" kern="1200" dirty="0" smtClean="0">
                          <a:solidFill>
                            <a:schemeClr val="tx1"/>
                          </a:solidFill>
                          <a:effectLst/>
                          <a:latin typeface="+mn-ea"/>
                          <a:ea typeface="+mn-ea"/>
                          <a:cs typeface="+mn-cs"/>
                        </a:rPr>
                        <a:t>２９</a:t>
                      </a:r>
                      <a:r>
                        <a:rPr kumimoji="1" lang="ja-JP" altLang="ja-JP" sz="800" kern="1200" dirty="0" smtClean="0">
                          <a:solidFill>
                            <a:schemeClr val="tx1"/>
                          </a:solidFill>
                          <a:effectLst/>
                          <a:latin typeface="+mn-ea"/>
                          <a:ea typeface="+mn-ea"/>
                          <a:cs typeface="+mn-cs"/>
                        </a:rPr>
                        <a:t>～</a:t>
                      </a:r>
                      <a:r>
                        <a:rPr kumimoji="1" lang="ja-JP" altLang="en-US" sz="800" kern="1200" dirty="0" smtClean="0">
                          <a:solidFill>
                            <a:schemeClr val="tx1"/>
                          </a:solidFill>
                          <a:effectLst/>
                          <a:latin typeface="+mn-ea"/>
                          <a:ea typeface="+mn-ea"/>
                          <a:cs typeface="+mn-cs"/>
                        </a:rPr>
                        <a:t>３０年度</a:t>
                      </a:r>
                      <a:r>
                        <a:rPr kumimoji="1" lang="en-US" altLang="ja-JP" sz="800" kern="1200" dirty="0" smtClean="0">
                          <a:solidFill>
                            <a:schemeClr val="tx1"/>
                          </a:solidFill>
                          <a:effectLst/>
                          <a:latin typeface="+mn-ea"/>
                          <a:ea typeface="+mn-ea"/>
                          <a:cs typeface="+mn-cs"/>
                        </a:rPr>
                        <a:t>)</a:t>
                      </a:r>
                    </a:p>
                    <a:p>
                      <a:pPr>
                        <a:lnSpc>
                          <a:spcPts val="1100"/>
                        </a:lnSpc>
                      </a:pPr>
                      <a:r>
                        <a:rPr kumimoji="1" lang="ja-JP" altLang="en-US" sz="800" kern="1200" dirty="0" smtClean="0">
                          <a:solidFill>
                            <a:schemeClr val="tx1"/>
                          </a:solidFill>
                          <a:effectLst/>
                          <a:latin typeface="+mn-ea"/>
                          <a:ea typeface="+mn-ea"/>
                          <a:cs typeface="+mn-cs"/>
                        </a:rPr>
                        <a:t>・</a:t>
                      </a:r>
                      <a:r>
                        <a:rPr kumimoji="1" lang="ja-JP" altLang="ja-JP" sz="800" kern="1200" dirty="0" smtClean="0">
                          <a:solidFill>
                            <a:schemeClr val="tx1"/>
                          </a:solidFill>
                          <a:effectLst/>
                          <a:latin typeface="+mn-ea"/>
                          <a:ea typeface="+mn-ea"/>
                          <a:cs typeface="+mn-cs"/>
                        </a:rPr>
                        <a:t>その後は当面は来庁者・指定車等の駐車場として暫定</a:t>
                      </a:r>
                      <a:endParaRPr kumimoji="1" lang="en-US" altLang="ja-JP" sz="800" kern="1200" dirty="0" smtClean="0">
                        <a:solidFill>
                          <a:schemeClr val="tx1"/>
                        </a:solidFill>
                        <a:effectLst/>
                        <a:latin typeface="+mn-ea"/>
                        <a:ea typeface="+mn-ea"/>
                        <a:cs typeface="+mn-cs"/>
                      </a:endParaRPr>
                    </a:p>
                    <a:p>
                      <a:pPr>
                        <a:lnSpc>
                          <a:spcPts val="1100"/>
                        </a:lnSpc>
                      </a:pPr>
                      <a:r>
                        <a:rPr kumimoji="1" lang="en-US" altLang="ja-JP" sz="800" kern="1200" dirty="0" smtClean="0">
                          <a:solidFill>
                            <a:schemeClr val="tx1"/>
                          </a:solidFill>
                          <a:effectLst/>
                          <a:latin typeface="+mn-ea"/>
                          <a:ea typeface="+mn-ea"/>
                          <a:cs typeface="+mn-cs"/>
                        </a:rPr>
                        <a:t> </a:t>
                      </a:r>
                      <a:r>
                        <a:rPr kumimoji="1" lang="ja-JP" altLang="ja-JP" sz="800" kern="1200" dirty="0" smtClean="0">
                          <a:solidFill>
                            <a:schemeClr val="tx1"/>
                          </a:solidFill>
                          <a:effectLst/>
                          <a:latin typeface="+mn-ea"/>
                          <a:ea typeface="+mn-ea"/>
                          <a:cs typeface="+mn-cs"/>
                        </a:rPr>
                        <a:t>利用する予定</a:t>
                      </a:r>
                      <a:r>
                        <a:rPr kumimoji="1" lang="ja-JP" altLang="en-US" sz="800" kern="1200" dirty="0" smtClean="0">
                          <a:solidFill>
                            <a:schemeClr val="tx1"/>
                          </a:solidFill>
                          <a:effectLst/>
                          <a:latin typeface="+mn-ea"/>
                          <a:ea typeface="+mn-ea"/>
                          <a:cs typeface="+mn-cs"/>
                        </a:rPr>
                        <a:t>。</a:t>
                      </a:r>
                      <a:endParaRPr kumimoji="1" lang="ja-JP" altLang="ja-JP" sz="800" kern="1200" dirty="0">
                        <a:solidFill>
                          <a:schemeClr val="tx1"/>
                        </a:solidFill>
                        <a:effectLst/>
                        <a:latin typeface="+mn-ea"/>
                        <a:ea typeface="+mn-ea"/>
                        <a:cs typeface="+mn-cs"/>
                      </a:endParaRPr>
                    </a:p>
                  </a:txBody>
                  <a:tcPr marL="36000" marR="36000" marT="36000" marB="36000" anchor="ctr">
                    <a:solidFill>
                      <a:schemeClr val="bg1"/>
                    </a:solidFill>
                  </a:tcPr>
                </a:tc>
              </a:tr>
              <a:tr h="361190">
                <a:tc>
                  <a:txBody>
                    <a:bodyPr/>
                    <a:lstStyle/>
                    <a:p>
                      <a:pPr algn="ctr"/>
                      <a:endParaRPr kumimoji="1" lang="ja-JP" altLang="en-US" sz="800" b="1" dirty="0">
                        <a:latin typeface="+mn-ea"/>
                        <a:ea typeface="+mn-ea"/>
                      </a:endParaRPr>
                    </a:p>
                  </a:txBody>
                  <a:tcPr marL="36000" marR="36000" marT="36000" marB="36000" anchor="ctr">
                    <a:lnR w="12700" cap="flat" cmpd="sng" algn="ctr">
                      <a:solidFill>
                        <a:schemeClr val="tx1"/>
                      </a:solidFill>
                      <a:prstDash val="solid"/>
                      <a:round/>
                      <a:headEnd type="none" w="med" len="med"/>
                      <a:tailEnd type="none" w="med" len="med"/>
                    </a:lnR>
                    <a:solidFill>
                      <a:srgbClr val="FFFF00"/>
                    </a:solidFill>
                  </a:tcPr>
                </a:tc>
                <a:tc>
                  <a:txBody>
                    <a:bodyPr/>
                    <a:lstStyle/>
                    <a:p>
                      <a:pPr algn="r"/>
                      <a:r>
                        <a:rPr kumimoji="1" lang="ja-JP" altLang="en-US" sz="800" dirty="0" smtClean="0">
                          <a:latin typeface="+mn-ea"/>
                          <a:ea typeface="+mn-ea"/>
                        </a:rPr>
                        <a:t>約</a:t>
                      </a:r>
                      <a:r>
                        <a:rPr kumimoji="1" lang="en-US" altLang="ja-JP" sz="800" dirty="0" smtClean="0">
                          <a:latin typeface="+mn-ea"/>
                          <a:ea typeface="+mn-ea"/>
                        </a:rPr>
                        <a:t>1.8ha</a:t>
                      </a:r>
                      <a:endParaRPr kumimoji="1" lang="ja-JP" altLang="en-US" sz="800" dirty="0">
                        <a:latin typeface="+mn-ea"/>
                        <a:ea typeface="+mn-ea"/>
                      </a:endParaRPr>
                    </a:p>
                  </a:txBody>
                  <a:tcPr marL="18000" marR="18000" marT="36000" marB="36000" anchor="ctr">
                    <a:lnL w="12700" cap="flat" cmpd="sng" algn="ctr">
                      <a:solidFill>
                        <a:schemeClr val="tx1"/>
                      </a:solidFill>
                      <a:prstDash val="solid"/>
                      <a:round/>
                      <a:headEnd type="none" w="med" len="med"/>
                      <a:tailEnd type="none" w="med" len="med"/>
                    </a:lnL>
                    <a:solidFill>
                      <a:srgbClr val="FFFF00"/>
                    </a:solidFill>
                  </a:tcPr>
                </a:tc>
                <a:tc>
                  <a:txBody>
                    <a:bodyPr/>
                    <a:lstStyle/>
                    <a:p>
                      <a:pPr algn="ctr"/>
                      <a:endParaRPr kumimoji="1" lang="ja-JP" altLang="en-US" sz="800" dirty="0">
                        <a:latin typeface="+mn-ea"/>
                        <a:ea typeface="+mn-ea"/>
                      </a:endParaRPr>
                    </a:p>
                  </a:txBody>
                  <a:tcPr marL="18000" marR="18000" marT="36000" marB="36000" anchor="ctr">
                    <a:solidFill>
                      <a:srgbClr val="FFFF00"/>
                    </a:solidFill>
                  </a:tcPr>
                </a:tc>
                <a:tc>
                  <a:txBody>
                    <a:bodyPr/>
                    <a:lstStyle/>
                    <a:p>
                      <a:pPr algn="ctr"/>
                      <a:endParaRPr kumimoji="1" lang="ja-JP" altLang="en-US" sz="800" dirty="0">
                        <a:latin typeface="+mn-ea"/>
                        <a:ea typeface="+mn-ea"/>
                      </a:endParaRPr>
                    </a:p>
                  </a:txBody>
                  <a:tcPr marL="36000" marR="18000" marT="36000" marB="36000" anchor="ctr">
                    <a:solidFill>
                      <a:srgbClr val="FFFF00"/>
                    </a:solidFill>
                  </a:tcPr>
                </a:tc>
                <a:tc>
                  <a:txBody>
                    <a:bodyPr/>
                    <a:lstStyle/>
                    <a:p>
                      <a:pPr algn="ctr"/>
                      <a:endParaRPr kumimoji="1" lang="ja-JP" altLang="en-US" sz="800" dirty="0">
                        <a:latin typeface="+mn-ea"/>
                        <a:ea typeface="+mn-ea"/>
                      </a:endParaRPr>
                    </a:p>
                  </a:txBody>
                  <a:tcPr marL="18000" marR="18000" marT="36000" marB="36000" anchor="ctr">
                    <a:solidFill>
                      <a:srgbClr val="FFFF00"/>
                    </a:solidFill>
                  </a:tcPr>
                </a:tc>
                <a:tc>
                  <a:txBody>
                    <a:bodyPr/>
                    <a:lstStyle/>
                    <a:p>
                      <a:pPr algn="ctr"/>
                      <a:endParaRPr kumimoji="1" lang="ja-JP" altLang="en-US" sz="800" dirty="0">
                        <a:latin typeface="+mn-ea"/>
                        <a:ea typeface="+mn-ea"/>
                      </a:endParaRPr>
                    </a:p>
                  </a:txBody>
                  <a:tcPr marL="18000" marR="18000" marT="36000" marB="36000" anchor="ctr">
                    <a:solidFill>
                      <a:srgbClr val="FFFF00"/>
                    </a:solidFill>
                  </a:tcPr>
                </a:tc>
                <a:tc>
                  <a:txBody>
                    <a:bodyPr/>
                    <a:lstStyle/>
                    <a:p>
                      <a:endParaRPr kumimoji="1" lang="ja-JP" altLang="en-US" sz="800" dirty="0">
                        <a:latin typeface="+mn-ea"/>
                        <a:ea typeface="+mn-ea"/>
                      </a:endParaRPr>
                    </a:p>
                  </a:txBody>
                  <a:tcPr marL="36000" marR="36000" marT="36000" marB="36000" anchor="ctr">
                    <a:solidFill>
                      <a:srgbClr val="FFFF00"/>
                    </a:solidFill>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736687"/>
            <a:ext cx="2664296" cy="363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49"/>
          <p:cNvSpPr txBox="1">
            <a:spLocks noChangeArrowheads="1"/>
          </p:cNvSpPr>
          <p:nvPr/>
        </p:nvSpPr>
        <p:spPr bwMode="auto">
          <a:xfrm>
            <a:off x="8126960" y="1293069"/>
            <a:ext cx="800100" cy="614680"/>
          </a:xfrm>
          <a:prstGeom prst="rect">
            <a:avLst/>
          </a:prstGeom>
          <a:noFill/>
          <a:ln>
            <a:noFill/>
          </a:ln>
          <a:extLst/>
        </p:spPr>
        <p:txBody>
          <a:bodyPr rot="0" vert="horz" wrap="square" lIns="74295" tIns="8890" rIns="74295" bIns="8890" anchor="t" anchorCtr="0" upright="1">
            <a:noAutofit/>
          </a:bodyPr>
          <a:lstStyle/>
          <a:p>
            <a:pPr algn="ctr">
              <a:lnSpc>
                <a:spcPts val="1000"/>
              </a:lnSpc>
              <a:spcBef>
                <a:spcPts val="300"/>
              </a:spcBef>
              <a:spcAft>
                <a:spcPts val="0"/>
              </a:spcAft>
            </a:pPr>
            <a:r>
              <a:rPr lang="ja-JP" sz="800" b="1" kern="100" dirty="0">
                <a:effectLst/>
                <a:latin typeface="Century"/>
                <a:ea typeface="HG丸ｺﾞｼｯｸM-PRO"/>
                <a:cs typeface="Times New Roman"/>
              </a:rPr>
              <a:t>重粒子線</a:t>
            </a:r>
            <a:endParaRPr lang="ja-JP" sz="1050" kern="100" dirty="0">
              <a:effectLst/>
              <a:latin typeface="Century"/>
              <a:ea typeface="ＭＳ 明朝"/>
              <a:cs typeface="Times New Roman"/>
            </a:endParaRPr>
          </a:p>
          <a:p>
            <a:pPr algn="ctr">
              <a:lnSpc>
                <a:spcPts val="1000"/>
              </a:lnSpc>
              <a:spcBef>
                <a:spcPts val="300"/>
              </a:spcBef>
              <a:spcAft>
                <a:spcPts val="0"/>
              </a:spcAft>
            </a:pPr>
            <a:r>
              <a:rPr lang="ja-JP" sz="800" b="1" kern="100" dirty="0">
                <a:effectLst/>
                <a:latin typeface="Century"/>
                <a:ea typeface="HG丸ｺﾞｼｯｸM-PRO"/>
                <a:cs typeface="Times New Roman"/>
              </a:rPr>
              <a:t>がん治療施設</a:t>
            </a:r>
            <a:endParaRPr lang="ja-JP" sz="1050" kern="100" dirty="0">
              <a:effectLst/>
              <a:latin typeface="Century"/>
              <a:ea typeface="ＭＳ 明朝"/>
              <a:cs typeface="Times New Roman"/>
            </a:endParaRPr>
          </a:p>
          <a:p>
            <a:pPr algn="ctr">
              <a:lnSpc>
                <a:spcPts val="1000"/>
              </a:lnSpc>
              <a:spcBef>
                <a:spcPts val="300"/>
              </a:spcBef>
              <a:spcAft>
                <a:spcPts val="0"/>
              </a:spcAft>
            </a:pPr>
            <a:r>
              <a:rPr lang="en-US" sz="800" b="1" kern="100" dirty="0">
                <a:effectLst/>
                <a:latin typeface="HG丸ｺﾞｼｯｸM-PRO"/>
                <a:ea typeface="ＭＳ 明朝"/>
                <a:cs typeface="Times New Roman"/>
              </a:rPr>
              <a:t>(</a:t>
            </a:r>
            <a:r>
              <a:rPr lang="ja-JP" sz="800" b="1" kern="100" dirty="0">
                <a:effectLst/>
                <a:latin typeface="Century"/>
                <a:ea typeface="HG丸ｺﾞｼｯｸM-PRO"/>
                <a:cs typeface="Times New Roman"/>
              </a:rPr>
              <a:t>工事中</a:t>
            </a:r>
            <a:r>
              <a:rPr lang="en-US" sz="800" b="1" kern="100" dirty="0">
                <a:effectLst/>
                <a:latin typeface="Century"/>
                <a:ea typeface="HG丸ｺﾞｼｯｸM-PRO"/>
                <a:cs typeface="Times New Roman"/>
              </a:rPr>
              <a:t>)</a:t>
            </a:r>
            <a:endParaRPr lang="ja-JP" sz="1050" kern="100" dirty="0">
              <a:effectLst/>
              <a:latin typeface="Century"/>
              <a:ea typeface="ＭＳ 明朝"/>
              <a:cs typeface="Times New Roman"/>
            </a:endParaRPr>
          </a:p>
        </p:txBody>
      </p:sp>
    </p:spTree>
    <p:extLst>
      <p:ext uri="{BB962C8B-B14F-4D97-AF65-F5344CB8AC3E}">
        <p14:creationId xmlns:p14="http://schemas.microsoft.com/office/powerpoint/2010/main" val="2508609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5471" y="259510"/>
            <a:ext cx="8730085" cy="6510433"/>
          </a:xfrm>
          <a:prstGeom prst="rect">
            <a:avLst/>
          </a:prstGeom>
          <a:solidFill>
            <a:schemeClr val="accent1">
              <a:lumMod val="20000"/>
              <a:lumOff val="80000"/>
            </a:schemeClr>
          </a:solidFill>
          <a:ln w="25400">
            <a:solidFill>
              <a:schemeClr val="tx1"/>
            </a:solidFill>
          </a:ln>
        </p:spPr>
        <p:txBody>
          <a:bodyPr wrap="square" rIns="0" rtlCol="0" anchor="t" anchorCtr="0">
            <a:noAutofit/>
          </a:bodyPr>
          <a:lstStyle/>
          <a:p>
            <a:pPr lvl="0"/>
            <a:endParaRPr lang="en-US" altLang="ja-JP" sz="1400" b="1" dirty="0" smtClean="0">
              <a:solidFill>
                <a:prstClr val="black"/>
              </a:solidFill>
              <a:latin typeface="ＭＳ Ｐゴシック"/>
              <a:cs typeface="Meiryo UI" panose="020B0604030504040204" pitchFamily="50" charset="-128"/>
            </a:endParaRPr>
          </a:p>
          <a:p>
            <a:pPr lvl="0"/>
            <a:endParaRPr lang="en-US" altLang="ja-JP" sz="1400" b="1" dirty="0">
              <a:solidFill>
                <a:prstClr val="black"/>
              </a:solidFill>
              <a:latin typeface="ＭＳ Ｐゴシック"/>
              <a:cs typeface="Meiryo UI" panose="020B0604030504040204" pitchFamily="50" charset="-128"/>
            </a:endParaRPr>
          </a:p>
          <a:p>
            <a:pPr lvl="0"/>
            <a:r>
              <a:rPr lang="ja-JP" altLang="en-US" sz="1400" b="1" dirty="0" smtClean="0">
                <a:solidFill>
                  <a:prstClr val="black"/>
                </a:solidFill>
                <a:latin typeface="ＭＳ Ｐゴシック"/>
                <a:cs typeface="Meiryo UI" panose="020B0604030504040204" pitchFamily="50" charset="-128"/>
              </a:rPr>
              <a:t>■ </a:t>
            </a:r>
            <a:r>
              <a:rPr lang="ja-JP" altLang="en-US" sz="1400" b="1" dirty="0" smtClean="0">
                <a:latin typeface="ＭＳ Ｐゴシック"/>
                <a:cs typeface="Meiryo UI" panose="020B0604030504040204" pitchFamily="50" charset="-128"/>
              </a:rPr>
              <a:t>現在の</a:t>
            </a:r>
            <a:r>
              <a:rPr lang="ja-JP" altLang="en-US" sz="1400" b="1" dirty="0" smtClean="0">
                <a:solidFill>
                  <a:prstClr val="black"/>
                </a:solidFill>
                <a:latin typeface="ＭＳ Ｐゴシック"/>
                <a:cs typeface="Meiryo UI" panose="020B0604030504040204" pitchFamily="50" charset="-128"/>
              </a:rPr>
              <a:t>部局</a:t>
            </a:r>
            <a:r>
              <a:rPr lang="ja-JP" altLang="en-US" sz="1400" b="1" dirty="0">
                <a:solidFill>
                  <a:prstClr val="black"/>
                </a:solidFill>
                <a:latin typeface="ＭＳ Ｐゴシック"/>
                <a:cs typeface="Meiryo UI" panose="020B0604030504040204" pitchFamily="50" charset="-128"/>
              </a:rPr>
              <a:t>配置の</a:t>
            </a:r>
            <a:r>
              <a:rPr lang="ja-JP" altLang="en-US" sz="1400" b="1" dirty="0" smtClean="0">
                <a:solidFill>
                  <a:prstClr val="black"/>
                </a:solidFill>
                <a:latin typeface="ＭＳ Ｐゴシック"/>
                <a:cs typeface="Meiryo UI" panose="020B0604030504040204" pitchFamily="50" charset="-128"/>
              </a:rPr>
              <a:t>考え方</a:t>
            </a:r>
            <a:endParaRPr lang="en-US" altLang="ja-JP" sz="1400" b="1" dirty="0" smtClean="0">
              <a:solidFill>
                <a:prstClr val="black"/>
              </a:solidFill>
              <a:latin typeface="ＭＳ Ｐゴシック"/>
              <a:cs typeface="Meiryo UI" panose="020B0604030504040204" pitchFamily="50" charset="-128"/>
            </a:endParaRPr>
          </a:p>
          <a:p>
            <a:pPr lvl="0"/>
            <a:endParaRPr lang="en-US" altLang="ja-JP" sz="300" b="1" dirty="0">
              <a:solidFill>
                <a:prstClr val="black"/>
              </a:solidFill>
            </a:endParaRPr>
          </a:p>
          <a:p>
            <a:pPr lvl="0">
              <a:spcBef>
                <a:spcPct val="20000"/>
              </a:spcBef>
            </a:pPr>
            <a:r>
              <a:rPr lang="ja-JP" altLang="en-US" sz="1300" dirty="0" smtClean="0">
                <a:solidFill>
                  <a:prstClr val="black"/>
                </a:solidFill>
                <a:latin typeface="ＭＳ Ｐゴシック"/>
              </a:rPr>
              <a:t>　○ 咲</a:t>
            </a:r>
            <a:r>
              <a:rPr lang="ja-JP" altLang="en-US" sz="1300" dirty="0">
                <a:solidFill>
                  <a:prstClr val="black"/>
                </a:solidFill>
                <a:latin typeface="ＭＳ Ｐゴシック"/>
              </a:rPr>
              <a:t>洲庁舎については、平成２１年９月</a:t>
            </a:r>
            <a:r>
              <a:rPr lang="ja-JP" altLang="en-US" sz="1300" dirty="0" smtClean="0">
                <a:solidFill>
                  <a:prstClr val="black"/>
                </a:solidFill>
                <a:latin typeface="ＭＳ Ｐゴシック"/>
              </a:rPr>
              <a:t>議会</a:t>
            </a:r>
            <a:r>
              <a:rPr lang="ja-JP" altLang="en-US" sz="1300" dirty="0">
                <a:solidFill>
                  <a:prstClr val="black"/>
                </a:solidFill>
                <a:latin typeface="ＭＳ Ｐゴシック"/>
              </a:rPr>
              <a:t>に</a:t>
            </a:r>
            <a:r>
              <a:rPr lang="ja-JP" altLang="en-US" sz="1300" dirty="0" smtClean="0">
                <a:solidFill>
                  <a:prstClr val="black"/>
                </a:solidFill>
                <a:latin typeface="ＭＳ Ｐゴシック"/>
              </a:rPr>
              <a:t>おいて、府庁移転に向けた</a:t>
            </a:r>
            <a:r>
              <a:rPr lang="ja-JP" altLang="en-US" sz="1300" dirty="0">
                <a:solidFill>
                  <a:prstClr val="black"/>
                </a:solidFill>
                <a:latin typeface="ＭＳ Ｐゴシック"/>
              </a:rPr>
              <a:t>条例案が否決と</a:t>
            </a:r>
            <a:r>
              <a:rPr lang="ja-JP" altLang="en-US" sz="1300" dirty="0" smtClean="0">
                <a:solidFill>
                  <a:prstClr val="black"/>
                </a:solidFill>
                <a:latin typeface="ＭＳ Ｐゴシック"/>
              </a:rPr>
              <a:t>なり</a:t>
            </a:r>
            <a:r>
              <a:rPr lang="ja-JP" altLang="en-US" sz="1300" dirty="0">
                <a:solidFill>
                  <a:prstClr val="black"/>
                </a:solidFill>
                <a:latin typeface="ＭＳ Ｐゴシック"/>
              </a:rPr>
              <a:t>、</a:t>
            </a:r>
            <a:r>
              <a:rPr lang="ja-JP" altLang="en-US" sz="1300" dirty="0" smtClean="0">
                <a:solidFill>
                  <a:prstClr val="black"/>
                </a:solidFill>
                <a:latin typeface="ＭＳ Ｐゴシック"/>
              </a:rPr>
              <a:t>ビル購入予算案が可決と</a:t>
            </a:r>
            <a:r>
              <a:rPr lang="en-US" altLang="ja-JP" sz="1300" dirty="0" smtClean="0">
                <a:solidFill>
                  <a:prstClr val="black"/>
                </a:solidFill>
                <a:latin typeface="ＭＳ Ｐゴシック"/>
              </a:rPr>
              <a:t/>
            </a:r>
            <a:br>
              <a:rPr lang="en-US" altLang="ja-JP" sz="1300" dirty="0" smtClean="0">
                <a:solidFill>
                  <a:prstClr val="black"/>
                </a:solidFill>
                <a:latin typeface="ＭＳ Ｐゴシック"/>
              </a:rPr>
            </a:br>
            <a:r>
              <a:rPr lang="ja-JP" altLang="en-US" sz="1300" dirty="0" smtClean="0">
                <a:solidFill>
                  <a:prstClr val="black"/>
                </a:solidFill>
                <a:latin typeface="ＭＳ Ｐゴシック"/>
              </a:rPr>
              <a:t>　　なったことを受け、府の主たる「事務所」を</a:t>
            </a:r>
            <a:r>
              <a:rPr lang="ja-JP" altLang="en-US" sz="1300" dirty="0">
                <a:solidFill>
                  <a:prstClr val="black"/>
                </a:solidFill>
                <a:latin typeface="ＭＳ Ｐゴシック"/>
              </a:rPr>
              <a:t>大手前に置きつつ</a:t>
            </a:r>
            <a:r>
              <a:rPr lang="ja-JP" altLang="en-US" sz="1300" dirty="0" smtClean="0">
                <a:solidFill>
                  <a:prstClr val="black"/>
                </a:solidFill>
                <a:latin typeface="ＭＳ Ｐゴシック"/>
              </a:rPr>
              <a:t>、部局の一部</a:t>
            </a:r>
            <a:r>
              <a:rPr lang="ja-JP" altLang="en-US" sz="1300" dirty="0">
                <a:solidFill>
                  <a:prstClr val="black"/>
                </a:solidFill>
                <a:latin typeface="ＭＳ Ｐゴシック"/>
              </a:rPr>
              <a:t>を</a:t>
            </a:r>
            <a:r>
              <a:rPr lang="ja-JP" altLang="en-US" sz="1300" dirty="0" smtClean="0">
                <a:solidFill>
                  <a:prstClr val="black"/>
                </a:solidFill>
                <a:latin typeface="ＭＳ Ｐゴシック"/>
              </a:rPr>
              <a:t>咲洲</a:t>
            </a:r>
            <a:r>
              <a:rPr lang="ja-JP" altLang="en-US" sz="1300" dirty="0">
                <a:solidFill>
                  <a:prstClr val="black"/>
                </a:solidFill>
                <a:latin typeface="ＭＳ Ｐゴシック"/>
              </a:rPr>
              <a:t>庁舎に移し</a:t>
            </a:r>
            <a:r>
              <a:rPr lang="ja-JP" altLang="en-US" sz="1300" dirty="0" smtClean="0">
                <a:solidFill>
                  <a:prstClr val="black"/>
                </a:solidFill>
                <a:latin typeface="ＭＳ Ｐゴシック"/>
              </a:rPr>
              <a:t>、執務室</a:t>
            </a:r>
            <a:r>
              <a:rPr lang="ja-JP" altLang="en-US" sz="1300" dirty="0">
                <a:solidFill>
                  <a:prstClr val="black"/>
                </a:solidFill>
                <a:latin typeface="ＭＳ Ｐゴシック"/>
              </a:rPr>
              <a:t>として</a:t>
            </a:r>
            <a:r>
              <a:rPr lang="ja-JP" altLang="en-US" sz="1300" dirty="0" smtClean="0">
                <a:solidFill>
                  <a:prstClr val="black"/>
                </a:solidFill>
                <a:latin typeface="ＭＳ Ｐゴシック"/>
              </a:rPr>
              <a:t>有効活用して</a:t>
            </a:r>
            <a:endParaRPr lang="en-US" altLang="ja-JP" sz="1300" dirty="0" smtClean="0">
              <a:solidFill>
                <a:prstClr val="black"/>
              </a:solidFill>
              <a:latin typeface="ＭＳ Ｐゴシック"/>
            </a:endParaRPr>
          </a:p>
          <a:p>
            <a:pPr lvl="0">
              <a:spcBef>
                <a:spcPct val="20000"/>
              </a:spcBef>
            </a:pPr>
            <a:r>
              <a:rPr lang="ja-JP" altLang="en-US" sz="1300" dirty="0">
                <a:solidFill>
                  <a:prstClr val="black"/>
                </a:solidFill>
                <a:latin typeface="ＭＳ Ｐゴシック"/>
              </a:rPr>
              <a:t>　</a:t>
            </a:r>
            <a:r>
              <a:rPr lang="ja-JP" altLang="en-US" sz="1300" dirty="0" smtClean="0">
                <a:solidFill>
                  <a:prstClr val="black"/>
                </a:solidFill>
                <a:latin typeface="ＭＳ Ｐゴシック"/>
              </a:rPr>
              <a:t>　いる。</a:t>
            </a:r>
            <a:endParaRPr lang="en-US" altLang="ja-JP" sz="1300" dirty="0" smtClean="0">
              <a:solidFill>
                <a:prstClr val="black"/>
              </a:solidFill>
              <a:latin typeface="ＭＳ Ｐゴシック"/>
            </a:endParaRPr>
          </a:p>
          <a:p>
            <a:pPr lvl="0">
              <a:spcBef>
                <a:spcPct val="20000"/>
              </a:spcBef>
            </a:pPr>
            <a:endParaRPr lang="ja-JP" altLang="en-US" sz="400" dirty="0">
              <a:solidFill>
                <a:prstClr val="black"/>
              </a:solidFill>
              <a:latin typeface="ＭＳ Ｐゴシック"/>
            </a:endParaRPr>
          </a:p>
          <a:p>
            <a:pPr lvl="0">
              <a:spcBef>
                <a:spcPct val="20000"/>
              </a:spcBef>
            </a:pPr>
            <a:r>
              <a:rPr lang="ja-JP" altLang="en-US" sz="1300" dirty="0">
                <a:solidFill>
                  <a:prstClr val="black"/>
                </a:solidFill>
                <a:latin typeface="ＭＳ Ｐゴシック"/>
              </a:rPr>
              <a:t>　○</a:t>
            </a:r>
            <a:r>
              <a:rPr lang="ja-JP" altLang="en-US" sz="1300" dirty="0" smtClean="0">
                <a:solidFill>
                  <a:prstClr val="black"/>
                </a:solidFill>
                <a:latin typeface="ＭＳ Ｐゴシック"/>
              </a:rPr>
              <a:t> 現行</a:t>
            </a:r>
            <a:r>
              <a:rPr lang="ja-JP" altLang="en-US" sz="1300" dirty="0">
                <a:solidFill>
                  <a:prstClr val="black"/>
                </a:solidFill>
                <a:latin typeface="ＭＳ Ｐゴシック"/>
              </a:rPr>
              <a:t>の部局配置は、平成２２年当時、</a:t>
            </a:r>
            <a:r>
              <a:rPr lang="ja-JP" altLang="en-US" sz="1300" dirty="0" smtClean="0">
                <a:solidFill>
                  <a:prstClr val="black"/>
                </a:solidFill>
                <a:latin typeface="ＭＳ Ｐゴシック"/>
              </a:rPr>
              <a:t>大阪市との連携部局や大手前の民間ビルに分散配置していた部局を中心</a:t>
            </a:r>
            <a:r>
              <a:rPr lang="ja-JP" altLang="en-US" sz="1300" dirty="0">
                <a:solidFill>
                  <a:prstClr val="black"/>
                </a:solidFill>
                <a:latin typeface="ＭＳ Ｐゴシック"/>
              </a:rPr>
              <a:t>に</a:t>
            </a:r>
            <a:r>
              <a:rPr lang="ja-JP" altLang="en-US" sz="1300" dirty="0" smtClean="0">
                <a:solidFill>
                  <a:prstClr val="black"/>
                </a:solidFill>
                <a:latin typeface="ＭＳ Ｐゴシック"/>
              </a:rPr>
              <a:t>咲洲</a:t>
            </a:r>
            <a:r>
              <a:rPr lang="en-US" altLang="ja-JP" sz="1300" dirty="0" smtClean="0">
                <a:solidFill>
                  <a:prstClr val="black"/>
                </a:solidFill>
                <a:latin typeface="ＭＳ Ｐゴシック"/>
              </a:rPr>
              <a:t/>
            </a:r>
            <a:br>
              <a:rPr lang="en-US" altLang="ja-JP" sz="1300" dirty="0" smtClean="0">
                <a:solidFill>
                  <a:prstClr val="black"/>
                </a:solidFill>
                <a:latin typeface="ＭＳ Ｐゴシック"/>
              </a:rPr>
            </a:br>
            <a:r>
              <a:rPr lang="ja-JP" altLang="en-US" sz="1300" dirty="0" smtClean="0">
                <a:solidFill>
                  <a:prstClr val="black"/>
                </a:solidFill>
                <a:latin typeface="ＭＳ Ｐゴシック"/>
              </a:rPr>
              <a:t>　　庁舎に配置した</a:t>
            </a:r>
            <a:r>
              <a:rPr lang="ja-JP" altLang="en-US" sz="1300" dirty="0">
                <a:solidFill>
                  <a:prstClr val="black"/>
                </a:solidFill>
                <a:latin typeface="ＭＳ Ｐゴシック"/>
              </a:rPr>
              <a:t>ものである</a:t>
            </a:r>
            <a:r>
              <a:rPr lang="ja-JP" altLang="en-US" sz="1300" dirty="0" smtClean="0">
                <a:solidFill>
                  <a:prstClr val="black"/>
                </a:solidFill>
                <a:latin typeface="ＭＳ Ｐゴシック"/>
              </a:rPr>
              <a:t>。</a:t>
            </a:r>
            <a:endParaRPr lang="en-US" altLang="ja-JP" sz="1300" dirty="0" smtClean="0">
              <a:solidFill>
                <a:prstClr val="black"/>
              </a:solidFill>
              <a:latin typeface="ＭＳ Ｐゴシック"/>
            </a:endParaRPr>
          </a:p>
          <a:p>
            <a:pPr lvl="0"/>
            <a:endParaRPr lang="en-US" altLang="ja-JP" sz="400" dirty="0" smtClean="0">
              <a:solidFill>
                <a:prstClr val="black"/>
              </a:solidFill>
            </a:endParaRPr>
          </a:p>
          <a:p>
            <a:pPr lvl="0"/>
            <a:r>
              <a:rPr lang="ja-JP" altLang="ja-JP" sz="1300" dirty="0">
                <a:solidFill>
                  <a:prstClr val="black"/>
                </a:solidFill>
              </a:rPr>
              <a:t>　</a:t>
            </a:r>
            <a:r>
              <a:rPr lang="ja-JP" altLang="en-US" sz="1300" dirty="0">
                <a:solidFill>
                  <a:prstClr val="black"/>
                </a:solidFill>
              </a:rPr>
              <a:t>○</a:t>
            </a:r>
            <a:r>
              <a:rPr lang="en-US" altLang="ja-JP" sz="1300" dirty="0">
                <a:solidFill>
                  <a:prstClr val="black"/>
                </a:solidFill>
              </a:rPr>
              <a:t> </a:t>
            </a:r>
            <a:r>
              <a:rPr lang="ja-JP" altLang="ja-JP" sz="1300" dirty="0" smtClean="0">
                <a:solidFill>
                  <a:prstClr val="black"/>
                </a:solidFill>
              </a:rPr>
              <a:t>咲</a:t>
            </a:r>
            <a:r>
              <a:rPr lang="ja-JP" altLang="ja-JP" sz="1300" dirty="0">
                <a:solidFill>
                  <a:prstClr val="black"/>
                </a:solidFill>
              </a:rPr>
              <a:t>洲庁舎は、追加の長周期地</a:t>
            </a:r>
            <a:r>
              <a:rPr lang="ja-JP" altLang="ja-JP" sz="1300" dirty="0" smtClean="0">
                <a:solidFill>
                  <a:prstClr val="black"/>
                </a:solidFill>
              </a:rPr>
              <a:t>震動対策</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a:t>
            </a:r>
            <a:r>
              <a:rPr lang="ja-JP" altLang="ja-JP" sz="1300" dirty="0">
                <a:solidFill>
                  <a:prstClr val="black"/>
                </a:solidFill>
              </a:rPr>
              <a:t>３頁</a:t>
            </a:r>
            <a:r>
              <a:rPr lang="ja-JP" altLang="ja-JP" sz="1300" dirty="0" smtClean="0">
                <a:solidFill>
                  <a:prstClr val="black"/>
                </a:solidFill>
              </a:rPr>
              <a:t>～５頁</a:t>
            </a:r>
            <a:r>
              <a:rPr lang="ja-JP" altLang="ja-JP" sz="1300" dirty="0">
                <a:solidFill>
                  <a:prstClr val="black"/>
                </a:solidFill>
              </a:rPr>
              <a:t>参照）を実施することにより</a:t>
            </a:r>
            <a:r>
              <a:rPr lang="ja-JP" altLang="ja-JP" sz="1300" dirty="0" smtClean="0">
                <a:solidFill>
                  <a:prstClr val="black"/>
                </a:solidFill>
              </a:rPr>
              <a:t>、</a:t>
            </a:r>
            <a:endParaRPr lang="en-US" altLang="ja-JP" sz="1300" dirty="0">
              <a:solidFill>
                <a:prstClr val="black"/>
              </a:solidFill>
            </a:endParaRPr>
          </a:p>
          <a:p>
            <a:pPr lvl="0"/>
            <a:r>
              <a:rPr lang="ja-JP" altLang="en-US" sz="1300" dirty="0" smtClean="0">
                <a:solidFill>
                  <a:prstClr val="black"/>
                </a:solidFill>
              </a:rPr>
              <a:t>　　</a:t>
            </a:r>
            <a:r>
              <a:rPr lang="ja-JP" altLang="ja-JP" sz="1300" dirty="0" smtClean="0">
                <a:solidFill>
                  <a:prstClr val="black"/>
                </a:solidFill>
              </a:rPr>
              <a:t>執務室として一般的に利用することに問題は</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ないが</a:t>
            </a:r>
            <a:r>
              <a:rPr lang="ja-JP" altLang="ja-JP" sz="1300" dirty="0">
                <a:solidFill>
                  <a:prstClr val="black"/>
                </a:solidFill>
              </a:rPr>
              <a:t>、</a:t>
            </a:r>
            <a:r>
              <a:rPr lang="ja-JP" altLang="ja-JP" sz="1300" dirty="0" smtClean="0">
                <a:solidFill>
                  <a:prstClr val="black"/>
                </a:solidFill>
              </a:rPr>
              <a:t>津波警報</a:t>
            </a:r>
            <a:r>
              <a:rPr lang="ja-JP" altLang="ja-JP" sz="1300" dirty="0">
                <a:solidFill>
                  <a:prstClr val="black"/>
                </a:solidFill>
              </a:rPr>
              <a:t>発表時</a:t>
            </a:r>
            <a:r>
              <a:rPr lang="ja-JP" altLang="ja-JP" sz="1300" dirty="0" smtClean="0">
                <a:solidFill>
                  <a:prstClr val="black"/>
                </a:solidFill>
              </a:rPr>
              <a:t>に職員が参集する</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ことは困難</a:t>
            </a:r>
            <a:r>
              <a:rPr lang="ja-JP" altLang="ja-JP" sz="1300" dirty="0">
                <a:solidFill>
                  <a:prstClr val="black"/>
                </a:solidFill>
              </a:rPr>
              <a:t>である</a:t>
            </a:r>
            <a:r>
              <a:rPr lang="ja-JP" altLang="ja-JP" sz="1300" dirty="0" smtClean="0">
                <a:solidFill>
                  <a:prstClr val="black"/>
                </a:solidFill>
              </a:rPr>
              <a:t>など</a:t>
            </a:r>
            <a:r>
              <a:rPr lang="ja-JP" altLang="en-US" sz="1300" dirty="0" smtClean="0">
                <a:solidFill>
                  <a:prstClr val="black"/>
                </a:solidFill>
              </a:rPr>
              <a:t>（</a:t>
            </a:r>
            <a:r>
              <a:rPr lang="ja-JP" altLang="ja-JP" sz="1300" dirty="0" smtClean="0">
                <a:solidFill>
                  <a:prstClr val="black"/>
                </a:solidFill>
              </a:rPr>
              <a:t>Ｈ２５</a:t>
            </a:r>
            <a:r>
              <a:rPr lang="ja-JP" altLang="ja-JP" sz="1300" dirty="0">
                <a:solidFill>
                  <a:prstClr val="black"/>
                </a:solidFill>
              </a:rPr>
              <a:t>津波</a:t>
            </a:r>
            <a:r>
              <a:rPr lang="ja-JP" altLang="ja-JP" sz="1300" dirty="0" smtClean="0">
                <a:solidFill>
                  <a:prstClr val="black"/>
                </a:solidFill>
              </a:rPr>
              <a:t>浸水想定</a:t>
            </a:r>
            <a:r>
              <a:rPr lang="ja-JP" altLang="en-US" sz="1300" dirty="0" smtClean="0">
                <a:solidFill>
                  <a:prstClr val="black"/>
                </a:solidFill>
              </a:rPr>
              <a:t>）</a:t>
            </a:r>
            <a:r>
              <a:rPr lang="ja-JP" altLang="ja-JP" sz="1300" dirty="0" smtClean="0">
                <a:solidFill>
                  <a:prstClr val="black"/>
                </a:solidFill>
              </a:rPr>
              <a:t>、 </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防災拠点</a:t>
            </a:r>
            <a:r>
              <a:rPr lang="ja-JP" altLang="ja-JP" sz="1300" dirty="0">
                <a:solidFill>
                  <a:prstClr val="black"/>
                </a:solidFill>
              </a:rPr>
              <a:t>として</a:t>
            </a:r>
            <a:r>
              <a:rPr lang="ja-JP" altLang="ja-JP" sz="1300" dirty="0" smtClean="0">
                <a:solidFill>
                  <a:prstClr val="black"/>
                </a:solidFill>
              </a:rPr>
              <a:t>は利用できない。</a:t>
            </a:r>
            <a:endParaRPr lang="en-US" altLang="ja-JP" sz="1300" dirty="0" smtClean="0">
              <a:solidFill>
                <a:prstClr val="black"/>
              </a:solidFill>
            </a:endParaRPr>
          </a:p>
          <a:p>
            <a:pPr lvl="0"/>
            <a:endParaRPr lang="en-US" altLang="ja-JP" sz="1300" dirty="0">
              <a:solidFill>
                <a:prstClr val="black"/>
              </a:solidFill>
            </a:endParaRPr>
          </a:p>
          <a:p>
            <a:pPr lvl="0"/>
            <a:r>
              <a:rPr lang="ja-JP" altLang="en-US" sz="1400" b="1" dirty="0" smtClean="0">
                <a:solidFill>
                  <a:prstClr val="black"/>
                </a:solidFill>
                <a:latin typeface="+mn-ea"/>
              </a:rPr>
              <a:t>■</a:t>
            </a:r>
            <a:r>
              <a:rPr lang="en-US" altLang="ja-JP" sz="1400" b="1" dirty="0" smtClean="0">
                <a:solidFill>
                  <a:prstClr val="black"/>
                </a:solidFill>
                <a:latin typeface="+mn-ea"/>
              </a:rPr>
              <a:t> </a:t>
            </a:r>
            <a:r>
              <a:rPr lang="ja-JP" altLang="en-US" sz="1400" b="1" dirty="0" smtClean="0">
                <a:solidFill>
                  <a:prstClr val="black"/>
                </a:solidFill>
                <a:latin typeface="+mn-ea"/>
              </a:rPr>
              <a:t>府議会での質疑等</a:t>
            </a:r>
            <a:endParaRPr lang="ja-JP" altLang="ja-JP" sz="400" b="1" dirty="0">
              <a:solidFill>
                <a:prstClr val="black"/>
              </a:solidFill>
              <a:latin typeface="+mn-ea"/>
            </a:endParaRPr>
          </a:p>
          <a:p>
            <a:pPr lvl="0"/>
            <a:endParaRPr lang="ja-JP" altLang="ja-JP" sz="400" dirty="0">
              <a:solidFill>
                <a:prstClr val="black"/>
              </a:solidFill>
            </a:endParaRPr>
          </a:p>
          <a:p>
            <a:pPr lvl="0"/>
            <a:r>
              <a:rPr lang="en-US" altLang="ja-JP" sz="1300" dirty="0">
                <a:solidFill>
                  <a:prstClr val="black"/>
                </a:solidFill>
              </a:rPr>
              <a:t>   </a:t>
            </a:r>
            <a:r>
              <a:rPr lang="ja-JP" altLang="en-US" sz="1300" dirty="0" smtClean="0">
                <a:solidFill>
                  <a:prstClr val="black"/>
                </a:solidFill>
              </a:rPr>
              <a:t>○ </a:t>
            </a:r>
            <a:r>
              <a:rPr lang="ja-JP" altLang="ja-JP" sz="1300" dirty="0" smtClean="0">
                <a:solidFill>
                  <a:prstClr val="black"/>
                </a:solidFill>
              </a:rPr>
              <a:t>両庁舎間は直線</a:t>
            </a:r>
            <a:r>
              <a:rPr lang="ja-JP" altLang="ja-JP" sz="1300" dirty="0">
                <a:solidFill>
                  <a:prstClr val="black"/>
                </a:solidFill>
              </a:rPr>
              <a:t>距離で約１</a:t>
            </a:r>
            <a:r>
              <a:rPr lang="ja-JP" altLang="en-US" sz="1300" dirty="0">
                <a:solidFill>
                  <a:prstClr val="black"/>
                </a:solidFill>
              </a:rPr>
              <a:t>１</a:t>
            </a:r>
            <a:r>
              <a:rPr lang="ja-JP" altLang="ja-JP" sz="1300" dirty="0">
                <a:solidFill>
                  <a:prstClr val="black"/>
                </a:solidFill>
              </a:rPr>
              <a:t>㎞あり、</a:t>
            </a:r>
            <a:r>
              <a:rPr lang="ja-JP" altLang="ja-JP" sz="1300" dirty="0" smtClean="0">
                <a:solidFill>
                  <a:prstClr val="black"/>
                </a:solidFill>
              </a:rPr>
              <a:t>職員</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の移動</a:t>
            </a:r>
            <a:r>
              <a:rPr lang="ja-JP" altLang="ja-JP" sz="1300" dirty="0">
                <a:solidFill>
                  <a:prstClr val="black"/>
                </a:solidFill>
              </a:rPr>
              <a:t>は年間延べ３万５千人（平成</a:t>
            </a:r>
            <a:r>
              <a:rPr lang="ja-JP" altLang="ja-JP" sz="1300" dirty="0" smtClean="0">
                <a:solidFill>
                  <a:prstClr val="black"/>
                </a:solidFill>
              </a:rPr>
              <a:t>２６年度</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実績</a:t>
            </a:r>
            <a:r>
              <a:rPr lang="ja-JP" altLang="ja-JP" sz="1300" dirty="0">
                <a:solidFill>
                  <a:prstClr val="black"/>
                </a:solidFill>
              </a:rPr>
              <a:t>）</a:t>
            </a:r>
            <a:r>
              <a:rPr lang="ja-JP" altLang="ja-JP" sz="1300" dirty="0" smtClean="0">
                <a:solidFill>
                  <a:prstClr val="black"/>
                </a:solidFill>
              </a:rPr>
              <a:t>、移動</a:t>
            </a:r>
            <a:r>
              <a:rPr lang="ja-JP" altLang="ja-JP" sz="1300" dirty="0">
                <a:solidFill>
                  <a:prstClr val="black"/>
                </a:solidFill>
              </a:rPr>
              <a:t>時間は片道約</a:t>
            </a:r>
            <a:r>
              <a:rPr lang="ja-JP" altLang="ja-JP" sz="1300" dirty="0" smtClean="0">
                <a:solidFill>
                  <a:prstClr val="black"/>
                </a:solidFill>
              </a:rPr>
              <a:t>４０分を</a:t>
            </a:r>
            <a:r>
              <a:rPr lang="ja-JP" altLang="ja-JP" sz="1300" dirty="0">
                <a:solidFill>
                  <a:prstClr val="black"/>
                </a:solidFill>
              </a:rPr>
              <a:t>要する</a:t>
            </a:r>
            <a:r>
              <a:rPr lang="ja-JP" altLang="ja-JP" sz="1300" dirty="0" smtClean="0">
                <a:solidFill>
                  <a:prstClr val="black"/>
                </a:solidFill>
              </a:rPr>
              <a:t>。</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この</a:t>
            </a:r>
            <a:r>
              <a:rPr lang="ja-JP" altLang="ja-JP" sz="1300" dirty="0">
                <a:solidFill>
                  <a:prstClr val="black"/>
                </a:solidFill>
              </a:rPr>
              <a:t>ため、</a:t>
            </a:r>
            <a:r>
              <a:rPr lang="ja-JP" altLang="ja-JP" sz="1300" dirty="0" smtClean="0">
                <a:solidFill>
                  <a:prstClr val="black"/>
                </a:solidFill>
              </a:rPr>
              <a:t>時間</a:t>
            </a:r>
            <a:r>
              <a:rPr lang="ja-JP" altLang="ja-JP" sz="1300" dirty="0">
                <a:solidFill>
                  <a:prstClr val="black"/>
                </a:solidFill>
              </a:rPr>
              <a:t>やコストの面で無駄が多く</a:t>
            </a:r>
            <a:r>
              <a:rPr lang="ja-JP" altLang="ja-JP" sz="1300" dirty="0" smtClean="0">
                <a:solidFill>
                  <a:prstClr val="black"/>
                </a:solidFill>
              </a:rPr>
              <a:t>、</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組織</a:t>
            </a:r>
            <a:r>
              <a:rPr lang="ja-JP" altLang="ja-JP" sz="1300" dirty="0">
                <a:solidFill>
                  <a:prstClr val="black"/>
                </a:solidFill>
              </a:rPr>
              <a:t>の最適配置</a:t>
            </a:r>
            <a:r>
              <a:rPr lang="ja-JP" altLang="ja-JP" sz="1300" dirty="0" smtClean="0">
                <a:solidFill>
                  <a:prstClr val="black"/>
                </a:solidFill>
              </a:rPr>
              <a:t>について</a:t>
            </a:r>
            <a:r>
              <a:rPr lang="ja-JP" altLang="ja-JP" sz="1300" dirty="0">
                <a:solidFill>
                  <a:prstClr val="black"/>
                </a:solidFill>
              </a:rPr>
              <a:t>改めて検討す</a:t>
            </a:r>
            <a:r>
              <a:rPr lang="ja-JP" altLang="ja-JP" sz="1300" dirty="0" smtClean="0">
                <a:solidFill>
                  <a:prstClr val="black"/>
                </a:solidFill>
              </a:rPr>
              <a:t>べき</a:t>
            </a:r>
            <a:endParaRPr lang="en-US" altLang="ja-JP" sz="1300" dirty="0" smtClean="0">
              <a:solidFill>
                <a:prstClr val="black"/>
              </a:solidFill>
            </a:endParaRPr>
          </a:p>
          <a:p>
            <a:pPr lvl="0"/>
            <a:r>
              <a:rPr lang="ja-JP" altLang="en-US" sz="1300" dirty="0">
                <a:solidFill>
                  <a:prstClr val="black"/>
                </a:solidFill>
              </a:rPr>
              <a:t>　</a:t>
            </a:r>
            <a:r>
              <a:rPr lang="ja-JP" altLang="en-US" sz="1300" dirty="0" smtClean="0">
                <a:solidFill>
                  <a:prstClr val="black"/>
                </a:solidFill>
              </a:rPr>
              <a:t>　</a:t>
            </a:r>
            <a:r>
              <a:rPr lang="ja-JP" altLang="ja-JP" sz="1300" dirty="0" smtClean="0">
                <a:solidFill>
                  <a:prstClr val="black"/>
                </a:solidFill>
              </a:rPr>
              <a:t>等</a:t>
            </a:r>
            <a:r>
              <a:rPr lang="ja-JP" altLang="ja-JP" sz="1300" dirty="0">
                <a:solidFill>
                  <a:prstClr val="black"/>
                </a:solidFill>
              </a:rPr>
              <a:t>の指摘を</a:t>
            </a:r>
            <a:r>
              <a:rPr lang="ja-JP" altLang="ja-JP" sz="1300" dirty="0" smtClean="0">
                <a:solidFill>
                  <a:prstClr val="black"/>
                </a:solidFill>
              </a:rPr>
              <a:t>受けている。</a:t>
            </a:r>
            <a:endParaRPr lang="en-US" altLang="ja-JP" sz="1300" dirty="0" smtClean="0">
              <a:solidFill>
                <a:prstClr val="black"/>
              </a:solidFill>
            </a:endParaRPr>
          </a:p>
          <a:p>
            <a:pPr lvl="0"/>
            <a:endParaRPr lang="en-US" altLang="ja-JP" sz="1300" dirty="0" smtClean="0">
              <a:solidFill>
                <a:prstClr val="black"/>
              </a:solidFill>
            </a:endParaRPr>
          </a:p>
          <a:p>
            <a:pPr lvl="0"/>
            <a:r>
              <a:rPr lang="ja-JP" altLang="en-US" sz="1400" b="1" dirty="0" smtClean="0">
                <a:solidFill>
                  <a:prstClr val="black"/>
                </a:solidFill>
                <a:latin typeface="ＭＳ Ｐゴシック"/>
              </a:rPr>
              <a:t>■ </a:t>
            </a:r>
            <a:r>
              <a:rPr lang="ja-JP" altLang="en-US" sz="1400" b="1" dirty="0">
                <a:solidFill>
                  <a:prstClr val="black"/>
                </a:solidFill>
                <a:latin typeface="ＭＳ Ｐゴシック"/>
              </a:rPr>
              <a:t>点検の</a:t>
            </a:r>
            <a:r>
              <a:rPr lang="ja-JP" altLang="en-US" sz="1400" b="1" dirty="0" smtClean="0">
                <a:solidFill>
                  <a:prstClr val="black"/>
                </a:solidFill>
                <a:latin typeface="ＭＳ Ｐゴシック"/>
              </a:rPr>
              <a:t>視点</a:t>
            </a:r>
            <a:endParaRPr lang="en-US" altLang="ja-JP" sz="1400" b="1" dirty="0" smtClean="0">
              <a:solidFill>
                <a:prstClr val="black"/>
              </a:solidFill>
              <a:latin typeface="ＭＳ Ｐゴシック"/>
            </a:endParaRPr>
          </a:p>
          <a:p>
            <a:pPr lvl="0"/>
            <a:endParaRPr lang="en-US" altLang="ja-JP" sz="400" b="1" dirty="0">
              <a:solidFill>
                <a:prstClr val="black"/>
              </a:solidFill>
              <a:latin typeface="ＭＳ Ｐゴシック"/>
            </a:endParaRPr>
          </a:p>
          <a:p>
            <a:pPr lvl="0"/>
            <a:r>
              <a:rPr lang="ja-JP" altLang="en-US" sz="1300" dirty="0" smtClean="0">
                <a:solidFill>
                  <a:prstClr val="black"/>
                </a:solidFill>
                <a:latin typeface="ＭＳ Ｐゴシック"/>
              </a:rPr>
              <a:t>   ○部局</a:t>
            </a:r>
            <a:r>
              <a:rPr lang="ja-JP" altLang="en-US" sz="1300" dirty="0">
                <a:solidFill>
                  <a:prstClr val="black"/>
                </a:solidFill>
                <a:latin typeface="ＭＳ Ｐゴシック"/>
              </a:rPr>
              <a:t>の移動に伴って必要となる受け皿</a:t>
            </a:r>
            <a:r>
              <a:rPr lang="en-US" altLang="ja-JP" sz="1300" dirty="0">
                <a:solidFill>
                  <a:prstClr val="black"/>
                </a:solidFill>
                <a:latin typeface="ＭＳ Ｐゴシック"/>
              </a:rPr>
              <a:t>(</a:t>
            </a:r>
            <a:r>
              <a:rPr lang="ja-JP" altLang="en-US" sz="1300" dirty="0">
                <a:solidFill>
                  <a:prstClr val="black"/>
                </a:solidFill>
                <a:latin typeface="ＭＳ Ｐゴシック"/>
              </a:rPr>
              <a:t>執務スペース</a:t>
            </a:r>
            <a:r>
              <a:rPr lang="en-US" altLang="ja-JP" sz="1300" dirty="0">
                <a:solidFill>
                  <a:prstClr val="black"/>
                </a:solidFill>
                <a:latin typeface="ＭＳ Ｐゴシック"/>
              </a:rPr>
              <a:t>)</a:t>
            </a:r>
            <a:r>
              <a:rPr lang="ja-JP" altLang="en-US" sz="1300" dirty="0">
                <a:solidFill>
                  <a:prstClr val="black"/>
                </a:solidFill>
                <a:latin typeface="ＭＳ Ｐゴシック"/>
              </a:rPr>
              <a:t>確保の可能性に</a:t>
            </a:r>
            <a:r>
              <a:rPr lang="ja-JP" altLang="en-US" sz="1300" dirty="0" smtClean="0">
                <a:solidFill>
                  <a:prstClr val="black"/>
                </a:solidFill>
                <a:latin typeface="ＭＳ Ｐゴシック"/>
              </a:rPr>
              <a:t>ついての検証も必要となる。</a:t>
            </a:r>
            <a:endParaRPr lang="en-US" altLang="ja-JP" sz="1300" dirty="0">
              <a:solidFill>
                <a:prstClr val="black"/>
              </a:solidFill>
              <a:latin typeface="ＭＳ Ｐゴシック"/>
            </a:endParaRPr>
          </a:p>
          <a:p>
            <a:pPr lvl="0"/>
            <a:endParaRPr lang="en-US" altLang="ja-JP" sz="1200" dirty="0">
              <a:solidFill>
                <a:prstClr val="black"/>
              </a:solidFill>
              <a:latin typeface="ＭＳ Ｐゴシック"/>
              <a:cs typeface="Meiryo UI" panose="020B0604030504040204" pitchFamily="50" charset="-128"/>
            </a:endParaRPr>
          </a:p>
        </p:txBody>
      </p:sp>
      <p:sp>
        <p:nvSpPr>
          <p:cNvPr id="5" name="テキスト ボックス 4"/>
          <p:cNvSpPr txBox="1"/>
          <p:nvPr/>
        </p:nvSpPr>
        <p:spPr>
          <a:xfrm>
            <a:off x="8604448" y="6525344"/>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en-US" altLang="ja-JP" sz="800" dirty="0" smtClean="0">
                <a:latin typeface="ＭＳ ゴシック" panose="020B0609070205080204" pitchFamily="49" charset="-128"/>
                <a:ea typeface="ＭＳ ゴシック" panose="020B0609070205080204" pitchFamily="49" charset="-128"/>
              </a:rPr>
              <a:t>12</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37786" y="332656"/>
            <a:ext cx="8432222" cy="349702"/>
          </a:xfrm>
          <a:prstGeom prst="rect">
            <a:avLst/>
          </a:prstGeom>
          <a:solidFill>
            <a:schemeClr val="tx2"/>
          </a:solidFill>
          <a:ln w="25400">
            <a:solidFill>
              <a:schemeClr val="tx1"/>
            </a:solidFill>
          </a:ln>
        </p:spPr>
        <p:txBody>
          <a:bodyPr wrap="square" tIns="36000" bIns="36000" rtlCol="0">
            <a:spAutoFit/>
          </a:bodyPr>
          <a:lstStyle/>
          <a:p>
            <a:pPr lvl="0"/>
            <a:r>
              <a:rPr lang="ja-JP" altLang="en-US" b="1" dirty="0">
                <a:solidFill>
                  <a:schemeClr val="bg1"/>
                </a:solidFill>
                <a:latin typeface="+mn-ea"/>
              </a:rPr>
              <a:t>②</a:t>
            </a:r>
            <a:r>
              <a:rPr lang="ja-JP" altLang="en-US" b="1" dirty="0" smtClean="0">
                <a:solidFill>
                  <a:schemeClr val="bg1"/>
                </a:solidFill>
                <a:latin typeface="+mn-ea"/>
              </a:rPr>
              <a:t>大手前</a:t>
            </a:r>
            <a:r>
              <a:rPr lang="ja-JP" altLang="en-US" b="1" dirty="0">
                <a:solidFill>
                  <a:schemeClr val="bg1"/>
                </a:solidFill>
                <a:latin typeface="+mn-ea"/>
              </a:rPr>
              <a:t>庁舎</a:t>
            </a:r>
            <a:r>
              <a:rPr lang="ja-JP" altLang="en-US" b="1" dirty="0" smtClean="0">
                <a:solidFill>
                  <a:schemeClr val="bg1"/>
                </a:solidFill>
                <a:latin typeface="+mn-ea"/>
              </a:rPr>
              <a:t>と咲洲庁舎の部局配置につ</a:t>
            </a:r>
            <a:r>
              <a:rPr lang="ja-JP" altLang="en-US" b="1" dirty="0" smtClean="0">
                <a:solidFill>
                  <a:schemeClr val="bg1"/>
                </a:solidFill>
                <a:latin typeface="+mn-ea"/>
                <a:cs typeface="Meiryo UI" panose="020B0604030504040204" pitchFamily="50" charset="-128"/>
              </a:rPr>
              <a:t>いて</a:t>
            </a:r>
            <a:endParaRPr lang="en-US" altLang="ja-JP" b="1" dirty="0">
              <a:solidFill>
                <a:schemeClr val="bg1"/>
              </a:solidFill>
              <a:latin typeface="+mn-ea"/>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2455645134"/>
              </p:ext>
            </p:extLst>
          </p:nvPr>
        </p:nvGraphicFramePr>
        <p:xfrm>
          <a:off x="683568" y="5790406"/>
          <a:ext cx="7035287" cy="897600"/>
        </p:xfrm>
        <a:graphic>
          <a:graphicData uri="http://schemas.openxmlformats.org/drawingml/2006/table">
            <a:tbl>
              <a:tblPr firstRow="1" bandRow="1">
                <a:tableStyleId>{5940675A-B579-460E-94D1-54222C63F5DA}</a:tableStyleId>
              </a:tblPr>
              <a:tblGrid>
                <a:gridCol w="288032"/>
                <a:gridCol w="2627489"/>
                <a:gridCol w="4119766"/>
              </a:tblGrid>
              <a:tr h="144016">
                <a:tc>
                  <a:txBody>
                    <a:bodyPr/>
                    <a:lstStyle/>
                    <a:p>
                      <a:pPr algn="ctr"/>
                      <a:r>
                        <a:rPr kumimoji="1" lang="ja-JP" altLang="en-US" sz="1000" b="0" dirty="0" smtClean="0">
                          <a:latin typeface="+mn-ea"/>
                          <a:ea typeface="+mn-ea"/>
                          <a:cs typeface="Meiryo UI" panose="020B0604030504040204" pitchFamily="50" charset="-128"/>
                        </a:rPr>
                        <a:t>⑴</a:t>
                      </a:r>
                      <a:endParaRPr kumimoji="1" lang="ja-JP" altLang="en-US" sz="1000" b="0" dirty="0">
                        <a:latin typeface="+mn-ea"/>
                        <a:ea typeface="+mn-ea"/>
                        <a:cs typeface="Meiryo UI" panose="020B0604030504040204" pitchFamily="50" charset="-128"/>
                      </a:endParaRPr>
                    </a:p>
                  </a:txBody>
                  <a:tcPr marL="36000" marR="36000" marT="36000" marB="36000" anchor="ctr">
                    <a:lnL w="19050"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1000" b="0" dirty="0" smtClean="0">
                          <a:latin typeface="+mn-ea"/>
                          <a:ea typeface="+mn-ea"/>
                          <a:cs typeface="Meiryo UI" panose="020B0604030504040204" pitchFamily="50" charset="-128"/>
                        </a:rPr>
                        <a:t>大手前庁舎に配置している部局</a:t>
                      </a:r>
                      <a:endParaRPr kumimoji="1" lang="ja-JP" altLang="en-US" sz="1000" b="0" dirty="0">
                        <a:latin typeface="+mn-ea"/>
                        <a:ea typeface="+mn-ea"/>
                        <a:cs typeface="Meiryo UI" panose="020B0604030504040204" pitchFamily="50" charset="-128"/>
                      </a:endParaRPr>
                    </a:p>
                  </a:txBody>
                  <a:tcPr marL="18000" marR="0" marT="36000" marB="36000" anchor="ctr">
                    <a:solidFill>
                      <a:schemeClr val="bg1"/>
                    </a:solidFill>
                  </a:tcPr>
                </a:tc>
                <a:tc>
                  <a:txBody>
                    <a:bodyPr/>
                    <a:lstStyle/>
                    <a:p>
                      <a:r>
                        <a:rPr kumimoji="1" lang="ja-JP" altLang="en-US" sz="1000" b="0" dirty="0" smtClean="0">
                          <a:latin typeface="+mn-ea"/>
                          <a:ea typeface="+mn-ea"/>
                          <a:cs typeface="Meiryo UI" panose="020B0604030504040204" pitchFamily="50" charset="-128"/>
                        </a:rPr>
                        <a:t>・大手前に配置する理由・</a:t>
                      </a:r>
                      <a:r>
                        <a:rPr kumimoji="1" lang="ja-JP" altLang="en-US" sz="1000" b="0" dirty="0" smtClean="0">
                          <a:solidFill>
                            <a:schemeClr val="tx1"/>
                          </a:solidFill>
                          <a:latin typeface="+mn-ea"/>
                          <a:ea typeface="+mn-ea"/>
                          <a:cs typeface="Meiryo UI" panose="020B0604030504040204" pitchFamily="50" charset="-128"/>
                        </a:rPr>
                        <a:t>必要性</a:t>
                      </a:r>
                      <a:r>
                        <a:rPr kumimoji="1" lang="en-US" altLang="ja-JP" sz="1000" b="0" dirty="0" smtClean="0">
                          <a:latin typeface="+mn-ea"/>
                          <a:ea typeface="+mn-ea"/>
                          <a:cs typeface="Meiryo UI" panose="020B0604030504040204" pitchFamily="50" charset="-128"/>
                        </a:rPr>
                        <a:t>(</a:t>
                      </a:r>
                      <a:r>
                        <a:rPr kumimoji="1" lang="ja-JP" altLang="en-US" sz="1000" b="0" dirty="0" smtClean="0">
                          <a:latin typeface="+mn-ea"/>
                          <a:ea typeface="+mn-ea"/>
                          <a:cs typeface="Meiryo UI" panose="020B0604030504040204" pitchFamily="50" charset="-128"/>
                        </a:rPr>
                        <a:t>総合調整、内部管理、防災面の役割など）</a:t>
                      </a:r>
                      <a:endParaRPr kumimoji="1" lang="ja-JP" altLang="en-US" sz="1000" b="0" dirty="0">
                        <a:latin typeface="+mn-ea"/>
                        <a:ea typeface="+mn-ea"/>
                        <a:cs typeface="Meiryo UI" panose="020B0604030504040204" pitchFamily="50" charset="-128"/>
                      </a:endParaRPr>
                    </a:p>
                  </a:txBody>
                  <a:tcPr marL="18000" marR="0" marT="36000" marB="36000" anchor="ctr">
                    <a:lnR w="19050" cap="flat" cmpd="sng" algn="ctr">
                      <a:solidFill>
                        <a:schemeClr val="tx1"/>
                      </a:solidFill>
                      <a:prstDash val="solid"/>
                      <a:round/>
                      <a:headEnd type="none" w="med" len="med"/>
                      <a:tailEnd type="none" w="med" len="med"/>
                    </a:lnR>
                    <a:solidFill>
                      <a:schemeClr val="bg1"/>
                    </a:solidFill>
                  </a:tcPr>
                </a:tc>
              </a:tr>
              <a:tr h="0">
                <a:tc>
                  <a:txBody>
                    <a:bodyPr/>
                    <a:lstStyle/>
                    <a:p>
                      <a:pPr algn="ctr"/>
                      <a:r>
                        <a:rPr kumimoji="1" lang="ja-JP" altLang="en-US" sz="1000" b="0" dirty="0" smtClean="0">
                          <a:latin typeface="+mn-ea"/>
                          <a:ea typeface="+mn-ea"/>
                          <a:cs typeface="Meiryo UI" panose="020B0604030504040204" pitchFamily="50" charset="-128"/>
                        </a:rPr>
                        <a:t>⑵</a:t>
                      </a:r>
                      <a:endParaRPr kumimoji="1" lang="ja-JP" altLang="en-US" sz="1000" b="0" dirty="0">
                        <a:latin typeface="+mn-ea"/>
                        <a:ea typeface="+mn-ea"/>
                        <a:cs typeface="Meiryo UI" panose="020B0604030504040204" pitchFamily="50" charset="-128"/>
                      </a:endParaRPr>
                    </a:p>
                  </a:txBody>
                  <a:tcPr marL="36000" marR="36000" marT="36000" marB="36000" anchor="ctr">
                    <a:lnL w="19050"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1000" b="0" dirty="0" smtClean="0">
                          <a:latin typeface="+mn-ea"/>
                          <a:ea typeface="+mn-ea"/>
                          <a:cs typeface="Meiryo UI" panose="020B0604030504040204" pitchFamily="50" charset="-128"/>
                        </a:rPr>
                        <a:t>咲洲庁舎に配置している部局</a:t>
                      </a:r>
                      <a:endParaRPr kumimoji="1" lang="ja-JP" altLang="en-US" sz="1000" b="0" dirty="0">
                        <a:latin typeface="+mn-ea"/>
                        <a:ea typeface="+mn-ea"/>
                        <a:cs typeface="Meiryo UI" panose="020B0604030504040204" pitchFamily="50" charset="-128"/>
                      </a:endParaRPr>
                    </a:p>
                  </a:txBody>
                  <a:tcPr marL="18000" marR="0" marT="36000" marB="36000" anchor="ctr">
                    <a:solidFill>
                      <a:schemeClr val="bg1"/>
                    </a:solidFill>
                  </a:tcPr>
                </a:tc>
                <a:tc>
                  <a:txBody>
                    <a:bodyPr/>
                    <a:lstStyle/>
                    <a:p>
                      <a:r>
                        <a:rPr kumimoji="1" lang="ja-JP" altLang="en-US" sz="1000" b="0" dirty="0" smtClean="0">
                          <a:latin typeface="+mn-ea"/>
                          <a:ea typeface="+mn-ea"/>
                          <a:cs typeface="Meiryo UI" panose="020B0604030504040204" pitchFamily="50" charset="-128"/>
                        </a:rPr>
                        <a:t>・咲洲に配置する理由</a:t>
                      </a:r>
                      <a:r>
                        <a:rPr kumimoji="1" lang="ja-JP" altLang="en-US" sz="1000" b="0" dirty="0" smtClean="0">
                          <a:solidFill>
                            <a:schemeClr val="tx1"/>
                          </a:solidFill>
                          <a:latin typeface="+mn-ea"/>
                          <a:ea typeface="+mn-ea"/>
                          <a:cs typeface="Meiryo UI" panose="020B0604030504040204" pitchFamily="50" charset="-128"/>
                        </a:rPr>
                        <a:t>・必要性</a:t>
                      </a:r>
                      <a:r>
                        <a:rPr kumimoji="1" lang="ja-JP" altLang="en-US" sz="1000" b="0" dirty="0" smtClean="0">
                          <a:latin typeface="+mn-ea"/>
                          <a:ea typeface="+mn-ea"/>
                          <a:cs typeface="Meiryo UI" panose="020B0604030504040204" pitchFamily="50" charset="-128"/>
                        </a:rPr>
                        <a:t>（現地性、個別の行政課題への対応など）</a:t>
                      </a:r>
                      <a:endParaRPr kumimoji="1" lang="ja-JP" altLang="en-US" sz="1000" b="0" dirty="0">
                        <a:latin typeface="+mn-ea"/>
                        <a:ea typeface="+mn-ea"/>
                        <a:cs typeface="Meiryo UI" panose="020B0604030504040204" pitchFamily="50" charset="-128"/>
                      </a:endParaRPr>
                    </a:p>
                  </a:txBody>
                  <a:tcPr marL="18000" marR="0" marT="36000" marB="36000" anchor="ctr">
                    <a:lnR w="19050" cap="flat" cmpd="sng" algn="ctr">
                      <a:solidFill>
                        <a:schemeClr val="tx1"/>
                      </a:solidFill>
                      <a:prstDash val="solid"/>
                      <a:round/>
                      <a:headEnd type="none" w="med" len="med"/>
                      <a:tailEnd type="none" w="med" len="med"/>
                    </a:lnR>
                    <a:solidFill>
                      <a:schemeClr val="bg1"/>
                    </a:solidFill>
                  </a:tcPr>
                </a:tc>
              </a:tr>
              <a:tr h="127264">
                <a:tc>
                  <a:txBody>
                    <a:bodyPr/>
                    <a:lstStyle/>
                    <a:p>
                      <a:pPr algn="ctr"/>
                      <a:r>
                        <a:rPr kumimoji="1" lang="ja-JP" altLang="en-US" sz="1000" b="0" dirty="0" smtClean="0">
                          <a:latin typeface="+mn-ea"/>
                          <a:ea typeface="+mn-ea"/>
                          <a:cs typeface="Meiryo UI" panose="020B0604030504040204" pitchFamily="50" charset="-128"/>
                        </a:rPr>
                        <a:t>⑶</a:t>
                      </a:r>
                      <a:endParaRPr kumimoji="1" lang="ja-JP" altLang="en-US" sz="1000" b="0" dirty="0">
                        <a:latin typeface="+mn-ea"/>
                        <a:ea typeface="+mn-ea"/>
                        <a:cs typeface="Meiryo UI" panose="020B0604030504040204" pitchFamily="50" charset="-128"/>
                      </a:endParaRPr>
                    </a:p>
                  </a:txBody>
                  <a:tcPr marL="36000" marR="36000" marT="36000" marB="36000" anchor="ctr">
                    <a:lnL w="19050"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1000" b="0" dirty="0" smtClean="0">
                          <a:latin typeface="+mn-ea"/>
                          <a:ea typeface="+mn-ea"/>
                          <a:cs typeface="Meiryo UI" panose="020B0604030504040204" pitchFamily="50" charset="-128"/>
                        </a:rPr>
                        <a:t>大手前と咲洲に分かれて配置している部局</a:t>
                      </a:r>
                      <a:endParaRPr kumimoji="1" lang="ja-JP" altLang="en-US" sz="1000" b="0" dirty="0">
                        <a:latin typeface="+mn-ea"/>
                        <a:ea typeface="+mn-ea"/>
                        <a:cs typeface="Meiryo UI" panose="020B0604030504040204" pitchFamily="50" charset="-128"/>
                      </a:endParaRPr>
                    </a:p>
                  </a:txBody>
                  <a:tcPr marL="18000" marR="0" marT="36000" marB="36000" anchor="ctr">
                    <a:solidFill>
                      <a:schemeClr val="bg1"/>
                    </a:solidFill>
                  </a:tcPr>
                </a:tc>
                <a:tc>
                  <a:txBody>
                    <a:bodyPr/>
                    <a:lstStyle/>
                    <a:p>
                      <a:r>
                        <a:rPr kumimoji="1" lang="ja-JP" altLang="en-US" sz="1000" b="0" dirty="0" smtClean="0">
                          <a:latin typeface="+mn-ea"/>
                          <a:ea typeface="+mn-ea"/>
                          <a:cs typeface="Meiryo UI" panose="020B0604030504040204" pitchFamily="50" charset="-128"/>
                        </a:rPr>
                        <a:t>・部局の集約配置の可能性（部内調整・意思決定の円滑化など）</a:t>
                      </a:r>
                      <a:endParaRPr kumimoji="1" lang="ja-JP" altLang="en-US" sz="1000" b="0" dirty="0">
                        <a:latin typeface="+mn-ea"/>
                        <a:ea typeface="+mn-ea"/>
                        <a:cs typeface="Meiryo UI" panose="020B0604030504040204" pitchFamily="50" charset="-128"/>
                      </a:endParaRPr>
                    </a:p>
                  </a:txBody>
                  <a:tcPr marL="18000" marR="0" marT="36000" marB="36000" anchor="ctr">
                    <a:lnR w="19050" cap="flat" cmpd="sng" algn="ctr">
                      <a:solidFill>
                        <a:schemeClr val="tx1"/>
                      </a:solidFill>
                      <a:prstDash val="solid"/>
                      <a:round/>
                      <a:headEnd type="none" w="med" len="med"/>
                      <a:tailEnd type="none" w="med" len="med"/>
                    </a:lnR>
                    <a:solidFill>
                      <a:schemeClr val="bg1"/>
                    </a:solidFill>
                  </a:tcPr>
                </a:tc>
              </a:tr>
              <a:tr h="118888">
                <a:tc>
                  <a:txBody>
                    <a:bodyPr/>
                    <a:lstStyle/>
                    <a:p>
                      <a:pPr algn="ctr"/>
                      <a:r>
                        <a:rPr kumimoji="1" lang="ja-JP" altLang="en-US" sz="1000" b="0" dirty="0" smtClean="0">
                          <a:latin typeface="+mn-ea"/>
                          <a:ea typeface="+mn-ea"/>
                          <a:cs typeface="Meiryo UI" panose="020B0604030504040204" pitchFamily="50" charset="-128"/>
                        </a:rPr>
                        <a:t>⑷</a:t>
                      </a:r>
                      <a:endParaRPr kumimoji="1" lang="ja-JP" altLang="en-US" sz="1000" b="0" dirty="0">
                        <a:latin typeface="+mn-ea"/>
                        <a:ea typeface="+mn-ea"/>
                        <a:cs typeface="Meiryo UI" panose="020B0604030504040204" pitchFamily="50" charset="-128"/>
                      </a:endParaRPr>
                    </a:p>
                  </a:txBody>
                  <a:tcPr marL="36000" marR="36000" marT="36000" marB="36000" anchor="ctr">
                    <a:lnL w="19050" cap="flat" cmpd="sng" algn="ctr">
                      <a:solidFill>
                        <a:schemeClr val="tx1"/>
                      </a:solidFill>
                      <a:prstDash val="solid"/>
                      <a:round/>
                      <a:headEnd type="none" w="med" len="med"/>
                      <a:tailEnd type="none" w="med" len="med"/>
                    </a:lnL>
                    <a:solidFill>
                      <a:schemeClr val="bg1"/>
                    </a:solidFill>
                  </a:tcPr>
                </a:tc>
                <a:tc>
                  <a:txBody>
                    <a:bodyPr/>
                    <a:lstStyle/>
                    <a:p>
                      <a:r>
                        <a:rPr kumimoji="1" lang="ja-JP" altLang="en-US" sz="1000" b="0" dirty="0" smtClean="0">
                          <a:latin typeface="+mn-ea"/>
                          <a:ea typeface="+mn-ea"/>
                          <a:cs typeface="Meiryo UI" panose="020B0604030504040204" pitchFamily="50" charset="-128"/>
                        </a:rPr>
                        <a:t>組織再編があった場合</a:t>
                      </a:r>
                      <a:endParaRPr kumimoji="1" lang="ja-JP" altLang="en-US" sz="1000" b="0" dirty="0">
                        <a:latin typeface="+mn-ea"/>
                        <a:ea typeface="+mn-ea"/>
                        <a:cs typeface="Meiryo UI" panose="020B0604030504040204" pitchFamily="50" charset="-128"/>
                      </a:endParaRPr>
                    </a:p>
                  </a:txBody>
                  <a:tcPr marL="18000" marR="0" marT="36000" marB="36000" anchor="ctr">
                    <a:solidFill>
                      <a:schemeClr val="bg1"/>
                    </a:solidFill>
                  </a:tcPr>
                </a:tc>
                <a:tc>
                  <a:txBody>
                    <a:bodyPr/>
                    <a:lstStyle/>
                    <a:p>
                      <a:r>
                        <a:rPr kumimoji="1" lang="ja-JP" altLang="en-US" sz="1000" b="0" dirty="0" smtClean="0">
                          <a:latin typeface="+mn-ea"/>
                          <a:ea typeface="+mn-ea"/>
                          <a:cs typeface="Meiryo UI" panose="020B0604030504040204" pitchFamily="50" charset="-128"/>
                        </a:rPr>
                        <a:t>・組織再編に伴う配置場所の見直しの可能性</a:t>
                      </a:r>
                      <a:endParaRPr kumimoji="1" lang="ja-JP" altLang="en-US" sz="1000" b="0" dirty="0">
                        <a:latin typeface="+mn-ea"/>
                        <a:ea typeface="+mn-ea"/>
                        <a:cs typeface="Meiryo UI" panose="020B0604030504040204" pitchFamily="50" charset="-128"/>
                      </a:endParaRPr>
                    </a:p>
                  </a:txBody>
                  <a:tcPr marL="18000" marR="0" marT="36000" marB="36000" anchor="ctr">
                    <a:lnR w="19050" cap="flat" cmpd="sng" algn="ctr">
                      <a:solidFill>
                        <a:schemeClr val="tx1"/>
                      </a:solidFill>
                      <a:prstDash val="solid"/>
                      <a:round/>
                      <a:headEnd type="none" w="med" len="med"/>
                      <a:tailEnd type="none" w="med" len="med"/>
                    </a:lnR>
                    <a:solidFill>
                      <a:schemeClr val="bg1"/>
                    </a:solidFill>
                  </a:tcPr>
                </a:tc>
              </a:tr>
            </a:tbl>
          </a:graphicData>
        </a:graphic>
      </p:graphicFrame>
      <p:graphicFrame>
        <p:nvGraphicFramePr>
          <p:cNvPr id="63" name="表 62"/>
          <p:cNvGraphicFramePr>
            <a:graphicFrameLocks noGrp="1" noChangeAspect="1"/>
          </p:cNvGraphicFramePr>
          <p:nvPr>
            <p:extLst>
              <p:ext uri="{D42A27DB-BD31-4B8C-83A1-F6EECF244321}">
                <p14:modId xmlns:p14="http://schemas.microsoft.com/office/powerpoint/2010/main" val="2581895274"/>
              </p:ext>
            </p:extLst>
          </p:nvPr>
        </p:nvGraphicFramePr>
        <p:xfrm>
          <a:off x="3798962" y="2045990"/>
          <a:ext cx="5040560" cy="3327226"/>
        </p:xfrm>
        <a:graphic>
          <a:graphicData uri="http://schemas.openxmlformats.org/drawingml/2006/table">
            <a:tbl>
              <a:tblPr firstRow="1" bandRow="1">
                <a:tableStyleId>{5940675A-B579-460E-94D1-54222C63F5DA}</a:tableStyleId>
              </a:tblPr>
              <a:tblGrid>
                <a:gridCol w="811138"/>
                <a:gridCol w="1474192"/>
                <a:gridCol w="127000"/>
                <a:gridCol w="1404094"/>
                <a:gridCol w="1224136"/>
              </a:tblGrid>
              <a:tr h="365618">
                <a:tc>
                  <a:txBody>
                    <a:bodyPr/>
                    <a:lstStyle/>
                    <a:p>
                      <a:endParaRPr kumimoji="1" lang="ja-JP" altLang="en-US" sz="7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dot"/>
                      <a:round/>
                      <a:headEnd type="none" w="med" len="med"/>
                      <a:tailEnd type="none" w="med" len="med"/>
                    </a:lnB>
                    <a:solidFill>
                      <a:schemeClr val="bg1"/>
                    </a:solidFill>
                  </a:tcPr>
                </a:tc>
                <a:tc>
                  <a:txBody>
                    <a:bodyPr/>
                    <a:lstStyle/>
                    <a:p>
                      <a:pPr algn="ctr"/>
                      <a:r>
                        <a:rPr kumimoji="1" lang="ja-JP" altLang="en-US" sz="800" b="1" dirty="0" smtClean="0">
                          <a:latin typeface="HG丸ｺﾞｼｯｸM-PRO" panose="020F0600000000000000" pitchFamily="50" charset="-128"/>
                          <a:ea typeface="HG丸ｺﾞｼｯｸM-PRO" panose="020F0600000000000000" pitchFamily="50" charset="-128"/>
                        </a:rPr>
                        <a:t>大手前庁舎</a:t>
                      </a:r>
                      <a:endParaRPr kumimoji="1" lang="en-US" altLang="ja-JP" sz="800" b="1" dirty="0" smtClean="0">
                        <a:latin typeface="HG丸ｺﾞｼｯｸM-PRO" panose="020F0600000000000000" pitchFamily="50" charset="-128"/>
                        <a:ea typeface="HG丸ｺﾞｼｯｸM-PRO" panose="020F0600000000000000" pitchFamily="50" charset="-128"/>
                      </a:endParaRPr>
                    </a:p>
                    <a:p>
                      <a:pPr algn="ctr"/>
                      <a:r>
                        <a:rPr kumimoji="1" lang="ja-JP" altLang="en-US" sz="600" b="0" dirty="0" smtClean="0">
                          <a:latin typeface="HG丸ｺﾞｼｯｸM-PRO" panose="020F0600000000000000" pitchFamily="50" charset="-128"/>
                          <a:ea typeface="HG丸ｺﾞｼｯｸM-PRO" panose="020F0600000000000000" pitchFamily="50" charset="-128"/>
                        </a:rPr>
                        <a:t>（本館・別館・新別館）</a:t>
                      </a:r>
                      <a:endParaRPr kumimoji="1" lang="en-US" altLang="ja-JP" sz="600" b="0" dirty="0" smtClean="0">
                        <a:latin typeface="HG丸ｺﾞｼｯｸM-PRO" panose="020F0600000000000000" pitchFamily="50" charset="-128"/>
                        <a:ea typeface="HG丸ｺﾞｼｯｸM-PRO" panose="020F0600000000000000" pitchFamily="50" charset="-12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500" b="1" dirty="0">
                        <a:latin typeface="HG丸ｺﾞｼｯｸM-PRO" panose="020F0600000000000000" pitchFamily="50" charset="-128"/>
                        <a:ea typeface="HG丸ｺﾞｼｯｸM-PRO" panose="020F0600000000000000" pitchFamily="50" charset="-128"/>
                      </a:endParaRP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pPr algn="ctr"/>
                      <a:r>
                        <a:rPr kumimoji="1" lang="ja-JP" altLang="en-US" sz="800" b="1" dirty="0" smtClean="0">
                          <a:latin typeface="HG丸ｺﾞｼｯｸM-PRO" panose="020F0600000000000000" pitchFamily="50" charset="-128"/>
                          <a:ea typeface="HG丸ｺﾞｼｯｸM-PRO" panose="020F0600000000000000" pitchFamily="50" charset="-128"/>
                        </a:rPr>
                        <a:t>咲洲庁舎</a:t>
                      </a:r>
                      <a:endParaRPr kumimoji="1" lang="en-US" altLang="ja-JP" sz="800" b="0" dirty="0" smtClean="0">
                        <a:latin typeface="HG丸ｺﾞｼｯｸM-PRO" panose="020F0600000000000000" pitchFamily="50" charset="-128"/>
                        <a:ea typeface="HG丸ｺﾞｼｯｸM-PRO" panose="020F0600000000000000" pitchFamily="50" charset="-128"/>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1" dirty="0" smtClean="0">
                          <a:latin typeface="HG丸ｺﾞｼｯｸM-PRO" panose="020F0600000000000000" pitchFamily="50" charset="-128"/>
                          <a:ea typeface="HG丸ｺﾞｼｯｸM-PRO" panose="020F0600000000000000" pitchFamily="50" charset="-128"/>
                        </a:rPr>
                        <a:t>府内各所</a:t>
                      </a:r>
                      <a:endParaRPr kumimoji="1" lang="en-US" altLang="ja-JP" sz="800" b="1" dirty="0" smtClean="0">
                        <a:latin typeface="HG丸ｺﾞｼｯｸM-PRO" panose="020F0600000000000000" pitchFamily="50" charset="-128"/>
                        <a:ea typeface="HG丸ｺﾞｼｯｸM-PRO" panose="020F0600000000000000" pitchFamily="50" charset="-128"/>
                      </a:endParaRPr>
                    </a:p>
                    <a:p>
                      <a:pPr algn="ctr"/>
                      <a:r>
                        <a:rPr kumimoji="1" lang="en-US" altLang="ja-JP" sz="600" b="0" dirty="0" smtClean="0">
                          <a:latin typeface="HG丸ｺﾞｼｯｸM-PRO" panose="020F0600000000000000" pitchFamily="50" charset="-128"/>
                          <a:ea typeface="HG丸ｺﾞｼｯｸM-PRO" panose="020F0600000000000000" pitchFamily="50" charset="-128"/>
                        </a:rPr>
                        <a:t>(</a:t>
                      </a:r>
                      <a:r>
                        <a:rPr kumimoji="1" lang="ja-JP" altLang="en-US" sz="600" b="0" dirty="0" smtClean="0">
                          <a:latin typeface="HG丸ｺﾞｼｯｸM-PRO" panose="020F0600000000000000" pitchFamily="50" charset="-128"/>
                          <a:ea typeface="HG丸ｺﾞｼｯｸM-PRO" panose="020F0600000000000000" pitchFamily="50" charset="-128"/>
                        </a:rPr>
                        <a:t>個別の行政課題に対応して配置</a:t>
                      </a:r>
                      <a:r>
                        <a:rPr kumimoji="1" lang="en-US" altLang="ja-JP" sz="600" b="0" dirty="0" smtClean="0">
                          <a:latin typeface="HG丸ｺﾞｼｯｸM-PRO" panose="020F0600000000000000" pitchFamily="50" charset="-128"/>
                          <a:ea typeface="HG丸ｺﾞｼｯｸM-PRO" panose="020F0600000000000000" pitchFamily="50" charset="-128"/>
                        </a:rPr>
                        <a:t>)</a:t>
                      </a:r>
                      <a:endParaRPr kumimoji="1" lang="ja-JP" altLang="en-US" sz="600" b="0" dirty="0">
                        <a:latin typeface="HG丸ｺﾞｼｯｸM-PRO" panose="020F0600000000000000" pitchFamily="50" charset="-128"/>
                        <a:ea typeface="HG丸ｺﾞｼｯｸM-PRO" panose="020F0600000000000000" pitchFamily="50" charset="-128"/>
                      </a:endParaRPr>
                    </a:p>
                  </a:txBody>
                  <a:tcPr marL="0" marR="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dot"/>
                      <a:round/>
                      <a:headEnd type="none" w="med" len="med"/>
                      <a:tailEnd type="none" w="med" len="med"/>
                    </a:lnB>
                    <a:solidFill>
                      <a:schemeClr val="bg1"/>
                    </a:solidFill>
                  </a:tcPr>
                </a:tc>
              </a:tr>
              <a:tr h="250159">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長</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no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solidFill>
                      <a:schemeClr val="bg1"/>
                    </a:solidFill>
                  </a:tcPr>
                </a:tc>
              </a:tr>
              <a:tr h="498990">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総合調整・</a:t>
                      </a:r>
                      <a:endParaRPr kumimoji="1" lang="en-US" altLang="ja-JP" sz="800" dirty="0" smtClean="0">
                        <a:latin typeface="HG丸ｺﾞｼｯｸM-PRO" panose="020F0600000000000000" pitchFamily="50" charset="-128"/>
                        <a:ea typeface="HG丸ｺﾞｼｯｸM-PRO" panose="020F0600000000000000" pitchFamily="50" charset="-128"/>
                      </a:endParaRPr>
                    </a:p>
                    <a:p>
                      <a:r>
                        <a:rPr kumimoji="1" lang="ja-JP" altLang="en-US" sz="800" dirty="0" smtClean="0">
                          <a:latin typeface="HG丸ｺﾞｼｯｸM-PRO" panose="020F0600000000000000" pitchFamily="50" charset="-128"/>
                          <a:ea typeface="HG丸ｺﾞｼｯｸM-PRO" panose="020F0600000000000000" pitchFamily="50" charset="-128"/>
                        </a:rPr>
                        <a:t>内部管理</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no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2919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HG丸ｺﾞｼｯｸM-PRO" panose="020F0600000000000000" pitchFamily="50" charset="-128"/>
                          <a:ea typeface="HG丸ｺﾞｼｯｸM-PRO" panose="020F0600000000000000" pitchFamily="50" charset="-128"/>
                        </a:rPr>
                        <a:t>文化・都市魅力</a:t>
                      </a:r>
                      <a:endParaRPr kumimoji="1" lang="en-US" altLang="ja-JP" sz="800" dirty="0" smtClean="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250159">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産業振興</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250159">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福祉・衛生</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250159">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都市基盤</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250159">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出納</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250159">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行政委員会</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259289">
                <a:tc>
                  <a:txBody>
                    <a:bodyPr/>
                    <a:lstStyle/>
                    <a:p>
                      <a:r>
                        <a:rPr kumimoji="1" lang="ja-JP" altLang="en-US" sz="800" dirty="0" smtClean="0">
                          <a:latin typeface="HG丸ｺﾞｼｯｸM-PRO" panose="020F0600000000000000" pitchFamily="50" charset="-128"/>
                          <a:ea typeface="HG丸ｺﾞｼｯｸM-PRO" panose="020F0600000000000000" pitchFamily="50" charset="-128"/>
                        </a:rPr>
                        <a:t>議会</a:t>
                      </a:r>
                      <a:endParaRPr kumimoji="1" lang="ja-JP" altLang="en-US" sz="800" dirty="0">
                        <a:latin typeface="HG丸ｺﾞｼｯｸM-PRO" panose="020F0600000000000000" pitchFamily="50" charset="-128"/>
                        <a:ea typeface="HG丸ｺﾞｼｯｸM-PRO" panose="020F0600000000000000" pitchFamily="50" charset="-128"/>
                      </a:endParaRPr>
                    </a:p>
                  </a:txBody>
                  <a:tcPr marL="36000" marR="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noFill/>
                      <a:prstDash val="dash"/>
                      <a:round/>
                      <a:headEnd type="none" w="med" len="med"/>
                      <a:tailEnd type="none" w="med" len="med"/>
                    </a:lnT>
                    <a:lnB w="6350" cap="flat" cmpd="sng" algn="ctr">
                      <a:noFill/>
                      <a:prstDash val="dash"/>
                      <a:round/>
                      <a:headEnd type="none" w="med" len="med"/>
                      <a:tailEnd type="none" w="med" len="med"/>
                    </a:lnB>
                    <a:solidFill>
                      <a:schemeClr val="bg1"/>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9525" cap="flat" cmpd="sng" algn="ctr">
                      <a:solidFill>
                        <a:schemeClr val="tx1">
                          <a:lumMod val="50000"/>
                          <a:lumOff val="50000"/>
                        </a:schemeClr>
                      </a:solidFill>
                      <a:prstDash val="dot"/>
                      <a:round/>
                      <a:headEnd type="none" w="med" len="med"/>
                      <a:tailEnd type="none" w="med" len="med"/>
                    </a:lnB>
                    <a:solidFill>
                      <a:schemeClr val="bg1"/>
                    </a:solidFill>
                  </a:tcPr>
                </a:tc>
              </a:tr>
              <a:tr h="410450">
                <a:tc>
                  <a:txBody>
                    <a:bodyPr/>
                    <a:lstStyle/>
                    <a:p>
                      <a:endParaRPr kumimoji="1" lang="ja-JP" altLang="en-US" sz="500" dirty="0">
                        <a:latin typeface="HG丸ｺﾞｼｯｸM-PRO" panose="020F0600000000000000" pitchFamily="50" charset="-128"/>
                        <a:ea typeface="HG丸ｺﾞｼｯｸM-PRO" panose="020F0600000000000000" pitchFamily="50" charset="-128"/>
                      </a:endParaRPr>
                    </a:p>
                  </a:txBody>
                  <a:tcPr marL="36000" marT="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約</a:t>
                      </a:r>
                      <a:r>
                        <a:rPr kumimoji="1" lang="en-US" altLang="ja-JP" sz="700" dirty="0" smtClean="0">
                          <a:latin typeface="HG丸ｺﾞｼｯｸM-PRO" panose="020F0600000000000000" pitchFamily="50" charset="-128"/>
                          <a:ea typeface="HG丸ｺﾞｼｯｸM-PRO" panose="020F0600000000000000" pitchFamily="50" charset="-128"/>
                        </a:rPr>
                        <a:t>3,000</a:t>
                      </a:r>
                      <a:r>
                        <a:rPr kumimoji="1" lang="ja-JP" altLang="en-US" sz="700" dirty="0" smtClean="0">
                          <a:latin typeface="HG丸ｺﾞｼｯｸM-PRO" panose="020F0600000000000000" pitchFamily="50" charset="-128"/>
                          <a:ea typeface="HG丸ｺﾞｼｯｸM-PRO" panose="020F0600000000000000" pitchFamily="50" charset="-128"/>
                        </a:rPr>
                        <a:t>人</a:t>
                      </a:r>
                      <a:endParaRPr kumimoji="1" lang="ja-JP" altLang="en-US" sz="700" dirty="0">
                        <a:latin typeface="HG丸ｺﾞｼｯｸM-PRO" panose="020F0600000000000000" pitchFamily="50" charset="-128"/>
                        <a:ea typeface="HG丸ｺﾞｼｯｸM-PRO" panose="020F0600000000000000" pitchFamily="50" charset="-128"/>
                      </a:endParaRPr>
                    </a:p>
                  </a:txBody>
                  <a:tcPr marT="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3600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約</a:t>
                      </a:r>
                      <a:r>
                        <a:rPr kumimoji="1" lang="en-US" altLang="ja-JP" sz="700" dirty="0" smtClean="0">
                          <a:latin typeface="HG丸ｺﾞｼｯｸM-PRO" panose="020F0600000000000000" pitchFamily="50" charset="-128"/>
                          <a:ea typeface="HG丸ｺﾞｼｯｸM-PRO" panose="020F0600000000000000" pitchFamily="50" charset="-128"/>
                        </a:rPr>
                        <a:t>2,000</a:t>
                      </a:r>
                      <a:r>
                        <a:rPr kumimoji="1" lang="ja-JP" altLang="en-US" sz="700" dirty="0" smtClean="0">
                          <a:latin typeface="HG丸ｺﾞｼｯｸM-PRO" panose="020F0600000000000000" pitchFamily="50" charset="-128"/>
                          <a:ea typeface="HG丸ｺﾞｼｯｸM-PRO" panose="020F0600000000000000" pitchFamily="50" charset="-128"/>
                        </a:rPr>
                        <a:t>人</a:t>
                      </a:r>
                      <a:endParaRPr kumimoji="1" lang="ja-JP" altLang="en-US" sz="700" dirty="0">
                        <a:latin typeface="HG丸ｺﾞｼｯｸM-PRO" panose="020F0600000000000000" pitchFamily="50" charset="-128"/>
                        <a:ea typeface="HG丸ｺﾞｼｯｸM-PRO" panose="020F0600000000000000" pitchFamily="50" charset="-128"/>
                      </a:endParaRPr>
                    </a:p>
                  </a:txBody>
                  <a:tcPr marT="3600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solidFill>
                      <a:schemeClr val="bg1"/>
                    </a:solidFill>
                  </a:tcPr>
                </a:tc>
                <a:tc>
                  <a:txBody>
                    <a:bodyPr/>
                    <a:lstStyle/>
                    <a:p>
                      <a:pPr algn="ctr"/>
                      <a:endParaRPr kumimoji="1" lang="ja-JP" altLang="en-US" sz="500" dirty="0">
                        <a:latin typeface="HG丸ｺﾞｼｯｸM-PRO" panose="020F0600000000000000" pitchFamily="50" charset="-128"/>
                        <a:ea typeface="HG丸ｺﾞｼｯｸM-PRO" panose="020F0600000000000000" pitchFamily="50" charset="-128"/>
                      </a:endParaRPr>
                    </a:p>
                  </a:txBody>
                  <a:tcPr marT="0" anchor="ctr">
                    <a:lnL w="6350" cap="flat" cmpd="sng" algn="ctr">
                      <a:noFill/>
                      <a:prstDash val="dash"/>
                      <a:round/>
                      <a:headEnd type="none" w="med" len="med"/>
                      <a:tailEnd type="none" w="med" len="med"/>
                    </a:lnL>
                    <a:lnR w="28575" cap="flat" cmpd="sng" algn="ctr">
                      <a:noFill/>
                      <a:prstDash val="solid"/>
                      <a:round/>
                      <a:headEnd type="none" w="med" len="med"/>
                      <a:tailEnd type="none" w="med" len="med"/>
                    </a:lnR>
                    <a:lnT w="9525" cap="flat" cmpd="sng" algn="ctr">
                      <a:solidFill>
                        <a:schemeClr val="tx1">
                          <a:lumMod val="50000"/>
                          <a:lumOff val="50000"/>
                        </a:schemeClr>
                      </a:solidFill>
                      <a:prstDash val="dot"/>
                      <a:round/>
                      <a:headEnd type="none" w="med" len="med"/>
                      <a:tailEnd type="none" w="med" len="med"/>
                    </a:lnT>
                    <a:lnB w="28575" cap="flat" cmpd="sng" algn="ctr">
                      <a:noFill/>
                      <a:prstDash val="solid"/>
                      <a:round/>
                      <a:headEnd type="none" w="med" len="med"/>
                      <a:tailEnd type="none" w="med" len="med"/>
                    </a:lnB>
                    <a:solidFill>
                      <a:schemeClr val="bg1"/>
                    </a:solidFill>
                  </a:tcPr>
                </a:tc>
              </a:tr>
            </a:tbl>
          </a:graphicData>
        </a:graphic>
      </p:graphicFrame>
      <p:grpSp>
        <p:nvGrpSpPr>
          <p:cNvPr id="64" name="グループ化 63"/>
          <p:cNvGrpSpPr>
            <a:grpSpLocks noChangeAspect="1"/>
          </p:cNvGrpSpPr>
          <p:nvPr/>
        </p:nvGrpSpPr>
        <p:grpSpPr>
          <a:xfrm>
            <a:off x="4735066" y="2462546"/>
            <a:ext cx="4195514" cy="2472790"/>
            <a:chOff x="1728336" y="1010613"/>
            <a:chExt cx="6425238" cy="3786958"/>
          </a:xfrm>
        </p:grpSpPr>
        <p:sp>
          <p:nvSpPr>
            <p:cNvPr id="65" name="正方形/長方形 64"/>
            <p:cNvSpPr/>
            <p:nvPr/>
          </p:nvSpPr>
          <p:spPr>
            <a:xfrm>
              <a:off x="3371218" y="1734933"/>
              <a:ext cx="676350" cy="270377"/>
            </a:xfrm>
            <a:prstGeom prst="rect">
              <a:avLst/>
            </a:prstGeom>
            <a:gradFill flip="none" rotWithShape="1">
              <a:gsLst>
                <a:gs pos="59000">
                  <a:schemeClr val="bg1">
                    <a:lumMod val="85000"/>
                  </a:schemeClr>
                </a:gs>
                <a:gs pos="37000">
                  <a:schemeClr val="bg1"/>
                </a:gs>
                <a:gs pos="0">
                  <a:schemeClr val="bg1"/>
                </a:gs>
                <a:gs pos="87000">
                  <a:schemeClr val="bg1">
                    <a:lumMod val="75000"/>
                  </a:schemeClr>
                </a:gs>
                <a:gs pos="100000">
                  <a:schemeClr val="bg1">
                    <a:lumMod val="75000"/>
                  </a:schemeClr>
                </a:gs>
              </a:gsLst>
              <a:lin ang="0" scaled="1"/>
              <a:tileRect/>
            </a:gra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財　務</a:t>
              </a:r>
            </a:p>
          </p:txBody>
        </p:sp>
        <p:sp>
          <p:nvSpPr>
            <p:cNvPr id="66" name="正方形/長方形 65"/>
            <p:cNvSpPr/>
            <p:nvPr/>
          </p:nvSpPr>
          <p:spPr>
            <a:xfrm>
              <a:off x="2554349" y="1733538"/>
              <a:ext cx="733053" cy="270377"/>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政策企画</a:t>
              </a:r>
            </a:p>
          </p:txBody>
        </p:sp>
        <p:sp>
          <p:nvSpPr>
            <p:cNvPr id="67" name="正方形/長方形 66"/>
            <p:cNvSpPr/>
            <p:nvPr/>
          </p:nvSpPr>
          <p:spPr>
            <a:xfrm>
              <a:off x="2050563" y="2986867"/>
              <a:ext cx="749797" cy="224440"/>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rPr>
                <a:t>福　祉</a:t>
              </a:r>
            </a:p>
          </p:txBody>
        </p:sp>
        <p:sp>
          <p:nvSpPr>
            <p:cNvPr id="68" name="正方形/長方形 67"/>
            <p:cNvSpPr/>
            <p:nvPr/>
          </p:nvSpPr>
          <p:spPr>
            <a:xfrm>
              <a:off x="2954680" y="2986867"/>
              <a:ext cx="720081" cy="215206"/>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700" b="1" dirty="0" smtClean="0">
                  <a:solidFill>
                    <a:schemeClr val="tx1"/>
                  </a:solidFill>
                  <a:latin typeface="HG丸ｺﾞｼｯｸM-PRO" panose="020F0600000000000000" pitchFamily="50" charset="-128"/>
                  <a:ea typeface="HG丸ｺﾞｼｯｸM-PRO" panose="020F0600000000000000" pitchFamily="50" charset="-128"/>
                </a:rPr>
                <a:t>健康医療</a:t>
              </a:r>
              <a:endParaRPr kumimoji="1" lang="ja-JP" altLang="en-US" sz="700" b="1" baseline="30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9" name="正方形/長方形 68"/>
            <p:cNvSpPr/>
            <p:nvPr/>
          </p:nvSpPr>
          <p:spPr>
            <a:xfrm>
              <a:off x="4121350" y="2592088"/>
              <a:ext cx="907828" cy="257442"/>
            </a:xfrm>
            <a:prstGeom prst="rect">
              <a:avLst/>
            </a:prstGeom>
            <a:solidFill>
              <a:schemeClr val="bg1">
                <a:lumMod val="75000"/>
              </a:schemeClr>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rPr>
                <a:t>環境農林水産</a:t>
              </a:r>
              <a:endParaRPr kumimoji="1" lang="ja-JP" altLang="en-US" sz="700" b="1" baseline="30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70" name="正方形/長方形 69"/>
            <p:cNvSpPr/>
            <p:nvPr/>
          </p:nvSpPr>
          <p:spPr>
            <a:xfrm>
              <a:off x="2954680" y="3381419"/>
              <a:ext cx="720081" cy="234187"/>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rPr>
                <a:t>都市整備</a:t>
              </a:r>
              <a:endParaRPr kumimoji="1" lang="ja-JP" altLang="en-US" sz="700" b="1" baseline="30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71" name="正方形/長方形 70"/>
            <p:cNvSpPr/>
            <p:nvPr/>
          </p:nvSpPr>
          <p:spPr>
            <a:xfrm>
              <a:off x="3345107" y="4162671"/>
              <a:ext cx="733425" cy="193737"/>
            </a:xfrm>
            <a:prstGeom prst="rect">
              <a:avLst/>
            </a:prstGeom>
            <a:gradFill flip="none" rotWithShape="1">
              <a:gsLst>
                <a:gs pos="64000">
                  <a:schemeClr val="bg1">
                    <a:lumMod val="95000"/>
                  </a:schemeClr>
                </a:gs>
                <a:gs pos="82000">
                  <a:schemeClr val="bg1">
                    <a:lumMod val="85000"/>
                  </a:schemeClr>
                </a:gs>
                <a:gs pos="100000">
                  <a:schemeClr val="bg1">
                    <a:lumMod val="75000"/>
                  </a:schemeClr>
                </a:gs>
              </a:gsLst>
              <a:lin ang="0" scaled="1"/>
              <a:tileRect/>
            </a:gra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rPr>
                <a:t>教育庁</a:t>
              </a:r>
            </a:p>
          </p:txBody>
        </p:sp>
        <p:sp>
          <p:nvSpPr>
            <p:cNvPr id="72" name="正方形/長方形 71"/>
            <p:cNvSpPr/>
            <p:nvPr/>
          </p:nvSpPr>
          <p:spPr>
            <a:xfrm>
              <a:off x="3711819" y="2123121"/>
              <a:ext cx="792089" cy="251842"/>
            </a:xfrm>
            <a:prstGeom prst="rect">
              <a:avLst/>
            </a:prstGeom>
            <a:gradFill>
              <a:gsLst>
                <a:gs pos="28000">
                  <a:schemeClr val="bg1">
                    <a:lumMod val="85000"/>
                  </a:schemeClr>
                </a:gs>
                <a:gs pos="11000">
                  <a:schemeClr val="bg1"/>
                </a:gs>
                <a:gs pos="0">
                  <a:schemeClr val="bg1"/>
                </a:gs>
                <a:gs pos="87000">
                  <a:schemeClr val="bg1">
                    <a:lumMod val="75000"/>
                  </a:schemeClr>
                </a:gs>
                <a:gs pos="100000">
                  <a:schemeClr val="bg1">
                    <a:lumMod val="75000"/>
                  </a:schemeClr>
                </a:gs>
              </a:gsLst>
              <a:lin ang="0" scaled="1"/>
            </a:gra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府民文化</a:t>
              </a:r>
            </a:p>
          </p:txBody>
        </p:sp>
        <p:sp>
          <p:nvSpPr>
            <p:cNvPr id="73" name="正方形/長方形 72"/>
            <p:cNvSpPr/>
            <p:nvPr/>
          </p:nvSpPr>
          <p:spPr>
            <a:xfrm>
              <a:off x="5139906" y="2596705"/>
              <a:ext cx="731374" cy="248205"/>
            </a:xfrm>
            <a:prstGeom prst="rect">
              <a:avLst/>
            </a:prstGeom>
            <a:solidFill>
              <a:schemeClr val="bg1">
                <a:lumMod val="75000"/>
              </a:schemeClr>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商工労働</a:t>
              </a:r>
            </a:p>
          </p:txBody>
        </p:sp>
        <p:sp>
          <p:nvSpPr>
            <p:cNvPr id="74" name="正方形/長方形 73"/>
            <p:cNvSpPr/>
            <p:nvPr/>
          </p:nvSpPr>
          <p:spPr>
            <a:xfrm>
              <a:off x="4125255" y="3382997"/>
              <a:ext cx="1045916" cy="234187"/>
            </a:xfrm>
            <a:prstGeom prst="rect">
              <a:avLst/>
            </a:prstGeom>
            <a:solidFill>
              <a:schemeClr val="bg1">
                <a:lumMod val="75000"/>
              </a:schemeClr>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spc="-150" dirty="0" smtClean="0">
                  <a:solidFill>
                    <a:schemeClr val="tx1"/>
                  </a:solidFill>
                  <a:latin typeface="HG丸ｺﾞｼｯｸM-PRO" panose="020F0600000000000000" pitchFamily="50" charset="-128"/>
                  <a:ea typeface="HG丸ｺﾞｼｯｸM-PRO" panose="020F0600000000000000" pitchFamily="50" charset="-128"/>
                </a:rPr>
                <a:t>住宅まちづくり</a:t>
              </a:r>
              <a:endParaRPr kumimoji="1" lang="ja-JP" altLang="en-US" sz="700" b="1" spc="-150" baseline="30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75" name="正方形/長方形 74"/>
            <p:cNvSpPr/>
            <p:nvPr/>
          </p:nvSpPr>
          <p:spPr>
            <a:xfrm>
              <a:off x="4132198" y="4162671"/>
              <a:ext cx="490750" cy="193736"/>
            </a:xfrm>
            <a:prstGeom prst="rect">
              <a:avLst/>
            </a:prstGeom>
            <a:solidFill>
              <a:schemeClr val="bg1">
                <a:lumMod val="75000"/>
              </a:schemeClr>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rPr>
                <a:t>人 事</a:t>
              </a:r>
            </a:p>
          </p:txBody>
        </p:sp>
        <p:sp>
          <p:nvSpPr>
            <p:cNvPr id="76" name="角丸四角形 75"/>
            <p:cNvSpPr/>
            <p:nvPr/>
          </p:nvSpPr>
          <p:spPr>
            <a:xfrm>
              <a:off x="1728336" y="1010613"/>
              <a:ext cx="842231" cy="248012"/>
            </a:xfrm>
            <a:prstGeom prst="roundRect">
              <a:avLst/>
            </a:prstGeom>
            <a:solidFill>
              <a:srgbClr val="FFFF00"/>
            </a:solidFill>
            <a:ln w="25400">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知　事</a:t>
              </a:r>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7" name="正方形/長方形 76"/>
            <p:cNvSpPr/>
            <p:nvPr/>
          </p:nvSpPr>
          <p:spPr>
            <a:xfrm>
              <a:off x="3359411" y="1383023"/>
              <a:ext cx="676350" cy="261117"/>
            </a:xfrm>
            <a:prstGeom prst="rect">
              <a:avLst/>
            </a:prstGeom>
            <a:gradFill flip="none" rotWithShape="1">
              <a:gsLst>
                <a:gs pos="60000">
                  <a:schemeClr val="bg1">
                    <a:lumMod val="85000"/>
                  </a:schemeClr>
                </a:gs>
                <a:gs pos="43000">
                  <a:schemeClr val="bg1"/>
                </a:gs>
                <a:gs pos="0">
                  <a:schemeClr val="bg1"/>
                </a:gs>
                <a:gs pos="87000">
                  <a:schemeClr val="bg1">
                    <a:lumMod val="75000"/>
                  </a:schemeClr>
                </a:gs>
                <a:gs pos="100000">
                  <a:schemeClr val="bg1">
                    <a:lumMod val="75000"/>
                  </a:schemeClr>
                </a:gs>
              </a:gsLst>
              <a:lin ang="0" scaled="1"/>
              <a:tileRect/>
            </a:gra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総　務</a:t>
              </a:r>
            </a:p>
          </p:txBody>
        </p:sp>
        <p:sp>
          <p:nvSpPr>
            <p:cNvPr id="78" name="角丸四角形 77"/>
            <p:cNvSpPr/>
            <p:nvPr/>
          </p:nvSpPr>
          <p:spPr>
            <a:xfrm>
              <a:off x="1728336" y="4509540"/>
              <a:ext cx="820366" cy="288031"/>
            </a:xfrm>
            <a:prstGeom prst="roundRect">
              <a:avLst/>
            </a:prstGeom>
            <a:solidFill>
              <a:srgbClr val="FFFF00"/>
            </a:solidFill>
            <a:ln w="2540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府議会</a:t>
              </a:r>
            </a:p>
          </p:txBody>
        </p:sp>
        <p:sp>
          <p:nvSpPr>
            <p:cNvPr id="79" name="正方形/長方形 78"/>
            <p:cNvSpPr/>
            <p:nvPr/>
          </p:nvSpPr>
          <p:spPr>
            <a:xfrm>
              <a:off x="2554349" y="1383023"/>
              <a:ext cx="733053" cy="261117"/>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危機管理</a:t>
              </a:r>
              <a:endParaRPr kumimoji="1" lang="ja-JP" altLang="en-US" sz="800" b="1" baseline="300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0" name="正方形/長方形 79"/>
            <p:cNvSpPr/>
            <p:nvPr/>
          </p:nvSpPr>
          <p:spPr>
            <a:xfrm>
              <a:off x="4700328" y="4162671"/>
              <a:ext cx="490750" cy="193736"/>
            </a:xfrm>
            <a:prstGeom prst="rect">
              <a:avLst/>
            </a:prstGeom>
            <a:solidFill>
              <a:schemeClr val="bg1">
                <a:lumMod val="75000"/>
              </a:schemeClr>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rPr>
                <a:t>収 用</a:t>
              </a:r>
            </a:p>
          </p:txBody>
        </p:sp>
        <p:sp>
          <p:nvSpPr>
            <p:cNvPr id="81" name="正方形/長方形 80"/>
            <p:cNvSpPr/>
            <p:nvPr/>
          </p:nvSpPr>
          <p:spPr>
            <a:xfrm>
              <a:off x="2060396" y="4172195"/>
              <a:ext cx="562049" cy="184212"/>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rPr>
                <a:t>監　査</a:t>
              </a:r>
            </a:p>
          </p:txBody>
        </p:sp>
        <p:sp>
          <p:nvSpPr>
            <p:cNvPr id="82" name="正方形/長方形 81"/>
            <p:cNvSpPr/>
            <p:nvPr/>
          </p:nvSpPr>
          <p:spPr>
            <a:xfrm>
              <a:off x="2692059" y="4162671"/>
              <a:ext cx="587439" cy="193737"/>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just"/>
              <a:r>
                <a:rPr kumimoji="1" lang="ja-JP" altLang="en-US" sz="600" b="1" dirty="0" smtClean="0">
                  <a:solidFill>
                    <a:schemeClr val="tx1"/>
                  </a:solidFill>
                  <a:latin typeface="HG丸ｺﾞｼｯｸM-PRO" panose="020F0600000000000000" pitchFamily="50" charset="-128"/>
                  <a:ea typeface="HG丸ｺﾞｼｯｸM-PRO" panose="020F0600000000000000" pitchFamily="50" charset="-128"/>
                </a:rPr>
                <a:t>選挙管理</a:t>
              </a:r>
            </a:p>
          </p:txBody>
        </p:sp>
        <p:sp>
          <p:nvSpPr>
            <p:cNvPr id="83" name="正方形/長方形 82"/>
            <p:cNvSpPr/>
            <p:nvPr/>
          </p:nvSpPr>
          <p:spPr>
            <a:xfrm>
              <a:off x="5254632" y="4162671"/>
              <a:ext cx="745331" cy="193736"/>
            </a:xfrm>
            <a:prstGeom prst="rect">
              <a:avLst/>
            </a:prstGeom>
            <a:solidFill>
              <a:schemeClr val="bg1">
                <a:lumMod val="75000"/>
              </a:schemeClr>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dist"/>
              <a:r>
                <a:rPr kumimoji="1" lang="ja-JP" altLang="en-US" sz="550" b="1" dirty="0" smtClean="0">
                  <a:solidFill>
                    <a:schemeClr val="tx1"/>
                  </a:solidFill>
                  <a:latin typeface="HG丸ｺﾞｼｯｸM-PRO" panose="020F0600000000000000" pitchFamily="50" charset="-128"/>
                  <a:ea typeface="HG丸ｺﾞｼｯｸM-PRO" panose="020F0600000000000000" pitchFamily="50" charset="-128"/>
                </a:rPr>
                <a:t>海区･内水面</a:t>
              </a:r>
            </a:p>
          </p:txBody>
        </p:sp>
        <p:sp>
          <p:nvSpPr>
            <p:cNvPr id="84" name="正方形/長方形 83"/>
            <p:cNvSpPr/>
            <p:nvPr/>
          </p:nvSpPr>
          <p:spPr>
            <a:xfrm>
              <a:off x="6500315" y="4179480"/>
              <a:ext cx="713544" cy="258514"/>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700" b="1" spc="-150" dirty="0" smtClean="0">
                  <a:solidFill>
                    <a:schemeClr val="tx1"/>
                  </a:solidFill>
                  <a:latin typeface="HG丸ｺﾞｼｯｸM-PRO" panose="020F0600000000000000" pitchFamily="50" charset="-128"/>
                  <a:ea typeface="HG丸ｺﾞｼｯｸM-PRO" panose="020F0600000000000000" pitchFamily="50" charset="-128"/>
                </a:rPr>
                <a:t>労　働</a:t>
              </a:r>
            </a:p>
          </p:txBody>
        </p:sp>
        <p:sp>
          <p:nvSpPr>
            <p:cNvPr id="85" name="正方形/長方形 84"/>
            <p:cNvSpPr/>
            <p:nvPr/>
          </p:nvSpPr>
          <p:spPr>
            <a:xfrm>
              <a:off x="6464309" y="1432712"/>
              <a:ext cx="792090" cy="292218"/>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700" b="1" dirty="0" smtClean="0">
                  <a:solidFill>
                    <a:schemeClr val="tx1"/>
                  </a:solidFill>
                  <a:latin typeface="HG丸ｺﾞｼｯｸM-PRO" panose="020F0600000000000000" pitchFamily="50" charset="-128"/>
                  <a:ea typeface="HG丸ｺﾞｼｯｸM-PRO" panose="020F0600000000000000" pitchFamily="50" charset="-128"/>
                </a:rPr>
                <a:t>副首都推進</a:t>
              </a:r>
              <a:endParaRPr lang="en-US" altLang="ja-JP" sz="700" b="1"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6" name="テキスト ボックス 7"/>
            <p:cNvSpPr txBox="1"/>
            <p:nvPr/>
          </p:nvSpPr>
          <p:spPr>
            <a:xfrm>
              <a:off x="6302226" y="2207658"/>
              <a:ext cx="1851348" cy="1461169"/>
            </a:xfrm>
            <a:prstGeom prst="rect">
              <a:avLst/>
            </a:prstGeom>
            <a:noFill/>
            <a:ln>
              <a:noFill/>
            </a:ln>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b="1" dirty="0" smtClean="0">
                  <a:latin typeface="HG丸ｺﾞｼｯｸM-PRO" panose="020F0600000000000000" pitchFamily="50" charset="-128"/>
                  <a:ea typeface="HG丸ｺﾞｼｯｸM-PRO" panose="020F0600000000000000" pitchFamily="50" charset="-128"/>
                </a:rPr>
                <a:t>・</a:t>
              </a:r>
              <a:r>
                <a:rPr kumimoji="1" lang="ja-JP" altLang="en-US" sz="600" b="1" dirty="0" smtClean="0">
                  <a:latin typeface="HG丸ｺﾞｼｯｸM-PRO" panose="020F0600000000000000" pitchFamily="50" charset="-128"/>
                  <a:ea typeface="HG丸ｺﾞｼｯｸM-PRO" panose="020F0600000000000000" pitchFamily="50" charset="-128"/>
                </a:rPr>
                <a:t>男女参画（ドーン</a:t>
              </a:r>
              <a:r>
                <a:rPr kumimoji="1" lang="en-US" altLang="ja-JP" sz="600" b="1" dirty="0" smtClean="0">
                  <a:latin typeface="HG丸ｺﾞｼｯｸM-PRO" panose="020F0600000000000000" pitchFamily="50" charset="-128"/>
                  <a:ea typeface="HG丸ｺﾞｼｯｸM-PRO" panose="020F0600000000000000" pitchFamily="50" charset="-128"/>
                </a:rPr>
                <a:t>C</a:t>
              </a:r>
              <a:r>
                <a:rPr kumimoji="1" lang="ja-JP" altLang="en-US" sz="600" b="1" dirty="0" smtClean="0">
                  <a:latin typeface="HG丸ｺﾞｼｯｸM-PRO" panose="020F0600000000000000" pitchFamily="50" charset="-128"/>
                  <a:ea typeface="HG丸ｺﾞｼｯｸM-PRO" panose="020F0600000000000000" pitchFamily="50" charset="-128"/>
                </a:rPr>
                <a:t>）</a:t>
              </a:r>
              <a:endParaRPr kumimoji="1" lang="en-US" altLang="ja-JP" sz="600" b="1" dirty="0" smtClean="0">
                <a:latin typeface="HG丸ｺﾞｼｯｸM-PRO" panose="020F0600000000000000" pitchFamily="50" charset="-128"/>
                <a:ea typeface="HG丸ｺﾞｼｯｸM-PRO" panose="020F0600000000000000" pitchFamily="50" charset="-128"/>
              </a:endParaRPr>
            </a:p>
            <a:p>
              <a:endParaRPr kumimoji="1" lang="en-US" altLang="ja-JP" sz="550" b="1" dirty="0" smtClean="0">
                <a:latin typeface="HG丸ｺﾞｼｯｸM-PRO" panose="020F0600000000000000" pitchFamily="50" charset="-128"/>
                <a:ea typeface="HG丸ｺﾞｼｯｸM-PRO" panose="020F0600000000000000" pitchFamily="50" charset="-128"/>
              </a:endParaRPr>
            </a:p>
            <a:p>
              <a:r>
                <a:rPr lang="ja-JP" altLang="en-US" sz="550" b="1" dirty="0" smtClean="0">
                  <a:latin typeface="HG丸ｺﾞｼｯｸM-PRO" panose="020F0600000000000000" pitchFamily="50" charset="-128"/>
                  <a:ea typeface="HG丸ｺﾞｼｯｸM-PRO" panose="020F0600000000000000" pitchFamily="50" charset="-128"/>
                </a:rPr>
                <a:t>・ライフサイエンス（千里）</a:t>
              </a:r>
              <a:endParaRPr lang="en-US" altLang="ja-JP" sz="550" b="1" dirty="0" smtClean="0">
                <a:latin typeface="HG丸ｺﾞｼｯｸM-PRO" panose="020F0600000000000000" pitchFamily="50" charset="-128"/>
                <a:ea typeface="HG丸ｺﾞｼｯｸM-PRO" panose="020F0600000000000000" pitchFamily="50" charset="-128"/>
              </a:endParaRPr>
            </a:p>
            <a:p>
              <a:r>
                <a:rPr lang="ja-JP" altLang="en-US" sz="550" b="1" dirty="0">
                  <a:latin typeface="HG丸ｺﾞｼｯｸM-PRO" panose="020F0600000000000000" pitchFamily="50" charset="-128"/>
                  <a:ea typeface="HG丸ｺﾞｼｯｸM-PRO" panose="020F0600000000000000" pitchFamily="50" charset="-128"/>
                </a:rPr>
                <a:t>・</a:t>
              </a:r>
              <a:r>
                <a:rPr lang="ja-JP" altLang="en-US" sz="550" b="1" dirty="0" smtClean="0">
                  <a:latin typeface="HG丸ｺﾞｼｯｸM-PRO" panose="020F0600000000000000" pitchFamily="50" charset="-128"/>
                  <a:ea typeface="HG丸ｺﾞｼｯｸM-PRO" panose="020F0600000000000000" pitchFamily="50" charset="-128"/>
                </a:rPr>
                <a:t>ものづくり（東大阪）</a:t>
              </a:r>
              <a:endParaRPr lang="en-US" altLang="ja-JP" sz="550" b="1" dirty="0" smtClean="0">
                <a:latin typeface="HG丸ｺﾞｼｯｸM-PRO" panose="020F0600000000000000" pitchFamily="50" charset="-128"/>
                <a:ea typeface="HG丸ｺﾞｼｯｸM-PRO" panose="020F0600000000000000" pitchFamily="50" charset="-128"/>
              </a:endParaRPr>
            </a:p>
            <a:p>
              <a:r>
                <a:rPr lang="ja-JP" altLang="en-US" sz="550" b="1" dirty="0">
                  <a:latin typeface="HG丸ｺﾞｼｯｸM-PRO" panose="020F0600000000000000" pitchFamily="50" charset="-128"/>
                  <a:ea typeface="HG丸ｺﾞｼｯｸM-PRO" panose="020F0600000000000000" pitchFamily="50" charset="-128"/>
                </a:rPr>
                <a:t>・</a:t>
              </a:r>
              <a:r>
                <a:rPr lang="ja-JP" altLang="en-US" sz="550" b="1" dirty="0" smtClean="0">
                  <a:latin typeface="HG丸ｺﾞｼｯｸM-PRO" panose="020F0600000000000000" pitchFamily="50" charset="-128"/>
                  <a:ea typeface="HG丸ｺﾞｼｯｸM-PRO" panose="020F0600000000000000" pitchFamily="50" charset="-128"/>
                </a:rPr>
                <a:t>就業促進（労働</a:t>
              </a:r>
              <a:r>
                <a:rPr lang="en-US" altLang="ja-JP" sz="550" b="1" dirty="0" smtClean="0">
                  <a:latin typeface="HG丸ｺﾞｼｯｸM-PRO" panose="020F0600000000000000" pitchFamily="50" charset="-128"/>
                  <a:ea typeface="HG丸ｺﾞｼｯｸM-PRO" panose="020F0600000000000000" pitchFamily="50" charset="-128"/>
                </a:rPr>
                <a:t>C</a:t>
              </a:r>
              <a:r>
                <a:rPr lang="ja-JP" altLang="en-US" sz="550" b="1" dirty="0" smtClean="0">
                  <a:latin typeface="HG丸ｺﾞｼｯｸM-PRO" panose="020F0600000000000000" pitchFamily="50" charset="-128"/>
                  <a:ea typeface="HG丸ｺﾞｼｯｸM-PRO" panose="020F0600000000000000" pitchFamily="50" charset="-128"/>
                </a:rPr>
                <a:t>）</a:t>
              </a:r>
              <a:endParaRPr lang="en-US" altLang="ja-JP" sz="550" b="1" dirty="0" smtClean="0">
                <a:latin typeface="HG丸ｺﾞｼｯｸM-PRO" panose="020F0600000000000000" pitchFamily="50" charset="-128"/>
                <a:ea typeface="HG丸ｺﾞｼｯｸM-PRO" panose="020F0600000000000000" pitchFamily="50" charset="-128"/>
              </a:endParaRPr>
            </a:p>
            <a:p>
              <a:endParaRPr lang="en-US" altLang="ja-JP" sz="550" b="1" dirty="0" smtClean="0">
                <a:latin typeface="HG丸ｺﾞｼｯｸM-PRO" panose="020F0600000000000000" pitchFamily="50" charset="-128"/>
                <a:ea typeface="HG丸ｺﾞｼｯｸM-PRO" panose="020F0600000000000000" pitchFamily="50" charset="-128"/>
              </a:endParaRPr>
            </a:p>
            <a:p>
              <a:endParaRPr lang="en-US" altLang="ja-JP" sz="550" b="1" dirty="0" smtClean="0">
                <a:latin typeface="HG丸ｺﾞｼｯｸM-PRO" panose="020F0600000000000000" pitchFamily="50" charset="-128"/>
                <a:ea typeface="HG丸ｺﾞｼｯｸM-PRO" panose="020F0600000000000000" pitchFamily="50" charset="-128"/>
              </a:endParaRPr>
            </a:p>
            <a:p>
              <a:endParaRPr lang="en-US" altLang="ja-JP" sz="550" b="1" dirty="0" smtClean="0">
                <a:latin typeface="HG丸ｺﾞｼｯｸM-PRO" panose="020F0600000000000000" pitchFamily="50" charset="-128"/>
                <a:ea typeface="HG丸ｺﾞｼｯｸM-PRO" panose="020F0600000000000000" pitchFamily="50" charset="-128"/>
              </a:endParaRPr>
            </a:p>
            <a:p>
              <a:endParaRPr lang="en-US" altLang="ja-JP" sz="550" b="1" dirty="0" smtClean="0">
                <a:latin typeface="HG丸ｺﾞｼｯｸM-PRO" panose="020F0600000000000000" pitchFamily="50" charset="-128"/>
                <a:ea typeface="HG丸ｺﾞｼｯｸM-PRO" panose="020F0600000000000000" pitchFamily="50" charset="-128"/>
              </a:endParaRPr>
            </a:p>
            <a:p>
              <a:r>
                <a:rPr lang="ja-JP" altLang="en-US" sz="600" b="1" dirty="0" smtClean="0">
                  <a:latin typeface="HG丸ｺﾞｼｯｸM-PRO" panose="020F0600000000000000" pitchFamily="50" charset="-128"/>
                  <a:ea typeface="HG丸ｺﾞｼｯｸM-PRO" panose="020F0600000000000000" pitchFamily="50" charset="-128"/>
                </a:rPr>
                <a:t>・タウン推進（りんくう）</a:t>
              </a:r>
              <a:endParaRPr lang="en-US" altLang="ja-JP" sz="600" b="1" dirty="0" smtClean="0">
                <a:latin typeface="HG丸ｺﾞｼｯｸM-PRO" panose="020F0600000000000000" pitchFamily="50" charset="-128"/>
                <a:ea typeface="HG丸ｺﾞｼｯｸM-PRO" panose="020F0600000000000000" pitchFamily="50" charset="-128"/>
              </a:endParaRPr>
            </a:p>
          </p:txBody>
        </p:sp>
        <p:sp>
          <p:nvSpPr>
            <p:cNvPr id="87" name="テキスト ボックス 2"/>
            <p:cNvSpPr txBox="1"/>
            <p:nvPr/>
          </p:nvSpPr>
          <p:spPr>
            <a:xfrm>
              <a:off x="7165137" y="1452892"/>
              <a:ext cx="988437" cy="282807"/>
            </a:xfrm>
            <a:prstGeom prst="rect">
              <a:avLst/>
            </a:prstGeom>
            <a:noFill/>
            <a:ln>
              <a:noFill/>
            </a:ln>
          </p:spPr>
          <p:txBody>
            <a:bodyPr wrap="square"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600" b="1" dirty="0" smtClean="0">
                  <a:latin typeface="HG丸ｺﾞｼｯｸM-PRO" panose="020F0600000000000000" pitchFamily="50" charset="-128"/>
                  <a:ea typeface="HG丸ｺﾞｼｯｸM-PRO" panose="020F0600000000000000" pitchFamily="50" charset="-128"/>
                </a:rPr>
                <a:t>（市役所）</a:t>
              </a:r>
              <a:endParaRPr kumimoji="1" lang="ja-JP" altLang="en-US" sz="600" b="1" dirty="0">
                <a:latin typeface="HG丸ｺﾞｼｯｸM-PRO" panose="020F0600000000000000" pitchFamily="50" charset="-128"/>
                <a:ea typeface="HG丸ｺﾞｼｯｸM-PRO" panose="020F0600000000000000" pitchFamily="50" charset="-128"/>
              </a:endParaRPr>
            </a:p>
          </p:txBody>
        </p:sp>
        <p:sp>
          <p:nvSpPr>
            <p:cNvPr id="88" name="テキスト ボックス 27"/>
            <p:cNvSpPr txBox="1"/>
            <p:nvPr/>
          </p:nvSpPr>
          <p:spPr>
            <a:xfrm>
              <a:off x="7049743" y="4157034"/>
              <a:ext cx="901903" cy="282807"/>
            </a:xfrm>
            <a:prstGeom prst="rect">
              <a:avLst/>
            </a:prstGeom>
            <a:noFill/>
            <a:ln>
              <a:noFill/>
            </a:ln>
          </p:spPr>
          <p:txBody>
            <a:bodyPr wrap="square"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600" b="1" dirty="0" smtClean="0">
                  <a:latin typeface="HG丸ｺﾞｼｯｸM-PRO" panose="020F0600000000000000" pitchFamily="50" charset="-128"/>
                  <a:ea typeface="HG丸ｺﾞｼｯｸM-PRO" panose="020F0600000000000000" pitchFamily="50" charset="-128"/>
                </a:rPr>
                <a:t>（労働Ｃ）</a:t>
              </a:r>
              <a:endParaRPr kumimoji="1" lang="ja-JP" altLang="en-US" sz="600" b="1" dirty="0">
                <a:latin typeface="HG丸ｺﾞｼｯｸM-PRO" panose="020F0600000000000000" pitchFamily="50" charset="-128"/>
                <a:ea typeface="HG丸ｺﾞｼｯｸM-PRO" panose="020F0600000000000000" pitchFamily="50" charset="-128"/>
              </a:endParaRPr>
            </a:p>
          </p:txBody>
        </p:sp>
        <p:sp>
          <p:nvSpPr>
            <p:cNvPr id="89" name="正方形/長方形 88"/>
            <p:cNvSpPr/>
            <p:nvPr/>
          </p:nvSpPr>
          <p:spPr>
            <a:xfrm>
              <a:off x="2944373" y="3770638"/>
              <a:ext cx="722362" cy="200537"/>
            </a:xfrm>
            <a:prstGeom prst="rect">
              <a:avLst/>
            </a:prstGeom>
            <a:solidFill>
              <a:schemeClr val="bg1"/>
            </a:solidFill>
            <a:ln w="38100" cmpd="dbl">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700" b="1" dirty="0" smtClean="0">
                  <a:solidFill>
                    <a:schemeClr val="tx1"/>
                  </a:solidFill>
                  <a:latin typeface="HG丸ｺﾞｼｯｸM-PRO" panose="020F0600000000000000" pitchFamily="50" charset="-128"/>
                  <a:ea typeface="HG丸ｺﾞｼｯｸM-PRO" panose="020F0600000000000000" pitchFamily="50" charset="-128"/>
                </a:rPr>
                <a:t>会　計</a:t>
              </a:r>
              <a:endParaRPr kumimoji="1" lang="ja-JP" altLang="en-US" sz="700" b="1" dirty="0" smtClean="0">
                <a:solidFill>
                  <a:schemeClr val="tx1"/>
                </a:solidFill>
                <a:latin typeface="HG丸ｺﾞｼｯｸM-PRO" panose="020F0600000000000000" pitchFamily="50" charset="-128"/>
                <a:ea typeface="HG丸ｺﾞｼｯｸM-PRO" panose="020F0600000000000000" pitchFamily="50" charset="-128"/>
              </a:endParaRPr>
            </a:p>
          </p:txBody>
        </p:sp>
      </p:grpSp>
      <p:sp>
        <p:nvSpPr>
          <p:cNvPr id="90" name="テキスト ボックス 89"/>
          <p:cNvSpPr txBox="1"/>
          <p:nvPr/>
        </p:nvSpPr>
        <p:spPr>
          <a:xfrm>
            <a:off x="5445727" y="5089378"/>
            <a:ext cx="1540637" cy="288032"/>
          </a:xfrm>
          <a:prstGeom prst="rect">
            <a:avLst/>
          </a:prstGeom>
          <a:noFill/>
          <a:ln w="25400">
            <a:noFill/>
          </a:ln>
        </p:spPr>
        <p:txBody>
          <a:bodyPr wrap="square" rtlCol="0" anchor="ctr" anchorCtr="0">
            <a:noAutofit/>
          </a:bodyPr>
          <a:lstStyle/>
          <a:p>
            <a:pPr lvl="0"/>
            <a:r>
              <a:rPr lang="en-US" altLang="ja-JP" sz="1100" b="1" dirty="0">
                <a:solidFill>
                  <a:prstClr val="black"/>
                </a:solidFill>
                <a:latin typeface="+mn-ea"/>
                <a:cs typeface="Meiryo UI" panose="020B0604030504040204" pitchFamily="50" charset="-128"/>
              </a:rPr>
              <a:t>【</a:t>
            </a:r>
            <a:r>
              <a:rPr lang="ja-JP" altLang="en-US" sz="1100" b="1" dirty="0" smtClean="0">
                <a:solidFill>
                  <a:prstClr val="black"/>
                </a:solidFill>
                <a:latin typeface="+mn-ea"/>
                <a:cs typeface="Meiryo UI" panose="020B0604030504040204" pitchFamily="50" charset="-128"/>
              </a:rPr>
              <a:t>部局</a:t>
            </a:r>
            <a:r>
              <a:rPr lang="ja-JP" altLang="en-US" sz="1100" b="1" dirty="0">
                <a:solidFill>
                  <a:prstClr val="black"/>
                </a:solidFill>
                <a:latin typeface="+mn-ea"/>
                <a:cs typeface="Meiryo UI" panose="020B0604030504040204" pitchFamily="50" charset="-128"/>
              </a:rPr>
              <a:t>配置の</a:t>
            </a:r>
            <a:r>
              <a:rPr lang="ja-JP" altLang="en-US" sz="1100" b="1" dirty="0" smtClean="0">
                <a:solidFill>
                  <a:prstClr val="black"/>
                </a:solidFill>
                <a:latin typeface="+mn-ea"/>
                <a:cs typeface="Meiryo UI" panose="020B0604030504040204" pitchFamily="50" charset="-128"/>
              </a:rPr>
              <a:t>現状</a:t>
            </a:r>
            <a:r>
              <a:rPr lang="en-US" altLang="ja-JP" sz="1100" b="1" dirty="0">
                <a:solidFill>
                  <a:prstClr val="black"/>
                </a:solidFill>
                <a:latin typeface="+mn-ea"/>
                <a:cs typeface="Meiryo UI" panose="020B0604030504040204" pitchFamily="50" charset="-128"/>
              </a:rPr>
              <a:t>】</a:t>
            </a:r>
            <a:endParaRPr lang="en-US" altLang="ja-JP" sz="1100" b="1" dirty="0" smtClean="0">
              <a:solidFill>
                <a:prstClr val="black"/>
              </a:solidFill>
              <a:latin typeface="+mn-ea"/>
              <a:cs typeface="Meiryo UI" panose="020B0604030504040204" pitchFamily="50" charset="-128"/>
            </a:endParaRPr>
          </a:p>
        </p:txBody>
      </p:sp>
    </p:spTree>
    <p:extLst>
      <p:ext uri="{BB962C8B-B14F-4D97-AF65-F5344CB8AC3E}">
        <p14:creationId xmlns:p14="http://schemas.microsoft.com/office/powerpoint/2010/main" val="3398236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472" y="100048"/>
            <a:ext cx="8602672" cy="492443"/>
          </a:xfrm>
          <a:prstGeom prst="rect">
            <a:avLst/>
          </a:prstGeom>
          <a:solidFill>
            <a:schemeClr val="tx2"/>
          </a:solidFill>
          <a:ln w="25400">
            <a:solidFill>
              <a:schemeClr val="tx1"/>
            </a:solidFill>
          </a:ln>
        </p:spPr>
        <p:txBody>
          <a:bodyPr wrap="square" rtlCol="0">
            <a:spAutoFit/>
          </a:bodyPr>
          <a:lstStyle/>
          <a:p>
            <a:r>
              <a:rPr lang="ja-JP" altLang="en-US" sz="2600" b="1" dirty="0" smtClean="0">
                <a:solidFill>
                  <a:schemeClr val="bg1"/>
                </a:solidFill>
                <a:latin typeface="+mj-ea"/>
                <a:ea typeface="+mj-ea"/>
              </a:rPr>
              <a:t>参考１．庁舎の概要</a:t>
            </a:r>
            <a:endParaRPr kumimoji="1" lang="ja-JP" altLang="en-US" sz="2600" b="1" dirty="0">
              <a:solidFill>
                <a:schemeClr val="bg1"/>
              </a:solidFill>
              <a:latin typeface="+mj-ea"/>
              <a:ea typeface="+mj-ea"/>
            </a:endParaRPr>
          </a:p>
        </p:txBody>
      </p:sp>
      <p:sp>
        <p:nvSpPr>
          <p:cNvPr id="3" name="テキスト ボックス 2"/>
          <p:cNvSpPr txBox="1"/>
          <p:nvPr/>
        </p:nvSpPr>
        <p:spPr>
          <a:xfrm>
            <a:off x="265472" y="782922"/>
            <a:ext cx="8602672" cy="5787046"/>
          </a:xfrm>
          <a:prstGeom prst="rect">
            <a:avLst/>
          </a:prstGeom>
          <a:solidFill>
            <a:schemeClr val="accent1">
              <a:lumMod val="20000"/>
              <a:lumOff val="80000"/>
            </a:schemeClr>
          </a:solidFill>
          <a:ln w="25400">
            <a:solidFill>
              <a:schemeClr val="tx1"/>
            </a:solidFill>
          </a:ln>
        </p:spPr>
        <p:txBody>
          <a:bodyPr wrap="square" rtlCol="0" anchor="t" anchorCtr="0">
            <a:noAutofit/>
          </a:bodyPr>
          <a:lstStyle/>
          <a:p>
            <a:endParaRPr lang="en-US" altLang="ja-JP" sz="1600" b="1" dirty="0">
              <a:latin typeface="+mn-ea"/>
              <a:cs typeface="Meiryo UI" panose="020B0604030504040204" pitchFamily="50"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b="1" u="sng"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【13】</a:t>
            </a:r>
            <a:endParaRPr kumimoji="1" lang="ja-JP" altLang="en-US" sz="800" dirty="0" smtClean="0">
              <a:latin typeface="ＭＳ ゴシック" panose="020B0609070205080204" pitchFamily="49" charset="-128"/>
              <a:ea typeface="ＭＳ ゴシック" panose="020B0609070205080204" pitchFamily="49"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654947163"/>
              </p:ext>
            </p:extLst>
          </p:nvPr>
        </p:nvGraphicFramePr>
        <p:xfrm>
          <a:off x="395537" y="1124744"/>
          <a:ext cx="8424935" cy="5097388"/>
        </p:xfrm>
        <a:graphic>
          <a:graphicData uri="http://schemas.openxmlformats.org/drawingml/2006/table">
            <a:tbl>
              <a:tblPr firstRow="1" bandRow="1">
                <a:tableStyleId>{5C22544A-7EE6-4342-B048-85BDC9FD1C3A}</a:tableStyleId>
              </a:tblPr>
              <a:tblGrid>
                <a:gridCol w="1008111"/>
                <a:gridCol w="2736304"/>
                <a:gridCol w="1008112"/>
                <a:gridCol w="3672408"/>
              </a:tblGrid>
              <a:tr h="155857">
                <a:tc>
                  <a:txBody>
                    <a:bodyPr/>
                    <a:lstStyle/>
                    <a:p>
                      <a:endParaRPr lang="ja-JP" sz="600" kern="100" dirty="0">
                        <a:effectLst/>
                        <a:latin typeface="Century"/>
                      </a:endParaRPr>
                    </a:p>
                  </a:txBody>
                  <a:tcPr marL="49110" marR="49110" marT="24555" marB="24555" anchor="ctr"/>
                </a:tc>
                <a:tc>
                  <a:txBody>
                    <a:bodyPr/>
                    <a:lstStyle/>
                    <a:p>
                      <a:pPr algn="just">
                        <a:spcAft>
                          <a:spcPts val="0"/>
                        </a:spcAft>
                      </a:pPr>
                      <a:r>
                        <a:rPr lang="ja-JP" sz="1100" kern="100" dirty="0">
                          <a:effectLst/>
                        </a:rPr>
                        <a:t>建物の概要</a:t>
                      </a:r>
                      <a:endParaRPr lang="ja-JP" sz="1100" kern="100" dirty="0">
                        <a:effectLst/>
                        <a:latin typeface="Century"/>
                        <a:ea typeface="ＭＳ 明朝"/>
                        <a:cs typeface="Times New Roman"/>
                      </a:endParaRPr>
                    </a:p>
                  </a:txBody>
                  <a:tcPr marL="49110" marR="49110" marT="24555" marB="24555" anchor="ctr"/>
                </a:tc>
                <a:tc>
                  <a:txBody>
                    <a:bodyPr/>
                    <a:lstStyle/>
                    <a:p>
                      <a:pPr algn="just">
                        <a:spcAft>
                          <a:spcPts val="0"/>
                        </a:spcAft>
                      </a:pPr>
                      <a:r>
                        <a:rPr lang="ja-JP" sz="1100" kern="100" dirty="0">
                          <a:effectLst/>
                        </a:rPr>
                        <a:t>執務室等面積</a:t>
                      </a:r>
                      <a:endParaRPr lang="ja-JP" sz="1100" kern="100" dirty="0">
                        <a:effectLst/>
                        <a:latin typeface="Century"/>
                        <a:ea typeface="ＭＳ 明朝"/>
                        <a:cs typeface="Times New Roman"/>
                      </a:endParaRPr>
                    </a:p>
                  </a:txBody>
                  <a:tcPr marL="49110" marR="49110" marT="24555" marB="24555" anchor="ctr"/>
                </a:tc>
                <a:tc>
                  <a:txBody>
                    <a:bodyPr/>
                    <a:lstStyle/>
                    <a:p>
                      <a:pPr algn="just">
                        <a:spcAft>
                          <a:spcPts val="0"/>
                        </a:spcAft>
                      </a:pPr>
                      <a:r>
                        <a:rPr lang="ja-JP" sz="1100" kern="100" dirty="0">
                          <a:effectLst/>
                        </a:rPr>
                        <a:t>主な入居部局</a:t>
                      </a:r>
                      <a:endParaRPr lang="ja-JP" sz="1100" kern="100" dirty="0">
                        <a:effectLst/>
                        <a:latin typeface="Century"/>
                        <a:ea typeface="ＭＳ 明朝"/>
                        <a:cs typeface="Times New Roman"/>
                      </a:endParaRPr>
                    </a:p>
                  </a:txBody>
                  <a:tcPr marL="49110" marR="49110" marT="24555" marB="24555" anchor="ctr"/>
                </a:tc>
              </a:tr>
              <a:tr h="860778">
                <a:tc>
                  <a:txBody>
                    <a:bodyPr/>
                    <a:lstStyle/>
                    <a:p>
                      <a:pPr algn="just">
                        <a:spcAft>
                          <a:spcPts val="0"/>
                        </a:spcAft>
                      </a:pPr>
                      <a:r>
                        <a:rPr lang="ja-JP" sz="900" kern="100" dirty="0">
                          <a:effectLst/>
                          <a:latin typeface="+mn-ea"/>
                          <a:ea typeface="+mn-ea"/>
                        </a:rPr>
                        <a:t>本　館</a:t>
                      </a:r>
                      <a:endParaRPr lang="ja-JP" sz="900" kern="100" dirty="0">
                        <a:effectLst/>
                        <a:latin typeface="+mn-ea"/>
                        <a:ea typeface="+mn-ea"/>
                        <a:cs typeface="Times New Roman"/>
                      </a:endParaRPr>
                    </a:p>
                  </a:txBody>
                  <a:tcPr marL="49110" marR="49110" marT="57977" marB="24555"/>
                </a:tc>
                <a:tc>
                  <a:txBody>
                    <a:bodyPr/>
                    <a:lstStyle/>
                    <a:p>
                      <a:pPr algn="just">
                        <a:spcAft>
                          <a:spcPts val="0"/>
                        </a:spcAft>
                      </a:pPr>
                      <a:r>
                        <a:rPr lang="ja-JP" sz="900" kern="100" dirty="0">
                          <a:effectLst/>
                          <a:latin typeface="+mn-ea"/>
                          <a:ea typeface="+mn-ea"/>
                        </a:rPr>
                        <a:t>所　在：中央区</a:t>
                      </a:r>
                      <a:r>
                        <a:rPr lang="ja-JP" sz="900" kern="100" dirty="0" smtClean="0">
                          <a:effectLst/>
                          <a:latin typeface="+mn-ea"/>
                          <a:ea typeface="+mn-ea"/>
                        </a:rPr>
                        <a:t>大手前</a:t>
                      </a:r>
                      <a:r>
                        <a:rPr lang="ja-JP" altLang="en-US" sz="900" kern="100" dirty="0">
                          <a:effectLst/>
                          <a:latin typeface="+mn-ea"/>
                          <a:ea typeface="+mn-ea"/>
                        </a:rPr>
                        <a:t>２</a:t>
                      </a:r>
                      <a:r>
                        <a:rPr lang="ja-JP" sz="900" kern="100" dirty="0" smtClean="0">
                          <a:effectLst/>
                          <a:latin typeface="+mn-ea"/>
                          <a:ea typeface="+mn-ea"/>
                        </a:rPr>
                        <a:t>丁目</a:t>
                      </a:r>
                      <a:endParaRPr lang="ja-JP" sz="900" kern="100" dirty="0">
                        <a:effectLst/>
                        <a:latin typeface="+mn-ea"/>
                        <a:ea typeface="+mn-ea"/>
                      </a:endParaRPr>
                    </a:p>
                    <a:p>
                      <a:pPr algn="just">
                        <a:spcAft>
                          <a:spcPts val="0"/>
                        </a:spcAft>
                      </a:pPr>
                      <a:r>
                        <a:rPr lang="ja-JP" sz="900" kern="100" dirty="0">
                          <a:effectLst/>
                          <a:latin typeface="+mn-ea"/>
                          <a:ea typeface="+mn-ea"/>
                        </a:rPr>
                        <a:t>竣　工：</a:t>
                      </a:r>
                      <a:r>
                        <a:rPr lang="ja-JP" sz="900" kern="100" dirty="0" smtClean="0">
                          <a:effectLst/>
                          <a:latin typeface="+mn-ea"/>
                          <a:ea typeface="+mn-ea"/>
                        </a:rPr>
                        <a:t>大正</a:t>
                      </a:r>
                      <a:r>
                        <a:rPr lang="ja-JP" altLang="en-US" sz="900" kern="100" dirty="0" smtClean="0">
                          <a:effectLst/>
                          <a:latin typeface="+mn-ea"/>
                          <a:ea typeface="+mn-ea"/>
                        </a:rPr>
                        <a:t>１５</a:t>
                      </a:r>
                      <a:r>
                        <a:rPr lang="ja-JP" sz="900" kern="100" dirty="0" smtClean="0">
                          <a:effectLst/>
                          <a:latin typeface="+mn-ea"/>
                          <a:ea typeface="+mn-ea"/>
                        </a:rPr>
                        <a:t>年</a:t>
                      </a:r>
                      <a:r>
                        <a:rPr lang="ja-JP" altLang="en-US" sz="900" kern="100" dirty="0" smtClean="0">
                          <a:effectLst/>
                          <a:latin typeface="+mn-ea"/>
                          <a:ea typeface="+mn-ea"/>
                        </a:rPr>
                        <a:t>１０</a:t>
                      </a:r>
                      <a:r>
                        <a:rPr lang="ja-JP" sz="900" kern="100" dirty="0" smtClean="0">
                          <a:effectLst/>
                          <a:latin typeface="+mn-ea"/>
                          <a:ea typeface="+mn-ea"/>
                        </a:rPr>
                        <a:t>月</a:t>
                      </a:r>
                      <a:endParaRPr lang="ja-JP" sz="900" kern="100" dirty="0">
                        <a:effectLst/>
                        <a:latin typeface="+mn-ea"/>
                        <a:ea typeface="+mn-ea"/>
                      </a:endParaRPr>
                    </a:p>
                    <a:p>
                      <a:pPr algn="just">
                        <a:spcAft>
                          <a:spcPts val="0"/>
                        </a:spcAft>
                      </a:pPr>
                      <a:r>
                        <a:rPr lang="ja-JP" sz="900" kern="100" dirty="0">
                          <a:effectLst/>
                          <a:latin typeface="+mn-ea"/>
                          <a:ea typeface="+mn-ea"/>
                        </a:rPr>
                        <a:t>構　造：</a:t>
                      </a:r>
                      <a:r>
                        <a:rPr lang="en-US" sz="900" kern="100" dirty="0">
                          <a:effectLst/>
                          <a:latin typeface="+mn-ea"/>
                          <a:ea typeface="+mn-ea"/>
                        </a:rPr>
                        <a:t>RC</a:t>
                      </a:r>
                      <a:r>
                        <a:rPr lang="ja-JP" sz="900" kern="100" dirty="0">
                          <a:effectLst/>
                          <a:latin typeface="+mn-ea"/>
                          <a:ea typeface="+mn-ea"/>
                        </a:rPr>
                        <a:t>造（一部</a:t>
                      </a:r>
                      <a:r>
                        <a:rPr lang="en-US" sz="900" kern="100" dirty="0">
                          <a:effectLst/>
                          <a:latin typeface="+mn-ea"/>
                          <a:ea typeface="+mn-ea"/>
                        </a:rPr>
                        <a:t>SRC</a:t>
                      </a:r>
                      <a:r>
                        <a:rPr lang="ja-JP" sz="900" kern="100" dirty="0">
                          <a:effectLst/>
                          <a:latin typeface="+mn-ea"/>
                          <a:ea typeface="+mn-ea"/>
                        </a:rPr>
                        <a:t>造）</a:t>
                      </a:r>
                    </a:p>
                    <a:p>
                      <a:pPr algn="just">
                        <a:spcAft>
                          <a:spcPts val="0"/>
                        </a:spcAft>
                      </a:pPr>
                      <a:r>
                        <a:rPr lang="ja-JP" sz="900" kern="100" dirty="0">
                          <a:effectLst/>
                          <a:latin typeface="+mn-ea"/>
                          <a:ea typeface="+mn-ea"/>
                        </a:rPr>
                        <a:t>高さ・階数</a:t>
                      </a:r>
                      <a:r>
                        <a:rPr lang="ja-JP" sz="900" kern="100" dirty="0" smtClean="0">
                          <a:effectLst/>
                          <a:latin typeface="+mn-ea"/>
                          <a:ea typeface="+mn-ea"/>
                        </a:rPr>
                        <a:t>：</a:t>
                      </a:r>
                      <a:r>
                        <a:rPr lang="ja-JP" altLang="en-US" sz="900" kern="100" dirty="0" smtClean="0">
                          <a:effectLst/>
                          <a:latin typeface="+mn-ea"/>
                          <a:ea typeface="+mn-ea"/>
                        </a:rPr>
                        <a:t>３０．９</a:t>
                      </a:r>
                      <a:r>
                        <a:rPr lang="en-US" sz="900" kern="100" dirty="0" smtClean="0">
                          <a:effectLst/>
                          <a:latin typeface="+mn-ea"/>
                          <a:ea typeface="+mn-ea"/>
                        </a:rPr>
                        <a:t>m</a:t>
                      </a:r>
                      <a:r>
                        <a:rPr lang="ja-JP" altLang="en-US" sz="900" kern="100" dirty="0" err="1" smtClean="0">
                          <a:effectLst/>
                          <a:latin typeface="+mn-ea"/>
                          <a:ea typeface="+mn-ea"/>
                        </a:rPr>
                        <a:t>、</a:t>
                      </a:r>
                      <a:r>
                        <a:rPr lang="ja-JP" sz="900" kern="100" dirty="0" smtClean="0">
                          <a:effectLst/>
                          <a:latin typeface="+mn-ea"/>
                          <a:ea typeface="+mn-ea"/>
                        </a:rPr>
                        <a:t>地上</a:t>
                      </a:r>
                      <a:r>
                        <a:rPr lang="ja-JP" sz="900" kern="100" dirty="0">
                          <a:effectLst/>
                          <a:latin typeface="+mn-ea"/>
                          <a:ea typeface="+mn-ea"/>
                        </a:rPr>
                        <a:t>６階・地下１階</a:t>
                      </a:r>
                    </a:p>
                    <a:p>
                      <a:pPr algn="just">
                        <a:spcAft>
                          <a:spcPts val="0"/>
                        </a:spcAft>
                      </a:pPr>
                      <a:r>
                        <a:rPr lang="ja-JP" sz="900" kern="100" dirty="0">
                          <a:effectLst/>
                          <a:latin typeface="+mn-ea"/>
                          <a:ea typeface="+mn-ea"/>
                        </a:rPr>
                        <a:t>延床面積</a:t>
                      </a:r>
                      <a:r>
                        <a:rPr lang="ja-JP" sz="900" kern="100" dirty="0" smtClean="0">
                          <a:effectLst/>
                          <a:latin typeface="+mn-ea"/>
                          <a:ea typeface="+mn-ea"/>
                        </a:rPr>
                        <a:t>：</a:t>
                      </a:r>
                      <a:r>
                        <a:rPr lang="ja-JP" altLang="en-US" sz="900" kern="100" dirty="0" smtClean="0">
                          <a:effectLst/>
                          <a:latin typeface="+mn-ea"/>
                          <a:ea typeface="+mn-ea"/>
                        </a:rPr>
                        <a:t>２５，０００</a:t>
                      </a:r>
                      <a:r>
                        <a:rPr lang="ja-JP" sz="900" kern="100" dirty="0" smtClean="0">
                          <a:effectLst/>
                          <a:latin typeface="+mn-ea"/>
                          <a:ea typeface="+mn-ea"/>
                        </a:rPr>
                        <a:t>㎡</a:t>
                      </a:r>
                      <a:r>
                        <a:rPr lang="ja-JP" sz="900" kern="100" dirty="0">
                          <a:effectLst/>
                          <a:latin typeface="+mn-ea"/>
                          <a:ea typeface="+mn-ea"/>
                        </a:rPr>
                        <a:t>（耐震完了後）</a:t>
                      </a:r>
                    </a:p>
                    <a:p>
                      <a:pPr algn="just">
                        <a:spcAft>
                          <a:spcPts val="0"/>
                        </a:spcAft>
                      </a:pPr>
                      <a:r>
                        <a:rPr lang="ja-JP" sz="900" kern="100" dirty="0">
                          <a:effectLst/>
                          <a:latin typeface="+mn-ea"/>
                          <a:ea typeface="+mn-ea"/>
                        </a:rPr>
                        <a:t>耐震性能：</a:t>
                      </a:r>
                      <a:r>
                        <a:rPr lang="en-US" sz="900" kern="100" dirty="0">
                          <a:effectLst/>
                          <a:latin typeface="+mn-ea"/>
                          <a:ea typeface="+mn-ea"/>
                        </a:rPr>
                        <a:t>Is</a:t>
                      </a:r>
                      <a:r>
                        <a:rPr lang="ja-JP" sz="900" kern="100" dirty="0" smtClean="0">
                          <a:effectLst/>
                          <a:latin typeface="+mn-ea"/>
                          <a:ea typeface="+mn-ea"/>
                        </a:rPr>
                        <a:t>値</a:t>
                      </a:r>
                      <a:r>
                        <a:rPr lang="ja-JP" altLang="en-US" sz="900" kern="100" dirty="0" smtClean="0">
                          <a:effectLst/>
                          <a:latin typeface="+mn-ea"/>
                          <a:ea typeface="+mn-ea"/>
                        </a:rPr>
                        <a:t>０．９</a:t>
                      </a:r>
                      <a:r>
                        <a:rPr lang="ja-JP" sz="900" kern="100" dirty="0" smtClean="0">
                          <a:effectLst/>
                          <a:latin typeface="+mn-ea"/>
                          <a:ea typeface="+mn-ea"/>
                        </a:rPr>
                        <a:t>相当</a:t>
                      </a:r>
                      <a:r>
                        <a:rPr lang="ja-JP" sz="900" kern="100" dirty="0">
                          <a:effectLst/>
                          <a:latin typeface="+mn-ea"/>
                          <a:ea typeface="+mn-ea"/>
                        </a:rPr>
                        <a:t>（耐震完了後）</a:t>
                      </a:r>
                      <a:endParaRPr lang="ja-JP" sz="900" kern="100" dirty="0">
                        <a:effectLst/>
                        <a:latin typeface="+mn-ea"/>
                        <a:ea typeface="+mn-ea"/>
                        <a:cs typeface="Times New Roman"/>
                      </a:endParaRPr>
                    </a:p>
                  </a:txBody>
                  <a:tcPr marL="19439" marR="19439" marT="24555" marB="24555" anchor="ctr"/>
                </a:tc>
                <a:tc>
                  <a:txBody>
                    <a:bodyPr/>
                    <a:lstStyle/>
                    <a:p>
                      <a:pPr algn="r">
                        <a:spcAft>
                          <a:spcPts val="0"/>
                        </a:spcAft>
                      </a:pPr>
                      <a:r>
                        <a:rPr lang="ja-JP" altLang="en-US" sz="900" kern="100" dirty="0" smtClean="0">
                          <a:effectLst/>
                          <a:latin typeface="+mn-ea"/>
                          <a:ea typeface="+mn-ea"/>
                        </a:rPr>
                        <a:t>１４，９００</a:t>
                      </a:r>
                      <a:r>
                        <a:rPr lang="ja-JP" sz="900" kern="100" dirty="0" smtClean="0">
                          <a:effectLst/>
                          <a:latin typeface="+mn-ea"/>
                          <a:ea typeface="+mn-ea"/>
                        </a:rPr>
                        <a:t>㎡</a:t>
                      </a:r>
                      <a:endParaRPr lang="ja-JP" sz="900" kern="100" dirty="0">
                        <a:effectLst/>
                        <a:latin typeface="+mn-ea"/>
                        <a:ea typeface="+mn-ea"/>
                      </a:endParaRPr>
                    </a:p>
                    <a:p>
                      <a:pPr algn="r">
                        <a:spcAft>
                          <a:spcPts val="0"/>
                        </a:spcAft>
                      </a:pPr>
                      <a:r>
                        <a:rPr lang="ja-JP" sz="900" kern="100" dirty="0">
                          <a:effectLst/>
                          <a:latin typeface="+mn-ea"/>
                          <a:ea typeface="+mn-ea"/>
                        </a:rPr>
                        <a:t>（耐震完了後）</a:t>
                      </a:r>
                      <a:endParaRPr lang="ja-JP" sz="900" kern="100" dirty="0">
                        <a:effectLst/>
                        <a:latin typeface="+mn-ea"/>
                        <a:ea typeface="+mn-ea"/>
                        <a:cs typeface="Times New Roman"/>
                      </a:endParaRPr>
                    </a:p>
                  </a:txBody>
                  <a:tcPr marL="49110" marR="49110" marT="24555" marB="24555" anchor="ctr"/>
                </a:tc>
                <a:tc>
                  <a:txBody>
                    <a:bodyPr/>
                    <a:lstStyle/>
                    <a:p>
                      <a:pPr algn="just">
                        <a:spcAft>
                          <a:spcPts val="0"/>
                        </a:spcAft>
                      </a:pPr>
                      <a:r>
                        <a:rPr lang="ja-JP" sz="900" kern="100" dirty="0">
                          <a:effectLst/>
                          <a:latin typeface="+mn-ea"/>
                          <a:ea typeface="+mn-ea"/>
                        </a:rPr>
                        <a:t>政策</a:t>
                      </a:r>
                      <a:r>
                        <a:rPr lang="ja-JP" sz="900" kern="100" dirty="0" smtClean="0">
                          <a:effectLst/>
                          <a:latin typeface="+mn-ea"/>
                          <a:ea typeface="+mn-ea"/>
                        </a:rPr>
                        <a:t>企画部</a:t>
                      </a:r>
                      <a:r>
                        <a:rPr lang="en-US" altLang="ja-JP" sz="900" kern="100" dirty="0" smtClean="0">
                          <a:effectLst/>
                          <a:latin typeface="+mn-ea"/>
                          <a:ea typeface="+mn-ea"/>
                        </a:rPr>
                        <a:t>(</a:t>
                      </a:r>
                      <a:r>
                        <a:rPr lang="ja-JP" altLang="en-US" sz="900" kern="100" dirty="0" smtClean="0">
                          <a:effectLst/>
                          <a:latin typeface="+mn-ea"/>
                          <a:ea typeface="+mn-ea"/>
                        </a:rPr>
                        <a:t>危機管理除く</a:t>
                      </a:r>
                      <a:r>
                        <a:rPr lang="en-US" altLang="ja-JP" sz="900" kern="100" dirty="0" smtClean="0">
                          <a:effectLst/>
                          <a:latin typeface="+mn-ea"/>
                          <a:ea typeface="+mn-ea"/>
                        </a:rPr>
                        <a:t>)</a:t>
                      </a:r>
                      <a:r>
                        <a:rPr lang="ja-JP" altLang="en-US" sz="900" kern="100" dirty="0" err="1" smtClean="0">
                          <a:effectLst/>
                          <a:latin typeface="+mn-ea"/>
                          <a:ea typeface="+mn-ea"/>
                        </a:rPr>
                        <a:t>、</a:t>
                      </a:r>
                      <a:r>
                        <a:rPr lang="ja-JP" sz="900" kern="100" dirty="0" smtClean="0">
                          <a:effectLst/>
                          <a:latin typeface="+mn-ea"/>
                          <a:ea typeface="+mn-ea"/>
                        </a:rPr>
                        <a:t>総務部</a:t>
                      </a:r>
                      <a:r>
                        <a:rPr lang="ja-JP" sz="900" kern="100" dirty="0">
                          <a:effectLst/>
                          <a:latin typeface="+mn-ea"/>
                          <a:ea typeface="+mn-ea"/>
                        </a:rPr>
                        <a:t>（法務課、人事局、市町村課）</a:t>
                      </a:r>
                      <a:r>
                        <a:rPr lang="ja-JP" sz="900" kern="100" dirty="0" smtClean="0">
                          <a:effectLst/>
                          <a:latin typeface="+mn-ea"/>
                          <a:ea typeface="+mn-ea"/>
                        </a:rPr>
                        <a:t>、</a:t>
                      </a:r>
                      <a:endParaRPr lang="en-US" altLang="ja-JP" sz="900" kern="100" dirty="0" smtClean="0">
                        <a:effectLst/>
                        <a:latin typeface="+mn-ea"/>
                        <a:ea typeface="+mn-ea"/>
                      </a:endParaRPr>
                    </a:p>
                    <a:p>
                      <a:pPr algn="just">
                        <a:spcAft>
                          <a:spcPts val="0"/>
                        </a:spcAft>
                      </a:pPr>
                      <a:r>
                        <a:rPr lang="ja-JP" sz="900" kern="100" dirty="0" smtClean="0">
                          <a:effectLst/>
                          <a:latin typeface="+mn-ea"/>
                          <a:ea typeface="+mn-ea"/>
                        </a:rPr>
                        <a:t>財務部</a:t>
                      </a:r>
                      <a:r>
                        <a:rPr lang="ja-JP" sz="900" kern="100" dirty="0">
                          <a:effectLst/>
                          <a:latin typeface="+mn-ea"/>
                          <a:ea typeface="+mn-ea"/>
                        </a:rPr>
                        <a:t>（財政課、行政改革課</a:t>
                      </a:r>
                      <a:r>
                        <a:rPr lang="ja-JP" sz="900" kern="100" dirty="0" smtClean="0">
                          <a:effectLst/>
                          <a:latin typeface="+mn-ea"/>
                          <a:ea typeface="+mn-ea"/>
                        </a:rPr>
                        <a:t>）</a:t>
                      </a:r>
                      <a:r>
                        <a:rPr lang="ja-JP" altLang="en-US" sz="900" kern="100" dirty="0" smtClean="0">
                          <a:effectLst/>
                          <a:latin typeface="+mn-ea"/>
                          <a:ea typeface="+mn-ea"/>
                        </a:rPr>
                        <a:t>、</a:t>
                      </a:r>
                      <a:r>
                        <a:rPr lang="ja-JP" sz="900" kern="100" dirty="0" smtClean="0">
                          <a:effectLst/>
                          <a:latin typeface="+mn-ea"/>
                          <a:ea typeface="+mn-ea"/>
                        </a:rPr>
                        <a:t>府民</a:t>
                      </a:r>
                      <a:r>
                        <a:rPr lang="ja-JP" sz="900" kern="100" dirty="0">
                          <a:effectLst/>
                          <a:latin typeface="+mn-ea"/>
                          <a:ea typeface="+mn-ea"/>
                        </a:rPr>
                        <a:t>文化部（府政情報室）</a:t>
                      </a:r>
                      <a:r>
                        <a:rPr lang="ja-JP" sz="900" kern="100" dirty="0" smtClean="0">
                          <a:effectLst/>
                          <a:latin typeface="+mn-ea"/>
                          <a:ea typeface="+mn-ea"/>
                        </a:rPr>
                        <a:t>、健康</a:t>
                      </a:r>
                      <a:r>
                        <a:rPr lang="ja-JP" sz="900" kern="100" dirty="0">
                          <a:effectLst/>
                          <a:latin typeface="+mn-ea"/>
                          <a:ea typeface="+mn-ea"/>
                        </a:rPr>
                        <a:t>医療部</a:t>
                      </a:r>
                      <a:r>
                        <a:rPr lang="ja-JP" sz="900" kern="100" dirty="0" smtClean="0">
                          <a:effectLst/>
                          <a:latin typeface="+mn-ea"/>
                          <a:ea typeface="+mn-ea"/>
                        </a:rPr>
                        <a:t>、</a:t>
                      </a:r>
                      <a:endParaRPr lang="en-US" altLang="ja-JP" sz="900" kern="100" dirty="0" smtClean="0">
                        <a:effectLst/>
                        <a:latin typeface="+mn-ea"/>
                        <a:ea typeface="+mn-ea"/>
                      </a:endParaRPr>
                    </a:p>
                    <a:p>
                      <a:pPr algn="just">
                        <a:spcAft>
                          <a:spcPts val="0"/>
                        </a:spcAft>
                      </a:pPr>
                      <a:r>
                        <a:rPr lang="ja-JP" sz="900" kern="100" dirty="0" smtClean="0">
                          <a:effectLst/>
                          <a:latin typeface="+mn-ea"/>
                          <a:ea typeface="+mn-ea"/>
                        </a:rPr>
                        <a:t>会計局</a:t>
                      </a:r>
                      <a:r>
                        <a:rPr lang="ja-JP" sz="900" kern="100" dirty="0">
                          <a:effectLst/>
                          <a:latin typeface="+mn-ea"/>
                          <a:ea typeface="+mn-ea"/>
                        </a:rPr>
                        <a:t>、議会事務局</a:t>
                      </a:r>
                      <a:endParaRPr lang="ja-JP" sz="900" kern="100" dirty="0">
                        <a:effectLst/>
                        <a:latin typeface="+mn-ea"/>
                        <a:ea typeface="+mn-ea"/>
                        <a:cs typeface="Times New Roman"/>
                      </a:endParaRPr>
                    </a:p>
                  </a:txBody>
                  <a:tcPr marL="19439" marR="19439" marT="19439" marB="19439" anchor="ctr"/>
                </a:tc>
              </a:tr>
              <a:tr h="680266">
                <a:tc>
                  <a:txBody>
                    <a:bodyPr/>
                    <a:lstStyle/>
                    <a:p>
                      <a:pPr algn="just">
                        <a:spcAft>
                          <a:spcPts val="0"/>
                        </a:spcAft>
                      </a:pPr>
                      <a:r>
                        <a:rPr lang="ja-JP" sz="900" kern="100">
                          <a:effectLst/>
                          <a:latin typeface="+mn-ea"/>
                          <a:ea typeface="+mn-ea"/>
                        </a:rPr>
                        <a:t>別　館</a:t>
                      </a:r>
                      <a:endParaRPr lang="ja-JP" sz="900" kern="100">
                        <a:effectLst/>
                        <a:latin typeface="+mn-ea"/>
                        <a:ea typeface="+mn-ea"/>
                        <a:cs typeface="Times New Roman"/>
                      </a:endParaRPr>
                    </a:p>
                  </a:txBody>
                  <a:tcPr marL="49110" marR="49110" marT="57977" marB="24555"/>
                </a:tc>
                <a:tc>
                  <a:txBody>
                    <a:bodyPr/>
                    <a:lstStyle/>
                    <a:p>
                      <a:pPr algn="just">
                        <a:spcAft>
                          <a:spcPts val="0"/>
                        </a:spcAft>
                      </a:pPr>
                      <a:r>
                        <a:rPr lang="ja-JP" sz="900" kern="100" dirty="0">
                          <a:effectLst/>
                          <a:latin typeface="+mn-ea"/>
                          <a:ea typeface="+mn-ea"/>
                        </a:rPr>
                        <a:t>所　在：中央区</a:t>
                      </a:r>
                      <a:r>
                        <a:rPr lang="ja-JP" sz="900" kern="100" dirty="0" smtClean="0">
                          <a:effectLst/>
                          <a:latin typeface="+mn-ea"/>
                          <a:ea typeface="+mn-ea"/>
                        </a:rPr>
                        <a:t>大手前</a:t>
                      </a:r>
                      <a:r>
                        <a:rPr lang="ja-JP" altLang="en-US" sz="900" kern="100" dirty="0">
                          <a:effectLst/>
                          <a:latin typeface="+mn-ea"/>
                          <a:ea typeface="+mn-ea"/>
                        </a:rPr>
                        <a:t>３</a:t>
                      </a:r>
                      <a:r>
                        <a:rPr lang="ja-JP" sz="900" kern="100" dirty="0" smtClean="0">
                          <a:effectLst/>
                          <a:latin typeface="+mn-ea"/>
                          <a:ea typeface="+mn-ea"/>
                        </a:rPr>
                        <a:t>丁目</a:t>
                      </a:r>
                      <a:endParaRPr lang="ja-JP" sz="900" kern="100" dirty="0">
                        <a:effectLst/>
                        <a:latin typeface="+mn-ea"/>
                        <a:ea typeface="+mn-ea"/>
                      </a:endParaRPr>
                    </a:p>
                    <a:p>
                      <a:pPr algn="just">
                        <a:spcAft>
                          <a:spcPts val="0"/>
                        </a:spcAft>
                      </a:pPr>
                      <a:r>
                        <a:rPr lang="ja-JP" sz="900" kern="100" dirty="0">
                          <a:effectLst/>
                          <a:latin typeface="+mn-ea"/>
                          <a:ea typeface="+mn-ea"/>
                        </a:rPr>
                        <a:t>竣　工：</a:t>
                      </a:r>
                      <a:r>
                        <a:rPr lang="ja-JP" sz="900" kern="100" dirty="0" smtClean="0">
                          <a:effectLst/>
                          <a:latin typeface="+mn-ea"/>
                          <a:ea typeface="+mn-ea"/>
                        </a:rPr>
                        <a:t>昭和</a:t>
                      </a:r>
                      <a:r>
                        <a:rPr lang="ja-JP" altLang="en-US" sz="900" kern="100" dirty="0" smtClean="0">
                          <a:effectLst/>
                          <a:latin typeface="+mn-ea"/>
                          <a:ea typeface="+mn-ea"/>
                        </a:rPr>
                        <a:t>３９</a:t>
                      </a:r>
                      <a:r>
                        <a:rPr lang="ja-JP" sz="900" kern="100" dirty="0" smtClean="0">
                          <a:effectLst/>
                          <a:latin typeface="+mn-ea"/>
                          <a:ea typeface="+mn-ea"/>
                        </a:rPr>
                        <a:t>年</a:t>
                      </a:r>
                      <a:r>
                        <a:rPr lang="ja-JP" altLang="en-US" sz="900" kern="100" dirty="0">
                          <a:effectLst/>
                          <a:latin typeface="+mn-ea"/>
                          <a:ea typeface="+mn-ea"/>
                        </a:rPr>
                        <a:t>７</a:t>
                      </a:r>
                      <a:r>
                        <a:rPr lang="ja-JP" sz="900" kern="100" dirty="0" smtClean="0">
                          <a:effectLst/>
                          <a:latin typeface="+mn-ea"/>
                          <a:ea typeface="+mn-ea"/>
                        </a:rPr>
                        <a:t>月</a:t>
                      </a:r>
                      <a:endParaRPr lang="ja-JP" sz="900" kern="100" dirty="0">
                        <a:effectLst/>
                        <a:latin typeface="+mn-ea"/>
                        <a:ea typeface="+mn-ea"/>
                      </a:endParaRPr>
                    </a:p>
                    <a:p>
                      <a:pPr algn="just">
                        <a:spcAft>
                          <a:spcPts val="0"/>
                        </a:spcAft>
                      </a:pPr>
                      <a:r>
                        <a:rPr lang="ja-JP" sz="900" kern="100" dirty="0">
                          <a:effectLst/>
                          <a:latin typeface="+mn-ea"/>
                          <a:ea typeface="+mn-ea"/>
                        </a:rPr>
                        <a:t>構　造：</a:t>
                      </a:r>
                      <a:r>
                        <a:rPr lang="en-US" sz="900" kern="100" dirty="0">
                          <a:effectLst/>
                          <a:latin typeface="+mn-ea"/>
                          <a:ea typeface="+mn-ea"/>
                        </a:rPr>
                        <a:t>SRC</a:t>
                      </a:r>
                      <a:r>
                        <a:rPr lang="ja-JP" sz="900" kern="100" dirty="0">
                          <a:effectLst/>
                          <a:latin typeface="+mn-ea"/>
                          <a:ea typeface="+mn-ea"/>
                        </a:rPr>
                        <a:t>造（一部</a:t>
                      </a:r>
                      <a:r>
                        <a:rPr lang="en-US" sz="900" kern="100" dirty="0">
                          <a:effectLst/>
                          <a:latin typeface="+mn-ea"/>
                          <a:ea typeface="+mn-ea"/>
                        </a:rPr>
                        <a:t>RC</a:t>
                      </a:r>
                      <a:r>
                        <a:rPr lang="ja-JP" sz="900" kern="100" dirty="0">
                          <a:effectLst/>
                          <a:latin typeface="+mn-ea"/>
                          <a:ea typeface="+mn-ea"/>
                        </a:rPr>
                        <a:t>造）</a:t>
                      </a:r>
                    </a:p>
                    <a:p>
                      <a:pPr algn="just">
                        <a:spcAft>
                          <a:spcPts val="0"/>
                        </a:spcAft>
                      </a:pPr>
                      <a:r>
                        <a:rPr lang="ja-JP" sz="900" kern="100" dirty="0">
                          <a:effectLst/>
                          <a:latin typeface="+mn-ea"/>
                          <a:ea typeface="+mn-ea"/>
                        </a:rPr>
                        <a:t>高さ・階数</a:t>
                      </a:r>
                      <a:r>
                        <a:rPr lang="ja-JP" sz="900" kern="100" dirty="0" smtClean="0">
                          <a:effectLst/>
                          <a:latin typeface="+mn-ea"/>
                          <a:ea typeface="+mn-ea"/>
                        </a:rPr>
                        <a:t>：</a:t>
                      </a:r>
                      <a:r>
                        <a:rPr lang="ja-JP" altLang="en-US" sz="900" kern="100" dirty="0" smtClean="0">
                          <a:effectLst/>
                          <a:latin typeface="+mn-ea"/>
                          <a:ea typeface="+mn-ea"/>
                        </a:rPr>
                        <a:t>３１．０</a:t>
                      </a:r>
                      <a:r>
                        <a:rPr lang="en-US" sz="900" kern="100" dirty="0" smtClean="0">
                          <a:effectLst/>
                          <a:latin typeface="+mn-ea"/>
                          <a:ea typeface="+mn-ea"/>
                        </a:rPr>
                        <a:t>m</a:t>
                      </a:r>
                      <a:r>
                        <a:rPr lang="ja-JP" altLang="en-US" sz="900" kern="100" dirty="0" err="1" smtClean="0">
                          <a:effectLst/>
                          <a:latin typeface="+mn-ea"/>
                          <a:ea typeface="+mn-ea"/>
                        </a:rPr>
                        <a:t>、</a:t>
                      </a:r>
                      <a:r>
                        <a:rPr lang="ja-JP" sz="900" kern="100" dirty="0" smtClean="0">
                          <a:effectLst/>
                          <a:latin typeface="+mn-ea"/>
                          <a:ea typeface="+mn-ea"/>
                        </a:rPr>
                        <a:t>地上</a:t>
                      </a:r>
                      <a:r>
                        <a:rPr lang="ja-JP" sz="900" kern="100" dirty="0">
                          <a:effectLst/>
                          <a:latin typeface="+mn-ea"/>
                          <a:ea typeface="+mn-ea"/>
                        </a:rPr>
                        <a:t>８階・地下３階</a:t>
                      </a:r>
                    </a:p>
                    <a:p>
                      <a:pPr algn="just">
                        <a:spcAft>
                          <a:spcPts val="0"/>
                        </a:spcAft>
                      </a:pPr>
                      <a:r>
                        <a:rPr lang="ja-JP" sz="900" kern="100" dirty="0">
                          <a:effectLst/>
                          <a:latin typeface="+mn-ea"/>
                          <a:ea typeface="+mn-ea"/>
                        </a:rPr>
                        <a:t>延床面積</a:t>
                      </a:r>
                      <a:r>
                        <a:rPr lang="ja-JP" sz="900" kern="100" dirty="0" smtClean="0">
                          <a:effectLst/>
                          <a:latin typeface="+mn-ea"/>
                          <a:ea typeface="+mn-ea"/>
                        </a:rPr>
                        <a:t>：</a:t>
                      </a:r>
                      <a:r>
                        <a:rPr lang="ja-JP" altLang="en-US" sz="900" kern="100" dirty="0" smtClean="0">
                          <a:effectLst/>
                          <a:latin typeface="+mn-ea"/>
                          <a:ea typeface="+mn-ea"/>
                        </a:rPr>
                        <a:t>２９，５００</a:t>
                      </a:r>
                      <a:r>
                        <a:rPr lang="ja-JP" sz="900" kern="100" dirty="0" smtClean="0">
                          <a:effectLst/>
                          <a:latin typeface="+mn-ea"/>
                          <a:ea typeface="+mn-ea"/>
                        </a:rPr>
                        <a:t>㎡</a:t>
                      </a:r>
                      <a:endParaRPr lang="ja-JP" sz="900" kern="100" dirty="0">
                        <a:effectLst/>
                        <a:latin typeface="+mn-ea"/>
                        <a:ea typeface="+mn-ea"/>
                      </a:endParaRPr>
                    </a:p>
                    <a:p>
                      <a:pPr algn="just">
                        <a:spcAft>
                          <a:spcPts val="0"/>
                        </a:spcAft>
                      </a:pPr>
                      <a:r>
                        <a:rPr lang="ja-JP" sz="900" kern="100" dirty="0">
                          <a:effectLst/>
                          <a:latin typeface="+mn-ea"/>
                          <a:ea typeface="+mn-ea"/>
                        </a:rPr>
                        <a:t>耐震性能：</a:t>
                      </a:r>
                      <a:r>
                        <a:rPr lang="en-US" sz="900" kern="100" dirty="0">
                          <a:effectLst/>
                          <a:latin typeface="+mn-ea"/>
                          <a:ea typeface="+mn-ea"/>
                        </a:rPr>
                        <a:t>Is</a:t>
                      </a:r>
                      <a:r>
                        <a:rPr lang="ja-JP" sz="900" kern="100" dirty="0" smtClean="0">
                          <a:effectLst/>
                          <a:latin typeface="+mn-ea"/>
                          <a:ea typeface="+mn-ea"/>
                        </a:rPr>
                        <a:t>値</a:t>
                      </a:r>
                      <a:r>
                        <a:rPr lang="ja-JP" altLang="en-US" sz="900" kern="100" dirty="0" smtClean="0">
                          <a:effectLst/>
                          <a:latin typeface="+mn-ea"/>
                          <a:ea typeface="+mn-ea"/>
                        </a:rPr>
                        <a:t>０．９</a:t>
                      </a:r>
                      <a:r>
                        <a:rPr lang="ja-JP" sz="900" kern="100" dirty="0" smtClean="0">
                          <a:effectLst/>
                          <a:latin typeface="+mn-ea"/>
                          <a:ea typeface="+mn-ea"/>
                        </a:rPr>
                        <a:t>相当</a:t>
                      </a:r>
                      <a:endParaRPr lang="ja-JP" sz="900" kern="100" dirty="0">
                        <a:effectLst/>
                        <a:latin typeface="+mn-ea"/>
                        <a:ea typeface="+mn-ea"/>
                        <a:cs typeface="Times New Roman"/>
                      </a:endParaRPr>
                    </a:p>
                  </a:txBody>
                  <a:tcPr marL="19439" marR="19439" marT="24555" marB="24555" anchor="ctr"/>
                </a:tc>
                <a:tc>
                  <a:txBody>
                    <a:bodyPr/>
                    <a:lstStyle/>
                    <a:p>
                      <a:pPr algn="r">
                        <a:spcAft>
                          <a:spcPts val="0"/>
                        </a:spcAft>
                      </a:pPr>
                      <a:r>
                        <a:rPr lang="ja-JP" altLang="en-US" sz="900" kern="100" dirty="0" smtClean="0">
                          <a:effectLst/>
                          <a:latin typeface="+mn-ea"/>
                          <a:ea typeface="+mn-ea"/>
                        </a:rPr>
                        <a:t>１４，６００</a:t>
                      </a:r>
                      <a:r>
                        <a:rPr lang="ja-JP" sz="900" kern="100" dirty="0" smtClean="0">
                          <a:effectLst/>
                          <a:latin typeface="+mn-ea"/>
                          <a:ea typeface="+mn-ea"/>
                        </a:rPr>
                        <a:t>㎡</a:t>
                      </a:r>
                      <a:r>
                        <a:rPr lang="en-US" sz="900" kern="100" dirty="0">
                          <a:effectLst/>
                          <a:latin typeface="+mn-ea"/>
                          <a:ea typeface="+mn-ea"/>
                        </a:rPr>
                        <a:t/>
                      </a:r>
                      <a:br>
                        <a:rPr lang="en-US" sz="900" kern="100" dirty="0">
                          <a:effectLst/>
                          <a:latin typeface="+mn-ea"/>
                          <a:ea typeface="+mn-ea"/>
                        </a:rPr>
                      </a:br>
                      <a:r>
                        <a:rPr lang="ja-JP" sz="900" kern="100" dirty="0">
                          <a:effectLst/>
                          <a:latin typeface="+mn-ea"/>
                          <a:ea typeface="+mn-ea"/>
                        </a:rPr>
                        <a:t>（増床後）</a:t>
                      </a:r>
                      <a:endParaRPr lang="ja-JP" sz="900" kern="100" dirty="0">
                        <a:effectLst/>
                        <a:latin typeface="+mn-ea"/>
                        <a:ea typeface="+mn-ea"/>
                        <a:cs typeface="Times New Roman"/>
                      </a:endParaRPr>
                    </a:p>
                  </a:txBody>
                  <a:tcPr marL="49110" marR="49110" marT="24555" marB="24555" anchor="ctr"/>
                </a:tc>
                <a:tc>
                  <a:txBody>
                    <a:bodyPr/>
                    <a:lstStyle/>
                    <a:p>
                      <a:pPr algn="just">
                        <a:spcAft>
                          <a:spcPts val="0"/>
                        </a:spcAft>
                      </a:pPr>
                      <a:r>
                        <a:rPr lang="ja-JP" sz="900" kern="100" dirty="0">
                          <a:effectLst/>
                          <a:latin typeface="+mn-ea"/>
                          <a:ea typeface="+mn-ea"/>
                        </a:rPr>
                        <a:t>総務部（</a:t>
                      </a:r>
                      <a:r>
                        <a:rPr lang="en-US" sz="900" kern="100" dirty="0">
                          <a:effectLst/>
                          <a:latin typeface="+mn-ea"/>
                          <a:ea typeface="+mn-ea"/>
                        </a:rPr>
                        <a:t>IT</a:t>
                      </a:r>
                      <a:r>
                        <a:rPr lang="ja-JP" sz="900" kern="100" dirty="0">
                          <a:effectLst/>
                          <a:latin typeface="+mn-ea"/>
                          <a:ea typeface="+mn-ea"/>
                        </a:rPr>
                        <a:t>推進課、庁舎管理課、庁舎周辺整備課）、福祉部</a:t>
                      </a:r>
                      <a:r>
                        <a:rPr lang="ja-JP" sz="900" kern="100" dirty="0" smtClean="0">
                          <a:effectLst/>
                          <a:latin typeface="+mn-ea"/>
                          <a:ea typeface="+mn-ea"/>
                        </a:rPr>
                        <a:t>、都市</a:t>
                      </a:r>
                      <a:r>
                        <a:rPr lang="ja-JP" sz="900" kern="100" dirty="0">
                          <a:effectLst/>
                          <a:latin typeface="+mn-ea"/>
                          <a:ea typeface="+mn-ea"/>
                        </a:rPr>
                        <a:t>整備部</a:t>
                      </a:r>
                      <a:r>
                        <a:rPr lang="ja-JP" sz="900" kern="100" dirty="0" smtClean="0">
                          <a:effectLst/>
                          <a:latin typeface="+mn-ea"/>
                          <a:ea typeface="+mn-ea"/>
                        </a:rPr>
                        <a:t>、教育</a:t>
                      </a:r>
                      <a:r>
                        <a:rPr lang="ja-JP" altLang="en-US" sz="900" kern="100" dirty="0" smtClean="0">
                          <a:effectLst/>
                          <a:latin typeface="+mn-ea"/>
                          <a:ea typeface="+mn-ea"/>
                        </a:rPr>
                        <a:t>庁</a:t>
                      </a:r>
                      <a:r>
                        <a:rPr lang="ja-JP" sz="900" kern="100" dirty="0" smtClean="0">
                          <a:effectLst/>
                          <a:latin typeface="+mn-ea"/>
                          <a:ea typeface="+mn-ea"/>
                        </a:rPr>
                        <a:t>（</a:t>
                      </a:r>
                      <a:r>
                        <a:rPr lang="ja-JP" sz="900" kern="100" dirty="0">
                          <a:effectLst/>
                          <a:latin typeface="+mn-ea"/>
                          <a:ea typeface="+mn-ea"/>
                        </a:rPr>
                        <a:t>文化財</a:t>
                      </a:r>
                      <a:r>
                        <a:rPr lang="ja-JP" sz="900" kern="100" dirty="0" smtClean="0">
                          <a:effectLst/>
                          <a:latin typeface="+mn-ea"/>
                          <a:ea typeface="+mn-ea"/>
                        </a:rPr>
                        <a:t>保護課</a:t>
                      </a:r>
                      <a:r>
                        <a:rPr lang="ja-JP" altLang="en-US" sz="900" kern="100" dirty="0" smtClean="0">
                          <a:effectLst/>
                          <a:latin typeface="+mn-ea"/>
                          <a:ea typeface="+mn-ea"/>
                        </a:rPr>
                        <a:t>、私学課</a:t>
                      </a:r>
                      <a:r>
                        <a:rPr lang="ja-JP" sz="900" kern="100" dirty="0" smtClean="0">
                          <a:effectLst/>
                          <a:latin typeface="+mn-ea"/>
                          <a:ea typeface="+mn-ea"/>
                        </a:rPr>
                        <a:t>を</a:t>
                      </a:r>
                      <a:r>
                        <a:rPr lang="ja-JP" sz="900" kern="100" dirty="0">
                          <a:effectLst/>
                          <a:latin typeface="+mn-ea"/>
                          <a:ea typeface="+mn-ea"/>
                        </a:rPr>
                        <a:t>除く）</a:t>
                      </a:r>
                      <a:r>
                        <a:rPr lang="ja-JP" sz="900" kern="100" dirty="0" smtClean="0">
                          <a:effectLst/>
                          <a:latin typeface="+mn-ea"/>
                          <a:ea typeface="+mn-ea"/>
                        </a:rPr>
                        <a:t>、監査</a:t>
                      </a:r>
                      <a:r>
                        <a:rPr lang="ja-JP" sz="900" kern="100" dirty="0">
                          <a:effectLst/>
                          <a:latin typeface="+mn-ea"/>
                          <a:ea typeface="+mn-ea"/>
                        </a:rPr>
                        <a:t>委員事務局</a:t>
                      </a:r>
                      <a:endParaRPr lang="ja-JP" sz="900" kern="100" dirty="0">
                        <a:effectLst/>
                        <a:latin typeface="+mn-ea"/>
                        <a:ea typeface="+mn-ea"/>
                        <a:cs typeface="Times New Roman"/>
                      </a:endParaRPr>
                    </a:p>
                  </a:txBody>
                  <a:tcPr marL="19439" marR="19439" marT="19439" marB="19439" anchor="ctr"/>
                </a:tc>
              </a:tr>
              <a:tr h="860778">
                <a:tc>
                  <a:txBody>
                    <a:bodyPr/>
                    <a:lstStyle/>
                    <a:p>
                      <a:pPr algn="just">
                        <a:spcAft>
                          <a:spcPts val="0"/>
                        </a:spcAft>
                      </a:pPr>
                      <a:r>
                        <a:rPr lang="ja-JP" sz="900" kern="100">
                          <a:effectLst/>
                          <a:latin typeface="+mn-ea"/>
                          <a:ea typeface="+mn-ea"/>
                        </a:rPr>
                        <a:t>新別館</a:t>
                      </a:r>
                      <a:endParaRPr lang="ja-JP" sz="900" kern="100">
                        <a:effectLst/>
                        <a:latin typeface="+mn-ea"/>
                        <a:ea typeface="+mn-ea"/>
                        <a:cs typeface="Times New Roman"/>
                      </a:endParaRPr>
                    </a:p>
                  </a:txBody>
                  <a:tcPr marL="49110" marR="49110" marT="57977" marB="24555"/>
                </a:tc>
                <a:tc>
                  <a:txBody>
                    <a:bodyPr/>
                    <a:lstStyle/>
                    <a:p>
                      <a:pPr algn="just">
                        <a:spcAft>
                          <a:spcPts val="0"/>
                        </a:spcAft>
                      </a:pPr>
                      <a:r>
                        <a:rPr lang="ja-JP" sz="900" kern="100" dirty="0">
                          <a:effectLst/>
                          <a:latin typeface="+mn-ea"/>
                          <a:ea typeface="+mn-ea"/>
                        </a:rPr>
                        <a:t>所　在：中央区</a:t>
                      </a:r>
                      <a:r>
                        <a:rPr lang="ja-JP" sz="900" kern="100" dirty="0" smtClean="0">
                          <a:effectLst/>
                          <a:latin typeface="+mn-ea"/>
                          <a:ea typeface="+mn-ea"/>
                        </a:rPr>
                        <a:t>大手前</a:t>
                      </a:r>
                      <a:r>
                        <a:rPr lang="ja-JP" altLang="en-US" sz="900" kern="100" dirty="0">
                          <a:effectLst/>
                          <a:latin typeface="+mn-ea"/>
                          <a:ea typeface="+mn-ea"/>
                        </a:rPr>
                        <a:t>３</a:t>
                      </a:r>
                      <a:r>
                        <a:rPr lang="ja-JP" sz="900" kern="100" dirty="0" smtClean="0">
                          <a:effectLst/>
                          <a:latin typeface="+mn-ea"/>
                          <a:ea typeface="+mn-ea"/>
                        </a:rPr>
                        <a:t>丁目</a:t>
                      </a:r>
                      <a:r>
                        <a:rPr lang="ja-JP" sz="900" kern="100" dirty="0">
                          <a:effectLst/>
                          <a:latin typeface="+mn-ea"/>
                          <a:ea typeface="+mn-ea"/>
                        </a:rPr>
                        <a:t>　</a:t>
                      </a:r>
                    </a:p>
                    <a:p>
                      <a:pPr algn="just">
                        <a:spcAft>
                          <a:spcPts val="0"/>
                        </a:spcAft>
                      </a:pPr>
                      <a:r>
                        <a:rPr lang="ja-JP" sz="900" kern="100" dirty="0">
                          <a:effectLst/>
                          <a:latin typeface="+mn-ea"/>
                          <a:ea typeface="+mn-ea"/>
                        </a:rPr>
                        <a:t>竣　工：</a:t>
                      </a:r>
                      <a:r>
                        <a:rPr lang="en-US" sz="900" kern="100" dirty="0">
                          <a:effectLst/>
                          <a:latin typeface="+mn-ea"/>
                          <a:ea typeface="+mn-ea"/>
                        </a:rPr>
                        <a:t>(</a:t>
                      </a:r>
                      <a:r>
                        <a:rPr lang="ja-JP" sz="900" kern="100" dirty="0">
                          <a:effectLst/>
                          <a:latin typeface="+mn-ea"/>
                          <a:ea typeface="+mn-ea"/>
                        </a:rPr>
                        <a:t>南館</a:t>
                      </a:r>
                      <a:r>
                        <a:rPr lang="en-US" sz="900" kern="100" dirty="0">
                          <a:effectLst/>
                          <a:latin typeface="+mn-ea"/>
                          <a:ea typeface="+mn-ea"/>
                        </a:rPr>
                        <a:t>)</a:t>
                      </a:r>
                      <a:r>
                        <a:rPr lang="ja-JP" sz="900" kern="100" dirty="0" smtClean="0">
                          <a:effectLst/>
                          <a:latin typeface="+mn-ea"/>
                          <a:ea typeface="+mn-ea"/>
                        </a:rPr>
                        <a:t>平成</a:t>
                      </a:r>
                      <a:r>
                        <a:rPr lang="ja-JP" altLang="en-US" sz="900" kern="100" dirty="0" smtClean="0">
                          <a:effectLst/>
                          <a:latin typeface="+mn-ea"/>
                          <a:ea typeface="+mn-ea"/>
                        </a:rPr>
                        <a:t>７</a:t>
                      </a:r>
                      <a:r>
                        <a:rPr lang="ja-JP" sz="900" kern="100" dirty="0" smtClean="0">
                          <a:effectLst/>
                          <a:latin typeface="+mn-ea"/>
                          <a:ea typeface="+mn-ea"/>
                        </a:rPr>
                        <a:t>年</a:t>
                      </a:r>
                      <a:r>
                        <a:rPr lang="ja-JP" altLang="en-US" sz="900" kern="100" dirty="0">
                          <a:effectLst/>
                          <a:latin typeface="+mn-ea"/>
                          <a:ea typeface="+mn-ea"/>
                        </a:rPr>
                        <a:t>３</a:t>
                      </a:r>
                      <a:r>
                        <a:rPr lang="ja-JP" sz="900" kern="100" dirty="0" smtClean="0">
                          <a:effectLst/>
                          <a:latin typeface="+mn-ea"/>
                          <a:ea typeface="+mn-ea"/>
                        </a:rPr>
                        <a:t>月</a:t>
                      </a:r>
                      <a:r>
                        <a:rPr lang="ja-JP" sz="900" kern="100" dirty="0">
                          <a:effectLst/>
                          <a:latin typeface="+mn-ea"/>
                          <a:ea typeface="+mn-ea"/>
                        </a:rPr>
                        <a:t>、</a:t>
                      </a:r>
                      <a:r>
                        <a:rPr lang="en-US" sz="900" kern="100" dirty="0">
                          <a:effectLst/>
                          <a:latin typeface="+mn-ea"/>
                          <a:ea typeface="+mn-ea"/>
                        </a:rPr>
                        <a:t>(</a:t>
                      </a:r>
                      <a:r>
                        <a:rPr lang="ja-JP" sz="900" kern="100" dirty="0">
                          <a:effectLst/>
                          <a:latin typeface="+mn-ea"/>
                          <a:ea typeface="+mn-ea"/>
                        </a:rPr>
                        <a:t>北館</a:t>
                      </a:r>
                      <a:r>
                        <a:rPr lang="en-US" sz="900" kern="100" dirty="0">
                          <a:effectLst/>
                          <a:latin typeface="+mn-ea"/>
                          <a:ea typeface="+mn-ea"/>
                        </a:rPr>
                        <a:t>)</a:t>
                      </a:r>
                      <a:r>
                        <a:rPr lang="ja-JP" sz="900" kern="100" dirty="0" smtClean="0">
                          <a:effectLst/>
                          <a:latin typeface="+mn-ea"/>
                          <a:ea typeface="+mn-ea"/>
                        </a:rPr>
                        <a:t>平成</a:t>
                      </a:r>
                      <a:r>
                        <a:rPr lang="ja-JP" altLang="en-US" sz="900" kern="100" dirty="0" smtClean="0">
                          <a:effectLst/>
                          <a:latin typeface="+mn-ea"/>
                          <a:ea typeface="+mn-ea"/>
                        </a:rPr>
                        <a:t>９</a:t>
                      </a:r>
                      <a:r>
                        <a:rPr lang="ja-JP" sz="900" kern="100" dirty="0" smtClean="0">
                          <a:effectLst/>
                          <a:latin typeface="+mn-ea"/>
                          <a:ea typeface="+mn-ea"/>
                        </a:rPr>
                        <a:t>年</a:t>
                      </a:r>
                      <a:r>
                        <a:rPr lang="ja-JP" altLang="en-US" sz="900" kern="100" dirty="0">
                          <a:effectLst/>
                          <a:latin typeface="+mn-ea"/>
                          <a:ea typeface="+mn-ea"/>
                        </a:rPr>
                        <a:t>６</a:t>
                      </a:r>
                      <a:r>
                        <a:rPr lang="ja-JP" sz="900" kern="100" dirty="0" smtClean="0">
                          <a:effectLst/>
                          <a:latin typeface="+mn-ea"/>
                          <a:ea typeface="+mn-ea"/>
                        </a:rPr>
                        <a:t>月</a:t>
                      </a:r>
                      <a:endParaRPr lang="ja-JP" sz="900" kern="100" dirty="0">
                        <a:effectLst/>
                        <a:latin typeface="+mn-ea"/>
                        <a:ea typeface="+mn-ea"/>
                      </a:endParaRPr>
                    </a:p>
                    <a:p>
                      <a:pPr algn="just">
                        <a:spcAft>
                          <a:spcPts val="0"/>
                        </a:spcAft>
                      </a:pPr>
                      <a:r>
                        <a:rPr lang="ja-JP" sz="900" kern="100" dirty="0">
                          <a:effectLst/>
                          <a:latin typeface="+mn-ea"/>
                          <a:ea typeface="+mn-ea"/>
                        </a:rPr>
                        <a:t>構　造：</a:t>
                      </a:r>
                      <a:r>
                        <a:rPr lang="en-US" sz="900" kern="100" dirty="0">
                          <a:effectLst/>
                          <a:latin typeface="+mn-ea"/>
                          <a:ea typeface="+mn-ea"/>
                        </a:rPr>
                        <a:t>RC</a:t>
                      </a:r>
                      <a:r>
                        <a:rPr lang="ja-JP" sz="900" kern="100" dirty="0">
                          <a:effectLst/>
                          <a:latin typeface="+mn-ea"/>
                          <a:ea typeface="+mn-ea"/>
                        </a:rPr>
                        <a:t>造（一部</a:t>
                      </a:r>
                      <a:r>
                        <a:rPr lang="en-US" sz="900" kern="100" dirty="0">
                          <a:effectLst/>
                          <a:latin typeface="+mn-ea"/>
                          <a:ea typeface="+mn-ea"/>
                        </a:rPr>
                        <a:t>SRC</a:t>
                      </a:r>
                      <a:r>
                        <a:rPr lang="ja-JP" sz="900" kern="100" dirty="0">
                          <a:effectLst/>
                          <a:latin typeface="+mn-ea"/>
                          <a:ea typeface="+mn-ea"/>
                        </a:rPr>
                        <a:t>造）</a:t>
                      </a:r>
                    </a:p>
                    <a:p>
                      <a:pPr algn="just">
                        <a:spcAft>
                          <a:spcPts val="0"/>
                        </a:spcAft>
                      </a:pPr>
                      <a:r>
                        <a:rPr lang="ja-JP" sz="900" kern="100" dirty="0">
                          <a:effectLst/>
                          <a:latin typeface="+mn-ea"/>
                          <a:ea typeface="+mn-ea"/>
                        </a:rPr>
                        <a:t>高さ・階数</a:t>
                      </a:r>
                      <a:r>
                        <a:rPr lang="ja-JP" sz="900" kern="100" dirty="0" smtClean="0">
                          <a:effectLst/>
                          <a:latin typeface="+mn-ea"/>
                          <a:ea typeface="+mn-ea"/>
                        </a:rPr>
                        <a:t>：</a:t>
                      </a:r>
                      <a:r>
                        <a:rPr lang="ja-JP" altLang="en-US" sz="900" kern="100" dirty="0" smtClean="0">
                          <a:effectLst/>
                          <a:latin typeface="+mn-ea"/>
                          <a:ea typeface="+mn-ea"/>
                        </a:rPr>
                        <a:t>５６．１</a:t>
                      </a:r>
                      <a:r>
                        <a:rPr lang="en-US" sz="900" kern="100" dirty="0" smtClean="0">
                          <a:effectLst/>
                          <a:latin typeface="+mn-ea"/>
                          <a:ea typeface="+mn-ea"/>
                        </a:rPr>
                        <a:t>m</a:t>
                      </a:r>
                      <a:r>
                        <a:rPr lang="ja-JP" sz="900" kern="100" dirty="0" err="1">
                          <a:effectLst/>
                          <a:latin typeface="+mn-ea"/>
                          <a:ea typeface="+mn-ea"/>
                        </a:rPr>
                        <a:t>、</a:t>
                      </a:r>
                      <a:r>
                        <a:rPr lang="ja-JP" sz="900" kern="100" dirty="0" smtClean="0">
                          <a:effectLst/>
                          <a:latin typeface="+mn-ea"/>
                          <a:ea typeface="+mn-ea"/>
                        </a:rPr>
                        <a:t>地上</a:t>
                      </a:r>
                      <a:r>
                        <a:rPr lang="ja-JP" altLang="en-US" sz="900" kern="100" dirty="0" smtClean="0">
                          <a:effectLst/>
                          <a:latin typeface="+mn-ea"/>
                          <a:ea typeface="+mn-ea"/>
                        </a:rPr>
                        <a:t>１０</a:t>
                      </a:r>
                      <a:r>
                        <a:rPr lang="ja-JP" sz="900" kern="100" dirty="0" smtClean="0">
                          <a:effectLst/>
                          <a:latin typeface="+mn-ea"/>
                          <a:ea typeface="+mn-ea"/>
                        </a:rPr>
                        <a:t>階</a:t>
                      </a:r>
                      <a:r>
                        <a:rPr lang="ja-JP" sz="900" kern="100" dirty="0">
                          <a:effectLst/>
                          <a:latin typeface="+mn-ea"/>
                          <a:ea typeface="+mn-ea"/>
                        </a:rPr>
                        <a:t>・</a:t>
                      </a:r>
                      <a:r>
                        <a:rPr lang="ja-JP" sz="900" kern="100" dirty="0" smtClean="0">
                          <a:effectLst/>
                          <a:latin typeface="+mn-ea"/>
                          <a:ea typeface="+mn-ea"/>
                        </a:rPr>
                        <a:t>地下</a:t>
                      </a:r>
                      <a:r>
                        <a:rPr lang="ja-JP" altLang="en-US" sz="900" kern="100" dirty="0">
                          <a:effectLst/>
                          <a:latin typeface="+mn-ea"/>
                          <a:ea typeface="+mn-ea"/>
                        </a:rPr>
                        <a:t>４</a:t>
                      </a:r>
                      <a:r>
                        <a:rPr lang="ja-JP" sz="900" kern="100" dirty="0" smtClean="0">
                          <a:effectLst/>
                          <a:latin typeface="+mn-ea"/>
                          <a:ea typeface="+mn-ea"/>
                        </a:rPr>
                        <a:t>階</a:t>
                      </a:r>
                      <a:endParaRPr lang="ja-JP" sz="900" kern="100" dirty="0">
                        <a:effectLst/>
                        <a:latin typeface="+mn-ea"/>
                        <a:ea typeface="+mn-ea"/>
                      </a:endParaRPr>
                    </a:p>
                    <a:p>
                      <a:pPr algn="just">
                        <a:spcAft>
                          <a:spcPts val="0"/>
                        </a:spcAft>
                      </a:pPr>
                      <a:r>
                        <a:rPr lang="ja-JP" sz="900" kern="100" dirty="0">
                          <a:effectLst/>
                          <a:latin typeface="+mn-ea"/>
                          <a:ea typeface="+mn-ea"/>
                        </a:rPr>
                        <a:t>延床面積</a:t>
                      </a:r>
                      <a:r>
                        <a:rPr lang="ja-JP" sz="900" kern="100" dirty="0" smtClean="0">
                          <a:effectLst/>
                          <a:latin typeface="+mn-ea"/>
                          <a:ea typeface="+mn-ea"/>
                        </a:rPr>
                        <a:t>：</a:t>
                      </a:r>
                      <a:r>
                        <a:rPr lang="ja-JP" altLang="en-US" sz="900" kern="100" dirty="0" smtClean="0">
                          <a:effectLst/>
                          <a:latin typeface="+mn-ea"/>
                          <a:ea typeface="+mn-ea"/>
                        </a:rPr>
                        <a:t>４６，１２５</a:t>
                      </a:r>
                      <a:r>
                        <a:rPr lang="ja-JP" sz="900" kern="100" dirty="0" smtClean="0">
                          <a:effectLst/>
                          <a:latin typeface="+mn-ea"/>
                          <a:ea typeface="+mn-ea"/>
                        </a:rPr>
                        <a:t>㎡</a:t>
                      </a:r>
                      <a:endParaRPr lang="ja-JP" sz="900" kern="100" dirty="0">
                        <a:effectLst/>
                        <a:latin typeface="+mn-ea"/>
                        <a:ea typeface="+mn-ea"/>
                      </a:endParaRPr>
                    </a:p>
                    <a:p>
                      <a:pPr algn="just">
                        <a:spcAft>
                          <a:spcPts val="0"/>
                        </a:spcAft>
                      </a:pPr>
                      <a:r>
                        <a:rPr lang="ja-JP" sz="900" kern="100" dirty="0">
                          <a:effectLst/>
                          <a:latin typeface="+mn-ea"/>
                          <a:ea typeface="+mn-ea"/>
                        </a:rPr>
                        <a:t>耐震性能：</a:t>
                      </a:r>
                      <a:r>
                        <a:rPr lang="en-US" sz="900" kern="100" dirty="0">
                          <a:effectLst/>
                          <a:latin typeface="+mn-ea"/>
                          <a:ea typeface="+mn-ea"/>
                        </a:rPr>
                        <a:t>(</a:t>
                      </a:r>
                      <a:r>
                        <a:rPr lang="ja-JP" sz="900" kern="100" dirty="0">
                          <a:effectLst/>
                          <a:latin typeface="+mn-ea"/>
                          <a:ea typeface="+mn-ea"/>
                        </a:rPr>
                        <a:t>南館</a:t>
                      </a:r>
                      <a:r>
                        <a:rPr lang="en-US" sz="900" kern="100" dirty="0">
                          <a:effectLst/>
                          <a:latin typeface="+mn-ea"/>
                          <a:ea typeface="+mn-ea"/>
                        </a:rPr>
                        <a:t>)Is</a:t>
                      </a:r>
                      <a:r>
                        <a:rPr lang="ja-JP" sz="900" kern="100" dirty="0" smtClean="0">
                          <a:effectLst/>
                          <a:latin typeface="+mn-ea"/>
                          <a:ea typeface="+mn-ea"/>
                        </a:rPr>
                        <a:t>値</a:t>
                      </a:r>
                      <a:r>
                        <a:rPr lang="ja-JP" altLang="en-US" sz="900" kern="100" dirty="0" smtClean="0">
                          <a:effectLst/>
                          <a:latin typeface="+mn-ea"/>
                          <a:ea typeface="+mn-ea"/>
                        </a:rPr>
                        <a:t>０．７５</a:t>
                      </a:r>
                      <a:r>
                        <a:rPr lang="ja-JP" sz="900" kern="100" dirty="0" smtClean="0">
                          <a:effectLst/>
                          <a:latin typeface="+mn-ea"/>
                          <a:ea typeface="+mn-ea"/>
                        </a:rPr>
                        <a:t>相当</a:t>
                      </a:r>
                      <a:r>
                        <a:rPr lang="ja-JP" sz="900" kern="100" dirty="0">
                          <a:effectLst/>
                          <a:latin typeface="+mn-ea"/>
                          <a:ea typeface="+mn-ea"/>
                        </a:rPr>
                        <a:t>、</a:t>
                      </a:r>
                      <a:r>
                        <a:rPr lang="en-US" sz="900" kern="100" dirty="0">
                          <a:effectLst/>
                          <a:latin typeface="+mn-ea"/>
                          <a:ea typeface="+mn-ea"/>
                        </a:rPr>
                        <a:t>(</a:t>
                      </a:r>
                      <a:r>
                        <a:rPr lang="ja-JP" sz="900" kern="100" dirty="0">
                          <a:effectLst/>
                          <a:latin typeface="+mn-ea"/>
                          <a:ea typeface="+mn-ea"/>
                        </a:rPr>
                        <a:t>北館</a:t>
                      </a:r>
                      <a:r>
                        <a:rPr lang="en-US" sz="900" kern="100" dirty="0">
                          <a:effectLst/>
                          <a:latin typeface="+mn-ea"/>
                          <a:ea typeface="+mn-ea"/>
                        </a:rPr>
                        <a:t>I)s</a:t>
                      </a:r>
                      <a:r>
                        <a:rPr lang="ja-JP" sz="900" kern="100" dirty="0" smtClean="0">
                          <a:effectLst/>
                          <a:latin typeface="+mn-ea"/>
                          <a:ea typeface="+mn-ea"/>
                        </a:rPr>
                        <a:t>値</a:t>
                      </a:r>
                      <a:r>
                        <a:rPr lang="ja-JP" altLang="en-US" sz="900" kern="100" dirty="0" smtClean="0">
                          <a:effectLst/>
                          <a:latin typeface="+mn-ea"/>
                          <a:ea typeface="+mn-ea"/>
                        </a:rPr>
                        <a:t>０．９</a:t>
                      </a:r>
                      <a:r>
                        <a:rPr lang="ja-JP" sz="900" kern="100" dirty="0" smtClean="0">
                          <a:effectLst/>
                          <a:latin typeface="+mn-ea"/>
                          <a:ea typeface="+mn-ea"/>
                        </a:rPr>
                        <a:t>相当</a:t>
                      </a:r>
                      <a:r>
                        <a:rPr lang="ja-JP" sz="900" kern="100" dirty="0">
                          <a:effectLst/>
                          <a:latin typeface="+mn-ea"/>
                          <a:ea typeface="+mn-ea"/>
                        </a:rPr>
                        <a:t>　</a:t>
                      </a:r>
                      <a:endParaRPr lang="ja-JP" sz="900" kern="100" dirty="0">
                        <a:effectLst/>
                        <a:latin typeface="+mn-ea"/>
                        <a:ea typeface="+mn-ea"/>
                        <a:cs typeface="Times New Roman"/>
                      </a:endParaRPr>
                    </a:p>
                  </a:txBody>
                  <a:tcPr marL="19439" marR="19439" marT="24555" marB="24555" anchor="ctr"/>
                </a:tc>
                <a:tc>
                  <a:txBody>
                    <a:bodyPr/>
                    <a:lstStyle/>
                    <a:p>
                      <a:pPr algn="r">
                        <a:spcAft>
                          <a:spcPts val="0"/>
                        </a:spcAft>
                      </a:pPr>
                      <a:r>
                        <a:rPr lang="ja-JP" altLang="en-US" sz="900" kern="100" dirty="0" smtClean="0">
                          <a:effectLst/>
                          <a:latin typeface="+mn-ea"/>
                          <a:ea typeface="+mn-ea"/>
                        </a:rPr>
                        <a:t>　７，０００</a:t>
                      </a:r>
                      <a:r>
                        <a:rPr lang="ja-JP" sz="900" kern="100" dirty="0" smtClean="0">
                          <a:effectLst/>
                          <a:latin typeface="+mn-ea"/>
                          <a:ea typeface="+mn-ea"/>
                        </a:rPr>
                        <a:t>㎡</a:t>
                      </a:r>
                      <a:r>
                        <a:rPr lang="en-US" sz="900" kern="100" dirty="0">
                          <a:effectLst/>
                          <a:latin typeface="+mn-ea"/>
                          <a:ea typeface="+mn-ea"/>
                        </a:rPr>
                        <a:t/>
                      </a:r>
                      <a:br>
                        <a:rPr lang="en-US" sz="900" kern="100" dirty="0">
                          <a:effectLst/>
                          <a:latin typeface="+mn-ea"/>
                          <a:ea typeface="+mn-ea"/>
                        </a:rPr>
                      </a:br>
                      <a:r>
                        <a:rPr lang="ja-JP" sz="900" kern="100" dirty="0">
                          <a:effectLst/>
                          <a:latin typeface="+mn-ea"/>
                          <a:ea typeface="+mn-ea"/>
                        </a:rPr>
                        <a:t>（増床後）</a:t>
                      </a:r>
                      <a:endParaRPr lang="ja-JP" sz="900" kern="100" dirty="0">
                        <a:effectLst/>
                        <a:latin typeface="+mn-ea"/>
                        <a:ea typeface="+mn-ea"/>
                        <a:cs typeface="Times New Roman"/>
                      </a:endParaRPr>
                    </a:p>
                  </a:txBody>
                  <a:tcPr marL="49110" marR="49110" marT="24555" marB="24555" anchor="ctr"/>
                </a:tc>
                <a:tc>
                  <a:txBody>
                    <a:bodyPr/>
                    <a:lstStyle/>
                    <a:p>
                      <a:pPr algn="just">
                        <a:spcAft>
                          <a:spcPts val="0"/>
                        </a:spcAft>
                      </a:pPr>
                      <a:r>
                        <a:rPr lang="ja-JP" sz="900" kern="100" dirty="0">
                          <a:effectLst/>
                          <a:latin typeface="+mn-ea"/>
                          <a:ea typeface="+mn-ea"/>
                        </a:rPr>
                        <a:t>防災センター、危機管理室、総務部（総務サービス課）</a:t>
                      </a:r>
                      <a:r>
                        <a:rPr lang="ja-JP" sz="900" kern="100" dirty="0" smtClean="0">
                          <a:effectLst/>
                          <a:latin typeface="+mn-ea"/>
                          <a:ea typeface="+mn-ea"/>
                        </a:rPr>
                        <a:t>、</a:t>
                      </a:r>
                      <a:r>
                        <a:rPr lang="ja-JP" altLang="en-US" sz="900" kern="100" dirty="0" smtClean="0">
                          <a:effectLst/>
                          <a:latin typeface="+mn-ea"/>
                          <a:ea typeface="+mn-ea"/>
                        </a:rPr>
                        <a:t>教育庁（私学課）、</a:t>
                      </a:r>
                      <a:r>
                        <a:rPr lang="ja-JP" sz="900" kern="100" dirty="0" smtClean="0">
                          <a:effectLst/>
                          <a:latin typeface="+mn-ea"/>
                          <a:ea typeface="+mn-ea"/>
                        </a:rPr>
                        <a:t>財務部</a:t>
                      </a:r>
                      <a:r>
                        <a:rPr lang="ja-JP" sz="900" kern="100" dirty="0">
                          <a:effectLst/>
                          <a:latin typeface="+mn-ea"/>
                          <a:ea typeface="+mn-ea"/>
                        </a:rPr>
                        <a:t>（税政課ｼｽﾃﾑ</a:t>
                      </a:r>
                      <a:r>
                        <a:rPr lang="en-US" sz="900" kern="100" dirty="0">
                          <a:effectLst/>
                          <a:latin typeface="+mn-ea"/>
                          <a:ea typeface="+mn-ea"/>
                        </a:rPr>
                        <a:t>G</a:t>
                      </a:r>
                      <a:r>
                        <a:rPr lang="ja-JP" sz="900" kern="100" dirty="0">
                          <a:effectLst/>
                          <a:latin typeface="+mn-ea"/>
                          <a:ea typeface="+mn-ea"/>
                        </a:rPr>
                        <a:t>）</a:t>
                      </a:r>
                      <a:endParaRPr lang="ja-JP" sz="900" kern="100" dirty="0">
                        <a:effectLst/>
                        <a:latin typeface="+mn-ea"/>
                        <a:ea typeface="+mn-ea"/>
                        <a:cs typeface="Times New Roman"/>
                      </a:endParaRPr>
                    </a:p>
                  </a:txBody>
                  <a:tcPr marL="19439" marR="19439" marT="19439" marB="19439" anchor="ctr"/>
                </a:tc>
              </a:tr>
              <a:tr h="231509">
                <a:tc rowSpan="2">
                  <a:txBody>
                    <a:bodyPr/>
                    <a:lstStyle/>
                    <a:p>
                      <a:pPr algn="just">
                        <a:spcAft>
                          <a:spcPts val="0"/>
                        </a:spcAft>
                      </a:pPr>
                      <a:r>
                        <a:rPr lang="ja-JP" sz="900" kern="100">
                          <a:effectLst/>
                          <a:latin typeface="+mn-ea"/>
                          <a:ea typeface="+mn-ea"/>
                        </a:rPr>
                        <a:t>その他</a:t>
                      </a:r>
                      <a:endParaRPr lang="ja-JP" sz="900" kern="100">
                        <a:effectLst/>
                        <a:latin typeface="+mn-ea"/>
                        <a:ea typeface="+mn-ea"/>
                        <a:cs typeface="Times New Roman"/>
                      </a:endParaRPr>
                    </a:p>
                  </a:txBody>
                  <a:tcPr marL="49110" marR="49110" marT="57977" marB="24555" anchor="ctr"/>
                </a:tc>
                <a:tc>
                  <a:txBody>
                    <a:bodyPr/>
                    <a:lstStyle/>
                    <a:p>
                      <a:pPr algn="just">
                        <a:spcAft>
                          <a:spcPts val="0"/>
                        </a:spcAft>
                      </a:pPr>
                      <a:r>
                        <a:rPr lang="ja-JP" sz="900" kern="100" dirty="0">
                          <a:effectLst/>
                          <a:latin typeface="+mn-ea"/>
                          <a:ea typeface="+mn-ea"/>
                        </a:rPr>
                        <a:t>分館６号館（</a:t>
                      </a:r>
                      <a:r>
                        <a:rPr lang="ja-JP" sz="900" kern="100" dirty="0" smtClean="0">
                          <a:effectLst/>
                          <a:latin typeface="+mn-ea"/>
                          <a:ea typeface="+mn-ea"/>
                        </a:rPr>
                        <a:t>昭和</a:t>
                      </a:r>
                      <a:r>
                        <a:rPr lang="ja-JP" altLang="en-US" sz="900" kern="100" dirty="0" smtClean="0">
                          <a:effectLst/>
                          <a:latin typeface="+mn-ea"/>
                          <a:ea typeface="+mn-ea"/>
                        </a:rPr>
                        <a:t>３３</a:t>
                      </a:r>
                      <a:r>
                        <a:rPr lang="ja-JP" sz="900" kern="100" dirty="0" smtClean="0">
                          <a:effectLst/>
                          <a:latin typeface="+mn-ea"/>
                          <a:ea typeface="+mn-ea"/>
                        </a:rPr>
                        <a:t>年</a:t>
                      </a:r>
                      <a:r>
                        <a:rPr lang="ja-JP" sz="900" kern="100" dirty="0">
                          <a:effectLst/>
                          <a:latin typeface="+mn-ea"/>
                          <a:ea typeface="+mn-ea"/>
                        </a:rPr>
                        <a:t>竣工、</a:t>
                      </a:r>
                      <a:r>
                        <a:rPr lang="ja-JP" sz="900" kern="100" dirty="0" smtClean="0">
                          <a:effectLst/>
                          <a:latin typeface="+mn-ea"/>
                          <a:ea typeface="+mn-ea"/>
                        </a:rPr>
                        <a:t>延床面積</a:t>
                      </a:r>
                      <a:r>
                        <a:rPr lang="ja-JP" altLang="en-US" sz="900" kern="100" dirty="0" smtClean="0">
                          <a:effectLst/>
                          <a:latin typeface="+mn-ea"/>
                          <a:ea typeface="+mn-ea"/>
                        </a:rPr>
                        <a:t>１，４００</a:t>
                      </a:r>
                      <a:r>
                        <a:rPr lang="ja-JP" sz="900" kern="100" dirty="0" smtClean="0">
                          <a:effectLst/>
                          <a:latin typeface="+mn-ea"/>
                          <a:ea typeface="+mn-ea"/>
                        </a:rPr>
                        <a:t>㎡</a:t>
                      </a:r>
                      <a:r>
                        <a:rPr lang="ja-JP" sz="900" kern="100" dirty="0">
                          <a:effectLst/>
                          <a:latin typeface="+mn-ea"/>
                          <a:ea typeface="+mn-ea"/>
                        </a:rPr>
                        <a:t>）</a:t>
                      </a:r>
                      <a:endParaRPr lang="ja-JP" sz="900" kern="100" dirty="0">
                        <a:effectLst/>
                        <a:latin typeface="+mn-ea"/>
                        <a:ea typeface="+mn-ea"/>
                        <a:cs typeface="Times New Roman"/>
                      </a:endParaRPr>
                    </a:p>
                  </a:txBody>
                  <a:tcPr marL="19439" marR="19439" marT="24555" marB="24555" anchor="ctr"/>
                </a:tc>
                <a:tc>
                  <a:txBody>
                    <a:bodyPr/>
                    <a:lstStyle/>
                    <a:p>
                      <a:pPr algn="r">
                        <a:spcAft>
                          <a:spcPts val="0"/>
                        </a:spcAft>
                      </a:pPr>
                      <a:r>
                        <a:rPr lang="ja-JP" altLang="en-US" sz="900" kern="100" dirty="0" smtClean="0">
                          <a:effectLst/>
                          <a:latin typeface="+mn-ea"/>
                          <a:ea typeface="+mn-ea"/>
                        </a:rPr>
                        <a:t>　　　９００</a:t>
                      </a:r>
                      <a:r>
                        <a:rPr lang="ja-JP" sz="900" kern="100" dirty="0" smtClean="0">
                          <a:effectLst/>
                          <a:latin typeface="+mn-ea"/>
                          <a:ea typeface="+mn-ea"/>
                        </a:rPr>
                        <a:t>㎡</a:t>
                      </a:r>
                      <a:endParaRPr lang="ja-JP" sz="900" kern="100" dirty="0">
                        <a:effectLst/>
                        <a:latin typeface="+mn-ea"/>
                        <a:ea typeface="+mn-ea"/>
                        <a:cs typeface="Times New Roman"/>
                      </a:endParaRPr>
                    </a:p>
                  </a:txBody>
                  <a:tcPr marL="49110" marR="49110" marT="24555" marB="24555" anchor="ctr"/>
                </a:tc>
                <a:tc>
                  <a:txBody>
                    <a:bodyPr/>
                    <a:lstStyle/>
                    <a:p>
                      <a:pPr algn="just">
                        <a:spcAft>
                          <a:spcPts val="0"/>
                        </a:spcAft>
                      </a:pPr>
                      <a:r>
                        <a:rPr lang="ja-JP" altLang="en-US" sz="900" kern="100" dirty="0" smtClean="0">
                          <a:effectLst/>
                          <a:latin typeface="+mn-ea"/>
                          <a:ea typeface="+mn-ea"/>
                        </a:rPr>
                        <a:t>総務部（</a:t>
                      </a:r>
                      <a:r>
                        <a:rPr lang="ja-JP" sz="900" kern="100" dirty="0" smtClean="0">
                          <a:effectLst/>
                          <a:latin typeface="+mn-ea"/>
                          <a:ea typeface="+mn-ea"/>
                        </a:rPr>
                        <a:t>契約局</a:t>
                      </a:r>
                      <a:r>
                        <a:rPr lang="ja-JP" altLang="en-US" sz="900" kern="100" dirty="0" smtClean="0">
                          <a:effectLst/>
                          <a:latin typeface="+mn-ea"/>
                          <a:ea typeface="+mn-ea"/>
                        </a:rPr>
                        <a:t>）</a:t>
                      </a:r>
                      <a:endParaRPr lang="ja-JP" sz="900" kern="100" dirty="0">
                        <a:effectLst/>
                        <a:latin typeface="+mn-ea"/>
                        <a:ea typeface="+mn-ea"/>
                        <a:cs typeface="Times New Roman"/>
                      </a:endParaRPr>
                    </a:p>
                  </a:txBody>
                  <a:tcPr marL="19439" marR="19439" marT="19439" marB="19439" anchor="ctr"/>
                </a:tc>
              </a:tr>
              <a:tr h="231509">
                <a:tc vMerge="1">
                  <a:txBody>
                    <a:bodyPr/>
                    <a:lstStyle/>
                    <a:p>
                      <a:endParaRPr kumimoji="1" lang="ja-JP" altLang="en-US"/>
                    </a:p>
                  </a:txBody>
                  <a:tcPr/>
                </a:tc>
                <a:tc>
                  <a:txBody>
                    <a:bodyPr/>
                    <a:lstStyle/>
                    <a:p>
                      <a:pPr algn="just">
                        <a:spcAft>
                          <a:spcPts val="0"/>
                        </a:spcAft>
                      </a:pPr>
                      <a:r>
                        <a:rPr lang="ja-JP" sz="900" kern="100" dirty="0">
                          <a:effectLst/>
                          <a:latin typeface="+mn-ea"/>
                          <a:ea typeface="+mn-ea"/>
                        </a:rPr>
                        <a:t>旧職員会館（</a:t>
                      </a:r>
                      <a:r>
                        <a:rPr lang="ja-JP" sz="900" kern="100" dirty="0" smtClean="0">
                          <a:effectLst/>
                          <a:latin typeface="+mn-ea"/>
                          <a:ea typeface="+mn-ea"/>
                        </a:rPr>
                        <a:t>昭和</a:t>
                      </a:r>
                      <a:r>
                        <a:rPr lang="ja-JP" altLang="en-US" sz="900" kern="100" dirty="0" smtClean="0">
                          <a:effectLst/>
                          <a:latin typeface="+mn-ea"/>
                          <a:ea typeface="+mn-ea"/>
                        </a:rPr>
                        <a:t>３４</a:t>
                      </a:r>
                      <a:r>
                        <a:rPr lang="ja-JP" sz="900" kern="100" dirty="0" smtClean="0">
                          <a:effectLst/>
                          <a:latin typeface="+mn-ea"/>
                          <a:ea typeface="+mn-ea"/>
                        </a:rPr>
                        <a:t>年</a:t>
                      </a:r>
                      <a:r>
                        <a:rPr lang="ja-JP" sz="900" kern="100" dirty="0">
                          <a:effectLst/>
                          <a:latin typeface="+mn-ea"/>
                          <a:ea typeface="+mn-ea"/>
                        </a:rPr>
                        <a:t>竣工、</a:t>
                      </a:r>
                      <a:r>
                        <a:rPr lang="ja-JP" sz="900" kern="100" dirty="0" smtClean="0">
                          <a:effectLst/>
                          <a:latin typeface="+mn-ea"/>
                          <a:ea typeface="+mn-ea"/>
                        </a:rPr>
                        <a:t>延床面積</a:t>
                      </a:r>
                      <a:r>
                        <a:rPr lang="ja-JP" altLang="en-US" sz="900" kern="100" dirty="0" smtClean="0">
                          <a:effectLst/>
                          <a:latin typeface="+mn-ea"/>
                          <a:ea typeface="+mn-ea"/>
                        </a:rPr>
                        <a:t>３，９００</a:t>
                      </a:r>
                      <a:r>
                        <a:rPr lang="ja-JP" sz="900" kern="100" dirty="0" smtClean="0">
                          <a:effectLst/>
                          <a:latin typeface="+mn-ea"/>
                          <a:ea typeface="+mn-ea"/>
                        </a:rPr>
                        <a:t>㎡</a:t>
                      </a:r>
                      <a:r>
                        <a:rPr lang="ja-JP" sz="900" kern="100" dirty="0">
                          <a:effectLst/>
                          <a:latin typeface="+mn-ea"/>
                          <a:ea typeface="+mn-ea"/>
                        </a:rPr>
                        <a:t>）</a:t>
                      </a:r>
                      <a:endParaRPr lang="ja-JP" sz="900" kern="100" dirty="0">
                        <a:effectLst/>
                        <a:latin typeface="+mn-ea"/>
                        <a:ea typeface="+mn-ea"/>
                        <a:cs typeface="Times New Roman"/>
                      </a:endParaRPr>
                    </a:p>
                  </a:txBody>
                  <a:tcPr marL="19439" marR="19439" marT="24555" marB="24555" anchor="ctr"/>
                </a:tc>
                <a:tc>
                  <a:txBody>
                    <a:bodyPr/>
                    <a:lstStyle/>
                    <a:p>
                      <a:pPr algn="r">
                        <a:spcAft>
                          <a:spcPts val="0"/>
                        </a:spcAft>
                      </a:pPr>
                      <a:r>
                        <a:rPr lang="ja-JP" altLang="en-US" sz="900" kern="100" dirty="0" smtClean="0">
                          <a:effectLst/>
                          <a:latin typeface="+mn-ea"/>
                          <a:ea typeface="+mn-ea"/>
                        </a:rPr>
                        <a:t>　１，０００</a:t>
                      </a:r>
                      <a:r>
                        <a:rPr lang="ja-JP" sz="900" kern="100" dirty="0" smtClean="0">
                          <a:effectLst/>
                          <a:latin typeface="+mn-ea"/>
                          <a:ea typeface="+mn-ea"/>
                        </a:rPr>
                        <a:t>㎡</a:t>
                      </a:r>
                      <a:endParaRPr lang="ja-JP" sz="900" kern="100" dirty="0">
                        <a:effectLst/>
                        <a:latin typeface="+mn-ea"/>
                        <a:ea typeface="+mn-ea"/>
                        <a:cs typeface="Times New Roman"/>
                      </a:endParaRPr>
                    </a:p>
                  </a:txBody>
                  <a:tcPr marL="49110" marR="49110" marT="24555" marB="24555" anchor="ctr"/>
                </a:tc>
                <a:tc>
                  <a:txBody>
                    <a:bodyPr/>
                    <a:lstStyle/>
                    <a:p>
                      <a:pPr algn="just">
                        <a:spcAft>
                          <a:spcPts val="0"/>
                        </a:spcAft>
                      </a:pPr>
                      <a:r>
                        <a:rPr lang="ja-JP" sz="900" kern="100" dirty="0">
                          <a:effectLst/>
                          <a:latin typeface="+mn-ea"/>
                          <a:ea typeface="+mn-ea"/>
                        </a:rPr>
                        <a:t>（倉庫等）</a:t>
                      </a:r>
                      <a:endParaRPr lang="ja-JP" sz="900" kern="100" dirty="0">
                        <a:effectLst/>
                        <a:latin typeface="+mn-ea"/>
                        <a:ea typeface="+mn-ea"/>
                        <a:cs typeface="Times New Roman"/>
                      </a:endParaRPr>
                    </a:p>
                  </a:txBody>
                  <a:tcPr marL="19439" marR="19439" marT="19439" marB="19439" anchor="ctr"/>
                </a:tc>
              </a:tr>
              <a:tr h="140259">
                <a:tc>
                  <a:txBody>
                    <a:bodyPr/>
                    <a:lstStyle/>
                    <a:p>
                      <a:pPr algn="just">
                        <a:spcAft>
                          <a:spcPts val="0"/>
                        </a:spcAft>
                      </a:pPr>
                      <a:r>
                        <a:rPr lang="ja-JP" sz="900" kern="100">
                          <a:effectLst/>
                          <a:latin typeface="+mn-ea"/>
                          <a:ea typeface="+mn-ea"/>
                        </a:rPr>
                        <a:t>大手前計</a:t>
                      </a:r>
                      <a:endParaRPr lang="ja-JP" sz="900" kern="100">
                        <a:effectLst/>
                        <a:latin typeface="+mn-ea"/>
                        <a:ea typeface="+mn-ea"/>
                        <a:cs typeface="Times New Roman"/>
                      </a:endParaRPr>
                    </a:p>
                  </a:txBody>
                  <a:tcPr marL="49110" marR="49110" marT="24555" marB="24555" anchor="ctr"/>
                </a:tc>
                <a:tc>
                  <a:txBody>
                    <a:bodyPr/>
                    <a:lstStyle/>
                    <a:p>
                      <a:endParaRPr lang="ja-JP" sz="900" kern="100" dirty="0">
                        <a:effectLst/>
                        <a:latin typeface="+mn-ea"/>
                        <a:ea typeface="+mn-ea"/>
                      </a:endParaRPr>
                    </a:p>
                  </a:txBody>
                  <a:tcPr marL="19439" marR="19439" marT="24555" marB="24555" anchor="ctr"/>
                </a:tc>
                <a:tc>
                  <a:txBody>
                    <a:bodyPr/>
                    <a:lstStyle/>
                    <a:p>
                      <a:pPr algn="r">
                        <a:spcAft>
                          <a:spcPts val="0"/>
                        </a:spcAft>
                      </a:pPr>
                      <a:r>
                        <a:rPr lang="ja-JP" altLang="en-US" sz="900" kern="100" dirty="0" smtClean="0">
                          <a:effectLst/>
                          <a:latin typeface="+mn-ea"/>
                          <a:ea typeface="+mn-ea"/>
                        </a:rPr>
                        <a:t>３</a:t>
                      </a:r>
                      <a:r>
                        <a:rPr lang="ja-JP" sz="900" kern="100" dirty="0" smtClean="0">
                          <a:effectLst/>
                          <a:latin typeface="+mn-ea"/>
                          <a:ea typeface="+mn-ea"/>
                        </a:rPr>
                        <a:t>８</a:t>
                      </a:r>
                      <a:r>
                        <a:rPr lang="ja-JP" altLang="en-US" sz="900" kern="100" dirty="0">
                          <a:effectLst/>
                          <a:latin typeface="+mn-ea"/>
                          <a:ea typeface="+mn-ea"/>
                        </a:rPr>
                        <a:t>，</a:t>
                      </a:r>
                      <a:r>
                        <a:rPr lang="ja-JP" sz="900" kern="100" dirty="0" smtClean="0">
                          <a:effectLst/>
                          <a:latin typeface="+mn-ea"/>
                          <a:ea typeface="+mn-ea"/>
                        </a:rPr>
                        <a:t>４</a:t>
                      </a:r>
                      <a:r>
                        <a:rPr lang="ja-JP" altLang="en-US" sz="900" kern="100" dirty="0" smtClean="0">
                          <a:effectLst/>
                          <a:latin typeface="+mn-ea"/>
                          <a:ea typeface="+mn-ea"/>
                        </a:rPr>
                        <a:t>００</a:t>
                      </a:r>
                      <a:r>
                        <a:rPr lang="ja-JP" sz="900" kern="100" dirty="0" smtClean="0">
                          <a:effectLst/>
                          <a:latin typeface="+mn-ea"/>
                          <a:ea typeface="+mn-ea"/>
                        </a:rPr>
                        <a:t>㎡</a:t>
                      </a:r>
                      <a:endParaRPr lang="ja-JP" sz="900" kern="100" dirty="0">
                        <a:effectLst/>
                        <a:latin typeface="+mn-ea"/>
                        <a:ea typeface="+mn-ea"/>
                        <a:cs typeface="Times New Roman"/>
                      </a:endParaRPr>
                    </a:p>
                  </a:txBody>
                  <a:tcPr marL="49110" marR="49110" marT="24555" marB="24555" anchor="ctr"/>
                </a:tc>
                <a:tc>
                  <a:txBody>
                    <a:bodyPr/>
                    <a:lstStyle/>
                    <a:p>
                      <a:endParaRPr lang="ja-JP" sz="900" kern="100" dirty="0">
                        <a:effectLst/>
                        <a:latin typeface="+mn-ea"/>
                        <a:ea typeface="+mn-ea"/>
                      </a:endParaRPr>
                    </a:p>
                  </a:txBody>
                  <a:tcPr marL="19439" marR="19439" marT="19439" marB="19439" anchor="ctr"/>
                </a:tc>
              </a:tr>
              <a:tr h="140259">
                <a:tc>
                  <a:txBody>
                    <a:bodyPr/>
                    <a:lstStyle/>
                    <a:p>
                      <a:endParaRPr lang="ja-JP" sz="900" kern="100">
                        <a:effectLst/>
                        <a:latin typeface="Century"/>
                      </a:endParaRPr>
                    </a:p>
                  </a:txBody>
                  <a:tcPr marL="49110" marR="49110" marT="24555" marB="24555" anchor="ctr"/>
                </a:tc>
                <a:tc>
                  <a:txBody>
                    <a:bodyPr/>
                    <a:lstStyle/>
                    <a:p>
                      <a:endParaRPr lang="ja-JP" sz="900" kern="100" dirty="0">
                        <a:effectLst/>
                        <a:latin typeface="Century"/>
                      </a:endParaRPr>
                    </a:p>
                  </a:txBody>
                  <a:tcPr marL="19439" marR="19439" marT="24555" marB="24555" anchor="ctr"/>
                </a:tc>
                <a:tc>
                  <a:txBody>
                    <a:bodyPr/>
                    <a:lstStyle/>
                    <a:p>
                      <a:pPr algn="r"/>
                      <a:endParaRPr lang="ja-JP" sz="900" kern="100" dirty="0">
                        <a:effectLst/>
                        <a:latin typeface="Century"/>
                      </a:endParaRPr>
                    </a:p>
                  </a:txBody>
                  <a:tcPr marL="49110" marR="49110" marT="24555" marB="24555" anchor="ctr"/>
                </a:tc>
                <a:tc>
                  <a:txBody>
                    <a:bodyPr/>
                    <a:lstStyle/>
                    <a:p>
                      <a:endParaRPr lang="ja-JP" sz="900" kern="100" dirty="0">
                        <a:effectLst/>
                        <a:latin typeface="Century"/>
                      </a:endParaRPr>
                    </a:p>
                  </a:txBody>
                  <a:tcPr marL="19439" marR="19439" marT="19439" marB="19439" anchor="ctr"/>
                </a:tc>
              </a:tr>
              <a:tr h="1056330">
                <a:tc>
                  <a:txBody>
                    <a:bodyPr/>
                    <a:lstStyle/>
                    <a:p>
                      <a:pPr algn="just">
                        <a:spcAft>
                          <a:spcPts val="0"/>
                        </a:spcAft>
                      </a:pPr>
                      <a:r>
                        <a:rPr lang="ja-JP" sz="900" kern="100" dirty="0">
                          <a:effectLst/>
                          <a:latin typeface="+mn-ea"/>
                          <a:ea typeface="+mn-ea"/>
                        </a:rPr>
                        <a:t>咲洲庁舎</a:t>
                      </a:r>
                      <a:endParaRPr lang="ja-JP" sz="900" kern="100" dirty="0">
                        <a:effectLst/>
                        <a:latin typeface="+mn-ea"/>
                        <a:ea typeface="+mn-ea"/>
                        <a:cs typeface="Times New Roman"/>
                      </a:endParaRPr>
                    </a:p>
                  </a:txBody>
                  <a:tcPr marL="49110" marR="49110" marT="57977" marB="24555"/>
                </a:tc>
                <a:tc>
                  <a:txBody>
                    <a:bodyPr/>
                    <a:lstStyle/>
                    <a:p>
                      <a:pPr algn="just">
                        <a:spcAft>
                          <a:spcPts val="0"/>
                        </a:spcAft>
                      </a:pPr>
                      <a:r>
                        <a:rPr lang="ja-JP" sz="900" kern="100" dirty="0">
                          <a:effectLst/>
                          <a:latin typeface="+mn-ea"/>
                          <a:ea typeface="+mn-ea"/>
                        </a:rPr>
                        <a:t>所　在：住之江区南港北</a:t>
                      </a:r>
                      <a:r>
                        <a:rPr lang="en-US" sz="900" kern="100" dirty="0">
                          <a:effectLst/>
                          <a:latin typeface="+mn-ea"/>
                          <a:ea typeface="+mn-ea"/>
                        </a:rPr>
                        <a:t>1</a:t>
                      </a:r>
                      <a:r>
                        <a:rPr lang="ja-JP" sz="900" kern="100" dirty="0">
                          <a:effectLst/>
                          <a:latin typeface="+mn-ea"/>
                          <a:ea typeface="+mn-ea"/>
                        </a:rPr>
                        <a:t>丁目</a:t>
                      </a:r>
                    </a:p>
                    <a:p>
                      <a:pPr algn="just">
                        <a:spcAft>
                          <a:spcPts val="0"/>
                        </a:spcAft>
                      </a:pPr>
                      <a:r>
                        <a:rPr lang="ja-JP" sz="900" kern="100" dirty="0">
                          <a:effectLst/>
                          <a:latin typeface="+mn-ea"/>
                          <a:ea typeface="+mn-ea"/>
                        </a:rPr>
                        <a:t>竣　工：</a:t>
                      </a:r>
                      <a:r>
                        <a:rPr lang="ja-JP" sz="900" kern="100" dirty="0" smtClean="0">
                          <a:effectLst/>
                          <a:latin typeface="+mn-ea"/>
                          <a:ea typeface="+mn-ea"/>
                        </a:rPr>
                        <a:t>平成</a:t>
                      </a:r>
                      <a:r>
                        <a:rPr lang="ja-JP" altLang="en-US" sz="900" kern="100" dirty="0" smtClean="0">
                          <a:effectLst/>
                          <a:latin typeface="+mn-ea"/>
                          <a:ea typeface="+mn-ea"/>
                        </a:rPr>
                        <a:t>７</a:t>
                      </a:r>
                      <a:r>
                        <a:rPr lang="ja-JP" sz="900" kern="100" dirty="0" smtClean="0">
                          <a:effectLst/>
                          <a:latin typeface="+mn-ea"/>
                          <a:ea typeface="+mn-ea"/>
                        </a:rPr>
                        <a:t>年</a:t>
                      </a:r>
                      <a:r>
                        <a:rPr lang="ja-JP" altLang="en-US" sz="900" kern="100" dirty="0">
                          <a:effectLst/>
                          <a:latin typeface="+mn-ea"/>
                          <a:ea typeface="+mn-ea"/>
                        </a:rPr>
                        <a:t>２</a:t>
                      </a:r>
                      <a:r>
                        <a:rPr lang="ja-JP" sz="900" kern="100" dirty="0" smtClean="0">
                          <a:effectLst/>
                          <a:latin typeface="+mn-ea"/>
                          <a:ea typeface="+mn-ea"/>
                        </a:rPr>
                        <a:t>月</a:t>
                      </a:r>
                      <a:r>
                        <a:rPr lang="ja-JP" sz="900" kern="100" dirty="0">
                          <a:effectLst/>
                          <a:latin typeface="+mn-ea"/>
                          <a:ea typeface="+mn-ea"/>
                        </a:rPr>
                        <a:t>（</a:t>
                      </a:r>
                      <a:r>
                        <a:rPr lang="ja-JP" sz="900" kern="100" dirty="0" smtClean="0">
                          <a:effectLst/>
                          <a:latin typeface="+mn-ea"/>
                          <a:ea typeface="+mn-ea"/>
                        </a:rPr>
                        <a:t>平成</a:t>
                      </a:r>
                      <a:r>
                        <a:rPr lang="ja-JP" altLang="en-US" sz="900" kern="100" dirty="0" smtClean="0">
                          <a:effectLst/>
                          <a:latin typeface="+mn-ea"/>
                          <a:ea typeface="+mn-ea"/>
                        </a:rPr>
                        <a:t>２２</a:t>
                      </a:r>
                      <a:r>
                        <a:rPr lang="ja-JP" sz="900" kern="100" dirty="0" smtClean="0">
                          <a:effectLst/>
                          <a:latin typeface="+mn-ea"/>
                          <a:ea typeface="+mn-ea"/>
                        </a:rPr>
                        <a:t>年</a:t>
                      </a:r>
                      <a:r>
                        <a:rPr lang="ja-JP" altLang="en-US" sz="900" kern="100" dirty="0">
                          <a:effectLst/>
                          <a:latin typeface="+mn-ea"/>
                          <a:ea typeface="+mn-ea"/>
                        </a:rPr>
                        <a:t>６</a:t>
                      </a:r>
                      <a:r>
                        <a:rPr lang="ja-JP" sz="900" kern="100" dirty="0" smtClean="0">
                          <a:effectLst/>
                          <a:latin typeface="+mn-ea"/>
                          <a:ea typeface="+mn-ea"/>
                        </a:rPr>
                        <a:t>月府</a:t>
                      </a:r>
                      <a:r>
                        <a:rPr lang="ja-JP" sz="900" kern="100" dirty="0">
                          <a:effectLst/>
                          <a:latin typeface="+mn-ea"/>
                          <a:ea typeface="+mn-ea"/>
                        </a:rPr>
                        <a:t>取得）</a:t>
                      </a:r>
                    </a:p>
                    <a:p>
                      <a:pPr algn="just">
                        <a:spcAft>
                          <a:spcPts val="0"/>
                        </a:spcAft>
                      </a:pPr>
                      <a:r>
                        <a:rPr lang="ja-JP" sz="900" kern="100" dirty="0">
                          <a:effectLst/>
                          <a:latin typeface="+mn-ea"/>
                          <a:ea typeface="+mn-ea"/>
                        </a:rPr>
                        <a:t>構　造：高層部</a:t>
                      </a:r>
                      <a:r>
                        <a:rPr lang="en-US" sz="900" kern="100" dirty="0">
                          <a:effectLst/>
                          <a:latin typeface="+mn-ea"/>
                          <a:ea typeface="+mn-ea"/>
                        </a:rPr>
                        <a:t>S</a:t>
                      </a:r>
                      <a:r>
                        <a:rPr lang="ja-JP" sz="900" kern="100" dirty="0">
                          <a:effectLst/>
                          <a:latin typeface="+mn-ea"/>
                          <a:ea typeface="+mn-ea"/>
                        </a:rPr>
                        <a:t>造（低層部</a:t>
                      </a:r>
                      <a:r>
                        <a:rPr lang="en-US" sz="900" kern="100" dirty="0">
                          <a:effectLst/>
                          <a:latin typeface="+mn-ea"/>
                          <a:ea typeface="+mn-ea"/>
                        </a:rPr>
                        <a:t>SRC</a:t>
                      </a:r>
                      <a:r>
                        <a:rPr lang="ja-JP" sz="900" kern="100" dirty="0">
                          <a:effectLst/>
                          <a:latin typeface="+mn-ea"/>
                          <a:ea typeface="+mn-ea"/>
                        </a:rPr>
                        <a:t>造）</a:t>
                      </a:r>
                    </a:p>
                    <a:p>
                      <a:pPr algn="just">
                        <a:spcAft>
                          <a:spcPts val="0"/>
                        </a:spcAft>
                      </a:pPr>
                      <a:r>
                        <a:rPr lang="ja-JP" sz="900" kern="100" dirty="0">
                          <a:effectLst/>
                          <a:latin typeface="+mn-ea"/>
                          <a:ea typeface="+mn-ea"/>
                        </a:rPr>
                        <a:t>高さ・階数</a:t>
                      </a:r>
                      <a:r>
                        <a:rPr lang="ja-JP" sz="900" kern="100" dirty="0" smtClean="0">
                          <a:effectLst/>
                          <a:latin typeface="+mn-ea"/>
                          <a:ea typeface="+mn-ea"/>
                        </a:rPr>
                        <a:t>：</a:t>
                      </a:r>
                      <a:r>
                        <a:rPr lang="ja-JP" altLang="en-US" sz="900" kern="100" dirty="0" smtClean="0">
                          <a:effectLst/>
                          <a:latin typeface="+mn-ea"/>
                          <a:ea typeface="+mn-ea"/>
                        </a:rPr>
                        <a:t>２５６</a:t>
                      </a:r>
                      <a:r>
                        <a:rPr lang="en-US" sz="900" kern="100" dirty="0" smtClean="0">
                          <a:effectLst/>
                          <a:latin typeface="+mn-ea"/>
                          <a:ea typeface="+mn-ea"/>
                        </a:rPr>
                        <a:t>m</a:t>
                      </a:r>
                      <a:r>
                        <a:rPr lang="ja-JP" altLang="en-US" sz="900" kern="100" dirty="0" err="1" smtClean="0">
                          <a:effectLst/>
                          <a:latin typeface="+mn-ea"/>
                          <a:ea typeface="+mn-ea"/>
                        </a:rPr>
                        <a:t>、</a:t>
                      </a:r>
                      <a:r>
                        <a:rPr lang="ja-JP" sz="900" kern="100" dirty="0" smtClean="0">
                          <a:effectLst/>
                          <a:latin typeface="+mn-ea"/>
                          <a:ea typeface="+mn-ea"/>
                        </a:rPr>
                        <a:t>地上</a:t>
                      </a:r>
                      <a:r>
                        <a:rPr lang="ja-JP" altLang="en-US" sz="900" kern="100" dirty="0" smtClean="0">
                          <a:effectLst/>
                          <a:latin typeface="+mn-ea"/>
                          <a:ea typeface="+mn-ea"/>
                        </a:rPr>
                        <a:t>５５</a:t>
                      </a:r>
                      <a:r>
                        <a:rPr lang="ja-JP" sz="900" kern="100" dirty="0" smtClean="0">
                          <a:effectLst/>
                          <a:latin typeface="+mn-ea"/>
                          <a:ea typeface="+mn-ea"/>
                        </a:rPr>
                        <a:t>階</a:t>
                      </a:r>
                      <a:r>
                        <a:rPr lang="ja-JP" sz="900" kern="100" dirty="0">
                          <a:effectLst/>
                          <a:latin typeface="+mn-ea"/>
                          <a:ea typeface="+mn-ea"/>
                        </a:rPr>
                        <a:t>・地下３階</a:t>
                      </a:r>
                    </a:p>
                    <a:p>
                      <a:pPr algn="just">
                        <a:spcAft>
                          <a:spcPts val="0"/>
                        </a:spcAft>
                      </a:pPr>
                      <a:r>
                        <a:rPr lang="ja-JP" sz="900" kern="100" dirty="0">
                          <a:effectLst/>
                          <a:latin typeface="+mn-ea"/>
                          <a:ea typeface="+mn-ea"/>
                        </a:rPr>
                        <a:t>延床面積</a:t>
                      </a:r>
                      <a:r>
                        <a:rPr lang="ja-JP" sz="900" kern="100" dirty="0" smtClean="0">
                          <a:effectLst/>
                          <a:latin typeface="+mn-ea"/>
                          <a:ea typeface="+mn-ea"/>
                        </a:rPr>
                        <a:t>：</a:t>
                      </a:r>
                      <a:r>
                        <a:rPr lang="ja-JP" altLang="en-US" sz="900" kern="100" dirty="0" smtClean="0">
                          <a:effectLst/>
                          <a:latin typeface="+mn-ea"/>
                          <a:ea typeface="+mn-ea"/>
                        </a:rPr>
                        <a:t>１４９，３００</a:t>
                      </a:r>
                      <a:r>
                        <a:rPr lang="ja-JP" sz="900" kern="100" dirty="0" smtClean="0">
                          <a:effectLst/>
                          <a:latin typeface="+mn-ea"/>
                          <a:ea typeface="+mn-ea"/>
                        </a:rPr>
                        <a:t>㎡</a:t>
                      </a:r>
                      <a:endParaRPr lang="ja-JP" sz="900" kern="100" dirty="0">
                        <a:effectLst/>
                        <a:latin typeface="+mn-ea"/>
                        <a:ea typeface="+mn-ea"/>
                      </a:endParaRPr>
                    </a:p>
                    <a:p>
                      <a:pPr algn="just">
                        <a:spcAft>
                          <a:spcPts val="0"/>
                        </a:spcAft>
                      </a:pPr>
                      <a:r>
                        <a:rPr lang="ja-JP" sz="900" kern="100" dirty="0">
                          <a:effectLst/>
                          <a:latin typeface="+mn-ea"/>
                          <a:ea typeface="+mn-ea"/>
                        </a:rPr>
                        <a:t>耐震性能：建築時</a:t>
                      </a:r>
                      <a:r>
                        <a:rPr lang="en-US" sz="900" kern="100" dirty="0">
                          <a:effectLst/>
                          <a:latin typeface="+mn-ea"/>
                          <a:ea typeface="+mn-ea"/>
                        </a:rPr>
                        <a:t>Is</a:t>
                      </a:r>
                      <a:r>
                        <a:rPr lang="ja-JP" sz="900" kern="100" dirty="0" smtClean="0">
                          <a:effectLst/>
                          <a:latin typeface="+mn-ea"/>
                          <a:ea typeface="+mn-ea"/>
                        </a:rPr>
                        <a:t>値</a:t>
                      </a:r>
                      <a:r>
                        <a:rPr lang="ja-JP" altLang="en-US" sz="900" kern="100" dirty="0" smtClean="0">
                          <a:effectLst/>
                          <a:latin typeface="+mn-ea"/>
                          <a:ea typeface="+mn-ea"/>
                        </a:rPr>
                        <a:t>０．９</a:t>
                      </a:r>
                      <a:r>
                        <a:rPr lang="ja-JP" sz="900" kern="100" dirty="0" smtClean="0">
                          <a:effectLst/>
                          <a:latin typeface="+mn-ea"/>
                          <a:ea typeface="+mn-ea"/>
                        </a:rPr>
                        <a:t>相当</a:t>
                      </a:r>
                      <a:endParaRPr lang="ja-JP" sz="900" kern="100" dirty="0">
                        <a:effectLst/>
                        <a:latin typeface="+mn-ea"/>
                        <a:ea typeface="+mn-ea"/>
                        <a:cs typeface="Times New Roman"/>
                      </a:endParaRPr>
                    </a:p>
                  </a:txBody>
                  <a:tcPr marL="19439" marR="19439" marT="24555" marB="24555" anchor="ctr"/>
                </a:tc>
                <a:tc>
                  <a:txBody>
                    <a:bodyPr/>
                    <a:lstStyle/>
                    <a:p>
                      <a:pPr algn="r">
                        <a:spcAft>
                          <a:spcPts val="0"/>
                        </a:spcAft>
                      </a:pPr>
                      <a:r>
                        <a:rPr lang="ja-JP" altLang="en-US" sz="900" kern="100" dirty="0" smtClean="0">
                          <a:effectLst/>
                          <a:latin typeface="+mn-ea"/>
                          <a:ea typeface="+mn-ea"/>
                        </a:rPr>
                        <a:t>３４，９４０</a:t>
                      </a:r>
                      <a:r>
                        <a:rPr lang="ja-JP" sz="900" kern="100" dirty="0" smtClean="0">
                          <a:effectLst/>
                          <a:latin typeface="+mn-ea"/>
                          <a:ea typeface="+mn-ea"/>
                        </a:rPr>
                        <a:t>㎡</a:t>
                      </a:r>
                      <a:endParaRPr lang="ja-JP" sz="900" kern="100" dirty="0">
                        <a:effectLst/>
                        <a:latin typeface="+mn-ea"/>
                        <a:ea typeface="+mn-ea"/>
                        <a:cs typeface="Times New Roman"/>
                      </a:endParaRPr>
                    </a:p>
                  </a:txBody>
                  <a:tcPr marL="49110" marR="49110" marT="24555" marB="24555" anchor="ctr"/>
                </a:tc>
                <a:tc>
                  <a:txBody>
                    <a:bodyPr/>
                    <a:lstStyle/>
                    <a:p>
                      <a:r>
                        <a:rPr lang="ja-JP" sz="900" kern="100" dirty="0">
                          <a:effectLst/>
                          <a:latin typeface="+mn-ea"/>
                          <a:ea typeface="+mn-ea"/>
                        </a:rPr>
                        <a:t>総務部（統計課）、財務部（税務局、財産活用課）</a:t>
                      </a:r>
                      <a:r>
                        <a:rPr lang="ja-JP" sz="900" kern="100" dirty="0" smtClean="0">
                          <a:effectLst/>
                          <a:latin typeface="+mn-ea"/>
                          <a:ea typeface="+mn-ea"/>
                        </a:rPr>
                        <a:t>、</a:t>
                      </a:r>
                      <a:endParaRPr lang="en-US" altLang="ja-JP" sz="900" kern="100" dirty="0" smtClean="0">
                        <a:effectLst/>
                        <a:latin typeface="+mn-ea"/>
                        <a:ea typeface="+mn-ea"/>
                      </a:endParaRPr>
                    </a:p>
                    <a:p>
                      <a:r>
                        <a:rPr lang="ja-JP" sz="900" kern="100" dirty="0" smtClean="0">
                          <a:effectLst/>
                          <a:latin typeface="+mn-ea"/>
                          <a:ea typeface="+mn-ea"/>
                        </a:rPr>
                        <a:t>府民</a:t>
                      </a:r>
                      <a:r>
                        <a:rPr lang="ja-JP" sz="900" kern="100" dirty="0">
                          <a:effectLst/>
                          <a:latin typeface="+mn-ea"/>
                          <a:ea typeface="+mn-ea"/>
                        </a:rPr>
                        <a:t>文化部（府政</a:t>
                      </a:r>
                      <a:r>
                        <a:rPr lang="ja-JP" sz="900" kern="100" dirty="0" smtClean="0">
                          <a:effectLst/>
                          <a:latin typeface="+mn-ea"/>
                          <a:ea typeface="+mn-ea"/>
                        </a:rPr>
                        <a:t>情報室</a:t>
                      </a:r>
                      <a:r>
                        <a:rPr lang="ja-JP" altLang="en-US" sz="900" kern="100" dirty="0" smtClean="0">
                          <a:effectLst/>
                          <a:latin typeface="+mn-ea"/>
                          <a:ea typeface="+mn-ea"/>
                        </a:rPr>
                        <a:t>、男女参画・府民協働課</a:t>
                      </a:r>
                      <a:r>
                        <a:rPr lang="ja-JP" sz="900" kern="100" dirty="0" smtClean="0">
                          <a:effectLst/>
                          <a:latin typeface="+mn-ea"/>
                          <a:ea typeface="+mn-ea"/>
                        </a:rPr>
                        <a:t>を</a:t>
                      </a:r>
                      <a:r>
                        <a:rPr lang="ja-JP" sz="900" kern="100" dirty="0">
                          <a:effectLst/>
                          <a:latin typeface="+mn-ea"/>
                          <a:ea typeface="+mn-ea"/>
                        </a:rPr>
                        <a:t>除く）</a:t>
                      </a:r>
                      <a:r>
                        <a:rPr lang="ja-JP" sz="900" kern="100" dirty="0" smtClean="0">
                          <a:effectLst/>
                          <a:latin typeface="+mn-ea"/>
                          <a:ea typeface="+mn-ea"/>
                        </a:rPr>
                        <a:t>、</a:t>
                      </a:r>
                      <a:endParaRPr lang="en-US" altLang="ja-JP" sz="900" kern="100" dirty="0" smtClean="0">
                        <a:effectLst/>
                        <a:latin typeface="+mn-ea"/>
                        <a:ea typeface="+mn-ea"/>
                      </a:endParaRPr>
                    </a:p>
                    <a:p>
                      <a:r>
                        <a:rPr lang="ja-JP" sz="900" kern="100" dirty="0" smtClean="0">
                          <a:effectLst/>
                          <a:latin typeface="+mn-ea"/>
                          <a:ea typeface="+mn-ea"/>
                        </a:rPr>
                        <a:t>商工労働部</a:t>
                      </a:r>
                      <a:r>
                        <a:rPr lang="ja-JP" altLang="en-US" sz="900" kern="100" dirty="0" smtClean="0">
                          <a:effectLst/>
                          <a:latin typeface="+mn-ea"/>
                          <a:ea typeface="+mn-ea"/>
                        </a:rPr>
                        <a:t>（ﾗｲﾌｻｲｴﾝｽ</a:t>
                      </a:r>
                      <a:r>
                        <a:rPr lang="ja-JP" altLang="en-US" sz="900" dirty="0" smtClean="0">
                          <a:latin typeface="ＭＳ ゴシック" panose="020B0609070205080204" pitchFamily="49" charset="-128"/>
                          <a:ea typeface="ＭＳ ゴシック" panose="020B0609070205080204" pitchFamily="49" charset="-128"/>
                        </a:rPr>
                        <a:t>産業課</a:t>
                      </a:r>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ものづくり支援課</a:t>
                      </a:r>
                      <a:r>
                        <a:rPr lang="en-US" altLang="ja-JP" sz="900" dirty="0" smtClean="0">
                          <a:latin typeface="ＭＳ ゴシック" panose="020B0609070205080204" pitchFamily="49" charset="-128"/>
                          <a:ea typeface="ＭＳ ゴシック" panose="020B0609070205080204" pitchFamily="49" charset="-128"/>
                        </a:rPr>
                        <a:t>､</a:t>
                      </a:r>
                      <a:r>
                        <a:rPr kumimoji="1" lang="ja-JP" altLang="en-US" sz="900" dirty="0" smtClean="0">
                          <a:latin typeface="ＭＳ ゴシック" panose="020B0609070205080204" pitchFamily="49" charset="-128"/>
                          <a:ea typeface="ＭＳ ゴシック" panose="020B0609070205080204" pitchFamily="49" charset="-128"/>
                        </a:rPr>
                        <a:t>就業促進課を除く</a:t>
                      </a:r>
                      <a:r>
                        <a:rPr kumimoji="1" lang="en-US" altLang="ja-JP" sz="900" dirty="0" smtClean="0">
                          <a:latin typeface="ＭＳ ゴシック" panose="020B0609070205080204" pitchFamily="49" charset="-128"/>
                          <a:ea typeface="ＭＳ ゴシック" panose="020B0609070205080204" pitchFamily="49" charset="-128"/>
                        </a:rPr>
                        <a:t>)､</a:t>
                      </a:r>
                      <a:endParaRPr lang="en-US" altLang="ja-JP" sz="900" kern="100" dirty="0" smtClean="0">
                        <a:effectLst/>
                        <a:latin typeface="+mn-ea"/>
                        <a:ea typeface="+mn-ea"/>
                      </a:endParaRPr>
                    </a:p>
                    <a:p>
                      <a:r>
                        <a:rPr lang="ja-JP" sz="900" kern="100" dirty="0" smtClean="0">
                          <a:effectLst/>
                          <a:latin typeface="+mn-ea"/>
                          <a:ea typeface="+mn-ea"/>
                        </a:rPr>
                        <a:t>環境</a:t>
                      </a:r>
                      <a:r>
                        <a:rPr lang="ja-JP" sz="900" kern="100" dirty="0">
                          <a:effectLst/>
                          <a:latin typeface="+mn-ea"/>
                          <a:ea typeface="+mn-ea"/>
                        </a:rPr>
                        <a:t>農林水産部、住宅まちづくり</a:t>
                      </a:r>
                      <a:r>
                        <a:rPr lang="ja-JP" sz="900" kern="100" dirty="0" smtClean="0">
                          <a:effectLst/>
                          <a:latin typeface="+mn-ea"/>
                          <a:ea typeface="+mn-ea"/>
                        </a:rPr>
                        <a:t>部</a:t>
                      </a:r>
                      <a:r>
                        <a:rPr lang="ja-JP" altLang="en-US" sz="900" kern="100" dirty="0" smtClean="0">
                          <a:effectLst/>
                          <a:latin typeface="+mn-ea"/>
                          <a:ea typeface="+mn-ea"/>
                        </a:rPr>
                        <a:t>（タウン推進局を除く）</a:t>
                      </a:r>
                      <a:r>
                        <a:rPr lang="ja-JP" sz="900" kern="100" dirty="0" smtClean="0">
                          <a:effectLst/>
                          <a:latin typeface="+mn-ea"/>
                          <a:ea typeface="+mn-ea"/>
                        </a:rPr>
                        <a:t>、</a:t>
                      </a:r>
                      <a:endParaRPr lang="en-US" altLang="ja-JP" sz="900" kern="100" dirty="0" smtClean="0">
                        <a:effectLst/>
                        <a:latin typeface="+mn-ea"/>
                        <a:ea typeface="+mn-ea"/>
                      </a:endParaRPr>
                    </a:p>
                    <a:p>
                      <a:r>
                        <a:rPr lang="ja-JP" sz="900" kern="100" dirty="0" smtClean="0">
                          <a:effectLst/>
                          <a:latin typeface="+mn-ea"/>
                          <a:ea typeface="+mn-ea"/>
                        </a:rPr>
                        <a:t>教育</a:t>
                      </a:r>
                      <a:r>
                        <a:rPr lang="ja-JP" altLang="en-US" sz="900" kern="100" dirty="0" smtClean="0">
                          <a:effectLst/>
                          <a:latin typeface="+mn-ea"/>
                          <a:ea typeface="+mn-ea"/>
                        </a:rPr>
                        <a:t>庁</a:t>
                      </a:r>
                      <a:r>
                        <a:rPr lang="ja-JP" sz="900" kern="100" dirty="0" smtClean="0">
                          <a:effectLst/>
                          <a:latin typeface="+mn-ea"/>
                          <a:ea typeface="+mn-ea"/>
                        </a:rPr>
                        <a:t>（文化</a:t>
                      </a:r>
                      <a:r>
                        <a:rPr lang="ja-JP" sz="900" kern="100" dirty="0">
                          <a:effectLst/>
                          <a:latin typeface="+mn-ea"/>
                          <a:ea typeface="+mn-ea"/>
                        </a:rPr>
                        <a:t>財保護課）</a:t>
                      </a:r>
                      <a:r>
                        <a:rPr lang="ja-JP" sz="900" kern="100" dirty="0" smtClean="0">
                          <a:effectLst/>
                          <a:latin typeface="+mn-ea"/>
                          <a:ea typeface="+mn-ea"/>
                        </a:rPr>
                        <a:t>、人事</a:t>
                      </a:r>
                      <a:r>
                        <a:rPr lang="ja-JP" sz="900" kern="100" dirty="0">
                          <a:effectLst/>
                          <a:latin typeface="+mn-ea"/>
                          <a:ea typeface="+mn-ea"/>
                        </a:rPr>
                        <a:t>委員会事務局</a:t>
                      </a:r>
                      <a:r>
                        <a:rPr lang="ja-JP" sz="900" kern="100" dirty="0" smtClean="0">
                          <a:effectLst/>
                          <a:latin typeface="+mn-ea"/>
                          <a:ea typeface="+mn-ea"/>
                        </a:rPr>
                        <a:t>、収用</a:t>
                      </a:r>
                      <a:r>
                        <a:rPr lang="ja-JP" sz="900" kern="100" dirty="0">
                          <a:effectLst/>
                          <a:latin typeface="+mn-ea"/>
                          <a:ea typeface="+mn-ea"/>
                        </a:rPr>
                        <a:t>委員会事務局</a:t>
                      </a:r>
                      <a:r>
                        <a:rPr lang="ja-JP" sz="900" kern="100" dirty="0" smtClean="0">
                          <a:effectLst/>
                          <a:latin typeface="+mn-ea"/>
                          <a:ea typeface="+mn-ea"/>
                        </a:rPr>
                        <a:t>、</a:t>
                      </a:r>
                      <a:endParaRPr lang="en-US" altLang="ja-JP" sz="900" kern="100" dirty="0" smtClean="0">
                        <a:effectLst/>
                        <a:latin typeface="+mn-ea"/>
                        <a:ea typeface="+mn-ea"/>
                      </a:endParaRPr>
                    </a:p>
                    <a:p>
                      <a:r>
                        <a:rPr lang="ja-JP" sz="900" kern="100" dirty="0" smtClean="0">
                          <a:effectLst/>
                          <a:latin typeface="+mn-ea"/>
                          <a:ea typeface="+mn-ea"/>
                        </a:rPr>
                        <a:t>海区</a:t>
                      </a:r>
                      <a:r>
                        <a:rPr lang="ja-JP" sz="900" kern="100" dirty="0">
                          <a:effectLst/>
                          <a:latin typeface="+mn-ea"/>
                          <a:ea typeface="+mn-ea"/>
                        </a:rPr>
                        <a:t>漁業調整委員会事務局</a:t>
                      </a:r>
                    </a:p>
                    <a:p>
                      <a:pPr algn="just">
                        <a:spcAft>
                          <a:spcPts val="0"/>
                        </a:spcAft>
                      </a:pPr>
                      <a:r>
                        <a:rPr lang="ja-JP" sz="900" kern="100" dirty="0">
                          <a:effectLst/>
                          <a:latin typeface="+mn-ea"/>
                          <a:ea typeface="+mn-ea"/>
                        </a:rPr>
                        <a:t>〔※食堂等庁舎</a:t>
                      </a:r>
                      <a:r>
                        <a:rPr lang="ja-JP" sz="900" kern="100" dirty="0" smtClean="0">
                          <a:effectLst/>
                          <a:latin typeface="+mn-ea"/>
                          <a:ea typeface="+mn-ea"/>
                        </a:rPr>
                        <a:t>関連</a:t>
                      </a:r>
                      <a:r>
                        <a:rPr lang="ja-JP" altLang="en-US" sz="900" kern="100" dirty="0" smtClean="0">
                          <a:effectLst/>
                          <a:latin typeface="+mn-ea"/>
                          <a:ea typeface="+mn-ea"/>
                        </a:rPr>
                        <a:t>１，１００</a:t>
                      </a:r>
                      <a:r>
                        <a:rPr lang="ja-JP" sz="900" kern="100" dirty="0" smtClean="0">
                          <a:effectLst/>
                          <a:latin typeface="+mn-ea"/>
                          <a:ea typeface="+mn-ea"/>
                        </a:rPr>
                        <a:t>㎡</a:t>
                      </a:r>
                      <a:r>
                        <a:rPr lang="ja-JP" sz="900" kern="100" dirty="0">
                          <a:effectLst/>
                          <a:latin typeface="+mn-ea"/>
                          <a:ea typeface="+mn-ea"/>
                        </a:rPr>
                        <a:t>含む〕</a:t>
                      </a:r>
                      <a:endParaRPr lang="ja-JP" sz="900" kern="100" dirty="0">
                        <a:effectLst/>
                        <a:latin typeface="+mn-ea"/>
                        <a:ea typeface="+mn-ea"/>
                        <a:cs typeface="Times New Roman"/>
                      </a:endParaRPr>
                    </a:p>
                  </a:txBody>
                  <a:tcPr marL="19439" marR="19439" marT="19439" marB="19439" anchor="ctr"/>
                </a:tc>
              </a:tr>
              <a:tr h="140259">
                <a:tc>
                  <a:txBody>
                    <a:bodyPr/>
                    <a:lstStyle/>
                    <a:p>
                      <a:endParaRPr lang="ja-JP" sz="900" kern="100">
                        <a:effectLst/>
                        <a:latin typeface="+mn-ea"/>
                        <a:ea typeface="+mn-ea"/>
                      </a:endParaRPr>
                    </a:p>
                  </a:txBody>
                  <a:tcPr marL="49110" marR="49110" marT="24555" marB="24555" anchor="ctr"/>
                </a:tc>
                <a:tc>
                  <a:txBody>
                    <a:bodyPr/>
                    <a:lstStyle/>
                    <a:p>
                      <a:endParaRPr lang="ja-JP" sz="900" kern="100">
                        <a:effectLst/>
                        <a:latin typeface="+mn-ea"/>
                        <a:ea typeface="+mn-ea"/>
                      </a:endParaRPr>
                    </a:p>
                  </a:txBody>
                  <a:tcPr marL="19439" marR="19439" marT="24555" marB="24555" anchor="ctr"/>
                </a:tc>
                <a:tc>
                  <a:txBody>
                    <a:bodyPr/>
                    <a:lstStyle/>
                    <a:p>
                      <a:pPr algn="r"/>
                      <a:endParaRPr lang="ja-JP" sz="900" kern="100" dirty="0">
                        <a:effectLst/>
                        <a:latin typeface="+mn-ea"/>
                        <a:ea typeface="+mn-ea"/>
                      </a:endParaRPr>
                    </a:p>
                  </a:txBody>
                  <a:tcPr marL="49110" marR="49110" marT="24555" marB="24555" anchor="ctr"/>
                </a:tc>
                <a:tc>
                  <a:txBody>
                    <a:bodyPr/>
                    <a:lstStyle/>
                    <a:p>
                      <a:endParaRPr lang="ja-JP" sz="900" kern="100" dirty="0">
                        <a:effectLst/>
                        <a:latin typeface="+mn-ea"/>
                        <a:ea typeface="+mn-ea"/>
                      </a:endParaRPr>
                    </a:p>
                  </a:txBody>
                  <a:tcPr marL="19439" marR="19439" marT="19439" marB="19439" anchor="ctr"/>
                </a:tc>
              </a:tr>
              <a:tr h="152828">
                <a:tc>
                  <a:txBody>
                    <a:bodyPr/>
                    <a:lstStyle/>
                    <a:p>
                      <a:pPr algn="just">
                        <a:spcAft>
                          <a:spcPts val="0"/>
                        </a:spcAft>
                      </a:pPr>
                      <a:r>
                        <a:rPr lang="ja-JP" sz="900" kern="100">
                          <a:effectLst/>
                          <a:latin typeface="+mn-ea"/>
                          <a:ea typeface="+mn-ea"/>
                        </a:rPr>
                        <a:t>合　　計</a:t>
                      </a:r>
                      <a:endParaRPr lang="ja-JP" sz="900" kern="100">
                        <a:effectLst/>
                        <a:latin typeface="+mn-ea"/>
                        <a:ea typeface="+mn-ea"/>
                        <a:cs typeface="Times New Roman"/>
                      </a:endParaRPr>
                    </a:p>
                  </a:txBody>
                  <a:tcPr marL="49110" marR="49110" marT="24555" marB="24555" anchor="ctr"/>
                </a:tc>
                <a:tc>
                  <a:txBody>
                    <a:bodyPr/>
                    <a:lstStyle/>
                    <a:p>
                      <a:endParaRPr lang="ja-JP" sz="900" kern="100">
                        <a:effectLst/>
                        <a:latin typeface="+mn-ea"/>
                        <a:ea typeface="+mn-ea"/>
                      </a:endParaRPr>
                    </a:p>
                  </a:txBody>
                  <a:tcPr marL="19439" marR="19439" marT="24555" marB="24555" anchor="ctr"/>
                </a:tc>
                <a:tc>
                  <a:txBody>
                    <a:bodyPr/>
                    <a:lstStyle/>
                    <a:p>
                      <a:pPr algn="r">
                        <a:spcAft>
                          <a:spcPts val="0"/>
                        </a:spcAft>
                      </a:pPr>
                      <a:r>
                        <a:rPr lang="ja-JP" altLang="en-US" sz="900" kern="100" dirty="0" smtClean="0">
                          <a:effectLst/>
                          <a:latin typeface="+mn-ea"/>
                          <a:ea typeface="+mn-ea"/>
                        </a:rPr>
                        <a:t>７</a:t>
                      </a:r>
                      <a:r>
                        <a:rPr lang="ja-JP" sz="900" kern="100" dirty="0" smtClean="0">
                          <a:effectLst/>
                          <a:latin typeface="+mn-ea"/>
                          <a:ea typeface="+mn-ea"/>
                        </a:rPr>
                        <a:t>３</a:t>
                      </a:r>
                      <a:r>
                        <a:rPr lang="ja-JP" altLang="en-US" sz="900" kern="100" dirty="0" smtClean="0">
                          <a:effectLst/>
                          <a:latin typeface="+mn-ea"/>
                          <a:ea typeface="+mn-ea"/>
                        </a:rPr>
                        <a:t>，３</a:t>
                      </a:r>
                      <a:r>
                        <a:rPr lang="ja-JP" sz="900" kern="100" dirty="0" smtClean="0">
                          <a:effectLst/>
                          <a:latin typeface="+mn-ea"/>
                          <a:ea typeface="+mn-ea"/>
                        </a:rPr>
                        <a:t>４</a:t>
                      </a:r>
                      <a:r>
                        <a:rPr lang="ja-JP" altLang="en-US" sz="900" kern="100" dirty="0" smtClean="0">
                          <a:effectLst/>
                          <a:latin typeface="+mn-ea"/>
                          <a:ea typeface="+mn-ea"/>
                        </a:rPr>
                        <a:t>０</a:t>
                      </a:r>
                      <a:r>
                        <a:rPr lang="ja-JP" sz="900" kern="100" dirty="0" smtClean="0">
                          <a:effectLst/>
                          <a:latin typeface="+mn-ea"/>
                          <a:ea typeface="+mn-ea"/>
                        </a:rPr>
                        <a:t>㎡</a:t>
                      </a:r>
                      <a:endParaRPr lang="ja-JP" sz="900" kern="100" dirty="0">
                        <a:effectLst/>
                        <a:latin typeface="+mn-ea"/>
                        <a:ea typeface="+mn-ea"/>
                        <a:cs typeface="Times New Roman"/>
                      </a:endParaRPr>
                    </a:p>
                  </a:txBody>
                  <a:tcPr marL="49110" marR="49110" marT="24555" marB="24555" anchor="ctr"/>
                </a:tc>
                <a:tc>
                  <a:txBody>
                    <a:bodyPr/>
                    <a:lstStyle/>
                    <a:p>
                      <a:endParaRPr lang="ja-JP" sz="900" kern="100" dirty="0">
                        <a:effectLst/>
                        <a:latin typeface="+mn-ea"/>
                        <a:ea typeface="+mn-ea"/>
                      </a:endParaRPr>
                    </a:p>
                  </a:txBody>
                  <a:tcPr marL="19439" marR="19439" marT="19439" marB="19439" anchor="ctr"/>
                </a:tc>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90" y="1528027"/>
            <a:ext cx="829896" cy="62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38" y="2420888"/>
            <a:ext cx="846848" cy="63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38" y="3285224"/>
            <a:ext cx="833438" cy="62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805" y="5007403"/>
            <a:ext cx="561156" cy="80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869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472" y="83490"/>
            <a:ext cx="8555000" cy="472813"/>
          </a:xfrm>
          <a:prstGeom prst="rect">
            <a:avLst/>
          </a:prstGeom>
          <a:solidFill>
            <a:schemeClr val="tx2"/>
          </a:solidFill>
          <a:ln w="25400">
            <a:solidFill>
              <a:schemeClr val="tx1"/>
            </a:solidFill>
          </a:ln>
        </p:spPr>
        <p:txBody>
          <a:bodyPr wrap="square" tIns="36000" bIns="36000" rtlCol="0" anchor="ctr" anchorCtr="0">
            <a:spAutoFit/>
          </a:bodyPr>
          <a:lstStyle/>
          <a:p>
            <a:r>
              <a:rPr lang="ja-JP" altLang="en-US" sz="2600" b="1" dirty="0" smtClean="0">
                <a:solidFill>
                  <a:prstClr val="white"/>
                </a:solidFill>
                <a:latin typeface="+mj-ea"/>
                <a:ea typeface="+mj-ea"/>
              </a:rPr>
              <a:t>参考２．</a:t>
            </a:r>
            <a:r>
              <a:rPr lang="ja-JP" altLang="en-US" sz="2600" b="1" dirty="0">
                <a:solidFill>
                  <a:prstClr val="white"/>
                </a:solidFill>
                <a:latin typeface="+mj-ea"/>
                <a:ea typeface="+mj-ea"/>
              </a:rPr>
              <a:t>　</a:t>
            </a:r>
            <a:r>
              <a:rPr lang="ja-JP" altLang="en-US" sz="2600" b="1" dirty="0" smtClean="0">
                <a:solidFill>
                  <a:prstClr val="white"/>
                </a:solidFill>
                <a:latin typeface="+mj-ea"/>
                <a:ea typeface="+mj-ea"/>
              </a:rPr>
              <a:t>庁舎整備に関するこれまでの経過</a:t>
            </a:r>
            <a:endParaRPr kumimoji="1" lang="ja-JP" altLang="en-US" sz="2600" b="1" dirty="0">
              <a:solidFill>
                <a:schemeClr val="bg1"/>
              </a:solidFill>
              <a:latin typeface="+mj-ea"/>
              <a:ea typeface="+mj-ea"/>
            </a:endParaRPr>
          </a:p>
        </p:txBody>
      </p:sp>
      <p:sp>
        <p:nvSpPr>
          <p:cNvPr id="5" name="テキスト ボックス 4"/>
          <p:cNvSpPr txBox="1"/>
          <p:nvPr/>
        </p:nvSpPr>
        <p:spPr>
          <a:xfrm>
            <a:off x="8748464" y="6569968"/>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en-US" altLang="ja-JP" sz="800" dirty="0" smtClean="0">
                <a:latin typeface="ＭＳ ゴシック" panose="020B0609070205080204" pitchFamily="49" charset="-128"/>
                <a:ea typeface="ＭＳ ゴシック" panose="020B0609070205080204" pitchFamily="49" charset="-128"/>
              </a:rPr>
              <a:t>14</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010806055"/>
              </p:ext>
            </p:extLst>
          </p:nvPr>
        </p:nvGraphicFramePr>
        <p:xfrm>
          <a:off x="265472" y="692430"/>
          <a:ext cx="8555000" cy="6049320"/>
        </p:xfrm>
        <a:graphic>
          <a:graphicData uri="http://schemas.openxmlformats.org/drawingml/2006/table">
            <a:tbl>
              <a:tblPr bandRow="1">
                <a:tableStyleId>{5C22544A-7EE6-4342-B048-85BDC9FD1C3A}</a:tableStyleId>
              </a:tblPr>
              <a:tblGrid>
                <a:gridCol w="1109601"/>
                <a:gridCol w="7445399"/>
              </a:tblGrid>
              <a:tr h="144016">
                <a:tc>
                  <a:txBody>
                    <a:bodyPr/>
                    <a:lstStyle/>
                    <a:p>
                      <a:pPr algn="r"/>
                      <a:r>
                        <a:rPr kumimoji="1" lang="ja-JP" altLang="en-US" sz="1050" dirty="0" smtClean="0">
                          <a:latin typeface="+mn-ea"/>
                          <a:ea typeface="+mn-ea"/>
                        </a:rPr>
                        <a:t>平成元年１０月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大阪府庁舎・周辺整備基本計画</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r>
              <a:tr h="128020">
                <a:tc>
                  <a:txBody>
                    <a:bodyPr/>
                    <a:lstStyle/>
                    <a:p>
                      <a:pPr algn="r"/>
                      <a:r>
                        <a:rPr kumimoji="1" lang="ja-JP" altLang="en-US" sz="1050" dirty="0" smtClean="0">
                          <a:latin typeface="+mn-ea"/>
                          <a:ea typeface="+mn-ea"/>
                        </a:rPr>
                        <a:t>８年　８月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行政棟・議会棟の着工凍結。新別館</a:t>
                      </a:r>
                      <a:r>
                        <a:rPr kumimoji="1" lang="en-US" altLang="ja-JP" sz="1050" dirty="0" smtClean="0">
                          <a:latin typeface="+mn-ea"/>
                          <a:ea typeface="+mn-ea"/>
                        </a:rPr>
                        <a:t>(</a:t>
                      </a:r>
                      <a:r>
                        <a:rPr kumimoji="1" lang="ja-JP" altLang="en-US" sz="1050" dirty="0" smtClean="0">
                          <a:latin typeface="+mn-ea"/>
                          <a:ea typeface="+mn-ea"/>
                        </a:rPr>
                        <a:t>平成</a:t>
                      </a:r>
                      <a:r>
                        <a:rPr kumimoji="1" lang="en-US" altLang="ja-JP" sz="1050" dirty="0" smtClean="0">
                          <a:latin typeface="+mn-ea"/>
                          <a:ea typeface="+mn-ea"/>
                        </a:rPr>
                        <a:t>9</a:t>
                      </a:r>
                      <a:r>
                        <a:rPr kumimoji="1" lang="ja-JP" altLang="en-US" sz="1050" dirty="0" smtClean="0">
                          <a:latin typeface="+mn-ea"/>
                          <a:ea typeface="+mn-ea"/>
                        </a:rPr>
                        <a:t>完成）、警察本部棟（平成</a:t>
                      </a:r>
                      <a:r>
                        <a:rPr kumimoji="1" lang="en-US" altLang="ja-JP" sz="1050" dirty="0" smtClean="0">
                          <a:latin typeface="+mn-ea"/>
                          <a:ea typeface="+mn-ea"/>
                        </a:rPr>
                        <a:t>19</a:t>
                      </a:r>
                      <a:r>
                        <a:rPr kumimoji="1" lang="ja-JP" altLang="en-US" sz="1050" dirty="0" smtClean="0">
                          <a:latin typeface="+mn-ea"/>
                          <a:ea typeface="+mn-ea"/>
                        </a:rPr>
                        <a:t>完成）は建設。</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112024">
                <a:tc>
                  <a:txBody>
                    <a:bodyPr/>
                    <a:lstStyle/>
                    <a:p>
                      <a:pPr algn="r"/>
                      <a:r>
                        <a:rPr kumimoji="1" lang="ja-JP" altLang="en-US" sz="1050" dirty="0" smtClean="0">
                          <a:latin typeface="+mn-ea"/>
                          <a:ea typeface="+mn-ea"/>
                        </a:rPr>
                        <a:t>１８年　１月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本館の耐震診断結果公表。「大規模地震により倒壊又は崩壊する危険性が高い」</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0">
                <a:tc>
                  <a:txBody>
                    <a:bodyPr/>
                    <a:lstStyle/>
                    <a:p>
                      <a:pPr algn="r"/>
                      <a:r>
                        <a:rPr kumimoji="1" lang="ja-JP" altLang="en-US" sz="1050" dirty="0" smtClean="0">
                          <a:latin typeface="+mn-ea"/>
                          <a:ea typeface="+mn-ea"/>
                        </a:rPr>
                        <a:t>１９年１０月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本館耐震改修設計予算可決。</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0">
                <a:tc>
                  <a:txBody>
                    <a:bodyPr/>
                    <a:lstStyle/>
                    <a:p>
                      <a:pPr algn="r"/>
                      <a:r>
                        <a:rPr kumimoji="1" lang="ja-JP" altLang="en-US" sz="1050" dirty="0" smtClean="0">
                          <a:latin typeface="+mn-ea"/>
                          <a:ea typeface="+mn-ea"/>
                        </a:rPr>
                        <a:t>２０年　９月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庁舎周辺エリア全体構想（素案）公表。庁舎の在り方について「耐震補強」「建替え」「ＷＴＣ移転」の３案提示。　</a:t>
                      </a:r>
                      <a:endParaRPr kumimoji="1" lang="ja-JP" altLang="en-US" sz="1050" b="1"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129572">
                <a:tc>
                  <a:txBody>
                    <a:bodyPr/>
                    <a:lstStyle/>
                    <a:p>
                      <a:pPr algn="r"/>
                      <a:r>
                        <a:rPr kumimoji="1" lang="ja-JP" altLang="en-US" sz="1050" dirty="0" smtClean="0">
                          <a:latin typeface="+mn-ea"/>
                          <a:ea typeface="+mn-ea"/>
                        </a:rPr>
                        <a:t>２１年　２月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庁舎移転構想（案）公表。２月議会に庁舎位置条例案、</a:t>
                      </a:r>
                      <a:r>
                        <a:rPr kumimoji="1" lang="en-US" altLang="ja-JP" sz="1050" dirty="0" smtClean="0">
                          <a:latin typeface="+mn-ea"/>
                          <a:ea typeface="+mn-ea"/>
                        </a:rPr>
                        <a:t>WTC</a:t>
                      </a:r>
                      <a:r>
                        <a:rPr kumimoji="1" lang="ja-JP" altLang="en-US" sz="1050" dirty="0" smtClean="0">
                          <a:latin typeface="+mn-ea"/>
                          <a:ea typeface="+mn-ea"/>
                        </a:rPr>
                        <a:t>ビル購入予算案提出。</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tr>
              <a:tr h="113576">
                <a:tc>
                  <a:txBody>
                    <a:bodyPr/>
                    <a:lstStyle/>
                    <a:p>
                      <a:pPr algn="r"/>
                      <a:r>
                        <a:rPr kumimoji="1" lang="ja-JP" altLang="en-US" sz="1050" dirty="0" smtClean="0">
                          <a:latin typeface="+mn-ea"/>
                          <a:ea typeface="+mn-ea"/>
                        </a:rPr>
                        <a:t>３月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２月定例府議会採決。府庁の位置を定める条例案否決、ＷＴＣビル購入予算案否決。</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97580">
                <a:tc>
                  <a:txBody>
                    <a:bodyPr/>
                    <a:lstStyle/>
                    <a:p>
                      <a:pPr algn="r"/>
                      <a:r>
                        <a:rPr kumimoji="1" lang="ja-JP" altLang="en-US" sz="1050" dirty="0" smtClean="0">
                          <a:latin typeface="+mn-ea"/>
                          <a:ea typeface="+mn-ea"/>
                        </a:rPr>
                        <a:t>９月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庁舎移転案公表。</a:t>
                      </a:r>
                      <a:r>
                        <a:rPr kumimoji="1" lang="ja-JP" altLang="en-US" sz="1050" b="1" dirty="0" smtClean="0">
                          <a:latin typeface="+mn-ea"/>
                          <a:ea typeface="+mn-ea"/>
                        </a:rPr>
                        <a:t>　</a:t>
                      </a:r>
                      <a:r>
                        <a:rPr kumimoji="1" lang="ja-JP" altLang="en-US" sz="1050" dirty="0" smtClean="0">
                          <a:latin typeface="+mn-ea"/>
                          <a:ea typeface="+mn-ea"/>
                        </a:rPr>
                        <a:t>９月議会に庁舎位置条例案、</a:t>
                      </a:r>
                      <a:r>
                        <a:rPr kumimoji="1" lang="en-US" altLang="ja-JP" sz="1050" dirty="0" smtClean="0">
                          <a:latin typeface="+mn-ea"/>
                          <a:ea typeface="+mn-ea"/>
                        </a:rPr>
                        <a:t>WTC</a:t>
                      </a:r>
                      <a:r>
                        <a:rPr kumimoji="1" lang="ja-JP" altLang="en-US" sz="1050" dirty="0" smtClean="0">
                          <a:latin typeface="+mn-ea"/>
                          <a:ea typeface="+mn-ea"/>
                        </a:rPr>
                        <a:t>ビル購入予算案提出。</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algn="r"/>
                      <a:r>
                        <a:rPr kumimoji="1" lang="ja-JP" altLang="en-US" sz="1050" dirty="0" smtClean="0">
                          <a:latin typeface="+mn-ea"/>
                          <a:ea typeface="+mn-ea"/>
                        </a:rPr>
                        <a:t>１０月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９月定例府議会採決。府庁の位置を定める条例案否決、ＷＴＣビル購入費（債務負担行為）可決。</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tr>
              <a:tr h="0">
                <a:tc>
                  <a:txBody>
                    <a:bodyPr/>
                    <a:lstStyle/>
                    <a:p>
                      <a:pPr algn="r"/>
                      <a:r>
                        <a:rPr kumimoji="1" lang="ja-JP" altLang="en-US" sz="1050" dirty="0" smtClean="0">
                          <a:latin typeface="+mn-ea"/>
                          <a:ea typeface="+mn-ea"/>
                        </a:rPr>
                        <a:t>２２年　３月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２月定例府議会採決。ＷＴＣビル購入費（現年予算）・改修費・移転費等可決。</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tr>
              <a:tr h="121600">
                <a:tc>
                  <a:txBody>
                    <a:bodyPr/>
                    <a:lstStyle/>
                    <a:p>
                      <a:pPr algn="r"/>
                      <a:r>
                        <a:rPr kumimoji="1" lang="ja-JP" altLang="en-US" sz="1050" dirty="0" smtClean="0">
                          <a:latin typeface="+mn-ea"/>
                          <a:ea typeface="+mn-ea"/>
                        </a:rPr>
                        <a:t>５月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５月定例府議会採決。重要財産取得議案。ＷＴＣビル売買本契約成立。</a:t>
                      </a: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algn="r"/>
                      <a:r>
                        <a:rPr kumimoji="1" lang="ja-JP" altLang="en-US" sz="1050" dirty="0" smtClean="0">
                          <a:latin typeface="+mn-ea"/>
                          <a:ea typeface="+mn-ea"/>
                        </a:rPr>
                        <a:t>６月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ＷＴＣビルの所有権取得、大阪府咲洲庁舎となる。</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algn="r"/>
                      <a:r>
                        <a:rPr kumimoji="1" lang="ja-JP" altLang="en-US" sz="1050" dirty="0" smtClean="0">
                          <a:latin typeface="+mn-ea"/>
                          <a:ea typeface="+mn-ea"/>
                        </a:rPr>
                        <a:t>１１月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部局移転開始（平成</a:t>
                      </a:r>
                      <a:r>
                        <a:rPr kumimoji="1" lang="en-US" altLang="ja-JP" sz="1050" dirty="0" smtClean="0">
                          <a:latin typeface="+mn-ea"/>
                          <a:ea typeface="+mn-ea"/>
                        </a:rPr>
                        <a:t>23</a:t>
                      </a:r>
                      <a:r>
                        <a:rPr kumimoji="1" lang="ja-JP" altLang="en-US" sz="1050" dirty="0" smtClean="0">
                          <a:latin typeface="+mn-ea"/>
                          <a:ea typeface="+mn-ea"/>
                        </a:rPr>
                        <a:t>年５月までに約</a:t>
                      </a:r>
                      <a:r>
                        <a:rPr kumimoji="1" lang="en-US" altLang="ja-JP" sz="1050" dirty="0" smtClean="0">
                          <a:latin typeface="+mn-ea"/>
                          <a:ea typeface="+mn-ea"/>
                        </a:rPr>
                        <a:t>2,000</a:t>
                      </a:r>
                      <a:r>
                        <a:rPr kumimoji="1" lang="ja-JP" altLang="en-US" sz="1050" dirty="0" smtClean="0">
                          <a:latin typeface="+mn-ea"/>
                          <a:ea typeface="+mn-ea"/>
                        </a:rPr>
                        <a:t>人の移転完了）</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tr>
              <a:tr h="113117">
                <a:tc>
                  <a:txBody>
                    <a:bodyPr/>
                    <a:lstStyle/>
                    <a:p>
                      <a:pPr algn="r"/>
                      <a:r>
                        <a:rPr kumimoji="1" lang="ja-JP" altLang="en-US" sz="1050" dirty="0" smtClean="0">
                          <a:latin typeface="+mn-ea"/>
                          <a:ea typeface="+mn-ea"/>
                        </a:rPr>
                        <a:t>２３年　３月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東日本大震災の発生。長周期地震動の大きな揺れにより、咲洲庁舎の内装材や防火戸の一部に被害。</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tcPr>
                </a:tc>
              </a:tr>
              <a:tr h="0">
                <a:tc>
                  <a:txBody>
                    <a:bodyPr/>
                    <a:lstStyle/>
                    <a:p>
                      <a:pPr algn="r"/>
                      <a:r>
                        <a:rPr kumimoji="1" lang="ja-JP" altLang="en-US" sz="1050" dirty="0" smtClean="0">
                          <a:latin typeface="+mn-ea"/>
                          <a:ea typeface="+mn-ea"/>
                        </a:rPr>
                        <a:t>５月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咲洲庁舎の安全性等についての検証結果公表　・咲洲庁舎の長周期地震動対策（追加ダンパー）等</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algn="r"/>
                      <a:r>
                        <a:rPr kumimoji="1" lang="ja-JP" altLang="en-US" sz="1050" dirty="0" smtClean="0">
                          <a:latin typeface="+mn-ea"/>
                          <a:ea typeface="+mn-ea"/>
                        </a:rPr>
                        <a:t>６月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咲洲庁舎の安全性と防災拠点の在り方等に関する専門家会議設置（８月までに４回開催）</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0570">
                <a:tc>
                  <a:txBody>
                    <a:bodyPr/>
                    <a:lstStyle/>
                    <a:p>
                      <a:pPr algn="r"/>
                      <a:r>
                        <a:rPr kumimoji="1" lang="ja-JP" altLang="en-US" sz="1050" dirty="0" smtClean="0">
                          <a:latin typeface="+mn-ea"/>
                          <a:ea typeface="+mn-ea"/>
                        </a:rPr>
                        <a:t>８月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050" dirty="0" smtClean="0">
                          <a:latin typeface="+mn-ea"/>
                          <a:ea typeface="+mn-ea"/>
                        </a:rPr>
                        <a:t>戦略本部会議　　　　　</a:t>
                      </a:r>
                      <a:r>
                        <a:rPr kumimoji="1" lang="ja-JP" altLang="en-US" sz="1000" dirty="0" smtClean="0">
                          <a:latin typeface="+mn-ea"/>
                          <a:ea typeface="+mn-ea"/>
                        </a:rPr>
                        <a:t>　・</a:t>
                      </a:r>
                      <a:r>
                        <a:rPr lang="ja-JP" altLang="en-US" sz="1000" dirty="0" smtClean="0">
                          <a:solidFill>
                            <a:prstClr val="black"/>
                          </a:solidFill>
                          <a:latin typeface="+mn-ea"/>
                          <a:cs typeface="Meiryo UI" panose="020B0604030504040204" pitchFamily="50" charset="-128"/>
                        </a:rPr>
                        <a:t>咲洲庁舎は防災拠点としては使用せず、執務室として継続使用</a:t>
                      </a:r>
                      <a:endParaRPr lang="en-US" altLang="ja-JP" sz="1000" dirty="0" smtClean="0">
                        <a:solidFill>
                          <a:prstClr val="black"/>
                        </a:solidFill>
                        <a:latin typeface="+mn-ea"/>
                        <a:cs typeface="Meiryo UI" panose="020B0604030504040204" pitchFamily="50" charset="-128"/>
                      </a:endParaRPr>
                    </a:p>
                    <a:p>
                      <a:pPr lvl="0"/>
                      <a:r>
                        <a:rPr lang="ja-JP" altLang="en-US" sz="1000" dirty="0" smtClean="0">
                          <a:solidFill>
                            <a:prstClr val="black"/>
                          </a:solidFill>
                          <a:latin typeface="+mn-ea"/>
                          <a:cs typeface="Meiryo UI" panose="020B0604030504040204" pitchFamily="50" charset="-128"/>
                        </a:rPr>
                        <a:t>　　　　　　　　　　　　　　　</a:t>
                      </a:r>
                      <a:r>
                        <a:rPr lang="ja-JP" altLang="en-US" sz="1000" baseline="0" dirty="0" smtClean="0">
                          <a:solidFill>
                            <a:prstClr val="black"/>
                          </a:solidFill>
                          <a:latin typeface="+mn-ea"/>
                          <a:cs typeface="Meiryo UI" panose="020B0604030504040204" pitchFamily="50" charset="-128"/>
                        </a:rPr>
                        <a:t> </a:t>
                      </a:r>
                      <a:r>
                        <a:rPr lang="ja-JP" altLang="en-US" sz="1000" dirty="0" smtClean="0">
                          <a:solidFill>
                            <a:prstClr val="black"/>
                          </a:solidFill>
                          <a:latin typeface="+mn-ea"/>
                          <a:cs typeface="Meiryo UI" panose="020B0604030504040204" pitchFamily="50" charset="-128"/>
                        </a:rPr>
                        <a:t> ・早急に大手前本館と咲洲庁舎（ダンパー等）の耐震対策を実施して安全性を高め、両庁舎を併用</a:t>
                      </a:r>
                      <a:endParaRPr lang="en-US" altLang="ja-JP" sz="1000" dirty="0" smtClean="0">
                        <a:solidFill>
                          <a:prstClr val="black"/>
                        </a:solidFill>
                        <a:latin typeface="+mn-ea"/>
                        <a:cs typeface="Meiryo UI" panose="020B0604030504040204" pitchFamily="50" charset="-128"/>
                      </a:endParaRPr>
                    </a:p>
                    <a:p>
                      <a:pPr lvl="0"/>
                      <a:r>
                        <a:rPr lang="ja-JP" altLang="en-US" sz="1000" dirty="0" smtClean="0">
                          <a:solidFill>
                            <a:prstClr val="black"/>
                          </a:solidFill>
                          <a:latin typeface="+mn-ea"/>
                          <a:cs typeface="Meiryo UI" panose="020B0604030504040204" pitchFamily="50" charset="-128"/>
                        </a:rPr>
                        <a:t>                                   ・咲洲庁舎の長周期地震動対策は、国から示される新たな知見を踏まえてさらに検討</a:t>
                      </a:r>
                      <a:endParaRPr lang="en-US" altLang="ja-JP" sz="1000" dirty="0" smtClean="0">
                        <a:solidFill>
                          <a:prstClr val="black"/>
                        </a:solidFill>
                        <a:latin typeface="+mn-ea"/>
                        <a:cs typeface="Meiryo UI" panose="020B0604030504040204" pitchFamily="50" charset="-128"/>
                      </a:endParaRPr>
                    </a:p>
                    <a:p>
                      <a:pPr lvl="0"/>
                      <a:r>
                        <a:rPr lang="en-US" altLang="ja-JP" sz="1000" dirty="0" smtClean="0">
                          <a:solidFill>
                            <a:prstClr val="black"/>
                          </a:solidFill>
                          <a:latin typeface="+mn-ea"/>
                          <a:cs typeface="Meiryo UI" panose="020B0604030504040204" pitchFamily="50" charset="-128"/>
                        </a:rPr>
                        <a:t>                                   </a:t>
                      </a:r>
                      <a:r>
                        <a:rPr lang="ja-JP" altLang="en-US" sz="1000" dirty="0" smtClean="0">
                          <a:solidFill>
                            <a:prstClr val="black"/>
                          </a:solidFill>
                          <a:latin typeface="+mn-ea"/>
                          <a:cs typeface="Meiryo UI" panose="020B0604030504040204" pitchFamily="50" charset="-128"/>
                        </a:rPr>
                        <a:t>・大手前新別館に防災センターを整備</a:t>
                      </a:r>
                      <a:r>
                        <a:rPr kumimoji="1" lang="ja-JP" altLang="en-US" sz="1050" dirty="0" smtClean="0">
                          <a:latin typeface="+mn-ea"/>
                          <a:ea typeface="+mn-ea"/>
                        </a:rPr>
                        <a:t>　　</a:t>
                      </a:r>
                      <a:endParaRPr kumimoji="1" lang="en-US" altLang="ja-JP" sz="1050" b="1" dirty="0" smtClean="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algn="r"/>
                      <a:r>
                        <a:rPr kumimoji="1" lang="ja-JP" altLang="en-US" sz="1050" dirty="0" smtClean="0">
                          <a:latin typeface="+mn-ea"/>
                          <a:ea typeface="+mn-ea"/>
                        </a:rPr>
                        <a:t>１０月</a:t>
                      </a:r>
                      <a:endParaRPr kumimoji="1" lang="ja-JP" altLang="en-US" sz="1050" dirty="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９月定例府議会採決。咲洲庁舎長周期地震動対策予算、本館Ｅ型耐震補強予算（債務負担行為含む）　可決。</a:t>
                      </a:r>
                      <a:endParaRPr kumimoji="1" lang="ja-JP" altLang="en-US" sz="1050" dirty="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tcPr>
                </a:tc>
              </a:tr>
              <a:tr h="0">
                <a:tc>
                  <a:txBody>
                    <a:bodyPr/>
                    <a:lstStyle/>
                    <a:p>
                      <a:pPr algn="r"/>
                      <a:r>
                        <a:rPr kumimoji="1" lang="ja-JP" altLang="en-US" sz="1050" dirty="0" smtClean="0">
                          <a:latin typeface="+mn-ea"/>
                          <a:ea typeface="+mn-ea"/>
                        </a:rPr>
                        <a:t>２４年度～</a:t>
                      </a:r>
                      <a:r>
                        <a:rPr kumimoji="1" lang="ja-JP" altLang="en-US" sz="1050" baseline="0" dirty="0" smtClean="0">
                          <a:latin typeface="+mn-ea"/>
                          <a:ea typeface="+mn-ea"/>
                        </a:rPr>
                        <a:t> </a:t>
                      </a:r>
                      <a:r>
                        <a:rPr kumimoji="1" lang="ja-JP" altLang="en-US" sz="1050" dirty="0" smtClean="0">
                          <a:latin typeface="+mn-ea"/>
                          <a:ea typeface="+mn-ea"/>
                        </a:rPr>
                        <a:t>     </a:t>
                      </a:r>
                      <a:endParaRPr kumimoji="1" lang="en-US" altLang="ja-JP" sz="1050" dirty="0" smtClean="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咲洲庁舎ダンパー設置・津波対策工事（平成</a:t>
                      </a:r>
                      <a:r>
                        <a:rPr kumimoji="1" lang="en-US" altLang="ja-JP" sz="1050" dirty="0" smtClean="0">
                          <a:latin typeface="+mn-ea"/>
                          <a:ea typeface="+mn-ea"/>
                        </a:rPr>
                        <a:t>24</a:t>
                      </a:r>
                      <a:r>
                        <a:rPr kumimoji="1" lang="ja-JP" altLang="en-US" sz="1050" dirty="0" smtClean="0">
                          <a:latin typeface="+mn-ea"/>
                          <a:ea typeface="+mn-ea"/>
                        </a:rPr>
                        <a:t>～</a:t>
                      </a:r>
                      <a:r>
                        <a:rPr kumimoji="1" lang="en-US" altLang="ja-JP" sz="1050" dirty="0" smtClean="0">
                          <a:latin typeface="+mn-ea"/>
                          <a:ea typeface="+mn-ea"/>
                        </a:rPr>
                        <a:t>25</a:t>
                      </a:r>
                      <a:r>
                        <a:rPr kumimoji="1" lang="ja-JP" altLang="en-US" sz="1050" dirty="0" smtClean="0">
                          <a:latin typeface="+mn-ea"/>
                          <a:ea typeface="+mn-ea"/>
                        </a:rPr>
                        <a:t>年度）　</a:t>
                      </a:r>
                      <a:endParaRPr kumimoji="1" lang="en-US" altLang="ja-JP" sz="1050" dirty="0" smtClean="0">
                        <a:latin typeface="+mn-ea"/>
                        <a:ea typeface="+mn-ea"/>
                      </a:endParaRPr>
                    </a:p>
                    <a:p>
                      <a:r>
                        <a:rPr kumimoji="1" lang="ja-JP" altLang="en-US" sz="1050" dirty="0" smtClean="0">
                          <a:latin typeface="+mn-ea"/>
                          <a:ea typeface="+mn-ea"/>
                        </a:rPr>
                        <a:t>本館耐震改修等工事（平成</a:t>
                      </a:r>
                      <a:r>
                        <a:rPr kumimoji="1" lang="en-US" altLang="ja-JP" sz="1050" dirty="0" smtClean="0">
                          <a:latin typeface="+mn-ea"/>
                          <a:ea typeface="+mn-ea"/>
                        </a:rPr>
                        <a:t>25</a:t>
                      </a:r>
                      <a:r>
                        <a:rPr kumimoji="1" lang="ja-JP" altLang="en-US" sz="1050" dirty="0" smtClean="0">
                          <a:latin typeface="+mn-ea"/>
                          <a:ea typeface="+mn-ea"/>
                        </a:rPr>
                        <a:t>～</a:t>
                      </a:r>
                      <a:r>
                        <a:rPr kumimoji="1" lang="en-US" altLang="ja-JP" sz="1050" dirty="0" smtClean="0">
                          <a:latin typeface="+mn-ea"/>
                          <a:ea typeface="+mn-ea"/>
                        </a:rPr>
                        <a:t>28</a:t>
                      </a:r>
                      <a:r>
                        <a:rPr kumimoji="1" lang="ja-JP" altLang="en-US" sz="1050" dirty="0" smtClean="0">
                          <a:latin typeface="+mn-ea"/>
                          <a:ea typeface="+mn-ea"/>
                        </a:rPr>
                        <a:t>年度完成予定）　　　　　</a:t>
                      </a:r>
                      <a:endParaRPr kumimoji="1" lang="en-US" altLang="ja-JP" sz="1050" b="1" dirty="0" smtClean="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113640">
                <a:tc>
                  <a:txBody>
                    <a:bodyPr/>
                    <a:lstStyle/>
                    <a:p>
                      <a:pPr marL="0" marR="0" indent="0" algn="r" defTabSz="128016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n-ea"/>
                          <a:ea typeface="+mn-ea"/>
                        </a:rPr>
                        <a:t>２５年　８月</a:t>
                      </a: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b="0" u="none" dirty="0" smtClean="0">
                          <a:latin typeface="+mn-ea"/>
                          <a:ea typeface="+mn-ea"/>
                        </a:rPr>
                        <a:t>南海トラフ巨大地震による大阪府津波浸水想定等公表</a:t>
                      </a: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97644">
                <a:tc>
                  <a:txBody>
                    <a:bodyPr/>
                    <a:lstStyle/>
                    <a:p>
                      <a:pPr algn="r"/>
                      <a:r>
                        <a:rPr kumimoji="1" lang="ja-JP" altLang="en-US" sz="1050" dirty="0" smtClean="0">
                          <a:latin typeface="+mn-ea"/>
                          <a:ea typeface="+mn-ea"/>
                        </a:rPr>
                        <a:t>２６年　３月</a:t>
                      </a:r>
                      <a:endParaRPr kumimoji="1" lang="en-US" altLang="ja-JP" sz="1050" dirty="0" smtClean="0">
                        <a:latin typeface="+mn-ea"/>
                        <a:ea typeface="+mn-ea"/>
                      </a:endParaRPr>
                    </a:p>
                    <a:p>
                      <a:pPr algn="r"/>
                      <a:r>
                        <a:rPr kumimoji="1" lang="ja-JP" altLang="en-US" sz="1050" dirty="0" smtClean="0">
                          <a:latin typeface="+mn-ea"/>
                          <a:ea typeface="+mn-ea"/>
                        </a:rPr>
                        <a:t>２７年　２月</a:t>
                      </a:r>
                      <a:endParaRPr kumimoji="1" lang="en-US" altLang="ja-JP" sz="1050" dirty="0" smtClean="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r>
                        <a:rPr kumimoji="1" lang="ja-JP" altLang="en-US" sz="1050" dirty="0" smtClean="0">
                          <a:latin typeface="+mn-ea"/>
                          <a:ea typeface="+mn-ea"/>
                        </a:rPr>
                        <a:t>暫定的な大阪府庁業務継続計画（</a:t>
                      </a:r>
                      <a:r>
                        <a:rPr kumimoji="1" lang="en-US" altLang="ja-JP" sz="1050" dirty="0" smtClean="0">
                          <a:latin typeface="+mn-ea"/>
                          <a:ea typeface="+mn-ea"/>
                        </a:rPr>
                        <a:t>BCP</a:t>
                      </a:r>
                      <a:r>
                        <a:rPr kumimoji="1" lang="ja-JP" altLang="en-US" sz="1050" dirty="0" smtClean="0">
                          <a:latin typeface="+mn-ea"/>
                          <a:ea typeface="+mn-ea"/>
                        </a:rPr>
                        <a:t>）＜第１版補訂＞　　　</a:t>
                      </a:r>
                      <a:endParaRPr kumimoji="1" lang="en-US" altLang="ja-JP" sz="1050" dirty="0" smtClean="0">
                        <a:latin typeface="+mn-ea"/>
                        <a:ea typeface="+mn-ea"/>
                      </a:endParaRPr>
                    </a:p>
                    <a:p>
                      <a:r>
                        <a:rPr kumimoji="1" lang="ja-JP" altLang="en-US" sz="1050" b="0" u="none" dirty="0" smtClean="0">
                          <a:latin typeface="+mn-ea"/>
                          <a:ea typeface="+mn-ea"/>
                        </a:rPr>
                        <a:t>大阪府庁業務継続計画（</a:t>
                      </a:r>
                      <a:r>
                        <a:rPr kumimoji="1" lang="en-US" altLang="ja-JP" sz="1050" b="0" u="none" dirty="0" smtClean="0">
                          <a:latin typeface="+mn-ea"/>
                          <a:ea typeface="+mn-ea"/>
                        </a:rPr>
                        <a:t>BCP)</a:t>
                      </a:r>
                      <a:r>
                        <a:rPr kumimoji="1" lang="ja-JP" altLang="en-US" sz="1050" b="0" u="none" dirty="0" smtClean="0">
                          <a:latin typeface="+mn-ea"/>
                          <a:ea typeface="+mn-ea"/>
                        </a:rPr>
                        <a:t>地震災害編</a:t>
                      </a:r>
                      <a:r>
                        <a:rPr kumimoji="1" lang="en-US" altLang="ja-JP" sz="1050" b="0" u="none" dirty="0" smtClean="0">
                          <a:latin typeface="+mn-ea"/>
                          <a:ea typeface="+mn-ea"/>
                        </a:rPr>
                        <a:t> </a:t>
                      </a:r>
                      <a:r>
                        <a:rPr kumimoji="1" lang="ja-JP" altLang="en-US" sz="1050" b="0" u="none" dirty="0" smtClean="0">
                          <a:latin typeface="+mn-ea"/>
                          <a:ea typeface="+mn-ea"/>
                        </a:rPr>
                        <a:t>＜改訂版＞　　　　</a:t>
                      </a: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r>
              <a:tr h="0">
                <a:tc>
                  <a:txBody>
                    <a:bodyPr/>
                    <a:lstStyle/>
                    <a:p>
                      <a:pPr algn="r"/>
                      <a:r>
                        <a:rPr kumimoji="1" lang="ja-JP" altLang="en-US" sz="1050" dirty="0" smtClean="0">
                          <a:latin typeface="+mn-ea"/>
                          <a:ea typeface="+mn-ea"/>
                        </a:rPr>
                        <a:t>２７年１２月</a:t>
                      </a:r>
                      <a:endParaRPr kumimoji="1" lang="en-US" altLang="ja-JP" sz="1050" dirty="0" smtClean="0">
                        <a:latin typeface="+mn-ea"/>
                        <a:ea typeface="+mn-ea"/>
                      </a:endParaRPr>
                    </a:p>
                    <a:p>
                      <a:pPr algn="r"/>
                      <a:r>
                        <a:rPr kumimoji="1" lang="ja-JP" altLang="en-US" sz="1050" dirty="0" smtClean="0">
                          <a:latin typeface="+mn-ea"/>
                          <a:ea typeface="+mn-ea"/>
                        </a:rPr>
                        <a:t>２８年</a:t>
                      </a:r>
                      <a:r>
                        <a:rPr kumimoji="1" lang="ja-JP" altLang="en-US" sz="1050" baseline="0" dirty="0" smtClean="0">
                          <a:latin typeface="+mn-ea"/>
                          <a:ea typeface="+mn-ea"/>
                        </a:rPr>
                        <a:t>  </a:t>
                      </a:r>
                      <a:r>
                        <a:rPr kumimoji="1" lang="ja-JP" altLang="en-US" sz="1050" dirty="0" smtClean="0">
                          <a:latin typeface="+mn-ea"/>
                          <a:ea typeface="+mn-ea"/>
                        </a:rPr>
                        <a:t>２月</a:t>
                      </a:r>
                      <a:endParaRPr kumimoji="1" lang="en-US" altLang="ja-JP" sz="1050" dirty="0" smtClean="0">
                        <a:latin typeface="+mn-ea"/>
                        <a:ea typeface="+mn-ea"/>
                      </a:endParaRPr>
                    </a:p>
                  </a:txBody>
                  <a:tcPr marL="72000" marR="128016" marT="36000" marB="36000">
                    <a:lnL w="28575" cap="flat" cmpd="sng" algn="ctr">
                      <a:solidFill>
                        <a:schemeClr val="tx1"/>
                      </a:solidFill>
                      <a:prstDash val="solid"/>
                      <a:round/>
                      <a:headEnd type="none" w="med" len="med"/>
                      <a:tailEnd type="none" w="med" len="med"/>
                    </a:lnL>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b="0" u="none" dirty="0" smtClean="0">
                          <a:latin typeface="+mn-ea"/>
                          <a:ea typeface="+mn-ea"/>
                        </a:rPr>
                        <a:t>内閣府が南海トラフ沿いの巨大地震による長周期地震動に関する報告を公表　</a:t>
                      </a:r>
                      <a:endParaRPr kumimoji="1" lang="en-US" altLang="ja-JP" sz="1050" b="1" u="none" dirty="0" smtClean="0">
                        <a:latin typeface="+mn-ea"/>
                        <a:ea typeface="+mn-ea"/>
                      </a:endParaRPr>
                    </a:p>
                    <a:p>
                      <a:r>
                        <a:rPr kumimoji="1" lang="ja-JP" altLang="en-US" sz="1050" b="0" u="none" dirty="0" smtClean="0">
                          <a:latin typeface="+mn-ea"/>
                          <a:ea typeface="+mn-ea"/>
                        </a:rPr>
                        <a:t>咲洲庁舎の長周期地震動対策に関する専門家ミーティングがスタート（８月までに</a:t>
                      </a:r>
                      <a:r>
                        <a:rPr kumimoji="1" lang="en-US" altLang="ja-JP" sz="1050" b="0" u="none" dirty="0" smtClean="0">
                          <a:latin typeface="+mn-ea"/>
                          <a:ea typeface="+mn-ea"/>
                        </a:rPr>
                        <a:t>4</a:t>
                      </a:r>
                      <a:r>
                        <a:rPr kumimoji="1" lang="ja-JP" altLang="en-US" sz="1050" b="0" u="none" dirty="0" smtClean="0">
                          <a:latin typeface="+mn-ea"/>
                          <a:ea typeface="+mn-ea"/>
                        </a:rPr>
                        <a:t>回開催）　</a:t>
                      </a:r>
                      <a:endParaRPr kumimoji="1" lang="ja-JP" altLang="en-US" sz="1050" b="1" u="none" dirty="0" smtClean="0">
                        <a:latin typeface="+mn-ea"/>
                        <a:ea typeface="+mn-ea"/>
                      </a:endParaRPr>
                    </a:p>
                  </a:txBody>
                  <a:tcPr marL="72000" marR="128016" marT="36000" marB="36000">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3062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472" y="100048"/>
            <a:ext cx="8602672" cy="523220"/>
          </a:xfrm>
          <a:prstGeom prst="rect">
            <a:avLst/>
          </a:prstGeom>
          <a:solidFill>
            <a:schemeClr val="tx2"/>
          </a:solidFill>
          <a:ln w="25400">
            <a:solidFill>
              <a:schemeClr val="tx1"/>
            </a:solidFill>
          </a:ln>
        </p:spPr>
        <p:txBody>
          <a:bodyPr wrap="square" rtlCol="0">
            <a:spAutoFit/>
          </a:bodyPr>
          <a:lstStyle/>
          <a:p>
            <a:r>
              <a:rPr lang="ja-JP" altLang="en-US" sz="2800" b="1" dirty="0" smtClean="0">
                <a:solidFill>
                  <a:prstClr val="white"/>
                </a:solidFill>
                <a:latin typeface="ＭＳ ゴシック" panose="020B0609070205080204" pitchFamily="49" charset="-128"/>
                <a:ea typeface="ＭＳ ゴシック" panose="020B0609070205080204" pitchFamily="49" charset="-128"/>
              </a:rPr>
              <a:t>参考３．東日本大震災の長周期地震動を用いた検証</a:t>
            </a:r>
            <a:endParaRPr lang="en-US" altLang="ja-JP" sz="2800" b="1" dirty="0">
              <a:solidFill>
                <a:prstClr val="white"/>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273769" y="739042"/>
            <a:ext cx="8602672" cy="5830926"/>
          </a:xfrm>
          <a:prstGeom prst="rect">
            <a:avLst/>
          </a:prstGeom>
          <a:solidFill>
            <a:schemeClr val="accent1">
              <a:lumMod val="20000"/>
              <a:lumOff val="80000"/>
            </a:schemeClr>
          </a:solidFill>
          <a:ln w="25400">
            <a:solidFill>
              <a:schemeClr val="tx1"/>
            </a:solidFill>
          </a:ln>
        </p:spPr>
        <p:txBody>
          <a:bodyPr wrap="square" lIns="72000" tIns="180000" rIns="36000" rtlCol="0" anchor="t" anchorCtr="0">
            <a:noAutofit/>
          </a:bodyPr>
          <a:lstStyle/>
          <a:p>
            <a:pPr lvl="0">
              <a:lnSpc>
                <a:spcPts val="2100"/>
              </a:lnSpc>
            </a:pPr>
            <a:endParaRPr lang="ja-JP" altLang="en-US" sz="1400" dirty="0"/>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【15】</a:t>
            </a:r>
            <a:endParaRPr lang="ja-JP" altLang="en-US" sz="800" dirty="0" smtClean="0">
              <a:solidFill>
                <a:prstClr val="black"/>
              </a:solidFill>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799403" y="1177170"/>
            <a:ext cx="7918671" cy="1152129"/>
          </a:xfrm>
          <a:prstGeom prst="rect">
            <a:avLst/>
          </a:prstGeom>
          <a:noFill/>
          <a:ln w="25400">
            <a:noFill/>
          </a:ln>
        </p:spPr>
        <p:txBody>
          <a:bodyPr wrap="square" rtlCol="0" anchor="ctr" anchorCtr="0">
            <a:noAutofit/>
          </a:bodyPr>
          <a:lstStyle/>
          <a:p>
            <a:r>
              <a:rPr lang="ja-JP" altLang="en-US" sz="1400" dirty="0" smtClean="0">
                <a:latin typeface="ＭＳ Ｐゴシック" panose="020B0600070205080204" pitchFamily="50" charset="-128"/>
                <a:ea typeface="ＭＳ Ｐゴシック" panose="020B0600070205080204" pitchFamily="50" charset="-128"/>
              </a:rPr>
              <a:t>　</a:t>
            </a:r>
            <a:r>
              <a:rPr lang="ja-JP" altLang="en-US" sz="1600" dirty="0" smtClean="0">
                <a:latin typeface="ＭＳ Ｐゴシック" panose="020B0600070205080204" pitchFamily="50" charset="-128"/>
                <a:ea typeface="ＭＳ Ｐゴシック" panose="020B0600070205080204" pitchFamily="50" charset="-128"/>
              </a:rPr>
              <a:t>咲</a:t>
            </a:r>
            <a:r>
              <a:rPr lang="ja-JP" altLang="en-US" sz="1600" dirty="0">
                <a:latin typeface="ＭＳ Ｐゴシック" panose="020B0600070205080204" pitchFamily="50" charset="-128"/>
                <a:ea typeface="ＭＳ Ｐゴシック" panose="020B0600070205080204" pitchFamily="50" charset="-128"/>
              </a:rPr>
              <a:t>洲庁舎で観測</a:t>
            </a:r>
            <a:r>
              <a:rPr lang="ja-JP" altLang="en-US" sz="1600" dirty="0" smtClean="0">
                <a:latin typeface="ＭＳ Ｐゴシック" panose="020B0600070205080204" pitchFamily="50" charset="-128"/>
                <a:ea typeface="ＭＳ Ｐゴシック" panose="020B0600070205080204" pitchFamily="50" charset="-128"/>
              </a:rPr>
              <a:t>された東日本大震災の長周期地震動を用いて建物の応答解析を行い、</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補強前、現状補強（</a:t>
            </a:r>
            <a:r>
              <a:rPr lang="en-US" altLang="ja-JP" sz="1600" dirty="0" smtClean="0">
                <a:latin typeface="ＭＳ Ｐゴシック" panose="020B0600070205080204" pitchFamily="50" charset="-128"/>
                <a:ea typeface="ＭＳ Ｐゴシック" panose="020B0600070205080204" pitchFamily="50" charset="-128"/>
              </a:rPr>
              <a:t>H24</a:t>
            </a:r>
            <a:r>
              <a:rPr lang="ja-JP" altLang="en-US" sz="1600" dirty="0" smtClean="0">
                <a:latin typeface="ＭＳ Ｐゴシック" panose="020B0600070205080204" pitchFamily="50" charset="-128"/>
                <a:ea typeface="ＭＳ Ｐゴシック" panose="020B0600070205080204" pitchFamily="50" charset="-128"/>
              </a:rPr>
              <a:t>～</a:t>
            </a:r>
            <a:r>
              <a:rPr lang="en-US" altLang="ja-JP" sz="1600" dirty="0" smtClean="0">
                <a:latin typeface="ＭＳ Ｐゴシック" panose="020B0600070205080204" pitchFamily="50" charset="-128"/>
                <a:ea typeface="ＭＳ Ｐゴシック" panose="020B0600070205080204" pitchFamily="50" charset="-128"/>
              </a:rPr>
              <a:t>25</a:t>
            </a:r>
            <a:r>
              <a:rPr lang="ja-JP" altLang="en-US" sz="1600" dirty="0" smtClean="0">
                <a:latin typeface="ＭＳ Ｐゴシック" panose="020B0600070205080204" pitchFamily="50" charset="-128"/>
                <a:ea typeface="ＭＳ Ｐゴシック" panose="020B0600070205080204" pitchFamily="50" charset="-128"/>
              </a:rPr>
              <a:t>年度に設置したダンパー）、ダンパー追加補強後（今後</a:t>
            </a:r>
            <a:r>
              <a:rPr lang="ja-JP" altLang="en-US" sz="1600" dirty="0">
                <a:latin typeface="ＭＳ Ｐゴシック" panose="020B0600070205080204" pitchFamily="50" charset="-128"/>
                <a:ea typeface="ＭＳ Ｐゴシック" panose="020B0600070205080204" pitchFamily="50" charset="-128"/>
              </a:rPr>
              <a:t>予定</a:t>
            </a:r>
            <a:r>
              <a:rPr lang="ja-JP" altLang="en-US" sz="1600" dirty="0" smtClean="0">
                <a:latin typeface="ＭＳ Ｐゴシック" panose="020B0600070205080204" pitchFamily="50" charset="-128"/>
                <a:ea typeface="ＭＳ Ｐゴシック" panose="020B0600070205080204" pitchFamily="50" charset="-128"/>
              </a:rPr>
              <a:t>）に</a:t>
            </a:r>
            <a:endParaRPr lang="en-US" altLang="ja-JP" sz="1600" dirty="0" smtClean="0">
              <a:latin typeface="ＭＳ Ｐゴシック" panose="020B0600070205080204" pitchFamily="50" charset="-128"/>
              <a:ea typeface="ＭＳ Ｐゴシック" panose="020B0600070205080204" pitchFamily="50" charset="-128"/>
            </a:endParaRPr>
          </a:p>
          <a:p>
            <a:r>
              <a:rPr lang="ja-JP" altLang="en-US" sz="1600" dirty="0" smtClean="0">
                <a:latin typeface="ＭＳ Ｐゴシック" panose="020B0600070205080204" pitchFamily="50" charset="-128"/>
                <a:ea typeface="ＭＳ Ｐゴシック" panose="020B0600070205080204" pitchFamily="50" charset="-128"/>
              </a:rPr>
              <a:t>おける</a:t>
            </a:r>
            <a:r>
              <a:rPr lang="en-US" altLang="ja-JP" sz="1600" dirty="0" smtClean="0">
                <a:latin typeface="ＭＳ Ｐゴシック" panose="020B0600070205080204" pitchFamily="50" charset="-128"/>
                <a:ea typeface="ＭＳ Ｐゴシック" panose="020B0600070205080204" pitchFamily="50" charset="-128"/>
              </a:rPr>
              <a:t>52</a:t>
            </a:r>
            <a:r>
              <a:rPr lang="ja-JP" altLang="en-US" sz="1600" dirty="0" smtClean="0">
                <a:latin typeface="ＭＳ Ｐゴシック" panose="020B0600070205080204" pitchFamily="50" charset="-128"/>
                <a:ea typeface="ＭＳ Ｐゴシック" panose="020B0600070205080204" pitchFamily="50" charset="-128"/>
              </a:rPr>
              <a:t>階の揺れの比較を行った。</a:t>
            </a:r>
            <a:endParaRPr lang="en-US" altLang="ja-JP" sz="1600" dirty="0" smtClean="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pPr algn="ctr"/>
            <a:r>
              <a:rPr lang="en-US" altLang="ja-JP" sz="1400" b="1" dirty="0">
                <a:latin typeface="ＭＳ Ｐゴシック" panose="020B0600070205080204" pitchFamily="50" charset="-128"/>
                <a:ea typeface="ＭＳ Ｐゴシック" panose="020B0600070205080204" pitchFamily="50" charset="-128"/>
              </a:rPr>
              <a:t>【</a:t>
            </a:r>
            <a:r>
              <a:rPr lang="en-US" altLang="zh-TW" sz="1400" b="1" dirty="0">
                <a:latin typeface="ＭＳ Ｐゴシック" panose="020B0600070205080204" pitchFamily="50" charset="-128"/>
                <a:ea typeface="ＭＳ Ｐゴシック" panose="020B0600070205080204" pitchFamily="50" charset="-128"/>
              </a:rPr>
              <a:t>52</a:t>
            </a:r>
            <a:r>
              <a:rPr lang="zh-TW" altLang="en-US" sz="1400" b="1" dirty="0">
                <a:latin typeface="ＭＳ Ｐゴシック" panose="020B0600070205080204" pitchFamily="50" charset="-128"/>
                <a:ea typeface="ＭＳ Ｐゴシック" panose="020B0600070205080204" pitchFamily="50" charset="-128"/>
              </a:rPr>
              <a:t>階変位応答時刻歴波形</a:t>
            </a:r>
            <a:r>
              <a:rPr lang="en-US" altLang="ja-JP" sz="1400" b="1" dirty="0">
                <a:latin typeface="ＭＳ Ｐゴシック" panose="020B0600070205080204" pitchFamily="50" charset="-128"/>
                <a:ea typeface="ＭＳ Ｐゴシック" panose="020B0600070205080204" pitchFamily="50" charset="-128"/>
              </a:rPr>
              <a:t>】</a:t>
            </a:r>
          </a:p>
          <a:p>
            <a:endParaRPr lang="ja-JP" altLang="en-US" sz="1400" dirty="0">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2483768" y="5897499"/>
            <a:ext cx="1073111" cy="360040"/>
          </a:xfrm>
          <a:prstGeom prst="rect">
            <a:avLst/>
          </a:prstGeom>
          <a:noFill/>
          <a:ln w="25400">
            <a:noFill/>
          </a:ln>
        </p:spPr>
        <p:txBody>
          <a:bodyPr wrap="square" rtlCol="0" anchor="ctr" anchorCtr="0">
            <a:noAutofit/>
          </a:bodyPr>
          <a:lstStyle/>
          <a:p>
            <a:r>
              <a:rPr lang="ja-JP" altLang="en-US" sz="1400" dirty="0">
                <a:latin typeface="ＭＳ Ｐゴシック" panose="020B0600070205080204" pitchFamily="50" charset="-128"/>
                <a:ea typeface="ＭＳ Ｐゴシック" panose="020B0600070205080204" pitchFamily="50" charset="-128"/>
              </a:rPr>
              <a:t>長辺方向</a:t>
            </a:r>
          </a:p>
        </p:txBody>
      </p:sp>
      <p:sp>
        <p:nvSpPr>
          <p:cNvPr id="10" name="テキスト ボックス 9"/>
          <p:cNvSpPr txBox="1"/>
          <p:nvPr/>
        </p:nvSpPr>
        <p:spPr>
          <a:xfrm>
            <a:off x="6387321" y="5892563"/>
            <a:ext cx="977548" cy="364976"/>
          </a:xfrm>
          <a:prstGeom prst="rect">
            <a:avLst/>
          </a:prstGeom>
          <a:noFill/>
          <a:ln w="25400">
            <a:noFill/>
          </a:ln>
        </p:spPr>
        <p:txBody>
          <a:bodyPr wrap="square" rtlCol="0" anchor="ctr" anchorCtr="0">
            <a:noAutofit/>
          </a:bodyPr>
          <a:lstStyle/>
          <a:p>
            <a:r>
              <a:rPr lang="ja-JP" altLang="en-US" sz="1400" dirty="0" smtClean="0">
                <a:latin typeface="ＭＳ Ｐゴシック" panose="020B0600070205080204" pitchFamily="50" charset="-128"/>
                <a:ea typeface="ＭＳ Ｐゴシック" panose="020B0600070205080204" pitchFamily="50" charset="-128"/>
              </a:rPr>
              <a:t>短辺方向</a:t>
            </a:r>
            <a:endParaRPr lang="ja-JP" altLang="en-US" sz="1400" dirty="0">
              <a:latin typeface="ＭＳ Ｐゴシック" panose="020B0600070205080204" pitchFamily="50" charset="-128"/>
              <a:ea typeface="ＭＳ Ｐゴシック" panose="020B0600070205080204" pitchFamily="50" charset="-128"/>
            </a:endParaRPr>
          </a:p>
        </p:txBody>
      </p:sp>
      <p:pic>
        <p:nvPicPr>
          <p:cNvPr id="2050" name="Picture 2" descr="D:\YanoYa\Desktop\図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45" y="2314130"/>
            <a:ext cx="8442263" cy="376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714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472" y="83490"/>
            <a:ext cx="8602672" cy="472813"/>
          </a:xfrm>
          <a:prstGeom prst="rect">
            <a:avLst/>
          </a:prstGeom>
          <a:solidFill>
            <a:schemeClr val="tx2"/>
          </a:solidFill>
          <a:ln w="25400">
            <a:solidFill>
              <a:schemeClr val="tx1"/>
            </a:solidFill>
          </a:ln>
        </p:spPr>
        <p:txBody>
          <a:bodyPr wrap="square" tIns="36000" bIns="36000" rtlCol="0" anchor="ctr" anchorCtr="0">
            <a:spAutoFit/>
          </a:bodyPr>
          <a:lstStyle/>
          <a:p>
            <a:r>
              <a:rPr lang="ja-JP" altLang="en-US" sz="2600" b="1" dirty="0" smtClean="0">
                <a:solidFill>
                  <a:prstClr val="white"/>
                </a:solidFill>
                <a:latin typeface="+mj-ea"/>
                <a:ea typeface="+mj-ea"/>
              </a:rPr>
              <a:t>参考４．整備費・管理費等の状況</a:t>
            </a:r>
            <a:endParaRPr kumimoji="1" lang="ja-JP" altLang="en-US" sz="2600" b="1" dirty="0">
              <a:solidFill>
                <a:schemeClr val="bg1"/>
              </a:solidFill>
              <a:latin typeface="+mj-ea"/>
              <a:ea typeface="+mj-ea"/>
            </a:endParaRPr>
          </a:p>
        </p:txBody>
      </p:sp>
      <p:sp>
        <p:nvSpPr>
          <p:cNvPr id="5" name="テキスト ボックス 4"/>
          <p:cNvSpPr txBox="1"/>
          <p:nvPr/>
        </p:nvSpPr>
        <p:spPr>
          <a:xfrm>
            <a:off x="8748464" y="6569968"/>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【16】</a:t>
            </a:r>
            <a:endParaRPr kumimoji="1" lang="ja-JP" altLang="en-US" sz="800" dirty="0" smtClean="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265472" y="620687"/>
            <a:ext cx="8602672" cy="5812887"/>
          </a:xfrm>
          <a:prstGeom prst="rect">
            <a:avLst/>
          </a:prstGeom>
          <a:solidFill>
            <a:schemeClr val="accent1">
              <a:lumMod val="20000"/>
              <a:lumOff val="80000"/>
            </a:schemeClr>
          </a:solidFill>
          <a:ln w="25400">
            <a:solidFill>
              <a:schemeClr val="tx1"/>
            </a:solidFill>
          </a:ln>
        </p:spPr>
        <p:txBody>
          <a:bodyPr wrap="square" rtlCol="0" anchor="t" anchorCtr="0">
            <a:noAutofit/>
          </a:bodyPr>
          <a:lstStyle/>
          <a:p>
            <a:pPr eaLnBrk="0" fontAlgn="base" hangingPunct="0">
              <a:spcBef>
                <a:spcPct val="0"/>
              </a:spcBef>
              <a:spcAft>
                <a:spcPct val="0"/>
              </a:spcAft>
            </a:pPr>
            <a:endParaRPr lang="en-US" altLang="ja-JP" sz="1600" dirty="0" smtClean="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smtClean="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smtClean="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smtClean="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smtClean="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600" dirty="0">
              <a:solidFill>
                <a:prstClr val="black"/>
              </a:solidFill>
              <a:latin typeface="ＭＳ ゴシック" pitchFamily="49" charset="-128"/>
              <a:ea typeface="ＭＳ ゴシック" pitchFamily="49" charset="-128"/>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400" dirty="0" smtClean="0">
              <a:solidFill>
                <a:prstClr val="black"/>
              </a:solidFill>
              <a:latin typeface="ＭＳ Ｐゴシック"/>
              <a:cs typeface="Times New Roman" pitchFamily="18" charset="0"/>
            </a:endParaRPr>
          </a:p>
          <a:p>
            <a:pPr eaLnBrk="0" fontAlgn="base" hangingPunct="0">
              <a:spcBef>
                <a:spcPct val="0"/>
              </a:spcBef>
              <a:spcAft>
                <a:spcPct val="0"/>
              </a:spcAft>
            </a:pPr>
            <a:endParaRPr lang="en-US" altLang="ja-JP" sz="1600" dirty="0">
              <a:solidFill>
                <a:prstClr val="black"/>
              </a:solidFill>
              <a:latin typeface="ＭＳ ゴシック" pitchFamily="49" charset="-128"/>
              <a:ea typeface="ＭＳ ゴシック" pitchFamily="49" charset="-128"/>
              <a:cs typeface="Times New Roman" pitchFamily="18" charset="0"/>
            </a:endParaRPr>
          </a:p>
        </p:txBody>
      </p:sp>
      <p:sp>
        <p:nvSpPr>
          <p:cNvPr id="18" name="大かっこ 17"/>
          <p:cNvSpPr/>
          <p:nvPr/>
        </p:nvSpPr>
        <p:spPr>
          <a:xfrm>
            <a:off x="10790238" y="11149013"/>
            <a:ext cx="3694112" cy="40005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1" y="761999"/>
            <a:ext cx="8524115" cy="554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7273145" y="908720"/>
            <a:ext cx="1584176" cy="220345"/>
          </a:xfrm>
          <a:prstGeom prst="rect">
            <a:avLst/>
          </a:prstGeom>
          <a:noFill/>
          <a:ln w="25400">
            <a:noFill/>
            <a:prstDash val="dash"/>
          </a:ln>
        </p:spPr>
        <p:txBody>
          <a:bodyPr wrap="square" rtlCol="0" anchor="ctr" anchorCtr="0">
            <a:noAutofit/>
          </a:bodyPr>
          <a:lstStyle/>
          <a:p>
            <a:r>
              <a:rPr kumimoji="1" lang="en-US" altLang="ja-JP"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 </a:t>
            </a:r>
            <a:r>
              <a:rPr kumimoji="1" lang="ja-JP" altLang="en-US" sz="800" dirty="0" smtClean="0">
                <a:latin typeface="ＭＳ ゴシック" panose="020B0609070205080204" pitchFamily="49" charset="-128"/>
                <a:ea typeface="ＭＳ ゴシック" panose="020B0609070205080204" pitchFamily="49" charset="-128"/>
              </a:rPr>
              <a:t>金額</a:t>
            </a:r>
            <a:r>
              <a:rPr lang="ja-JP" altLang="en-US" sz="800" dirty="0" smtClean="0">
                <a:latin typeface="ＭＳ ゴシック" panose="020B0609070205080204" pitchFamily="49" charset="-128"/>
                <a:ea typeface="ＭＳ ゴシック" panose="020B0609070205080204" pitchFamily="49" charset="-128"/>
              </a:rPr>
              <a:t>は今後さらに精査</a:t>
            </a:r>
            <a:endParaRPr lang="en-US" altLang="ja-JP" sz="8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903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9986" y="269628"/>
            <a:ext cx="8568952" cy="523220"/>
          </a:xfrm>
          <a:prstGeom prst="rect">
            <a:avLst/>
          </a:prstGeom>
          <a:solidFill>
            <a:schemeClr val="tx2"/>
          </a:solidFill>
          <a:ln w="25400">
            <a:solidFill>
              <a:schemeClr val="tx1"/>
            </a:solidFill>
          </a:ln>
        </p:spPr>
        <p:txBody>
          <a:bodyPr wrap="square" rtlCol="0">
            <a:spAutoFit/>
          </a:bodyPr>
          <a:lstStyle/>
          <a:p>
            <a:pPr algn="ctr"/>
            <a:r>
              <a:rPr kumimoji="1" lang="ja-JP" altLang="en-US" sz="2800" b="1" dirty="0" smtClean="0">
                <a:solidFill>
                  <a:schemeClr val="bg1"/>
                </a:solidFill>
                <a:latin typeface="+mj-ea"/>
                <a:ea typeface="+mj-ea"/>
              </a:rPr>
              <a:t>目　次</a:t>
            </a:r>
            <a:endParaRPr kumimoji="1" lang="ja-JP" altLang="en-US" sz="2800" b="1" dirty="0">
              <a:solidFill>
                <a:schemeClr val="bg1"/>
              </a:solidFill>
              <a:latin typeface="+mj-ea"/>
              <a:ea typeface="+mj-ea"/>
            </a:endParaRPr>
          </a:p>
        </p:txBody>
      </p:sp>
      <p:sp>
        <p:nvSpPr>
          <p:cNvPr id="4" name="テキスト ボックス 3"/>
          <p:cNvSpPr txBox="1"/>
          <p:nvPr/>
        </p:nvSpPr>
        <p:spPr>
          <a:xfrm>
            <a:off x="279986" y="883026"/>
            <a:ext cx="8568952" cy="5702488"/>
          </a:xfrm>
          <a:prstGeom prst="rect">
            <a:avLst/>
          </a:prstGeom>
          <a:solidFill>
            <a:schemeClr val="accent1">
              <a:lumMod val="20000"/>
              <a:lumOff val="80000"/>
            </a:schemeClr>
          </a:solidFill>
          <a:ln w="25400">
            <a:solidFill>
              <a:schemeClr val="tx1"/>
            </a:solidFill>
          </a:ln>
        </p:spPr>
        <p:txBody>
          <a:bodyPr wrap="square" rtlCol="0" anchor="t" anchorCtr="0">
            <a:noAutofit/>
          </a:bodyPr>
          <a:lstStyle/>
          <a:p>
            <a:pPr>
              <a:lnSpc>
                <a:spcPts val="2300"/>
              </a:lnSpc>
            </a:pPr>
            <a:endParaRPr lang="en-US" altLang="ja-JP" sz="2000" b="1" dirty="0" smtClean="0">
              <a:latin typeface="+mj-ea"/>
              <a:ea typeface="+mj-ea"/>
            </a:endParaRPr>
          </a:p>
          <a:p>
            <a:pPr>
              <a:lnSpc>
                <a:spcPts val="2300"/>
              </a:lnSpc>
            </a:pPr>
            <a:r>
              <a:rPr lang="ja-JP" altLang="en-US" sz="2000" b="1" dirty="0" smtClean="0">
                <a:latin typeface="+mj-ea"/>
                <a:ea typeface="+mj-ea"/>
              </a:rPr>
              <a:t>１　現状</a:t>
            </a:r>
            <a:endParaRPr lang="en-US" altLang="ja-JP" sz="2000" b="1" dirty="0" smtClean="0">
              <a:latin typeface="+mj-ea"/>
              <a:ea typeface="+mj-ea"/>
            </a:endParaRPr>
          </a:p>
          <a:p>
            <a:pPr>
              <a:lnSpc>
                <a:spcPts val="2300"/>
              </a:lnSpc>
            </a:pPr>
            <a:endParaRPr lang="en-US" altLang="ja-JP" sz="2000" b="1" dirty="0" smtClean="0">
              <a:latin typeface="+mj-ea"/>
              <a:ea typeface="+mj-ea"/>
            </a:endParaRPr>
          </a:p>
          <a:p>
            <a:pPr>
              <a:lnSpc>
                <a:spcPts val="2300"/>
              </a:lnSpc>
            </a:pPr>
            <a:r>
              <a:rPr lang="ja-JP" altLang="en-US" sz="2000" b="1" dirty="0" smtClean="0">
                <a:latin typeface="+mj-ea"/>
                <a:ea typeface="+mj-ea"/>
              </a:rPr>
              <a:t>２　課題①大手前庁舎本館</a:t>
            </a:r>
            <a:r>
              <a:rPr lang="ja-JP" altLang="en-US" sz="2000" b="1" dirty="0">
                <a:latin typeface="+mj-ea"/>
                <a:ea typeface="+mj-ea"/>
              </a:rPr>
              <a:t>の耐震</a:t>
            </a:r>
            <a:r>
              <a:rPr lang="ja-JP" altLang="en-US" sz="2000" b="1" dirty="0" smtClean="0">
                <a:latin typeface="+mj-ea"/>
                <a:ea typeface="+mj-ea"/>
              </a:rPr>
              <a:t>補強</a:t>
            </a:r>
            <a:r>
              <a:rPr lang="ja-JP" altLang="en-US" sz="2000" b="1" dirty="0">
                <a:latin typeface="+mj-ea"/>
                <a:ea typeface="+mj-ea"/>
              </a:rPr>
              <a:t>へ</a:t>
            </a:r>
            <a:r>
              <a:rPr lang="ja-JP" altLang="en-US" sz="2000" b="1" dirty="0" smtClean="0">
                <a:latin typeface="+mj-ea"/>
                <a:ea typeface="+mj-ea"/>
              </a:rPr>
              <a:t>の対応</a:t>
            </a:r>
            <a:endParaRPr lang="en-US" altLang="ja-JP" sz="2000" b="1" dirty="0" smtClean="0">
              <a:latin typeface="+mj-ea"/>
              <a:ea typeface="+mj-ea"/>
            </a:endParaRPr>
          </a:p>
          <a:p>
            <a:pPr>
              <a:lnSpc>
                <a:spcPts val="2300"/>
              </a:lnSpc>
            </a:pPr>
            <a:endParaRPr lang="en-US" altLang="ja-JP" sz="2000" b="1" dirty="0">
              <a:latin typeface="+mj-ea"/>
              <a:ea typeface="+mj-ea"/>
            </a:endParaRPr>
          </a:p>
          <a:p>
            <a:pPr>
              <a:lnSpc>
                <a:spcPts val="2300"/>
              </a:lnSpc>
            </a:pPr>
            <a:r>
              <a:rPr lang="ja-JP" altLang="en-US" sz="2000" b="1" dirty="0" smtClean="0">
                <a:latin typeface="+mj-ea"/>
                <a:ea typeface="+mj-ea"/>
              </a:rPr>
              <a:t>３　課題②咲洲庁舎</a:t>
            </a:r>
            <a:r>
              <a:rPr lang="ja-JP" altLang="en-US" sz="2000" b="1" dirty="0">
                <a:latin typeface="+mj-ea"/>
                <a:ea typeface="+mj-ea"/>
              </a:rPr>
              <a:t>の</a:t>
            </a:r>
            <a:r>
              <a:rPr lang="ja-JP" altLang="en-US" sz="2000" b="1" dirty="0" smtClean="0">
                <a:latin typeface="+mj-ea"/>
                <a:ea typeface="+mj-ea"/>
              </a:rPr>
              <a:t>長周期地震動対策</a:t>
            </a:r>
            <a:endParaRPr lang="en-US" altLang="ja-JP" sz="2000" b="1" dirty="0">
              <a:latin typeface="+mj-ea"/>
              <a:ea typeface="+mj-ea"/>
            </a:endParaRPr>
          </a:p>
          <a:p>
            <a:pPr>
              <a:lnSpc>
                <a:spcPts val="2300"/>
              </a:lnSpc>
            </a:pPr>
            <a:endParaRPr lang="en-US" altLang="ja-JP" sz="2000" b="1" dirty="0">
              <a:latin typeface="+mj-ea"/>
              <a:ea typeface="+mj-ea"/>
            </a:endParaRPr>
          </a:p>
          <a:p>
            <a:pPr>
              <a:lnSpc>
                <a:spcPts val="2300"/>
              </a:lnSpc>
            </a:pPr>
            <a:r>
              <a:rPr lang="ja-JP" altLang="en-US" sz="2000" b="1" dirty="0">
                <a:latin typeface="+mj-ea"/>
                <a:ea typeface="+mj-ea"/>
              </a:rPr>
              <a:t>４</a:t>
            </a:r>
            <a:r>
              <a:rPr lang="ja-JP" altLang="en-US" sz="2000" b="1" dirty="0" smtClean="0">
                <a:latin typeface="+mj-ea"/>
                <a:ea typeface="+mj-ea"/>
              </a:rPr>
              <a:t>　課題</a:t>
            </a:r>
            <a:r>
              <a:rPr lang="ja-JP" altLang="en-US" sz="2000" b="1" dirty="0">
                <a:latin typeface="+mj-ea"/>
                <a:ea typeface="+mj-ea"/>
              </a:rPr>
              <a:t>③</a:t>
            </a:r>
            <a:r>
              <a:rPr lang="ja-JP" altLang="en-US" sz="2000" b="1" dirty="0" smtClean="0">
                <a:latin typeface="+mj-ea"/>
                <a:ea typeface="+mj-ea"/>
              </a:rPr>
              <a:t>咲洲庁舎の空きスペースの活用促進</a:t>
            </a:r>
            <a:endParaRPr lang="en-US" altLang="ja-JP" sz="2000" b="1" dirty="0" smtClean="0">
              <a:latin typeface="+mj-ea"/>
              <a:ea typeface="+mj-ea"/>
            </a:endParaRPr>
          </a:p>
          <a:p>
            <a:pPr>
              <a:lnSpc>
                <a:spcPts val="2300"/>
              </a:lnSpc>
            </a:pPr>
            <a:endParaRPr lang="en-US" altLang="ja-JP" sz="2000" b="1" dirty="0">
              <a:latin typeface="+mj-ea"/>
              <a:ea typeface="+mj-ea"/>
            </a:endParaRPr>
          </a:p>
          <a:p>
            <a:pPr>
              <a:lnSpc>
                <a:spcPts val="2300"/>
              </a:lnSpc>
            </a:pPr>
            <a:r>
              <a:rPr lang="ja-JP" altLang="en-US" sz="2000" b="1" dirty="0">
                <a:latin typeface="+mj-ea"/>
              </a:rPr>
              <a:t>５　</a:t>
            </a:r>
            <a:r>
              <a:rPr lang="ja-JP" altLang="en-US" sz="2000" b="1" dirty="0" smtClean="0">
                <a:latin typeface="+mj-ea"/>
              </a:rPr>
              <a:t>総括</a:t>
            </a:r>
            <a:endParaRPr lang="en-US" altLang="ja-JP" sz="2000" b="1" dirty="0">
              <a:latin typeface="+mj-ea"/>
            </a:endParaRPr>
          </a:p>
          <a:p>
            <a:pPr>
              <a:lnSpc>
                <a:spcPts val="2300"/>
              </a:lnSpc>
            </a:pPr>
            <a:endParaRPr lang="en-US" altLang="ja-JP" sz="2000" b="1" dirty="0" smtClean="0">
              <a:latin typeface="+mj-ea"/>
              <a:ea typeface="+mj-ea"/>
            </a:endParaRPr>
          </a:p>
          <a:p>
            <a:pPr>
              <a:lnSpc>
                <a:spcPts val="2300"/>
              </a:lnSpc>
            </a:pPr>
            <a:r>
              <a:rPr lang="ja-JP" altLang="en-US" sz="2000" b="1" dirty="0" smtClean="0">
                <a:latin typeface="+mj-ea"/>
                <a:ea typeface="+mj-ea"/>
              </a:rPr>
              <a:t>参考</a:t>
            </a:r>
            <a:r>
              <a:rPr lang="ja-JP" altLang="en-US" sz="2000" b="1" dirty="0">
                <a:latin typeface="+mj-ea"/>
                <a:ea typeface="+mj-ea"/>
              </a:rPr>
              <a:t>１</a:t>
            </a:r>
            <a:r>
              <a:rPr lang="ja-JP" altLang="en-US" sz="2000" b="1" dirty="0" smtClean="0">
                <a:latin typeface="+mj-ea"/>
                <a:ea typeface="+mj-ea"/>
              </a:rPr>
              <a:t>．</a:t>
            </a:r>
            <a:r>
              <a:rPr lang="ja-JP" altLang="en-US" sz="2000" b="1" dirty="0" smtClean="0">
                <a:latin typeface="+mj-ea"/>
              </a:rPr>
              <a:t>庁舎</a:t>
            </a:r>
            <a:r>
              <a:rPr lang="ja-JP" altLang="en-US" sz="2000" b="1" dirty="0">
                <a:latin typeface="+mj-ea"/>
              </a:rPr>
              <a:t>の概要</a:t>
            </a:r>
            <a:endParaRPr lang="en-US" altLang="ja-JP" sz="2000" b="1" dirty="0">
              <a:latin typeface="+mj-ea"/>
            </a:endParaRPr>
          </a:p>
          <a:p>
            <a:pPr>
              <a:lnSpc>
                <a:spcPts val="2300"/>
              </a:lnSpc>
            </a:pPr>
            <a:endParaRPr lang="en-US" altLang="ja-JP" sz="2000" b="1" dirty="0" smtClean="0">
              <a:latin typeface="+mj-ea"/>
              <a:ea typeface="+mj-ea"/>
            </a:endParaRPr>
          </a:p>
          <a:p>
            <a:pPr>
              <a:lnSpc>
                <a:spcPts val="2300"/>
              </a:lnSpc>
            </a:pPr>
            <a:r>
              <a:rPr lang="ja-JP" altLang="en-US" sz="2000" b="1" dirty="0">
                <a:latin typeface="+mj-ea"/>
              </a:rPr>
              <a:t>参考２</a:t>
            </a:r>
            <a:r>
              <a:rPr lang="ja-JP" altLang="en-US" sz="2000" b="1" dirty="0" smtClean="0">
                <a:latin typeface="+mj-ea"/>
              </a:rPr>
              <a:t>．庁舎</a:t>
            </a:r>
            <a:r>
              <a:rPr lang="ja-JP" altLang="en-US" sz="2000" b="1" dirty="0">
                <a:latin typeface="+mj-ea"/>
              </a:rPr>
              <a:t>整備に関するこれまでの経過</a:t>
            </a:r>
            <a:endParaRPr lang="ja-JP" altLang="en-US" sz="2000" b="1" u="sng" dirty="0">
              <a:latin typeface="+mj-ea"/>
            </a:endParaRPr>
          </a:p>
          <a:p>
            <a:pPr>
              <a:lnSpc>
                <a:spcPts val="2300"/>
              </a:lnSpc>
            </a:pPr>
            <a:endParaRPr lang="en-US" altLang="ja-JP" sz="2000" b="1" dirty="0" smtClean="0">
              <a:latin typeface="+mj-ea"/>
              <a:ea typeface="+mj-ea"/>
            </a:endParaRPr>
          </a:p>
          <a:p>
            <a:pPr>
              <a:lnSpc>
                <a:spcPts val="2300"/>
              </a:lnSpc>
            </a:pPr>
            <a:r>
              <a:rPr lang="ja-JP" altLang="en-US" sz="2000" b="1" dirty="0" smtClean="0">
                <a:latin typeface="+mj-ea"/>
              </a:rPr>
              <a:t>参考</a:t>
            </a:r>
            <a:r>
              <a:rPr lang="ja-JP" altLang="en-US" sz="2000" b="1" dirty="0">
                <a:latin typeface="+mj-ea"/>
              </a:rPr>
              <a:t>３．東日本大震災の長周期地震動を用いた検証</a:t>
            </a:r>
            <a:endParaRPr lang="en-US" altLang="ja-JP" sz="2000" b="1" dirty="0">
              <a:latin typeface="+mj-ea"/>
            </a:endParaRPr>
          </a:p>
          <a:p>
            <a:pPr>
              <a:lnSpc>
                <a:spcPts val="2300"/>
              </a:lnSpc>
            </a:pPr>
            <a:endParaRPr lang="en-US" altLang="ja-JP" sz="2000" b="1" dirty="0" smtClean="0">
              <a:latin typeface="+mj-ea"/>
              <a:ea typeface="+mj-ea"/>
            </a:endParaRPr>
          </a:p>
          <a:p>
            <a:pPr>
              <a:lnSpc>
                <a:spcPts val="2300"/>
              </a:lnSpc>
            </a:pPr>
            <a:r>
              <a:rPr lang="ja-JP" altLang="en-US" sz="2000" b="1" dirty="0" smtClean="0">
                <a:latin typeface="+mj-ea"/>
                <a:ea typeface="+mj-ea"/>
              </a:rPr>
              <a:t>参考</a:t>
            </a:r>
            <a:r>
              <a:rPr lang="ja-JP" altLang="en-US" sz="2000" b="1" dirty="0">
                <a:latin typeface="+mj-ea"/>
                <a:ea typeface="+mj-ea"/>
              </a:rPr>
              <a:t>４</a:t>
            </a:r>
            <a:r>
              <a:rPr lang="ja-JP" altLang="en-US" sz="2000" b="1" dirty="0" smtClean="0">
                <a:latin typeface="+mj-ea"/>
                <a:ea typeface="+mj-ea"/>
              </a:rPr>
              <a:t>．</a:t>
            </a:r>
            <a:r>
              <a:rPr lang="ja-JP" altLang="en-US" sz="2000" b="1" dirty="0" smtClean="0">
                <a:latin typeface="+mj-ea"/>
              </a:rPr>
              <a:t>整備費</a:t>
            </a:r>
            <a:r>
              <a:rPr lang="ja-JP" altLang="en-US" sz="2000" b="1" dirty="0">
                <a:latin typeface="+mj-ea"/>
              </a:rPr>
              <a:t>・</a:t>
            </a:r>
            <a:r>
              <a:rPr lang="ja-JP" altLang="en-US" sz="2000" b="1" dirty="0" smtClean="0">
                <a:latin typeface="+mj-ea"/>
              </a:rPr>
              <a:t>管理費等の状況</a:t>
            </a:r>
            <a:endParaRPr lang="en-US" altLang="ja-JP" sz="2000" b="1" u="sng" dirty="0">
              <a:latin typeface="+mj-ea"/>
              <a:ea typeface="+mj-ea"/>
            </a:endParaRPr>
          </a:p>
          <a:p>
            <a:pPr>
              <a:lnSpc>
                <a:spcPts val="2300"/>
              </a:lnSpc>
            </a:pPr>
            <a:endParaRPr lang="en-US" altLang="ja-JP" sz="2000" b="1" dirty="0">
              <a:latin typeface="+mj-ea"/>
            </a:endParaRPr>
          </a:p>
          <a:p>
            <a:endParaRPr kumimoji="1" lang="en-US" altLang="ja-JP" sz="2000" b="1" u="sng" dirty="0" smtClean="0">
              <a:latin typeface="+mj-ea"/>
              <a:ea typeface="+mj-ea"/>
            </a:endParaRPr>
          </a:p>
          <a:p>
            <a:endParaRPr kumimoji="1" lang="ja-JP" altLang="en-US" sz="2000" b="1" u="sng" dirty="0">
              <a:latin typeface="+mj-ea"/>
              <a:ea typeface="+mj-ea"/>
            </a:endParaRPr>
          </a:p>
        </p:txBody>
      </p:sp>
      <p:sp>
        <p:nvSpPr>
          <p:cNvPr id="81" name="テキスト ボックス 80"/>
          <p:cNvSpPr txBox="1"/>
          <p:nvPr/>
        </p:nvSpPr>
        <p:spPr>
          <a:xfrm>
            <a:off x="8065320" y="3501008"/>
            <a:ext cx="828298" cy="400110"/>
          </a:xfrm>
          <a:prstGeom prst="rect">
            <a:avLst/>
          </a:prstGeom>
          <a:noFill/>
          <a:ln w="25400">
            <a:noFill/>
          </a:ln>
        </p:spPr>
        <p:txBody>
          <a:bodyPr wrap="square" lIns="0" r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９</a:t>
            </a:r>
            <a:r>
              <a:rPr kumimoji="1" lang="en-US" altLang="ja-JP" sz="2000" dirty="0" smtClean="0">
                <a:latin typeface="ＭＳ ゴシック" panose="020B0609070205080204" pitchFamily="49" charset="-128"/>
                <a:ea typeface="ＭＳ ゴシック" panose="020B0609070205080204" pitchFamily="49" charset="-128"/>
              </a:rPr>
              <a:t>】</a:t>
            </a:r>
            <a:endParaRPr kumimoji="1" lang="ja-JP" altLang="en-US" sz="2000" dirty="0" smtClean="0">
              <a:latin typeface="ＭＳ ゴシック" panose="020B0609070205080204" pitchFamily="49" charset="-128"/>
              <a:ea typeface="ＭＳ ゴシック" panose="020B0609070205080204" pitchFamily="49" charset="-128"/>
            </a:endParaRPr>
          </a:p>
        </p:txBody>
      </p:sp>
      <p:sp>
        <p:nvSpPr>
          <p:cNvPr id="87" name="テキスト ボックス 86"/>
          <p:cNvSpPr txBox="1"/>
          <p:nvPr/>
        </p:nvSpPr>
        <p:spPr>
          <a:xfrm>
            <a:off x="8065321" y="4093041"/>
            <a:ext cx="837316" cy="400110"/>
          </a:xfrm>
          <a:prstGeom prst="rect">
            <a:avLst/>
          </a:prstGeom>
          <a:noFill/>
          <a:ln w="25400">
            <a:noFill/>
          </a:ln>
        </p:spPr>
        <p:txBody>
          <a:bodyPr wrap="square" lIns="0" r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【13】</a:t>
            </a:r>
            <a:endParaRPr kumimoji="1" lang="ja-JP" altLang="en-US" sz="2000" dirty="0" smtClean="0">
              <a:latin typeface="ＭＳ ゴシック" panose="020B0609070205080204" pitchFamily="49" charset="-128"/>
              <a:ea typeface="ＭＳ ゴシック" panose="020B0609070205080204" pitchFamily="49" charset="-128"/>
            </a:endParaRPr>
          </a:p>
        </p:txBody>
      </p:sp>
      <p:grpSp>
        <p:nvGrpSpPr>
          <p:cNvPr id="3" name="グループ化 2"/>
          <p:cNvGrpSpPr/>
          <p:nvPr/>
        </p:nvGrpSpPr>
        <p:grpSpPr>
          <a:xfrm>
            <a:off x="5599760" y="1268760"/>
            <a:ext cx="3341900" cy="4934564"/>
            <a:chOff x="10054819" y="1424868"/>
            <a:chExt cx="3341900" cy="4934564"/>
          </a:xfrm>
        </p:grpSpPr>
        <p:cxnSp>
          <p:nvCxnSpPr>
            <p:cNvPr id="71" name="直線コネクタ 70"/>
            <p:cNvCxnSpPr/>
            <p:nvPr/>
          </p:nvCxnSpPr>
          <p:spPr>
            <a:xfrm>
              <a:off x="10054819" y="1610407"/>
              <a:ext cx="235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12519232" y="1424868"/>
              <a:ext cx="827138" cy="307777"/>
            </a:xfrm>
            <a:prstGeom prst="rect">
              <a:avLst/>
            </a:prstGeom>
            <a:noFill/>
            <a:ln w="25400">
              <a:noFill/>
            </a:ln>
          </p:spPr>
          <p:txBody>
            <a:bodyPr wrap="square" lIns="0" tIns="0" rIns="0" b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１</a:t>
              </a:r>
              <a:r>
                <a:rPr kumimoji="1" lang="en-US" altLang="ja-JP" sz="2000" dirty="0" smtClean="0">
                  <a:latin typeface="ＭＳ ゴシック" panose="020B0609070205080204" pitchFamily="49" charset="-128"/>
                  <a:ea typeface="ＭＳ ゴシック" panose="020B0609070205080204" pitchFamily="49" charset="-128"/>
                </a:rPr>
                <a:t>】</a:t>
              </a:r>
              <a:endParaRPr kumimoji="1" lang="ja-JP" altLang="en-US" sz="2000" dirty="0" smtClean="0">
                <a:latin typeface="ＭＳ ゴシック" panose="020B0609070205080204" pitchFamily="49" charset="-128"/>
                <a:ea typeface="ＭＳ ゴシック" panose="020B0609070205080204" pitchFamily="49" charset="-128"/>
              </a:endParaRPr>
            </a:p>
          </p:txBody>
        </p:sp>
        <p:cxnSp>
          <p:nvCxnSpPr>
            <p:cNvPr id="74" name="直線コネクタ 73"/>
            <p:cNvCxnSpPr/>
            <p:nvPr/>
          </p:nvCxnSpPr>
          <p:spPr>
            <a:xfrm>
              <a:off x="10148121" y="2125622"/>
              <a:ext cx="22616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2476718" y="1922550"/>
              <a:ext cx="920001" cy="400110"/>
            </a:xfrm>
            <a:prstGeom prst="rect">
              <a:avLst/>
            </a:prstGeom>
            <a:noFill/>
            <a:ln w="25400">
              <a:noFill/>
            </a:ln>
          </p:spPr>
          <p:txBody>
            <a:bodyPr wrap="square" lIns="0" r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２</a:t>
              </a:r>
              <a:r>
                <a:rPr kumimoji="1" lang="en-US" altLang="ja-JP" sz="2000" dirty="0" smtClean="0">
                  <a:latin typeface="ＭＳ ゴシック" panose="020B0609070205080204" pitchFamily="49" charset="-128"/>
                  <a:ea typeface="ＭＳ ゴシック" panose="020B0609070205080204" pitchFamily="49" charset="-128"/>
                </a:rPr>
                <a:t>】</a:t>
              </a:r>
              <a:endParaRPr kumimoji="1" lang="ja-JP" altLang="en-US" sz="2000" dirty="0" smtClean="0">
                <a:latin typeface="ＭＳ ゴシック" panose="020B0609070205080204" pitchFamily="49" charset="-128"/>
                <a:ea typeface="ＭＳ ゴシック" panose="020B0609070205080204" pitchFamily="49" charset="-128"/>
              </a:endParaRPr>
            </a:p>
          </p:txBody>
        </p:sp>
        <p:cxnSp>
          <p:nvCxnSpPr>
            <p:cNvPr id="76" name="直線コネクタ 75"/>
            <p:cNvCxnSpPr/>
            <p:nvPr/>
          </p:nvCxnSpPr>
          <p:spPr>
            <a:xfrm>
              <a:off x="10065093" y="2711182"/>
              <a:ext cx="235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12483555" y="2488361"/>
              <a:ext cx="904957" cy="400110"/>
            </a:xfrm>
            <a:prstGeom prst="rect">
              <a:avLst/>
            </a:prstGeom>
            <a:noFill/>
            <a:ln w="25400">
              <a:noFill/>
            </a:ln>
          </p:spPr>
          <p:txBody>
            <a:bodyPr wrap="square" lIns="0" rIns="0" rtlCol="0" anchor="ctr" anchorCtr="1">
              <a:spAutoFit/>
            </a:bodyPr>
            <a:lstStyle/>
            <a:p>
              <a:pPr lvl="0"/>
              <a:r>
                <a:rPr lang="en-US" altLang="ja-JP" sz="2000" dirty="0" smtClean="0">
                  <a:solidFill>
                    <a:prstClr val="black"/>
                  </a:solidFill>
                  <a:latin typeface="ＭＳ ゴシック" panose="020B0609070205080204" pitchFamily="49" charset="-128"/>
                  <a:ea typeface="ＭＳ ゴシック" panose="020B0609070205080204" pitchFamily="49" charset="-128"/>
                </a:rPr>
                <a:t>【</a:t>
              </a:r>
              <a:r>
                <a:rPr lang="ja-JP" altLang="en-US" sz="2000" dirty="0">
                  <a:solidFill>
                    <a:prstClr val="black"/>
                  </a:solidFill>
                  <a:latin typeface="ＭＳ ゴシック" panose="020B0609070205080204" pitchFamily="49" charset="-128"/>
                  <a:ea typeface="ＭＳ ゴシック" panose="020B0609070205080204" pitchFamily="49" charset="-128"/>
                </a:rPr>
                <a:t>３</a:t>
              </a:r>
              <a:r>
                <a:rPr lang="en-US" altLang="ja-JP" sz="2000" dirty="0" smtClean="0">
                  <a:solidFill>
                    <a:prstClr val="black"/>
                  </a:solidFill>
                  <a:latin typeface="ＭＳ ゴシック" panose="020B0609070205080204" pitchFamily="49" charset="-128"/>
                  <a:ea typeface="ＭＳ ゴシック" panose="020B0609070205080204" pitchFamily="49" charset="-128"/>
                </a:rPr>
                <a:t>】</a:t>
              </a:r>
              <a:endParaRPr lang="ja-JP" altLang="en-US" sz="2000" dirty="0">
                <a:solidFill>
                  <a:prstClr val="black"/>
                </a:solidFill>
                <a:latin typeface="ＭＳ ゴシック" panose="020B0609070205080204" pitchFamily="49" charset="-128"/>
                <a:ea typeface="ＭＳ ゴシック" panose="020B0609070205080204" pitchFamily="49" charset="-128"/>
              </a:endParaRPr>
            </a:p>
          </p:txBody>
        </p:sp>
        <p:sp>
          <p:nvSpPr>
            <p:cNvPr id="79" name="テキスト ボックス 78"/>
            <p:cNvSpPr txBox="1"/>
            <p:nvPr/>
          </p:nvSpPr>
          <p:spPr>
            <a:xfrm>
              <a:off x="12487228" y="3081052"/>
              <a:ext cx="892599" cy="400111"/>
            </a:xfrm>
            <a:prstGeom prst="rect">
              <a:avLst/>
            </a:prstGeom>
            <a:noFill/>
            <a:ln w="25400">
              <a:noFill/>
            </a:ln>
          </p:spPr>
          <p:txBody>
            <a:bodyPr wrap="square" lIns="0" r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６</a:t>
              </a:r>
              <a:r>
                <a:rPr kumimoji="1" lang="en-US" altLang="ja-JP" sz="2000" dirty="0" smtClean="0">
                  <a:latin typeface="ＭＳ ゴシック" panose="020B0609070205080204" pitchFamily="49" charset="-128"/>
                  <a:ea typeface="ＭＳ ゴシック" panose="020B0609070205080204" pitchFamily="49" charset="-128"/>
                </a:rPr>
                <a:t>】</a:t>
              </a:r>
              <a:endParaRPr kumimoji="1" lang="ja-JP" altLang="en-US" sz="2000" dirty="0" smtClean="0">
                <a:latin typeface="ＭＳ ゴシック" panose="020B0609070205080204" pitchFamily="49" charset="-128"/>
                <a:ea typeface="ＭＳ ゴシック" panose="020B0609070205080204" pitchFamily="49" charset="-128"/>
              </a:endParaRPr>
            </a:p>
          </p:txBody>
        </p:sp>
        <p:sp>
          <p:nvSpPr>
            <p:cNvPr id="88" name="テキスト ボックス 87"/>
            <p:cNvSpPr txBox="1"/>
            <p:nvPr/>
          </p:nvSpPr>
          <p:spPr>
            <a:xfrm>
              <a:off x="12524167" y="5434292"/>
              <a:ext cx="825309" cy="400110"/>
            </a:xfrm>
            <a:prstGeom prst="rect">
              <a:avLst/>
            </a:prstGeom>
            <a:noFill/>
            <a:ln w="25400">
              <a:noFill/>
            </a:ln>
          </p:spPr>
          <p:txBody>
            <a:bodyPr wrap="square" lIns="0" r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【15】</a:t>
              </a:r>
              <a:endParaRPr kumimoji="1" lang="ja-JP" altLang="en-US" sz="2000" dirty="0" smtClean="0">
                <a:latin typeface="ＭＳ ゴシック" panose="020B0609070205080204" pitchFamily="49" charset="-128"/>
                <a:ea typeface="ＭＳ ゴシック" panose="020B0609070205080204" pitchFamily="49" charset="-128"/>
              </a:endParaRPr>
            </a:p>
          </p:txBody>
        </p:sp>
        <p:cxnSp>
          <p:nvCxnSpPr>
            <p:cNvPr id="53" name="直線コネクタ 52"/>
            <p:cNvCxnSpPr/>
            <p:nvPr/>
          </p:nvCxnSpPr>
          <p:spPr>
            <a:xfrm>
              <a:off x="10065093" y="3293257"/>
              <a:ext cx="235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12518422" y="5959322"/>
              <a:ext cx="841074" cy="400110"/>
            </a:xfrm>
            <a:prstGeom prst="rect">
              <a:avLst/>
            </a:prstGeom>
            <a:noFill/>
            <a:ln w="25400">
              <a:noFill/>
            </a:ln>
          </p:spPr>
          <p:txBody>
            <a:bodyPr wrap="square" lIns="0" r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【16】</a:t>
              </a:r>
              <a:endParaRPr kumimoji="1" lang="ja-JP" altLang="en-US" sz="2000" dirty="0" smtClean="0">
                <a:latin typeface="ＭＳ ゴシック" panose="020B0609070205080204" pitchFamily="49" charset="-128"/>
                <a:ea typeface="ＭＳ ゴシック" panose="020B0609070205080204" pitchFamily="49" charset="-128"/>
              </a:endParaRPr>
            </a:p>
          </p:txBody>
        </p:sp>
        <p:cxnSp>
          <p:nvCxnSpPr>
            <p:cNvPr id="34" name="直線コネクタ 33"/>
            <p:cNvCxnSpPr/>
            <p:nvPr/>
          </p:nvCxnSpPr>
          <p:spPr>
            <a:xfrm>
              <a:off x="10089673" y="5043314"/>
              <a:ext cx="235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0102993" y="4449204"/>
              <a:ext cx="235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10065093" y="3891186"/>
              <a:ext cx="235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0998027" y="5639279"/>
              <a:ext cx="1418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102993" y="6161882"/>
              <a:ext cx="23519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8072307" y="4676050"/>
            <a:ext cx="824615" cy="400110"/>
          </a:xfrm>
          <a:prstGeom prst="rect">
            <a:avLst/>
          </a:prstGeom>
          <a:noFill/>
          <a:ln w="25400">
            <a:noFill/>
          </a:ln>
        </p:spPr>
        <p:txBody>
          <a:bodyPr wrap="square" lIns="0" rIns="0" rtlCol="0" anchor="ctr" anchorCtr="1">
            <a:spAutoFit/>
          </a:bodyPr>
          <a:lstStyle/>
          <a:p>
            <a:r>
              <a:rPr kumimoji="1" lang="en-US" altLang="ja-JP" sz="2000" dirty="0" smtClean="0">
                <a:latin typeface="ＭＳ ゴシック" panose="020B0609070205080204" pitchFamily="49" charset="-128"/>
                <a:ea typeface="ＭＳ ゴシック" panose="020B0609070205080204" pitchFamily="49" charset="-128"/>
              </a:rPr>
              <a:t>【14】</a:t>
            </a:r>
            <a:endParaRPr kumimoji="1" lang="ja-JP" altLang="en-US" sz="20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8504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472" y="100048"/>
            <a:ext cx="8602672" cy="523220"/>
          </a:xfrm>
          <a:prstGeom prst="rect">
            <a:avLst/>
          </a:prstGeom>
          <a:solidFill>
            <a:schemeClr val="tx2"/>
          </a:solidFill>
          <a:ln w="25400">
            <a:solidFill>
              <a:schemeClr val="tx1"/>
            </a:solidFill>
          </a:ln>
        </p:spPr>
        <p:txBody>
          <a:bodyPr wrap="square" rtlCol="0">
            <a:spAutoFit/>
          </a:bodyPr>
          <a:lstStyle/>
          <a:p>
            <a:r>
              <a:rPr lang="ja-JP" altLang="en-US" sz="2800" b="1" dirty="0" smtClean="0">
                <a:solidFill>
                  <a:schemeClr val="bg1"/>
                </a:solidFill>
                <a:latin typeface="+mj-ea"/>
                <a:ea typeface="+mj-ea"/>
              </a:rPr>
              <a:t>１　現　状</a:t>
            </a:r>
            <a:endParaRPr kumimoji="1" lang="ja-JP" altLang="en-US" sz="2800" b="1" dirty="0">
              <a:solidFill>
                <a:schemeClr val="bg1"/>
              </a:solidFill>
              <a:latin typeface="+mj-ea"/>
              <a:ea typeface="+mj-ea"/>
            </a:endParaRPr>
          </a:p>
        </p:txBody>
      </p:sp>
      <p:sp>
        <p:nvSpPr>
          <p:cNvPr id="3" name="テキスト ボックス 2"/>
          <p:cNvSpPr txBox="1"/>
          <p:nvPr/>
        </p:nvSpPr>
        <p:spPr>
          <a:xfrm>
            <a:off x="265472" y="721724"/>
            <a:ext cx="8602672" cy="5831476"/>
          </a:xfrm>
          <a:prstGeom prst="rect">
            <a:avLst/>
          </a:prstGeom>
          <a:solidFill>
            <a:schemeClr val="accent1">
              <a:lumMod val="20000"/>
              <a:lumOff val="80000"/>
            </a:schemeClr>
          </a:solidFill>
          <a:ln w="25400">
            <a:solidFill>
              <a:schemeClr val="tx1"/>
            </a:solidFill>
          </a:ln>
        </p:spPr>
        <p:txBody>
          <a:bodyPr wrap="square" rtlCol="0" anchor="t" anchorCtr="0">
            <a:noAutofit/>
          </a:bodyPr>
          <a:lstStyle/>
          <a:p>
            <a:r>
              <a:rPr lang="ja-JP" altLang="en-US" sz="1400" b="1" dirty="0" smtClean="0">
                <a:latin typeface="+mn-ea"/>
                <a:cs typeface="Meiryo UI" panose="020B0604030504040204" pitchFamily="50" charset="-128"/>
              </a:rPr>
              <a:t>■ 本庁部局は主に大手前庁舎と</a:t>
            </a:r>
            <a:r>
              <a:rPr lang="ja-JP" altLang="en-US" sz="1400" b="1" dirty="0">
                <a:latin typeface="+mn-ea"/>
                <a:cs typeface="Meiryo UI" panose="020B0604030504040204" pitchFamily="50" charset="-128"/>
              </a:rPr>
              <a:t>咲</a:t>
            </a:r>
            <a:r>
              <a:rPr lang="ja-JP" altLang="en-US" sz="1400" b="1" dirty="0" smtClean="0">
                <a:latin typeface="+mn-ea"/>
                <a:cs typeface="Meiryo UI" panose="020B0604030504040204" pitchFamily="50" charset="-128"/>
              </a:rPr>
              <a:t>洲庁舎に配置</a:t>
            </a:r>
            <a:endParaRPr lang="en-US" altLang="ja-JP" sz="1400" b="1" dirty="0" smtClean="0">
              <a:latin typeface="+mn-ea"/>
              <a:cs typeface="Meiryo UI" panose="020B0604030504040204" pitchFamily="50" charset="-128"/>
            </a:endParaRPr>
          </a:p>
          <a:p>
            <a:r>
              <a:rPr lang="ja-JP" altLang="en-US" sz="1600" dirty="0">
                <a:latin typeface="+mn-ea"/>
                <a:cs typeface="Meiryo UI" panose="020B0604030504040204" pitchFamily="50" charset="-128"/>
              </a:rPr>
              <a:t>　</a:t>
            </a:r>
            <a:r>
              <a:rPr lang="ja-JP" altLang="en-US" sz="1300" dirty="0" smtClean="0">
                <a:latin typeface="+mn-ea"/>
                <a:cs typeface="Meiryo UI" panose="020B0604030504040204" pitchFamily="50" charset="-128"/>
              </a:rPr>
              <a:t>○ 大手前庁舎：府の執務室として使用</a:t>
            </a:r>
            <a:r>
              <a:rPr lang="en-US" altLang="ja-JP" sz="1300" dirty="0" smtClean="0">
                <a:latin typeface="+mn-ea"/>
                <a:cs typeface="Meiryo UI" panose="020B0604030504040204" pitchFamily="50" charset="-128"/>
              </a:rPr>
              <a:t>(</a:t>
            </a:r>
            <a:r>
              <a:rPr lang="ja-JP" altLang="en-US" sz="1300" dirty="0" smtClean="0">
                <a:latin typeface="+mn-ea"/>
                <a:cs typeface="Meiryo UI" panose="020B0604030504040204" pitchFamily="50" charset="-128"/>
              </a:rPr>
              <a:t>地方</a:t>
            </a:r>
            <a:r>
              <a:rPr lang="ja-JP" altLang="en-US" sz="1300" dirty="0">
                <a:latin typeface="+mn-ea"/>
                <a:cs typeface="Meiryo UI" panose="020B0604030504040204" pitchFamily="50" charset="-128"/>
              </a:rPr>
              <a:t>自治法上</a:t>
            </a:r>
            <a:r>
              <a:rPr lang="ja-JP" altLang="en-US" sz="1300" dirty="0" smtClean="0">
                <a:latin typeface="+mn-ea"/>
                <a:cs typeface="Meiryo UI" panose="020B0604030504040204" pitchFamily="50" charset="-128"/>
              </a:rPr>
              <a:t>の「事務所」</a:t>
            </a:r>
            <a:r>
              <a:rPr lang="en-US" altLang="ja-JP" sz="1300" dirty="0" smtClean="0">
                <a:latin typeface="+mn-ea"/>
                <a:cs typeface="Meiryo UI" panose="020B0604030504040204" pitchFamily="50" charset="-128"/>
              </a:rPr>
              <a:t>)</a:t>
            </a:r>
          </a:p>
          <a:p>
            <a:endParaRPr lang="en-US" altLang="ja-JP" sz="1600" b="1" dirty="0" smtClean="0">
              <a:latin typeface="+mn-ea"/>
            </a:endParaRPr>
          </a:p>
          <a:p>
            <a:pPr>
              <a:lnSpc>
                <a:spcPts val="1800"/>
              </a:lnSpc>
            </a:pPr>
            <a:endParaRPr lang="en-US" altLang="ja-JP" sz="1600" b="1" dirty="0" smtClean="0">
              <a:latin typeface="+mn-ea"/>
            </a:endParaRPr>
          </a:p>
          <a:p>
            <a:pPr>
              <a:lnSpc>
                <a:spcPts val="1800"/>
              </a:lnSpc>
            </a:pPr>
            <a:endParaRPr lang="en-US" altLang="ja-JP" sz="1600" b="1" dirty="0">
              <a:latin typeface="+mn-ea"/>
            </a:endParaRPr>
          </a:p>
          <a:p>
            <a:pPr>
              <a:lnSpc>
                <a:spcPts val="1800"/>
              </a:lnSpc>
            </a:pPr>
            <a:endParaRPr lang="en-US" altLang="ja-JP" sz="1600" b="1" dirty="0" smtClean="0">
              <a:latin typeface="+mn-ea"/>
            </a:endParaRPr>
          </a:p>
          <a:p>
            <a:pPr>
              <a:lnSpc>
                <a:spcPts val="1800"/>
              </a:lnSpc>
            </a:pPr>
            <a:endParaRPr lang="en-US" altLang="ja-JP" sz="1600" b="1" dirty="0" smtClean="0">
              <a:latin typeface="+mn-ea"/>
            </a:endParaRPr>
          </a:p>
          <a:p>
            <a:r>
              <a:rPr lang="ja-JP" altLang="en-US" sz="1600" dirty="0" smtClean="0">
                <a:latin typeface="+mn-ea"/>
                <a:cs typeface="Meiryo UI" panose="020B0604030504040204" pitchFamily="50" charset="-128"/>
              </a:rPr>
              <a:t>　</a:t>
            </a:r>
            <a:r>
              <a:rPr lang="ja-JP" altLang="en-US" sz="1300" dirty="0" smtClean="0">
                <a:latin typeface="+mn-ea"/>
                <a:cs typeface="Meiryo UI" panose="020B0604030504040204" pitchFamily="50" charset="-128"/>
              </a:rPr>
              <a:t>○ 咲洲</a:t>
            </a:r>
            <a:r>
              <a:rPr lang="ja-JP" altLang="en-US" sz="1300" dirty="0">
                <a:latin typeface="+mn-ea"/>
                <a:cs typeface="Meiryo UI" panose="020B0604030504040204" pitchFamily="50" charset="-128"/>
              </a:rPr>
              <a:t>庁舎：府の</a:t>
            </a:r>
            <a:r>
              <a:rPr lang="ja-JP" altLang="en-US" sz="1300" dirty="0" smtClean="0">
                <a:latin typeface="+mn-ea"/>
                <a:cs typeface="Meiryo UI" panose="020B0604030504040204" pitchFamily="50" charset="-128"/>
              </a:rPr>
              <a:t>執務室</a:t>
            </a:r>
            <a:r>
              <a:rPr lang="ja-JP" altLang="en-US" sz="1300" dirty="0">
                <a:latin typeface="+mn-ea"/>
                <a:cs typeface="Meiryo UI" panose="020B0604030504040204" pitchFamily="50" charset="-128"/>
              </a:rPr>
              <a:t>の</a:t>
            </a:r>
            <a:r>
              <a:rPr lang="ja-JP" altLang="en-US" sz="1300" dirty="0" smtClean="0">
                <a:latin typeface="+mn-ea"/>
                <a:cs typeface="Meiryo UI" panose="020B0604030504040204" pitchFamily="50" charset="-128"/>
              </a:rPr>
              <a:t>ほか、テナント貸付フロアとして使用</a:t>
            </a:r>
            <a:r>
              <a:rPr lang="en-US" altLang="ja-JP" sz="1300" dirty="0" smtClean="0">
                <a:latin typeface="+mn-ea"/>
                <a:cs typeface="Meiryo UI" panose="020B0604030504040204" pitchFamily="50" charset="-128"/>
              </a:rPr>
              <a:t>(</a:t>
            </a:r>
            <a:r>
              <a:rPr lang="ja-JP" altLang="en-US" sz="1300" dirty="0" smtClean="0">
                <a:latin typeface="+mn-ea"/>
                <a:cs typeface="Meiryo UI" panose="020B0604030504040204" pitchFamily="50" charset="-128"/>
              </a:rPr>
              <a:t>平成２２年度購入の複合ビル</a:t>
            </a:r>
            <a:r>
              <a:rPr lang="en-US" altLang="ja-JP" sz="1300" dirty="0" smtClean="0">
                <a:latin typeface="+mn-ea"/>
                <a:cs typeface="Meiryo UI" panose="020B0604030504040204" pitchFamily="50" charset="-128"/>
              </a:rPr>
              <a:t>)</a:t>
            </a:r>
            <a:endParaRPr lang="en-US" altLang="ja-JP" sz="1300" dirty="0">
              <a:latin typeface="+mn-ea"/>
              <a:cs typeface="Meiryo UI" panose="020B0604030504040204" pitchFamily="50" charset="-128"/>
            </a:endParaRPr>
          </a:p>
          <a:p>
            <a:endParaRPr lang="en-US" altLang="ja-JP" sz="1400" b="1" dirty="0">
              <a:latin typeface="+mn-ea"/>
              <a:cs typeface="Meiryo UI" panose="020B0604030504040204" pitchFamily="50" charset="-128"/>
            </a:endParaRPr>
          </a:p>
          <a:p>
            <a:endParaRPr lang="en-US" altLang="ja-JP" sz="14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sz="2000" b="1" dirty="0">
              <a:latin typeface="ＭＳ ゴシック" panose="020B0609070205080204" pitchFamily="49" charset="-128"/>
              <a:ea typeface="ＭＳ ゴシック" panose="020B0609070205080204" pitchFamily="49" charset="-128"/>
            </a:endParaRPr>
          </a:p>
          <a:p>
            <a:endParaRPr lang="en-US" altLang="ja-JP" sz="2000" b="1"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endParaRPr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　</a:t>
            </a:r>
            <a:endParaRPr kumimoji="1" lang="ja-JP" altLang="en-US" b="1" u="sng" dirty="0">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8676456" y="6508770"/>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ja-JP" altLang="en-US" sz="800" dirty="0" smtClean="0">
                <a:latin typeface="ＭＳ ゴシック" panose="020B0609070205080204" pitchFamily="49" charset="-128"/>
                <a:ea typeface="ＭＳ ゴシック" panose="020B0609070205080204" pitchFamily="49" charset="-128"/>
              </a:rPr>
              <a:t>１</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sp>
        <p:nvSpPr>
          <p:cNvPr id="19" name="テキスト ボックス 1"/>
          <p:cNvSpPr txBox="1"/>
          <p:nvPr/>
        </p:nvSpPr>
        <p:spPr>
          <a:xfrm>
            <a:off x="683568" y="1263989"/>
            <a:ext cx="7808871" cy="1012883"/>
          </a:xfrm>
          <a:prstGeom prst="rect">
            <a:avLst/>
          </a:prstGeom>
          <a:solidFill>
            <a:schemeClr val="lt1"/>
          </a:solidFill>
          <a:ln w="6350">
            <a:no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36000" rIns="91440" bIns="36000" numCol="1" spcCol="0" rtlCol="0" fromWordArt="0" anchor="t" anchorCtr="0" forceAA="0" compatLnSpc="1">
            <a:prstTxWarp prst="textNoShape">
              <a:avLst/>
            </a:prstTxWarp>
            <a:noAutofit/>
          </a:bodyPr>
          <a:lstStyle/>
          <a:p>
            <a:pPr>
              <a:spcAft>
                <a:spcPts val="0"/>
              </a:spcAft>
            </a:pPr>
            <a:r>
              <a:rPr lang="ja-JP" altLang="en-US" sz="1200" b="1" dirty="0">
                <a:solidFill>
                  <a:srgbClr val="000000"/>
                </a:solidFill>
                <a:latin typeface="+mn-ea"/>
                <a:cs typeface="ＭＳ Ｐゴシック"/>
              </a:rPr>
              <a:t>◆</a:t>
            </a:r>
            <a:r>
              <a:rPr kumimoji="1" lang="ja-JP" sz="1200" b="1" kern="1200" dirty="0" smtClean="0">
                <a:solidFill>
                  <a:srgbClr val="000000"/>
                </a:solidFill>
                <a:effectLst/>
                <a:latin typeface="+mn-ea"/>
                <a:cs typeface="ＭＳ Ｐゴシック"/>
              </a:rPr>
              <a:t>大手前</a:t>
            </a:r>
            <a:r>
              <a:rPr kumimoji="1" lang="ja-JP" sz="1200" b="1" kern="1200" dirty="0">
                <a:solidFill>
                  <a:srgbClr val="000000"/>
                </a:solidFill>
                <a:effectLst/>
                <a:latin typeface="+mn-ea"/>
                <a:cs typeface="ＭＳ Ｐゴシック"/>
              </a:rPr>
              <a:t>庁舎（本館、別館、</a:t>
            </a:r>
            <a:r>
              <a:rPr kumimoji="1" lang="ja-JP" sz="1200" b="1" kern="1200" dirty="0" smtClean="0">
                <a:solidFill>
                  <a:srgbClr val="000000"/>
                </a:solidFill>
                <a:effectLst/>
                <a:latin typeface="+mn-ea"/>
                <a:cs typeface="ＭＳ Ｐゴシック"/>
              </a:rPr>
              <a:t>新別館</a:t>
            </a:r>
            <a:r>
              <a:rPr lang="ja-JP" altLang="en-US" sz="1200" b="1" dirty="0">
                <a:solidFill>
                  <a:srgbClr val="000000"/>
                </a:solidFill>
                <a:latin typeface="+mn-ea"/>
                <a:cs typeface="ＭＳ Ｐゴシック"/>
              </a:rPr>
              <a:t>など</a:t>
            </a:r>
            <a:r>
              <a:rPr kumimoji="1" lang="ja-JP" sz="1200" b="1" kern="1200" dirty="0" smtClean="0">
                <a:solidFill>
                  <a:srgbClr val="000000"/>
                </a:solidFill>
                <a:effectLst/>
                <a:latin typeface="+mn-ea"/>
                <a:cs typeface="ＭＳ Ｐゴシック"/>
              </a:rPr>
              <a:t>）</a:t>
            </a:r>
            <a:endParaRPr lang="ja-JP" sz="1200" b="1" dirty="0">
              <a:effectLst/>
              <a:latin typeface="+mn-ea"/>
              <a:cs typeface="ＭＳ Ｐゴシック"/>
            </a:endParaRPr>
          </a:p>
          <a:p>
            <a:pPr>
              <a:spcAft>
                <a:spcPts val="0"/>
              </a:spcAft>
            </a:pPr>
            <a:r>
              <a:rPr lang="ja-JP" altLang="en-US" sz="1100" dirty="0">
                <a:solidFill>
                  <a:srgbClr val="000000"/>
                </a:solidFill>
                <a:latin typeface="+mn-ea"/>
                <a:cs typeface="ＭＳ Ｐゴシック"/>
              </a:rPr>
              <a:t>　</a:t>
            </a:r>
            <a:r>
              <a:rPr lang="ja-JP" altLang="en-US" sz="1100" dirty="0" smtClean="0">
                <a:solidFill>
                  <a:srgbClr val="000000"/>
                </a:solidFill>
                <a:latin typeface="+mn-ea"/>
                <a:cs typeface="ＭＳ Ｐゴシック"/>
              </a:rPr>
              <a:t>➢</a:t>
            </a:r>
            <a:r>
              <a:rPr lang="ja-JP" altLang="en-US" sz="1100" kern="0" spc="300" dirty="0" smtClean="0">
                <a:latin typeface="+mn-ea"/>
              </a:rPr>
              <a:t>府の</a:t>
            </a:r>
            <a:r>
              <a:rPr lang="ja-JP" altLang="ja-JP" sz="1100" kern="0" spc="300" dirty="0" smtClean="0">
                <a:latin typeface="+mn-ea"/>
              </a:rPr>
              <a:t>部局</a:t>
            </a:r>
            <a:r>
              <a:rPr lang="ja-JP" altLang="en-US" sz="1100" kern="0" spc="350" dirty="0" smtClean="0">
                <a:latin typeface="+mn-ea"/>
              </a:rPr>
              <a:t>：</a:t>
            </a:r>
            <a:r>
              <a:rPr kumimoji="1" lang="ja-JP" sz="1100" kern="1200" dirty="0" smtClean="0">
                <a:solidFill>
                  <a:srgbClr val="000000"/>
                </a:solidFill>
                <a:effectLst/>
                <a:latin typeface="+mn-ea"/>
                <a:cs typeface="ＭＳ Ｐゴシック"/>
              </a:rPr>
              <a:t>危機</a:t>
            </a:r>
            <a:r>
              <a:rPr kumimoji="1" lang="ja-JP" sz="1100" kern="1200" dirty="0">
                <a:solidFill>
                  <a:srgbClr val="000000"/>
                </a:solidFill>
                <a:effectLst/>
                <a:latin typeface="+mn-ea"/>
                <a:cs typeface="ＭＳ Ｐゴシック"/>
              </a:rPr>
              <a:t>管理室、政策企画部、総務部（統計課を除く）、財務部（財政課、行政</a:t>
            </a:r>
            <a:r>
              <a:rPr kumimoji="1" lang="ja-JP" sz="1100" kern="1200" dirty="0" smtClean="0">
                <a:solidFill>
                  <a:srgbClr val="000000"/>
                </a:solidFill>
                <a:effectLst/>
                <a:latin typeface="+mn-ea"/>
                <a:cs typeface="ＭＳ Ｐゴシック"/>
              </a:rPr>
              <a:t>改革課）、府民文化部（府政</a:t>
            </a:r>
            <a:r>
              <a:rPr kumimoji="1" lang="ja-JP" sz="1100" kern="1200" dirty="0">
                <a:solidFill>
                  <a:srgbClr val="000000"/>
                </a:solidFill>
                <a:effectLst/>
                <a:latin typeface="+mn-ea"/>
                <a:cs typeface="ＭＳ Ｐゴシック"/>
              </a:rPr>
              <a:t>情報室）</a:t>
            </a:r>
            <a:r>
              <a:rPr kumimoji="1" lang="ja-JP" sz="1100" kern="1200" dirty="0" smtClean="0">
                <a:solidFill>
                  <a:srgbClr val="000000"/>
                </a:solidFill>
                <a:effectLst/>
                <a:latin typeface="+mn-ea"/>
                <a:cs typeface="ＭＳ Ｐゴシック"/>
              </a:rPr>
              <a:t>、</a:t>
            </a:r>
            <a:endParaRPr kumimoji="1" lang="en-US" altLang="ja-JP" sz="1100" kern="1200" dirty="0" smtClean="0">
              <a:solidFill>
                <a:srgbClr val="000000"/>
              </a:solidFill>
              <a:effectLst/>
              <a:latin typeface="+mn-ea"/>
              <a:cs typeface="ＭＳ Ｐゴシック"/>
            </a:endParaRPr>
          </a:p>
          <a:p>
            <a:pPr>
              <a:spcAft>
                <a:spcPts val="0"/>
              </a:spcAft>
            </a:pPr>
            <a:r>
              <a:rPr lang="ja-JP" altLang="en-US" sz="1100" dirty="0">
                <a:solidFill>
                  <a:srgbClr val="000000"/>
                </a:solidFill>
                <a:latin typeface="+mn-ea"/>
                <a:cs typeface="ＭＳ Ｐゴシック"/>
              </a:rPr>
              <a:t>　</a:t>
            </a:r>
            <a:r>
              <a:rPr lang="ja-JP" altLang="en-US" sz="1100" dirty="0" smtClean="0">
                <a:solidFill>
                  <a:srgbClr val="000000"/>
                </a:solidFill>
                <a:latin typeface="+mn-ea"/>
                <a:cs typeface="ＭＳ Ｐゴシック"/>
              </a:rPr>
              <a:t>　　　　　　　　　　　</a:t>
            </a:r>
            <a:r>
              <a:rPr lang="ja-JP" altLang="ja-JP" sz="1100" dirty="0" smtClean="0">
                <a:solidFill>
                  <a:srgbClr val="000000"/>
                </a:solidFill>
                <a:latin typeface="+mn-ea"/>
                <a:cs typeface="ＭＳ Ｐゴシック"/>
              </a:rPr>
              <a:t>福祉部</a:t>
            </a:r>
            <a:r>
              <a:rPr lang="ja-JP" altLang="ja-JP" sz="1100" dirty="0">
                <a:solidFill>
                  <a:srgbClr val="000000"/>
                </a:solidFill>
                <a:latin typeface="+mn-ea"/>
                <a:cs typeface="ＭＳ Ｐゴシック"/>
              </a:rPr>
              <a:t>、</a:t>
            </a:r>
            <a:r>
              <a:rPr kumimoji="1" lang="ja-JP" sz="1100" kern="1200" dirty="0" smtClean="0">
                <a:solidFill>
                  <a:srgbClr val="000000"/>
                </a:solidFill>
                <a:effectLst/>
                <a:latin typeface="+mn-ea"/>
                <a:cs typeface="ＭＳ Ｐゴシック"/>
              </a:rPr>
              <a:t>健康</a:t>
            </a:r>
            <a:r>
              <a:rPr kumimoji="1" lang="ja-JP" sz="1100" kern="1200" dirty="0">
                <a:solidFill>
                  <a:srgbClr val="000000"/>
                </a:solidFill>
                <a:effectLst/>
                <a:latin typeface="+mn-ea"/>
                <a:cs typeface="ＭＳ Ｐゴシック"/>
              </a:rPr>
              <a:t>医療部</a:t>
            </a:r>
            <a:r>
              <a:rPr kumimoji="1" lang="ja-JP" sz="1100" kern="1200" dirty="0" smtClean="0">
                <a:solidFill>
                  <a:srgbClr val="000000"/>
                </a:solidFill>
                <a:effectLst/>
                <a:latin typeface="+mn-ea"/>
                <a:cs typeface="ＭＳ Ｐゴシック"/>
              </a:rPr>
              <a:t>、</a:t>
            </a:r>
            <a:r>
              <a:rPr lang="ja-JP" altLang="ja-JP" sz="1100" dirty="0">
                <a:solidFill>
                  <a:srgbClr val="000000"/>
                </a:solidFill>
                <a:latin typeface="+mn-ea"/>
                <a:cs typeface="ＭＳ Ｐゴシック"/>
              </a:rPr>
              <a:t>都市整備部</a:t>
            </a:r>
            <a:r>
              <a:rPr lang="ja-JP" altLang="ja-JP" sz="1100" dirty="0" smtClean="0">
                <a:solidFill>
                  <a:srgbClr val="000000"/>
                </a:solidFill>
                <a:latin typeface="+mn-ea"/>
                <a:cs typeface="ＭＳ Ｐゴシック"/>
              </a:rPr>
              <a:t>、</a:t>
            </a:r>
            <a:r>
              <a:rPr kumimoji="1" lang="ja-JP" sz="1100" kern="1200" dirty="0" smtClean="0">
                <a:solidFill>
                  <a:srgbClr val="000000"/>
                </a:solidFill>
                <a:effectLst/>
                <a:latin typeface="+mn-ea"/>
                <a:cs typeface="ＭＳ Ｐゴシック"/>
              </a:rPr>
              <a:t>会計局</a:t>
            </a:r>
            <a:r>
              <a:rPr kumimoji="1" lang="ja-JP" sz="1100" kern="1200" dirty="0">
                <a:solidFill>
                  <a:srgbClr val="000000"/>
                </a:solidFill>
                <a:effectLst/>
                <a:latin typeface="+mn-ea"/>
                <a:cs typeface="ＭＳ Ｐゴシック"/>
              </a:rPr>
              <a:t>、議会事務局</a:t>
            </a:r>
            <a:r>
              <a:rPr kumimoji="1" lang="ja-JP" sz="1100" kern="1200" dirty="0" smtClean="0">
                <a:solidFill>
                  <a:srgbClr val="000000"/>
                </a:solidFill>
                <a:effectLst/>
                <a:latin typeface="+mn-ea"/>
                <a:cs typeface="ＭＳ Ｐゴシック"/>
              </a:rPr>
              <a:t>、教育</a:t>
            </a:r>
            <a:r>
              <a:rPr kumimoji="1" lang="ja-JP" altLang="en-US" sz="1100" kern="1200" dirty="0" smtClean="0">
                <a:solidFill>
                  <a:srgbClr val="000000"/>
                </a:solidFill>
                <a:effectLst/>
                <a:latin typeface="+mn-ea"/>
                <a:cs typeface="ＭＳ Ｐゴシック"/>
              </a:rPr>
              <a:t>庁</a:t>
            </a:r>
            <a:r>
              <a:rPr kumimoji="1" lang="ja-JP" sz="1100" kern="1200" dirty="0" smtClean="0">
                <a:solidFill>
                  <a:srgbClr val="000000"/>
                </a:solidFill>
                <a:effectLst/>
                <a:latin typeface="+mn-ea"/>
                <a:cs typeface="ＭＳ Ｐゴシック"/>
              </a:rPr>
              <a:t>（文化財保護課を除く）、監査委員事務</a:t>
            </a:r>
            <a:r>
              <a:rPr kumimoji="1" lang="ja-JP" altLang="en-US" sz="1100" kern="1200" dirty="0" smtClean="0">
                <a:solidFill>
                  <a:srgbClr val="000000"/>
                </a:solidFill>
                <a:effectLst/>
                <a:latin typeface="+mn-ea"/>
                <a:cs typeface="ＭＳ Ｐゴシック"/>
              </a:rPr>
              <a:t>局</a:t>
            </a:r>
            <a:endParaRPr kumimoji="1" lang="en-US" altLang="ja-JP" sz="1100" kern="1200" dirty="0" smtClean="0">
              <a:solidFill>
                <a:srgbClr val="000000"/>
              </a:solidFill>
              <a:effectLst/>
              <a:latin typeface="+mn-ea"/>
              <a:cs typeface="ＭＳ Ｐゴシック"/>
            </a:endParaRPr>
          </a:p>
          <a:p>
            <a:pPr>
              <a:spcAft>
                <a:spcPts val="0"/>
              </a:spcAft>
            </a:pPr>
            <a:r>
              <a:rPr lang="ja-JP" altLang="en-US" sz="1100" dirty="0">
                <a:solidFill>
                  <a:srgbClr val="000000"/>
                </a:solidFill>
                <a:latin typeface="+mn-ea"/>
                <a:cs typeface="ＭＳ Ｐゴシック"/>
              </a:rPr>
              <a:t>　</a:t>
            </a:r>
            <a:r>
              <a:rPr lang="ja-JP" altLang="en-US" sz="1100" dirty="0" smtClean="0">
                <a:solidFill>
                  <a:srgbClr val="000000"/>
                </a:solidFill>
                <a:latin typeface="+mn-ea"/>
                <a:cs typeface="ＭＳ Ｐゴシック"/>
              </a:rPr>
              <a:t>➢</a:t>
            </a:r>
            <a:r>
              <a:rPr lang="ja-JP" altLang="ja-JP" sz="1100" kern="0" spc="300" dirty="0" smtClean="0">
                <a:latin typeface="+mn-ea"/>
              </a:rPr>
              <a:t>着席人員</a:t>
            </a:r>
            <a:r>
              <a:rPr lang="ja-JP" altLang="en-US" sz="1100" kern="0" spc="300" dirty="0" smtClean="0">
                <a:latin typeface="+mn-ea"/>
              </a:rPr>
              <a:t> </a:t>
            </a:r>
            <a:r>
              <a:rPr lang="ja-JP" altLang="en-US" sz="1100" dirty="0" smtClean="0">
                <a:solidFill>
                  <a:srgbClr val="000000"/>
                </a:solidFill>
                <a:latin typeface="+mn-ea"/>
              </a:rPr>
              <a:t>： ２，９０７人（平成２８年５月１日現在）</a:t>
            </a:r>
            <a:endParaRPr lang="en-US" altLang="ja-JP" sz="1100" i="1" dirty="0" smtClean="0">
              <a:solidFill>
                <a:srgbClr val="FF0000"/>
              </a:solidFill>
              <a:latin typeface="+mn-ea"/>
              <a:cs typeface="Meiryo UI" panose="020B0604030504040204" pitchFamily="50" charset="-128"/>
            </a:endParaRPr>
          </a:p>
          <a:p>
            <a:pPr>
              <a:spcAft>
                <a:spcPts val="0"/>
              </a:spcAft>
            </a:pPr>
            <a:r>
              <a:rPr lang="ja-JP" altLang="en-US" sz="1100" dirty="0" smtClean="0">
                <a:solidFill>
                  <a:srgbClr val="000000"/>
                </a:solidFill>
                <a:latin typeface="+mn-ea"/>
                <a:cs typeface="ＭＳ Ｐゴシック"/>
              </a:rPr>
              <a:t>　➢</a:t>
            </a:r>
            <a:r>
              <a:rPr lang="ja-JP" altLang="ja-JP" sz="1100" dirty="0" smtClean="0">
                <a:solidFill>
                  <a:srgbClr val="000000"/>
                </a:solidFill>
                <a:latin typeface="+mn-ea"/>
                <a:cs typeface="ＭＳ Ｐゴシック"/>
              </a:rPr>
              <a:t>執務室面積</a:t>
            </a:r>
            <a:r>
              <a:rPr lang="en-US" altLang="ja-JP" sz="1100" dirty="0" smtClean="0">
                <a:solidFill>
                  <a:srgbClr val="000000"/>
                </a:solidFill>
                <a:latin typeface="+mn-ea"/>
                <a:cs typeface="ＭＳ Ｐゴシック"/>
              </a:rPr>
              <a:t>  </a:t>
            </a:r>
            <a:r>
              <a:rPr lang="ja-JP" altLang="ja-JP" sz="1100" dirty="0" smtClean="0">
                <a:solidFill>
                  <a:srgbClr val="000000"/>
                </a:solidFill>
                <a:latin typeface="+mn-ea"/>
                <a:cs typeface="ＭＳ Ｐゴシック"/>
              </a:rPr>
              <a:t>：</a:t>
            </a:r>
            <a:r>
              <a:rPr lang="ja-JP" altLang="en-US" sz="1100" dirty="0" smtClean="0">
                <a:solidFill>
                  <a:srgbClr val="000000"/>
                </a:solidFill>
                <a:latin typeface="+mn-ea"/>
                <a:cs typeface="ＭＳ Ｐゴシック"/>
              </a:rPr>
              <a:t>　</a:t>
            </a:r>
            <a:r>
              <a:rPr lang="ja-JP" altLang="ja-JP" sz="1100" dirty="0" smtClean="0">
                <a:solidFill>
                  <a:srgbClr val="000000"/>
                </a:solidFill>
                <a:latin typeface="+mn-ea"/>
                <a:cs typeface="ＭＳ Ｐゴシック"/>
              </a:rPr>
              <a:t>３８，４００㎡</a:t>
            </a:r>
            <a:endParaRPr lang="ja-JP" sz="1100" dirty="0">
              <a:effectLst/>
              <a:latin typeface="+mn-ea"/>
              <a:cs typeface="ＭＳ Ｐゴシック"/>
            </a:endParaRPr>
          </a:p>
        </p:txBody>
      </p:sp>
      <p:sp>
        <p:nvSpPr>
          <p:cNvPr id="20" name="テキスト ボックス 1"/>
          <p:cNvSpPr txBox="1"/>
          <p:nvPr/>
        </p:nvSpPr>
        <p:spPr bwMode="blackWhite">
          <a:xfrm>
            <a:off x="683568" y="2719644"/>
            <a:ext cx="7808871" cy="1464730"/>
          </a:xfrm>
          <a:prstGeom prst="rect">
            <a:avLst/>
          </a:prstGeom>
          <a:solidFill>
            <a:schemeClr val="lt1"/>
          </a:solidFill>
          <a:ln w="6350">
            <a:noFill/>
            <a:prstDash val="dash"/>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2000" tIns="45720" rIns="0" bIns="45720" numCol="1" spcCol="0" rtlCol="0" fromWordArt="0" anchor="t" anchorCtr="0" forceAA="0" compatLnSpc="1">
            <a:prstTxWarp prst="textNoShape">
              <a:avLst/>
            </a:prstTxWarp>
            <a:noAutofit/>
          </a:bodyPr>
          <a:lstStyle/>
          <a:p>
            <a:r>
              <a:rPr lang="ja-JP" altLang="en-US" sz="1200" b="1" dirty="0">
                <a:solidFill>
                  <a:srgbClr val="000000"/>
                </a:solidFill>
                <a:latin typeface="+mn-ea"/>
                <a:cs typeface="ＭＳ Ｐゴシック"/>
              </a:rPr>
              <a:t>◆</a:t>
            </a:r>
            <a:r>
              <a:rPr kumimoji="1" lang="ja-JP" sz="1200" b="1" kern="1200" dirty="0" smtClean="0">
                <a:solidFill>
                  <a:srgbClr val="000000"/>
                </a:solidFill>
                <a:effectLst/>
                <a:latin typeface="+mn-ea"/>
                <a:cs typeface="ＭＳ Ｐゴシック"/>
              </a:rPr>
              <a:t>咲</a:t>
            </a:r>
            <a:r>
              <a:rPr kumimoji="1" lang="ja-JP" sz="1200" b="1" kern="1200" dirty="0">
                <a:solidFill>
                  <a:srgbClr val="000000"/>
                </a:solidFill>
                <a:effectLst/>
                <a:latin typeface="+mn-ea"/>
                <a:cs typeface="ＭＳ Ｐゴシック"/>
              </a:rPr>
              <a:t>洲</a:t>
            </a:r>
            <a:r>
              <a:rPr kumimoji="1" lang="ja-JP" sz="1200" b="1" kern="1200" dirty="0" smtClean="0">
                <a:solidFill>
                  <a:srgbClr val="000000"/>
                </a:solidFill>
                <a:effectLst/>
                <a:latin typeface="+mn-ea"/>
                <a:cs typeface="ＭＳ Ｐゴシック"/>
              </a:rPr>
              <a:t>庁舎</a:t>
            </a:r>
            <a:endParaRPr lang="ja-JP" sz="1200" b="1" dirty="0">
              <a:effectLst/>
              <a:latin typeface="+mn-ea"/>
              <a:cs typeface="ＭＳ Ｐゴシック"/>
            </a:endParaRPr>
          </a:p>
          <a:p>
            <a:r>
              <a:rPr lang="ja-JP" altLang="en-US" sz="1100" dirty="0">
                <a:solidFill>
                  <a:srgbClr val="000000"/>
                </a:solidFill>
                <a:latin typeface="+mn-ea"/>
                <a:cs typeface="ＭＳ Ｐゴシック"/>
              </a:rPr>
              <a:t>　➢</a:t>
            </a:r>
            <a:r>
              <a:rPr lang="ja-JP" altLang="en-US" sz="1100" spc="300" dirty="0" smtClean="0">
                <a:solidFill>
                  <a:srgbClr val="000000"/>
                </a:solidFill>
                <a:latin typeface="+mn-ea"/>
                <a:cs typeface="ＭＳ Ｐゴシック"/>
              </a:rPr>
              <a:t>府の</a:t>
            </a:r>
            <a:r>
              <a:rPr lang="ja-JP" altLang="ja-JP" sz="1100" kern="0" spc="300" dirty="0" smtClean="0">
                <a:latin typeface="+mn-ea"/>
              </a:rPr>
              <a:t>部局</a:t>
            </a:r>
            <a:r>
              <a:rPr lang="en-US" altLang="ja-JP" sz="1100" kern="0" spc="300" dirty="0" smtClean="0">
                <a:latin typeface="+mn-ea"/>
              </a:rPr>
              <a:t> </a:t>
            </a:r>
            <a:r>
              <a:rPr kumimoji="1" lang="ja-JP" sz="1100" kern="1200" dirty="0" smtClean="0">
                <a:solidFill>
                  <a:srgbClr val="000000"/>
                </a:solidFill>
                <a:effectLst/>
                <a:latin typeface="+mn-ea"/>
                <a:cs typeface="ＭＳ Ｐゴシック"/>
              </a:rPr>
              <a:t>：</a:t>
            </a:r>
            <a:r>
              <a:rPr kumimoji="1" lang="en-US" altLang="ja-JP" sz="1100" kern="1200" dirty="0" smtClean="0">
                <a:solidFill>
                  <a:srgbClr val="000000"/>
                </a:solidFill>
                <a:effectLst/>
                <a:latin typeface="+mn-ea"/>
                <a:cs typeface="ＭＳ Ｐゴシック"/>
              </a:rPr>
              <a:t> </a:t>
            </a:r>
            <a:r>
              <a:rPr kumimoji="1" lang="ja-JP" sz="1100" kern="1200" dirty="0" smtClean="0">
                <a:solidFill>
                  <a:srgbClr val="000000"/>
                </a:solidFill>
                <a:effectLst/>
                <a:latin typeface="+mn-ea"/>
                <a:cs typeface="ＭＳ Ｐゴシック"/>
              </a:rPr>
              <a:t>総務部</a:t>
            </a:r>
            <a:r>
              <a:rPr kumimoji="1" lang="ja-JP" sz="1100" kern="1200" dirty="0">
                <a:solidFill>
                  <a:srgbClr val="000000"/>
                </a:solidFill>
                <a:effectLst/>
                <a:latin typeface="+mn-ea"/>
                <a:cs typeface="ＭＳ Ｐゴシック"/>
              </a:rPr>
              <a:t>（統計課）、財務部（税務局、財産活用課）、府民文化部</a:t>
            </a:r>
            <a:r>
              <a:rPr kumimoji="1" lang="ja-JP" sz="1100" kern="1200" spc="-150" dirty="0">
                <a:solidFill>
                  <a:srgbClr val="000000"/>
                </a:solidFill>
                <a:effectLst/>
                <a:latin typeface="+mn-ea"/>
                <a:cs typeface="ＭＳ Ｐゴシック"/>
              </a:rPr>
              <a:t>（府政</a:t>
            </a:r>
            <a:r>
              <a:rPr kumimoji="1" lang="ja-JP" sz="1100" kern="1200" spc="-150" dirty="0" smtClean="0">
                <a:solidFill>
                  <a:srgbClr val="000000"/>
                </a:solidFill>
                <a:effectLst/>
                <a:latin typeface="+mn-ea"/>
                <a:cs typeface="ＭＳ Ｐゴシック"/>
              </a:rPr>
              <a:t>情報室</a:t>
            </a:r>
            <a:r>
              <a:rPr kumimoji="1" lang="ja-JP" altLang="en-US" sz="1100" kern="1200" spc="-150" dirty="0" smtClean="0">
                <a:solidFill>
                  <a:srgbClr val="000000"/>
                </a:solidFill>
                <a:effectLst/>
                <a:latin typeface="+mn-ea"/>
                <a:cs typeface="ＭＳ Ｐゴシック"/>
              </a:rPr>
              <a:t>、</a:t>
            </a:r>
            <a:r>
              <a:rPr lang="ja-JP" altLang="en-US" sz="1100" spc="-150" dirty="0" smtClean="0">
                <a:solidFill>
                  <a:srgbClr val="000000"/>
                </a:solidFill>
                <a:latin typeface="+mn-ea"/>
                <a:cs typeface="ＭＳ Ｐゴシック"/>
              </a:rPr>
              <a:t>男女</a:t>
            </a:r>
            <a:r>
              <a:rPr lang="ja-JP" altLang="en-US" sz="1100" spc="-150" dirty="0">
                <a:solidFill>
                  <a:srgbClr val="000000"/>
                </a:solidFill>
                <a:latin typeface="+mn-ea"/>
                <a:cs typeface="ＭＳ Ｐゴシック"/>
              </a:rPr>
              <a:t>参画・府民</a:t>
            </a:r>
            <a:r>
              <a:rPr lang="ja-JP" altLang="en-US" sz="1100" spc="-150" dirty="0" smtClean="0">
                <a:solidFill>
                  <a:srgbClr val="000000"/>
                </a:solidFill>
                <a:latin typeface="+mn-ea"/>
                <a:cs typeface="ＭＳ Ｐゴシック"/>
              </a:rPr>
              <a:t>協働課</a:t>
            </a:r>
            <a:r>
              <a:rPr kumimoji="1" lang="ja-JP" sz="1100" kern="1200" spc="-150" dirty="0" smtClean="0">
                <a:solidFill>
                  <a:srgbClr val="000000"/>
                </a:solidFill>
                <a:effectLst/>
                <a:latin typeface="+mn-ea"/>
                <a:cs typeface="ＭＳ Ｐゴシック"/>
              </a:rPr>
              <a:t>を除</a:t>
            </a:r>
            <a:r>
              <a:rPr lang="ja-JP" altLang="en-US" sz="1100" spc="-150" dirty="0">
                <a:solidFill>
                  <a:srgbClr val="000000"/>
                </a:solidFill>
                <a:latin typeface="+mn-ea"/>
                <a:cs typeface="ＭＳ Ｐゴシック"/>
              </a:rPr>
              <a:t>く</a:t>
            </a:r>
            <a:r>
              <a:rPr kumimoji="1" lang="ja-JP" sz="1100" kern="1200" spc="-150" dirty="0" smtClean="0">
                <a:solidFill>
                  <a:srgbClr val="000000"/>
                </a:solidFill>
                <a:effectLst/>
                <a:latin typeface="+mn-ea"/>
                <a:cs typeface="ＭＳ Ｐゴシック"/>
              </a:rPr>
              <a:t>）</a:t>
            </a:r>
            <a:r>
              <a:rPr lang="en-US" altLang="ja-JP" sz="1100" spc="-150" dirty="0">
                <a:solidFill>
                  <a:srgbClr val="000000"/>
                </a:solidFill>
                <a:latin typeface="+mn-ea"/>
                <a:cs typeface="ＭＳ Ｐゴシック"/>
              </a:rPr>
              <a:t>､</a:t>
            </a:r>
            <a:endParaRPr kumimoji="1" lang="en-US" altLang="ja-JP" sz="1100" kern="1200" spc="-150" dirty="0" smtClean="0">
              <a:solidFill>
                <a:srgbClr val="000000"/>
              </a:solidFill>
              <a:effectLst/>
              <a:latin typeface="+mn-ea"/>
              <a:cs typeface="ＭＳ Ｐゴシック"/>
            </a:endParaRPr>
          </a:p>
          <a:p>
            <a:r>
              <a:rPr lang="ja-JP" altLang="en-US" sz="1100" dirty="0" smtClean="0">
                <a:solidFill>
                  <a:srgbClr val="000000"/>
                </a:solidFill>
                <a:latin typeface="+mn-ea"/>
                <a:cs typeface="ＭＳ Ｐゴシック"/>
              </a:rPr>
              <a:t>      　                  </a:t>
            </a:r>
            <a:r>
              <a:rPr kumimoji="1" lang="ja-JP" sz="1100" kern="1200" dirty="0" smtClean="0">
                <a:solidFill>
                  <a:srgbClr val="000000"/>
                </a:solidFill>
                <a:effectLst/>
                <a:latin typeface="+mn-ea"/>
                <a:cs typeface="ＭＳ Ｐゴシック"/>
              </a:rPr>
              <a:t>商工労働部</a:t>
            </a:r>
            <a:r>
              <a:rPr lang="ja-JP" altLang="en-US" sz="1100" dirty="0" smtClean="0">
                <a:solidFill>
                  <a:srgbClr val="000000"/>
                </a:solidFill>
                <a:latin typeface="+mn-ea"/>
                <a:cs typeface="ＭＳ Ｐゴシック"/>
              </a:rPr>
              <a:t>（ライフサイエンス産業課</a:t>
            </a:r>
            <a:r>
              <a:rPr lang="en-US" altLang="ja-JP" sz="1100" dirty="0" smtClean="0">
                <a:solidFill>
                  <a:srgbClr val="000000"/>
                </a:solidFill>
                <a:latin typeface="+mn-ea"/>
                <a:cs typeface="ＭＳ Ｐゴシック"/>
              </a:rPr>
              <a:t>､</a:t>
            </a:r>
            <a:r>
              <a:rPr lang="ja-JP" altLang="en-US" sz="1100" dirty="0" smtClean="0">
                <a:solidFill>
                  <a:srgbClr val="000000"/>
                </a:solidFill>
                <a:latin typeface="+mn-ea"/>
                <a:cs typeface="ＭＳ Ｐゴシック"/>
              </a:rPr>
              <a:t>ものづくり支援課</a:t>
            </a:r>
            <a:r>
              <a:rPr lang="en-US" altLang="ja-JP" sz="1100" dirty="0" smtClean="0">
                <a:solidFill>
                  <a:srgbClr val="000000"/>
                </a:solidFill>
                <a:latin typeface="+mn-ea"/>
                <a:cs typeface="ＭＳ Ｐゴシック"/>
              </a:rPr>
              <a:t>､</a:t>
            </a:r>
            <a:r>
              <a:rPr lang="ja-JP" altLang="en-US" sz="1100" dirty="0" smtClean="0">
                <a:solidFill>
                  <a:srgbClr val="000000"/>
                </a:solidFill>
                <a:latin typeface="+mn-ea"/>
                <a:cs typeface="ＭＳ Ｐゴシック"/>
              </a:rPr>
              <a:t>就業促進課を除く）</a:t>
            </a:r>
            <a:r>
              <a:rPr lang="en-US" altLang="ja-JP" sz="1100" dirty="0" smtClean="0">
                <a:solidFill>
                  <a:srgbClr val="000000"/>
                </a:solidFill>
                <a:latin typeface="+mn-ea"/>
                <a:cs typeface="ＭＳ Ｐゴシック"/>
              </a:rPr>
              <a:t>､</a:t>
            </a:r>
            <a:r>
              <a:rPr kumimoji="1" lang="ja-JP" sz="1100" kern="1200" dirty="0" smtClean="0">
                <a:solidFill>
                  <a:srgbClr val="000000"/>
                </a:solidFill>
                <a:effectLst/>
                <a:latin typeface="+mn-ea"/>
                <a:cs typeface="ＭＳ Ｐゴシック"/>
              </a:rPr>
              <a:t>環境</a:t>
            </a:r>
            <a:r>
              <a:rPr kumimoji="1" lang="ja-JP" sz="1100" kern="1200" dirty="0">
                <a:solidFill>
                  <a:srgbClr val="000000"/>
                </a:solidFill>
                <a:effectLst/>
                <a:latin typeface="+mn-ea"/>
                <a:cs typeface="ＭＳ Ｐゴシック"/>
              </a:rPr>
              <a:t>農林</a:t>
            </a:r>
            <a:r>
              <a:rPr kumimoji="1" lang="ja-JP" sz="1100" kern="1200" dirty="0" smtClean="0">
                <a:solidFill>
                  <a:srgbClr val="000000"/>
                </a:solidFill>
                <a:effectLst/>
                <a:latin typeface="+mn-ea"/>
                <a:cs typeface="ＭＳ Ｐゴシック"/>
              </a:rPr>
              <a:t>水産部</a:t>
            </a:r>
            <a:r>
              <a:rPr lang="ja-JP" altLang="en-US" sz="1100" dirty="0" smtClean="0">
                <a:solidFill>
                  <a:srgbClr val="000000"/>
                </a:solidFill>
                <a:latin typeface="+mn-ea"/>
                <a:cs typeface="ＭＳ Ｐゴシック"/>
              </a:rPr>
              <a:t>、</a:t>
            </a:r>
            <a:endParaRPr lang="en-US" altLang="ja-JP" sz="1100" dirty="0" smtClean="0">
              <a:solidFill>
                <a:srgbClr val="000000"/>
              </a:solidFill>
              <a:latin typeface="+mn-ea"/>
              <a:cs typeface="ＭＳ Ｐゴシック"/>
            </a:endParaRPr>
          </a:p>
          <a:p>
            <a:r>
              <a:rPr lang="ja-JP" altLang="en-US" sz="1100" dirty="0" smtClean="0">
                <a:solidFill>
                  <a:srgbClr val="000000"/>
                </a:solidFill>
                <a:latin typeface="+mn-ea"/>
                <a:cs typeface="ＭＳ Ｐゴシック"/>
              </a:rPr>
              <a:t>                          </a:t>
            </a:r>
            <a:r>
              <a:rPr kumimoji="1" lang="ja-JP" sz="1100" kern="1200" dirty="0" smtClean="0">
                <a:solidFill>
                  <a:srgbClr val="000000"/>
                </a:solidFill>
                <a:effectLst/>
                <a:latin typeface="+mn-ea"/>
                <a:cs typeface="ＭＳ Ｐゴシック"/>
              </a:rPr>
              <a:t>住宅</a:t>
            </a:r>
            <a:r>
              <a:rPr kumimoji="1" lang="ja-JP" sz="1100" kern="1200" dirty="0">
                <a:solidFill>
                  <a:srgbClr val="000000"/>
                </a:solidFill>
                <a:effectLst/>
                <a:latin typeface="+mn-ea"/>
                <a:cs typeface="ＭＳ Ｐゴシック"/>
              </a:rPr>
              <a:t>まちづくり</a:t>
            </a:r>
            <a:r>
              <a:rPr kumimoji="1" lang="ja-JP" sz="1100" kern="1200" dirty="0" smtClean="0">
                <a:solidFill>
                  <a:srgbClr val="000000"/>
                </a:solidFill>
                <a:effectLst/>
                <a:latin typeface="+mn-ea"/>
                <a:cs typeface="ＭＳ Ｐゴシック"/>
              </a:rPr>
              <a:t>部</a:t>
            </a:r>
            <a:r>
              <a:rPr kumimoji="1" lang="ja-JP" altLang="en-US" sz="1100" kern="1200" dirty="0" smtClean="0">
                <a:solidFill>
                  <a:srgbClr val="000000"/>
                </a:solidFill>
                <a:effectLst/>
                <a:latin typeface="+mn-ea"/>
                <a:cs typeface="ＭＳ Ｐゴシック"/>
              </a:rPr>
              <a:t>（</a:t>
            </a:r>
            <a:r>
              <a:rPr lang="ja-JP" altLang="en-US" sz="1100" dirty="0" smtClean="0">
                <a:solidFill>
                  <a:srgbClr val="000000"/>
                </a:solidFill>
                <a:latin typeface="+mn-ea"/>
                <a:cs typeface="ＭＳ Ｐゴシック"/>
              </a:rPr>
              <a:t>タウン推進局を除く）</a:t>
            </a:r>
            <a:r>
              <a:rPr kumimoji="1" lang="ja-JP" sz="1100" kern="1200" dirty="0" smtClean="0">
                <a:solidFill>
                  <a:srgbClr val="000000"/>
                </a:solidFill>
                <a:effectLst/>
                <a:latin typeface="+mn-ea"/>
                <a:cs typeface="ＭＳ Ｐゴシック"/>
              </a:rPr>
              <a:t>、</a:t>
            </a:r>
            <a:r>
              <a:rPr lang="ja-JP" altLang="en-US" sz="1100" dirty="0" smtClean="0">
                <a:solidFill>
                  <a:srgbClr val="000000"/>
                </a:solidFill>
                <a:latin typeface="+mn-ea"/>
                <a:cs typeface="ＭＳ Ｐゴシック"/>
              </a:rPr>
              <a:t>教育庁</a:t>
            </a:r>
            <a:r>
              <a:rPr kumimoji="1" lang="ja-JP" sz="1100" kern="1200" dirty="0" smtClean="0">
                <a:solidFill>
                  <a:srgbClr val="000000"/>
                </a:solidFill>
                <a:effectLst/>
                <a:latin typeface="+mn-ea"/>
                <a:cs typeface="ＭＳ Ｐゴシック"/>
              </a:rPr>
              <a:t>（</a:t>
            </a:r>
            <a:r>
              <a:rPr kumimoji="1" lang="ja-JP" sz="1100" kern="1200" dirty="0">
                <a:solidFill>
                  <a:srgbClr val="000000"/>
                </a:solidFill>
                <a:effectLst/>
                <a:latin typeface="+mn-ea"/>
                <a:cs typeface="ＭＳ Ｐゴシック"/>
              </a:rPr>
              <a:t>文化財保護課）、人事委員会事務局</a:t>
            </a:r>
            <a:r>
              <a:rPr kumimoji="1" lang="ja-JP" sz="1100" kern="1200" dirty="0" smtClean="0">
                <a:solidFill>
                  <a:srgbClr val="000000"/>
                </a:solidFill>
                <a:effectLst/>
                <a:latin typeface="+mn-ea"/>
                <a:cs typeface="ＭＳ Ｐゴシック"/>
              </a:rPr>
              <a:t>、</a:t>
            </a:r>
            <a:r>
              <a:rPr lang="ja-JP" altLang="ja-JP" sz="1100" dirty="0" smtClean="0">
                <a:solidFill>
                  <a:srgbClr val="000000"/>
                </a:solidFill>
                <a:latin typeface="+mn-ea"/>
                <a:cs typeface="ＭＳ Ｐゴシック"/>
              </a:rPr>
              <a:t>収用</a:t>
            </a:r>
            <a:r>
              <a:rPr lang="ja-JP" altLang="ja-JP" sz="1100" dirty="0">
                <a:solidFill>
                  <a:srgbClr val="000000"/>
                </a:solidFill>
                <a:latin typeface="+mn-ea"/>
                <a:cs typeface="ＭＳ Ｐゴシック"/>
              </a:rPr>
              <a:t>委員会</a:t>
            </a:r>
            <a:r>
              <a:rPr lang="ja-JP" altLang="ja-JP" sz="1100" dirty="0" smtClean="0">
                <a:solidFill>
                  <a:srgbClr val="000000"/>
                </a:solidFill>
                <a:latin typeface="+mn-ea"/>
                <a:cs typeface="ＭＳ Ｐゴシック"/>
              </a:rPr>
              <a:t>事務局</a:t>
            </a:r>
            <a:r>
              <a:rPr lang="ja-JP" altLang="en-US" sz="1100" dirty="0" smtClean="0">
                <a:solidFill>
                  <a:srgbClr val="000000"/>
                </a:solidFill>
                <a:latin typeface="+mn-ea"/>
                <a:cs typeface="ＭＳ Ｐゴシック"/>
              </a:rPr>
              <a:t>、</a:t>
            </a:r>
            <a:endParaRPr lang="en-US" altLang="ja-JP" sz="1100" dirty="0" smtClean="0">
              <a:solidFill>
                <a:srgbClr val="000000"/>
              </a:solidFill>
              <a:latin typeface="+mn-ea"/>
              <a:cs typeface="ＭＳ Ｐゴシック"/>
            </a:endParaRPr>
          </a:p>
          <a:p>
            <a:r>
              <a:rPr kumimoji="1" lang="ja-JP" altLang="en-US" sz="1100" kern="1200" dirty="0">
                <a:solidFill>
                  <a:srgbClr val="000000"/>
                </a:solidFill>
                <a:effectLst/>
                <a:latin typeface="+mn-ea"/>
                <a:cs typeface="ＭＳ Ｐゴシック"/>
              </a:rPr>
              <a:t>　</a:t>
            </a:r>
            <a:r>
              <a:rPr kumimoji="1" lang="ja-JP" altLang="en-US" sz="1100" kern="1200" dirty="0" smtClean="0">
                <a:solidFill>
                  <a:srgbClr val="000000"/>
                </a:solidFill>
                <a:effectLst/>
                <a:latin typeface="+mn-ea"/>
                <a:cs typeface="ＭＳ Ｐゴシック"/>
              </a:rPr>
              <a:t>　　　　　　　　　　　</a:t>
            </a:r>
            <a:r>
              <a:rPr kumimoji="1" lang="ja-JP" sz="1100" kern="1200" dirty="0" smtClean="0">
                <a:solidFill>
                  <a:srgbClr val="000000"/>
                </a:solidFill>
                <a:effectLst/>
                <a:latin typeface="+mn-ea"/>
                <a:cs typeface="ＭＳ Ｐゴシック"/>
              </a:rPr>
              <a:t>海区</a:t>
            </a:r>
            <a:r>
              <a:rPr kumimoji="1" lang="ja-JP" sz="1100" kern="1200" dirty="0">
                <a:solidFill>
                  <a:srgbClr val="000000"/>
                </a:solidFill>
                <a:effectLst/>
                <a:latin typeface="+mn-ea"/>
                <a:cs typeface="ＭＳ Ｐゴシック"/>
              </a:rPr>
              <a:t>漁業調整委員会事務局</a:t>
            </a:r>
            <a:endParaRPr lang="ja-JP" sz="1100" dirty="0">
              <a:effectLst/>
              <a:latin typeface="+mn-ea"/>
              <a:cs typeface="ＭＳ Ｐゴシック"/>
            </a:endParaRPr>
          </a:p>
          <a:p>
            <a:r>
              <a:rPr lang="ja-JP" altLang="en-US" sz="1100" dirty="0">
                <a:solidFill>
                  <a:srgbClr val="000000"/>
                </a:solidFill>
                <a:latin typeface="+mn-ea"/>
                <a:cs typeface="ＭＳ Ｐゴシック"/>
              </a:rPr>
              <a:t>　</a:t>
            </a:r>
            <a:r>
              <a:rPr lang="ja-JP" altLang="en-US" sz="1100" dirty="0" smtClean="0">
                <a:solidFill>
                  <a:srgbClr val="000000"/>
                </a:solidFill>
                <a:latin typeface="+mn-ea"/>
                <a:cs typeface="ＭＳ Ｐゴシック"/>
              </a:rPr>
              <a:t>➢</a:t>
            </a:r>
            <a:r>
              <a:rPr lang="ja-JP" altLang="ja-JP" sz="1100" kern="0" spc="300" dirty="0" smtClean="0">
                <a:latin typeface="+mn-ea"/>
              </a:rPr>
              <a:t>着席人員</a:t>
            </a:r>
            <a:r>
              <a:rPr lang="en-US" altLang="ja-JP" sz="1100" kern="0" spc="300" dirty="0" smtClean="0">
                <a:latin typeface="+mn-ea"/>
              </a:rPr>
              <a:t> </a:t>
            </a:r>
            <a:r>
              <a:rPr kumimoji="1" lang="ja-JP" sz="1100" kern="1200" dirty="0" smtClean="0">
                <a:solidFill>
                  <a:srgbClr val="000000"/>
                </a:solidFill>
                <a:effectLst/>
                <a:latin typeface="+mn-ea"/>
                <a:cs typeface="Meiryo UI" panose="020B0604030504040204" pitchFamily="50" charset="-128"/>
              </a:rPr>
              <a:t>：</a:t>
            </a:r>
            <a:r>
              <a:rPr kumimoji="1" lang="ja-JP" altLang="en-US" sz="1100" kern="1200" dirty="0" smtClean="0">
                <a:solidFill>
                  <a:srgbClr val="000000"/>
                </a:solidFill>
                <a:effectLst/>
                <a:latin typeface="+mn-ea"/>
                <a:cs typeface="Meiryo UI" panose="020B0604030504040204" pitchFamily="50" charset="-128"/>
              </a:rPr>
              <a:t>１，９２４人（平成２８年５月１日現在）</a:t>
            </a:r>
            <a:endParaRPr lang="en-US" altLang="ja-JP" sz="1100" i="1" dirty="0">
              <a:solidFill>
                <a:srgbClr val="FF0000"/>
              </a:solidFill>
              <a:latin typeface="+mn-ea"/>
              <a:cs typeface="Meiryo UI" panose="020B0604030504040204" pitchFamily="50" charset="-128"/>
            </a:endParaRPr>
          </a:p>
          <a:p>
            <a:pPr algn="just">
              <a:spcAft>
                <a:spcPts val="0"/>
              </a:spcAft>
            </a:pPr>
            <a:r>
              <a:rPr lang="ja-JP" altLang="en-US" sz="1100" dirty="0" smtClean="0">
                <a:solidFill>
                  <a:srgbClr val="000000"/>
                </a:solidFill>
                <a:latin typeface="+mn-ea"/>
                <a:cs typeface="ＭＳ Ｐゴシック"/>
              </a:rPr>
              <a:t>　➢</a:t>
            </a:r>
            <a:r>
              <a:rPr lang="ja-JP" altLang="ja-JP" sz="1100" dirty="0" smtClean="0">
                <a:solidFill>
                  <a:srgbClr val="000000"/>
                </a:solidFill>
                <a:latin typeface="+mn-ea"/>
                <a:cs typeface="ＭＳ Ｐゴシック"/>
              </a:rPr>
              <a:t>執務室面積</a:t>
            </a:r>
            <a:r>
              <a:rPr lang="en-US" altLang="ja-JP" sz="1100" dirty="0" smtClean="0">
                <a:solidFill>
                  <a:srgbClr val="000000"/>
                </a:solidFill>
                <a:latin typeface="+mn-ea"/>
                <a:cs typeface="ＭＳ Ｐゴシック"/>
              </a:rPr>
              <a:t>  </a:t>
            </a:r>
            <a:r>
              <a:rPr lang="ja-JP" altLang="en-US" sz="1100" dirty="0" smtClean="0">
                <a:solidFill>
                  <a:srgbClr val="000000"/>
                </a:solidFill>
                <a:latin typeface="+mn-ea"/>
                <a:cs typeface="ＭＳ Ｐゴシック"/>
              </a:rPr>
              <a:t>：</a:t>
            </a:r>
            <a:r>
              <a:rPr lang="ja-JP" altLang="ja-JP" sz="1100" dirty="0" smtClean="0">
                <a:solidFill>
                  <a:srgbClr val="000000"/>
                </a:solidFill>
                <a:latin typeface="+mn-ea"/>
                <a:cs typeface="ＭＳ Ｐゴシック"/>
              </a:rPr>
              <a:t>３</a:t>
            </a:r>
            <a:r>
              <a:rPr lang="ja-JP" altLang="en-US" sz="1100" dirty="0" smtClean="0">
                <a:solidFill>
                  <a:srgbClr val="000000"/>
                </a:solidFill>
                <a:latin typeface="+mn-ea"/>
                <a:cs typeface="ＭＳ Ｐゴシック"/>
              </a:rPr>
              <a:t>４</a:t>
            </a:r>
            <a:r>
              <a:rPr lang="ja-JP" altLang="ja-JP" sz="1100" dirty="0" smtClean="0">
                <a:solidFill>
                  <a:srgbClr val="000000"/>
                </a:solidFill>
                <a:latin typeface="+mn-ea"/>
                <a:cs typeface="ＭＳ Ｐゴシック"/>
              </a:rPr>
              <a:t>，</a:t>
            </a:r>
            <a:r>
              <a:rPr lang="ja-JP" altLang="en-US" sz="1100" dirty="0" smtClean="0">
                <a:solidFill>
                  <a:srgbClr val="000000"/>
                </a:solidFill>
                <a:latin typeface="+mn-ea"/>
                <a:cs typeface="ＭＳ Ｐゴシック"/>
              </a:rPr>
              <a:t>９４０</a:t>
            </a:r>
            <a:r>
              <a:rPr lang="ja-JP" altLang="ja-JP" sz="1100" dirty="0" smtClean="0">
                <a:solidFill>
                  <a:srgbClr val="000000"/>
                </a:solidFill>
                <a:latin typeface="+mn-ea"/>
                <a:cs typeface="ＭＳ Ｐゴシック"/>
              </a:rPr>
              <a:t>㎡</a:t>
            </a:r>
            <a:r>
              <a:rPr lang="ja-JP" altLang="en-US" sz="1100" u="sng" dirty="0" smtClean="0">
                <a:solidFill>
                  <a:srgbClr val="C00000"/>
                </a:solidFill>
                <a:latin typeface="+mn-ea"/>
                <a:cs typeface="ＭＳ Ｐゴシック"/>
              </a:rPr>
              <a:t>　</a:t>
            </a:r>
            <a:endParaRPr lang="en-US" altLang="ja-JP" sz="1100" u="sng" dirty="0" smtClean="0">
              <a:solidFill>
                <a:srgbClr val="C00000"/>
              </a:solidFill>
              <a:latin typeface="+mn-ea"/>
              <a:cs typeface="ＭＳ Ｐゴシック"/>
            </a:endParaRPr>
          </a:p>
          <a:p>
            <a:r>
              <a:rPr lang="ja-JP" altLang="en-US" sz="1400" dirty="0" smtClean="0">
                <a:solidFill>
                  <a:schemeClr val="tx1"/>
                </a:solidFill>
                <a:latin typeface="+mn-ea"/>
                <a:cs typeface="ＭＳ Ｐゴシック"/>
              </a:rPr>
              <a:t>　</a:t>
            </a:r>
            <a:r>
              <a:rPr lang="ja-JP" altLang="en-US" sz="1050" dirty="0" smtClean="0">
                <a:solidFill>
                  <a:schemeClr val="tx1"/>
                </a:solidFill>
                <a:latin typeface="+mn-ea"/>
                <a:cs typeface="ＭＳ Ｐゴシック"/>
              </a:rPr>
              <a:t>　</a:t>
            </a:r>
            <a:r>
              <a:rPr lang="en-US" altLang="ja-JP" sz="1000" dirty="0" smtClean="0">
                <a:solidFill>
                  <a:schemeClr val="tx1"/>
                </a:solidFill>
                <a:latin typeface="+mn-ea"/>
                <a:cs typeface="ＭＳ Ｐゴシック"/>
              </a:rPr>
              <a:t>《</a:t>
            </a:r>
            <a:r>
              <a:rPr lang="ja-JP" altLang="en-US" sz="1000" dirty="0" smtClean="0">
                <a:solidFill>
                  <a:schemeClr val="tx1"/>
                </a:solidFill>
                <a:latin typeface="+mn-ea"/>
                <a:cs typeface="ＭＳ Ｐゴシック"/>
              </a:rPr>
              <a:t>参　考</a:t>
            </a:r>
            <a:r>
              <a:rPr lang="en-US" altLang="ja-JP" sz="1000" dirty="0" smtClean="0">
                <a:solidFill>
                  <a:schemeClr val="tx1"/>
                </a:solidFill>
                <a:latin typeface="+mn-ea"/>
                <a:cs typeface="ＭＳ Ｐゴシック"/>
              </a:rPr>
              <a:t>》</a:t>
            </a:r>
            <a:r>
              <a:rPr lang="ja-JP" altLang="en-US" sz="1000" dirty="0" smtClean="0">
                <a:solidFill>
                  <a:schemeClr val="tx1"/>
                </a:solidFill>
                <a:latin typeface="+mn-ea"/>
                <a:cs typeface="ＭＳ Ｐゴシック"/>
              </a:rPr>
              <a:t>　　　　テナント等貸付面積１３，７８０㎡、テナント従事者約８６０人（いずれも平成２８年８月現在）</a:t>
            </a:r>
            <a:endParaRPr lang="en-US" altLang="ja-JP" sz="1000" dirty="0" smtClean="0">
              <a:solidFill>
                <a:schemeClr val="tx1"/>
              </a:solidFill>
              <a:latin typeface="+mn-ea"/>
              <a:cs typeface="ＭＳ Ｐゴシック"/>
            </a:endParaRPr>
          </a:p>
        </p:txBody>
      </p:sp>
      <p:sp>
        <p:nvSpPr>
          <p:cNvPr id="6" name="テキスト ボックス 5"/>
          <p:cNvSpPr txBox="1"/>
          <p:nvPr/>
        </p:nvSpPr>
        <p:spPr>
          <a:xfrm>
            <a:off x="5004814" y="5147343"/>
            <a:ext cx="3505812" cy="1098542"/>
          </a:xfrm>
          <a:prstGeom prst="rect">
            <a:avLst/>
          </a:prstGeom>
          <a:solidFill>
            <a:schemeClr val="bg1"/>
          </a:solidFill>
          <a:ln w="12700">
            <a:noFill/>
            <a:prstDash val="sysDash"/>
          </a:ln>
        </p:spPr>
        <p:txBody>
          <a:bodyPr wrap="none" rtlCol="0" anchor="t" anchorCtr="0">
            <a:noAutofit/>
          </a:bodyPr>
          <a:lstStyle/>
          <a:p>
            <a:r>
              <a:rPr lang="ja-JP" altLang="en-US" sz="1050" b="1" dirty="0">
                <a:latin typeface="ＭＳ ゴシック" panose="020B0609070205080204" pitchFamily="49" charset="-128"/>
                <a:ea typeface="ＭＳ ゴシック" panose="020B0609070205080204" pitchFamily="49" charset="-128"/>
              </a:rPr>
              <a:t>◆</a:t>
            </a:r>
            <a:r>
              <a:rPr kumimoji="1" lang="ja-JP" altLang="en-US" sz="1050" b="1" dirty="0" smtClean="0">
                <a:latin typeface="ＭＳ ゴシック" panose="020B0609070205080204" pitchFamily="49" charset="-128"/>
                <a:ea typeface="ＭＳ ゴシック" panose="020B0609070205080204" pitchFamily="49" charset="-128"/>
              </a:rPr>
              <a:t>大手前・咲洲以外の</a:t>
            </a:r>
            <a:r>
              <a:rPr lang="ja-JP" altLang="en-US" sz="1050" b="1" dirty="0">
                <a:latin typeface="ＭＳ ゴシック" panose="020B0609070205080204" pitchFamily="49" charset="-128"/>
                <a:ea typeface="ＭＳ ゴシック" panose="020B0609070205080204" pitchFamily="49" charset="-128"/>
              </a:rPr>
              <a:t>場所</a:t>
            </a:r>
            <a:r>
              <a:rPr kumimoji="1" lang="ja-JP" altLang="en-US" sz="1050" b="1" dirty="0" smtClean="0">
                <a:latin typeface="ＭＳ ゴシック" panose="020B0609070205080204" pitchFamily="49" charset="-128"/>
                <a:ea typeface="ＭＳ ゴシック" panose="020B0609070205080204" pitchFamily="49" charset="-128"/>
              </a:rPr>
              <a:t>に配置する本庁部局（課）</a:t>
            </a:r>
            <a:endParaRPr kumimoji="1" lang="en-US" altLang="ja-JP" sz="1050" b="1" dirty="0" smtClean="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副首都推進局</a:t>
            </a:r>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大阪市役所</a:t>
            </a:r>
            <a:endParaRPr lang="en-US" altLang="ja-JP" sz="900" dirty="0" smtClean="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府民文化部男女参画・府民協働課</a:t>
            </a:r>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ドーンセンター</a:t>
            </a:r>
            <a:endParaRPr lang="en-US" altLang="ja-JP" sz="900" dirty="0" smtClean="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商工労働部</a:t>
            </a:r>
            <a:r>
              <a:rPr lang="ja-JP" altLang="en-US" sz="900" spc="-150" dirty="0" smtClean="0">
                <a:latin typeface="ＭＳ ゴシック" panose="020B0609070205080204" pitchFamily="49" charset="-128"/>
                <a:ea typeface="ＭＳ ゴシック" panose="020B0609070205080204" pitchFamily="49" charset="-128"/>
              </a:rPr>
              <a:t>ライフサイエンス</a:t>
            </a:r>
            <a:r>
              <a:rPr lang="ja-JP" altLang="en-US" sz="900" dirty="0" smtClean="0">
                <a:latin typeface="ＭＳ ゴシック" panose="020B0609070205080204" pitchFamily="49" charset="-128"/>
                <a:ea typeface="ＭＳ ゴシック" panose="020B0609070205080204" pitchFamily="49" charset="-128"/>
              </a:rPr>
              <a:t>産業課</a:t>
            </a:r>
            <a:r>
              <a:rPr lang="en-US" altLang="ja-JP" sz="900" dirty="0" smtClean="0">
                <a:latin typeface="ＭＳ ゴシック" panose="020B0609070205080204" pitchFamily="49" charset="-128"/>
                <a:ea typeface="ＭＳ ゴシック" panose="020B0609070205080204" pitchFamily="49" charset="-128"/>
              </a:rPr>
              <a:t>…</a:t>
            </a:r>
            <a:r>
              <a:rPr lang="ja-JP" altLang="en-US" sz="900" spc="-150" dirty="0" smtClean="0">
                <a:latin typeface="ＭＳ ゴシック" panose="020B0609070205080204" pitchFamily="49" charset="-128"/>
                <a:ea typeface="ＭＳ ゴシック" panose="020B0609070205080204" pitchFamily="49" charset="-128"/>
              </a:rPr>
              <a:t>千里ライフサイエンスセンター</a:t>
            </a:r>
            <a:endParaRPr lang="en-US" altLang="ja-JP" sz="900" spc="-150" dirty="0" smtClean="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商工労働部ものづくり支援課</a:t>
            </a:r>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クリエイション･コア東大阪</a:t>
            </a:r>
            <a:endParaRPr lang="en-US" altLang="ja-JP" sz="900" dirty="0" smtClean="0">
              <a:latin typeface="ＭＳ ゴシック" panose="020B0609070205080204" pitchFamily="49" charset="-128"/>
              <a:ea typeface="ＭＳ ゴシック" panose="020B0609070205080204" pitchFamily="49" charset="-128"/>
            </a:endParaRPr>
          </a:p>
          <a:p>
            <a:r>
              <a:rPr kumimoji="1" lang="ja-JP" altLang="en-US" sz="900" dirty="0">
                <a:latin typeface="ＭＳ ゴシック" panose="020B0609070205080204" pitchFamily="49" charset="-128"/>
                <a:ea typeface="ＭＳ ゴシック" panose="020B0609070205080204" pitchFamily="49" charset="-128"/>
              </a:rPr>
              <a:t>　</a:t>
            </a:r>
            <a:r>
              <a:rPr kumimoji="1" lang="ja-JP" altLang="en-US" sz="900" dirty="0" smtClean="0">
                <a:latin typeface="ＭＳ ゴシック" panose="020B0609070205080204" pitchFamily="49" charset="-128"/>
                <a:ea typeface="ＭＳ ゴシック" panose="020B0609070205080204" pitchFamily="49" charset="-128"/>
              </a:rPr>
              <a:t>商工労働部就業促進課</a:t>
            </a:r>
            <a:r>
              <a:rPr lang="en-US" altLang="ja-JP" sz="900" dirty="0" smtClean="0">
                <a:latin typeface="ＭＳ ゴシック" panose="020B0609070205080204" pitchFamily="49" charset="-128"/>
                <a:ea typeface="ＭＳ ゴシック" panose="020B0609070205080204" pitchFamily="49" charset="-128"/>
              </a:rPr>
              <a:t>………………</a:t>
            </a:r>
            <a:r>
              <a:rPr kumimoji="1" lang="ja-JP" altLang="en-US" sz="900" dirty="0" smtClean="0">
                <a:latin typeface="ＭＳ ゴシック" panose="020B0609070205080204" pitchFamily="49" charset="-128"/>
                <a:ea typeface="ＭＳ ゴシック" panose="020B0609070205080204" pitchFamily="49" charset="-128"/>
              </a:rPr>
              <a:t>府立労働センター</a:t>
            </a:r>
            <a:endParaRPr kumimoji="1" lang="en-US" altLang="ja-JP" sz="900" dirty="0" smtClean="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　</a:t>
            </a:r>
            <a:r>
              <a:rPr lang="ja-JP" altLang="en-US" sz="900" dirty="0" smtClean="0">
                <a:latin typeface="ＭＳ ゴシック" panose="020B0609070205080204" pitchFamily="49" charset="-128"/>
                <a:ea typeface="ＭＳ ゴシック" panose="020B0609070205080204" pitchFamily="49" charset="-128"/>
              </a:rPr>
              <a:t>住宅まちづくり部タウン推進局</a:t>
            </a:r>
            <a:r>
              <a:rPr lang="en-US" altLang="ja-JP" sz="900" dirty="0" smtClean="0">
                <a:latin typeface="ＭＳ ゴシック" panose="020B0609070205080204" pitchFamily="49" charset="-128"/>
                <a:ea typeface="ＭＳ ゴシック" panose="020B0609070205080204" pitchFamily="49" charset="-128"/>
              </a:rPr>
              <a:t>……</a:t>
            </a:r>
            <a:r>
              <a:rPr lang="ja-JP" altLang="en-US" sz="900" dirty="0" smtClean="0">
                <a:latin typeface="ＭＳ ゴシック" panose="020B0609070205080204" pitchFamily="49" charset="-128"/>
                <a:ea typeface="ＭＳ ゴシック" panose="020B0609070205080204" pitchFamily="49" charset="-128"/>
              </a:rPr>
              <a:t>泉佐野市りんくう往来北</a:t>
            </a:r>
            <a:endParaRPr kumimoji="1" lang="ja-JP" altLang="en-US" sz="900" dirty="0" smtClean="0">
              <a:latin typeface="ＭＳ ゴシック" panose="020B0609070205080204" pitchFamily="49" charset="-128"/>
              <a:ea typeface="ＭＳ ゴシック" panose="020B0609070205080204" pitchFamily="49" charset="-128"/>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669" t="30469" r="8108" b="17154"/>
          <a:stretch/>
        </p:blipFill>
        <p:spPr bwMode="auto">
          <a:xfrm>
            <a:off x="852739" y="4238966"/>
            <a:ext cx="3556036" cy="230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テキスト ボックス 28"/>
          <p:cNvSpPr txBox="1"/>
          <p:nvPr/>
        </p:nvSpPr>
        <p:spPr>
          <a:xfrm>
            <a:off x="1403648" y="5949280"/>
            <a:ext cx="943672" cy="154909"/>
          </a:xfrm>
          <a:prstGeom prst="leftArrow">
            <a:avLst>
              <a:gd name="adj1" fmla="val 100000"/>
              <a:gd name="adj2" fmla="val 47788"/>
            </a:avLst>
          </a:prstGeom>
          <a:solidFill>
            <a:schemeClr val="bg1"/>
          </a:solidFill>
          <a:ln>
            <a:solidFill>
              <a:schemeClr val="accent1"/>
            </a:solidFill>
          </a:ln>
        </p:spPr>
        <p:txBody>
          <a:bodyPr wrap="square" lIns="36000" tIns="36000" rIns="36000" bIns="36000" rtlCol="0" anchor="ctr" anchorCtr="0">
            <a:noAutofit/>
          </a:bodyPr>
          <a:lstStyle/>
          <a:p>
            <a:pPr algn="ctr"/>
            <a:r>
              <a:rPr kumimoji="1" lang="ja-JP" altLang="en-US" sz="1200" b="1" dirty="0" smtClean="0">
                <a:latin typeface="+mn-ea"/>
              </a:rPr>
              <a:t>咲洲庁舎</a:t>
            </a:r>
            <a:endParaRPr kumimoji="1" lang="ja-JP" altLang="en-US" sz="1200" b="1" dirty="0">
              <a:latin typeface="+mn-ea"/>
            </a:endParaRPr>
          </a:p>
        </p:txBody>
      </p:sp>
      <p:sp>
        <p:nvSpPr>
          <p:cNvPr id="31" name="テキスト ボックス 30"/>
          <p:cNvSpPr txBox="1"/>
          <p:nvPr/>
        </p:nvSpPr>
        <p:spPr>
          <a:xfrm>
            <a:off x="478531" y="4278819"/>
            <a:ext cx="984389" cy="169439"/>
          </a:xfrm>
          <a:prstGeom prst="rect">
            <a:avLst/>
          </a:prstGeom>
          <a:solidFill>
            <a:schemeClr val="bg1"/>
          </a:solidFill>
        </p:spPr>
        <p:txBody>
          <a:bodyPr wrap="square" lIns="36000" tIns="36000" rIns="36000" bIns="36000" rtlCol="0" anchor="ctr" anchorCtr="0">
            <a:noAutofit/>
          </a:bodyPr>
          <a:lstStyle/>
          <a:p>
            <a:pPr algn="ctr"/>
            <a:r>
              <a:rPr lang="ja-JP" altLang="en-US" sz="1200" b="1" dirty="0">
                <a:latin typeface="+mn-ea"/>
              </a:rPr>
              <a:t>庁舎</a:t>
            </a:r>
            <a:r>
              <a:rPr lang="ja-JP" altLang="en-US" sz="1200" b="1" dirty="0" smtClean="0">
                <a:latin typeface="+mn-ea"/>
              </a:rPr>
              <a:t>の位置</a:t>
            </a:r>
            <a:endParaRPr kumimoji="1" lang="ja-JP" altLang="en-US" sz="1200" b="1" dirty="0">
              <a:latin typeface="+mn-ea"/>
            </a:endParaRPr>
          </a:p>
        </p:txBody>
      </p:sp>
      <p:sp>
        <p:nvSpPr>
          <p:cNvPr id="7" name="ホームベース 6"/>
          <p:cNvSpPr/>
          <p:nvPr/>
        </p:nvSpPr>
        <p:spPr>
          <a:xfrm>
            <a:off x="2916765" y="4614778"/>
            <a:ext cx="864096" cy="155431"/>
          </a:xfrm>
          <a:prstGeom prst="homePlat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b="1" dirty="0" smtClean="0">
                <a:solidFill>
                  <a:schemeClr val="tx1"/>
                </a:solidFill>
              </a:rPr>
              <a:t>大手前庁舎</a:t>
            </a:r>
            <a:endParaRPr kumimoji="1" lang="ja-JP" altLang="en-US" sz="1200" b="1" dirty="0">
              <a:solidFill>
                <a:schemeClr val="tx1"/>
              </a:solidFill>
            </a:endParaRPr>
          </a:p>
        </p:txBody>
      </p:sp>
    </p:spTree>
    <p:extLst>
      <p:ext uri="{BB962C8B-B14F-4D97-AF65-F5344CB8AC3E}">
        <p14:creationId xmlns:p14="http://schemas.microsoft.com/office/powerpoint/2010/main" val="3008882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3442" y="833236"/>
            <a:ext cx="8762590" cy="5880747"/>
          </a:xfrm>
          <a:prstGeom prst="rect">
            <a:avLst/>
          </a:prstGeom>
          <a:solidFill>
            <a:schemeClr val="accent1">
              <a:lumMod val="20000"/>
              <a:lumOff val="80000"/>
            </a:schemeClr>
          </a:solidFill>
          <a:ln w="25400">
            <a:solidFill>
              <a:schemeClr val="tx1"/>
            </a:solidFill>
          </a:ln>
        </p:spPr>
        <p:txBody>
          <a:bodyPr wrap="square" rIns="36000" rtlCol="0" anchor="t" anchorCtr="0">
            <a:noAutofit/>
          </a:bodyPr>
          <a:lstStyle/>
          <a:p>
            <a:r>
              <a:rPr lang="ja-JP" altLang="en-US" sz="1400" b="1" dirty="0" smtClean="0">
                <a:solidFill>
                  <a:prstClr val="black"/>
                </a:solidFill>
                <a:latin typeface="ＭＳ Ｐゴシック"/>
              </a:rPr>
              <a:t>■ 本館の耐震性能不足</a:t>
            </a:r>
            <a:endParaRPr lang="en-US" altLang="ja-JP" sz="1400" b="1" dirty="0" smtClean="0">
              <a:solidFill>
                <a:prstClr val="black"/>
              </a:solidFill>
              <a:latin typeface="ＭＳ Ｐゴシック"/>
            </a:endParaRPr>
          </a:p>
          <a:p>
            <a:r>
              <a:rPr lang="ja-JP" altLang="en-US" sz="1250" dirty="0" smtClean="0">
                <a:solidFill>
                  <a:prstClr val="black"/>
                </a:solidFill>
                <a:latin typeface="+mn-ea"/>
              </a:rPr>
              <a:t>　</a:t>
            </a:r>
            <a:r>
              <a:rPr lang="ja-JP" altLang="en-US" sz="1300" dirty="0" smtClean="0">
                <a:solidFill>
                  <a:prstClr val="black"/>
                </a:solidFill>
                <a:latin typeface="+mn-ea"/>
              </a:rPr>
              <a:t>○ 平成</a:t>
            </a:r>
            <a:r>
              <a:rPr lang="ja-JP" altLang="en-US" sz="1300" dirty="0">
                <a:solidFill>
                  <a:prstClr val="black"/>
                </a:solidFill>
                <a:latin typeface="+mn-ea"/>
              </a:rPr>
              <a:t>１８</a:t>
            </a:r>
            <a:r>
              <a:rPr lang="ja-JP" altLang="en-US" sz="1300" dirty="0" smtClean="0">
                <a:solidFill>
                  <a:prstClr val="black"/>
                </a:solidFill>
                <a:latin typeface="+mn-ea"/>
              </a:rPr>
              <a:t>年１月、耐震診断の結果、東館、西館とも耐震性能が極めて低く、地震（震度６強から７程度の</a:t>
            </a:r>
            <a:r>
              <a:rPr lang="ja-JP" altLang="en-US" sz="1300" dirty="0">
                <a:solidFill>
                  <a:prstClr val="black"/>
                </a:solidFill>
                <a:latin typeface="+mn-ea"/>
              </a:rPr>
              <a:t>大規模地震）</a:t>
            </a:r>
            <a:endParaRPr lang="en-US" altLang="ja-JP" sz="1300" dirty="0" smtClean="0">
              <a:solidFill>
                <a:prstClr val="black"/>
              </a:solidFill>
              <a:latin typeface="+mn-ea"/>
            </a:endParaRPr>
          </a:p>
          <a:p>
            <a:r>
              <a:rPr lang="ja-JP" altLang="en-US" sz="1300" dirty="0" smtClean="0">
                <a:solidFill>
                  <a:prstClr val="black"/>
                </a:solidFill>
                <a:latin typeface="+mn-ea"/>
              </a:rPr>
              <a:t>　　 の振動及び衝撃に対して倒壊し、又は崩壊する危険性が高いことが判明した。</a:t>
            </a:r>
            <a:endParaRPr lang="en-US" altLang="ja-JP" sz="1300" dirty="0" smtClean="0">
              <a:solidFill>
                <a:prstClr val="black"/>
              </a:solidFill>
              <a:latin typeface="+mn-ea"/>
            </a:endParaRPr>
          </a:p>
          <a:p>
            <a:r>
              <a:rPr lang="ja-JP" altLang="en-US" sz="13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3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800" b="1" dirty="0" smtClean="0">
              <a:solidFill>
                <a:prstClr val="black"/>
              </a:solidFill>
              <a:latin typeface="ＭＳ Ｐゴシック"/>
            </a:endParaRPr>
          </a:p>
          <a:p>
            <a:r>
              <a:rPr lang="ja-JP" altLang="en-US" sz="1400" b="1" dirty="0" smtClean="0">
                <a:solidFill>
                  <a:prstClr val="black"/>
                </a:solidFill>
                <a:latin typeface="ＭＳ Ｐゴシック"/>
              </a:rPr>
              <a:t>■ 対策工事の実施</a:t>
            </a:r>
            <a:endParaRPr lang="ja-JP" altLang="en-US" sz="1400" b="1" dirty="0">
              <a:solidFill>
                <a:prstClr val="black"/>
              </a:solidFill>
              <a:latin typeface="ＭＳ Ｐゴシック"/>
            </a:endParaRPr>
          </a:p>
          <a:p>
            <a:r>
              <a:rPr lang="ja-JP" altLang="en-US" sz="1250" dirty="0" smtClean="0">
                <a:solidFill>
                  <a:prstClr val="black"/>
                </a:solidFill>
                <a:latin typeface="ＭＳ Ｐゴシック"/>
              </a:rPr>
              <a:t>　</a:t>
            </a:r>
            <a:r>
              <a:rPr lang="ja-JP" altLang="en-US" sz="1300" dirty="0" smtClean="0">
                <a:solidFill>
                  <a:prstClr val="black"/>
                </a:solidFill>
                <a:latin typeface="+mn-ea"/>
              </a:rPr>
              <a:t>○ 平成２３年８月、戦略本部会議で耐震補強工事の実施を決定</a:t>
            </a:r>
            <a:r>
              <a:rPr lang="ja-JP" altLang="en-US" sz="1300" dirty="0" smtClean="0">
                <a:latin typeface="+mn-ea"/>
              </a:rPr>
              <a:t>した</a:t>
            </a:r>
            <a:r>
              <a:rPr lang="ja-JP" altLang="en-US" sz="1300" dirty="0" smtClean="0">
                <a:solidFill>
                  <a:prstClr val="black"/>
                </a:solidFill>
                <a:latin typeface="+mn-ea"/>
              </a:rPr>
              <a:t>。</a:t>
            </a:r>
            <a:endParaRPr lang="en-US" altLang="ja-JP" sz="1300" dirty="0" smtClean="0">
              <a:solidFill>
                <a:prstClr val="black"/>
              </a:solidFill>
              <a:latin typeface="+mn-ea"/>
            </a:endParaRPr>
          </a:p>
          <a:p>
            <a:r>
              <a:rPr lang="ja-JP" altLang="en-US" sz="1300" dirty="0">
                <a:solidFill>
                  <a:prstClr val="black"/>
                </a:solidFill>
                <a:latin typeface="+mn-ea"/>
              </a:rPr>
              <a:t>　</a:t>
            </a:r>
            <a:r>
              <a:rPr lang="ja-JP" altLang="en-US" sz="1300" dirty="0" smtClean="0">
                <a:solidFill>
                  <a:prstClr val="black"/>
                </a:solidFill>
                <a:latin typeface="+mn-ea"/>
              </a:rPr>
              <a:t>　➢本庁機能を維持し、歴史的価値の高い東館全体を耐震補強</a:t>
            </a:r>
            <a:endParaRPr lang="en-US" altLang="ja-JP" sz="1300" dirty="0" smtClean="0">
              <a:solidFill>
                <a:prstClr val="black"/>
              </a:solidFill>
              <a:latin typeface="+mn-ea"/>
            </a:endParaRPr>
          </a:p>
          <a:p>
            <a:r>
              <a:rPr lang="ja-JP" altLang="en-US" sz="1300" dirty="0">
                <a:solidFill>
                  <a:prstClr val="black"/>
                </a:solidFill>
                <a:latin typeface="+mn-ea"/>
              </a:rPr>
              <a:t>　</a:t>
            </a:r>
            <a:r>
              <a:rPr lang="ja-JP" altLang="en-US" sz="1300" dirty="0" smtClean="0">
                <a:solidFill>
                  <a:prstClr val="black"/>
                </a:solidFill>
                <a:latin typeface="+mn-ea"/>
              </a:rPr>
              <a:t>　➢西館は東館の補強完了後に撤去</a:t>
            </a:r>
            <a:endParaRPr lang="en-US" altLang="ja-JP" sz="1300" dirty="0" smtClean="0">
              <a:solidFill>
                <a:prstClr val="black"/>
              </a:solidFill>
              <a:latin typeface="+mn-ea"/>
            </a:endParaRPr>
          </a:p>
          <a:p>
            <a:endParaRPr lang="en-US" altLang="ja-JP" sz="400" dirty="0" smtClean="0">
              <a:solidFill>
                <a:prstClr val="black"/>
              </a:solidFill>
              <a:latin typeface="ＭＳ Ｐゴシック"/>
            </a:endParaRPr>
          </a:p>
          <a:p>
            <a:r>
              <a:rPr lang="ja-JP" altLang="en-US" sz="1300" dirty="0">
                <a:solidFill>
                  <a:prstClr val="black"/>
                </a:solidFill>
                <a:latin typeface="+mn-ea"/>
              </a:rPr>
              <a:t> </a:t>
            </a:r>
            <a:r>
              <a:rPr lang="ja-JP" altLang="en-US" sz="1300" dirty="0" smtClean="0">
                <a:solidFill>
                  <a:prstClr val="black"/>
                </a:solidFill>
                <a:latin typeface="+mn-ea"/>
              </a:rPr>
              <a:t> ○ 平成２５年度</a:t>
            </a:r>
            <a:r>
              <a:rPr lang="ja-JP" altLang="en-US" sz="1300" dirty="0" smtClean="0">
                <a:latin typeface="+mn-ea"/>
              </a:rPr>
              <a:t>、</a:t>
            </a:r>
            <a:r>
              <a:rPr lang="ja-JP" altLang="en-US" sz="1300" dirty="0" smtClean="0">
                <a:solidFill>
                  <a:prstClr val="black"/>
                </a:solidFill>
                <a:latin typeface="+mn-ea"/>
              </a:rPr>
              <a:t>本館の耐震改修工事に着手し、</a:t>
            </a:r>
            <a:r>
              <a:rPr lang="ja-JP" altLang="en-US" sz="1300" dirty="0" smtClean="0">
                <a:latin typeface="+mn-ea"/>
              </a:rPr>
              <a:t>あわせて</a:t>
            </a:r>
            <a:r>
              <a:rPr lang="ja-JP" altLang="en-US" sz="1300" dirty="0" smtClean="0">
                <a:solidFill>
                  <a:prstClr val="black"/>
                </a:solidFill>
                <a:latin typeface="+mn-ea"/>
              </a:rPr>
              <a:t>老朽化対策として執務環境改善工事</a:t>
            </a:r>
            <a:r>
              <a:rPr lang="en-US" altLang="ja-JP" sz="1300" dirty="0" smtClean="0">
                <a:solidFill>
                  <a:prstClr val="black"/>
                </a:solidFill>
                <a:latin typeface="+mn-ea"/>
              </a:rPr>
              <a:t>､</a:t>
            </a:r>
            <a:r>
              <a:rPr lang="ja-JP" altLang="en-US" sz="1300" dirty="0" smtClean="0">
                <a:solidFill>
                  <a:prstClr val="black"/>
                </a:solidFill>
                <a:latin typeface="+mn-ea"/>
              </a:rPr>
              <a:t>計画修繕工事に着手した</a:t>
            </a:r>
            <a:r>
              <a:rPr lang="en-US" altLang="ja-JP" sz="1300" dirty="0" smtClean="0">
                <a:solidFill>
                  <a:prstClr val="black"/>
                </a:solidFill>
                <a:latin typeface="+mn-ea"/>
              </a:rPr>
              <a:t>｡</a:t>
            </a:r>
          </a:p>
          <a:p>
            <a:endParaRPr lang="en-US" altLang="ja-JP" sz="400" dirty="0" smtClean="0">
              <a:solidFill>
                <a:prstClr val="black"/>
              </a:solidFill>
              <a:latin typeface="+mn-ea"/>
            </a:endParaRPr>
          </a:p>
          <a:p>
            <a:r>
              <a:rPr lang="ja-JP" altLang="en-US" sz="1300" dirty="0">
                <a:solidFill>
                  <a:prstClr val="black"/>
                </a:solidFill>
                <a:latin typeface="+mn-ea"/>
              </a:rPr>
              <a:t>　</a:t>
            </a:r>
            <a:r>
              <a:rPr lang="ja-JP" altLang="en-US" sz="1300" dirty="0" smtClean="0">
                <a:solidFill>
                  <a:prstClr val="black"/>
                </a:solidFill>
                <a:latin typeface="+mn-ea"/>
              </a:rPr>
              <a:t>○ 平成２８年度中に工事完了の予定で</a:t>
            </a:r>
            <a:r>
              <a:rPr lang="ja-JP" altLang="en-US" sz="1300" dirty="0">
                <a:solidFill>
                  <a:prstClr val="black"/>
                </a:solidFill>
                <a:latin typeface="+mn-ea"/>
              </a:rPr>
              <a:t>あり、これによって法が求める耐震性能が確保</a:t>
            </a:r>
            <a:r>
              <a:rPr lang="ja-JP" altLang="en-US" sz="1300" dirty="0" smtClean="0">
                <a:solidFill>
                  <a:prstClr val="black"/>
                </a:solidFill>
                <a:latin typeface="+mn-ea"/>
              </a:rPr>
              <a:t>される。</a:t>
            </a:r>
            <a:endParaRPr lang="en-US" altLang="ja-JP" sz="1300" dirty="0" smtClean="0">
              <a:solidFill>
                <a:prstClr val="black"/>
              </a:solidFill>
              <a:latin typeface="+mn-ea"/>
            </a:endParaRPr>
          </a:p>
          <a:p>
            <a:endParaRPr lang="en-US" altLang="ja-JP" sz="400" dirty="0" smtClean="0">
              <a:latin typeface="+mn-ea"/>
            </a:endParaRPr>
          </a:p>
          <a:p>
            <a:r>
              <a:rPr lang="ja-JP" altLang="en-US" sz="1300" dirty="0">
                <a:latin typeface="+mn-ea"/>
              </a:rPr>
              <a:t>　</a:t>
            </a:r>
            <a:r>
              <a:rPr lang="ja-JP" altLang="en-US" sz="1300" dirty="0" smtClean="0">
                <a:latin typeface="+mn-ea"/>
              </a:rPr>
              <a:t>○ 西館は平成２９～３０年度に撤去し、敷地は当面来庁者等の駐車場として利用する。</a:t>
            </a:r>
            <a:endParaRPr lang="en-US" altLang="ja-JP" sz="1300" dirty="0" smtClean="0">
              <a:latin typeface="+mn-ea"/>
            </a:endParaRPr>
          </a:p>
          <a:p>
            <a:r>
              <a:rPr lang="en-US" altLang="ja-JP" sz="1300" dirty="0">
                <a:solidFill>
                  <a:prstClr val="black"/>
                </a:solidFill>
                <a:latin typeface="ＭＳ Ｐゴシック"/>
              </a:rPr>
              <a:t> </a:t>
            </a:r>
            <a:r>
              <a:rPr lang="en-US" altLang="ja-JP" sz="1300" dirty="0" smtClean="0">
                <a:solidFill>
                  <a:prstClr val="black"/>
                </a:solidFill>
                <a:latin typeface="ＭＳ Ｐゴシック"/>
              </a:rPr>
              <a:t>    </a:t>
            </a:r>
            <a:r>
              <a:rPr lang="ja-JP" altLang="en-US" sz="1300" dirty="0" smtClean="0">
                <a:solidFill>
                  <a:prstClr val="black"/>
                </a:solidFill>
                <a:latin typeface="ＭＳ Ｐゴシック"/>
              </a:rPr>
              <a:t>　</a:t>
            </a:r>
            <a:endParaRPr lang="en-US" altLang="ja-JP" sz="1600" b="1" dirty="0">
              <a:solidFill>
                <a:prstClr val="black"/>
              </a:solidFill>
              <a:latin typeface="ＭＳ Ｐゴシック"/>
            </a:endParaRPr>
          </a:p>
        </p:txBody>
      </p:sp>
      <p:sp>
        <p:nvSpPr>
          <p:cNvPr id="4" name="テキスト ボックス 3"/>
          <p:cNvSpPr txBox="1"/>
          <p:nvPr/>
        </p:nvSpPr>
        <p:spPr>
          <a:xfrm>
            <a:off x="265472" y="100048"/>
            <a:ext cx="8720560" cy="523220"/>
          </a:xfrm>
          <a:prstGeom prst="rect">
            <a:avLst/>
          </a:prstGeom>
          <a:solidFill>
            <a:schemeClr val="tx2"/>
          </a:solidFill>
          <a:ln w="25400">
            <a:solidFill>
              <a:schemeClr val="tx1"/>
            </a:solidFill>
          </a:ln>
        </p:spPr>
        <p:txBody>
          <a:bodyPr wrap="square" rtlCol="0">
            <a:spAutoFit/>
          </a:bodyPr>
          <a:lstStyle/>
          <a:p>
            <a:r>
              <a:rPr lang="ja-JP" altLang="en-US" sz="2800" b="1" dirty="0">
                <a:solidFill>
                  <a:prstClr val="white"/>
                </a:solidFill>
                <a:latin typeface="ＭＳ ゴシック" panose="020B0609070205080204" pitchFamily="49" charset="-128"/>
                <a:ea typeface="ＭＳ ゴシック" panose="020B0609070205080204" pitchFamily="49" charset="-128"/>
              </a:rPr>
              <a:t>２　</a:t>
            </a:r>
            <a:r>
              <a:rPr lang="ja-JP" altLang="en-US" sz="2800" b="1" dirty="0" smtClean="0">
                <a:solidFill>
                  <a:prstClr val="white"/>
                </a:solidFill>
                <a:latin typeface="ＭＳ ゴシック" panose="020B0609070205080204" pitchFamily="49" charset="-128"/>
                <a:ea typeface="ＭＳ ゴシック" panose="020B0609070205080204" pitchFamily="49" charset="-128"/>
              </a:rPr>
              <a:t>課題</a:t>
            </a:r>
            <a:r>
              <a:rPr lang="ja-JP" altLang="en-US" sz="2800" b="1" dirty="0">
                <a:solidFill>
                  <a:prstClr val="white"/>
                </a:solidFill>
                <a:latin typeface="ＭＳ ゴシック" panose="020B0609070205080204" pitchFamily="49" charset="-128"/>
                <a:ea typeface="ＭＳ ゴシック" panose="020B0609070205080204" pitchFamily="49" charset="-128"/>
              </a:rPr>
              <a:t>①</a:t>
            </a:r>
            <a:r>
              <a:rPr lang="ja-JP" altLang="en-US" sz="2800" b="1" dirty="0" smtClean="0">
                <a:solidFill>
                  <a:prstClr val="white"/>
                </a:solidFill>
                <a:latin typeface="ＭＳ ゴシック" panose="020B0609070205080204" pitchFamily="49" charset="-128"/>
                <a:ea typeface="ＭＳ ゴシック" panose="020B0609070205080204" pitchFamily="49" charset="-128"/>
              </a:rPr>
              <a:t>大手前庁舎本館</a:t>
            </a:r>
            <a:r>
              <a:rPr lang="ja-JP" altLang="en-US" sz="2800" b="1" dirty="0">
                <a:solidFill>
                  <a:prstClr val="white"/>
                </a:solidFill>
                <a:latin typeface="ＭＳ ゴシック" panose="020B0609070205080204" pitchFamily="49" charset="-128"/>
                <a:ea typeface="ＭＳ ゴシック" panose="020B0609070205080204" pitchFamily="49" charset="-128"/>
              </a:rPr>
              <a:t>の耐震</a:t>
            </a:r>
            <a:r>
              <a:rPr lang="ja-JP" altLang="en-US" sz="2800" b="1" dirty="0" smtClean="0">
                <a:solidFill>
                  <a:prstClr val="white"/>
                </a:solidFill>
                <a:latin typeface="ＭＳ ゴシック" panose="020B0609070205080204" pitchFamily="49" charset="-128"/>
                <a:ea typeface="ＭＳ ゴシック" panose="020B0609070205080204" pitchFamily="49" charset="-128"/>
              </a:rPr>
              <a:t>補強への対応</a:t>
            </a:r>
            <a:endParaRPr lang="en-US" altLang="ja-JP" sz="2800" b="1" dirty="0">
              <a:solidFill>
                <a:prstClr val="white"/>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8770008" y="6669360"/>
            <a:ext cx="432048" cy="288032"/>
          </a:xfrm>
          <a:prstGeom prst="rect">
            <a:avLst/>
          </a:prstGeom>
          <a:noFill/>
          <a:ln w="25400">
            <a:noFill/>
          </a:ln>
        </p:spPr>
        <p:txBody>
          <a:bodyPr wrap="none" rtlCol="0" anchor="ctr" anchorCtr="0">
            <a:no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a:t>
            </a:r>
            <a:r>
              <a:rPr lang="ja-JP" altLang="en-US" sz="800" dirty="0">
                <a:solidFill>
                  <a:prstClr val="black"/>
                </a:solidFill>
                <a:latin typeface="ＭＳ ゴシック" panose="020B0609070205080204" pitchFamily="49" charset="-128"/>
                <a:ea typeface="ＭＳ ゴシック" panose="020B0609070205080204" pitchFamily="49" charset="-128"/>
              </a:rPr>
              <a:t>２</a:t>
            </a:r>
            <a:r>
              <a:rPr lang="en-US" altLang="ja-JP" sz="800" dirty="0" smtClean="0">
                <a:solidFill>
                  <a:prstClr val="black"/>
                </a:solidFill>
                <a:latin typeface="ＭＳ ゴシック" panose="020B0609070205080204" pitchFamily="49" charset="-128"/>
                <a:ea typeface="ＭＳ ゴシック" panose="020B0609070205080204" pitchFamily="49" charset="-128"/>
              </a:rPr>
              <a:t>】</a:t>
            </a:r>
            <a:endParaRPr lang="ja-JP" altLang="en-US" sz="800" dirty="0" smtClean="0">
              <a:solidFill>
                <a:prstClr val="black"/>
              </a:solidFill>
              <a:latin typeface="ＭＳ ゴシック" panose="020B0609070205080204" pitchFamily="49" charset="-128"/>
              <a:ea typeface="ＭＳ ゴシック" panose="020B0609070205080204" pitchFamily="49" charset="-128"/>
            </a:endParaRPr>
          </a:p>
        </p:txBody>
      </p:sp>
      <p:sp>
        <p:nvSpPr>
          <p:cNvPr id="61" name="Rectangle 65"/>
          <p:cNvSpPr>
            <a:spLocks noChangeArrowheads="1"/>
          </p:cNvSpPr>
          <p:nvPr/>
        </p:nvSpPr>
        <p:spPr bwMode="auto">
          <a:xfrm>
            <a:off x="1125891" y="1627977"/>
            <a:ext cx="1584176" cy="443234"/>
          </a:xfrm>
          <a:prstGeom prst="rect">
            <a:avLst/>
          </a:prstGeom>
          <a:solidFill>
            <a:schemeClr val="bg1"/>
          </a:solidFill>
          <a:ln w="12700">
            <a:solidFill>
              <a:schemeClr val="tx1">
                <a:lumMod val="50000"/>
                <a:lumOff val="50000"/>
              </a:schemeClr>
            </a:solidFill>
            <a:prstDash val="sysDash"/>
            <a:miter lim="800000"/>
            <a:headEnd/>
            <a:tailEnd/>
          </a:ln>
          <a:effectLst/>
          <a:extLst/>
        </p:spPr>
        <p:txBody>
          <a:bodyPr wrap="none" anchor="ctr"/>
          <a:lstStyle/>
          <a:p>
            <a:r>
              <a:rPr lang="ja-JP" altLang="en-US" sz="1050" dirty="0">
                <a:solidFill>
                  <a:prstClr val="black"/>
                </a:solidFill>
                <a:latin typeface="ＭＳ Ｐゴシック"/>
              </a:rPr>
              <a:t>東館：最小 </a:t>
            </a:r>
            <a:r>
              <a:rPr lang="en-US" altLang="ja-JP" sz="1050" dirty="0">
                <a:solidFill>
                  <a:prstClr val="black"/>
                </a:solidFill>
                <a:latin typeface="ＭＳ Ｐゴシック"/>
              </a:rPr>
              <a:t>Is</a:t>
            </a:r>
            <a:r>
              <a:rPr lang="ja-JP" altLang="en-US" sz="1050" dirty="0">
                <a:solidFill>
                  <a:prstClr val="black"/>
                </a:solidFill>
                <a:latin typeface="ＭＳ Ｐゴシック"/>
              </a:rPr>
              <a:t>値　</a:t>
            </a:r>
            <a:r>
              <a:rPr lang="ja-JP" altLang="en-US" sz="1050" dirty="0" smtClean="0">
                <a:solidFill>
                  <a:prstClr val="black"/>
                </a:solidFill>
                <a:latin typeface="ＭＳ Ｐゴシック"/>
              </a:rPr>
              <a:t>０．１５</a:t>
            </a:r>
            <a:endParaRPr lang="ja-JP" altLang="en-US" sz="1050" dirty="0">
              <a:solidFill>
                <a:prstClr val="black"/>
              </a:solidFill>
              <a:latin typeface="ＭＳ Ｐゴシック"/>
            </a:endParaRPr>
          </a:p>
          <a:p>
            <a:r>
              <a:rPr lang="ja-JP" altLang="en-US" sz="1050" dirty="0">
                <a:solidFill>
                  <a:prstClr val="black"/>
                </a:solidFill>
                <a:latin typeface="ＭＳ Ｐゴシック"/>
              </a:rPr>
              <a:t>西館：最小 </a:t>
            </a:r>
            <a:r>
              <a:rPr lang="en-US" altLang="ja-JP" sz="1050" dirty="0">
                <a:solidFill>
                  <a:prstClr val="black"/>
                </a:solidFill>
                <a:latin typeface="ＭＳ Ｐゴシック"/>
              </a:rPr>
              <a:t>Is</a:t>
            </a:r>
            <a:r>
              <a:rPr lang="ja-JP" altLang="en-US" sz="1050" dirty="0">
                <a:solidFill>
                  <a:prstClr val="black"/>
                </a:solidFill>
                <a:latin typeface="ＭＳ Ｐゴシック"/>
              </a:rPr>
              <a:t>値　</a:t>
            </a:r>
            <a:r>
              <a:rPr lang="ja-JP" altLang="en-US" sz="1050" dirty="0" smtClean="0">
                <a:solidFill>
                  <a:prstClr val="black"/>
                </a:solidFill>
                <a:latin typeface="ＭＳ Ｐゴシック"/>
              </a:rPr>
              <a:t>０．１６</a:t>
            </a:r>
            <a:endParaRPr lang="ja-JP" altLang="en-US" sz="1050" dirty="0">
              <a:solidFill>
                <a:prstClr val="black"/>
              </a:solidFill>
              <a:latin typeface="ＭＳ Ｐゴシック"/>
            </a:endParaRPr>
          </a:p>
        </p:txBody>
      </p:sp>
      <p:sp>
        <p:nvSpPr>
          <p:cNvPr id="328" name="テキスト ボックス 327"/>
          <p:cNvSpPr txBox="1"/>
          <p:nvPr/>
        </p:nvSpPr>
        <p:spPr>
          <a:xfrm>
            <a:off x="539551" y="4032448"/>
            <a:ext cx="8362401" cy="2605787"/>
          </a:xfrm>
          <a:prstGeom prst="rect">
            <a:avLst/>
          </a:prstGeom>
          <a:solidFill>
            <a:schemeClr val="bg1"/>
          </a:solidFill>
          <a:ln w="3175">
            <a:solidFill>
              <a:schemeClr val="tx2">
                <a:lumMod val="40000"/>
                <a:lumOff val="60000"/>
              </a:schemeClr>
            </a:solidFill>
            <a:prstDash val="sysDash"/>
          </a:ln>
        </p:spPr>
        <p:txBody>
          <a:bodyPr wrap="square" rIns="0" rtlCol="0" anchor="t" anchorCtr="0">
            <a:noAutofit/>
          </a:bodyPr>
          <a:lstStyle/>
          <a:p>
            <a:r>
              <a:rPr lang="ja-JP" altLang="en-US" sz="1200" b="1" dirty="0">
                <a:solidFill>
                  <a:prstClr val="black"/>
                </a:solidFill>
                <a:latin typeface="ＭＳ Ｐゴシック"/>
                <a:cs typeface="Meiryo UI" panose="020B0604030504040204" pitchFamily="50" charset="-128"/>
              </a:rPr>
              <a:t>◆</a:t>
            </a:r>
            <a:r>
              <a:rPr lang="ja-JP" altLang="en-US" sz="1200" b="1" dirty="0" smtClean="0">
                <a:solidFill>
                  <a:prstClr val="black"/>
                </a:solidFill>
                <a:latin typeface="ＭＳ Ｐゴシック"/>
                <a:cs typeface="Meiryo UI" panose="020B0604030504040204" pitchFamily="50" charset="-128"/>
              </a:rPr>
              <a:t> 耐震改修工事</a:t>
            </a:r>
            <a:r>
              <a:rPr lang="ja-JP" altLang="en-US" sz="1200" dirty="0" smtClean="0">
                <a:solidFill>
                  <a:prstClr val="black"/>
                </a:solidFill>
                <a:latin typeface="ＭＳ Ｐゴシック"/>
                <a:cs typeface="Meiryo UI" panose="020B0604030504040204" pitchFamily="50" charset="-128"/>
              </a:rPr>
              <a:t>（平成</a:t>
            </a:r>
            <a:r>
              <a:rPr lang="en-US" altLang="ja-JP" sz="1200" dirty="0" smtClean="0">
                <a:solidFill>
                  <a:prstClr val="black"/>
                </a:solidFill>
                <a:latin typeface="ＭＳ Ｐゴシック"/>
                <a:cs typeface="Meiryo UI" panose="020B0604030504040204" pitchFamily="50" charset="-128"/>
              </a:rPr>
              <a:t>25</a:t>
            </a:r>
            <a:r>
              <a:rPr lang="ja-JP" altLang="en-US" sz="1200" dirty="0" smtClean="0">
                <a:solidFill>
                  <a:prstClr val="black"/>
                </a:solidFill>
                <a:latin typeface="ＭＳ Ｐゴシック"/>
                <a:cs typeface="Meiryo UI" panose="020B0604030504040204" pitchFamily="50" charset="-128"/>
              </a:rPr>
              <a:t>～</a:t>
            </a:r>
            <a:r>
              <a:rPr lang="en-US" altLang="ja-JP" sz="1200" dirty="0" smtClean="0">
                <a:solidFill>
                  <a:prstClr val="black"/>
                </a:solidFill>
                <a:latin typeface="ＭＳ Ｐゴシック"/>
                <a:cs typeface="Meiryo UI" panose="020B0604030504040204" pitchFamily="50" charset="-128"/>
              </a:rPr>
              <a:t>28</a:t>
            </a:r>
            <a:r>
              <a:rPr lang="ja-JP" altLang="en-US" sz="1200" dirty="0" smtClean="0">
                <a:solidFill>
                  <a:prstClr val="black"/>
                </a:solidFill>
                <a:latin typeface="ＭＳ Ｐゴシック"/>
                <a:cs typeface="Meiryo UI" panose="020B0604030504040204" pitchFamily="50" charset="-128"/>
              </a:rPr>
              <a:t>年度）</a:t>
            </a:r>
            <a:endParaRPr lang="en-US" altLang="ja-JP" sz="1200" dirty="0" smtClean="0">
              <a:solidFill>
                <a:prstClr val="black"/>
              </a:solidFill>
              <a:latin typeface="ＭＳ Ｐゴシック"/>
              <a:cs typeface="Meiryo UI" panose="020B0604030504040204" pitchFamily="50" charset="-128"/>
            </a:endParaRPr>
          </a:p>
          <a:p>
            <a:r>
              <a:rPr lang="ja-JP" altLang="en-US" sz="1200" dirty="0">
                <a:solidFill>
                  <a:prstClr val="black"/>
                </a:solidFill>
                <a:latin typeface="ＭＳ Ｐゴシック"/>
                <a:cs typeface="Meiryo UI" panose="020B0604030504040204" pitchFamily="50" charset="-128"/>
              </a:rPr>
              <a:t>　</a:t>
            </a:r>
            <a:r>
              <a:rPr lang="ja-JP" altLang="en-US" sz="1200" dirty="0" smtClean="0">
                <a:solidFill>
                  <a:prstClr val="black"/>
                </a:solidFill>
                <a:latin typeface="ＭＳ Ｐゴシック"/>
                <a:cs typeface="Meiryo UI" panose="020B0604030504040204" pitchFamily="50" charset="-128"/>
              </a:rPr>
              <a:t> ➢整備内容　基礎免震及び耐震壁により東館全体を補強</a:t>
            </a:r>
            <a:endParaRPr lang="en-US" altLang="ja-JP" sz="1200" dirty="0" smtClean="0">
              <a:solidFill>
                <a:prstClr val="black"/>
              </a:solidFill>
              <a:latin typeface="ＭＳ Ｐゴシック"/>
              <a:cs typeface="Meiryo UI" panose="020B0604030504040204" pitchFamily="50" charset="-128"/>
            </a:endParaRPr>
          </a:p>
          <a:p>
            <a:r>
              <a:rPr lang="ja-JP" altLang="en-US" sz="1200" dirty="0">
                <a:solidFill>
                  <a:prstClr val="black"/>
                </a:solidFill>
                <a:latin typeface="ＭＳ Ｐゴシック"/>
                <a:cs typeface="Meiryo UI" panose="020B0604030504040204" pitchFamily="50" charset="-128"/>
              </a:rPr>
              <a:t>　</a:t>
            </a:r>
            <a:r>
              <a:rPr lang="ja-JP" altLang="en-US" sz="1200" dirty="0" smtClean="0">
                <a:solidFill>
                  <a:prstClr val="black"/>
                </a:solidFill>
                <a:latin typeface="ＭＳ Ｐゴシック"/>
                <a:cs typeface="Meiryo UI" panose="020B0604030504040204" pitchFamily="50" charset="-128"/>
              </a:rPr>
              <a:t> ➢</a:t>
            </a:r>
            <a:r>
              <a:rPr lang="ja-JP" altLang="ja-JP" sz="1200" kern="0" spc="580" dirty="0" smtClean="0">
                <a:solidFill>
                  <a:prstClr val="black"/>
                </a:solidFill>
                <a:latin typeface="ＭＳ Ｐゴシック"/>
              </a:rPr>
              <a:t>工事費</a:t>
            </a:r>
            <a:r>
              <a:rPr lang="ja-JP" altLang="en-US" sz="1200" dirty="0" smtClean="0">
                <a:solidFill>
                  <a:prstClr val="black"/>
                </a:solidFill>
                <a:latin typeface="ＭＳ Ｐゴシック"/>
                <a:cs typeface="Meiryo UI" panose="020B0604030504040204" pitchFamily="50" charset="-128"/>
              </a:rPr>
              <a:t> </a:t>
            </a:r>
            <a:r>
              <a:rPr lang="en-US" altLang="ja-JP" sz="1200" dirty="0">
                <a:solidFill>
                  <a:prstClr val="black"/>
                </a:solidFill>
                <a:latin typeface="ＭＳ Ｐゴシック"/>
                <a:cs typeface="Meiryo UI" panose="020B0604030504040204" pitchFamily="50" charset="-128"/>
              </a:rPr>
              <a:t>69.2</a:t>
            </a:r>
            <a:r>
              <a:rPr lang="ja-JP" altLang="en-US" sz="1200" dirty="0">
                <a:solidFill>
                  <a:prstClr val="black"/>
                </a:solidFill>
                <a:latin typeface="ＭＳ Ｐゴシック"/>
                <a:cs typeface="Meiryo UI" panose="020B0604030504040204" pitchFamily="50" charset="-128"/>
              </a:rPr>
              <a:t>億円（見込</a:t>
            </a:r>
            <a:r>
              <a:rPr lang="ja-JP" altLang="en-US" sz="1200" dirty="0" smtClean="0">
                <a:solidFill>
                  <a:prstClr val="black"/>
                </a:solidFill>
                <a:latin typeface="ＭＳ Ｐゴシック"/>
                <a:cs typeface="Meiryo UI" panose="020B0604030504040204" pitchFamily="50" charset="-128"/>
              </a:rPr>
              <a:t>）</a:t>
            </a:r>
            <a:endParaRPr lang="en-US" altLang="ja-JP" sz="1200" dirty="0" smtClean="0">
              <a:solidFill>
                <a:prstClr val="black"/>
              </a:solidFill>
              <a:latin typeface="ＭＳ Ｐゴシック"/>
              <a:cs typeface="Meiryo UI" panose="020B0604030504040204" pitchFamily="50" charset="-128"/>
            </a:endParaRPr>
          </a:p>
          <a:p>
            <a:endParaRPr lang="en-US" altLang="ja-JP" sz="1200" dirty="0">
              <a:solidFill>
                <a:prstClr val="black"/>
              </a:solidFill>
              <a:latin typeface="ＭＳ Ｐゴシック"/>
              <a:cs typeface="Meiryo UI" panose="020B0604030504040204" pitchFamily="50" charset="-128"/>
            </a:endParaRPr>
          </a:p>
          <a:p>
            <a:endParaRPr lang="en-US" altLang="ja-JP" sz="1200" b="1" dirty="0" smtClean="0">
              <a:solidFill>
                <a:prstClr val="black"/>
              </a:solidFill>
              <a:latin typeface="ＭＳ Ｐゴシック"/>
              <a:cs typeface="Meiryo UI" panose="020B0604030504040204" pitchFamily="50" charset="-128"/>
            </a:endParaRPr>
          </a:p>
          <a:p>
            <a:r>
              <a:rPr lang="ja-JP" altLang="en-US" sz="1200" b="1" dirty="0" smtClean="0">
                <a:solidFill>
                  <a:prstClr val="black"/>
                </a:solidFill>
                <a:latin typeface="ＭＳ Ｐゴシック"/>
                <a:cs typeface="Meiryo UI" panose="020B0604030504040204" pitchFamily="50" charset="-128"/>
              </a:rPr>
              <a:t>◆ 執務環境改善工事</a:t>
            </a:r>
            <a:r>
              <a:rPr lang="ja-JP" altLang="en-US" sz="1200" dirty="0" smtClean="0">
                <a:solidFill>
                  <a:prstClr val="black"/>
                </a:solidFill>
                <a:latin typeface="ＭＳ Ｐゴシック"/>
                <a:cs typeface="Meiryo UI" panose="020B0604030504040204" pitchFamily="50" charset="-128"/>
              </a:rPr>
              <a:t>（平成</a:t>
            </a:r>
            <a:r>
              <a:rPr lang="en-US" altLang="ja-JP" sz="1200" dirty="0" smtClean="0">
                <a:solidFill>
                  <a:prstClr val="black"/>
                </a:solidFill>
                <a:latin typeface="ＭＳ Ｐゴシック"/>
                <a:cs typeface="Meiryo UI" panose="020B0604030504040204" pitchFamily="50" charset="-128"/>
              </a:rPr>
              <a:t>25</a:t>
            </a:r>
            <a:r>
              <a:rPr lang="ja-JP" altLang="en-US" sz="1200" dirty="0" smtClean="0">
                <a:solidFill>
                  <a:prstClr val="black"/>
                </a:solidFill>
                <a:latin typeface="ＭＳ Ｐゴシック"/>
                <a:cs typeface="Meiryo UI" panose="020B0604030504040204" pitchFamily="50" charset="-128"/>
              </a:rPr>
              <a:t>～</a:t>
            </a:r>
            <a:r>
              <a:rPr lang="en-US" altLang="ja-JP" sz="1200" dirty="0" smtClean="0">
                <a:solidFill>
                  <a:prstClr val="black"/>
                </a:solidFill>
                <a:latin typeface="ＭＳ Ｐゴシック"/>
                <a:cs typeface="Meiryo UI" panose="020B0604030504040204" pitchFamily="50" charset="-128"/>
              </a:rPr>
              <a:t>28</a:t>
            </a:r>
            <a:r>
              <a:rPr lang="ja-JP" altLang="en-US" sz="1200" dirty="0" smtClean="0">
                <a:solidFill>
                  <a:prstClr val="black"/>
                </a:solidFill>
                <a:latin typeface="ＭＳ Ｐゴシック"/>
                <a:cs typeface="Meiryo UI" panose="020B0604030504040204" pitchFamily="50" charset="-128"/>
              </a:rPr>
              <a:t>年度）</a:t>
            </a:r>
            <a:endParaRPr lang="en-US" altLang="ja-JP" sz="1200" dirty="0" smtClean="0">
              <a:solidFill>
                <a:prstClr val="black"/>
              </a:solidFill>
              <a:latin typeface="ＭＳ Ｐゴシック"/>
              <a:cs typeface="Meiryo UI" panose="020B0604030504040204" pitchFamily="50" charset="-128"/>
            </a:endParaRPr>
          </a:p>
          <a:p>
            <a:r>
              <a:rPr lang="ja-JP" altLang="en-US" sz="1200" dirty="0">
                <a:solidFill>
                  <a:prstClr val="black"/>
                </a:solidFill>
                <a:latin typeface="ＭＳ Ｐゴシック"/>
                <a:cs typeface="Meiryo UI" panose="020B0604030504040204" pitchFamily="50" charset="-128"/>
              </a:rPr>
              <a:t>　</a:t>
            </a:r>
            <a:r>
              <a:rPr lang="ja-JP" altLang="en-US" sz="1200" dirty="0" smtClean="0">
                <a:solidFill>
                  <a:prstClr val="black"/>
                </a:solidFill>
                <a:latin typeface="ＭＳ Ｐゴシック"/>
                <a:cs typeface="Meiryo UI" panose="020B0604030504040204" pitchFamily="50" charset="-128"/>
              </a:rPr>
              <a:t> ➢整備内容　空調・照明の効率性改善、床・壁・ガラス</a:t>
            </a:r>
            <a:endParaRPr lang="en-US" altLang="ja-JP" sz="1200" dirty="0" smtClean="0">
              <a:solidFill>
                <a:prstClr val="black"/>
              </a:solidFill>
              <a:latin typeface="ＭＳ Ｐゴシック"/>
              <a:cs typeface="Meiryo UI" panose="020B0604030504040204" pitchFamily="50" charset="-128"/>
            </a:endParaRPr>
          </a:p>
          <a:p>
            <a:r>
              <a:rPr lang="ja-JP" altLang="en-US" sz="1200" dirty="0">
                <a:solidFill>
                  <a:prstClr val="black"/>
                </a:solidFill>
                <a:latin typeface="ＭＳ Ｐゴシック"/>
                <a:cs typeface="Meiryo UI" panose="020B0604030504040204" pitchFamily="50" charset="-128"/>
              </a:rPr>
              <a:t>　</a:t>
            </a:r>
            <a:r>
              <a:rPr lang="ja-JP" altLang="en-US" sz="1200" dirty="0" smtClean="0">
                <a:solidFill>
                  <a:prstClr val="black"/>
                </a:solidFill>
                <a:latin typeface="ＭＳ Ｐゴシック"/>
                <a:cs typeface="Meiryo UI" panose="020B0604030504040204" pitchFamily="50" charset="-128"/>
              </a:rPr>
              <a:t>　　　　　　　　　の改修等</a:t>
            </a:r>
            <a:endParaRPr lang="en-US" altLang="ja-JP" sz="1200" dirty="0" smtClean="0">
              <a:solidFill>
                <a:prstClr val="black"/>
              </a:solidFill>
              <a:latin typeface="ＭＳ Ｐゴシック"/>
              <a:cs typeface="Meiryo UI" panose="020B0604030504040204" pitchFamily="50" charset="-128"/>
            </a:endParaRPr>
          </a:p>
          <a:p>
            <a:r>
              <a:rPr lang="ja-JP" altLang="en-US" sz="1200" dirty="0">
                <a:solidFill>
                  <a:prstClr val="black"/>
                </a:solidFill>
                <a:latin typeface="ＭＳ Ｐゴシック"/>
                <a:cs typeface="Meiryo UI" panose="020B0604030504040204" pitchFamily="50" charset="-128"/>
              </a:rPr>
              <a:t>　</a:t>
            </a:r>
            <a:r>
              <a:rPr lang="ja-JP" altLang="en-US" sz="1200" dirty="0" smtClean="0">
                <a:solidFill>
                  <a:prstClr val="black"/>
                </a:solidFill>
                <a:latin typeface="ＭＳ Ｐゴシック"/>
                <a:cs typeface="Meiryo UI" panose="020B0604030504040204" pitchFamily="50" charset="-128"/>
              </a:rPr>
              <a:t> ➢</a:t>
            </a:r>
            <a:r>
              <a:rPr lang="ja-JP" altLang="ja-JP" sz="1200" kern="0" spc="580" dirty="0" smtClean="0">
                <a:solidFill>
                  <a:prstClr val="black"/>
                </a:solidFill>
                <a:latin typeface="ＭＳ Ｐゴシック"/>
              </a:rPr>
              <a:t>工事費</a:t>
            </a:r>
            <a:r>
              <a:rPr lang="en-US" altLang="ja-JP" sz="1200" dirty="0" smtClean="0">
                <a:solidFill>
                  <a:prstClr val="black"/>
                </a:solidFill>
                <a:latin typeface="ＭＳ Ｐゴシック"/>
                <a:cs typeface="Meiryo UI" panose="020B0604030504040204" pitchFamily="50" charset="-128"/>
              </a:rPr>
              <a:t>14.3</a:t>
            </a:r>
            <a:r>
              <a:rPr lang="ja-JP" altLang="en-US" sz="1200" dirty="0" smtClean="0">
                <a:solidFill>
                  <a:prstClr val="black"/>
                </a:solidFill>
                <a:latin typeface="ＭＳ Ｐゴシック"/>
                <a:cs typeface="Meiryo UI" panose="020B0604030504040204" pitchFamily="50" charset="-128"/>
              </a:rPr>
              <a:t>億円（見込）</a:t>
            </a:r>
            <a:endParaRPr lang="en-US" altLang="ja-JP" sz="1200" dirty="0" smtClean="0">
              <a:solidFill>
                <a:prstClr val="black"/>
              </a:solidFill>
              <a:latin typeface="ＭＳ Ｐゴシック"/>
              <a:cs typeface="Meiryo UI" panose="020B0604030504040204" pitchFamily="50" charset="-128"/>
            </a:endParaRPr>
          </a:p>
          <a:p>
            <a:endParaRPr lang="en-US" altLang="ja-JP" sz="400" dirty="0" smtClean="0">
              <a:solidFill>
                <a:prstClr val="black"/>
              </a:solidFill>
              <a:latin typeface="ＭＳ Ｐゴシック"/>
              <a:cs typeface="Meiryo UI" panose="020B0604030504040204" pitchFamily="50" charset="-128"/>
            </a:endParaRPr>
          </a:p>
          <a:p>
            <a:r>
              <a:rPr lang="ja-JP" altLang="en-US" sz="1200" b="1" dirty="0">
                <a:solidFill>
                  <a:prstClr val="black"/>
                </a:solidFill>
                <a:latin typeface="ＭＳ Ｐゴシック"/>
                <a:cs typeface="Meiryo UI" panose="020B0604030504040204" pitchFamily="50" charset="-128"/>
              </a:rPr>
              <a:t>◆ </a:t>
            </a:r>
            <a:r>
              <a:rPr lang="ja-JP" altLang="en-US" sz="1200" b="1" dirty="0" smtClean="0">
                <a:solidFill>
                  <a:prstClr val="black"/>
                </a:solidFill>
                <a:latin typeface="ＭＳ Ｐゴシック"/>
                <a:cs typeface="Meiryo UI" panose="020B0604030504040204" pitchFamily="50" charset="-128"/>
              </a:rPr>
              <a:t>計画修繕工事</a:t>
            </a:r>
            <a:r>
              <a:rPr lang="ja-JP" altLang="en-US" sz="1200" dirty="0" smtClean="0">
                <a:solidFill>
                  <a:prstClr val="black"/>
                </a:solidFill>
                <a:latin typeface="ＭＳ Ｐゴシック"/>
                <a:cs typeface="Meiryo UI" panose="020B0604030504040204" pitchFamily="50" charset="-128"/>
              </a:rPr>
              <a:t>（平成</a:t>
            </a:r>
            <a:r>
              <a:rPr lang="en-US" altLang="ja-JP" sz="1200" dirty="0" smtClean="0">
                <a:solidFill>
                  <a:prstClr val="black"/>
                </a:solidFill>
                <a:latin typeface="ＭＳ Ｐゴシック"/>
                <a:cs typeface="Meiryo UI" panose="020B0604030504040204" pitchFamily="50" charset="-128"/>
              </a:rPr>
              <a:t>25</a:t>
            </a:r>
            <a:r>
              <a:rPr lang="ja-JP" altLang="en-US" sz="1200" dirty="0" smtClean="0">
                <a:solidFill>
                  <a:prstClr val="black"/>
                </a:solidFill>
                <a:latin typeface="ＭＳ Ｐゴシック"/>
                <a:cs typeface="Meiryo UI" panose="020B0604030504040204" pitchFamily="50" charset="-128"/>
              </a:rPr>
              <a:t>～</a:t>
            </a:r>
            <a:r>
              <a:rPr lang="en-US" altLang="ja-JP" sz="1200" dirty="0" smtClean="0">
                <a:solidFill>
                  <a:prstClr val="black"/>
                </a:solidFill>
                <a:latin typeface="ＭＳ Ｐゴシック"/>
                <a:cs typeface="Meiryo UI" panose="020B0604030504040204" pitchFamily="50" charset="-128"/>
              </a:rPr>
              <a:t>28</a:t>
            </a:r>
            <a:r>
              <a:rPr lang="ja-JP" altLang="en-US" sz="1200" dirty="0" smtClean="0">
                <a:solidFill>
                  <a:prstClr val="black"/>
                </a:solidFill>
                <a:latin typeface="ＭＳ Ｐゴシック"/>
                <a:cs typeface="Meiryo UI" panose="020B0604030504040204" pitchFamily="50" charset="-128"/>
              </a:rPr>
              <a:t>年度）</a:t>
            </a:r>
            <a:endParaRPr lang="en-US" altLang="ja-JP" sz="1200" dirty="0" smtClean="0">
              <a:solidFill>
                <a:prstClr val="black"/>
              </a:solidFill>
              <a:latin typeface="ＭＳ Ｐゴシック"/>
              <a:cs typeface="Meiryo UI" panose="020B0604030504040204" pitchFamily="50" charset="-128"/>
            </a:endParaRPr>
          </a:p>
          <a:p>
            <a:r>
              <a:rPr lang="ja-JP" altLang="en-US" sz="1200" dirty="0">
                <a:solidFill>
                  <a:prstClr val="black"/>
                </a:solidFill>
                <a:latin typeface="ＭＳ Ｐゴシック"/>
                <a:cs typeface="Meiryo UI" panose="020B0604030504040204" pitchFamily="50" charset="-128"/>
              </a:rPr>
              <a:t>　</a:t>
            </a:r>
            <a:r>
              <a:rPr lang="ja-JP" altLang="en-US" sz="1200" dirty="0" smtClean="0">
                <a:solidFill>
                  <a:prstClr val="black"/>
                </a:solidFill>
                <a:latin typeface="ＭＳ Ｐゴシック"/>
                <a:cs typeface="Meiryo UI" panose="020B0604030504040204" pitchFamily="50" charset="-128"/>
              </a:rPr>
              <a:t> ➢整備内容　屋上・外壁の漏水対策</a:t>
            </a:r>
            <a:r>
              <a:rPr lang="en-US" altLang="ja-JP" sz="1200" dirty="0" smtClean="0">
                <a:solidFill>
                  <a:prstClr val="black"/>
                </a:solidFill>
                <a:latin typeface="ＭＳ Ｐゴシック"/>
                <a:cs typeface="Meiryo UI" panose="020B0604030504040204" pitchFamily="50" charset="-128"/>
              </a:rPr>
              <a:t>,</a:t>
            </a:r>
            <a:r>
              <a:rPr lang="ja-JP" altLang="en-US" sz="1200" dirty="0" smtClean="0">
                <a:solidFill>
                  <a:prstClr val="black"/>
                </a:solidFill>
                <a:latin typeface="ＭＳ Ｐゴシック"/>
                <a:cs typeface="Meiryo UI" panose="020B0604030504040204" pitchFamily="50" charset="-128"/>
              </a:rPr>
              <a:t>設備配管の取替等</a:t>
            </a:r>
            <a:endParaRPr lang="en-US" altLang="ja-JP" sz="1200" dirty="0" smtClean="0">
              <a:solidFill>
                <a:prstClr val="black"/>
              </a:solidFill>
              <a:latin typeface="ＭＳ Ｐゴシック"/>
              <a:cs typeface="Meiryo UI" panose="020B0604030504040204" pitchFamily="50" charset="-128"/>
            </a:endParaRPr>
          </a:p>
          <a:p>
            <a:r>
              <a:rPr lang="ja-JP" altLang="en-US" sz="1200" dirty="0">
                <a:solidFill>
                  <a:prstClr val="black"/>
                </a:solidFill>
                <a:latin typeface="ＭＳ Ｐゴシック"/>
                <a:cs typeface="Meiryo UI" panose="020B0604030504040204" pitchFamily="50" charset="-128"/>
              </a:rPr>
              <a:t>　</a:t>
            </a:r>
            <a:r>
              <a:rPr lang="ja-JP" altLang="en-US" sz="1200" dirty="0" smtClean="0">
                <a:solidFill>
                  <a:prstClr val="black"/>
                </a:solidFill>
                <a:latin typeface="ＭＳ Ｐゴシック"/>
                <a:cs typeface="Meiryo UI" panose="020B0604030504040204" pitchFamily="50" charset="-128"/>
              </a:rPr>
              <a:t> ➢</a:t>
            </a:r>
            <a:r>
              <a:rPr lang="ja-JP" altLang="ja-JP" sz="1200" kern="0" spc="580" dirty="0" smtClean="0">
                <a:solidFill>
                  <a:prstClr val="black"/>
                </a:solidFill>
                <a:latin typeface="ＭＳ Ｐゴシック"/>
              </a:rPr>
              <a:t>工事費</a:t>
            </a:r>
            <a:r>
              <a:rPr lang="en-US" altLang="ja-JP" sz="1200" kern="0" dirty="0" smtClean="0">
                <a:solidFill>
                  <a:prstClr val="black"/>
                </a:solidFill>
                <a:latin typeface="ＭＳ Ｐゴシック"/>
              </a:rPr>
              <a:t>12.4</a:t>
            </a:r>
            <a:r>
              <a:rPr lang="ja-JP" altLang="en-US" sz="1200" kern="0" dirty="0" smtClean="0">
                <a:solidFill>
                  <a:prstClr val="black"/>
                </a:solidFill>
                <a:latin typeface="ＭＳ Ｐゴシック"/>
              </a:rPr>
              <a:t>億円</a:t>
            </a:r>
            <a:r>
              <a:rPr lang="ja-JP" altLang="en-US" sz="1200" dirty="0" smtClean="0">
                <a:solidFill>
                  <a:prstClr val="black"/>
                </a:solidFill>
                <a:latin typeface="ＭＳ Ｐゴシック"/>
                <a:cs typeface="Meiryo UI" panose="020B0604030504040204" pitchFamily="50" charset="-128"/>
              </a:rPr>
              <a:t>（見込）</a:t>
            </a:r>
            <a:endParaRPr lang="en-US" altLang="ja-JP" sz="1200" dirty="0" smtClean="0">
              <a:solidFill>
                <a:prstClr val="black"/>
              </a:solidFill>
              <a:latin typeface="ＭＳ Ｐゴシック"/>
              <a:cs typeface="Meiryo UI" panose="020B0604030504040204" pitchFamily="50" charset="-128"/>
            </a:endParaRPr>
          </a:p>
          <a:p>
            <a:endParaRPr lang="en-US" altLang="ja-JP" sz="400" dirty="0" smtClean="0">
              <a:solidFill>
                <a:prstClr val="black"/>
              </a:solidFill>
              <a:latin typeface="ＭＳ Ｐゴシック"/>
              <a:cs typeface="Meiryo UI" panose="020B0604030504040204" pitchFamily="50" charset="-128"/>
            </a:endParaRPr>
          </a:p>
          <a:p>
            <a:r>
              <a:rPr lang="ja-JP" altLang="en-US" sz="1200" b="1" dirty="0">
                <a:solidFill>
                  <a:prstClr val="black"/>
                </a:solidFill>
                <a:latin typeface="ＭＳ Ｐゴシック"/>
                <a:cs typeface="Meiryo UI" panose="020B0604030504040204" pitchFamily="50" charset="-128"/>
              </a:rPr>
              <a:t>◆ </a:t>
            </a:r>
            <a:r>
              <a:rPr lang="ja-JP" altLang="en-US" sz="1200" b="1" dirty="0" smtClean="0">
                <a:latin typeface="ＭＳ Ｐゴシック"/>
                <a:cs typeface="Meiryo UI" panose="020B0604030504040204" pitchFamily="50" charset="-128"/>
              </a:rPr>
              <a:t>「正庁の間」</a:t>
            </a:r>
            <a:r>
              <a:rPr lang="ja-JP" altLang="en-US" sz="1200" b="1" dirty="0" smtClean="0">
                <a:solidFill>
                  <a:prstClr val="black"/>
                </a:solidFill>
                <a:latin typeface="ＭＳ Ｐゴシック"/>
                <a:cs typeface="Meiryo UI" panose="020B0604030504040204" pitchFamily="50" charset="-128"/>
              </a:rPr>
              <a:t>の修復・一般公開</a:t>
            </a:r>
            <a:r>
              <a:rPr lang="ja-JP" altLang="en-US" sz="1200" dirty="0" smtClean="0">
                <a:solidFill>
                  <a:prstClr val="black"/>
                </a:solidFill>
                <a:latin typeface="ＭＳ Ｐゴシック"/>
                <a:cs typeface="Meiryo UI" panose="020B0604030504040204" pitchFamily="50" charset="-128"/>
              </a:rPr>
              <a:t>（平成</a:t>
            </a:r>
            <a:r>
              <a:rPr lang="en-US" altLang="ja-JP" sz="1200" dirty="0" smtClean="0">
                <a:solidFill>
                  <a:prstClr val="black"/>
                </a:solidFill>
                <a:latin typeface="ＭＳ Ｐゴシック"/>
                <a:cs typeface="Meiryo UI" panose="020B0604030504040204" pitchFamily="50" charset="-128"/>
              </a:rPr>
              <a:t>23</a:t>
            </a:r>
            <a:r>
              <a:rPr lang="ja-JP" altLang="en-US" sz="1200" dirty="0" smtClean="0">
                <a:solidFill>
                  <a:prstClr val="black"/>
                </a:solidFill>
                <a:latin typeface="ＭＳ Ｐゴシック"/>
                <a:cs typeface="Meiryo UI" panose="020B0604030504040204" pitchFamily="50" charset="-128"/>
              </a:rPr>
              <a:t>年度～）</a:t>
            </a:r>
            <a:endParaRPr lang="en-US" altLang="ja-JP" sz="1200" dirty="0" smtClean="0">
              <a:solidFill>
                <a:prstClr val="black"/>
              </a:solidFill>
              <a:latin typeface="ＭＳ Ｐゴシック"/>
              <a:cs typeface="Meiryo UI" panose="020B0604030504040204" pitchFamily="50" charset="-128"/>
            </a:endParaRPr>
          </a:p>
          <a:p>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endParaRPr lang="ja-JP" altLang="en-US" sz="1200" b="1" dirty="0">
              <a:solidFill>
                <a:prstClr val="black"/>
              </a:solidFill>
              <a:latin typeface="ＭＳ ゴシック" panose="020B0609070205080204" pitchFamily="49" charset="-128"/>
              <a:ea typeface="ＭＳ ゴシック" panose="020B0609070205080204" pitchFamily="49" charset="-128"/>
            </a:endParaRPr>
          </a:p>
        </p:txBody>
      </p:sp>
      <p:sp>
        <p:nvSpPr>
          <p:cNvPr id="74" name="テキスト ボックス 73"/>
          <p:cNvSpPr txBox="1"/>
          <p:nvPr/>
        </p:nvSpPr>
        <p:spPr>
          <a:xfrm>
            <a:off x="6127487" y="6264696"/>
            <a:ext cx="1440160" cy="288032"/>
          </a:xfrm>
          <a:prstGeom prst="rect">
            <a:avLst/>
          </a:prstGeom>
          <a:noFill/>
          <a:ln w="25400">
            <a:noFill/>
          </a:ln>
        </p:spPr>
        <p:txBody>
          <a:bodyPr wrap="square" rtlCol="0" anchor="ctr" anchorCtr="0">
            <a:noAutofit/>
          </a:bodyPr>
          <a:lstStyle/>
          <a:p>
            <a:r>
              <a:rPr lang="en-US" altLang="ja-JP" sz="1100" b="1" dirty="0" smtClean="0">
                <a:solidFill>
                  <a:prstClr val="black"/>
                </a:solidFill>
                <a:latin typeface="+mn-ea"/>
              </a:rPr>
              <a:t>【</a:t>
            </a:r>
            <a:r>
              <a:rPr lang="ja-JP" altLang="en-US" sz="1100" b="1" dirty="0">
                <a:solidFill>
                  <a:prstClr val="black"/>
                </a:solidFill>
                <a:latin typeface="+mn-ea"/>
              </a:rPr>
              <a:t>耐震</a:t>
            </a:r>
            <a:r>
              <a:rPr lang="ja-JP" altLang="en-US" sz="1100" b="1" dirty="0" smtClean="0">
                <a:solidFill>
                  <a:prstClr val="black"/>
                </a:solidFill>
                <a:latin typeface="+mn-ea"/>
              </a:rPr>
              <a:t>工事の概要</a:t>
            </a:r>
            <a:r>
              <a:rPr lang="en-US" altLang="ja-JP" sz="1100" b="1" dirty="0" smtClean="0">
                <a:solidFill>
                  <a:prstClr val="black"/>
                </a:solidFill>
                <a:latin typeface="+mn-ea"/>
              </a:rPr>
              <a:t>】</a:t>
            </a:r>
            <a:endParaRPr lang="ja-JP" altLang="en-US" sz="1100" b="1" dirty="0" smtClean="0">
              <a:solidFill>
                <a:prstClr val="black"/>
              </a:solidFill>
              <a:latin typeface="+mn-ea"/>
            </a:endParaRPr>
          </a:p>
        </p:txBody>
      </p:sp>
      <p:sp>
        <p:nvSpPr>
          <p:cNvPr id="131" name="Rectangle 65"/>
          <p:cNvSpPr>
            <a:spLocks noChangeArrowheads="1"/>
          </p:cNvSpPr>
          <p:nvPr/>
        </p:nvSpPr>
        <p:spPr bwMode="auto">
          <a:xfrm>
            <a:off x="1123429" y="4668619"/>
            <a:ext cx="2008411" cy="220549"/>
          </a:xfrm>
          <a:prstGeom prst="rect">
            <a:avLst/>
          </a:prstGeom>
          <a:noFill/>
          <a:ln w="12700">
            <a:solidFill>
              <a:schemeClr val="tx1">
                <a:lumMod val="50000"/>
                <a:lumOff val="50000"/>
              </a:schemeClr>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50" dirty="0" smtClean="0">
                <a:solidFill>
                  <a:prstClr val="black"/>
                </a:solidFill>
                <a:latin typeface="ＭＳ Ｐゴシック"/>
              </a:rPr>
              <a:t>（完了後）東館： </a:t>
            </a:r>
            <a:r>
              <a:rPr lang="en-US" altLang="ja-JP" sz="1050" dirty="0">
                <a:solidFill>
                  <a:prstClr val="black"/>
                </a:solidFill>
                <a:latin typeface="ＭＳ Ｐゴシック"/>
              </a:rPr>
              <a:t>Is</a:t>
            </a:r>
            <a:r>
              <a:rPr lang="ja-JP" altLang="en-US" sz="1050" dirty="0">
                <a:solidFill>
                  <a:prstClr val="black"/>
                </a:solidFill>
                <a:latin typeface="ＭＳ Ｐゴシック"/>
              </a:rPr>
              <a:t>値　</a:t>
            </a:r>
            <a:r>
              <a:rPr lang="ja-JP" altLang="en-US" sz="1050" dirty="0" smtClean="0">
                <a:solidFill>
                  <a:prstClr val="black"/>
                </a:solidFill>
                <a:latin typeface="ＭＳ Ｐゴシック"/>
              </a:rPr>
              <a:t>０．９相当</a:t>
            </a:r>
            <a:endParaRPr lang="ja-JP" altLang="en-US" sz="1050" dirty="0">
              <a:solidFill>
                <a:prstClr val="black"/>
              </a:solidFill>
              <a:latin typeface="ＭＳ Ｐゴシック"/>
            </a:endParaRPr>
          </a:p>
        </p:txBody>
      </p:sp>
      <p:sp>
        <p:nvSpPr>
          <p:cNvPr id="186" name="Rectangle 14"/>
          <p:cNvSpPr>
            <a:spLocks noChangeArrowheads="1"/>
          </p:cNvSpPr>
          <p:nvPr/>
        </p:nvSpPr>
        <p:spPr bwMode="auto">
          <a:xfrm>
            <a:off x="3860514" y="1544898"/>
            <a:ext cx="4752528" cy="732681"/>
          </a:xfrm>
          <a:prstGeom prst="bracketPair">
            <a:avLst>
              <a:gd name="adj" fmla="val 10751"/>
            </a:avLst>
          </a:prstGeom>
          <a:noFill/>
          <a:ln w="6350">
            <a:solidFill>
              <a:schemeClr val="tx1">
                <a:lumMod val="85000"/>
                <a:lumOff val="1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chor="ctr" anchorCtr="0">
            <a:spAutoFit/>
          </a:bodyPr>
          <a:lstStyle>
            <a:lvl1pPr defTabSz="1279525">
              <a:defRPr kumimoji="1">
                <a:solidFill>
                  <a:schemeClr val="tx1"/>
                </a:solidFill>
                <a:latin typeface="Arial" charset="0"/>
                <a:ea typeface="ＭＳ Ｐゴシック" charset="-128"/>
              </a:defRPr>
            </a:lvl1pPr>
            <a:lvl2pPr defTabSz="1279525">
              <a:defRPr kumimoji="1">
                <a:solidFill>
                  <a:schemeClr val="tx1"/>
                </a:solidFill>
                <a:latin typeface="Arial" charset="0"/>
                <a:ea typeface="ＭＳ Ｐゴシック" charset="-128"/>
              </a:defRPr>
            </a:lvl2pPr>
            <a:lvl3pPr marL="912813" defTabSz="1279525">
              <a:defRPr kumimoji="1">
                <a:solidFill>
                  <a:schemeClr val="tx1"/>
                </a:solidFill>
                <a:latin typeface="Arial" charset="0"/>
                <a:ea typeface="ＭＳ Ｐゴシック" charset="-128"/>
              </a:defRPr>
            </a:lvl3pPr>
            <a:lvl4pPr defTabSz="1279525">
              <a:defRPr kumimoji="1">
                <a:solidFill>
                  <a:schemeClr val="tx1"/>
                </a:solidFill>
                <a:latin typeface="Arial" charset="0"/>
                <a:ea typeface="ＭＳ Ｐゴシック" charset="-128"/>
              </a:defRPr>
            </a:lvl4pPr>
            <a:lvl5pPr marL="1827213" defTabSz="1279525">
              <a:defRPr kumimoji="1">
                <a:solidFill>
                  <a:schemeClr val="tx1"/>
                </a:solidFill>
                <a:latin typeface="Arial" charset="0"/>
                <a:ea typeface="ＭＳ Ｐゴシック" charset="-128"/>
              </a:defRPr>
            </a:lvl5pPr>
            <a:lvl6pPr marL="2284413" defTabSz="1279525" fontAlgn="base">
              <a:spcBef>
                <a:spcPct val="0"/>
              </a:spcBef>
              <a:spcAft>
                <a:spcPct val="0"/>
              </a:spcAft>
              <a:defRPr kumimoji="1">
                <a:solidFill>
                  <a:schemeClr val="tx1"/>
                </a:solidFill>
                <a:latin typeface="Arial" charset="0"/>
                <a:ea typeface="ＭＳ Ｐゴシック" charset="-128"/>
              </a:defRPr>
            </a:lvl6pPr>
            <a:lvl7pPr marL="2741613" defTabSz="1279525" fontAlgn="base">
              <a:spcBef>
                <a:spcPct val="0"/>
              </a:spcBef>
              <a:spcAft>
                <a:spcPct val="0"/>
              </a:spcAft>
              <a:defRPr kumimoji="1">
                <a:solidFill>
                  <a:schemeClr val="tx1"/>
                </a:solidFill>
                <a:latin typeface="Arial" charset="0"/>
                <a:ea typeface="ＭＳ Ｐゴシック" charset="-128"/>
              </a:defRPr>
            </a:lvl7pPr>
            <a:lvl8pPr marL="3198813" defTabSz="1279525" fontAlgn="base">
              <a:spcBef>
                <a:spcPct val="0"/>
              </a:spcBef>
              <a:spcAft>
                <a:spcPct val="0"/>
              </a:spcAft>
              <a:defRPr kumimoji="1">
                <a:solidFill>
                  <a:schemeClr val="tx1"/>
                </a:solidFill>
                <a:latin typeface="Arial" charset="0"/>
                <a:ea typeface="ＭＳ Ｐゴシック" charset="-128"/>
              </a:defRPr>
            </a:lvl8pPr>
            <a:lvl9pPr marL="3656013" defTabSz="1279525" fontAlgn="base">
              <a:spcBef>
                <a:spcPct val="0"/>
              </a:spcBef>
              <a:spcAft>
                <a:spcPct val="0"/>
              </a:spcAft>
              <a:defRPr kumimoji="1">
                <a:solidFill>
                  <a:schemeClr val="tx1"/>
                </a:solidFill>
                <a:latin typeface="Arial" charset="0"/>
                <a:ea typeface="ＭＳ Ｐゴシック" charset="-128"/>
              </a:defRPr>
            </a:lvl9pPr>
          </a:lstStyle>
          <a:p>
            <a:pPr>
              <a:buFont typeface="Wingdings" pitchFamily="2" charset="2"/>
              <a:buNone/>
            </a:pPr>
            <a:r>
              <a:rPr lang="en-US" altLang="ja-JP" sz="900" dirty="0" smtClean="0">
                <a:solidFill>
                  <a:prstClr val="black"/>
                </a:solidFill>
                <a:latin typeface="ＭＳ ゴシック" pitchFamily="49" charset="-128"/>
                <a:ea typeface="ＭＳ ゴシック" pitchFamily="49" charset="-128"/>
              </a:rPr>
              <a:t>※</a:t>
            </a:r>
            <a:r>
              <a:rPr lang="ja-JP" altLang="en-US" sz="900" dirty="0">
                <a:solidFill>
                  <a:prstClr val="black"/>
                </a:solidFill>
                <a:latin typeface="ＭＳ ゴシック" pitchFamily="49" charset="-128"/>
                <a:ea typeface="ＭＳ ゴシック" pitchFamily="49" charset="-128"/>
              </a:rPr>
              <a:t>構造耐震指標「</a:t>
            </a:r>
            <a:r>
              <a:rPr lang="en-US" altLang="ja-JP" sz="900" dirty="0">
                <a:solidFill>
                  <a:prstClr val="black"/>
                </a:solidFill>
                <a:latin typeface="ＭＳ ゴシック" pitchFamily="49" charset="-128"/>
                <a:ea typeface="ＭＳ ゴシック" pitchFamily="49" charset="-128"/>
              </a:rPr>
              <a:t>Is</a:t>
            </a:r>
            <a:r>
              <a:rPr lang="ja-JP" altLang="en-US" sz="900" dirty="0">
                <a:solidFill>
                  <a:prstClr val="black"/>
                </a:solidFill>
                <a:latin typeface="ＭＳ ゴシック" pitchFamily="49" charset="-128"/>
                <a:ea typeface="ＭＳ ゴシック" pitchFamily="49" charset="-128"/>
              </a:rPr>
              <a:t>値」：建築基準法及び建築物の耐震改修の促進に関する法律</a:t>
            </a:r>
          </a:p>
          <a:p>
            <a:pPr>
              <a:buFont typeface="Wingdings" pitchFamily="2" charset="2"/>
              <a:buNone/>
            </a:pPr>
            <a:r>
              <a:rPr lang="ja-JP" altLang="en-US" sz="900" dirty="0" smtClean="0">
                <a:solidFill>
                  <a:prstClr val="black"/>
                </a:solidFill>
                <a:latin typeface="ＭＳ ゴシック" pitchFamily="49" charset="-128"/>
                <a:ea typeface="ＭＳ ゴシック" pitchFamily="49" charset="-128"/>
              </a:rPr>
              <a:t>　（</a:t>
            </a:r>
            <a:r>
              <a:rPr lang="ja-JP" altLang="en-US" sz="900" dirty="0">
                <a:solidFill>
                  <a:prstClr val="black"/>
                </a:solidFill>
                <a:latin typeface="ＭＳ ゴシック" pitchFamily="49" charset="-128"/>
                <a:ea typeface="ＭＳ ゴシック" pitchFamily="49" charset="-128"/>
              </a:rPr>
              <a:t>耐震改修促進法）が必要とする耐震性能を示す指標</a:t>
            </a:r>
          </a:p>
          <a:p>
            <a:pPr>
              <a:buFont typeface="Wingdings" pitchFamily="2" charset="2"/>
              <a:buNone/>
            </a:pPr>
            <a:r>
              <a:rPr lang="ja-JP" altLang="en-US" sz="900" dirty="0" smtClean="0">
                <a:solidFill>
                  <a:prstClr val="black"/>
                </a:solidFill>
                <a:latin typeface="ＭＳ ゴシック" pitchFamily="49" charset="-128"/>
                <a:ea typeface="ＭＳ ゴシック" pitchFamily="49" charset="-128"/>
              </a:rPr>
              <a:t>・</a:t>
            </a:r>
            <a:r>
              <a:rPr lang="en-US" altLang="ja-JP" sz="900" dirty="0" smtClean="0">
                <a:solidFill>
                  <a:prstClr val="black"/>
                </a:solidFill>
                <a:latin typeface="ＭＳ ゴシック" pitchFamily="49" charset="-128"/>
                <a:ea typeface="ＭＳ ゴシック" pitchFamily="49" charset="-128"/>
              </a:rPr>
              <a:t>0.3</a:t>
            </a:r>
            <a:r>
              <a:rPr lang="ja-JP" altLang="en-US" sz="900" dirty="0" smtClean="0">
                <a:solidFill>
                  <a:prstClr val="black"/>
                </a:solidFill>
                <a:latin typeface="ＭＳ ゴシック" pitchFamily="49" charset="-128"/>
                <a:ea typeface="ＭＳ ゴシック" pitchFamily="49" charset="-128"/>
              </a:rPr>
              <a:t>未満　　　　　地震の振動及び衝撃に対して倒壊し、又は崩壊する危険性が高い。</a:t>
            </a:r>
            <a:endParaRPr lang="en-US" altLang="ja-JP" sz="900" dirty="0" smtClean="0">
              <a:solidFill>
                <a:prstClr val="black"/>
              </a:solidFill>
              <a:latin typeface="ＭＳ ゴシック" pitchFamily="49" charset="-128"/>
              <a:ea typeface="ＭＳ ゴシック" pitchFamily="49" charset="-128"/>
            </a:endParaRPr>
          </a:p>
          <a:p>
            <a:pPr>
              <a:buFont typeface="Wingdings" pitchFamily="2" charset="2"/>
              <a:buNone/>
            </a:pPr>
            <a:r>
              <a:rPr lang="ja-JP" altLang="en-US" sz="900" dirty="0" smtClean="0">
                <a:solidFill>
                  <a:prstClr val="black"/>
                </a:solidFill>
                <a:latin typeface="ＭＳ ゴシック" pitchFamily="49" charset="-128"/>
                <a:ea typeface="ＭＳ ゴシック" pitchFamily="49" charset="-128"/>
              </a:rPr>
              <a:t>・</a:t>
            </a:r>
            <a:r>
              <a:rPr lang="en-US" altLang="ja-JP" sz="900" dirty="0" smtClean="0">
                <a:solidFill>
                  <a:prstClr val="black"/>
                </a:solidFill>
                <a:latin typeface="ＭＳ ゴシック" pitchFamily="49" charset="-128"/>
                <a:ea typeface="ＭＳ ゴシック" pitchFamily="49" charset="-128"/>
              </a:rPr>
              <a:t>0.3</a:t>
            </a:r>
            <a:r>
              <a:rPr lang="ja-JP" altLang="en-US" sz="900" dirty="0" smtClean="0">
                <a:solidFill>
                  <a:prstClr val="black"/>
                </a:solidFill>
                <a:latin typeface="ＭＳ ゴシック" pitchFamily="49" charset="-128"/>
                <a:ea typeface="ＭＳ ゴシック" pitchFamily="49" charset="-128"/>
              </a:rPr>
              <a:t>以上</a:t>
            </a:r>
            <a:r>
              <a:rPr lang="en-US" altLang="ja-JP" sz="900" dirty="0" smtClean="0">
                <a:solidFill>
                  <a:prstClr val="black"/>
                </a:solidFill>
                <a:latin typeface="ＭＳ ゴシック" pitchFamily="49" charset="-128"/>
                <a:ea typeface="ＭＳ ゴシック" pitchFamily="49" charset="-128"/>
              </a:rPr>
              <a:t>0.6</a:t>
            </a:r>
            <a:r>
              <a:rPr lang="ja-JP" altLang="en-US" sz="900" dirty="0" smtClean="0">
                <a:solidFill>
                  <a:prstClr val="black"/>
                </a:solidFill>
                <a:latin typeface="ＭＳ ゴシック" pitchFamily="49" charset="-128"/>
                <a:ea typeface="ＭＳ ゴシック" pitchFamily="49" charset="-128"/>
              </a:rPr>
              <a:t>未満 　　　　　　　　　　　　</a:t>
            </a:r>
            <a:r>
              <a:rPr lang="en-US" altLang="ja-JP" sz="900" dirty="0" smtClean="0">
                <a:solidFill>
                  <a:prstClr val="black"/>
                </a:solidFill>
                <a:latin typeface="ＭＳ ゴシック" pitchFamily="49" charset="-128"/>
                <a:ea typeface="ＭＳ ゴシック" pitchFamily="49" charset="-128"/>
              </a:rPr>
              <a:t>〃</a:t>
            </a:r>
            <a:r>
              <a:rPr lang="ja-JP" altLang="en-US" sz="900" dirty="0" smtClean="0">
                <a:solidFill>
                  <a:prstClr val="black"/>
                </a:solidFill>
                <a:latin typeface="ＭＳ ゴシック" pitchFamily="49" charset="-128"/>
                <a:ea typeface="ＭＳ ゴシック" pitchFamily="49" charset="-128"/>
              </a:rPr>
              <a:t>　　　　　　　　　　　危険性がある。</a:t>
            </a:r>
          </a:p>
          <a:p>
            <a:pPr>
              <a:buFont typeface="Wingdings" pitchFamily="2" charset="2"/>
              <a:buNone/>
            </a:pPr>
            <a:r>
              <a:rPr lang="ja-JP" altLang="en-US" sz="900" dirty="0" smtClean="0">
                <a:solidFill>
                  <a:prstClr val="black"/>
                </a:solidFill>
                <a:latin typeface="ＭＳ ゴシック" pitchFamily="49" charset="-128"/>
                <a:ea typeface="ＭＳ ゴシック" pitchFamily="49" charset="-128"/>
              </a:rPr>
              <a:t>・</a:t>
            </a:r>
            <a:r>
              <a:rPr lang="en-US" altLang="ja-JP" sz="900" dirty="0">
                <a:solidFill>
                  <a:prstClr val="black"/>
                </a:solidFill>
                <a:latin typeface="ＭＳ ゴシック" pitchFamily="49" charset="-128"/>
                <a:ea typeface="ＭＳ ゴシック" pitchFamily="49" charset="-128"/>
              </a:rPr>
              <a:t>0.6</a:t>
            </a:r>
            <a:r>
              <a:rPr lang="ja-JP" altLang="en-US" sz="900" dirty="0">
                <a:solidFill>
                  <a:prstClr val="black"/>
                </a:solidFill>
                <a:latin typeface="ＭＳ ゴシック" pitchFamily="49" charset="-128"/>
                <a:ea typeface="ＭＳ ゴシック" pitchFamily="49" charset="-128"/>
              </a:rPr>
              <a:t>以上　　　　　　　　　　　　　　　　</a:t>
            </a:r>
            <a:r>
              <a:rPr lang="en-US" altLang="ja-JP" sz="900" dirty="0">
                <a:solidFill>
                  <a:prstClr val="black"/>
                </a:solidFill>
                <a:latin typeface="ＭＳ ゴシック" pitchFamily="49" charset="-128"/>
                <a:ea typeface="ＭＳ ゴシック" pitchFamily="49" charset="-128"/>
              </a:rPr>
              <a:t>〃</a:t>
            </a:r>
            <a:r>
              <a:rPr lang="ja-JP" altLang="en-US" sz="900" dirty="0">
                <a:solidFill>
                  <a:prstClr val="black"/>
                </a:solidFill>
                <a:latin typeface="ＭＳ ゴシック" pitchFamily="49" charset="-128"/>
                <a:ea typeface="ＭＳ ゴシック" pitchFamily="49" charset="-128"/>
              </a:rPr>
              <a:t>　　　　　　　　　　　危険性が低い。</a:t>
            </a:r>
          </a:p>
        </p:txBody>
      </p:sp>
      <p:pic>
        <p:nvPicPr>
          <p:cNvPr id="1026" name="Picture 2" descr="D:\YanoYa\Desktop\図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597" y="4430000"/>
            <a:ext cx="4529138"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693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5472" y="100048"/>
            <a:ext cx="8602672" cy="523220"/>
          </a:xfrm>
          <a:prstGeom prst="rect">
            <a:avLst/>
          </a:prstGeom>
          <a:solidFill>
            <a:schemeClr val="tx2"/>
          </a:solidFill>
          <a:ln w="25400">
            <a:solidFill>
              <a:schemeClr val="tx1"/>
            </a:solidFill>
          </a:ln>
        </p:spPr>
        <p:txBody>
          <a:bodyPr wrap="square" rtlCol="0">
            <a:spAutoFit/>
          </a:bodyPr>
          <a:lstStyle/>
          <a:p>
            <a:r>
              <a:rPr lang="ja-JP" altLang="en-US" sz="2800" b="1" dirty="0">
                <a:solidFill>
                  <a:prstClr val="white"/>
                </a:solidFill>
                <a:latin typeface="ＭＳ ゴシック" panose="020B0609070205080204" pitchFamily="49" charset="-128"/>
                <a:ea typeface="ＭＳ ゴシック" panose="020B0609070205080204" pitchFamily="49" charset="-128"/>
              </a:rPr>
              <a:t>３　</a:t>
            </a:r>
            <a:r>
              <a:rPr lang="ja-JP" altLang="en-US" sz="2800" b="1" dirty="0" smtClean="0">
                <a:solidFill>
                  <a:prstClr val="white"/>
                </a:solidFill>
                <a:latin typeface="ＭＳ ゴシック" panose="020B0609070205080204" pitchFamily="49" charset="-128"/>
                <a:ea typeface="ＭＳ ゴシック" panose="020B0609070205080204" pitchFamily="49" charset="-128"/>
              </a:rPr>
              <a:t>課題②咲</a:t>
            </a:r>
            <a:r>
              <a:rPr lang="ja-JP" altLang="en-US" sz="2800" b="1" dirty="0">
                <a:solidFill>
                  <a:prstClr val="white"/>
                </a:solidFill>
                <a:latin typeface="ＭＳ ゴシック" panose="020B0609070205080204" pitchFamily="49" charset="-128"/>
                <a:ea typeface="ＭＳ ゴシック" panose="020B0609070205080204" pitchFamily="49" charset="-128"/>
              </a:rPr>
              <a:t>洲</a:t>
            </a:r>
            <a:r>
              <a:rPr lang="ja-JP" altLang="en-US" sz="2800" b="1" dirty="0" smtClean="0">
                <a:solidFill>
                  <a:prstClr val="white"/>
                </a:solidFill>
                <a:latin typeface="ＭＳ ゴシック" panose="020B0609070205080204" pitchFamily="49" charset="-128"/>
                <a:ea typeface="ＭＳ ゴシック" panose="020B0609070205080204" pitchFamily="49" charset="-128"/>
              </a:rPr>
              <a:t>庁舎の長周期地</a:t>
            </a:r>
            <a:r>
              <a:rPr lang="ja-JP" altLang="en-US" sz="2800" b="1" dirty="0">
                <a:solidFill>
                  <a:prstClr val="white"/>
                </a:solidFill>
                <a:latin typeface="ＭＳ ゴシック" panose="020B0609070205080204" pitchFamily="49" charset="-128"/>
                <a:ea typeface="ＭＳ ゴシック" panose="020B0609070205080204" pitchFamily="49" charset="-128"/>
              </a:rPr>
              <a:t>震動</a:t>
            </a:r>
            <a:r>
              <a:rPr lang="ja-JP" altLang="en-US" sz="2800" b="1" dirty="0" smtClean="0">
                <a:solidFill>
                  <a:prstClr val="white"/>
                </a:solidFill>
                <a:latin typeface="ＭＳ ゴシック" panose="020B0609070205080204" pitchFamily="49" charset="-128"/>
                <a:ea typeface="ＭＳ ゴシック" panose="020B0609070205080204" pitchFamily="49" charset="-128"/>
              </a:rPr>
              <a:t>対策</a:t>
            </a:r>
            <a:endParaRPr lang="en-US" altLang="ja-JP" sz="2800" b="1" dirty="0">
              <a:solidFill>
                <a:prstClr val="white"/>
              </a:solidFill>
              <a:latin typeface="ＭＳ ゴシック" panose="020B0609070205080204" pitchFamily="49" charset="-128"/>
              <a:ea typeface="ＭＳ ゴシック" panose="020B0609070205080204" pitchFamily="49" charset="-128"/>
            </a:endParaRP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a:t>
            </a:r>
            <a:r>
              <a:rPr lang="ja-JP" altLang="en-US" sz="800" dirty="0">
                <a:solidFill>
                  <a:prstClr val="black"/>
                </a:solidFill>
                <a:latin typeface="ＭＳ ゴシック" panose="020B0609070205080204" pitchFamily="49" charset="-128"/>
                <a:ea typeface="ＭＳ ゴシック" panose="020B0609070205080204" pitchFamily="49" charset="-128"/>
              </a:rPr>
              <a:t>３</a:t>
            </a:r>
            <a:r>
              <a:rPr lang="en-US" altLang="ja-JP" sz="800" dirty="0" smtClean="0">
                <a:solidFill>
                  <a:prstClr val="black"/>
                </a:solidFill>
                <a:latin typeface="ＭＳ ゴシック" panose="020B0609070205080204" pitchFamily="49" charset="-128"/>
                <a:ea typeface="ＭＳ ゴシック" panose="020B0609070205080204" pitchFamily="49" charset="-128"/>
              </a:rPr>
              <a:t>】</a:t>
            </a:r>
            <a:endParaRPr lang="ja-JP" altLang="en-US" sz="8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265472" y="739042"/>
            <a:ext cx="8602672" cy="5830926"/>
          </a:xfrm>
          <a:prstGeom prst="rect">
            <a:avLst/>
          </a:prstGeom>
          <a:solidFill>
            <a:schemeClr val="accent1">
              <a:lumMod val="20000"/>
              <a:lumOff val="80000"/>
            </a:schemeClr>
          </a:solidFill>
          <a:ln w="25400">
            <a:solidFill>
              <a:schemeClr val="tx1"/>
            </a:solidFill>
          </a:ln>
        </p:spPr>
        <p:txBody>
          <a:bodyPr wrap="square" rtlCol="0" anchor="t" anchorCtr="0">
            <a:noAutofit/>
          </a:bodyPr>
          <a:lstStyle/>
          <a:p>
            <a:pPr lvl="0"/>
            <a:r>
              <a:rPr lang="ja-JP" altLang="en-US" sz="1400" b="1" dirty="0" smtClean="0">
                <a:latin typeface="+mn-ea"/>
                <a:cs typeface="Meiryo UI" panose="020B0604030504040204" pitchFamily="50" charset="-128"/>
              </a:rPr>
              <a:t>■ 従来の知見に基づく対策の実施</a:t>
            </a:r>
            <a:endParaRPr lang="en-US" altLang="ja-JP" sz="400" b="1" dirty="0" smtClean="0">
              <a:latin typeface="+mn-ea"/>
              <a:cs typeface="Meiryo UI" panose="020B0604030504040204" pitchFamily="50" charset="-128"/>
            </a:endParaRPr>
          </a:p>
          <a:p>
            <a:pPr lvl="0"/>
            <a:r>
              <a:rPr lang="en-US" altLang="ja-JP" sz="400" b="1" dirty="0" smtClean="0">
                <a:latin typeface="+mn-ea"/>
                <a:cs typeface="Meiryo UI" panose="020B0604030504040204" pitchFamily="50" charset="-128"/>
              </a:rPr>
              <a:t>  </a:t>
            </a:r>
          </a:p>
          <a:p>
            <a:pPr lvl="0"/>
            <a:r>
              <a:rPr lang="ja-JP" altLang="en-US" sz="1300" dirty="0" smtClean="0">
                <a:latin typeface="+mn-ea"/>
                <a:cs typeface="Meiryo UI" panose="020B0604030504040204" pitchFamily="50" charset="-128"/>
              </a:rPr>
              <a:t> ○ </a:t>
            </a:r>
            <a:r>
              <a:rPr lang="ja-JP" altLang="ja-JP" sz="1300" dirty="0" smtClean="0"/>
              <a:t>咲</a:t>
            </a:r>
            <a:r>
              <a:rPr lang="ja-JP" altLang="ja-JP" sz="1300" dirty="0"/>
              <a:t>洲</a:t>
            </a:r>
            <a:r>
              <a:rPr lang="ja-JP" altLang="ja-JP" sz="1300" dirty="0" smtClean="0"/>
              <a:t>庁舎</a:t>
            </a:r>
            <a:r>
              <a:rPr lang="ja-JP" altLang="en-US" sz="1300" dirty="0" smtClean="0"/>
              <a:t>の購入時</a:t>
            </a:r>
            <a:r>
              <a:rPr lang="ja-JP" altLang="en-US" sz="1300" dirty="0"/>
              <a:t>、</a:t>
            </a:r>
            <a:r>
              <a:rPr lang="ja-JP" altLang="en-US" sz="1300" dirty="0" smtClean="0"/>
              <a:t>長周期地震動の影響調査を行い、制震ダンパー等の対策の実施を計画していたが、平成２３年</a:t>
            </a:r>
            <a:endParaRPr lang="en-US" altLang="ja-JP" sz="1300" dirty="0" smtClean="0"/>
          </a:p>
          <a:p>
            <a:pPr lvl="0"/>
            <a:r>
              <a:rPr lang="ja-JP" altLang="en-US" sz="1300" dirty="0"/>
              <a:t>　</a:t>
            </a:r>
            <a:r>
              <a:rPr lang="ja-JP" altLang="en-US" sz="1300" dirty="0" smtClean="0"/>
              <a:t>　３月</a:t>
            </a:r>
            <a:r>
              <a:rPr lang="en-US" altLang="ja-JP" sz="1300" dirty="0" smtClean="0"/>
              <a:t>､</a:t>
            </a:r>
            <a:r>
              <a:rPr lang="ja-JP" altLang="en-US" sz="1300" dirty="0" smtClean="0"/>
              <a:t> 東日本大震災の長周期地震動により</a:t>
            </a:r>
            <a:r>
              <a:rPr lang="en-US" altLang="ja-JP" sz="1300" dirty="0" smtClean="0"/>
              <a:t>､</a:t>
            </a:r>
            <a:r>
              <a:rPr lang="ja-JP" altLang="en-US" sz="1300" dirty="0" smtClean="0"/>
              <a:t>内装材等の一部が被害を受けた。</a:t>
            </a:r>
            <a:endParaRPr lang="en-US" altLang="ja-JP" sz="400" dirty="0" smtClean="0"/>
          </a:p>
          <a:p>
            <a:pPr lvl="0"/>
            <a:endParaRPr lang="en-US" altLang="ja-JP" sz="400" dirty="0">
              <a:latin typeface="+mn-ea"/>
            </a:endParaRPr>
          </a:p>
          <a:p>
            <a:pPr lvl="0"/>
            <a:r>
              <a:rPr lang="ja-JP" altLang="en-US" sz="1300" dirty="0" smtClean="0"/>
              <a:t> ○　</a:t>
            </a:r>
            <a:r>
              <a:rPr lang="ja-JP" altLang="ja-JP" sz="1300" dirty="0" smtClean="0"/>
              <a:t>専門家会議において</a:t>
            </a:r>
            <a:r>
              <a:rPr lang="en-US" altLang="ja-JP" sz="1300" dirty="0" smtClean="0"/>
              <a:t>､</a:t>
            </a:r>
            <a:r>
              <a:rPr lang="ja-JP" altLang="ja-JP" sz="1300" dirty="0" smtClean="0"/>
              <a:t>東日本大震災クラス</a:t>
            </a:r>
            <a:r>
              <a:rPr lang="ja-JP" altLang="en-US" sz="1300" dirty="0" smtClean="0"/>
              <a:t>の南海トラフ地震を想定した対策の</a:t>
            </a:r>
            <a:r>
              <a:rPr lang="ja-JP" altLang="ja-JP" sz="1300" dirty="0" smtClean="0"/>
              <a:t>検討が必要</a:t>
            </a:r>
            <a:r>
              <a:rPr lang="ja-JP" altLang="en-US" sz="1300" dirty="0"/>
              <a:t>と</a:t>
            </a:r>
            <a:r>
              <a:rPr lang="ja-JP" altLang="ja-JP" sz="1300" dirty="0" smtClean="0"/>
              <a:t>の意見</a:t>
            </a:r>
            <a:r>
              <a:rPr lang="ja-JP" altLang="ja-JP" sz="1300" dirty="0"/>
              <a:t>が</a:t>
            </a:r>
            <a:r>
              <a:rPr lang="ja-JP" altLang="ja-JP" sz="1300" dirty="0" smtClean="0"/>
              <a:t>あった</a:t>
            </a:r>
            <a:r>
              <a:rPr lang="ja-JP" altLang="en-US" sz="1300" dirty="0" smtClean="0"/>
              <a:t>ことを</a:t>
            </a:r>
            <a:endParaRPr lang="en-US" altLang="ja-JP" sz="1300" dirty="0" smtClean="0"/>
          </a:p>
          <a:p>
            <a:pPr lvl="0"/>
            <a:r>
              <a:rPr lang="ja-JP" altLang="en-US" sz="1300" dirty="0" smtClean="0"/>
              <a:t>     踏まえ、当面、従来</a:t>
            </a:r>
            <a:r>
              <a:rPr lang="ja-JP" altLang="en-US" sz="1300" dirty="0"/>
              <a:t>の知見</a:t>
            </a:r>
            <a:r>
              <a:rPr lang="ja-JP" altLang="en-US" sz="1300" dirty="0" smtClean="0"/>
              <a:t>に基づく</a:t>
            </a:r>
            <a:r>
              <a:rPr lang="ja-JP" altLang="ja-JP" sz="1300" dirty="0" smtClean="0"/>
              <a:t>長周期地震動対策</a:t>
            </a:r>
            <a:r>
              <a:rPr lang="ja-JP" altLang="en-US" sz="1300" dirty="0" smtClean="0"/>
              <a:t>（制震ダンパー等）</a:t>
            </a:r>
            <a:r>
              <a:rPr lang="ja-JP" altLang="ja-JP" sz="1300" dirty="0" smtClean="0"/>
              <a:t>を実施</a:t>
            </a:r>
            <a:r>
              <a:rPr lang="ja-JP" altLang="en-US" sz="1300" dirty="0"/>
              <a:t>するととも</a:t>
            </a:r>
            <a:r>
              <a:rPr lang="ja-JP" altLang="en-US" sz="1300" dirty="0" smtClean="0"/>
              <a:t>に、国から新たな知見が</a:t>
            </a:r>
            <a:endParaRPr lang="en-US" altLang="ja-JP" sz="1300" dirty="0" smtClean="0"/>
          </a:p>
          <a:p>
            <a:pPr lvl="0"/>
            <a:r>
              <a:rPr lang="en-US" altLang="ja-JP" sz="1300" dirty="0"/>
              <a:t> </a:t>
            </a:r>
            <a:r>
              <a:rPr lang="en-US" altLang="ja-JP" sz="1300" dirty="0" smtClean="0"/>
              <a:t>    </a:t>
            </a:r>
            <a:r>
              <a:rPr lang="ja-JP" altLang="en-US" sz="1300" dirty="0" smtClean="0"/>
              <a:t>示されるのを待って、さらに検討を行うこととした。</a:t>
            </a:r>
            <a:endParaRPr lang="en-US" altLang="ja-JP" sz="1300" dirty="0" smtClean="0"/>
          </a:p>
          <a:p>
            <a:pPr lvl="0"/>
            <a:endParaRPr lang="en-US" altLang="ja-JP" sz="1300" dirty="0" smtClean="0"/>
          </a:p>
          <a:p>
            <a:endParaRPr lang="en-US" altLang="ja-JP" sz="1400" b="1" dirty="0" smtClean="0">
              <a:latin typeface="+mn-ea"/>
              <a:cs typeface="Meiryo UI" panose="020B0604030504040204" pitchFamily="50" charset="-128"/>
            </a:endParaRPr>
          </a:p>
          <a:p>
            <a:endParaRPr lang="en-US" altLang="ja-JP" sz="1400" b="1" dirty="0">
              <a:latin typeface="+mn-ea"/>
              <a:cs typeface="Meiryo UI" panose="020B0604030504040204" pitchFamily="50" charset="-128"/>
            </a:endParaRPr>
          </a:p>
          <a:p>
            <a:endParaRPr lang="en-US" altLang="ja-JP" sz="1400" b="1" dirty="0" smtClean="0">
              <a:latin typeface="+mn-ea"/>
              <a:cs typeface="Meiryo UI" panose="020B0604030504040204" pitchFamily="50" charset="-128"/>
            </a:endParaRPr>
          </a:p>
          <a:p>
            <a:endParaRPr lang="en-US" altLang="ja-JP" sz="1400" b="1" dirty="0">
              <a:latin typeface="+mn-ea"/>
              <a:cs typeface="Meiryo UI" panose="020B0604030504040204" pitchFamily="50" charset="-128"/>
            </a:endParaRPr>
          </a:p>
          <a:p>
            <a:endParaRPr lang="en-US" altLang="ja-JP" sz="1400" b="1" dirty="0" smtClean="0">
              <a:latin typeface="+mn-ea"/>
              <a:cs typeface="Meiryo UI" panose="020B0604030504040204" pitchFamily="50" charset="-128"/>
            </a:endParaRPr>
          </a:p>
          <a:p>
            <a:endParaRPr lang="en-US" altLang="ja-JP" sz="1400" b="1" dirty="0">
              <a:latin typeface="+mn-ea"/>
              <a:cs typeface="Meiryo UI" panose="020B0604030504040204" pitchFamily="50" charset="-128"/>
            </a:endParaRPr>
          </a:p>
          <a:p>
            <a:endParaRPr lang="en-US" altLang="ja-JP" sz="1400" b="1" dirty="0" smtClean="0">
              <a:latin typeface="+mn-ea"/>
              <a:cs typeface="Meiryo UI" panose="020B0604030504040204" pitchFamily="50" charset="-128"/>
            </a:endParaRPr>
          </a:p>
          <a:p>
            <a:endParaRPr lang="en-US" altLang="ja-JP" sz="1400" b="1" dirty="0">
              <a:latin typeface="+mn-ea"/>
              <a:cs typeface="Meiryo UI" panose="020B0604030504040204" pitchFamily="50" charset="-128"/>
            </a:endParaRPr>
          </a:p>
          <a:p>
            <a:endParaRPr lang="en-US" altLang="ja-JP" sz="1400" b="1" dirty="0" smtClean="0">
              <a:latin typeface="+mn-ea"/>
              <a:cs typeface="Meiryo UI" panose="020B0604030504040204" pitchFamily="50" charset="-128"/>
            </a:endParaRPr>
          </a:p>
          <a:p>
            <a:endParaRPr lang="en-US" altLang="ja-JP" sz="1400" b="1" dirty="0">
              <a:latin typeface="+mn-ea"/>
              <a:cs typeface="Meiryo UI" panose="020B0604030504040204" pitchFamily="50" charset="-128"/>
            </a:endParaRPr>
          </a:p>
          <a:p>
            <a:endParaRPr lang="en-US" altLang="ja-JP" sz="1400" b="1" dirty="0" smtClean="0">
              <a:latin typeface="+mn-ea"/>
              <a:cs typeface="Meiryo UI" panose="020B0604030504040204" pitchFamily="50" charset="-128"/>
            </a:endParaRPr>
          </a:p>
          <a:p>
            <a:endParaRPr lang="en-US" altLang="ja-JP" sz="1400" b="1" dirty="0">
              <a:latin typeface="+mn-ea"/>
              <a:cs typeface="Meiryo UI" panose="020B0604030504040204" pitchFamily="50" charset="-128"/>
            </a:endParaRPr>
          </a:p>
          <a:p>
            <a:endParaRPr lang="en-US" altLang="ja-JP" sz="1400" b="1" dirty="0" smtClean="0">
              <a:latin typeface="+mn-ea"/>
              <a:cs typeface="Meiryo UI" panose="020B0604030504040204" pitchFamily="50" charset="-128"/>
            </a:endParaRPr>
          </a:p>
          <a:p>
            <a:endParaRPr lang="en-US" altLang="ja-JP" sz="1400" b="1" dirty="0">
              <a:latin typeface="+mn-ea"/>
              <a:cs typeface="Meiryo UI" panose="020B0604030504040204" pitchFamily="50" charset="-128"/>
            </a:endParaRPr>
          </a:p>
          <a:p>
            <a:pPr lvl="0"/>
            <a:endParaRPr lang="en-US" altLang="ja-JP" sz="1400" dirty="0" smtClean="0">
              <a:latin typeface="+mn-ea"/>
              <a:cs typeface="Meiryo UI" panose="020B0604030504040204" pitchFamily="50" charset="-128"/>
            </a:endParaRPr>
          </a:p>
        </p:txBody>
      </p:sp>
      <p:grpSp>
        <p:nvGrpSpPr>
          <p:cNvPr id="7" name="グループ化 6"/>
          <p:cNvGrpSpPr/>
          <p:nvPr/>
        </p:nvGrpSpPr>
        <p:grpSpPr>
          <a:xfrm>
            <a:off x="538374" y="2276872"/>
            <a:ext cx="8159414" cy="2965618"/>
            <a:chOff x="517042" y="2280114"/>
            <a:chExt cx="8159414" cy="2965618"/>
          </a:xfrm>
        </p:grpSpPr>
        <p:sp>
          <p:nvSpPr>
            <p:cNvPr id="8" name="テキスト ボックス 7"/>
            <p:cNvSpPr txBox="1"/>
            <p:nvPr/>
          </p:nvSpPr>
          <p:spPr>
            <a:xfrm>
              <a:off x="517042" y="2280114"/>
              <a:ext cx="8159414" cy="2923998"/>
            </a:xfrm>
            <a:prstGeom prst="rect">
              <a:avLst/>
            </a:prstGeom>
            <a:solidFill>
              <a:schemeClr val="bg1"/>
            </a:solidFill>
            <a:ln w="3175">
              <a:solidFill>
                <a:schemeClr val="tx2">
                  <a:lumMod val="40000"/>
                  <a:lumOff val="60000"/>
                </a:schemeClr>
              </a:solidFill>
              <a:prstDash val="sysDash"/>
            </a:ln>
          </p:spPr>
          <p:txBody>
            <a:bodyPr wrap="square" rIns="36000" rtlCol="0" anchor="t" anchorCtr="0">
              <a:noAutofit/>
            </a:bodyPr>
            <a:lstStyle/>
            <a:p>
              <a:r>
                <a:rPr lang="ja-JP" altLang="en-US" sz="1200" b="1" dirty="0" smtClean="0">
                  <a:latin typeface="+mn-ea"/>
                  <a:cs typeface="Meiryo UI" panose="020B0604030504040204" pitchFamily="50" charset="-128"/>
                </a:rPr>
                <a:t>◆長周期地震動対策・津波対策工事</a:t>
              </a:r>
              <a:r>
                <a:rPr lang="ja-JP" altLang="en-US" sz="1200" dirty="0" smtClean="0">
                  <a:latin typeface="+mn-ea"/>
                  <a:cs typeface="Meiryo UI" panose="020B0604030504040204" pitchFamily="50" charset="-128"/>
                </a:rPr>
                <a:t>（平成</a:t>
              </a:r>
              <a:r>
                <a:rPr lang="en-US" altLang="ja-JP" sz="1200" dirty="0" smtClean="0">
                  <a:latin typeface="+mn-ea"/>
                  <a:cs typeface="Meiryo UI" panose="020B0604030504040204" pitchFamily="50" charset="-128"/>
                </a:rPr>
                <a:t>24</a:t>
              </a:r>
              <a:r>
                <a:rPr kumimoji="1" lang="ja-JP" altLang="en-US" sz="1200" dirty="0" smtClean="0">
                  <a:latin typeface="+mn-ea"/>
                  <a:cs typeface="Meiryo UI" panose="020B0604030504040204" pitchFamily="50" charset="-128"/>
                </a:rPr>
                <a:t>～</a:t>
              </a:r>
              <a:r>
                <a:rPr kumimoji="1" lang="en-US" altLang="ja-JP" sz="1200" dirty="0" smtClean="0">
                  <a:latin typeface="+mn-ea"/>
                  <a:cs typeface="Meiryo UI" panose="020B0604030504040204" pitchFamily="50" charset="-128"/>
                </a:rPr>
                <a:t>25</a:t>
              </a:r>
              <a:r>
                <a:rPr kumimoji="1" lang="ja-JP" altLang="en-US" sz="1200" dirty="0" smtClean="0">
                  <a:latin typeface="+mn-ea"/>
                  <a:cs typeface="Meiryo UI" panose="020B0604030504040204" pitchFamily="50" charset="-128"/>
                </a:rPr>
                <a:t>年度）</a:t>
              </a:r>
              <a:endParaRPr kumimoji="1" lang="en-US" altLang="ja-JP" sz="1200" dirty="0" smtClean="0">
                <a:latin typeface="+mn-ea"/>
                <a:cs typeface="Meiryo UI" panose="020B0604030504040204" pitchFamily="50" charset="-128"/>
              </a:endParaRPr>
            </a:p>
            <a:p>
              <a:r>
                <a:rPr lang="ja-JP" altLang="en-US" sz="1200" dirty="0">
                  <a:latin typeface="+mn-ea"/>
                  <a:cs typeface="Meiryo UI" panose="020B0604030504040204" pitchFamily="50" charset="-128"/>
                </a:rPr>
                <a:t>　➢</a:t>
              </a:r>
              <a:r>
                <a:rPr lang="ja-JP" altLang="en-US" sz="1200" dirty="0" smtClean="0">
                  <a:latin typeface="+mn-ea"/>
                  <a:cs typeface="Meiryo UI" panose="020B0604030504040204" pitchFamily="50" charset="-128"/>
                </a:rPr>
                <a:t>整備内容</a:t>
              </a:r>
              <a:r>
                <a:rPr lang="ja-JP" altLang="en-US" sz="1050" dirty="0" smtClean="0">
                  <a:latin typeface="+mn-ea"/>
                  <a:cs typeface="Meiryo UI" panose="020B0604030504040204" pitchFamily="50" charset="-128"/>
                </a:rPr>
                <a:t>　</a:t>
              </a:r>
              <a:endParaRPr lang="en-US" altLang="ja-JP" sz="1050" dirty="0" smtClean="0">
                <a:latin typeface="+mn-ea"/>
                <a:cs typeface="Meiryo UI" panose="020B0604030504040204" pitchFamily="50" charset="-128"/>
              </a:endParaRPr>
            </a:p>
            <a:p>
              <a:r>
                <a:rPr lang="ja-JP" altLang="en-US" sz="1050" dirty="0" smtClean="0">
                  <a:latin typeface="+mn-ea"/>
                  <a:cs typeface="Meiryo UI" panose="020B0604030504040204" pitchFamily="50" charset="-128"/>
                </a:rPr>
                <a:t>　　・</a:t>
              </a:r>
              <a:r>
                <a:rPr lang="ja-JP" altLang="en-US" sz="1200" dirty="0" smtClean="0">
                  <a:latin typeface="+mn-ea"/>
                  <a:cs typeface="Meiryo UI" panose="020B0604030504040204" pitchFamily="50" charset="-128"/>
                </a:rPr>
                <a:t>制震ダンパーの設置</a:t>
              </a:r>
              <a:r>
                <a:rPr lang="ja-JP" altLang="en-US" sz="1050" dirty="0" smtClean="0">
                  <a:latin typeface="+mn-ea"/>
                  <a:cs typeface="Meiryo UI" panose="020B0604030504040204" pitchFamily="50" charset="-128"/>
                </a:rPr>
                <a:t>（鋼材系ﾀﾞﾝﾊﾟｰ</a:t>
              </a:r>
              <a:r>
                <a:rPr lang="en-US" altLang="ja-JP" sz="1050" dirty="0" smtClean="0">
                  <a:latin typeface="+mn-ea"/>
                  <a:cs typeface="Meiryo UI" panose="020B0604030504040204" pitchFamily="50" charset="-128"/>
                </a:rPr>
                <a:t>152</a:t>
              </a:r>
              <a:r>
                <a:rPr lang="ja-JP" altLang="en-US" sz="1050" dirty="0" smtClean="0">
                  <a:latin typeface="+mn-ea"/>
                  <a:cs typeface="Meiryo UI" panose="020B0604030504040204" pitchFamily="50" charset="-128"/>
                </a:rPr>
                <a:t>台</a:t>
              </a:r>
              <a:r>
                <a:rPr lang="en-US" altLang="ja-JP" sz="1050" dirty="0" smtClean="0">
                  <a:latin typeface="+mn-ea"/>
                  <a:cs typeface="Meiryo UI" panose="020B0604030504040204" pitchFamily="50" charset="-128"/>
                </a:rPr>
                <a:t>､</a:t>
              </a:r>
              <a:r>
                <a:rPr lang="ja-JP" altLang="en-US" sz="1050" dirty="0" smtClean="0">
                  <a:latin typeface="+mn-ea"/>
                  <a:cs typeface="Meiryo UI" panose="020B0604030504040204" pitchFamily="50" charset="-128"/>
                </a:rPr>
                <a:t>ｵｲﾙﾀﾞﾝﾊﾟｰ</a:t>
              </a:r>
              <a:r>
                <a:rPr lang="en-US" altLang="ja-JP" sz="1050" dirty="0" smtClean="0">
                  <a:latin typeface="+mn-ea"/>
                  <a:cs typeface="Meiryo UI" panose="020B0604030504040204" pitchFamily="50" charset="-128"/>
                </a:rPr>
                <a:t>140</a:t>
              </a:r>
              <a:r>
                <a:rPr lang="ja-JP" altLang="en-US" sz="1050" dirty="0" smtClean="0">
                  <a:latin typeface="+mn-ea"/>
                  <a:cs typeface="Meiryo UI" panose="020B0604030504040204" pitchFamily="50" charset="-128"/>
                </a:rPr>
                <a:t>台）</a:t>
              </a:r>
              <a:endParaRPr lang="en-US" altLang="ja-JP" sz="1050" dirty="0" smtClean="0">
                <a:latin typeface="+mn-ea"/>
                <a:cs typeface="Meiryo UI" panose="020B0604030504040204" pitchFamily="50" charset="-128"/>
              </a:endParaRPr>
            </a:p>
            <a:p>
              <a:r>
                <a:rPr lang="ja-JP" altLang="en-US" sz="1050" dirty="0">
                  <a:latin typeface="+mn-ea"/>
                  <a:cs typeface="Meiryo UI" panose="020B0604030504040204" pitchFamily="50" charset="-128"/>
                </a:rPr>
                <a:t>　</a:t>
              </a:r>
              <a:r>
                <a:rPr lang="ja-JP" altLang="en-US" sz="1050" dirty="0" smtClean="0">
                  <a:latin typeface="+mn-ea"/>
                  <a:cs typeface="Meiryo UI" panose="020B0604030504040204" pitchFamily="50" charset="-128"/>
                </a:rPr>
                <a:t>　・</a:t>
              </a:r>
              <a:r>
                <a:rPr lang="ja-JP" altLang="en-US" sz="1200" dirty="0" smtClean="0">
                  <a:latin typeface="+mn-ea"/>
                  <a:cs typeface="Meiryo UI" panose="020B0604030504040204" pitchFamily="50" charset="-128"/>
                </a:rPr>
                <a:t>エレベータの安全対策</a:t>
              </a:r>
              <a:r>
                <a:rPr lang="ja-JP" altLang="en-US" sz="1050" dirty="0" smtClean="0">
                  <a:latin typeface="+mn-ea"/>
                  <a:cs typeface="Meiryo UI" panose="020B0604030504040204" pitchFamily="50" charset="-128"/>
                </a:rPr>
                <a:t>（ﾛｰﾌﾟの引掛り防止、管制運転装置）</a:t>
              </a:r>
              <a:endParaRPr lang="en-US" altLang="ja-JP" sz="1050" dirty="0" smtClean="0">
                <a:latin typeface="+mn-ea"/>
                <a:cs typeface="Meiryo UI" panose="020B0604030504040204" pitchFamily="50" charset="-128"/>
              </a:endParaRPr>
            </a:p>
            <a:p>
              <a:r>
                <a:rPr lang="ja-JP" altLang="en-US" sz="1050" dirty="0">
                  <a:latin typeface="+mn-ea"/>
                  <a:cs typeface="Meiryo UI" panose="020B0604030504040204" pitchFamily="50" charset="-128"/>
                </a:rPr>
                <a:t>　</a:t>
              </a:r>
              <a:r>
                <a:rPr lang="ja-JP" altLang="en-US" sz="1050" dirty="0" smtClean="0">
                  <a:latin typeface="+mn-ea"/>
                  <a:cs typeface="Meiryo UI" panose="020B0604030504040204" pitchFamily="50" charset="-128"/>
                </a:rPr>
                <a:t>　・</a:t>
              </a:r>
              <a:r>
                <a:rPr lang="ja-JP" altLang="en-US" sz="1200" dirty="0" smtClean="0">
                  <a:latin typeface="+mn-ea"/>
                  <a:cs typeface="Meiryo UI" panose="020B0604030504040204" pitchFamily="50" charset="-128"/>
                </a:rPr>
                <a:t>内装材等の耐震対策</a:t>
              </a:r>
              <a:endParaRPr lang="en-US" altLang="ja-JP" sz="1200" dirty="0" smtClean="0">
                <a:latin typeface="+mn-ea"/>
                <a:cs typeface="Meiryo UI" panose="020B0604030504040204" pitchFamily="50" charset="-128"/>
              </a:endParaRPr>
            </a:p>
            <a:p>
              <a:r>
                <a:rPr lang="ja-JP" altLang="en-US" sz="1050" dirty="0" smtClean="0">
                  <a:latin typeface="+mn-ea"/>
                  <a:cs typeface="Meiryo UI" panose="020B0604030504040204" pitchFamily="50" charset="-128"/>
                </a:rPr>
                <a:t>　　・</a:t>
              </a:r>
              <a:r>
                <a:rPr lang="ja-JP" altLang="en-US" sz="1200" dirty="0" smtClean="0">
                  <a:latin typeface="+mn-ea"/>
                  <a:cs typeface="Meiryo UI" panose="020B0604030504040204" pitchFamily="50" charset="-128"/>
                </a:rPr>
                <a:t>受</a:t>
              </a:r>
              <a:r>
                <a:rPr lang="ja-JP" altLang="en-US" sz="1200" dirty="0">
                  <a:latin typeface="+mn-ea"/>
                  <a:cs typeface="Meiryo UI" panose="020B0604030504040204" pitchFamily="50" charset="-128"/>
                </a:rPr>
                <a:t>水槽の</a:t>
              </a:r>
              <a:r>
                <a:rPr lang="ja-JP" altLang="en-US" sz="1200" dirty="0" smtClean="0">
                  <a:latin typeface="+mn-ea"/>
                  <a:cs typeface="Meiryo UI" panose="020B0604030504040204" pitchFamily="50" charset="-128"/>
                </a:rPr>
                <a:t>耐震化</a:t>
              </a:r>
              <a:r>
                <a:rPr lang="ja-JP" altLang="en-US" sz="1050" dirty="0" smtClean="0">
                  <a:latin typeface="+mn-ea"/>
                  <a:cs typeface="Meiryo UI" panose="020B0604030504040204" pitchFamily="50" charset="-128"/>
                </a:rPr>
                <a:t>（強度の高い水槽への取換え）</a:t>
              </a:r>
              <a:endParaRPr lang="en-US" altLang="ja-JP" sz="1050" dirty="0" smtClean="0">
                <a:latin typeface="+mn-ea"/>
                <a:cs typeface="Meiryo UI" panose="020B0604030504040204" pitchFamily="50" charset="-128"/>
              </a:endParaRPr>
            </a:p>
            <a:p>
              <a:r>
                <a:rPr kumimoji="1" lang="ja-JP" altLang="en-US" sz="1050" dirty="0">
                  <a:latin typeface="+mn-ea"/>
                  <a:cs typeface="Meiryo UI" panose="020B0604030504040204" pitchFamily="50" charset="-128"/>
                </a:rPr>
                <a:t>　</a:t>
              </a:r>
              <a:r>
                <a:rPr kumimoji="1" lang="ja-JP" altLang="en-US" sz="1050" dirty="0" smtClean="0">
                  <a:latin typeface="+mn-ea"/>
                  <a:cs typeface="Meiryo UI" panose="020B0604030504040204" pitchFamily="50" charset="-128"/>
                </a:rPr>
                <a:t>　・</a:t>
              </a:r>
              <a:r>
                <a:rPr lang="ja-JP" altLang="en-US" sz="1200" dirty="0" smtClean="0">
                  <a:latin typeface="+mn-ea"/>
                  <a:cs typeface="Meiryo UI" panose="020B0604030504040204" pitchFamily="50" charset="-128"/>
                </a:rPr>
                <a:t>非常用発電機上階設置</a:t>
              </a:r>
              <a:endParaRPr lang="en-US" altLang="ja-JP" sz="1200" dirty="0" smtClean="0">
                <a:latin typeface="+mn-ea"/>
                <a:cs typeface="Meiryo UI" panose="020B0604030504040204" pitchFamily="50" charset="-128"/>
              </a:endParaRPr>
            </a:p>
            <a:p>
              <a:r>
                <a:rPr lang="ja-JP" altLang="en-US" sz="1200" dirty="0" smtClean="0">
                  <a:latin typeface="+mn-ea"/>
                  <a:cs typeface="Meiryo UI" panose="020B0604030504040204" pitchFamily="50" charset="-128"/>
                </a:rPr>
                <a:t>　　・止水板設置　　　        　等</a:t>
              </a:r>
              <a:endParaRPr lang="en-US" altLang="ja-JP" sz="1200" dirty="0" smtClean="0">
                <a:latin typeface="+mn-ea"/>
                <a:cs typeface="Meiryo UI" panose="020B0604030504040204" pitchFamily="50" charset="-128"/>
              </a:endParaRPr>
            </a:p>
            <a:p>
              <a:r>
                <a:rPr kumimoji="1" lang="ja-JP" altLang="en-US" sz="1200" dirty="0">
                  <a:latin typeface="+mn-ea"/>
                  <a:cs typeface="Meiryo UI" panose="020B0604030504040204" pitchFamily="50" charset="-128"/>
                </a:rPr>
                <a:t>　</a:t>
              </a:r>
              <a:r>
                <a:rPr lang="ja-JP" altLang="en-US" sz="1200" dirty="0">
                  <a:latin typeface="+mn-ea"/>
                  <a:cs typeface="Meiryo UI" panose="020B0604030504040204" pitchFamily="50" charset="-128"/>
                </a:rPr>
                <a:t>➢</a:t>
              </a:r>
              <a:r>
                <a:rPr lang="ja-JP" altLang="ja-JP" sz="1200" kern="0" spc="580" dirty="0" smtClean="0">
                  <a:latin typeface="+mn-ea"/>
                </a:rPr>
                <a:t>工事費</a:t>
              </a:r>
              <a:r>
                <a:rPr kumimoji="1" lang="ja-JP" altLang="en-US" sz="1200" dirty="0" smtClean="0">
                  <a:latin typeface="+mn-ea"/>
                  <a:cs typeface="Meiryo UI" panose="020B0604030504040204" pitchFamily="50" charset="-128"/>
                </a:rPr>
                <a:t>　</a:t>
              </a:r>
              <a:r>
                <a:rPr kumimoji="1" lang="en-US" altLang="ja-JP" sz="1200" dirty="0" smtClean="0">
                  <a:latin typeface="+mn-ea"/>
                  <a:cs typeface="Meiryo UI" panose="020B0604030504040204" pitchFamily="50" charset="-128"/>
                </a:rPr>
                <a:t>24.6</a:t>
              </a:r>
              <a:r>
                <a:rPr kumimoji="1" lang="ja-JP" altLang="en-US" sz="1200" dirty="0" smtClean="0">
                  <a:latin typeface="+mn-ea"/>
                  <a:cs typeface="Meiryo UI" panose="020B0604030504040204" pitchFamily="50" charset="-128"/>
                </a:rPr>
                <a:t>億円</a:t>
              </a:r>
              <a:r>
                <a:rPr kumimoji="1" lang="ja-JP" altLang="en-US" sz="1200" dirty="0" smtClean="0">
                  <a:latin typeface="+mn-ea"/>
                </a:rPr>
                <a:t>　</a:t>
              </a:r>
              <a:r>
                <a:rPr kumimoji="1" lang="ja-JP" altLang="en-US" sz="1200" dirty="0" smtClean="0">
                  <a:latin typeface="ＭＳ ゴシック" panose="020B0609070205080204" pitchFamily="49" charset="-128"/>
                  <a:ea typeface="ＭＳ ゴシック" panose="020B0609070205080204" pitchFamily="49" charset="-128"/>
                </a:rPr>
                <a:t>　</a:t>
              </a:r>
              <a:endParaRPr kumimoji="1" lang="en-US" altLang="ja-JP" sz="1200" dirty="0" smtClean="0">
                <a:latin typeface="ＭＳ ゴシック" panose="020B0609070205080204" pitchFamily="49" charset="-128"/>
                <a:ea typeface="ＭＳ ゴシック" panose="020B0609070205080204" pitchFamily="49" charset="-128"/>
              </a:endParaRPr>
            </a:p>
          </p:txBody>
        </p:sp>
        <p:grpSp>
          <p:nvGrpSpPr>
            <p:cNvPr id="9" name="グループ化 8"/>
            <p:cNvGrpSpPr/>
            <p:nvPr/>
          </p:nvGrpSpPr>
          <p:grpSpPr>
            <a:xfrm>
              <a:off x="5059273" y="2328678"/>
              <a:ext cx="3163803" cy="2848442"/>
              <a:chOff x="-99118" y="2465728"/>
              <a:chExt cx="3676292" cy="3323918"/>
            </a:xfrm>
          </p:grpSpPr>
          <p:sp>
            <p:nvSpPr>
              <p:cNvPr id="11" name="テキスト ボックス 7"/>
              <p:cNvSpPr txBox="1"/>
              <p:nvPr/>
            </p:nvSpPr>
            <p:spPr>
              <a:xfrm>
                <a:off x="-47232" y="5565179"/>
                <a:ext cx="1076596" cy="215491"/>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600" dirty="0" smtClean="0">
                    <a:latin typeface="HG丸ｺﾞｼｯｸM-PRO" pitchFamily="50" charset="-128"/>
                    <a:ea typeface="HG丸ｺﾞｼｯｸM-PRO" pitchFamily="50" charset="-128"/>
                  </a:rPr>
                  <a:t>（鋼材系ダンパー</a:t>
                </a:r>
                <a:r>
                  <a:rPr kumimoji="1" lang="en-US" altLang="ja-JP" sz="600" dirty="0" smtClean="0">
                    <a:latin typeface="HG丸ｺﾞｼｯｸM-PRO" pitchFamily="50" charset="-128"/>
                    <a:ea typeface="HG丸ｺﾞｼｯｸM-PRO" pitchFamily="50" charset="-128"/>
                  </a:rPr>
                  <a:t>88</a:t>
                </a:r>
                <a:r>
                  <a:rPr kumimoji="1" lang="ja-JP" altLang="en-US" sz="600" dirty="0" smtClean="0">
                    <a:latin typeface="HG丸ｺﾞｼｯｸM-PRO" pitchFamily="50" charset="-128"/>
                    <a:ea typeface="HG丸ｺﾞｼｯｸM-PRO" pitchFamily="50" charset="-128"/>
                  </a:rPr>
                  <a:t>台）</a:t>
                </a:r>
                <a:endParaRPr kumimoji="1" lang="ja-JP" altLang="en-US" sz="600" dirty="0">
                  <a:latin typeface="HG丸ｺﾞｼｯｸM-PRO" pitchFamily="50" charset="-128"/>
                  <a:ea typeface="HG丸ｺﾞｼｯｸM-PRO" pitchFamily="50" charset="-128"/>
                </a:endParaRPr>
              </a:p>
            </p:txBody>
          </p:sp>
          <p:sp>
            <p:nvSpPr>
              <p:cNvPr id="12" name="テキスト ボックス 8"/>
              <p:cNvSpPr txBox="1"/>
              <p:nvPr/>
            </p:nvSpPr>
            <p:spPr>
              <a:xfrm>
                <a:off x="1126433" y="5574155"/>
                <a:ext cx="1084231" cy="215491"/>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600" dirty="0" smtClean="0">
                    <a:latin typeface="HG丸ｺﾞｼｯｸM-PRO" pitchFamily="50" charset="-128"/>
                    <a:ea typeface="HG丸ｺﾞｼｯｸM-PRO" pitchFamily="50" charset="-128"/>
                  </a:rPr>
                  <a:t>（鋼材系ダンパー</a:t>
                </a:r>
                <a:r>
                  <a:rPr kumimoji="1" lang="en-US" altLang="ja-JP" sz="600" dirty="0" smtClean="0">
                    <a:latin typeface="HG丸ｺﾞｼｯｸM-PRO" pitchFamily="50" charset="-128"/>
                    <a:ea typeface="HG丸ｺﾞｼｯｸM-PRO" pitchFamily="50" charset="-128"/>
                  </a:rPr>
                  <a:t>64</a:t>
                </a:r>
                <a:r>
                  <a:rPr kumimoji="1" lang="ja-JP" altLang="en-US" sz="600" dirty="0" smtClean="0">
                    <a:latin typeface="HG丸ｺﾞｼｯｸM-PRO" pitchFamily="50" charset="-128"/>
                    <a:ea typeface="HG丸ｺﾞｼｯｸM-PRO" pitchFamily="50" charset="-128"/>
                  </a:rPr>
                  <a:t>台）</a:t>
                </a:r>
                <a:endParaRPr kumimoji="1" lang="ja-JP" altLang="en-US" sz="600" dirty="0">
                  <a:latin typeface="HG丸ｺﾞｼｯｸM-PRO" pitchFamily="50" charset="-128"/>
                  <a:ea typeface="HG丸ｺﾞｼｯｸM-PRO" pitchFamily="50" charset="-128"/>
                </a:endParaRPr>
              </a:p>
            </p:txBody>
          </p:sp>
          <p:sp>
            <p:nvSpPr>
              <p:cNvPr id="13" name="テキスト ボックス 4"/>
              <p:cNvSpPr txBox="1"/>
              <p:nvPr/>
            </p:nvSpPr>
            <p:spPr>
              <a:xfrm>
                <a:off x="-99118" y="5340709"/>
                <a:ext cx="1159509" cy="2514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smtClean="0">
                    <a:latin typeface="HG丸ｺﾞｼｯｸM-PRO" pitchFamily="50" charset="-128"/>
                    <a:ea typeface="HG丸ｺﾞｼｯｸM-PRO" pitchFamily="50" charset="-128"/>
                  </a:rPr>
                  <a:t>≪正面窓側</a:t>
                </a:r>
                <a:r>
                  <a:rPr lang="ja-JP" altLang="en-US" sz="800" dirty="0">
                    <a:latin typeface="HG丸ｺﾞｼｯｸM-PRO" pitchFamily="50" charset="-128"/>
                    <a:ea typeface="HG丸ｺﾞｼｯｸM-PRO" pitchFamily="50" charset="-128"/>
                  </a:rPr>
                  <a:t>≫</a:t>
                </a:r>
                <a:endParaRPr lang="en-US" altLang="ja-JP" sz="800" dirty="0">
                  <a:latin typeface="HG丸ｺﾞｼｯｸM-PRO" pitchFamily="50" charset="-128"/>
                  <a:ea typeface="HG丸ｺﾞｼｯｸM-PRO" pitchFamily="50" charset="-128"/>
                </a:endParaRPr>
              </a:p>
            </p:txBody>
          </p:sp>
          <p:sp>
            <p:nvSpPr>
              <p:cNvPr id="14" name="テキスト ボックス 8"/>
              <p:cNvSpPr txBox="1"/>
              <p:nvPr/>
            </p:nvSpPr>
            <p:spPr>
              <a:xfrm>
                <a:off x="2457317" y="5361039"/>
                <a:ext cx="920394" cy="251407"/>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smtClean="0">
                    <a:latin typeface="HG丸ｺﾞｼｯｸM-PRO" pitchFamily="50" charset="-128"/>
                    <a:ea typeface="HG丸ｺﾞｼｯｸM-PRO" pitchFamily="50" charset="-128"/>
                  </a:rPr>
                  <a:t>≪側面窓側</a:t>
                </a:r>
                <a:r>
                  <a:rPr lang="ja-JP" altLang="en-US" sz="800" dirty="0">
                    <a:latin typeface="HG丸ｺﾞｼｯｸM-PRO" pitchFamily="50" charset="-128"/>
                    <a:ea typeface="HG丸ｺﾞｼｯｸM-PRO" pitchFamily="50" charset="-128"/>
                  </a:rPr>
                  <a:t>≫</a:t>
                </a:r>
                <a:endParaRPr kumimoji="1" lang="en-US" altLang="ja-JP" sz="800" dirty="0">
                  <a:latin typeface="HG丸ｺﾞｼｯｸM-PRO" pitchFamily="50" charset="-128"/>
                  <a:ea typeface="HG丸ｺﾞｼｯｸM-PRO" pitchFamily="50" charset="-128"/>
                </a:endParaRPr>
              </a:p>
            </p:txBody>
          </p:sp>
          <p:sp>
            <p:nvSpPr>
              <p:cNvPr id="15" name="テキスト ボックス 6"/>
              <p:cNvSpPr txBox="1"/>
              <p:nvPr/>
            </p:nvSpPr>
            <p:spPr>
              <a:xfrm>
                <a:off x="1126433" y="5362100"/>
                <a:ext cx="1084229" cy="25140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800" dirty="0" smtClean="0">
                    <a:latin typeface="HG丸ｺﾞｼｯｸM-PRO" pitchFamily="50" charset="-128"/>
                    <a:ea typeface="HG丸ｺﾞｼｯｸM-PRO" pitchFamily="50" charset="-128"/>
                  </a:rPr>
                  <a:t>≪正面廊下側</a:t>
                </a:r>
                <a:r>
                  <a:rPr lang="ja-JP" altLang="en-US" sz="800" dirty="0">
                    <a:latin typeface="HG丸ｺﾞｼｯｸM-PRO" pitchFamily="50" charset="-128"/>
                    <a:ea typeface="HG丸ｺﾞｼｯｸM-PRO" pitchFamily="50" charset="-128"/>
                  </a:rPr>
                  <a:t>≫</a:t>
                </a:r>
                <a:endParaRPr kumimoji="1" lang="en-US" altLang="ja-JP" sz="800" dirty="0">
                  <a:latin typeface="HG丸ｺﾞｼｯｸM-PRO" pitchFamily="50" charset="-128"/>
                  <a:ea typeface="HG丸ｺﾞｼｯｸM-PRO" pitchFamily="50" charset="-128"/>
                </a:endParaRPr>
              </a:p>
            </p:txBody>
          </p:sp>
          <p:sp>
            <p:nvSpPr>
              <p:cNvPr id="16" name="テキスト ボックス 17"/>
              <p:cNvSpPr txBox="1"/>
              <p:nvPr/>
            </p:nvSpPr>
            <p:spPr>
              <a:xfrm>
                <a:off x="78776" y="2465728"/>
                <a:ext cx="3498398" cy="211737"/>
              </a:xfrm>
              <a:prstGeom prst="rect">
                <a:avLst/>
              </a:prstGeom>
              <a:noFill/>
            </p:spPr>
            <p:txBody>
              <a:bodyPr wrap="square" rtlCol="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100" b="1" dirty="0">
                    <a:latin typeface="+mn-ea"/>
                  </a:rPr>
                  <a:t>【</a:t>
                </a:r>
                <a:r>
                  <a:rPr kumimoji="1" lang="ja-JP" altLang="en-US" sz="1100" b="1" dirty="0">
                    <a:latin typeface="+mn-ea"/>
                  </a:rPr>
                  <a:t>制震ダンパー設置場所（建物断面図）</a:t>
                </a:r>
                <a:r>
                  <a:rPr kumimoji="1" lang="en-US" altLang="ja-JP" sz="1100" b="1" dirty="0">
                    <a:latin typeface="+mn-ea"/>
                  </a:rPr>
                  <a:t>】</a:t>
                </a:r>
                <a:endParaRPr kumimoji="1" lang="ja-JP" altLang="en-US" sz="1100" b="1" dirty="0">
                  <a:latin typeface="+mn-ea"/>
                </a:endParaRPr>
              </a:p>
            </p:txBody>
          </p:sp>
          <p:sp>
            <p:nvSpPr>
              <p:cNvPr id="18" name="テキスト ボックス 8"/>
              <p:cNvSpPr txBox="1"/>
              <p:nvPr/>
            </p:nvSpPr>
            <p:spPr>
              <a:xfrm>
                <a:off x="2315475" y="5556199"/>
                <a:ext cx="1087739" cy="215491"/>
              </a:xfrm>
              <a:prstGeom prst="rect">
                <a:avLst/>
              </a:prstGeom>
              <a:noFill/>
            </p:spPr>
            <p:txBody>
              <a:bodyPr wrap="square" lIns="0" r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600" dirty="0" smtClean="0">
                    <a:latin typeface="HG丸ｺﾞｼｯｸM-PRO" pitchFamily="50" charset="-128"/>
                    <a:ea typeface="HG丸ｺﾞｼｯｸM-PRO" pitchFamily="50" charset="-128"/>
                  </a:rPr>
                  <a:t>（</a:t>
                </a:r>
                <a:r>
                  <a:rPr lang="ja-JP" altLang="en-US" sz="600" dirty="0" smtClean="0">
                    <a:latin typeface="HG丸ｺﾞｼｯｸM-PRO" pitchFamily="50" charset="-128"/>
                    <a:ea typeface="HG丸ｺﾞｼｯｸM-PRO" pitchFamily="50" charset="-128"/>
                  </a:rPr>
                  <a:t>オイル</a:t>
                </a:r>
                <a:r>
                  <a:rPr kumimoji="1" lang="ja-JP" altLang="en-US" sz="600" dirty="0" smtClean="0">
                    <a:latin typeface="HG丸ｺﾞｼｯｸM-PRO" pitchFamily="50" charset="-128"/>
                    <a:ea typeface="HG丸ｺﾞｼｯｸM-PRO" pitchFamily="50" charset="-128"/>
                  </a:rPr>
                  <a:t>ダンパー</a:t>
                </a:r>
                <a:r>
                  <a:rPr lang="en-US" altLang="ja-JP" sz="600" dirty="0">
                    <a:latin typeface="HG丸ｺﾞｼｯｸM-PRO" pitchFamily="50" charset="-128"/>
                    <a:ea typeface="HG丸ｺﾞｼｯｸM-PRO" pitchFamily="50" charset="-128"/>
                  </a:rPr>
                  <a:t>140</a:t>
                </a:r>
                <a:r>
                  <a:rPr kumimoji="1" lang="ja-JP" altLang="en-US" sz="600" dirty="0" smtClean="0">
                    <a:latin typeface="HG丸ｺﾞｼｯｸM-PRO" pitchFamily="50" charset="-128"/>
                    <a:ea typeface="HG丸ｺﾞｼｯｸM-PRO" pitchFamily="50" charset="-128"/>
                  </a:rPr>
                  <a:t>台）</a:t>
                </a:r>
                <a:endParaRPr kumimoji="1" lang="ja-JP" altLang="en-US" sz="600" dirty="0">
                  <a:latin typeface="HG丸ｺﾞｼｯｸM-PRO" pitchFamily="50" charset="-128"/>
                  <a:ea typeface="HG丸ｺﾞｼｯｸM-PRO" pitchFamily="50" charset="-128"/>
                </a:endParaRPr>
              </a:p>
            </p:txBody>
          </p:sp>
        </p:gr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159" y="4021224"/>
              <a:ext cx="1735748" cy="1043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8877" y="4020863"/>
              <a:ext cx="1653372" cy="103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17"/>
            <p:cNvSpPr txBox="1"/>
            <p:nvPr/>
          </p:nvSpPr>
          <p:spPr>
            <a:xfrm>
              <a:off x="789781" y="5064682"/>
              <a:ext cx="1797125" cy="181050"/>
            </a:xfrm>
            <a:prstGeom prst="rect">
              <a:avLst/>
            </a:prstGeom>
            <a:noFill/>
          </p:spPr>
          <p:txBody>
            <a:bodyPr wrap="square" rtlCol="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800" dirty="0" smtClean="0">
                  <a:latin typeface="HG丸ｺﾞｼｯｸM-PRO" pitchFamily="50" charset="-128"/>
                  <a:ea typeface="HG丸ｺﾞｼｯｸM-PRO" pitchFamily="50" charset="-128"/>
                </a:rPr>
                <a:t>鋼材系ダンパー</a:t>
              </a:r>
              <a:endParaRPr kumimoji="1" lang="ja-JP" altLang="en-US" sz="800" dirty="0">
                <a:latin typeface="HG丸ｺﾞｼｯｸM-PRO" pitchFamily="50" charset="-128"/>
                <a:ea typeface="HG丸ｺﾞｼｯｸM-PRO" pitchFamily="50" charset="-128"/>
              </a:endParaRPr>
            </a:p>
          </p:txBody>
        </p:sp>
        <p:sp>
          <p:nvSpPr>
            <p:cNvPr id="27" name="テキスト ボックス 17"/>
            <p:cNvSpPr txBox="1"/>
            <p:nvPr/>
          </p:nvSpPr>
          <p:spPr>
            <a:xfrm>
              <a:off x="2565091" y="5064282"/>
              <a:ext cx="1818941" cy="152387"/>
            </a:xfrm>
            <a:prstGeom prst="rect">
              <a:avLst/>
            </a:prstGeom>
            <a:noFill/>
          </p:spPr>
          <p:txBody>
            <a:bodyPr wrap="square" rtlCol="0" anchor="ctr" anchorCtr="1">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800" dirty="0" smtClean="0">
                  <a:latin typeface="HG丸ｺﾞｼｯｸM-PRO" pitchFamily="50" charset="-128"/>
                  <a:ea typeface="HG丸ｺﾞｼｯｸM-PRO" pitchFamily="50" charset="-128"/>
                </a:rPr>
                <a:t>オイルダンパー</a:t>
              </a:r>
              <a:endParaRPr kumimoji="1" lang="ja-JP" altLang="en-US" sz="800" dirty="0">
                <a:latin typeface="HG丸ｺﾞｼｯｸM-PRO" pitchFamily="50" charset="-128"/>
                <a:ea typeface="HG丸ｺﾞｼｯｸM-PRO" pitchFamily="50" charset="-128"/>
              </a:endParaRPr>
            </a:p>
          </p:txBody>
        </p:sp>
      </p:grpSp>
      <p:pic>
        <p:nvPicPr>
          <p:cNvPr id="2050" name="Picture 2" descr="D:\YanoYa\Desktop\P3ダンパー配置図.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722" y="2506885"/>
            <a:ext cx="2876550" cy="230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24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5472" y="346882"/>
            <a:ext cx="8720560" cy="6302396"/>
          </a:xfrm>
          <a:prstGeom prst="rect">
            <a:avLst/>
          </a:prstGeom>
          <a:solidFill>
            <a:schemeClr val="accent1">
              <a:lumMod val="20000"/>
              <a:lumOff val="80000"/>
            </a:schemeClr>
          </a:solidFill>
          <a:ln w="25400">
            <a:solidFill>
              <a:schemeClr val="tx1"/>
            </a:solidFill>
          </a:ln>
        </p:spPr>
        <p:txBody>
          <a:bodyPr wrap="square" rIns="36000" rtlCol="0" anchor="t" anchorCtr="0">
            <a:noAutofit/>
          </a:bodyPr>
          <a:lstStyle/>
          <a:p>
            <a:pPr lvl="0"/>
            <a:r>
              <a:rPr lang="ja-JP" altLang="en-US" sz="1400" b="1" dirty="0" smtClean="0">
                <a:latin typeface="+mn-ea"/>
                <a:cs typeface="Meiryo UI" panose="020B0604030504040204" pitchFamily="50" charset="-128"/>
              </a:rPr>
              <a:t>■ 長周期地震動に関する国の新たな知見を踏まえた対応</a:t>
            </a:r>
            <a:endParaRPr lang="en-US" altLang="ja-JP" sz="1400" b="1" dirty="0">
              <a:latin typeface="+mn-ea"/>
              <a:cs typeface="Meiryo UI" panose="020B0604030504040204" pitchFamily="50" charset="-128"/>
            </a:endParaRPr>
          </a:p>
          <a:p>
            <a:pPr lvl="0"/>
            <a:endParaRPr lang="en-US" altLang="ja-JP" sz="400" dirty="0" smtClean="0">
              <a:solidFill>
                <a:prstClr val="black"/>
              </a:solidFill>
            </a:endParaRPr>
          </a:p>
          <a:p>
            <a:r>
              <a:rPr lang="ja-JP" altLang="en-US" sz="1200" dirty="0" smtClean="0">
                <a:solidFill>
                  <a:prstClr val="black"/>
                </a:solidFill>
              </a:rPr>
              <a:t>　</a:t>
            </a:r>
            <a:r>
              <a:rPr lang="ja-JP" altLang="en-US" sz="1300" dirty="0" smtClean="0">
                <a:solidFill>
                  <a:prstClr val="black"/>
                </a:solidFill>
              </a:rPr>
              <a:t>○ 平成</a:t>
            </a:r>
            <a:r>
              <a:rPr lang="ja-JP" altLang="en-US" sz="1300" dirty="0">
                <a:solidFill>
                  <a:prstClr val="black"/>
                </a:solidFill>
              </a:rPr>
              <a:t>２７年１２月、内閣府から南海トラフ地震の長周期地震動に関する新たな知見（</a:t>
            </a:r>
            <a:r>
              <a:rPr lang="en-US" altLang="ja-JP" sz="1300" dirty="0">
                <a:solidFill>
                  <a:prstClr val="black"/>
                </a:solidFill>
              </a:rPr>
              <a:t>※</a:t>
            </a:r>
            <a:r>
              <a:rPr lang="ja-JP" altLang="en-US" sz="1300" dirty="0">
                <a:solidFill>
                  <a:prstClr val="black"/>
                </a:solidFill>
              </a:rPr>
              <a:t>１）が示されたことを受け</a:t>
            </a:r>
            <a:r>
              <a:rPr lang="ja-JP" altLang="en-US" sz="1300" dirty="0" smtClean="0">
                <a:solidFill>
                  <a:prstClr val="black"/>
                </a:solidFill>
              </a:rPr>
              <a:t>、「</a:t>
            </a:r>
            <a:r>
              <a:rPr lang="ja-JP" altLang="en-US" sz="1300" dirty="0">
                <a:solidFill>
                  <a:prstClr val="black"/>
                </a:solidFill>
              </a:rPr>
              <a:t>咲</a:t>
            </a:r>
            <a:r>
              <a:rPr lang="ja-JP" altLang="en-US" sz="1300" dirty="0" smtClean="0">
                <a:solidFill>
                  <a:prstClr val="black"/>
                </a:solidFill>
              </a:rPr>
              <a:t>洲</a:t>
            </a:r>
            <a:endParaRPr lang="en-US" altLang="ja-JP" sz="1300" dirty="0" smtClean="0">
              <a:solidFill>
                <a:prstClr val="black"/>
              </a:solidFill>
            </a:endParaRPr>
          </a:p>
          <a:p>
            <a:r>
              <a:rPr lang="ja-JP" altLang="en-US" sz="1300" dirty="0">
                <a:solidFill>
                  <a:prstClr val="black"/>
                </a:solidFill>
              </a:rPr>
              <a:t>　</a:t>
            </a:r>
            <a:r>
              <a:rPr lang="ja-JP" altLang="en-US" sz="1300" dirty="0" smtClean="0">
                <a:solidFill>
                  <a:prstClr val="black"/>
                </a:solidFill>
              </a:rPr>
              <a:t>　庁舎</a:t>
            </a:r>
            <a:r>
              <a:rPr lang="ja-JP" altLang="en-US" sz="1300" dirty="0">
                <a:solidFill>
                  <a:prstClr val="black"/>
                </a:solidFill>
              </a:rPr>
              <a:t>の長周期地震動対策に関する専門家ミーティング」をスタートさせ</a:t>
            </a:r>
            <a:r>
              <a:rPr lang="ja-JP" altLang="en-US" sz="1300" dirty="0" smtClean="0">
                <a:solidFill>
                  <a:prstClr val="black"/>
                </a:solidFill>
              </a:rPr>
              <a:t>、建築構造の専門家から技術的助言を受けた。</a:t>
            </a:r>
            <a:endParaRPr lang="en-US" altLang="ja-JP" sz="1300" dirty="0">
              <a:solidFill>
                <a:prstClr val="black"/>
              </a:solidFill>
            </a:endParaRPr>
          </a:p>
          <a:p>
            <a:endParaRPr lang="en-US" altLang="ja-JP" sz="300" dirty="0" smtClean="0">
              <a:solidFill>
                <a:prstClr val="black"/>
              </a:solidFill>
              <a:latin typeface="+mn-ea"/>
            </a:endParaRPr>
          </a:p>
          <a:p>
            <a:r>
              <a:rPr lang="ja-JP" altLang="en-US" sz="1300" dirty="0" smtClean="0">
                <a:solidFill>
                  <a:prstClr val="black"/>
                </a:solidFill>
                <a:latin typeface="+mn-ea"/>
              </a:rPr>
              <a:t>　　　</a:t>
            </a:r>
            <a:r>
              <a:rPr lang="ja-JP" altLang="en-US" sz="1300" dirty="0">
                <a:solidFill>
                  <a:prstClr val="black"/>
                </a:solidFill>
              </a:rPr>
              <a:t>➢</a:t>
            </a:r>
            <a:r>
              <a:rPr lang="ja-JP" altLang="en-US" sz="1300" dirty="0" smtClean="0">
                <a:solidFill>
                  <a:prstClr val="black"/>
                </a:solidFill>
              </a:rPr>
              <a:t> 内閣府の知見を踏まえた府の解析結果（咲洲地区における長周期地震動の推計、咲洲庁舎の構造解析等）</a:t>
            </a:r>
            <a:endParaRPr lang="en-US" altLang="ja-JP" sz="1300" dirty="0" smtClean="0">
              <a:solidFill>
                <a:prstClr val="black"/>
              </a:solidFill>
            </a:endParaRPr>
          </a:p>
          <a:p>
            <a:endParaRPr lang="ja-JP" altLang="en-US" sz="300" dirty="0">
              <a:solidFill>
                <a:prstClr val="black"/>
              </a:solidFill>
            </a:endParaRPr>
          </a:p>
          <a:p>
            <a:r>
              <a:rPr lang="ja-JP" altLang="en-US" sz="1300" dirty="0">
                <a:solidFill>
                  <a:prstClr val="black"/>
                </a:solidFill>
              </a:rPr>
              <a:t>　　</a:t>
            </a:r>
            <a:r>
              <a:rPr lang="ja-JP" altLang="en-US" sz="1300" dirty="0" smtClean="0">
                <a:solidFill>
                  <a:prstClr val="black"/>
                </a:solidFill>
              </a:rPr>
              <a:t>　➢ 平成</a:t>
            </a:r>
            <a:r>
              <a:rPr lang="ja-JP" altLang="en-US" sz="1300" dirty="0">
                <a:solidFill>
                  <a:prstClr val="black"/>
                </a:solidFill>
              </a:rPr>
              <a:t>２８年</a:t>
            </a:r>
            <a:r>
              <a:rPr lang="ja-JP" altLang="en-US" sz="1300" dirty="0" smtClean="0">
                <a:solidFill>
                  <a:prstClr val="black"/>
                </a:solidFill>
              </a:rPr>
              <a:t>６月</a:t>
            </a:r>
            <a:r>
              <a:rPr lang="ja-JP" altLang="en-US" sz="1300" dirty="0">
                <a:solidFill>
                  <a:prstClr val="black"/>
                </a:solidFill>
              </a:rPr>
              <a:t>に</a:t>
            </a:r>
            <a:r>
              <a:rPr lang="ja-JP" altLang="en-US" sz="1300" dirty="0" smtClean="0"/>
              <a:t>国土</a:t>
            </a:r>
            <a:r>
              <a:rPr lang="ja-JP" altLang="en-US" sz="1300" dirty="0"/>
              <a:t>交通省</a:t>
            </a:r>
            <a:r>
              <a:rPr lang="ja-JP" altLang="en-US" sz="1300" dirty="0" smtClean="0"/>
              <a:t>が策定した</a:t>
            </a:r>
            <a:r>
              <a:rPr lang="ja-JP" altLang="en-US" sz="1300" dirty="0" smtClean="0">
                <a:solidFill>
                  <a:prstClr val="black"/>
                </a:solidFill>
              </a:rPr>
              <a:t>新た</a:t>
            </a:r>
            <a:r>
              <a:rPr lang="ja-JP" altLang="en-US" sz="1300" dirty="0">
                <a:solidFill>
                  <a:prstClr val="black"/>
                </a:solidFill>
              </a:rPr>
              <a:t>な</a:t>
            </a:r>
            <a:r>
              <a:rPr lang="ja-JP" altLang="en-US" sz="1300" dirty="0" smtClean="0">
                <a:solidFill>
                  <a:prstClr val="black"/>
                </a:solidFill>
              </a:rPr>
              <a:t>設計基準</a:t>
            </a:r>
            <a:r>
              <a:rPr lang="ja-JP" altLang="en-US" sz="1300" dirty="0">
                <a:solidFill>
                  <a:prstClr val="black"/>
                </a:solidFill>
              </a:rPr>
              <a:t>（</a:t>
            </a:r>
            <a:r>
              <a:rPr lang="en-US" altLang="ja-JP" sz="1300" dirty="0">
                <a:solidFill>
                  <a:prstClr val="black"/>
                </a:solidFill>
              </a:rPr>
              <a:t>※</a:t>
            </a:r>
            <a:r>
              <a:rPr lang="ja-JP" altLang="en-US" sz="1300" dirty="0">
                <a:solidFill>
                  <a:prstClr val="black"/>
                </a:solidFill>
              </a:rPr>
              <a:t>２</a:t>
            </a:r>
            <a:r>
              <a:rPr lang="ja-JP" altLang="en-US" sz="1300" dirty="0" smtClean="0">
                <a:solidFill>
                  <a:prstClr val="black"/>
                </a:solidFill>
              </a:rPr>
              <a:t>）に基づく府の追加対策の検討結果</a:t>
            </a:r>
            <a:endParaRPr lang="ja-JP" altLang="en-US" sz="1300" dirty="0">
              <a:solidFill>
                <a:prstClr val="black"/>
              </a:solidFill>
            </a:endParaRPr>
          </a:p>
          <a:p>
            <a:r>
              <a:rPr lang="ja-JP" altLang="en-US" sz="800" dirty="0" smtClean="0">
                <a:solidFill>
                  <a:prstClr val="black"/>
                </a:solidFill>
                <a:latin typeface="+mn-ea"/>
              </a:rPr>
              <a:t>　　　　　　　</a:t>
            </a:r>
            <a:r>
              <a:rPr lang="en-US" altLang="ja-JP" sz="800" dirty="0" smtClean="0">
                <a:solidFill>
                  <a:prstClr val="black"/>
                </a:solidFill>
                <a:latin typeface="+mn-ea"/>
              </a:rPr>
              <a:t>※</a:t>
            </a:r>
            <a:r>
              <a:rPr lang="ja-JP" altLang="en-US" sz="800" dirty="0">
                <a:solidFill>
                  <a:prstClr val="black"/>
                </a:solidFill>
                <a:latin typeface="+mn-ea"/>
              </a:rPr>
              <a:t>１．「南海トラフ沿いの巨大地震による長周期地震動に関する報告」内閣府南海トラフ沿いの巨大地震モデル検討会モデル検討会及び首都直下モデル検討会（平成２７年１２月１７日）</a:t>
            </a:r>
            <a:endParaRPr lang="en-US" altLang="ja-JP" sz="800" dirty="0" smtClean="0">
              <a:solidFill>
                <a:prstClr val="black"/>
              </a:solidFill>
              <a:latin typeface="+mn-ea"/>
            </a:endParaRPr>
          </a:p>
          <a:p>
            <a:r>
              <a:rPr lang="ja-JP" altLang="en-US" sz="800" dirty="0" smtClean="0">
                <a:solidFill>
                  <a:prstClr val="black"/>
                </a:solidFill>
                <a:latin typeface="+mn-ea"/>
              </a:rPr>
              <a:t>　　　　　　　</a:t>
            </a:r>
            <a:r>
              <a:rPr lang="en-US" altLang="ja-JP" sz="800" dirty="0" smtClean="0">
                <a:solidFill>
                  <a:prstClr val="black"/>
                </a:solidFill>
                <a:latin typeface="+mn-ea"/>
              </a:rPr>
              <a:t>※</a:t>
            </a:r>
            <a:r>
              <a:rPr lang="ja-JP" altLang="en-US" sz="800" dirty="0">
                <a:solidFill>
                  <a:prstClr val="black"/>
                </a:solidFill>
                <a:latin typeface="+mn-ea"/>
              </a:rPr>
              <a:t>２</a:t>
            </a:r>
            <a:r>
              <a:rPr lang="ja-JP" altLang="en-US" sz="800" dirty="0" smtClean="0">
                <a:solidFill>
                  <a:prstClr val="black"/>
                </a:solidFill>
                <a:latin typeface="+mn-ea"/>
              </a:rPr>
              <a:t>．</a:t>
            </a:r>
            <a:r>
              <a:rPr lang="ja-JP" altLang="en-US" sz="800" dirty="0">
                <a:solidFill>
                  <a:prstClr val="black"/>
                </a:solidFill>
                <a:latin typeface="+mn-ea"/>
              </a:rPr>
              <a:t>「超高層建築物等における南海トラフ沿いの巨大地震による長周期地震動への</a:t>
            </a:r>
            <a:r>
              <a:rPr lang="ja-JP" altLang="en-US" sz="800" dirty="0" smtClean="0">
                <a:solidFill>
                  <a:prstClr val="black"/>
                </a:solidFill>
                <a:latin typeface="+mn-ea"/>
              </a:rPr>
              <a:t>対策について」</a:t>
            </a:r>
            <a:r>
              <a:rPr lang="ja-JP" altLang="en-US" sz="800" dirty="0">
                <a:solidFill>
                  <a:prstClr val="black"/>
                </a:solidFill>
                <a:latin typeface="+mn-ea"/>
              </a:rPr>
              <a:t>国土交通省住宅局建築指導課（平成</a:t>
            </a:r>
            <a:r>
              <a:rPr lang="ja-JP" altLang="en-US" sz="800" dirty="0" smtClean="0">
                <a:solidFill>
                  <a:prstClr val="black"/>
                </a:solidFill>
                <a:latin typeface="+mn-ea"/>
              </a:rPr>
              <a:t>２８年６月２４日）</a:t>
            </a:r>
            <a:endParaRPr lang="en-US" altLang="ja-JP" sz="800" dirty="0" smtClean="0">
              <a:solidFill>
                <a:prstClr val="black"/>
              </a:solidFill>
              <a:latin typeface="+mn-ea"/>
            </a:endParaRPr>
          </a:p>
          <a:p>
            <a:r>
              <a:rPr lang="ja-JP" altLang="en-US" sz="900" dirty="0">
                <a:solidFill>
                  <a:prstClr val="black"/>
                </a:solidFill>
              </a:rPr>
              <a:t>　</a:t>
            </a:r>
            <a:endParaRPr lang="en-US" altLang="ja-JP" sz="900" dirty="0" smtClean="0">
              <a:latin typeface="+mn-ea"/>
              <a:cs typeface="Meiryo UI" panose="020B0604030504040204" pitchFamily="50" charset="-128"/>
            </a:endParaRPr>
          </a:p>
          <a:p>
            <a:r>
              <a:rPr lang="ja-JP" altLang="en-US" sz="1300" dirty="0" smtClean="0">
                <a:latin typeface="+mn-ea"/>
                <a:cs typeface="Meiryo UI" panose="020B0604030504040204" pitchFamily="50" charset="-128"/>
              </a:rPr>
              <a:t>　</a:t>
            </a:r>
            <a:endParaRPr lang="en-US" altLang="ja-JP" sz="1300" dirty="0">
              <a:latin typeface="+mn-ea"/>
              <a:cs typeface="Meiryo UI" panose="020B0604030504040204" pitchFamily="50" charset="-128"/>
            </a:endParaRPr>
          </a:p>
          <a:p>
            <a:r>
              <a:rPr lang="ja-JP" altLang="en-US" sz="1300" dirty="0" smtClean="0">
                <a:latin typeface="+mn-ea"/>
              </a:rPr>
              <a:t>　</a:t>
            </a:r>
            <a:endParaRPr lang="en-US" altLang="ja-JP" sz="1400" dirty="0">
              <a:latin typeface="+mn-ea"/>
              <a:cs typeface="Meiryo UI" panose="020B0604030504040204" pitchFamily="50" charset="-128"/>
            </a:endParaRPr>
          </a:p>
          <a:p>
            <a:r>
              <a:rPr lang="ja-JP" altLang="en-US" sz="1400" dirty="0">
                <a:latin typeface="+mn-ea"/>
                <a:cs typeface="Meiryo UI" panose="020B0604030504040204" pitchFamily="50" charset="-128"/>
              </a:rPr>
              <a:t>　</a:t>
            </a:r>
            <a:endParaRPr lang="ja-JP" altLang="ja-JP" sz="1400" dirty="0">
              <a:latin typeface="+mn-ea"/>
            </a:endParaRPr>
          </a:p>
          <a:p>
            <a:r>
              <a:rPr lang="en-US" altLang="ja-JP" sz="1400" dirty="0" smtClean="0">
                <a:latin typeface="+mn-ea"/>
              </a:rPr>
              <a:t> </a:t>
            </a:r>
            <a:r>
              <a:rPr kumimoji="1" lang="ja-JP" altLang="en-US" sz="1400" dirty="0" smtClean="0">
                <a:latin typeface="+mn-ea"/>
              </a:rPr>
              <a:t>　</a:t>
            </a:r>
            <a:endParaRPr kumimoji="1" lang="ja-JP" altLang="en-US" sz="1400" b="1" u="sng" dirty="0">
              <a:latin typeface="+mn-ea"/>
            </a:endParaRP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４</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sp>
        <p:nvSpPr>
          <p:cNvPr id="7" name="テキスト ボックス 6"/>
          <p:cNvSpPr txBox="1"/>
          <p:nvPr/>
        </p:nvSpPr>
        <p:spPr>
          <a:xfrm>
            <a:off x="499876" y="1916833"/>
            <a:ext cx="8396474" cy="4536504"/>
          </a:xfrm>
          <a:prstGeom prst="rect">
            <a:avLst/>
          </a:prstGeom>
          <a:solidFill>
            <a:schemeClr val="bg1"/>
          </a:solidFill>
          <a:ln w="3175">
            <a:solidFill>
              <a:schemeClr val="tx2">
                <a:lumMod val="40000"/>
                <a:lumOff val="60000"/>
              </a:schemeClr>
            </a:solidFill>
            <a:prstDash val="sysDash"/>
          </a:ln>
        </p:spPr>
        <p:txBody>
          <a:bodyPr wrap="square" lIns="36000" rIns="18000" rtlCol="0" anchor="t" anchorCtr="0">
            <a:noAutofit/>
          </a:bodyPr>
          <a:lstStyle/>
          <a:p>
            <a:r>
              <a:rPr lang="ja-JP" altLang="en-US" sz="1200" b="1" dirty="0" smtClean="0"/>
              <a:t>◆ ミーティングの開催</a:t>
            </a:r>
            <a:endParaRPr lang="en-US" altLang="ja-JP" sz="1200" b="1" strike="sngStrike" dirty="0" smtClean="0"/>
          </a:p>
          <a:p>
            <a:endParaRPr lang="en-US" altLang="ja-JP" sz="1050" dirty="0"/>
          </a:p>
          <a:p>
            <a:endParaRPr lang="en-US" altLang="ja-JP" sz="1050" dirty="0" smtClean="0"/>
          </a:p>
          <a:p>
            <a:endParaRPr lang="en-US" altLang="ja-JP" sz="1050" dirty="0"/>
          </a:p>
          <a:p>
            <a:endParaRPr lang="en-US" altLang="ja-JP" sz="1050" dirty="0" smtClean="0"/>
          </a:p>
          <a:p>
            <a:endParaRPr lang="en-US" altLang="ja-JP" sz="1050" dirty="0"/>
          </a:p>
          <a:p>
            <a:endParaRPr lang="en-US" altLang="ja-JP" sz="300" b="1" dirty="0" smtClean="0"/>
          </a:p>
          <a:p>
            <a:endParaRPr lang="en-US" altLang="ja-JP" sz="1200" b="1" dirty="0" smtClean="0"/>
          </a:p>
          <a:p>
            <a:endParaRPr lang="en-US" altLang="ja-JP" sz="800" b="1" dirty="0" smtClean="0"/>
          </a:p>
          <a:p>
            <a:endParaRPr lang="en-US" altLang="ja-JP" sz="800" b="1" dirty="0"/>
          </a:p>
          <a:p>
            <a:r>
              <a:rPr lang="ja-JP" altLang="en-US" sz="1200" b="1" dirty="0" smtClean="0"/>
              <a:t>◆ 建物構造解析結果</a:t>
            </a:r>
            <a:r>
              <a:rPr lang="en-US" altLang="ja-JP" sz="1200" b="1" dirty="0" smtClean="0"/>
              <a:t>(</a:t>
            </a:r>
            <a:r>
              <a:rPr lang="ja-JP" altLang="ja-JP" sz="1200" b="1" dirty="0"/>
              <a:t>主な内容</a:t>
            </a:r>
            <a:r>
              <a:rPr lang="en-US" altLang="ja-JP" sz="1200" b="1" dirty="0" smtClean="0"/>
              <a:t>)</a:t>
            </a:r>
            <a:r>
              <a:rPr lang="ja-JP" altLang="en-US" sz="1200" b="1" dirty="0" smtClean="0"/>
              <a:t>　</a:t>
            </a:r>
            <a:endParaRPr lang="en-US" altLang="ja-JP" sz="1200" b="1" dirty="0" smtClean="0"/>
          </a:p>
          <a:p>
            <a:r>
              <a:rPr lang="ja-JP" altLang="en-US" sz="1050" dirty="0" smtClean="0"/>
              <a:t>　 ➢ </a:t>
            </a:r>
            <a:r>
              <a:rPr lang="ja-JP" altLang="ja-JP" sz="1050" dirty="0" smtClean="0"/>
              <a:t>南海</a:t>
            </a:r>
            <a:r>
              <a:rPr lang="ja-JP" altLang="ja-JP" sz="1050" dirty="0"/>
              <a:t>トラフ巨大地震（最大クラス）の長周期地</a:t>
            </a:r>
            <a:r>
              <a:rPr lang="ja-JP" altLang="ja-JP" sz="1050" dirty="0" smtClean="0"/>
              <a:t>震動</a:t>
            </a:r>
            <a:r>
              <a:rPr lang="en-US" altLang="ja-JP" sz="1050" dirty="0"/>
              <a:t>〔※</a:t>
            </a:r>
            <a:r>
              <a:rPr lang="ja-JP" altLang="en-US" sz="1050" dirty="0"/>
              <a:t>１に基づき推計した咲洲地区の長周期地震動</a:t>
            </a:r>
            <a:r>
              <a:rPr lang="en-US" altLang="ja-JP" sz="1050" dirty="0" smtClean="0"/>
              <a:t>〕</a:t>
            </a:r>
            <a:r>
              <a:rPr lang="ja-JP" altLang="ja-JP" sz="1050" dirty="0" smtClean="0"/>
              <a:t>に対し</a:t>
            </a:r>
            <a:r>
              <a:rPr lang="en-US" altLang="ja-JP" sz="1050" dirty="0"/>
              <a:t>､</a:t>
            </a:r>
            <a:r>
              <a:rPr lang="ja-JP" altLang="ja-JP" sz="1050" dirty="0" smtClean="0"/>
              <a:t>咲</a:t>
            </a:r>
            <a:r>
              <a:rPr lang="ja-JP" altLang="ja-JP" sz="1050" dirty="0"/>
              <a:t>洲庁舎</a:t>
            </a:r>
            <a:r>
              <a:rPr lang="ja-JP" altLang="ja-JP" sz="1050" dirty="0" smtClean="0"/>
              <a:t>は</a:t>
            </a:r>
            <a:r>
              <a:rPr lang="en-US" altLang="ja-JP" sz="1050" dirty="0" smtClean="0"/>
              <a:t>､</a:t>
            </a:r>
            <a:r>
              <a:rPr lang="ja-JP" altLang="ja-JP" sz="1050" dirty="0" smtClean="0"/>
              <a:t>最上階</a:t>
            </a:r>
            <a:r>
              <a:rPr lang="ja-JP" altLang="ja-JP" sz="1050" dirty="0"/>
              <a:t>で片側</a:t>
            </a:r>
            <a:r>
              <a:rPr lang="ja-JP" altLang="ja-JP" sz="1050" dirty="0" smtClean="0"/>
              <a:t>最大</a:t>
            </a:r>
            <a:endParaRPr lang="en-US" altLang="ja-JP" sz="1050" dirty="0" smtClean="0"/>
          </a:p>
          <a:p>
            <a:r>
              <a:rPr lang="ja-JP" altLang="en-US" sz="1050" dirty="0"/>
              <a:t>　</a:t>
            </a:r>
            <a:r>
              <a:rPr lang="ja-JP" altLang="en-US" sz="1050" dirty="0" smtClean="0"/>
              <a:t>　  ２．５</a:t>
            </a:r>
            <a:r>
              <a:rPr lang="ja-JP" altLang="ja-JP" sz="1050" dirty="0" smtClean="0"/>
              <a:t>～</a:t>
            </a:r>
            <a:r>
              <a:rPr lang="ja-JP" altLang="en-US" sz="1050" dirty="0" smtClean="0"/>
              <a:t>３</a:t>
            </a:r>
            <a:r>
              <a:rPr lang="ja-JP" altLang="ja-JP" sz="1050" dirty="0" smtClean="0"/>
              <a:t>ｍ</a:t>
            </a:r>
            <a:r>
              <a:rPr lang="ja-JP" altLang="ja-JP" sz="1050" dirty="0"/>
              <a:t>（</a:t>
            </a:r>
            <a:r>
              <a:rPr lang="ja-JP" altLang="ja-JP" sz="1050" dirty="0" smtClean="0"/>
              <a:t>両側</a:t>
            </a:r>
            <a:r>
              <a:rPr lang="ja-JP" altLang="en-US" sz="1050" dirty="0" smtClean="0"/>
              <a:t>５</a:t>
            </a:r>
            <a:r>
              <a:rPr lang="ja-JP" altLang="ja-JP" sz="1050" dirty="0" smtClean="0"/>
              <a:t>～</a:t>
            </a:r>
            <a:r>
              <a:rPr lang="ja-JP" altLang="en-US" sz="1050" dirty="0"/>
              <a:t>６</a:t>
            </a:r>
            <a:r>
              <a:rPr lang="ja-JP" altLang="ja-JP" sz="1050" dirty="0" smtClean="0"/>
              <a:t>ｍ</a:t>
            </a:r>
            <a:r>
              <a:rPr lang="ja-JP" altLang="ja-JP" sz="1050" dirty="0"/>
              <a:t>）程度揺れる</a:t>
            </a:r>
            <a:r>
              <a:rPr lang="ja-JP" altLang="ja-JP" sz="1050" dirty="0" smtClean="0"/>
              <a:t>可能性が</a:t>
            </a:r>
            <a:r>
              <a:rPr lang="ja-JP" altLang="ja-JP" sz="1050" dirty="0"/>
              <a:t>ある。</a:t>
            </a:r>
          </a:p>
          <a:p>
            <a:r>
              <a:rPr lang="ja-JP" altLang="ja-JP" sz="1050" dirty="0"/>
              <a:t>　</a:t>
            </a:r>
            <a:r>
              <a:rPr lang="en-US" altLang="ja-JP" sz="1050" dirty="0" smtClean="0"/>
              <a:t> </a:t>
            </a:r>
            <a:r>
              <a:rPr lang="ja-JP" altLang="en-US" sz="1050" dirty="0" smtClean="0"/>
              <a:t>➢ </a:t>
            </a:r>
            <a:r>
              <a:rPr lang="ja-JP" altLang="ja-JP" sz="1050" dirty="0" smtClean="0"/>
              <a:t>その場合、</a:t>
            </a:r>
            <a:r>
              <a:rPr lang="ja-JP" altLang="ja-JP" sz="1050" dirty="0"/>
              <a:t>高度なコンピュータ解析により、建物は倒壊しないことを確認。</a:t>
            </a:r>
          </a:p>
          <a:p>
            <a:r>
              <a:rPr lang="ja-JP" altLang="ja-JP" sz="1050" dirty="0"/>
              <a:t>　</a:t>
            </a:r>
            <a:r>
              <a:rPr lang="en-US" altLang="ja-JP" sz="1050" dirty="0" smtClean="0"/>
              <a:t> </a:t>
            </a:r>
            <a:r>
              <a:rPr lang="ja-JP" altLang="en-US" sz="1050" dirty="0" smtClean="0"/>
              <a:t>➢</a:t>
            </a:r>
            <a:r>
              <a:rPr lang="en-US" altLang="ja-JP" sz="1050" dirty="0" smtClean="0"/>
              <a:t> </a:t>
            </a:r>
            <a:r>
              <a:rPr lang="ja-JP" altLang="ja-JP" sz="1050" dirty="0" smtClean="0"/>
              <a:t>層間</a:t>
            </a:r>
            <a:r>
              <a:rPr lang="ja-JP" altLang="ja-JP" sz="1050" dirty="0"/>
              <a:t>変形角（各階の揺れの角度）などが国交省の新基準</a:t>
            </a:r>
            <a:r>
              <a:rPr lang="ja-JP" altLang="ja-JP" sz="1050" dirty="0" smtClean="0"/>
              <a:t>（</a:t>
            </a:r>
            <a:r>
              <a:rPr lang="en-US" altLang="ja-JP" sz="1050" dirty="0" smtClean="0"/>
              <a:t>※</a:t>
            </a:r>
            <a:r>
              <a:rPr lang="ja-JP" altLang="en-US" sz="1050" dirty="0" smtClean="0"/>
              <a:t>２</a:t>
            </a:r>
            <a:r>
              <a:rPr lang="ja-JP" altLang="ja-JP" sz="1050" dirty="0" smtClean="0"/>
              <a:t>）</a:t>
            </a:r>
            <a:r>
              <a:rPr lang="ja-JP" altLang="ja-JP" sz="1050" dirty="0"/>
              <a:t>を満たさず</a:t>
            </a:r>
            <a:r>
              <a:rPr lang="ja-JP" altLang="ja-JP" sz="1050" dirty="0" smtClean="0"/>
              <a:t>、柱</a:t>
            </a:r>
            <a:r>
              <a:rPr lang="ja-JP" altLang="ja-JP" sz="1050" dirty="0"/>
              <a:t>はりの接合部や外装材の一部</a:t>
            </a:r>
            <a:r>
              <a:rPr lang="ja-JP" altLang="ja-JP" sz="1050" dirty="0" smtClean="0"/>
              <a:t>に損傷が生じる</a:t>
            </a:r>
            <a:r>
              <a:rPr lang="ja-JP" altLang="en-US" sz="1050" dirty="0" smtClean="0"/>
              <a:t>可能性</a:t>
            </a:r>
            <a:r>
              <a:rPr lang="ja-JP" altLang="ja-JP" sz="1050" dirty="0" smtClean="0"/>
              <a:t>がある</a:t>
            </a:r>
            <a:endParaRPr lang="en-US" altLang="ja-JP" sz="1050" dirty="0" smtClean="0"/>
          </a:p>
          <a:p>
            <a:r>
              <a:rPr lang="en-US" altLang="ja-JP" sz="1050" dirty="0"/>
              <a:t> </a:t>
            </a:r>
            <a:r>
              <a:rPr lang="en-US" altLang="ja-JP" sz="1050" dirty="0" smtClean="0"/>
              <a:t>      </a:t>
            </a:r>
            <a:r>
              <a:rPr lang="ja-JP" altLang="ja-JP" sz="1050" dirty="0" smtClean="0"/>
              <a:t>ため</a:t>
            </a:r>
            <a:r>
              <a:rPr lang="ja-JP" altLang="en-US" sz="1050" dirty="0" smtClean="0"/>
              <a:t>、</a:t>
            </a:r>
            <a:r>
              <a:rPr lang="ja-JP" altLang="ja-JP" sz="1050" dirty="0" smtClean="0"/>
              <a:t>安全性</a:t>
            </a:r>
            <a:r>
              <a:rPr lang="ja-JP" altLang="ja-JP" sz="1050" dirty="0"/>
              <a:t>向上のための追加対策の検討が必要</a:t>
            </a:r>
            <a:r>
              <a:rPr lang="ja-JP" altLang="ja-JP" sz="1050" dirty="0" smtClean="0"/>
              <a:t>。</a:t>
            </a:r>
            <a:endParaRPr lang="en-US" altLang="ja-JP" sz="1050" dirty="0"/>
          </a:p>
          <a:p>
            <a:endParaRPr lang="en-US" altLang="ja-JP" sz="1050" b="1" dirty="0" smtClean="0">
              <a:latin typeface="+mn-ea"/>
            </a:endParaRPr>
          </a:p>
          <a:p>
            <a:r>
              <a:rPr lang="ja-JP" altLang="en-US" sz="1200" b="1" dirty="0" smtClean="0">
                <a:latin typeface="+mn-ea"/>
              </a:rPr>
              <a:t>◆ 各種</a:t>
            </a:r>
            <a:r>
              <a:rPr lang="ja-JP" altLang="en-US" sz="1200" b="1" dirty="0">
                <a:latin typeface="+mn-ea"/>
              </a:rPr>
              <a:t>対策工法の効果・コスト・施工上の</a:t>
            </a:r>
            <a:r>
              <a:rPr lang="ja-JP" altLang="en-US" sz="1200" b="1" dirty="0" smtClean="0">
                <a:latin typeface="+mn-ea"/>
              </a:rPr>
              <a:t>留意点</a:t>
            </a:r>
            <a:r>
              <a:rPr lang="ja-JP" altLang="en-US" sz="1050" dirty="0" smtClean="0"/>
              <a:t>　　</a:t>
            </a:r>
            <a:r>
              <a:rPr lang="en-US" altLang="ja-JP" sz="1050" dirty="0" smtClean="0"/>
              <a:t>〔※</a:t>
            </a:r>
            <a:r>
              <a:rPr lang="ja-JP" altLang="en-US" sz="1050" dirty="0" smtClean="0"/>
              <a:t>２の基準に基づく検討結果</a:t>
            </a:r>
            <a:r>
              <a:rPr lang="en-US" altLang="ja-JP" sz="1050" dirty="0" smtClean="0"/>
              <a:t>〕</a:t>
            </a:r>
            <a:endParaRPr lang="ja-JP" altLang="ja-JP" sz="1050" dirty="0"/>
          </a:p>
          <a:p>
            <a:endParaRPr lang="en-US" altLang="ja-JP" sz="1050" dirty="0"/>
          </a:p>
          <a:p>
            <a:endParaRPr lang="en-US" altLang="ja-JP" sz="1050" dirty="0" smtClean="0"/>
          </a:p>
          <a:p>
            <a:endParaRPr lang="en-US" altLang="ja-JP" sz="1050" dirty="0"/>
          </a:p>
          <a:p>
            <a:endParaRPr lang="en-US" altLang="ja-JP" sz="1050" dirty="0" smtClean="0"/>
          </a:p>
          <a:p>
            <a:endParaRPr lang="en-US" altLang="ja-JP" sz="1050" dirty="0"/>
          </a:p>
          <a:p>
            <a:endParaRPr lang="en-US" altLang="ja-JP" sz="1050" dirty="0" smtClean="0"/>
          </a:p>
          <a:p>
            <a:r>
              <a:rPr lang="ja-JP" altLang="en-US" sz="1050" dirty="0" smtClean="0"/>
              <a:t>　</a:t>
            </a:r>
            <a:r>
              <a:rPr lang="ja-JP" altLang="ja-JP" sz="1100" dirty="0" smtClean="0"/>
              <a:t>　</a:t>
            </a:r>
          </a:p>
          <a:p>
            <a:endParaRPr lang="en-US" altLang="ja-JP" sz="1100" dirty="0" smtClean="0">
              <a:latin typeface="+mn-ea"/>
              <a:cs typeface="Meiryo UI" panose="020B0604030504040204" pitchFamily="50" charset="-128"/>
            </a:endParaRPr>
          </a:p>
          <a:p>
            <a:endParaRPr lang="en-US" altLang="ja-JP" sz="1100" dirty="0">
              <a:latin typeface="+mn-ea"/>
              <a:cs typeface="Meiryo UI" panose="020B0604030504040204" pitchFamily="50" charset="-128"/>
            </a:endParaRPr>
          </a:p>
          <a:p>
            <a:endParaRPr lang="en-US" altLang="ja-JP" sz="1100" dirty="0">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3918915027"/>
              </p:ext>
            </p:extLst>
          </p:nvPr>
        </p:nvGraphicFramePr>
        <p:xfrm>
          <a:off x="755576" y="2204864"/>
          <a:ext cx="4530024" cy="1094400"/>
        </p:xfrm>
        <a:graphic>
          <a:graphicData uri="http://schemas.openxmlformats.org/drawingml/2006/table">
            <a:tbl>
              <a:tblPr firstRow="1" bandRow="1">
                <a:tableStyleId>{5940675A-B579-460E-94D1-54222C63F5DA}</a:tableStyleId>
              </a:tblPr>
              <a:tblGrid>
                <a:gridCol w="576064"/>
                <a:gridCol w="1145648"/>
                <a:gridCol w="2808312"/>
              </a:tblGrid>
              <a:tr h="72202">
                <a:tc>
                  <a:txBody>
                    <a:bodyPr/>
                    <a:lstStyle/>
                    <a:p>
                      <a:pPr algn="dist">
                        <a:lnSpc>
                          <a:spcPts val="900"/>
                        </a:lnSpc>
                      </a:pPr>
                      <a:r>
                        <a:rPr kumimoji="1" lang="ja-JP" altLang="en-US" sz="900" dirty="0" smtClean="0"/>
                        <a:t>回</a:t>
                      </a:r>
                      <a:endParaRPr kumimoji="1" lang="ja-JP" altLang="en-US" sz="900" dirty="0"/>
                    </a:p>
                  </a:txBody>
                  <a:tcPr marT="36000" marB="0" anchor="ctr"/>
                </a:tc>
                <a:tc>
                  <a:txBody>
                    <a:bodyPr/>
                    <a:lstStyle/>
                    <a:p>
                      <a:pPr algn="ctr">
                        <a:lnSpc>
                          <a:spcPts val="900"/>
                        </a:lnSpc>
                      </a:pPr>
                      <a:r>
                        <a:rPr kumimoji="1" lang="ja-JP" altLang="en-US" sz="900" spc="300" dirty="0" smtClean="0"/>
                        <a:t>開 催 日 時</a:t>
                      </a:r>
                      <a:endParaRPr kumimoji="1" lang="ja-JP" altLang="en-US" sz="900" spc="300" dirty="0"/>
                    </a:p>
                  </a:txBody>
                  <a:tcPr marT="36000" marB="0" anchor="ctr"/>
                </a:tc>
                <a:tc>
                  <a:txBody>
                    <a:bodyPr/>
                    <a:lstStyle/>
                    <a:p>
                      <a:pPr algn="ctr">
                        <a:lnSpc>
                          <a:spcPts val="900"/>
                        </a:lnSpc>
                      </a:pPr>
                      <a:r>
                        <a:rPr kumimoji="1" lang="ja-JP" altLang="en-US" sz="900" dirty="0" smtClean="0"/>
                        <a:t>テ     </a:t>
                      </a:r>
                      <a:r>
                        <a:rPr kumimoji="1" lang="ja-JP" altLang="en-US" sz="900" dirty="0" err="1" smtClean="0"/>
                        <a:t>ー</a:t>
                      </a:r>
                      <a:r>
                        <a:rPr kumimoji="1" lang="ja-JP" altLang="en-US" sz="900" dirty="0" smtClean="0"/>
                        <a:t>     マ</a:t>
                      </a:r>
                      <a:endParaRPr kumimoji="1" lang="ja-JP" altLang="en-US" sz="900" dirty="0"/>
                    </a:p>
                  </a:txBody>
                  <a:tcPr marT="36000" marB="0" anchor="ctr"/>
                </a:tc>
              </a:tr>
              <a:tr h="137926">
                <a:tc>
                  <a:txBody>
                    <a:bodyPr/>
                    <a:lstStyle/>
                    <a:p>
                      <a:pPr algn="dist">
                        <a:lnSpc>
                          <a:spcPts val="900"/>
                        </a:lnSpc>
                      </a:pPr>
                      <a:r>
                        <a:rPr kumimoji="1" lang="ja-JP" altLang="en-US" sz="900" dirty="0" smtClean="0"/>
                        <a:t>第１回</a:t>
                      </a:r>
                      <a:endParaRPr kumimoji="1" lang="ja-JP" altLang="en-US" sz="900" dirty="0"/>
                    </a:p>
                  </a:txBody>
                  <a:tcPr marT="36000" marB="0" anchor="ctr"/>
                </a:tc>
                <a:tc>
                  <a:txBody>
                    <a:bodyPr/>
                    <a:lstStyle/>
                    <a:p>
                      <a:pPr algn="l">
                        <a:lnSpc>
                          <a:spcPts val="900"/>
                        </a:lnSpc>
                      </a:pPr>
                      <a:r>
                        <a:rPr kumimoji="1" lang="ja-JP" altLang="en-US" sz="900" dirty="0" smtClean="0"/>
                        <a:t>平成２８年２月１０日</a:t>
                      </a:r>
                      <a:endParaRPr kumimoji="1" lang="ja-JP" altLang="en-US" sz="900" dirty="0"/>
                    </a:p>
                  </a:txBody>
                  <a:tcPr marT="36000" marB="0" anchor="ctr"/>
                </a:tc>
                <a:tc>
                  <a:txBody>
                    <a:bodyPr/>
                    <a:lstStyle/>
                    <a:p>
                      <a:pPr>
                        <a:lnSpc>
                          <a:spcPts val="900"/>
                        </a:lnSpc>
                      </a:pPr>
                      <a:r>
                        <a:rPr kumimoji="1" lang="ja-JP" altLang="en-US" sz="900" dirty="0" smtClean="0"/>
                        <a:t>・内閣府における長周期地震動の検討について　</a:t>
                      </a:r>
                      <a:endParaRPr kumimoji="1" lang="en-US" altLang="ja-JP" sz="900" dirty="0" smtClean="0"/>
                    </a:p>
                    <a:p>
                      <a:pPr>
                        <a:lnSpc>
                          <a:spcPts val="900"/>
                        </a:lnSpc>
                      </a:pPr>
                      <a:r>
                        <a:rPr kumimoji="1" lang="ja-JP" altLang="en-US" sz="900" dirty="0" smtClean="0"/>
                        <a:t>・咲洲地区における地震動の作成手法について　　</a:t>
                      </a:r>
                      <a:endParaRPr kumimoji="1" lang="en-US" altLang="ja-JP" sz="900" dirty="0" smtClean="0"/>
                    </a:p>
                    <a:p>
                      <a:pPr>
                        <a:lnSpc>
                          <a:spcPts val="900"/>
                        </a:lnSpc>
                      </a:pPr>
                      <a:r>
                        <a:rPr kumimoji="1" lang="ja-JP" altLang="en-US" sz="900" dirty="0" smtClean="0"/>
                        <a:t>・今後の検討の進め方について</a:t>
                      </a:r>
                      <a:endParaRPr kumimoji="1" lang="ja-JP" altLang="en-US" sz="900" dirty="0"/>
                    </a:p>
                  </a:txBody>
                  <a:tcPr marT="36000" marB="0" anchor="ctr"/>
                </a:tc>
              </a:tr>
              <a:tr h="131642">
                <a:tc>
                  <a:txBody>
                    <a:bodyPr/>
                    <a:lstStyle/>
                    <a:p>
                      <a:pPr algn="dist">
                        <a:lnSpc>
                          <a:spcPts val="900"/>
                        </a:lnSpc>
                      </a:pPr>
                      <a:r>
                        <a:rPr kumimoji="1" lang="ja-JP" altLang="en-US" sz="900" dirty="0" smtClean="0"/>
                        <a:t>第２回</a:t>
                      </a:r>
                      <a:endParaRPr kumimoji="1" lang="ja-JP" altLang="en-US" sz="900" dirty="0"/>
                    </a:p>
                  </a:txBody>
                  <a:tcPr marT="36000" marB="0" anchor="ctr"/>
                </a:tc>
                <a:tc>
                  <a:txBody>
                    <a:bodyPr/>
                    <a:lstStyle/>
                    <a:p>
                      <a:pPr algn="r">
                        <a:lnSpc>
                          <a:spcPts val="900"/>
                        </a:lnSpc>
                      </a:pPr>
                      <a:r>
                        <a:rPr kumimoji="1" lang="ja-JP" altLang="en-US" sz="900" dirty="0" smtClean="0"/>
                        <a:t>５月２４日</a:t>
                      </a:r>
                      <a:endParaRPr kumimoji="1" lang="ja-JP" altLang="en-US" sz="900" dirty="0"/>
                    </a:p>
                  </a:txBody>
                  <a:tcPr marT="36000" marB="0" anchor="ctr"/>
                </a:tc>
                <a:tc>
                  <a:txBody>
                    <a:bodyPr/>
                    <a:lstStyle/>
                    <a:p>
                      <a:pPr>
                        <a:lnSpc>
                          <a:spcPts val="900"/>
                        </a:lnSpc>
                      </a:pPr>
                      <a:r>
                        <a:rPr kumimoji="1" lang="ja-JP" altLang="en-US" sz="900" dirty="0" smtClean="0"/>
                        <a:t>・咲洲地区の長周期地震動について</a:t>
                      </a:r>
                      <a:endParaRPr kumimoji="1" lang="ja-JP" altLang="en-US" sz="900" dirty="0"/>
                    </a:p>
                  </a:txBody>
                  <a:tcPr marT="36000" marB="0" anchor="ctr"/>
                </a:tc>
              </a:tr>
              <a:tr h="125358">
                <a:tc>
                  <a:txBody>
                    <a:bodyPr/>
                    <a:lstStyle/>
                    <a:p>
                      <a:pPr algn="dist">
                        <a:lnSpc>
                          <a:spcPts val="900"/>
                        </a:lnSpc>
                      </a:pPr>
                      <a:r>
                        <a:rPr kumimoji="1" lang="ja-JP" altLang="en-US" sz="900" dirty="0" smtClean="0"/>
                        <a:t>第３回</a:t>
                      </a:r>
                      <a:endParaRPr kumimoji="1" lang="ja-JP" altLang="en-US" sz="900" dirty="0"/>
                    </a:p>
                  </a:txBody>
                  <a:tcPr marT="36000" marB="0" anchor="ctr"/>
                </a:tc>
                <a:tc>
                  <a:txBody>
                    <a:bodyPr/>
                    <a:lstStyle/>
                    <a:p>
                      <a:pPr algn="r">
                        <a:lnSpc>
                          <a:spcPts val="900"/>
                        </a:lnSpc>
                      </a:pPr>
                      <a:r>
                        <a:rPr kumimoji="1" lang="ja-JP" altLang="en-US" sz="900" dirty="0" smtClean="0"/>
                        <a:t>７月１５日</a:t>
                      </a:r>
                      <a:endParaRPr kumimoji="1" lang="ja-JP" altLang="en-US" sz="900" dirty="0"/>
                    </a:p>
                  </a:txBody>
                  <a:tcPr marT="36000" marB="0" anchor="ctr"/>
                </a:tc>
                <a:tc>
                  <a:txBody>
                    <a:bodyPr/>
                    <a:lstStyle/>
                    <a:p>
                      <a:pPr>
                        <a:lnSpc>
                          <a:spcPts val="900"/>
                        </a:lnSpc>
                      </a:pPr>
                      <a:r>
                        <a:rPr kumimoji="1" lang="ja-JP" altLang="en-US" sz="900" dirty="0" smtClean="0"/>
                        <a:t>・咲洲地区における地震動について　　</a:t>
                      </a:r>
                      <a:endParaRPr kumimoji="1" lang="en-US" altLang="ja-JP" sz="900" dirty="0" smtClean="0"/>
                    </a:p>
                    <a:p>
                      <a:pPr>
                        <a:lnSpc>
                          <a:spcPts val="900"/>
                        </a:lnSpc>
                      </a:pPr>
                      <a:r>
                        <a:rPr kumimoji="1" lang="ja-JP" altLang="en-US" sz="900" dirty="0" smtClean="0"/>
                        <a:t>・建物の構造解析及び各種対策工法について</a:t>
                      </a:r>
                      <a:endParaRPr kumimoji="1" lang="ja-JP" altLang="en-US" sz="900" dirty="0"/>
                    </a:p>
                  </a:txBody>
                  <a:tcPr marT="36000" marB="0" anchor="ctr"/>
                </a:tc>
              </a:tr>
              <a:tr h="119074">
                <a:tc>
                  <a:txBody>
                    <a:bodyPr/>
                    <a:lstStyle/>
                    <a:p>
                      <a:pPr algn="dist">
                        <a:lnSpc>
                          <a:spcPts val="900"/>
                        </a:lnSpc>
                      </a:pPr>
                      <a:r>
                        <a:rPr kumimoji="1" lang="ja-JP" altLang="en-US" sz="900" dirty="0" smtClean="0"/>
                        <a:t>第４回</a:t>
                      </a:r>
                      <a:endParaRPr kumimoji="1" lang="ja-JP" altLang="en-US" sz="900" dirty="0"/>
                    </a:p>
                  </a:txBody>
                  <a:tcPr marT="36000" marB="0" anchor="ctr"/>
                </a:tc>
                <a:tc>
                  <a:txBody>
                    <a:bodyPr/>
                    <a:lstStyle/>
                    <a:p>
                      <a:pPr algn="r">
                        <a:lnSpc>
                          <a:spcPts val="900"/>
                        </a:lnSpc>
                      </a:pPr>
                      <a:r>
                        <a:rPr kumimoji="1" lang="ja-JP" altLang="en-US" sz="900" dirty="0" smtClean="0"/>
                        <a:t>８月　１日</a:t>
                      </a:r>
                      <a:endParaRPr kumimoji="1" lang="ja-JP" altLang="en-US" sz="900" dirty="0"/>
                    </a:p>
                  </a:txBody>
                  <a:tcPr marT="36000" marB="0" anchor="ctr"/>
                </a:tc>
                <a:tc>
                  <a:txBody>
                    <a:bodyPr/>
                    <a:lstStyle/>
                    <a:p>
                      <a:pPr>
                        <a:lnSpc>
                          <a:spcPts val="900"/>
                        </a:lnSpc>
                      </a:pPr>
                      <a:r>
                        <a:rPr kumimoji="1" lang="ja-JP" altLang="en-US" sz="900" dirty="0" smtClean="0"/>
                        <a:t>・咲洲庁舎で考えられる各種対策工法について</a:t>
                      </a:r>
                      <a:endParaRPr kumimoji="1" lang="ja-JP" altLang="en-US" sz="900" dirty="0"/>
                    </a:p>
                  </a:txBody>
                  <a:tcPr marT="36000" marB="0" anchor="ct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4196291743"/>
              </p:ext>
            </p:extLst>
          </p:nvPr>
        </p:nvGraphicFramePr>
        <p:xfrm>
          <a:off x="736219" y="4797152"/>
          <a:ext cx="7779066" cy="1569686"/>
        </p:xfrm>
        <a:graphic>
          <a:graphicData uri="http://schemas.openxmlformats.org/drawingml/2006/table">
            <a:tbl>
              <a:tblPr/>
              <a:tblGrid>
                <a:gridCol w="156349"/>
                <a:gridCol w="911262"/>
                <a:gridCol w="574430"/>
                <a:gridCol w="863600"/>
                <a:gridCol w="941754"/>
                <a:gridCol w="1187939"/>
                <a:gridCol w="1172307"/>
                <a:gridCol w="930031"/>
                <a:gridCol w="1041394"/>
              </a:tblGrid>
              <a:tr h="96663">
                <a:tc gridSpan="3">
                  <a:txBody>
                    <a:bodyPr/>
                    <a:lstStyle/>
                    <a:p>
                      <a:pPr algn="l" fontAlgn="ctr"/>
                      <a:r>
                        <a:rPr lang="ja-JP" altLang="en-US" sz="700" b="0" i="0" u="none" strike="noStrike" dirty="0">
                          <a:solidFill>
                            <a:srgbClr val="000000"/>
                          </a:solidFill>
                          <a:effectLst/>
                          <a:latin typeface="+mn-ea"/>
                          <a:ea typeface="+mn-ea"/>
                        </a:rPr>
                        <a:t>　</a:t>
                      </a: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750" b="0" i="0" u="none" strike="noStrike" dirty="0">
                          <a:solidFill>
                            <a:srgbClr val="000000"/>
                          </a:solidFill>
                          <a:effectLst/>
                          <a:latin typeface="+mn-ea"/>
                          <a:ea typeface="+mn-ea"/>
                        </a:rPr>
                        <a:t>現状</a:t>
                      </a: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a:solidFill>
                            <a:srgbClr val="000000"/>
                          </a:solidFill>
                          <a:effectLst/>
                          <a:latin typeface="+mn-ea"/>
                          <a:ea typeface="+mn-ea"/>
                        </a:rPr>
                        <a:t>ダンパー追加</a:t>
                      </a: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a:solidFill>
                            <a:srgbClr val="000000"/>
                          </a:solidFill>
                          <a:effectLst/>
                          <a:latin typeface="+mn-ea"/>
                          <a:ea typeface="+mn-ea"/>
                        </a:rPr>
                        <a:t>減築</a:t>
                      </a: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a:solidFill>
                            <a:srgbClr val="000000"/>
                          </a:solidFill>
                          <a:effectLst/>
                          <a:latin typeface="+mn-ea"/>
                          <a:ea typeface="+mn-ea"/>
                        </a:rPr>
                        <a:t>中間免震</a:t>
                      </a: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a:solidFill>
                            <a:srgbClr val="000000"/>
                          </a:solidFill>
                          <a:effectLst/>
                          <a:latin typeface="+mn-ea"/>
                          <a:ea typeface="+mn-ea"/>
                        </a:rPr>
                        <a:t>トラス</a:t>
                      </a:r>
                      <a:r>
                        <a:rPr lang="ja-JP" altLang="en-US" sz="750" b="0" i="0" u="none" strike="noStrike" dirty="0" smtClean="0">
                          <a:solidFill>
                            <a:srgbClr val="000000"/>
                          </a:solidFill>
                          <a:effectLst/>
                          <a:latin typeface="+mn-ea"/>
                          <a:ea typeface="+mn-ea"/>
                        </a:rPr>
                        <a:t>架構＋</a:t>
                      </a:r>
                      <a:r>
                        <a:rPr lang="ja-JP" altLang="en-US" sz="750" b="0" i="0" u="none" strike="noStrike" dirty="0">
                          <a:solidFill>
                            <a:srgbClr val="000000"/>
                          </a:solidFill>
                          <a:effectLst/>
                          <a:latin typeface="+mn-ea"/>
                          <a:ea typeface="+mn-ea"/>
                        </a:rPr>
                        <a:t>ダンパー</a:t>
                      </a: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50" b="0" i="0" u="none" strike="noStrike" dirty="0" smtClean="0">
                          <a:solidFill>
                            <a:srgbClr val="000000"/>
                          </a:solidFill>
                          <a:effectLst/>
                          <a:latin typeface="+mn-ea"/>
                          <a:ea typeface="+mn-ea"/>
                        </a:rPr>
                        <a:t>TMD＋</a:t>
                      </a:r>
                      <a:r>
                        <a:rPr lang="ja-JP" altLang="en-US" sz="750" b="0" i="0" u="none" strike="noStrike" dirty="0" smtClean="0">
                          <a:solidFill>
                            <a:srgbClr val="000000"/>
                          </a:solidFill>
                          <a:effectLst/>
                          <a:latin typeface="+mn-ea"/>
                          <a:ea typeface="+mn-ea"/>
                        </a:rPr>
                        <a:t>ダンパー</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992">
                <a:tc rowSpan="4">
                  <a:txBody>
                    <a:bodyPr/>
                    <a:lstStyle/>
                    <a:p>
                      <a:pPr algn="l" fontAlgn="ctr"/>
                      <a:r>
                        <a:rPr lang="ja-JP" altLang="en-US" sz="600" b="0" i="0" u="none" strike="noStrike" dirty="0" smtClean="0">
                          <a:solidFill>
                            <a:srgbClr val="000000"/>
                          </a:solidFill>
                          <a:effectLst/>
                          <a:latin typeface="+mn-ea"/>
                          <a:ea typeface="+mn-ea"/>
                        </a:rPr>
                        <a:t>国交省新基準</a:t>
                      </a:r>
                      <a:endParaRPr lang="ja-JP" altLang="en-US" sz="600" b="0" i="0" u="none" strike="noStrike" dirty="0">
                        <a:solidFill>
                          <a:srgbClr val="000000"/>
                        </a:solidFill>
                        <a:effectLst/>
                        <a:latin typeface="+mn-ea"/>
                        <a:ea typeface="+mn-ea"/>
                      </a:endParaRPr>
                    </a:p>
                  </a:txBody>
                  <a:tcPr marL="36000" marR="5209" marT="3600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r>
                        <a:rPr lang="zh-TW" altLang="en-US" sz="700" b="0" i="0" u="none" strike="noStrike" dirty="0">
                          <a:solidFill>
                            <a:srgbClr val="000000"/>
                          </a:solidFill>
                          <a:effectLst/>
                          <a:latin typeface="ＭＳ Ｐゴシック" panose="020B0600070205080204" pitchFamily="50" charset="-128"/>
                          <a:ea typeface="ＭＳ Ｐゴシック" panose="020B0600070205080204" pitchFamily="50" charset="-128"/>
                        </a:rPr>
                        <a:t>層間変形</a:t>
                      </a:r>
                      <a:r>
                        <a:rPr lang="zh-TW"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角</a:t>
                      </a:r>
                      <a:endParaRPr lang="en-US" altLang="zh-TW"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zh-TW"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１／７０</a:t>
                      </a:r>
                      <a:r>
                        <a:rPr lang="zh-TW" altLang="en-US" sz="7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以下</a:t>
                      </a:r>
                      <a:r>
                        <a:rPr lang="en-US" altLang="zh-TW" sz="7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36000"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n-ea"/>
                          <a:ea typeface="+mn-ea"/>
                        </a:rPr>
                        <a:t>長辺方向</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１／６３</a:t>
                      </a:r>
                      <a:r>
                        <a:rPr lang="en-US" sz="750" b="0" i="0" u="none" strike="noStrike" dirty="0" smtClean="0">
                          <a:solidFill>
                            <a:srgbClr val="000000"/>
                          </a:solidFill>
                          <a:effectLst/>
                          <a:latin typeface="+mn-ea"/>
                          <a:ea typeface="+mn-ea"/>
                        </a:rPr>
                        <a:t>(NG)</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１／８０</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１／９０</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１／１４８</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１／８０</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１／８０</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9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50" b="0" i="0" u="none" strike="noStrike" dirty="0">
                          <a:solidFill>
                            <a:srgbClr val="000000"/>
                          </a:solidFill>
                          <a:effectLst/>
                          <a:latin typeface="+mn-ea"/>
                          <a:ea typeface="+mn-ea"/>
                        </a:rPr>
                        <a:t>短辺方向</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１／６９</a:t>
                      </a:r>
                      <a:r>
                        <a:rPr lang="en-US" sz="750" b="0" i="0" u="none" strike="noStrike" dirty="0" smtClean="0">
                          <a:solidFill>
                            <a:srgbClr val="000000"/>
                          </a:solidFill>
                          <a:effectLst/>
                          <a:latin typeface="+mn-ea"/>
                          <a:ea typeface="+mn-ea"/>
                        </a:rPr>
                        <a:t>(NG)</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１／８４</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１／１１８</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１／１２３</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１／７３</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１／９２</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992">
                <a:tc vMerge="1">
                  <a:txBody>
                    <a:bodyPr/>
                    <a:lstStyle/>
                    <a:p>
                      <a:endParaRPr kumimoji="1" lang="ja-JP" altLang="en-US"/>
                    </a:p>
                  </a:txBody>
                  <a:tcPr/>
                </a:tc>
                <a:tc rowSpan="2">
                  <a:txBody>
                    <a:bodyPr/>
                    <a:lstStyle/>
                    <a:p>
                      <a:pPr algn="l" fontAlgn="ctr"/>
                      <a:r>
                        <a:rPr lang="ja-JP" altLang="en-US" sz="700" b="0" i="0" u="none" strike="noStrike" dirty="0">
                          <a:solidFill>
                            <a:srgbClr val="000000"/>
                          </a:solidFill>
                          <a:effectLst/>
                          <a:latin typeface="+mn-ea"/>
                          <a:ea typeface="+mn-ea"/>
                        </a:rPr>
                        <a:t>層の</a:t>
                      </a:r>
                      <a:r>
                        <a:rPr lang="ja-JP" altLang="en-US" sz="700" b="0" i="0" u="none" strike="noStrike" dirty="0" smtClean="0">
                          <a:solidFill>
                            <a:srgbClr val="000000"/>
                          </a:solidFill>
                          <a:effectLst/>
                          <a:latin typeface="+mn-ea"/>
                          <a:ea typeface="+mn-ea"/>
                        </a:rPr>
                        <a:t>塑性率</a:t>
                      </a:r>
                      <a:endParaRPr lang="en-US" altLang="ja-JP" sz="700" b="0" i="0" u="none" strike="noStrike" dirty="0" smtClean="0">
                        <a:solidFill>
                          <a:srgbClr val="000000"/>
                        </a:solidFill>
                        <a:effectLst/>
                        <a:latin typeface="+mn-ea"/>
                        <a:ea typeface="+mn-ea"/>
                      </a:endParaRPr>
                    </a:p>
                    <a:p>
                      <a:pPr algn="l" fontAlgn="ctr"/>
                      <a:r>
                        <a:rPr lang="en-US" altLang="ja-JP" sz="700" b="0" i="0" u="none" strike="noStrike" dirty="0" smtClean="0">
                          <a:solidFill>
                            <a:srgbClr val="000000"/>
                          </a:solidFill>
                          <a:effectLst/>
                          <a:latin typeface="+mn-ea"/>
                          <a:ea typeface="+mn-ea"/>
                        </a:rPr>
                        <a:t>(</a:t>
                      </a:r>
                      <a:r>
                        <a:rPr lang="ja-JP" altLang="en-US" sz="700" b="0" i="0" u="none" strike="noStrike" dirty="0" smtClean="0">
                          <a:solidFill>
                            <a:srgbClr val="000000"/>
                          </a:solidFill>
                          <a:effectLst/>
                          <a:latin typeface="+mn-ea"/>
                          <a:ea typeface="+mn-ea"/>
                        </a:rPr>
                        <a:t>２．０以下</a:t>
                      </a:r>
                      <a:r>
                        <a:rPr lang="en-US" altLang="ja-JP" sz="700" b="0" i="0" u="none" strike="noStrike" dirty="0">
                          <a:solidFill>
                            <a:srgbClr val="000000"/>
                          </a:solidFill>
                          <a:effectLst/>
                          <a:latin typeface="+mn-ea"/>
                          <a:ea typeface="+mn-ea"/>
                        </a:rPr>
                        <a:t>)</a:t>
                      </a:r>
                    </a:p>
                  </a:txBody>
                  <a:tcPr marL="36000"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750" b="0" i="0" u="none" strike="noStrike" dirty="0">
                          <a:solidFill>
                            <a:srgbClr val="000000"/>
                          </a:solidFill>
                          <a:effectLst/>
                          <a:latin typeface="+mn-ea"/>
                          <a:ea typeface="+mn-ea"/>
                        </a:rPr>
                        <a:t>長辺方向</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２．０２</a:t>
                      </a:r>
                      <a:r>
                        <a:rPr lang="en-US" sz="750" b="0" i="0" u="none" strike="noStrike" dirty="0" smtClean="0">
                          <a:solidFill>
                            <a:srgbClr val="000000"/>
                          </a:solidFill>
                          <a:effectLst/>
                          <a:latin typeface="+mn-ea"/>
                          <a:ea typeface="+mn-ea"/>
                        </a:rPr>
                        <a:t>(NG)</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１．９</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１．５</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０．９</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１．９</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１．８</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99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750" b="0" i="0" u="none" strike="noStrike" dirty="0">
                          <a:solidFill>
                            <a:srgbClr val="000000"/>
                          </a:solidFill>
                          <a:effectLst/>
                          <a:latin typeface="+mn-ea"/>
                          <a:ea typeface="+mn-ea"/>
                        </a:rPr>
                        <a:t>短辺方向</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１．５</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１．５</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１．０</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１．０</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１．６</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１．４</a:t>
                      </a:r>
                      <a:r>
                        <a:rPr lang="en-US" sz="750" b="0" i="0" u="none" strike="noStrike" dirty="0" smtClean="0">
                          <a:solidFill>
                            <a:srgbClr val="000000"/>
                          </a:solidFill>
                          <a:effectLst/>
                          <a:latin typeface="+mn-ea"/>
                          <a:ea typeface="+mn-ea"/>
                        </a:rPr>
                        <a:t>(OK)</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992">
                <a:tc rowSpan="2" gridSpan="2">
                  <a:txBody>
                    <a:bodyPr/>
                    <a:lstStyle/>
                    <a:p>
                      <a:pPr algn="l" fontAlgn="ctr"/>
                      <a:r>
                        <a:rPr lang="ja-JP" altLang="en-US" sz="740" b="0" i="0" u="none" strike="noStrike" dirty="0">
                          <a:solidFill>
                            <a:srgbClr val="000000"/>
                          </a:solidFill>
                          <a:effectLst/>
                          <a:latin typeface="+mn-ea"/>
                          <a:ea typeface="+mn-ea"/>
                        </a:rPr>
                        <a:t>頂部片側最大</a:t>
                      </a:r>
                      <a:r>
                        <a:rPr lang="ja-JP" altLang="en-US" sz="740" b="0" i="0" u="none" strike="noStrike" dirty="0" smtClean="0">
                          <a:solidFill>
                            <a:srgbClr val="000000"/>
                          </a:solidFill>
                          <a:effectLst/>
                          <a:latin typeface="+mn-ea"/>
                          <a:ea typeface="+mn-ea"/>
                        </a:rPr>
                        <a:t>揺れ</a:t>
                      </a:r>
                      <a:r>
                        <a:rPr lang="en-US" altLang="ja-JP" sz="740" b="0" i="0" u="none" strike="noStrike" dirty="0" smtClean="0">
                          <a:solidFill>
                            <a:srgbClr val="000000"/>
                          </a:solidFill>
                          <a:effectLst/>
                          <a:latin typeface="+mn-ea"/>
                          <a:ea typeface="+mn-ea"/>
                        </a:rPr>
                        <a:t>(</a:t>
                      </a:r>
                      <a:r>
                        <a:rPr lang="ja-JP" altLang="en-US" sz="740" b="0" i="0" u="none" strike="noStrike" dirty="0" smtClean="0">
                          <a:solidFill>
                            <a:srgbClr val="000000"/>
                          </a:solidFill>
                          <a:effectLst/>
                          <a:latin typeface="+mn-ea"/>
                          <a:ea typeface="+mn-ea"/>
                        </a:rPr>
                        <a:t>参考</a:t>
                      </a:r>
                      <a:r>
                        <a:rPr lang="en-US" altLang="ja-JP" sz="740" b="0" i="0" u="none" strike="noStrike" dirty="0" smtClean="0">
                          <a:solidFill>
                            <a:srgbClr val="000000"/>
                          </a:solidFill>
                          <a:effectLst/>
                          <a:latin typeface="+mn-ea"/>
                          <a:ea typeface="+mn-ea"/>
                        </a:rPr>
                        <a:t>)</a:t>
                      </a:r>
                      <a:endParaRPr lang="en-US" altLang="ja-JP" sz="740" b="0" i="0" u="none" strike="noStrike" dirty="0">
                        <a:solidFill>
                          <a:srgbClr val="000000"/>
                        </a:solidFill>
                        <a:effectLst/>
                        <a:latin typeface="+mn-ea"/>
                        <a:ea typeface="+mn-ea"/>
                      </a:endParaRPr>
                    </a:p>
                  </a:txBody>
                  <a:tcPr marL="36000"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l" fontAlgn="ctr"/>
                      <a:endParaRPr lang="en-US" altLang="ja-JP" sz="740" b="0" i="0" u="none" strike="noStrike" dirty="0">
                        <a:solidFill>
                          <a:srgbClr val="000000"/>
                        </a:solidFill>
                        <a:effectLst/>
                        <a:latin typeface="+mn-ea"/>
                        <a:ea typeface="+mn-ea"/>
                      </a:endParaRPr>
                    </a:p>
                  </a:txBody>
                  <a:tcPr marL="3600" marR="5209" marT="5209"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50" b="0" i="0" u="none" strike="noStrike">
                          <a:solidFill>
                            <a:srgbClr val="000000"/>
                          </a:solidFill>
                          <a:effectLst/>
                          <a:latin typeface="+mn-ea"/>
                          <a:ea typeface="+mn-ea"/>
                        </a:rPr>
                        <a:t>長辺方向</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２３１</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２１０</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１４５</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１２５</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２１０</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２０４</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992">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50" b="0" i="0" u="none" strike="noStrike" dirty="0">
                          <a:solidFill>
                            <a:srgbClr val="000000"/>
                          </a:solidFill>
                          <a:effectLst/>
                          <a:latin typeface="+mn-ea"/>
                          <a:ea typeface="+mn-ea"/>
                        </a:rPr>
                        <a:t>短辺方向</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２６４</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２４８</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１１８</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１０４</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２４１</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２３６</a:t>
                      </a:r>
                      <a:r>
                        <a:rPr lang="en-US" sz="750" b="0" i="0" u="none" strike="noStrike" dirty="0" smtClean="0">
                          <a:solidFill>
                            <a:srgbClr val="000000"/>
                          </a:solidFill>
                          <a:effectLst/>
                          <a:latin typeface="+mn-ea"/>
                          <a:ea typeface="+mn-ea"/>
                        </a:rPr>
                        <a:t>cm</a:t>
                      </a:r>
                      <a:endParaRPr 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992">
                <a:tc rowSpan="3" gridSpan="2">
                  <a:txBody>
                    <a:bodyPr/>
                    <a:lstStyle/>
                    <a:p>
                      <a:pPr algn="l" fontAlgn="ctr"/>
                      <a:r>
                        <a:rPr lang="ja-JP" altLang="en-US" sz="750" b="0" i="0" u="none" strike="noStrike" dirty="0">
                          <a:solidFill>
                            <a:srgbClr val="000000"/>
                          </a:solidFill>
                          <a:effectLst/>
                          <a:latin typeface="+mn-ea"/>
                          <a:ea typeface="+mn-ea"/>
                        </a:rPr>
                        <a:t>概算コスト</a:t>
                      </a:r>
                    </a:p>
                  </a:txBody>
                  <a:tcPr marL="36000"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a:txBody>
                    <a:bodyPr/>
                    <a:lstStyle/>
                    <a:p>
                      <a:pPr algn="l" fontAlgn="ctr"/>
                      <a:r>
                        <a:rPr lang="ja-JP" altLang="en-US" sz="750" b="0" i="0" u="none" strike="noStrike" dirty="0">
                          <a:solidFill>
                            <a:srgbClr val="000000"/>
                          </a:solidFill>
                          <a:effectLst/>
                          <a:latin typeface="+mn-ea"/>
                          <a:ea typeface="+mn-ea"/>
                        </a:rPr>
                        <a:t>工事費</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a:t>
                      </a:r>
                      <a:endParaRPr lang="ja-JP" alt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約１８億円</a:t>
                      </a:r>
                      <a:endParaRPr lang="ja-JP" alt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約３７億円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約１３０億円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約３０億円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約２５億円＋</a:t>
                      </a:r>
                      <a:r>
                        <a:rPr lang="en-US" sz="750" b="0" i="0" u="none" strike="noStrike" dirty="0" smtClean="0">
                          <a:solidFill>
                            <a:srgbClr val="000000"/>
                          </a:solidFill>
                          <a:effectLst/>
                          <a:latin typeface="+mn-ea"/>
                          <a:ea typeface="+mn-ea"/>
                        </a:rPr>
                        <a:t>TMD</a:t>
                      </a:r>
                      <a:r>
                        <a:rPr lang="ja-JP" altLang="en-US" sz="750" b="0" i="0" u="none" strike="noStrike" dirty="0" smtClean="0">
                          <a:solidFill>
                            <a:srgbClr val="000000"/>
                          </a:solidFill>
                          <a:effectLst/>
                          <a:latin typeface="+mn-ea"/>
                          <a:ea typeface="+mn-ea"/>
                        </a:rPr>
                        <a:t>費用</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992">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50" b="0" i="0" u="none" strike="noStrike" dirty="0">
                          <a:solidFill>
                            <a:srgbClr val="000000"/>
                          </a:solidFill>
                          <a:effectLst/>
                          <a:latin typeface="+mn-ea"/>
                          <a:ea typeface="+mn-ea"/>
                        </a:rPr>
                        <a:t>移転・補償費</a:t>
                      </a: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a:t>
                      </a:r>
                      <a:endParaRPr lang="ja-JP" alt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a:t>
                      </a:r>
                      <a:endParaRPr lang="ja-JP" alt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約１９億円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約２６億円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約４億円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992">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50" b="0" i="0" u="none" strike="noStrike" dirty="0" smtClean="0">
                          <a:solidFill>
                            <a:srgbClr val="000000"/>
                          </a:solidFill>
                          <a:effectLst/>
                          <a:latin typeface="+mn-ea"/>
                          <a:ea typeface="+mn-ea"/>
                        </a:rPr>
                        <a:t>合　計</a:t>
                      </a:r>
                      <a:endParaRPr lang="ja-JP" altLang="en-US" sz="750" b="0" i="0" u="none" strike="noStrike" dirty="0">
                        <a:solidFill>
                          <a:srgbClr val="000000"/>
                        </a:solidFill>
                        <a:effectLst/>
                        <a:latin typeface="+mn-ea"/>
                        <a:ea typeface="+mn-ea"/>
                      </a:endParaRPr>
                    </a:p>
                  </a:txBody>
                  <a:tcPr marL="36000"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a:t>
                      </a:r>
                      <a:endParaRPr lang="ja-JP" alt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50" b="0" i="0" u="none" strike="noStrike" dirty="0" smtClean="0">
                          <a:solidFill>
                            <a:srgbClr val="000000"/>
                          </a:solidFill>
                          <a:effectLst/>
                          <a:latin typeface="+mn-ea"/>
                          <a:ea typeface="+mn-ea"/>
                        </a:rPr>
                        <a:t>約１８億円</a:t>
                      </a:r>
                      <a:endParaRPr lang="ja-JP" alt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約５６億円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約１５６億円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約３０億円</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50" b="0" i="0" u="none" strike="noStrike" dirty="0" smtClean="0">
                          <a:solidFill>
                            <a:srgbClr val="000000"/>
                          </a:solidFill>
                          <a:effectLst/>
                          <a:latin typeface="+mn-ea"/>
                          <a:ea typeface="+mn-ea"/>
                        </a:rPr>
                        <a:t>約２９億円＋</a:t>
                      </a:r>
                      <a:r>
                        <a:rPr lang="en-US" sz="750" b="0" i="0" u="none" strike="noStrike" dirty="0" smtClean="0">
                          <a:solidFill>
                            <a:srgbClr val="000000"/>
                          </a:solidFill>
                          <a:effectLst/>
                          <a:latin typeface="+mn-ea"/>
                          <a:ea typeface="+mn-ea"/>
                        </a:rPr>
                        <a:t>TMD</a:t>
                      </a:r>
                      <a:r>
                        <a:rPr lang="ja-JP" altLang="en-US" sz="750" b="0" i="0" u="none" strike="noStrike" dirty="0" smtClean="0">
                          <a:solidFill>
                            <a:srgbClr val="000000"/>
                          </a:solidFill>
                          <a:effectLst/>
                          <a:latin typeface="+mn-ea"/>
                          <a:ea typeface="+mn-ea"/>
                        </a:rPr>
                        <a:t>費用</a:t>
                      </a:r>
                      <a:endParaRPr lang="ja-JP" altLang="en-US" sz="750" b="0" i="0" u="none" strike="noStrike" dirty="0">
                        <a:solidFill>
                          <a:srgbClr val="000000"/>
                        </a:solidFill>
                        <a:effectLst/>
                        <a:latin typeface="+mn-ea"/>
                        <a:ea typeface="+mn-ea"/>
                      </a:endParaRPr>
                    </a:p>
                  </a:txBody>
                  <a:tcPr marL="5209" marR="5209" marT="520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16">
                <a:tc gridSpan="3">
                  <a:txBody>
                    <a:bodyPr/>
                    <a:lstStyle/>
                    <a:p>
                      <a:pPr algn="l" fontAlgn="ctr"/>
                      <a:r>
                        <a:rPr lang="ja-JP" altLang="en-US" sz="750" b="0" i="0" u="none" strike="noStrike" dirty="0">
                          <a:solidFill>
                            <a:srgbClr val="000000"/>
                          </a:solidFill>
                          <a:effectLst/>
                          <a:latin typeface="+mn-ea"/>
                          <a:ea typeface="+mn-ea"/>
                        </a:rPr>
                        <a:t>施工上の留意点</a:t>
                      </a:r>
                    </a:p>
                  </a:txBody>
                  <a:tcPr marL="36000"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750" b="0" i="0" u="none" strike="noStrike" dirty="0" smtClean="0">
                          <a:solidFill>
                            <a:srgbClr val="000000"/>
                          </a:solidFill>
                          <a:effectLst/>
                          <a:latin typeface="+mn-ea"/>
                          <a:ea typeface="+mn-ea"/>
                        </a:rPr>
                        <a:t>－</a:t>
                      </a:r>
                      <a:endParaRPr lang="ja-JP" altLang="en-US" sz="750" b="0" i="0" u="none" strike="noStrike" dirty="0">
                        <a:solidFill>
                          <a:srgbClr val="000000"/>
                        </a:solidFill>
                        <a:effectLst/>
                        <a:latin typeface="+mn-ea"/>
                        <a:ea typeface="+mn-ea"/>
                      </a:endParaRPr>
                    </a:p>
                  </a:txBody>
                  <a:tcPr marL="5209" marR="5209" marT="52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00" b="0" i="0" u="none" strike="noStrike" dirty="0">
                          <a:solidFill>
                            <a:srgbClr val="000000"/>
                          </a:solidFill>
                          <a:effectLst/>
                          <a:latin typeface="+mn-ea"/>
                          <a:ea typeface="+mn-ea"/>
                        </a:rPr>
                        <a:t>－</a:t>
                      </a:r>
                    </a:p>
                  </a:txBody>
                  <a:tcPr marL="5209" marR="5209" marT="520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n-ea"/>
                          <a:ea typeface="+mn-ea"/>
                        </a:rPr>
                        <a:t>・工事期間中</a:t>
                      </a:r>
                      <a:r>
                        <a:rPr lang="ja-JP" altLang="en-US" sz="700" b="0" i="0" u="none" strike="noStrike" dirty="0" smtClean="0">
                          <a:solidFill>
                            <a:srgbClr val="000000"/>
                          </a:solidFill>
                          <a:effectLst/>
                          <a:latin typeface="+mn-ea"/>
                          <a:ea typeface="+mn-ea"/>
                        </a:rPr>
                        <a:t>の仮移転先</a:t>
                      </a:r>
                      <a:r>
                        <a:rPr lang="ja-JP" altLang="en-US" sz="700" b="0" i="0" u="none" strike="noStrike" dirty="0">
                          <a:solidFill>
                            <a:srgbClr val="000000"/>
                          </a:solidFill>
                          <a:effectLst/>
                          <a:latin typeface="+mn-ea"/>
                          <a:ea typeface="+mn-ea"/>
                        </a:rPr>
                        <a:t>確保</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・テナントの補償</a:t>
                      </a:r>
                      <a:r>
                        <a:rPr lang="ja-JP" altLang="en-US" sz="700" b="0" i="0" u="none" strike="noStrike" dirty="0" smtClean="0">
                          <a:solidFill>
                            <a:srgbClr val="000000"/>
                          </a:solidFill>
                          <a:effectLst/>
                          <a:latin typeface="+mn-ea"/>
                          <a:ea typeface="+mn-ea"/>
                        </a:rPr>
                        <a:t>対応</a:t>
                      </a:r>
                      <a:endParaRPr lang="en-US" altLang="ja-JP" sz="700" b="0" i="0" u="none" strike="noStrike" dirty="0" smtClean="0">
                        <a:solidFill>
                          <a:srgbClr val="000000"/>
                        </a:solidFill>
                        <a:effectLst/>
                        <a:latin typeface="+mn-ea"/>
                        <a:ea typeface="+mn-ea"/>
                      </a:endParaRPr>
                    </a:p>
                  </a:txBody>
                  <a:tcPr marL="36000" marR="5209" marT="52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n-ea"/>
                          <a:ea typeface="+mn-ea"/>
                        </a:rPr>
                        <a:t>・工事期間中</a:t>
                      </a:r>
                      <a:r>
                        <a:rPr lang="ja-JP" altLang="en-US" sz="700" b="0" i="0" u="none" strike="noStrike" dirty="0" smtClean="0">
                          <a:solidFill>
                            <a:srgbClr val="000000"/>
                          </a:solidFill>
                          <a:effectLst/>
                          <a:latin typeface="+mn-ea"/>
                          <a:ea typeface="+mn-ea"/>
                        </a:rPr>
                        <a:t>の仮移転先</a:t>
                      </a:r>
                      <a:r>
                        <a:rPr lang="ja-JP" altLang="en-US" sz="700" b="0" i="0" u="none" strike="noStrike" dirty="0">
                          <a:solidFill>
                            <a:srgbClr val="000000"/>
                          </a:solidFill>
                          <a:effectLst/>
                          <a:latin typeface="+mn-ea"/>
                          <a:ea typeface="+mn-ea"/>
                        </a:rPr>
                        <a:t>確保</a:t>
                      </a:r>
                      <a:br>
                        <a:rPr lang="ja-JP" altLang="en-US" sz="700" b="0" i="0" u="none" strike="noStrike" dirty="0">
                          <a:solidFill>
                            <a:srgbClr val="000000"/>
                          </a:solidFill>
                          <a:effectLst/>
                          <a:latin typeface="+mn-ea"/>
                          <a:ea typeface="+mn-ea"/>
                        </a:rPr>
                      </a:br>
                      <a:r>
                        <a:rPr lang="ja-JP" altLang="en-US" sz="700" b="0" i="0" u="none" strike="noStrike" dirty="0">
                          <a:solidFill>
                            <a:srgbClr val="000000"/>
                          </a:solidFill>
                          <a:effectLst/>
                          <a:latin typeface="+mn-ea"/>
                          <a:ea typeface="+mn-ea"/>
                        </a:rPr>
                        <a:t>・テナントの補償</a:t>
                      </a:r>
                      <a:r>
                        <a:rPr lang="ja-JP" altLang="en-US" sz="700" b="0" i="0" u="none" strike="noStrike" dirty="0" smtClean="0">
                          <a:solidFill>
                            <a:srgbClr val="000000"/>
                          </a:solidFill>
                          <a:effectLst/>
                          <a:latin typeface="+mn-ea"/>
                          <a:ea typeface="+mn-ea"/>
                        </a:rPr>
                        <a:t>対応</a:t>
                      </a:r>
                      <a:endParaRPr lang="en-US" altLang="ja-JP" sz="700" b="0" i="0" u="none" strike="noStrike" dirty="0" smtClean="0">
                        <a:solidFill>
                          <a:srgbClr val="000000"/>
                        </a:solidFill>
                        <a:effectLst/>
                        <a:latin typeface="+mn-ea"/>
                        <a:ea typeface="+mn-ea"/>
                      </a:endParaRPr>
                    </a:p>
                    <a:p>
                      <a:pPr marL="0" marR="0" indent="0" algn="l" defTabSz="914400" rtl="0" eaLnBrk="1" fontAlgn="t"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mn-ea"/>
                          <a:ea typeface="+mn-ea"/>
                        </a:rPr>
                        <a:t>・工事期間中の風揺れ対策</a:t>
                      </a:r>
                    </a:p>
                  </a:txBody>
                  <a:tcPr marL="36000" marR="5209" marT="52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n-ea"/>
                          <a:ea typeface="+mn-ea"/>
                        </a:rPr>
                        <a:t>　</a:t>
                      </a:r>
                    </a:p>
                  </a:txBody>
                  <a:tcPr marL="5209" marR="5209" marT="52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ja-JP" altLang="en-US" sz="700" b="0" i="0" u="none" strike="noStrike" dirty="0">
                          <a:solidFill>
                            <a:srgbClr val="000000"/>
                          </a:solidFill>
                          <a:effectLst/>
                          <a:latin typeface="+mn-ea"/>
                          <a:ea typeface="+mn-ea"/>
                        </a:rPr>
                        <a:t>・</a:t>
                      </a:r>
                      <a:r>
                        <a:rPr lang="en-US" altLang="ja-JP" sz="700" b="0" i="0" u="none" strike="noStrike" dirty="0">
                          <a:solidFill>
                            <a:srgbClr val="000000"/>
                          </a:solidFill>
                          <a:effectLst/>
                          <a:latin typeface="+mn-ea"/>
                          <a:ea typeface="+mn-ea"/>
                        </a:rPr>
                        <a:t>TMD</a:t>
                      </a:r>
                      <a:r>
                        <a:rPr lang="ja-JP" altLang="en-US" sz="700" b="0" i="0" u="none" strike="noStrike" dirty="0">
                          <a:solidFill>
                            <a:srgbClr val="000000"/>
                          </a:solidFill>
                          <a:effectLst/>
                          <a:latin typeface="+mn-ea"/>
                          <a:ea typeface="+mn-ea"/>
                        </a:rPr>
                        <a:t>は咲洲庁舎用</a:t>
                      </a:r>
                      <a:r>
                        <a:rPr lang="ja-JP" altLang="en-US" sz="700" b="0" i="0" u="none" strike="noStrike" dirty="0" smtClean="0">
                          <a:solidFill>
                            <a:srgbClr val="000000"/>
                          </a:solidFill>
                          <a:effectLst/>
                          <a:latin typeface="+mn-ea"/>
                          <a:ea typeface="+mn-ea"/>
                        </a:rPr>
                        <a:t>に</a:t>
                      </a:r>
                      <a:endParaRPr lang="en-US" altLang="ja-JP" sz="700" b="0" i="0" u="none" strike="noStrike" dirty="0" smtClean="0">
                        <a:solidFill>
                          <a:srgbClr val="000000"/>
                        </a:solidFill>
                        <a:effectLst/>
                        <a:latin typeface="+mn-ea"/>
                        <a:ea typeface="+mn-ea"/>
                      </a:endParaRPr>
                    </a:p>
                    <a:p>
                      <a:pPr algn="l" fontAlgn="t"/>
                      <a:r>
                        <a:rPr lang="ja-JP" altLang="en-US" sz="700" b="0" i="0" u="none" strike="noStrike" dirty="0" smtClean="0">
                          <a:solidFill>
                            <a:srgbClr val="000000"/>
                          </a:solidFill>
                          <a:effectLst/>
                          <a:latin typeface="+mn-ea"/>
                          <a:ea typeface="+mn-ea"/>
                        </a:rPr>
                        <a:t>　新規</a:t>
                      </a:r>
                      <a:r>
                        <a:rPr lang="ja-JP" altLang="en-US" sz="700" b="0" i="0" u="none" strike="noStrike" dirty="0">
                          <a:solidFill>
                            <a:srgbClr val="000000"/>
                          </a:solidFill>
                          <a:effectLst/>
                          <a:latin typeface="+mn-ea"/>
                          <a:ea typeface="+mn-ea"/>
                        </a:rPr>
                        <a:t>開発する必要が</a:t>
                      </a:r>
                      <a:r>
                        <a:rPr lang="ja-JP" altLang="en-US" sz="700" b="0" i="0" u="none" strike="noStrike" dirty="0" smtClean="0">
                          <a:solidFill>
                            <a:srgbClr val="000000"/>
                          </a:solidFill>
                          <a:effectLst/>
                          <a:latin typeface="+mn-ea"/>
                          <a:ea typeface="+mn-ea"/>
                        </a:rPr>
                        <a:t>ある</a:t>
                      </a:r>
                      <a:endParaRPr lang="en-US" altLang="ja-JP" sz="700" b="0" i="0" u="none" strike="noStrike" dirty="0" smtClean="0">
                        <a:solidFill>
                          <a:srgbClr val="000000"/>
                        </a:solidFill>
                        <a:effectLst/>
                        <a:latin typeface="+mn-ea"/>
                        <a:ea typeface="+mn-ea"/>
                      </a:endParaRPr>
                    </a:p>
                    <a:p>
                      <a:pPr marL="0" marR="0" indent="0" algn="l" defTabSz="914400" rtl="0" eaLnBrk="1" fontAlgn="t" latinLnBrk="0" hangingPunct="1">
                        <a:lnSpc>
                          <a:spcPct val="100000"/>
                        </a:lnSpc>
                        <a:spcBef>
                          <a:spcPts val="0"/>
                        </a:spcBef>
                        <a:spcAft>
                          <a:spcPts val="0"/>
                        </a:spcAft>
                        <a:buClrTx/>
                        <a:buSzTx/>
                        <a:buFontTx/>
                        <a:buNone/>
                        <a:tabLst/>
                        <a:defRPr/>
                      </a:pPr>
                      <a:r>
                        <a:rPr lang="ja-JP" altLang="en-US" sz="700" b="0" i="0" u="none" strike="noStrike" dirty="0" smtClean="0">
                          <a:solidFill>
                            <a:srgbClr val="000000"/>
                          </a:solidFill>
                          <a:effectLst/>
                          <a:latin typeface="+mn-ea"/>
                          <a:ea typeface="+mn-ea"/>
                        </a:rPr>
                        <a:t>・テナントの補償対応</a:t>
                      </a:r>
                    </a:p>
                  </a:txBody>
                  <a:tcPr marL="5209" marR="5209" marT="520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4379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5472" y="404664"/>
            <a:ext cx="8602672" cy="6165304"/>
          </a:xfrm>
          <a:prstGeom prst="rect">
            <a:avLst/>
          </a:prstGeom>
          <a:solidFill>
            <a:schemeClr val="accent1">
              <a:lumMod val="20000"/>
              <a:lumOff val="80000"/>
            </a:schemeClr>
          </a:solidFill>
          <a:ln w="25400">
            <a:solidFill>
              <a:schemeClr val="tx1"/>
            </a:solidFill>
          </a:ln>
        </p:spPr>
        <p:txBody>
          <a:bodyPr wrap="square" rtlCol="0" anchor="t" anchorCtr="0">
            <a:noAutofit/>
          </a:bodyPr>
          <a:lstStyle/>
          <a:p>
            <a:r>
              <a:rPr lang="ja-JP" altLang="ja-JP" sz="1400" b="1" dirty="0" smtClean="0">
                <a:latin typeface="+mn-ea"/>
              </a:rPr>
              <a:t>■</a:t>
            </a:r>
            <a:r>
              <a:rPr lang="en-US" altLang="ja-JP" sz="1400" b="1" dirty="0" smtClean="0">
                <a:latin typeface="+mn-ea"/>
              </a:rPr>
              <a:t> </a:t>
            </a:r>
            <a:r>
              <a:rPr lang="ja-JP" altLang="en-US" sz="1400" b="1" dirty="0" smtClean="0">
                <a:latin typeface="+mn-ea"/>
              </a:rPr>
              <a:t>追加</a:t>
            </a:r>
            <a:r>
              <a:rPr lang="ja-JP" altLang="en-US" sz="1400" b="1" dirty="0">
                <a:latin typeface="+mn-ea"/>
              </a:rPr>
              <a:t>補強</a:t>
            </a:r>
            <a:r>
              <a:rPr lang="ja-JP" altLang="en-US" sz="1400" b="1" dirty="0" smtClean="0">
                <a:latin typeface="+mn-ea"/>
              </a:rPr>
              <a:t>工事の内容</a:t>
            </a:r>
            <a:endParaRPr lang="ja-JP" altLang="ja-JP" sz="1400" dirty="0">
              <a:latin typeface="+mn-ea"/>
            </a:endParaRPr>
          </a:p>
          <a:p>
            <a:r>
              <a:rPr lang="ja-JP" altLang="ja-JP" sz="1400" dirty="0">
                <a:latin typeface="+mn-ea"/>
              </a:rPr>
              <a:t>　</a:t>
            </a:r>
            <a:r>
              <a:rPr lang="ja-JP" altLang="en-US" sz="1400" dirty="0" smtClean="0">
                <a:latin typeface="+mn-ea"/>
              </a:rPr>
              <a:t>○</a:t>
            </a:r>
            <a:r>
              <a:rPr lang="ja-JP" altLang="en-US" sz="1300" dirty="0" smtClean="0">
                <a:latin typeface="+mn-ea"/>
              </a:rPr>
              <a:t> </a:t>
            </a:r>
            <a:r>
              <a:rPr lang="ja-JP" altLang="en-US" sz="1300" dirty="0" smtClean="0">
                <a:latin typeface="+mn-ea"/>
                <a:cs typeface="Meiryo UI" panose="020B0604030504040204" pitchFamily="50" charset="-128"/>
              </a:rPr>
              <a:t>咲</a:t>
            </a:r>
            <a:r>
              <a:rPr lang="ja-JP" altLang="en-US" sz="1300" dirty="0">
                <a:latin typeface="+mn-ea"/>
                <a:cs typeface="Meiryo UI" panose="020B0604030504040204" pitchFamily="50" charset="-128"/>
              </a:rPr>
              <a:t>洲</a:t>
            </a:r>
            <a:r>
              <a:rPr lang="ja-JP" altLang="en-US" sz="1300" dirty="0" smtClean="0">
                <a:latin typeface="+mn-ea"/>
                <a:cs typeface="Meiryo UI" panose="020B0604030504040204" pitchFamily="50" charset="-128"/>
              </a:rPr>
              <a:t>庁舎は多く</a:t>
            </a:r>
            <a:r>
              <a:rPr lang="ja-JP" altLang="en-US" sz="1300" dirty="0">
                <a:latin typeface="+mn-ea"/>
                <a:cs typeface="Meiryo UI" panose="020B0604030504040204" pitchFamily="50" charset="-128"/>
              </a:rPr>
              <a:t>の府民や職員、民間テナントが複合的に利用する建物で</a:t>
            </a:r>
            <a:r>
              <a:rPr lang="ja-JP" altLang="en-US" sz="1300" dirty="0" smtClean="0">
                <a:latin typeface="+mn-ea"/>
                <a:cs typeface="Meiryo UI" panose="020B0604030504040204" pitchFamily="50" charset="-128"/>
              </a:rPr>
              <a:t>あることを踏まえ、利用者の</a:t>
            </a:r>
            <a:r>
              <a:rPr lang="ja-JP" altLang="en-US" sz="1300" dirty="0">
                <a:latin typeface="+mn-ea"/>
                <a:cs typeface="Meiryo UI" panose="020B0604030504040204" pitchFamily="50" charset="-128"/>
              </a:rPr>
              <a:t>安全確保</a:t>
            </a:r>
            <a:r>
              <a:rPr lang="ja-JP" altLang="en-US" sz="1300" dirty="0" smtClean="0">
                <a:latin typeface="+mn-ea"/>
                <a:cs typeface="Meiryo UI" panose="020B0604030504040204" pitchFamily="50" charset="-128"/>
              </a:rPr>
              <a:t>に</a:t>
            </a:r>
            <a:endParaRPr lang="en-US" altLang="ja-JP" sz="1300" dirty="0" smtClean="0">
              <a:latin typeface="+mn-ea"/>
              <a:cs typeface="Meiryo UI" panose="020B0604030504040204" pitchFamily="50" charset="-128"/>
            </a:endParaRPr>
          </a:p>
          <a:p>
            <a:r>
              <a:rPr lang="en-US" altLang="ja-JP" sz="1300" dirty="0">
                <a:latin typeface="+mn-ea"/>
                <a:cs typeface="Meiryo UI" panose="020B0604030504040204" pitchFamily="50" charset="-128"/>
              </a:rPr>
              <a:t> </a:t>
            </a:r>
            <a:r>
              <a:rPr lang="en-US" altLang="ja-JP" sz="1300" dirty="0" smtClean="0">
                <a:latin typeface="+mn-ea"/>
                <a:cs typeface="Meiryo UI" panose="020B0604030504040204" pitchFamily="50" charset="-128"/>
              </a:rPr>
              <a:t>    </a:t>
            </a:r>
            <a:r>
              <a:rPr lang="ja-JP" altLang="en-US" sz="1300" dirty="0" smtClean="0">
                <a:latin typeface="+mn-ea"/>
                <a:cs typeface="Meiryo UI" panose="020B0604030504040204" pitchFamily="50" charset="-128"/>
              </a:rPr>
              <a:t>万全を尽くすため、</a:t>
            </a:r>
            <a:r>
              <a:rPr lang="ja-JP" altLang="ja-JP" sz="1300" dirty="0" smtClean="0">
                <a:latin typeface="+mn-ea"/>
              </a:rPr>
              <a:t>追加</a:t>
            </a:r>
            <a:r>
              <a:rPr lang="ja-JP" altLang="ja-JP" sz="1300" dirty="0">
                <a:latin typeface="+mn-ea"/>
              </a:rPr>
              <a:t>対策</a:t>
            </a:r>
            <a:r>
              <a:rPr lang="ja-JP" altLang="ja-JP" sz="1300" dirty="0" smtClean="0">
                <a:latin typeface="+mn-ea"/>
              </a:rPr>
              <a:t>を</a:t>
            </a:r>
            <a:r>
              <a:rPr lang="ja-JP" altLang="en-US" sz="1300" dirty="0" smtClean="0">
                <a:latin typeface="+mn-ea"/>
              </a:rPr>
              <a:t>実施する</a:t>
            </a:r>
            <a:r>
              <a:rPr lang="ja-JP" altLang="ja-JP" sz="1300" dirty="0" smtClean="0">
                <a:latin typeface="+mn-ea"/>
              </a:rPr>
              <a:t>。</a:t>
            </a:r>
            <a:endParaRPr lang="en-US" altLang="ja-JP" sz="1300" dirty="0">
              <a:latin typeface="+mn-ea"/>
            </a:endParaRPr>
          </a:p>
          <a:p>
            <a:endParaRPr lang="en-US" altLang="ja-JP" sz="200" dirty="0" smtClean="0">
              <a:latin typeface="+mn-ea"/>
            </a:endParaRPr>
          </a:p>
          <a:p>
            <a:r>
              <a:rPr lang="ja-JP" altLang="en-US" sz="1400" dirty="0">
                <a:latin typeface="+mn-ea"/>
              </a:rPr>
              <a:t>　</a:t>
            </a:r>
            <a:r>
              <a:rPr lang="ja-JP" altLang="en-US" sz="1300" dirty="0">
                <a:latin typeface="+mn-ea"/>
              </a:rPr>
              <a:t>○</a:t>
            </a:r>
            <a:r>
              <a:rPr lang="en-US" altLang="ja-JP" sz="1300" dirty="0" smtClean="0">
                <a:latin typeface="+mn-ea"/>
              </a:rPr>
              <a:t> </a:t>
            </a:r>
            <a:r>
              <a:rPr lang="ja-JP" altLang="ja-JP" sz="1300" dirty="0" smtClean="0">
                <a:latin typeface="+mn-ea"/>
              </a:rPr>
              <a:t>効果</a:t>
            </a:r>
            <a:r>
              <a:rPr lang="ja-JP" altLang="ja-JP" sz="1300" dirty="0">
                <a:latin typeface="+mn-ea"/>
              </a:rPr>
              <a:t>やコスト</a:t>
            </a:r>
            <a:r>
              <a:rPr lang="ja-JP" altLang="ja-JP" sz="1300" dirty="0" smtClean="0">
                <a:latin typeface="+mn-ea"/>
              </a:rPr>
              <a:t>、</a:t>
            </a:r>
            <a:r>
              <a:rPr lang="ja-JP" altLang="en-US" sz="1300" dirty="0" smtClean="0">
                <a:latin typeface="+mn-ea"/>
              </a:rPr>
              <a:t>施工上の難易度</a:t>
            </a:r>
            <a:r>
              <a:rPr lang="ja-JP" altLang="ja-JP" sz="1300" dirty="0" smtClean="0">
                <a:latin typeface="+mn-ea"/>
              </a:rPr>
              <a:t>などを</a:t>
            </a:r>
            <a:r>
              <a:rPr lang="ja-JP" altLang="ja-JP" sz="1300" dirty="0">
                <a:latin typeface="+mn-ea"/>
              </a:rPr>
              <a:t>総合的に評価した結果</a:t>
            </a:r>
            <a:r>
              <a:rPr lang="ja-JP" altLang="ja-JP" sz="1300" dirty="0" smtClean="0">
                <a:latin typeface="+mn-ea"/>
              </a:rPr>
              <a:t>、</a:t>
            </a:r>
            <a:r>
              <a:rPr lang="ja-JP" altLang="en-US" sz="1300" dirty="0" smtClean="0">
                <a:latin typeface="+mn-ea"/>
              </a:rPr>
              <a:t>比較的</a:t>
            </a:r>
            <a:r>
              <a:rPr lang="ja-JP" altLang="en-US" sz="1300" dirty="0">
                <a:latin typeface="+mn-ea"/>
              </a:rPr>
              <a:t>、低コストで施工が容易な制震ダンパーの</a:t>
            </a:r>
            <a:r>
              <a:rPr lang="ja-JP" altLang="en-US" sz="1300" dirty="0" smtClean="0">
                <a:latin typeface="+mn-ea"/>
              </a:rPr>
              <a:t>追加</a:t>
            </a:r>
            <a:endParaRPr lang="en-US" altLang="ja-JP" sz="1300" dirty="0" smtClean="0">
              <a:latin typeface="+mn-ea"/>
            </a:endParaRPr>
          </a:p>
          <a:p>
            <a:r>
              <a:rPr lang="ja-JP" altLang="en-US" sz="1300" dirty="0">
                <a:latin typeface="+mn-ea"/>
              </a:rPr>
              <a:t>　</a:t>
            </a:r>
            <a:r>
              <a:rPr lang="ja-JP" altLang="en-US" sz="1300" dirty="0" smtClean="0">
                <a:latin typeface="+mn-ea"/>
              </a:rPr>
              <a:t>　 で</a:t>
            </a:r>
            <a:r>
              <a:rPr lang="ja-JP" altLang="en-US" sz="1300" dirty="0">
                <a:latin typeface="+mn-ea"/>
              </a:rPr>
              <a:t>対応する</a:t>
            </a:r>
            <a:r>
              <a:rPr lang="ja-JP" altLang="en-US" sz="1300" dirty="0" smtClean="0">
                <a:latin typeface="+mn-ea"/>
              </a:rPr>
              <a:t>。</a:t>
            </a:r>
            <a:endParaRPr lang="en-US" altLang="ja-JP" sz="1300" dirty="0" smtClean="0">
              <a:latin typeface="+mn-ea"/>
            </a:endParaRPr>
          </a:p>
          <a:p>
            <a:endParaRPr lang="en-US" altLang="ja-JP" sz="200" dirty="0" smtClean="0">
              <a:latin typeface="+mn-ea"/>
            </a:endParaRPr>
          </a:p>
          <a:p>
            <a:r>
              <a:rPr lang="ja-JP" altLang="en-US" sz="1300" dirty="0">
                <a:latin typeface="+mn-ea"/>
              </a:rPr>
              <a:t>　</a:t>
            </a:r>
            <a:r>
              <a:rPr lang="ja-JP" altLang="en-US" sz="1300" dirty="0" smtClean="0">
                <a:latin typeface="+mn-ea"/>
              </a:rPr>
              <a:t>○ 今後、工事内容や工事費等をさらに精査し、平成</a:t>
            </a:r>
            <a:r>
              <a:rPr lang="en-US" altLang="ja-JP" sz="1300" dirty="0" smtClean="0">
                <a:latin typeface="+mn-ea"/>
              </a:rPr>
              <a:t>29</a:t>
            </a:r>
            <a:r>
              <a:rPr lang="ja-JP" altLang="en-US" sz="1300" dirty="0" smtClean="0">
                <a:latin typeface="+mn-ea"/>
              </a:rPr>
              <a:t>年度当初予算での予算化をめざす。</a:t>
            </a:r>
            <a:endParaRPr lang="en-US" altLang="ja-JP" sz="1300" dirty="0" smtClean="0">
              <a:latin typeface="+mn-ea"/>
            </a:endParaRPr>
          </a:p>
          <a:p>
            <a:endParaRPr lang="en-US" altLang="ja-JP" sz="1400" dirty="0">
              <a:latin typeface="+mn-ea"/>
              <a:cs typeface="Meiryo UI" panose="020B0604030504040204" pitchFamily="50" charset="-128"/>
            </a:endParaRPr>
          </a:p>
          <a:p>
            <a:endParaRPr lang="en-US" altLang="ja-JP" sz="1400" dirty="0" smtClean="0">
              <a:latin typeface="+mn-ea"/>
              <a:cs typeface="Meiryo UI" panose="020B0604030504040204" pitchFamily="50" charset="-128"/>
            </a:endParaRPr>
          </a:p>
          <a:p>
            <a:endParaRPr lang="en-US" altLang="ja-JP" sz="1400" dirty="0">
              <a:latin typeface="+mn-ea"/>
              <a:cs typeface="Meiryo UI" panose="020B0604030504040204" pitchFamily="50" charset="-128"/>
            </a:endParaRPr>
          </a:p>
          <a:p>
            <a:r>
              <a:rPr lang="ja-JP" altLang="en-US" sz="1400" dirty="0">
                <a:latin typeface="+mn-ea"/>
                <a:cs typeface="Meiryo UI" panose="020B0604030504040204" pitchFamily="50" charset="-128"/>
              </a:rPr>
              <a:t>　</a:t>
            </a:r>
            <a:endParaRPr lang="ja-JP" altLang="ja-JP" sz="1400" dirty="0">
              <a:latin typeface="+mn-ea"/>
            </a:endParaRPr>
          </a:p>
          <a:p>
            <a:r>
              <a:rPr lang="en-US" altLang="ja-JP" sz="1400" dirty="0" smtClean="0">
                <a:latin typeface="+mn-ea"/>
              </a:rPr>
              <a:t> </a:t>
            </a:r>
            <a:r>
              <a:rPr kumimoji="1" lang="ja-JP" altLang="en-US" sz="1400" dirty="0" smtClean="0">
                <a:latin typeface="+mn-ea"/>
              </a:rPr>
              <a:t>　</a:t>
            </a:r>
            <a:endParaRPr kumimoji="1" lang="en-US" altLang="ja-JP" sz="1400" dirty="0" smtClean="0">
              <a:latin typeface="+mn-ea"/>
            </a:endParaRPr>
          </a:p>
          <a:p>
            <a:endParaRPr lang="en-US" altLang="ja-JP" sz="1400" b="1" u="sng" dirty="0">
              <a:latin typeface="+mn-ea"/>
            </a:endParaRPr>
          </a:p>
          <a:p>
            <a:endParaRPr kumimoji="1" lang="en-US" altLang="ja-JP" sz="1400" b="1" u="sng" dirty="0" smtClean="0">
              <a:latin typeface="+mn-ea"/>
            </a:endParaRPr>
          </a:p>
          <a:p>
            <a:endParaRPr lang="en-US" altLang="ja-JP" sz="1400" b="1" u="sng" dirty="0">
              <a:latin typeface="+mn-ea"/>
            </a:endParaRPr>
          </a:p>
          <a:p>
            <a:endParaRPr kumimoji="1" lang="en-US" altLang="ja-JP" sz="1400" b="1" u="sng" dirty="0" smtClean="0">
              <a:latin typeface="+mn-ea"/>
            </a:endParaRPr>
          </a:p>
          <a:p>
            <a:endParaRPr lang="en-US" altLang="ja-JP" sz="1400" b="1" u="sng" dirty="0">
              <a:latin typeface="+mn-ea"/>
            </a:endParaRPr>
          </a:p>
          <a:p>
            <a:pPr lvl="0"/>
            <a:endParaRPr lang="ja-JP" altLang="en-US" sz="1400" b="1" dirty="0">
              <a:solidFill>
                <a:prstClr val="black"/>
              </a:solidFill>
              <a:latin typeface="ＭＳ Ｐゴシック"/>
            </a:endParaRPr>
          </a:p>
          <a:p>
            <a:endParaRPr kumimoji="1" lang="ja-JP" altLang="en-US" sz="1400" b="1" u="sng" dirty="0">
              <a:latin typeface="+mn-ea"/>
            </a:endParaRPr>
          </a:p>
        </p:txBody>
      </p:sp>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ja-JP" altLang="en-US" sz="800" dirty="0" smtClean="0">
                <a:latin typeface="ＭＳ ゴシック" panose="020B0609070205080204" pitchFamily="49" charset="-128"/>
                <a:ea typeface="ＭＳ ゴシック" panose="020B0609070205080204" pitchFamily="49" charset="-128"/>
              </a:rPr>
              <a:t>５</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sp>
        <p:nvSpPr>
          <p:cNvPr id="13" name="角丸四角形 12"/>
          <p:cNvSpPr/>
          <p:nvPr/>
        </p:nvSpPr>
        <p:spPr>
          <a:xfrm>
            <a:off x="1403631" y="5877011"/>
            <a:ext cx="6120680" cy="477586"/>
          </a:xfrm>
          <a:prstGeom prst="roundRect">
            <a:avLst>
              <a:gd name="adj" fmla="val 50000"/>
            </a:avLst>
          </a:prstGeom>
          <a:solidFill>
            <a:schemeClr val="bg1"/>
          </a:solidFill>
          <a:ln>
            <a:noFill/>
          </a:ln>
          <a:effectLst>
            <a:glow rad="2540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ja-JP" b="1" dirty="0">
                <a:solidFill>
                  <a:prstClr val="black"/>
                </a:solidFill>
                <a:latin typeface="ＭＳ Ｐゴシック"/>
              </a:rPr>
              <a:t>【</a:t>
            </a:r>
            <a:r>
              <a:rPr lang="ja-JP" altLang="en-US" b="1" dirty="0">
                <a:solidFill>
                  <a:prstClr val="black"/>
                </a:solidFill>
                <a:latin typeface="ＭＳ Ｐゴシック"/>
              </a:rPr>
              <a:t>目標</a:t>
            </a:r>
            <a:r>
              <a:rPr lang="en-US" altLang="ja-JP" b="1" dirty="0">
                <a:solidFill>
                  <a:prstClr val="black"/>
                </a:solidFill>
                <a:latin typeface="ＭＳ Ｐゴシック"/>
              </a:rPr>
              <a:t>】</a:t>
            </a:r>
            <a:r>
              <a:rPr lang="ja-JP" altLang="en-US" b="1" dirty="0">
                <a:solidFill>
                  <a:prstClr val="black"/>
                </a:solidFill>
                <a:latin typeface="ＭＳ Ｐゴシック"/>
              </a:rPr>
              <a:t>　 平成３１年度までに追加補強工事を完了</a:t>
            </a:r>
          </a:p>
        </p:txBody>
      </p:sp>
      <p:sp>
        <p:nvSpPr>
          <p:cNvPr id="48" name="テキスト ボックス 47"/>
          <p:cNvSpPr txBox="1"/>
          <p:nvPr/>
        </p:nvSpPr>
        <p:spPr>
          <a:xfrm>
            <a:off x="523394" y="3213453"/>
            <a:ext cx="416292" cy="1169551"/>
          </a:xfrm>
          <a:prstGeom prst="rect">
            <a:avLst/>
          </a:prstGeom>
          <a:noFill/>
        </p:spPr>
        <p:txBody>
          <a:bodyPr wrap="square" lIns="0" rIns="0" rtlCol="0">
            <a:spAutoFit/>
          </a:bodyPr>
          <a:lstStyle/>
          <a:p>
            <a:r>
              <a:rPr lang="ja-JP" altLang="en-US" sz="1000" dirty="0" smtClean="0"/>
              <a:t>現状</a:t>
            </a:r>
            <a:endParaRPr lang="en-US" altLang="ja-JP" sz="1000" dirty="0" smtClean="0"/>
          </a:p>
          <a:p>
            <a:r>
              <a:rPr lang="ja-JP" altLang="en-US" sz="1000" dirty="0" smtClean="0"/>
              <a:t>補強</a:t>
            </a:r>
            <a:endParaRPr lang="en-US" altLang="ja-JP" sz="1000" dirty="0" smtClean="0"/>
          </a:p>
          <a:p>
            <a:endParaRPr kumimoji="1" lang="en-US" altLang="ja-JP" sz="1000" dirty="0" smtClean="0"/>
          </a:p>
          <a:p>
            <a:endParaRPr lang="en-US" altLang="ja-JP" sz="1000" dirty="0"/>
          </a:p>
          <a:p>
            <a:endParaRPr kumimoji="1" lang="en-US" altLang="ja-JP" sz="1000" dirty="0" smtClean="0"/>
          </a:p>
          <a:p>
            <a:r>
              <a:rPr lang="ja-JP" altLang="en-US" sz="1000" dirty="0"/>
              <a:t>追加</a:t>
            </a:r>
            <a:endParaRPr lang="en-US" altLang="ja-JP" sz="1000" dirty="0" smtClean="0"/>
          </a:p>
          <a:p>
            <a:r>
              <a:rPr lang="ja-JP" altLang="en-US" sz="1000" dirty="0" smtClean="0"/>
              <a:t>補強後</a:t>
            </a:r>
            <a:endParaRPr kumimoji="1" lang="ja-JP" altLang="en-US" sz="1000" dirty="0"/>
          </a:p>
        </p:txBody>
      </p:sp>
      <p:sp>
        <p:nvSpPr>
          <p:cNvPr id="2" name="テキスト ボックス 1"/>
          <p:cNvSpPr txBox="1"/>
          <p:nvPr/>
        </p:nvSpPr>
        <p:spPr>
          <a:xfrm>
            <a:off x="-982861" y="1922989"/>
            <a:ext cx="4350256" cy="287064"/>
          </a:xfrm>
          <a:prstGeom prst="rect">
            <a:avLst/>
          </a:prstGeom>
          <a:noFill/>
          <a:ln w="25400">
            <a:noFill/>
          </a:ln>
        </p:spPr>
        <p:txBody>
          <a:bodyPr wrap="square" rtlCol="0" anchor="ctr" anchorCtr="0">
            <a:noAutofit/>
          </a:bodyPr>
          <a:lstStyle/>
          <a:p>
            <a:endParaRPr kumimoji="1" lang="ja-JP" altLang="en-US" sz="1000" dirty="0" smtClean="0">
              <a:latin typeface="ＭＳ ゴシック" panose="020B0609070205080204" pitchFamily="49" charset="-128"/>
              <a:ea typeface="ＭＳ ゴシック" panose="020B0609070205080204" pitchFamily="49" charset="-128"/>
            </a:endParaRPr>
          </a:p>
        </p:txBody>
      </p:sp>
      <p:pic>
        <p:nvPicPr>
          <p:cNvPr id="1026" name="Picture 2" descr="D:\YanoYa\Desktop\図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61" y="1891049"/>
            <a:ext cx="9599225" cy="372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44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770008" y="6569968"/>
            <a:ext cx="432048" cy="288032"/>
          </a:xfrm>
          <a:prstGeom prst="rect">
            <a:avLst/>
          </a:prstGeom>
          <a:noFill/>
          <a:ln w="25400">
            <a:noFill/>
          </a:ln>
        </p:spPr>
        <p:txBody>
          <a:bodyPr wrap="none" rtlCol="0" anchor="ctr" anchorCtr="0">
            <a:noAutofit/>
          </a:bodyPr>
          <a:lstStyle/>
          <a:p>
            <a:pPr algn="ctr"/>
            <a:r>
              <a:rPr lang="en-US" altLang="ja-JP" sz="800" dirty="0" smtClean="0">
                <a:solidFill>
                  <a:prstClr val="black"/>
                </a:solidFill>
                <a:latin typeface="ＭＳ ゴシック" panose="020B0609070205080204" pitchFamily="49" charset="-128"/>
                <a:ea typeface="ＭＳ ゴシック" panose="020B0609070205080204" pitchFamily="49" charset="-128"/>
              </a:rPr>
              <a:t>【</a:t>
            </a:r>
            <a:r>
              <a:rPr lang="ja-JP" altLang="en-US" sz="800" dirty="0">
                <a:solidFill>
                  <a:prstClr val="black"/>
                </a:solidFill>
                <a:latin typeface="ＭＳ ゴシック" panose="020B0609070205080204" pitchFamily="49" charset="-128"/>
                <a:ea typeface="ＭＳ ゴシック" panose="020B0609070205080204" pitchFamily="49" charset="-128"/>
              </a:rPr>
              <a:t>６</a:t>
            </a:r>
            <a:r>
              <a:rPr lang="en-US" altLang="ja-JP" sz="800" dirty="0" smtClean="0">
                <a:solidFill>
                  <a:prstClr val="black"/>
                </a:solidFill>
                <a:latin typeface="ＭＳ ゴシック" panose="020B0609070205080204" pitchFamily="49" charset="-128"/>
                <a:ea typeface="ＭＳ ゴシック" panose="020B0609070205080204" pitchFamily="49" charset="-128"/>
              </a:rPr>
              <a:t>】</a:t>
            </a:r>
            <a:endParaRPr lang="ja-JP" altLang="en-US" sz="800" dirty="0" smtClean="0">
              <a:solidFill>
                <a:prstClr val="black"/>
              </a:solidFill>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79512" y="788552"/>
            <a:ext cx="8684642" cy="5880808"/>
          </a:xfrm>
          <a:prstGeom prst="rect">
            <a:avLst/>
          </a:prstGeom>
          <a:solidFill>
            <a:schemeClr val="accent1">
              <a:lumMod val="20000"/>
              <a:lumOff val="80000"/>
            </a:schemeClr>
          </a:solidFill>
          <a:ln w="25400">
            <a:solidFill>
              <a:schemeClr val="tx1"/>
            </a:solidFill>
          </a:ln>
        </p:spPr>
        <p:txBody>
          <a:bodyPr wrap="square" lIns="108000" rIns="72000" rtlCol="0" anchor="t" anchorCtr="0">
            <a:noAutofit/>
          </a:bodyPr>
          <a:lstStyle/>
          <a:p>
            <a:pPr algn="just">
              <a:spcAft>
                <a:spcPts val="0"/>
              </a:spcAft>
            </a:pPr>
            <a:r>
              <a:rPr lang="ja-JP" altLang="ja-JP" sz="1400" b="1" kern="100" dirty="0">
                <a:latin typeface="+mn-ea"/>
                <a:cs typeface="Times New Roman"/>
              </a:rPr>
              <a:t>■ </a:t>
            </a:r>
            <a:r>
              <a:rPr lang="ja-JP" altLang="ja-JP" sz="1400" b="1" kern="100" dirty="0" smtClean="0">
                <a:latin typeface="+mn-ea"/>
                <a:cs typeface="Times New Roman"/>
              </a:rPr>
              <a:t>稼働状況</a:t>
            </a:r>
            <a:endParaRPr lang="en-US" altLang="ja-JP" sz="1400" kern="100" dirty="0" smtClean="0">
              <a:latin typeface="+mn-ea"/>
              <a:cs typeface="Times New Roman"/>
            </a:endParaRPr>
          </a:p>
          <a:p>
            <a:pPr algn="just">
              <a:spcAft>
                <a:spcPts val="0"/>
              </a:spcAft>
            </a:pPr>
            <a:r>
              <a:rPr lang="ja-JP" altLang="en-US" sz="1300" kern="100" dirty="0" smtClean="0">
                <a:latin typeface="+mn-ea"/>
                <a:cs typeface="Times New Roman"/>
              </a:rPr>
              <a:t> ○ 咲</a:t>
            </a:r>
            <a:r>
              <a:rPr lang="ja-JP" altLang="en-US" sz="1300" kern="100" dirty="0">
                <a:latin typeface="+mn-ea"/>
                <a:cs typeface="Times New Roman"/>
              </a:rPr>
              <a:t>洲庁舎には、現在、府の部局のほか、民間テナントが入居</a:t>
            </a:r>
            <a:r>
              <a:rPr lang="ja-JP" altLang="en-US" sz="1300" kern="100" dirty="0" smtClean="0">
                <a:latin typeface="+mn-ea"/>
                <a:cs typeface="Times New Roman"/>
              </a:rPr>
              <a:t>しているが、</a:t>
            </a:r>
            <a:endParaRPr lang="en-US" altLang="ja-JP" sz="1300" kern="100" dirty="0" smtClean="0">
              <a:latin typeface="+mn-ea"/>
              <a:cs typeface="Times New Roman"/>
            </a:endParaRPr>
          </a:p>
          <a:p>
            <a:pPr algn="just">
              <a:spcAft>
                <a:spcPts val="0"/>
              </a:spcAft>
            </a:pPr>
            <a:r>
              <a:rPr lang="ja-JP" altLang="en-US" sz="1300" kern="100" dirty="0" smtClean="0">
                <a:latin typeface="+mn-ea"/>
                <a:cs typeface="Times New Roman"/>
              </a:rPr>
              <a:t>    １～３階の店舗</a:t>
            </a:r>
            <a:r>
              <a:rPr lang="ja-JP" altLang="en-US" sz="1300" kern="100" dirty="0">
                <a:latin typeface="+mn-ea"/>
                <a:cs typeface="Times New Roman"/>
              </a:rPr>
              <a:t>フロアと</a:t>
            </a:r>
            <a:r>
              <a:rPr lang="ja-JP" altLang="en-US" sz="1300" kern="100" dirty="0" smtClean="0">
                <a:latin typeface="+mn-ea"/>
                <a:cs typeface="Times New Roman"/>
              </a:rPr>
              <a:t>７階以上のオフィスフロアを合わせて、約２万７千</a:t>
            </a:r>
            <a:r>
              <a:rPr lang="en-US" altLang="ja-JP" sz="1300" kern="100" dirty="0" smtClean="0">
                <a:latin typeface="+mn-ea"/>
                <a:cs typeface="Times New Roman"/>
              </a:rPr>
              <a:t>㎡</a:t>
            </a:r>
          </a:p>
          <a:p>
            <a:pPr algn="just">
              <a:spcAft>
                <a:spcPts val="0"/>
              </a:spcAft>
            </a:pPr>
            <a:r>
              <a:rPr lang="ja-JP" altLang="en-US" sz="1300" kern="100" dirty="0">
                <a:latin typeface="+mn-ea"/>
                <a:cs typeface="Times New Roman"/>
              </a:rPr>
              <a:t>　</a:t>
            </a:r>
            <a:r>
              <a:rPr lang="ja-JP" altLang="en-US" sz="1300" kern="100" dirty="0" smtClean="0">
                <a:latin typeface="+mn-ea"/>
                <a:cs typeface="Times New Roman"/>
              </a:rPr>
              <a:t>　の空スペースが</a:t>
            </a:r>
            <a:r>
              <a:rPr lang="ja-JP" altLang="en-US" sz="1300" kern="100" dirty="0">
                <a:latin typeface="+mn-ea"/>
                <a:cs typeface="Times New Roman"/>
              </a:rPr>
              <a:t>あり、ビル全体の稼働率</a:t>
            </a:r>
            <a:r>
              <a:rPr lang="ja-JP" altLang="en-US" sz="1300" kern="100" dirty="0" smtClean="0">
                <a:latin typeface="+mn-ea"/>
                <a:cs typeface="Times New Roman"/>
              </a:rPr>
              <a:t>は約６８％</a:t>
            </a:r>
            <a:r>
              <a:rPr lang="ja-JP" altLang="ja-JP" sz="1300" spc="-150" dirty="0" smtClean="0">
                <a:latin typeface="ＭＳ Ｐゴシック"/>
                <a:cs typeface="ＭＳ Ｐゴシック"/>
              </a:rPr>
              <a:t>（</a:t>
            </a:r>
            <a:r>
              <a:rPr lang="ja-JP" altLang="ja-JP" sz="1300" spc="-150" dirty="0">
                <a:latin typeface="ＭＳ Ｐゴシック"/>
                <a:cs typeface="ＭＳ Ｐゴシック"/>
              </a:rPr>
              <a:t>短期貸付を除くと約６４％</a:t>
            </a:r>
            <a:r>
              <a:rPr lang="ja-JP" altLang="ja-JP" sz="1300" spc="-150" dirty="0" smtClean="0">
                <a:latin typeface="ＭＳ Ｐゴシック"/>
                <a:cs typeface="ＭＳ Ｐゴシック"/>
              </a:rPr>
              <a:t>）</a:t>
            </a:r>
            <a:endParaRPr lang="en-US" altLang="ja-JP" sz="1300" spc="-150" dirty="0" smtClean="0">
              <a:latin typeface="ＭＳ Ｐゴシック"/>
              <a:cs typeface="ＭＳ Ｐゴシック"/>
            </a:endParaRPr>
          </a:p>
          <a:p>
            <a:pPr algn="just">
              <a:spcAft>
                <a:spcPts val="0"/>
              </a:spcAft>
            </a:pPr>
            <a:r>
              <a:rPr lang="ja-JP" altLang="en-US" sz="1300" dirty="0">
                <a:latin typeface="ＭＳ Ｐゴシック"/>
                <a:cs typeface="ＭＳ Ｐゴシック"/>
              </a:rPr>
              <a:t>　</a:t>
            </a:r>
            <a:r>
              <a:rPr lang="ja-JP" altLang="en-US" sz="1300" dirty="0" smtClean="0">
                <a:latin typeface="ＭＳ Ｐゴシック"/>
                <a:cs typeface="ＭＳ Ｐゴシック"/>
              </a:rPr>
              <a:t>　で</a:t>
            </a:r>
            <a:r>
              <a:rPr lang="ja-JP" altLang="en-US" sz="1300" dirty="0">
                <a:latin typeface="ＭＳ Ｐゴシック"/>
                <a:cs typeface="ＭＳ Ｐゴシック"/>
              </a:rPr>
              <a:t>ある</a:t>
            </a:r>
            <a:r>
              <a:rPr lang="ja-JP" altLang="en-US" sz="1300" dirty="0" smtClean="0">
                <a:latin typeface="ＭＳ Ｐゴシック"/>
                <a:cs typeface="ＭＳ Ｐゴシック"/>
              </a:rPr>
              <a:t>。</a:t>
            </a:r>
            <a:endParaRPr lang="en-US" altLang="ja-JP" sz="1300" dirty="0" smtClean="0">
              <a:latin typeface="ＭＳ Ｐゴシック"/>
              <a:cs typeface="ＭＳ Ｐゴシック"/>
            </a:endParaRPr>
          </a:p>
          <a:p>
            <a:pPr algn="just">
              <a:spcAft>
                <a:spcPts val="0"/>
              </a:spcAft>
            </a:pPr>
            <a:endParaRPr lang="en-US" altLang="ja-JP" sz="1300" dirty="0" smtClean="0">
              <a:latin typeface="ＭＳ Ｐゴシック"/>
              <a:cs typeface="ＭＳ Ｐゴシック"/>
            </a:endParaRPr>
          </a:p>
          <a:p>
            <a:r>
              <a:rPr lang="ja-JP" altLang="ja-JP" sz="1400" b="1" dirty="0"/>
              <a:t>■ </a:t>
            </a:r>
            <a:r>
              <a:rPr lang="ja-JP" altLang="en-US" sz="1400" b="1" dirty="0" smtClean="0"/>
              <a:t>課題</a:t>
            </a:r>
            <a:endParaRPr lang="ja-JP" altLang="ja-JP" sz="1300" dirty="0"/>
          </a:p>
          <a:p>
            <a:r>
              <a:rPr lang="ja-JP" altLang="en-US" sz="1300" dirty="0"/>
              <a:t> </a:t>
            </a:r>
            <a:r>
              <a:rPr lang="ja-JP" altLang="ja-JP" sz="1300" dirty="0" smtClean="0"/>
              <a:t>○</a:t>
            </a:r>
            <a:r>
              <a:rPr lang="ja-JP" altLang="en-US" sz="1300" dirty="0"/>
              <a:t> </a:t>
            </a:r>
            <a:r>
              <a:rPr lang="ja-JP" altLang="en-US" sz="1300" dirty="0" smtClean="0"/>
              <a:t>店舗</a:t>
            </a:r>
            <a:r>
              <a:rPr lang="ja-JP" altLang="en-US" sz="1300" dirty="0"/>
              <a:t>フロアは、</a:t>
            </a:r>
            <a:r>
              <a:rPr lang="ja-JP" altLang="en-US" sz="1300" dirty="0" smtClean="0"/>
              <a:t>平成２７年度</a:t>
            </a:r>
            <a:r>
              <a:rPr lang="ja-JP" altLang="en-US" sz="1300" dirty="0"/>
              <a:t>から新規テナントの募集を開始しているが</a:t>
            </a:r>
            <a:r>
              <a:rPr lang="ja-JP" altLang="en-US" sz="1300" dirty="0" smtClean="0"/>
              <a:t>、</a:t>
            </a:r>
            <a:endParaRPr lang="en-US" altLang="ja-JP" sz="1300" dirty="0" smtClean="0"/>
          </a:p>
          <a:p>
            <a:r>
              <a:rPr lang="ja-JP" altLang="en-US" sz="1300" dirty="0"/>
              <a:t>　</a:t>
            </a:r>
            <a:r>
              <a:rPr lang="ja-JP" altLang="en-US" sz="1300" dirty="0" smtClean="0"/>
              <a:t> 成約</a:t>
            </a:r>
            <a:r>
              <a:rPr lang="ja-JP" altLang="en-US" sz="1300" dirty="0"/>
              <a:t>に至っていない</a:t>
            </a:r>
            <a:r>
              <a:rPr lang="ja-JP" altLang="en-US" sz="1300" dirty="0" smtClean="0"/>
              <a:t>。</a:t>
            </a:r>
            <a:endParaRPr lang="en-US" altLang="ja-JP" sz="1300" dirty="0" smtClean="0"/>
          </a:p>
          <a:p>
            <a:endParaRPr lang="ja-JP" altLang="en-US" sz="400" dirty="0"/>
          </a:p>
          <a:p>
            <a:r>
              <a:rPr lang="ja-JP" altLang="en-US" sz="1300" dirty="0" smtClean="0"/>
              <a:t> ○ オフィスフロア</a:t>
            </a:r>
            <a:r>
              <a:rPr lang="ja-JP" altLang="en-US" sz="1300" dirty="0"/>
              <a:t>は、これまで長周期地震動対策を検討していたことなどから</a:t>
            </a:r>
            <a:r>
              <a:rPr lang="ja-JP" altLang="en-US" sz="1300" dirty="0" smtClean="0"/>
              <a:t>、</a:t>
            </a:r>
            <a:endParaRPr lang="en-US" altLang="ja-JP" sz="1300" dirty="0" smtClean="0"/>
          </a:p>
          <a:p>
            <a:r>
              <a:rPr lang="en-US" altLang="ja-JP" sz="1300" dirty="0"/>
              <a:t> </a:t>
            </a:r>
            <a:r>
              <a:rPr lang="en-US" altLang="ja-JP" sz="1300" dirty="0" smtClean="0"/>
              <a:t>   </a:t>
            </a:r>
            <a:r>
              <a:rPr lang="ja-JP" altLang="en-US" sz="1300" dirty="0" smtClean="0"/>
              <a:t>新規</a:t>
            </a:r>
            <a:r>
              <a:rPr lang="ja-JP" altLang="en-US" sz="1300" dirty="0"/>
              <a:t>テナントの</a:t>
            </a:r>
            <a:r>
              <a:rPr lang="ja-JP" altLang="en-US" sz="1300" dirty="0" smtClean="0"/>
              <a:t>募集を行って</a:t>
            </a:r>
            <a:r>
              <a:rPr lang="ja-JP" altLang="en-US" sz="1300" dirty="0"/>
              <a:t>いない</a:t>
            </a:r>
            <a:r>
              <a:rPr lang="ja-JP" altLang="en-US" sz="1300" dirty="0" smtClean="0"/>
              <a:t>。７</a:t>
            </a:r>
            <a:r>
              <a:rPr lang="ja-JP" altLang="en-US" sz="1300" dirty="0"/>
              <a:t>～１７階</a:t>
            </a:r>
            <a:r>
              <a:rPr lang="ja-JP" altLang="en-US" sz="1300" dirty="0" smtClean="0"/>
              <a:t>は</a:t>
            </a:r>
            <a:r>
              <a:rPr lang="ja-JP" altLang="en-US" sz="1300" dirty="0"/>
              <a:t>、</a:t>
            </a:r>
            <a:r>
              <a:rPr lang="ja-JP" altLang="en-US" sz="1300" dirty="0" smtClean="0"/>
              <a:t>府</a:t>
            </a:r>
            <a:r>
              <a:rPr lang="ja-JP" altLang="en-US" sz="1300" dirty="0"/>
              <a:t>がビル購入後</a:t>
            </a:r>
            <a:r>
              <a:rPr lang="ja-JP" altLang="en-US" sz="1300" dirty="0" smtClean="0"/>
              <a:t>に大阪市</a:t>
            </a:r>
            <a:endParaRPr lang="en-US" altLang="ja-JP" sz="1300" dirty="0" smtClean="0"/>
          </a:p>
          <a:p>
            <a:r>
              <a:rPr lang="en-US" altLang="ja-JP" sz="1300" dirty="0"/>
              <a:t> </a:t>
            </a:r>
            <a:r>
              <a:rPr lang="en-US" altLang="ja-JP" sz="1300" dirty="0" smtClean="0"/>
              <a:t>   </a:t>
            </a:r>
            <a:r>
              <a:rPr lang="ja-JP" altLang="en-US" sz="1300" dirty="0" smtClean="0"/>
              <a:t>が</a:t>
            </a:r>
            <a:r>
              <a:rPr lang="ja-JP" altLang="en-US" sz="1300" dirty="0"/>
              <a:t>退去したことで生まれたスペースであり</a:t>
            </a:r>
            <a:r>
              <a:rPr lang="ja-JP" altLang="en-US" sz="1300" dirty="0" smtClean="0"/>
              <a:t>、約１万５千㎡</a:t>
            </a:r>
            <a:r>
              <a:rPr lang="ja-JP" altLang="en-US" sz="1300" dirty="0"/>
              <a:t>の</a:t>
            </a:r>
            <a:r>
              <a:rPr lang="ja-JP" altLang="en-US" sz="1300" dirty="0" smtClean="0"/>
              <a:t>まとまったフロアが</a:t>
            </a:r>
            <a:endParaRPr lang="en-US" altLang="ja-JP" sz="1300" dirty="0" smtClean="0"/>
          </a:p>
          <a:p>
            <a:r>
              <a:rPr lang="en-US" altLang="ja-JP" sz="1300" dirty="0"/>
              <a:t> </a:t>
            </a:r>
            <a:r>
              <a:rPr lang="en-US" altLang="ja-JP" sz="1300" dirty="0" smtClean="0"/>
              <a:t>   </a:t>
            </a:r>
            <a:r>
              <a:rPr lang="ja-JP" altLang="en-US" sz="1300" dirty="0" smtClean="0"/>
              <a:t>空室になっている。</a:t>
            </a:r>
            <a:endParaRPr lang="en-US" altLang="ja-JP" sz="1300" dirty="0" smtClean="0"/>
          </a:p>
          <a:p>
            <a:endParaRPr lang="ja-JP" altLang="en-US" sz="400" dirty="0"/>
          </a:p>
          <a:p>
            <a:r>
              <a:rPr lang="ja-JP" altLang="en-US" sz="1300" dirty="0" smtClean="0"/>
              <a:t> ○ 賃料収入が減少してきている</a:t>
            </a:r>
            <a:r>
              <a:rPr lang="ja-JP" altLang="en-US" sz="1300" dirty="0"/>
              <a:t>ことから</a:t>
            </a:r>
            <a:r>
              <a:rPr lang="ja-JP" altLang="en-US" sz="1300" dirty="0" smtClean="0"/>
              <a:t>、</a:t>
            </a:r>
            <a:r>
              <a:rPr lang="ja-JP" altLang="en-US" sz="1300" dirty="0"/>
              <a:t>咲洲庁舎の管理にかかる府の</a:t>
            </a:r>
            <a:r>
              <a:rPr lang="ja-JP" altLang="en-US" sz="1300" dirty="0" smtClean="0"/>
              <a:t>負担</a:t>
            </a:r>
            <a:endParaRPr lang="en-US" altLang="ja-JP" sz="1300" dirty="0" smtClean="0"/>
          </a:p>
          <a:p>
            <a:r>
              <a:rPr lang="ja-JP" altLang="en-US" sz="1300" dirty="0"/>
              <a:t>　 </a:t>
            </a:r>
            <a:r>
              <a:rPr lang="ja-JP" altLang="en-US" sz="1300" dirty="0" smtClean="0"/>
              <a:t>額</a:t>
            </a:r>
            <a:r>
              <a:rPr lang="ja-JP" altLang="en-US" sz="1300" dirty="0"/>
              <a:t>は増加傾向にある。</a:t>
            </a:r>
          </a:p>
          <a:p>
            <a:pPr marL="279400" indent="-279400">
              <a:spcAft>
                <a:spcPts val="0"/>
              </a:spcAft>
            </a:pPr>
            <a:endParaRPr lang="ja-JP" altLang="ja-JP" sz="1400" dirty="0">
              <a:latin typeface="ＭＳ Ｐゴシック"/>
              <a:cs typeface="ＭＳ Ｐゴシック"/>
            </a:endParaRPr>
          </a:p>
          <a:p>
            <a:endParaRPr lang="en-US" altLang="ja-JP" dirty="0" smtClean="0">
              <a:solidFill>
                <a:prstClr val="black"/>
              </a:solidFill>
              <a:latin typeface="ＭＳ ゴシック" panose="020B0609070205080204" pitchFamily="49" charset="-128"/>
              <a:ea typeface="ＭＳ ゴシック" panose="020B0609070205080204" pitchFamily="49" charset="-128"/>
            </a:endParaRPr>
          </a:p>
          <a:p>
            <a:r>
              <a:rPr lang="ja-JP" altLang="en-US" dirty="0" smtClean="0">
                <a:solidFill>
                  <a:prstClr val="black"/>
                </a:solidFill>
                <a:latin typeface="ＭＳ ゴシック" panose="020B0609070205080204" pitchFamily="49" charset="-128"/>
                <a:ea typeface="ＭＳ ゴシック" panose="020B0609070205080204" pitchFamily="49" charset="-128"/>
              </a:rPr>
              <a:t>　</a:t>
            </a:r>
            <a:endParaRPr lang="ja-JP" altLang="en-US" b="1" u="sng" dirty="0">
              <a:solidFill>
                <a:prstClr val="black"/>
              </a:solidFill>
              <a:latin typeface="ＭＳ ゴシック" panose="020B0609070205080204" pitchFamily="49" charset="-128"/>
              <a:ea typeface="ＭＳ ゴシック" panose="020B0609070205080204" pitchFamily="49" charset="-128"/>
            </a:endParaRPr>
          </a:p>
        </p:txBody>
      </p:sp>
      <p:grpSp>
        <p:nvGrpSpPr>
          <p:cNvPr id="3" name="グループ化 2"/>
          <p:cNvGrpSpPr/>
          <p:nvPr/>
        </p:nvGrpSpPr>
        <p:grpSpPr>
          <a:xfrm>
            <a:off x="3277447" y="4965463"/>
            <a:ext cx="2530813" cy="1609898"/>
            <a:chOff x="5965760" y="4613785"/>
            <a:chExt cx="2397687" cy="1658253"/>
          </a:xfrm>
        </p:grpSpPr>
        <p:sp>
          <p:nvSpPr>
            <p:cNvPr id="22" name="正方形/長方形 21"/>
            <p:cNvSpPr/>
            <p:nvPr/>
          </p:nvSpPr>
          <p:spPr>
            <a:xfrm>
              <a:off x="5965760" y="4613785"/>
              <a:ext cx="2397687" cy="1658253"/>
            </a:xfrm>
            <a:prstGeom prst="rect">
              <a:avLst/>
            </a:prstGeom>
            <a:noFill/>
            <a:ln w="25400" cap="flat" cmpd="dbl" algn="ctr">
              <a:solidFill>
                <a:sysClr val="windowText" lastClr="000000"/>
              </a:solidFill>
              <a:prstDash val="solid"/>
              <a:bevel/>
            </a:ln>
            <a:effectLst/>
          </p:spPr>
          <p:txBody>
            <a:bodyPr lIns="36000" r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Calibri"/>
                  <a:ea typeface="ＭＳ Ｐゴシック"/>
                  <a:cs typeface="+mn-cs"/>
                </a:rPr>
                <a:t>　　　　　　　　　　　</a:t>
              </a:r>
              <a:r>
                <a:rPr kumimoji="1" lang="ja-JP" altLang="en-US" sz="700" b="0" i="0" u="none" strike="noStrike" kern="0" cap="none" spc="0" normalizeH="0" baseline="0" noProof="0" dirty="0" smtClean="0">
                  <a:ln>
                    <a:noFill/>
                  </a:ln>
                  <a:solidFill>
                    <a:sysClr val="windowText" lastClr="000000"/>
                  </a:solidFill>
                  <a:effectLst/>
                  <a:uLnTx/>
                  <a:uFillTx/>
                  <a:latin typeface="ＭＳ Ｐゴシック"/>
                  <a:ea typeface="ＭＳ Ｐゴシック"/>
                </a:rPr>
                <a:t>≪</a:t>
              </a:r>
              <a:r>
                <a:rPr lang="ja-JP" altLang="en-US" sz="700" kern="0" dirty="0" smtClean="0">
                  <a:solidFill>
                    <a:sysClr val="windowText" lastClr="000000"/>
                  </a:solidFill>
                  <a:latin typeface="ＭＳ Ｐゴシック"/>
                  <a:ea typeface="ＭＳ Ｐゴシック"/>
                </a:rPr>
                <a:t>Ｈ２８</a:t>
              </a:r>
              <a:r>
                <a:rPr lang="ja-JP" altLang="en-US" sz="700" kern="0" dirty="0">
                  <a:solidFill>
                    <a:sysClr val="windowText" lastClr="000000"/>
                  </a:solidFill>
                  <a:latin typeface="ＭＳ Ｐゴシック"/>
                  <a:ea typeface="ＭＳ Ｐゴシック"/>
                </a:rPr>
                <a:t>．</a:t>
              </a:r>
              <a:r>
                <a:rPr kumimoji="1" lang="ja-JP" altLang="en-US" sz="700" b="0" i="0" u="none" strike="noStrike" kern="0" cap="none" spc="0" normalizeH="0" baseline="0" noProof="0" dirty="0" smtClean="0">
                  <a:ln>
                    <a:noFill/>
                  </a:ln>
                  <a:solidFill>
                    <a:sysClr val="windowText" lastClr="000000"/>
                  </a:solidFill>
                  <a:effectLst/>
                  <a:uLnTx/>
                  <a:uFillTx/>
                  <a:latin typeface="ＭＳ Ｐゴシック"/>
                  <a:ea typeface="ＭＳ Ｐゴシック"/>
                </a:rPr>
                <a:t>８月現在</a:t>
              </a:r>
              <a:r>
                <a:rPr kumimoji="1" lang="ja-JP" altLang="en-US" sz="700" b="0" i="0" u="none" strike="noStrike" kern="0" cap="none" spc="0" normalizeH="0" baseline="0" noProof="0" dirty="0">
                  <a:ln>
                    <a:noFill/>
                  </a:ln>
                  <a:solidFill>
                    <a:sysClr val="windowText" lastClr="000000"/>
                  </a:solidFill>
                  <a:effectLst/>
                  <a:uLnTx/>
                  <a:uFillTx/>
                  <a:latin typeface="ＭＳ Ｐゴシック"/>
                  <a:ea typeface="ＭＳ Ｐゴシック"/>
                </a:rPr>
                <a:t>≫</a:t>
              </a:r>
              <a:endParaRPr kumimoji="1" lang="en-US" altLang="ja-JP" sz="700" b="0" i="0" u="none" strike="noStrike" kern="0" cap="none" spc="0" normalizeH="0" baseline="0" noProof="0" dirty="0">
                <a:ln>
                  <a:noFill/>
                </a:ln>
                <a:solidFill>
                  <a:sysClr val="windowText" lastClr="000000"/>
                </a:solidFill>
                <a:effectLst/>
                <a:uLnTx/>
                <a:uFillTx/>
                <a:latin typeface="ＭＳ Ｐゴシック"/>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700" b="1" i="0" u="none" strike="noStrike" kern="0" cap="none" spc="0" normalizeH="0" baseline="0" noProof="0" dirty="0" smtClean="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府執務室関連</a:t>
              </a:r>
              <a:r>
                <a:rPr lang="ja-JP" altLang="en-US" sz="700" b="1" kern="0" dirty="0">
                  <a:solidFill>
                    <a:sysClr val="windowText" lastClr="000000"/>
                  </a:solidFill>
                  <a:latin typeface="Calibri"/>
                  <a:ea typeface="ＭＳ Ｐゴシック"/>
                </a:rPr>
                <a:t> </a:t>
              </a:r>
              <a:r>
                <a:rPr lang="ja-JP" altLang="en-US" sz="700" b="1" kern="0" dirty="0" smtClean="0">
                  <a:solidFill>
                    <a:sysClr val="windowText" lastClr="000000"/>
                  </a:solidFill>
                  <a:latin typeface="Calibri"/>
                  <a:ea typeface="ＭＳ Ｐゴシック"/>
                </a:rPr>
                <a:t>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a:t>
              </a:r>
              <a:r>
                <a:rPr kumimoji="1" lang="ja-JP" altLang="en-US" sz="700" b="0" i="0" u="none" strike="noStrike" kern="0" cap="none" spc="0" normalizeH="0" baseline="0" noProof="0" dirty="0">
                  <a:ln>
                    <a:noFill/>
                  </a:ln>
                  <a:solidFill>
                    <a:sysClr val="windowText" lastClr="000000"/>
                  </a:solidFill>
                  <a:effectLst/>
                  <a:uLnTx/>
                  <a:uFillTx/>
                  <a:latin typeface="Calibri"/>
                  <a:ea typeface="ＭＳ Ｐゴシック"/>
                </a:rPr>
                <a:t>・・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　　  </a:t>
              </a:r>
              <a:r>
                <a:rPr kumimoji="1" lang="ja-JP" altLang="en-US" sz="700" b="0" i="0" u="none" strike="noStrike" kern="0" cap="none" spc="0" normalizeH="0" noProof="0" dirty="0" smtClean="0">
                  <a:ln>
                    <a:noFill/>
                  </a:ln>
                  <a:solidFill>
                    <a:sysClr val="windowText" lastClr="000000"/>
                  </a:solidFill>
                  <a:effectLst/>
                  <a:uLnTx/>
                  <a:uFillTx/>
                  <a:latin typeface="Calibri"/>
                  <a:ea typeface="ＭＳ Ｐゴシック"/>
                </a:rPr>
                <a:t> </a:t>
              </a:r>
              <a:r>
                <a:rPr lang="ja-JP" altLang="en-US" sz="700" kern="0" dirty="0" smtClean="0">
                  <a:solidFill>
                    <a:sysClr val="windowText" lastClr="000000"/>
                  </a:solidFill>
                  <a:latin typeface="Calibri"/>
                  <a:ea typeface="ＭＳ Ｐゴシック"/>
                </a:rPr>
                <a:t>４４，３</a:t>
              </a:r>
              <a:r>
                <a:rPr lang="ja-JP" altLang="en-US" sz="700" kern="0" dirty="0">
                  <a:solidFill>
                    <a:sysClr val="windowText" lastClr="000000"/>
                  </a:solidFill>
                  <a:latin typeface="Calibri"/>
                  <a:ea typeface="ＭＳ Ｐゴシック"/>
                </a:rPr>
                <a:t>７０</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 </a:t>
              </a:r>
              <a:r>
                <a:rPr kumimoji="1" lang="ja-JP" altLang="en-US" sz="700" b="0" i="0" u="none" strike="noStrike" kern="0" cap="none" spc="0" normalizeH="0" baseline="0" noProof="0" dirty="0">
                  <a:ln>
                    <a:noFill/>
                  </a:ln>
                  <a:solidFill>
                    <a:sysClr val="windowText" lastClr="000000"/>
                  </a:solidFill>
                  <a:effectLst/>
                  <a:uLnTx/>
                  <a:uFillTx/>
                  <a:latin typeface="Calibri"/>
                  <a:ea typeface="ＭＳ Ｐゴシック"/>
                </a:rPr>
                <a:t>㎡　</a:t>
              </a:r>
              <a:endParaRPr kumimoji="1" lang="en-US" altLang="ja-JP" sz="700" b="0" i="0" u="none" strike="noStrike" kern="0" cap="none" spc="0" normalizeH="0" baseline="0" noProof="0" dirty="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700" b="1" i="0" u="none" strike="noStrike" kern="0" cap="none" spc="0" normalizeH="0" baseline="0" noProof="0" dirty="0" smtClean="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民間</a:t>
              </a:r>
              <a:r>
                <a:rPr kumimoji="1" lang="ja-JP" altLang="en-US" sz="700" b="1" i="0" u="none" strike="noStrike" kern="0" cap="none" spc="0" normalizeH="0" baseline="0" noProof="0" dirty="0">
                  <a:ln>
                    <a:noFill/>
                  </a:ln>
                  <a:solidFill>
                    <a:sysClr val="windowText" lastClr="000000"/>
                  </a:solidFill>
                  <a:effectLst/>
                  <a:uLnTx/>
                  <a:uFillTx/>
                  <a:latin typeface="Calibri"/>
                  <a:ea typeface="ＭＳ Ｐゴシック"/>
                </a:rPr>
                <a:t>テナント</a:t>
              </a:r>
              <a:r>
                <a:rPr kumimoji="1"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等</a:t>
              </a:r>
              <a:r>
                <a:rPr lang="ja-JP" altLang="en-US" sz="700" b="1" kern="0" dirty="0">
                  <a:solidFill>
                    <a:sysClr val="windowText" lastClr="000000"/>
                  </a:solidFill>
                  <a:latin typeface="Calibri"/>
                  <a:ea typeface="ＭＳ Ｐゴシック"/>
                </a:rPr>
                <a:t> </a:t>
              </a:r>
              <a:r>
                <a:rPr lang="ja-JP" altLang="en-US" sz="700" b="1" kern="0" dirty="0" smtClean="0">
                  <a:solidFill>
                    <a:sysClr val="windowText" lastClr="000000"/>
                  </a:solidFill>
                  <a:latin typeface="Calibri"/>
                  <a:ea typeface="ＭＳ Ｐゴシック"/>
                </a:rPr>
                <a:t>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a:t>
              </a:r>
              <a:r>
                <a:rPr kumimoji="1" lang="ja-JP" altLang="en-US" sz="700" b="0" i="0" u="none" strike="noStrike" kern="0" cap="none" spc="0" normalizeH="0" baseline="0" noProof="0" dirty="0">
                  <a:ln>
                    <a:noFill/>
                  </a:ln>
                  <a:solidFill>
                    <a:sysClr val="windowText" lastClr="000000"/>
                  </a:solidFill>
                  <a:effectLst/>
                  <a:uLnTx/>
                  <a:uFillTx/>
                  <a:latin typeface="Calibri"/>
                  <a:ea typeface="ＭＳ Ｐゴシック"/>
                </a:rPr>
                <a:t>・・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   　　</a:t>
              </a:r>
              <a:r>
                <a:rPr kumimoji="1" lang="ja-JP" altLang="en-US" sz="700" b="0" i="0" u="none" strike="noStrike" kern="0" cap="none" spc="0" normalizeH="0" noProof="0" dirty="0" smtClean="0">
                  <a:ln>
                    <a:noFill/>
                  </a:ln>
                  <a:solidFill>
                    <a:sysClr val="windowText" lastClr="000000"/>
                  </a:solidFill>
                  <a:effectLst/>
                  <a:uLnTx/>
                  <a:uFillTx/>
                  <a:latin typeface="Calibri"/>
                  <a:ea typeface="ＭＳ Ｐゴシック"/>
                </a:rPr>
                <a:t>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１３，７８０㎡　＊</a:t>
              </a:r>
              <a:endParaRPr kumimoji="1" lang="en-US" altLang="ja-JP" sz="700" b="0" i="0" u="none" strike="noStrike" kern="0" cap="none" spc="0" normalizeH="0" baseline="0" noProof="0" dirty="0">
                <a:ln>
                  <a:noFill/>
                </a:ln>
                <a:solidFill>
                  <a:sysClr val="windowText" lastClr="000000"/>
                </a:solidFill>
                <a:effectLst/>
                <a:uLnTx/>
                <a:uFillTx/>
                <a:latin typeface="Calibri"/>
                <a:ea typeface="ＭＳ Ｐゴシック"/>
              </a:endParaRPr>
            </a:p>
            <a:p>
              <a:pPr>
                <a:defRPr/>
              </a:pPr>
              <a:r>
                <a:rPr lang="ja-JP" altLang="en-US" sz="600" b="1" kern="0" dirty="0" smtClean="0">
                  <a:solidFill>
                    <a:sysClr val="windowText" lastClr="000000"/>
                  </a:solidFill>
                </a:rPr>
                <a:t> （</a:t>
              </a:r>
              <a:r>
                <a:rPr lang="ja-JP" altLang="en-US" sz="600" b="1" kern="0" dirty="0">
                  <a:solidFill>
                    <a:sysClr val="windowText" lastClr="000000"/>
                  </a:solidFill>
                </a:rPr>
                <a:t>＊</a:t>
              </a:r>
              <a:r>
                <a:rPr lang="ja-JP" altLang="en-US" sz="600" b="1" kern="0" dirty="0" smtClean="0">
                  <a:solidFill>
                    <a:sysClr val="windowText" lastClr="000000"/>
                  </a:solidFill>
                </a:rPr>
                <a:t>地熱会社、テナント用駐車場等５</a:t>
              </a:r>
              <a:r>
                <a:rPr lang="ja-JP" altLang="ja-JP" sz="600" b="1" kern="0" dirty="0" smtClean="0">
                  <a:solidFill>
                    <a:sysClr val="windowText" lastClr="000000"/>
                  </a:solidFill>
                </a:rPr>
                <a:t>，</a:t>
              </a:r>
              <a:r>
                <a:rPr lang="ja-JP" altLang="en-US" sz="600" b="1" kern="0" dirty="0">
                  <a:solidFill>
                    <a:sysClr val="windowText" lastClr="000000"/>
                  </a:solidFill>
                </a:rPr>
                <a:t>７００</a:t>
              </a:r>
              <a:r>
                <a:rPr lang="ja-JP" altLang="ja-JP" sz="600" b="1" kern="0" dirty="0" smtClean="0">
                  <a:solidFill>
                    <a:sysClr val="windowText" lastClr="000000"/>
                  </a:solidFill>
                </a:rPr>
                <a:t> ㎡</a:t>
              </a:r>
              <a:r>
                <a:rPr lang="ja-JP" altLang="en-US" sz="600" b="1" kern="0" dirty="0" smtClean="0">
                  <a:solidFill>
                    <a:sysClr val="windowText" lastClr="000000"/>
                  </a:solidFill>
                </a:rPr>
                <a:t>、短期貸付３，５８９㎡含む</a:t>
              </a:r>
              <a:r>
                <a:rPr lang="ja-JP" altLang="en-US" sz="600" b="1" kern="0" dirty="0">
                  <a:solidFill>
                    <a:sysClr val="windowText" lastClr="000000"/>
                  </a:solidFill>
                </a:rPr>
                <a:t>）</a:t>
              </a:r>
              <a:endParaRPr kumimoji="0" lang="ja-JP" altLang="ja-JP" sz="600" b="1" kern="0" dirty="0">
                <a:solidFill>
                  <a:sysClr val="windowText" lastClr="000000"/>
                </a:solidFill>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700" b="1" i="0" u="none" strike="noStrike" kern="0" cap="none" spc="0" normalizeH="0" baseline="0" noProof="0" dirty="0" smtClean="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空きスペース</a:t>
              </a:r>
              <a:r>
                <a:rPr lang="ja-JP" altLang="en-US" sz="700" kern="0" noProof="0" dirty="0">
                  <a:solidFill>
                    <a:sysClr val="windowText" lastClr="000000"/>
                  </a:solidFill>
                  <a:latin typeface="Calibri"/>
                  <a:ea typeface="ＭＳ Ｐゴシック"/>
                </a:rPr>
                <a:t> </a:t>
              </a:r>
              <a:r>
                <a:rPr lang="ja-JP" altLang="en-US" sz="700" kern="0" noProof="0" dirty="0" smtClean="0">
                  <a:solidFill>
                    <a:sysClr val="windowText" lastClr="000000"/>
                  </a:solidFill>
                  <a:latin typeface="Calibri"/>
                  <a:ea typeface="ＭＳ Ｐゴシック"/>
                </a:rPr>
                <a:t>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a:t>
              </a:r>
              <a:r>
                <a:rPr kumimoji="1" lang="ja-JP" altLang="en-US" sz="700" b="0" i="0" u="none" strike="noStrike" kern="0" cap="none" spc="0" normalizeH="0" baseline="0" noProof="0" dirty="0">
                  <a:ln>
                    <a:noFill/>
                  </a:ln>
                  <a:solidFill>
                    <a:sysClr val="windowText" lastClr="000000"/>
                  </a:solidFill>
                  <a:effectLst/>
                  <a:uLnTx/>
                  <a:uFillTx/>
                  <a:latin typeface="Calibri"/>
                  <a:ea typeface="ＭＳ Ｐゴシック"/>
                </a:rPr>
                <a:t>・・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        ２７，３９０ ㎡</a:t>
              </a:r>
              <a:endParaRPr kumimoji="1" lang="en-US" altLang="ja-JP" sz="700" b="0" i="0" u="none" strike="noStrike" kern="0" cap="none" spc="0" normalizeH="0" baseline="0" noProof="0" dirty="0" smtClean="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700" b="1" i="0" u="none" strike="noStrike" kern="0" cap="none" spc="0" normalizeH="0" baseline="0" noProof="0" dirty="0" smtClean="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ja-JP" sz="700" b="1" i="0" u="none" strike="noStrike" kern="0" cap="none" spc="0" normalizeH="0" baseline="0" noProof="0" dirty="0" smtClean="0">
                  <a:ln>
                    <a:noFill/>
                  </a:ln>
                  <a:solidFill>
                    <a:sysClr val="windowText" lastClr="000000"/>
                  </a:solidFill>
                  <a:effectLst/>
                  <a:uLnTx/>
                  <a:uFillTx/>
                  <a:latin typeface="Calibri"/>
                  <a:ea typeface="ＭＳ Ｐゴシック"/>
                </a:rPr>
                <a:t>延床</a:t>
              </a:r>
              <a:r>
                <a:rPr kumimoji="1"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面積</a:t>
              </a:r>
              <a:r>
                <a:rPr kumimoji="0"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 </a:t>
              </a:r>
              <a:r>
                <a:rPr kumimoji="0" lang="ja-JP" altLang="en-US" sz="700" b="1" kern="0" noProof="0" dirty="0">
                  <a:solidFill>
                    <a:sysClr val="windowText" lastClr="000000"/>
                  </a:solidFill>
                  <a:latin typeface="Calibri"/>
                  <a:ea typeface="ＭＳ Ｐゴシック"/>
                </a:rPr>
                <a:t> </a:t>
              </a:r>
              <a:r>
                <a:rPr kumimoji="0" lang="ja-JP" altLang="en-US" sz="700" b="1" kern="0" noProof="0" dirty="0" smtClean="0">
                  <a:solidFill>
                    <a:sysClr val="windowText" lastClr="000000"/>
                  </a:solidFill>
                  <a:latin typeface="Calibri"/>
                  <a:ea typeface="ＭＳ Ｐゴシック"/>
                </a:rPr>
                <a:t>                   </a:t>
              </a:r>
              <a:r>
                <a:rPr kumimoji="1" lang="ja-JP" altLang="ja-JP" sz="700" b="0" i="0" u="none" strike="noStrike" kern="0" cap="none" spc="0" normalizeH="0" baseline="0" noProof="0" dirty="0" smtClean="0">
                  <a:ln>
                    <a:noFill/>
                  </a:ln>
                  <a:solidFill>
                    <a:sysClr val="windowText" lastClr="000000"/>
                  </a:solidFill>
                  <a:effectLst/>
                  <a:uLnTx/>
                  <a:uFillTx/>
                  <a:latin typeface="Calibri"/>
                  <a:ea typeface="ＭＳ Ｐゴシック"/>
                </a:rPr>
                <a:t>・</a:t>
              </a:r>
              <a:r>
                <a:rPr kumimoji="1" lang="ja-JP" altLang="ja-JP" sz="700" b="0" i="0" u="none" strike="noStrike" kern="0" cap="none" spc="0" normalizeH="0" baseline="0" noProof="0" dirty="0">
                  <a:ln>
                    <a:noFill/>
                  </a:ln>
                  <a:solidFill>
                    <a:sysClr val="windowText" lastClr="000000"/>
                  </a:solidFill>
                  <a:effectLst/>
                  <a:uLnTx/>
                  <a:uFillTx/>
                  <a:latin typeface="Calibri"/>
                  <a:ea typeface="ＭＳ Ｐゴシック"/>
                </a:rPr>
                <a:t>・</a:t>
              </a:r>
              <a:r>
                <a:rPr kumimoji="1" lang="ja-JP" altLang="ja-JP" sz="700" b="0" i="0" u="none" strike="noStrike" kern="0" cap="none" spc="0" normalizeH="0" baseline="0" noProof="0" dirty="0" smtClean="0">
                  <a:ln>
                    <a:noFill/>
                  </a:ln>
                  <a:solidFill>
                    <a:sysClr val="windowText" lastClr="000000"/>
                  </a:solidFill>
                  <a:effectLst/>
                  <a:uLnTx/>
                  <a:uFillTx/>
                  <a:latin typeface="Calibri"/>
                  <a:ea typeface="ＭＳ Ｐゴシック"/>
                </a:rPr>
                <a:t>・</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　　　　　　        １４９</a:t>
              </a:r>
              <a:r>
                <a:rPr kumimoji="1" lang="ja-JP" altLang="ja-JP" sz="700" b="0" i="0" u="none" strike="noStrike" kern="0" cap="none" spc="0" normalizeH="0" baseline="0" noProof="0" dirty="0" smtClean="0">
                  <a:ln>
                    <a:noFill/>
                  </a:ln>
                  <a:solidFill>
                    <a:sysClr val="windowText" lastClr="000000"/>
                  </a:solidFill>
                  <a:effectLst/>
                  <a:uLnTx/>
                  <a:uFillTx/>
                  <a:latin typeface="Calibri"/>
                  <a:ea typeface="ＭＳ Ｐゴシック"/>
                </a:rPr>
                <a:t>，</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３０</a:t>
              </a:r>
              <a:r>
                <a:rPr kumimoji="1" lang="ja-JP" altLang="ja-JP" sz="700" b="0" i="0" u="none" strike="noStrike" kern="0" cap="none" spc="0" normalizeH="0" baseline="0" noProof="0" dirty="0" smtClean="0">
                  <a:ln>
                    <a:noFill/>
                  </a:ln>
                  <a:solidFill>
                    <a:sysClr val="windowText" lastClr="000000"/>
                  </a:solidFill>
                  <a:effectLst/>
                  <a:uLnTx/>
                  <a:uFillTx/>
                  <a:latin typeface="Calibri"/>
                  <a:ea typeface="ＭＳ Ｐゴシック"/>
                </a:rPr>
                <a:t>０ ㎡</a:t>
              </a:r>
              <a:r>
                <a:rPr kumimoji="1" lang="ja-JP" altLang="en-US" sz="700" b="0" i="0" u="none" strike="noStrike" kern="0" cap="none" spc="0" normalizeH="0" baseline="0" noProof="0" dirty="0" smtClean="0">
                  <a:ln>
                    <a:noFill/>
                  </a:ln>
                  <a:solidFill>
                    <a:sysClr val="windowText" lastClr="000000"/>
                  </a:solidFill>
                  <a:effectLst/>
                  <a:uLnTx/>
                  <a:uFillTx/>
                  <a:latin typeface="Calibri"/>
                  <a:ea typeface="ＭＳ Ｐゴシック"/>
                </a:rPr>
                <a:t>　</a:t>
              </a:r>
              <a:r>
                <a:rPr lang="en-US" altLang="ja-JP" sz="700" kern="0" noProof="0" dirty="0" smtClean="0">
                  <a:solidFill>
                    <a:sysClr val="windowText" lastClr="000000"/>
                  </a:solidFill>
                  <a:latin typeface="Calibri"/>
                  <a:ea typeface="ＭＳ Ｐゴシック"/>
                </a:rPr>
                <a:t>※</a:t>
              </a:r>
              <a:endParaRPr kumimoji="1" lang="en-US" altLang="ja-JP" sz="700" b="0" i="0" u="none" strike="noStrike" kern="0" cap="none" spc="0" normalizeH="0" baseline="0" noProof="0" dirty="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　　　　　　　　　</a:t>
              </a:r>
              <a:r>
                <a:rPr kumimoji="1" lang="ja-JP" altLang="en-US" sz="700" b="1" i="0" u="none" strike="noStrike" kern="0" cap="none" spc="0" normalizeH="0" baseline="0" noProof="0" dirty="0">
                  <a:ln>
                    <a:noFill/>
                  </a:ln>
                  <a:solidFill>
                    <a:sysClr val="windowText" lastClr="000000"/>
                  </a:solidFill>
                  <a:effectLst/>
                  <a:uLnTx/>
                  <a:uFillTx/>
                  <a:latin typeface="Calibri"/>
                  <a:ea typeface="ＭＳ Ｐゴシック"/>
                </a:rPr>
                <a:t>　</a:t>
              </a:r>
              <a:r>
                <a:rPr kumimoji="1" lang="ja-JP" altLang="en-US" sz="700" b="1" i="0" u="none" strike="noStrike" kern="0" cap="none" spc="0" normalizeH="0" baseline="0" noProof="0" dirty="0" smtClean="0">
                  <a:ln>
                    <a:noFill/>
                  </a:ln>
                  <a:solidFill>
                    <a:sysClr val="windowText" lastClr="000000"/>
                  </a:solidFill>
                  <a:effectLst/>
                  <a:uLnTx/>
                  <a:uFillTx/>
                  <a:latin typeface="Calibri"/>
                  <a:ea typeface="ＭＳ Ｐゴシック"/>
                </a:rPr>
                <a:t>　</a:t>
              </a:r>
              <a:r>
                <a:rPr kumimoji="1" lang="ja-JP" altLang="en-US" sz="600" b="1" i="0" u="none" strike="noStrike" kern="0" cap="none" spc="0" normalizeH="0" baseline="0" noProof="0" dirty="0" smtClean="0">
                  <a:ln>
                    <a:noFill/>
                  </a:ln>
                  <a:solidFill>
                    <a:sysClr val="windowText" lastClr="000000"/>
                  </a:solidFill>
                  <a:effectLst/>
                  <a:uLnTx/>
                  <a:uFillTx/>
                  <a:latin typeface="Calibri"/>
                  <a:ea typeface="ＭＳ Ｐゴシック"/>
                </a:rPr>
                <a:t>（</a:t>
              </a:r>
              <a:r>
                <a:rPr lang="en-US" altLang="ja-JP" sz="600" b="1" kern="0" dirty="0">
                  <a:solidFill>
                    <a:sysClr val="windowText" lastClr="000000"/>
                  </a:solidFill>
                  <a:latin typeface="Calibri"/>
                  <a:ea typeface="ＭＳ Ｐゴシック"/>
                </a:rPr>
                <a:t>※</a:t>
              </a:r>
              <a:r>
                <a:rPr kumimoji="1" lang="ja-JP" altLang="ja-JP" sz="600" b="1" i="0" u="none" strike="noStrike" kern="0" cap="none" spc="0" normalizeH="0" baseline="0" noProof="0" dirty="0" smtClean="0">
                  <a:ln>
                    <a:noFill/>
                  </a:ln>
                  <a:solidFill>
                    <a:sysClr val="windowText" lastClr="000000"/>
                  </a:solidFill>
                  <a:effectLst/>
                  <a:uLnTx/>
                  <a:uFillTx/>
                  <a:latin typeface="Calibri"/>
                  <a:ea typeface="ＭＳ Ｐゴシック"/>
                </a:rPr>
                <a:t>共用部</a:t>
              </a:r>
              <a:r>
                <a:rPr kumimoji="1" lang="ja-JP" altLang="ja-JP" sz="600" b="1" i="0" u="none" strike="noStrike" kern="0" cap="none" spc="0" normalizeH="0" baseline="0" noProof="0" dirty="0">
                  <a:ln>
                    <a:noFill/>
                  </a:ln>
                  <a:solidFill>
                    <a:sysClr val="windowText" lastClr="000000"/>
                  </a:solidFill>
                  <a:effectLst/>
                  <a:uLnTx/>
                  <a:uFillTx/>
                  <a:latin typeface="Calibri"/>
                  <a:ea typeface="ＭＳ Ｐゴシック"/>
                </a:rPr>
                <a:t>（廊下</a:t>
              </a:r>
              <a:r>
                <a:rPr kumimoji="1" lang="en-US" altLang="ja-JP" sz="600" b="1" i="0" u="none" strike="noStrike" kern="0" cap="none" spc="0" normalizeH="0" baseline="0" noProof="0" dirty="0">
                  <a:ln>
                    <a:noFill/>
                  </a:ln>
                  <a:solidFill>
                    <a:sysClr val="windowText" lastClr="000000"/>
                  </a:solidFill>
                  <a:effectLst/>
                  <a:uLnTx/>
                  <a:uFillTx/>
                  <a:latin typeface="Calibri"/>
                  <a:ea typeface="ＭＳ Ｐゴシック"/>
                </a:rPr>
                <a:t>､</a:t>
              </a:r>
              <a:r>
                <a:rPr kumimoji="1" lang="ja-JP" altLang="ja-JP" sz="600" b="1" i="0" u="none" strike="noStrike" kern="0" cap="none" spc="0" normalizeH="0" baseline="0" noProof="0" dirty="0">
                  <a:ln>
                    <a:noFill/>
                  </a:ln>
                  <a:solidFill>
                    <a:sysClr val="windowText" lastClr="000000"/>
                  </a:solidFill>
                  <a:effectLst/>
                  <a:uLnTx/>
                  <a:uFillTx/>
                  <a:latin typeface="Calibri"/>
                  <a:ea typeface="ＭＳ Ｐゴシック"/>
                </a:rPr>
                <a:t>階段等）６</a:t>
              </a:r>
              <a:r>
                <a:rPr kumimoji="1" lang="ja-JP" altLang="en-US" sz="600" b="1" i="0" u="none" strike="noStrike" kern="0" cap="none" spc="0" normalizeH="0" baseline="0" noProof="0" dirty="0">
                  <a:ln>
                    <a:noFill/>
                  </a:ln>
                  <a:solidFill>
                    <a:sysClr val="windowText" lastClr="000000"/>
                  </a:solidFill>
                  <a:effectLst/>
                  <a:uLnTx/>
                  <a:uFillTx/>
                  <a:latin typeface="Calibri"/>
                  <a:ea typeface="ＭＳ Ｐゴシック"/>
                </a:rPr>
                <a:t>３</a:t>
              </a:r>
              <a:r>
                <a:rPr kumimoji="1" lang="ja-JP" altLang="ja-JP" sz="600" b="1" i="0" u="none" strike="noStrike" kern="0" cap="none" spc="0" normalizeH="0" baseline="0" noProof="0" dirty="0">
                  <a:ln>
                    <a:noFill/>
                  </a:ln>
                  <a:solidFill>
                    <a:sysClr val="windowText" lastClr="000000"/>
                  </a:solidFill>
                  <a:effectLst/>
                  <a:uLnTx/>
                  <a:uFillTx/>
                  <a:latin typeface="Calibri"/>
                  <a:ea typeface="ＭＳ Ｐゴシック"/>
                </a:rPr>
                <a:t>，７</a:t>
              </a:r>
              <a:r>
                <a:rPr kumimoji="1" lang="ja-JP" altLang="en-US" sz="600" b="1" i="0" u="none" strike="noStrike" kern="0" cap="none" spc="0" normalizeH="0" baseline="0" noProof="0" dirty="0">
                  <a:ln>
                    <a:noFill/>
                  </a:ln>
                  <a:solidFill>
                    <a:sysClr val="windowText" lastClr="000000"/>
                  </a:solidFill>
                  <a:effectLst/>
                  <a:uLnTx/>
                  <a:uFillTx/>
                  <a:latin typeface="Calibri"/>
                  <a:ea typeface="ＭＳ Ｐゴシック"/>
                </a:rPr>
                <a:t>６</a:t>
              </a:r>
              <a:r>
                <a:rPr kumimoji="1" lang="ja-JP" altLang="ja-JP" sz="600" b="1" i="0" u="none" strike="noStrike" kern="0" cap="none" spc="0" normalizeH="0" baseline="0" noProof="0" dirty="0">
                  <a:ln>
                    <a:noFill/>
                  </a:ln>
                  <a:solidFill>
                    <a:sysClr val="windowText" lastClr="000000"/>
                  </a:solidFill>
                  <a:effectLst/>
                  <a:uLnTx/>
                  <a:uFillTx/>
                  <a:latin typeface="Calibri"/>
                  <a:ea typeface="ＭＳ Ｐゴシック"/>
                </a:rPr>
                <a:t>０ ㎡</a:t>
              </a:r>
              <a:r>
                <a:rPr kumimoji="1" lang="ja-JP" altLang="en-US" sz="600" b="1" i="0" u="none" strike="noStrike" kern="0" cap="none" spc="0" normalizeH="0" baseline="0" noProof="0" dirty="0">
                  <a:ln>
                    <a:noFill/>
                  </a:ln>
                  <a:solidFill>
                    <a:sysClr val="windowText" lastClr="000000"/>
                  </a:solidFill>
                  <a:effectLst/>
                  <a:uLnTx/>
                  <a:uFillTx/>
                  <a:latin typeface="Calibri"/>
                  <a:ea typeface="ＭＳ Ｐゴシック"/>
                </a:rPr>
                <a:t>含む</a:t>
              </a:r>
              <a:r>
                <a:rPr kumimoji="1" lang="ja-JP" altLang="en-US" sz="600" b="1" i="0" u="none" strike="noStrike" kern="0" cap="none" spc="0" normalizeH="0" baseline="0" noProof="0" dirty="0" smtClean="0">
                  <a:ln>
                    <a:noFill/>
                  </a:ln>
                  <a:solidFill>
                    <a:sysClr val="windowText" lastClr="000000"/>
                  </a:solidFill>
                  <a:effectLst/>
                  <a:uLnTx/>
                  <a:uFillTx/>
                  <a:latin typeface="Calibri"/>
                  <a:ea typeface="ＭＳ Ｐゴシック"/>
                </a:rPr>
                <a:t>）</a:t>
              </a:r>
              <a:endParaRPr kumimoji="1" lang="en-US" altLang="ja-JP" sz="600" b="1" i="0" u="none" strike="noStrike" kern="0" cap="none" spc="0" normalizeH="0" baseline="0" noProof="0" dirty="0" smtClean="0">
                <a:ln>
                  <a:noFill/>
                </a:ln>
                <a:solidFill>
                  <a:sysClr val="windowText" lastClr="000000"/>
                </a:solidFill>
                <a:effectLst/>
                <a:uLnTx/>
                <a:uFillTx/>
                <a:latin typeface="Calibri"/>
                <a:ea typeface="ＭＳ Ｐゴシック"/>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ja-JP" sz="600" b="1" i="0" u="none" strike="noStrike" kern="0" cap="none" spc="0" normalizeH="0" baseline="0" noProof="0" dirty="0">
                <a:ln>
                  <a:noFill/>
                </a:ln>
                <a:solidFill>
                  <a:sysClr val="windowText" lastClr="000000"/>
                </a:solidFill>
                <a:effectLst/>
                <a:uLnTx/>
                <a:uFillTx/>
                <a:latin typeface="Calibri"/>
                <a:ea typeface="ＭＳ Ｐゴシック"/>
              </a:endParaRPr>
            </a:p>
            <a:p>
              <a:pPr lvl="0">
                <a:defRPr/>
              </a:pPr>
              <a:r>
                <a:rPr lang="ja-JP" altLang="en-US" sz="700" b="1" kern="0" dirty="0">
                  <a:solidFill>
                    <a:sysClr val="windowText" lastClr="000000"/>
                  </a:solidFill>
                </a:rPr>
                <a:t>ビル全体の稼働率　 </a:t>
              </a:r>
              <a:r>
                <a:rPr lang="ja-JP" altLang="en-US" sz="700" kern="0" dirty="0">
                  <a:solidFill>
                    <a:sysClr val="windowText" lastClr="000000"/>
                  </a:solidFill>
                </a:rPr>
                <a:t> ・・</a:t>
              </a:r>
              <a:r>
                <a:rPr lang="ja-JP" altLang="en-US" sz="700" kern="0" dirty="0" smtClean="0">
                  <a:solidFill>
                    <a:sysClr val="windowText" lastClr="000000"/>
                  </a:solidFill>
                </a:rPr>
                <a:t>・                                     ６８．０％　＃</a:t>
              </a:r>
              <a:endParaRPr lang="en-US" altLang="ja-JP" sz="700" kern="0" dirty="0" smtClean="0">
                <a:solidFill>
                  <a:sysClr val="windowText" lastClr="000000"/>
                </a:solidFill>
              </a:endParaRPr>
            </a:p>
            <a:p>
              <a:pPr>
                <a:defRPr/>
              </a:pPr>
              <a:r>
                <a:rPr lang="ja-JP" altLang="en-US" sz="600" kern="0" dirty="0" smtClean="0">
                  <a:solidFill>
                    <a:sysClr val="windowText" lastClr="000000"/>
                  </a:solidFill>
                </a:rPr>
                <a:t>　　　　　　　　　　　　　　　　　　　</a:t>
              </a:r>
              <a:r>
                <a:rPr lang="ja-JP" altLang="en-US" sz="600" kern="0" dirty="0">
                  <a:solidFill>
                    <a:sysClr val="windowText" lastClr="000000"/>
                  </a:solidFill>
                </a:rPr>
                <a:t>　</a:t>
              </a:r>
              <a:r>
                <a:rPr lang="ja-JP" altLang="en-US" sz="600" kern="0" dirty="0" smtClean="0">
                  <a:solidFill>
                    <a:sysClr val="windowText" lastClr="000000"/>
                  </a:solidFill>
                </a:rPr>
                <a:t>　</a:t>
              </a:r>
              <a:r>
                <a:rPr lang="ja-JP" altLang="en-US" sz="600" b="1" kern="0" dirty="0" smtClean="0">
                  <a:solidFill>
                    <a:sysClr val="windowText" lastClr="000000"/>
                  </a:solidFill>
                </a:rPr>
                <a:t>（＃短期貸付を除くと６３．８％）</a:t>
              </a:r>
              <a:endParaRPr lang="en-US" altLang="ja-JP" sz="600" b="1" kern="0" dirty="0">
                <a:solidFill>
                  <a:sysClr val="windowText" lastClr="000000"/>
                </a:solidFill>
              </a:endParaRPr>
            </a:p>
            <a:p>
              <a:pPr lvl="0">
                <a:defRPr/>
              </a:pPr>
              <a:endParaRPr kumimoji="1" lang="en-US" altLang="ja-JP" sz="700" b="0" i="0" u="none" strike="noStrike" kern="0" cap="none" spc="0" normalizeH="0" baseline="0" noProof="0" dirty="0">
                <a:ln>
                  <a:noFill/>
                </a:ln>
                <a:solidFill>
                  <a:sysClr val="windowText" lastClr="000000"/>
                </a:solidFill>
                <a:effectLst/>
                <a:uLnTx/>
                <a:uFillTx/>
                <a:latin typeface="Calibri"/>
                <a:ea typeface="ＭＳ Ｐゴシック"/>
              </a:endParaRPr>
            </a:p>
          </p:txBody>
        </p:sp>
        <p:sp>
          <p:nvSpPr>
            <p:cNvPr id="23" name="正方形/長方形 22"/>
            <p:cNvSpPr/>
            <p:nvPr/>
          </p:nvSpPr>
          <p:spPr>
            <a:xfrm>
              <a:off x="7045825" y="4902164"/>
              <a:ext cx="142978" cy="131980"/>
            </a:xfrm>
            <a:prstGeom prst="rect">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24" name="正方形/長方形 23"/>
            <p:cNvSpPr/>
            <p:nvPr/>
          </p:nvSpPr>
          <p:spPr>
            <a:xfrm>
              <a:off x="7045823" y="5114614"/>
              <a:ext cx="142978" cy="131980"/>
            </a:xfrm>
            <a:prstGeom prst="rect">
              <a:avLst/>
            </a:prstGeom>
            <a:pattFill prst="smGrid">
              <a:fgClr>
                <a:schemeClr val="bg2">
                  <a:lumMod val="10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sp>
          <p:nvSpPr>
            <p:cNvPr id="25" name="正方形/長方形 24"/>
            <p:cNvSpPr/>
            <p:nvPr/>
          </p:nvSpPr>
          <p:spPr>
            <a:xfrm>
              <a:off x="7045824" y="5454689"/>
              <a:ext cx="142978" cy="1319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a:p>
          </p:txBody>
        </p:sp>
      </p:grpSp>
      <p:sp>
        <p:nvSpPr>
          <p:cNvPr id="11" name="テキスト ボックス 10"/>
          <p:cNvSpPr txBox="1"/>
          <p:nvPr/>
        </p:nvSpPr>
        <p:spPr>
          <a:xfrm>
            <a:off x="179512" y="100048"/>
            <a:ext cx="8688632" cy="492443"/>
          </a:xfrm>
          <a:prstGeom prst="rect">
            <a:avLst/>
          </a:prstGeom>
          <a:solidFill>
            <a:schemeClr val="tx2"/>
          </a:solidFill>
          <a:ln w="25400">
            <a:solidFill>
              <a:schemeClr val="tx1"/>
            </a:solidFill>
          </a:ln>
        </p:spPr>
        <p:txBody>
          <a:bodyPr wrap="square" lIns="36000" rIns="36000" rtlCol="0">
            <a:spAutoFit/>
          </a:bodyPr>
          <a:lstStyle/>
          <a:p>
            <a:r>
              <a:rPr lang="ja-JP" altLang="en-US" sz="2500" b="1" dirty="0" smtClean="0">
                <a:solidFill>
                  <a:schemeClr val="bg1"/>
                </a:solidFill>
                <a:latin typeface="ＭＳ ゴシック" panose="020B0609070205080204" pitchFamily="49" charset="-128"/>
                <a:ea typeface="ＭＳ ゴシック" panose="020B0609070205080204" pitchFamily="49" charset="-128"/>
              </a:rPr>
              <a:t>４ 課題</a:t>
            </a:r>
            <a:r>
              <a:rPr lang="ja-JP" altLang="en-US" sz="2500" b="1" dirty="0">
                <a:solidFill>
                  <a:schemeClr val="bg1"/>
                </a:solidFill>
                <a:latin typeface="ＭＳ ゴシック" panose="020B0609070205080204" pitchFamily="49" charset="-128"/>
                <a:ea typeface="ＭＳ ゴシック" panose="020B0609070205080204" pitchFamily="49" charset="-128"/>
              </a:rPr>
              <a:t>③</a:t>
            </a:r>
            <a:r>
              <a:rPr lang="ja-JP" altLang="en-US" sz="2500" b="1" dirty="0" smtClean="0">
                <a:solidFill>
                  <a:schemeClr val="bg1"/>
                </a:solidFill>
                <a:latin typeface="ＭＳ ゴシック" panose="020B0609070205080204" pitchFamily="49" charset="-128"/>
                <a:ea typeface="ＭＳ ゴシック" panose="020B0609070205080204" pitchFamily="49" charset="-128"/>
              </a:rPr>
              <a:t>咲</a:t>
            </a:r>
            <a:r>
              <a:rPr lang="ja-JP" altLang="en-US" sz="2500" b="1" dirty="0">
                <a:solidFill>
                  <a:schemeClr val="bg1"/>
                </a:solidFill>
                <a:latin typeface="ＭＳ ゴシック" panose="020B0609070205080204" pitchFamily="49" charset="-128"/>
                <a:ea typeface="ＭＳ ゴシック" panose="020B0609070205080204" pitchFamily="49" charset="-128"/>
              </a:rPr>
              <a:t>洲</a:t>
            </a:r>
            <a:r>
              <a:rPr lang="ja-JP" altLang="en-US" sz="2500" b="1" dirty="0" smtClean="0">
                <a:solidFill>
                  <a:schemeClr val="bg1"/>
                </a:solidFill>
                <a:latin typeface="ＭＳ ゴシック" panose="020B0609070205080204" pitchFamily="49" charset="-128"/>
                <a:ea typeface="ＭＳ ゴシック" panose="020B0609070205080204" pitchFamily="49" charset="-128"/>
              </a:rPr>
              <a:t>庁舎の空き</a:t>
            </a:r>
            <a:r>
              <a:rPr lang="ja-JP" altLang="en-US" sz="2500" b="1" dirty="0">
                <a:solidFill>
                  <a:schemeClr val="bg1"/>
                </a:solidFill>
                <a:latin typeface="ＭＳ ゴシック" panose="020B0609070205080204" pitchFamily="49" charset="-128"/>
                <a:ea typeface="ＭＳ ゴシック" panose="020B0609070205080204" pitchFamily="49" charset="-128"/>
              </a:rPr>
              <a:t>スペースの活用</a:t>
            </a:r>
            <a:r>
              <a:rPr lang="ja-JP" altLang="en-US" sz="2500" b="1" dirty="0" smtClean="0">
                <a:solidFill>
                  <a:schemeClr val="bg1"/>
                </a:solidFill>
                <a:latin typeface="ＭＳ ゴシック" panose="020B0609070205080204" pitchFamily="49" charset="-128"/>
                <a:ea typeface="ＭＳ ゴシック" panose="020B0609070205080204" pitchFamily="49" charset="-128"/>
              </a:rPr>
              <a:t>促進</a:t>
            </a:r>
            <a:endParaRPr lang="en-US" altLang="ja-JP" sz="2500" b="1" dirty="0">
              <a:solidFill>
                <a:schemeClr val="bg1"/>
              </a:solidFill>
              <a:latin typeface="ＭＳ ゴシック" panose="020B0609070205080204" pitchFamily="49" charset="-128"/>
              <a:ea typeface="ＭＳ ゴシック" panose="020B0609070205080204" pitchFamily="49" charset="-128"/>
            </a:endParaRPr>
          </a:p>
        </p:txBody>
      </p:sp>
      <p:graphicFrame>
        <p:nvGraphicFramePr>
          <p:cNvPr id="18" name="グラフ 17"/>
          <p:cNvGraphicFramePr>
            <a:graphicFrameLocks noChangeAspect="1"/>
          </p:cNvGraphicFramePr>
          <p:nvPr>
            <p:extLst>
              <p:ext uri="{D42A27DB-BD31-4B8C-83A1-F6EECF244321}">
                <p14:modId xmlns:p14="http://schemas.microsoft.com/office/powerpoint/2010/main" val="3138132080"/>
              </p:ext>
            </p:extLst>
          </p:nvPr>
        </p:nvGraphicFramePr>
        <p:xfrm>
          <a:off x="-161794" y="4018701"/>
          <a:ext cx="4236789" cy="2940509"/>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5"/>
          <p:cNvSpPr txBox="1"/>
          <p:nvPr/>
        </p:nvSpPr>
        <p:spPr>
          <a:xfrm>
            <a:off x="518219" y="4337719"/>
            <a:ext cx="2730095" cy="153888"/>
          </a:xfrm>
          <a:prstGeom prst="rect">
            <a:avLst/>
          </a:prstGeom>
          <a:noFill/>
          <a:ln w="9525" cmpd="sng">
            <a:noFill/>
          </a:ln>
          <a:effectLst/>
        </p:spPr>
        <p:txBody>
          <a:bodyPr wrap="square" t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咲</a:t>
            </a:r>
            <a:r>
              <a:rPr kumimoji="1" lang="ja-JP" altLang="en-US"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洲庁舎のテナント収入と維持管理費の</a:t>
            </a:r>
            <a:r>
              <a:rPr kumimoji="1" lang="ja-JP" altLang="en-US" sz="10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推移</a:t>
            </a:r>
            <a:r>
              <a:rPr kumimoji="1" lang="en-US" altLang="ja-JP" sz="10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
          <p:cNvSpPr txBox="1"/>
          <p:nvPr/>
        </p:nvSpPr>
        <p:spPr>
          <a:xfrm>
            <a:off x="1459753" y="4528820"/>
            <a:ext cx="1073208" cy="181064"/>
          </a:xfrm>
          <a:prstGeom prst="borderCallout1">
            <a:avLst>
              <a:gd name="adj1" fmla="val 70750"/>
              <a:gd name="adj2" fmla="val -1502"/>
              <a:gd name="adj3" fmla="val 112500"/>
              <a:gd name="adj4" fmla="val -39988"/>
            </a:avLst>
          </a:prstGeom>
          <a:solidFill>
            <a:sysClr val="window" lastClr="FFFFFF">
              <a:lumMod val="95000"/>
            </a:sysClr>
          </a:solidFill>
          <a:ln w="12700">
            <a:solidFill>
              <a:sysClr val="windowText" lastClr="000000">
                <a:lumMod val="50000"/>
                <a:lumOff val="50000"/>
              </a:sysClr>
            </a:solidFill>
          </a:ln>
        </p:spPr>
        <p:txBody>
          <a:bodyPr wrap="square" lIns="36000" tIns="36000" rIns="36000" bIns="3600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Ａ</a:t>
            </a:r>
            <a:r>
              <a:rPr kumimoji="0" lang="ja-JP" altLang="en-US" sz="80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：テナント賃料収入</a:t>
            </a:r>
            <a:endParaRPr kumimoji="0"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
          <p:cNvSpPr txBox="1"/>
          <p:nvPr/>
        </p:nvSpPr>
        <p:spPr>
          <a:xfrm>
            <a:off x="1858074" y="5025868"/>
            <a:ext cx="1033286" cy="160941"/>
          </a:xfrm>
          <a:prstGeom prst="borderCallout1">
            <a:avLst>
              <a:gd name="adj1" fmla="val 50011"/>
              <a:gd name="adj2" fmla="val -15"/>
              <a:gd name="adj3" fmla="val -36224"/>
              <a:gd name="adj4" fmla="val -22769"/>
            </a:avLst>
          </a:prstGeom>
          <a:solidFill>
            <a:sysClr val="window" lastClr="FFFFFF">
              <a:lumMod val="95000"/>
            </a:sysClr>
          </a:solidFill>
          <a:ln w="12700">
            <a:solidFill>
              <a:sysClr val="windowText" lastClr="000000">
                <a:lumMod val="50000"/>
                <a:lumOff val="50000"/>
              </a:sysClr>
            </a:solidFill>
          </a:ln>
        </p:spPr>
        <p:txBody>
          <a:bodyPr wrap="square" lIns="36000" tIns="36000" rIns="36000" bIns="3600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Ｂ：維持管理費支出</a:t>
            </a:r>
          </a:p>
        </p:txBody>
      </p:sp>
      <p:sp>
        <p:nvSpPr>
          <p:cNvPr id="16" name="テキスト ボックス 1"/>
          <p:cNvSpPr txBox="1"/>
          <p:nvPr/>
        </p:nvSpPr>
        <p:spPr>
          <a:xfrm>
            <a:off x="1163950" y="6241534"/>
            <a:ext cx="1368372" cy="210034"/>
          </a:xfrm>
          <a:prstGeom prst="borderCallout1">
            <a:avLst>
              <a:gd name="adj1" fmla="val 30845"/>
              <a:gd name="adj2" fmla="val 1093"/>
              <a:gd name="adj3" fmla="val -9735"/>
              <a:gd name="adj4" fmla="val -21649"/>
            </a:avLst>
          </a:prstGeom>
          <a:solidFill>
            <a:sysClr val="window" lastClr="FFFFFF">
              <a:lumMod val="95000"/>
            </a:sysClr>
          </a:solidFill>
          <a:ln w="12700">
            <a:solidFill>
              <a:sysClr val="windowText" lastClr="000000">
                <a:lumMod val="50000"/>
                <a:lumOff val="50000"/>
              </a:sysClr>
            </a:solidFill>
          </a:ln>
        </p:spPr>
        <p:txBody>
          <a:bodyPr wrap="square" lIns="36000" tIns="36000" rIns="36000" bIns="3600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0" lang="ja-JP" altLang="en-US"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府の実質負担（Ｂ－Ａ）</a:t>
            </a:r>
            <a:endParaRPr kumimoji="0" lang="en-US" altLang="ja-JP" sz="80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577" y="866754"/>
            <a:ext cx="2956138" cy="580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503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65472" y="188640"/>
            <a:ext cx="8602672" cy="6525345"/>
          </a:xfrm>
          <a:prstGeom prst="rect">
            <a:avLst/>
          </a:prstGeom>
          <a:solidFill>
            <a:schemeClr val="accent1">
              <a:lumMod val="20000"/>
              <a:lumOff val="80000"/>
            </a:schemeClr>
          </a:solidFill>
          <a:ln w="25400">
            <a:solidFill>
              <a:schemeClr val="tx1"/>
            </a:solidFill>
          </a:ln>
        </p:spPr>
        <p:txBody>
          <a:bodyPr wrap="square" rIns="72000" rtlCol="0" anchor="t" anchorCtr="0">
            <a:noAutofit/>
          </a:bodyPr>
          <a:lstStyle/>
          <a:p>
            <a:pPr marL="178435" indent="-178435"/>
            <a:r>
              <a:rPr lang="ja-JP" altLang="ja-JP" sz="1400" b="1" dirty="0">
                <a:latin typeface="ＭＳ Ｐゴシック"/>
                <a:cs typeface="ＭＳ Ｐゴシック"/>
              </a:rPr>
              <a:t>■ </a:t>
            </a:r>
            <a:r>
              <a:rPr lang="ja-JP" altLang="ja-JP" sz="1400" b="1" dirty="0" smtClean="0">
                <a:latin typeface="ＭＳ Ｐゴシック"/>
                <a:cs typeface="ＭＳ Ｐゴシック"/>
              </a:rPr>
              <a:t>活用</a:t>
            </a:r>
            <a:r>
              <a:rPr lang="ja-JP" altLang="en-US" sz="1400" b="1" dirty="0" smtClean="0">
                <a:latin typeface="ＭＳ Ｐゴシック"/>
                <a:cs typeface="ＭＳ Ｐゴシック"/>
              </a:rPr>
              <a:t>促進</a:t>
            </a:r>
            <a:r>
              <a:rPr lang="ja-JP" altLang="ja-JP" sz="1400" b="1" dirty="0" smtClean="0">
                <a:latin typeface="ＭＳ Ｐゴシック"/>
                <a:cs typeface="ＭＳ Ｐゴシック"/>
              </a:rPr>
              <a:t>の</a:t>
            </a:r>
            <a:r>
              <a:rPr lang="ja-JP" altLang="ja-JP" sz="1400" b="1" dirty="0">
                <a:latin typeface="ＭＳ Ｐゴシック"/>
                <a:cs typeface="ＭＳ Ｐゴシック"/>
              </a:rPr>
              <a:t>基本</a:t>
            </a:r>
            <a:r>
              <a:rPr lang="ja-JP" altLang="ja-JP" sz="1400" b="1" dirty="0" smtClean="0">
                <a:latin typeface="ＭＳ Ｐゴシック"/>
                <a:cs typeface="ＭＳ Ｐゴシック"/>
              </a:rPr>
              <a:t>戦略</a:t>
            </a:r>
            <a:endParaRPr lang="en-US" altLang="ja-JP" sz="1400" b="1" dirty="0" smtClean="0">
              <a:latin typeface="ＭＳ Ｐゴシック"/>
              <a:cs typeface="ＭＳ Ｐゴシック"/>
            </a:endParaRPr>
          </a:p>
          <a:p>
            <a:pPr marL="178435" indent="-178435"/>
            <a:endParaRPr lang="en-US" altLang="ja-JP" sz="400" b="1" dirty="0">
              <a:latin typeface="ＭＳ Ｐゴシック"/>
              <a:cs typeface="ＭＳ Ｐゴシック"/>
            </a:endParaRPr>
          </a:p>
          <a:p>
            <a:pPr marL="178435" indent="-178435"/>
            <a:r>
              <a:rPr lang="ja-JP" altLang="en-US" sz="1300" dirty="0" smtClean="0">
                <a:latin typeface="ＭＳ Ｐゴシック"/>
                <a:cs typeface="ＭＳ Ｐゴシック"/>
              </a:rPr>
              <a:t>　○  </a:t>
            </a:r>
            <a:r>
              <a:rPr lang="ja-JP" altLang="ja-JP" sz="1300" dirty="0" smtClean="0">
                <a:latin typeface="ＭＳ Ｐゴシック"/>
                <a:cs typeface="ＭＳ Ｐゴシック"/>
              </a:rPr>
              <a:t>咲</a:t>
            </a:r>
            <a:r>
              <a:rPr lang="ja-JP" altLang="ja-JP" sz="1300" dirty="0">
                <a:latin typeface="ＭＳ Ｐゴシック"/>
                <a:cs typeface="ＭＳ Ｐゴシック"/>
              </a:rPr>
              <a:t>洲庁舎は、多額の予算を支出して購入</a:t>
            </a:r>
            <a:r>
              <a:rPr lang="ja-JP" altLang="ja-JP" sz="1300" dirty="0" smtClean="0">
                <a:latin typeface="ＭＳ Ｐゴシック"/>
                <a:cs typeface="ＭＳ Ｐゴシック"/>
              </a:rPr>
              <a:t>した</a:t>
            </a:r>
            <a:r>
              <a:rPr lang="ja-JP" altLang="en-US" sz="1300" dirty="0" smtClean="0">
                <a:latin typeface="ＭＳ Ｐゴシック"/>
                <a:cs typeface="ＭＳ Ｐゴシック"/>
              </a:rPr>
              <a:t>貴重な</a:t>
            </a:r>
            <a:r>
              <a:rPr lang="ja-JP" altLang="ja-JP" sz="1300" dirty="0" smtClean="0">
                <a:latin typeface="ＭＳ Ｐゴシック"/>
                <a:cs typeface="ＭＳ Ｐゴシック"/>
              </a:rPr>
              <a:t>府民の財産</a:t>
            </a:r>
            <a:r>
              <a:rPr lang="ja-JP" altLang="en-US" sz="1300" dirty="0" smtClean="0">
                <a:latin typeface="ＭＳ Ｐゴシック"/>
                <a:cs typeface="ＭＳ Ｐゴシック"/>
              </a:rPr>
              <a:t>で</a:t>
            </a:r>
            <a:r>
              <a:rPr lang="ja-JP" altLang="en-US" sz="1300" dirty="0">
                <a:latin typeface="ＭＳ Ｐゴシック"/>
                <a:cs typeface="ＭＳ Ｐゴシック"/>
              </a:rPr>
              <a:t>あり</a:t>
            </a:r>
            <a:r>
              <a:rPr lang="ja-JP" altLang="en-US" sz="1300" dirty="0" smtClean="0">
                <a:latin typeface="ＭＳ Ｐゴシック"/>
                <a:cs typeface="ＭＳ Ｐゴシック"/>
              </a:rPr>
              <a:t>、</a:t>
            </a:r>
            <a:r>
              <a:rPr lang="ja-JP" altLang="en-US" sz="1300" dirty="0">
                <a:latin typeface="ＭＳ Ｐゴシック"/>
                <a:cs typeface="ＭＳ Ｐゴシック"/>
              </a:rPr>
              <a:t>建物の有効</a:t>
            </a:r>
            <a:r>
              <a:rPr lang="ja-JP" altLang="en-US" sz="1300" dirty="0" smtClean="0">
                <a:latin typeface="ＭＳ Ｐゴシック"/>
                <a:cs typeface="ＭＳ Ｐゴシック"/>
              </a:rPr>
              <a:t>活用</a:t>
            </a:r>
            <a:r>
              <a:rPr lang="ja-JP" altLang="ja-JP" sz="1300" dirty="0" smtClean="0">
                <a:latin typeface="ＭＳ Ｐゴシック"/>
                <a:cs typeface="ＭＳ Ｐゴシック"/>
              </a:rPr>
              <a:t>と</a:t>
            </a:r>
            <a:r>
              <a:rPr lang="ja-JP" altLang="ja-JP" sz="1300" dirty="0">
                <a:latin typeface="ＭＳ Ｐゴシック"/>
                <a:cs typeface="ＭＳ Ｐゴシック"/>
              </a:rPr>
              <a:t>管理コストの軽減</a:t>
            </a:r>
            <a:r>
              <a:rPr lang="ja-JP" altLang="ja-JP" sz="1300" dirty="0" smtClean="0">
                <a:latin typeface="ＭＳ Ｐゴシック"/>
                <a:cs typeface="ＭＳ Ｐゴシック"/>
              </a:rPr>
              <a:t>に向け</a:t>
            </a:r>
            <a:r>
              <a:rPr lang="ja-JP" altLang="en-US" sz="1300" dirty="0" smtClean="0">
                <a:latin typeface="ＭＳ Ｐゴシック"/>
                <a:cs typeface="ＭＳ Ｐゴシック"/>
              </a:rPr>
              <a:t>、</a:t>
            </a:r>
            <a:endParaRPr lang="en-US" altLang="ja-JP" sz="1300" dirty="0" smtClean="0">
              <a:latin typeface="ＭＳ Ｐゴシック"/>
              <a:cs typeface="ＭＳ Ｐゴシック"/>
            </a:endParaRPr>
          </a:p>
          <a:p>
            <a:pPr marL="178435" indent="-178435"/>
            <a:r>
              <a:rPr lang="en-US" altLang="ja-JP" sz="1300" dirty="0">
                <a:latin typeface="ＭＳ Ｐゴシック"/>
                <a:cs typeface="ＭＳ Ｐゴシック"/>
              </a:rPr>
              <a:t> </a:t>
            </a:r>
            <a:r>
              <a:rPr lang="en-US" altLang="ja-JP" sz="1300" dirty="0" smtClean="0">
                <a:latin typeface="ＭＳ Ｐゴシック"/>
                <a:cs typeface="ＭＳ Ｐゴシック"/>
              </a:rPr>
              <a:t>     </a:t>
            </a:r>
            <a:r>
              <a:rPr lang="ja-JP" altLang="ja-JP" sz="1300" dirty="0" smtClean="0">
                <a:latin typeface="ＭＳ Ｐゴシック"/>
                <a:cs typeface="ＭＳ Ｐゴシック"/>
              </a:rPr>
              <a:t>オフィスフロア</a:t>
            </a:r>
            <a:r>
              <a:rPr lang="ja-JP" altLang="en-US" sz="1300" dirty="0">
                <a:latin typeface="ＭＳ Ｐゴシック"/>
                <a:cs typeface="ＭＳ Ｐゴシック"/>
              </a:rPr>
              <a:t>等</a:t>
            </a:r>
            <a:r>
              <a:rPr lang="ja-JP" altLang="en-US" sz="1300" dirty="0" smtClean="0">
                <a:latin typeface="ＭＳ Ｐゴシック"/>
                <a:cs typeface="ＭＳ Ｐゴシック"/>
              </a:rPr>
              <a:t>への</a:t>
            </a:r>
            <a:r>
              <a:rPr lang="ja-JP" altLang="ja-JP" sz="1300" dirty="0" smtClean="0">
                <a:latin typeface="ＭＳ Ｐゴシック"/>
                <a:cs typeface="ＭＳ Ｐゴシック"/>
              </a:rPr>
              <a:t>テナント</a:t>
            </a:r>
            <a:r>
              <a:rPr lang="ja-JP" altLang="ja-JP" sz="1300" dirty="0">
                <a:latin typeface="ＭＳ Ｐゴシック"/>
                <a:cs typeface="ＭＳ Ｐゴシック"/>
              </a:rPr>
              <a:t>入居促進に重点的に取り組む</a:t>
            </a:r>
            <a:r>
              <a:rPr lang="ja-JP" altLang="ja-JP" sz="1300" dirty="0" smtClean="0">
                <a:latin typeface="ＭＳ Ｐゴシック"/>
                <a:cs typeface="ＭＳ Ｐゴシック"/>
              </a:rPr>
              <a:t>。</a:t>
            </a:r>
            <a:endParaRPr lang="en-US" altLang="ja-JP" sz="1300" dirty="0" smtClean="0">
              <a:latin typeface="ＭＳ Ｐゴシック"/>
              <a:cs typeface="ＭＳ Ｐゴシック"/>
            </a:endParaRPr>
          </a:p>
          <a:p>
            <a:pPr marL="178435" indent="-178435"/>
            <a:endParaRPr lang="en-US" altLang="ja-JP" sz="400" dirty="0" smtClean="0">
              <a:solidFill>
                <a:srgbClr val="000000"/>
              </a:solidFill>
              <a:latin typeface="ＭＳ Ｐゴシック"/>
              <a:cs typeface="Meiryo UI"/>
            </a:endParaRPr>
          </a:p>
          <a:p>
            <a:pPr marL="178435" indent="-178435"/>
            <a:r>
              <a:rPr lang="ja-JP" altLang="en-US" sz="1300" dirty="0">
                <a:solidFill>
                  <a:srgbClr val="000000"/>
                </a:solidFill>
                <a:latin typeface="+mn-ea"/>
                <a:cs typeface="Meiryo UI"/>
              </a:rPr>
              <a:t> </a:t>
            </a:r>
            <a:endParaRPr lang="en-US" altLang="ja-JP" sz="1300" strike="sngStrike" dirty="0" smtClean="0">
              <a:solidFill>
                <a:srgbClr val="C00000"/>
              </a:solidFill>
              <a:effectLst>
                <a:outerShdw blurRad="38100" dist="38100" dir="2700000" algn="tl">
                  <a:srgbClr val="000000">
                    <a:alpha val="43137"/>
                  </a:srgbClr>
                </a:outerShdw>
              </a:effectLst>
              <a:latin typeface="+mn-ea"/>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a:solidFill>
                <a:srgbClr val="000000"/>
              </a:solidFill>
              <a:latin typeface="HGS創英角ﾎﾟｯﾌﾟ体" panose="040B0A00000000000000" pitchFamily="50" charset="-128"/>
              <a:ea typeface="HGS創英角ﾎﾟｯﾌﾟ体" panose="040B0A00000000000000" pitchFamily="50" charset="-128"/>
              <a:cs typeface="Meiryo UI"/>
            </a:endParaRPr>
          </a:p>
          <a:p>
            <a:pPr marL="178435" indent="-178435"/>
            <a:endParaRPr lang="en-US" altLang="ja-JP" sz="1300" dirty="0" smtClean="0">
              <a:solidFill>
                <a:srgbClr val="000000"/>
              </a:solidFill>
              <a:latin typeface="HGS創英角ﾎﾟｯﾌﾟ体" panose="040B0A00000000000000" pitchFamily="50" charset="-128"/>
              <a:ea typeface="HGS創英角ﾎﾟｯﾌﾟ体" panose="040B0A00000000000000" pitchFamily="50" charset="-128"/>
              <a:cs typeface="Meiryo UI"/>
            </a:endParaRPr>
          </a:p>
          <a:p>
            <a:endParaRPr lang="en-US" altLang="ja-JP" sz="1300" b="1" strike="sngStrike" dirty="0" smtClean="0">
              <a:solidFill>
                <a:srgbClr val="FF0000"/>
              </a:solidFill>
              <a:latin typeface="+mn-ea"/>
              <a:cs typeface="Meiryo UI" panose="020B0604030504040204" pitchFamily="50" charset="-128"/>
            </a:endParaRPr>
          </a:p>
          <a:p>
            <a:endParaRPr lang="en-US" altLang="ja-JP" sz="1700" b="1" dirty="0">
              <a:latin typeface="+mn-ea"/>
              <a:cs typeface="Meiryo UI" panose="020B0604030504040204" pitchFamily="50" charset="-128"/>
            </a:endParaRPr>
          </a:p>
          <a:p>
            <a:endParaRPr lang="en-US" altLang="ja-JP" sz="1700" b="1" dirty="0" smtClean="0">
              <a:latin typeface="+mn-ea"/>
              <a:cs typeface="Meiryo UI" panose="020B0604030504040204" pitchFamily="50" charset="-128"/>
            </a:endParaRPr>
          </a:p>
          <a:p>
            <a:endParaRPr lang="en-US" altLang="ja-JP" sz="1700" b="1" dirty="0">
              <a:latin typeface="+mn-ea"/>
              <a:cs typeface="Meiryo UI" panose="020B0604030504040204" pitchFamily="50" charset="-128"/>
            </a:endParaRPr>
          </a:p>
          <a:p>
            <a:endParaRPr lang="en-US" altLang="ja-JP" sz="1700" b="1" dirty="0" smtClean="0">
              <a:latin typeface="+mn-ea"/>
              <a:cs typeface="Meiryo UI" panose="020B0604030504040204" pitchFamily="50" charset="-128"/>
            </a:endParaRPr>
          </a:p>
          <a:p>
            <a:pPr lvl="0"/>
            <a:r>
              <a:rPr lang="ja-JP" altLang="en-US" sz="1400" dirty="0" smtClean="0">
                <a:solidFill>
                  <a:srgbClr val="FF0000"/>
                </a:solidFill>
                <a:latin typeface="+mn-ea"/>
                <a:cs typeface="Meiryo UI" panose="020B0604030504040204" pitchFamily="50" charset="-128"/>
              </a:rPr>
              <a:t>　　</a:t>
            </a:r>
            <a:endParaRPr lang="en-US" altLang="ja-JP" sz="1400" dirty="0" smtClean="0">
              <a:solidFill>
                <a:srgbClr val="FF0000"/>
              </a:solidFill>
              <a:latin typeface="+mn-ea"/>
              <a:cs typeface="Meiryo UI" panose="020B0604030504040204" pitchFamily="50" charset="-128"/>
            </a:endParaRPr>
          </a:p>
        </p:txBody>
      </p:sp>
      <p:sp>
        <p:nvSpPr>
          <p:cNvPr id="5" name="テキスト ボックス 4"/>
          <p:cNvSpPr txBox="1"/>
          <p:nvPr/>
        </p:nvSpPr>
        <p:spPr>
          <a:xfrm>
            <a:off x="8772995" y="6579966"/>
            <a:ext cx="432048" cy="288032"/>
          </a:xfrm>
          <a:prstGeom prst="rect">
            <a:avLst/>
          </a:prstGeom>
          <a:noFill/>
          <a:ln w="25400">
            <a:noFill/>
          </a:ln>
        </p:spPr>
        <p:txBody>
          <a:bodyPr wrap="none" rtlCol="0" anchor="ctr" anchorCtr="0">
            <a:noAutofit/>
          </a:bodyPr>
          <a:lstStyle/>
          <a:p>
            <a:pPr algn="ctr"/>
            <a:r>
              <a:rPr kumimoji="1" lang="en-US" altLang="ja-JP" sz="800" dirty="0" smtClean="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７</a:t>
            </a:r>
            <a:r>
              <a:rPr kumimoji="1" lang="en-US" altLang="ja-JP" sz="800" dirty="0" smtClean="0">
                <a:latin typeface="ＭＳ ゴシック" panose="020B0609070205080204" pitchFamily="49" charset="-128"/>
                <a:ea typeface="ＭＳ ゴシック" panose="020B0609070205080204" pitchFamily="49" charset="-128"/>
              </a:rPr>
              <a:t>】</a:t>
            </a:r>
            <a:endParaRPr kumimoji="1" lang="ja-JP" altLang="en-US" sz="800" dirty="0" smtClean="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594543" y="1050982"/>
            <a:ext cx="8178451" cy="5618378"/>
          </a:xfrm>
          <a:prstGeom prst="rect">
            <a:avLst/>
          </a:prstGeom>
          <a:solidFill>
            <a:schemeClr val="bg1"/>
          </a:solidFill>
          <a:ln w="25400">
            <a:noFill/>
          </a:ln>
        </p:spPr>
        <p:txBody>
          <a:bodyPr wrap="square" rIns="36000" rtlCol="0" anchor="t" anchorCtr="0">
            <a:noAutofit/>
          </a:bodyPr>
          <a:lstStyle/>
          <a:p>
            <a:r>
              <a:rPr lang="ja-JP" altLang="en-US" sz="1200" b="1" dirty="0" smtClean="0">
                <a:latin typeface="+mn-ea"/>
              </a:rPr>
              <a:t>◆ 事</a:t>
            </a:r>
            <a:r>
              <a:rPr lang="ja-JP" altLang="en-US" sz="1200" b="1" dirty="0">
                <a:latin typeface="+mn-ea"/>
              </a:rPr>
              <a:t>業者ニーズに対応した用途制限の緩和</a:t>
            </a:r>
          </a:p>
          <a:p>
            <a:r>
              <a:rPr lang="ja-JP" altLang="en-US" sz="1300" dirty="0">
                <a:latin typeface="+mn-ea"/>
              </a:rPr>
              <a:t>　</a:t>
            </a:r>
            <a:r>
              <a:rPr lang="ja-JP" altLang="en-US" sz="1200" dirty="0">
                <a:latin typeface="+mn-ea"/>
              </a:rPr>
              <a:t>　</a:t>
            </a:r>
            <a:r>
              <a:rPr lang="ja-JP" altLang="en-US" sz="1100" dirty="0" smtClean="0">
                <a:latin typeface="+mn-ea"/>
              </a:rPr>
              <a:t>咲</a:t>
            </a:r>
            <a:r>
              <a:rPr lang="ja-JP" altLang="en-US" sz="1100" dirty="0">
                <a:latin typeface="+mn-ea"/>
              </a:rPr>
              <a:t>洲庁舎は大阪湾ベイエリアの中心部に位置し</a:t>
            </a:r>
            <a:r>
              <a:rPr lang="ja-JP" altLang="en-US" sz="1100" dirty="0" smtClean="0">
                <a:latin typeface="+mn-ea"/>
              </a:rPr>
              <a:t>、国際</a:t>
            </a:r>
            <a:r>
              <a:rPr lang="ja-JP" altLang="en-US" sz="1100" dirty="0">
                <a:latin typeface="+mn-ea"/>
              </a:rPr>
              <a:t>戦略特区等による咲洲地区のまちづくりの進展</a:t>
            </a:r>
            <a:r>
              <a:rPr lang="ja-JP" altLang="en-US" sz="1100" dirty="0" smtClean="0">
                <a:latin typeface="+mn-ea"/>
              </a:rPr>
              <a:t>やＭＩＣＥ機能の強化</a:t>
            </a:r>
            <a:r>
              <a:rPr lang="ja-JP" altLang="en-US" sz="1100" dirty="0">
                <a:latin typeface="+mn-ea"/>
              </a:rPr>
              <a:t>等</a:t>
            </a:r>
            <a:r>
              <a:rPr lang="ja-JP" altLang="en-US" sz="1100" dirty="0" smtClean="0">
                <a:latin typeface="+mn-ea"/>
              </a:rPr>
              <a:t>に伴い、</a:t>
            </a:r>
            <a:endParaRPr lang="en-US" altLang="ja-JP" sz="1100" dirty="0" smtClean="0">
              <a:latin typeface="+mn-ea"/>
            </a:endParaRPr>
          </a:p>
          <a:p>
            <a:r>
              <a:rPr lang="en-US" altLang="ja-JP" sz="1100" dirty="0">
                <a:latin typeface="+mn-ea"/>
              </a:rPr>
              <a:t> </a:t>
            </a:r>
            <a:r>
              <a:rPr lang="en-US" altLang="ja-JP" sz="1100" dirty="0" smtClean="0">
                <a:latin typeface="+mn-ea"/>
              </a:rPr>
              <a:t>   </a:t>
            </a:r>
            <a:r>
              <a:rPr lang="ja-JP" altLang="en-US" sz="1100" dirty="0" smtClean="0">
                <a:latin typeface="+mn-ea"/>
              </a:rPr>
              <a:t>ビジネス</a:t>
            </a:r>
            <a:r>
              <a:rPr lang="ja-JP" altLang="en-US" sz="1100" dirty="0">
                <a:latin typeface="+mn-ea"/>
              </a:rPr>
              <a:t>、観光、文化の拠点となり得ることから</a:t>
            </a:r>
            <a:r>
              <a:rPr lang="ja-JP" altLang="en-US" sz="1100" dirty="0" smtClean="0">
                <a:latin typeface="+mn-ea"/>
              </a:rPr>
              <a:t>、ホテルなど多様な</a:t>
            </a:r>
            <a:r>
              <a:rPr lang="ja-JP" altLang="en-US" sz="1100" dirty="0">
                <a:latin typeface="+mn-ea"/>
              </a:rPr>
              <a:t>事業者</a:t>
            </a:r>
            <a:r>
              <a:rPr lang="ja-JP" altLang="en-US" sz="1100" dirty="0" smtClean="0">
                <a:latin typeface="+mn-ea"/>
              </a:rPr>
              <a:t>ニーズに対応</a:t>
            </a:r>
            <a:r>
              <a:rPr lang="ja-JP" altLang="en-US" sz="1100" dirty="0">
                <a:latin typeface="+mn-ea"/>
              </a:rPr>
              <a:t>できるよう、現行</a:t>
            </a:r>
            <a:r>
              <a:rPr lang="ja-JP" altLang="en-US" sz="1100" dirty="0" smtClean="0">
                <a:latin typeface="+mn-ea"/>
              </a:rPr>
              <a:t>の用途</a:t>
            </a:r>
            <a:r>
              <a:rPr lang="ja-JP" altLang="en-US" sz="1100" dirty="0">
                <a:latin typeface="+mn-ea"/>
              </a:rPr>
              <a:t>制限（事務所</a:t>
            </a:r>
            <a:r>
              <a:rPr lang="ja-JP" altLang="en-US" sz="1100" dirty="0" smtClean="0">
                <a:latin typeface="+mn-ea"/>
              </a:rPr>
              <a:t>・店舗等</a:t>
            </a:r>
            <a:endParaRPr lang="en-US" altLang="ja-JP" sz="1100" dirty="0" smtClean="0">
              <a:latin typeface="+mn-ea"/>
            </a:endParaRPr>
          </a:p>
          <a:p>
            <a:r>
              <a:rPr lang="ja-JP" altLang="en-US" sz="1100" dirty="0">
                <a:latin typeface="+mn-ea"/>
              </a:rPr>
              <a:t>　</a:t>
            </a:r>
            <a:r>
              <a:rPr lang="ja-JP" altLang="en-US" sz="1100" dirty="0" smtClean="0">
                <a:latin typeface="+mn-ea"/>
              </a:rPr>
              <a:t> に</a:t>
            </a:r>
            <a:r>
              <a:rPr lang="ja-JP" altLang="en-US" sz="1100" dirty="0">
                <a:latin typeface="+mn-ea"/>
              </a:rPr>
              <a:t>限定）の緩和に向けた取組みを進める。</a:t>
            </a:r>
          </a:p>
          <a:p>
            <a:r>
              <a:rPr lang="ja-JP" altLang="en-US" sz="1100" dirty="0">
                <a:latin typeface="+mn-ea"/>
              </a:rPr>
              <a:t>　　</a:t>
            </a:r>
            <a:r>
              <a:rPr lang="ja-JP" altLang="en-US" sz="1100" dirty="0" smtClean="0">
                <a:latin typeface="+mn-ea"/>
              </a:rPr>
              <a:t>➢事</a:t>
            </a:r>
            <a:r>
              <a:rPr lang="ja-JP" altLang="en-US" sz="1100" dirty="0">
                <a:latin typeface="+mn-ea"/>
              </a:rPr>
              <a:t>業者の進出意向を把握</a:t>
            </a:r>
            <a:r>
              <a:rPr lang="en-US" altLang="ja-JP" sz="1100" dirty="0" smtClean="0">
                <a:latin typeface="+mn-ea"/>
              </a:rPr>
              <a:t>(</a:t>
            </a:r>
            <a:r>
              <a:rPr lang="ja-JP" altLang="en-US" sz="1100" dirty="0" smtClean="0">
                <a:latin typeface="+mn-ea"/>
              </a:rPr>
              <a:t>本年９月</a:t>
            </a:r>
            <a:r>
              <a:rPr lang="en-US" altLang="ja-JP" sz="1100" dirty="0">
                <a:latin typeface="+mn-ea"/>
              </a:rPr>
              <a:t>)</a:t>
            </a:r>
          </a:p>
          <a:p>
            <a:r>
              <a:rPr lang="ja-JP" altLang="en-US" sz="1100" dirty="0">
                <a:latin typeface="+mn-ea"/>
              </a:rPr>
              <a:t>　　　　</a:t>
            </a:r>
            <a:r>
              <a:rPr lang="ja-JP" altLang="en-US" sz="1100" dirty="0" smtClean="0">
                <a:latin typeface="+mn-ea"/>
              </a:rPr>
              <a:t>事業者からオフィスフロア</a:t>
            </a:r>
            <a:r>
              <a:rPr lang="ja-JP" altLang="en-US" sz="1100" dirty="0">
                <a:latin typeface="+mn-ea"/>
              </a:rPr>
              <a:t>への「関心表明」を募り</a:t>
            </a:r>
            <a:r>
              <a:rPr lang="ja-JP" altLang="en-US" sz="1100" dirty="0" smtClean="0">
                <a:latin typeface="+mn-ea"/>
              </a:rPr>
              <a:t>、進出</a:t>
            </a:r>
            <a:r>
              <a:rPr lang="ja-JP" altLang="en-US" sz="1100" dirty="0">
                <a:latin typeface="+mn-ea"/>
              </a:rPr>
              <a:t>意向、ニーズ（用途・貸付条件等）を把握する。</a:t>
            </a:r>
          </a:p>
          <a:p>
            <a:r>
              <a:rPr lang="ja-JP" altLang="en-US" sz="1100" dirty="0">
                <a:latin typeface="+mn-ea"/>
              </a:rPr>
              <a:t>　　➢</a:t>
            </a:r>
            <a:r>
              <a:rPr lang="ja-JP" altLang="en-US" sz="1100" dirty="0" smtClean="0">
                <a:latin typeface="+mn-ea"/>
              </a:rPr>
              <a:t>都市</a:t>
            </a:r>
            <a:r>
              <a:rPr lang="ja-JP" altLang="en-US" sz="1100" dirty="0">
                <a:latin typeface="+mn-ea"/>
              </a:rPr>
              <a:t>計画の変更</a:t>
            </a:r>
          </a:p>
          <a:p>
            <a:r>
              <a:rPr lang="ja-JP" altLang="en-US" sz="1100" dirty="0">
                <a:latin typeface="+mn-ea"/>
              </a:rPr>
              <a:t>　　　　</a:t>
            </a:r>
            <a:r>
              <a:rPr lang="ja-JP" altLang="en-US" sz="1100" dirty="0" smtClean="0">
                <a:latin typeface="+mn-ea"/>
              </a:rPr>
              <a:t>関心</a:t>
            </a:r>
            <a:r>
              <a:rPr lang="ja-JP" altLang="en-US" sz="1100" dirty="0">
                <a:latin typeface="+mn-ea"/>
              </a:rPr>
              <a:t>表明により把握した事業者ニーズを踏まえ、大阪市</a:t>
            </a:r>
            <a:r>
              <a:rPr lang="ja-JP" altLang="en-US" sz="1100" dirty="0" smtClean="0">
                <a:latin typeface="+mn-ea"/>
              </a:rPr>
              <a:t>と連携しながら、</a:t>
            </a:r>
            <a:r>
              <a:rPr lang="ja-JP" altLang="en-US" sz="1100" dirty="0">
                <a:latin typeface="+mn-ea"/>
              </a:rPr>
              <a:t>都市計画法に基づく地区計画</a:t>
            </a:r>
            <a:r>
              <a:rPr lang="ja-JP" altLang="en-US" sz="1100" dirty="0" smtClean="0">
                <a:latin typeface="+mn-ea"/>
              </a:rPr>
              <a:t>の変更、大阪市の条例改正</a:t>
            </a:r>
            <a:endParaRPr lang="en-US" altLang="ja-JP" sz="1100" dirty="0" smtClean="0">
              <a:latin typeface="+mn-ea"/>
            </a:endParaRPr>
          </a:p>
          <a:p>
            <a:r>
              <a:rPr lang="en-US" altLang="ja-JP" sz="1100" dirty="0">
                <a:latin typeface="+mn-ea"/>
              </a:rPr>
              <a:t> </a:t>
            </a:r>
            <a:r>
              <a:rPr lang="en-US" altLang="ja-JP" sz="1100" dirty="0" smtClean="0">
                <a:latin typeface="+mn-ea"/>
              </a:rPr>
              <a:t>      </a:t>
            </a:r>
            <a:r>
              <a:rPr lang="ja-JP" altLang="en-US" sz="1100" dirty="0" smtClean="0">
                <a:latin typeface="+mn-ea"/>
              </a:rPr>
              <a:t>など</a:t>
            </a:r>
            <a:r>
              <a:rPr lang="ja-JP" altLang="en-US" sz="1100" dirty="0">
                <a:latin typeface="+mn-ea"/>
              </a:rPr>
              <a:t>、必要な</a:t>
            </a:r>
            <a:r>
              <a:rPr lang="ja-JP" altLang="en-US" sz="1100" dirty="0" smtClean="0">
                <a:latin typeface="+mn-ea"/>
              </a:rPr>
              <a:t>手続を進める。</a:t>
            </a:r>
            <a:endParaRPr lang="en-US" altLang="ja-JP" sz="11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a:latin typeface="+mn-ea"/>
            </a:endParaRPr>
          </a:p>
          <a:p>
            <a:endParaRPr lang="en-US" altLang="ja-JP" sz="1300" dirty="0" smtClean="0">
              <a:latin typeface="+mn-ea"/>
            </a:endParaRPr>
          </a:p>
          <a:p>
            <a:endParaRPr lang="en-US" altLang="ja-JP" sz="1300" dirty="0" smtClean="0">
              <a:latin typeface="+mn-ea"/>
            </a:endParaRPr>
          </a:p>
          <a:p>
            <a:endParaRPr lang="en-US" altLang="ja-JP" sz="1300" dirty="0" smtClean="0">
              <a:latin typeface="+mn-ea"/>
            </a:endParaRPr>
          </a:p>
          <a:p>
            <a:endParaRPr lang="en-US" altLang="ja-JP" sz="1300" dirty="0">
              <a:latin typeface="+mn-ea"/>
            </a:endParaRPr>
          </a:p>
        </p:txBody>
      </p:sp>
      <p:sp>
        <p:nvSpPr>
          <p:cNvPr id="13" name="テキスト ボックス 12"/>
          <p:cNvSpPr txBox="1"/>
          <p:nvPr/>
        </p:nvSpPr>
        <p:spPr>
          <a:xfrm>
            <a:off x="7088659" y="4850600"/>
            <a:ext cx="333840" cy="123974"/>
          </a:xfrm>
          <a:prstGeom prst="rect">
            <a:avLst/>
          </a:prstGeom>
          <a:noFill/>
          <a:ln w="25400">
            <a:noFill/>
          </a:ln>
        </p:spPr>
        <p:txBody>
          <a:bodyPr wrap="square" lIns="36000" rIns="36000" rtlCol="0" anchor="ctr" anchorCtr="0">
            <a:noAutofit/>
          </a:bodyPr>
          <a:lstStyle/>
          <a:p>
            <a:r>
              <a:rPr lang="ja-JP" altLang="en-US" sz="500" dirty="0" smtClean="0">
                <a:latin typeface="ＭＳ ゴシック" panose="020B0609070205080204" pitchFamily="49" charset="-128"/>
                <a:ea typeface="ＭＳ ゴシック" panose="020B0609070205080204" pitchFamily="49" charset="-128"/>
              </a:rPr>
              <a:t>中ふ頭</a:t>
            </a:r>
            <a:r>
              <a:rPr kumimoji="1" lang="ja-JP" altLang="en-US" sz="500" dirty="0" smtClean="0">
                <a:latin typeface="ＭＳ ゴシック" panose="020B0609070205080204" pitchFamily="49" charset="-128"/>
                <a:ea typeface="ＭＳ ゴシック" panose="020B0609070205080204" pitchFamily="49" charset="-128"/>
              </a:rPr>
              <a:t>駅</a:t>
            </a:r>
          </a:p>
        </p:txBody>
      </p:sp>
      <p:sp>
        <p:nvSpPr>
          <p:cNvPr id="2056" name="テキスト ボックス 2055"/>
          <p:cNvSpPr txBox="1"/>
          <p:nvPr/>
        </p:nvSpPr>
        <p:spPr>
          <a:xfrm>
            <a:off x="1041748" y="2674819"/>
            <a:ext cx="2984053" cy="269748"/>
          </a:xfrm>
          <a:prstGeom prst="rect">
            <a:avLst/>
          </a:prstGeom>
          <a:noFill/>
          <a:ln w="25400">
            <a:noFill/>
          </a:ln>
        </p:spPr>
        <p:txBody>
          <a:bodyPr wrap="square" rtlCol="0" anchor="ctr" anchorCtr="0">
            <a:noAutofit/>
          </a:bodyPr>
          <a:lstStyle/>
          <a:p>
            <a:r>
              <a:rPr lang="en-US" altLang="ja-JP" sz="1100" b="1" dirty="0">
                <a:latin typeface="+mn-ea"/>
              </a:rPr>
              <a:t>【</a:t>
            </a:r>
            <a:r>
              <a:rPr lang="ja-JP" altLang="en-US" sz="1100" b="1" dirty="0" smtClean="0">
                <a:latin typeface="+mn-ea"/>
              </a:rPr>
              <a:t>咲</a:t>
            </a:r>
            <a:r>
              <a:rPr lang="ja-JP" altLang="en-US" sz="1100" b="1" dirty="0">
                <a:latin typeface="+mn-ea"/>
              </a:rPr>
              <a:t>洲コスモスクエア地区の地区</a:t>
            </a:r>
            <a:r>
              <a:rPr lang="ja-JP" altLang="en-US" sz="1100" b="1" dirty="0" smtClean="0">
                <a:latin typeface="+mn-ea"/>
              </a:rPr>
              <a:t>計画抜粋</a:t>
            </a:r>
            <a:r>
              <a:rPr lang="en-US" altLang="ja-JP" sz="1100" b="1" dirty="0" smtClean="0">
                <a:latin typeface="+mn-ea"/>
              </a:rPr>
              <a:t>】</a:t>
            </a:r>
            <a:endParaRPr kumimoji="1" lang="ja-JP" altLang="en-US" sz="1100" dirty="0" smtClean="0">
              <a:latin typeface="+mn-ea"/>
            </a:endParaRPr>
          </a:p>
        </p:txBody>
      </p:sp>
      <p:graphicFrame>
        <p:nvGraphicFramePr>
          <p:cNvPr id="55" name="表 54"/>
          <p:cNvGraphicFramePr>
            <a:graphicFrameLocks noGrp="1"/>
          </p:cNvGraphicFramePr>
          <p:nvPr>
            <p:extLst>
              <p:ext uri="{D42A27DB-BD31-4B8C-83A1-F6EECF244321}">
                <p14:modId xmlns:p14="http://schemas.microsoft.com/office/powerpoint/2010/main" val="909292136"/>
              </p:ext>
            </p:extLst>
          </p:nvPr>
        </p:nvGraphicFramePr>
        <p:xfrm>
          <a:off x="1176063" y="2989048"/>
          <a:ext cx="3594944" cy="1178536"/>
        </p:xfrm>
        <a:graphic>
          <a:graphicData uri="http://schemas.openxmlformats.org/drawingml/2006/table">
            <a:tbl>
              <a:tblPr firstRow="1" bandRow="1">
                <a:tableStyleId>{5940675A-B579-460E-94D1-54222C63F5DA}</a:tableStyleId>
              </a:tblPr>
              <a:tblGrid>
                <a:gridCol w="399025"/>
                <a:gridCol w="314080"/>
                <a:gridCol w="2881839"/>
              </a:tblGrid>
              <a:tr h="0">
                <a:tc rowSpan="2">
                  <a:txBody>
                    <a:bodyPr/>
                    <a:lstStyle/>
                    <a:p>
                      <a:pPr algn="ctr"/>
                      <a:r>
                        <a:rPr kumimoji="1" lang="ja-JP" altLang="en-US" sz="800" dirty="0" smtClean="0"/>
                        <a:t>地区の</a:t>
                      </a:r>
                      <a:endParaRPr kumimoji="1" lang="en-US" altLang="ja-JP" sz="800" dirty="0" smtClean="0"/>
                    </a:p>
                    <a:p>
                      <a:pPr algn="ctr"/>
                      <a:r>
                        <a:rPr kumimoji="1" lang="ja-JP" altLang="en-US" sz="800" dirty="0" smtClean="0"/>
                        <a:t>細区分</a:t>
                      </a:r>
                      <a:endParaRPr kumimoji="1" lang="ja-JP" altLang="en-US" sz="800" dirty="0"/>
                    </a:p>
                  </a:txBody>
                  <a:tcPr marL="36000" marR="36000" marT="36000" marB="36000" anchor="ctr">
                    <a:lnR w="12700" cap="flat" cmpd="sng" algn="ctr">
                      <a:solidFill>
                        <a:schemeClr val="tx1"/>
                      </a:solidFill>
                      <a:prstDash val="solid"/>
                      <a:round/>
                      <a:headEnd type="none" w="med" len="med"/>
                      <a:tailEnd type="none" w="med" len="med"/>
                    </a:lnR>
                  </a:tcPr>
                </a:tc>
                <a:tc>
                  <a:txBody>
                    <a:bodyPr/>
                    <a:lstStyle/>
                    <a:p>
                      <a:pPr algn="ctr">
                        <a:lnSpc>
                          <a:spcPts val="800"/>
                        </a:lnSpc>
                      </a:pPr>
                      <a:r>
                        <a:rPr kumimoji="1" lang="ja-JP" altLang="en-US" sz="800" dirty="0" smtClean="0"/>
                        <a:t>名称</a:t>
                      </a:r>
                      <a:endParaRPr kumimoji="1" lang="ja-JP" altLang="en-US" sz="800" dirty="0"/>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ts val="800"/>
                        </a:lnSpc>
                      </a:pPr>
                      <a:r>
                        <a:rPr kumimoji="1" lang="ja-JP" altLang="en-US" sz="800" dirty="0" smtClean="0"/>
                        <a:t>Ｂ－１地区</a:t>
                      </a:r>
                      <a:endParaRPr kumimoji="1" lang="ja-JP" altLang="en-US" sz="800" dirty="0"/>
                    </a:p>
                  </a:txBody>
                  <a:tcPr marT="36000" marB="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14432">
                <a:tc vMerge="1">
                  <a:txBody>
                    <a:bodyPr/>
                    <a:lstStyle/>
                    <a:p>
                      <a:endParaRPr kumimoji="1" lang="ja-JP" altLang="en-US" sz="800" dirty="0"/>
                    </a:p>
                  </a:txBody>
                  <a:tcPr>
                    <a:lnR w="12700" cap="flat" cmpd="sng" algn="ctr">
                      <a:solidFill>
                        <a:schemeClr val="tx1"/>
                      </a:solidFill>
                      <a:prstDash val="solid"/>
                      <a:round/>
                      <a:headEnd type="none" w="med" len="med"/>
                      <a:tailEnd type="none" w="med" len="med"/>
                    </a:lnR>
                  </a:tcPr>
                </a:tc>
                <a:tc>
                  <a:txBody>
                    <a:bodyPr/>
                    <a:lstStyle/>
                    <a:p>
                      <a:pPr algn="ctr">
                        <a:lnSpc>
                          <a:spcPts val="800"/>
                        </a:lnSpc>
                      </a:pPr>
                      <a:r>
                        <a:rPr kumimoji="1" lang="ja-JP" altLang="en-US" sz="800" dirty="0" smtClean="0"/>
                        <a:t>面積</a:t>
                      </a:r>
                      <a:endParaRPr kumimoji="1" lang="ja-JP" altLang="en-US" sz="800" dirty="0"/>
                    </a:p>
                  </a:txBody>
                  <a:tcPr marL="36000" marR="36000" marT="36000" marB="36000" anchor="ctr">
                    <a:lnL w="12700" cap="flat" cmpd="sng" algn="ctr">
                      <a:solidFill>
                        <a:schemeClr val="tx1"/>
                      </a:solidFill>
                      <a:prstDash val="solid"/>
                      <a:round/>
                      <a:headEnd type="none" w="med" len="med"/>
                      <a:tailEnd type="none" w="med" len="med"/>
                    </a:lnL>
                  </a:tcPr>
                </a:tc>
                <a:tc>
                  <a:txBody>
                    <a:bodyPr/>
                    <a:lstStyle/>
                    <a:p>
                      <a:pPr algn="ctr">
                        <a:lnSpc>
                          <a:spcPts val="800"/>
                        </a:lnSpc>
                      </a:pPr>
                      <a:r>
                        <a:rPr kumimoji="1" lang="ja-JP" altLang="en-US" sz="700" dirty="0" smtClean="0"/>
                        <a:t>約２．５ｈａ</a:t>
                      </a:r>
                      <a:endParaRPr kumimoji="1" lang="ja-JP" altLang="en-US" sz="700" dirty="0"/>
                    </a:p>
                  </a:txBody>
                  <a:tcPr marL="0" marR="0" marT="36000" marB="36000">
                    <a:lnR w="12700" cap="flat" cmpd="sng" algn="ctr">
                      <a:solidFill>
                        <a:schemeClr val="tx1"/>
                      </a:solidFill>
                      <a:prstDash val="solid"/>
                      <a:round/>
                      <a:headEnd type="none" w="med" len="med"/>
                      <a:tailEnd type="none" w="med" len="med"/>
                    </a:lnR>
                  </a:tcPr>
                </a:tc>
              </a:tr>
              <a:tr h="831336">
                <a:tc gridSpan="2">
                  <a:txBody>
                    <a:bodyPr/>
                    <a:lstStyle/>
                    <a:p>
                      <a:r>
                        <a:rPr kumimoji="1" lang="ja-JP" altLang="en-US" sz="800" dirty="0" smtClean="0"/>
                        <a:t>建築物の</a:t>
                      </a:r>
                      <a:endParaRPr kumimoji="1" lang="en-US" altLang="ja-JP" sz="800" dirty="0" smtClean="0"/>
                    </a:p>
                    <a:p>
                      <a:r>
                        <a:rPr kumimoji="1" lang="ja-JP" altLang="en-US" sz="800" dirty="0" smtClean="0"/>
                        <a:t>用途の制限</a:t>
                      </a:r>
                      <a:endParaRPr kumimoji="1" lang="ja-JP" altLang="en-US" sz="800" dirty="0"/>
                    </a:p>
                  </a:txBody>
                  <a:tcPr marT="36000" marB="36000"/>
                </a:tc>
                <a:tc hMerge="1">
                  <a:txBody>
                    <a:bodyPr/>
                    <a:lstStyle/>
                    <a:p>
                      <a:endParaRPr kumimoji="1" lang="ja-JP" altLang="en-US"/>
                    </a:p>
                  </a:txBody>
                  <a:tcPr/>
                </a:tc>
                <a:tc>
                  <a:txBody>
                    <a:bodyPr/>
                    <a:lstStyle/>
                    <a:p>
                      <a:r>
                        <a:rPr kumimoji="1" lang="ja-JP" altLang="en-US" sz="800" dirty="0" smtClean="0"/>
                        <a:t>事務所、店舗、集会場、展示場、各種学校、体育館、劇場、遊技場（ただし、風俗営業等の規制及び業務の適正化等に関する法律第２条第１項第４号に掲げる用途に供する部分の床面積の合計が</a:t>
                      </a:r>
                      <a:r>
                        <a:rPr kumimoji="1" lang="en-US" altLang="ja-JP" sz="800" dirty="0" smtClean="0"/>
                        <a:t>200 ㎡</a:t>
                      </a:r>
                      <a:r>
                        <a:rPr kumimoji="1" lang="ja-JP" altLang="en-US" sz="800" dirty="0" smtClean="0"/>
                        <a:t>を超えるものを除く。）、診療所その他これらに類する建築物及びこれらに附属する建築物以外の建築物は、建築してはならない。ただし、駐車場及び公共上又は公益上必要なものは除く。</a:t>
                      </a:r>
                    </a:p>
                  </a:txBody>
                  <a:tcPr marL="36000" marR="36000" marT="36000" marB="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367685098"/>
              </p:ext>
            </p:extLst>
          </p:nvPr>
        </p:nvGraphicFramePr>
        <p:xfrm>
          <a:off x="755576" y="5371377"/>
          <a:ext cx="6090455" cy="1197976"/>
        </p:xfrm>
        <a:graphic>
          <a:graphicData uri="http://schemas.openxmlformats.org/drawingml/2006/table">
            <a:tbl>
              <a:tblPr firstRow="1" bandRow="1">
                <a:tableStyleId>{5940675A-B579-460E-94D1-54222C63F5DA}</a:tableStyleId>
              </a:tblPr>
              <a:tblGrid>
                <a:gridCol w="1447588"/>
                <a:gridCol w="1606522"/>
                <a:gridCol w="1606522"/>
                <a:gridCol w="1429823"/>
              </a:tblGrid>
              <a:tr h="123287">
                <a:tc gridSpan="2">
                  <a:txBody>
                    <a:bodyPr/>
                    <a:lstStyle/>
                    <a:p>
                      <a:pPr marL="0" marR="0" indent="0" algn="ctr" defTabSz="914400" rtl="0" eaLnBrk="1" fontAlgn="auto" latinLnBrk="0" hangingPunct="1">
                        <a:lnSpc>
                          <a:spcPts val="1100"/>
                        </a:lnSpc>
                        <a:spcBef>
                          <a:spcPts val="0"/>
                        </a:spcBef>
                        <a:spcAft>
                          <a:spcPts val="0"/>
                        </a:spcAft>
                        <a:buClrTx/>
                        <a:buSzTx/>
                        <a:buFontTx/>
                        <a:buNone/>
                        <a:tabLst/>
                        <a:defRPr/>
                      </a:pPr>
                      <a:r>
                        <a:rPr kumimoji="1" lang="ja-JP" altLang="en-US" sz="1100" dirty="0" smtClean="0"/>
                        <a:t>２８年度</a:t>
                      </a:r>
                    </a:p>
                  </a:txBody>
                  <a:tcPr marL="36000" marR="36000" marT="36000" marB="36000" anchor="ctr">
                    <a:lnR w="12700" cap="flat" cmpd="sng" algn="ctr">
                      <a:solidFill>
                        <a:schemeClr val="tx1"/>
                      </a:solidFill>
                      <a:prstDash val="solid"/>
                      <a:round/>
                      <a:headEnd type="none" w="med" len="med"/>
                      <a:tailEnd type="none" w="med" len="med"/>
                    </a:lnR>
                    <a:solidFill>
                      <a:srgbClr val="FFFF00"/>
                    </a:solidFill>
                  </a:tcPr>
                </a:tc>
                <a:tc hMerge="1">
                  <a:txBody>
                    <a:bodyPr/>
                    <a:lstStyle/>
                    <a:p>
                      <a:endParaRPr kumimoji="1" lang="ja-JP" altLang="en-US"/>
                    </a:p>
                  </a:txBody>
                  <a:tcPr/>
                </a:tc>
                <a:tc gridSpan="2">
                  <a:txBody>
                    <a:bodyPr/>
                    <a:lstStyle/>
                    <a:p>
                      <a:pPr algn="ctr">
                        <a:lnSpc>
                          <a:spcPts val="1100"/>
                        </a:lnSpc>
                      </a:pPr>
                      <a:r>
                        <a:rPr kumimoji="1" lang="ja-JP" altLang="en-US" sz="1100" dirty="0" smtClean="0"/>
                        <a:t>２９年度</a:t>
                      </a:r>
                    </a:p>
                  </a:txBody>
                  <a:tcPr marL="36000" marR="36000" marT="36000" marB="36000" anchor="ctr">
                    <a:lnL w="12700" cap="flat" cmpd="sng" algn="ctr">
                      <a:solidFill>
                        <a:schemeClr val="tx1"/>
                      </a:solidFill>
                      <a:prstDash val="solid"/>
                      <a:round/>
                      <a:headEnd type="none" w="med" len="med"/>
                      <a:tailEnd type="none" w="med" len="med"/>
                    </a:lnL>
                    <a:solidFill>
                      <a:srgbClr val="FFFF00"/>
                    </a:solidFill>
                  </a:tcPr>
                </a:tc>
                <a:tc hMerge="1">
                  <a:txBody>
                    <a:bodyPr/>
                    <a:lstStyle/>
                    <a:p>
                      <a:endParaRPr kumimoji="1" lang="ja-JP" altLang="en-US"/>
                    </a:p>
                  </a:txBody>
                  <a:tcPr/>
                </a:tc>
              </a:tr>
              <a:tr h="986276">
                <a:tc>
                  <a:txBody>
                    <a:bodyPr/>
                    <a:lstStyle/>
                    <a:p>
                      <a:endParaRPr kumimoji="1" lang="ja-JP" altLang="en-US" sz="1100" dirty="0"/>
                    </a:p>
                  </a:txBody>
                  <a:tcPr marL="36000" marR="36000" marT="36000" marB="36000" anchor="ctr">
                    <a:lnR w="12700" cap="flat" cmpd="sng" algn="ctr">
                      <a:solidFill>
                        <a:schemeClr val="tx1"/>
                      </a:solidFill>
                      <a:prstDash val="dash"/>
                      <a:round/>
                      <a:headEnd type="none" w="med" len="med"/>
                      <a:tailEnd type="none" w="med" len="med"/>
                    </a:lnR>
                    <a:solidFill>
                      <a:schemeClr val="bg1"/>
                    </a:solidFill>
                  </a:tcPr>
                </a:tc>
                <a:tc>
                  <a:txBody>
                    <a:bodyPr/>
                    <a:lstStyle/>
                    <a:p>
                      <a:endParaRPr kumimoji="1" lang="ja-JP" altLang="en-US" sz="1300" dirty="0"/>
                    </a:p>
                  </a:txBody>
                  <a:tcPr marL="36000" marR="36000" marT="36000" marB="36000"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kumimoji="1" lang="ja-JP" altLang="en-US" sz="1300" dirty="0"/>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solidFill>
                      <a:schemeClr val="bg1"/>
                    </a:solidFill>
                  </a:tcPr>
                </a:tc>
                <a:tc>
                  <a:txBody>
                    <a:bodyPr/>
                    <a:lstStyle/>
                    <a:p>
                      <a:endParaRPr kumimoji="1" lang="ja-JP" altLang="en-US" sz="1300" dirty="0"/>
                    </a:p>
                  </a:txBody>
                  <a:tcPr marL="36000" marR="36000" marT="36000" marB="36000" anchor="ctr">
                    <a:lnL w="12700" cap="flat" cmpd="sng" algn="ctr">
                      <a:solidFill>
                        <a:schemeClr val="tx1"/>
                      </a:solidFill>
                      <a:prstDash val="dash"/>
                      <a:round/>
                      <a:headEnd type="none" w="med" len="med"/>
                      <a:tailEnd type="none" w="med" len="med"/>
                    </a:lnL>
                    <a:solidFill>
                      <a:schemeClr val="bg1"/>
                    </a:solidFill>
                  </a:tcPr>
                </a:tc>
              </a:tr>
            </a:tbl>
          </a:graphicData>
        </a:graphic>
      </p:graphicFrame>
      <p:grpSp>
        <p:nvGrpSpPr>
          <p:cNvPr id="37" name="グループ化 36"/>
          <p:cNvGrpSpPr/>
          <p:nvPr/>
        </p:nvGrpSpPr>
        <p:grpSpPr>
          <a:xfrm>
            <a:off x="1849969" y="5615648"/>
            <a:ext cx="4705215" cy="897783"/>
            <a:chOff x="2991908" y="4470182"/>
            <a:chExt cx="4705215" cy="897783"/>
          </a:xfrm>
        </p:grpSpPr>
        <p:sp>
          <p:nvSpPr>
            <p:cNvPr id="38" name="テキスト ボックス 37"/>
            <p:cNvSpPr txBox="1"/>
            <p:nvPr/>
          </p:nvSpPr>
          <p:spPr>
            <a:xfrm>
              <a:off x="7325187" y="5155975"/>
              <a:ext cx="371936" cy="158828"/>
            </a:xfrm>
            <a:prstGeom prst="rect">
              <a:avLst/>
            </a:prstGeom>
            <a:noFill/>
            <a:ln w="25400">
              <a:noFill/>
            </a:ln>
          </p:spPr>
          <p:txBody>
            <a:bodyPr wrap="square" lIns="0" rIns="0" rtlCol="0" anchor="ctr" anchorCtr="0">
              <a:noAutofit/>
            </a:bodyPr>
            <a:lstStyle/>
            <a:p>
              <a:r>
                <a:rPr kumimoji="1" lang="ja-JP" altLang="en-US" sz="900" dirty="0" smtClean="0">
                  <a:latin typeface="+mj-ea"/>
                  <a:ea typeface="+mj-ea"/>
                </a:rPr>
                <a:t>入居</a:t>
              </a:r>
            </a:p>
          </p:txBody>
        </p:sp>
        <p:sp>
          <p:nvSpPr>
            <p:cNvPr id="39" name="テキスト ボックス 38"/>
            <p:cNvSpPr txBox="1"/>
            <p:nvPr/>
          </p:nvSpPr>
          <p:spPr>
            <a:xfrm>
              <a:off x="5042803" y="5129605"/>
              <a:ext cx="631226" cy="162276"/>
            </a:xfrm>
            <a:prstGeom prst="rect">
              <a:avLst/>
            </a:prstGeom>
            <a:noFill/>
            <a:ln w="25400">
              <a:noFill/>
            </a:ln>
          </p:spPr>
          <p:txBody>
            <a:bodyPr wrap="square" lIns="0" rIns="0" rtlCol="0" anchor="ctr" anchorCtr="0">
              <a:noAutofit/>
            </a:bodyPr>
            <a:lstStyle/>
            <a:p>
              <a:r>
                <a:rPr kumimoji="1" lang="ja-JP" altLang="en-US" sz="900" dirty="0" smtClean="0">
                  <a:latin typeface="ＭＳ ゴシック" panose="020B0609070205080204" pitchFamily="49" charset="-128"/>
                  <a:ea typeface="ＭＳ ゴシック" panose="020B0609070205080204" pitchFamily="49" charset="-128"/>
                </a:rPr>
                <a:t>（事業者）</a:t>
              </a:r>
            </a:p>
          </p:txBody>
        </p:sp>
        <p:sp>
          <p:nvSpPr>
            <p:cNvPr id="40" name="ホームベース 39"/>
            <p:cNvSpPr/>
            <p:nvPr/>
          </p:nvSpPr>
          <p:spPr>
            <a:xfrm>
              <a:off x="2991908" y="4474232"/>
              <a:ext cx="906266" cy="193651"/>
            </a:xfrm>
            <a:prstGeom prst="homePlate">
              <a:avLst/>
            </a:prstGeom>
            <a:solidFill>
              <a:schemeClr val="bg1">
                <a:lumMod val="85000"/>
              </a:schemeClr>
            </a:solidFill>
            <a:ln w="12700" cmpd="sng">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900" dirty="0">
                  <a:solidFill>
                    <a:schemeClr val="tx1"/>
                  </a:solidFill>
                </a:rPr>
                <a:t>関心</a:t>
              </a:r>
              <a:r>
                <a:rPr lang="ja-JP" altLang="en-US" sz="900" dirty="0" smtClean="0">
                  <a:solidFill>
                    <a:schemeClr val="tx1"/>
                  </a:solidFill>
                </a:rPr>
                <a:t>表明募集</a:t>
              </a:r>
              <a:endParaRPr lang="ja-JP" altLang="en-US" sz="900" dirty="0">
                <a:solidFill>
                  <a:schemeClr val="tx1"/>
                </a:solidFill>
              </a:endParaRPr>
            </a:p>
          </p:txBody>
        </p:sp>
        <p:sp>
          <p:nvSpPr>
            <p:cNvPr id="41" name="ホームベース 40"/>
            <p:cNvSpPr/>
            <p:nvPr/>
          </p:nvSpPr>
          <p:spPr>
            <a:xfrm>
              <a:off x="2991908" y="4700519"/>
              <a:ext cx="906266" cy="283841"/>
            </a:xfrm>
            <a:prstGeom prst="homePlate">
              <a:avLst/>
            </a:prstGeom>
            <a:solidFill>
              <a:schemeClr val="tx2">
                <a:lumMod val="20000"/>
                <a:lumOff val="80000"/>
              </a:schemeClr>
            </a:solid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lvl="0" algn="ctr"/>
              <a:r>
                <a:rPr lang="ja-JP" altLang="en-US" sz="900" dirty="0">
                  <a:solidFill>
                    <a:prstClr val="black"/>
                  </a:solidFill>
                </a:rPr>
                <a:t>都計変更協議</a:t>
              </a:r>
              <a:endParaRPr lang="en-US" altLang="ja-JP" sz="900" dirty="0">
                <a:solidFill>
                  <a:prstClr val="black"/>
                </a:solidFill>
              </a:endParaRPr>
            </a:p>
            <a:p>
              <a:pPr lvl="0" algn="ctr"/>
              <a:r>
                <a:rPr lang="ja-JP" altLang="en-US" sz="900" dirty="0">
                  <a:solidFill>
                    <a:prstClr val="black"/>
                  </a:solidFill>
                </a:rPr>
                <a:t>地元合意形成</a:t>
              </a:r>
            </a:p>
          </p:txBody>
        </p:sp>
        <p:sp>
          <p:nvSpPr>
            <p:cNvPr id="42" name="ホームベース 41"/>
            <p:cNvSpPr/>
            <p:nvPr/>
          </p:nvSpPr>
          <p:spPr>
            <a:xfrm>
              <a:off x="5708747" y="5053522"/>
              <a:ext cx="395488" cy="314443"/>
            </a:xfrm>
            <a:prstGeom prst="homePlate">
              <a:avLst/>
            </a:prstGeom>
            <a:solidFill>
              <a:schemeClr val="tx2">
                <a:lumMod val="20000"/>
                <a:lumOff val="80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800" spc="-150" dirty="0" smtClean="0">
                  <a:solidFill>
                    <a:schemeClr val="tx1"/>
                  </a:solidFill>
                </a:rPr>
                <a:t>建築</a:t>
              </a:r>
              <a:endParaRPr lang="en-US" altLang="ja-JP" sz="800" spc="-150" dirty="0" smtClean="0">
                <a:solidFill>
                  <a:schemeClr val="tx1"/>
                </a:solidFill>
              </a:endParaRPr>
            </a:p>
            <a:p>
              <a:pPr algn="ctr"/>
              <a:r>
                <a:rPr lang="ja-JP" altLang="en-US" sz="800" spc="-150" dirty="0">
                  <a:solidFill>
                    <a:schemeClr val="tx1"/>
                  </a:solidFill>
                </a:rPr>
                <a:t>確認</a:t>
              </a:r>
            </a:p>
          </p:txBody>
        </p:sp>
        <p:sp>
          <p:nvSpPr>
            <p:cNvPr id="43" name="ホームベース 42"/>
            <p:cNvSpPr/>
            <p:nvPr/>
          </p:nvSpPr>
          <p:spPr>
            <a:xfrm>
              <a:off x="6136936" y="5123453"/>
              <a:ext cx="1188251" cy="213847"/>
            </a:xfrm>
            <a:prstGeom prst="homePlate">
              <a:avLst/>
            </a:prstGeom>
            <a:solidFill>
              <a:schemeClr val="tx2">
                <a:lumMod val="20000"/>
                <a:lumOff val="80000"/>
              </a:schemeClr>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ja-JP" altLang="en-US" sz="900" spc="300" dirty="0" smtClean="0">
                  <a:solidFill>
                    <a:schemeClr val="tx1"/>
                  </a:solidFill>
                </a:rPr>
                <a:t>内装等改修工事</a:t>
              </a:r>
              <a:endParaRPr lang="ja-JP" altLang="en-US" sz="900" spc="300" dirty="0">
                <a:solidFill>
                  <a:schemeClr val="tx1"/>
                </a:solidFill>
              </a:endParaRPr>
            </a:p>
          </p:txBody>
        </p:sp>
        <p:sp>
          <p:nvSpPr>
            <p:cNvPr id="44" name="ホームベース 43"/>
            <p:cNvSpPr/>
            <p:nvPr/>
          </p:nvSpPr>
          <p:spPr>
            <a:xfrm>
              <a:off x="4959313" y="4470182"/>
              <a:ext cx="714716" cy="178592"/>
            </a:xfrm>
            <a:prstGeom prst="homePlate">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ja-JP" altLang="en-US" sz="800" dirty="0">
                  <a:solidFill>
                    <a:prstClr val="black"/>
                  </a:solidFill>
                </a:rPr>
                <a:t>公募～</a:t>
              </a:r>
              <a:r>
                <a:rPr lang="ja-JP" altLang="en-US" sz="800" dirty="0" smtClean="0">
                  <a:solidFill>
                    <a:prstClr val="black"/>
                  </a:solidFill>
                </a:rPr>
                <a:t>契約</a:t>
              </a:r>
              <a:endParaRPr lang="ja-JP" altLang="en-US" sz="800" dirty="0">
                <a:solidFill>
                  <a:prstClr val="black"/>
                </a:solidFill>
              </a:endParaRPr>
            </a:p>
          </p:txBody>
        </p:sp>
        <p:sp>
          <p:nvSpPr>
            <p:cNvPr id="45" name="ホームベース 44"/>
            <p:cNvSpPr/>
            <p:nvPr/>
          </p:nvSpPr>
          <p:spPr>
            <a:xfrm>
              <a:off x="3921715" y="4699465"/>
              <a:ext cx="903707" cy="289762"/>
            </a:xfrm>
            <a:prstGeom prst="homePlate">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ja-JP" altLang="en-US" sz="900" dirty="0">
                  <a:solidFill>
                    <a:prstClr val="black"/>
                  </a:solidFill>
                </a:rPr>
                <a:t>都計変更</a:t>
              </a:r>
              <a:r>
                <a:rPr lang="ja-JP" altLang="en-US" sz="900" dirty="0" smtClean="0">
                  <a:solidFill>
                    <a:prstClr val="black"/>
                  </a:solidFill>
                </a:rPr>
                <a:t>手続</a:t>
              </a:r>
              <a:endParaRPr lang="ja-JP" altLang="en-US" sz="900" dirty="0">
                <a:solidFill>
                  <a:prstClr val="black"/>
                </a:solidFill>
              </a:endParaRPr>
            </a:p>
          </p:txBody>
        </p:sp>
        <p:sp>
          <p:nvSpPr>
            <p:cNvPr id="46" name="ホームベース 45"/>
            <p:cNvSpPr/>
            <p:nvPr/>
          </p:nvSpPr>
          <p:spPr>
            <a:xfrm>
              <a:off x="4849843" y="4700550"/>
              <a:ext cx="714716" cy="287593"/>
            </a:xfrm>
            <a:prstGeom prst="homePlate">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lvl="0"/>
              <a:r>
                <a:rPr lang="ja-JP" altLang="en-US" sz="900" dirty="0" smtClean="0">
                  <a:solidFill>
                    <a:prstClr val="black"/>
                  </a:solidFill>
                </a:rPr>
                <a:t>市条例改正</a:t>
              </a:r>
              <a:endParaRPr lang="ja-JP" altLang="en-US" sz="900" dirty="0">
                <a:solidFill>
                  <a:prstClr val="black"/>
                </a:solidFill>
              </a:endParaRPr>
            </a:p>
          </p:txBody>
        </p:sp>
      </p:grpSp>
      <p:pic>
        <p:nvPicPr>
          <p:cNvPr id="47" name="Picture 2" descr="D:\YanoYa\Desktop\咲洲地区計画の絵.png"/>
          <p:cNvPicPr>
            <a:picLocks noChangeAspect="1" noChangeArrowheads="1"/>
          </p:cNvPicPr>
          <p:nvPr/>
        </p:nvPicPr>
        <p:blipFill rotWithShape="1">
          <a:blip r:embed="rId3">
            <a:extLst>
              <a:ext uri="{28A0092B-C50C-407E-A947-70E740481C1C}">
                <a14:useLocalDpi xmlns:a14="http://schemas.microsoft.com/office/drawing/2010/main" val="0"/>
              </a:ext>
            </a:extLst>
          </a:blip>
          <a:srcRect r="8240"/>
          <a:stretch/>
        </p:blipFill>
        <p:spPr bwMode="auto">
          <a:xfrm>
            <a:off x="5079461" y="2522625"/>
            <a:ext cx="3651499" cy="261359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a:stCxn id="55" idx="3"/>
          </p:cNvCxnSpPr>
          <p:nvPr/>
        </p:nvCxnSpPr>
        <p:spPr>
          <a:xfrm>
            <a:off x="4771007" y="3578316"/>
            <a:ext cx="1784177" cy="3581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29989" y="4291905"/>
            <a:ext cx="5862431" cy="1075420"/>
          </a:xfrm>
          <a:prstGeom prst="rect">
            <a:avLst/>
          </a:prstGeom>
          <a:noFill/>
          <a:ln w="25400">
            <a:noFill/>
          </a:ln>
        </p:spPr>
        <p:txBody>
          <a:bodyPr wrap="square" rtlCol="0" anchor="t" anchorCtr="0">
            <a:noAutofit/>
          </a:bodyPr>
          <a:lstStyle/>
          <a:p>
            <a:r>
              <a:rPr lang="ja-JP" altLang="en-US" sz="1200" b="1" dirty="0" smtClean="0">
                <a:latin typeface="ＭＳ ゴシック" panose="020B0609070205080204" pitchFamily="49" charset="-128"/>
                <a:ea typeface="ＭＳ ゴシック" panose="020B0609070205080204" pitchFamily="49" charset="-128"/>
              </a:rPr>
              <a:t>◆ 貸付</a:t>
            </a:r>
            <a:r>
              <a:rPr lang="ja-JP" altLang="en-US" sz="1200" b="1" dirty="0">
                <a:latin typeface="ＭＳ ゴシック" panose="020B0609070205080204" pitchFamily="49" charset="-128"/>
                <a:ea typeface="ＭＳ ゴシック" panose="020B0609070205080204" pitchFamily="49" charset="-128"/>
              </a:rPr>
              <a:t>条件の見直し</a:t>
            </a:r>
          </a:p>
          <a:p>
            <a:r>
              <a:rPr lang="ja-JP" altLang="en-US" sz="1100" dirty="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 事</a:t>
            </a:r>
            <a:r>
              <a:rPr lang="ja-JP" altLang="en-US" sz="1100" dirty="0">
                <a:latin typeface="ＭＳ ゴシック" panose="020B0609070205080204" pitchFamily="49" charset="-128"/>
                <a:ea typeface="ＭＳ ゴシック" panose="020B0609070205080204" pitchFamily="49" charset="-128"/>
              </a:rPr>
              <a:t>業者ニーズを踏まえ、定期賃貸方式の導入、市場実勢に応じた賃料</a:t>
            </a:r>
            <a:r>
              <a:rPr lang="ja-JP" altLang="en-US" sz="1100" dirty="0" smtClean="0">
                <a:latin typeface="ＭＳ ゴシック" panose="020B0609070205080204" pitchFamily="49" charset="-128"/>
                <a:ea typeface="ＭＳ ゴシック" panose="020B0609070205080204" pitchFamily="49" charset="-128"/>
              </a:rPr>
              <a:t>の設定</a:t>
            </a:r>
            <a:r>
              <a:rPr lang="ja-JP" altLang="en-US" sz="1100" dirty="0">
                <a:latin typeface="ＭＳ ゴシック" panose="020B0609070205080204" pitchFamily="49" charset="-128"/>
                <a:ea typeface="ＭＳ ゴシック" panose="020B0609070205080204" pitchFamily="49" charset="-128"/>
              </a:rPr>
              <a:t>を行う</a:t>
            </a:r>
            <a:r>
              <a:rPr lang="ja-JP" altLang="en-US" sz="1100" dirty="0" smtClean="0">
                <a:latin typeface="ＭＳ ゴシック" panose="020B0609070205080204" pitchFamily="49" charset="-128"/>
                <a:ea typeface="ＭＳ ゴシック" panose="020B0609070205080204" pitchFamily="49" charset="-128"/>
              </a:rPr>
              <a:t>。</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400" b="1" dirty="0" smtClean="0">
              <a:latin typeface="ＭＳ ゴシック" panose="020B0609070205080204" pitchFamily="49" charset="-128"/>
              <a:ea typeface="ＭＳ ゴシック" panose="020B0609070205080204" pitchFamily="49" charset="-128"/>
            </a:endParaRPr>
          </a:p>
          <a:p>
            <a:r>
              <a:rPr lang="ja-JP" altLang="en-US" sz="1200" b="1" dirty="0" smtClean="0">
                <a:latin typeface="ＭＳ ゴシック" panose="020B0609070205080204" pitchFamily="49" charset="-128"/>
                <a:ea typeface="ＭＳ ゴシック" panose="020B0609070205080204" pitchFamily="49" charset="-128"/>
              </a:rPr>
              <a:t>◆ 事</a:t>
            </a:r>
            <a:r>
              <a:rPr lang="ja-JP" altLang="en-US" sz="1200" b="1" dirty="0">
                <a:latin typeface="ＭＳ ゴシック" panose="020B0609070205080204" pitchFamily="49" charset="-128"/>
                <a:ea typeface="ＭＳ ゴシック" panose="020B0609070205080204" pitchFamily="49" charset="-128"/>
              </a:rPr>
              <a:t>業者の募集開始</a:t>
            </a:r>
          </a:p>
          <a:p>
            <a:r>
              <a:rPr lang="ja-JP" altLang="en-US" sz="1000" dirty="0">
                <a:latin typeface="ＭＳ ゴシック" panose="020B0609070205080204" pitchFamily="49" charset="-128"/>
                <a:ea typeface="ＭＳ ゴシック" panose="020B0609070205080204" pitchFamily="49" charset="-128"/>
              </a:rPr>
              <a:t>　</a:t>
            </a:r>
            <a:r>
              <a:rPr lang="ja-JP" altLang="en-US" sz="1000" dirty="0" smtClean="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平成</a:t>
            </a:r>
            <a:r>
              <a:rPr lang="ja-JP" altLang="en-US" sz="1100" dirty="0">
                <a:latin typeface="ＭＳ ゴシック" panose="020B0609070205080204" pitchFamily="49" charset="-128"/>
                <a:ea typeface="ＭＳ ゴシック" panose="020B0609070205080204" pitchFamily="49" charset="-128"/>
              </a:rPr>
              <a:t>２９年度の早い時期</a:t>
            </a:r>
            <a:r>
              <a:rPr lang="ja-JP" altLang="en-US" sz="1100" dirty="0" smtClean="0">
                <a:latin typeface="ＭＳ ゴシック" panose="020B0609070205080204" pitchFamily="49" charset="-128"/>
                <a:ea typeface="ＭＳ ゴシック" panose="020B0609070205080204" pitchFamily="49" charset="-128"/>
              </a:rPr>
              <a:t>に</a:t>
            </a:r>
            <a:r>
              <a:rPr lang="ja-JP" altLang="en-US" sz="1100" dirty="0">
                <a:latin typeface="ＭＳ ゴシック" panose="020B0609070205080204" pitchFamily="49" charset="-128"/>
                <a:ea typeface="ＭＳ ゴシック" panose="020B0609070205080204" pitchFamily="49" charset="-128"/>
              </a:rPr>
              <a:t>事業者の公募を</a:t>
            </a:r>
            <a:r>
              <a:rPr lang="ja-JP" altLang="en-US" sz="1100" dirty="0" smtClean="0">
                <a:latin typeface="ＭＳ ゴシック" panose="020B0609070205080204" pitchFamily="49" charset="-128"/>
                <a:ea typeface="ＭＳ ゴシック" panose="020B0609070205080204" pitchFamily="49" charset="-128"/>
              </a:rPr>
              <a:t>実施する。</a:t>
            </a:r>
            <a:endParaRPr lang="en-US" altLang="ja-JP" sz="1100" dirty="0" smtClean="0">
              <a:latin typeface="ＭＳ ゴシック" panose="020B0609070205080204" pitchFamily="49" charset="-128"/>
              <a:ea typeface="ＭＳ ゴシック" panose="020B0609070205080204" pitchFamily="49" charset="-128"/>
            </a:endParaRPr>
          </a:p>
          <a:p>
            <a:endParaRPr lang="en-US" altLang="ja-JP" sz="400" b="1" dirty="0" smtClean="0">
              <a:latin typeface="ＭＳ ゴシック" panose="020B0609070205080204" pitchFamily="49" charset="-128"/>
              <a:ea typeface="ＭＳ ゴシック" panose="020B0609070205080204" pitchFamily="49" charset="-128"/>
            </a:endParaRPr>
          </a:p>
          <a:p>
            <a:r>
              <a:rPr lang="ja-JP" altLang="en-US" sz="1200" b="1" dirty="0" smtClean="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想定</a:t>
            </a:r>
            <a:r>
              <a:rPr lang="ja-JP" altLang="en-US" sz="1200" b="1" dirty="0" smtClean="0">
                <a:latin typeface="ＭＳ ゴシック" panose="020B0609070205080204" pitchFamily="49" charset="-128"/>
                <a:ea typeface="ＭＳ ゴシック" panose="020B0609070205080204" pitchFamily="49" charset="-128"/>
              </a:rPr>
              <a:t>スケジュール</a:t>
            </a:r>
            <a:r>
              <a:rPr lang="ja-JP" altLang="en-US" sz="1100" dirty="0" smtClean="0">
                <a:latin typeface="ＭＳ ゴシック" panose="020B0609070205080204" pitchFamily="49" charset="-128"/>
                <a:ea typeface="ＭＳ ゴシック" panose="020B0609070205080204" pitchFamily="49" charset="-128"/>
              </a:rPr>
              <a:t>（用途変更に伴い内装等の改修工事を行う場合）</a:t>
            </a:r>
            <a:endParaRPr lang="ja-JP" altLang="en-US" sz="11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6804248" y="5836015"/>
            <a:ext cx="2063896" cy="557650"/>
          </a:xfrm>
          <a:prstGeom prst="rect">
            <a:avLst/>
          </a:prstGeom>
          <a:noFill/>
          <a:ln w="25400">
            <a:noFill/>
          </a:ln>
        </p:spPr>
        <p:txBody>
          <a:bodyPr wrap="square" lIns="36000" rIns="36000" rtlCol="0" anchor="ctr" anchorCtr="0">
            <a:noAutofit/>
          </a:bodyPr>
          <a:lstStyle/>
          <a:p>
            <a:r>
              <a:rPr kumimoji="1" lang="en-US" altLang="ja-JP" sz="1000" dirty="0" smtClean="0">
                <a:latin typeface="ＭＳ ゴシック" panose="020B0609070205080204" pitchFamily="49" charset="-128"/>
                <a:ea typeface="ＭＳ ゴシック" panose="020B0609070205080204" pitchFamily="49" charset="-128"/>
              </a:rPr>
              <a:t>※ </a:t>
            </a:r>
            <a:r>
              <a:rPr kumimoji="1" lang="ja-JP" altLang="en-US" sz="1000" dirty="0" smtClean="0">
                <a:latin typeface="ＭＳ ゴシック" panose="020B0609070205080204" pitchFamily="49" charset="-128"/>
                <a:ea typeface="ＭＳ ゴシック" panose="020B0609070205080204" pitchFamily="49" charset="-128"/>
              </a:rPr>
              <a:t>スケジュールは</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今後</a:t>
            </a:r>
            <a:r>
              <a:rPr lang="en-US" altLang="ja-JP" sz="1000" dirty="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大阪市</a:t>
            </a:r>
            <a:endParaRPr kumimoji="1" lang="en-US" altLang="ja-JP" sz="1000" dirty="0" smtClean="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　</a:t>
            </a:r>
            <a:r>
              <a:rPr kumimoji="1" lang="ja-JP" altLang="en-US" sz="1000" dirty="0" smtClean="0">
                <a:latin typeface="ＭＳ ゴシック" panose="020B0609070205080204" pitchFamily="49" charset="-128"/>
                <a:ea typeface="ＭＳ ゴシック" panose="020B0609070205080204" pitchFamily="49" charset="-128"/>
              </a:rPr>
              <a:t>との調整</a:t>
            </a:r>
            <a:r>
              <a:rPr lang="ja-JP" altLang="en-US" sz="1000" dirty="0">
                <a:latin typeface="ＭＳ ゴシック" panose="020B0609070205080204" pitchFamily="49" charset="-128"/>
                <a:ea typeface="ＭＳ ゴシック" panose="020B0609070205080204" pitchFamily="49" charset="-128"/>
              </a:rPr>
              <a:t>等</a:t>
            </a:r>
            <a:r>
              <a:rPr kumimoji="1" lang="ja-JP" altLang="en-US" sz="1000" dirty="0" smtClean="0">
                <a:latin typeface="ＭＳ ゴシック" panose="020B0609070205080204" pitchFamily="49" charset="-128"/>
                <a:ea typeface="ＭＳ ゴシック" panose="020B0609070205080204" pitchFamily="49" charset="-128"/>
              </a:rPr>
              <a:t>により変更する場合</a:t>
            </a:r>
            <a:endParaRPr kumimoji="1" lang="en-US" altLang="ja-JP" sz="1000" dirty="0" smtClean="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　</a:t>
            </a:r>
            <a:r>
              <a:rPr kumimoji="1" lang="ja-JP" altLang="en-US" sz="1000" dirty="0" smtClean="0">
                <a:latin typeface="ＭＳ ゴシック" panose="020B0609070205080204" pitchFamily="49" charset="-128"/>
                <a:ea typeface="ＭＳ ゴシック" panose="020B0609070205080204" pitchFamily="49" charset="-128"/>
              </a:rPr>
              <a:t>がある</a:t>
            </a:r>
          </a:p>
        </p:txBody>
      </p:sp>
    </p:spTree>
    <p:extLst>
      <p:ext uri="{BB962C8B-B14F-4D97-AF65-F5344CB8AC3E}">
        <p14:creationId xmlns:p14="http://schemas.microsoft.com/office/powerpoint/2010/main" val="1902260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25400">
          <a:noFill/>
        </a:ln>
      </a:spPr>
      <a:bodyPr wrap="none" rtlCol="0" anchor="ctr" anchorCtr="0">
        <a:noAutofit/>
      </a:bodyPr>
      <a:lstStyle>
        <a:defPPr>
          <a:defRPr sz="1000" dirty="0" smtClean="0">
            <a:latin typeface="ＭＳ ゴシック" panose="020B0609070205080204" pitchFamily="49" charset="-128"/>
            <a:ea typeface="ＭＳ ゴシック" panose="020B0609070205080204" pitchFamily="49"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16161</TotalTime>
  <Words>2327</Words>
  <Application>Microsoft Office PowerPoint</Application>
  <PresentationFormat>画面に合わせる (4:3)</PresentationFormat>
  <Paragraphs>1003</Paragraphs>
  <Slides>18</Slides>
  <Notes>16</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HOSTNAME</cp:lastModifiedBy>
  <cp:revision>1300</cp:revision>
  <cp:lastPrinted>2016-09-02T10:14:24Z</cp:lastPrinted>
  <dcterms:created xsi:type="dcterms:W3CDTF">2015-05-08T04:31:27Z</dcterms:created>
  <dcterms:modified xsi:type="dcterms:W3CDTF">2016-09-02T10:17:14Z</dcterms:modified>
  <cp:contentStatus/>
</cp:coreProperties>
</file>