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20"/>
  </p:notesMasterIdLst>
  <p:sldIdLst>
    <p:sldId id="267" r:id="rId2"/>
    <p:sldId id="282" r:id="rId3"/>
    <p:sldId id="323" r:id="rId4"/>
    <p:sldId id="314" r:id="rId5"/>
    <p:sldId id="306" r:id="rId6"/>
    <p:sldId id="305" r:id="rId7"/>
    <p:sldId id="329" r:id="rId8"/>
    <p:sldId id="327" r:id="rId9"/>
    <p:sldId id="330" r:id="rId10"/>
    <p:sldId id="331" r:id="rId11"/>
    <p:sldId id="332" r:id="rId12"/>
    <p:sldId id="333" r:id="rId13"/>
    <p:sldId id="334" r:id="rId14"/>
    <p:sldId id="335" r:id="rId15"/>
    <p:sldId id="336" r:id="rId16"/>
    <p:sldId id="292" r:id="rId17"/>
    <p:sldId id="301" r:id="rId18"/>
    <p:sldId id="269" r:id="rId1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620"/>
    <p:restoredTop sz="90106" autoAdjust="0"/>
  </p:normalViewPr>
  <p:slideViewPr>
    <p:cSldViewPr>
      <p:cViewPr>
        <p:scale>
          <a:sx n="78" d="100"/>
          <a:sy n="78" d="100"/>
        </p:scale>
        <p:origin x="-912" y="-3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0"/>
            <a:ext cx="2949786" cy="496967"/>
          </a:xfrm>
          <a:prstGeom prst="rect">
            <a:avLst/>
          </a:prstGeom>
        </p:spPr>
        <p:txBody>
          <a:bodyPr vert="horz" lIns="91395" tIns="45695" rIns="91395" bIns="4569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6967"/>
          </a:xfrm>
          <a:prstGeom prst="rect">
            <a:avLst/>
          </a:prstGeom>
        </p:spPr>
        <p:txBody>
          <a:bodyPr vert="horz" lIns="91395" tIns="45695" rIns="91395" bIns="45695" rtlCol="0"/>
          <a:lstStyle>
            <a:lvl1pPr algn="r">
              <a:defRPr sz="1200"/>
            </a:lvl1pPr>
          </a:lstStyle>
          <a:p>
            <a:fld id="{0ED76328-605B-4FAE-8BDC-970DB47F7B49}" type="datetimeFigureOut">
              <a:rPr kumimoji="1" lang="ja-JP" altLang="en-US" smtClean="0"/>
              <a:pPr/>
              <a:t>2016/8/18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395" tIns="45695" rIns="91395" bIns="45695" rtlCol="0" anchor="ctr"/>
          <a:lstStyle/>
          <a:p>
            <a:endParaRPr lang="ja-JP" altLang="en-US"/>
          </a:p>
        </p:txBody>
      </p:sp>
      <p:sp>
        <p:nvSpPr>
          <p:cNvPr id="5" name="ノート プレースホルダー 4"/>
          <p:cNvSpPr>
            <a:spLocks noGrp="1"/>
          </p:cNvSpPr>
          <p:nvPr>
            <p:ph type="body" sz="quarter" idx="3"/>
          </p:nvPr>
        </p:nvSpPr>
        <p:spPr>
          <a:xfrm>
            <a:off x="680721" y="4721186"/>
            <a:ext cx="5445760" cy="4472702"/>
          </a:xfrm>
          <a:prstGeom prst="rect">
            <a:avLst/>
          </a:prstGeom>
        </p:spPr>
        <p:txBody>
          <a:bodyPr vert="horz" lIns="91395" tIns="45695" rIns="91395" bIns="4569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6" y="9440651"/>
            <a:ext cx="2949786" cy="496967"/>
          </a:xfrm>
          <a:prstGeom prst="rect">
            <a:avLst/>
          </a:prstGeom>
        </p:spPr>
        <p:txBody>
          <a:bodyPr vert="horz" lIns="91395" tIns="45695" rIns="91395" bIns="4569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51"/>
            <a:ext cx="2949786" cy="496967"/>
          </a:xfrm>
          <a:prstGeom prst="rect">
            <a:avLst/>
          </a:prstGeom>
        </p:spPr>
        <p:txBody>
          <a:bodyPr vert="horz" lIns="91395" tIns="45695" rIns="91395" bIns="45695" rtlCol="0" anchor="b"/>
          <a:lstStyle>
            <a:lvl1pPr algn="r">
              <a:defRPr sz="1200"/>
            </a:lvl1pPr>
          </a:lstStyle>
          <a:p>
            <a:fld id="{F2613BDA-3AB9-4723-85EF-FB9941CEB513}" type="slidenum">
              <a:rPr kumimoji="1" lang="ja-JP" altLang="en-US" smtClean="0"/>
              <a:pPr/>
              <a:t>‹#›</a:t>
            </a:fld>
            <a:endParaRPr kumimoji="1" lang="ja-JP" altLang="en-US"/>
          </a:p>
        </p:txBody>
      </p:sp>
    </p:spTree>
    <p:extLst>
      <p:ext uri="{BB962C8B-B14F-4D97-AF65-F5344CB8AC3E}">
        <p14:creationId xmlns:p14="http://schemas.microsoft.com/office/powerpoint/2010/main" val="14524622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613BDA-3AB9-4723-85EF-FB9941CEB513}" type="slidenum">
              <a:rPr kumimoji="1" lang="ja-JP" altLang="en-US" smtClean="0"/>
              <a:pPr/>
              <a:t>0</a:t>
            </a:fld>
            <a:endParaRPr kumimoji="1" lang="ja-JP" altLang="en-US"/>
          </a:p>
        </p:txBody>
      </p:sp>
    </p:spTree>
    <p:extLst>
      <p:ext uri="{BB962C8B-B14F-4D97-AF65-F5344CB8AC3E}">
        <p14:creationId xmlns:p14="http://schemas.microsoft.com/office/powerpoint/2010/main" val="277091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613BDA-3AB9-4723-85EF-FB9941CEB513}" type="slidenum">
              <a:rPr kumimoji="1" lang="ja-JP" altLang="en-US" smtClean="0"/>
              <a:pPr/>
              <a:t>1</a:t>
            </a:fld>
            <a:endParaRPr kumimoji="1" lang="ja-JP" altLang="en-US"/>
          </a:p>
        </p:txBody>
      </p:sp>
    </p:spTree>
    <p:extLst>
      <p:ext uri="{BB962C8B-B14F-4D97-AF65-F5344CB8AC3E}">
        <p14:creationId xmlns:p14="http://schemas.microsoft.com/office/powerpoint/2010/main" val="986090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9FF80D5-8199-4472-8AFE-0B3B1E5B28D9}" type="datetime1">
              <a:rPr kumimoji="1" lang="ja-JP" altLang="en-US" smtClean="0"/>
              <a:pPr/>
              <a:t>2016/8/18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A6FECBE-A900-4BF4-868D-91A0C498DB5C}" type="slidenum">
              <a:rPr kumimoji="1" lang="ja-JP" altLang="en-US" smtClean="0"/>
              <a:pPr/>
              <a:t>‹#›</a:t>
            </a:fld>
            <a:endParaRPr kumimoji="1" lang="ja-JP" altLang="en-US"/>
          </a:p>
        </p:txBody>
      </p:sp>
    </p:spTree>
    <p:extLst>
      <p:ext uri="{BB962C8B-B14F-4D97-AF65-F5344CB8AC3E}">
        <p14:creationId xmlns:p14="http://schemas.microsoft.com/office/powerpoint/2010/main" val="3254524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A46F04-0C8C-44F6-B1B5-D675A447EE3A}" type="datetime1">
              <a:rPr kumimoji="1" lang="ja-JP" altLang="en-US" smtClean="0"/>
              <a:pPr/>
              <a:t>2016/8/18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A6FECBE-A900-4BF4-868D-91A0C498DB5C}" type="slidenum">
              <a:rPr kumimoji="1" lang="ja-JP" altLang="en-US" smtClean="0"/>
              <a:pPr/>
              <a:t>‹#›</a:t>
            </a:fld>
            <a:endParaRPr kumimoji="1" lang="ja-JP" altLang="en-US"/>
          </a:p>
        </p:txBody>
      </p:sp>
    </p:spTree>
    <p:extLst>
      <p:ext uri="{BB962C8B-B14F-4D97-AF65-F5344CB8AC3E}">
        <p14:creationId xmlns:p14="http://schemas.microsoft.com/office/powerpoint/2010/main" val="2029669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D886EE1-7290-4D86-A6D4-7C8DB63A71A9}" type="datetime1">
              <a:rPr kumimoji="1" lang="ja-JP" altLang="en-US" smtClean="0"/>
              <a:pPr/>
              <a:t>2016/8/18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A6FECBE-A900-4BF4-868D-91A0C498DB5C}" type="slidenum">
              <a:rPr kumimoji="1" lang="ja-JP" altLang="en-US" smtClean="0"/>
              <a:pPr/>
              <a:t>‹#›</a:t>
            </a:fld>
            <a:endParaRPr kumimoji="1" lang="ja-JP" altLang="en-US"/>
          </a:p>
        </p:txBody>
      </p:sp>
    </p:spTree>
    <p:extLst>
      <p:ext uri="{BB962C8B-B14F-4D97-AF65-F5344CB8AC3E}">
        <p14:creationId xmlns:p14="http://schemas.microsoft.com/office/powerpoint/2010/main" val="1624909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0A7CA6F-62CC-4F54-A479-75D833F00B2C}" type="datetime1">
              <a:rPr kumimoji="1" lang="ja-JP" altLang="en-US" smtClean="0"/>
              <a:pPr/>
              <a:t>2016/8/18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A6FECBE-A900-4BF4-868D-91A0C498DB5C}" type="slidenum">
              <a:rPr kumimoji="1" lang="ja-JP" altLang="en-US" smtClean="0"/>
              <a:pPr/>
              <a:t>‹#›</a:t>
            </a:fld>
            <a:endParaRPr kumimoji="1" lang="ja-JP" altLang="en-US"/>
          </a:p>
        </p:txBody>
      </p:sp>
    </p:spTree>
    <p:extLst>
      <p:ext uri="{BB962C8B-B14F-4D97-AF65-F5344CB8AC3E}">
        <p14:creationId xmlns:p14="http://schemas.microsoft.com/office/powerpoint/2010/main" val="1358517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76F960E-52AD-4ADB-82CC-11A9B33C0F55}" type="datetime1">
              <a:rPr kumimoji="1" lang="ja-JP" altLang="en-US" smtClean="0"/>
              <a:pPr/>
              <a:t>2016/8/18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A6FECBE-A900-4BF4-868D-91A0C498DB5C}" type="slidenum">
              <a:rPr kumimoji="1" lang="ja-JP" altLang="en-US" smtClean="0"/>
              <a:pPr/>
              <a:t>‹#›</a:t>
            </a:fld>
            <a:endParaRPr kumimoji="1" lang="ja-JP" altLang="en-US"/>
          </a:p>
        </p:txBody>
      </p:sp>
    </p:spTree>
    <p:extLst>
      <p:ext uri="{BB962C8B-B14F-4D97-AF65-F5344CB8AC3E}">
        <p14:creationId xmlns:p14="http://schemas.microsoft.com/office/powerpoint/2010/main" val="2804629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3FFD086-12B9-40A3-9119-DE4E46E303E9}" type="datetime1">
              <a:rPr kumimoji="1" lang="ja-JP" altLang="en-US" smtClean="0"/>
              <a:pPr/>
              <a:t>2016/8/18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A6FECBE-A900-4BF4-868D-91A0C498DB5C}" type="slidenum">
              <a:rPr kumimoji="1" lang="ja-JP" altLang="en-US" smtClean="0"/>
              <a:pPr/>
              <a:t>‹#›</a:t>
            </a:fld>
            <a:endParaRPr kumimoji="1" lang="ja-JP" altLang="en-US"/>
          </a:p>
        </p:txBody>
      </p:sp>
    </p:spTree>
    <p:extLst>
      <p:ext uri="{BB962C8B-B14F-4D97-AF65-F5344CB8AC3E}">
        <p14:creationId xmlns:p14="http://schemas.microsoft.com/office/powerpoint/2010/main" val="3088530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AA82EAA-B4B6-4BBF-9F50-CA1306E0A277}" type="datetime1">
              <a:rPr kumimoji="1" lang="ja-JP" altLang="en-US" smtClean="0"/>
              <a:pPr/>
              <a:t>2016/8/18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A6FECBE-A900-4BF4-868D-91A0C498DB5C}" type="slidenum">
              <a:rPr kumimoji="1" lang="ja-JP" altLang="en-US" smtClean="0"/>
              <a:pPr/>
              <a:t>‹#›</a:t>
            </a:fld>
            <a:endParaRPr kumimoji="1" lang="ja-JP" altLang="en-US"/>
          </a:p>
        </p:txBody>
      </p:sp>
    </p:spTree>
    <p:extLst>
      <p:ext uri="{BB962C8B-B14F-4D97-AF65-F5344CB8AC3E}">
        <p14:creationId xmlns:p14="http://schemas.microsoft.com/office/powerpoint/2010/main" val="2531781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9F42C72-E5C7-404D-9878-03E16C17C3EB}" type="datetime1">
              <a:rPr kumimoji="1" lang="ja-JP" altLang="en-US" smtClean="0"/>
              <a:pPr/>
              <a:t>2016/8/18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A6FECBE-A900-4BF4-868D-91A0C498DB5C}" type="slidenum">
              <a:rPr kumimoji="1" lang="ja-JP" altLang="en-US" smtClean="0"/>
              <a:pPr/>
              <a:t>‹#›</a:t>
            </a:fld>
            <a:endParaRPr kumimoji="1" lang="ja-JP" altLang="en-US"/>
          </a:p>
        </p:txBody>
      </p:sp>
    </p:spTree>
    <p:extLst>
      <p:ext uri="{BB962C8B-B14F-4D97-AF65-F5344CB8AC3E}">
        <p14:creationId xmlns:p14="http://schemas.microsoft.com/office/powerpoint/2010/main" val="2450033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964F652-97F8-416C-BB7F-4C3AC4ACA124}" type="datetime1">
              <a:rPr kumimoji="1" lang="ja-JP" altLang="en-US" smtClean="0"/>
              <a:pPr/>
              <a:t>2016/8/18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A6FECBE-A900-4BF4-868D-91A0C498DB5C}" type="slidenum">
              <a:rPr kumimoji="1" lang="ja-JP" altLang="en-US" smtClean="0"/>
              <a:pPr/>
              <a:t>‹#›</a:t>
            </a:fld>
            <a:endParaRPr kumimoji="1" lang="ja-JP" altLang="en-US"/>
          </a:p>
        </p:txBody>
      </p:sp>
    </p:spTree>
    <p:extLst>
      <p:ext uri="{BB962C8B-B14F-4D97-AF65-F5344CB8AC3E}">
        <p14:creationId xmlns:p14="http://schemas.microsoft.com/office/powerpoint/2010/main" val="2701916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E876EE4-4158-4EC8-8F4F-0CEC936894A4}" type="datetime1">
              <a:rPr kumimoji="1" lang="ja-JP" altLang="en-US" smtClean="0"/>
              <a:pPr/>
              <a:t>2016/8/18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A6FECBE-A900-4BF4-868D-91A0C498DB5C}" type="slidenum">
              <a:rPr kumimoji="1" lang="ja-JP" altLang="en-US" smtClean="0"/>
              <a:pPr/>
              <a:t>‹#›</a:t>
            </a:fld>
            <a:endParaRPr kumimoji="1" lang="ja-JP" altLang="en-US"/>
          </a:p>
        </p:txBody>
      </p:sp>
    </p:spTree>
    <p:extLst>
      <p:ext uri="{BB962C8B-B14F-4D97-AF65-F5344CB8AC3E}">
        <p14:creationId xmlns:p14="http://schemas.microsoft.com/office/powerpoint/2010/main" val="1185091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80C1E28-3C62-4798-BFD6-2B47DEA4E536}" type="datetime1">
              <a:rPr kumimoji="1" lang="ja-JP" altLang="en-US" smtClean="0"/>
              <a:pPr/>
              <a:t>2016/8/18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A6FECBE-A900-4BF4-868D-91A0C498DB5C}" type="slidenum">
              <a:rPr kumimoji="1" lang="ja-JP" altLang="en-US" smtClean="0"/>
              <a:pPr/>
              <a:t>‹#›</a:t>
            </a:fld>
            <a:endParaRPr kumimoji="1" lang="ja-JP" altLang="en-US"/>
          </a:p>
        </p:txBody>
      </p:sp>
    </p:spTree>
    <p:extLst>
      <p:ext uri="{BB962C8B-B14F-4D97-AF65-F5344CB8AC3E}">
        <p14:creationId xmlns:p14="http://schemas.microsoft.com/office/powerpoint/2010/main" val="2573432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1A6AE-9A3F-478E-ADFD-486201322113}" type="datetime1">
              <a:rPr kumimoji="1" lang="ja-JP" altLang="en-US" smtClean="0"/>
              <a:pPr/>
              <a:t>2016/8/18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6FECBE-A900-4BF4-868D-91A0C498DB5C}" type="slidenum">
              <a:rPr kumimoji="1" lang="ja-JP" altLang="en-US" smtClean="0"/>
              <a:pPr/>
              <a:t>‹#›</a:t>
            </a:fld>
            <a:endParaRPr kumimoji="1" lang="ja-JP" altLang="en-US"/>
          </a:p>
        </p:txBody>
      </p:sp>
    </p:spTree>
    <p:extLst>
      <p:ext uri="{BB962C8B-B14F-4D97-AF65-F5344CB8AC3E}">
        <p14:creationId xmlns:p14="http://schemas.microsoft.com/office/powerpoint/2010/main" val="3005533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880" y="1916832"/>
            <a:ext cx="9144000" cy="2079104"/>
          </a:xfrm>
        </p:spPr>
        <p:txBody>
          <a:bodyPr lIns="36000" tIns="36000" rIns="36000" bIns="36000">
            <a:noAutofit/>
          </a:bodyPr>
          <a:lstStyle/>
          <a:p>
            <a:pPr>
              <a:lnSpc>
                <a:spcPct val="150000"/>
              </a:lnSpc>
            </a:pP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（地独）大阪</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健康安全基盤</a:t>
            </a: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研究所タスクフォース会議</a:t>
            </a:r>
            <a:b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経過報告書</a:t>
            </a:r>
            <a:endPar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サブタイトル 2"/>
          <p:cNvSpPr txBox="1">
            <a:spLocks/>
          </p:cNvSpPr>
          <p:nvPr/>
        </p:nvSpPr>
        <p:spPr>
          <a:xfrm>
            <a:off x="829310" y="5076605"/>
            <a:ext cx="7485380" cy="93627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府健康医療部・府立公衆衛生研究所</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gn="ctr">
              <a:buNone/>
            </a:pP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市健康局・市立環境科学研究所</a:t>
            </a:r>
            <a:endParaRPr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5"/>
          <p:cNvSpPr txBox="1">
            <a:spLocks noChangeArrowheads="1"/>
          </p:cNvSpPr>
          <p:nvPr/>
        </p:nvSpPr>
        <p:spPr bwMode="auto">
          <a:xfrm>
            <a:off x="6035675" y="0"/>
            <a:ext cx="31083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1800" dirty="0">
                <a:solidFill>
                  <a:srgbClr val="000000"/>
                </a:solidFill>
                <a:latin typeface="Meiryo UI" pitchFamily="50" charset="-128"/>
                <a:ea typeface="Meiryo UI" pitchFamily="50" charset="-128"/>
                <a:cs typeface="Meiryo UI" pitchFamily="50" charset="-128"/>
              </a:rPr>
              <a:t>Ｈ</a:t>
            </a:r>
            <a:r>
              <a:rPr lang="ja-JP" altLang="en-US" sz="1800" dirty="0" smtClean="0">
                <a:solidFill>
                  <a:srgbClr val="000000"/>
                </a:solidFill>
                <a:latin typeface="Meiryo UI" pitchFamily="50" charset="-128"/>
                <a:ea typeface="Meiryo UI" pitchFamily="50" charset="-128"/>
                <a:cs typeface="Meiryo UI" pitchFamily="50" charset="-128"/>
              </a:rPr>
              <a:t>２８．８．２２</a:t>
            </a:r>
            <a:endParaRPr lang="en-US" altLang="ja-JP" sz="1800" dirty="0">
              <a:solidFill>
                <a:srgbClr val="000000"/>
              </a:solidFill>
              <a:latin typeface="Meiryo UI" pitchFamily="50" charset="-128"/>
              <a:ea typeface="Meiryo UI" pitchFamily="50" charset="-128"/>
              <a:cs typeface="Meiryo UI" pitchFamily="50" charset="-128"/>
            </a:endParaRPr>
          </a:p>
          <a:p>
            <a:pPr eaLnBrk="1" hangingPunct="1">
              <a:spcBef>
                <a:spcPct val="0"/>
              </a:spcBef>
              <a:buFontTx/>
              <a:buNone/>
            </a:pPr>
            <a:r>
              <a:rPr lang="ja-JP" altLang="en-US" sz="1800" dirty="0" smtClean="0">
                <a:solidFill>
                  <a:srgbClr val="000000"/>
                </a:solidFill>
                <a:latin typeface="Meiryo UI" pitchFamily="50" charset="-128"/>
                <a:ea typeface="Meiryo UI" pitchFamily="50" charset="-128"/>
                <a:cs typeface="Meiryo UI" pitchFamily="50" charset="-128"/>
              </a:rPr>
              <a:t>第５回</a:t>
            </a:r>
            <a:r>
              <a:rPr lang="ja-JP" altLang="en-US" sz="1800" dirty="0">
                <a:solidFill>
                  <a:srgbClr val="000000"/>
                </a:solidFill>
                <a:latin typeface="Meiryo UI" pitchFamily="50" charset="-128"/>
                <a:ea typeface="Meiryo UI" pitchFamily="50" charset="-128"/>
                <a:cs typeface="Meiryo UI" pitchFamily="50" charset="-128"/>
              </a:rPr>
              <a:t>副首都推進本部会議</a:t>
            </a:r>
            <a:endParaRPr lang="en-US" altLang="ja-JP" sz="1800" dirty="0">
              <a:solidFill>
                <a:srgbClr val="000000"/>
              </a:solidFill>
              <a:latin typeface="Meiryo UI" pitchFamily="50" charset="-128"/>
              <a:ea typeface="Meiryo UI" pitchFamily="50" charset="-128"/>
              <a:cs typeface="Meiryo UI" pitchFamily="50" charset="-128"/>
            </a:endParaRPr>
          </a:p>
        </p:txBody>
      </p:sp>
      <p:sp>
        <p:nvSpPr>
          <p:cNvPr id="6" name="テキスト ボックス 5"/>
          <p:cNvSpPr txBox="1">
            <a:spLocks noChangeArrowheads="1"/>
          </p:cNvSpPr>
          <p:nvPr/>
        </p:nvSpPr>
        <p:spPr bwMode="auto">
          <a:xfrm>
            <a:off x="6948488" y="801688"/>
            <a:ext cx="1744662" cy="4619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2400" dirty="0" smtClean="0">
                <a:solidFill>
                  <a:srgbClr val="000000"/>
                </a:solidFill>
                <a:latin typeface="Meiryo UI" pitchFamily="50" charset="-128"/>
                <a:ea typeface="Meiryo UI" pitchFamily="50" charset="-128"/>
                <a:cs typeface="Meiryo UI" pitchFamily="50" charset="-128"/>
              </a:rPr>
              <a:t>資料５</a:t>
            </a:r>
            <a:endParaRPr lang="en-US" altLang="ja-JP" sz="2400"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4341388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92280" y="6592267"/>
            <a:ext cx="2133600" cy="365125"/>
          </a:xfrm>
        </p:spPr>
        <p:txBody>
          <a:bodyPr/>
          <a:lstStyle/>
          <a:p>
            <a:fld id="{BA6FECBE-A900-4BF4-868D-91A0C498DB5C}" type="slidenum">
              <a:rPr kumimoji="1" lang="ja-JP" altLang="en-US" smtClean="0"/>
              <a:pPr/>
              <a:t>9</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882965600"/>
              </p:ext>
            </p:extLst>
          </p:nvPr>
        </p:nvGraphicFramePr>
        <p:xfrm>
          <a:off x="179512" y="107776"/>
          <a:ext cx="8856984" cy="6278880"/>
        </p:xfrm>
        <a:graphic>
          <a:graphicData uri="http://schemas.openxmlformats.org/drawingml/2006/table">
            <a:tbl>
              <a:tblPr firstRow="1" bandRow="1">
                <a:tableStyleId>{5C22544A-7EE6-4342-B048-85BDC9FD1C3A}</a:tableStyleId>
              </a:tblPr>
              <a:tblGrid>
                <a:gridCol w="4428492"/>
                <a:gridCol w="4428492"/>
              </a:tblGrid>
              <a:tr h="5806840">
                <a:tc>
                  <a:txBody>
                    <a:bodyPr/>
                    <a:lstStyle/>
                    <a:p>
                      <a:pPr algn="l">
                        <a:lnSpc>
                          <a:spcPct val="100000"/>
                        </a:lnSpc>
                      </a:pPr>
                      <a:endParaRPr kumimoji="1" lang="ja-JP" altLang="ja-JP" sz="1100" kern="1200" dirty="0" smtClean="0">
                        <a:solidFill>
                          <a:schemeClr val="dk1"/>
                        </a:solidFill>
                        <a:effectLst/>
                        <a:latin typeface="ＭＳ 明朝" panose="02020609040205080304" pitchFamily="17" charset="-128"/>
                        <a:ea typeface="ＭＳ 明朝" panose="02020609040205080304" pitchFamily="17" charset="-128"/>
                        <a:cs typeface="+mn-cs"/>
                      </a:endParaRPr>
                    </a:p>
                    <a:p>
                      <a:pPr marL="142875" indent="-142875">
                        <a:lnSpc>
                          <a:spcPts val="1240"/>
                        </a:lnSpc>
                      </a:pPr>
                      <a:r>
                        <a:rPr kumimoji="1" lang="ja-JP" altLang="en-US" sz="1100" b="0" dirty="0" smtClean="0">
                          <a:solidFill>
                            <a:schemeClr val="tx1"/>
                          </a:solidFill>
                          <a:latin typeface="ＭＳ 明朝" panose="02020609040205080304" pitchFamily="17" charset="-128"/>
                          <a:ea typeface="ＭＳ 明朝" panose="02020609040205080304" pitchFamily="17" charset="-128"/>
                        </a:rPr>
                        <a:t>第１　中期目標の期間</a:t>
                      </a:r>
                    </a:p>
                    <a:p>
                      <a:pPr marL="142875" indent="-142875">
                        <a:lnSpc>
                          <a:spcPts val="1240"/>
                        </a:lnSpc>
                      </a:pPr>
                      <a:r>
                        <a:rPr kumimoji="1" lang="ja-JP" altLang="en-US" sz="1100" b="0" dirty="0" smtClean="0">
                          <a:solidFill>
                            <a:schemeClr val="tx1"/>
                          </a:solidFill>
                          <a:latin typeface="ＭＳ 明朝" panose="02020609040205080304" pitchFamily="17" charset="-128"/>
                          <a:ea typeface="ＭＳ 明朝" panose="02020609040205080304" pitchFamily="17" charset="-128"/>
                        </a:rPr>
                        <a:t>　　平成</a:t>
                      </a:r>
                      <a:r>
                        <a:rPr kumimoji="1" lang="en-US" altLang="ja-JP" sz="1100" b="0" dirty="0" smtClean="0">
                          <a:solidFill>
                            <a:schemeClr val="tx1"/>
                          </a:solidFill>
                          <a:latin typeface="ＭＳ 明朝" panose="02020609040205080304" pitchFamily="17" charset="-128"/>
                          <a:ea typeface="ＭＳ 明朝" panose="02020609040205080304" pitchFamily="17" charset="-128"/>
                        </a:rPr>
                        <a:t>26</a:t>
                      </a:r>
                      <a:r>
                        <a:rPr kumimoji="1" lang="ja-JP" altLang="en-US" sz="1100" b="0" dirty="0" smtClean="0">
                          <a:solidFill>
                            <a:schemeClr val="tx1"/>
                          </a:solidFill>
                          <a:latin typeface="ＭＳ 明朝" panose="02020609040205080304" pitchFamily="17" charset="-128"/>
                          <a:ea typeface="ＭＳ 明朝" panose="02020609040205080304" pitchFamily="17" charset="-128"/>
                        </a:rPr>
                        <a:t>年４月１日から平成</a:t>
                      </a:r>
                      <a:r>
                        <a:rPr kumimoji="1" lang="en-US" altLang="ja-JP" sz="1100" b="0" dirty="0" smtClean="0">
                          <a:solidFill>
                            <a:schemeClr val="tx1"/>
                          </a:solidFill>
                          <a:latin typeface="ＭＳ 明朝" panose="02020609040205080304" pitchFamily="17" charset="-128"/>
                          <a:ea typeface="ＭＳ 明朝" panose="02020609040205080304" pitchFamily="17" charset="-128"/>
                        </a:rPr>
                        <a:t>31</a:t>
                      </a:r>
                      <a:r>
                        <a:rPr kumimoji="1" lang="ja-JP" altLang="en-US" sz="1100" b="0" dirty="0" smtClean="0">
                          <a:solidFill>
                            <a:schemeClr val="tx1"/>
                          </a:solidFill>
                          <a:latin typeface="ＭＳ 明朝" panose="02020609040205080304" pitchFamily="17" charset="-128"/>
                          <a:ea typeface="ＭＳ 明朝" panose="02020609040205080304" pitchFamily="17" charset="-128"/>
                        </a:rPr>
                        <a:t>年３月</a:t>
                      </a:r>
                      <a:r>
                        <a:rPr kumimoji="1" lang="en-US" altLang="ja-JP" sz="1100" b="0" dirty="0" smtClean="0">
                          <a:solidFill>
                            <a:schemeClr val="tx1"/>
                          </a:solidFill>
                          <a:latin typeface="ＭＳ 明朝" panose="02020609040205080304" pitchFamily="17" charset="-128"/>
                          <a:ea typeface="ＭＳ 明朝" panose="02020609040205080304" pitchFamily="17" charset="-128"/>
                        </a:rPr>
                        <a:t>31</a:t>
                      </a:r>
                      <a:r>
                        <a:rPr kumimoji="1" lang="ja-JP" altLang="en-US" sz="1100" b="0" dirty="0" smtClean="0">
                          <a:solidFill>
                            <a:schemeClr val="tx1"/>
                          </a:solidFill>
                          <a:latin typeface="ＭＳ 明朝" panose="02020609040205080304" pitchFamily="17" charset="-128"/>
                          <a:ea typeface="ＭＳ 明朝" panose="02020609040205080304" pitchFamily="17" charset="-128"/>
                        </a:rPr>
                        <a:t>日までの５年間とする。</a:t>
                      </a:r>
                    </a:p>
                    <a:p>
                      <a:pPr marL="142875" indent="-142875">
                        <a:lnSpc>
                          <a:spcPts val="1240"/>
                        </a:lnSpc>
                      </a:pPr>
                      <a:r>
                        <a:rPr kumimoji="1" lang="ja-JP" altLang="en-US" sz="1100" b="0" dirty="0" smtClean="0">
                          <a:solidFill>
                            <a:schemeClr val="tx1"/>
                          </a:solidFill>
                          <a:latin typeface="ＭＳ 明朝" panose="02020609040205080304" pitchFamily="17" charset="-128"/>
                          <a:ea typeface="ＭＳ 明朝" panose="02020609040205080304" pitchFamily="17" charset="-128"/>
                        </a:rPr>
                        <a:t>第２　住民に対して提供するサービスその他の業務の質の向上に関　する事項</a:t>
                      </a:r>
                      <a:endParaRPr kumimoji="1" lang="en-US" altLang="ja-JP" sz="1100" b="0" dirty="0" smtClean="0">
                        <a:solidFill>
                          <a:schemeClr val="tx1"/>
                        </a:solidFill>
                        <a:latin typeface="ＭＳ 明朝" panose="02020609040205080304" pitchFamily="17" charset="-128"/>
                        <a:ea typeface="ＭＳ 明朝" panose="02020609040205080304" pitchFamily="17" charset="-128"/>
                      </a:endParaRPr>
                    </a:p>
                    <a:p>
                      <a:pPr marL="142875" indent="-142875">
                        <a:lnSpc>
                          <a:spcPts val="1240"/>
                        </a:lnSpc>
                      </a:pPr>
                      <a:r>
                        <a:rPr kumimoji="1" lang="ja-JP" altLang="en-US" sz="1100" b="0" baseline="0" dirty="0" smtClean="0">
                          <a:solidFill>
                            <a:schemeClr val="tx1"/>
                          </a:solidFill>
                          <a:latin typeface="ＭＳ 明朝" panose="02020609040205080304" pitchFamily="17" charset="-128"/>
                          <a:ea typeface="ＭＳ 明朝" panose="02020609040205080304" pitchFamily="17" charset="-128"/>
                        </a:rPr>
                        <a:t>　　</a:t>
                      </a:r>
                      <a:r>
                        <a:rPr kumimoji="1" lang="ja-JP" altLang="en-US" sz="1100" b="0" dirty="0" smtClean="0">
                          <a:solidFill>
                            <a:schemeClr val="tx1"/>
                          </a:solidFill>
                          <a:latin typeface="ＭＳ 明朝" panose="02020609040205080304" pitchFamily="17" charset="-128"/>
                          <a:ea typeface="ＭＳ 明朝" panose="02020609040205080304" pitchFamily="17" charset="-128"/>
                        </a:rPr>
                        <a:t>研究所は、公衆衛生分野における専門家集団として、その母体である大阪府立公衆衛生研究所及び大阪市立環境科学研究所にこれまで蓄積されてきた資源を有効に活用し、地方独立行政法人の特性を十二分に発揮して行政及び住民に対して様々な科学的かつ技術的な支援を行い、府内の公衆衛生の向上並びに住民の健康増進及び生活の安全確保に寄与すること。</a:t>
                      </a:r>
                    </a:p>
                    <a:p>
                      <a:pPr marL="144000" indent="97200">
                        <a:lnSpc>
                          <a:spcPts val="1240"/>
                        </a:lnSpc>
                      </a:pPr>
                      <a:endParaRPr kumimoji="1" lang="ja-JP" altLang="en-US" sz="1100" b="0" dirty="0" smtClean="0">
                        <a:solidFill>
                          <a:schemeClr val="tx1"/>
                        </a:solidFill>
                        <a:latin typeface="ＭＳ 明朝" panose="02020609040205080304" pitchFamily="17" charset="-128"/>
                        <a:ea typeface="ＭＳ 明朝" panose="02020609040205080304" pitchFamily="17" charset="-128"/>
                      </a:endParaRPr>
                    </a:p>
                    <a:p>
                      <a:pPr marL="144000" indent="97200">
                        <a:lnSpc>
                          <a:spcPts val="1240"/>
                        </a:lnSpc>
                      </a:pPr>
                      <a:endParaRPr kumimoji="1" lang="ja-JP" altLang="en-US" sz="1100" b="0" dirty="0" smtClean="0">
                        <a:solidFill>
                          <a:schemeClr val="tx1"/>
                        </a:solidFill>
                        <a:latin typeface="ＭＳ 明朝" panose="02020609040205080304" pitchFamily="17" charset="-128"/>
                        <a:ea typeface="ＭＳ 明朝" panose="02020609040205080304" pitchFamily="17" charset="-128"/>
                      </a:endParaRPr>
                    </a:p>
                    <a:p>
                      <a:pPr>
                        <a:lnSpc>
                          <a:spcPts val="1240"/>
                        </a:lnSpc>
                      </a:pPr>
                      <a:endParaRPr kumimoji="1" lang="ja-JP" altLang="en-US" sz="1100" b="0" dirty="0" smtClean="0">
                        <a:solidFill>
                          <a:schemeClr val="tx1"/>
                        </a:solidFill>
                        <a:latin typeface="ＭＳ 明朝" panose="02020609040205080304" pitchFamily="17" charset="-128"/>
                        <a:ea typeface="ＭＳ 明朝" panose="02020609040205080304" pitchFamily="17" charset="-128"/>
                      </a:endParaRPr>
                    </a:p>
                    <a:p>
                      <a:pPr>
                        <a:lnSpc>
                          <a:spcPts val="1240"/>
                        </a:lnSpc>
                      </a:pPr>
                      <a:endParaRPr kumimoji="1" lang="ja-JP" altLang="en-US" sz="1100" b="0" dirty="0" smtClean="0">
                        <a:solidFill>
                          <a:schemeClr val="tx1"/>
                        </a:solidFill>
                        <a:latin typeface="ＭＳ 明朝" panose="02020609040205080304" pitchFamily="17" charset="-128"/>
                        <a:ea typeface="ＭＳ 明朝" panose="02020609040205080304" pitchFamily="17" charset="-128"/>
                      </a:endParaRPr>
                    </a:p>
                    <a:p>
                      <a:pPr>
                        <a:lnSpc>
                          <a:spcPts val="1240"/>
                        </a:lnSpc>
                      </a:pPr>
                      <a:endParaRPr kumimoji="1" lang="ja-JP" altLang="en-US" sz="1100" b="0" dirty="0" smtClean="0">
                        <a:solidFill>
                          <a:schemeClr val="tx1"/>
                        </a:solidFill>
                        <a:latin typeface="ＭＳ 明朝" panose="02020609040205080304" pitchFamily="17" charset="-128"/>
                        <a:ea typeface="ＭＳ 明朝" panose="02020609040205080304" pitchFamily="17" charset="-128"/>
                      </a:endParaRPr>
                    </a:p>
                    <a:p>
                      <a:pPr>
                        <a:lnSpc>
                          <a:spcPts val="1240"/>
                        </a:lnSpc>
                      </a:pPr>
                      <a:endParaRPr kumimoji="1" lang="ja-JP" altLang="en-US" sz="1100" b="0" dirty="0" smtClean="0">
                        <a:solidFill>
                          <a:schemeClr val="tx1"/>
                        </a:solidFill>
                        <a:latin typeface="ＭＳ 明朝" panose="02020609040205080304" pitchFamily="17" charset="-128"/>
                        <a:ea typeface="ＭＳ 明朝" panose="02020609040205080304" pitchFamily="17" charset="-128"/>
                      </a:endParaRPr>
                    </a:p>
                    <a:p>
                      <a:pPr>
                        <a:lnSpc>
                          <a:spcPts val="1240"/>
                        </a:lnSpc>
                      </a:pPr>
                      <a:endParaRPr kumimoji="1" lang="ja-JP" altLang="en-US" sz="1100" b="0" dirty="0" smtClean="0">
                        <a:solidFill>
                          <a:schemeClr val="tx1"/>
                        </a:solidFill>
                        <a:latin typeface="ＭＳ 明朝" panose="02020609040205080304" pitchFamily="17" charset="-128"/>
                        <a:ea typeface="ＭＳ 明朝" panose="02020609040205080304" pitchFamily="17" charset="-128"/>
                      </a:endParaRPr>
                    </a:p>
                    <a:p>
                      <a:pPr>
                        <a:lnSpc>
                          <a:spcPts val="1240"/>
                        </a:lnSpc>
                      </a:pPr>
                      <a:endParaRPr kumimoji="1" lang="ja-JP" altLang="en-US" sz="1100" b="0" dirty="0" smtClean="0">
                        <a:solidFill>
                          <a:schemeClr val="tx1"/>
                        </a:solidFill>
                        <a:latin typeface="ＭＳ 明朝" panose="02020609040205080304" pitchFamily="17" charset="-128"/>
                        <a:ea typeface="ＭＳ 明朝" panose="02020609040205080304" pitchFamily="17" charset="-128"/>
                      </a:endParaRPr>
                    </a:p>
                    <a:p>
                      <a:pPr>
                        <a:lnSpc>
                          <a:spcPts val="1240"/>
                        </a:lnSpc>
                      </a:pPr>
                      <a:endParaRPr kumimoji="1" lang="ja-JP" altLang="en-US" sz="1100" b="0" dirty="0" smtClean="0">
                        <a:solidFill>
                          <a:schemeClr val="tx1"/>
                        </a:solidFill>
                        <a:latin typeface="ＭＳ 明朝" panose="02020609040205080304" pitchFamily="17" charset="-128"/>
                        <a:ea typeface="ＭＳ 明朝" panose="02020609040205080304" pitchFamily="17" charset="-128"/>
                      </a:endParaRPr>
                    </a:p>
                    <a:p>
                      <a:pPr>
                        <a:lnSpc>
                          <a:spcPts val="1240"/>
                        </a:lnSpc>
                      </a:pPr>
                      <a:endParaRPr kumimoji="1" lang="ja-JP" altLang="en-US" sz="1100" b="0" dirty="0" smtClean="0">
                        <a:solidFill>
                          <a:schemeClr val="tx1"/>
                        </a:solidFill>
                        <a:latin typeface="ＭＳ 明朝" panose="02020609040205080304" pitchFamily="17" charset="-128"/>
                        <a:ea typeface="ＭＳ 明朝" panose="02020609040205080304" pitchFamily="17" charset="-128"/>
                      </a:endParaRPr>
                    </a:p>
                    <a:p>
                      <a:pPr>
                        <a:lnSpc>
                          <a:spcPts val="1240"/>
                        </a:lnSpc>
                      </a:pPr>
                      <a:endParaRPr kumimoji="1" lang="ja-JP" altLang="en-US" sz="1100" b="0" dirty="0" smtClean="0">
                        <a:solidFill>
                          <a:schemeClr val="tx1"/>
                        </a:solidFill>
                        <a:latin typeface="ＭＳ 明朝" panose="02020609040205080304" pitchFamily="17" charset="-128"/>
                        <a:ea typeface="ＭＳ 明朝" panose="02020609040205080304" pitchFamily="17" charset="-128"/>
                      </a:endParaRPr>
                    </a:p>
                    <a:p>
                      <a:pPr>
                        <a:lnSpc>
                          <a:spcPts val="1240"/>
                        </a:lnSpc>
                      </a:pPr>
                      <a:endParaRPr kumimoji="1" lang="ja-JP" altLang="en-US" sz="1100" b="0" dirty="0" smtClean="0">
                        <a:solidFill>
                          <a:schemeClr val="tx1"/>
                        </a:solidFill>
                        <a:latin typeface="ＭＳ 明朝" panose="02020609040205080304" pitchFamily="17" charset="-128"/>
                        <a:ea typeface="ＭＳ 明朝" panose="02020609040205080304" pitchFamily="17" charset="-128"/>
                      </a:endParaRPr>
                    </a:p>
                    <a:p>
                      <a:pPr>
                        <a:lnSpc>
                          <a:spcPts val="1240"/>
                        </a:lnSpc>
                      </a:pPr>
                      <a:endParaRPr kumimoji="1" lang="ja-JP" altLang="en-US" sz="1100" b="0" dirty="0" smtClean="0">
                        <a:solidFill>
                          <a:schemeClr val="tx1"/>
                        </a:solidFill>
                        <a:latin typeface="ＭＳ 明朝" panose="02020609040205080304" pitchFamily="17" charset="-128"/>
                        <a:ea typeface="ＭＳ 明朝" panose="02020609040205080304" pitchFamily="17" charset="-128"/>
                      </a:endParaRPr>
                    </a:p>
                    <a:p>
                      <a:pPr>
                        <a:lnSpc>
                          <a:spcPts val="1240"/>
                        </a:lnSpc>
                      </a:pPr>
                      <a:endParaRPr kumimoji="1" lang="ja-JP" altLang="en-US" sz="1100" b="0" dirty="0" smtClean="0">
                        <a:solidFill>
                          <a:schemeClr val="tx1"/>
                        </a:solidFill>
                        <a:latin typeface="ＭＳ 明朝" panose="02020609040205080304" pitchFamily="17" charset="-128"/>
                        <a:ea typeface="ＭＳ 明朝" panose="02020609040205080304" pitchFamily="17" charset="-128"/>
                      </a:endParaRPr>
                    </a:p>
                    <a:p>
                      <a:pPr>
                        <a:lnSpc>
                          <a:spcPts val="1240"/>
                        </a:lnSpc>
                      </a:pPr>
                      <a:endParaRPr kumimoji="1" lang="ja-JP" altLang="en-US" sz="1100" b="0" dirty="0" smtClean="0">
                        <a:solidFill>
                          <a:schemeClr val="tx1"/>
                        </a:solidFill>
                        <a:latin typeface="ＭＳ 明朝" panose="02020609040205080304" pitchFamily="17" charset="-128"/>
                        <a:ea typeface="ＭＳ 明朝" panose="02020609040205080304" pitchFamily="17" charset="-128"/>
                      </a:endParaRPr>
                    </a:p>
                    <a:p>
                      <a:pPr marL="142875" indent="34925">
                        <a:lnSpc>
                          <a:spcPts val="1240"/>
                        </a:lnSpc>
                      </a:pPr>
                      <a:r>
                        <a:rPr kumimoji="1" lang="ja-JP" altLang="en-US" sz="1100" b="0" dirty="0" smtClean="0">
                          <a:solidFill>
                            <a:schemeClr val="tx1"/>
                          </a:solidFill>
                          <a:latin typeface="ＭＳ 明朝" panose="02020609040205080304" pitchFamily="17" charset="-128"/>
                          <a:ea typeface="ＭＳ 明朝" panose="02020609040205080304" pitchFamily="17" charset="-128"/>
                        </a:rPr>
                        <a:t>１　行政及び住民に対して果たすべき役割の維持と強化</a:t>
                      </a:r>
                    </a:p>
                    <a:p>
                      <a:pPr marL="142875" indent="130175">
                        <a:lnSpc>
                          <a:spcPts val="1240"/>
                        </a:lnSpc>
                      </a:pPr>
                      <a:r>
                        <a:rPr kumimoji="1" lang="en-US" altLang="ja-JP" sz="1100" b="0" dirty="0" smtClean="0">
                          <a:solidFill>
                            <a:schemeClr val="tx1"/>
                          </a:solidFill>
                          <a:latin typeface="ＭＳ 明朝" panose="02020609040205080304" pitchFamily="17" charset="-128"/>
                          <a:ea typeface="ＭＳ 明朝" panose="02020609040205080304" pitchFamily="17" charset="-128"/>
                        </a:rPr>
                        <a:t>(1)</a:t>
                      </a:r>
                      <a:r>
                        <a:rPr kumimoji="1" lang="ja-JP" altLang="en-US" sz="1100" b="0" dirty="0" smtClean="0">
                          <a:solidFill>
                            <a:schemeClr val="tx1"/>
                          </a:solidFill>
                          <a:latin typeface="ＭＳ 明朝" panose="02020609040205080304" pitchFamily="17" charset="-128"/>
                          <a:ea typeface="ＭＳ 明朝" panose="02020609040205080304" pitchFamily="17" charset="-128"/>
                        </a:rPr>
                        <a:t>　健康危機事象対応能力の強化</a:t>
                      </a:r>
                    </a:p>
                    <a:p>
                      <a:pPr marL="450850" indent="176213">
                        <a:lnSpc>
                          <a:spcPts val="1240"/>
                        </a:lnSpc>
                      </a:pPr>
                      <a:r>
                        <a:rPr kumimoji="1" lang="ja-JP" altLang="en-US" sz="1100" b="0" dirty="0" smtClean="0">
                          <a:solidFill>
                            <a:schemeClr val="tx1"/>
                          </a:solidFill>
                          <a:latin typeface="ＭＳ 明朝" panose="02020609040205080304" pitchFamily="17" charset="-128"/>
                          <a:ea typeface="ＭＳ 明朝" panose="02020609040205080304" pitchFamily="17" charset="-128"/>
                        </a:rPr>
                        <a:t>健康危機事象発生時における対応能力の強化に努め、医薬品、食中毒、感染症、飲料水その他何らかの原因により生じる住民の生命及び健康の安全を脅かす事態の未然の防止や発生の際における被害の拡大防止のため、行政に対する科学的かつ技術的な支援を迅速かつ的確に行うこと。</a:t>
                      </a:r>
                      <a:endParaRPr kumimoji="1" lang="en-US" altLang="ja-JP" sz="1100" b="0" dirty="0" smtClean="0">
                        <a:solidFill>
                          <a:schemeClr val="tx1"/>
                        </a:solidFill>
                        <a:latin typeface="ＭＳ 明朝" panose="02020609040205080304" pitchFamily="17" charset="-128"/>
                        <a:ea typeface="ＭＳ 明朝" panose="02020609040205080304" pitchFamily="17" charset="-128"/>
                      </a:endParaRPr>
                    </a:p>
                    <a:p>
                      <a:pPr marL="0" indent="0">
                        <a:lnSpc>
                          <a:spcPct val="100000"/>
                        </a:lnSpc>
                      </a:pPr>
                      <a:endParaRPr kumimoji="1" lang="en-US" altLang="ja-JP" sz="1100" b="0" dirty="0" smtClean="0">
                        <a:solidFill>
                          <a:schemeClr val="tx1"/>
                        </a:solidFill>
                        <a:latin typeface="ＭＳ 明朝" panose="02020609040205080304" pitchFamily="17" charset="-128"/>
                        <a:ea typeface="ＭＳ 明朝" panose="02020609040205080304" pitchFamily="17" charset="-128"/>
                      </a:endParaRPr>
                    </a:p>
                    <a:p>
                      <a:pPr marL="0" indent="0">
                        <a:lnSpc>
                          <a:spcPct val="100000"/>
                        </a:lnSpc>
                      </a:pPr>
                      <a:endParaRPr kumimoji="1" lang="en-US" altLang="ja-JP" sz="1100" b="0" dirty="0" smtClean="0">
                        <a:solidFill>
                          <a:schemeClr val="tx1"/>
                        </a:solidFill>
                        <a:latin typeface="ＭＳ 明朝" panose="02020609040205080304" pitchFamily="17" charset="-128"/>
                        <a:ea typeface="ＭＳ 明朝" panose="02020609040205080304" pitchFamily="17" charset="-128"/>
                      </a:endParaRPr>
                    </a:p>
                    <a:p>
                      <a:pPr marL="0" indent="0">
                        <a:lnSpc>
                          <a:spcPct val="100000"/>
                        </a:lnSpc>
                      </a:pPr>
                      <a:endParaRPr kumimoji="1" lang="en-US" altLang="ja-JP" sz="1100" b="0" dirty="0" smtClean="0">
                        <a:solidFill>
                          <a:schemeClr val="tx1"/>
                        </a:solidFill>
                        <a:latin typeface="ＭＳ 明朝" panose="02020609040205080304" pitchFamily="17" charset="-128"/>
                        <a:ea typeface="ＭＳ 明朝" panose="02020609040205080304" pitchFamily="17" charset="-128"/>
                      </a:endParaRPr>
                    </a:p>
                    <a:p>
                      <a:pPr marL="0" indent="0">
                        <a:lnSpc>
                          <a:spcPct val="100000"/>
                        </a:lnSpc>
                      </a:pPr>
                      <a:endParaRPr kumimoji="1" lang="en-US" altLang="ja-JP" sz="1100" b="0" dirty="0" smtClean="0">
                        <a:solidFill>
                          <a:schemeClr val="tx1"/>
                        </a:solidFill>
                        <a:latin typeface="ＭＳ 明朝" panose="02020609040205080304" pitchFamily="17" charset="-128"/>
                        <a:ea typeface="ＭＳ 明朝" panose="02020609040205080304" pitchFamily="17" charset="-128"/>
                      </a:endParaRPr>
                    </a:p>
                    <a:p>
                      <a:pPr marL="0" indent="0">
                        <a:lnSpc>
                          <a:spcPct val="100000"/>
                        </a:lnSpc>
                      </a:pPr>
                      <a:endParaRPr kumimoji="1" lang="ja-JP" altLang="en-US" sz="1100" b="0" dirty="0" smtClean="0">
                        <a:solidFill>
                          <a:schemeClr val="tx1"/>
                        </a:solidFill>
                        <a:latin typeface="ＭＳ 明朝" panose="02020609040205080304" pitchFamily="17" charset="-128"/>
                        <a:ea typeface="ＭＳ 明朝" panose="02020609040205080304" pitchFamily="17" charset="-128"/>
                      </a:endParaRPr>
                    </a:p>
                    <a:p>
                      <a:pPr>
                        <a:lnSpc>
                          <a:spcPct val="100000"/>
                        </a:lnSpc>
                      </a:pPr>
                      <a:endParaRPr kumimoji="1" lang="ja-JP" altLang="en-US" sz="1100" b="0" dirty="0">
                        <a:solidFill>
                          <a:schemeClr val="tx1"/>
                        </a:solidFill>
                        <a:latin typeface="ＭＳ 明朝" panose="02020609040205080304" pitchFamily="17" charset="-128"/>
                        <a:ea typeface="ＭＳ 明朝" panose="02020609040205080304" pitchFamily="17"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44000" indent="-144000" algn="l">
                        <a:spcAft>
                          <a:spcPts val="0"/>
                        </a:spcAft>
                      </a:pPr>
                      <a:endPar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endParaRPr>
                    </a:p>
                    <a:p>
                      <a:pPr marL="144000" indent="-144000" algn="l">
                        <a:lnSpc>
                          <a:spcPts val="1240"/>
                        </a:lnSpc>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第１　中期目標の期間</a:t>
                      </a:r>
                    </a:p>
                    <a:p>
                      <a:pPr marL="144000" indent="144000" algn="l">
                        <a:lnSpc>
                          <a:spcPts val="1240"/>
                        </a:lnSpc>
                        <a:spcAft>
                          <a:spcPts val="0"/>
                        </a:spcAft>
                      </a:pP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【④】</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平成</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29</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年４月１日から平成</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34</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年３月</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31</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日</a:t>
                      </a: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までの５年間とする。</a:t>
                      </a:r>
                    </a:p>
                    <a:p>
                      <a:pPr marL="144000" indent="-144000" algn="l">
                        <a:lnSpc>
                          <a:spcPts val="1240"/>
                        </a:lnSpc>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第２　住民に対して提供するサービスその他の業務の質の向上に関　する事項</a:t>
                      </a:r>
                    </a:p>
                    <a:p>
                      <a:pPr marL="144000" indent="-144000" algn="l">
                        <a:lnSpc>
                          <a:spcPts val="1240"/>
                        </a:lnSpc>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　　研究所は、公衆衛生分野における専門家集団として、その母体である大阪府立公衆衛生研究所及び大阪市立環境科学研究所にこれまで蓄積されてきた資源を有効に活用し、地方独立行政法人の特性を十二分に発揮して行政及び住民に対して様々な科学的かつ技術的な支援を行い、府内の公衆衛生の向上並びに住民の健康増進及び生活の安全確保に寄与すること。</a:t>
                      </a:r>
                    </a:p>
                    <a:p>
                      <a:pPr marL="144000" indent="97200" algn="l">
                        <a:lnSpc>
                          <a:spcPts val="1240"/>
                        </a:lnSpc>
                        <a:spcAft>
                          <a:spcPts val="0"/>
                        </a:spcAft>
                      </a:pP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③</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その際には、国立感染症研究所、国立医薬品食品衛生研究所及び国立保健医療科学院（以下「国立研究機関」という。）と連携すること。さらに、国立研究機関と地方衛生研究所等で構成する衛生微生物技術協議会、全国衛生化学技術協議会及び公衆衛生情報研究協議会を核とする感染症、食品衛生及び公衆衛生分野における各ネットワーク（以下「全国ネットワーク」という。）を活用し、最新の情報に基づいた活動を行うこと。</a:t>
                      </a:r>
                    </a:p>
                    <a:p>
                      <a:pPr marL="144000" indent="97200" algn="l">
                        <a:lnSpc>
                          <a:spcPts val="1240"/>
                        </a:lnSpc>
                        <a:spcAft>
                          <a:spcPts val="0"/>
                        </a:spcAft>
                      </a:pP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②</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また、研究所は、必要な人材の確保と能力開発及び検査機器の整備・維持に努め、機能を強化すること。さらに、研究所は、大阪府市共同設置の地方衛生研究所として大阪府及び大阪市が必要とする試験検査、調査研究等が確実に実施できるよう体制を確保すること。健康危機事象発生時その他大阪府知事又は大阪市長が必要な業務の実施を求めた場合には、迅速かつ十分な対応をすること。</a:t>
                      </a:r>
                    </a:p>
                    <a:p>
                      <a:pPr marL="144000" indent="36000" algn="l">
                        <a:lnSpc>
                          <a:spcPts val="1240"/>
                        </a:lnSpc>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１　行政及び住民に対して果たすべき役割の維持と強化</a:t>
                      </a:r>
                    </a:p>
                    <a:p>
                      <a:pPr marL="450850" indent="-177800" algn="l">
                        <a:lnSpc>
                          <a:spcPts val="1240"/>
                        </a:lnSpc>
                        <a:spcAft>
                          <a:spcPts val="0"/>
                        </a:spcAft>
                      </a:pPr>
                      <a:r>
                        <a:rPr lang="en-US" altLang="ja-JP"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(1)</a:t>
                      </a: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　</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②</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健康危機事象発生時における研究所の果たすべき役割</a:t>
                      </a:r>
                    </a:p>
                    <a:p>
                      <a:pPr marL="450850" indent="0" algn="l">
                        <a:lnSpc>
                          <a:spcPts val="1240"/>
                        </a:lnSpc>
                        <a:spcAft>
                          <a:spcPts val="0"/>
                        </a:spcAft>
                      </a:pPr>
                      <a:r>
                        <a:rPr lang="ja-JP" altLang="en-US" sz="1100" b="1" u="none"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　</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②</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健康危機事象発生時その他大阪府知事又は大阪市長が必要な業務の実施を求めた場合には、大阪府及び大阪市の保健所などの行政機関や大阪市立環境科学研究センターとも十分に連携し、</a:t>
                      </a: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医薬品、食中毒、感染症、飲料水その他何らかの原因により生じる住民の生命及び</a:t>
                      </a:r>
                      <a:r>
                        <a:rPr lang="en-US" altLang="ja-JP" sz="1100" b="1" u="sng"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a:t>
                      </a:r>
                      <a:r>
                        <a:rPr lang="ja-JP" altLang="en-US" sz="1100" b="1" u="sng"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②</a:t>
                      </a:r>
                      <a:r>
                        <a:rPr lang="en-US" altLang="ja-JP" sz="1100" b="1" u="sng"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健康に係る被害の拡大防止のため、</a:t>
                      </a: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行政に対する科学的かつ技術的な支援を迅速かつ的確に行うこと。</a:t>
                      </a:r>
                    </a:p>
                    <a:p>
                      <a:pPr marL="273050" indent="0" algn="l">
                        <a:lnSpc>
                          <a:spcPts val="1240"/>
                        </a:lnSpc>
                        <a:spcAft>
                          <a:spcPts val="0"/>
                        </a:spcAft>
                      </a:pP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②</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 </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(2)</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　平常時における健康危機事象発生時への備え</a:t>
                      </a:r>
                    </a:p>
                    <a:p>
                      <a:pPr marL="450850" indent="0" algn="l">
                        <a:lnSpc>
                          <a:spcPts val="1240"/>
                        </a:lnSpc>
                        <a:spcAft>
                          <a:spcPts val="0"/>
                        </a:spcAft>
                      </a:pPr>
                      <a:r>
                        <a:rPr lang="ja-JP" altLang="en-US" sz="1100" b="1" u="none"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　</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②</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平常時より、健康危機事象発生時を想定した運用やマニュアル整備などにより、健康危機事象がいつ発生しても迅速かつ確実に対応できる体制を確保すること。</a:t>
                      </a:r>
                    </a:p>
                    <a:p>
                      <a:pPr marL="0" indent="0" algn="l">
                        <a:spcAft>
                          <a:spcPts val="0"/>
                        </a:spcAft>
                      </a:pPr>
                      <a:endPar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3401623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5572" y="6492875"/>
            <a:ext cx="2133600" cy="365125"/>
          </a:xfrm>
        </p:spPr>
        <p:txBody>
          <a:bodyPr/>
          <a:lstStyle/>
          <a:p>
            <a:fld id="{BA6FECBE-A900-4BF4-868D-91A0C498DB5C}" type="slidenum">
              <a:rPr kumimoji="1" lang="ja-JP" altLang="en-US" smtClean="0"/>
              <a:pPr/>
              <a:t>10</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831705112"/>
              </p:ext>
            </p:extLst>
          </p:nvPr>
        </p:nvGraphicFramePr>
        <p:xfrm>
          <a:off x="179512" y="260648"/>
          <a:ext cx="8856984" cy="6202680"/>
        </p:xfrm>
        <a:graphic>
          <a:graphicData uri="http://schemas.openxmlformats.org/drawingml/2006/table">
            <a:tbl>
              <a:tblPr firstRow="1" bandRow="1">
                <a:tableStyleId>{5C22544A-7EE6-4342-B048-85BDC9FD1C3A}</a:tableStyleId>
              </a:tblPr>
              <a:tblGrid>
                <a:gridCol w="4428492"/>
                <a:gridCol w="4428492"/>
              </a:tblGrid>
              <a:tr h="5976664">
                <a:tc>
                  <a:txBody>
                    <a:bodyPr/>
                    <a:lstStyle/>
                    <a:p>
                      <a:pPr marL="0" indent="0"/>
                      <a:endPar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endParaRPr>
                    </a:p>
                    <a:p>
                      <a:pPr marL="273050" indent="0"/>
                      <a:r>
                        <a:rPr kumimoji="1" lang="en-US" altLang="ja-JP" sz="1100" b="0" dirty="0" smtClean="0">
                          <a:solidFill>
                            <a:schemeClr val="tx1"/>
                          </a:solidFill>
                          <a:latin typeface="ＭＳ 明朝" panose="02020609040205080304" pitchFamily="17" charset="-128"/>
                          <a:ea typeface="ＭＳ 明朝" panose="02020609040205080304" pitchFamily="17" charset="-128"/>
                        </a:rPr>
                        <a:t>(2)</a:t>
                      </a:r>
                      <a:r>
                        <a:rPr kumimoji="1" lang="ja-JP" altLang="en-US" sz="1100" b="0" dirty="0" smtClean="0">
                          <a:solidFill>
                            <a:schemeClr val="tx1"/>
                          </a:solidFill>
                          <a:latin typeface="ＭＳ 明朝" panose="02020609040205080304" pitchFamily="17" charset="-128"/>
                          <a:ea typeface="ＭＳ 明朝" panose="02020609040205080304" pitchFamily="17" charset="-128"/>
                        </a:rPr>
                        <a:t>　試験検査機能の充実</a:t>
                      </a:r>
                    </a:p>
                    <a:p>
                      <a:pPr marL="468000" indent="0"/>
                      <a:r>
                        <a:rPr kumimoji="1" lang="ja-JP" altLang="en-US" sz="1100" b="0" dirty="0" smtClean="0">
                          <a:solidFill>
                            <a:schemeClr val="tx1"/>
                          </a:solidFill>
                          <a:latin typeface="ＭＳ 明朝" panose="02020609040205080304" pitchFamily="17" charset="-128"/>
                          <a:ea typeface="ＭＳ 明朝" panose="02020609040205080304" pitchFamily="17" charset="-128"/>
                        </a:rPr>
                        <a:t>　研究所に蓄積された知見、人材、機器等の資源を最大限に活用し、公衆衛生に係る試験検査を効率的かつ正確に実施すること。</a:t>
                      </a:r>
                    </a:p>
                    <a:p>
                      <a:pPr marL="0" indent="0"/>
                      <a:endParaRPr kumimoji="1" lang="ja-JP" altLang="en-US" sz="1100" b="0" kern="1200" dirty="0" smtClean="0">
                        <a:solidFill>
                          <a:schemeClr val="tx1"/>
                        </a:solidFill>
                        <a:effectLst/>
                        <a:latin typeface="ＭＳ 明朝" panose="02020609040205080304" pitchFamily="17" charset="-128"/>
                        <a:ea typeface="ＭＳ 明朝" panose="02020609040205080304" pitchFamily="17" charset="-128"/>
                        <a:cs typeface="+mn-cs"/>
                      </a:endParaRPr>
                    </a:p>
                    <a:p>
                      <a:pPr marL="0" indent="0"/>
                      <a:endParaRPr kumimoji="1" lang="ja-JP" altLang="en-US" sz="1100" b="0" kern="1200" dirty="0" smtClean="0">
                        <a:solidFill>
                          <a:schemeClr val="tx1"/>
                        </a:solidFill>
                        <a:effectLst/>
                        <a:latin typeface="ＭＳ 明朝" panose="02020609040205080304" pitchFamily="17" charset="-128"/>
                        <a:ea typeface="ＭＳ 明朝" panose="02020609040205080304" pitchFamily="17" charset="-128"/>
                        <a:cs typeface="+mn-cs"/>
                      </a:endParaRPr>
                    </a:p>
                    <a:p>
                      <a:pPr marL="0" indent="0"/>
                      <a:endParaRPr kumimoji="1" lang="ja-JP" altLang="en-US" sz="1100" b="0" kern="1200" dirty="0" smtClean="0">
                        <a:solidFill>
                          <a:schemeClr val="tx1"/>
                        </a:solidFill>
                        <a:effectLst/>
                        <a:latin typeface="ＭＳ 明朝" panose="02020609040205080304" pitchFamily="17" charset="-128"/>
                        <a:ea typeface="ＭＳ 明朝" panose="02020609040205080304" pitchFamily="17" charset="-128"/>
                        <a:cs typeface="+mn-cs"/>
                      </a:endParaRPr>
                    </a:p>
                    <a:p>
                      <a:pPr marL="0" indent="0"/>
                      <a:endParaRPr kumimoji="1" lang="en-US" altLang="ja-JP" sz="1100" b="0" kern="1200" dirty="0" smtClean="0">
                        <a:solidFill>
                          <a:schemeClr val="dk1"/>
                        </a:solidFill>
                        <a:effectLst/>
                        <a:latin typeface="ＭＳ 明朝" panose="02020609040205080304" pitchFamily="17" charset="-128"/>
                        <a:ea typeface="ＭＳ 明朝" panose="02020609040205080304" pitchFamily="17" charset="-128"/>
                        <a:cs typeface="+mn-cs"/>
                      </a:endParaRPr>
                    </a:p>
                    <a:p>
                      <a:pPr marL="273050" indent="0" algn="l"/>
                      <a:r>
                        <a:rPr kumimoji="1" lang="en-US" altLang="ja-JP" sz="1100" b="0" kern="1200" dirty="0" smtClean="0">
                          <a:solidFill>
                            <a:schemeClr val="dk1"/>
                          </a:solidFill>
                          <a:effectLst/>
                          <a:latin typeface="ＭＳ 明朝" panose="02020609040205080304" pitchFamily="17" charset="-128"/>
                          <a:ea typeface="ＭＳ 明朝" panose="02020609040205080304" pitchFamily="17" charset="-128"/>
                          <a:cs typeface="+mn-cs"/>
                        </a:rPr>
                        <a:t>(3)</a:t>
                      </a:r>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　調査研究機能の充実</a:t>
                      </a:r>
                    </a:p>
                    <a:p>
                      <a:pPr marL="454025" indent="142875"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公衆衛生における多様な社会的ニーズや住民の関心を十分に把握し、検査方法の開発及び改良や健康危機事象への対応能力強化に関する研究、公衆衛生行政に必要な指標の実態把握や課題の発掘及び解決のための調査研究等に取り組むこと。</a:t>
                      </a:r>
                    </a:p>
                    <a:p>
                      <a:pPr marL="358775" indent="142875" algn="l"/>
                      <a:endPar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endParaRPr>
                    </a:p>
                    <a:p>
                      <a:pPr marL="177800" indent="0" algn="l"/>
                      <a:endPar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endParaRPr>
                    </a:p>
                    <a:p>
                      <a:pPr marL="450850" indent="0"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①　調査研究課題の設定</a:t>
                      </a:r>
                    </a:p>
                    <a:p>
                      <a:pPr marL="620713" indent="103188"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取り組むべき調査研究課題の選定に際しては、社会的ニーズや住民の関心を十分に把握すること。</a:t>
                      </a:r>
                    </a:p>
                    <a:p>
                      <a:pPr marL="450850" indent="0"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②　調査研究の推進</a:t>
                      </a:r>
                    </a:p>
                    <a:p>
                      <a:pPr marL="627063" indent="96838"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社会的ニーズに応えるために、調査研究業務を通じて最新かつ高度な技術や知見の習得に努めること。健康危機事象への対応に関することや地域特有の課題等、特に重要性や緊急性の高いものについては、効率的に調査研究を実施することができる体制を整備する等の取組を行うこと。また、質の高い研究を推進するため、国内外を問わず他の研究機関との連携を強化すること。</a:t>
                      </a:r>
                    </a:p>
                    <a:p>
                      <a:pPr marL="450850" indent="0"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③　調査研究資金の確保</a:t>
                      </a:r>
                    </a:p>
                    <a:p>
                      <a:pPr marL="612000" indent="122238"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競争的外部研究資金の獲得や民間企業との共同研究等、調査研究に必要な資金の確保に努めること。</a:t>
                      </a:r>
                    </a:p>
                    <a:p>
                      <a:pPr marL="355600" indent="0" algn="l"/>
                      <a:endPar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endParaRPr>
                    </a:p>
                    <a:p>
                      <a:pPr marL="450850" indent="0"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④　調査研究の評価</a:t>
                      </a:r>
                    </a:p>
                    <a:p>
                      <a:pPr marL="612000" indent="122400"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調査研究課題については、社会的ニーズに対する適合性、予算や方法の妥当性、得られた成果の公衆衛生施策への反映等の項目について、外部の視点も交えた評価を行い、評価結果を調査研究の質の向上のために有効に利用すること。</a:t>
                      </a:r>
                    </a:p>
                    <a:p>
                      <a:pPr marL="3175" indent="-3175" algn="l"/>
                      <a:endParaRPr kumimoji="1" lang="en-US" altLang="ja-JP" sz="1100" b="0" kern="1200" dirty="0" smtClean="0">
                        <a:solidFill>
                          <a:schemeClr val="dk1"/>
                        </a:solidFill>
                        <a:effectLst/>
                        <a:latin typeface="ＭＳ 明朝" panose="02020609040205080304" pitchFamily="17" charset="-128"/>
                        <a:ea typeface="ＭＳ 明朝" panose="02020609040205080304" pitchFamily="17" charset="-128"/>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endPar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endParaRPr>
                    </a:p>
                    <a:p>
                      <a:pPr marL="279400" indent="0" algn="l">
                        <a:spcAft>
                          <a:spcPts val="0"/>
                        </a:spcAft>
                      </a:pP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(3)</a:t>
                      </a: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　試験検査機能の充実</a:t>
                      </a:r>
                    </a:p>
                    <a:p>
                      <a:pPr marL="468000" indent="0" algn="l">
                        <a:spcAft>
                          <a:spcPts val="0"/>
                        </a:spcAft>
                      </a:pPr>
                      <a:r>
                        <a:rPr lang="ja-JP" altLang="en-US" sz="1100" b="0" u="none"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　研究所に蓄積された知見、人材、機器等の資源を最大限に活用し、</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①</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病原体、食品衛生、医薬品、水道水等の公衆衛生に係る試験検査を常に迅速かつ正確に実施すること。その実施に際しては、全国ネットワークを活用し、最新の情報に基づいた試験検査の実施に努めること。</a:t>
                      </a:r>
                    </a:p>
                    <a:p>
                      <a:pPr marL="444500" indent="0" algn="l">
                        <a:spcAft>
                          <a:spcPts val="0"/>
                        </a:spcAft>
                      </a:pPr>
                      <a:r>
                        <a:rPr lang="ja-JP" altLang="en-US" sz="1100" b="1" u="none"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　</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①</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また、試験検査の精度の向上を図るため、精度管理体制を一層充実させ、試験検査の信頼性を確保すること。</a:t>
                      </a:r>
                    </a:p>
                    <a:p>
                      <a:pPr marL="279400" indent="0" algn="l">
                        <a:spcAft>
                          <a:spcPts val="0"/>
                        </a:spcAft>
                      </a:pP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(4)</a:t>
                      </a: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　調査研究機能の充実</a:t>
                      </a:r>
                    </a:p>
                    <a:p>
                      <a:pPr marL="444500" indent="0"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　</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③</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全国ネットワークを活用し、</a:t>
                      </a: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公衆衛生における多様な社会的ニーズや</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３</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住民の関心を的確に把握し、</a:t>
                      </a: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検査方法の開発及び改良や健康危機事象への対応能力強化に関する研究、公衆衛生行政に必要な指標の実態把握や課題の発掘及び解決のための調査研究等に取り組むこと。</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④</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また、その成果を行政施策に反映させるように努めること。</a:t>
                      </a:r>
                    </a:p>
                    <a:p>
                      <a:pPr marL="450850" indent="0"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①　調査研究課題の設定</a:t>
                      </a:r>
                    </a:p>
                    <a:p>
                      <a:pPr marL="612000" indent="122238"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取り組むべき調査研究課題の選定に際しては、社会的ニーズや住民の関心を十分に把握すること。</a:t>
                      </a:r>
                    </a:p>
                    <a:p>
                      <a:pPr marL="444500" indent="0"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②　調査研究の推進</a:t>
                      </a:r>
                    </a:p>
                    <a:p>
                      <a:pPr marL="612000" indent="122400"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社会的ニーズに応えるために、調査研究業務を通じて最新かつ高度な技術や知見の習得に努めること。健康危機事象への対応に関することや地域特有の課題等、特に重要性や緊急性の高いものについては、効率的に調査研究を実施することができる体制を整備する等の取組を行うこと。また、質の高い研究を推進するため、国内外を問わず他の研究機関との連携を強化すること。</a:t>
                      </a:r>
                    </a:p>
                    <a:p>
                      <a:pPr marL="444500" indent="0"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③　</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③</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共同研究の推進と</a:t>
                      </a:r>
                      <a:r>
                        <a:rPr lang="ja-JP" altLang="en-US" sz="1100" b="0" u="none"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調査研究資金の確保</a:t>
                      </a:r>
                    </a:p>
                    <a:p>
                      <a:pPr marL="612000" indent="122400" algn="l">
                        <a:spcAft>
                          <a:spcPts val="0"/>
                        </a:spcAft>
                      </a:pP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③</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地方衛生研究所としての特性を活かして、競争的外部研究資金も活用し、学術分野や産業界等と共同研究、調査研究等を推進すること。</a:t>
                      </a:r>
                    </a:p>
                    <a:p>
                      <a:pPr marL="444500" indent="0"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④　調査研究の評価</a:t>
                      </a:r>
                    </a:p>
                    <a:p>
                      <a:pPr marL="611188" indent="112713"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調査研究課題については、社会的ニーズに対する適合性、予算や方法の妥当性、得られた成果の公衆衛生施策への反映等の項目について、外部の視点も交えた評価を行い、評価結果を調査研究の質の向上のために有効に利用すること。</a:t>
                      </a:r>
                    </a:p>
                    <a:p>
                      <a:pPr algn="l">
                        <a:spcAft>
                          <a:spcPts val="0"/>
                        </a:spcAft>
                      </a:pPr>
                      <a:endParaRPr lang="ja-JP" sz="1100" b="0" kern="100" dirty="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0375348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5572" y="6492875"/>
            <a:ext cx="2133600" cy="365125"/>
          </a:xfrm>
        </p:spPr>
        <p:txBody>
          <a:bodyPr/>
          <a:lstStyle/>
          <a:p>
            <a:fld id="{BA6FECBE-A900-4BF4-868D-91A0C498DB5C}" type="slidenum">
              <a:rPr kumimoji="1" lang="ja-JP" altLang="en-US" smtClean="0"/>
              <a:pPr/>
              <a:t>11</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510947727"/>
              </p:ext>
            </p:extLst>
          </p:nvPr>
        </p:nvGraphicFramePr>
        <p:xfrm>
          <a:off x="179512" y="260648"/>
          <a:ext cx="8856984" cy="6035040"/>
        </p:xfrm>
        <a:graphic>
          <a:graphicData uri="http://schemas.openxmlformats.org/drawingml/2006/table">
            <a:tbl>
              <a:tblPr firstRow="1" bandRow="1">
                <a:tableStyleId>{5C22544A-7EE6-4342-B048-85BDC9FD1C3A}</a:tableStyleId>
              </a:tblPr>
              <a:tblGrid>
                <a:gridCol w="4428492"/>
                <a:gridCol w="4428492"/>
              </a:tblGrid>
              <a:tr h="5806840">
                <a:tc>
                  <a:txBody>
                    <a:bodyPr/>
                    <a:lstStyle/>
                    <a:p>
                      <a:pPr marL="0" indent="0" algn="l"/>
                      <a:endPar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endParaRPr>
                    </a:p>
                    <a:p>
                      <a:pPr marL="273050" indent="0" algn="l"/>
                      <a:r>
                        <a:rPr kumimoji="1" lang="en-US" altLang="ja-JP" sz="1100" b="0" kern="1200" dirty="0" smtClean="0">
                          <a:solidFill>
                            <a:schemeClr val="dk1"/>
                          </a:solidFill>
                          <a:effectLst/>
                          <a:latin typeface="ＭＳ 明朝" panose="02020609040205080304" pitchFamily="17" charset="-128"/>
                          <a:ea typeface="ＭＳ 明朝" panose="02020609040205080304" pitchFamily="17" charset="-128"/>
                          <a:cs typeface="+mn-cs"/>
                        </a:rPr>
                        <a:t>(4)</a:t>
                      </a:r>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　公衆衛生情報の収集・解析・提供業務の充実</a:t>
                      </a:r>
                    </a:p>
                    <a:p>
                      <a:pPr marL="454025" indent="142875"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公衆衛生情報の収集・解析・提供に関する機能を充実させるとともに、疫学調査活動への協力等、地域保健対策に係る支援の充実を図ること。</a:t>
                      </a:r>
                    </a:p>
                    <a:p>
                      <a:pPr marL="450850" indent="0"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　住民に対して提供するサービスの観点から、食の安全や感染症、生活衛生等に関する知見等、試験検査や調査研究活動等を通じて得られた情報は、住民が容易に理解でき、住民生活に役立てられるように工夫して積極的に広報することにより、住民の健康増進及び生活の安全確保に貢献すること。</a:t>
                      </a:r>
                      <a:endParaRPr kumimoji="1" lang="en-US" altLang="ja-JP" sz="1100" b="0" kern="1200" dirty="0" smtClean="0">
                        <a:solidFill>
                          <a:schemeClr val="dk1"/>
                        </a:solidFill>
                        <a:effectLst/>
                        <a:latin typeface="ＭＳ 明朝" panose="02020609040205080304" pitchFamily="17" charset="-128"/>
                        <a:ea typeface="ＭＳ 明朝" panose="02020609040205080304" pitchFamily="17" charset="-128"/>
                        <a:cs typeface="+mn-cs"/>
                      </a:endParaRPr>
                    </a:p>
                    <a:p>
                      <a:pPr marL="273050" indent="0" algn="l"/>
                      <a:r>
                        <a:rPr kumimoji="1" lang="en-US" altLang="ja-JP" sz="1100" b="0" kern="1200" dirty="0" smtClean="0">
                          <a:solidFill>
                            <a:schemeClr val="dk1"/>
                          </a:solidFill>
                          <a:effectLst/>
                          <a:latin typeface="ＭＳ 明朝" panose="02020609040205080304" pitchFamily="17" charset="-128"/>
                          <a:ea typeface="ＭＳ 明朝" panose="02020609040205080304" pitchFamily="17" charset="-128"/>
                          <a:cs typeface="+mn-cs"/>
                        </a:rPr>
                        <a:t>(5)</a:t>
                      </a:r>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　研修指導体制の強化</a:t>
                      </a:r>
                    </a:p>
                    <a:p>
                      <a:pPr marL="450850" indent="0"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　地域の保健所等の行政機関の職員をはじめ、国内外の産学官関係機関の職員等への研修を行い、公衆衛生に係る知識及び技術力等のレベルの向上に寄与するように努めること。</a:t>
                      </a:r>
                    </a:p>
                    <a:p>
                      <a:pPr marL="177800" indent="0"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２　地方衛生研究所の広域連携における役割</a:t>
                      </a:r>
                    </a:p>
                    <a:p>
                      <a:pPr marL="273050" indent="177800"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国立研究機関や近畿をはじめとする各地の地方衛生研究所間の相互協力体制のもと、健康危機事象発生時における協力のみならず、平常時においても、研究機関の連携強化や研究機関としてのレベル向上において中心的役割を果たし、住民の健康増進及び生活の安全確保に寄与するように努めること。</a:t>
                      </a:r>
                    </a:p>
                    <a:p>
                      <a:pPr algn="l"/>
                      <a:endParaRPr kumimoji="1" lang="en-US" altLang="ja-JP" sz="1100" kern="1200" dirty="0" smtClean="0">
                        <a:solidFill>
                          <a:schemeClr val="dk1"/>
                        </a:solidFill>
                        <a:effectLst/>
                        <a:latin typeface="ＭＳ 明朝" panose="02020609040205080304" pitchFamily="17" charset="-128"/>
                        <a:ea typeface="ＭＳ 明朝" panose="02020609040205080304" pitchFamily="17" charset="-128"/>
                        <a:cs typeface="+mn-cs"/>
                      </a:endParaRPr>
                    </a:p>
                    <a:p>
                      <a:pPr algn="l"/>
                      <a:endParaRPr kumimoji="1" lang="en-US" altLang="ja-JP" sz="1100" kern="1200" dirty="0" smtClean="0">
                        <a:solidFill>
                          <a:schemeClr val="dk1"/>
                        </a:solidFill>
                        <a:effectLst/>
                        <a:latin typeface="ＭＳ 明朝" panose="02020609040205080304" pitchFamily="17" charset="-128"/>
                        <a:ea typeface="ＭＳ 明朝" panose="02020609040205080304" pitchFamily="17" charset="-128"/>
                        <a:cs typeface="+mn-cs"/>
                      </a:endParaRPr>
                    </a:p>
                    <a:p>
                      <a:pPr algn="l"/>
                      <a:endParaRPr kumimoji="1" lang="en-US" altLang="ja-JP" sz="1100" kern="1200" dirty="0" smtClean="0">
                        <a:solidFill>
                          <a:schemeClr val="dk1"/>
                        </a:solidFill>
                        <a:effectLst/>
                        <a:latin typeface="ＭＳ 明朝" panose="02020609040205080304" pitchFamily="17" charset="-128"/>
                        <a:ea typeface="ＭＳ 明朝" panose="02020609040205080304" pitchFamily="17" charset="-128"/>
                        <a:cs typeface="+mn-cs"/>
                      </a:endParaRPr>
                    </a:p>
                    <a:p>
                      <a:pPr algn="l"/>
                      <a:endParaRPr kumimoji="1" lang="en-US" altLang="ja-JP" sz="1100" kern="1200" dirty="0" smtClean="0">
                        <a:solidFill>
                          <a:schemeClr val="dk1"/>
                        </a:solidFill>
                        <a:effectLst/>
                        <a:latin typeface="ＭＳ 明朝" panose="02020609040205080304" pitchFamily="17" charset="-128"/>
                        <a:ea typeface="ＭＳ 明朝" panose="02020609040205080304" pitchFamily="17" charset="-128"/>
                        <a:cs typeface="+mn-cs"/>
                      </a:endParaRPr>
                    </a:p>
                    <a:p>
                      <a:pPr algn="l"/>
                      <a:endParaRPr kumimoji="1" lang="en-US" altLang="ja-JP" sz="1100" kern="1200" dirty="0" smtClean="0">
                        <a:solidFill>
                          <a:schemeClr val="dk1"/>
                        </a:solidFill>
                        <a:effectLst/>
                        <a:latin typeface="ＭＳ 明朝" panose="02020609040205080304" pitchFamily="17" charset="-128"/>
                        <a:ea typeface="ＭＳ 明朝" panose="02020609040205080304" pitchFamily="17" charset="-128"/>
                        <a:cs typeface="+mn-cs"/>
                      </a:endParaRPr>
                    </a:p>
                    <a:p>
                      <a:pPr algn="l"/>
                      <a:endParaRPr kumimoji="1" lang="en-US" altLang="ja-JP" sz="1100" kern="1200" dirty="0" smtClean="0">
                        <a:solidFill>
                          <a:schemeClr val="dk1"/>
                        </a:solidFill>
                        <a:effectLst/>
                        <a:latin typeface="ＭＳ 明朝" panose="02020609040205080304" pitchFamily="17" charset="-128"/>
                        <a:ea typeface="ＭＳ 明朝" panose="02020609040205080304" pitchFamily="17" charset="-128"/>
                        <a:cs typeface="+mn-cs"/>
                      </a:endParaRPr>
                    </a:p>
                    <a:p>
                      <a:pPr algn="l"/>
                      <a:endParaRPr kumimoji="1" lang="en-US" altLang="ja-JP" sz="1100" kern="1200" dirty="0" smtClean="0">
                        <a:solidFill>
                          <a:schemeClr val="dk1"/>
                        </a:solidFill>
                        <a:effectLst/>
                        <a:latin typeface="ＭＳ 明朝" panose="02020609040205080304" pitchFamily="17" charset="-128"/>
                        <a:ea typeface="ＭＳ 明朝" panose="02020609040205080304" pitchFamily="17" charset="-128"/>
                        <a:cs typeface="+mn-cs"/>
                      </a:endParaRPr>
                    </a:p>
                    <a:p>
                      <a:pPr algn="l"/>
                      <a:endParaRPr kumimoji="1" lang="en-US" altLang="ja-JP" sz="1100" kern="1200" dirty="0" smtClean="0">
                        <a:solidFill>
                          <a:schemeClr val="dk1"/>
                        </a:solidFill>
                        <a:effectLst/>
                        <a:latin typeface="ＭＳ 明朝" panose="02020609040205080304" pitchFamily="17" charset="-128"/>
                        <a:ea typeface="ＭＳ 明朝" panose="02020609040205080304" pitchFamily="17" charset="-128"/>
                        <a:cs typeface="+mn-cs"/>
                      </a:endParaRPr>
                    </a:p>
                    <a:p>
                      <a:pPr algn="l"/>
                      <a:endParaRPr kumimoji="1" lang="en-US" altLang="ja-JP" sz="1100" kern="1200" dirty="0" smtClean="0">
                        <a:solidFill>
                          <a:schemeClr val="dk1"/>
                        </a:solidFill>
                        <a:effectLst/>
                        <a:latin typeface="ＭＳ 明朝" panose="02020609040205080304" pitchFamily="17" charset="-128"/>
                        <a:ea typeface="ＭＳ 明朝" panose="02020609040205080304" pitchFamily="17" charset="-128"/>
                        <a:cs typeface="+mn-cs"/>
                      </a:endParaRPr>
                    </a:p>
                    <a:p>
                      <a:pPr algn="l"/>
                      <a:endParaRPr kumimoji="1" lang="en-US" altLang="ja-JP" sz="1100" kern="1200" dirty="0" smtClean="0">
                        <a:solidFill>
                          <a:schemeClr val="dk1"/>
                        </a:solidFill>
                        <a:effectLst/>
                        <a:latin typeface="ＭＳ 明朝" panose="02020609040205080304" pitchFamily="17" charset="-128"/>
                        <a:ea typeface="ＭＳ 明朝" panose="02020609040205080304" pitchFamily="17" charset="-128"/>
                        <a:cs typeface="+mn-cs"/>
                      </a:endParaRPr>
                    </a:p>
                    <a:p>
                      <a:pPr algn="l"/>
                      <a:endParaRPr kumimoji="1" lang="en-US" altLang="ja-JP" sz="1100" kern="1200" dirty="0" smtClean="0">
                        <a:solidFill>
                          <a:schemeClr val="dk1"/>
                        </a:solidFill>
                        <a:effectLst/>
                        <a:latin typeface="ＭＳ 明朝" panose="02020609040205080304" pitchFamily="17" charset="-128"/>
                        <a:ea typeface="ＭＳ 明朝" panose="02020609040205080304" pitchFamily="17" charset="-128"/>
                        <a:cs typeface="+mn-cs"/>
                      </a:endParaRPr>
                    </a:p>
                    <a:p>
                      <a:pPr algn="l"/>
                      <a:endParaRPr kumimoji="1" lang="en-US" altLang="ja-JP" sz="1100" kern="1200" dirty="0" smtClean="0">
                        <a:solidFill>
                          <a:schemeClr val="dk1"/>
                        </a:solidFill>
                        <a:effectLst/>
                        <a:latin typeface="ＭＳ 明朝" panose="02020609040205080304" pitchFamily="17" charset="-128"/>
                        <a:ea typeface="ＭＳ 明朝" panose="02020609040205080304" pitchFamily="17" charset="-128"/>
                        <a:cs typeface="+mn-cs"/>
                      </a:endParaRPr>
                    </a:p>
                    <a:p>
                      <a:pPr marL="177800" indent="0" algn="l"/>
                      <a:endParaRPr kumimoji="1" lang="en-US" altLang="ja-JP" sz="1100" b="0" kern="1200" dirty="0" smtClean="0">
                        <a:solidFill>
                          <a:schemeClr val="dk1"/>
                        </a:solidFill>
                        <a:effectLst/>
                        <a:latin typeface="ＭＳ 明朝" panose="02020609040205080304" pitchFamily="17" charset="-128"/>
                        <a:ea typeface="ＭＳ 明朝" panose="02020609040205080304" pitchFamily="17" charset="-128"/>
                        <a:cs typeface="+mn-cs"/>
                      </a:endParaRPr>
                    </a:p>
                    <a:p>
                      <a:pPr marL="177800" indent="0" algn="l"/>
                      <a:endParaRPr kumimoji="1" lang="ja-JP" altLang="ja-JP" sz="1100" b="0" kern="1200" dirty="0" smtClean="0">
                        <a:solidFill>
                          <a:schemeClr val="dk1"/>
                        </a:solidFill>
                        <a:effectLst/>
                        <a:latin typeface="ＭＳ 明朝" panose="02020609040205080304" pitchFamily="17" charset="-128"/>
                        <a:ea typeface="ＭＳ 明朝" panose="02020609040205080304" pitchFamily="17" charset="-128"/>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endParaRPr lang="en-US" altLang="ja-JP"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endParaRPr>
                    </a:p>
                    <a:p>
                      <a:pPr marL="273050" indent="0" algn="l">
                        <a:spcAft>
                          <a:spcPts val="0"/>
                        </a:spcAft>
                      </a:pP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(5)</a:t>
                      </a: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　</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①</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感染症情報</a:t>
                      </a: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の収集・解析・提供業務の充実</a:t>
                      </a:r>
                    </a:p>
                    <a:p>
                      <a:pPr marL="452438" indent="142875" algn="l">
                        <a:spcAft>
                          <a:spcPts val="0"/>
                        </a:spcAft>
                      </a:pP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①</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感染症情報センターとして、感染症情報の</a:t>
                      </a:r>
                      <a:r>
                        <a:rPr lang="ja-JP" altLang="en-US" sz="1100" b="0" u="none"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収集・解析・提供に関する機能を充実させるとともに、</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地域保健対策に係る支援の充実を図ること。併せて、住民に対して提供されるサービスでもあることから、住民が容易に理解でき、生活に役立てられるよう、工夫して積極的な広報に努めること。</a:t>
                      </a:r>
                    </a:p>
                    <a:p>
                      <a:pPr marL="531813" indent="0" algn="l">
                        <a:spcAft>
                          <a:spcPts val="0"/>
                        </a:spcAft>
                      </a:pPr>
                      <a:endPar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endParaRPr>
                    </a:p>
                    <a:p>
                      <a:pPr algn="l">
                        <a:spcAft>
                          <a:spcPts val="0"/>
                        </a:spcAft>
                      </a:pPr>
                      <a:endPar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endParaRPr>
                    </a:p>
                    <a:p>
                      <a:pPr algn="l">
                        <a:spcAft>
                          <a:spcPts val="0"/>
                        </a:spcAft>
                      </a:pPr>
                      <a:endPar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endParaRPr>
                    </a:p>
                    <a:p>
                      <a:pPr marL="273050" indent="0" algn="l">
                        <a:spcAft>
                          <a:spcPts val="0"/>
                        </a:spcAft>
                      </a:pP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(6)</a:t>
                      </a: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　研修指導体制の強化</a:t>
                      </a:r>
                    </a:p>
                    <a:p>
                      <a:pPr marL="450850" indent="144000"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地域の保健所等の行政機関の職員をはじめ、国内外の産学官関係機関の職員等への研修を行い、公衆衛生に係る知識及び技術力等のレベルの向上に寄与するように努めること。</a:t>
                      </a:r>
                    </a:p>
                    <a:p>
                      <a:pPr marL="177800" indent="0"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２　地方衛生研究所の広域連携における役割</a:t>
                      </a:r>
                    </a:p>
                    <a:p>
                      <a:pPr algn="l">
                        <a:spcAft>
                          <a:spcPts val="0"/>
                        </a:spcAft>
                      </a:pPr>
                      <a:endPar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endParaRPr>
                    </a:p>
                    <a:p>
                      <a:pPr algn="l">
                        <a:spcAft>
                          <a:spcPts val="0"/>
                        </a:spcAft>
                      </a:pPr>
                      <a:endPar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endParaRPr>
                    </a:p>
                    <a:p>
                      <a:pPr algn="l">
                        <a:spcAft>
                          <a:spcPts val="0"/>
                        </a:spcAft>
                      </a:pPr>
                      <a:endPar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endParaRPr>
                    </a:p>
                    <a:p>
                      <a:pPr algn="l">
                        <a:spcAft>
                          <a:spcPts val="0"/>
                        </a:spcAft>
                      </a:pPr>
                      <a:endPar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endParaRPr>
                    </a:p>
                    <a:p>
                      <a:pPr algn="l">
                        <a:spcAft>
                          <a:spcPts val="0"/>
                        </a:spcAft>
                      </a:pPr>
                      <a:endPar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endParaRPr>
                    </a:p>
                    <a:p>
                      <a:pPr marL="273050" indent="0" algn="l">
                        <a:spcAft>
                          <a:spcPts val="0"/>
                        </a:spcAft>
                      </a:pP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③</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】(1)</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　全国ネットワーク及び国立研究機関との連携</a:t>
                      </a:r>
                    </a:p>
                    <a:p>
                      <a:pPr marL="450850" indent="0"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　</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③</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全国ネットワークにおける連携を強化するとともに、国立研究機関と連携し、研究レベルの向上を図ること</a:t>
                      </a: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a:t>
                      </a:r>
                    </a:p>
                    <a:p>
                      <a:pPr marL="273050" indent="0" algn="l">
                        <a:spcAft>
                          <a:spcPts val="0"/>
                        </a:spcAft>
                      </a:pP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③</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】(2)</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　全国の地方衛生研究所との連携</a:t>
                      </a:r>
                    </a:p>
                    <a:p>
                      <a:pPr marL="450850" indent="0" algn="l">
                        <a:spcAft>
                          <a:spcPts val="0"/>
                        </a:spcAft>
                      </a:pPr>
                      <a:r>
                        <a:rPr lang="ja-JP" altLang="en-US" sz="1100" b="1" u="none"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　</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③</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地方衛生研究所全国協議会の一員として引き続き連携を図るとともに、特に東京都健康安全研究センターとの連携を図ることにより、西日本において地方衛生研究所の中核としての役割を果たすこと。</a:t>
                      </a:r>
                    </a:p>
                    <a:p>
                      <a:pPr marL="273050" indent="0" algn="l">
                        <a:spcAft>
                          <a:spcPts val="0"/>
                        </a:spcAft>
                      </a:pP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②</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】(3)</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　行政機関等との連携</a:t>
                      </a:r>
                    </a:p>
                    <a:p>
                      <a:pPr marL="450850" indent="0" algn="l">
                        <a:spcAft>
                          <a:spcPts val="0"/>
                        </a:spcAft>
                      </a:pPr>
                      <a:r>
                        <a:rPr lang="ja-JP" altLang="en-US" sz="1100" b="1" u="none"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　</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②</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府内の中核市、地方衛生研究所及び大阪市立環境科学研究センター等と連携し、機能強化を図ること。</a:t>
                      </a:r>
                    </a:p>
                    <a:p>
                      <a:pPr marL="273050" indent="0" algn="l">
                        <a:spcAft>
                          <a:spcPts val="0"/>
                        </a:spcAft>
                      </a:pP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③</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】(4)</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　災害時や健康危機事象発生時における連携</a:t>
                      </a:r>
                    </a:p>
                    <a:p>
                      <a:pPr marL="450850" indent="0" algn="l">
                        <a:spcAft>
                          <a:spcPts val="0"/>
                        </a:spcAft>
                      </a:pPr>
                      <a:r>
                        <a:rPr lang="ja-JP" altLang="en-US" sz="1100" b="1" u="none"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　</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③</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災害時や健康危機事象発生時において国立研究機関や地方衛生研究所等と連携し、情報の共有化及び相互に協力を図ること。</a:t>
                      </a:r>
                    </a:p>
                    <a:p>
                      <a:pPr algn="l">
                        <a:spcAft>
                          <a:spcPts val="0"/>
                        </a:spcAft>
                      </a:pPr>
                      <a:endParaRPr lang="ja-JP" sz="1100" b="0" kern="100" dirty="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5750853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5572" y="6492875"/>
            <a:ext cx="2133600" cy="365125"/>
          </a:xfrm>
        </p:spPr>
        <p:txBody>
          <a:bodyPr/>
          <a:lstStyle/>
          <a:p>
            <a:fld id="{BA6FECBE-A900-4BF4-868D-91A0C498DB5C}" type="slidenum">
              <a:rPr kumimoji="1" lang="ja-JP" altLang="en-US" smtClean="0"/>
              <a:pPr/>
              <a:t>12</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3145226491"/>
              </p:ext>
            </p:extLst>
          </p:nvPr>
        </p:nvGraphicFramePr>
        <p:xfrm>
          <a:off x="179512" y="260648"/>
          <a:ext cx="8856984" cy="6202680"/>
        </p:xfrm>
        <a:graphic>
          <a:graphicData uri="http://schemas.openxmlformats.org/drawingml/2006/table">
            <a:tbl>
              <a:tblPr firstRow="1" bandRow="1">
                <a:tableStyleId>{5C22544A-7EE6-4342-B048-85BDC9FD1C3A}</a:tableStyleId>
              </a:tblPr>
              <a:tblGrid>
                <a:gridCol w="4428492"/>
                <a:gridCol w="4428492"/>
              </a:tblGrid>
              <a:tr h="5806840">
                <a:tc>
                  <a:txBody>
                    <a:bodyPr/>
                    <a:lstStyle/>
                    <a:p>
                      <a:pPr algn="l"/>
                      <a:endPar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endParaRPr>
                    </a:p>
                    <a:p>
                      <a:pPr marL="177800" indent="0"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３　新たな事業展開</a:t>
                      </a:r>
                    </a:p>
                    <a:p>
                      <a:pPr marL="306000" indent="0"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　地方独立行政法人への移行を契機とし、より幅広い視野から、研究所の有する人的及び物的な資源を活用して、公衆衛生行政の実施主体である自治体や産学官関係機関等に対し研究所が有する技術及び知見を提供し、住民の健康増進及び生活の安全確保に寄与するように努めること。</a:t>
                      </a:r>
                    </a:p>
                    <a:p>
                      <a:pPr marL="273050" indent="177800" algn="l"/>
                      <a:endPar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endParaRPr>
                    </a:p>
                    <a:p>
                      <a:pPr marL="273050" indent="177800" algn="l"/>
                      <a:endPar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endParaRPr>
                    </a:p>
                    <a:p>
                      <a:pPr marL="273050" indent="177800" algn="l"/>
                      <a:endPar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endParaRPr>
                    </a:p>
                    <a:p>
                      <a:pPr marL="273050" indent="177800" algn="l"/>
                      <a:endPar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endParaRPr>
                    </a:p>
                    <a:p>
                      <a:pPr marL="273050" indent="177800" algn="l"/>
                      <a:endPar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endParaRPr>
                    </a:p>
                    <a:p>
                      <a:pPr marL="273050" indent="177800" algn="l"/>
                      <a:endPar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endParaRPr>
                    </a:p>
                    <a:p>
                      <a:pPr marL="273050" indent="177800" algn="l"/>
                      <a:endPar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endParaRPr>
                    </a:p>
                    <a:p>
                      <a:pPr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第３　業務運営の改善及び効率化に関する事項</a:t>
                      </a:r>
                    </a:p>
                    <a:p>
                      <a:pPr marL="144000" indent="0"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１　業務運営の改善</a:t>
                      </a:r>
                    </a:p>
                    <a:p>
                      <a:pPr marL="266700" indent="0" algn="l"/>
                      <a:r>
                        <a:rPr kumimoji="1" lang="en-US" altLang="ja-JP" sz="1100" b="0" kern="1200" dirty="0" smtClean="0">
                          <a:solidFill>
                            <a:schemeClr val="dk1"/>
                          </a:solidFill>
                          <a:effectLst/>
                          <a:latin typeface="ＭＳ 明朝" panose="02020609040205080304" pitchFamily="17" charset="-128"/>
                          <a:ea typeface="ＭＳ 明朝" panose="02020609040205080304" pitchFamily="17" charset="-128"/>
                          <a:cs typeface="+mn-cs"/>
                        </a:rPr>
                        <a:t>(1)</a:t>
                      </a:r>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　組織マネジメントの実行</a:t>
                      </a:r>
                    </a:p>
                    <a:p>
                      <a:pPr marL="468000" indent="0" algn="l"/>
                      <a:r>
                        <a:rPr kumimoji="1" lang="ja-JP" altLang="en-US" sz="1100" b="0" kern="1200" baseline="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法人運営の責任体制を明確にし、絶えず変化する多様な社会的ニーズに対応し、住民の健康増進及び生活の安全確保に資するよう効率的かつ効果的に業務運営を行うこと。</a:t>
                      </a:r>
                    </a:p>
                    <a:p>
                      <a:pPr marL="276225" indent="0" algn="l"/>
                      <a:r>
                        <a:rPr kumimoji="1" lang="en-US" altLang="ja-JP" sz="1100" b="0" kern="1200" dirty="0" smtClean="0">
                          <a:solidFill>
                            <a:schemeClr val="dk1"/>
                          </a:solidFill>
                          <a:effectLst/>
                          <a:latin typeface="ＭＳ 明朝" panose="02020609040205080304" pitchFamily="17" charset="-128"/>
                          <a:ea typeface="ＭＳ 明朝" panose="02020609040205080304" pitchFamily="17" charset="-128"/>
                          <a:cs typeface="+mn-cs"/>
                        </a:rPr>
                        <a:t>(2)</a:t>
                      </a:r>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　事務処理の効率化</a:t>
                      </a:r>
                    </a:p>
                    <a:p>
                      <a:pPr marL="468000" indent="0"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　事務書類の簡素化や各種の情報処理システムの導入、定型的な業務で外部委託が可能なものについては委託を進める等、事務処理の効率化を図ること。</a:t>
                      </a:r>
                    </a:p>
                    <a:p>
                      <a:pPr marL="266700" indent="0" algn="l"/>
                      <a:r>
                        <a:rPr kumimoji="1" lang="en-US" altLang="ja-JP" sz="1100" b="0" kern="1200" dirty="0" smtClean="0">
                          <a:solidFill>
                            <a:schemeClr val="dk1"/>
                          </a:solidFill>
                          <a:effectLst/>
                          <a:latin typeface="ＭＳ 明朝" panose="02020609040205080304" pitchFamily="17" charset="-128"/>
                          <a:ea typeface="ＭＳ 明朝" panose="02020609040205080304" pitchFamily="17" charset="-128"/>
                          <a:cs typeface="+mn-cs"/>
                        </a:rPr>
                        <a:t>(3)</a:t>
                      </a:r>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　組織の最適化</a:t>
                      </a:r>
                    </a:p>
                    <a:p>
                      <a:pPr marL="468000" indent="0"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　想定される新たな健康危機事象への対応及び業務の効率化の観点から、組織の自律性、効率性及び業務の専門性を高められるよう人員を配置すること。特に、大阪市東成区及び天王寺区に所在する２施設に分散する組織内の連携が十分に行われるように配慮し、その最適化を図ること。</a:t>
                      </a:r>
                    </a:p>
                    <a:p>
                      <a:pPr marL="3175" indent="0" algn="l"/>
                      <a:endPar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endParaRPr>
                    </a:p>
                    <a:p>
                      <a:pPr marL="266700" indent="0" algn="l"/>
                      <a:r>
                        <a:rPr kumimoji="1" lang="en-US" altLang="ja-JP" sz="1100" b="0" kern="1200" dirty="0" smtClean="0">
                          <a:solidFill>
                            <a:schemeClr val="dk1"/>
                          </a:solidFill>
                          <a:effectLst/>
                          <a:latin typeface="ＭＳ 明朝" panose="02020609040205080304" pitchFamily="17" charset="-128"/>
                          <a:ea typeface="ＭＳ 明朝" panose="02020609040205080304" pitchFamily="17" charset="-128"/>
                          <a:cs typeface="+mn-cs"/>
                        </a:rPr>
                        <a:t>(4)</a:t>
                      </a:r>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　検査・研究体制の強化</a:t>
                      </a:r>
                    </a:p>
                    <a:p>
                      <a:pPr marL="468000" indent="0"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　検査結果の信頼性の確保並びに研究の企画及び評価に関わる機能及び体制の強化を図り、質の高い試験検査及び調査研究業務を実施すること。</a:t>
                      </a:r>
                    </a:p>
                    <a:p>
                      <a:pPr marL="266700" indent="0" algn="l"/>
                      <a:endPar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endPar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endParaRPr>
                    </a:p>
                    <a:p>
                      <a:pPr marL="177800" indent="0"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３　</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③</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特に拡充すべき機能と</a:t>
                      </a: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新たな事業展開</a:t>
                      </a:r>
                    </a:p>
                    <a:p>
                      <a:pPr marL="306000" indent="0" algn="l">
                        <a:spcAft>
                          <a:spcPts val="0"/>
                        </a:spcAft>
                      </a:pPr>
                      <a:r>
                        <a:rPr lang="ja-JP" altLang="en-US" sz="1100" b="1" u="none"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　</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③</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大阪府立公衆衛生研究所及び大阪市立環境科学研究所の統合を契機とし、西日本の中核的な地方衛生研究所として、健康危機に関わる情報収集や発信機能の充実強化を図るとともに、公衆衛生情報の解析機能を培い、疫学調査などへの取組を涵養すること。また、必要な人的及び物的資源を確保して</a:t>
                      </a: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公衆衛生行政の実施主体である自治体や</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③</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保健所に対し、</a:t>
                      </a: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研究所が有する技術及び知見を提供</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すること。</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③</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さらに、人材育成においては自治体のみならず、学術分野、産業界との連携も図ること。また、産業界に対しての専門性に基づく相談機能の拡充を図ること。</a:t>
                      </a:r>
                    </a:p>
                    <a:p>
                      <a:pPr marL="273050" indent="0" algn="l">
                        <a:spcAft>
                          <a:spcPts val="0"/>
                        </a:spcAft>
                      </a:pPr>
                      <a:r>
                        <a:rPr lang="ja-JP" altLang="en-US" sz="1100" b="1" u="none"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　</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③</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新たな事業展開にあたっては、地方衛生研究所としての機能に支障が生じないよう十分配慮すること。</a:t>
                      </a:r>
                    </a:p>
                    <a:p>
                      <a:pPr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第３　業務運営の改善及び効率化に関する事項</a:t>
                      </a:r>
                    </a:p>
                    <a:p>
                      <a:pPr marL="177800" indent="0"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１　業務運営の改善</a:t>
                      </a:r>
                    </a:p>
                    <a:p>
                      <a:pPr marL="273050" indent="0" algn="l">
                        <a:spcAft>
                          <a:spcPts val="0"/>
                        </a:spcAft>
                      </a:pPr>
                      <a:r>
                        <a:rPr lang="en-US" altLang="ja-JP"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(1)</a:t>
                      </a: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　組織マネジメントの実行</a:t>
                      </a:r>
                    </a:p>
                    <a:p>
                      <a:pPr marL="468000" indent="0"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　法人運営の責任体制を明確にし、絶えず変化する多様な社会的ニーズに対応し、住民の健康増進及び生活の安全確保に資するよう効率的かつ効果的に業務運営を行うこと。</a:t>
                      </a:r>
                    </a:p>
                    <a:p>
                      <a:pPr marL="273050" indent="0" algn="l">
                        <a:spcAft>
                          <a:spcPts val="0"/>
                        </a:spcAft>
                      </a:pPr>
                      <a:r>
                        <a:rPr lang="en-US" altLang="ja-JP"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(2)</a:t>
                      </a: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　事務処理の効率化</a:t>
                      </a:r>
                    </a:p>
                    <a:p>
                      <a:pPr marL="468000" indent="0"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　事務書類の簡素化や各種の情報処理システムの導入、定型的な業務で外部委託が可能なものについては委託を進める等、事務処理の効率化を図ること。</a:t>
                      </a:r>
                    </a:p>
                    <a:p>
                      <a:pPr marL="273050" indent="0" algn="l">
                        <a:spcAft>
                          <a:spcPts val="0"/>
                        </a:spcAft>
                      </a:pPr>
                      <a:r>
                        <a:rPr lang="en-US" altLang="ja-JP"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(3)</a:t>
                      </a: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　</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④</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組織体制の強化</a:t>
                      </a:r>
                    </a:p>
                    <a:p>
                      <a:pPr marL="450850" indent="0"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　</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④</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健康危機事象への対応及び</a:t>
                      </a: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業務の効率化の観点から、組織の自律性、効率性及び業務の専門性を高められるよう人員を配置すること。</a:t>
                      </a:r>
                    </a:p>
                    <a:p>
                      <a:pPr marL="450850" indent="0"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　</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③</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特に、発足時、大阪市東成区及び天王寺区に分散している二施設の一体的運用が行えるよう組織及び人員配置の</a:t>
                      </a: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最適化を図ること。</a:t>
                      </a:r>
                    </a:p>
                    <a:p>
                      <a:pPr marL="273050" indent="0" algn="l">
                        <a:spcAft>
                          <a:spcPts val="0"/>
                        </a:spcAft>
                      </a:pPr>
                      <a:r>
                        <a:rPr lang="en-US" altLang="ja-JP"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(4)</a:t>
                      </a: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　検査・研究体制の強化</a:t>
                      </a:r>
                    </a:p>
                    <a:p>
                      <a:pPr marL="450850" indent="0" algn="l">
                        <a:spcAft>
                          <a:spcPts val="0"/>
                        </a:spcAft>
                      </a:pPr>
                      <a:r>
                        <a:rPr lang="ja-JP" altLang="en-US" sz="1100" b="1" u="none"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　</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①</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質の高い試験検査及び調査研究業務を実施するため、検査結果の信頼性の確保、公衆衛生情報の収集・解析・提供及び疫学調査の実施・研修機能の確立並びに研究の企画・評価についての機能・体制の強化を図ること。</a:t>
                      </a:r>
                    </a:p>
                    <a:p>
                      <a:pPr algn="l">
                        <a:spcAft>
                          <a:spcPts val="0"/>
                        </a:spcAft>
                      </a:pPr>
                      <a:endParaRPr lang="ja-JP" sz="1100" b="0" kern="100" dirty="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5750853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5572" y="6492875"/>
            <a:ext cx="2133600" cy="365125"/>
          </a:xfrm>
        </p:spPr>
        <p:txBody>
          <a:bodyPr/>
          <a:lstStyle/>
          <a:p>
            <a:fld id="{BA6FECBE-A900-4BF4-868D-91A0C498DB5C}" type="slidenum">
              <a:rPr kumimoji="1" lang="ja-JP" altLang="en-US" smtClean="0"/>
              <a:pPr/>
              <a:t>13</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3119176429"/>
              </p:ext>
            </p:extLst>
          </p:nvPr>
        </p:nvGraphicFramePr>
        <p:xfrm>
          <a:off x="179512" y="260648"/>
          <a:ext cx="8856984" cy="6202680"/>
        </p:xfrm>
        <a:graphic>
          <a:graphicData uri="http://schemas.openxmlformats.org/drawingml/2006/table">
            <a:tbl>
              <a:tblPr firstRow="1" bandRow="1">
                <a:tableStyleId>{5C22544A-7EE6-4342-B048-85BDC9FD1C3A}</a:tableStyleId>
              </a:tblPr>
              <a:tblGrid>
                <a:gridCol w="4428492"/>
                <a:gridCol w="4428492"/>
              </a:tblGrid>
              <a:tr h="6012000">
                <a:tc>
                  <a:txBody>
                    <a:bodyPr/>
                    <a:lstStyle/>
                    <a:p>
                      <a:pPr algn="l"/>
                      <a:endParaRPr kumimoji="1" lang="ja-JP" altLang="en-US" sz="1100" kern="1200" dirty="0" smtClean="0">
                        <a:solidFill>
                          <a:schemeClr val="dk1"/>
                        </a:solidFill>
                        <a:effectLst/>
                        <a:latin typeface="ＭＳ 明朝" panose="02020609040205080304" pitchFamily="17" charset="-128"/>
                        <a:ea typeface="ＭＳ 明朝" panose="02020609040205080304" pitchFamily="17" charset="-128"/>
                        <a:cs typeface="+mn-cs"/>
                      </a:endParaRPr>
                    </a:p>
                    <a:p>
                      <a:pPr marL="273050" indent="0" algn="l"/>
                      <a:r>
                        <a:rPr kumimoji="1" lang="en-US" altLang="ja-JP" sz="1100" b="0" kern="1200" dirty="0" smtClean="0">
                          <a:solidFill>
                            <a:schemeClr val="dk1"/>
                          </a:solidFill>
                          <a:effectLst/>
                          <a:latin typeface="ＭＳ 明朝" panose="02020609040205080304" pitchFamily="17" charset="-128"/>
                          <a:ea typeface="ＭＳ 明朝" panose="02020609040205080304" pitchFamily="17" charset="-128"/>
                          <a:cs typeface="+mn-cs"/>
                        </a:rPr>
                        <a:t>(5)</a:t>
                      </a:r>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　適正な料金設定</a:t>
                      </a:r>
                    </a:p>
                    <a:p>
                      <a:pPr marL="468000" indent="0"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　利用料金については、受益者負担の原則を踏まえ、適正に設定すること。</a:t>
                      </a:r>
                    </a:p>
                    <a:p>
                      <a:pPr marL="177800" indent="0"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２　職員の能力向上に向けた取組</a:t>
                      </a:r>
                      <a:endParaRPr kumimoji="1" lang="en-US" altLang="ja-JP" sz="1100" b="0" kern="1200" dirty="0" smtClean="0">
                        <a:solidFill>
                          <a:schemeClr val="dk1"/>
                        </a:solidFill>
                        <a:effectLst/>
                        <a:latin typeface="ＭＳ 明朝" panose="02020609040205080304" pitchFamily="17" charset="-128"/>
                        <a:ea typeface="ＭＳ 明朝" panose="02020609040205080304" pitchFamily="17" charset="-128"/>
                        <a:cs typeface="+mn-cs"/>
                      </a:endParaRPr>
                    </a:p>
                    <a:p>
                      <a:pPr marL="273050" indent="-95250" algn="l"/>
                      <a:r>
                        <a:rPr kumimoji="1" lang="en-US" altLang="ja-JP" sz="1100" b="0" kern="1200" baseline="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社会的ニーズに基づき、長期的展望に立って優秀な人材を確保し、その育成及びモチベーションの向上に努めること。</a:t>
                      </a:r>
                    </a:p>
                    <a:p>
                      <a:pPr algn="l"/>
                      <a:endPar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endParaRPr>
                    </a:p>
                    <a:p>
                      <a:pPr algn="l"/>
                      <a:endPar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endParaRPr>
                    </a:p>
                    <a:p>
                      <a:pPr algn="l"/>
                      <a:endPar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endParaRPr>
                    </a:p>
                    <a:p>
                      <a:pPr algn="l"/>
                      <a:endPar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endParaRPr>
                    </a:p>
                    <a:p>
                      <a:pPr algn="l"/>
                      <a:endPar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endParaRPr>
                    </a:p>
                    <a:p>
                      <a:pPr marL="273050" indent="0" algn="l"/>
                      <a:r>
                        <a:rPr kumimoji="1" lang="en-US" altLang="ja-JP" sz="1100" b="0" kern="1200" dirty="0" smtClean="0">
                          <a:solidFill>
                            <a:schemeClr val="dk1"/>
                          </a:solidFill>
                          <a:effectLst/>
                          <a:latin typeface="ＭＳ 明朝" panose="02020609040205080304" pitchFamily="17" charset="-128"/>
                          <a:ea typeface="ＭＳ 明朝" panose="02020609040205080304" pitchFamily="17" charset="-128"/>
                          <a:cs typeface="+mn-cs"/>
                        </a:rPr>
                        <a:t>(1)</a:t>
                      </a:r>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　研修制度の確立</a:t>
                      </a:r>
                    </a:p>
                    <a:p>
                      <a:pPr marL="468000" indent="0"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　個人や組織として蓄積された技術の継承や新たな技術及び知見の習得を十分に行う等、職務遂行能力の向上が図られるように人材の育成に取り組むこと。</a:t>
                      </a:r>
                    </a:p>
                    <a:p>
                      <a:pPr marL="273050" indent="0" algn="l"/>
                      <a:r>
                        <a:rPr kumimoji="1" lang="en-US" altLang="ja-JP" sz="1100" b="0" kern="1200" dirty="0" smtClean="0">
                          <a:solidFill>
                            <a:schemeClr val="dk1"/>
                          </a:solidFill>
                          <a:effectLst/>
                          <a:latin typeface="ＭＳ 明朝" panose="02020609040205080304" pitchFamily="17" charset="-128"/>
                          <a:ea typeface="ＭＳ 明朝" panose="02020609040205080304" pitchFamily="17" charset="-128"/>
                          <a:cs typeface="+mn-cs"/>
                        </a:rPr>
                        <a:t>(2)</a:t>
                      </a:r>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　人事評価制度の確立</a:t>
                      </a:r>
                    </a:p>
                    <a:p>
                      <a:pPr marL="468000" indent="0"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　職員の適正な人事評価を行い、勤務意欲と能力の向上を図ること。</a:t>
                      </a:r>
                    </a:p>
                    <a:p>
                      <a:pPr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第４　財務内容の改善に関する事項</a:t>
                      </a:r>
                    </a:p>
                    <a:p>
                      <a:pPr marL="144000" indent="0"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　収支のバランスを常に意識し、固定的経費の抑制に努め、また、職員のコスト意識を醸成する等により予算を効率的に執行すること。</a:t>
                      </a:r>
                    </a:p>
                    <a:p>
                      <a:pPr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第５　その他業務運営に関する重要事項</a:t>
                      </a:r>
                    </a:p>
                    <a:p>
                      <a:pPr marL="144000" indent="0"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１　施設及び設備機器の活用及び整備</a:t>
                      </a:r>
                    </a:p>
                    <a:p>
                      <a:pPr marL="279400" indent="0"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　社会的ニーズに的確に応えていくため、施設及び設備機器類を適正に管理し有効に活用するとともに、それらの計画的な整備に努めること。なお、大阪府立公衆衛生研究所と大阪市立環境科学研究所を統合する効果を発揮することができるよう、施設の在り方について早期に考え方を示すこと。</a:t>
                      </a:r>
                    </a:p>
                    <a:p>
                      <a:pPr marL="279400" indent="0" algn="l"/>
                      <a:endPar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endParaRPr>
                    </a:p>
                    <a:p>
                      <a:pPr marL="144000" indent="0"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２　安全衛生管理対策</a:t>
                      </a:r>
                    </a:p>
                    <a:p>
                      <a:pPr marL="266700" indent="0"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　職員が安全かつ快適な労働環境で業務に従事することができるよう、安全対策の徹底と事故防止に努めること。また、職員が心身ともに健康を保持し、その能力を十分発揮することができるようにすること。</a:t>
                      </a:r>
                      <a:endParaRPr kumimoji="1" lang="ja-JP" altLang="en-US" sz="1100" b="1" kern="1200" dirty="0" smtClean="0">
                        <a:solidFill>
                          <a:schemeClr val="dk1"/>
                        </a:solidFill>
                        <a:effectLst/>
                        <a:latin typeface="ＭＳ 明朝" panose="02020609040205080304" pitchFamily="17" charset="-128"/>
                        <a:ea typeface="ＭＳ 明朝" panose="02020609040205080304" pitchFamily="17" charset="-128"/>
                        <a:cs typeface="+mn-cs"/>
                      </a:endParaRPr>
                    </a:p>
                    <a:p>
                      <a:pPr marL="0" indent="0" algn="l"/>
                      <a:endPar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endPar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endParaRPr>
                    </a:p>
                    <a:p>
                      <a:pPr marL="273050" indent="0" algn="l">
                        <a:spcAft>
                          <a:spcPts val="0"/>
                        </a:spcAft>
                      </a:pPr>
                      <a:r>
                        <a:rPr lang="en-US" altLang="ja-JP"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(5)</a:t>
                      </a: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　適正な料金設定</a:t>
                      </a:r>
                    </a:p>
                    <a:p>
                      <a:pPr marL="468000" indent="0"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　利用料金については、受益者負担の原則を踏まえ、適正に設定すること。</a:t>
                      </a:r>
                    </a:p>
                    <a:p>
                      <a:pPr marL="177800" indent="0"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２　職員の能力向上に向けた取組</a:t>
                      </a:r>
                    </a:p>
                    <a:p>
                      <a:pPr marL="273050" indent="-95250"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　　</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②④</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公衆衛生の向上を目指し、健康危機に対して平常時及び緊急時における役割を果たす機関であることを十分に踏まえ、人材の育成及び評価を行うこと。</a:t>
                      </a:r>
                    </a:p>
                    <a:p>
                      <a:pPr marL="273050" indent="0" algn="l">
                        <a:spcAft>
                          <a:spcPts val="0"/>
                        </a:spcAft>
                      </a:pP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②</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】(1)</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　人材の育成及び確保</a:t>
                      </a:r>
                    </a:p>
                    <a:p>
                      <a:pPr marL="466725" indent="0"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　</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②</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社会的ニーズの変化に伴う行政需要に応えるため、長期的な展望に立って計画的に人材を確保し、育成に努めること</a:t>
                      </a: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a:t>
                      </a:r>
                    </a:p>
                    <a:p>
                      <a:pPr marL="273050" indent="0" algn="l">
                        <a:spcAft>
                          <a:spcPts val="0"/>
                        </a:spcAft>
                      </a:pP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(2)</a:t>
                      </a: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　研修制度の確立</a:t>
                      </a:r>
                    </a:p>
                    <a:p>
                      <a:pPr marL="468000" indent="0"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　個人や組織として蓄積された技術の継承や新たな技術及び知見の習得を十分に行う等、職務遂行能力の向上が図られるように人材の育成に取り組むこと。</a:t>
                      </a:r>
                    </a:p>
                    <a:p>
                      <a:pPr marL="273050" indent="0" algn="l">
                        <a:spcAft>
                          <a:spcPts val="0"/>
                        </a:spcAft>
                      </a:pP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(3)</a:t>
                      </a: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　人事評価制度の確立</a:t>
                      </a:r>
                    </a:p>
                    <a:p>
                      <a:pPr marL="468000" indent="0"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　職員の適正な人事評価を行い、勤務意欲と能力の向上を図ること。</a:t>
                      </a:r>
                    </a:p>
                    <a:p>
                      <a:pPr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第４　財務内容の改善に関する事項</a:t>
                      </a:r>
                    </a:p>
                    <a:p>
                      <a:pPr marL="177800" indent="0" algn="l">
                        <a:spcAft>
                          <a:spcPts val="0"/>
                        </a:spcAft>
                      </a:pPr>
                      <a:r>
                        <a:rPr lang="ja-JP" altLang="en-US" sz="1100" b="1" u="none"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　</a:t>
                      </a:r>
                      <a:r>
                        <a:rPr lang="ja-JP" altLang="en-US" sz="1100" b="0" u="none"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収支のバランスを常に意識し、</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④</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コスト意識を持って、効率的な業務運営と経費管理に努めること。</a:t>
                      </a:r>
                    </a:p>
                    <a:p>
                      <a:pPr algn="l">
                        <a:spcAft>
                          <a:spcPts val="0"/>
                        </a:spcAft>
                      </a:pPr>
                      <a:endPar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endParaRPr>
                    </a:p>
                    <a:p>
                      <a:pPr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第５　その他業務運営に関する重要事項</a:t>
                      </a:r>
                    </a:p>
                    <a:p>
                      <a:pPr marL="177800" indent="0"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１　施設及び設備機器の活用及び整備</a:t>
                      </a:r>
                    </a:p>
                    <a:p>
                      <a:pPr marL="273050" indent="193675"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社会的ニーズに的確に応えていくため、施設及び設備機器類を適正に管理し有効に活用するとともに、それらの計画的な整備に努めること。</a:t>
                      </a:r>
                    </a:p>
                    <a:p>
                      <a:pPr marL="273050" indent="0"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　</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②</a:t>
                      </a:r>
                      <a:r>
                        <a:rPr lang="en-US" altLang="ja-JP"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なお、施設及び設備機器類の使用にあたって</a:t>
                      </a:r>
                      <a:r>
                        <a:rPr lang="ja-JP" altLang="en-US" sz="1100" b="1" u="sng" kern="10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は、大阪市立</a:t>
                      </a:r>
                      <a:r>
                        <a:rPr lang="ja-JP" altLang="en-US" sz="1100" b="1" u="sng"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環境科学研究センターと十分に連携を図り、円滑に実施すること。</a:t>
                      </a:r>
                    </a:p>
                    <a:p>
                      <a:pPr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２　安全衛生管理対策</a:t>
                      </a:r>
                    </a:p>
                    <a:p>
                      <a:pPr marL="144000" indent="144000"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職員が安全かつ快適な労働環境で業務に従事することができるよう、安全対策の徹底と事故防止に努めること。また、職員が心身ともに健康を保持し、その能力を十分発揮することができるようにすること。</a:t>
                      </a:r>
                    </a:p>
                    <a:p>
                      <a:pPr algn="l">
                        <a:spcAft>
                          <a:spcPts val="0"/>
                        </a:spcAft>
                      </a:pPr>
                      <a:endParaRPr lang="ja-JP" sz="1100" b="0" kern="100" dirty="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5750853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5572" y="6492875"/>
            <a:ext cx="2133600" cy="365125"/>
          </a:xfrm>
        </p:spPr>
        <p:txBody>
          <a:bodyPr/>
          <a:lstStyle/>
          <a:p>
            <a:fld id="{BA6FECBE-A900-4BF4-868D-91A0C498DB5C}" type="slidenum">
              <a:rPr kumimoji="1" lang="ja-JP" altLang="en-US" smtClean="0"/>
              <a:pPr/>
              <a:t>14</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1175317088"/>
              </p:ext>
            </p:extLst>
          </p:nvPr>
        </p:nvGraphicFramePr>
        <p:xfrm>
          <a:off x="179512" y="260648"/>
          <a:ext cx="8856984" cy="1844040"/>
        </p:xfrm>
        <a:graphic>
          <a:graphicData uri="http://schemas.openxmlformats.org/drawingml/2006/table">
            <a:tbl>
              <a:tblPr firstRow="1" bandRow="1">
                <a:tableStyleId>{5C22544A-7EE6-4342-B048-85BDC9FD1C3A}</a:tableStyleId>
              </a:tblPr>
              <a:tblGrid>
                <a:gridCol w="4428492"/>
                <a:gridCol w="4428492"/>
              </a:tblGrid>
              <a:tr h="1800000">
                <a:tc>
                  <a:txBody>
                    <a:bodyPr/>
                    <a:lstStyle/>
                    <a:p>
                      <a:pPr algn="l"/>
                      <a:endParaRPr kumimoji="1" lang="ja-JP" altLang="en-US" sz="1100" kern="1200" dirty="0" smtClean="0">
                        <a:solidFill>
                          <a:schemeClr val="dk1"/>
                        </a:solidFill>
                        <a:effectLst/>
                        <a:latin typeface="ＭＳ 明朝" panose="02020609040205080304" pitchFamily="17" charset="-128"/>
                        <a:ea typeface="ＭＳ 明朝" panose="02020609040205080304" pitchFamily="17" charset="-128"/>
                        <a:cs typeface="+mn-cs"/>
                      </a:endParaRPr>
                    </a:p>
                    <a:p>
                      <a:pPr marL="144000" indent="0"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３　環境に配慮した取組の推進</a:t>
                      </a:r>
                    </a:p>
                    <a:p>
                      <a:pPr marL="288000" indent="0"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　環境に配慮した業務運営に努めること。</a:t>
                      </a:r>
                    </a:p>
                    <a:p>
                      <a:pPr marL="144000" indent="0"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４　コンプライアンスの徹底</a:t>
                      </a:r>
                    </a:p>
                    <a:p>
                      <a:pPr marL="287338" indent="0"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　法令等の遵守を徹底し、高い倫理観を持って業務を遂行すること。また、個人情報や企業活動に関する情報は、関係法令に基づき適正に取り扱い、管理すること。</a:t>
                      </a:r>
                    </a:p>
                    <a:p>
                      <a:pPr marL="144000" indent="0"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５　情報公開の推進</a:t>
                      </a:r>
                    </a:p>
                    <a:p>
                      <a:pPr marL="273050" indent="177800" algn="l"/>
                      <a:r>
                        <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rPr>
                        <a:t>法人運営に関して透明性を確保するため、広報体制を強化し、迅速な情報公開に努めること。</a:t>
                      </a:r>
                    </a:p>
                    <a:p>
                      <a:pPr marL="0" indent="0" algn="l"/>
                      <a:endParaRPr kumimoji="1" lang="ja-JP" altLang="en-US" sz="1100" b="0" kern="1200" dirty="0" smtClean="0">
                        <a:solidFill>
                          <a:schemeClr val="dk1"/>
                        </a:solidFill>
                        <a:effectLst/>
                        <a:latin typeface="ＭＳ 明朝" panose="02020609040205080304" pitchFamily="17" charset="-128"/>
                        <a:ea typeface="ＭＳ 明朝" panose="02020609040205080304" pitchFamily="17" charset="-128"/>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7800" indent="0" algn="l">
                        <a:spcAft>
                          <a:spcPts val="0"/>
                        </a:spcAft>
                      </a:pPr>
                      <a:endPar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endParaRPr>
                    </a:p>
                    <a:p>
                      <a:pPr marL="177800" indent="0"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３　環境に配慮した取組の推進</a:t>
                      </a:r>
                    </a:p>
                    <a:p>
                      <a:pPr marL="450850" indent="0"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環境に配慮した業務運営に努めること。</a:t>
                      </a:r>
                    </a:p>
                    <a:p>
                      <a:pPr marL="177800" indent="0"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４　コンプライアンスの徹底</a:t>
                      </a:r>
                    </a:p>
                    <a:p>
                      <a:pPr marL="355600" indent="0"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　法令等の遵守を徹底し、高い倫理観を持って業務を遂行すること。また、個人情報や企業活動に関する情報は、関係法令に基づき適正に取り扱い、管理すること。</a:t>
                      </a:r>
                    </a:p>
                    <a:p>
                      <a:pPr marL="177800" indent="0"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５　情報公開の推進</a:t>
                      </a:r>
                    </a:p>
                    <a:p>
                      <a:pPr marL="355600" indent="0" algn="l">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rPr>
                        <a:t>　法人運営に関して透明性を確保するため、広報体制を強化し、迅速な情報公開に努めること。</a:t>
                      </a:r>
                    </a:p>
                    <a:p>
                      <a:pPr marL="177800" indent="0" algn="l">
                        <a:spcAft>
                          <a:spcPts val="0"/>
                        </a:spcAft>
                      </a:pPr>
                      <a:endPar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メイリオ" panose="020B060403050404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594123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7748" y="-27384"/>
            <a:ext cx="9161748" cy="432048"/>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施設のあり方検討（二元施設と一元化施設の比較</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p>
        </p:txBody>
      </p:sp>
      <p:graphicFrame>
        <p:nvGraphicFramePr>
          <p:cNvPr id="4" name="表 3"/>
          <p:cNvGraphicFramePr>
            <a:graphicFrameLocks noGrp="1"/>
          </p:cNvGraphicFramePr>
          <p:nvPr>
            <p:extLst>
              <p:ext uri="{D42A27DB-BD31-4B8C-83A1-F6EECF244321}">
                <p14:modId xmlns:p14="http://schemas.microsoft.com/office/powerpoint/2010/main" val="2960372976"/>
              </p:ext>
            </p:extLst>
          </p:nvPr>
        </p:nvGraphicFramePr>
        <p:xfrm>
          <a:off x="192393" y="696852"/>
          <a:ext cx="8741465" cy="4460340"/>
        </p:xfrm>
        <a:graphic>
          <a:graphicData uri="http://schemas.openxmlformats.org/drawingml/2006/table">
            <a:tbl>
              <a:tblPr firstRow="1" bandRow="1">
                <a:tableStyleId>{5940675A-B579-460E-94D1-54222C63F5DA}</a:tableStyleId>
              </a:tblPr>
              <a:tblGrid>
                <a:gridCol w="345791"/>
                <a:gridCol w="1914954"/>
                <a:gridCol w="1771704"/>
                <a:gridCol w="4709016"/>
              </a:tblGrid>
              <a:tr h="276260">
                <a:tc>
                  <a:txBody>
                    <a:bodyPr/>
                    <a:lstStyle/>
                    <a:p>
                      <a:pPr>
                        <a:lnSpc>
                          <a:spcPct val="100000"/>
                        </a:lnSpc>
                      </a:pPr>
                      <a:endParaRPr kumimoji="1" lang="ja-JP" altLang="en-US" sz="15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noFill/>
                  </a:tcPr>
                </a:tc>
                <a:tc gridSpan="2">
                  <a:txBody>
                    <a:bodyPr/>
                    <a:lstStyle/>
                    <a:p>
                      <a:pPr algn="ctr">
                        <a:lnSpc>
                          <a:spcPct val="100000"/>
                        </a:lnSpc>
                      </a:pPr>
                      <a:r>
                        <a:rPr kumimoji="1" lang="ja-JP" altLang="en-US" sz="1500" b="1" dirty="0" smtClean="0">
                          <a:latin typeface="メイリオ" panose="020B0604030504040204" pitchFamily="50" charset="-128"/>
                          <a:ea typeface="メイリオ" panose="020B0604030504040204" pitchFamily="50" charset="-128"/>
                          <a:cs typeface="メイリオ" panose="020B0604030504040204" pitchFamily="50" charset="-128"/>
                        </a:rPr>
                        <a:t>二元施設</a:t>
                      </a:r>
                      <a:endParaRPr kumimoji="1" lang="ja-JP" altLang="en-US" sz="15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noFill/>
                  </a:tcPr>
                </a:tc>
                <a:tc hMerge="1">
                  <a:txBody>
                    <a:bodyPr/>
                    <a:lstStyle/>
                    <a:p>
                      <a:endParaRPr kumimoji="1" lang="ja-JP" altLang="en-US"/>
                    </a:p>
                  </a:txBody>
                  <a:tcPr/>
                </a:tc>
                <a:tc>
                  <a:txBody>
                    <a:bodyPr/>
                    <a:lstStyle/>
                    <a:p>
                      <a:pPr algn="ctr">
                        <a:lnSpc>
                          <a:spcPct val="100000"/>
                        </a:lnSpc>
                      </a:pPr>
                      <a:r>
                        <a:rPr kumimoji="1" lang="ja-JP" altLang="en-US" sz="1500" b="1" dirty="0" smtClean="0">
                          <a:latin typeface="メイリオ" panose="020B0604030504040204" pitchFamily="50" charset="-128"/>
                          <a:ea typeface="メイリオ" panose="020B0604030504040204" pitchFamily="50" charset="-128"/>
                          <a:cs typeface="メイリオ" panose="020B0604030504040204" pitchFamily="50" charset="-128"/>
                        </a:rPr>
                        <a:t>一元化施設</a:t>
                      </a:r>
                      <a:endParaRPr kumimoji="1" lang="ja-JP" altLang="en-US" sz="15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noFill/>
                  </a:tcPr>
                </a:tc>
              </a:tr>
              <a:tr h="473589">
                <a:tc rowSpan="2">
                  <a:txBody>
                    <a:bodyPr/>
                    <a:lstStyle/>
                    <a:p>
                      <a:pPr algn="ctr">
                        <a:lnSpc>
                          <a:spcPct val="100000"/>
                        </a:lnSpc>
                      </a:pPr>
                      <a:r>
                        <a:rPr kumimoji="1" lang="ja-JP" altLang="en-US" sz="1500" b="1" dirty="0" smtClean="0">
                          <a:latin typeface="メイリオ" panose="020B0604030504040204" pitchFamily="50" charset="-128"/>
                          <a:ea typeface="メイリオ" panose="020B0604030504040204" pitchFamily="50" charset="-128"/>
                          <a:cs typeface="メイリオ" panose="020B0604030504040204" pitchFamily="50" charset="-128"/>
                        </a:rPr>
                        <a:t>概　要</a:t>
                      </a:r>
                      <a:endParaRPr kumimoji="1" lang="ja-JP" altLang="en-US" sz="1500" b="1" dirty="0">
                        <a:latin typeface="メイリオ" panose="020B0604030504040204" pitchFamily="50" charset="-128"/>
                        <a:ea typeface="メイリオ" panose="020B0604030504040204" pitchFamily="50" charset="-128"/>
                        <a:cs typeface="メイリオ" panose="020B0604030504040204" pitchFamily="50" charset="-128"/>
                      </a:endParaRPr>
                    </a:p>
                  </a:txBody>
                  <a:tcPr vert="eaVert" anchor="ctr">
                    <a:noFill/>
                  </a:tcPr>
                </a:tc>
                <a:tc gridSpan="2">
                  <a:txBody>
                    <a:bodyPr/>
                    <a:lstStyle/>
                    <a:p>
                      <a:pPr marL="173038" indent="-173038" algn="l">
                        <a:lnSpc>
                          <a:spcPct val="100000"/>
                        </a:lnSpc>
                      </a:pP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○旧健科Ｃビルを改修し、公衛研を単独移転</a:t>
                      </a:r>
                    </a:p>
                  </a:txBody>
                  <a:tcPr anchor="ctr">
                    <a:noFill/>
                  </a:tcPr>
                </a:tc>
                <a:tc hMerge="1">
                  <a:txBody>
                    <a:bodyPr/>
                    <a:lstStyle/>
                    <a:p>
                      <a:endParaRPr kumimoji="1" lang="ja-JP" altLang="en-US"/>
                    </a:p>
                  </a:txBody>
                  <a:tcPr/>
                </a:tc>
                <a:tc rowSpan="2">
                  <a:txBody>
                    <a:bodyPr/>
                    <a:lstStyle/>
                    <a:p>
                      <a:pPr marL="173038" indent="-173038" algn="l">
                        <a:lnSpc>
                          <a:spcPct val="100000"/>
                        </a:lnSpc>
                      </a:pP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○旧健科Ｃビルまたは環科研を改修し、面積不足分は増築</a:t>
                      </a:r>
                    </a:p>
                    <a:p>
                      <a:pPr algn="l">
                        <a:lnSpc>
                          <a:spcPct val="100000"/>
                        </a:lnSpc>
                      </a:pP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○あるいは、府有地または市有地に新施設を整備</a:t>
                      </a:r>
                      <a:endParaRPr kumimoji="1" lang="ja-JP" altLang="en-US" sz="15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noFill/>
                  </a:tcPr>
                </a:tc>
              </a:tr>
              <a:tr h="670918">
                <a:tc vMerge="1">
                  <a:txBody>
                    <a:bodyPr/>
                    <a:lstStyle/>
                    <a:p>
                      <a:endParaRPr kumimoji="1" lang="ja-JP" altLang="en-US"/>
                    </a:p>
                  </a:txBody>
                  <a:tcPr/>
                </a:tc>
                <a:tc>
                  <a:txBody>
                    <a:bodyPr/>
                    <a:lstStyle/>
                    <a:p>
                      <a:pPr marL="0" indent="0" algn="ctr">
                        <a:lnSpc>
                          <a:spcPct val="100000"/>
                        </a:lnSpc>
                        <a:tabLst>
                          <a:tab pos="0" algn="l"/>
                        </a:tabLst>
                      </a:pPr>
                      <a:r>
                        <a:rPr kumimoji="1" lang="en-US" altLang="ja-JP" sz="1500" b="1" dirty="0" smtClean="0">
                          <a:latin typeface="メイリオ" panose="020B0604030504040204" pitchFamily="50" charset="-128"/>
                          <a:ea typeface="メイリオ" panose="020B0604030504040204" pitchFamily="50" charset="-128"/>
                          <a:cs typeface="メイリオ" panose="020B0604030504040204" pitchFamily="50" charset="-128"/>
                        </a:rPr>
                        <a:t>(1) </a:t>
                      </a:r>
                      <a:r>
                        <a:rPr kumimoji="1" lang="ja-JP" altLang="en-US" sz="1500" b="1" dirty="0" smtClean="0">
                          <a:latin typeface="メイリオ" panose="020B0604030504040204" pitchFamily="50" charset="-128"/>
                          <a:ea typeface="メイリオ" panose="020B0604030504040204" pitchFamily="50" charset="-128"/>
                          <a:cs typeface="メイリオ" panose="020B0604030504040204" pitchFamily="50" charset="-128"/>
                        </a:rPr>
                        <a:t>二施設で運営</a:t>
                      </a:r>
                      <a:endParaRPr kumimoji="1" lang="en-US" altLang="ja-JP" sz="15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gn="l">
                        <a:lnSpc>
                          <a:spcPct val="100000"/>
                        </a:lnSpc>
                        <a:tabLst>
                          <a:tab pos="0" algn="l"/>
                        </a:tabLst>
                      </a:pP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環科研の改修は行わない</a:t>
                      </a:r>
                    </a:p>
                  </a:txBody>
                  <a:tcPr anchor="ctr">
                    <a:noFill/>
                  </a:tcPr>
                </a:tc>
                <a:tc>
                  <a:txBody>
                    <a:bodyPr/>
                    <a:lstStyle/>
                    <a:p>
                      <a:pPr marL="0" indent="0" algn="ctr">
                        <a:lnSpc>
                          <a:spcPct val="100000"/>
                        </a:lnSpc>
                        <a:tabLst>
                          <a:tab pos="0" algn="l"/>
                        </a:tabLst>
                      </a:pPr>
                      <a:r>
                        <a:rPr kumimoji="1" lang="en-US" altLang="ja-JP" sz="1500" b="1"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en-US" altLang="ja-JP" sz="1500" b="1" baseline="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500" b="1" dirty="0" smtClean="0">
                          <a:latin typeface="メイリオ" panose="020B0604030504040204" pitchFamily="50" charset="-128"/>
                          <a:ea typeface="メイリオ" panose="020B0604030504040204" pitchFamily="50" charset="-128"/>
                          <a:cs typeface="メイリオ" panose="020B0604030504040204" pitchFamily="50" charset="-128"/>
                        </a:rPr>
                        <a:t>部門別集約</a:t>
                      </a:r>
                    </a:p>
                    <a:p>
                      <a:pPr marL="0" marR="0" indent="0" algn="l" defTabSz="914400" rtl="0" eaLnBrk="1" fontAlgn="auto" latinLnBrk="0" hangingPunct="1">
                        <a:lnSpc>
                          <a:spcPct val="100000"/>
                        </a:lnSpc>
                        <a:spcBef>
                          <a:spcPts val="0"/>
                        </a:spcBef>
                        <a:spcAft>
                          <a:spcPts val="0"/>
                        </a:spcAft>
                        <a:buClrTx/>
                        <a:buSzTx/>
                        <a:buFontTx/>
                        <a:buNone/>
                        <a:tabLst>
                          <a:tab pos="0" algn="l"/>
                        </a:tabLst>
                        <a:defRPr/>
                      </a:pP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環科研の大規模改修が必要</a:t>
                      </a:r>
                      <a:endParaRPr kumimoji="1" lang="en-US" altLang="ja-JP" sz="1500" b="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noFill/>
                  </a:tcPr>
                </a:tc>
                <a:tc vMerge="1">
                  <a:txBody>
                    <a:bodyPr/>
                    <a:lstStyle/>
                    <a:p>
                      <a:endParaRPr kumimoji="1" lang="ja-JP" altLang="en-US"/>
                    </a:p>
                  </a:txBody>
                  <a:tcPr/>
                </a:tc>
              </a:tr>
              <a:tr h="467877">
                <a:tc rowSpan="2">
                  <a:txBody>
                    <a:bodyPr/>
                    <a:lstStyle/>
                    <a:p>
                      <a:pPr algn="ctr">
                        <a:lnSpc>
                          <a:spcPct val="100000"/>
                        </a:lnSpc>
                      </a:pPr>
                      <a:r>
                        <a:rPr kumimoji="1" lang="ja-JP" altLang="en-US" sz="1500" b="1" dirty="0" smtClean="0">
                          <a:latin typeface="メイリオ" panose="020B0604030504040204" pitchFamily="50" charset="-128"/>
                          <a:ea typeface="メイリオ" panose="020B0604030504040204" pitchFamily="50" charset="-128"/>
                          <a:cs typeface="メイリオ" panose="020B0604030504040204" pitchFamily="50" charset="-128"/>
                        </a:rPr>
                        <a:t>メリット</a:t>
                      </a:r>
                      <a:endParaRPr kumimoji="1" lang="ja-JP" altLang="en-US" sz="1500" b="1" dirty="0">
                        <a:latin typeface="メイリオ" panose="020B0604030504040204" pitchFamily="50" charset="-128"/>
                        <a:ea typeface="メイリオ" panose="020B0604030504040204" pitchFamily="50" charset="-128"/>
                        <a:cs typeface="メイリオ" panose="020B0604030504040204" pitchFamily="50" charset="-128"/>
                      </a:endParaRPr>
                    </a:p>
                  </a:txBody>
                  <a:tcPr vert="eaVert" anchor="ctr">
                    <a:noFill/>
                  </a:tcPr>
                </a:tc>
                <a:tc gridSpan="2">
                  <a:txBody>
                    <a:bodyPr/>
                    <a:lstStyle/>
                    <a:p>
                      <a:pPr marL="180975" indent="-180975" algn="l">
                        <a:lnSpc>
                          <a:spcPct val="100000"/>
                        </a:lnSpc>
                      </a:pP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・公衛研移転の作業を再開</a:t>
                      </a:r>
                      <a:r>
                        <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整備期間</a:t>
                      </a:r>
                      <a:r>
                        <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a:t>
                      </a:r>
                    </a:p>
                  </a:txBody>
                  <a:tcPr anchor="ctr"/>
                </a:tc>
                <a:tc hMerge="1">
                  <a:txBody>
                    <a:bodyPr/>
                    <a:lstStyle/>
                    <a:p>
                      <a:endParaRPr kumimoji="1" lang="ja-JP" altLang="en-US"/>
                    </a:p>
                  </a:txBody>
                  <a:tcPr/>
                </a:tc>
                <a:tc rowSpan="2">
                  <a:txBody>
                    <a:bodyPr/>
                    <a:lstStyle/>
                    <a:p>
                      <a:pPr>
                        <a:lnSpc>
                          <a:spcPct val="100000"/>
                        </a:lnSpc>
                      </a:pP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・指揮命令系統や機能面で統合が可能</a:t>
                      </a:r>
                      <a:r>
                        <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機能</a:t>
                      </a:r>
                      <a:r>
                        <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lnSpc>
                          <a:spcPct val="100000"/>
                        </a:lnSpc>
                      </a:pP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・機能強化が可能（</a:t>
                      </a:r>
                      <a:r>
                        <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BSL3</a:t>
                      </a:r>
                      <a:r>
                        <a:rPr kumimoji="1" lang="ja-JP" altLang="en-US" sz="1500" dirty="0" err="1"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精度管理室、健康危機情報管理室等）</a:t>
                      </a:r>
                      <a:r>
                        <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施設</a:t>
                      </a:r>
                      <a:r>
                        <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a:t>
                      </a:r>
                    </a:p>
                    <a:p>
                      <a:pPr>
                        <a:lnSpc>
                          <a:spcPct val="100000"/>
                        </a:lnSpc>
                      </a:pP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・施設・設備面での効率的な運営が可能</a:t>
                      </a:r>
                      <a:r>
                        <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設備</a:t>
                      </a:r>
                      <a:r>
                        <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a:t>
                      </a:r>
                    </a:p>
                    <a:p>
                      <a:pPr marL="180975" indent="-180975">
                        <a:lnSpc>
                          <a:spcPct val="100000"/>
                        </a:lnSpc>
                      </a:pP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・ランニングコストの効率化が可能</a:t>
                      </a:r>
                      <a:r>
                        <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効率化</a:t>
                      </a:r>
                      <a:r>
                        <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a:t>
                      </a:r>
                    </a:p>
                  </a:txBody>
                  <a:tcPr anchor="ctr"/>
                </a:tc>
              </a:tr>
              <a:tr h="597698">
                <a:tc vMerge="1">
                  <a:txBody>
                    <a:bodyPr/>
                    <a:lstStyle/>
                    <a:p>
                      <a:endParaRPr kumimoji="1" lang="ja-JP" altLang="en-US"/>
                    </a:p>
                  </a:txBody>
                  <a:tcPr/>
                </a:tc>
                <a:tc>
                  <a:txBody>
                    <a:bodyPr/>
                    <a:lstStyle/>
                    <a:p>
                      <a:pPr marL="180975" indent="-180975">
                        <a:lnSpc>
                          <a:spcPct val="100000"/>
                        </a:lnSpc>
                      </a:pP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・当面の費用は公衛研単独移転のみ</a:t>
                      </a:r>
                      <a:endPar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vMerge="1">
                  <a:txBody>
                    <a:bodyPr/>
                    <a:lstStyle/>
                    <a:p>
                      <a:endParaRPr kumimoji="1" lang="ja-JP" altLang="en-US"/>
                    </a:p>
                  </a:txBody>
                  <a:tcPr/>
                </a:tc>
              </a:tr>
              <a:tr h="670918">
                <a:tc rowSpan="2">
                  <a:txBody>
                    <a:bodyPr/>
                    <a:lstStyle/>
                    <a:p>
                      <a:pPr algn="ctr">
                        <a:lnSpc>
                          <a:spcPct val="100000"/>
                        </a:lnSpc>
                      </a:pPr>
                      <a:r>
                        <a:rPr kumimoji="1" lang="ja-JP" altLang="en-US" sz="1500" b="1" dirty="0" smtClean="0">
                          <a:latin typeface="メイリオ" panose="020B0604030504040204" pitchFamily="50" charset="-128"/>
                          <a:ea typeface="メイリオ" panose="020B0604030504040204" pitchFamily="50" charset="-128"/>
                          <a:cs typeface="メイリオ" panose="020B0604030504040204" pitchFamily="50" charset="-128"/>
                        </a:rPr>
                        <a:t>デメリット</a:t>
                      </a:r>
                      <a:endParaRPr kumimoji="1" lang="ja-JP" altLang="en-US" sz="1500" b="1" dirty="0">
                        <a:latin typeface="メイリオ" panose="020B0604030504040204" pitchFamily="50" charset="-128"/>
                        <a:ea typeface="メイリオ" panose="020B0604030504040204" pitchFamily="50" charset="-128"/>
                        <a:cs typeface="メイリオ" panose="020B0604030504040204" pitchFamily="50" charset="-128"/>
                      </a:endParaRPr>
                    </a:p>
                  </a:txBody>
                  <a:tcPr vert="eaVert" anchor="ctr">
                    <a:noFill/>
                  </a:tcPr>
                </a:tc>
                <a:tc gridSpan="2">
                  <a:txBody>
                    <a:bodyPr/>
                    <a:lstStyle/>
                    <a:p>
                      <a:pPr marL="180975" indent="-180975">
                        <a:lnSpc>
                          <a:spcPct val="100000"/>
                        </a:lnSpc>
                      </a:pP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・指揮命令系統の合理化が図れない</a:t>
                      </a:r>
                      <a:endPar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lnSpc>
                          <a:spcPct val="100000"/>
                        </a:lnSpc>
                      </a:pP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・施設の規格による制限あり</a:t>
                      </a:r>
                      <a:r>
                        <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機能</a:t>
                      </a:r>
                      <a:r>
                        <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a:t>
                      </a:r>
                    </a:p>
                    <a:p>
                      <a:pPr marL="180975" indent="-180975" algn="l">
                        <a:lnSpc>
                          <a:spcPct val="100000"/>
                        </a:lnSpc>
                      </a:pP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・基本料金などの二重化</a:t>
                      </a:r>
                      <a:r>
                        <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非効率</a:t>
                      </a:r>
                      <a:r>
                        <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a:t>
                      </a:r>
                    </a:p>
                  </a:txBody>
                  <a:tcPr anchor="ctr"/>
                </a:tc>
                <a:tc hMerge="1">
                  <a:txBody>
                    <a:bodyPr/>
                    <a:lstStyle/>
                    <a:p>
                      <a:endParaRPr kumimoji="1" lang="ja-JP" altLang="en-US"/>
                    </a:p>
                  </a:txBody>
                  <a:tcPr/>
                </a:tc>
                <a:tc rowSpan="2">
                  <a:txBody>
                    <a:bodyPr/>
                    <a:lstStyle/>
                    <a:p>
                      <a:pPr marL="180975" indent="-180975">
                        <a:lnSpc>
                          <a:spcPct val="100000"/>
                        </a:lnSpc>
                      </a:pPr>
                      <a:r>
                        <a:rPr kumimoji="1"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・候補地の状況、住民への説明等により、着工に時間を要する恐れ</a:t>
                      </a:r>
                      <a:r>
                        <a:rPr kumimoji="1" lang="en-US" altLang="ja-JP"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整備期間</a:t>
                      </a:r>
                      <a:r>
                        <a:rPr kumimoji="1" lang="en-US" altLang="ja-JP"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txBody>
                  <a:tcPr anchor="ctr"/>
                </a:tc>
              </a:tr>
              <a:tr h="802740">
                <a:tc vMerge="1">
                  <a:txBody>
                    <a:bodyPr/>
                    <a:lstStyle/>
                    <a:p>
                      <a:endParaRPr kumimoji="1" lang="ja-JP" altLang="en-US"/>
                    </a:p>
                  </a:txBody>
                  <a:tcPr/>
                </a:tc>
                <a:tc gridSpan="2">
                  <a:txBody>
                    <a:bodyPr/>
                    <a:lstStyle/>
                    <a:p>
                      <a:pPr marL="180975" indent="-180975">
                        <a:lnSpc>
                          <a:spcPct val="100000"/>
                        </a:lnSpc>
                      </a:pP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環科研は築</a:t>
                      </a:r>
                      <a:r>
                        <a:rPr kumimoji="1" lang="en-US" altLang="ja-JP"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42</a:t>
                      </a:r>
                      <a:r>
                        <a:rPr kumimoji="1"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年が経過しており、約</a:t>
                      </a:r>
                      <a:r>
                        <a:rPr kumimoji="1" lang="en-US" altLang="ja-JP"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15</a:t>
                      </a:r>
                      <a:r>
                        <a:rPr kumimoji="1"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年後には老朽化に伴う施設の建替等の再整備が必要</a:t>
                      </a:r>
                    </a:p>
                  </a:txBody>
                  <a:tcPr anchor="ctr"/>
                </a:tc>
                <a:tc hMerge="1">
                  <a:txBody>
                    <a:bodyPr/>
                    <a:lstStyle/>
                    <a:p>
                      <a:endParaRPr kumimoji="1" lang="ja-JP" altLang="en-US"/>
                    </a:p>
                  </a:txBody>
                  <a:tcPr/>
                </a:tc>
                <a:tc vMerge="1">
                  <a:txBody>
                    <a:bodyPr/>
                    <a:lstStyle/>
                    <a:p>
                      <a:endParaRPr kumimoji="1" lang="ja-JP" altLang="en-US"/>
                    </a:p>
                  </a:txBody>
                  <a:tcPr/>
                </a:tc>
              </a:tr>
            </a:tbl>
          </a:graphicData>
        </a:graphic>
      </p:graphicFrame>
      <p:sp>
        <p:nvSpPr>
          <p:cNvPr id="5" name="テキスト ボックス 4"/>
          <p:cNvSpPr txBox="1"/>
          <p:nvPr/>
        </p:nvSpPr>
        <p:spPr>
          <a:xfrm>
            <a:off x="179512" y="5733256"/>
            <a:ext cx="8784976" cy="610424"/>
          </a:xfrm>
          <a:prstGeom prst="rect">
            <a:avLst/>
          </a:prstGeom>
          <a:noFill/>
          <a:ln w="12700">
            <a:solidFill>
              <a:srgbClr val="002060"/>
            </a:solidFill>
            <a:prstDash val="solid"/>
          </a:ln>
        </p:spPr>
        <p:txBody>
          <a:bodyPr wrap="square" rtlCol="0">
            <a:spAutoFit/>
          </a:bodyPr>
          <a:lstStyle/>
          <a:p>
            <a:pPr marL="266700" indent="-266700">
              <a:lnSpc>
                <a:spcPts val="2000"/>
              </a:lnSpc>
            </a:pP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　新研究所が果たす役割や機能を発揮するために担保す</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べき</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指揮命令系統や将来的な費用対効果等を考慮し、施設形態は「一元化施設」として整備すべき</a:t>
            </a: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二等辺三角形 5"/>
          <p:cNvSpPr>
            <a:spLocks noChangeAspect="1"/>
          </p:cNvSpPr>
          <p:nvPr/>
        </p:nvSpPr>
        <p:spPr>
          <a:xfrm rot="10800000">
            <a:off x="3995937" y="5373216"/>
            <a:ext cx="453650" cy="162018"/>
          </a:xfrm>
          <a:prstGeom prst="triangl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スライド番号プレースホルダー 7"/>
          <p:cNvSpPr>
            <a:spLocks noGrp="1"/>
          </p:cNvSpPr>
          <p:nvPr>
            <p:ph type="sldNum" sz="quarter" idx="12"/>
          </p:nvPr>
        </p:nvSpPr>
        <p:spPr>
          <a:xfrm>
            <a:off x="6974904" y="6520259"/>
            <a:ext cx="2133600" cy="365125"/>
          </a:xfrm>
        </p:spPr>
        <p:txBody>
          <a:bodyPr/>
          <a:lstStyle/>
          <a:p>
            <a:fld id="{BA6FECBE-A900-4BF4-868D-91A0C498DB5C}" type="slidenum">
              <a:rPr kumimoji="1" lang="ja-JP" altLang="en-US" smtClean="0">
                <a:latin typeface="メイリオ" panose="020B0604030504040204" pitchFamily="50" charset="-128"/>
                <a:ea typeface="メイリオ" panose="020B0604030504040204" pitchFamily="50" charset="-128"/>
                <a:cs typeface="メイリオ" panose="020B0604030504040204" pitchFamily="50" charset="-128"/>
              </a:rPr>
              <a:pPr/>
              <a:t>15</a:t>
            </a:fld>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2562195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338132788"/>
              </p:ext>
            </p:extLst>
          </p:nvPr>
        </p:nvGraphicFramePr>
        <p:xfrm>
          <a:off x="179512" y="574483"/>
          <a:ext cx="8712968" cy="6192655"/>
        </p:xfrm>
        <a:graphic>
          <a:graphicData uri="http://schemas.openxmlformats.org/drawingml/2006/table">
            <a:tbl>
              <a:tblPr firstRow="1" bandRow="1">
                <a:tableStyleId>{5C22544A-7EE6-4342-B048-85BDC9FD1C3A}</a:tableStyleId>
              </a:tblPr>
              <a:tblGrid>
                <a:gridCol w="880568"/>
                <a:gridCol w="1109011"/>
                <a:gridCol w="1136906"/>
                <a:gridCol w="1862161"/>
                <a:gridCol w="1862161"/>
                <a:gridCol w="1862161"/>
              </a:tblGrid>
              <a:tr h="608192">
                <a:tc>
                  <a:txBody>
                    <a:bodyPr/>
                    <a:lstStyle/>
                    <a:p>
                      <a:pPr algn="ctr">
                        <a:lnSpc>
                          <a:spcPct val="100000"/>
                        </a:lnSpc>
                      </a:pP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施設形態</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78191" marR="78191" marT="41468" marB="414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lnSpc>
                          <a:spcPct val="100000"/>
                        </a:lnSpc>
                      </a:pP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二施設を維持</a:t>
                      </a:r>
                    </a:p>
                    <a:p>
                      <a:pPr algn="ctr">
                        <a:lnSpc>
                          <a:spcPct val="100000"/>
                        </a:lnSpc>
                      </a:pPr>
                      <a:endPar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00000"/>
                        </a:lnSpc>
                      </a:pP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Ａ</a:t>
                      </a: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78191" marR="78191" marT="41468" marB="414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0" marR="0" indent="0" algn="ctr" defTabSz="10287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合築型一元施設</a:t>
                      </a:r>
                    </a:p>
                    <a:p>
                      <a:pPr algn="ctr">
                        <a:lnSpc>
                          <a:spcPct val="100000"/>
                        </a:lnSpc>
                      </a:pP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（環科研を活用）</a:t>
                      </a:r>
                    </a:p>
                    <a:p>
                      <a:pPr algn="ctr">
                        <a:lnSpc>
                          <a:spcPct val="100000"/>
                        </a:lnSpc>
                      </a:pP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Ｂ</a:t>
                      </a: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78191" marR="78191" marT="41468" marB="414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10287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合築型一元施設</a:t>
                      </a:r>
                    </a:p>
                    <a:p>
                      <a:pPr marL="0" marR="0" indent="0" algn="ctr" defTabSz="10287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（旧健科Ｃビルを活用</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algn="ctr">
                        <a:lnSpc>
                          <a:spcPct val="100000"/>
                        </a:lnSpc>
                      </a:pP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Ｃ</a:t>
                      </a: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78191" marR="78191" marT="41468" marB="414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一元化施設　新規に建設</a:t>
                      </a:r>
                    </a:p>
                    <a:p>
                      <a:pPr algn="ctr">
                        <a:lnSpc>
                          <a:spcPct val="100000"/>
                        </a:lnSpc>
                      </a:pPr>
                      <a:endPar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00000"/>
                        </a:lnSpc>
                      </a:pP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Ｄ</a:t>
                      </a: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78191" marR="78191" marT="41468" marB="414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lnSpc>
                          <a:spcPts val="1300"/>
                        </a:lnSpc>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概　要</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marL="78191" marR="78191" marT="41468" marB="414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90488" indent="-90488">
                        <a:lnSpc>
                          <a:spcPts val="1300"/>
                        </a:lnSpc>
                      </a:pP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公衛研を単独移転（</a:t>
                      </a: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13</a:t>
                      </a: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階）</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90488" indent="-90488">
                        <a:lnSpc>
                          <a:spcPts val="1300"/>
                        </a:lnSpc>
                      </a:pP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（他機関との共同利用を含む）</a:t>
                      </a:r>
                    </a:p>
                  </a:txBody>
                  <a:tcPr marL="78191" marR="78191" marT="41468" marB="414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0" indent="0">
                        <a:lnSpc>
                          <a:spcPts val="1300"/>
                        </a:lnSpc>
                      </a:pP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環科研を活用し、不足分を隣接地に新棟建築</a:t>
                      </a:r>
                    </a:p>
                  </a:txBody>
                  <a:tcPr marL="78191" marR="78191" marT="41468" marB="414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nSpc>
                          <a:spcPts val="1300"/>
                        </a:lnSpc>
                      </a:pP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旧健科Ｃビルを活用し、不足分を隣接地に新棟建築</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78191" marR="78191" marT="41468" marB="414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nSpc>
                          <a:spcPts val="1300"/>
                        </a:lnSpc>
                      </a:pP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府有地または市有地</a:t>
                      </a: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に新施設を整備</a:t>
                      </a:r>
                    </a:p>
                  </a:txBody>
                  <a:tcPr marL="78191" marR="78191" marT="41468" marB="414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140991">
                <a:tc>
                  <a:txBody>
                    <a:bodyPr/>
                    <a:lstStyle/>
                    <a:p>
                      <a:pPr algn="ctr">
                        <a:lnSpc>
                          <a:spcPts val="1300"/>
                        </a:lnSpc>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施設の</a:t>
                      </a:r>
                    </a:p>
                    <a:p>
                      <a:pPr algn="ctr">
                        <a:lnSpc>
                          <a:spcPts val="1300"/>
                        </a:lnSpc>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イメージ</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marL="78191" marR="78191" marT="41468" marB="414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nSpc>
                          <a:spcPts val="1300"/>
                        </a:lnSpc>
                      </a:pPr>
                      <a:endParaRPr kumimoji="1" lang="ja-JP" altLang="en-US" sz="1000" dirty="0">
                        <a:solidFill>
                          <a:schemeClr val="tx1"/>
                        </a:solidFill>
                      </a:endParaRPr>
                    </a:p>
                  </a:txBody>
                  <a:tcPr marL="78191" marR="78191" marT="41468" marB="414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nSpc>
                          <a:spcPts val="1300"/>
                        </a:lnSpc>
                      </a:pPr>
                      <a:endParaRPr kumimoji="1" lang="ja-JP" altLang="en-US" sz="1000" dirty="0">
                        <a:solidFill>
                          <a:schemeClr val="tx1"/>
                        </a:solidFill>
                      </a:endParaRPr>
                    </a:p>
                  </a:txBody>
                  <a:tcPr marL="78191" marR="78191" marT="41468" marB="414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300"/>
                        </a:lnSpc>
                      </a:pPr>
                      <a:endParaRPr kumimoji="1" lang="ja-JP" altLang="en-US" sz="1000" dirty="0">
                        <a:solidFill>
                          <a:schemeClr val="tx1"/>
                        </a:solidFill>
                      </a:endParaRPr>
                    </a:p>
                  </a:txBody>
                  <a:tcPr marL="78191" marR="78191" marT="41468" marB="414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300"/>
                        </a:lnSpc>
                      </a:pPr>
                      <a:endParaRPr kumimoji="1" lang="ja-JP" altLang="en-US" sz="1000" dirty="0">
                        <a:solidFill>
                          <a:schemeClr val="tx1"/>
                        </a:solidFill>
                      </a:endParaRPr>
                    </a:p>
                  </a:txBody>
                  <a:tcPr marL="78191" marR="78191" marT="41468" marB="414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7012">
                <a:tc>
                  <a:txBody>
                    <a:bodyPr/>
                    <a:lstStyle/>
                    <a:p>
                      <a:pPr algn="ctr">
                        <a:lnSpc>
                          <a:spcPts val="1300"/>
                        </a:lnSpc>
                      </a:pP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施設整備</a:t>
                      </a:r>
                      <a:endPar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93663" indent="0" algn="ctr">
                        <a:lnSpc>
                          <a:spcPts val="1300"/>
                        </a:lnSpc>
                      </a:pP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規模</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78191" marR="78191" marT="41468" marB="414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a:lnSpc>
                          <a:spcPts val="1300"/>
                        </a:lnSpc>
                      </a:pPr>
                      <a:r>
                        <a:rPr kumimoji="1" lang="ja-JP" altLang="en-US" sz="1000" dirty="0" smtClean="0">
                          <a:solidFill>
                            <a:schemeClr val="tx1"/>
                          </a:solidFill>
                        </a:rPr>
                        <a:t>・旧健科Ｃビル改修 約</a:t>
                      </a:r>
                      <a:r>
                        <a:rPr kumimoji="1" lang="en-US" altLang="ja-JP" sz="1000" dirty="0" smtClean="0">
                          <a:solidFill>
                            <a:schemeClr val="tx1"/>
                          </a:solidFill>
                        </a:rPr>
                        <a:t>7,200</a:t>
                      </a:r>
                      <a:r>
                        <a:rPr lang="ja-JP" altLang="en-US" sz="1000" dirty="0" smtClean="0">
                          <a:solidFill>
                            <a:schemeClr val="tx1"/>
                          </a:solidFill>
                        </a:rPr>
                        <a:t>㎡</a:t>
                      </a:r>
                    </a:p>
                    <a:p>
                      <a:pPr algn="l">
                        <a:lnSpc>
                          <a:spcPts val="1300"/>
                        </a:lnSpc>
                      </a:pPr>
                      <a:r>
                        <a:rPr kumimoji="1" lang="ja-JP" altLang="en-US" sz="1000" dirty="0" smtClean="0">
                          <a:solidFill>
                            <a:schemeClr val="tx1"/>
                          </a:solidFill>
                        </a:rPr>
                        <a:t>・環科研ビル（改修） 約</a:t>
                      </a:r>
                      <a:r>
                        <a:rPr kumimoji="1" lang="en-US" altLang="ja-JP" sz="1000" dirty="0" smtClean="0">
                          <a:solidFill>
                            <a:schemeClr val="tx1"/>
                          </a:solidFill>
                        </a:rPr>
                        <a:t>9,600</a:t>
                      </a:r>
                      <a:r>
                        <a:rPr lang="ja-JP" altLang="en-US" sz="1000" dirty="0" smtClean="0">
                          <a:solidFill>
                            <a:schemeClr val="tx1"/>
                          </a:solidFill>
                        </a:rPr>
                        <a:t>㎡</a:t>
                      </a:r>
                    </a:p>
                    <a:p>
                      <a:pPr algn="l">
                        <a:lnSpc>
                          <a:spcPts val="1300"/>
                        </a:lnSpc>
                      </a:pPr>
                      <a:r>
                        <a:rPr lang="en-US" altLang="ja-JP" sz="1000" strike="noStrike" baseline="0" dirty="0" smtClean="0">
                          <a:solidFill>
                            <a:schemeClr val="tx1"/>
                          </a:solidFill>
                        </a:rPr>
                        <a:t>※20,000</a:t>
                      </a:r>
                      <a:r>
                        <a:rPr lang="ja-JP" altLang="en-US" sz="1000" dirty="0" smtClean="0">
                          <a:solidFill>
                            <a:schemeClr val="tx1"/>
                          </a:solidFill>
                        </a:rPr>
                        <a:t>㎡を確保出来ない</a:t>
                      </a:r>
                      <a:endParaRPr lang="en-US" altLang="ja-JP" sz="1000" strike="noStrike" baseline="0" dirty="0" smtClean="0">
                        <a:solidFill>
                          <a:schemeClr val="tx1"/>
                        </a:solidFill>
                      </a:endParaRPr>
                    </a:p>
                  </a:txBody>
                  <a:tcPr marL="78191" marR="78191" marT="41468" marB="414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l">
                        <a:lnSpc>
                          <a:spcPts val="1300"/>
                        </a:lnSpc>
                      </a:pPr>
                      <a:r>
                        <a:rPr kumimoji="1" lang="ja-JP" altLang="en-US" sz="1000" dirty="0" smtClean="0">
                          <a:solidFill>
                            <a:schemeClr val="tx1"/>
                          </a:solidFill>
                        </a:rPr>
                        <a:t>・新　築　約</a:t>
                      </a:r>
                      <a:r>
                        <a:rPr kumimoji="1" lang="en-US" altLang="ja-JP" sz="1000" dirty="0" smtClean="0">
                          <a:solidFill>
                            <a:schemeClr val="tx1"/>
                          </a:solidFill>
                        </a:rPr>
                        <a:t>6,400</a:t>
                      </a:r>
                      <a:r>
                        <a:rPr lang="ja-JP" altLang="en-US" sz="1000" dirty="0" smtClean="0">
                          <a:solidFill>
                            <a:schemeClr val="tx1"/>
                          </a:solidFill>
                        </a:rPr>
                        <a:t>㎡～</a:t>
                      </a:r>
                      <a:r>
                        <a:rPr lang="en-US" altLang="ja-JP" sz="1000" dirty="0" smtClean="0">
                          <a:solidFill>
                            <a:schemeClr val="tx1"/>
                          </a:solidFill>
                        </a:rPr>
                        <a:t>10,400</a:t>
                      </a:r>
                      <a:r>
                        <a:rPr lang="ja-JP" altLang="en-US" sz="1000" dirty="0" smtClean="0">
                          <a:solidFill>
                            <a:schemeClr val="tx1"/>
                          </a:solidFill>
                        </a:rPr>
                        <a:t>㎡</a:t>
                      </a:r>
                      <a:endParaRPr lang="en-US" altLang="ja-JP" sz="1000" dirty="0" smtClean="0">
                        <a:solidFill>
                          <a:schemeClr val="tx1"/>
                        </a:solidFill>
                      </a:endParaRPr>
                    </a:p>
                    <a:p>
                      <a:pPr algn="l">
                        <a:lnSpc>
                          <a:spcPts val="1300"/>
                        </a:lnSpc>
                      </a:pPr>
                      <a:r>
                        <a:rPr kumimoji="1" lang="ja-JP" altLang="en-US" sz="1000" dirty="0" smtClean="0">
                          <a:solidFill>
                            <a:schemeClr val="tx1"/>
                          </a:solidFill>
                        </a:rPr>
                        <a:t>・環科研ビル改修 　</a:t>
                      </a:r>
                      <a:r>
                        <a:rPr kumimoji="1" lang="ja-JP" altLang="en-US" sz="1000" baseline="0" dirty="0" smtClean="0">
                          <a:solidFill>
                            <a:schemeClr val="tx1"/>
                          </a:solidFill>
                        </a:rPr>
                        <a:t> </a:t>
                      </a:r>
                      <a:r>
                        <a:rPr kumimoji="1" lang="ja-JP" altLang="en-US" sz="1000" dirty="0" smtClean="0">
                          <a:solidFill>
                            <a:schemeClr val="tx1"/>
                          </a:solidFill>
                        </a:rPr>
                        <a:t>約</a:t>
                      </a:r>
                      <a:r>
                        <a:rPr kumimoji="1" lang="en-US" altLang="ja-JP" sz="1000" dirty="0" smtClean="0">
                          <a:solidFill>
                            <a:schemeClr val="tx1"/>
                          </a:solidFill>
                        </a:rPr>
                        <a:t>9,600</a:t>
                      </a:r>
                      <a:r>
                        <a:rPr lang="ja-JP" altLang="en-US" sz="1000" dirty="0" smtClean="0">
                          <a:solidFill>
                            <a:schemeClr val="tx1"/>
                          </a:solidFill>
                        </a:rPr>
                        <a:t>㎡</a:t>
                      </a:r>
                      <a:endParaRPr lang="en-US" altLang="ja-JP" sz="1000" dirty="0" smtClean="0">
                        <a:solidFill>
                          <a:schemeClr val="tx1"/>
                        </a:solidFill>
                      </a:endParaRPr>
                    </a:p>
                  </a:txBody>
                  <a:tcPr marL="78191" marR="78191" marT="41468" marB="414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1028700" rtl="0" eaLnBrk="1" fontAlgn="auto" latinLnBrk="0" hangingPunct="1">
                        <a:lnSpc>
                          <a:spcPts val="1300"/>
                        </a:lnSpc>
                        <a:spcBef>
                          <a:spcPts val="0"/>
                        </a:spcBef>
                        <a:spcAft>
                          <a:spcPts val="0"/>
                        </a:spcAft>
                        <a:buClrTx/>
                        <a:buSzTx/>
                        <a:buFontTx/>
                        <a:buNone/>
                        <a:tabLst/>
                        <a:defRPr/>
                      </a:pPr>
                      <a:r>
                        <a:rPr kumimoji="1" lang="ja-JP" altLang="en-US" sz="1000" dirty="0" smtClean="0">
                          <a:solidFill>
                            <a:schemeClr val="tx1"/>
                          </a:solidFill>
                        </a:rPr>
                        <a:t>・新　築　　約</a:t>
                      </a:r>
                      <a:r>
                        <a:rPr kumimoji="1" lang="en-US" altLang="ja-JP" sz="1000" dirty="0" smtClean="0">
                          <a:solidFill>
                            <a:schemeClr val="tx1"/>
                          </a:solidFill>
                        </a:rPr>
                        <a:t>4,000</a:t>
                      </a:r>
                      <a:r>
                        <a:rPr lang="ja-JP" altLang="en-US" sz="1000" dirty="0" smtClean="0">
                          <a:solidFill>
                            <a:schemeClr val="tx1"/>
                          </a:solidFill>
                        </a:rPr>
                        <a:t>㎡～</a:t>
                      </a:r>
                      <a:r>
                        <a:rPr lang="en-US" altLang="ja-JP" sz="1000" dirty="0" smtClean="0">
                          <a:solidFill>
                            <a:schemeClr val="tx1"/>
                          </a:solidFill>
                        </a:rPr>
                        <a:t>8,000</a:t>
                      </a:r>
                      <a:r>
                        <a:rPr lang="ja-JP" altLang="en-US" sz="1000" dirty="0" smtClean="0">
                          <a:solidFill>
                            <a:schemeClr val="tx1"/>
                          </a:solidFill>
                        </a:rPr>
                        <a:t>㎡</a:t>
                      </a:r>
                      <a:endParaRPr kumimoji="1" lang="en-US" altLang="ja-JP" sz="1000" dirty="0" smtClean="0">
                        <a:solidFill>
                          <a:schemeClr val="tx1"/>
                        </a:solidFill>
                      </a:endParaRPr>
                    </a:p>
                    <a:p>
                      <a:pPr algn="l">
                        <a:lnSpc>
                          <a:spcPts val="1300"/>
                        </a:lnSpc>
                      </a:pPr>
                      <a:r>
                        <a:rPr kumimoji="1" lang="ja-JP" altLang="en-US" sz="1000" dirty="0" smtClean="0">
                          <a:solidFill>
                            <a:schemeClr val="tx1"/>
                          </a:solidFill>
                        </a:rPr>
                        <a:t>・旧健科Ｃビル改修 約</a:t>
                      </a:r>
                      <a:r>
                        <a:rPr kumimoji="1" lang="en-US" altLang="ja-JP" sz="1000" dirty="0" smtClean="0">
                          <a:solidFill>
                            <a:schemeClr val="tx1"/>
                          </a:solidFill>
                        </a:rPr>
                        <a:t>12,000</a:t>
                      </a:r>
                      <a:r>
                        <a:rPr lang="ja-JP" altLang="en-US" sz="1000" dirty="0" smtClean="0">
                          <a:solidFill>
                            <a:schemeClr val="tx1"/>
                          </a:solidFill>
                        </a:rPr>
                        <a:t>㎡</a:t>
                      </a:r>
                    </a:p>
                  </a:txBody>
                  <a:tcPr marL="78191" marR="78191" marT="41468" marB="414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300"/>
                        </a:lnSpc>
                      </a:pPr>
                      <a:r>
                        <a:rPr kumimoji="1" lang="ja-JP" altLang="en-US" sz="1000" dirty="0" smtClean="0">
                          <a:solidFill>
                            <a:schemeClr val="tx1"/>
                          </a:solidFill>
                        </a:rPr>
                        <a:t>・新 築　約</a:t>
                      </a:r>
                      <a:r>
                        <a:rPr kumimoji="1" lang="en-US" altLang="ja-JP" sz="1000" dirty="0" smtClean="0">
                          <a:solidFill>
                            <a:schemeClr val="tx1"/>
                          </a:solidFill>
                        </a:rPr>
                        <a:t>16,000</a:t>
                      </a:r>
                      <a:r>
                        <a:rPr lang="ja-JP" altLang="en-US" sz="1000" dirty="0" smtClean="0">
                          <a:solidFill>
                            <a:schemeClr val="tx1"/>
                          </a:solidFill>
                        </a:rPr>
                        <a:t>㎡～</a:t>
                      </a:r>
                      <a:r>
                        <a:rPr kumimoji="1" lang="en-US" altLang="ja-JP" sz="1000" dirty="0" smtClean="0">
                          <a:solidFill>
                            <a:schemeClr val="tx1"/>
                          </a:solidFill>
                        </a:rPr>
                        <a:t>20,000</a:t>
                      </a:r>
                      <a:r>
                        <a:rPr lang="ja-JP" altLang="en-US" sz="1000" dirty="0" smtClean="0">
                          <a:solidFill>
                            <a:schemeClr val="tx1"/>
                          </a:solidFill>
                        </a:rPr>
                        <a:t>㎡</a:t>
                      </a:r>
                      <a:endParaRPr kumimoji="1" lang="ja-JP" altLang="en-US" sz="1000" dirty="0">
                        <a:solidFill>
                          <a:schemeClr val="tx1"/>
                        </a:solidFill>
                      </a:endParaRPr>
                    </a:p>
                  </a:txBody>
                  <a:tcPr marL="78191" marR="78191" marT="41468" marB="414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rowSpan="2">
                  <a:txBody>
                    <a:bodyPr/>
                    <a:lstStyle/>
                    <a:p>
                      <a:pPr algn="ctr">
                        <a:lnSpc>
                          <a:spcPts val="1300"/>
                        </a:lnSpc>
                      </a:pP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整備費用</a:t>
                      </a:r>
                    </a:p>
                    <a:p>
                      <a:pPr marL="0" indent="0" algn="ctr">
                        <a:lnSpc>
                          <a:spcPts val="1300"/>
                        </a:lnSpc>
                      </a:pP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超概算</a:t>
                      </a:r>
                    </a:p>
                    <a:p>
                      <a:pPr marL="0" indent="0" algn="ctr">
                        <a:lnSpc>
                          <a:spcPts val="1300"/>
                        </a:lnSpc>
                      </a:pPr>
                      <a:r>
                        <a:rPr kumimoji="1" lang="en-US" altLang="ja-JP" sz="1200" strike="noStrike" baseline="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strike="noStrike" baseline="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精査中</a:t>
                      </a:r>
                    </a:p>
                  </a:txBody>
                  <a:tcPr marL="78191" marR="78191" marT="41468" marB="414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82563" indent="-182563">
                        <a:lnSpc>
                          <a:spcPts val="1300"/>
                        </a:lnSpc>
                        <a:buAutoNum type="arabicParenBoth"/>
                      </a:pPr>
                      <a:r>
                        <a:rPr kumimoji="1" lang="ja-JP" altLang="en-US" sz="1000" dirty="0" smtClean="0">
                          <a:solidFill>
                            <a:schemeClr val="tx1"/>
                          </a:solidFill>
                        </a:rPr>
                        <a:t>個々の施設として運営</a:t>
                      </a:r>
                    </a:p>
                    <a:p>
                      <a:pPr marL="0" indent="0">
                        <a:lnSpc>
                          <a:spcPts val="1300"/>
                        </a:lnSpc>
                        <a:buNone/>
                      </a:pPr>
                      <a:endParaRPr kumimoji="1" lang="ja-JP" altLang="en-US" sz="1200" dirty="0" smtClean="0">
                        <a:solidFill>
                          <a:schemeClr val="tx1"/>
                        </a:solidFill>
                      </a:endParaRPr>
                    </a:p>
                    <a:p>
                      <a:pPr algn="ctr">
                        <a:lnSpc>
                          <a:spcPts val="1300"/>
                        </a:lnSpc>
                      </a:pPr>
                      <a:r>
                        <a:rPr kumimoji="1" lang="ja-JP" altLang="en-US" sz="1200" dirty="0" smtClean="0">
                          <a:solidFill>
                            <a:schemeClr val="tx1"/>
                          </a:solidFill>
                        </a:rPr>
                        <a:t>４７億円規模</a:t>
                      </a:r>
                      <a:endParaRPr kumimoji="1" lang="en-US" altLang="ja-JP" sz="1200" dirty="0" smtClean="0">
                        <a:solidFill>
                          <a:schemeClr val="tx1"/>
                        </a:solidFill>
                      </a:endParaRPr>
                    </a:p>
                  </a:txBody>
                  <a:tcPr marL="78191" marR="78191" marT="41468" marB="414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82563" indent="-182563" algn="l">
                        <a:lnSpc>
                          <a:spcPts val="1300"/>
                        </a:lnSpc>
                      </a:pPr>
                      <a:r>
                        <a:rPr kumimoji="1" lang="en-US" altLang="ja-JP" sz="1000" dirty="0" smtClean="0">
                          <a:solidFill>
                            <a:schemeClr val="tx1"/>
                          </a:solidFill>
                        </a:rPr>
                        <a:t>(2)</a:t>
                      </a:r>
                      <a:r>
                        <a:rPr kumimoji="1" lang="ja-JP" altLang="en-US" sz="1000" dirty="0" smtClean="0">
                          <a:solidFill>
                            <a:schemeClr val="tx1"/>
                          </a:solidFill>
                        </a:rPr>
                        <a:t>施設を改修し部門別集約</a:t>
                      </a:r>
                      <a:endParaRPr kumimoji="1" lang="en-US" altLang="ja-JP" sz="1000" dirty="0" smtClean="0">
                        <a:solidFill>
                          <a:schemeClr val="tx1"/>
                        </a:solidFill>
                      </a:endParaRPr>
                    </a:p>
                    <a:p>
                      <a:pPr marL="0" indent="0" algn="l">
                        <a:lnSpc>
                          <a:spcPts val="1300"/>
                        </a:lnSpc>
                      </a:pPr>
                      <a:r>
                        <a:rPr kumimoji="1" lang="ja-JP" altLang="en-US" sz="1200" dirty="0" smtClean="0">
                          <a:solidFill>
                            <a:schemeClr val="tx1"/>
                          </a:solidFill>
                        </a:rPr>
                        <a:t>１１７億円～</a:t>
                      </a:r>
                      <a:r>
                        <a:rPr kumimoji="1" lang="en-US" altLang="ja-JP" sz="1200" dirty="0" smtClean="0">
                          <a:solidFill>
                            <a:schemeClr val="tx1"/>
                          </a:solidFill>
                        </a:rPr>
                        <a:t/>
                      </a:r>
                      <a:br>
                        <a:rPr kumimoji="1" lang="en-US" altLang="ja-JP" sz="1200" dirty="0" smtClean="0">
                          <a:solidFill>
                            <a:schemeClr val="tx1"/>
                          </a:solidFill>
                        </a:rPr>
                      </a:br>
                      <a:r>
                        <a:rPr kumimoji="1" lang="ja-JP" altLang="en-US" sz="1200" dirty="0" smtClean="0">
                          <a:solidFill>
                            <a:schemeClr val="tx1"/>
                          </a:solidFill>
                        </a:rPr>
                        <a:t>１２１億円規模</a:t>
                      </a:r>
                    </a:p>
                  </a:txBody>
                  <a:tcPr marL="78191" marR="78191" marT="41468" marB="414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300"/>
                        </a:lnSpc>
                      </a:pPr>
                      <a:r>
                        <a:rPr kumimoji="1" lang="ja-JP" altLang="en-US" sz="1200" b="0" dirty="0" smtClean="0">
                          <a:solidFill>
                            <a:schemeClr val="tx1"/>
                          </a:solidFill>
                        </a:rPr>
                        <a:t>１１１億円～１３８億円規模</a:t>
                      </a:r>
                    </a:p>
                  </a:txBody>
                  <a:tcPr marL="78191" marR="78191" marT="41468" marB="414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300"/>
                        </a:lnSpc>
                      </a:pPr>
                      <a:r>
                        <a:rPr kumimoji="1" lang="ja-JP" altLang="en-US" sz="1200" dirty="0" smtClean="0">
                          <a:solidFill>
                            <a:schemeClr val="tx1"/>
                          </a:solidFill>
                        </a:rPr>
                        <a:t>８６億円～１１３億円規模</a:t>
                      </a:r>
                      <a:endParaRPr kumimoji="1" lang="ja-JP" altLang="en-US" sz="1200" dirty="0">
                        <a:solidFill>
                          <a:schemeClr val="tx1"/>
                        </a:solidFill>
                      </a:endParaRPr>
                    </a:p>
                  </a:txBody>
                  <a:tcPr marL="78191" marR="78191" marT="41468" marB="414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300"/>
                        </a:lnSpc>
                      </a:pPr>
                      <a:r>
                        <a:rPr kumimoji="1" lang="ja-JP" altLang="en-US" sz="1200" dirty="0" smtClean="0">
                          <a:solidFill>
                            <a:schemeClr val="tx1"/>
                          </a:solidFill>
                        </a:rPr>
                        <a:t>１０７億円～１３４億円規模</a:t>
                      </a:r>
                      <a:endParaRPr kumimoji="1" lang="ja-JP" altLang="en-US" sz="1000" dirty="0" smtClean="0">
                        <a:solidFill>
                          <a:schemeClr val="tx1"/>
                        </a:solidFill>
                      </a:endParaRPr>
                    </a:p>
                  </a:txBody>
                  <a:tcPr marL="78191" marR="78191" marT="41468" marB="414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4612">
                <a:tc vMerge="1">
                  <a:txBody>
                    <a:bodyPr/>
                    <a:lstStyle/>
                    <a:p>
                      <a:endParaRPr kumimoji="1" lang="ja-JP" altLang="en-US"/>
                    </a:p>
                  </a:txBody>
                  <a:tcPr/>
                </a:tc>
                <a:tc gridSpan="2">
                  <a:txBody>
                    <a:bodyPr/>
                    <a:lstStyle/>
                    <a:p>
                      <a:pPr marL="0" marR="0" indent="0" algn="ctr" defTabSz="914400" rtl="0" eaLnBrk="1" fontAlgn="auto" latinLnBrk="0" hangingPunct="1">
                        <a:lnSpc>
                          <a:spcPts val="1300"/>
                        </a:lnSpc>
                        <a:spcBef>
                          <a:spcPts val="0"/>
                        </a:spcBef>
                        <a:spcAft>
                          <a:spcPts val="0"/>
                        </a:spcAft>
                        <a:buClrTx/>
                        <a:buSzTx/>
                        <a:buFontTx/>
                        <a:buNone/>
                        <a:tabLst/>
                        <a:defRPr/>
                      </a:pP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約</a:t>
                      </a: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15</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年後に建替費用が必要</a:t>
                      </a:r>
                      <a:endPar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78191" marR="78191" marT="41468" marB="414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l" defTabSz="914400" rtl="0" eaLnBrk="1" fontAlgn="auto" latinLnBrk="0" hangingPunct="1">
                        <a:lnSpc>
                          <a:spcPts val="1300"/>
                        </a:lnSpc>
                        <a:spcBef>
                          <a:spcPts val="0"/>
                        </a:spcBef>
                        <a:spcAft>
                          <a:spcPts val="0"/>
                        </a:spcAft>
                        <a:buClrTx/>
                        <a:buSzTx/>
                        <a:buFontTx/>
                        <a:buNone/>
                        <a:tabLst/>
                        <a:defRPr/>
                      </a:pPr>
                      <a:endParaRPr kumimoji="1" lang="ja-JP" altLang="en-US" sz="1000" dirty="0" smtClean="0">
                        <a:solidFill>
                          <a:schemeClr val="tx1"/>
                        </a:solidFill>
                      </a:endParaRPr>
                    </a:p>
                  </a:txBody>
                  <a:tcPr marL="78191" marR="78191" marT="41468" marB="41468">
                    <a:lnT w="12700" cap="flat" cmpd="sng" algn="ctr">
                      <a:solidFill>
                        <a:schemeClr val="bg1"/>
                      </a:solidFill>
                      <a:prstDash val="lgDash"/>
                      <a:round/>
                      <a:headEnd type="none" w="med" len="med"/>
                      <a:tailEnd type="none" w="med" len="med"/>
                    </a:lnT>
                    <a:lnB w="12700" cap="flat" cmpd="sng" algn="ctr">
                      <a:noFill/>
                      <a:prstDash val="solid"/>
                      <a:round/>
                      <a:headEnd type="none" w="med" len="med"/>
                      <a:tailEnd type="none" w="med" len="med"/>
                    </a:lnB>
                    <a:solidFill>
                      <a:srgbClr val="E9EDF4"/>
                    </a:solidFill>
                  </a:tcPr>
                </a:tc>
                <a:tc>
                  <a:txBody>
                    <a:bodyPr/>
                    <a:lstStyle/>
                    <a:p>
                      <a:pPr marL="85725" marR="0" indent="-85725" algn="ctr" defTabSz="914400" rtl="0" eaLnBrk="1" fontAlgn="auto" latinLnBrk="0" hangingPunct="1">
                        <a:lnSpc>
                          <a:spcPts val="1300"/>
                        </a:lnSpc>
                        <a:spcBef>
                          <a:spcPts val="0"/>
                        </a:spcBef>
                        <a:spcAft>
                          <a:spcPts val="0"/>
                        </a:spcAft>
                        <a:buClrTx/>
                        <a:buSzTx/>
                        <a:buFontTx/>
                        <a:buNone/>
                        <a:tabLst/>
                        <a:defRPr/>
                      </a:pPr>
                      <a:r>
                        <a:rPr kumimoji="1" lang="ja-JP" altLang="en-US" sz="1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同左</a:t>
                      </a:r>
                    </a:p>
                  </a:txBody>
                  <a:tcPr marL="78191" marR="78191" marT="41468" marB="414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ts val="1300"/>
                        </a:lnSpc>
                        <a:spcBef>
                          <a:spcPts val="0"/>
                        </a:spcBef>
                        <a:spcAft>
                          <a:spcPts val="0"/>
                        </a:spcAft>
                        <a:buClrTx/>
                        <a:buSzTx/>
                        <a:buFontTx/>
                        <a:buNone/>
                        <a:tabLst/>
                        <a:defRPr/>
                      </a:pP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既存施設の有効活用</a:t>
                      </a:r>
                    </a:p>
                  </a:txBody>
                  <a:tcPr marL="78191" marR="78191" marT="41468" marB="414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Ｂ・Ｃに比べて制約の無い設計が可能</a:t>
                      </a:r>
                    </a:p>
                  </a:txBody>
                  <a:tcPr marL="78191" marR="78191" marT="41468" marB="414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85572">
                <a:tc>
                  <a:txBody>
                    <a:bodyPr/>
                    <a:lstStyle/>
                    <a:p>
                      <a:pPr marL="0" marR="0" indent="0" algn="ctr" defTabSz="1028700" rtl="0" eaLnBrk="1" fontAlgn="auto" latinLnBrk="0" hangingPunct="1">
                        <a:lnSpc>
                          <a:spcPts val="1300"/>
                        </a:lnSpc>
                        <a:spcBef>
                          <a:spcPts val="0"/>
                        </a:spcBef>
                        <a:spcAft>
                          <a:spcPts val="0"/>
                        </a:spcAft>
                        <a:buClrTx/>
                        <a:buSzTx/>
                        <a:buFontTx/>
                        <a:buNone/>
                        <a:tabLst/>
                        <a:defRPr/>
                      </a:pP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整備期間</a:t>
                      </a:r>
                    </a:p>
                    <a:p>
                      <a:pPr marL="0" marR="0" indent="0" algn="ctr" defTabSz="1028700" rtl="0" eaLnBrk="1" fontAlgn="auto" latinLnBrk="0" hangingPunct="1">
                        <a:lnSpc>
                          <a:spcPts val="1300"/>
                        </a:lnSpc>
                        <a:spcBef>
                          <a:spcPts val="0"/>
                        </a:spcBef>
                        <a:spcAft>
                          <a:spcPts val="0"/>
                        </a:spcAft>
                        <a:buClrTx/>
                        <a:buSzTx/>
                        <a:buFontTx/>
                        <a:buNone/>
                        <a:tabLst/>
                        <a:defRPr/>
                      </a:pP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超概算</a:t>
                      </a:r>
                    </a:p>
                    <a:p>
                      <a:pPr marL="0" marR="0" indent="0" algn="ctr" defTabSz="1028700" rtl="0" eaLnBrk="1" fontAlgn="auto" latinLnBrk="0" hangingPunct="1">
                        <a:lnSpc>
                          <a:spcPts val="1300"/>
                        </a:lnSpc>
                        <a:spcBef>
                          <a:spcPts val="0"/>
                        </a:spcBef>
                        <a:spcAft>
                          <a:spcPts val="0"/>
                        </a:spcAft>
                        <a:buClrTx/>
                        <a:buSzTx/>
                        <a:buFontTx/>
                        <a:buNone/>
                        <a:tabLst/>
                        <a:defRPr/>
                      </a:pPr>
                      <a:r>
                        <a:rPr kumimoji="1" lang="en-US" altLang="ja-JP" sz="1200" strike="noStrike" baseline="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strike="noStrike" baseline="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精査中</a:t>
                      </a:r>
                    </a:p>
                    <a:p>
                      <a:pPr marL="0" marR="0" indent="0" algn="ctr" defTabSz="1028700" rtl="0" eaLnBrk="1" fontAlgn="auto" latinLnBrk="0" hangingPunct="1">
                        <a:lnSpc>
                          <a:spcPts val="1300"/>
                        </a:lnSpc>
                        <a:spcBef>
                          <a:spcPts val="0"/>
                        </a:spcBef>
                        <a:spcAft>
                          <a:spcPts val="0"/>
                        </a:spcAft>
                        <a:buClrTx/>
                        <a:buSzTx/>
                        <a:buFontTx/>
                        <a:buNone/>
                        <a:tabLst/>
                        <a:defRPr/>
                      </a:pPr>
                      <a:endPar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78191" marR="78191" marT="41468" marB="414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3663" indent="-93663" algn="ctr">
                        <a:lnSpc>
                          <a:spcPts val="1300"/>
                        </a:lnSpc>
                      </a:pP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１５か月</a:t>
                      </a:r>
                      <a:endPar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93663" indent="-93663" algn="ctr">
                        <a:lnSpc>
                          <a:spcPts val="1300"/>
                        </a:lnSpc>
                      </a:pPr>
                      <a:endPar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78191" marR="78191" marT="41468" marB="414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3663" indent="-93663" algn="ctr">
                        <a:lnSpc>
                          <a:spcPts val="1300"/>
                        </a:lnSpc>
                      </a:pP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３２か月</a:t>
                      </a:r>
                      <a:endPar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78191" marR="78191" marT="41468" marB="414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3663" indent="-93663" algn="ctr">
                        <a:lnSpc>
                          <a:spcPts val="1300"/>
                        </a:lnSpc>
                      </a:pP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３２か月</a:t>
                      </a:r>
                    </a:p>
                  </a:txBody>
                  <a:tcPr marL="78191" marR="78191" marT="41468" marB="414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3663" indent="-93663" algn="ctr">
                        <a:lnSpc>
                          <a:spcPts val="1300"/>
                        </a:lnSpc>
                      </a:pP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～２１か月</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78191" marR="78191" marT="41468" marB="414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9388" indent="1588" algn="ct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２４か月</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78191" marR="78191" marT="41468" marB="414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2578">
                <a:tc>
                  <a:txBody>
                    <a:bodyPr/>
                    <a:lstStyle/>
                    <a:p>
                      <a:pPr marL="0" marR="0" indent="0" algn="ctr" defTabSz="1028700" rtl="0" eaLnBrk="1" fontAlgn="auto" latinLnBrk="0" hangingPunct="1">
                        <a:lnSpc>
                          <a:spcPts val="1300"/>
                        </a:lnSpc>
                        <a:spcBef>
                          <a:spcPts val="0"/>
                        </a:spcBef>
                        <a:spcAft>
                          <a:spcPts val="0"/>
                        </a:spcAft>
                        <a:buClrTx/>
                        <a:buSzTx/>
                        <a:buFontTx/>
                        <a:buNone/>
                        <a:tabLst/>
                        <a:defRPr/>
                      </a:pP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住民説明</a:t>
                      </a:r>
                    </a:p>
                  </a:txBody>
                  <a:tcPr marL="78191" marR="78191" marT="41468" marB="414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85725" indent="-85725" algn="ctr">
                        <a:lnSpc>
                          <a:spcPts val="1300"/>
                        </a:lnSpc>
                      </a:pP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従来</a:t>
                      </a:r>
                      <a:r>
                        <a:rPr kumimoji="1" lang="ja-JP" altLang="en-US" sz="12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からの説明も</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継続</a:t>
                      </a:r>
                    </a:p>
                  </a:txBody>
                  <a:tcPr marL="78191" marR="78191" marT="41468" marB="414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93663" indent="-93663" algn="l">
                        <a:lnSpc>
                          <a:spcPts val="1300"/>
                        </a:lnSpc>
                      </a:pPr>
                      <a:endParaRPr kumimoji="1" lang="ja-JP" altLang="en-US" sz="1000" dirty="0" smtClean="0">
                        <a:solidFill>
                          <a:schemeClr val="tx1"/>
                        </a:solidFill>
                      </a:endParaRPr>
                    </a:p>
                  </a:txBody>
                  <a:tcPr marL="78191" marR="78191" marT="41468" marB="41468"/>
                </a:tc>
                <a:tc>
                  <a:txBody>
                    <a:bodyPr/>
                    <a:lstStyle/>
                    <a:p>
                      <a:pPr marL="0" indent="0">
                        <a:lnSpc>
                          <a:spcPts val="1300"/>
                        </a:lnSpc>
                      </a:pP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新棟の建設については、近隣住民との調整が必要</a:t>
                      </a:r>
                    </a:p>
                  </a:txBody>
                  <a:tcPr marL="78191" marR="78191" marT="41468" marB="414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nSpc>
                          <a:spcPts val="1300"/>
                        </a:lnSpc>
                      </a:pP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これまでの説明を改め機能強化部分の説明が必要</a:t>
                      </a:r>
                    </a:p>
                  </a:txBody>
                  <a:tcPr marL="78191" marR="78191" marT="41468" marB="414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3663" indent="-93663" algn="l"/>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新たに説明が必要</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78191" marR="78191" marT="41468" marB="414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02860">
                <a:tc>
                  <a:txBody>
                    <a:bodyPr/>
                    <a:lstStyle/>
                    <a:p>
                      <a:pPr marL="0" marR="0" indent="0" algn="ctr" defTabSz="1028700" rtl="0" eaLnBrk="1" fontAlgn="auto" latinLnBrk="0" hangingPunct="1">
                        <a:lnSpc>
                          <a:spcPts val="1300"/>
                        </a:lnSpc>
                        <a:spcBef>
                          <a:spcPts val="0"/>
                        </a:spcBef>
                        <a:spcAft>
                          <a:spcPts val="0"/>
                        </a:spcAft>
                        <a:buClrTx/>
                        <a:buSzTx/>
                        <a:buFontTx/>
                        <a:buNone/>
                        <a:tabLst/>
                        <a:defRPr/>
                      </a:pP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留意点等</a:t>
                      </a:r>
                    </a:p>
                    <a:p>
                      <a:pPr marL="0" marR="0" indent="0" algn="ctr" defTabSz="1028700" rtl="0" eaLnBrk="1" fontAlgn="auto" latinLnBrk="0" hangingPunct="1">
                        <a:lnSpc>
                          <a:spcPts val="1300"/>
                        </a:lnSpc>
                        <a:spcBef>
                          <a:spcPts val="0"/>
                        </a:spcBef>
                        <a:spcAft>
                          <a:spcPts val="0"/>
                        </a:spcAft>
                        <a:buClrTx/>
                        <a:buSzTx/>
                        <a:buFontTx/>
                        <a:buNone/>
                        <a:tabLst/>
                        <a:defRPr/>
                      </a:pPr>
                      <a:endPar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78191" marR="78191" marT="41468" marB="414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95250" marR="0" indent="-9525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・部門別集約は費用対効果から不適当</a:t>
                      </a:r>
                      <a:endParaRPr kumimoji="1" lang="en-US" altLang="ja-JP" sz="1100"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95250" marR="0" indent="-9525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環科研ビルは、築</a:t>
                      </a: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42</a:t>
                      </a: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年が経過しており、約</a:t>
                      </a: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15</a:t>
                      </a: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年後には老朽化に伴う施設の建替等の再整備が必要</a:t>
                      </a:r>
                    </a:p>
                  </a:txBody>
                  <a:tcPr marL="78191" marR="78191" marT="41468" marB="414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環科研ビルは、築</a:t>
                      </a: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42</a:t>
                      </a: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年が経過しており、約</a:t>
                      </a: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15</a:t>
                      </a: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年後には老朽化に伴う施設の建替等の再整備が必要</a:t>
                      </a:r>
                    </a:p>
                  </a:txBody>
                  <a:tcPr marL="78191" marR="78191" marT="41468" marB="414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5725" indent="-85725">
                        <a:lnSpc>
                          <a:spcPts val="1300"/>
                        </a:lnSpc>
                      </a:pPr>
                      <a:endPar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78191" marR="78191" marT="41468" marB="414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78191" marR="78191" marT="41468" marB="414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pSp>
        <p:nvGrpSpPr>
          <p:cNvPr id="5" name="グループ化 4"/>
          <p:cNvGrpSpPr/>
          <p:nvPr/>
        </p:nvGrpSpPr>
        <p:grpSpPr>
          <a:xfrm>
            <a:off x="1368885" y="1700808"/>
            <a:ext cx="1645615" cy="1008112"/>
            <a:chOff x="1325447" y="1556792"/>
            <a:chExt cx="1645615" cy="1008112"/>
          </a:xfrm>
        </p:grpSpPr>
        <p:sp>
          <p:nvSpPr>
            <p:cNvPr id="51" name="直方体 50"/>
            <p:cNvSpPr/>
            <p:nvPr/>
          </p:nvSpPr>
          <p:spPr bwMode="auto">
            <a:xfrm>
              <a:off x="2403541" y="1718717"/>
              <a:ext cx="330436" cy="420473"/>
            </a:xfrm>
            <a:prstGeom prst="cub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8885" tIns="135682" rIns="78885" bIns="135682" numCol="1" rtlCol="0" anchor="ctr" anchorCtr="0" compatLnSpc="1">
              <a:prstTxWarp prst="textNoShape">
                <a:avLst/>
              </a:prstTxWarp>
            </a:bodyPr>
            <a:lstStyle/>
            <a:p>
              <a:pPr algn="ctr" defTabSz="801472" fontAlgn="base">
                <a:spcBef>
                  <a:spcPct val="20000"/>
                </a:spcBef>
                <a:spcAft>
                  <a:spcPct val="0"/>
                </a:spcAft>
                <a:buClr>
                  <a:schemeClr val="bg2"/>
                </a:buClr>
                <a:buSzPct val="75000"/>
              </a:pPr>
              <a:endParaRPr lang="ja-JP" altLang="en-US" sz="1600">
                <a:latin typeface="Arial" charset="0"/>
                <a:ea typeface="ＭＳ Ｐゴシック" pitchFamily="50" charset="-128"/>
              </a:endParaRPr>
            </a:p>
          </p:txBody>
        </p:sp>
        <p:grpSp>
          <p:nvGrpSpPr>
            <p:cNvPr id="4" name="グループ化 3"/>
            <p:cNvGrpSpPr/>
            <p:nvPr/>
          </p:nvGrpSpPr>
          <p:grpSpPr>
            <a:xfrm>
              <a:off x="1439636" y="1823217"/>
              <a:ext cx="400234" cy="741687"/>
              <a:chOff x="1439636" y="3068960"/>
              <a:chExt cx="400234" cy="741687"/>
            </a:xfrm>
          </p:grpSpPr>
          <p:sp>
            <p:nvSpPr>
              <p:cNvPr id="50" name="直方体 49"/>
              <p:cNvSpPr/>
              <p:nvPr/>
            </p:nvSpPr>
            <p:spPr bwMode="auto">
              <a:xfrm>
                <a:off x="1439636" y="3356992"/>
                <a:ext cx="400234" cy="453655"/>
              </a:xfrm>
              <a:prstGeom prst="cube">
                <a:avLst>
                  <a:gd name="adj" fmla="val 20930"/>
                </a:avLst>
              </a:prstGeom>
              <a:solidFill>
                <a:schemeClr val="bg1">
                  <a:lumMod val="75000"/>
                </a:schemeClr>
              </a:solidFill>
              <a:ln w="9525" cap="flat" cmpd="sng" algn="ctr">
                <a:solidFill>
                  <a:schemeClr val="tx1"/>
                </a:solidFill>
                <a:prstDash val="solid"/>
                <a:round/>
                <a:headEnd type="none" w="med" len="med"/>
                <a:tailEnd type="none" w="med" len="med"/>
              </a:ln>
              <a:effectLst/>
              <a:extLst/>
            </p:spPr>
            <p:txBody>
              <a:bodyPr vert="horz" wrap="square" lIns="78885" tIns="135682" rIns="78885" bIns="135682" numCol="1" rtlCol="0" anchor="ctr" anchorCtr="0" compatLnSpc="1">
                <a:prstTxWarp prst="textNoShape">
                  <a:avLst/>
                </a:prstTxWarp>
              </a:bodyPr>
              <a:lstStyle/>
              <a:p>
                <a:pPr algn="ctr" defTabSz="801472" fontAlgn="base">
                  <a:spcBef>
                    <a:spcPct val="20000"/>
                  </a:spcBef>
                  <a:spcAft>
                    <a:spcPct val="0"/>
                  </a:spcAft>
                  <a:buClr>
                    <a:schemeClr val="bg2"/>
                  </a:buClr>
                  <a:buSzPct val="75000"/>
                </a:pPr>
                <a:endParaRPr lang="ja-JP" altLang="en-US" sz="1600">
                  <a:latin typeface="Arial" charset="0"/>
                  <a:ea typeface="ＭＳ Ｐゴシック" pitchFamily="50" charset="-128"/>
                </a:endParaRPr>
              </a:p>
            </p:txBody>
          </p:sp>
          <p:sp>
            <p:nvSpPr>
              <p:cNvPr id="52" name="直方体 51"/>
              <p:cNvSpPr/>
              <p:nvPr/>
            </p:nvSpPr>
            <p:spPr bwMode="auto">
              <a:xfrm>
                <a:off x="1439636" y="3068960"/>
                <a:ext cx="400234" cy="368045"/>
              </a:xfrm>
              <a:prstGeom prst="cub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8885" tIns="135682" rIns="78885" bIns="135682" numCol="1" rtlCol="0" anchor="ctr" anchorCtr="0" compatLnSpc="1">
                <a:prstTxWarp prst="textNoShape">
                  <a:avLst/>
                </a:prstTxWarp>
              </a:bodyPr>
              <a:lstStyle/>
              <a:p>
                <a:pPr algn="ctr" defTabSz="801472" fontAlgn="base">
                  <a:spcBef>
                    <a:spcPct val="20000"/>
                  </a:spcBef>
                  <a:spcAft>
                    <a:spcPct val="0"/>
                  </a:spcAft>
                  <a:buClr>
                    <a:schemeClr val="bg2"/>
                  </a:buClr>
                  <a:buSzPct val="75000"/>
                </a:pPr>
                <a:endParaRPr lang="ja-JP" altLang="en-US" sz="1600">
                  <a:latin typeface="Arial" charset="0"/>
                  <a:ea typeface="ＭＳ Ｐゴシック" pitchFamily="50" charset="-128"/>
                </a:endParaRPr>
              </a:p>
            </p:txBody>
          </p:sp>
        </p:grpSp>
        <p:sp>
          <p:nvSpPr>
            <p:cNvPr id="58" name="正方形/長方形 57"/>
            <p:cNvSpPr/>
            <p:nvPr/>
          </p:nvSpPr>
          <p:spPr bwMode="auto">
            <a:xfrm>
              <a:off x="1325447" y="1556792"/>
              <a:ext cx="804606" cy="245630"/>
            </a:xfrm>
            <a:prstGeom prst="rect">
              <a:avLst/>
            </a:prstGeom>
            <a:noFill/>
            <a:ln w="9525" cap="flat" cmpd="sng" algn="ctr">
              <a:noFill/>
              <a:prstDash val="solid"/>
              <a:round/>
              <a:headEnd type="none" w="med" len="med"/>
              <a:tailEnd type="none" w="med" len="med"/>
            </a:ln>
            <a:effectLst/>
            <a:extLst/>
          </p:spPr>
          <p:txBody>
            <a:bodyPr vert="horz" wrap="square" lIns="78885" tIns="135682" rIns="78885" bIns="135682" numCol="1" rtlCol="0" anchor="ctr" anchorCtr="0" compatLnSpc="1">
              <a:prstTxWarp prst="textNoShape">
                <a:avLst/>
              </a:prstTxWarp>
            </a:bodyPr>
            <a:lstStyle/>
            <a:p>
              <a:pPr algn="ctr" defTabSz="801472" fontAlgn="base">
                <a:spcBef>
                  <a:spcPct val="20000"/>
                </a:spcBef>
                <a:spcAft>
                  <a:spcPct val="0"/>
                </a:spcAft>
                <a:buClr>
                  <a:schemeClr val="bg2"/>
                </a:buClr>
                <a:buSzPct val="75000"/>
              </a:pPr>
              <a:r>
                <a:rPr lang="ja-JP" altLang="en-US" sz="900" dirty="0">
                  <a:latin typeface="Arial" charset="0"/>
                  <a:ea typeface="ＭＳ Ｐゴシック" pitchFamily="50" charset="-128"/>
                </a:rPr>
                <a:t>旧健科Ｃビル</a:t>
              </a:r>
              <a:r>
                <a:rPr lang="en-US" altLang="ja-JP" sz="900" dirty="0">
                  <a:latin typeface="Arial" charset="0"/>
                  <a:ea typeface="ＭＳ Ｐゴシック" pitchFamily="50" charset="-128"/>
                </a:rPr>
                <a:t>5</a:t>
              </a:r>
              <a:r>
                <a:rPr lang="ja-JP" altLang="en-US" sz="900" dirty="0">
                  <a:latin typeface="Arial" charset="0"/>
                  <a:ea typeface="ＭＳ Ｐゴシック" pitchFamily="50" charset="-128"/>
                </a:rPr>
                <a:t>～</a:t>
              </a:r>
              <a:r>
                <a:rPr lang="en-US" altLang="ja-JP" sz="900" dirty="0">
                  <a:latin typeface="Arial" charset="0"/>
                  <a:ea typeface="ＭＳ Ｐゴシック" pitchFamily="50" charset="-128"/>
                </a:rPr>
                <a:t>13</a:t>
              </a:r>
              <a:r>
                <a:rPr lang="ja-JP" altLang="en-US" sz="900" dirty="0">
                  <a:latin typeface="Arial" charset="0"/>
                  <a:ea typeface="ＭＳ Ｐゴシック" pitchFamily="50" charset="-128"/>
                </a:rPr>
                <a:t>階</a:t>
              </a:r>
            </a:p>
          </p:txBody>
        </p:sp>
        <p:sp>
          <p:nvSpPr>
            <p:cNvPr id="59" name="正方形/長方形 58"/>
            <p:cNvSpPr/>
            <p:nvPr/>
          </p:nvSpPr>
          <p:spPr bwMode="auto">
            <a:xfrm>
              <a:off x="2166456" y="2132856"/>
              <a:ext cx="804606" cy="245630"/>
            </a:xfrm>
            <a:prstGeom prst="rect">
              <a:avLst/>
            </a:prstGeom>
            <a:noFill/>
            <a:ln w="9525" cap="flat" cmpd="sng" algn="ctr">
              <a:noFill/>
              <a:prstDash val="solid"/>
              <a:round/>
              <a:headEnd type="none" w="med" len="med"/>
              <a:tailEnd type="none" w="med" len="med"/>
            </a:ln>
            <a:effectLst/>
            <a:extLst/>
          </p:spPr>
          <p:txBody>
            <a:bodyPr vert="horz" wrap="square" lIns="78885" tIns="135682" rIns="78885" bIns="135682" numCol="1" rtlCol="0" anchor="ctr" anchorCtr="0" compatLnSpc="1">
              <a:prstTxWarp prst="textNoShape">
                <a:avLst/>
              </a:prstTxWarp>
            </a:bodyPr>
            <a:lstStyle/>
            <a:p>
              <a:pPr algn="ctr" defTabSz="801472" fontAlgn="base">
                <a:spcBef>
                  <a:spcPct val="20000"/>
                </a:spcBef>
                <a:spcAft>
                  <a:spcPct val="0"/>
                </a:spcAft>
                <a:buClr>
                  <a:schemeClr val="bg2"/>
                </a:buClr>
                <a:buSzPct val="75000"/>
              </a:pPr>
              <a:r>
                <a:rPr lang="ja-JP" altLang="en-US" sz="900" dirty="0">
                  <a:latin typeface="Arial" charset="0"/>
                  <a:ea typeface="ＭＳ Ｐゴシック" pitchFamily="50" charset="-128"/>
                </a:rPr>
                <a:t>環科研ビル</a:t>
              </a:r>
            </a:p>
          </p:txBody>
        </p:sp>
      </p:grpSp>
      <p:grpSp>
        <p:nvGrpSpPr>
          <p:cNvPr id="9" name="グループ化 8"/>
          <p:cNvGrpSpPr/>
          <p:nvPr/>
        </p:nvGrpSpPr>
        <p:grpSpPr>
          <a:xfrm>
            <a:off x="7425190" y="1720990"/>
            <a:ext cx="1046767" cy="815360"/>
            <a:chOff x="7219705" y="3235971"/>
            <a:chExt cx="1046767" cy="815360"/>
          </a:xfrm>
        </p:grpSpPr>
        <p:sp>
          <p:nvSpPr>
            <p:cNvPr id="7" name="平行四辺形 6"/>
            <p:cNvSpPr/>
            <p:nvPr/>
          </p:nvSpPr>
          <p:spPr bwMode="auto">
            <a:xfrm>
              <a:off x="7219705" y="3790088"/>
              <a:ext cx="1046767" cy="261243"/>
            </a:xfrm>
            <a:prstGeom prst="parallelogram">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8885" tIns="135682" rIns="78885" bIns="135682" numCol="1" rtlCol="0" anchor="ctr" anchorCtr="0" compatLnSpc="1">
              <a:prstTxWarp prst="textNoShape">
                <a:avLst/>
              </a:prstTxWarp>
            </a:bodyPr>
            <a:lstStyle/>
            <a:p>
              <a:pPr algn="ctr" defTabSz="801472" fontAlgn="base">
                <a:spcBef>
                  <a:spcPct val="20000"/>
                </a:spcBef>
                <a:spcAft>
                  <a:spcPct val="0"/>
                </a:spcAft>
                <a:buClr>
                  <a:schemeClr val="bg2"/>
                </a:buClr>
                <a:buSzPct val="75000"/>
              </a:pPr>
              <a:endParaRPr lang="ja-JP" altLang="en-US" sz="1600">
                <a:latin typeface="Arial" charset="0"/>
                <a:ea typeface="ＭＳ Ｐゴシック" pitchFamily="50" charset="-128"/>
              </a:endParaRPr>
            </a:p>
          </p:txBody>
        </p:sp>
        <p:sp>
          <p:nvSpPr>
            <p:cNvPr id="10" name="直方体 9"/>
            <p:cNvSpPr/>
            <p:nvPr/>
          </p:nvSpPr>
          <p:spPr bwMode="auto">
            <a:xfrm>
              <a:off x="7342854" y="3548568"/>
              <a:ext cx="800469" cy="359169"/>
            </a:xfrm>
            <a:prstGeom prst="cub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8885" tIns="135682" rIns="78885" bIns="135682" numCol="1" rtlCol="0" anchor="ctr" anchorCtr="0" compatLnSpc="1">
              <a:prstTxWarp prst="textNoShape">
                <a:avLst/>
              </a:prstTxWarp>
            </a:bodyPr>
            <a:lstStyle/>
            <a:p>
              <a:pPr algn="ctr" defTabSz="801472" fontAlgn="base">
                <a:spcBef>
                  <a:spcPct val="20000"/>
                </a:spcBef>
                <a:spcAft>
                  <a:spcPct val="0"/>
                </a:spcAft>
                <a:buClr>
                  <a:schemeClr val="bg2"/>
                </a:buClr>
                <a:buSzPct val="75000"/>
              </a:pPr>
              <a:endParaRPr lang="ja-JP" altLang="en-US" sz="1600">
                <a:latin typeface="Arial" charset="0"/>
                <a:ea typeface="ＭＳ Ｐゴシック" pitchFamily="50" charset="-128"/>
              </a:endParaRPr>
            </a:p>
          </p:txBody>
        </p:sp>
        <p:sp>
          <p:nvSpPr>
            <p:cNvPr id="60" name="正方形/長方形 59"/>
            <p:cNvSpPr/>
            <p:nvPr/>
          </p:nvSpPr>
          <p:spPr bwMode="auto">
            <a:xfrm>
              <a:off x="7373494" y="3235971"/>
              <a:ext cx="804606" cy="245630"/>
            </a:xfrm>
            <a:prstGeom prst="rect">
              <a:avLst/>
            </a:prstGeom>
            <a:noFill/>
            <a:ln w="9525" cap="flat" cmpd="sng" algn="ctr">
              <a:noFill/>
              <a:prstDash val="solid"/>
              <a:round/>
              <a:headEnd type="none" w="med" len="med"/>
              <a:tailEnd type="none" w="med" len="med"/>
            </a:ln>
            <a:effectLst/>
            <a:extLst/>
          </p:spPr>
          <p:txBody>
            <a:bodyPr vert="horz" wrap="square" lIns="78885" tIns="135682" rIns="78885" bIns="135682" numCol="1" rtlCol="0" anchor="ctr" anchorCtr="0" compatLnSpc="1">
              <a:prstTxWarp prst="textNoShape">
                <a:avLst/>
              </a:prstTxWarp>
            </a:bodyPr>
            <a:lstStyle/>
            <a:p>
              <a:pPr algn="ctr" defTabSz="801472" fontAlgn="base">
                <a:spcBef>
                  <a:spcPct val="20000"/>
                </a:spcBef>
                <a:spcAft>
                  <a:spcPct val="0"/>
                </a:spcAft>
                <a:buClr>
                  <a:schemeClr val="bg2"/>
                </a:buClr>
                <a:buSzPct val="75000"/>
              </a:pPr>
              <a:r>
                <a:rPr lang="ja-JP" altLang="en-US" sz="900" dirty="0">
                  <a:latin typeface="Arial" charset="0"/>
                  <a:ea typeface="ＭＳ Ｐゴシック" pitchFamily="50" charset="-128"/>
                </a:rPr>
                <a:t>新施設</a:t>
              </a:r>
            </a:p>
          </p:txBody>
        </p:sp>
      </p:grpSp>
      <p:sp>
        <p:nvSpPr>
          <p:cNvPr id="2" name="スライド番号プレースホルダー 1"/>
          <p:cNvSpPr>
            <a:spLocks noGrp="1"/>
          </p:cNvSpPr>
          <p:nvPr>
            <p:ph type="sldNum" sz="quarter" idx="11"/>
          </p:nvPr>
        </p:nvSpPr>
        <p:spPr>
          <a:xfrm>
            <a:off x="7046912" y="6525344"/>
            <a:ext cx="2133600" cy="457200"/>
          </a:xfrm>
        </p:spPr>
        <p:txBody>
          <a:bodyPr/>
          <a:lstStyle/>
          <a:p>
            <a:pPr algn="r"/>
            <a:fld id="{70AA781C-23AF-418E-B0A7-D018C6C7DEAF}" type="slidenum">
              <a:rPr kumimoji="1" lang="ja-JP" altLang="en-US" smtClean="0">
                <a:latin typeface="メイリオ" panose="020B0604030504040204" pitchFamily="50" charset="-128"/>
                <a:ea typeface="メイリオ" panose="020B0604030504040204" pitchFamily="50" charset="-128"/>
                <a:cs typeface="メイリオ" panose="020B0604030504040204" pitchFamily="50" charset="-128"/>
              </a:rPr>
              <a:pPr algn="r"/>
              <a:t>16</a:t>
            </a:fld>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7" name="グループ化 16"/>
          <p:cNvGrpSpPr/>
          <p:nvPr/>
        </p:nvGrpSpPr>
        <p:grpSpPr>
          <a:xfrm>
            <a:off x="5524760" y="1648982"/>
            <a:ext cx="1180350" cy="1002508"/>
            <a:chOff x="5508104" y="1577993"/>
            <a:chExt cx="1180350" cy="1002508"/>
          </a:xfrm>
        </p:grpSpPr>
        <p:sp>
          <p:nvSpPr>
            <p:cNvPr id="40" name="平行四辺形 39"/>
            <p:cNvSpPr/>
            <p:nvPr/>
          </p:nvSpPr>
          <p:spPr bwMode="auto">
            <a:xfrm>
              <a:off x="5548871" y="2319258"/>
              <a:ext cx="1046767" cy="261243"/>
            </a:xfrm>
            <a:prstGeom prst="parallelogram">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8885" tIns="135682" rIns="78885" bIns="135682" numCol="1" rtlCol="0" anchor="ctr" anchorCtr="0" compatLnSpc="1">
              <a:prstTxWarp prst="textNoShape">
                <a:avLst/>
              </a:prstTxWarp>
            </a:bodyPr>
            <a:lstStyle/>
            <a:p>
              <a:pPr algn="ctr" defTabSz="801472" fontAlgn="base">
                <a:spcBef>
                  <a:spcPct val="20000"/>
                </a:spcBef>
                <a:spcAft>
                  <a:spcPct val="0"/>
                </a:spcAft>
                <a:buClr>
                  <a:schemeClr val="bg2"/>
                </a:buClr>
                <a:buSzPct val="75000"/>
              </a:pPr>
              <a:endParaRPr lang="ja-JP" altLang="en-US" sz="1600">
                <a:latin typeface="Arial" charset="0"/>
                <a:ea typeface="ＭＳ Ｐゴシック" pitchFamily="50" charset="-128"/>
              </a:endParaRPr>
            </a:p>
          </p:txBody>
        </p:sp>
        <p:sp>
          <p:nvSpPr>
            <p:cNvPr id="41" name="直方体 40"/>
            <p:cNvSpPr/>
            <p:nvPr/>
          </p:nvSpPr>
          <p:spPr bwMode="auto">
            <a:xfrm>
              <a:off x="5672020" y="1790093"/>
              <a:ext cx="400234" cy="653581"/>
            </a:xfrm>
            <a:prstGeom prst="cub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8885" tIns="135682" rIns="78885" bIns="135682" numCol="1" rtlCol="0" anchor="ctr" anchorCtr="0" compatLnSpc="1">
              <a:prstTxWarp prst="textNoShape">
                <a:avLst/>
              </a:prstTxWarp>
            </a:bodyPr>
            <a:lstStyle/>
            <a:p>
              <a:pPr algn="ctr" defTabSz="801472" fontAlgn="base">
                <a:spcBef>
                  <a:spcPct val="20000"/>
                </a:spcBef>
                <a:spcAft>
                  <a:spcPct val="0"/>
                </a:spcAft>
                <a:buClr>
                  <a:schemeClr val="bg2"/>
                </a:buClr>
                <a:buSzPct val="75000"/>
              </a:pPr>
              <a:endParaRPr lang="ja-JP" altLang="en-US" sz="1600">
                <a:latin typeface="Arial" charset="0"/>
                <a:ea typeface="ＭＳ Ｐゴシック" pitchFamily="50" charset="-128"/>
              </a:endParaRPr>
            </a:p>
          </p:txBody>
        </p:sp>
        <p:sp>
          <p:nvSpPr>
            <p:cNvPr id="12" name="正方形/長方形 11"/>
            <p:cNvSpPr/>
            <p:nvPr/>
          </p:nvSpPr>
          <p:spPr bwMode="auto">
            <a:xfrm>
              <a:off x="5508104" y="1577993"/>
              <a:ext cx="804606" cy="245630"/>
            </a:xfrm>
            <a:prstGeom prst="rect">
              <a:avLst/>
            </a:prstGeom>
            <a:noFill/>
            <a:ln w="9525" cap="flat" cmpd="sng" algn="ctr">
              <a:noFill/>
              <a:prstDash val="solid"/>
              <a:round/>
              <a:headEnd type="none" w="med" len="med"/>
              <a:tailEnd type="none" w="med" len="med"/>
            </a:ln>
            <a:effectLst/>
            <a:extLst/>
          </p:spPr>
          <p:txBody>
            <a:bodyPr vert="horz" wrap="square" lIns="78885" tIns="135682" rIns="78885" bIns="135682" numCol="1" rtlCol="0" anchor="ctr" anchorCtr="0" compatLnSpc="1">
              <a:prstTxWarp prst="textNoShape">
                <a:avLst/>
              </a:prstTxWarp>
            </a:bodyPr>
            <a:lstStyle/>
            <a:p>
              <a:pPr algn="ctr" defTabSz="801472" fontAlgn="base">
                <a:spcBef>
                  <a:spcPct val="20000"/>
                </a:spcBef>
                <a:spcAft>
                  <a:spcPct val="0"/>
                </a:spcAft>
                <a:buClr>
                  <a:schemeClr val="bg2"/>
                </a:buClr>
                <a:buSzPct val="75000"/>
              </a:pPr>
              <a:r>
                <a:rPr lang="ja-JP" altLang="en-US" sz="900" dirty="0">
                  <a:latin typeface="Arial" charset="0"/>
                  <a:ea typeface="ＭＳ Ｐゴシック" pitchFamily="50" charset="-128"/>
                </a:rPr>
                <a:t>旧健科Ｃビル</a:t>
              </a:r>
            </a:p>
          </p:txBody>
        </p:sp>
        <p:sp>
          <p:nvSpPr>
            <p:cNvPr id="53" name="正方形/長方形 52"/>
            <p:cNvSpPr/>
            <p:nvPr/>
          </p:nvSpPr>
          <p:spPr bwMode="auto">
            <a:xfrm>
              <a:off x="6138907" y="1644397"/>
              <a:ext cx="549547" cy="286782"/>
            </a:xfrm>
            <a:prstGeom prst="rect">
              <a:avLst/>
            </a:prstGeom>
            <a:noFill/>
            <a:ln w="9525" cap="flat" cmpd="sng" algn="ctr">
              <a:noFill/>
              <a:prstDash val="solid"/>
              <a:round/>
              <a:headEnd type="none" w="med" len="med"/>
              <a:tailEnd type="none" w="med" len="med"/>
            </a:ln>
            <a:effectLst/>
            <a:extLst/>
          </p:spPr>
          <p:txBody>
            <a:bodyPr vert="horz" wrap="square" lIns="78885" tIns="135682" rIns="78885" bIns="135682" numCol="1" rtlCol="0" anchor="ctr" anchorCtr="0" compatLnSpc="1">
              <a:prstTxWarp prst="textNoShape">
                <a:avLst/>
              </a:prstTxWarp>
            </a:bodyPr>
            <a:lstStyle/>
            <a:p>
              <a:pPr algn="ctr" defTabSz="801472" fontAlgn="base">
                <a:spcBef>
                  <a:spcPct val="20000"/>
                </a:spcBef>
                <a:spcAft>
                  <a:spcPct val="0"/>
                </a:spcAft>
                <a:buClr>
                  <a:schemeClr val="bg2"/>
                </a:buClr>
                <a:buSzPct val="75000"/>
              </a:pPr>
              <a:r>
                <a:rPr lang="ja-JP" altLang="en-US" sz="900" dirty="0">
                  <a:latin typeface="Arial" charset="0"/>
                  <a:ea typeface="ＭＳ Ｐゴシック" pitchFamily="50" charset="-128"/>
                </a:rPr>
                <a:t>新築棟</a:t>
              </a:r>
            </a:p>
          </p:txBody>
        </p:sp>
        <p:sp>
          <p:nvSpPr>
            <p:cNvPr id="42" name="直方体 41"/>
            <p:cNvSpPr/>
            <p:nvPr/>
          </p:nvSpPr>
          <p:spPr bwMode="auto">
            <a:xfrm>
              <a:off x="6240933" y="1978532"/>
              <a:ext cx="330436" cy="457954"/>
            </a:xfrm>
            <a:prstGeom prst="cub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8885" tIns="135682" rIns="78885" bIns="135682" numCol="1" rtlCol="0" anchor="ctr" anchorCtr="0" compatLnSpc="1">
              <a:prstTxWarp prst="textNoShape">
                <a:avLst/>
              </a:prstTxWarp>
            </a:bodyPr>
            <a:lstStyle/>
            <a:p>
              <a:pPr algn="ctr" defTabSz="801472" fontAlgn="base">
                <a:spcBef>
                  <a:spcPct val="20000"/>
                </a:spcBef>
                <a:spcAft>
                  <a:spcPct val="0"/>
                </a:spcAft>
                <a:buClr>
                  <a:schemeClr val="bg2"/>
                </a:buClr>
                <a:buSzPct val="75000"/>
              </a:pPr>
              <a:endParaRPr lang="ja-JP" altLang="en-US" sz="1600">
                <a:latin typeface="Arial" charset="0"/>
                <a:ea typeface="ＭＳ Ｐゴシック" pitchFamily="50" charset="-128"/>
              </a:endParaRPr>
            </a:p>
          </p:txBody>
        </p:sp>
      </p:grpSp>
      <p:sp>
        <p:nvSpPr>
          <p:cNvPr id="25" name="正方形/長方形 24"/>
          <p:cNvSpPr/>
          <p:nvPr/>
        </p:nvSpPr>
        <p:spPr>
          <a:xfrm>
            <a:off x="-17748" y="-27384"/>
            <a:ext cx="9161748" cy="432048"/>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施設形態の検討</a:t>
            </a:r>
            <a:endParaRPr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6" name="グループ化 15"/>
          <p:cNvGrpSpPr/>
          <p:nvPr/>
        </p:nvGrpSpPr>
        <p:grpSpPr>
          <a:xfrm>
            <a:off x="3596676" y="1692847"/>
            <a:ext cx="1452250" cy="964247"/>
            <a:chOff x="3504398" y="1597123"/>
            <a:chExt cx="1452250" cy="964247"/>
          </a:xfrm>
        </p:grpSpPr>
        <p:sp>
          <p:nvSpPr>
            <p:cNvPr id="47" name="平行四辺形 46"/>
            <p:cNvSpPr/>
            <p:nvPr/>
          </p:nvSpPr>
          <p:spPr bwMode="auto">
            <a:xfrm>
              <a:off x="3644353" y="2228119"/>
              <a:ext cx="1139902" cy="333251"/>
            </a:xfrm>
            <a:prstGeom prst="parallelogram">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8885" tIns="135682" rIns="78885" bIns="135682" numCol="1" rtlCol="0" anchor="ctr" anchorCtr="0" compatLnSpc="1">
              <a:prstTxWarp prst="textNoShape">
                <a:avLst/>
              </a:prstTxWarp>
            </a:bodyPr>
            <a:lstStyle/>
            <a:p>
              <a:pPr algn="ctr" defTabSz="801472" fontAlgn="base">
                <a:spcBef>
                  <a:spcPct val="20000"/>
                </a:spcBef>
                <a:spcAft>
                  <a:spcPct val="0"/>
                </a:spcAft>
                <a:buClr>
                  <a:schemeClr val="bg2"/>
                </a:buClr>
                <a:buSzPct val="75000"/>
              </a:pPr>
              <a:endParaRPr lang="ja-JP" altLang="en-US" sz="1600">
                <a:latin typeface="Arial" charset="0"/>
                <a:ea typeface="ＭＳ Ｐゴシック" pitchFamily="50" charset="-128"/>
              </a:endParaRPr>
            </a:p>
          </p:txBody>
        </p:sp>
        <p:sp>
          <p:nvSpPr>
            <p:cNvPr id="48" name="直方体 47"/>
            <p:cNvSpPr/>
            <p:nvPr/>
          </p:nvSpPr>
          <p:spPr bwMode="auto">
            <a:xfrm>
              <a:off x="4268382" y="1827592"/>
              <a:ext cx="400234" cy="564759"/>
            </a:xfrm>
            <a:prstGeom prst="cub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8885" tIns="135682" rIns="78885" bIns="135682" numCol="1" rtlCol="0" anchor="ctr" anchorCtr="0" compatLnSpc="1">
              <a:prstTxWarp prst="textNoShape">
                <a:avLst/>
              </a:prstTxWarp>
            </a:bodyPr>
            <a:lstStyle/>
            <a:p>
              <a:pPr algn="ctr" defTabSz="801472" fontAlgn="base">
                <a:spcBef>
                  <a:spcPct val="20000"/>
                </a:spcBef>
                <a:spcAft>
                  <a:spcPct val="0"/>
                </a:spcAft>
                <a:buClr>
                  <a:schemeClr val="bg2"/>
                </a:buClr>
                <a:buSzPct val="75000"/>
              </a:pPr>
              <a:endParaRPr lang="ja-JP" altLang="en-US" sz="1600" dirty="0">
                <a:latin typeface="Arial" charset="0"/>
                <a:ea typeface="ＭＳ Ｐゴシック" pitchFamily="50" charset="-128"/>
              </a:endParaRPr>
            </a:p>
          </p:txBody>
        </p:sp>
        <p:sp>
          <p:nvSpPr>
            <p:cNvPr id="49" name="直方体 48"/>
            <p:cNvSpPr/>
            <p:nvPr/>
          </p:nvSpPr>
          <p:spPr bwMode="auto">
            <a:xfrm>
              <a:off x="3741483" y="1949354"/>
              <a:ext cx="330436" cy="468000"/>
            </a:xfrm>
            <a:prstGeom prst="cub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8885" tIns="135682" rIns="78885" bIns="135682" numCol="1" rtlCol="0" anchor="ctr" anchorCtr="0" compatLnSpc="1">
              <a:prstTxWarp prst="textNoShape">
                <a:avLst/>
              </a:prstTxWarp>
            </a:bodyPr>
            <a:lstStyle/>
            <a:p>
              <a:pPr algn="ctr" defTabSz="801472" fontAlgn="base">
                <a:spcBef>
                  <a:spcPct val="20000"/>
                </a:spcBef>
                <a:spcAft>
                  <a:spcPct val="0"/>
                </a:spcAft>
                <a:buClr>
                  <a:schemeClr val="bg2"/>
                </a:buClr>
                <a:buSzPct val="75000"/>
              </a:pPr>
              <a:endParaRPr lang="ja-JP" altLang="en-US" sz="1600">
                <a:latin typeface="Arial" charset="0"/>
                <a:ea typeface="ＭＳ Ｐゴシック" pitchFamily="50" charset="-128"/>
              </a:endParaRPr>
            </a:p>
          </p:txBody>
        </p:sp>
        <p:sp>
          <p:nvSpPr>
            <p:cNvPr id="56" name="正方形/長方形 55"/>
            <p:cNvSpPr/>
            <p:nvPr/>
          </p:nvSpPr>
          <p:spPr bwMode="auto">
            <a:xfrm>
              <a:off x="4152042" y="1597123"/>
              <a:ext cx="804606" cy="245630"/>
            </a:xfrm>
            <a:prstGeom prst="rect">
              <a:avLst/>
            </a:prstGeom>
            <a:noFill/>
            <a:ln w="9525" cap="flat" cmpd="sng" algn="ctr">
              <a:noFill/>
              <a:prstDash val="solid"/>
              <a:round/>
              <a:headEnd type="none" w="med" len="med"/>
              <a:tailEnd type="none" w="med" len="med"/>
            </a:ln>
            <a:effectLst/>
            <a:extLst/>
          </p:spPr>
          <p:txBody>
            <a:bodyPr vert="horz" wrap="square" lIns="78885" tIns="135682" rIns="78885" bIns="135682" numCol="1" rtlCol="0" anchor="ctr" anchorCtr="0" compatLnSpc="1">
              <a:prstTxWarp prst="textNoShape">
                <a:avLst/>
              </a:prstTxWarp>
            </a:bodyPr>
            <a:lstStyle/>
            <a:p>
              <a:pPr algn="ctr" defTabSz="801472" fontAlgn="base">
                <a:spcBef>
                  <a:spcPct val="20000"/>
                </a:spcBef>
                <a:spcAft>
                  <a:spcPct val="0"/>
                </a:spcAft>
                <a:buClr>
                  <a:schemeClr val="bg2"/>
                </a:buClr>
                <a:buSzPct val="75000"/>
              </a:pPr>
              <a:r>
                <a:rPr lang="ja-JP" altLang="en-US" sz="900" dirty="0">
                  <a:latin typeface="Arial" charset="0"/>
                  <a:ea typeface="ＭＳ Ｐゴシック" pitchFamily="50" charset="-128"/>
                </a:rPr>
                <a:t>環科研ビル</a:t>
              </a:r>
            </a:p>
          </p:txBody>
        </p:sp>
        <p:sp>
          <p:nvSpPr>
            <p:cNvPr id="57" name="正方形/長方形 56"/>
            <p:cNvSpPr/>
            <p:nvPr/>
          </p:nvSpPr>
          <p:spPr bwMode="auto">
            <a:xfrm>
              <a:off x="3504398" y="1625266"/>
              <a:ext cx="804606" cy="245630"/>
            </a:xfrm>
            <a:prstGeom prst="rect">
              <a:avLst/>
            </a:prstGeom>
            <a:noFill/>
            <a:ln w="9525" cap="flat" cmpd="sng" algn="ctr">
              <a:noFill/>
              <a:prstDash val="solid"/>
              <a:round/>
              <a:headEnd type="none" w="med" len="med"/>
              <a:tailEnd type="none" w="med" len="med"/>
            </a:ln>
            <a:effectLst/>
            <a:extLst/>
          </p:spPr>
          <p:txBody>
            <a:bodyPr vert="horz" wrap="square" lIns="78885" tIns="135682" rIns="78885" bIns="135682" numCol="1" rtlCol="0" anchor="ctr" anchorCtr="0" compatLnSpc="1">
              <a:prstTxWarp prst="textNoShape">
                <a:avLst/>
              </a:prstTxWarp>
            </a:bodyPr>
            <a:lstStyle/>
            <a:p>
              <a:pPr algn="ctr" defTabSz="801472" fontAlgn="base">
                <a:spcBef>
                  <a:spcPct val="20000"/>
                </a:spcBef>
                <a:spcAft>
                  <a:spcPct val="0"/>
                </a:spcAft>
                <a:buClr>
                  <a:schemeClr val="bg2"/>
                </a:buClr>
                <a:buSzPct val="75000"/>
              </a:pPr>
              <a:r>
                <a:rPr lang="ja-JP" altLang="en-US" sz="900" dirty="0">
                  <a:latin typeface="Arial" charset="0"/>
                  <a:ea typeface="ＭＳ Ｐゴシック" pitchFamily="50" charset="-128"/>
                </a:rPr>
                <a:t>新築棟</a:t>
              </a:r>
            </a:p>
          </p:txBody>
        </p:sp>
      </p:grpSp>
      <p:sp>
        <p:nvSpPr>
          <p:cNvPr id="18" name="正方形/長方形 17"/>
          <p:cNvSpPr/>
          <p:nvPr/>
        </p:nvSpPr>
        <p:spPr>
          <a:xfrm>
            <a:off x="2376411" y="4764333"/>
            <a:ext cx="6336704" cy="36004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いずれ</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の場合も設計等に別途</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42</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か月</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必要</a:t>
            </a:r>
            <a:endPar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6227583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7"/>
          <p:cNvSpPr>
            <a:spLocks noGrp="1"/>
          </p:cNvSpPr>
          <p:nvPr>
            <p:ph type="sldNum" sz="quarter" idx="12"/>
          </p:nvPr>
        </p:nvSpPr>
        <p:spPr>
          <a:xfrm>
            <a:off x="7046912" y="6592267"/>
            <a:ext cx="2133600" cy="365125"/>
          </a:xfrm>
        </p:spPr>
        <p:txBody>
          <a:bodyPr/>
          <a:lstStyle/>
          <a:p>
            <a:fld id="{BA6FECBE-A900-4BF4-868D-91A0C498DB5C}" type="slidenum">
              <a:rPr kumimoji="1" lang="ja-JP" altLang="en-US" smtClean="0">
                <a:latin typeface="メイリオ" panose="020B0604030504040204" pitchFamily="50" charset="-128"/>
                <a:ea typeface="メイリオ" panose="020B0604030504040204" pitchFamily="50" charset="-128"/>
                <a:cs typeface="メイリオ" panose="020B0604030504040204" pitchFamily="50" charset="-128"/>
              </a:rPr>
              <a:pPr/>
              <a:t>17</a:t>
            </a:fld>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17748" y="-27384"/>
            <a:ext cx="9161748" cy="432048"/>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一元化施設の前提条件</a:t>
            </a:r>
            <a:endParaRPr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35496" y="524088"/>
            <a:ext cx="4500000" cy="6012000"/>
          </a:xfrm>
          <a:prstGeom prst="rect">
            <a:avLst/>
          </a:prstGeom>
          <a:noFill/>
          <a:ln>
            <a:solidFill>
              <a:schemeClr val="tx1"/>
            </a:solidFill>
          </a:ln>
        </p:spPr>
        <p:txBody>
          <a:bodyPr wrap="square" rtlCol="0">
            <a:spAutoFit/>
          </a:bodyPr>
          <a:lstStyle/>
          <a:p>
            <a:pPr>
              <a:lnSpc>
                <a:spcPts val="2200"/>
              </a:lnSpc>
            </a:pP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■一元施設に必要な土地の考え方</a:t>
            </a:r>
            <a:endPar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前提：大阪</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健康安全基盤研究所に</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求められる規模や</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　　　機能</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を有する</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新施設</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建設可能な土地である</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　　こと</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以下の条件を満たす府有地または市有地の未利用地の中から</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選定する。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○東京都健康安全研究センターレベルの施設規模を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前提とし、</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16,000㎡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20,000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建物が</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建築可能</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な</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土地</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（環境科学研究</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センター</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を含む。）</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16,000</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現行の公衛研と環科研の施設規模</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をベース</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として、設備</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・機器、その他</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共用スペースを</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都衛研並みで試算</a:t>
            </a:r>
            <a:endParaRPr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20,000</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職員１人あたりの床面積</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都衛研</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並みで試算</a:t>
            </a:r>
            <a:endParaRPr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pP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○都市計画法上の用途</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地域</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が、第２種</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住居地域</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、準住居地域、</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近隣</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商業地域、商業地域</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、準工業</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地域、</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工業地域または工</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業</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専用地域の土地</a:t>
            </a:r>
          </a:p>
          <a:p>
            <a:pPr>
              <a:lnSpc>
                <a:spcPts val="1000"/>
              </a:lnSpc>
            </a:pP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○新施設</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が建設可能な建</a:t>
            </a:r>
            <a:r>
              <a:rPr lang="ja-JP" altLang="en-US" sz="1200" dirty="0" err="1">
                <a:latin typeface="メイリオ" panose="020B0604030504040204" pitchFamily="50" charset="-128"/>
                <a:ea typeface="メイリオ" panose="020B0604030504040204" pitchFamily="50" charset="-128"/>
                <a:cs typeface="メイリオ" panose="020B0604030504040204" pitchFamily="50" charset="-128"/>
              </a:rPr>
              <a:t>ぺい</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率・容積率など</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の諸条件</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クリ</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ア</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できる</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土地（</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面積については</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、容積率を</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300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200" dirty="0" err="1" smtClean="0">
                <a:latin typeface="メイリオ" panose="020B0604030504040204" pitchFamily="50" charset="-128"/>
                <a:ea typeface="メイリオ" panose="020B0604030504040204" pitchFamily="50" charset="-128"/>
                <a:cs typeface="メイリオ" panose="020B0604030504040204" pitchFamily="50" charset="-128"/>
              </a:rPr>
              <a:t>想定す</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ると、最低限</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5,500㎡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7,000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㎡以上が必要で</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あり</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、将来</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の</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現地建替えに</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対応</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する</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ためには</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、その</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倍程度を</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確</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保する</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必要がある</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4608504" y="513326"/>
            <a:ext cx="4500000" cy="6022761"/>
          </a:xfrm>
          <a:prstGeom prst="rect">
            <a:avLst/>
          </a:prstGeom>
          <a:noFill/>
          <a:ln>
            <a:solidFill>
              <a:schemeClr val="tx1"/>
            </a:solidFill>
          </a:ln>
        </p:spPr>
        <p:txBody>
          <a:bodyPr wrap="square" rtlCol="0">
            <a:noAutofit/>
          </a:bodyPr>
          <a:lstStyle/>
          <a:p>
            <a:pPr>
              <a:lnSpc>
                <a:spcPts val="2200"/>
              </a:lnSpc>
            </a:pP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■立地候補地選定にあたっての検討項目</a:t>
            </a:r>
            <a:endPar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以下の項目などを参考に候補地の検討を進める。</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pP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6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○交通アクセスの考慮</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449263" indent="-449263">
              <a:lnSpc>
                <a:spcPts val="260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①検体搬入等における利便性・確実性（</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車を使用した場合、</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公共交通機関</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を利用</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した場合）</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449263" indent="-449263">
              <a:lnSpc>
                <a:spcPts val="260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② 研究所職員の緊急参集時の容易性</a:t>
            </a:r>
          </a:p>
          <a:p>
            <a:pPr marL="449263" indent="-449263">
              <a:lnSpc>
                <a:spcPts val="260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③大規模災害発生時のアクセス</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6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○周辺</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状況等（住宅や施設など</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6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○防災面</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（津波、液状化の被害想定</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6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○近隣</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住民への説明の</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期間</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6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○土地価格</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6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○その他</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留意</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事項</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・着工</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可能時期（更地や既存施設の撤去</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などの</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諸条件</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長期的視点から将来の現地建替えに</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対応可能か</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２施設分の建設が</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可能か）</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大かっこ 1"/>
          <p:cNvSpPr/>
          <p:nvPr/>
        </p:nvSpPr>
        <p:spPr>
          <a:xfrm>
            <a:off x="467544" y="3068960"/>
            <a:ext cx="3888432" cy="936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9607261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4904" y="6448251"/>
            <a:ext cx="2133600" cy="365125"/>
          </a:xfrm>
        </p:spPr>
        <p:txBody>
          <a:bodyPr/>
          <a:lstStyle/>
          <a:p>
            <a:fld id="{BA6FECBE-A900-4BF4-868D-91A0C498DB5C}" type="slidenum">
              <a:rPr kumimoji="1" lang="ja-JP" altLang="en-US" smtClean="0"/>
              <a:pPr/>
              <a:t>1</a:t>
            </a:fld>
            <a:endParaRPr kumimoji="1" lang="ja-JP" altLang="en-US" dirty="0"/>
          </a:p>
        </p:txBody>
      </p:sp>
    </p:spTree>
    <p:extLst>
      <p:ext uri="{BB962C8B-B14F-4D97-AF65-F5344CB8AC3E}">
        <p14:creationId xmlns:p14="http://schemas.microsoft.com/office/powerpoint/2010/main" val="22920123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角丸四角形 43"/>
          <p:cNvSpPr/>
          <p:nvPr/>
        </p:nvSpPr>
        <p:spPr>
          <a:xfrm>
            <a:off x="1783696" y="3886528"/>
            <a:ext cx="4309739" cy="1175591"/>
          </a:xfrm>
          <a:prstGeom prst="roundRect">
            <a:avLst>
              <a:gd name="adj" fmla="val 1170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0147" tIns="40074" rIns="80147" bIns="40074" rtlCol="0" anchor="ctr"/>
          <a:lstStyle/>
          <a:p>
            <a:pPr algn="ctr"/>
            <a:endParaRPr kumimoji="1" lang="ja-JP" altLang="en-US"/>
          </a:p>
        </p:txBody>
      </p:sp>
      <p:sp>
        <p:nvSpPr>
          <p:cNvPr id="42" name="角丸四角形 41"/>
          <p:cNvSpPr/>
          <p:nvPr/>
        </p:nvSpPr>
        <p:spPr>
          <a:xfrm>
            <a:off x="1677997" y="1062253"/>
            <a:ext cx="4371792" cy="2249660"/>
          </a:xfrm>
          <a:prstGeom prst="roundRect">
            <a:avLst>
              <a:gd name="adj" fmla="val 6984"/>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0147" tIns="40074" rIns="80147" bIns="40074" rtlCol="0" anchor="ctr"/>
          <a:lstStyle/>
          <a:p>
            <a:pPr algn="ctr"/>
            <a:endParaRPr kumimoji="1" lang="ja-JP" altLang="en-US" dirty="0"/>
          </a:p>
        </p:txBody>
      </p:sp>
      <p:cxnSp>
        <p:nvCxnSpPr>
          <p:cNvPr id="11" name="直線コネクタ 10"/>
          <p:cNvCxnSpPr>
            <a:stCxn id="42" idx="2"/>
          </p:cNvCxnSpPr>
          <p:nvPr/>
        </p:nvCxnSpPr>
        <p:spPr>
          <a:xfrm>
            <a:off x="3863893" y="3311913"/>
            <a:ext cx="0" cy="503262"/>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6372492" y="2112158"/>
            <a:ext cx="2591995" cy="2093630"/>
          </a:xfrm>
          <a:prstGeom prst="rect">
            <a:avLst/>
          </a:prstGeom>
          <a:noFill/>
          <a:ln>
            <a:solidFill>
              <a:schemeClr val="bg1">
                <a:lumMod val="75000"/>
              </a:schemeClr>
            </a:solidFill>
          </a:ln>
        </p:spPr>
        <p:txBody>
          <a:bodyPr wrap="square" lIns="80147" tIns="40074" rIns="80147" bIns="40074" anchor="ctr" anchorCtr="0">
            <a:spAutoFit/>
          </a:bodyPr>
          <a:lstStyle/>
          <a:p>
            <a:r>
              <a:rPr lang="en-US" altLang="ja-JP" sz="1100" b="1" u="sng" dirty="0">
                <a:latin typeface="メイリオ" pitchFamily="50" charset="-128"/>
                <a:ea typeface="メイリオ" pitchFamily="50" charset="-128"/>
                <a:cs typeface="メイリオ" pitchFamily="50" charset="-128"/>
              </a:rPr>
              <a:t>*1</a:t>
            </a:r>
            <a:r>
              <a:rPr lang="ja-JP" altLang="en-US" sz="1100" b="1" u="sng" dirty="0">
                <a:latin typeface="メイリオ" pitchFamily="50" charset="-128"/>
                <a:ea typeface="メイリオ" pitchFamily="50" charset="-128"/>
                <a:cs typeface="メイリオ" pitchFamily="50" charset="-128"/>
              </a:rPr>
              <a:t>　タスクフォース構成員</a:t>
            </a:r>
            <a:endParaRPr lang="en-US" altLang="ja-JP" sz="1100" b="1" u="sng" dirty="0">
              <a:latin typeface="メイリオ" pitchFamily="50" charset="-128"/>
              <a:ea typeface="メイリオ" pitchFamily="50" charset="-128"/>
              <a:cs typeface="メイリオ" pitchFamily="50" charset="-128"/>
            </a:endParaRPr>
          </a:p>
          <a:p>
            <a:endParaRPr lang="ja-JP" altLang="en-US" sz="1100" dirty="0">
              <a:latin typeface="メイリオ" pitchFamily="50" charset="-128"/>
              <a:ea typeface="メイリオ" pitchFamily="50" charset="-128"/>
              <a:cs typeface="メイリオ" pitchFamily="50" charset="-128"/>
            </a:endParaRPr>
          </a:p>
          <a:p>
            <a:r>
              <a:rPr lang="ja-JP" altLang="en-US" sz="1100" dirty="0">
                <a:latin typeface="メイリオ" pitchFamily="50" charset="-128"/>
                <a:ea typeface="メイリオ" pitchFamily="50" charset="-128"/>
                <a:cs typeface="メイリオ" pitchFamily="50" charset="-128"/>
              </a:rPr>
              <a:t>＜大阪府＞</a:t>
            </a:r>
          </a:p>
          <a:p>
            <a:r>
              <a:rPr lang="ja-JP" altLang="en-US" sz="1100" dirty="0">
                <a:latin typeface="メイリオ" pitchFamily="50" charset="-128"/>
                <a:ea typeface="メイリオ" pitchFamily="50" charset="-128"/>
                <a:cs typeface="メイリオ" pitchFamily="50" charset="-128"/>
              </a:rPr>
              <a:t>　・健康医療部　　　上家部長</a:t>
            </a:r>
            <a:endParaRPr lang="en-US" altLang="ja-JP" sz="1100" dirty="0">
              <a:latin typeface="メイリオ" pitchFamily="50" charset="-128"/>
              <a:ea typeface="メイリオ" pitchFamily="50" charset="-128"/>
              <a:cs typeface="メイリオ" pitchFamily="50" charset="-128"/>
            </a:endParaRPr>
          </a:p>
          <a:p>
            <a:r>
              <a:rPr lang="ja-JP" altLang="en-US" sz="1100" dirty="0">
                <a:latin typeface="メイリオ" pitchFamily="50" charset="-128"/>
                <a:ea typeface="メイリオ" pitchFamily="50" charset="-128"/>
                <a:cs typeface="メイリオ" pitchFamily="50" charset="-128"/>
              </a:rPr>
              <a:t>　　　　　　　　　　三枝副理事</a:t>
            </a:r>
            <a:endParaRPr lang="en-US" altLang="ja-JP" sz="1100" dirty="0">
              <a:latin typeface="メイリオ" pitchFamily="50" charset="-128"/>
              <a:ea typeface="メイリオ" pitchFamily="50" charset="-128"/>
              <a:cs typeface="メイリオ" pitchFamily="50" charset="-128"/>
            </a:endParaRPr>
          </a:p>
          <a:p>
            <a:r>
              <a:rPr lang="ja-JP" altLang="en-US" sz="1100" dirty="0">
                <a:latin typeface="メイリオ" pitchFamily="50" charset="-128"/>
                <a:ea typeface="メイリオ" pitchFamily="50" charset="-128"/>
                <a:cs typeface="メイリオ" pitchFamily="50" charset="-128"/>
              </a:rPr>
              <a:t>　・保健医療室　　　森脇副理事</a:t>
            </a:r>
          </a:p>
          <a:p>
            <a:r>
              <a:rPr lang="ja-JP" altLang="en-US" sz="1100" dirty="0">
                <a:latin typeface="メイリオ" pitchFamily="50" charset="-128"/>
                <a:ea typeface="メイリオ" pitchFamily="50" charset="-128"/>
                <a:cs typeface="メイリオ" pitchFamily="50" charset="-128"/>
              </a:rPr>
              <a:t>　・公衆衛生研究所　山本所長</a:t>
            </a:r>
            <a:endParaRPr lang="en-US" altLang="ja-JP" sz="1100" dirty="0">
              <a:latin typeface="メイリオ" pitchFamily="50" charset="-128"/>
              <a:ea typeface="メイリオ" pitchFamily="50" charset="-128"/>
              <a:cs typeface="メイリオ" pitchFamily="50" charset="-128"/>
            </a:endParaRPr>
          </a:p>
          <a:p>
            <a:r>
              <a:rPr lang="ja-JP" altLang="en-US" sz="1100" dirty="0">
                <a:latin typeface="メイリオ" pitchFamily="50" charset="-128"/>
                <a:ea typeface="メイリオ" pitchFamily="50" charset="-128"/>
                <a:cs typeface="メイリオ" pitchFamily="50" charset="-128"/>
              </a:rPr>
              <a:t>＜大阪市＞</a:t>
            </a:r>
          </a:p>
          <a:p>
            <a:r>
              <a:rPr lang="ja-JP" altLang="en-US" sz="1100" dirty="0">
                <a:latin typeface="メイリオ" pitchFamily="50" charset="-128"/>
                <a:ea typeface="メイリオ" pitchFamily="50" charset="-128"/>
                <a:cs typeface="メイリオ" pitchFamily="50" charset="-128"/>
              </a:rPr>
              <a:t>　・健康局　　　　　甲田局長</a:t>
            </a:r>
            <a:endParaRPr lang="en-US" altLang="ja-JP" sz="1100" dirty="0">
              <a:latin typeface="メイリオ" pitchFamily="50" charset="-128"/>
              <a:ea typeface="メイリオ" pitchFamily="50" charset="-128"/>
              <a:cs typeface="メイリオ" pitchFamily="50" charset="-128"/>
            </a:endParaRPr>
          </a:p>
          <a:p>
            <a:r>
              <a:rPr lang="ja-JP" altLang="en-US" sz="1100" dirty="0">
                <a:latin typeface="メイリオ" pitchFamily="50" charset="-128"/>
                <a:ea typeface="メイリオ" pitchFamily="50" charset="-128"/>
                <a:cs typeface="メイリオ" pitchFamily="50" charset="-128"/>
              </a:rPr>
              <a:t>　　　　　　　　　　撫井医務監</a:t>
            </a:r>
            <a:endParaRPr lang="en-US" altLang="ja-JP" sz="1100" dirty="0">
              <a:latin typeface="メイリオ" pitchFamily="50" charset="-128"/>
              <a:ea typeface="メイリオ" pitchFamily="50" charset="-128"/>
              <a:cs typeface="メイリオ" pitchFamily="50" charset="-128"/>
            </a:endParaRPr>
          </a:p>
          <a:p>
            <a:r>
              <a:rPr lang="ja-JP" altLang="en-US" sz="1100" dirty="0">
                <a:latin typeface="メイリオ" pitchFamily="50" charset="-128"/>
                <a:ea typeface="メイリオ" pitchFamily="50" charset="-128"/>
                <a:cs typeface="メイリオ" pitchFamily="50" charset="-128"/>
              </a:rPr>
              <a:t>　・環境科学研究所　平木所長</a:t>
            </a:r>
            <a:endParaRPr lang="en-US" altLang="ja-JP" sz="1100" dirty="0">
              <a:latin typeface="メイリオ" pitchFamily="50" charset="-128"/>
              <a:ea typeface="メイリオ" pitchFamily="50" charset="-128"/>
              <a:cs typeface="メイリオ" pitchFamily="50" charset="-128"/>
            </a:endParaRPr>
          </a:p>
          <a:p>
            <a:pPr marL="1331612" indent="-1331612"/>
            <a:r>
              <a:rPr lang="ja-JP" altLang="en-US" sz="1100" dirty="0">
                <a:latin typeface="メイリオ" pitchFamily="50" charset="-128"/>
                <a:ea typeface="メイリオ" pitchFamily="50" charset="-128"/>
                <a:cs typeface="メイリオ" pitchFamily="50" charset="-128"/>
              </a:rPr>
              <a:t>　　　　　　　　　　</a:t>
            </a:r>
            <a:r>
              <a:rPr lang="zh-CN" altLang="en-US" sz="1100" dirty="0" smtClean="0">
                <a:latin typeface="メイリオ" pitchFamily="50" charset="-128"/>
                <a:ea typeface="メイリオ" pitchFamily="50" charset="-128"/>
                <a:cs typeface="メイリオ" pitchFamily="50" charset="-128"/>
              </a:rPr>
              <a:t>前田課長</a:t>
            </a:r>
            <a:endParaRPr lang="en-US" altLang="ja-JP" sz="1100" dirty="0">
              <a:latin typeface="メイリオ" pitchFamily="50" charset="-128"/>
              <a:ea typeface="メイリオ" pitchFamily="50" charset="-128"/>
              <a:cs typeface="メイリオ" pitchFamily="50" charset="-128"/>
            </a:endParaRPr>
          </a:p>
        </p:txBody>
      </p:sp>
      <p:sp>
        <p:nvSpPr>
          <p:cNvPr id="20" name="上矢印 19"/>
          <p:cNvSpPr/>
          <p:nvPr/>
        </p:nvSpPr>
        <p:spPr>
          <a:xfrm>
            <a:off x="3281450" y="5185254"/>
            <a:ext cx="1367451" cy="293173"/>
          </a:xfrm>
          <a:prstGeom prst="upArrow">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lIns="80147" tIns="40074" rIns="80147" bIns="40074" rtlCol="0" anchor="ctr"/>
          <a:lstStyle/>
          <a:p>
            <a:pPr algn="ctr"/>
            <a:endParaRPr kumimoji="1" lang="ja-JP" altLang="en-US">
              <a:solidFill>
                <a:schemeClr val="tx1"/>
              </a:solidFill>
            </a:endParaRPr>
          </a:p>
        </p:txBody>
      </p:sp>
      <p:sp>
        <p:nvSpPr>
          <p:cNvPr id="22" name="正方形/長方形 21"/>
          <p:cNvSpPr/>
          <p:nvPr/>
        </p:nvSpPr>
        <p:spPr>
          <a:xfrm>
            <a:off x="6372494" y="4327869"/>
            <a:ext cx="2591994" cy="2066090"/>
          </a:xfrm>
          <a:prstGeom prst="rect">
            <a:avLst/>
          </a:prstGeom>
          <a:noFill/>
          <a:ln>
            <a:solidFill>
              <a:schemeClr val="bg1">
                <a:lumMod val="75000"/>
              </a:schemeClr>
            </a:solidFill>
          </a:ln>
        </p:spPr>
        <p:txBody>
          <a:bodyPr wrap="square" lIns="80147" tIns="40074" rIns="80147" bIns="40074" anchor="ctr" anchorCtr="0">
            <a:spAutoFit/>
          </a:bodyPr>
          <a:lstStyle/>
          <a:p>
            <a:r>
              <a:rPr lang="en-US" altLang="ja-JP" sz="1100" b="1" u="sng" dirty="0">
                <a:latin typeface="メイリオ" pitchFamily="50" charset="-128"/>
                <a:ea typeface="メイリオ" pitchFamily="50" charset="-128"/>
                <a:cs typeface="メイリオ" pitchFamily="50" charset="-128"/>
              </a:rPr>
              <a:t>*2</a:t>
            </a:r>
            <a:r>
              <a:rPr lang="ja-JP" altLang="en-US" sz="1100" b="1" u="sng" dirty="0">
                <a:latin typeface="メイリオ" pitchFamily="50" charset="-128"/>
                <a:ea typeface="メイリオ" pitchFamily="50" charset="-128"/>
                <a:cs typeface="メイリオ" pitchFamily="50" charset="-128"/>
              </a:rPr>
              <a:t>　統合準備室　職員　</a:t>
            </a:r>
            <a:endParaRPr lang="en-US" altLang="ja-JP" sz="1100" b="1" u="sng" dirty="0">
              <a:latin typeface="メイリオ" pitchFamily="50" charset="-128"/>
              <a:ea typeface="メイリオ" pitchFamily="50" charset="-128"/>
              <a:cs typeface="メイリオ" pitchFamily="50" charset="-128"/>
            </a:endParaRPr>
          </a:p>
          <a:p>
            <a:endParaRPr lang="en-US" altLang="ja-JP" sz="800" dirty="0">
              <a:latin typeface="メイリオ" pitchFamily="50" charset="-128"/>
              <a:ea typeface="メイリオ" pitchFamily="50" charset="-128"/>
              <a:cs typeface="メイリオ" pitchFamily="50" charset="-128"/>
            </a:endParaRPr>
          </a:p>
          <a:p>
            <a:r>
              <a:rPr lang="ja-JP" altLang="en-US" sz="1100" dirty="0">
                <a:latin typeface="メイリオ" pitchFamily="50" charset="-128"/>
                <a:ea typeface="メイリオ" pitchFamily="50" charset="-128"/>
                <a:cs typeface="メイリオ" pitchFamily="50" charset="-128"/>
              </a:rPr>
              <a:t>＜公衛研＞</a:t>
            </a:r>
          </a:p>
          <a:p>
            <a:r>
              <a:rPr lang="ja-JP" altLang="en-US" sz="1100" dirty="0">
                <a:latin typeface="メイリオ" pitchFamily="50" charset="-128"/>
                <a:ea typeface="メイリオ" pitchFamily="50" charset="-128"/>
                <a:cs typeface="メイリオ" pitchFamily="50" charset="-128"/>
              </a:rPr>
              <a:t>　・三枝副理事兼公衛研企画総務</a:t>
            </a:r>
            <a:r>
              <a:rPr lang="ja-JP" altLang="en-US" sz="1100" dirty="0" smtClean="0">
                <a:latin typeface="メイリオ" pitchFamily="50" charset="-128"/>
                <a:ea typeface="メイリオ" pitchFamily="50" charset="-128"/>
                <a:cs typeface="メイリオ" pitchFamily="50" charset="-128"/>
              </a:rPr>
              <a:t>部長</a:t>
            </a:r>
            <a:endParaRPr lang="en-US" altLang="ja-JP" sz="1100" dirty="0" smtClean="0">
              <a:latin typeface="メイリオ" pitchFamily="50" charset="-128"/>
              <a:ea typeface="メイリオ" pitchFamily="50" charset="-128"/>
              <a:cs typeface="メイリオ" pitchFamily="50" charset="-128"/>
            </a:endParaRPr>
          </a:p>
          <a:p>
            <a:r>
              <a:rPr lang="ja-JP" altLang="en-US" sz="1100" dirty="0" smtClean="0">
                <a:latin typeface="メイリオ" pitchFamily="50" charset="-128"/>
                <a:ea typeface="メイリオ" pitchFamily="50" charset="-128"/>
                <a:cs typeface="メイリオ" pitchFamily="50" charset="-128"/>
              </a:rPr>
              <a:t>　・吉田参事</a:t>
            </a:r>
            <a:endParaRPr lang="en-US" altLang="ja-JP" sz="1100" dirty="0">
              <a:latin typeface="メイリオ" pitchFamily="50" charset="-128"/>
              <a:ea typeface="メイリオ" pitchFamily="50" charset="-128"/>
              <a:cs typeface="メイリオ" pitchFamily="50" charset="-128"/>
            </a:endParaRPr>
          </a:p>
          <a:p>
            <a:r>
              <a:rPr lang="ja-JP" altLang="en-US" sz="1100" dirty="0">
                <a:latin typeface="メイリオ" pitchFamily="50" charset="-128"/>
                <a:ea typeface="メイリオ" pitchFamily="50" charset="-128"/>
                <a:cs typeface="メイリオ" pitchFamily="50" charset="-128"/>
              </a:rPr>
              <a:t>　・田中課長補佐</a:t>
            </a:r>
            <a:endParaRPr lang="en-US" altLang="ja-JP" sz="1100" dirty="0">
              <a:latin typeface="メイリオ" pitchFamily="50" charset="-128"/>
              <a:ea typeface="メイリオ" pitchFamily="50" charset="-128"/>
              <a:cs typeface="メイリオ" pitchFamily="50" charset="-128"/>
            </a:endParaRPr>
          </a:p>
          <a:p>
            <a:r>
              <a:rPr lang="ja-JP" altLang="en-US" sz="1100" dirty="0">
                <a:latin typeface="メイリオ" pitchFamily="50" charset="-128"/>
                <a:ea typeface="メイリオ" pitchFamily="50" charset="-128"/>
                <a:cs typeface="メイリオ" pitchFamily="50" charset="-128"/>
              </a:rPr>
              <a:t>　・根来主査</a:t>
            </a:r>
          </a:p>
          <a:p>
            <a:r>
              <a:rPr lang="ja-JP" altLang="en-US" sz="1100" dirty="0">
                <a:latin typeface="メイリオ" pitchFamily="50" charset="-128"/>
                <a:ea typeface="メイリオ" pitchFamily="50" charset="-128"/>
                <a:cs typeface="メイリオ" pitchFamily="50" charset="-128"/>
              </a:rPr>
              <a:t>＜環科研＞</a:t>
            </a:r>
          </a:p>
          <a:p>
            <a:r>
              <a:rPr lang="ja-JP" altLang="en-US" sz="1100" dirty="0">
                <a:latin typeface="メイリオ" pitchFamily="50" charset="-128"/>
                <a:ea typeface="メイリオ" pitchFamily="50" charset="-128"/>
                <a:cs typeface="メイリオ" pitchFamily="50" charset="-128"/>
              </a:rPr>
              <a:t>　・前田</a:t>
            </a:r>
            <a:r>
              <a:rPr lang="ja-JP" altLang="en-US" sz="1100" dirty="0" smtClean="0">
                <a:latin typeface="メイリオ" pitchFamily="50" charset="-128"/>
                <a:ea typeface="メイリオ" pitchFamily="50" charset="-128"/>
                <a:cs typeface="メイリオ" pitchFamily="50" charset="-128"/>
              </a:rPr>
              <a:t>課長</a:t>
            </a:r>
            <a:endParaRPr lang="en-US" altLang="ja-JP" sz="1100" dirty="0" smtClean="0">
              <a:latin typeface="メイリオ" pitchFamily="50" charset="-128"/>
              <a:ea typeface="メイリオ" pitchFamily="50" charset="-128"/>
              <a:cs typeface="メイリオ" pitchFamily="50" charset="-128"/>
            </a:endParaRPr>
          </a:p>
          <a:p>
            <a:r>
              <a:rPr lang="ja-JP" altLang="en-US" sz="1100" dirty="0" smtClean="0">
                <a:latin typeface="メイリオ" pitchFamily="50" charset="-128"/>
                <a:ea typeface="メイリオ" pitchFamily="50" charset="-128"/>
                <a:cs typeface="メイリオ" pitchFamily="50" charset="-128"/>
              </a:rPr>
              <a:t>　・西尾課長</a:t>
            </a:r>
            <a:endParaRPr lang="en-US" altLang="ja-JP" sz="1100" dirty="0">
              <a:latin typeface="メイリオ" pitchFamily="50" charset="-128"/>
              <a:ea typeface="メイリオ" pitchFamily="50" charset="-128"/>
              <a:cs typeface="メイリオ" pitchFamily="50" charset="-128"/>
            </a:endParaRPr>
          </a:p>
          <a:p>
            <a:r>
              <a:rPr lang="ja-JP" altLang="en-US" sz="1100" dirty="0">
                <a:latin typeface="メイリオ" pitchFamily="50" charset="-128"/>
                <a:ea typeface="メイリオ" pitchFamily="50" charset="-128"/>
                <a:cs typeface="メイリオ" pitchFamily="50" charset="-128"/>
              </a:rPr>
              <a:t>　・吉武係長　</a:t>
            </a:r>
            <a:endParaRPr lang="en-US" altLang="ja-JP" sz="1100" dirty="0">
              <a:latin typeface="メイリオ" pitchFamily="50" charset="-128"/>
              <a:ea typeface="メイリオ" pitchFamily="50" charset="-128"/>
              <a:cs typeface="メイリオ" pitchFamily="50" charset="-128"/>
            </a:endParaRPr>
          </a:p>
          <a:p>
            <a:r>
              <a:rPr lang="ja-JP" altLang="en-US" sz="1100" dirty="0">
                <a:latin typeface="メイリオ" pitchFamily="50" charset="-128"/>
                <a:ea typeface="メイリオ" pitchFamily="50" charset="-128"/>
                <a:cs typeface="メイリオ" pitchFamily="50" charset="-128"/>
              </a:rPr>
              <a:t>　・三上係長</a:t>
            </a:r>
          </a:p>
        </p:txBody>
      </p:sp>
      <p:sp>
        <p:nvSpPr>
          <p:cNvPr id="23" name="角丸四角形 22"/>
          <p:cNvSpPr/>
          <p:nvPr/>
        </p:nvSpPr>
        <p:spPr>
          <a:xfrm>
            <a:off x="3019444" y="4475232"/>
            <a:ext cx="2151815" cy="359169"/>
          </a:xfrm>
          <a:prstGeom prst="roundRect">
            <a:avLst/>
          </a:prstGeom>
          <a:noFill/>
          <a:ln w="19050">
            <a:prstDash val="sysDash"/>
          </a:ln>
        </p:spPr>
        <p:style>
          <a:lnRef idx="2">
            <a:schemeClr val="dk1"/>
          </a:lnRef>
          <a:fillRef idx="1">
            <a:schemeClr val="lt1"/>
          </a:fillRef>
          <a:effectRef idx="0">
            <a:schemeClr val="dk1"/>
          </a:effectRef>
          <a:fontRef idx="minor">
            <a:schemeClr val="dk1"/>
          </a:fontRef>
        </p:style>
        <p:txBody>
          <a:bodyPr wrap="none" lIns="80147" tIns="40074" rIns="80147" bIns="40074" rtlCol="0" anchor="ctr"/>
          <a:lstStyle/>
          <a:p>
            <a:pPr algn="ctr"/>
            <a:r>
              <a:rPr lang="ja-JP" altLang="en-US" sz="1200" b="1" dirty="0">
                <a:solidFill>
                  <a:schemeClr val="tx1"/>
                </a:solidFill>
                <a:latin typeface="HG丸ｺﾞｼｯｸM-PRO" pitchFamily="50" charset="-128"/>
                <a:ea typeface="HG丸ｺﾞｼｯｸM-PRO" pitchFamily="50" charset="-128"/>
              </a:rPr>
              <a:t>事務局：統合準備室 </a:t>
            </a:r>
            <a:r>
              <a:rPr lang="en-US" altLang="ja-JP" sz="900" b="1" dirty="0">
                <a:solidFill>
                  <a:schemeClr val="tx1"/>
                </a:solidFill>
                <a:latin typeface="HG丸ｺﾞｼｯｸM-PRO" pitchFamily="50" charset="-128"/>
                <a:ea typeface="HG丸ｺﾞｼｯｸM-PRO" pitchFamily="50" charset="-128"/>
              </a:rPr>
              <a:t>(*</a:t>
            </a:r>
            <a:r>
              <a:rPr lang="ja-JP" altLang="en-US" sz="900" b="1" dirty="0">
                <a:solidFill>
                  <a:schemeClr val="tx1"/>
                </a:solidFill>
                <a:latin typeface="HG丸ｺﾞｼｯｸM-PRO" pitchFamily="50" charset="-128"/>
                <a:ea typeface="HG丸ｺﾞｼｯｸM-PRO" pitchFamily="50" charset="-128"/>
              </a:rPr>
              <a:t>２</a:t>
            </a:r>
            <a:r>
              <a:rPr lang="en-US" altLang="ja-JP" sz="900" b="1" dirty="0">
                <a:solidFill>
                  <a:schemeClr val="tx1"/>
                </a:solidFill>
                <a:latin typeface="HG丸ｺﾞｼｯｸM-PRO" pitchFamily="50" charset="-128"/>
                <a:ea typeface="HG丸ｺﾞｼｯｸM-PRO" pitchFamily="50" charset="-128"/>
              </a:rPr>
              <a:t>)</a:t>
            </a:r>
            <a:endParaRPr lang="ja-JP" altLang="en-US" sz="900" b="1" dirty="0">
              <a:solidFill>
                <a:schemeClr val="tx1"/>
              </a:solidFill>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1"/>
          </p:nvPr>
        </p:nvSpPr>
        <p:spPr>
          <a:xfrm>
            <a:off x="6994916" y="6367952"/>
            <a:ext cx="2133600" cy="457200"/>
          </a:xfrm>
        </p:spPr>
        <p:txBody>
          <a:bodyPr/>
          <a:lstStyle/>
          <a:p>
            <a:pPr algn="r"/>
            <a:fld id="{70AA781C-23AF-418E-B0A7-D018C6C7DEAF}" type="slidenum">
              <a:rPr kumimoji="1" lang="ja-JP" altLang="en-US" smtClean="0"/>
              <a:pPr algn="r"/>
              <a:t>2</a:t>
            </a:fld>
            <a:endParaRPr kumimoji="1" lang="ja-JP" altLang="en-US" dirty="0"/>
          </a:p>
        </p:txBody>
      </p:sp>
      <p:sp>
        <p:nvSpPr>
          <p:cNvPr id="25" name="テキスト ボックス 24"/>
          <p:cNvSpPr txBox="1"/>
          <p:nvPr/>
        </p:nvSpPr>
        <p:spPr>
          <a:xfrm>
            <a:off x="2135378" y="3361252"/>
            <a:ext cx="379722" cy="418726"/>
          </a:xfrm>
          <a:prstGeom prst="rect">
            <a:avLst/>
          </a:prstGeom>
          <a:noFill/>
        </p:spPr>
        <p:txBody>
          <a:bodyPr wrap="square" lIns="80147" tIns="40074" rIns="80147" bIns="40074" rtlCol="0">
            <a:spAutoFit/>
          </a:bodyPr>
          <a:lstStyle/>
          <a:p>
            <a:r>
              <a:rPr lang="ja-JP" altLang="en-US" sz="1100" dirty="0">
                <a:latin typeface="Meiryo UI" panose="020B0604030504040204" pitchFamily="50" charset="-128"/>
                <a:ea typeface="Meiryo UI" panose="020B0604030504040204" pitchFamily="50" charset="-128"/>
              </a:rPr>
              <a:t>助言</a:t>
            </a:r>
          </a:p>
        </p:txBody>
      </p:sp>
      <p:sp>
        <p:nvSpPr>
          <p:cNvPr id="27" name="テキスト ボックス 26"/>
          <p:cNvSpPr txBox="1"/>
          <p:nvPr/>
        </p:nvSpPr>
        <p:spPr>
          <a:xfrm>
            <a:off x="2239441" y="1279615"/>
            <a:ext cx="3262853" cy="819594"/>
          </a:xfrm>
          <a:prstGeom prst="rect">
            <a:avLst/>
          </a:prstGeom>
          <a:noFill/>
        </p:spPr>
        <p:txBody>
          <a:bodyPr wrap="square" lIns="80147" tIns="40074" rIns="80147" bIns="40074" rtlCol="0">
            <a:spAutoFit/>
          </a:bodyPr>
          <a:lstStyle/>
          <a:p>
            <a:r>
              <a:rPr lang="ja-JP" altLang="en-US" sz="1200" b="1" dirty="0">
                <a:latin typeface="Meiryo UI" panose="020B0604030504040204" pitchFamily="50" charset="-128"/>
                <a:ea typeface="Meiryo UI" panose="020B0604030504040204" pitchFamily="50" charset="-128"/>
              </a:rPr>
              <a:t>◎知事（本部長）　◎市長（副本部長）</a:t>
            </a:r>
            <a:endParaRPr lang="en-US" altLang="ja-JP" sz="1200" b="1" dirty="0">
              <a:latin typeface="Meiryo UI" panose="020B0604030504040204" pitchFamily="50" charset="-128"/>
              <a:ea typeface="Meiryo UI" panose="020B0604030504040204" pitchFamily="50" charset="-128"/>
            </a:endParaRPr>
          </a:p>
          <a:p>
            <a:endParaRPr lang="zh-TW" altLang="en-US" sz="1200" b="1" dirty="0">
              <a:latin typeface="Meiryo UI" panose="020B0604030504040204" pitchFamily="50" charset="-128"/>
              <a:ea typeface="Meiryo UI" panose="020B0604030504040204" pitchFamily="50" charset="-128"/>
            </a:endParaRPr>
          </a:p>
          <a:p>
            <a:r>
              <a:rPr lang="zh-TW" altLang="en-US" sz="1200" b="1" dirty="0">
                <a:latin typeface="Meiryo UI" panose="020B0604030504040204" pitchFamily="50" charset="-128"/>
                <a:ea typeface="Meiryo UI" panose="020B0604030504040204" pitchFamily="50" charset="-128"/>
              </a:rPr>
              <a:t>○副知事　○副市長</a:t>
            </a:r>
          </a:p>
          <a:p>
            <a:r>
              <a:rPr lang="zh-TW" altLang="en-US" sz="1200" b="1" dirty="0">
                <a:latin typeface="Meiryo UI" panose="020B0604030504040204" pitchFamily="50" charset="-128"/>
                <a:ea typeface="Meiryo UI" panose="020B0604030504040204" pitchFamily="50" charset="-128"/>
              </a:rPr>
              <a:t>○府市担当職員（事務局）</a:t>
            </a:r>
            <a:endParaRPr lang="en-US" altLang="ja-JP" sz="1400" b="1" dirty="0">
              <a:latin typeface="Meiryo UI" panose="020B0604030504040204" pitchFamily="50" charset="-128"/>
              <a:ea typeface="Meiryo UI" panose="020B0604030504040204" pitchFamily="50" charset="-128"/>
            </a:endParaRPr>
          </a:p>
        </p:txBody>
      </p:sp>
      <p:sp>
        <p:nvSpPr>
          <p:cNvPr id="28" name="正方形/長方形 27"/>
          <p:cNvSpPr/>
          <p:nvPr/>
        </p:nvSpPr>
        <p:spPr>
          <a:xfrm>
            <a:off x="2373418" y="2117636"/>
            <a:ext cx="2657952" cy="1004260"/>
          </a:xfrm>
          <a:prstGeom prst="rect">
            <a:avLst/>
          </a:prstGeom>
          <a:solidFill>
            <a:schemeClr val="bg1"/>
          </a:solidFill>
          <a:ln>
            <a:solidFill>
              <a:schemeClr val="bg1">
                <a:lumMod val="75000"/>
              </a:schemeClr>
            </a:solidFill>
          </a:ln>
        </p:spPr>
        <p:txBody>
          <a:bodyPr wrap="square" lIns="80147" tIns="40074" rIns="80147" bIns="40074" rtlCol="0" anchor="ctr">
            <a:spAutoFit/>
          </a:bodyPr>
          <a:lstStyle/>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有識者</a:t>
            </a:r>
            <a:r>
              <a:rPr lang="en-US" altLang="ja-JP" sz="1200" dirty="0">
                <a:latin typeface="Meiryo UI" panose="020B0604030504040204" pitchFamily="50" charset="-128"/>
                <a:ea typeface="Meiryo UI" panose="020B0604030504040204" pitchFamily="50" charset="-128"/>
              </a:rPr>
              <a:t>]</a:t>
            </a:r>
          </a:p>
          <a:p>
            <a:r>
              <a:rPr lang="ja-JP" altLang="en-US" sz="1200" dirty="0" smtClean="0">
                <a:latin typeface="Meiryo UI" panose="020B0604030504040204" pitchFamily="50" charset="-128"/>
                <a:ea typeface="Meiryo UI" panose="020B0604030504040204" pitchFamily="50" charset="-128"/>
              </a:rPr>
              <a:t>○上山　信一</a:t>
            </a:r>
          </a:p>
          <a:p>
            <a:pPr marL="182563" indent="-96838"/>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慶應</a:t>
            </a:r>
            <a:r>
              <a:rPr lang="ja-JP" altLang="en-US" sz="1200" dirty="0">
                <a:latin typeface="Meiryo UI" panose="020B0604030504040204" pitchFamily="50" charset="-128"/>
                <a:ea typeface="Meiryo UI" panose="020B0604030504040204" pitchFamily="50" charset="-128"/>
              </a:rPr>
              <a:t>義塾大学総合政策学部教授</a:t>
            </a:r>
            <a:r>
              <a:rPr lang="ja-JP" altLang="en-US" sz="1200" dirty="0" smtClean="0">
                <a:latin typeface="Meiryo UI" panose="020B0604030504040204" pitchFamily="50" charset="-128"/>
                <a:ea typeface="Meiryo UI" panose="020B0604030504040204" pitchFamily="50" charset="-128"/>
              </a:rPr>
              <a:t>・</a:t>
            </a:r>
          </a:p>
          <a:p>
            <a:pPr indent="182563"/>
            <a:r>
              <a:rPr lang="ja-JP" altLang="en-US" sz="1200" dirty="0" smtClean="0">
                <a:latin typeface="Meiryo UI" panose="020B0604030504040204" pitchFamily="50" charset="-128"/>
                <a:ea typeface="Meiryo UI" panose="020B0604030504040204" pitchFamily="50" charset="-128"/>
              </a:rPr>
              <a:t>大阪府</a:t>
            </a:r>
            <a:r>
              <a:rPr lang="ja-JP" altLang="en-US" sz="1200" dirty="0">
                <a:latin typeface="Meiryo UI" panose="020B0604030504040204" pitchFamily="50" charset="-128"/>
                <a:ea typeface="Meiryo UI" panose="020B0604030504040204" pitchFamily="50" charset="-128"/>
              </a:rPr>
              <a:t>市特別顧問</a:t>
            </a:r>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p:txBody>
      </p:sp>
      <p:sp>
        <p:nvSpPr>
          <p:cNvPr id="39" name="テキスト ボックス 38"/>
          <p:cNvSpPr txBox="1"/>
          <p:nvPr/>
        </p:nvSpPr>
        <p:spPr>
          <a:xfrm>
            <a:off x="1962804" y="908720"/>
            <a:ext cx="3932122" cy="296374"/>
          </a:xfrm>
          <a:prstGeom prst="rect">
            <a:avLst/>
          </a:prstGeom>
          <a:solidFill>
            <a:schemeClr val="bg1"/>
          </a:solidFill>
          <a:ln>
            <a:solidFill>
              <a:schemeClr val="tx1"/>
            </a:solidFill>
          </a:ln>
        </p:spPr>
        <p:txBody>
          <a:bodyPr wrap="none" lIns="80147" tIns="40074" rIns="80147" bIns="40074" rtlCol="0">
            <a:spAutoFit/>
          </a:bodyPr>
          <a:lstStyle/>
          <a:p>
            <a:r>
              <a:rPr lang="ja-JP" altLang="en-US" sz="1400" b="1" dirty="0">
                <a:latin typeface="Meiryo UI" panose="020B0604030504040204" pitchFamily="50" charset="-128"/>
                <a:ea typeface="Meiryo UI" panose="020B0604030504040204" pitchFamily="50" charset="-128"/>
              </a:rPr>
              <a:t>副首都推進本部（指定都市都道府県調整会議）</a:t>
            </a:r>
          </a:p>
        </p:txBody>
      </p:sp>
      <p:sp>
        <p:nvSpPr>
          <p:cNvPr id="40" name="テキスト ボックス 39"/>
          <p:cNvSpPr txBox="1"/>
          <p:nvPr/>
        </p:nvSpPr>
        <p:spPr>
          <a:xfrm>
            <a:off x="2894611" y="3758762"/>
            <a:ext cx="2136759" cy="296374"/>
          </a:xfrm>
          <a:prstGeom prst="rect">
            <a:avLst/>
          </a:prstGeom>
          <a:solidFill>
            <a:schemeClr val="bg1"/>
          </a:solidFill>
          <a:ln>
            <a:solidFill>
              <a:schemeClr val="tx1"/>
            </a:solidFill>
          </a:ln>
        </p:spPr>
        <p:txBody>
          <a:bodyPr wrap="none" lIns="80147" tIns="40074" rIns="80147" bIns="40074" rtlCol="0">
            <a:spAutoFit/>
          </a:bodyPr>
          <a:lstStyle/>
          <a:p>
            <a:r>
              <a:rPr lang="ja-JP" altLang="en-US" sz="1400" b="1" dirty="0">
                <a:latin typeface="Meiryo UI" panose="020B0604030504040204" pitchFamily="50" charset="-128"/>
                <a:ea typeface="Meiryo UI" panose="020B0604030504040204" pitchFamily="50" charset="-128"/>
              </a:rPr>
              <a:t>健康安全基盤研究所ＴＦ</a:t>
            </a:r>
            <a:endParaRPr lang="en-US" altLang="ja-JP" sz="1400" b="1" dirty="0">
              <a:latin typeface="Meiryo UI" panose="020B0604030504040204" pitchFamily="50" charset="-128"/>
              <a:ea typeface="Meiryo UI" panose="020B0604030504040204" pitchFamily="50" charset="-128"/>
            </a:endParaRPr>
          </a:p>
        </p:txBody>
      </p:sp>
      <p:sp>
        <p:nvSpPr>
          <p:cNvPr id="46" name="テキスト ボックス 45"/>
          <p:cNvSpPr txBox="1"/>
          <p:nvPr/>
        </p:nvSpPr>
        <p:spPr>
          <a:xfrm>
            <a:off x="2657252" y="4069614"/>
            <a:ext cx="2876201" cy="307066"/>
          </a:xfrm>
          <a:prstGeom prst="rect">
            <a:avLst/>
          </a:prstGeom>
          <a:noFill/>
        </p:spPr>
        <p:txBody>
          <a:bodyPr wrap="square" lIns="80147" tIns="40074" rIns="80147" bIns="40074" rtlCol="0">
            <a:spAutoFit/>
          </a:bodyPr>
          <a:lstStyle/>
          <a:p>
            <a:pPr algn="ctr"/>
            <a:r>
              <a:rPr lang="ja-JP" altLang="en-US" sz="1400" b="1" dirty="0">
                <a:latin typeface="Meiryo UI" panose="020B0604030504040204" pitchFamily="50" charset="-128"/>
                <a:ea typeface="Meiryo UI" panose="020B0604030504040204" pitchFamily="50" charset="-128"/>
              </a:rPr>
              <a:t>タスクフォース構成員</a:t>
            </a:r>
            <a:r>
              <a:rPr lang="ja-JP" altLang="en-US" sz="1200" b="1" dirty="0">
                <a:latin typeface="Meiryo UI" panose="020B0604030504040204" pitchFamily="50" charset="-128"/>
                <a:ea typeface="Meiryo UI" panose="020B0604030504040204" pitchFamily="50" charset="-128"/>
              </a:rPr>
              <a:t>　</a:t>
            </a:r>
            <a:r>
              <a:rPr lang="en-US" altLang="ja-JP" sz="900" b="1" dirty="0">
                <a:latin typeface="HG丸ｺﾞｼｯｸM-PRO" pitchFamily="50" charset="-128"/>
                <a:ea typeface="HG丸ｺﾞｼｯｸM-PRO" pitchFamily="50" charset="-128"/>
              </a:rPr>
              <a:t>(*</a:t>
            </a:r>
            <a:r>
              <a:rPr lang="ja-JP" altLang="en-US" sz="900" b="1" dirty="0">
                <a:latin typeface="HG丸ｺﾞｼｯｸM-PRO" pitchFamily="50" charset="-128"/>
                <a:ea typeface="HG丸ｺﾞｼｯｸM-PRO" pitchFamily="50" charset="-128"/>
              </a:rPr>
              <a:t>１</a:t>
            </a:r>
            <a:r>
              <a:rPr lang="en-US" altLang="ja-JP" sz="900" b="1" dirty="0">
                <a:latin typeface="HG丸ｺﾞｼｯｸM-PRO" pitchFamily="50" charset="-128"/>
                <a:ea typeface="HG丸ｺﾞｼｯｸM-PRO" pitchFamily="50" charset="-128"/>
              </a:rPr>
              <a:t>)</a:t>
            </a:r>
            <a:r>
              <a:rPr lang="ja-JP" altLang="en-US" sz="1200" b="1" dirty="0">
                <a:latin typeface="Meiryo UI" panose="020B0604030504040204" pitchFamily="50" charset="-128"/>
                <a:ea typeface="Meiryo UI" panose="020B0604030504040204" pitchFamily="50" charset="-128"/>
              </a:rPr>
              <a:t>　</a:t>
            </a:r>
          </a:p>
        </p:txBody>
      </p:sp>
      <p:cxnSp>
        <p:nvCxnSpPr>
          <p:cNvPr id="24" name="直線矢印コネクタ 23"/>
          <p:cNvCxnSpPr/>
          <p:nvPr/>
        </p:nvCxnSpPr>
        <p:spPr>
          <a:xfrm>
            <a:off x="2540040" y="2726289"/>
            <a:ext cx="0" cy="107723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角丸四角形 25"/>
          <p:cNvSpPr/>
          <p:nvPr/>
        </p:nvSpPr>
        <p:spPr>
          <a:xfrm>
            <a:off x="2687571" y="5589576"/>
            <a:ext cx="2555210" cy="611529"/>
          </a:xfrm>
          <a:prstGeom prst="roundRect">
            <a:avLst/>
          </a:prstGeom>
          <a:noFill/>
        </p:spPr>
        <p:style>
          <a:lnRef idx="1">
            <a:schemeClr val="accent1"/>
          </a:lnRef>
          <a:fillRef idx="2">
            <a:schemeClr val="accent1"/>
          </a:fillRef>
          <a:effectRef idx="1">
            <a:schemeClr val="accent1"/>
          </a:effectRef>
          <a:fontRef idx="minor">
            <a:schemeClr val="dk1"/>
          </a:fontRef>
        </p:style>
        <p:txBody>
          <a:bodyPr vert="horz" lIns="80147" tIns="40074" rIns="80147" bIns="40074" rtlCol="0" anchor="ctr"/>
          <a:lstStyle/>
          <a:p>
            <a:pPr algn="ctr"/>
            <a:r>
              <a:rPr lang="ja-JP" altLang="en-US" sz="1200" dirty="0">
                <a:latin typeface="Meiryo UI" panose="020B0604030504040204" pitchFamily="50" charset="-128"/>
                <a:ea typeface="Meiryo UI" panose="020B0604030504040204" pitchFamily="50" charset="-128"/>
              </a:rPr>
              <a:t>府・市の本庁・本局及び関係機関</a:t>
            </a:r>
          </a:p>
        </p:txBody>
      </p:sp>
      <p:sp>
        <p:nvSpPr>
          <p:cNvPr id="19" name="角丸四角形 18"/>
          <p:cNvSpPr/>
          <p:nvPr/>
        </p:nvSpPr>
        <p:spPr>
          <a:xfrm>
            <a:off x="200208" y="3825166"/>
            <a:ext cx="1108342" cy="1322719"/>
          </a:xfrm>
          <a:prstGeom prst="roundRect">
            <a:avLst/>
          </a:prstGeom>
          <a:noFill/>
        </p:spPr>
        <p:style>
          <a:lnRef idx="1">
            <a:schemeClr val="accent1"/>
          </a:lnRef>
          <a:fillRef idx="2">
            <a:schemeClr val="accent1"/>
          </a:fillRef>
          <a:effectRef idx="1">
            <a:schemeClr val="accent1"/>
          </a:effectRef>
          <a:fontRef idx="minor">
            <a:schemeClr val="dk1"/>
          </a:fontRef>
        </p:style>
        <p:txBody>
          <a:bodyPr vert="horz" lIns="80147" tIns="40074" rIns="80147" bIns="40074" rtlCol="0" anchor="ctr"/>
          <a:lstStyle/>
          <a:p>
            <a:pPr marL="82096" indent="-82096"/>
            <a:r>
              <a:rPr lang="ja-JP" altLang="en-US" sz="1200" dirty="0">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地衛研機能に関する</a:t>
            </a:r>
            <a:endParaRPr lang="en-US" altLang="ja-JP" sz="1200" dirty="0">
              <a:solidFill>
                <a:schemeClr val="tx1"/>
              </a:solidFill>
              <a:latin typeface="Meiryo UI" panose="020B0604030504040204" pitchFamily="50" charset="-128"/>
              <a:ea typeface="Meiryo UI" panose="020B0604030504040204" pitchFamily="50" charset="-128"/>
            </a:endParaRPr>
          </a:p>
          <a:p>
            <a:pPr marL="82096" indent="-82096"/>
            <a:r>
              <a:rPr lang="ja-JP" altLang="en-US" sz="1200" dirty="0">
                <a:latin typeface="Meiryo UI" panose="020B0604030504040204" pitchFamily="50" charset="-128"/>
                <a:ea typeface="Meiryo UI" panose="020B0604030504040204" pitchFamily="50" charset="-128"/>
              </a:rPr>
              <a:t> 外部有識者</a:t>
            </a:r>
            <a:endParaRPr lang="en-US" altLang="ja-JP" sz="1200" dirty="0">
              <a:latin typeface="Meiryo UI" panose="020B0604030504040204" pitchFamily="50" charset="-128"/>
              <a:ea typeface="Meiryo UI" panose="020B0604030504040204" pitchFamily="50" charset="-128"/>
            </a:endParaRPr>
          </a:p>
          <a:p>
            <a:pPr algn="r"/>
            <a:r>
              <a:rPr lang="ja-JP" altLang="en-US" sz="1200" dirty="0" smtClean="0">
                <a:latin typeface="Meiryo UI" panose="020B0604030504040204" pitchFamily="50" charset="-128"/>
                <a:ea typeface="Meiryo UI" panose="020B0604030504040204" pitchFamily="50" charset="-128"/>
              </a:rPr>
              <a:t>など</a:t>
            </a:r>
            <a:endParaRPr lang="ja-JP" altLang="en-US" sz="1200" dirty="0">
              <a:latin typeface="Meiryo UI" panose="020B0604030504040204" pitchFamily="50" charset="-128"/>
              <a:ea typeface="Meiryo UI" panose="020B0604030504040204" pitchFamily="50" charset="-128"/>
            </a:endParaRPr>
          </a:p>
        </p:txBody>
      </p:sp>
      <p:sp>
        <p:nvSpPr>
          <p:cNvPr id="21" name="上矢印 20"/>
          <p:cNvSpPr/>
          <p:nvPr/>
        </p:nvSpPr>
        <p:spPr>
          <a:xfrm rot="16024839">
            <a:off x="1229892" y="3950634"/>
            <a:ext cx="561446" cy="237963"/>
          </a:xfrm>
          <a:prstGeom prst="upArrow">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lIns="80147" tIns="40074" rIns="80147" bIns="40074" rtlCol="0" anchor="ctr"/>
          <a:lstStyle/>
          <a:p>
            <a:pPr algn="ctr"/>
            <a:endParaRPr kumimoji="1" lang="ja-JP" altLang="en-US">
              <a:solidFill>
                <a:schemeClr val="tx1"/>
              </a:solidFill>
            </a:endParaRPr>
          </a:p>
        </p:txBody>
      </p:sp>
      <p:sp>
        <p:nvSpPr>
          <p:cNvPr id="29" name="上矢印 28"/>
          <p:cNvSpPr/>
          <p:nvPr/>
        </p:nvSpPr>
        <p:spPr>
          <a:xfrm rot="5400000">
            <a:off x="1286174" y="4748180"/>
            <a:ext cx="561446" cy="237963"/>
          </a:xfrm>
          <a:prstGeom prst="upArrow">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lIns="80147" tIns="40074" rIns="80147" bIns="40074" rtlCol="0" anchor="ctr"/>
          <a:lstStyle/>
          <a:p>
            <a:pPr algn="ctr"/>
            <a:endParaRPr kumimoji="1" lang="ja-JP" altLang="en-US">
              <a:solidFill>
                <a:schemeClr val="tx1"/>
              </a:solidFill>
            </a:endParaRPr>
          </a:p>
        </p:txBody>
      </p:sp>
      <p:sp>
        <p:nvSpPr>
          <p:cNvPr id="30" name="テキスト ボックス 29"/>
          <p:cNvSpPr txBox="1"/>
          <p:nvPr/>
        </p:nvSpPr>
        <p:spPr>
          <a:xfrm>
            <a:off x="1113774" y="3552285"/>
            <a:ext cx="869393" cy="251236"/>
          </a:xfrm>
          <a:prstGeom prst="rect">
            <a:avLst/>
          </a:prstGeom>
          <a:noFill/>
        </p:spPr>
        <p:txBody>
          <a:bodyPr wrap="square" lIns="80147" tIns="40074" rIns="80147" bIns="40074" rtlCol="0">
            <a:spAutoFit/>
          </a:bodyPr>
          <a:lstStyle/>
          <a:p>
            <a:pPr algn="ctr"/>
            <a:r>
              <a:rPr lang="ja-JP" altLang="en-US" sz="1100" dirty="0">
                <a:latin typeface="Meiryo UI" panose="020B0604030504040204" pitchFamily="50" charset="-128"/>
                <a:ea typeface="Meiryo UI" panose="020B0604030504040204" pitchFamily="50" charset="-128"/>
              </a:rPr>
              <a:t>ヒアリング等</a:t>
            </a:r>
          </a:p>
        </p:txBody>
      </p:sp>
      <p:sp>
        <p:nvSpPr>
          <p:cNvPr id="31" name="テキスト ボックス 30"/>
          <p:cNvSpPr txBox="1"/>
          <p:nvPr/>
        </p:nvSpPr>
        <p:spPr>
          <a:xfrm>
            <a:off x="1095609" y="5185051"/>
            <a:ext cx="869393" cy="251236"/>
          </a:xfrm>
          <a:prstGeom prst="rect">
            <a:avLst/>
          </a:prstGeom>
          <a:noFill/>
        </p:spPr>
        <p:txBody>
          <a:bodyPr wrap="square" lIns="80147" tIns="40074" rIns="80147" bIns="40074" rtlCol="0">
            <a:spAutoFit/>
          </a:bodyPr>
          <a:lstStyle/>
          <a:p>
            <a:pPr algn="ctr"/>
            <a:r>
              <a:rPr lang="ja-JP" altLang="en-US" sz="1100" dirty="0">
                <a:latin typeface="Meiryo UI" panose="020B0604030504040204" pitchFamily="50" charset="-128"/>
                <a:ea typeface="Meiryo UI" panose="020B0604030504040204" pitchFamily="50" charset="-128"/>
              </a:rPr>
              <a:t>参加</a:t>
            </a:r>
          </a:p>
        </p:txBody>
      </p:sp>
      <p:sp>
        <p:nvSpPr>
          <p:cNvPr id="32" name="正方形/長方形 31"/>
          <p:cNvSpPr/>
          <p:nvPr/>
        </p:nvSpPr>
        <p:spPr>
          <a:xfrm>
            <a:off x="-17748" y="-27384"/>
            <a:ext cx="9161748" cy="432048"/>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zh-TW" altLang="en-US" b="1" dirty="0">
                <a:latin typeface="メイリオ" panose="020B0604030504040204" pitchFamily="50" charset="-128"/>
                <a:ea typeface="メイリオ" panose="020B0604030504040204" pitchFamily="50" charset="-128"/>
                <a:cs typeface="メイリオ" panose="020B0604030504040204" pitchFamily="50" charset="-128"/>
              </a:rPr>
              <a:t>大阪健康安全基盤</a:t>
            </a:r>
            <a:r>
              <a:rPr lang="zh-TW" altLang="en-US" b="1" dirty="0" smtClean="0">
                <a:latin typeface="メイリオ" panose="020B0604030504040204" pitchFamily="50" charset="-128"/>
                <a:ea typeface="メイリオ" panose="020B0604030504040204" pitchFamily="50" charset="-128"/>
                <a:cs typeface="メイリオ" panose="020B0604030504040204" pitchFamily="50" charset="-128"/>
              </a:rPr>
              <a:t>研究所</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タスクフォース</a:t>
            </a:r>
            <a:r>
              <a:rPr lang="zh-TW" altLang="en-US" b="1" dirty="0">
                <a:latin typeface="メイリオ" panose="020B0604030504040204" pitchFamily="50" charset="-128"/>
                <a:ea typeface="メイリオ" panose="020B0604030504040204" pitchFamily="50" charset="-128"/>
                <a:cs typeface="メイリオ" panose="020B0604030504040204" pitchFamily="50" charset="-128"/>
              </a:rPr>
              <a:t>　　平成</a:t>
            </a:r>
            <a:r>
              <a:rPr lang="en-US" altLang="zh-TW" b="1" dirty="0">
                <a:latin typeface="メイリオ" panose="020B0604030504040204" pitchFamily="50" charset="-128"/>
                <a:ea typeface="メイリオ" panose="020B0604030504040204" pitchFamily="50" charset="-128"/>
                <a:cs typeface="メイリオ" panose="020B0604030504040204" pitchFamily="50" charset="-128"/>
              </a:rPr>
              <a:t>28</a:t>
            </a:r>
            <a:r>
              <a:rPr lang="zh-TW" altLang="en-US" b="1" dirty="0">
                <a:latin typeface="メイリオ" panose="020B0604030504040204" pitchFamily="50" charset="-128"/>
                <a:ea typeface="メイリオ" panose="020B0604030504040204" pitchFamily="50" charset="-128"/>
                <a:cs typeface="メイリオ" panose="020B0604030504040204" pitchFamily="50" charset="-128"/>
              </a:rPr>
              <a:t>年度体制</a:t>
            </a:r>
          </a:p>
        </p:txBody>
      </p:sp>
    </p:spTree>
    <p:extLst>
      <p:ext uri="{BB962C8B-B14F-4D97-AF65-F5344CB8AC3E}">
        <p14:creationId xmlns:p14="http://schemas.microsoft.com/office/powerpoint/2010/main" val="3758058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7"/>
          <p:cNvSpPr>
            <a:spLocks noGrp="1"/>
          </p:cNvSpPr>
          <p:nvPr>
            <p:ph type="sldNum" sz="quarter" idx="12"/>
          </p:nvPr>
        </p:nvSpPr>
        <p:spPr>
          <a:xfrm>
            <a:off x="6974904" y="6453336"/>
            <a:ext cx="2133600" cy="365125"/>
          </a:xfrm>
        </p:spPr>
        <p:txBody>
          <a:bodyPr/>
          <a:lstStyle/>
          <a:p>
            <a:fld id="{BA6FECBE-A900-4BF4-868D-91A0C498DB5C}" type="slidenum">
              <a:rPr kumimoji="1" lang="ja-JP" altLang="en-US" smtClean="0">
                <a:latin typeface="メイリオ" panose="020B0604030504040204" pitchFamily="50" charset="-128"/>
                <a:ea typeface="メイリオ" panose="020B0604030504040204" pitchFamily="50" charset="-128"/>
                <a:cs typeface="メイリオ" panose="020B0604030504040204" pitchFamily="50" charset="-128"/>
              </a:rPr>
              <a:pPr/>
              <a:t>3</a:t>
            </a:fld>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17748" y="-27384"/>
            <a:ext cx="9161748" cy="432048"/>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これまでの検討状況等</a:t>
            </a:r>
            <a:endParaRPr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395536" y="508060"/>
            <a:ext cx="8640960" cy="6293390"/>
          </a:xfrm>
          <a:prstGeom prst="rect">
            <a:avLst/>
          </a:prstGeom>
          <a:noFill/>
        </p:spPr>
        <p:txBody>
          <a:bodyPr wrap="square" rtlCol="0">
            <a:spAutoFit/>
          </a:bodyPr>
          <a:lstStyle/>
          <a:p>
            <a:pPr>
              <a:lnSpc>
                <a:spcPct val="114000"/>
              </a:lnSpc>
              <a:spcBef>
                <a:spcPts val="300"/>
              </a:spcBef>
            </a:pP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○大阪健康安全基盤研究所タスクフォース</a:t>
            </a:r>
          </a:p>
          <a:p>
            <a:pPr>
              <a:lnSpc>
                <a:spcPct val="114000"/>
              </a:lnSpc>
              <a:spcBef>
                <a:spcPts val="300"/>
              </a:spcBef>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・第１回（５月１２日）　・第２回（６月１３日）　・第３回（６月２３日）　</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spcBef>
                <a:spcPts val="300"/>
              </a:spcBef>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・第４回（７月１３日）　・第５回（７月２５日）</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spcBef>
                <a:spcPts val="300"/>
              </a:spcBef>
            </a:pP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spcBef>
                <a:spcPts val="300"/>
              </a:spcBef>
            </a:pP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○大阪府市地方独立行政法人大阪健康安全基盤研究所評価委員会</a:t>
            </a:r>
            <a:endPar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spcBef>
                <a:spcPts val="300"/>
              </a:spcBef>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・第１回（６月２８日）</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・第２回（７月２７日）</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spcBef>
                <a:spcPts val="300"/>
              </a:spcBef>
            </a:pP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spcBef>
                <a:spcPts val="300"/>
              </a:spcBef>
            </a:pP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○知事・市長による東京都健康安全研究センターの視察（６月２１日）</a:t>
            </a:r>
            <a:endPar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spcBef>
                <a:spcPts val="300"/>
              </a:spcBef>
            </a:pP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spcBef>
                <a:spcPts val="300"/>
              </a:spcBef>
            </a:pP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○関係機関等からの要望等</a:t>
            </a:r>
            <a:endPar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spcBef>
                <a:spcPts val="300"/>
              </a:spcBef>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・大阪府感染症対策審議会委員からの意見聴取（審議会開催時）</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spcBef>
                <a:spcPts val="300"/>
              </a:spcBef>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・大阪府保健所長会（要望書）</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spcBef>
                <a:spcPts val="300"/>
              </a:spcBef>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・大阪医薬品協会、大阪家庭薬協会、大阪府家庭薬工業協同組合（</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連名</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要望書）</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spcBef>
                <a:spcPts val="300"/>
              </a:spcBef>
            </a:pP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spcBef>
                <a:spcPts val="300"/>
              </a:spcBef>
            </a:pP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○ご意見をお伺いした外部有識者</a:t>
            </a:r>
            <a:endPar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spcBef>
                <a:spcPts val="300"/>
              </a:spcBef>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・上山 信一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慶應義塾大学総合政策学部教授</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・大阪府市特別顧問</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spcBef>
                <a:spcPts val="300"/>
              </a:spcBef>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・倉根 一郎　国立</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感染症</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研究所長</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spcBef>
                <a:spcPts val="300"/>
              </a:spcBef>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・川西 </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徹　  国立医</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薬品食品衛生</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研究所長</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spcBef>
                <a:spcPts val="300"/>
              </a:spcBef>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・新村 和哉　国立</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保健医療</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科学院長</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spcBef>
                <a:spcPts val="300"/>
              </a:spcBef>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・米田 悦啓　国立</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研究開発</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法人医薬</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基盤・健康・栄養</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研究所理事長</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spcBef>
                <a:spcPts val="300"/>
              </a:spcBef>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・福島 若葉　大阪市</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立大学医学</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研究科教授</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p>
          <a:p>
            <a:pPr>
              <a:lnSpc>
                <a:spcPct val="114000"/>
              </a:lnSpc>
              <a:spcBef>
                <a:spcPts val="300"/>
              </a:spcBef>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・渋谷 健司　東京</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大学大学院医学系</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研究科教授</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spcBef>
                <a:spcPts val="300"/>
              </a:spcBef>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・押谷  仁　  東北大学大学院医学系研究科教授</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456840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074766076"/>
              </p:ext>
            </p:extLst>
          </p:nvPr>
        </p:nvGraphicFramePr>
        <p:xfrm>
          <a:off x="98786" y="548680"/>
          <a:ext cx="8937710" cy="6027815"/>
        </p:xfrm>
        <a:graphic>
          <a:graphicData uri="http://schemas.openxmlformats.org/drawingml/2006/table">
            <a:tbl>
              <a:tblPr firstRow="1" bandRow="1">
                <a:tableStyleId>{5C22544A-7EE6-4342-B048-85BDC9FD1C3A}</a:tableStyleId>
              </a:tblPr>
              <a:tblGrid>
                <a:gridCol w="1088838"/>
                <a:gridCol w="2304256"/>
                <a:gridCol w="2808312"/>
                <a:gridCol w="216024"/>
                <a:gridCol w="2520280"/>
              </a:tblGrid>
              <a:tr h="351114">
                <a:tc>
                  <a:txBody>
                    <a:bodyPr/>
                    <a:lstStyle/>
                    <a:p>
                      <a:pPr algn="ct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業務分野</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現　　　行</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課題と都衛研にある機能</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algn="ct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新研究所で充実させる機能</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r>
              <a:tr h="542741">
                <a:tc>
                  <a:txBody>
                    <a:bodyPr/>
                    <a:lstStyle/>
                    <a:p>
                      <a:pPr fontAlgn="ctr"/>
                      <a:r>
                        <a:rPr lang="ja-JP"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健康危機</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fontAlgn="ctr"/>
                      <a:r>
                        <a:rPr lang="ja-JP"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管理</a:t>
                      </a:r>
                    </a:p>
                  </a:txBody>
                  <a:tcPr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142875" indent="-142875" fontAlgn="ct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・健康危機管理を担う専属の</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担当部署がない</a:t>
                      </a:r>
                      <a:endParaRPr lang="ja-JP"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142875" indent="-142875"/>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・情報の一元管理を図る必要</a:t>
                      </a:r>
                    </a:p>
                    <a:p>
                      <a:pPr marL="142875" indent="-142875"/>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・都衛研では健康危機情報管理の専門部署を設置</a:t>
                      </a:r>
                      <a:endParaRPr kumimoji="1" lang="en-US" altLang="ja-JP" sz="1100" strike="dblStrike" baseline="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pPr marL="142875" indent="-142875"/>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・健康危機情報管理室の設置</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37061">
                <a:tc>
                  <a:txBody>
                    <a:bodyPr/>
                    <a:lstStyle/>
                    <a:p>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感染症</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・疫学調査</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・情報Ｃ</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142875" indent="-142875"/>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・疫学調査は保健所のみで実施</a:t>
                      </a:r>
                    </a:p>
                    <a:p>
                      <a:pPr marL="142875" indent="-142875"/>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・公衛研では併任職員が感染症</a:t>
                      </a: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情報Ｃを運営</a:t>
                      </a:r>
                    </a:p>
                    <a:p>
                      <a:pPr marL="142875" indent="-142875"/>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・府市合同で解析会議を実施</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142875" marR="0" indent="-142875"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・疫学調査を専門チームの必要性</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2875" indent="-142875"/>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・都衛研では専門の調査チーム</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（ＴＥＩＴ）を設置</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2875" indent="-142875"/>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・感染症情報Ｃは府市が個別対応で、踏み込んだ解析ができていない</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142875" indent="-142875"/>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・感染症等にかかる疫学調査研究担当を設置し専門的な対応を図る</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66893">
                <a:tc>
                  <a:txBody>
                    <a:bodyPr/>
                    <a:lstStyle/>
                    <a:p>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検査</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142875" indent="-142875"/>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・検査の精度管理を独立して担当する部著がなく、担当者に依拠している</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142875" marR="0" indent="-142875"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・独立した信頼性確保部門の設置が必要</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2875" marR="0" indent="-142875"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・都衛研では精度管理室を設置</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0" indent="0"/>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142875" indent="-142875"/>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・信頼性確保部門を設立</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設備機器</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142875" indent="-142875"/>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・ＢＳＬ３実験室は公衛研２室、環科研１室</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142875" marR="0" indent="-142875"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・２か所運営では保守点検時等への対応に支障がある</a:t>
                      </a:r>
                    </a:p>
                    <a:p>
                      <a:pPr marL="142875" marR="0" indent="-142875"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・都衛研は５室を１か所運営</a:t>
                      </a:r>
                    </a:p>
                  </a:txBody>
                  <a:tcPr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142875" indent="-142875"/>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・１施設で３室以上のＢＳＬ３実験室を集中して設置</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人材育成</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142875" marR="0" indent="-142875"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・政令市・中核市の職員技術研修は各市で実施</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142875" indent="-142875"/>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・職員の検査レベルに差</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（検査水準の維持、向上）</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2875" indent="-142875"/>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・今後、中核市が増加し職員への技術研修が必要</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142875" indent="-142875"/>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・特に中核市の職員研修を強化し、府内の技術レベルの均</a:t>
                      </a:r>
                      <a:r>
                        <a:rPr kumimoji="1" lang="ja-JP" altLang="en-US" sz="11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てん化</a:t>
                      </a:r>
                      <a:endPar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r>
                        <a:rPr kumimoji="1" lang="ja-JP" altLang="en-US" sz="11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研修内容、レベルの統一化）</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67446">
                <a:tc>
                  <a:txBody>
                    <a:bodyPr/>
                    <a:lstStyle/>
                    <a:p>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ネットワーク</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142875" indent="-142875"/>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・国立研究機関とは個別に連携</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2875" marR="0" indent="-142875"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・新たな危険ドラッグについては、東京都、大阪府の地衛研が分担して調査し、情報を共有して合同審査会で知事指定を行い、これを受けて国が指定</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142875" indent="-142875"/>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・法人化後も継続できるか</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142875" indent="-142875"/>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・法人化後もネットワークに参加</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2875" indent="-142875"/>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・国立研究機関や都衛研との共同研   究・共同調査を継続</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67446">
                <a:tc>
                  <a:txBody>
                    <a:bodyPr/>
                    <a:lstStyle/>
                    <a:p>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学術分野・産業界への支援</a:t>
                      </a: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・連携</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142875" marR="0" indent="-142875"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・共同研究の実施</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2875" marR="0" indent="-142875"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・学術分野からの研修・実習の受け入れ</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2875" marR="0" indent="-142875"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・専門的な相談</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2875" marR="0" indent="-142875"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・特定保健用食品申請品の関与成分分析</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142875" indent="-142875"/>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・地方衛生研究所として期待される社会的ニーズへの対応</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142875" indent="-142875"/>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・共同研究の充実</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2875" indent="-142875"/>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・研修機能の充実</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2875" indent="-142875"/>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・専門的な相談の充実</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2875" indent="-142875"/>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・特定保健用食品等への専門的な関与</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r>
            </a:tbl>
          </a:graphicData>
        </a:graphic>
      </p:graphicFrame>
      <p:sp>
        <p:nvSpPr>
          <p:cNvPr id="4" name="スライド番号プレースホルダー 3"/>
          <p:cNvSpPr>
            <a:spLocks noGrp="1"/>
          </p:cNvSpPr>
          <p:nvPr>
            <p:ph type="sldNum" sz="quarter" idx="12"/>
          </p:nvPr>
        </p:nvSpPr>
        <p:spPr>
          <a:xfrm>
            <a:off x="6948264" y="6509979"/>
            <a:ext cx="2133600" cy="365125"/>
          </a:xfrm>
        </p:spPr>
        <p:txBody>
          <a:bodyPr/>
          <a:lstStyle/>
          <a:p>
            <a:fld id="{BA6FECBE-A900-4BF4-868D-91A0C498DB5C}" type="slidenum">
              <a:rPr kumimoji="1" lang="ja-JP" altLang="en-US" smtClean="0"/>
              <a:pPr/>
              <a:t>4</a:t>
            </a:fld>
            <a:endParaRPr kumimoji="1" lang="ja-JP" altLang="en-US" dirty="0"/>
          </a:p>
        </p:txBody>
      </p:sp>
      <p:sp>
        <p:nvSpPr>
          <p:cNvPr id="6" name="正方形/長方形 5"/>
          <p:cNvSpPr/>
          <p:nvPr/>
        </p:nvSpPr>
        <p:spPr>
          <a:xfrm>
            <a:off x="-17748" y="0"/>
            <a:ext cx="9161748" cy="432048"/>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新たな研究所における機能等の充実</a:t>
            </a:r>
            <a:endParaRPr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430805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107504" y="1048891"/>
            <a:ext cx="1908719" cy="2524125"/>
          </a:xfrm>
          <a:prstGeom prst="roundRect">
            <a:avLst>
              <a:gd name="adj" fmla="val 10691"/>
            </a:avLst>
          </a:prstGeom>
          <a:solidFill>
            <a:sysClr val="window" lastClr="FFFFFF"/>
          </a:solidFill>
          <a:ln w="25400" cap="flat" cmpd="sng" algn="ctr">
            <a:solidFill>
              <a:schemeClr val="tx1">
                <a:lumMod val="85000"/>
                <a:lumOff val="15000"/>
              </a:scheme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kern="100" dirty="0" smtClean="0">
                <a:effectLst/>
                <a:latin typeface="メイリオ" panose="020B0604030504040204" pitchFamily="50" charset="-128"/>
                <a:ea typeface="メイリオ" panose="020B0604030504040204" pitchFamily="50" charset="-128"/>
                <a:cs typeface="メイリオ" panose="020B0604030504040204" pitchFamily="50" charset="-128"/>
              </a:rPr>
              <a:t>公衆衛生</a:t>
            </a:r>
            <a:r>
              <a:rPr lang="ja-JP" kern="100" dirty="0" smtClean="0">
                <a:effectLst/>
                <a:latin typeface="メイリオ" panose="020B0604030504040204" pitchFamily="50" charset="-128"/>
                <a:ea typeface="メイリオ" panose="020B0604030504040204" pitchFamily="50" charset="-128"/>
                <a:cs typeface="メイリオ" panose="020B0604030504040204" pitchFamily="50" charset="-128"/>
              </a:rPr>
              <a:t>研究所</a:t>
            </a:r>
            <a:endParaRPr lang="ja-JP"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spcAft>
                <a:spcPts val="0"/>
              </a:spcAft>
            </a:pPr>
            <a:r>
              <a:rPr lang="en-US" sz="16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spcAft>
                <a:spcPts val="0"/>
              </a:spcAft>
            </a:pPr>
            <a:r>
              <a:rPr lang="en-US" sz="16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spcAft>
                <a:spcPts val="0"/>
              </a:spcAft>
            </a:pPr>
            <a:r>
              <a:rPr 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spcAft>
                <a:spcPts val="0"/>
              </a:spcAft>
            </a:pPr>
            <a:r>
              <a:rPr 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spcAft>
                <a:spcPts val="0"/>
              </a:spcAft>
            </a:pPr>
            <a:r>
              <a:rPr 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spcAft>
                <a:spcPts val="0"/>
              </a:spcAft>
            </a:pPr>
            <a:r>
              <a:rPr 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spcAft>
                <a:spcPts val="0"/>
              </a:spcAft>
            </a:pPr>
            <a:r>
              <a:rPr 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spcAft>
                <a:spcPts val="0"/>
              </a:spcAft>
            </a:pPr>
            <a:r>
              <a:rPr 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a:xfrm>
            <a:off x="6876256" y="6376243"/>
            <a:ext cx="2133600" cy="365125"/>
          </a:xfrm>
        </p:spPr>
        <p:txBody>
          <a:bodyPr/>
          <a:lstStyle/>
          <a:p>
            <a:fld id="{BA6FECBE-A900-4BF4-868D-91A0C498DB5C}" type="slidenum">
              <a:rPr kumimoji="1" lang="ja-JP" altLang="en-US" smtClean="0">
                <a:latin typeface="メイリオ" panose="020B0604030504040204" pitchFamily="50" charset="-128"/>
                <a:ea typeface="メイリオ" panose="020B0604030504040204" pitchFamily="50" charset="-128"/>
                <a:cs typeface="メイリオ" panose="020B0604030504040204" pitchFamily="50" charset="-128"/>
              </a:rPr>
              <a:pPr/>
              <a:t>5</a:t>
            </a:fld>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p:cNvSpPr/>
          <p:nvPr/>
        </p:nvSpPr>
        <p:spPr>
          <a:xfrm>
            <a:off x="-17748" y="-27384"/>
            <a:ext cx="9161748" cy="432048"/>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大阪健康安全基盤研究所　機能強化イメージ</a:t>
            </a:r>
          </a:p>
        </p:txBody>
      </p:sp>
      <p:sp>
        <p:nvSpPr>
          <p:cNvPr id="8" name="角丸四角形 7"/>
          <p:cNvSpPr/>
          <p:nvPr/>
        </p:nvSpPr>
        <p:spPr>
          <a:xfrm>
            <a:off x="2159225" y="1038225"/>
            <a:ext cx="1908719" cy="2524125"/>
          </a:xfrm>
          <a:prstGeom prst="roundRect">
            <a:avLst>
              <a:gd name="adj" fmla="val 10691"/>
            </a:avLst>
          </a:prstGeom>
          <a:solidFill>
            <a:sysClr val="window" lastClr="FFFFFF"/>
          </a:solidFill>
          <a:ln w="25400" cap="flat" cmpd="sng" algn="ctr">
            <a:solidFill>
              <a:schemeClr val="tx1">
                <a:lumMod val="85000"/>
                <a:lumOff val="15000"/>
              </a:scheme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kern="100" dirty="0">
                <a:effectLst/>
                <a:latin typeface="メイリオ" panose="020B0604030504040204" pitchFamily="50" charset="-128"/>
                <a:ea typeface="メイリオ" panose="020B0604030504040204" pitchFamily="50" charset="-128"/>
                <a:cs typeface="メイリオ" panose="020B0604030504040204" pitchFamily="50" charset="-128"/>
              </a:rPr>
              <a:t>環境科学研究所</a:t>
            </a:r>
          </a:p>
          <a:p>
            <a:pPr algn="just">
              <a:spcAft>
                <a:spcPts val="0"/>
              </a:spcAft>
            </a:pPr>
            <a:r>
              <a:rPr lang="en-US" sz="16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spcAft>
                <a:spcPts val="0"/>
              </a:spcAft>
            </a:pPr>
            <a:r>
              <a:rPr lang="en-US" sz="16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spcAft>
                <a:spcPts val="0"/>
              </a:spcAft>
            </a:pPr>
            <a:r>
              <a:rPr 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spcAft>
                <a:spcPts val="0"/>
              </a:spcAft>
            </a:pPr>
            <a:r>
              <a:rPr 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spcAft>
                <a:spcPts val="0"/>
              </a:spcAft>
            </a:pPr>
            <a:r>
              <a:rPr 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spcAft>
                <a:spcPts val="0"/>
              </a:spcAft>
            </a:pPr>
            <a:r>
              <a:rPr 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spcAft>
                <a:spcPts val="0"/>
              </a:spcAft>
            </a:pPr>
            <a:r>
              <a:rPr 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spcAft>
                <a:spcPts val="0"/>
              </a:spcAft>
            </a:pPr>
            <a:r>
              <a:rPr 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角丸四角形 8"/>
          <p:cNvSpPr/>
          <p:nvPr/>
        </p:nvSpPr>
        <p:spPr>
          <a:xfrm>
            <a:off x="899592" y="5013176"/>
            <a:ext cx="7305675" cy="1533525"/>
          </a:xfrm>
          <a:prstGeom prst="roundRect">
            <a:avLst/>
          </a:prstGeom>
          <a:solidFill>
            <a:sysClr val="window" lastClr="FFFFFF"/>
          </a:solidFill>
          <a:ln w="25400" cap="flat" cmpd="sng" algn="ctr">
            <a:solidFill>
              <a:schemeClr val="tx1"/>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2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大阪</a:t>
            </a:r>
            <a:r>
              <a:rPr lang="ja-JP" sz="2600" kern="100" dirty="0">
                <a:effectLst/>
                <a:latin typeface="メイリオ" panose="020B0604030504040204" pitchFamily="50" charset="-128"/>
                <a:ea typeface="メイリオ" panose="020B0604030504040204" pitchFamily="50" charset="-128"/>
                <a:cs typeface="メイリオ" panose="020B0604030504040204" pitchFamily="50" charset="-128"/>
              </a:rPr>
              <a:t>健康安全基盤</a:t>
            </a:r>
            <a:r>
              <a:rPr lang="ja-JP" sz="2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研究所</a:t>
            </a:r>
            <a:endParaRPr lang="en-US" altLang="ja-JP" sz="105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sz="20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sz="2000" kern="100" dirty="0">
                <a:effectLst/>
                <a:latin typeface="メイリオ" panose="020B0604030504040204" pitchFamily="50" charset="-128"/>
                <a:ea typeface="メイリオ" panose="020B0604030504040204" pitchFamily="50" charset="-128"/>
                <a:cs typeface="メイリオ" panose="020B0604030504040204" pitchFamily="50" charset="-128"/>
              </a:rPr>
              <a:t>公衛</a:t>
            </a:r>
            <a:r>
              <a:rPr lang="ja-JP" sz="20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研</a:t>
            </a:r>
            <a:r>
              <a:rPr lang="ja-JP" altLang="en-US" sz="20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sz="20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環科研</a:t>
            </a:r>
            <a:r>
              <a:rPr lang="ja-JP" sz="2000" kern="100" dirty="0">
                <a:effectLst/>
                <a:latin typeface="メイリオ" panose="020B0604030504040204" pitchFamily="50" charset="-128"/>
                <a:ea typeface="メイリオ" panose="020B0604030504040204" pitchFamily="50" charset="-128"/>
                <a:cs typeface="メイリオ" panose="020B0604030504040204" pitchFamily="50" charset="-128"/>
              </a:rPr>
              <a:t>の統合　＋　</a:t>
            </a:r>
            <a:r>
              <a:rPr lang="ja-JP" altLang="en-US" sz="20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新たな</a:t>
            </a:r>
            <a:r>
              <a:rPr lang="ja-JP" sz="20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機能</a:t>
            </a:r>
            <a:r>
              <a:rPr lang="ja-JP" altLang="en-US" sz="20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角丸四角形 9"/>
          <p:cNvSpPr/>
          <p:nvPr/>
        </p:nvSpPr>
        <p:spPr>
          <a:xfrm>
            <a:off x="894593" y="1981200"/>
            <a:ext cx="2162175" cy="6477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6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微生物部門</a:t>
            </a:r>
            <a:endParaRPr lang="ja-JP" sz="12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sz="16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sz="16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検査</a:t>
            </a:r>
            <a:r>
              <a:rPr lang="ja-JP" altLang="en-US" sz="16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sz="16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a:t>
            </a:r>
            <a:r>
              <a:rPr lang="ja-JP" sz="16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等）</a:t>
            </a:r>
            <a:endParaRPr lang="ja-JP" sz="12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角丸四角形 10"/>
          <p:cNvSpPr/>
          <p:nvPr/>
        </p:nvSpPr>
        <p:spPr>
          <a:xfrm>
            <a:off x="894593" y="2628901"/>
            <a:ext cx="2162175" cy="638174"/>
          </a:xfrm>
          <a:prstGeom prst="roundRect">
            <a:avLst/>
          </a:prstGeom>
          <a:solidFill>
            <a:sysClr val="window" lastClr="FFFFFF"/>
          </a:solidFill>
          <a:ln w="25400" cap="flat" cmpd="sng" algn="ctr">
            <a:solidFill>
              <a:schemeClr val="tx1"/>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理化学部門</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検査</a:t>
            </a:r>
            <a:r>
              <a:rPr lang="ja-JP" altLang="en-US"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研究</a:t>
            </a: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等）</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下矢印 11"/>
          <p:cNvSpPr/>
          <p:nvPr/>
        </p:nvSpPr>
        <p:spPr>
          <a:xfrm>
            <a:off x="1619672" y="3789040"/>
            <a:ext cx="5822602" cy="1080120"/>
          </a:xfrm>
          <a:prstGeom prst="downArrow">
            <a:avLst>
              <a:gd name="adj1" fmla="val 62792"/>
              <a:gd name="adj2" fmla="val 50000"/>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en-US" altLang="ja-JP" sz="2200" kern="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altLang="en-US" sz="22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統合・</a:t>
            </a:r>
            <a:r>
              <a:rPr lang="ja-JP" sz="22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法人</a:t>
            </a:r>
            <a:r>
              <a:rPr lang="ja-JP" altLang="en-US" sz="2200" kern="100" dirty="0" smtClean="0">
                <a:latin typeface="メイリオ" panose="020B0604030504040204" pitchFamily="50" charset="-128"/>
                <a:ea typeface="メイリオ" panose="020B0604030504040204" pitchFamily="50" charset="-128"/>
                <a:cs typeface="メイリオ" panose="020B0604030504040204" pitchFamily="50" charset="-128"/>
              </a:rPr>
              <a:t>化・機能強化</a:t>
            </a:r>
            <a:endParaRPr lang="ja-JP" sz="22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4895528" y="1160850"/>
            <a:ext cx="4140968" cy="2274749"/>
          </a:xfrm>
          <a:prstGeom prst="roundRect">
            <a:avLst>
              <a:gd name="adj" fmla="val 8185"/>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spAutoFit/>
          </a:bodyPr>
          <a:lstStyle/>
          <a:p>
            <a:pPr marL="268288" indent="-268288">
              <a:lnSpc>
                <a:spcPct val="150000"/>
              </a:lnSpc>
            </a:pPr>
            <a:r>
              <a:rPr lang="ja-JP" altLang="en-US" kern="100" dirty="0" smtClean="0">
                <a:latin typeface="メイリオ" panose="020B0604030504040204" pitchFamily="50" charset="-128"/>
                <a:ea typeface="メイリオ" panose="020B0604030504040204" pitchFamily="50" charset="-128"/>
                <a:cs typeface="メイリオ" panose="020B0604030504040204" pitchFamily="50" charset="-128"/>
              </a:rPr>
              <a:t>○信頼性確保の専門部署</a:t>
            </a:r>
            <a:r>
              <a:rPr lang="en-US" altLang="ja-JP"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kern="100" dirty="0" smtClean="0">
                <a:latin typeface="メイリオ" panose="020B0604030504040204" pitchFamily="50" charset="-128"/>
                <a:ea typeface="メイリオ" panose="020B0604030504040204" pitchFamily="50" charset="-128"/>
                <a:cs typeface="メイリオ" panose="020B0604030504040204" pitchFamily="50" charset="-128"/>
              </a:rPr>
              <a:t>精度管理室</a:t>
            </a:r>
            <a:endParaRPr lang="en-US" altLang="ja-JP"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8288" indent="-268288">
              <a:lnSpc>
                <a:spcPct val="150000"/>
              </a:lnSpc>
            </a:pPr>
            <a:r>
              <a:rPr lang="ja-JP" altLang="en-US" kern="100" dirty="0" smtClean="0">
                <a:latin typeface="メイリオ" panose="020B0604030504040204" pitchFamily="50" charset="-128"/>
                <a:ea typeface="メイリオ" panose="020B0604030504040204" pitchFamily="50" charset="-128"/>
                <a:cs typeface="メイリオ" panose="020B0604030504040204" pitchFamily="50" charset="-128"/>
              </a:rPr>
              <a:t>○疫学調査研究チーム</a:t>
            </a:r>
            <a:endParaRPr lang="en-US" altLang="ja-JP"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8288" indent="-268288">
              <a:lnSpc>
                <a:spcPct val="150000"/>
              </a:lnSpc>
            </a:pPr>
            <a:r>
              <a:rPr lang="ja-JP" altLang="en-US"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健康危機管理情報の</a:t>
            </a:r>
            <a:r>
              <a:rPr lang="ja-JP" altLang="en-US" kern="100" dirty="0" smtClean="0">
                <a:latin typeface="メイリオ" panose="020B0604030504040204" pitchFamily="50" charset="-128"/>
                <a:ea typeface="メイリオ" panose="020B0604030504040204" pitchFamily="50" charset="-128"/>
                <a:cs typeface="メイリオ" panose="020B0604030504040204" pitchFamily="50" charset="-128"/>
              </a:rPr>
              <a:t>専門部署</a:t>
            </a:r>
            <a:endParaRPr lang="en-US" altLang="ja-JP"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8288" indent="-268288">
              <a:lnSpc>
                <a:spcPct val="150000"/>
              </a:lnSpc>
            </a:pPr>
            <a:r>
              <a:rPr lang="ja-JP" altLang="en-US" kern="100" dirty="0" smtClean="0">
                <a:latin typeface="メイリオ" panose="020B0604030504040204" pitchFamily="50" charset="-128"/>
                <a:ea typeface="メイリオ" panose="020B0604030504040204" pitchFamily="50" charset="-128"/>
                <a:cs typeface="メイリオ" panose="020B0604030504040204" pitchFamily="50" charset="-128"/>
              </a:rPr>
              <a:t>○府内全中核市への支援</a:t>
            </a:r>
            <a:endParaRPr lang="en-US" altLang="ja-JP"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8288" indent="-268288">
              <a:lnSpc>
                <a:spcPct val="150000"/>
              </a:lnSpc>
            </a:pPr>
            <a:r>
              <a:rPr lang="ja-JP" altLang="en-US" kern="100" dirty="0" smtClean="0">
                <a:latin typeface="メイリオ" panose="020B0604030504040204" pitchFamily="50" charset="-128"/>
                <a:ea typeface="メイリオ" panose="020B0604030504040204" pitchFamily="50" charset="-128"/>
                <a:cs typeface="メイリオ" panose="020B0604030504040204" pitchFamily="50" charset="-128"/>
              </a:rPr>
              <a:t>○学術分野・産業界</a:t>
            </a:r>
            <a:r>
              <a:rPr lang="ja-JP" altLang="en-US"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への支援・</a:t>
            </a:r>
            <a:r>
              <a:rPr lang="ja-JP" altLang="en-US" kern="100" dirty="0" smtClean="0">
                <a:latin typeface="メイリオ" panose="020B0604030504040204" pitchFamily="50" charset="-128"/>
                <a:ea typeface="メイリオ" panose="020B0604030504040204" pitchFamily="50" charset="-128"/>
                <a:cs typeface="メイリオ" panose="020B0604030504040204" pitchFamily="50" charset="-128"/>
              </a:rPr>
              <a:t>連携</a:t>
            </a:r>
            <a:endParaRPr lang="ja-JP" altLang="en-US" dirty="0">
              <a:ln>
                <a:solidFill>
                  <a:schemeClr val="tx1"/>
                </a:solidFill>
              </a:ln>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十字形 18"/>
          <p:cNvSpPr/>
          <p:nvPr/>
        </p:nvSpPr>
        <p:spPr>
          <a:xfrm>
            <a:off x="4175449" y="1988840"/>
            <a:ext cx="648072" cy="686110"/>
          </a:xfrm>
          <a:prstGeom prst="plus">
            <a:avLst>
              <a:gd name="adj" fmla="val 3989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2375105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876256" y="6376243"/>
            <a:ext cx="2133600" cy="365125"/>
          </a:xfrm>
        </p:spPr>
        <p:txBody>
          <a:bodyPr/>
          <a:lstStyle/>
          <a:p>
            <a:fld id="{BA6FECBE-A900-4BF4-868D-91A0C498DB5C}" type="slidenum">
              <a:rPr kumimoji="1" lang="ja-JP" altLang="en-US" smtClean="0"/>
              <a:pPr/>
              <a:t>6</a:t>
            </a:fld>
            <a:endParaRPr kumimoji="1" lang="ja-JP" altLang="en-US"/>
          </a:p>
        </p:txBody>
      </p:sp>
      <p:sp>
        <p:nvSpPr>
          <p:cNvPr id="5" name="正方形/長方形 4"/>
          <p:cNvSpPr/>
          <p:nvPr/>
        </p:nvSpPr>
        <p:spPr>
          <a:xfrm>
            <a:off x="-17748" y="-27384"/>
            <a:ext cx="9161748" cy="432048"/>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機能強化が求められる公衆衛生上の状況変化</a:t>
            </a:r>
            <a:endPar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角丸四角形 7"/>
          <p:cNvSpPr/>
          <p:nvPr/>
        </p:nvSpPr>
        <p:spPr>
          <a:xfrm>
            <a:off x="6300192" y="1407473"/>
            <a:ext cx="2671880" cy="3125397"/>
          </a:xfrm>
          <a:prstGeom prst="roundRect">
            <a:avLst>
              <a:gd name="adj" fmla="val 6481"/>
            </a:avLst>
          </a:prstGeom>
          <a:solidFill>
            <a:sysClr val="window" lastClr="FFFFFF"/>
          </a:solidFill>
          <a:ln w="25400" cap="flat" cmpd="sng" algn="ctr">
            <a:solidFill>
              <a:schemeClr val="tx1">
                <a:lumMod val="85000"/>
                <a:lumOff val="15000"/>
              </a:scheme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altLang="en-US" kern="100" dirty="0" smtClean="0">
                <a:effectLst/>
                <a:latin typeface="メイリオ" panose="020B0604030504040204" pitchFamily="50" charset="-128"/>
                <a:ea typeface="メイリオ" panose="020B0604030504040204" pitchFamily="50" charset="-128"/>
                <a:cs typeface="メイリオ" panose="020B0604030504040204" pitchFamily="50" charset="-128"/>
              </a:rPr>
              <a:t>府内の中核</a:t>
            </a:r>
            <a:r>
              <a:rPr lang="ja-JP" altLang="en-US" kern="100" dirty="0" smtClean="0">
                <a:latin typeface="メイリオ" panose="020B0604030504040204" pitchFamily="50" charset="-128"/>
                <a:ea typeface="メイリオ" panose="020B0604030504040204" pitchFamily="50" charset="-128"/>
                <a:cs typeface="メイリオ" panose="020B0604030504040204" pitchFamily="50" charset="-128"/>
              </a:rPr>
              <a:t>市</a:t>
            </a:r>
            <a:r>
              <a:rPr lang="en-US" altLang="ja-JP" sz="14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kern="100" dirty="0">
                <a:latin typeface="メイリオ" panose="020B0604030504040204" pitchFamily="50" charset="-128"/>
                <a:ea typeface="メイリオ" panose="020B0604030504040204" pitchFamily="50" charset="-128"/>
                <a:cs typeface="メイリオ" panose="020B0604030504040204" pitchFamily="50" charset="-128"/>
              </a:rPr>
              <a:t>保健</a:t>
            </a: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衛生</a:t>
            </a:r>
            <a:r>
              <a:rPr lang="ja-JP" altLang="en-US" sz="1400" kern="100" dirty="0">
                <a:latin typeface="メイリオ" panose="020B0604030504040204" pitchFamily="50" charset="-128"/>
                <a:ea typeface="メイリオ" panose="020B0604030504040204" pitchFamily="50" charset="-128"/>
                <a:cs typeface="メイリオ" panose="020B0604030504040204" pitchFamily="50" charset="-128"/>
              </a:rPr>
              <a:t>行政に関する</a:t>
            </a: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事務を府から移管）</a:t>
            </a:r>
            <a:r>
              <a:rPr lang="ja-JP" altLang="en-US" kern="1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kern="100" dirty="0" smtClean="0">
                <a:effectLst/>
                <a:latin typeface="メイリオ" panose="020B0604030504040204" pitchFamily="50" charset="-128"/>
                <a:ea typeface="メイリオ" panose="020B0604030504040204" pitchFamily="50" charset="-128"/>
                <a:cs typeface="メイリオ" panose="020B0604030504040204" pitchFamily="50" charset="-128"/>
              </a:rPr>
              <a:t>増加</a:t>
            </a:r>
            <a:endParaRPr lang="en-US" altLang="ja-JP" kern="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273050" indent="-273050">
              <a:spcAft>
                <a:spcPts val="0"/>
              </a:spcAft>
            </a:pP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kern="100" dirty="0" smtClean="0">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年度現在：</a:t>
            </a:r>
            <a:r>
              <a:rPr lang="en-US" altLang="ja-JP" sz="1400" kern="100" dirty="0" smtClean="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市</a:t>
            </a:r>
            <a:r>
              <a:rPr lang="en-US" altLang="ja-JP" sz="1400" kern="100"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kern="1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高槻市・東大阪市・</a:t>
            </a:r>
          </a:p>
          <a:p>
            <a:pPr marL="273050" indent="-4763">
              <a:spcAft>
                <a:spcPts val="0"/>
              </a:spcAft>
            </a:pP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豊中市・枚方市</a:t>
            </a:r>
            <a:endParaRPr lang="en-US" altLang="ja-JP" sz="140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73050" indent="-273050">
              <a:spcAft>
                <a:spcPts val="0"/>
              </a:spcAft>
            </a:pP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kern="100" dirty="0" smtClean="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年度：</a:t>
            </a:r>
            <a:r>
              <a:rPr lang="en-US" altLang="ja-JP" sz="1400" kern="1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kern="1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岸和田市・八尾市</a:t>
            </a:r>
            <a:endParaRPr lang="en-US" altLang="ja-JP" sz="140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8288" indent="-268288">
              <a:spcAft>
                <a:spcPts val="0"/>
              </a:spcAft>
            </a:pP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kern="100" dirty="0" smtClean="0">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年度以降：</a:t>
            </a:r>
            <a:r>
              <a:rPr lang="en-US" altLang="ja-JP" sz="1400" kern="100"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kern="1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寝屋川市</a:t>
            </a:r>
            <a:endParaRPr lang="en-US" altLang="ja-JP" sz="1400" kern="100" dirty="0">
              <a:latin typeface="メイリオ" panose="020B0604030504040204" pitchFamily="50" charset="-128"/>
              <a:ea typeface="メイリオ" panose="020B0604030504040204" pitchFamily="50" charset="-128"/>
              <a:cs typeface="メイリオ" panose="020B0604030504040204" pitchFamily="50" charset="-128"/>
            </a:endParaRPr>
          </a:p>
          <a:p>
            <a:pPr>
              <a:spcAft>
                <a:spcPts val="0"/>
              </a:spcAft>
            </a:pP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中核市単独で調査研究機能を維持する</a:t>
            </a:r>
            <a:r>
              <a:rPr lang="ja-JP" altLang="en-US" sz="1400" kern="100" dirty="0">
                <a:latin typeface="メイリオ" panose="020B0604030504040204" pitchFamily="50" charset="-128"/>
                <a:ea typeface="メイリオ" panose="020B0604030504040204" pitchFamily="50" charset="-128"/>
                <a:cs typeface="メイリオ" panose="020B0604030504040204" pitchFamily="50" charset="-128"/>
              </a:rPr>
              <a:t>ことは人材・施設ともに極めて</a:t>
            </a: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難しい</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角丸四角形 11"/>
          <p:cNvSpPr/>
          <p:nvPr/>
        </p:nvSpPr>
        <p:spPr>
          <a:xfrm>
            <a:off x="179512" y="1407473"/>
            <a:ext cx="2808312" cy="2981381"/>
          </a:xfrm>
          <a:prstGeom prst="roundRect">
            <a:avLst>
              <a:gd name="adj" fmla="val 6481"/>
            </a:avLst>
          </a:prstGeom>
          <a:solidFill>
            <a:sysClr val="window" lastClr="FFFFFF"/>
          </a:solidFill>
          <a:ln w="25400" cap="flat" cmpd="sng" algn="ctr">
            <a:solidFill>
              <a:schemeClr val="tx1">
                <a:lumMod val="85000"/>
                <a:lumOff val="15000"/>
              </a:scheme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ja-JP" altLang="en-US" kern="100" dirty="0" smtClean="0">
                <a:effectLst/>
                <a:latin typeface="メイリオ" panose="020B0604030504040204" pitchFamily="50" charset="-128"/>
                <a:ea typeface="メイリオ" panose="020B0604030504040204" pitchFamily="50" charset="-128"/>
                <a:cs typeface="メイリオ" panose="020B0604030504040204" pitchFamily="50" charset="-128"/>
              </a:rPr>
              <a:t>グローバル化の進展と</a:t>
            </a:r>
            <a:endParaRPr lang="en-US" altLang="ja-JP" kern="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spcAft>
                <a:spcPts val="0"/>
              </a:spcAft>
            </a:pPr>
            <a:r>
              <a:rPr lang="ja-JP" altLang="en-US" kern="100" dirty="0" smtClean="0">
                <a:latin typeface="メイリオ" panose="020B0604030504040204" pitchFamily="50" charset="-128"/>
                <a:ea typeface="メイリオ" panose="020B0604030504040204" pitchFamily="50" charset="-128"/>
                <a:cs typeface="メイリオ" panose="020B0604030504040204" pitchFamily="50" charset="-128"/>
              </a:rPr>
              <a:t>インバウンド急増による</a:t>
            </a:r>
            <a:endParaRPr lang="en-US" altLang="ja-JP"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a:spcAft>
                <a:spcPts val="0"/>
              </a:spcAft>
            </a:pPr>
            <a:r>
              <a:rPr lang="ja-JP" altLang="en-US" kern="100" dirty="0" smtClean="0">
                <a:effectLst/>
                <a:latin typeface="メイリオ" panose="020B0604030504040204" pitchFamily="50" charset="-128"/>
                <a:ea typeface="メイリオ" panose="020B0604030504040204" pitchFamily="50" charset="-128"/>
                <a:cs typeface="メイリオ" panose="020B0604030504040204" pitchFamily="50" charset="-128"/>
              </a:rPr>
              <a:t>新興・再興感染症発生の</a:t>
            </a:r>
            <a:r>
              <a:rPr lang="en-US" altLang="ja-JP" kern="100" dirty="0" smtClean="0">
                <a:effectLst/>
                <a:latin typeface="メイリオ" panose="020B0604030504040204" pitchFamily="50" charset="-128"/>
                <a:ea typeface="メイリオ" panose="020B0604030504040204" pitchFamily="50" charset="-128"/>
                <a:cs typeface="メイリオ" panose="020B0604030504040204" pitchFamily="50" charset="-128"/>
              </a:rPr>
              <a:t/>
            </a:r>
            <a:br>
              <a:rPr lang="en-US" altLang="ja-JP" kern="100" dirty="0" smtClean="0">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kern="100" dirty="0" smtClean="0">
                <a:effectLst/>
                <a:latin typeface="メイリオ" panose="020B0604030504040204" pitchFamily="50" charset="-128"/>
                <a:ea typeface="メイリオ" panose="020B0604030504040204" pitchFamily="50" charset="-128"/>
                <a:cs typeface="メイリオ" panose="020B0604030504040204" pitchFamily="50" charset="-128"/>
              </a:rPr>
              <a:t>リスクの増大</a:t>
            </a:r>
            <a:endParaRPr lang="en-US" altLang="ja-JP" kern="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177800" indent="-177800">
              <a:buFont typeface="Wingdings" panose="05000000000000000000" pitchFamily="2" charset="2"/>
              <a:buChar char="n"/>
            </a:pP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デング熱</a:t>
            </a:r>
            <a:r>
              <a:rPr lang="en-US" altLang="ja-JP" sz="14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アジア･大洋州）</a:t>
            </a:r>
            <a:endParaRPr lang="en-US" altLang="ja-JP" sz="140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7800" indent="-177800">
              <a:buFont typeface="Wingdings" panose="05000000000000000000" pitchFamily="2" charset="2"/>
              <a:buChar char="n"/>
            </a:pPr>
            <a:r>
              <a:rPr lang="en-US" altLang="ja-JP" sz="1400" kern="100" dirty="0" smtClean="0">
                <a:latin typeface="メイリオ" panose="020B0604030504040204" pitchFamily="50" charset="-128"/>
                <a:ea typeface="メイリオ" panose="020B0604030504040204" pitchFamily="50" charset="-128"/>
                <a:cs typeface="メイリオ" panose="020B0604030504040204" pitchFamily="50" charset="-128"/>
              </a:rPr>
              <a:t>M</a:t>
            </a: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Ｅ</a:t>
            </a:r>
            <a:r>
              <a:rPr lang="en-US" altLang="ja-JP" sz="1400" kern="100" dirty="0" smtClean="0">
                <a:latin typeface="メイリオ" panose="020B0604030504040204" pitchFamily="50" charset="-128"/>
                <a:ea typeface="メイリオ" panose="020B0604030504040204" pitchFamily="50" charset="-128"/>
                <a:cs typeface="メイリオ" panose="020B0604030504040204" pitchFamily="50" charset="-128"/>
              </a:rPr>
              <a:t>RS(</a:t>
            </a: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中東）</a:t>
            </a:r>
            <a:endParaRPr lang="en-US" altLang="ja-JP" sz="1400" kern="100" dirty="0">
              <a:latin typeface="メイリオ" panose="020B0604030504040204" pitchFamily="50" charset="-128"/>
              <a:ea typeface="メイリオ" panose="020B0604030504040204" pitchFamily="50" charset="-128"/>
              <a:cs typeface="メイリオ" panose="020B0604030504040204" pitchFamily="50" charset="-128"/>
            </a:endParaRPr>
          </a:p>
          <a:p>
            <a:pPr marL="177800" indent="-177800">
              <a:buFont typeface="Wingdings" panose="05000000000000000000" pitchFamily="2" charset="2"/>
              <a:buChar char="n"/>
            </a:pP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ジカウィルス感染症</a:t>
            </a:r>
            <a:r>
              <a:rPr lang="en-US" altLang="ja-JP" sz="14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南米</a:t>
            </a:r>
            <a:r>
              <a:rPr lang="en-US" altLang="ja-JP" sz="1400" kern="100" dirty="0" smtClean="0">
                <a:latin typeface="メイリオ" panose="020B0604030504040204" pitchFamily="50" charset="-128"/>
                <a:ea typeface="メイリオ" panose="020B0604030504040204" pitchFamily="50" charset="-128"/>
                <a:cs typeface="メイリオ" panose="020B0604030504040204" pitchFamily="50" charset="-128"/>
              </a:rPr>
              <a:t>)</a:t>
            </a:r>
          </a:p>
          <a:p>
            <a:pPr marL="177800" indent="-177800">
              <a:buFont typeface="Wingdings" panose="05000000000000000000" pitchFamily="2" charset="2"/>
              <a:buChar char="n"/>
            </a:pP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エボラ出血熱･黄熱･チクングニア熱･リフトバレー熱</a:t>
            </a:r>
            <a:r>
              <a:rPr lang="en-US" altLang="ja-JP" sz="1400" kern="1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kern="100" dirty="0" smtClean="0">
                <a:latin typeface="メイリオ" panose="020B0604030504040204" pitchFamily="50" charset="-128"/>
                <a:ea typeface="メイリオ" panose="020B0604030504040204" pitchFamily="50" charset="-128"/>
                <a:cs typeface="メイリオ" panose="020B0604030504040204" pitchFamily="50" charset="-128"/>
              </a:rPr>
            </a:br>
            <a:r>
              <a:rPr lang="en-US" altLang="ja-JP" sz="14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アフリカ</a:t>
            </a:r>
            <a:r>
              <a:rPr lang="en-US" altLang="ja-JP" sz="1400" kern="100" dirty="0" smtClean="0">
                <a:latin typeface="メイリオ" panose="020B0604030504040204" pitchFamily="50" charset="-128"/>
                <a:ea typeface="メイリオ" panose="020B0604030504040204" pitchFamily="50" charset="-128"/>
                <a:cs typeface="メイリオ" panose="020B0604030504040204" pitchFamily="50" charset="-128"/>
              </a:rPr>
              <a:t>)</a:t>
            </a:r>
          </a:p>
          <a:p>
            <a:pPr marL="177800" indent="-177800">
              <a:buFont typeface="Wingdings" panose="05000000000000000000" pitchFamily="2" charset="2"/>
              <a:buChar char="n"/>
            </a:pP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鳥インフルエンザ</a:t>
            </a:r>
            <a:r>
              <a:rPr lang="en-US" altLang="ja-JP" sz="14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中国</a:t>
            </a:r>
            <a:r>
              <a:rPr lang="en-US" altLang="ja-JP" sz="1400" kern="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角丸四角形 15"/>
          <p:cNvSpPr/>
          <p:nvPr/>
        </p:nvSpPr>
        <p:spPr>
          <a:xfrm>
            <a:off x="3203848" y="548680"/>
            <a:ext cx="2952328" cy="1367671"/>
          </a:xfrm>
          <a:prstGeom prst="roundRect">
            <a:avLst>
              <a:gd name="adj" fmla="val 9613"/>
            </a:avLst>
          </a:prstGeom>
          <a:solidFill>
            <a:sysClr val="window" lastClr="FFFFFF"/>
          </a:solidFill>
          <a:ln w="25400" cap="flat" cmpd="sng" algn="ctr">
            <a:solidFill>
              <a:schemeClr val="tx1">
                <a:lumMod val="85000"/>
                <a:lumOff val="15000"/>
              </a:scheme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spAutoFit/>
          </a:bodyPr>
          <a:lstStyle/>
          <a:p>
            <a:pPr>
              <a:spcAft>
                <a:spcPts val="0"/>
              </a:spcAft>
            </a:pPr>
            <a:r>
              <a:rPr lang="ja-JP" altLang="en-US" kern="100" dirty="0" smtClean="0">
                <a:effectLst/>
                <a:latin typeface="メイリオ" panose="020B0604030504040204" pitchFamily="50" charset="-128"/>
                <a:ea typeface="メイリオ" panose="020B0604030504040204" pitchFamily="50" charset="-128"/>
                <a:cs typeface="メイリオ" panose="020B0604030504040204" pitchFamily="50" charset="-128"/>
              </a:rPr>
              <a:t>超高齢社会･世帯人口の</a:t>
            </a:r>
          </a:p>
          <a:p>
            <a:pPr>
              <a:spcAft>
                <a:spcPts val="0"/>
              </a:spcAft>
            </a:pPr>
            <a:r>
              <a:rPr lang="ja-JP" altLang="en-US" kern="100" dirty="0" smtClean="0">
                <a:effectLst/>
                <a:latin typeface="メイリオ" panose="020B0604030504040204" pitchFamily="50" charset="-128"/>
                <a:ea typeface="メイリオ" panose="020B0604030504040204" pitchFamily="50" charset="-128"/>
                <a:cs typeface="メイリオ" panose="020B0604030504040204" pitchFamily="50" charset="-128"/>
              </a:rPr>
              <a:t>小規模化による食の変化</a:t>
            </a:r>
            <a:endParaRPr lang="en-US" altLang="ja-JP" kern="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177800" indent="-177800">
              <a:spcAft>
                <a:spcPts val="0"/>
              </a:spcAft>
              <a:buFont typeface="Wingdings" panose="05000000000000000000" pitchFamily="2" charset="2"/>
              <a:buChar char="n"/>
            </a:pP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提供形態の複雑化</a:t>
            </a:r>
            <a:r>
              <a:rPr lang="en-US" alt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（食材→食品→食事）</a:t>
            </a:r>
            <a:endParaRPr lang="en-US" alt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177800" indent="-177800">
              <a:spcAft>
                <a:spcPts val="0"/>
              </a:spcAft>
              <a:buFont typeface="Wingdings" panose="05000000000000000000" pitchFamily="2" charset="2"/>
              <a:buChar char="n"/>
            </a:pP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食中毒の広域化･多極化</a:t>
            </a:r>
            <a:endParaRPr lang="en-US" alt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3203848" y="2060848"/>
            <a:ext cx="2952328" cy="1080119"/>
          </a:xfrm>
          <a:prstGeom prst="roundRect">
            <a:avLst>
              <a:gd name="adj" fmla="val 16630"/>
            </a:avLst>
          </a:prstGeom>
          <a:solidFill>
            <a:sysClr val="window" lastClr="FFFFFF"/>
          </a:solidFill>
          <a:ln w="25400" cap="flat" cmpd="sng" algn="ctr">
            <a:solidFill>
              <a:schemeClr val="tx1">
                <a:lumMod val="85000"/>
                <a:lumOff val="15000"/>
              </a:scheme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ja-JP" altLang="en-US" kern="100" dirty="0" smtClean="0">
                <a:effectLst/>
                <a:latin typeface="メイリオ" panose="020B0604030504040204" pitchFamily="50" charset="-128"/>
                <a:ea typeface="メイリオ" panose="020B0604030504040204" pitchFamily="50" charset="-128"/>
                <a:cs typeface="メイリオ" panose="020B0604030504040204" pitchFamily="50" charset="-128"/>
              </a:rPr>
              <a:t>ジェネリック医薬品使用の促進</a:t>
            </a:r>
            <a:endParaRPr lang="en-US" altLang="ja-JP" kern="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177800" indent="-177800">
              <a:spcAft>
                <a:spcPts val="0"/>
              </a:spcAft>
              <a:buFont typeface="Wingdings" panose="05000000000000000000" pitchFamily="2" charset="2"/>
              <a:buChar char="n"/>
            </a:pP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製造流通行程の品質保証</a:t>
            </a:r>
            <a:endParaRPr lang="en-US" alt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角丸四角形 17"/>
          <p:cNvSpPr/>
          <p:nvPr/>
        </p:nvSpPr>
        <p:spPr>
          <a:xfrm>
            <a:off x="3203848" y="3295238"/>
            <a:ext cx="2952328" cy="2366010"/>
          </a:xfrm>
          <a:prstGeom prst="roundRect">
            <a:avLst>
              <a:gd name="adj" fmla="val 11207"/>
            </a:avLst>
          </a:prstGeom>
          <a:solidFill>
            <a:sysClr val="window" lastClr="FFFFFF"/>
          </a:solidFill>
          <a:ln w="25400" cap="flat" cmpd="sng" algn="ctr">
            <a:solidFill>
              <a:schemeClr val="tx1">
                <a:lumMod val="85000"/>
                <a:lumOff val="15000"/>
              </a:scheme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spAutoFit/>
          </a:bodyPr>
          <a:lstStyle/>
          <a:p>
            <a:pPr>
              <a:spcAft>
                <a:spcPts val="0"/>
              </a:spcAft>
            </a:pPr>
            <a:r>
              <a:rPr lang="ja-JP" altLang="en-US" kern="100" dirty="0">
                <a:latin typeface="メイリオ" panose="020B0604030504040204" pitchFamily="50" charset="-128"/>
                <a:ea typeface="メイリオ" panose="020B0604030504040204" pitchFamily="50" charset="-128"/>
                <a:cs typeface="メイリオ" panose="020B0604030504040204" pitchFamily="50" charset="-128"/>
              </a:rPr>
              <a:t>人口減少社会における水道・生活</a:t>
            </a:r>
            <a:r>
              <a:rPr lang="ja-JP" altLang="en-US" kern="100" dirty="0" smtClean="0">
                <a:latin typeface="メイリオ" panose="020B0604030504040204" pitchFamily="50" charset="-128"/>
                <a:ea typeface="メイリオ" panose="020B0604030504040204" pitchFamily="50" charset="-128"/>
                <a:cs typeface="メイリオ" panose="020B0604030504040204" pitchFamily="50" charset="-128"/>
              </a:rPr>
              <a:t>排水を</a:t>
            </a:r>
            <a:r>
              <a:rPr lang="ja-JP" altLang="en-US" kern="100" dirty="0">
                <a:latin typeface="メイリオ" panose="020B0604030504040204" pitchFamily="50" charset="-128"/>
                <a:ea typeface="メイリオ" panose="020B0604030504040204" pitchFamily="50" charset="-128"/>
                <a:cs typeface="メイリオ" panose="020B0604030504040204" pitchFamily="50" charset="-128"/>
              </a:rPr>
              <a:t>取り巻く環境の</a:t>
            </a:r>
            <a:r>
              <a:rPr lang="ja-JP" altLang="en-US" kern="100" dirty="0" smtClean="0">
                <a:latin typeface="メイリオ" panose="020B0604030504040204" pitchFamily="50" charset="-128"/>
                <a:ea typeface="メイリオ" panose="020B0604030504040204" pitchFamily="50" charset="-128"/>
                <a:cs typeface="メイリオ" panose="020B0604030504040204" pitchFamily="50" charset="-128"/>
              </a:rPr>
              <a:t>変化</a:t>
            </a:r>
          </a:p>
          <a:p>
            <a:pPr marL="182563" indent="-182563">
              <a:spcAft>
                <a:spcPts val="0"/>
              </a:spcAft>
            </a:pPr>
            <a:r>
              <a:rPr lang="ja-JP" altLang="en-US" sz="1400" kern="100" dirty="0">
                <a:latin typeface="メイリオ" panose="020B0604030504040204" pitchFamily="50" charset="-128"/>
                <a:ea typeface="メイリオ" panose="020B0604030504040204" pitchFamily="50" charset="-128"/>
                <a:cs typeface="メイリオ" panose="020B0604030504040204" pitchFamily="50" charset="-128"/>
              </a:rPr>
              <a:t>■給水人口の</a:t>
            </a: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減少などにより　水</a:t>
            </a:r>
            <a:r>
              <a:rPr lang="ja-JP" altLang="en-US" sz="1400" kern="100" dirty="0">
                <a:latin typeface="メイリオ" panose="020B0604030504040204" pitchFamily="50" charset="-128"/>
                <a:ea typeface="メイリオ" panose="020B0604030504040204" pitchFamily="50" charset="-128"/>
                <a:cs typeface="メイリオ" panose="020B0604030504040204" pitchFamily="50" charset="-128"/>
              </a:rPr>
              <a:t>需要が減少</a:t>
            </a:r>
          </a:p>
          <a:p>
            <a:pPr marL="182563" indent="-182563">
              <a:spcAft>
                <a:spcPts val="0"/>
              </a:spcAft>
            </a:pP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■水道</a:t>
            </a:r>
            <a:r>
              <a:rPr lang="ja-JP" altLang="en-US" sz="1400" kern="100" dirty="0">
                <a:latin typeface="メイリオ" panose="020B0604030504040204" pitchFamily="50" charset="-128"/>
                <a:ea typeface="メイリオ" panose="020B0604030504040204" pitchFamily="50" charset="-128"/>
                <a:cs typeface="メイリオ" panose="020B0604030504040204" pitchFamily="50" charset="-128"/>
              </a:rPr>
              <a:t>施設の老朽化への対応</a:t>
            </a:r>
          </a:p>
          <a:p>
            <a:pPr marL="182563" indent="-182563">
              <a:spcAft>
                <a:spcPts val="0"/>
              </a:spcAft>
            </a:pPr>
            <a:r>
              <a:rPr lang="ja-JP" altLang="en-US" sz="1400" kern="100" dirty="0">
                <a:latin typeface="メイリオ" panose="020B0604030504040204" pitchFamily="50" charset="-128"/>
                <a:ea typeface="メイリオ" panose="020B0604030504040204" pitchFamily="50" charset="-128"/>
                <a:cs typeface="メイリオ" panose="020B0604030504040204" pitchFamily="50" charset="-128"/>
              </a:rPr>
              <a:t>■水道水源の水質リスクの増大</a:t>
            </a:r>
          </a:p>
          <a:p>
            <a:pPr marL="182563" indent="-182563">
              <a:spcAft>
                <a:spcPts val="0"/>
              </a:spcAft>
            </a:pPr>
            <a:r>
              <a:rPr lang="ja-JP" altLang="en-US" sz="1400" kern="100" dirty="0">
                <a:latin typeface="メイリオ" panose="020B0604030504040204" pitchFamily="50" charset="-128"/>
                <a:ea typeface="メイリオ" panose="020B0604030504040204" pitchFamily="50" charset="-128"/>
                <a:cs typeface="メイリオ" panose="020B0604030504040204" pitchFamily="50" charset="-128"/>
              </a:rPr>
              <a:t>■人口減少</a:t>
            </a:r>
            <a:r>
              <a:rPr lang="ja-JP" altLang="en-US" sz="1400" kern="10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400" kern="100" smtClean="0">
                <a:latin typeface="メイリオ" panose="020B0604030504040204" pitchFamily="50" charset="-128"/>
                <a:ea typeface="メイリオ" panose="020B0604030504040204" pitchFamily="50" charset="-128"/>
                <a:cs typeface="メイリオ" panose="020B0604030504040204" pitchFamily="50" charset="-128"/>
              </a:rPr>
              <a:t>踏まえ、浄化槽</a:t>
            </a: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整備へ</a:t>
            </a:r>
            <a:r>
              <a:rPr lang="ja-JP" altLang="en-US" sz="1400" kern="100" dirty="0">
                <a:latin typeface="メイリオ" panose="020B0604030504040204" pitchFamily="50" charset="-128"/>
                <a:ea typeface="メイリオ" panose="020B0604030504040204" pitchFamily="50" charset="-128"/>
                <a:cs typeface="メイリオ" panose="020B0604030504040204" pitchFamily="50" charset="-128"/>
              </a:rPr>
              <a:t>の見直しが必要</a:t>
            </a:r>
          </a:p>
        </p:txBody>
      </p:sp>
      <p:sp>
        <p:nvSpPr>
          <p:cNvPr id="19" name="テキスト ボックス 18"/>
          <p:cNvSpPr txBox="1"/>
          <p:nvPr/>
        </p:nvSpPr>
        <p:spPr>
          <a:xfrm>
            <a:off x="971600" y="6093296"/>
            <a:ext cx="7200800" cy="540000"/>
          </a:xfrm>
          <a:prstGeom prst="rect">
            <a:avLst/>
          </a:prstGeom>
          <a:noFill/>
          <a:ln w="53975" cmpd="dbl">
            <a:solidFill>
              <a:srgbClr val="002060"/>
            </a:solidFill>
            <a:prstDash val="solid"/>
          </a:ln>
        </p:spPr>
        <p:txBody>
          <a:bodyPr wrap="none" lIns="0" tIns="108000" rIns="0" bIns="0" rtlCol="0" anchor="ctr" anchorCtr="1">
            <a:noAutofit/>
          </a:bodyPr>
          <a:lstStyle/>
          <a:p>
            <a:pPr marL="266700" indent="-266700" algn="ct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感染症法の改正　健康危機管理</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の重要性　議会での議論</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二等辺三角形 19"/>
          <p:cNvSpPr>
            <a:spLocks noChangeAspect="1"/>
          </p:cNvSpPr>
          <p:nvPr/>
        </p:nvSpPr>
        <p:spPr>
          <a:xfrm rot="10800000">
            <a:off x="4283969" y="5733256"/>
            <a:ext cx="720080" cy="257172"/>
          </a:xfrm>
          <a:prstGeom prst="triangl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946733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bwMode="auto">
          <a:xfrm>
            <a:off x="365283" y="2135784"/>
            <a:ext cx="8366674" cy="4317552"/>
          </a:xfrm>
          <a:prstGeom prst="rect">
            <a:avLst/>
          </a:prstGeom>
          <a:noFill/>
          <a:ln>
            <a:solidFill>
              <a:srgbClr val="0000FF"/>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78885" tIns="135682" rIns="78885" bIns="135682" numCol="1" rtlCol="0" anchor="ctr" anchorCtr="0" compatLnSpc="1">
            <a:prstTxWarp prst="textNoShape">
              <a:avLst/>
            </a:prstTxWarp>
          </a:bodyPr>
          <a:lstStyle/>
          <a:p>
            <a:pPr algn="ctr" defTabSz="801472" fontAlgn="base">
              <a:spcBef>
                <a:spcPct val="20000"/>
              </a:spcBef>
              <a:spcAft>
                <a:spcPct val="0"/>
              </a:spcAft>
              <a:buClr>
                <a:schemeClr val="bg2"/>
              </a:buClr>
              <a:buSzPct val="75000"/>
            </a:pPr>
            <a:endParaRPr lang="ja-JP" altLang="en-US" sz="1600" dirty="0">
              <a:solidFill>
                <a:schemeClr val="tx1"/>
              </a:solidFill>
              <a:latin typeface="Arial" charset="0"/>
              <a:ea typeface="ＭＳ Ｐゴシック" pitchFamily="50" charset="-128"/>
            </a:endParaRPr>
          </a:p>
        </p:txBody>
      </p:sp>
      <p:sp>
        <p:nvSpPr>
          <p:cNvPr id="14" name="角丸四角形 13"/>
          <p:cNvSpPr/>
          <p:nvPr/>
        </p:nvSpPr>
        <p:spPr bwMode="auto">
          <a:xfrm>
            <a:off x="467544" y="3775003"/>
            <a:ext cx="6459176" cy="2606325"/>
          </a:xfrm>
          <a:prstGeom prst="roundRect">
            <a:avLst/>
          </a:prstGeom>
          <a:noFill/>
          <a:ln w="9525" cap="flat" cmpd="sng" algn="ctr">
            <a:solidFill>
              <a:schemeClr val="tx1"/>
            </a:solidFill>
            <a:prstDash val="solid"/>
            <a:round/>
            <a:headEnd type="none" w="med" len="med"/>
            <a:tailEnd type="none" w="med" len="med"/>
          </a:ln>
          <a:effectLst/>
          <a:extLst/>
        </p:spPr>
        <p:txBody>
          <a:bodyPr vert="horz" wrap="square" lIns="78885" tIns="135682" rIns="78885" bIns="135682" numCol="1" rtlCol="0" anchor="ctr" anchorCtr="0" compatLnSpc="1">
            <a:prstTxWarp prst="textNoShape">
              <a:avLst/>
            </a:prstTxWarp>
          </a:bodyPr>
          <a:lstStyle/>
          <a:p>
            <a:pPr algn="ctr" defTabSz="801472" fontAlgn="base">
              <a:spcBef>
                <a:spcPct val="20000"/>
              </a:spcBef>
              <a:spcAft>
                <a:spcPct val="0"/>
              </a:spcAft>
              <a:buClr>
                <a:schemeClr val="bg2"/>
              </a:buClr>
              <a:buSzPct val="75000"/>
            </a:pPr>
            <a:endParaRPr lang="ja-JP" altLang="en-US" sz="1600">
              <a:latin typeface="Arial" charset="0"/>
              <a:ea typeface="ＭＳ Ｐゴシック" pitchFamily="50" charset="-128"/>
            </a:endParaRPr>
          </a:p>
        </p:txBody>
      </p:sp>
      <p:sp>
        <p:nvSpPr>
          <p:cNvPr id="11" name="正方形/長方形 10"/>
          <p:cNvSpPr/>
          <p:nvPr/>
        </p:nvSpPr>
        <p:spPr>
          <a:xfrm>
            <a:off x="401023" y="658461"/>
            <a:ext cx="8330934" cy="1330379"/>
          </a:xfrm>
          <a:prstGeom prst="rect">
            <a:avLst/>
          </a:prstGeom>
          <a:noFill/>
          <a:ln w="38100">
            <a:solidFill>
              <a:srgbClr val="0000FF"/>
            </a:solidFill>
          </a:ln>
        </p:spPr>
        <p:style>
          <a:lnRef idx="2">
            <a:schemeClr val="accent6"/>
          </a:lnRef>
          <a:fillRef idx="1">
            <a:schemeClr val="lt1"/>
          </a:fillRef>
          <a:effectRef idx="0">
            <a:schemeClr val="accent6"/>
          </a:effectRef>
          <a:fontRef idx="minor">
            <a:schemeClr val="dk1"/>
          </a:fontRef>
        </p:style>
        <p:txBody>
          <a:bodyPr lIns="80147" tIns="40074" rIns="80147" bIns="40074" rtlCol="0" anchor="ctr"/>
          <a:lstStyle/>
          <a:p>
            <a:pPr>
              <a:spcBef>
                <a:spcPct val="0"/>
              </a:spcBef>
              <a:defRPr/>
            </a:pPr>
            <a:r>
              <a:rPr lang="ja-JP" altLang="en-US" sz="1400" dirty="0"/>
              <a:t>　</a:t>
            </a:r>
            <a:r>
              <a:rPr lang="ja-JP" altLang="ja-JP" sz="1400" dirty="0"/>
              <a:t>日本有数の規模と実績を有する２つの地方衛生研究所である大阪府立公衆衛生研究所と大阪市立環境科学研究所が統合し、新たに地方独立行政法人大阪健康安全基盤</a:t>
            </a:r>
            <a:r>
              <a:rPr lang="ja-JP" altLang="ja-JP" sz="1400" dirty="0" smtClean="0"/>
              <a:t>研究所が</a:t>
            </a:r>
            <a:r>
              <a:rPr lang="ja-JP" altLang="ja-JP" sz="1400" dirty="0"/>
              <a:t>平成</a:t>
            </a:r>
            <a:r>
              <a:rPr lang="ja-JP" altLang="en-US" sz="1400" dirty="0"/>
              <a:t>２９</a:t>
            </a:r>
            <a:r>
              <a:rPr lang="ja-JP" altLang="ja-JP" sz="1400" dirty="0"/>
              <a:t>年４月に発足する</a:t>
            </a:r>
            <a:r>
              <a:rPr lang="ja-JP" altLang="ja-JP" sz="1400" dirty="0" smtClean="0"/>
              <a:t>予定</a:t>
            </a:r>
            <a:r>
              <a:rPr lang="ja-JP" altLang="ja-JP" sz="1400" dirty="0" smtClean="0">
                <a:solidFill>
                  <a:schemeClr val="tx1"/>
                </a:solidFill>
              </a:rPr>
              <a:t>。</a:t>
            </a:r>
            <a:r>
              <a:rPr lang="en-US" altLang="ja-JP" sz="1400" dirty="0" smtClean="0">
                <a:solidFill>
                  <a:schemeClr val="tx1"/>
                </a:solidFill>
              </a:rPr>
              <a:t/>
            </a:r>
            <a:br>
              <a:rPr lang="en-US" altLang="ja-JP" sz="1400" dirty="0" smtClean="0">
                <a:solidFill>
                  <a:schemeClr val="tx1"/>
                </a:solidFill>
              </a:rPr>
            </a:br>
            <a:r>
              <a:rPr lang="ja-JP" altLang="en-US" sz="1400" dirty="0" smtClean="0">
                <a:solidFill>
                  <a:schemeClr val="tx1"/>
                </a:solidFill>
              </a:rPr>
              <a:t>　中期</a:t>
            </a:r>
            <a:r>
              <a:rPr lang="ja-JP" altLang="en-US" sz="1400" dirty="0">
                <a:solidFill>
                  <a:schemeClr val="tx1"/>
                </a:solidFill>
              </a:rPr>
              <a:t>目標</a:t>
            </a:r>
            <a:r>
              <a:rPr lang="ja-JP" altLang="en-US" sz="1400" dirty="0" smtClean="0">
                <a:solidFill>
                  <a:schemeClr val="tx1"/>
                </a:solidFill>
              </a:rPr>
              <a:t>（案</a:t>
            </a:r>
            <a:r>
              <a:rPr lang="ja-JP" altLang="en-US" sz="1400" dirty="0">
                <a:solidFill>
                  <a:schemeClr val="tx1"/>
                </a:solidFill>
              </a:rPr>
              <a:t>）の策定にあたっては、日本を代表する地方衛生研究所として、研究所が果たすべき役割・</a:t>
            </a:r>
            <a:r>
              <a:rPr lang="ja-JP" altLang="en-US" sz="1400" dirty="0" smtClean="0">
                <a:solidFill>
                  <a:schemeClr val="tx1"/>
                </a:solidFill>
              </a:rPr>
              <a:t>機能と状況</a:t>
            </a:r>
            <a:r>
              <a:rPr lang="ja-JP" altLang="en-US" sz="1400" dirty="0">
                <a:solidFill>
                  <a:schemeClr val="tx1"/>
                </a:solidFill>
              </a:rPr>
              <a:t>変化（改正感染症法、大阪市会における附帯決議や、府市両議会における知事・市長答弁）を十分に踏まえ</a:t>
            </a:r>
            <a:r>
              <a:rPr lang="ja-JP" altLang="en-US" sz="1400" dirty="0" smtClean="0">
                <a:solidFill>
                  <a:schemeClr val="tx1"/>
                </a:solidFill>
              </a:rPr>
              <a:t>、反映</a:t>
            </a:r>
            <a:r>
              <a:rPr lang="ja-JP" altLang="en-US" sz="1400" dirty="0">
                <a:solidFill>
                  <a:schemeClr val="tx1"/>
                </a:solidFill>
              </a:rPr>
              <a:t>して</a:t>
            </a:r>
            <a:r>
              <a:rPr lang="ja-JP" altLang="en-US" sz="1400" dirty="0" smtClean="0">
                <a:solidFill>
                  <a:schemeClr val="tx1"/>
                </a:solidFill>
              </a:rPr>
              <a:t>いくことが必要。</a:t>
            </a:r>
            <a:endParaRPr lang="ja-JP" altLang="ja-JP" sz="1400" dirty="0">
              <a:solidFill>
                <a:schemeClr val="tx1"/>
              </a:solidFill>
            </a:endParaRPr>
          </a:p>
        </p:txBody>
      </p:sp>
      <p:sp>
        <p:nvSpPr>
          <p:cNvPr id="25" name="角丸四角形 24"/>
          <p:cNvSpPr/>
          <p:nvPr/>
        </p:nvSpPr>
        <p:spPr bwMode="auto">
          <a:xfrm>
            <a:off x="529147" y="3933056"/>
            <a:ext cx="1903679" cy="2270975"/>
          </a:xfrm>
          <a:prstGeom prst="roundRect">
            <a:avLst/>
          </a:prstGeom>
          <a:noFill/>
          <a:ln w="9525" cap="flat" cmpd="sng" algn="ctr">
            <a:solidFill>
              <a:schemeClr val="tx1"/>
            </a:solidFill>
            <a:prstDash val="solid"/>
            <a:round/>
            <a:headEnd type="none" w="med" len="med"/>
            <a:tailEnd type="none" w="med" len="med"/>
          </a:ln>
          <a:effectLst/>
          <a:extLst/>
        </p:spPr>
        <p:txBody>
          <a:bodyPr vert="horz" wrap="square" lIns="78885" tIns="135682" rIns="78885" bIns="135682" numCol="1" rtlCol="0" anchor="t" anchorCtr="0" compatLnSpc="1">
            <a:prstTxWarp prst="textNoShape">
              <a:avLst/>
            </a:prstTxWarp>
          </a:bodyPr>
          <a:lstStyle/>
          <a:p>
            <a:endParaRPr lang="en-US" altLang="ja-JP" sz="1200" dirty="0" smtClean="0">
              <a:latin typeface="+mj-ea"/>
              <a:ea typeface="+mj-ea"/>
            </a:endParaRPr>
          </a:p>
          <a:p>
            <a:endParaRPr lang="en-US" altLang="ja-JP" sz="1200" dirty="0" smtClean="0">
              <a:latin typeface="+mj-ea"/>
              <a:ea typeface="+mj-ea"/>
            </a:endParaRPr>
          </a:p>
          <a:p>
            <a:r>
              <a:rPr lang="ja-JP" altLang="en-US" sz="1200" dirty="0" smtClean="0">
                <a:latin typeface="+mj-ea"/>
                <a:ea typeface="+mj-ea"/>
              </a:rPr>
              <a:t>◆情報収集体制の強化</a:t>
            </a:r>
            <a:endParaRPr lang="en-US" altLang="ja-JP" sz="1200" dirty="0" smtClean="0">
              <a:latin typeface="+mj-ea"/>
              <a:ea typeface="+mj-ea"/>
            </a:endParaRPr>
          </a:p>
          <a:p>
            <a:endParaRPr lang="en-US" altLang="ja-JP" sz="1200" dirty="0" smtClean="0">
              <a:latin typeface="+mj-ea"/>
              <a:ea typeface="+mj-ea"/>
            </a:endParaRPr>
          </a:p>
          <a:p>
            <a:r>
              <a:rPr lang="ja-JP" altLang="en-US" sz="1200" dirty="0" smtClean="0">
                <a:latin typeface="+mj-ea"/>
                <a:ea typeface="+mj-ea"/>
              </a:rPr>
              <a:t>◆検査の実施体制</a:t>
            </a:r>
          </a:p>
          <a:p>
            <a:endParaRPr lang="ja-JP" altLang="en-US" sz="1200" dirty="0" smtClean="0">
              <a:latin typeface="+mj-ea"/>
              <a:ea typeface="+mj-ea"/>
            </a:endParaRPr>
          </a:p>
          <a:p>
            <a:pPr marL="157234" indent="-157234"/>
            <a:r>
              <a:rPr lang="ja-JP" altLang="en-US" sz="1200" dirty="0" smtClean="0">
                <a:latin typeface="+mj-ea"/>
                <a:ea typeface="+mj-ea"/>
              </a:rPr>
              <a:t>◆緊急時における検体の採取・提出等</a:t>
            </a:r>
            <a:endParaRPr lang="en-US" altLang="ja-JP" sz="1200" dirty="0" smtClean="0">
              <a:latin typeface="+mj-ea"/>
              <a:ea typeface="+mj-ea"/>
            </a:endParaRPr>
          </a:p>
          <a:p>
            <a:pPr marL="157234" indent="-157234"/>
            <a:endParaRPr lang="en-US" altLang="ja-JP" sz="1200" dirty="0">
              <a:latin typeface="+mj-ea"/>
              <a:ea typeface="+mj-ea"/>
            </a:endParaRPr>
          </a:p>
          <a:p>
            <a:pPr marL="157234" indent="-157234"/>
            <a:endParaRPr lang="en-US" altLang="ja-JP" sz="1200" dirty="0" smtClean="0">
              <a:latin typeface="+mj-ea"/>
              <a:ea typeface="+mj-ea"/>
            </a:endParaRPr>
          </a:p>
          <a:p>
            <a:pPr marL="157234" indent="-157234"/>
            <a:endParaRPr lang="en-US" altLang="ja-JP" sz="1200" dirty="0">
              <a:latin typeface="+mj-ea"/>
              <a:ea typeface="+mj-ea"/>
            </a:endParaRPr>
          </a:p>
          <a:p>
            <a:pPr marL="157234" indent="-157234"/>
            <a:endParaRPr lang="en-US" altLang="ja-JP" sz="1200" dirty="0">
              <a:latin typeface="+mj-ea"/>
              <a:ea typeface="+mj-ea"/>
            </a:endParaRPr>
          </a:p>
        </p:txBody>
      </p:sp>
      <p:sp>
        <p:nvSpPr>
          <p:cNvPr id="9" name="角丸四角形 8"/>
          <p:cNvSpPr/>
          <p:nvPr/>
        </p:nvSpPr>
        <p:spPr bwMode="auto">
          <a:xfrm>
            <a:off x="1459920" y="2334786"/>
            <a:ext cx="6586142" cy="391864"/>
          </a:xfrm>
          <a:prstGeom prst="roundRect">
            <a:avLst/>
          </a:prstGeom>
          <a:noFill/>
          <a:ln w="9525" cap="flat" cmpd="sng" algn="ctr">
            <a:solidFill>
              <a:schemeClr val="tx1"/>
            </a:solidFill>
            <a:prstDash val="dash"/>
            <a:round/>
            <a:headEnd type="none" w="med" len="med"/>
            <a:tailEnd type="none" w="med" len="med"/>
          </a:ln>
          <a:effectLst/>
          <a:extLst/>
        </p:spPr>
        <p:txBody>
          <a:bodyPr vert="horz" wrap="square" lIns="78885" tIns="108000" rIns="78885" bIns="0" numCol="1" rtlCol="0" anchor="ctr" anchorCtr="0" compatLnSpc="1">
            <a:prstTxWarp prst="textNoShape">
              <a:avLst/>
            </a:prstTxWarp>
          </a:bodyPr>
          <a:lstStyle/>
          <a:p>
            <a:pPr algn="ctr" defTabSz="801472" fontAlgn="base">
              <a:spcBef>
                <a:spcPct val="20000"/>
              </a:spcBef>
              <a:spcAft>
                <a:spcPct val="0"/>
              </a:spcAft>
              <a:buClr>
                <a:schemeClr val="bg2"/>
              </a:buClr>
              <a:buSzPct val="75000"/>
            </a:pP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中期目標（案）へ反映</a:t>
            </a:r>
            <a:endParaRPr kumimoji="1" lang="ja-JP" altLang="en-US" b="1" i="0"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33" name="グループ化 32"/>
          <p:cNvGrpSpPr/>
          <p:nvPr/>
        </p:nvGrpSpPr>
        <p:grpSpPr>
          <a:xfrm>
            <a:off x="2455799" y="3933056"/>
            <a:ext cx="2189861" cy="2270975"/>
            <a:chOff x="6225383" y="3231167"/>
            <a:chExt cx="1441333" cy="1908473"/>
          </a:xfrm>
          <a:noFill/>
        </p:grpSpPr>
        <p:sp>
          <p:nvSpPr>
            <p:cNvPr id="34" name="角丸四角形 33"/>
            <p:cNvSpPr/>
            <p:nvPr/>
          </p:nvSpPr>
          <p:spPr bwMode="auto">
            <a:xfrm>
              <a:off x="6256097" y="3236328"/>
              <a:ext cx="1410619" cy="1903312"/>
            </a:xfrm>
            <a:prstGeom prst="roundRect">
              <a:avLst/>
            </a:prstGeom>
            <a:grpFill/>
            <a:ln w="9525" cap="flat" cmpd="sng" algn="ctr">
              <a:solidFill>
                <a:schemeClr val="tx1"/>
              </a:solidFill>
              <a:prstDash val="solid"/>
              <a:round/>
              <a:headEnd type="none" w="med" len="med"/>
              <a:tailEnd type="none" w="med" len="med"/>
            </a:ln>
            <a:effectLst/>
            <a:extLst/>
          </p:spPr>
          <p:txBody>
            <a:bodyPr vert="horz" wrap="square" lIns="90000" tIns="154800" rIns="90000" bIns="154800" numCol="1" rtlCol="0" anchor="ctr" anchorCtr="0" compatLnSpc="1">
              <a:prstTxWarp prst="textNoShape">
                <a:avLst/>
              </a:prstTxWarp>
            </a:bodyPr>
            <a:lstStyle/>
            <a:p>
              <a:endParaRPr lang="en-US" altLang="ja-JP" sz="1200" dirty="0"/>
            </a:p>
            <a:p>
              <a:pPr marL="153059" indent="-153059"/>
              <a:endParaRPr lang="ja-JP" altLang="en-US" sz="1200" dirty="0"/>
            </a:p>
            <a:p>
              <a:pPr marL="153059" indent="-153059"/>
              <a:endParaRPr lang="en-US" altLang="ja-JP" sz="1200" dirty="0" smtClean="0">
                <a:latin typeface="+mj-ea"/>
                <a:ea typeface="+mj-ea"/>
              </a:endParaRPr>
            </a:p>
            <a:p>
              <a:pPr marL="153059" indent="-153059"/>
              <a:r>
                <a:rPr lang="ja-JP" altLang="en-US" sz="1200" dirty="0" smtClean="0">
                  <a:latin typeface="+mj-ea"/>
                  <a:ea typeface="+mj-ea"/>
                </a:rPr>
                <a:t>◆</a:t>
              </a:r>
              <a:r>
                <a:rPr lang="ja-JP" altLang="en-US" sz="1200" dirty="0">
                  <a:latin typeface="+mj-ea"/>
                  <a:ea typeface="+mj-ea"/>
                </a:rPr>
                <a:t>人材育成・承継や設備投資によるこれまで以上の機能強化</a:t>
              </a:r>
              <a:endParaRPr lang="en-US" altLang="ja-JP" sz="1200" dirty="0">
                <a:latin typeface="+mj-ea"/>
                <a:ea typeface="+mj-ea"/>
              </a:endParaRPr>
            </a:p>
            <a:p>
              <a:endParaRPr lang="en-US" altLang="ja-JP" sz="1200" dirty="0">
                <a:latin typeface="+mj-ea"/>
                <a:ea typeface="+mj-ea"/>
              </a:endParaRPr>
            </a:p>
            <a:p>
              <a:pPr marL="153059" indent="-153059"/>
              <a:r>
                <a:rPr lang="ja-JP" altLang="en-US" sz="1200" dirty="0">
                  <a:latin typeface="+mj-ea"/>
                  <a:ea typeface="+mj-ea"/>
                </a:rPr>
                <a:t>◆法人化後も大阪市として必要な</a:t>
              </a:r>
              <a:r>
                <a:rPr lang="ja-JP" altLang="en-US" sz="1200" dirty="0" smtClean="0">
                  <a:latin typeface="+mj-ea"/>
                  <a:ea typeface="+mj-ea"/>
                </a:rPr>
                <a:t>検査等</a:t>
              </a:r>
              <a:r>
                <a:rPr lang="ja-JP" altLang="en-US" sz="1200" dirty="0">
                  <a:latin typeface="+mj-ea"/>
                  <a:ea typeface="+mj-ea"/>
                </a:rPr>
                <a:t>が確実に実施される制度の構築</a:t>
              </a:r>
              <a:r>
                <a:rPr lang="ja-JP" altLang="en-US" sz="1200" dirty="0" smtClean="0">
                  <a:latin typeface="+mj-ea"/>
                  <a:ea typeface="+mj-ea"/>
                </a:rPr>
                <a:t>等</a:t>
              </a:r>
              <a:endParaRPr lang="en-US" altLang="ja-JP" sz="1200" dirty="0" smtClean="0">
                <a:latin typeface="+mj-ea"/>
                <a:ea typeface="+mj-ea"/>
              </a:endParaRPr>
            </a:p>
            <a:p>
              <a:pPr marL="153059" indent="-153059"/>
              <a:endParaRPr lang="en-US" altLang="ja-JP" sz="1200" dirty="0">
                <a:latin typeface="+mj-ea"/>
                <a:ea typeface="+mj-ea"/>
              </a:endParaRPr>
            </a:p>
          </p:txBody>
        </p:sp>
        <p:sp>
          <p:nvSpPr>
            <p:cNvPr id="35" name="正方形/長方形 34"/>
            <p:cNvSpPr/>
            <p:nvPr/>
          </p:nvSpPr>
          <p:spPr bwMode="auto">
            <a:xfrm>
              <a:off x="6225383" y="3231167"/>
              <a:ext cx="1441333" cy="439949"/>
            </a:xfrm>
            <a:prstGeom prst="rect">
              <a:avLst/>
            </a:prstGeom>
            <a:grpFill/>
            <a:ln w="9525" cap="flat" cmpd="sng" algn="ctr">
              <a:noFill/>
              <a:prstDash val="solid"/>
              <a:round/>
              <a:headEnd type="none" w="med" len="med"/>
              <a:tailEnd type="none" w="med" len="med"/>
            </a:ln>
            <a:effectLst/>
            <a:extLst/>
          </p:spPr>
          <p:txBody>
            <a:bodyPr vert="horz" wrap="square" lIns="90000" tIns="154800" rIns="90000" bIns="154800" numCol="1" rtlCol="0" anchor="ctr" anchorCtr="0" compatLnSpc="1">
              <a:prstTxWarp prst="textNoShape">
                <a:avLst/>
              </a:prstTxWarp>
            </a:bodyPr>
            <a:lstStyle/>
            <a:p>
              <a:pPr algn="ctr" defTabSz="801472" fontAlgn="base">
                <a:spcBef>
                  <a:spcPct val="20000"/>
                </a:spcBef>
                <a:spcAft>
                  <a:spcPct val="0"/>
                </a:spcAft>
                <a:buClr>
                  <a:schemeClr val="bg2"/>
                </a:buClr>
                <a:buSzPct val="75000"/>
              </a:pPr>
              <a:r>
                <a:rPr lang="ja-JP" altLang="en-US" sz="1400" b="1" dirty="0">
                  <a:latin typeface="Arial" charset="0"/>
                  <a:ea typeface="ＭＳ Ｐゴシック" pitchFamily="50" charset="-128"/>
                </a:rPr>
                <a:t>②附帯決議（市会</a:t>
              </a:r>
              <a:r>
                <a:rPr lang="ja-JP" altLang="en-US" sz="1400" b="1" dirty="0" smtClean="0">
                  <a:latin typeface="Arial" charset="0"/>
                  <a:ea typeface="ＭＳ Ｐゴシック" pitchFamily="50" charset="-128"/>
                </a:rPr>
                <a:t>）</a:t>
              </a:r>
              <a:endParaRPr lang="en-US" altLang="ja-JP" sz="1400" b="1" dirty="0">
                <a:latin typeface="Arial" charset="0"/>
                <a:ea typeface="ＭＳ Ｐゴシック" pitchFamily="50" charset="-128"/>
              </a:endParaRPr>
            </a:p>
          </p:txBody>
        </p:sp>
      </p:grpSp>
      <p:sp>
        <p:nvSpPr>
          <p:cNvPr id="10" name="角丸四角形 9"/>
          <p:cNvSpPr/>
          <p:nvPr/>
        </p:nvSpPr>
        <p:spPr bwMode="auto">
          <a:xfrm>
            <a:off x="4752992" y="3938898"/>
            <a:ext cx="2034560" cy="2264834"/>
          </a:xfrm>
          <a:prstGeom prst="roundRect">
            <a:avLst>
              <a:gd name="adj" fmla="val 10952"/>
            </a:avLst>
          </a:prstGeom>
          <a:noFill/>
          <a:ln w="9525" cap="flat" cmpd="sng" algn="ctr">
            <a:solidFill>
              <a:schemeClr val="tx1"/>
            </a:solidFill>
            <a:prstDash val="solid"/>
            <a:round/>
            <a:headEnd type="none" w="med" len="med"/>
            <a:tailEnd type="none" w="med" len="med"/>
          </a:ln>
          <a:effectLst/>
          <a:extLst/>
        </p:spPr>
        <p:txBody>
          <a:bodyPr vert="horz" wrap="square" lIns="78885" tIns="135682" rIns="78885" bIns="135682" numCol="1" rtlCol="0" anchor="ctr" anchorCtr="0" compatLnSpc="1">
            <a:prstTxWarp prst="textNoShape">
              <a:avLst/>
            </a:prstTxWarp>
          </a:bodyPr>
          <a:lstStyle/>
          <a:p>
            <a:pPr marL="234950" indent="-234950" defTabSz="801472" fontAlgn="base">
              <a:spcBef>
                <a:spcPct val="20000"/>
              </a:spcBef>
              <a:spcAft>
                <a:spcPct val="0"/>
              </a:spcAft>
              <a:buClr>
                <a:schemeClr val="bg2"/>
              </a:buClr>
              <a:buSzPct val="75000"/>
            </a:pPr>
            <a:r>
              <a:rPr lang="ja-JP" altLang="en-US" sz="1400" b="1" dirty="0" smtClean="0">
                <a:latin typeface="Arial" charset="0"/>
                <a:ea typeface="ＭＳ Ｐゴシック" pitchFamily="50" charset="-128"/>
              </a:rPr>
              <a:t>③知事・市長答弁</a:t>
            </a:r>
            <a:endParaRPr lang="en-US" altLang="ja-JP" sz="1400" dirty="0" smtClean="0">
              <a:latin typeface="Arial" charset="0"/>
              <a:ea typeface="ＭＳ Ｐゴシック" pitchFamily="50" charset="-128"/>
            </a:endParaRPr>
          </a:p>
          <a:p>
            <a:pPr marL="235154" indent="-153059" defTabSz="801472" fontAlgn="base">
              <a:spcBef>
                <a:spcPct val="20000"/>
              </a:spcBef>
              <a:spcAft>
                <a:spcPct val="0"/>
              </a:spcAft>
              <a:buClr>
                <a:schemeClr val="bg2"/>
              </a:buClr>
              <a:buSzPct val="75000"/>
            </a:pPr>
            <a:endParaRPr lang="en-US" altLang="ja-JP" sz="900" dirty="0" smtClean="0">
              <a:latin typeface="Arial" charset="0"/>
              <a:ea typeface="ＭＳ Ｐゴシック" pitchFamily="50" charset="-128"/>
            </a:endParaRPr>
          </a:p>
          <a:p>
            <a:pPr marL="235154" indent="-153059" defTabSz="801472" fontAlgn="base">
              <a:spcBef>
                <a:spcPct val="20000"/>
              </a:spcBef>
              <a:spcAft>
                <a:spcPct val="0"/>
              </a:spcAft>
              <a:buClr>
                <a:schemeClr val="bg2"/>
              </a:buClr>
              <a:buSzPct val="75000"/>
            </a:pPr>
            <a:r>
              <a:rPr lang="ja-JP" altLang="en-US" sz="1200" dirty="0" smtClean="0">
                <a:latin typeface="Arial" charset="0"/>
                <a:ea typeface="ＭＳ Ｐゴシック" pitchFamily="50" charset="-128"/>
              </a:rPr>
              <a:t>◆</a:t>
            </a:r>
            <a:r>
              <a:rPr lang="ja-JP" altLang="en-US" sz="1200" dirty="0">
                <a:latin typeface="Arial" charset="0"/>
                <a:ea typeface="ＭＳ Ｐゴシック" pitchFamily="50" charset="-128"/>
              </a:rPr>
              <a:t>両研究所の統合・地独法人化による研究所機能の</a:t>
            </a:r>
            <a:r>
              <a:rPr lang="ja-JP" altLang="en-US" sz="1200" dirty="0" smtClean="0">
                <a:latin typeface="Arial" charset="0"/>
                <a:ea typeface="ＭＳ Ｐゴシック" pitchFamily="50" charset="-128"/>
              </a:rPr>
              <a:t>強化</a:t>
            </a:r>
            <a:endParaRPr lang="en-US" altLang="ja-JP" sz="1200" dirty="0">
              <a:latin typeface="Arial" charset="0"/>
              <a:ea typeface="ＭＳ Ｐゴシック" pitchFamily="50" charset="-128"/>
            </a:endParaRPr>
          </a:p>
          <a:p>
            <a:pPr marL="235154" indent="-153059" defTabSz="801472" fontAlgn="base">
              <a:spcBef>
                <a:spcPct val="20000"/>
              </a:spcBef>
              <a:spcAft>
                <a:spcPct val="0"/>
              </a:spcAft>
              <a:buClr>
                <a:schemeClr val="bg2"/>
              </a:buClr>
              <a:buSzPct val="75000"/>
            </a:pPr>
            <a:endParaRPr lang="en-US" altLang="ja-JP" sz="900" dirty="0">
              <a:latin typeface="Arial" charset="0"/>
              <a:ea typeface="ＭＳ Ｐゴシック" pitchFamily="50" charset="-128"/>
            </a:endParaRPr>
          </a:p>
          <a:p>
            <a:pPr marL="235154" indent="-153059" defTabSz="801472" fontAlgn="base">
              <a:spcBef>
                <a:spcPct val="20000"/>
              </a:spcBef>
              <a:spcAft>
                <a:spcPct val="0"/>
              </a:spcAft>
              <a:buClr>
                <a:schemeClr val="bg2"/>
              </a:buClr>
              <a:buSzPct val="75000"/>
            </a:pPr>
            <a:r>
              <a:rPr lang="ja-JP" altLang="en-US" sz="1200" dirty="0">
                <a:latin typeface="Arial" charset="0"/>
                <a:ea typeface="ＭＳ Ｐゴシック" pitchFamily="50" charset="-128"/>
              </a:rPr>
              <a:t>◆東京都健康</a:t>
            </a:r>
            <a:r>
              <a:rPr lang="ja-JP" altLang="en-US" sz="1200" dirty="0" smtClean="0">
                <a:latin typeface="Arial" charset="0"/>
                <a:ea typeface="ＭＳ Ｐゴシック" pitchFamily="50" charset="-128"/>
              </a:rPr>
              <a:t>安全研究センター</a:t>
            </a:r>
            <a:r>
              <a:rPr lang="ja-JP" altLang="en-US" sz="1200" dirty="0">
                <a:latin typeface="Arial" charset="0"/>
                <a:ea typeface="ＭＳ Ｐゴシック" pitchFamily="50" charset="-128"/>
              </a:rPr>
              <a:t>に匹敵する西日本の拠点と</a:t>
            </a:r>
            <a:r>
              <a:rPr lang="ja-JP" altLang="en-US" sz="1200" dirty="0" smtClean="0">
                <a:latin typeface="Arial" charset="0"/>
                <a:ea typeface="ＭＳ Ｐゴシック" pitchFamily="50" charset="-128"/>
              </a:rPr>
              <a:t>なる地方衛生研究所</a:t>
            </a:r>
            <a:r>
              <a:rPr lang="ja-JP" altLang="en-US" sz="1200" dirty="0">
                <a:latin typeface="Arial" charset="0"/>
                <a:ea typeface="ＭＳ Ｐゴシック" pitchFamily="50" charset="-128"/>
              </a:rPr>
              <a:t>の設立</a:t>
            </a:r>
            <a:r>
              <a:rPr lang="ja-JP" altLang="en-US" sz="1200" dirty="0" smtClean="0">
                <a:latin typeface="Arial" charset="0"/>
                <a:ea typeface="ＭＳ Ｐゴシック" pitchFamily="50" charset="-128"/>
              </a:rPr>
              <a:t>等</a:t>
            </a:r>
            <a:r>
              <a:rPr lang="ja-JP" altLang="en-US" sz="1200" dirty="0" smtClean="0">
                <a:solidFill>
                  <a:srgbClr val="FF0000"/>
                </a:solidFill>
              </a:rPr>
              <a:t> </a:t>
            </a:r>
            <a:r>
              <a:rPr lang="ja-JP" altLang="en-US" sz="1200" dirty="0">
                <a:latin typeface="Arial" charset="0"/>
                <a:ea typeface="ＭＳ Ｐゴシック" pitchFamily="50" charset="-128"/>
              </a:rPr>
              <a:t>　</a:t>
            </a:r>
            <a:endParaRPr lang="en-US" altLang="ja-JP" sz="1200" dirty="0">
              <a:latin typeface="Arial" charset="0"/>
              <a:ea typeface="ＭＳ Ｐゴシック" pitchFamily="50" charset="-128"/>
            </a:endParaRPr>
          </a:p>
        </p:txBody>
      </p:sp>
      <p:sp>
        <p:nvSpPr>
          <p:cNvPr id="12" name="下矢印 11"/>
          <p:cNvSpPr/>
          <p:nvPr/>
        </p:nvSpPr>
        <p:spPr bwMode="auto">
          <a:xfrm rot="10800000">
            <a:off x="3491880" y="2860053"/>
            <a:ext cx="1656184" cy="784970"/>
          </a:xfrm>
          <a:prstGeom prst="downArrow">
            <a:avLst>
              <a:gd name="adj1" fmla="val 50000"/>
              <a:gd name="adj2" fmla="val 34096"/>
            </a:avLst>
          </a:prstGeom>
          <a:solidFill>
            <a:srgbClr val="0000FF"/>
          </a:solidFill>
          <a:ln w="9525" cap="flat" cmpd="sng" algn="ctr">
            <a:solidFill>
              <a:schemeClr val="tx1"/>
            </a:solidFill>
            <a:prstDash val="solid"/>
            <a:round/>
            <a:headEnd type="none" w="med" len="med"/>
            <a:tailEnd type="none" w="med" len="med"/>
          </a:ln>
          <a:effectLst/>
          <a:extLst/>
        </p:spPr>
        <p:txBody>
          <a:bodyPr vert="horz" wrap="square" lIns="78885" tIns="135682" rIns="78885" bIns="135682" numCol="1" rtlCol="0" anchor="ctr" anchorCtr="0" compatLnSpc="1">
            <a:prstTxWarp prst="textNoShape">
              <a:avLst/>
            </a:prstTxWarp>
          </a:bodyPr>
          <a:lstStyle/>
          <a:p>
            <a:pPr algn="ctr" defTabSz="801472" fontAlgn="base">
              <a:spcBef>
                <a:spcPct val="20000"/>
              </a:spcBef>
              <a:spcAft>
                <a:spcPct val="0"/>
              </a:spcAft>
              <a:buClr>
                <a:schemeClr val="bg2"/>
              </a:buClr>
              <a:buSzPct val="75000"/>
            </a:pPr>
            <a:endParaRPr lang="ja-JP" altLang="en-US" sz="1600">
              <a:latin typeface="Arial" charset="0"/>
              <a:ea typeface="ＭＳ Ｐゴシック" pitchFamily="50" charset="-128"/>
            </a:endParaRPr>
          </a:p>
        </p:txBody>
      </p:sp>
      <p:sp>
        <p:nvSpPr>
          <p:cNvPr id="6" name="スライド番号プレースホルダー 5"/>
          <p:cNvSpPr>
            <a:spLocks noGrp="1"/>
          </p:cNvSpPr>
          <p:nvPr>
            <p:ph type="sldNum" sz="quarter" idx="11"/>
          </p:nvPr>
        </p:nvSpPr>
        <p:spPr>
          <a:xfrm>
            <a:off x="6827892" y="6327022"/>
            <a:ext cx="2133600" cy="457200"/>
          </a:xfrm>
        </p:spPr>
        <p:txBody>
          <a:bodyPr/>
          <a:lstStyle/>
          <a:p>
            <a:pPr algn="r"/>
            <a:fld id="{70AA781C-23AF-418E-B0A7-D018C6C7DEAF}" type="slidenum">
              <a:rPr kumimoji="1" lang="ja-JP" altLang="en-US" smtClean="0"/>
              <a:pPr algn="r"/>
              <a:t>7</a:t>
            </a:fld>
            <a:endParaRPr kumimoji="1" lang="ja-JP" altLang="en-US" dirty="0"/>
          </a:p>
        </p:txBody>
      </p:sp>
      <p:sp>
        <p:nvSpPr>
          <p:cNvPr id="18" name="正方形/長方形 17"/>
          <p:cNvSpPr/>
          <p:nvPr/>
        </p:nvSpPr>
        <p:spPr>
          <a:xfrm>
            <a:off x="-17748" y="-27384"/>
            <a:ext cx="9161748" cy="432048"/>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地方独立行政</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法人　大阪</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健康安全基盤</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研究所　第１期中期</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目標</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（案</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）の策定</a:t>
            </a:r>
          </a:p>
        </p:txBody>
      </p:sp>
      <p:sp>
        <p:nvSpPr>
          <p:cNvPr id="22" name="角丸四角形 21"/>
          <p:cNvSpPr/>
          <p:nvPr/>
        </p:nvSpPr>
        <p:spPr bwMode="auto">
          <a:xfrm>
            <a:off x="6804248" y="3019203"/>
            <a:ext cx="1761664" cy="697829"/>
          </a:xfrm>
          <a:prstGeom prst="roundRect">
            <a:avLst/>
          </a:prstGeom>
          <a:noFill/>
          <a:ln w="9525" cap="flat" cmpd="sng" algn="ctr">
            <a:solidFill>
              <a:schemeClr val="tx1"/>
            </a:solidFill>
            <a:prstDash val="solid"/>
            <a:round/>
            <a:headEnd type="none" w="med" len="med"/>
            <a:tailEnd type="none" w="med" len="med"/>
          </a:ln>
          <a:effectLst/>
          <a:extLst/>
        </p:spPr>
        <p:txBody>
          <a:bodyPr vert="horz" wrap="square" lIns="90000" tIns="154800" rIns="90000" bIns="154800" numCol="1" rtlCol="0" anchor="ctr" anchorCtr="0" compatLnSpc="1">
            <a:prstTxWarp prst="textNoShape">
              <a:avLst/>
            </a:prstTxWarp>
          </a:bodyPr>
          <a:lstStyle/>
          <a:p>
            <a:pPr marL="153059" indent="-153059"/>
            <a:r>
              <a:rPr lang="ja-JP" altLang="en-US" sz="1200" dirty="0" smtClean="0">
                <a:latin typeface="+mj-ea"/>
                <a:ea typeface="+mj-ea"/>
              </a:rPr>
              <a:t>④</a:t>
            </a:r>
            <a:r>
              <a:rPr lang="ja-JP" altLang="ja-JP" sz="1200" dirty="0"/>
              <a:t>地方独立行政法人大阪健康安全基盤</a:t>
            </a:r>
            <a:r>
              <a:rPr lang="ja-JP" altLang="ja-JP" sz="1200" dirty="0" smtClean="0"/>
              <a:t>研究所</a:t>
            </a:r>
            <a:r>
              <a:rPr lang="ja-JP" altLang="en-US" sz="1200" dirty="0" smtClean="0"/>
              <a:t>評価委員会</a:t>
            </a:r>
            <a:endParaRPr lang="en-US" altLang="ja-JP" sz="1200" dirty="0" smtClean="0"/>
          </a:p>
        </p:txBody>
      </p:sp>
      <p:cxnSp>
        <p:nvCxnSpPr>
          <p:cNvPr id="4" name="直線矢印コネクタ 3"/>
          <p:cNvCxnSpPr>
            <a:stCxn id="22" idx="1"/>
          </p:cNvCxnSpPr>
          <p:nvPr/>
        </p:nvCxnSpPr>
        <p:spPr>
          <a:xfrm flipH="1" flipV="1">
            <a:off x="4932040" y="3356992"/>
            <a:ext cx="1872208" cy="0"/>
          </a:xfrm>
          <a:prstGeom prst="straightConnector1">
            <a:avLst/>
          </a:prstGeom>
          <a:ln w="92075">
            <a:solidFill>
              <a:srgbClr val="0000FF"/>
            </a:solidFill>
            <a:tailEnd type="triangle" w="med" len="sm"/>
          </a:ln>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bwMode="auto">
          <a:xfrm>
            <a:off x="215526" y="3940277"/>
            <a:ext cx="2189861" cy="497988"/>
          </a:xfrm>
          <a:prstGeom prst="rect">
            <a:avLst/>
          </a:prstGeom>
          <a:noFill/>
          <a:ln w="9525" cap="flat" cmpd="sng" algn="ctr">
            <a:noFill/>
            <a:prstDash val="solid"/>
            <a:round/>
            <a:headEnd type="none" w="med" len="med"/>
            <a:tailEnd type="none" w="med" len="med"/>
          </a:ln>
          <a:effectLst/>
          <a:extLst/>
        </p:spPr>
        <p:txBody>
          <a:bodyPr vert="horz" wrap="square" lIns="90000" tIns="154800" rIns="90000" bIns="154800" numCol="1" rtlCol="0" anchor="ctr" anchorCtr="0" compatLnSpc="1">
            <a:prstTxWarp prst="textNoShape">
              <a:avLst/>
            </a:prstTxWarp>
          </a:bodyPr>
          <a:lstStyle/>
          <a:p>
            <a:pPr marL="234950" lvl="0" indent="-234950" algn="ctr" defTabSz="801472" fontAlgn="base">
              <a:spcBef>
                <a:spcPct val="20000"/>
              </a:spcBef>
              <a:spcAft>
                <a:spcPct val="0"/>
              </a:spcAft>
              <a:buClr>
                <a:srgbClr val="EEECE1"/>
              </a:buClr>
              <a:buSzPct val="75000"/>
            </a:pPr>
            <a:r>
              <a:rPr lang="ja-JP" altLang="en-US" sz="1400" b="1" dirty="0" smtClean="0">
                <a:solidFill>
                  <a:prstClr val="black"/>
                </a:solidFill>
                <a:latin typeface="Arial" charset="0"/>
                <a:ea typeface="ＭＳ Ｐゴシック" pitchFamily="50" charset="-128"/>
              </a:rPr>
              <a:t>①改正感染症法</a:t>
            </a:r>
            <a:endParaRPr lang="en-US" altLang="ja-JP" sz="1200" dirty="0"/>
          </a:p>
        </p:txBody>
      </p:sp>
    </p:spTree>
    <p:extLst>
      <p:ext uri="{BB962C8B-B14F-4D97-AF65-F5344CB8AC3E}">
        <p14:creationId xmlns:p14="http://schemas.microsoft.com/office/powerpoint/2010/main" val="30731107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5572" y="6492875"/>
            <a:ext cx="2133600" cy="365125"/>
          </a:xfrm>
        </p:spPr>
        <p:txBody>
          <a:bodyPr/>
          <a:lstStyle/>
          <a:p>
            <a:fld id="{BA6FECBE-A900-4BF4-868D-91A0C498DB5C}" type="slidenum">
              <a:rPr kumimoji="1" lang="ja-JP" altLang="en-US" smtClean="0"/>
              <a:pPr/>
              <a:t>8</a:t>
            </a:fld>
            <a:endParaRPr kumimoji="1" lang="ja-JP" altLang="en-US"/>
          </a:p>
        </p:txBody>
      </p:sp>
      <p:sp>
        <p:nvSpPr>
          <p:cNvPr id="5" name="正方形/長方形 4"/>
          <p:cNvSpPr/>
          <p:nvPr/>
        </p:nvSpPr>
        <p:spPr>
          <a:xfrm>
            <a:off x="-17748" y="-27384"/>
            <a:ext cx="9161748" cy="432048"/>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zh-TW" altLang="en-US" b="1" dirty="0">
                <a:latin typeface="メイリオ" panose="020B0604030504040204" pitchFamily="50" charset="-128"/>
                <a:ea typeface="メイリオ" panose="020B0604030504040204" pitchFamily="50" charset="-128"/>
                <a:cs typeface="メイリオ" panose="020B0604030504040204" pitchFamily="50" charset="-128"/>
              </a:rPr>
              <a:t>地方独立行政</a:t>
            </a:r>
            <a:r>
              <a:rPr lang="zh-TW" altLang="en-US" b="1" dirty="0" smtClean="0">
                <a:latin typeface="メイリオ" panose="020B0604030504040204" pitchFamily="50" charset="-128"/>
                <a:ea typeface="メイリオ" panose="020B0604030504040204" pitchFamily="50" charset="-128"/>
                <a:cs typeface="メイリオ" panose="020B0604030504040204" pitchFamily="50" charset="-128"/>
              </a:rPr>
              <a:t>法人</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zh-TW" altLang="en-US" b="1" dirty="0" smtClean="0">
                <a:latin typeface="メイリオ" panose="020B0604030504040204" pitchFamily="50" charset="-128"/>
                <a:ea typeface="メイリオ" panose="020B0604030504040204" pitchFamily="50" charset="-128"/>
                <a:cs typeface="メイリオ" panose="020B0604030504040204" pitchFamily="50" charset="-128"/>
              </a:rPr>
              <a:t>大阪</a:t>
            </a:r>
            <a:r>
              <a:rPr lang="zh-TW" altLang="en-US" b="1" dirty="0">
                <a:latin typeface="メイリオ" panose="020B0604030504040204" pitchFamily="50" charset="-128"/>
                <a:ea typeface="メイリオ" panose="020B0604030504040204" pitchFamily="50" charset="-128"/>
                <a:cs typeface="メイリオ" panose="020B0604030504040204" pitchFamily="50" charset="-128"/>
              </a:rPr>
              <a:t>健康安全基盤</a:t>
            </a:r>
            <a:r>
              <a:rPr lang="zh-TW" altLang="en-US" b="1" dirty="0" smtClean="0">
                <a:latin typeface="メイリオ" panose="020B0604030504040204" pitchFamily="50" charset="-128"/>
                <a:ea typeface="メイリオ" panose="020B0604030504040204" pitchFamily="50" charset="-128"/>
                <a:cs typeface="メイリオ" panose="020B0604030504040204" pitchFamily="50" charset="-128"/>
              </a:rPr>
              <a:t>研究所</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zh-TW" altLang="en-US" b="1" dirty="0" smtClean="0">
                <a:latin typeface="メイリオ" panose="020B0604030504040204" pitchFamily="50" charset="-128"/>
                <a:ea typeface="メイリオ" panose="020B0604030504040204" pitchFamily="50" charset="-128"/>
                <a:cs typeface="メイリオ" panose="020B0604030504040204" pitchFamily="50" charset="-128"/>
              </a:rPr>
              <a:t>第１期</a:t>
            </a:r>
            <a:r>
              <a:rPr lang="zh-TW" altLang="en-US" b="1" dirty="0">
                <a:latin typeface="メイリオ" panose="020B0604030504040204" pitchFamily="50" charset="-128"/>
                <a:ea typeface="メイリオ" panose="020B0604030504040204" pitchFamily="50" charset="-128"/>
                <a:cs typeface="メイリオ" panose="020B0604030504040204" pitchFamily="50" charset="-128"/>
              </a:rPr>
              <a:t>中期目標（案）</a:t>
            </a:r>
            <a:endParaRPr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835740244"/>
              </p:ext>
            </p:extLst>
          </p:nvPr>
        </p:nvGraphicFramePr>
        <p:xfrm>
          <a:off x="134634" y="588992"/>
          <a:ext cx="8856984" cy="5936352"/>
        </p:xfrm>
        <a:graphic>
          <a:graphicData uri="http://schemas.openxmlformats.org/drawingml/2006/table">
            <a:tbl>
              <a:tblPr firstRow="1" bandRow="1">
                <a:tableStyleId>{5C22544A-7EE6-4342-B048-85BDC9FD1C3A}</a:tableStyleId>
              </a:tblPr>
              <a:tblGrid>
                <a:gridCol w="4428492"/>
                <a:gridCol w="4428492"/>
              </a:tblGrid>
              <a:tr h="648072">
                <a:tc>
                  <a:txBody>
                    <a:bodyPr/>
                    <a:lstStyle/>
                    <a:p>
                      <a:pPr algn="ctr">
                        <a:spcAft>
                          <a:spcPts val="0"/>
                        </a:spcAft>
                      </a:pPr>
                      <a:r>
                        <a:rPr 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修正前（</a:t>
                      </a:r>
                      <a:r>
                        <a:rPr lang="en-US"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H25.9</a:t>
                      </a:r>
                      <a:r>
                        <a:rPr 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修正後（</a:t>
                      </a:r>
                      <a:r>
                        <a:rPr lang="en-US"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H28.8</a:t>
                      </a:r>
                      <a:r>
                        <a:rPr lang="ja-JP" sz="14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4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l">
                        <a:spcAft>
                          <a:spcPts val="0"/>
                        </a:spcAft>
                      </a:pPr>
                      <a:r>
                        <a:rPr lang="en-US" altLang="ja-JP" sz="10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下線部が修正箇所</a:t>
                      </a:r>
                    </a:p>
                    <a:p>
                      <a:pPr algn="l">
                        <a:spcAft>
                          <a:spcPts val="0"/>
                        </a:spcAft>
                      </a:pPr>
                      <a:r>
                        <a:rPr lang="ja-JP" altLang="en-US" sz="10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内の数字は７ページの各改正ポイント番号を記載</a:t>
                      </a:r>
                      <a:endParaRPr lang="ja-JP" sz="10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112000">
                <a:tc>
                  <a:txBody>
                    <a:bodyPr/>
                    <a:lstStyle/>
                    <a:p>
                      <a:pPr algn="l"/>
                      <a:endParaRPr kumimoji="1" lang="ja-JP" altLang="en-US" sz="1100" dirty="0" smtClean="0">
                        <a:solidFill>
                          <a:schemeClr val="tx1"/>
                        </a:solidFill>
                        <a:latin typeface="ＭＳ 明朝" panose="02020609040205080304" pitchFamily="17" charset="-128"/>
                        <a:ea typeface="ＭＳ 明朝" panose="02020609040205080304" pitchFamily="17" charset="-128"/>
                      </a:endParaRPr>
                    </a:p>
                    <a:p>
                      <a:pPr algn="ctr"/>
                      <a:r>
                        <a:rPr kumimoji="1" lang="ja-JP" altLang="en-US" sz="1100" dirty="0" smtClean="0">
                          <a:solidFill>
                            <a:schemeClr val="tx1"/>
                          </a:solidFill>
                          <a:latin typeface="ＭＳ 明朝" panose="02020609040205080304" pitchFamily="17" charset="-128"/>
                          <a:ea typeface="ＭＳ 明朝" panose="02020609040205080304" pitchFamily="17" charset="-128"/>
                        </a:rPr>
                        <a:t>地方独立行政法人大阪健康安全基盤研究所に係る中期目標</a:t>
                      </a:r>
                    </a:p>
                    <a:p>
                      <a:r>
                        <a:rPr kumimoji="1" lang="ja-JP" altLang="en-US" sz="1100" dirty="0" smtClean="0">
                          <a:solidFill>
                            <a:schemeClr val="tx1"/>
                          </a:solidFill>
                          <a:latin typeface="ＭＳ 明朝" panose="02020609040205080304" pitchFamily="17" charset="-128"/>
                          <a:ea typeface="ＭＳ 明朝" panose="02020609040205080304" pitchFamily="17" charset="-128"/>
                        </a:rPr>
                        <a:t>（前文）</a:t>
                      </a:r>
                    </a:p>
                    <a:p>
                      <a:r>
                        <a:rPr kumimoji="1" lang="ja-JP" altLang="en-US" sz="1100" dirty="0" smtClean="0">
                          <a:solidFill>
                            <a:schemeClr val="tx1"/>
                          </a:solidFill>
                          <a:latin typeface="ＭＳ 明朝" panose="02020609040205080304" pitchFamily="17" charset="-128"/>
                          <a:ea typeface="ＭＳ 明朝" panose="02020609040205080304" pitchFamily="17" charset="-128"/>
                        </a:rPr>
                        <a:t>　大阪府立公衆衛生研究所は昭和</a:t>
                      </a:r>
                      <a:r>
                        <a:rPr kumimoji="1" lang="en-US" altLang="ja-JP" sz="1100" dirty="0" smtClean="0">
                          <a:solidFill>
                            <a:schemeClr val="tx1"/>
                          </a:solidFill>
                          <a:latin typeface="ＭＳ 明朝" panose="02020609040205080304" pitchFamily="17" charset="-128"/>
                          <a:ea typeface="ＭＳ 明朝" panose="02020609040205080304" pitchFamily="17" charset="-128"/>
                        </a:rPr>
                        <a:t>35</a:t>
                      </a:r>
                      <a:r>
                        <a:rPr kumimoji="1" lang="ja-JP" altLang="en-US" sz="1100" dirty="0" smtClean="0">
                          <a:solidFill>
                            <a:schemeClr val="tx1"/>
                          </a:solidFill>
                          <a:latin typeface="ＭＳ 明朝" panose="02020609040205080304" pitchFamily="17" charset="-128"/>
                          <a:ea typeface="ＭＳ 明朝" panose="02020609040205080304" pitchFamily="17" charset="-128"/>
                        </a:rPr>
                        <a:t>年に、大阪市立環境科学研究所は昭和</a:t>
                      </a:r>
                      <a:r>
                        <a:rPr kumimoji="1" lang="en-US" altLang="ja-JP" sz="1100" dirty="0" smtClean="0">
                          <a:solidFill>
                            <a:schemeClr val="tx1"/>
                          </a:solidFill>
                          <a:latin typeface="ＭＳ 明朝" panose="02020609040205080304" pitchFamily="17" charset="-128"/>
                          <a:ea typeface="ＭＳ 明朝" panose="02020609040205080304" pitchFamily="17" charset="-128"/>
                        </a:rPr>
                        <a:t>49</a:t>
                      </a:r>
                      <a:r>
                        <a:rPr kumimoji="1" lang="ja-JP" altLang="en-US" sz="1100" dirty="0" smtClean="0">
                          <a:solidFill>
                            <a:schemeClr val="tx1"/>
                          </a:solidFill>
                          <a:latin typeface="ＭＳ 明朝" panose="02020609040205080304" pitchFamily="17" charset="-128"/>
                          <a:ea typeface="ＭＳ 明朝" panose="02020609040205080304" pitchFamily="17" charset="-128"/>
                        </a:rPr>
                        <a:t>年に、それぞれ明治期に創設された衛生検査機関を母体として設立された。以来、公衆衛生に係る検査・研究等を行い、また、健康危機事象の発生に際しては、公衆衛生行政を科学的かつ技術的に支援する中核組織として、住民の健康を守るという公的使命を果たしてきた。</a:t>
                      </a:r>
                    </a:p>
                    <a:p>
                      <a:r>
                        <a:rPr kumimoji="1" lang="ja-JP" altLang="en-US" sz="1100" dirty="0" smtClean="0">
                          <a:solidFill>
                            <a:schemeClr val="tx1"/>
                          </a:solidFill>
                          <a:latin typeface="ＭＳ 明朝" panose="02020609040205080304" pitchFamily="17" charset="-128"/>
                          <a:ea typeface="ＭＳ 明朝" panose="02020609040205080304" pitchFamily="17" charset="-128"/>
                        </a:rPr>
                        <a:t>　人の交流や物流等のあらゆる面でグローバル化が進む現代において、住民が直接口にし、あるいは接触する多種多様な食品や生活用品等の安全性を確保し、また、時に国境を越えて広がる感染症から住民を守るためには、地方衛生研究所においても、地域の枠にとらわれることなく、視野を広く持った、より柔軟な活動が求められる。</a:t>
                      </a:r>
                    </a:p>
                    <a:p>
                      <a:r>
                        <a:rPr kumimoji="1" lang="ja-JP" altLang="en-US" sz="1100" dirty="0" smtClean="0">
                          <a:solidFill>
                            <a:schemeClr val="tx1"/>
                          </a:solidFill>
                          <a:latin typeface="ＭＳ 明朝" panose="02020609040205080304" pitchFamily="17" charset="-128"/>
                          <a:ea typeface="ＭＳ 明朝" panose="02020609040205080304" pitchFamily="17" charset="-128"/>
                        </a:rPr>
                        <a:t>　このような観点から、平成</a:t>
                      </a:r>
                      <a:r>
                        <a:rPr kumimoji="1" lang="en-US" altLang="ja-JP" sz="1100" dirty="0" smtClean="0">
                          <a:solidFill>
                            <a:schemeClr val="tx1"/>
                          </a:solidFill>
                          <a:latin typeface="ＭＳ 明朝" panose="02020609040205080304" pitchFamily="17" charset="-128"/>
                          <a:ea typeface="ＭＳ 明朝" panose="02020609040205080304" pitchFamily="17" charset="-128"/>
                        </a:rPr>
                        <a:t>26</a:t>
                      </a:r>
                      <a:r>
                        <a:rPr kumimoji="1" lang="ja-JP" altLang="en-US" sz="1100" dirty="0" smtClean="0">
                          <a:solidFill>
                            <a:schemeClr val="tx1"/>
                          </a:solidFill>
                          <a:latin typeface="ＭＳ 明朝" panose="02020609040205080304" pitchFamily="17" charset="-128"/>
                          <a:ea typeface="ＭＳ 明朝" panose="02020609040205080304" pitchFamily="17" charset="-128"/>
                        </a:rPr>
                        <a:t>年４月、これまでの使命を継承しながら大阪府及び大阪市の二つの研究所を統合することにより、それぞれが有する特色を生かし、また、法人としての裁量及び創意工夫に基づいて公衆衛生を巡る諸問題に柔軟に対応し、将来にわたって効率的な運営をすることにより、住民に対して提供するサービスをより一層向上させることを目指し、地方独立行政法人大阪健康安全基盤研究所（以下「研究所」という。）を発足させることとなった。</a:t>
                      </a:r>
                    </a:p>
                    <a:p>
                      <a:r>
                        <a:rPr kumimoji="1" lang="ja-JP" altLang="en-US" sz="1100" dirty="0" smtClean="0">
                          <a:solidFill>
                            <a:schemeClr val="tx1"/>
                          </a:solidFill>
                          <a:latin typeface="ＭＳ 明朝" panose="02020609040205080304" pitchFamily="17" charset="-128"/>
                          <a:ea typeface="ＭＳ 明朝" panose="02020609040205080304" pitchFamily="17" charset="-128"/>
                        </a:rPr>
                        <a:t>　研究所が、その定款第１条に規定された「公衆衛生に係る調査研究、試験検査及び研修指導並びに公衆衛生情報等の収集、解析、提供等の業務を通じて、健康危機事象への積極的な対応をはじめ、行政機関等への科学的かつ技術的な支援を行い、もって住民の健康増進及び生活の安全確保に寄与する」という目的を果たすため、大阪府及び大阪市は、地方独立行政法人法（平成</a:t>
                      </a:r>
                      <a:r>
                        <a:rPr kumimoji="1" lang="en-US" altLang="ja-JP" sz="1100" dirty="0" smtClean="0">
                          <a:solidFill>
                            <a:schemeClr val="tx1"/>
                          </a:solidFill>
                          <a:latin typeface="ＭＳ 明朝" panose="02020609040205080304" pitchFamily="17" charset="-128"/>
                          <a:ea typeface="ＭＳ 明朝" panose="02020609040205080304" pitchFamily="17" charset="-128"/>
                        </a:rPr>
                        <a:t>15</a:t>
                      </a:r>
                      <a:r>
                        <a:rPr kumimoji="1" lang="ja-JP" altLang="en-US" sz="1100" dirty="0" smtClean="0">
                          <a:solidFill>
                            <a:schemeClr val="tx1"/>
                          </a:solidFill>
                          <a:latin typeface="ＭＳ 明朝" panose="02020609040205080304" pitchFamily="17" charset="-128"/>
                          <a:ea typeface="ＭＳ 明朝" panose="02020609040205080304" pitchFamily="17" charset="-128"/>
                        </a:rPr>
                        <a:t>年法律第</a:t>
                      </a:r>
                      <a:r>
                        <a:rPr kumimoji="1" lang="en-US" altLang="ja-JP" sz="1100" dirty="0" smtClean="0">
                          <a:solidFill>
                            <a:schemeClr val="tx1"/>
                          </a:solidFill>
                          <a:latin typeface="ＭＳ 明朝" panose="02020609040205080304" pitchFamily="17" charset="-128"/>
                          <a:ea typeface="ＭＳ 明朝" panose="02020609040205080304" pitchFamily="17" charset="-128"/>
                        </a:rPr>
                        <a:t>118</a:t>
                      </a:r>
                      <a:r>
                        <a:rPr kumimoji="1" lang="ja-JP" altLang="en-US" sz="1100" dirty="0" smtClean="0">
                          <a:solidFill>
                            <a:schemeClr val="tx1"/>
                          </a:solidFill>
                          <a:latin typeface="ＭＳ 明朝" panose="02020609040205080304" pitchFamily="17" charset="-128"/>
                          <a:ea typeface="ＭＳ 明朝" panose="02020609040205080304" pitchFamily="17" charset="-128"/>
                        </a:rPr>
                        <a:t>号）第</a:t>
                      </a:r>
                      <a:r>
                        <a:rPr kumimoji="1" lang="en-US" altLang="ja-JP" sz="1100" dirty="0" smtClean="0">
                          <a:solidFill>
                            <a:schemeClr val="tx1"/>
                          </a:solidFill>
                          <a:latin typeface="ＭＳ 明朝" panose="02020609040205080304" pitchFamily="17" charset="-128"/>
                          <a:ea typeface="ＭＳ 明朝" panose="02020609040205080304" pitchFamily="17" charset="-128"/>
                        </a:rPr>
                        <a:t>25</a:t>
                      </a:r>
                      <a:r>
                        <a:rPr kumimoji="1" lang="ja-JP" altLang="en-US" sz="1100" dirty="0" smtClean="0">
                          <a:solidFill>
                            <a:schemeClr val="tx1"/>
                          </a:solidFill>
                          <a:latin typeface="ＭＳ 明朝" panose="02020609040205080304" pitchFamily="17" charset="-128"/>
                          <a:ea typeface="ＭＳ 明朝" panose="02020609040205080304" pitchFamily="17" charset="-128"/>
                        </a:rPr>
                        <a:t>条第１項の規定により、以下のとおり中期目標を定め、これを同</a:t>
                      </a:r>
                      <a:r>
                        <a:rPr kumimoji="1" lang="ja-JP" altLang="ja-JP" sz="1100" kern="1200" dirty="0" smtClean="0">
                          <a:solidFill>
                            <a:schemeClr val="dk1"/>
                          </a:solidFill>
                          <a:effectLst/>
                          <a:latin typeface="ＭＳ 明朝" panose="02020609040205080304" pitchFamily="17" charset="-128"/>
                          <a:ea typeface="ＭＳ 明朝" panose="02020609040205080304" pitchFamily="17" charset="-128"/>
                          <a:cs typeface="+mn-cs"/>
                        </a:rPr>
                        <a:t>目標の期間に達成するよう研究所に対し指示する。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dirty="0" smtClean="0">
                        <a:latin typeface="ＭＳ 明朝" panose="02020609040205080304" pitchFamily="17" charset="-128"/>
                        <a:ea typeface="ＭＳ 明朝" panose="02020609040205080304" pitchFamily="17" charset="-128"/>
                      </a:endParaRPr>
                    </a:p>
                    <a:p>
                      <a:pPr algn="ctr"/>
                      <a:r>
                        <a:rPr kumimoji="1" lang="ja-JP" altLang="en-US" sz="1100" dirty="0" smtClean="0">
                          <a:latin typeface="ＭＳ 明朝" panose="02020609040205080304" pitchFamily="17" charset="-128"/>
                          <a:ea typeface="ＭＳ 明朝" panose="02020609040205080304" pitchFamily="17" charset="-128"/>
                        </a:rPr>
                        <a:t>地方独立行政法人大阪健康安全基盤研究所に係る中期目標</a:t>
                      </a:r>
                    </a:p>
                    <a:p>
                      <a:r>
                        <a:rPr kumimoji="1" lang="ja-JP" altLang="en-US" sz="1100" dirty="0" smtClean="0">
                          <a:latin typeface="ＭＳ 明朝" panose="02020609040205080304" pitchFamily="17" charset="-128"/>
                          <a:ea typeface="ＭＳ 明朝" panose="02020609040205080304" pitchFamily="17" charset="-128"/>
                        </a:rPr>
                        <a:t>（前文）</a:t>
                      </a:r>
                    </a:p>
                    <a:p>
                      <a:r>
                        <a:rPr kumimoji="1" lang="ja-JP" altLang="en-US" sz="1100" dirty="0" smtClean="0">
                          <a:latin typeface="ＭＳ 明朝" panose="02020609040205080304" pitchFamily="17" charset="-128"/>
                          <a:ea typeface="ＭＳ 明朝" panose="02020609040205080304" pitchFamily="17" charset="-128"/>
                        </a:rPr>
                        <a:t>　大阪府立公衆衛生研究所は昭和</a:t>
                      </a:r>
                      <a:r>
                        <a:rPr kumimoji="1" lang="en-US" altLang="ja-JP" sz="1100" dirty="0" smtClean="0">
                          <a:latin typeface="ＭＳ 明朝" panose="02020609040205080304" pitchFamily="17" charset="-128"/>
                          <a:ea typeface="ＭＳ 明朝" panose="02020609040205080304" pitchFamily="17" charset="-128"/>
                        </a:rPr>
                        <a:t>35</a:t>
                      </a:r>
                      <a:r>
                        <a:rPr kumimoji="1" lang="ja-JP" altLang="en-US" sz="1100" dirty="0" smtClean="0">
                          <a:latin typeface="ＭＳ 明朝" panose="02020609040205080304" pitchFamily="17" charset="-128"/>
                          <a:ea typeface="ＭＳ 明朝" panose="02020609040205080304" pitchFamily="17" charset="-128"/>
                        </a:rPr>
                        <a:t>年に、大阪市立環境科学研究所は昭和</a:t>
                      </a:r>
                      <a:r>
                        <a:rPr kumimoji="1" lang="en-US" altLang="ja-JP" sz="1100" dirty="0" smtClean="0">
                          <a:latin typeface="ＭＳ 明朝" panose="02020609040205080304" pitchFamily="17" charset="-128"/>
                          <a:ea typeface="ＭＳ 明朝" panose="02020609040205080304" pitchFamily="17" charset="-128"/>
                        </a:rPr>
                        <a:t>49</a:t>
                      </a:r>
                      <a:r>
                        <a:rPr kumimoji="1" lang="ja-JP" altLang="en-US" sz="1100" dirty="0" smtClean="0">
                          <a:latin typeface="ＭＳ 明朝" panose="02020609040205080304" pitchFamily="17" charset="-128"/>
                          <a:ea typeface="ＭＳ 明朝" panose="02020609040205080304" pitchFamily="17" charset="-128"/>
                        </a:rPr>
                        <a:t>年に、それぞれ明治期に創設された衛生検査機関を母体として設立された。以来、公衆衛生に係る検査・研究等を行い、また、健康危機事象の発生に際しては、公衆衛生行政を科学的かつ技術的に支援する中核組織として、住民の健康を守るという公的使命を果たしてきた。</a:t>
                      </a:r>
                    </a:p>
                    <a:p>
                      <a:r>
                        <a:rPr kumimoji="1" lang="ja-JP" altLang="en-US" sz="1100" dirty="0" smtClean="0">
                          <a:latin typeface="ＭＳ 明朝" panose="02020609040205080304" pitchFamily="17" charset="-128"/>
                          <a:ea typeface="ＭＳ 明朝" panose="02020609040205080304" pitchFamily="17" charset="-128"/>
                        </a:rPr>
                        <a:t>　人の交流や物流等のあらゆる面でグローバル化が進む現代において、住民が直接口にし、あるいは接触する多種多様な食品や生活用品等の安全性を確保し、また、時に国境を越えて広がる感染症から住民を守るためには、地方衛生研究所においても、地域の枠にとらわれることなく、視野を広く持った、より柔軟な活動が求められる。</a:t>
                      </a:r>
                    </a:p>
                    <a:p>
                      <a:r>
                        <a:rPr kumimoji="1" lang="ja-JP" altLang="en-US" sz="1100" dirty="0" smtClean="0">
                          <a:latin typeface="ＭＳ 明朝" panose="02020609040205080304" pitchFamily="17" charset="-128"/>
                          <a:ea typeface="ＭＳ 明朝" panose="02020609040205080304" pitchFamily="17" charset="-128"/>
                        </a:rPr>
                        <a:t>　このような観点から、</a:t>
                      </a:r>
                      <a:r>
                        <a:rPr kumimoji="1" lang="en-US" altLang="ja-JP" sz="1100" b="1" u="sng"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1100" b="1" u="sng" dirty="0" smtClean="0">
                          <a:solidFill>
                            <a:schemeClr val="tx1"/>
                          </a:solidFill>
                          <a:latin typeface="ＭＳ ゴシック" panose="020B0609070205080204" pitchFamily="49" charset="-128"/>
                          <a:ea typeface="ＭＳ ゴシック" panose="020B0609070205080204" pitchFamily="49" charset="-128"/>
                        </a:rPr>
                        <a:t>④</a:t>
                      </a:r>
                      <a:r>
                        <a:rPr kumimoji="1" lang="en-US" altLang="ja-JP" sz="1100" b="1" u="sng"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1100" b="1" u="sng" dirty="0" smtClean="0">
                          <a:latin typeface="ＭＳ ゴシック" panose="020B0609070205080204" pitchFamily="49" charset="-128"/>
                          <a:ea typeface="ＭＳ ゴシック" panose="020B0609070205080204" pitchFamily="49" charset="-128"/>
                        </a:rPr>
                        <a:t>平成</a:t>
                      </a:r>
                      <a:r>
                        <a:rPr kumimoji="1" lang="en-US" altLang="ja-JP" sz="1100" b="1" u="sng" dirty="0" smtClean="0">
                          <a:latin typeface="ＭＳ ゴシック" panose="020B0609070205080204" pitchFamily="49" charset="-128"/>
                          <a:ea typeface="ＭＳ ゴシック" panose="020B0609070205080204" pitchFamily="49" charset="-128"/>
                        </a:rPr>
                        <a:t>29</a:t>
                      </a:r>
                      <a:r>
                        <a:rPr kumimoji="1" lang="ja-JP" altLang="en-US" sz="1100" b="1" u="sng" dirty="0" smtClean="0">
                          <a:latin typeface="ＭＳ ゴシック" panose="020B0609070205080204" pitchFamily="49" charset="-128"/>
                          <a:ea typeface="ＭＳ ゴシック" panose="020B0609070205080204" pitchFamily="49" charset="-128"/>
                        </a:rPr>
                        <a:t>年４月</a:t>
                      </a:r>
                      <a:r>
                        <a:rPr kumimoji="1" lang="ja-JP" altLang="en-US" sz="1100" dirty="0" smtClean="0">
                          <a:latin typeface="ＭＳ 明朝" panose="02020609040205080304" pitchFamily="17" charset="-128"/>
                          <a:ea typeface="ＭＳ 明朝" panose="02020609040205080304" pitchFamily="17" charset="-128"/>
                        </a:rPr>
                        <a:t>、これまでの使命を継承しながら大阪府及び大阪市の二つの研究所を統合することにより、それぞれが有する特色を生かし、また、法人としての裁量及び創意工夫に基づいて公衆衛生を巡る諸問題に柔軟に対応し、将来にわたって効率的な運営をすることにより、住民に対して提供するサービスをより一層向上させることを目指し、地方独立行政法人大阪健康安全基盤研究所（以下「研究所」という。）を発足させることとなった。</a:t>
                      </a:r>
                    </a:p>
                    <a:p>
                      <a:r>
                        <a:rPr kumimoji="1" lang="ja-JP" altLang="en-US" sz="1100" dirty="0" smtClean="0">
                          <a:latin typeface="ＭＳ 明朝" panose="02020609040205080304" pitchFamily="17" charset="-128"/>
                          <a:ea typeface="ＭＳ 明朝" panose="02020609040205080304" pitchFamily="17" charset="-128"/>
                        </a:rPr>
                        <a:t>　研究所が、その定款第１条に規定された「公衆衛生に係る調査研究、試験検査及び研修指導並びに公衆衛生情報等の収集、解析、提供等の業務を通じて、健康危機事象への積極的な対応をはじめ、行政機関等への科学的かつ技術的な支援を行い、もって住民の健康増進及び生活の安全確保に寄与する」という目的を果たすため、大阪府及び大阪市は、地方独立行政法人法（平成</a:t>
                      </a:r>
                      <a:r>
                        <a:rPr kumimoji="1" lang="en-US" altLang="ja-JP" sz="1100" dirty="0" smtClean="0">
                          <a:latin typeface="ＭＳ 明朝" panose="02020609040205080304" pitchFamily="17" charset="-128"/>
                          <a:ea typeface="ＭＳ 明朝" panose="02020609040205080304" pitchFamily="17" charset="-128"/>
                        </a:rPr>
                        <a:t>15</a:t>
                      </a:r>
                      <a:r>
                        <a:rPr kumimoji="1" lang="ja-JP" altLang="en-US" sz="1100" dirty="0" smtClean="0">
                          <a:latin typeface="ＭＳ 明朝" panose="02020609040205080304" pitchFamily="17" charset="-128"/>
                          <a:ea typeface="ＭＳ 明朝" panose="02020609040205080304" pitchFamily="17" charset="-128"/>
                        </a:rPr>
                        <a:t>年法律第</a:t>
                      </a:r>
                      <a:r>
                        <a:rPr kumimoji="1" lang="en-US" altLang="ja-JP" sz="1100" dirty="0" smtClean="0">
                          <a:latin typeface="ＭＳ 明朝" panose="02020609040205080304" pitchFamily="17" charset="-128"/>
                          <a:ea typeface="ＭＳ 明朝" panose="02020609040205080304" pitchFamily="17" charset="-128"/>
                        </a:rPr>
                        <a:t>118</a:t>
                      </a:r>
                      <a:r>
                        <a:rPr kumimoji="1" lang="ja-JP" altLang="en-US" sz="1100" dirty="0" smtClean="0">
                          <a:latin typeface="ＭＳ 明朝" panose="02020609040205080304" pitchFamily="17" charset="-128"/>
                          <a:ea typeface="ＭＳ 明朝" panose="02020609040205080304" pitchFamily="17" charset="-128"/>
                        </a:rPr>
                        <a:t>号）第</a:t>
                      </a:r>
                      <a:r>
                        <a:rPr kumimoji="1" lang="en-US" altLang="ja-JP" sz="1100" dirty="0" smtClean="0">
                          <a:latin typeface="ＭＳ 明朝" panose="02020609040205080304" pitchFamily="17" charset="-128"/>
                          <a:ea typeface="ＭＳ 明朝" panose="02020609040205080304" pitchFamily="17" charset="-128"/>
                        </a:rPr>
                        <a:t>25</a:t>
                      </a:r>
                      <a:r>
                        <a:rPr kumimoji="1" lang="ja-JP" altLang="en-US" sz="1100" dirty="0" smtClean="0">
                          <a:latin typeface="ＭＳ 明朝" panose="02020609040205080304" pitchFamily="17" charset="-128"/>
                          <a:ea typeface="ＭＳ 明朝" panose="02020609040205080304" pitchFamily="17" charset="-128"/>
                        </a:rPr>
                        <a:t>条第１項の規定により、以下のとおり中期目標を定め、これを同目標の期間に達成するよう研究所に対し指示する。</a:t>
                      </a:r>
                    </a:p>
                    <a:p>
                      <a:endParaRPr kumimoji="1" lang="ja-JP" altLang="en-US" sz="1100" dirty="0">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6337055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3824</TotalTime>
  <Words>1561</Words>
  <Application>Microsoft Office PowerPoint</Application>
  <PresentationFormat>画面に合わせる (4:3)</PresentationFormat>
  <Paragraphs>597</Paragraphs>
  <Slides>18</Slides>
  <Notes>2</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Office ​​テーマ</vt:lpstr>
      <vt:lpstr>（地独）大阪健康安全基盤研究所タスクフォース会議 経過報告書</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Batchadmin</cp:lastModifiedBy>
  <cp:revision>547</cp:revision>
  <cp:lastPrinted>2016-08-18T02:45:57Z</cp:lastPrinted>
  <dcterms:created xsi:type="dcterms:W3CDTF">2016-07-22T09:17:02Z</dcterms:created>
  <dcterms:modified xsi:type="dcterms:W3CDTF">2016-08-18T06:59:55Z</dcterms:modified>
</cp:coreProperties>
</file>