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9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0106" autoAdjust="0"/>
  </p:normalViewPr>
  <p:slideViewPr>
    <p:cSldViewPr>
      <p:cViewPr>
        <p:scale>
          <a:sx n="78" d="100"/>
          <a:sy n="78" d="100"/>
        </p:scale>
        <p:origin x="-87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786" cy="496967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395" tIns="45695" rIns="91395" bIns="45695" rtlCol="0"/>
          <a:lstStyle>
            <a:lvl1pPr algn="r">
              <a:defRPr sz="1200"/>
            </a:lvl1pPr>
          </a:lstStyle>
          <a:p>
            <a:fld id="{0ED76328-605B-4FAE-8BDC-970DB47F7B49}" type="datetimeFigureOut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5" rIns="91395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95" tIns="45695" rIns="91395" bIns="456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651"/>
            <a:ext cx="2949786" cy="496967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1"/>
            <a:ext cx="2949786" cy="496967"/>
          </a:xfrm>
          <a:prstGeom prst="rect">
            <a:avLst/>
          </a:prstGeom>
        </p:spPr>
        <p:txBody>
          <a:bodyPr vert="horz" lIns="91395" tIns="45695" rIns="91395" bIns="45695" rtlCol="0" anchor="b"/>
          <a:lstStyle>
            <a:lvl1pPr algn="r">
              <a:defRPr sz="1200"/>
            </a:lvl1pPr>
          </a:lstStyle>
          <a:p>
            <a:fld id="{F2613BDA-3AB9-4723-85EF-FB9941CEB5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46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80D5-8199-4472-8AFE-0B3B1E5B28D9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52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46F04-0C8C-44F6-B1B5-D675A447EE3A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6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6EE1-7290-4D86-A6D4-7C8DB63A71A9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0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CA6F-62CC-4F54-A479-75D833F00B2C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1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960E-52AD-4ADB-82CC-11A9B33C0F55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2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D086-12B9-40A3-9119-DE4E46E303E9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3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2EAA-B4B6-4BBF-9F50-CA1306E0A277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78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42C72-E5C7-404D-9878-03E16C17C3EB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F652-97F8-416C-BB7F-4C3AC4ACA124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91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6EE4-4158-4EC8-8F4F-0CEC936894A4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9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1E28-3C62-4798-BFD6-2B47DEA4E536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3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A6AE-9A3F-478E-ADFD-486201322113}" type="datetime1">
              <a:rPr kumimoji="1" lang="ja-JP" altLang="en-US" smtClean="0"/>
              <a:pPr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FECBE-A900-4BF4-868D-91A0C498DB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53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-17748" y="8680"/>
            <a:ext cx="9161748" cy="540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 defTabSz="1255713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施設のあり方検討（二元施設と一元化施設の比較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372976"/>
              </p:ext>
            </p:extLst>
          </p:nvPr>
        </p:nvGraphicFramePr>
        <p:xfrm>
          <a:off x="192393" y="696852"/>
          <a:ext cx="8741465" cy="4460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91"/>
                <a:gridCol w="1914954"/>
                <a:gridCol w="1771704"/>
                <a:gridCol w="4709016"/>
              </a:tblGrid>
              <a:tr h="276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二元施設</a:t>
                      </a:r>
                      <a:endParaRPr kumimoji="1" lang="ja-JP" altLang="en-US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一元化施設</a:t>
                      </a:r>
                      <a:endParaRPr kumimoji="1" lang="ja-JP" altLang="en-US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47358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概　要</a:t>
                      </a:r>
                      <a:endParaRPr kumimoji="1" lang="ja-JP" altLang="en-US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3038" indent="-173038" algn="l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○旧健科Ｃビルを改修し、公衛研を単独移転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3038" indent="-173038" algn="l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○旧健科Ｃビルまたは環科研を改修し、面積不足分は増築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○あるいは、府有地または市有地に新施設を整備</a:t>
                      </a:r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6709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1" lang="en-US" altLang="ja-JP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(1) </a:t>
                      </a: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二施設で運営</a:t>
                      </a:r>
                      <a:endParaRPr kumimoji="1" lang="en-US" altLang="ja-JP" sz="15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環科研の改修は行わない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kumimoji="1" lang="en-US" altLang="ja-JP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(2)</a:t>
                      </a:r>
                      <a:r>
                        <a:rPr kumimoji="1" lang="en-US" altLang="ja-JP" sz="15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部門別集約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環科研の大規模改修が必要</a:t>
                      </a:r>
                      <a:endParaRPr kumimoji="1" lang="en-US" altLang="ja-JP" sz="15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787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メリット</a:t>
                      </a:r>
                      <a:endParaRPr kumimoji="1" lang="ja-JP" altLang="en-US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・公衛研移転の作業を再開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整備期間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・指揮命令系統や機能面で統合が可能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機能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  <a:endParaRPr kumimoji="1" lang="ja-JP" altLang="en-US" sz="1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・機能強化が可能（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BSL3</a:t>
                      </a:r>
                      <a:r>
                        <a:rPr kumimoji="1" lang="ja-JP" altLang="en-US" sz="15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精度管理室、健康危機情報管理室等）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・施設・設備面での効率的な運営が可能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設備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・ランニングコストの効率化が可能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効率化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5976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・当面の費用は公衛研単独移転のみ</a:t>
                      </a:r>
                      <a:endParaRPr kumimoji="1" lang="en-US" altLang="ja-JP" sz="1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7091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5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デメリット</a:t>
                      </a:r>
                      <a:endParaRPr kumimoji="1" lang="ja-JP" altLang="en-US" sz="1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・指揮命令系統の合理化が図れない</a:t>
                      </a:r>
                      <a:endParaRPr kumimoji="1" lang="en-US" altLang="ja-JP" sz="15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・施設の規格による制限あり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機能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marL="180975" indent="-180975" algn="l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・基本料金などの二重化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非効率</a:t>
                      </a:r>
                      <a:r>
                        <a:rPr kumimoji="1" lang="en-US" altLang="ja-JP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・候補地の状況、住民への説明等により、着工に時間を要する恐れ</a:t>
                      </a:r>
                      <a:r>
                        <a:rPr kumimoji="1" lang="en-US" altLang="ja-JP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整備期間</a:t>
                      </a:r>
                      <a:r>
                        <a:rPr kumimoji="1" lang="en-US" altLang="ja-JP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anchor="ctr"/>
                </a:tc>
              </a:tr>
              <a:tr h="802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0975" indent="-180975">
                        <a:lnSpc>
                          <a:spcPct val="100000"/>
                        </a:lnSpc>
                      </a:pPr>
                      <a:r>
                        <a:rPr kumimoji="1" lang="ja-JP" altLang="en-US" sz="15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環科研は築</a:t>
                      </a:r>
                      <a:r>
                        <a:rPr kumimoji="1" lang="en-US" altLang="ja-JP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年が経過しており、約</a:t>
                      </a:r>
                      <a:r>
                        <a:rPr kumimoji="1" lang="en-US" altLang="ja-JP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年後には老朽化に伴う施設の建替等の再整備が必要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79512" y="5733256"/>
            <a:ext cx="8784976" cy="610424"/>
          </a:xfrm>
          <a:prstGeom prst="rect">
            <a:avLst/>
          </a:prstGeom>
          <a:noFill/>
          <a:ln w="12700">
            <a:solidFill>
              <a:srgbClr val="00206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266700" indent="-266700">
              <a:lnSpc>
                <a:spcPts val="2000"/>
              </a:lnSpc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新研究所が果たす役割や機能を発揮するために担保す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べき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指揮命令系統や将来的な費用対効果等を考慮し、施設形態は「一元化施設」として整備すべき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10800000">
            <a:off x="3995937" y="5373216"/>
            <a:ext cx="453650" cy="16201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948264" y="55600"/>
            <a:ext cx="2016224" cy="4210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36000" rIns="9144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en-US" sz="1400" kern="100" dirty="0" smtClean="0">
                <a:solidFill>
                  <a:srgbClr val="000000"/>
                </a:solidFill>
                <a:effectLst/>
                <a:latin typeface="メイリオ"/>
                <a:ea typeface="ＭＳ 明朝"/>
                <a:cs typeface="Times New Roman"/>
              </a:rPr>
              <a:t>H28.8.31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rgbClr val="000000"/>
                </a:solidFill>
                <a:ea typeface="メイリオ"/>
                <a:cs typeface="Times New Roman"/>
              </a:rPr>
              <a:t>戦略本部会議</a:t>
            </a:r>
            <a:r>
              <a:rPr lang="ja-JP" altLang="en-US" sz="1400" kern="10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　</a:t>
            </a:r>
            <a:r>
              <a:rPr lang="ja-JP" sz="1400" kern="10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資料</a:t>
            </a:r>
            <a:r>
              <a:rPr lang="ja-JP" altLang="en-US" sz="1400" kern="10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１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621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3826</TotalTime>
  <Words>249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553</cp:revision>
  <cp:lastPrinted>2016-08-26T05:41:02Z</cp:lastPrinted>
  <dcterms:created xsi:type="dcterms:W3CDTF">2016-07-22T09:17:02Z</dcterms:created>
  <dcterms:modified xsi:type="dcterms:W3CDTF">2016-08-30T06:38:38Z</dcterms:modified>
</cp:coreProperties>
</file>