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56" r:id="rId1"/>
  </p:sldMasterIdLst>
  <p:notesMasterIdLst>
    <p:notesMasterId r:id="rId39"/>
  </p:notesMasterIdLst>
  <p:handoutMasterIdLst>
    <p:handoutMasterId r:id="rId40"/>
  </p:handoutMasterIdLst>
  <p:sldIdLst>
    <p:sldId id="459" r:id="rId2"/>
    <p:sldId id="460" r:id="rId3"/>
    <p:sldId id="461" r:id="rId4"/>
    <p:sldId id="462" r:id="rId5"/>
    <p:sldId id="463" r:id="rId6"/>
    <p:sldId id="464" r:id="rId7"/>
    <p:sldId id="465" r:id="rId8"/>
    <p:sldId id="466" r:id="rId9"/>
    <p:sldId id="368" r:id="rId10"/>
    <p:sldId id="495" r:id="rId11"/>
    <p:sldId id="469" r:id="rId12"/>
    <p:sldId id="470" r:id="rId13"/>
    <p:sldId id="471" r:id="rId14"/>
    <p:sldId id="497" r:id="rId15"/>
    <p:sldId id="473" r:id="rId16"/>
    <p:sldId id="474" r:id="rId17"/>
    <p:sldId id="475" r:id="rId18"/>
    <p:sldId id="476" r:id="rId19"/>
    <p:sldId id="496" r:id="rId20"/>
    <p:sldId id="477" r:id="rId21"/>
    <p:sldId id="478" r:id="rId22"/>
    <p:sldId id="479" r:id="rId23"/>
    <p:sldId id="498" r:id="rId24"/>
    <p:sldId id="481" r:id="rId25"/>
    <p:sldId id="482" r:id="rId26"/>
    <p:sldId id="483" r:id="rId27"/>
    <p:sldId id="499" r:id="rId28"/>
    <p:sldId id="485" r:id="rId29"/>
    <p:sldId id="486" r:id="rId30"/>
    <p:sldId id="487" r:id="rId31"/>
    <p:sldId id="488" r:id="rId32"/>
    <p:sldId id="489" r:id="rId33"/>
    <p:sldId id="490" r:id="rId34"/>
    <p:sldId id="491" r:id="rId35"/>
    <p:sldId id="492" r:id="rId36"/>
    <p:sldId id="493" r:id="rId37"/>
    <p:sldId id="494" r:id="rId38"/>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99"/>
    <a:srgbClr val="66FF99"/>
    <a:srgbClr val="99FF33"/>
    <a:srgbClr val="99FF99"/>
    <a:srgbClr val="CCCCFF"/>
    <a:srgbClr val="6699FF"/>
    <a:srgbClr val="0000CC"/>
    <a:srgbClr val="000099"/>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15" autoAdjust="0"/>
    <p:restoredTop sz="91828" autoAdjust="0"/>
  </p:normalViewPr>
  <p:slideViewPr>
    <p:cSldViewPr>
      <p:cViewPr>
        <p:scale>
          <a:sx n="90" d="100"/>
          <a:sy n="90" d="100"/>
        </p:scale>
        <p:origin x="-822" y="33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BC5A49A-4CE5-4073-88D6-A0DE72B1DEE0}" type="datetimeFigureOut">
              <a:rPr kumimoji="1" lang="ja-JP" altLang="en-US" smtClean="0"/>
              <a:t>2016/8/30</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8B1696B6-BDA8-41DF-ACBF-919EA70F2BD5}" type="slidenum">
              <a:rPr kumimoji="1" lang="ja-JP" altLang="en-US" smtClean="0"/>
              <a:t>‹#›</a:t>
            </a:fld>
            <a:endParaRPr kumimoji="1" lang="ja-JP" altLang="en-US"/>
          </a:p>
        </p:txBody>
      </p:sp>
    </p:spTree>
    <p:extLst>
      <p:ext uri="{BB962C8B-B14F-4D97-AF65-F5344CB8AC3E}">
        <p14:creationId xmlns:p14="http://schemas.microsoft.com/office/powerpoint/2010/main" val="2746366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38B06AB3-CCFE-4DD6-8069-DD63EADC6C5C}" type="datetimeFigureOut">
              <a:rPr lang="ja-JP" altLang="en-US"/>
              <a:pPr>
                <a:defRPr/>
              </a:pPr>
              <a:t>2016/8/30</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6CC8F411-D1AF-4563-A090-0F9147FCFC20}" type="slidenum">
              <a:rPr lang="ja-JP" altLang="en-US"/>
              <a:pPr>
                <a:defRPr/>
              </a:pPr>
              <a:t>‹#›</a:t>
            </a:fld>
            <a:endParaRPr lang="ja-JP" altLang="en-US"/>
          </a:p>
        </p:txBody>
      </p:sp>
    </p:spTree>
    <p:extLst>
      <p:ext uri="{BB962C8B-B14F-4D97-AF65-F5344CB8AC3E}">
        <p14:creationId xmlns:p14="http://schemas.microsoft.com/office/powerpoint/2010/main" val="90598688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4CD69C4B-E566-4A45-9747-86B32595014B}" type="slidenum">
              <a:rPr lang="ja-JP" altLang="en-US" smtClean="0">
                <a:solidFill>
                  <a:prstClr val="black"/>
                </a:solidFill>
              </a:rPr>
              <a:pPr>
                <a:defRPr/>
              </a:pPr>
              <a:t>0</a:t>
            </a:fld>
            <a:endParaRPr lang="ja-JP"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184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6387" name="スライド番号プレースホルダー 3"/>
          <p:cNvSpPr txBox="1">
            <a:spLocks noGrp="1"/>
          </p:cNvSpPr>
          <p:nvPr/>
        </p:nvSpPr>
        <p:spPr bwMode="auto">
          <a:xfrm>
            <a:off x="3856038" y="9440863"/>
            <a:ext cx="2949575" cy="496887"/>
          </a:xfrm>
          <a:prstGeom prst="rect">
            <a:avLst/>
          </a:prstGeom>
          <a:noFill/>
          <a:ln>
            <a:miter lim="800000"/>
            <a:headEnd/>
            <a:tailEnd/>
          </a:ln>
        </p:spPr>
        <p:txBody>
          <a:bodyPr anchor="b"/>
          <a:lstStyle/>
          <a:p>
            <a:pPr algn="r">
              <a:defRPr/>
            </a:pPr>
            <a:fld id="{AA188F8A-A79F-4742-A3C6-343F6E7288EE}" type="slidenum">
              <a:rPr lang="ja-JP" altLang="en-US" sz="1200">
                <a:solidFill>
                  <a:prstClr val="black"/>
                </a:solidFill>
                <a:latin typeface="Calibri"/>
                <a:ea typeface="ＭＳ Ｐゴシック"/>
              </a:rPr>
              <a:pPr algn="r">
                <a:defRPr/>
              </a:pPr>
              <a:t>2</a:t>
            </a:fld>
            <a:endParaRPr lang="en-US" altLang="ja-JP" sz="1200">
              <a:solidFill>
                <a:prstClr val="black"/>
              </a:solidFill>
              <a:latin typeface="Calibri"/>
              <a:ea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222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6387"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B46A29-359E-491B-A480-4DB4912D0B45}" type="slidenum">
              <a:rPr lang="ja-JP" altLang="en-US"/>
              <a:pPr fontAlgn="base">
                <a:spcBef>
                  <a:spcPct val="0"/>
                </a:spcBef>
                <a:spcAft>
                  <a:spcPct val="0"/>
                </a:spcAft>
                <a:defRPr/>
              </a:pPr>
              <a:t>8</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6CC8F411-D1AF-4563-A090-0F9147FCFC20}" type="slidenum">
              <a:rPr lang="ja-JP" altLang="en-US" smtClean="0"/>
              <a:pPr>
                <a:defRPr/>
              </a:pPr>
              <a:t>9</a:t>
            </a:fld>
            <a:endParaRPr lang="ja-JP" altLang="en-US"/>
          </a:p>
        </p:txBody>
      </p:sp>
    </p:spTree>
    <p:extLst>
      <p:ext uri="{BB962C8B-B14F-4D97-AF65-F5344CB8AC3E}">
        <p14:creationId xmlns:p14="http://schemas.microsoft.com/office/powerpoint/2010/main" val="150385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CC8F411-D1AF-4563-A090-0F9147FCFC20}" type="slidenum">
              <a:rPr lang="ja-JP" altLang="en-US" smtClean="0">
                <a:solidFill>
                  <a:prstClr val="black"/>
                </a:solidFill>
              </a:rPr>
              <a:pPr>
                <a:defRPr/>
              </a:pPr>
              <a:t>11</a:t>
            </a:fld>
            <a:endParaRPr lang="ja-JP" altLang="en-US">
              <a:solidFill>
                <a:prstClr val="black"/>
              </a:solidFill>
            </a:endParaRPr>
          </a:p>
        </p:txBody>
      </p:sp>
    </p:spTree>
    <p:extLst>
      <p:ext uri="{BB962C8B-B14F-4D97-AF65-F5344CB8AC3E}">
        <p14:creationId xmlns:p14="http://schemas.microsoft.com/office/powerpoint/2010/main" val="4192873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CC8F411-D1AF-4563-A090-0F9147FCFC20}" type="slidenum">
              <a:rPr lang="ja-JP" altLang="en-US" smtClean="0">
                <a:solidFill>
                  <a:prstClr val="black"/>
                </a:solidFill>
              </a:rPr>
              <a:pPr>
                <a:defRPr/>
              </a:pPr>
              <a:t>17</a:t>
            </a:fld>
            <a:endParaRPr lang="ja-JP" altLang="en-US">
              <a:solidFill>
                <a:prstClr val="black"/>
              </a:solidFill>
            </a:endParaRPr>
          </a:p>
        </p:txBody>
      </p:sp>
    </p:spTree>
    <p:extLst>
      <p:ext uri="{BB962C8B-B14F-4D97-AF65-F5344CB8AC3E}">
        <p14:creationId xmlns:p14="http://schemas.microsoft.com/office/powerpoint/2010/main" val="696987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CC8F411-D1AF-4563-A090-0F9147FCFC20}" type="slidenum">
              <a:rPr lang="ja-JP" altLang="en-US" smtClean="0">
                <a:solidFill>
                  <a:prstClr val="black"/>
                </a:solidFill>
              </a:rPr>
              <a:pPr>
                <a:defRPr/>
              </a:pPr>
              <a:t>20</a:t>
            </a:fld>
            <a:endParaRPr lang="ja-JP" altLang="en-US">
              <a:solidFill>
                <a:prstClr val="black"/>
              </a:solidFill>
            </a:endParaRPr>
          </a:p>
        </p:txBody>
      </p:sp>
    </p:spTree>
    <p:extLst>
      <p:ext uri="{BB962C8B-B14F-4D97-AF65-F5344CB8AC3E}">
        <p14:creationId xmlns:p14="http://schemas.microsoft.com/office/powerpoint/2010/main" val="2106294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42EE760-0EBB-4B33-BB19-C324683FA98A}" type="datetime1">
              <a:rPr lang="ja-JP" altLang="en-US"/>
              <a:pPr>
                <a:defRPr/>
              </a:pPr>
              <a:t>2016/8/30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6189026-E5EC-451C-B1E0-C5EDC13EA755}"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CB85B60-1A65-481E-9A01-1784931439A0}" type="datetime1">
              <a:rPr lang="ja-JP" altLang="en-US"/>
              <a:pPr>
                <a:defRPr/>
              </a:pPr>
              <a:t>2016/8/30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CBA6235-21E5-4834-AEAE-8E709F7BE90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0D88D91-E751-4363-8556-A1D376F2EACF}" type="datetime1">
              <a:rPr lang="ja-JP" altLang="en-US"/>
              <a:pPr>
                <a:defRPr/>
              </a:pPr>
              <a:t>2016/8/30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49E480D-C058-458F-A5C8-420B8753B59C}"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p>
            <a:pPr>
              <a:defRPr/>
            </a:pPr>
            <a:fld id="{02A49E4B-2233-44BB-B5FB-3B5FD51AB0CD}" type="datetime1">
              <a:rPr lang="ja-JP" altLang="en-US" smtClean="0"/>
              <a:pPr>
                <a:defRPr/>
              </a:pPr>
              <a:t>2016/8/30</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E09DB072-5EB7-4B62-93A2-C0C0B2294E35}" type="slidenum">
              <a:rPr lang="ja-JP" altLang="en-US" smtClean="0"/>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8"/>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E2933CFE-4A40-4315-A30F-498C903AC336}" type="datetime1">
              <a:rPr lang="ja-JP" altLang="en-US"/>
              <a:pPr>
                <a:defRPr/>
              </a:pPr>
              <a:t>2016/8/30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A2BB89E-DDC1-4E21-BFA9-E04D0925081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5621BFC8-B10C-427F-AC62-E78794D7C9F1}" type="datetime1">
              <a:rPr lang="ja-JP" altLang="en-US"/>
              <a:pPr>
                <a:defRPr/>
              </a:pPr>
              <a:t>2016/8/30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CC3E758-341F-49E6-B179-4D718BFC1145}"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4"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4"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7"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7"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3DD4FD6-7B3F-445D-82F5-A46D84C95129}" type="datetime1">
              <a:rPr lang="ja-JP" altLang="en-US"/>
              <a:pPr>
                <a:defRPr/>
              </a:pPr>
              <a:t>2016/8/30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5A1D2BDD-18B8-46DE-967B-B4DFBEF2DDF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A7D8C2E-E58E-490B-9D62-1284B55110BF}" type="datetime1">
              <a:rPr lang="ja-JP" altLang="en-US"/>
              <a:pPr>
                <a:defRPr/>
              </a:pPr>
              <a:t>2016/8/30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06DD68B-8BBE-413B-9332-B1AC0680F30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0723EA4E-86B0-4770-B0DB-5B0BD1D967E7}" type="datetime1">
              <a:rPr lang="ja-JP" altLang="en-US"/>
              <a:pPr>
                <a:defRPr/>
              </a:pPr>
              <a:t>2016/8/30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B3462142-625B-4F0A-87D8-92EA50A7F133}"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7"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7" y="273055"/>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7"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F321D6A-754D-4B05-8BFA-A39E5DDF6619}" type="datetime1">
              <a:rPr lang="ja-JP" altLang="en-US"/>
              <a:pPr>
                <a:defRPr/>
              </a:pPr>
              <a:t>2016/8/30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2ECF100-E8C8-4727-967D-15076F44477A}"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D1ACDAA-0EEC-4DB9-B80E-407C1F8378A9}" type="datetime1">
              <a:rPr lang="ja-JP" altLang="en-US"/>
              <a:pPr>
                <a:defRPr/>
              </a:pPr>
              <a:t>2016/8/30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6A2F519-9BB7-419A-AEFB-88E6834DCD15}"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2A49E4B-2233-44BB-B5FB-3B5FD51AB0CD}" type="datetime1">
              <a:rPr lang="ja-JP" altLang="en-US"/>
              <a:pPr>
                <a:defRPr/>
              </a:pPr>
              <a:t>2016/8/30</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09DB072-5EB7-4B62-93A2-C0C0B2294E3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67" r:id="rId1"/>
    <p:sldLayoutId id="2147483766" r:id="rId2"/>
    <p:sldLayoutId id="2147483765" r:id="rId3"/>
    <p:sldLayoutId id="2147483764" r:id="rId4"/>
    <p:sldLayoutId id="2147483763" r:id="rId5"/>
    <p:sldLayoutId id="2147483762" r:id="rId6"/>
    <p:sldLayoutId id="2147483761" r:id="rId7"/>
    <p:sldLayoutId id="2147483760" r:id="rId8"/>
    <p:sldLayoutId id="2147483759" r:id="rId9"/>
    <p:sldLayoutId id="2147483758" r:id="rId10"/>
    <p:sldLayoutId id="2147483757"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636912"/>
            <a:ext cx="9906000" cy="500063"/>
          </a:xfrm>
        </p:spPr>
        <p:txBody>
          <a:bodyPr rtlCol="0">
            <a:noAutofit/>
          </a:bodyPr>
          <a:lstStyle/>
          <a:p>
            <a:pPr eaLnBrk="1" fontAlgn="auto" hangingPunct="1">
              <a:spcAft>
                <a:spcPts val="0"/>
              </a:spcAft>
              <a:defRPr/>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大阪都市魅力創造戦略</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（案）</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2072680" y="3212976"/>
            <a:ext cx="5400600" cy="360040"/>
          </a:xfrm>
          <a:prstGeom prst="rect">
            <a:avLst/>
          </a:prstGeom>
          <a:ln>
            <a:noFill/>
          </a:ln>
        </p:spPr>
        <p:style>
          <a:lnRef idx="1">
            <a:schemeClr val="dk1"/>
          </a:lnRef>
          <a:fillRef idx="0">
            <a:schemeClr val="dk1"/>
          </a:fillRef>
          <a:effectRef idx="0">
            <a:schemeClr val="dk1"/>
          </a:effectRef>
          <a:fontRef idx="minor">
            <a:schemeClr val="tx1"/>
          </a:fontRef>
        </p:style>
        <p:txBody>
          <a:bodyPr rtlCol="0">
            <a:normAutofit/>
          </a:bodyPr>
          <a:lstStyle/>
          <a:p>
            <a:pPr eaLnBrk="1" fontAlgn="auto" hangingPunct="1">
              <a:spcAft>
                <a:spcPts val="0"/>
              </a:spcAft>
              <a:defRPr/>
            </a:pPr>
            <a:r>
              <a:rPr lang="ja-JP" altLang="en-US" sz="1600" dirty="0" smtClean="0">
                <a:solidFill>
                  <a:srgbClr val="000066"/>
                </a:solidFill>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～世界的な創造都市、国際エンターテイメント都市へ加速～</a:t>
            </a:r>
            <a:endParaRPr lang="ja-JP" altLang="en-US" sz="1600" dirty="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35665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496" y="2924944"/>
            <a:ext cx="9059416" cy="1143000"/>
          </a:xfrm>
        </p:spPr>
        <p:txBody>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重点取組例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080792" y="3743454"/>
            <a:ext cx="3888432" cy="261610"/>
          </a:xfrm>
          <a:prstGeom prst="rect">
            <a:avLst/>
          </a:prstGeom>
          <a:noFill/>
        </p:spPr>
        <p:txBody>
          <a:bodyPr wrap="square" rtlCol="0">
            <a:spAutoFit/>
          </a:bodyPr>
          <a:lstStyle/>
          <a:p>
            <a:r>
              <a:rPr lang="ja-JP" altLang="en-US" sz="1100" dirty="0" smtClean="0"/>
              <a:t>（</a:t>
            </a:r>
            <a:r>
              <a:rPr lang="en-US" altLang="ja-JP" sz="1100" dirty="0" smtClean="0"/>
              <a:t>※</a:t>
            </a:r>
            <a:r>
              <a:rPr lang="ja-JP" altLang="en-US" sz="1100" dirty="0"/>
              <a:t>記載の内容については、今後変更する可能性が</a:t>
            </a:r>
            <a:r>
              <a:rPr lang="ja-JP" altLang="en-US" sz="1100" dirty="0" smtClean="0"/>
              <a:t>あります</a:t>
            </a:r>
            <a:r>
              <a:rPr lang="ja-JP" altLang="en-US" sz="1100" dirty="0"/>
              <a:t>）</a:t>
            </a:r>
          </a:p>
        </p:txBody>
      </p:sp>
      <p:sp>
        <p:nvSpPr>
          <p:cNvPr id="3" name="スライド番号プレースホルダー 2"/>
          <p:cNvSpPr>
            <a:spLocks noGrp="1"/>
          </p:cNvSpPr>
          <p:nvPr>
            <p:ph type="sldNum" sz="quarter" idx="12"/>
          </p:nvPr>
        </p:nvSpPr>
        <p:spPr>
          <a:xfrm>
            <a:off x="7610152" y="6525344"/>
            <a:ext cx="2311400" cy="365125"/>
          </a:xfrm>
        </p:spPr>
        <p:txBody>
          <a:bodyPr/>
          <a:lstStyle/>
          <a:p>
            <a:pPr>
              <a:defRPr/>
            </a:pPr>
            <a:fld id="{E09DB072-5EB7-4B62-93A2-C0C0B2294E35}" type="slidenum">
              <a:rPr lang="ja-JP" altLang="en-US" smtClean="0"/>
              <a:pPr>
                <a:defRPr/>
              </a:pPr>
              <a:t>9</a:t>
            </a:fld>
            <a:endParaRPr lang="ja-JP" altLang="en-US"/>
          </a:p>
        </p:txBody>
      </p:sp>
    </p:spTree>
    <p:extLst>
      <p:ext uri="{BB962C8B-B14F-4D97-AF65-F5344CB8AC3E}">
        <p14:creationId xmlns:p14="http://schemas.microsoft.com/office/powerpoint/2010/main" val="3155865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10</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720588708"/>
              </p:ext>
            </p:extLst>
          </p:nvPr>
        </p:nvGraphicFramePr>
        <p:xfrm>
          <a:off x="272479" y="476672"/>
          <a:ext cx="9395397" cy="6133678"/>
        </p:xfrm>
        <a:graphic>
          <a:graphicData uri="http://schemas.openxmlformats.org/drawingml/2006/table">
            <a:tbl>
              <a:tblPr firstRow="1" bandRow="1">
                <a:tableStyleId>{5C22544A-7EE6-4342-B048-85BDC9FD1C3A}</a:tableStyleId>
              </a:tblPr>
              <a:tblGrid>
                <a:gridCol w="215066"/>
                <a:gridCol w="216983"/>
                <a:gridCol w="234590"/>
                <a:gridCol w="2972957"/>
                <a:gridCol w="1135980"/>
                <a:gridCol w="927302"/>
                <a:gridCol w="927302"/>
                <a:gridCol w="927302"/>
                <a:gridCol w="927302"/>
                <a:gridCol w="910613"/>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423">
                <a:tc rowSpan="8">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大阪全体の都市魅力の発展・進化・発信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171450" indent="-171450">
                        <a:buFont typeface="Wingdings" panose="05000000000000000000" pitchFamily="2" charset="2"/>
                        <a:buChar char="p"/>
                      </a:pPr>
                      <a:r>
                        <a:rPr lang="ja-JP" altLang="en-US" sz="1000" b="1" dirty="0" smtClean="0">
                          <a:solidFill>
                            <a:schemeClr val="tx1"/>
                          </a:solidFill>
                          <a:effectLst>
                            <a:outerShdw blurRad="38100" dist="38100" dir="2700000" algn="tl">
                              <a:srgbClr val="C0C0C0"/>
                            </a:outerShdw>
                          </a:effectLst>
                          <a:latin typeface="Meiryo UI" pitchFamily="50" charset="-128"/>
                          <a:ea typeface="Meiryo UI" pitchFamily="50" charset="-128"/>
                        </a:rPr>
                        <a:t>世界第一級の文化・観光拠点形成・発信</a:t>
                      </a:r>
                      <a:endPar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3996">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B w="9525" cap="flat" cmpd="sng" algn="ctr">
                      <a:solidFill>
                        <a:schemeClr val="bg1"/>
                      </a:solidFill>
                      <a:prstDash val="solid"/>
                      <a:round/>
                      <a:headEnd type="none" w="med" len="med"/>
                      <a:tailEnd type="none" w="med" len="med"/>
                    </a:lnB>
                  </a:tcPr>
                </a:tc>
                <a:tc rowSpan="7">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水と光のまちづくりの推進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・「水と光の首都大阪」の実現をめざし、水の回廊を船が行き交</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い、内外の人々が水辺に集い憩う水都大阪の修景づくり、水</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辺の魅力創出に取り組む。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・水都大阪ならではの魅力的な光の景観の創出に取り組む。</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5">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経済界</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6134">
                <a:tc vMerge="1">
                  <a:txBody>
                    <a:bodyPr/>
                    <a:lstStyle/>
                    <a:p>
                      <a:endParaRPr kumimoji="1" lang="ja-JP" altLang="en-US"/>
                    </a:p>
                  </a:txBody>
                  <a:tcPr/>
                </a:tc>
                <a:tc vMerge="1">
                  <a:txBody>
                    <a:bodyPr/>
                    <a:lstStyle/>
                    <a:p>
                      <a:endParaRPr kumimoji="1" lang="ja-JP" altLang="en-US"/>
                    </a:p>
                  </a:txBody>
                  <a:tcPr/>
                </a:tc>
                <a:tc rowSpan="4">
                  <a:txBody>
                    <a:bodyPr/>
                    <a:lstStyle/>
                    <a:p>
                      <a:pPr>
                        <a:buClrTx/>
                      </a:pP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ClrTx/>
                        <a:buFont typeface="Wingdings" panose="05000000000000000000" pitchFamily="2" charset="2"/>
                        <a:buChar char="Ø"/>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水辺の魅力空間づくり</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・舟運をはじめ水辺も楽しめる観光メニューが集結するター</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ミナルの整備</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・水辺魅力の向上や、舟運活性化に資する空間・景観整</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備</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02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舟運活性化</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・舟運の共同運航体制の構築や係留環境の充実などに</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旅行者ニーズに対応した観光メニューとしてのクルーズ</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商品の多様化促進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シンボルイベントの実施</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buClrTx/>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・オリパライヤーに水辺を舞台にしたシンボルイベントを開催</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buClrTx/>
                      </a:pP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し、水都大阪の魅力を国内外へ発信、ブランディングと集</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buClrTx/>
                      </a:pP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客力を強化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smtClean="0">
                        <a:ln>
                          <a:noFill/>
                        </a:ln>
                        <a:solidFill>
                          <a:schemeClr val="tx1"/>
                        </a:solidFill>
                        <a:effectLst/>
                        <a:uLnTx/>
                        <a:uFillTx/>
                        <a:latin typeface="+mn-lt"/>
                        <a:ea typeface="+mn-ea"/>
                        <a:cs typeface="+mn-cs"/>
                      </a:endParaRPr>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05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水辺のランドマークの創出</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・水の回廊ならではのランドマークやコンテンツを創出し、回</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廊全体の集客力アップや、クルーズをはじめとした観光メ</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ニューにおける新たな付加価値による魅力の向上</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smtClean="0">
                        <a:ln>
                          <a:noFill/>
                        </a:ln>
                        <a:solidFill>
                          <a:schemeClr val="tx1"/>
                        </a:solidFill>
                        <a:effectLst/>
                        <a:uLnTx/>
                        <a:uFillTx/>
                        <a:latin typeface="+mn-lt"/>
                        <a:ea typeface="+mn-ea"/>
                        <a:cs typeface="+mn-cs"/>
                      </a:endParaRPr>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7547">
                <a:tc vMerge="1">
                  <a:txBody>
                    <a:bodyPr/>
                    <a:lstStyle/>
                    <a:p>
                      <a:endParaRPr kumimoji="1" lang="ja-JP" altLang="en-US"/>
                    </a:p>
                  </a:txBody>
                  <a:tcPr/>
                </a:tc>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万博記念公園の魅力創出</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太陽の塔</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の耐震化、塔内のオブジェ</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生命の樹</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の再生及び</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地下展示室の増設（</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地底の太陽</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再生）等</a:t>
                      </a:r>
                      <a:endParaRPr kumimoji="1" lang="en-US" altLang="ja-JP"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21799">
                <a:tc vMerge="1">
                  <a:txBody>
                    <a:bodyPr/>
                    <a:lstStyle/>
                    <a:p>
                      <a:endParaRPr kumimoji="1" lang="ja-JP" altLang="en-US"/>
                    </a:p>
                  </a:txBody>
                  <a:tcPr/>
                </a:tc>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百舌鳥・古市古墳群の魅力創出</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・百舌鳥・古市古墳群世界文化遺産登録</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・世界遺産登録後を見据えた来訪者対策計画策定・整備推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進</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800" b="0" i="0" u="none" strike="noStrike" kern="1200" cap="none" spc="0" normalizeH="0" baseline="0" noProof="0" dirty="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800" b="0" i="0" u="none" strike="no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7" name="ホームベース 36"/>
          <p:cNvSpPr/>
          <p:nvPr/>
        </p:nvSpPr>
        <p:spPr>
          <a:xfrm>
            <a:off x="5038725" y="1317745"/>
            <a:ext cx="4594795"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38" name="ホームベース 37"/>
          <p:cNvSpPr/>
          <p:nvPr/>
        </p:nvSpPr>
        <p:spPr>
          <a:xfrm>
            <a:off x="6478397" y="2013204"/>
            <a:ext cx="2246503" cy="29756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設計・工事</a:t>
            </a:r>
            <a:endParaRPr lang="ja-JP" altLang="en-US" sz="800" dirty="0">
              <a:solidFill>
                <a:prstClr val="black"/>
              </a:solidFill>
              <a:latin typeface="ＭＳ Ｐゴシック"/>
            </a:endParaRPr>
          </a:p>
        </p:txBody>
      </p:sp>
      <p:sp>
        <p:nvSpPr>
          <p:cNvPr id="39" name="ホームベース 38"/>
          <p:cNvSpPr/>
          <p:nvPr/>
        </p:nvSpPr>
        <p:spPr>
          <a:xfrm>
            <a:off x="8755582" y="2011250"/>
            <a:ext cx="868412" cy="29756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運用</a:t>
            </a:r>
          </a:p>
        </p:txBody>
      </p:sp>
      <p:sp>
        <p:nvSpPr>
          <p:cNvPr id="40" name="ホームベース 39"/>
          <p:cNvSpPr/>
          <p:nvPr/>
        </p:nvSpPr>
        <p:spPr>
          <a:xfrm>
            <a:off x="5038725" y="2353266"/>
            <a:ext cx="4585269" cy="27163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順次　設計・工事</a:t>
            </a:r>
          </a:p>
        </p:txBody>
      </p:sp>
      <p:sp>
        <p:nvSpPr>
          <p:cNvPr id="41" name="ホームベース 40"/>
          <p:cNvSpPr/>
          <p:nvPr/>
        </p:nvSpPr>
        <p:spPr>
          <a:xfrm>
            <a:off x="5042418" y="2886085"/>
            <a:ext cx="4587357"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　事業実施</a:t>
            </a:r>
            <a:endParaRPr lang="en-US" altLang="ja-JP" sz="800" dirty="0">
              <a:solidFill>
                <a:prstClr val="black"/>
              </a:solidFill>
              <a:latin typeface="ＭＳ Ｐゴシック"/>
            </a:endParaRPr>
          </a:p>
        </p:txBody>
      </p:sp>
      <p:sp>
        <p:nvSpPr>
          <p:cNvPr id="42" name="ホームベース 41"/>
          <p:cNvSpPr/>
          <p:nvPr/>
        </p:nvSpPr>
        <p:spPr>
          <a:xfrm>
            <a:off x="5038725" y="3573016"/>
            <a:ext cx="2775543"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事業内容・実施体制の検討、実施準備</a:t>
            </a:r>
            <a:endParaRPr lang="en-US" altLang="ja-JP" sz="800">
              <a:solidFill>
                <a:prstClr val="black"/>
              </a:solidFill>
              <a:latin typeface="ＭＳ Ｐゴシック"/>
            </a:endParaRPr>
          </a:p>
        </p:txBody>
      </p:sp>
      <p:sp>
        <p:nvSpPr>
          <p:cNvPr id="43" name="ホームベース 42"/>
          <p:cNvSpPr/>
          <p:nvPr/>
        </p:nvSpPr>
        <p:spPr>
          <a:xfrm>
            <a:off x="7822323" y="3572256"/>
            <a:ext cx="892845"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事業実施</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（イベント）</a:t>
            </a:r>
          </a:p>
        </p:txBody>
      </p:sp>
      <p:sp>
        <p:nvSpPr>
          <p:cNvPr id="44" name="ホームベース 43"/>
          <p:cNvSpPr/>
          <p:nvPr/>
        </p:nvSpPr>
        <p:spPr>
          <a:xfrm>
            <a:off x="8746057" y="3572256"/>
            <a:ext cx="893243"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事業実施</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（イベント）</a:t>
            </a:r>
          </a:p>
        </p:txBody>
      </p:sp>
      <p:sp>
        <p:nvSpPr>
          <p:cNvPr id="45" name="ホームベース 44"/>
          <p:cNvSpPr/>
          <p:nvPr/>
        </p:nvSpPr>
        <p:spPr>
          <a:xfrm>
            <a:off x="5048250" y="4199600"/>
            <a:ext cx="3676443"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事業内容・実施体制等の検討、実施準備</a:t>
            </a:r>
            <a:endParaRPr lang="en-US" altLang="ja-JP" sz="800" dirty="0">
              <a:solidFill>
                <a:prstClr val="black"/>
              </a:solidFill>
              <a:latin typeface="ＭＳ Ｐゴシック"/>
            </a:endParaRPr>
          </a:p>
        </p:txBody>
      </p:sp>
      <p:sp>
        <p:nvSpPr>
          <p:cNvPr id="46" name="ホームベース 45"/>
          <p:cNvSpPr/>
          <p:nvPr/>
        </p:nvSpPr>
        <p:spPr>
          <a:xfrm>
            <a:off x="8750196" y="4199599"/>
            <a:ext cx="879579"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ランドマーク創出</a:t>
            </a:r>
            <a:endParaRPr lang="en-US" altLang="ja-JP" sz="800">
              <a:solidFill>
                <a:prstClr val="black"/>
              </a:solidFill>
              <a:latin typeface="ＭＳ Ｐゴシック"/>
            </a:endParaRPr>
          </a:p>
        </p:txBody>
      </p:sp>
      <p:sp>
        <p:nvSpPr>
          <p:cNvPr id="47" name="ホームベース 46"/>
          <p:cNvSpPr/>
          <p:nvPr/>
        </p:nvSpPr>
        <p:spPr>
          <a:xfrm>
            <a:off x="5038726" y="2013206"/>
            <a:ext cx="1511682" cy="29756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整備</a:t>
            </a:r>
            <a:r>
              <a:rPr lang="ja-JP" altLang="en-US" sz="800" dirty="0">
                <a:solidFill>
                  <a:prstClr val="black"/>
                </a:solidFill>
                <a:latin typeface="ＭＳ Ｐゴシック"/>
              </a:rPr>
              <a:t>に向けた社会実験</a:t>
            </a:r>
          </a:p>
        </p:txBody>
      </p:sp>
      <p:sp>
        <p:nvSpPr>
          <p:cNvPr id="48" name="ホームベース 47"/>
          <p:cNvSpPr/>
          <p:nvPr/>
        </p:nvSpPr>
        <p:spPr>
          <a:xfrm>
            <a:off x="5048250" y="6236727"/>
            <a:ext cx="904875" cy="323850"/>
          </a:xfrm>
          <a:prstGeom prst="homePlate">
            <a:avLst>
              <a:gd name="adj" fmla="val 4191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計画策定</a:t>
            </a:r>
            <a:endParaRPr lang="ja-JP" altLang="en-US" sz="800" dirty="0">
              <a:solidFill>
                <a:schemeClr val="tx1"/>
              </a:solidFill>
              <a:latin typeface="ＭＳ Ｐゴシック"/>
            </a:endParaRPr>
          </a:p>
        </p:txBody>
      </p:sp>
      <p:sp>
        <p:nvSpPr>
          <p:cNvPr id="49" name="ホームベース 48"/>
          <p:cNvSpPr/>
          <p:nvPr/>
        </p:nvSpPr>
        <p:spPr>
          <a:xfrm>
            <a:off x="5972175" y="6227202"/>
            <a:ext cx="2236180" cy="323850"/>
          </a:xfrm>
          <a:prstGeom prst="homePlate">
            <a:avLst>
              <a:gd name="adj" fmla="val 4485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計画に基づく整備推進</a:t>
            </a:r>
            <a:endParaRPr lang="ja-JP" altLang="en-US" sz="800" dirty="0">
              <a:solidFill>
                <a:schemeClr val="tx1"/>
              </a:solidFill>
              <a:latin typeface="ＭＳ Ｐゴシック"/>
            </a:endParaRPr>
          </a:p>
        </p:txBody>
      </p:sp>
      <p:sp>
        <p:nvSpPr>
          <p:cNvPr id="50" name="ホームベース 9"/>
          <p:cNvSpPr>
            <a:spLocks noChangeArrowheads="1"/>
          </p:cNvSpPr>
          <p:nvPr/>
        </p:nvSpPr>
        <p:spPr bwMode="auto">
          <a:xfrm>
            <a:off x="5972175" y="5726485"/>
            <a:ext cx="646356" cy="461962"/>
          </a:xfrm>
          <a:prstGeom prst="homePlate">
            <a:avLst>
              <a:gd name="adj" fmla="val 35148"/>
            </a:avLst>
          </a:prstGeom>
          <a:solidFill>
            <a:schemeClr val="bg1"/>
          </a:solidFill>
          <a:ln w="9525">
            <a:solidFill>
              <a:schemeClr val="tx1"/>
            </a:solidFill>
            <a:miter lim="800000"/>
            <a:headEnd/>
            <a:tailEnd/>
          </a:ln>
        </p:spPr>
        <p:txBody>
          <a:bodyPr wrap="square">
            <a:spAutoFit/>
          </a:bodyPr>
          <a:lstStyle/>
          <a:p>
            <a:r>
              <a:rPr lang="ja-JP" altLang="en-US" sz="800" dirty="0">
                <a:solidFill>
                  <a:prstClr val="black"/>
                </a:solidFill>
              </a:rPr>
              <a:t>国推薦候補資産選定</a:t>
            </a:r>
          </a:p>
        </p:txBody>
      </p:sp>
      <p:sp>
        <p:nvSpPr>
          <p:cNvPr id="51" name="ホームベース 10"/>
          <p:cNvSpPr>
            <a:spLocks noChangeArrowheads="1"/>
          </p:cNvSpPr>
          <p:nvPr/>
        </p:nvSpPr>
        <p:spPr bwMode="auto">
          <a:xfrm>
            <a:off x="6607418" y="5726485"/>
            <a:ext cx="1206851" cy="461665"/>
          </a:xfrm>
          <a:prstGeom prst="homePlate">
            <a:avLst>
              <a:gd name="adj" fmla="val 35095"/>
            </a:avLst>
          </a:prstGeom>
          <a:solidFill>
            <a:schemeClr val="bg1"/>
          </a:solidFill>
          <a:ln w="9525">
            <a:solidFill>
              <a:schemeClr val="tx1"/>
            </a:solidFill>
            <a:miter lim="800000"/>
            <a:headEnd/>
            <a:tailEnd/>
          </a:ln>
        </p:spPr>
        <p:txBody>
          <a:bodyPr wrap="square">
            <a:spAutoFit/>
          </a:bodyPr>
          <a:lstStyle/>
          <a:p>
            <a:r>
              <a:rPr lang="en-US" altLang="ja-JP" sz="800" dirty="0">
                <a:solidFill>
                  <a:prstClr val="black"/>
                </a:solidFill>
              </a:rPr>
              <a:t>ICOMOS</a:t>
            </a:r>
            <a:r>
              <a:rPr lang="ja-JP" altLang="en-US" sz="800" dirty="0">
                <a:solidFill>
                  <a:prstClr val="black"/>
                </a:solidFill>
              </a:rPr>
              <a:t>（イコモス）による審査・現地</a:t>
            </a:r>
            <a:r>
              <a:rPr lang="ja-JP" altLang="en-US" sz="800" dirty="0" smtClean="0">
                <a:solidFill>
                  <a:prstClr val="black"/>
                </a:solidFill>
              </a:rPr>
              <a:t>調査</a:t>
            </a:r>
            <a:endParaRPr lang="en-US" altLang="ja-JP" sz="800" dirty="0" smtClean="0">
              <a:solidFill>
                <a:prstClr val="black"/>
              </a:solidFill>
            </a:endParaRPr>
          </a:p>
          <a:p>
            <a:endParaRPr lang="ja-JP" altLang="en-US" sz="800" dirty="0">
              <a:solidFill>
                <a:prstClr val="black"/>
              </a:solidFill>
            </a:endParaRPr>
          </a:p>
        </p:txBody>
      </p:sp>
      <p:sp>
        <p:nvSpPr>
          <p:cNvPr id="52" name="正方形/長方形 11"/>
          <p:cNvSpPr>
            <a:spLocks noChangeArrowheads="1"/>
          </p:cNvSpPr>
          <p:nvPr/>
        </p:nvSpPr>
        <p:spPr bwMode="auto">
          <a:xfrm>
            <a:off x="8000274" y="5651575"/>
            <a:ext cx="215900" cy="536575"/>
          </a:xfrm>
          <a:prstGeom prst="rect">
            <a:avLst/>
          </a:prstGeom>
          <a:solidFill>
            <a:schemeClr val="bg1"/>
          </a:solidFill>
          <a:ln w="9525">
            <a:solidFill>
              <a:schemeClr val="tx1"/>
            </a:solidFill>
            <a:miter lim="800000"/>
            <a:headEnd/>
            <a:tailEnd/>
          </a:ln>
        </p:spPr>
        <p:txBody>
          <a:bodyPr vert="eaVert" lIns="0" tIns="0" rIns="0" bIns="0" anchor="ctr" anchorCtr="1"/>
          <a:lstStyle/>
          <a:p>
            <a:r>
              <a:rPr lang="ja-JP" altLang="en-US" sz="800">
                <a:solidFill>
                  <a:prstClr val="black"/>
                </a:solidFill>
              </a:rPr>
              <a:t>登録決定</a:t>
            </a:r>
          </a:p>
        </p:txBody>
      </p:sp>
      <p:sp>
        <p:nvSpPr>
          <p:cNvPr id="53" name="ホームベース 2"/>
          <p:cNvSpPr>
            <a:spLocks noChangeArrowheads="1"/>
          </p:cNvSpPr>
          <p:nvPr/>
        </p:nvSpPr>
        <p:spPr bwMode="auto">
          <a:xfrm>
            <a:off x="5612312" y="5040008"/>
            <a:ext cx="1269396" cy="219076"/>
          </a:xfrm>
          <a:prstGeom prst="homePlate">
            <a:avLst>
              <a:gd name="adj" fmla="val 50015"/>
            </a:avLst>
          </a:prstGeom>
          <a:solidFill>
            <a:schemeClr val="bg1"/>
          </a:solidFill>
          <a:ln w="9525">
            <a:solidFill>
              <a:schemeClr val="tx1"/>
            </a:solidFill>
            <a:miter lim="800000"/>
            <a:headEnd/>
            <a:tailEnd/>
          </a:ln>
        </p:spPr>
        <p:txBody>
          <a:bodyPr lIns="36000" tIns="36000" rIns="36000" bIns="36000" anchor="ctr"/>
          <a:lstStyle/>
          <a:p>
            <a:r>
              <a:rPr lang="ja-JP" altLang="en-US" sz="800" dirty="0">
                <a:solidFill>
                  <a:prstClr val="black"/>
                </a:solidFill>
              </a:rPr>
              <a:t>耐震</a:t>
            </a:r>
            <a:r>
              <a:rPr lang="ja-JP" altLang="en-US" sz="800" dirty="0" smtClean="0">
                <a:solidFill>
                  <a:prstClr val="black"/>
                </a:solidFill>
              </a:rPr>
              <a:t>改修</a:t>
            </a:r>
            <a:endParaRPr lang="en-US" altLang="ja-JP" sz="800" dirty="0" smtClean="0">
              <a:solidFill>
                <a:prstClr val="black"/>
              </a:solidFill>
            </a:endParaRPr>
          </a:p>
          <a:p>
            <a:r>
              <a:rPr lang="ja-JP" altLang="en-US" sz="800" dirty="0" smtClean="0">
                <a:solidFill>
                  <a:prstClr val="black"/>
                </a:solidFill>
              </a:rPr>
              <a:t>その他</a:t>
            </a:r>
            <a:r>
              <a:rPr lang="ja-JP" altLang="en-US" sz="800" dirty="0">
                <a:solidFill>
                  <a:prstClr val="black"/>
                </a:solidFill>
              </a:rPr>
              <a:t>工事着工</a:t>
            </a:r>
          </a:p>
        </p:txBody>
      </p:sp>
      <p:sp>
        <p:nvSpPr>
          <p:cNvPr id="54" name="ホームベース 5"/>
          <p:cNvSpPr>
            <a:spLocks noChangeArrowheads="1"/>
          </p:cNvSpPr>
          <p:nvPr/>
        </p:nvSpPr>
        <p:spPr bwMode="auto">
          <a:xfrm>
            <a:off x="5610225" y="5276794"/>
            <a:ext cx="1271483" cy="228656"/>
          </a:xfrm>
          <a:prstGeom prst="homePlate">
            <a:avLst>
              <a:gd name="adj" fmla="val 49894"/>
            </a:avLst>
          </a:prstGeom>
          <a:solidFill>
            <a:schemeClr val="bg1"/>
          </a:solidFill>
          <a:ln w="9525">
            <a:solidFill>
              <a:schemeClr val="tx1"/>
            </a:solidFill>
            <a:miter lim="800000"/>
            <a:headEnd/>
            <a:tailEnd/>
          </a:ln>
        </p:spPr>
        <p:txBody>
          <a:bodyPr lIns="36000" tIns="36000" rIns="36000" bIns="36000" anchor="ctr"/>
          <a:lstStyle/>
          <a:p>
            <a:pPr algn="ctr"/>
            <a:r>
              <a:rPr lang="ja-JP" altLang="en-US" sz="800" dirty="0">
                <a:solidFill>
                  <a:prstClr val="black"/>
                </a:solidFill>
              </a:rPr>
              <a:t>内部展示制作</a:t>
            </a:r>
          </a:p>
        </p:txBody>
      </p:sp>
      <p:sp>
        <p:nvSpPr>
          <p:cNvPr id="55" name="ホームベース 6"/>
          <p:cNvSpPr>
            <a:spLocks noChangeArrowheads="1"/>
          </p:cNvSpPr>
          <p:nvPr/>
        </p:nvSpPr>
        <p:spPr bwMode="auto">
          <a:xfrm>
            <a:off x="6896100" y="4791814"/>
            <a:ext cx="2737419" cy="696119"/>
          </a:xfrm>
          <a:prstGeom prst="homePlate">
            <a:avLst>
              <a:gd name="adj" fmla="val 49957"/>
            </a:avLst>
          </a:prstGeom>
          <a:solidFill>
            <a:schemeClr val="bg1"/>
          </a:solidFill>
          <a:ln w="9525">
            <a:solidFill>
              <a:schemeClr val="tx1"/>
            </a:solidFill>
            <a:miter lim="800000"/>
            <a:headEnd/>
            <a:tailEnd/>
          </a:ln>
        </p:spPr>
        <p:txBody>
          <a:bodyPr lIns="36000" tIns="36000" rIns="36000" bIns="36000" anchor="ctr"/>
          <a:lstStyle/>
          <a:p>
            <a:pPr algn="ctr"/>
            <a:r>
              <a:rPr lang="ja-JP" altLang="en-US" sz="800" dirty="0">
                <a:solidFill>
                  <a:prstClr val="black"/>
                </a:solidFill>
              </a:rPr>
              <a:t>太陽の塔内部公開</a:t>
            </a:r>
          </a:p>
        </p:txBody>
      </p:sp>
      <p:sp>
        <p:nvSpPr>
          <p:cNvPr id="56" name="ホームベース 12"/>
          <p:cNvSpPr>
            <a:spLocks noChangeArrowheads="1"/>
          </p:cNvSpPr>
          <p:nvPr/>
        </p:nvSpPr>
        <p:spPr bwMode="auto">
          <a:xfrm>
            <a:off x="5612311" y="4787051"/>
            <a:ext cx="1274264" cy="223099"/>
          </a:xfrm>
          <a:prstGeom prst="homePlate">
            <a:avLst>
              <a:gd name="adj" fmla="val 49884"/>
            </a:avLst>
          </a:prstGeom>
          <a:solidFill>
            <a:schemeClr val="bg1"/>
          </a:solidFill>
          <a:ln w="9525">
            <a:solidFill>
              <a:schemeClr val="tx1"/>
            </a:solidFill>
            <a:miter lim="800000"/>
            <a:headEnd/>
            <a:tailEnd/>
          </a:ln>
        </p:spPr>
        <p:txBody>
          <a:bodyPr lIns="36000" tIns="36000" rIns="36000" bIns="36000" anchor="ctr"/>
          <a:lstStyle/>
          <a:p>
            <a:pPr algn="ctr"/>
            <a:r>
              <a:rPr lang="ja-JP" altLang="en-US" sz="800" dirty="0">
                <a:solidFill>
                  <a:prstClr val="black"/>
                </a:solidFill>
              </a:rPr>
              <a:t>「太陽の塔</a:t>
            </a:r>
            <a:r>
              <a:rPr lang="ja-JP" altLang="en-US" sz="800" dirty="0" smtClean="0">
                <a:solidFill>
                  <a:prstClr val="black"/>
                </a:solidFill>
              </a:rPr>
              <a:t>」</a:t>
            </a:r>
            <a:endParaRPr lang="en-US" altLang="ja-JP" sz="800" dirty="0" smtClean="0">
              <a:solidFill>
                <a:prstClr val="black"/>
              </a:solidFill>
            </a:endParaRPr>
          </a:p>
          <a:p>
            <a:pPr algn="ctr"/>
            <a:r>
              <a:rPr lang="ja-JP" altLang="en-US" sz="800" dirty="0" smtClean="0">
                <a:solidFill>
                  <a:prstClr val="black"/>
                </a:solidFill>
              </a:rPr>
              <a:t>寄付</a:t>
            </a:r>
            <a:r>
              <a:rPr lang="ja-JP" altLang="en-US" sz="800" dirty="0">
                <a:solidFill>
                  <a:prstClr val="black"/>
                </a:solidFill>
              </a:rPr>
              <a:t>金募集事業</a:t>
            </a:r>
          </a:p>
        </p:txBody>
      </p:sp>
      <p:sp>
        <p:nvSpPr>
          <p:cNvPr id="57" name="ホームベース 13"/>
          <p:cNvSpPr>
            <a:spLocks noChangeArrowheads="1"/>
          </p:cNvSpPr>
          <p:nvPr/>
        </p:nvSpPr>
        <p:spPr bwMode="auto">
          <a:xfrm>
            <a:off x="5038726" y="5072256"/>
            <a:ext cx="571500" cy="431800"/>
          </a:xfrm>
          <a:prstGeom prst="homePlate">
            <a:avLst>
              <a:gd name="adj" fmla="val 24130"/>
            </a:avLst>
          </a:prstGeom>
          <a:solidFill>
            <a:schemeClr val="bg1"/>
          </a:solidFill>
          <a:ln w="9525">
            <a:solidFill>
              <a:schemeClr val="tx1"/>
            </a:solidFill>
            <a:miter lim="800000"/>
            <a:headEnd/>
            <a:tailEnd/>
          </a:ln>
        </p:spPr>
        <p:txBody>
          <a:bodyPr anchor="ctr"/>
          <a:lstStyle/>
          <a:p>
            <a:r>
              <a:rPr lang="ja-JP" altLang="en-US" sz="800" dirty="0">
                <a:solidFill>
                  <a:prstClr val="black"/>
                </a:solidFill>
              </a:rPr>
              <a:t>入札</a:t>
            </a:r>
            <a:endParaRPr lang="en-US" altLang="ja-JP" sz="800" dirty="0">
              <a:solidFill>
                <a:prstClr val="black"/>
              </a:solidFill>
            </a:endParaRPr>
          </a:p>
          <a:p>
            <a:r>
              <a:rPr lang="ja-JP" altLang="en-US" sz="800" dirty="0">
                <a:solidFill>
                  <a:prstClr val="black"/>
                </a:solidFill>
              </a:rPr>
              <a:t>契約等</a:t>
            </a:r>
          </a:p>
        </p:txBody>
      </p:sp>
      <p:sp>
        <p:nvSpPr>
          <p:cNvPr id="58" name="ホームベース 14"/>
          <p:cNvSpPr>
            <a:spLocks noChangeArrowheads="1"/>
          </p:cNvSpPr>
          <p:nvPr/>
        </p:nvSpPr>
        <p:spPr bwMode="auto">
          <a:xfrm>
            <a:off x="5048250" y="4806100"/>
            <a:ext cx="561975" cy="233907"/>
          </a:xfrm>
          <a:prstGeom prst="homePlate">
            <a:avLst>
              <a:gd name="adj" fmla="val 35156"/>
            </a:avLst>
          </a:prstGeom>
          <a:solidFill>
            <a:schemeClr val="bg1"/>
          </a:solidFill>
          <a:ln w="9525">
            <a:solidFill>
              <a:schemeClr val="tx1"/>
            </a:solidFill>
            <a:miter lim="800000"/>
            <a:headEnd/>
            <a:tailEnd/>
          </a:ln>
        </p:spPr>
        <p:txBody>
          <a:bodyPr anchor="ctr"/>
          <a:lstStyle/>
          <a:p>
            <a:r>
              <a:rPr lang="ja-JP" altLang="en-US" sz="800" dirty="0" smtClean="0">
                <a:solidFill>
                  <a:prstClr val="black"/>
                </a:solidFill>
              </a:rPr>
              <a:t>事業</a:t>
            </a:r>
            <a:endParaRPr lang="en-US" altLang="ja-JP" sz="800" dirty="0" smtClean="0">
              <a:solidFill>
                <a:prstClr val="black"/>
              </a:solidFill>
            </a:endParaRPr>
          </a:p>
          <a:p>
            <a:r>
              <a:rPr lang="ja-JP" altLang="en-US" sz="800" dirty="0" smtClean="0">
                <a:solidFill>
                  <a:prstClr val="black"/>
                </a:solidFill>
              </a:rPr>
              <a:t>検討</a:t>
            </a:r>
            <a:endParaRPr lang="ja-JP" altLang="en-US" sz="800" dirty="0">
              <a:solidFill>
                <a:prstClr val="black"/>
              </a:solidFill>
            </a:endParaRPr>
          </a:p>
        </p:txBody>
      </p:sp>
      <p:sp>
        <p:nvSpPr>
          <p:cNvPr id="29"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6230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11</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142407697"/>
              </p:ext>
            </p:extLst>
          </p:nvPr>
        </p:nvGraphicFramePr>
        <p:xfrm>
          <a:off x="266700" y="485775"/>
          <a:ext cx="9357781" cy="5893729"/>
        </p:xfrm>
        <a:graphic>
          <a:graphicData uri="http://schemas.openxmlformats.org/drawingml/2006/table">
            <a:tbl>
              <a:tblPr firstRow="1" bandRow="1">
                <a:tableStyleId>{5C22544A-7EE6-4342-B048-85BDC9FD1C3A}</a:tableStyleId>
              </a:tblPr>
              <a:tblGrid>
                <a:gridCol w="215768"/>
                <a:gridCol w="217691"/>
                <a:gridCol w="235356"/>
                <a:gridCol w="3011818"/>
                <a:gridCol w="1071113"/>
                <a:gridCol w="888716"/>
                <a:gridCol w="946053"/>
                <a:gridCol w="946053"/>
                <a:gridCol w="936497"/>
                <a:gridCol w="888716"/>
              </a:tblGrid>
              <a:tr h="395583">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398">
                <a:tc rowSpan="6">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大阪全体の都市魅力の発展・進化・発信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eiryo UI" pitchFamily="50" charset="-128"/>
                          <a:ea typeface="Meiryo UI" pitchFamily="50" charset="-128"/>
                          <a:cs typeface="+mn-cs"/>
                        </a:rPr>
                        <a:t>世界第一級の文化・観光拠点形成・発信</a:t>
                      </a:r>
                      <a:r>
                        <a:rPr kumimoji="1" lang="ja-JP" altLang="en-US" sz="9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eiryo UI" pitchFamily="50" charset="-128"/>
                          <a:ea typeface="Meiryo UI" pitchFamily="50" charset="-128"/>
                          <a:cs typeface="+mn-cs"/>
                        </a:rPr>
                        <a:t>（つづき）</a:t>
                      </a:r>
                      <a:endPar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7544">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B w="9525" cap="flat" cmpd="sng" algn="ctr">
                      <a:solidFill>
                        <a:schemeClr val="bg1"/>
                      </a:solidFill>
                      <a:prstDash val="solid"/>
                      <a:round/>
                      <a:headEnd type="none" w="med" len="med"/>
                      <a:tailEnd type="none" w="med" len="med"/>
                    </a:lnB>
                  </a:tcPr>
                </a:tc>
                <a:tc rowSpan="5">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ストーリー性をもたせた大阪魅力の再編集・発信</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・大阪の魅力スポットやそれらを巡るルートを歴史や文化、地域</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性によってストーリー性をもたせて再編集し、効果的に発信</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・地域における観光資源の磨き上げ・情報発信等の取組みを支</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援</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ja-JP" altLang="en-US" sz="900" dirty="0">
                        <a:solidFill>
                          <a:schemeClr val="tx1"/>
                        </a:solidFill>
                      </a:endParaRPr>
                    </a:p>
                  </a:txBody>
                  <a:tcP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748">
                <a:tc vMerge="1">
                  <a:txBody>
                    <a:bodyPr/>
                    <a:lstStyle/>
                    <a:p>
                      <a:endParaRPr kumimoji="1" lang="ja-JP" altLang="en-US"/>
                    </a:p>
                  </a:txBody>
                  <a:tcPr/>
                </a:tc>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大阪市内の重点エリア等の魅力向上</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9196">
                <a:tc vMerge="1">
                  <a:txBody>
                    <a:bodyPr/>
                    <a:lstStyle/>
                    <a:p>
                      <a:endParaRPr kumimoji="1" lang="ja-JP" altLang="en-US"/>
                    </a:p>
                  </a:txBody>
                  <a:tcPr/>
                </a:tc>
                <a:tc vMerge="1">
                  <a:txBody>
                    <a:bodyPr/>
                    <a:lstStyle/>
                    <a:p>
                      <a:endParaRPr kumimoji="1" lang="ja-JP" altLang="en-US"/>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大阪城・森之宮・大手前地区の魅力向上</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歴史拠点の創出</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・豊臣期に築かれた初代大坂城の石垣を掘り起し、公開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する施設を整備</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・特別史跡大坂城跡保存管理計画を推進し、文化財を</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整備・活用</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・大坂城をはじめ大坂の陣ゆかりの地を日本遺産として登</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録</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世界的観光拠点化</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年度に導入した大阪城公園</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900" b="0" i="0" u="none" strike="noStrike" kern="1200" cap="none" spc="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推進し、民間活力を活用した公園の新たな魅力を創出</a:t>
                      </a:r>
                      <a:endPar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Park Management</a:t>
                      </a: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Organization</a:t>
                      </a: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）とは、</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公園全体をマネジメントする民主導の組織のこと</a:t>
                      </a:r>
                      <a:endParaRPr kumimoji="1" lang="ja-JP" altLang="en-US" sz="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96111">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中之島地区の魅力向上</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新しい美術館の整備</a:t>
                      </a:r>
                      <a:endParaRPr kumimoji="1" lang="en-US" altLang="ja-JP" sz="900" b="0" i="0" u="none" strike="sng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・大阪市が所蔵する第一級のコレクションを活用して、新</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たな魅力にあふれる美術館を、</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年度の開館を目指</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して整備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7149">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900" b="0" i="0" u="none" strike="no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御堂筋地区の魅力向上</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御堂筋の空間再編</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・側道を利活用した御堂筋の歩行者空間化に向けた道</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路空間の再編</a:t>
                      </a:r>
                      <a:endParaRPr kumimoji="1" lang="ja-JP" altLang="en-US" sz="9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3" name="ホームベース 22"/>
          <p:cNvSpPr/>
          <p:nvPr/>
        </p:nvSpPr>
        <p:spPr>
          <a:xfrm>
            <a:off x="5018567" y="2287179"/>
            <a:ext cx="3505855" cy="32028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豊臣石垣公開施設の整備</a:t>
            </a:r>
            <a:endParaRPr lang="en-US" altLang="ja-JP" sz="800" dirty="0">
              <a:solidFill>
                <a:sysClr val="windowText" lastClr="000000"/>
              </a:solidFill>
              <a:latin typeface="ＭＳ Ｐゴシック"/>
            </a:endParaRPr>
          </a:p>
        </p:txBody>
      </p:sp>
      <p:sp>
        <p:nvSpPr>
          <p:cNvPr id="24" name="ホームベース 23"/>
          <p:cNvSpPr/>
          <p:nvPr/>
        </p:nvSpPr>
        <p:spPr>
          <a:xfrm>
            <a:off x="5018568" y="3050376"/>
            <a:ext cx="861237" cy="29527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日本遺産登録検討・申請</a:t>
            </a:r>
          </a:p>
        </p:txBody>
      </p:sp>
      <p:sp>
        <p:nvSpPr>
          <p:cNvPr id="25" name="ホームベース 24"/>
          <p:cNvSpPr/>
          <p:nvPr/>
        </p:nvSpPr>
        <p:spPr>
          <a:xfrm>
            <a:off x="5901070" y="3050376"/>
            <a:ext cx="3713399" cy="30480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ysClr val="windowText" lastClr="000000"/>
                </a:solidFill>
              </a:rPr>
              <a:t>日本遺産（大坂の陣）事業の展開・推進</a:t>
            </a:r>
            <a:endParaRPr lang="en-US" altLang="ja-JP" sz="800">
              <a:solidFill>
                <a:sysClr val="windowText" lastClr="000000"/>
              </a:solidFill>
            </a:endParaRPr>
          </a:p>
        </p:txBody>
      </p:sp>
      <p:sp>
        <p:nvSpPr>
          <p:cNvPr id="26" name="ホームベース 25"/>
          <p:cNvSpPr/>
          <p:nvPr/>
        </p:nvSpPr>
        <p:spPr>
          <a:xfrm>
            <a:off x="5018568" y="2672196"/>
            <a:ext cx="1807534" cy="31643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文化財の整備・活用方針検討</a:t>
            </a:r>
          </a:p>
        </p:txBody>
      </p:sp>
      <p:sp>
        <p:nvSpPr>
          <p:cNvPr id="27" name="ホームベース 26"/>
          <p:cNvSpPr/>
          <p:nvPr/>
        </p:nvSpPr>
        <p:spPr>
          <a:xfrm>
            <a:off x="6847367" y="2672198"/>
            <a:ext cx="1871331" cy="32595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文化財の整備・活用計画策定</a:t>
            </a:r>
          </a:p>
        </p:txBody>
      </p:sp>
      <p:sp>
        <p:nvSpPr>
          <p:cNvPr id="28" name="ホームベース 27"/>
          <p:cNvSpPr/>
          <p:nvPr/>
        </p:nvSpPr>
        <p:spPr>
          <a:xfrm>
            <a:off x="8729330" y="2672199"/>
            <a:ext cx="885139" cy="32596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文化財の活用・整備</a:t>
            </a:r>
          </a:p>
        </p:txBody>
      </p:sp>
      <p:sp>
        <p:nvSpPr>
          <p:cNvPr id="29" name="ホームベース 28"/>
          <p:cNvSpPr/>
          <p:nvPr/>
        </p:nvSpPr>
        <p:spPr>
          <a:xfrm>
            <a:off x="8524422" y="2283611"/>
            <a:ext cx="1090047" cy="32385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ysClr val="windowText" lastClr="000000"/>
                </a:solidFill>
                <a:latin typeface="ＭＳ Ｐゴシック"/>
              </a:rPr>
              <a:t>公開</a:t>
            </a:r>
          </a:p>
        </p:txBody>
      </p:sp>
      <p:sp>
        <p:nvSpPr>
          <p:cNvPr id="30" name="ホームベース 29"/>
          <p:cNvSpPr/>
          <p:nvPr/>
        </p:nvSpPr>
        <p:spPr>
          <a:xfrm>
            <a:off x="5018568" y="3551902"/>
            <a:ext cx="4586376" cy="42003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a:solidFill>
                  <a:sysClr val="windowText" lastClr="000000"/>
                </a:solidFill>
                <a:latin typeface="ＭＳ Ｐゴシック"/>
              </a:rPr>
              <a:t>PMO</a:t>
            </a:r>
            <a:r>
              <a:rPr lang="ja-JP" altLang="en-US" sz="800" dirty="0">
                <a:solidFill>
                  <a:sysClr val="windowText" lastClr="000000"/>
                </a:solidFill>
                <a:latin typeface="ＭＳ Ｐゴシック"/>
              </a:rPr>
              <a:t>事業の展開・推進</a:t>
            </a:r>
            <a:endParaRPr lang="en-US" altLang="ja-JP" sz="800" dirty="0">
              <a:solidFill>
                <a:sysClr val="windowText" lastClr="000000"/>
              </a:solidFill>
              <a:latin typeface="ＭＳ Ｐゴシック"/>
            </a:endParaRPr>
          </a:p>
          <a:p>
            <a:pPr algn="ctr" fontAlgn="auto">
              <a:spcBef>
                <a:spcPts val="0"/>
              </a:spcBef>
              <a:spcAft>
                <a:spcPts val="0"/>
              </a:spcAft>
              <a:defRPr/>
            </a:pPr>
            <a:r>
              <a:rPr lang="ja-JP" altLang="en-US" sz="800" dirty="0">
                <a:solidFill>
                  <a:sysClr val="windowText" lastClr="000000"/>
                </a:solidFill>
                <a:latin typeface="ＭＳ Ｐゴシック"/>
              </a:rPr>
              <a:t>（既存施設の改修、新たな施設の整備、新たなにぎわいづくり、一体的な運営管理等）</a:t>
            </a:r>
          </a:p>
        </p:txBody>
      </p:sp>
      <p:sp>
        <p:nvSpPr>
          <p:cNvPr id="38" name="ホームベース 37"/>
          <p:cNvSpPr/>
          <p:nvPr/>
        </p:nvSpPr>
        <p:spPr>
          <a:xfrm>
            <a:off x="5018568" y="4248524"/>
            <a:ext cx="725170" cy="33300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設計競技</a:t>
            </a:r>
          </a:p>
        </p:txBody>
      </p:sp>
      <p:sp>
        <p:nvSpPr>
          <p:cNvPr id="39" name="ホームベース 38"/>
          <p:cNvSpPr/>
          <p:nvPr/>
        </p:nvSpPr>
        <p:spPr>
          <a:xfrm>
            <a:off x="5803870" y="4248150"/>
            <a:ext cx="1626350" cy="33391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基本設計・実施設計</a:t>
            </a:r>
          </a:p>
        </p:txBody>
      </p:sp>
      <p:sp>
        <p:nvSpPr>
          <p:cNvPr id="31" name="ホームベース 30"/>
          <p:cNvSpPr/>
          <p:nvPr/>
        </p:nvSpPr>
        <p:spPr>
          <a:xfrm>
            <a:off x="7471669" y="4247606"/>
            <a:ext cx="2119289" cy="33391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ja-JP" sz="800" dirty="0">
                <a:solidFill>
                  <a:prstClr val="black"/>
                </a:solidFill>
              </a:rPr>
              <a:t>工事（～</a:t>
            </a:r>
            <a:r>
              <a:rPr lang="en-US" altLang="ja-JP" sz="800" dirty="0">
                <a:solidFill>
                  <a:prstClr val="black"/>
                </a:solidFill>
              </a:rPr>
              <a:t>2021</a:t>
            </a:r>
            <a:r>
              <a:rPr lang="ja-JP" altLang="ja-JP" sz="800" dirty="0">
                <a:solidFill>
                  <a:prstClr val="black"/>
                </a:solidFill>
              </a:rPr>
              <a:t>年度）</a:t>
            </a:r>
            <a:endParaRPr lang="en-US" altLang="ja-JP" sz="400" dirty="0">
              <a:solidFill>
                <a:prstClr val="black"/>
              </a:solidFill>
              <a:latin typeface="ＭＳ Ｐゴシック"/>
            </a:endParaRPr>
          </a:p>
        </p:txBody>
      </p:sp>
      <p:sp>
        <p:nvSpPr>
          <p:cNvPr id="32" name="ホームベース 31"/>
          <p:cNvSpPr/>
          <p:nvPr/>
        </p:nvSpPr>
        <p:spPr>
          <a:xfrm>
            <a:off x="5018567" y="4696966"/>
            <a:ext cx="4572391" cy="30713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0" lang="ja-JP" altLang="en-US" sz="800" dirty="0">
                <a:solidFill>
                  <a:sysClr val="windowText" lastClr="000000"/>
                </a:solidFill>
              </a:rPr>
              <a:t>運営型ＰＦＩスキーム検討・導入</a:t>
            </a:r>
            <a:endParaRPr kumimoji="0" lang="en-US" altLang="ja-JP" sz="800" dirty="0">
              <a:solidFill>
                <a:sysClr val="windowText" lastClr="000000"/>
              </a:solidFill>
            </a:endParaRPr>
          </a:p>
        </p:txBody>
      </p:sp>
      <p:sp>
        <p:nvSpPr>
          <p:cNvPr id="33" name="ホームベース 32"/>
          <p:cNvSpPr/>
          <p:nvPr/>
        </p:nvSpPr>
        <p:spPr>
          <a:xfrm>
            <a:off x="5018567" y="5105399"/>
            <a:ext cx="4568257" cy="28726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0" lang="ja-JP" altLang="en-US" sz="800" dirty="0">
                <a:solidFill>
                  <a:sysClr val="windowText" lastClr="000000"/>
                </a:solidFill>
              </a:rPr>
              <a:t>コレクションの魅力向上（開館準備業務）</a:t>
            </a:r>
            <a:endParaRPr kumimoji="0" lang="en-US" altLang="ja-JP" sz="800" dirty="0">
              <a:solidFill>
                <a:sysClr val="windowText" lastClr="000000"/>
              </a:solidFill>
            </a:endParaRPr>
          </a:p>
        </p:txBody>
      </p:sp>
      <p:sp>
        <p:nvSpPr>
          <p:cNvPr id="34" name="ホームベース 33"/>
          <p:cNvSpPr/>
          <p:nvPr/>
        </p:nvSpPr>
        <p:spPr>
          <a:xfrm>
            <a:off x="5018567" y="5751881"/>
            <a:ext cx="750759" cy="451032"/>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a:solidFill>
                  <a:sysClr val="windowText" lastClr="000000"/>
                </a:solidFill>
                <a:latin typeface="ＭＳ Ｐゴシック"/>
              </a:rPr>
              <a:t>モデル</a:t>
            </a:r>
            <a:r>
              <a:rPr lang="ja-JP" altLang="en-US" sz="800" dirty="0" smtClean="0">
                <a:solidFill>
                  <a:sysClr val="windowText" lastClr="000000"/>
                </a:solidFill>
                <a:latin typeface="ＭＳ Ｐゴシック"/>
              </a:rPr>
              <a:t>整備</a:t>
            </a:r>
            <a:endParaRPr lang="en-US" altLang="ja-JP" sz="800" dirty="0" smtClean="0">
              <a:solidFill>
                <a:sysClr val="windowText" lastClr="000000"/>
              </a:solidFill>
              <a:latin typeface="ＭＳ Ｐゴシック"/>
            </a:endParaRPr>
          </a:p>
          <a:p>
            <a:pPr algn="ctr" fontAlgn="auto">
              <a:lnSpc>
                <a:spcPts val="800"/>
              </a:lnSpc>
              <a:spcBef>
                <a:spcPts val="0"/>
              </a:spcBef>
              <a:spcAft>
                <a:spcPts val="0"/>
              </a:spcAft>
              <a:defRPr/>
            </a:pPr>
            <a:r>
              <a:rPr lang="ja-JP" altLang="en-US" sz="800" dirty="0" smtClean="0">
                <a:solidFill>
                  <a:sysClr val="windowText" lastClr="000000"/>
                </a:solidFill>
                <a:latin typeface="ＭＳ Ｐゴシック"/>
              </a:rPr>
              <a:t>事業</a:t>
            </a:r>
            <a:r>
              <a:rPr lang="ja-JP" altLang="en-US" sz="800" dirty="0">
                <a:solidFill>
                  <a:sysClr val="windowText" lastClr="000000"/>
                </a:solidFill>
                <a:latin typeface="ＭＳ Ｐゴシック"/>
              </a:rPr>
              <a:t>（難波</a:t>
            </a:r>
            <a:r>
              <a:rPr lang="ja-JP" altLang="en-US" sz="800" dirty="0" smtClean="0">
                <a:solidFill>
                  <a:sysClr val="windowText" lastClr="000000"/>
                </a:solidFill>
                <a:latin typeface="ＭＳ Ｐゴシック"/>
              </a:rPr>
              <a:t>～</a:t>
            </a:r>
            <a:endParaRPr lang="en-US" altLang="ja-JP" sz="800" dirty="0" smtClean="0">
              <a:solidFill>
                <a:sysClr val="windowText" lastClr="000000"/>
              </a:solidFill>
              <a:latin typeface="ＭＳ Ｐゴシック"/>
            </a:endParaRPr>
          </a:p>
          <a:p>
            <a:pPr algn="ctr" fontAlgn="auto">
              <a:lnSpc>
                <a:spcPts val="800"/>
              </a:lnSpc>
              <a:spcBef>
                <a:spcPts val="0"/>
              </a:spcBef>
              <a:spcAft>
                <a:spcPts val="0"/>
              </a:spcAft>
              <a:defRPr/>
            </a:pPr>
            <a:r>
              <a:rPr lang="ja-JP" altLang="en-US" sz="800" dirty="0" smtClean="0">
                <a:solidFill>
                  <a:sysClr val="windowText" lastClr="000000"/>
                </a:solidFill>
                <a:latin typeface="ＭＳ Ｐゴシック"/>
              </a:rPr>
              <a:t>難波西口間</a:t>
            </a:r>
            <a:endParaRPr lang="en-US" altLang="ja-JP" sz="800" dirty="0" smtClean="0">
              <a:solidFill>
                <a:sysClr val="windowText" lastClr="000000"/>
              </a:solidFill>
              <a:latin typeface="ＭＳ Ｐゴシック"/>
            </a:endParaRPr>
          </a:p>
          <a:p>
            <a:pPr algn="ctr" fontAlgn="auto">
              <a:lnSpc>
                <a:spcPts val="800"/>
              </a:lnSpc>
              <a:spcBef>
                <a:spcPts val="0"/>
              </a:spcBef>
              <a:spcAft>
                <a:spcPts val="0"/>
              </a:spcAft>
              <a:defRPr/>
            </a:pPr>
            <a:r>
              <a:rPr lang="ja-JP" altLang="en-US" sz="800" dirty="0" smtClean="0">
                <a:solidFill>
                  <a:sysClr val="windowText" lastClr="000000"/>
                </a:solidFill>
                <a:latin typeface="ＭＳ Ｐゴシック"/>
              </a:rPr>
              <a:t>東側</a:t>
            </a:r>
            <a:r>
              <a:rPr lang="ja-JP" altLang="en-US" sz="800" dirty="0">
                <a:solidFill>
                  <a:sysClr val="windowText" lastClr="000000"/>
                </a:solidFill>
                <a:latin typeface="ＭＳ Ｐゴシック"/>
              </a:rPr>
              <a:t>街区）</a:t>
            </a:r>
          </a:p>
        </p:txBody>
      </p:sp>
      <p:sp>
        <p:nvSpPr>
          <p:cNvPr id="37" name="ホームベース 36"/>
          <p:cNvSpPr/>
          <p:nvPr/>
        </p:nvSpPr>
        <p:spPr>
          <a:xfrm>
            <a:off x="5806593" y="5741972"/>
            <a:ext cx="874599" cy="45141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整備後</a:t>
            </a:r>
            <a:r>
              <a:rPr lang="ja-JP" altLang="en-US" sz="800" dirty="0" smtClean="0">
                <a:solidFill>
                  <a:sysClr val="windowText" lastClr="000000"/>
                </a:solidFill>
                <a:latin typeface="ＭＳ Ｐゴシック"/>
              </a:rPr>
              <a:t>の</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効果</a:t>
            </a:r>
            <a:r>
              <a:rPr lang="ja-JP" altLang="en-US" sz="800" dirty="0">
                <a:solidFill>
                  <a:sysClr val="windowText" lastClr="000000"/>
                </a:solidFill>
                <a:latin typeface="ＭＳ Ｐゴシック"/>
              </a:rPr>
              <a:t>・検証</a:t>
            </a:r>
          </a:p>
        </p:txBody>
      </p:sp>
      <p:sp>
        <p:nvSpPr>
          <p:cNvPr id="40" name="ホームベース 39"/>
          <p:cNvSpPr/>
          <p:nvPr/>
        </p:nvSpPr>
        <p:spPr>
          <a:xfrm>
            <a:off x="6724650" y="5741972"/>
            <a:ext cx="2865917" cy="45141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検証結果を</a:t>
            </a:r>
            <a:r>
              <a:rPr lang="ja-JP" altLang="en-US" sz="800" dirty="0" smtClean="0">
                <a:solidFill>
                  <a:sysClr val="windowText" lastClr="000000"/>
                </a:solidFill>
                <a:latin typeface="ＭＳ Ｐゴシック"/>
              </a:rPr>
              <a:t>踏まえ</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引き続き</a:t>
            </a:r>
            <a:r>
              <a:rPr lang="ja-JP" altLang="en-US" sz="800" dirty="0">
                <a:solidFill>
                  <a:sysClr val="windowText" lastClr="000000"/>
                </a:solidFill>
                <a:latin typeface="ＭＳ Ｐゴシック"/>
              </a:rPr>
              <a:t>歩行者空間化</a:t>
            </a:r>
            <a:r>
              <a:rPr lang="ja-JP" altLang="en-US" sz="800" dirty="0" smtClean="0">
                <a:solidFill>
                  <a:sysClr val="windowText" lastClr="000000"/>
                </a:solidFill>
                <a:latin typeface="ＭＳ Ｐゴシック"/>
              </a:rPr>
              <a:t>に向けた検討</a:t>
            </a:r>
            <a:r>
              <a:rPr lang="ja-JP" altLang="en-US" sz="800" dirty="0">
                <a:solidFill>
                  <a:sysClr val="windowText" lastClr="000000"/>
                </a:solidFill>
                <a:latin typeface="ＭＳ Ｐゴシック"/>
              </a:rPr>
              <a:t>・取組</a:t>
            </a:r>
          </a:p>
        </p:txBody>
      </p:sp>
      <p:sp>
        <p:nvSpPr>
          <p:cNvPr id="20" name="ホームベース 19"/>
          <p:cNvSpPr/>
          <p:nvPr/>
        </p:nvSpPr>
        <p:spPr>
          <a:xfrm>
            <a:off x="6376664" y="1290541"/>
            <a:ext cx="3210160" cy="507912"/>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en-US" altLang="ja-JP" sz="800" dirty="0">
              <a:solidFill>
                <a:prstClr val="black"/>
              </a:solidFill>
              <a:latin typeface="ＭＳ Ｐゴシック"/>
            </a:endParaRPr>
          </a:p>
        </p:txBody>
      </p:sp>
      <p:sp>
        <p:nvSpPr>
          <p:cNvPr id="21" name="ホームベース 20"/>
          <p:cNvSpPr/>
          <p:nvPr/>
        </p:nvSpPr>
        <p:spPr>
          <a:xfrm>
            <a:off x="5007935" y="1289375"/>
            <a:ext cx="1556997" cy="50464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2"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0447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12</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488346251"/>
              </p:ext>
            </p:extLst>
          </p:nvPr>
        </p:nvGraphicFramePr>
        <p:xfrm>
          <a:off x="272480" y="476672"/>
          <a:ext cx="9456944" cy="5913774"/>
        </p:xfrm>
        <a:graphic>
          <a:graphicData uri="http://schemas.openxmlformats.org/drawingml/2006/table">
            <a:tbl>
              <a:tblPr firstRow="1" bandRow="1">
                <a:tableStyleId>{5C22544A-7EE6-4342-B048-85BDC9FD1C3A}</a:tableStyleId>
              </a:tblPr>
              <a:tblGrid>
                <a:gridCol w="215066"/>
                <a:gridCol w="216983"/>
                <a:gridCol w="234590"/>
                <a:gridCol w="2999105"/>
                <a:gridCol w="1171575"/>
                <a:gridCol w="952500"/>
                <a:gridCol w="933450"/>
                <a:gridCol w="895350"/>
                <a:gridCol w="930349"/>
                <a:gridCol w="907976"/>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rowSpan="6">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大阪全体の都市魅力の発展・進化・発信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eiryo UI" pitchFamily="50" charset="-128"/>
                          <a:ea typeface="Meiryo UI" pitchFamily="50" charset="-128"/>
                          <a:cs typeface="+mn-cs"/>
                        </a:rPr>
                        <a:t>世界第一級の文化・観光拠点形成・発信</a:t>
                      </a:r>
                      <a:r>
                        <a:rPr kumimoji="1" lang="ja-JP" altLang="en-US" sz="800" b="1"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eiryo UI" pitchFamily="50" charset="-128"/>
                          <a:ea typeface="Meiryo UI" pitchFamily="50" charset="-128"/>
                          <a:cs typeface="+mn-cs"/>
                        </a:rPr>
                        <a:t>（つづき）</a:t>
                      </a:r>
                      <a:endParaRPr kumimoji="1" lang="ja-JP" altLang="en-US" sz="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R w="952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zh-CN"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vMerge="1">
                  <a:txBody>
                    <a:bodyPr/>
                    <a:lstStyle/>
                    <a:p>
                      <a:endParaRPr kumimoji="1" lang="ja-JP" altLang="en-US"/>
                    </a:p>
                  </a:txBody>
                  <a:tcPr/>
                </a:tc>
                <a:tc rowSpan="5">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大阪市内の重点エリア等の魅力向上</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（つづき）</a:t>
                      </a:r>
                      <a:endParaRPr kumimoji="1" lang="ja-JP" altLang="en-US" sz="900" b="0" i="0" u="none" strike="noStrike" kern="1200" cap="none" spc="0" normalizeH="0" baseline="0" noProof="0" dirty="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zh-CN"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5902">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B w="9525" cap="flat" cmpd="sng" algn="ctr">
                      <a:solidFill>
                        <a:schemeClr val="bg1"/>
                      </a:solidFill>
                      <a:prstDash val="solid"/>
                      <a:round/>
                      <a:headEnd type="none" w="med" len="med"/>
                      <a:tailEnd type="none" w="med" len="med"/>
                    </a:lnB>
                  </a:tcPr>
                </a:tc>
                <a:tc v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天王寺・阿倍野地区の魅力向上</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天王寺・阿倍野地区の魅力発信・集客促進</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・天王寺公園・動物園を核に、周辺地域と連携し、天王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寺・阿倍野地区の魅力発信・集客促進</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天王寺公園・動物園の魅力向上</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・天王寺公園・動物園において、ハード・ソフト両面からの </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魅力向上</a:t>
                      </a:r>
                      <a:endPar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97843">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築港・ベイエリア地区の魅力向上</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クルーズ客船の母港化</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・クルーズ客船の母港化により内外集客力を強化</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・新たなウォーターフロントのまちづくりに挑戦し、集客観光</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拠点化を図り、世界にアピール</a:t>
                      </a:r>
                      <a:endParaRPr kumimoji="1" lang="ja-JP" altLang="en-US" sz="9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9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vMerge="1">
                  <a:txBody>
                    <a:bodyPr/>
                    <a:lstStyle/>
                    <a:p>
                      <a:endParaRPr kumimoji="1" lang="ja-JP" altLang="en-US"/>
                    </a:p>
                  </a:txBody>
                  <a:tcPr/>
                </a:tc>
                <a:tc vMerge="1">
                  <a:txBody>
                    <a:bodyPr/>
                    <a:lstStyle/>
                    <a:p>
                      <a:endParaRPr kumimoji="1" lang="ja-JP" altLang="en-US"/>
                    </a:p>
                  </a:txBody>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なんば駅周辺道路空間再整備</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・なんば駅周辺道路空間を関西の観光インバウンド拠点と</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して上質で居心地の良い空間とするため、車重視の空間</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から人重視の空間へ再整備</a:t>
                      </a:r>
                      <a:endParaRPr kumimoji="1" lang="en-US" altLang="ja-JP"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ja-JP" altLang="en-US"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経済界</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6798">
                <a:tc vMerge="1">
                  <a:txBody>
                    <a:bodyPr/>
                    <a:lstStyle/>
                    <a:p>
                      <a:endParaRPr kumimoji="1" lang="ja-JP" altLang="en-US"/>
                    </a:p>
                  </a:txBody>
                  <a:tcPr/>
                </a:tc>
                <a:tc vMerge="1">
                  <a:txBody>
                    <a:bodyPr/>
                    <a:lstStyle/>
                    <a:p>
                      <a:endParaRPr kumimoji="1" lang="ja-JP" altLang="en-US"/>
                    </a:p>
                  </a:txBody>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夢洲国際観光拠点</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機能や国際的なエンターテイメント機能を備えた</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統合型リゾート（</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）の誘致など、民間の創意・工夫や</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意見を取り入れながら、国際観光拠点の形成をめざす</a:t>
                      </a:r>
                      <a:endParaRPr kumimoji="1" lang="en-US" altLang="zh-CN"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8" name="ホームベース 57"/>
          <p:cNvSpPr/>
          <p:nvPr/>
        </p:nvSpPr>
        <p:spPr>
          <a:xfrm>
            <a:off x="5105400" y="4135788"/>
            <a:ext cx="1838324" cy="288000"/>
          </a:xfrm>
          <a:prstGeom prst="homePlate">
            <a:avLst>
              <a:gd name="adj" fmla="val 237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ＰＦＩ手法による天保山客船ターミナルの整備・運営事業者選定手続き</a:t>
            </a:r>
          </a:p>
        </p:txBody>
      </p:sp>
      <p:sp>
        <p:nvSpPr>
          <p:cNvPr id="59" name="ホームベース 58"/>
          <p:cNvSpPr/>
          <p:nvPr/>
        </p:nvSpPr>
        <p:spPr>
          <a:xfrm>
            <a:off x="6991350" y="4135788"/>
            <a:ext cx="2693290" cy="288000"/>
          </a:xfrm>
          <a:prstGeom prst="homePlate">
            <a:avLst>
              <a:gd name="adj" fmla="val 312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ysClr val="windowText" lastClr="000000"/>
                </a:solidFill>
                <a:latin typeface="ＭＳ Ｐゴシック"/>
              </a:rPr>
              <a:t>天保山客船ターミナル　設計・建設</a:t>
            </a:r>
          </a:p>
        </p:txBody>
      </p:sp>
      <p:sp>
        <p:nvSpPr>
          <p:cNvPr id="60" name="ホームベース 59"/>
          <p:cNvSpPr/>
          <p:nvPr/>
        </p:nvSpPr>
        <p:spPr>
          <a:xfrm>
            <a:off x="5105400" y="3816311"/>
            <a:ext cx="4607813" cy="288000"/>
          </a:xfrm>
          <a:prstGeom prst="homePlate">
            <a:avLst>
              <a:gd name="adj" fmla="val 3006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クルーズ客船の誘致活動</a:t>
            </a:r>
          </a:p>
        </p:txBody>
      </p:sp>
      <p:sp>
        <p:nvSpPr>
          <p:cNvPr id="61" name="ホームベース 60"/>
          <p:cNvSpPr/>
          <p:nvPr/>
        </p:nvSpPr>
        <p:spPr>
          <a:xfrm>
            <a:off x="5105400" y="4459493"/>
            <a:ext cx="877616" cy="288000"/>
          </a:xfrm>
          <a:prstGeom prst="homePlate">
            <a:avLst>
              <a:gd name="adj" fmla="val 20513"/>
            </a:avLst>
          </a:prstGeom>
          <a:solidFill>
            <a:sysClr val="window" lastClr="FF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天保山</a:t>
            </a:r>
            <a:r>
              <a:rPr lang="ja-JP" altLang="en-US" sz="800" dirty="0" smtClean="0">
                <a:solidFill>
                  <a:sysClr val="windowText" lastClr="000000"/>
                </a:solidFill>
                <a:latin typeface="ＭＳ Ｐゴシック"/>
              </a:rPr>
              <a:t>岸壁</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機能</a:t>
            </a:r>
            <a:r>
              <a:rPr lang="ja-JP" altLang="en-US" sz="800" dirty="0">
                <a:solidFill>
                  <a:sysClr val="windowText" lastClr="000000"/>
                </a:solidFill>
                <a:latin typeface="ＭＳ Ｐゴシック"/>
              </a:rPr>
              <a:t>等整備</a:t>
            </a:r>
          </a:p>
        </p:txBody>
      </p:sp>
      <p:sp>
        <p:nvSpPr>
          <p:cNvPr id="37" name="ホームベース 36"/>
          <p:cNvSpPr/>
          <p:nvPr/>
        </p:nvSpPr>
        <p:spPr>
          <a:xfrm>
            <a:off x="5105400" y="5047885"/>
            <a:ext cx="933450" cy="576064"/>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社会実験</a:t>
            </a:r>
            <a:r>
              <a:rPr lang="ja-JP" altLang="en-US" sz="800" dirty="0" smtClean="0">
                <a:solidFill>
                  <a:prstClr val="black"/>
                </a:solidFill>
                <a:latin typeface="ＭＳ Ｐゴシック"/>
              </a:rPr>
              <a:t>の</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a:t>
            </a:r>
            <a:endParaRPr lang="en-US" altLang="ja-JP" sz="800" dirty="0">
              <a:solidFill>
                <a:prstClr val="black"/>
              </a:solidFill>
              <a:latin typeface="ＭＳ Ｐゴシック"/>
            </a:endParaRPr>
          </a:p>
        </p:txBody>
      </p:sp>
      <p:sp>
        <p:nvSpPr>
          <p:cNvPr id="38" name="ホームベース 37"/>
          <p:cNvSpPr/>
          <p:nvPr/>
        </p:nvSpPr>
        <p:spPr>
          <a:xfrm>
            <a:off x="6067425" y="5047885"/>
            <a:ext cx="895350" cy="576064"/>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社会実験</a:t>
            </a:r>
            <a:r>
              <a:rPr lang="ja-JP" altLang="en-US" sz="800" dirty="0" smtClean="0">
                <a:solidFill>
                  <a:prstClr val="black"/>
                </a:solidFill>
                <a:latin typeface="ＭＳ Ｐゴシック"/>
              </a:rPr>
              <a:t>を</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踏まえた</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駅前広場</a:t>
            </a:r>
            <a:r>
              <a:rPr lang="ja-JP" altLang="en-US" sz="800" dirty="0">
                <a:solidFill>
                  <a:prstClr val="black"/>
                </a:solidFill>
                <a:latin typeface="ＭＳ Ｐゴシック"/>
              </a:rPr>
              <a:t>等の設計</a:t>
            </a:r>
          </a:p>
        </p:txBody>
      </p:sp>
      <p:sp>
        <p:nvSpPr>
          <p:cNvPr id="39" name="ホームベース 38"/>
          <p:cNvSpPr/>
          <p:nvPr/>
        </p:nvSpPr>
        <p:spPr>
          <a:xfrm>
            <a:off x="7000875" y="5047885"/>
            <a:ext cx="2693289" cy="576064"/>
          </a:xfrm>
          <a:prstGeom prst="homePlate">
            <a:avLst>
              <a:gd name="adj" fmla="val 2902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駅前広場等の工事、利活用スタート</a:t>
            </a:r>
          </a:p>
        </p:txBody>
      </p:sp>
      <p:sp>
        <p:nvSpPr>
          <p:cNvPr id="40" name="ホームベース 39"/>
          <p:cNvSpPr/>
          <p:nvPr/>
        </p:nvSpPr>
        <p:spPr>
          <a:xfrm>
            <a:off x="7896225" y="5844505"/>
            <a:ext cx="1815082" cy="434004"/>
          </a:xfrm>
          <a:prstGeom prst="homePlate">
            <a:avLst>
              <a:gd name="adj" fmla="val 2866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民間事業者による設計　等</a:t>
            </a:r>
            <a:endParaRPr lang="ja-JP" altLang="en-US" sz="800" dirty="0">
              <a:solidFill>
                <a:prstClr val="black"/>
              </a:solidFill>
              <a:latin typeface="ＭＳ Ｐゴシック"/>
            </a:endParaRPr>
          </a:p>
        </p:txBody>
      </p:sp>
      <p:sp>
        <p:nvSpPr>
          <p:cNvPr id="41" name="ホームベース 40"/>
          <p:cNvSpPr/>
          <p:nvPr/>
        </p:nvSpPr>
        <p:spPr>
          <a:xfrm>
            <a:off x="5105400" y="5844505"/>
            <a:ext cx="2770840"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夢洲まちづくり構想策定・事業者選定　等</a:t>
            </a:r>
            <a:endParaRPr lang="ja-JP" altLang="en-US" sz="800" dirty="0">
              <a:solidFill>
                <a:prstClr val="black"/>
              </a:solidFill>
              <a:latin typeface="ＭＳ Ｐゴシック"/>
            </a:endParaRPr>
          </a:p>
        </p:txBody>
      </p:sp>
      <p:sp>
        <p:nvSpPr>
          <p:cNvPr id="26" name="ホームベース 25"/>
          <p:cNvSpPr/>
          <p:nvPr/>
        </p:nvSpPr>
        <p:spPr>
          <a:xfrm>
            <a:off x="5105400" y="1439780"/>
            <a:ext cx="2752725" cy="248764"/>
          </a:xfrm>
          <a:prstGeom prst="homePlate">
            <a:avLst>
              <a:gd name="adj" fmla="val 3442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地区内の観光施設等との連携強化、試行取組み</a:t>
            </a:r>
            <a:endParaRPr lang="en-US" altLang="ja-JP" sz="800" dirty="0">
              <a:solidFill>
                <a:sysClr val="windowText" lastClr="000000"/>
              </a:solidFill>
              <a:latin typeface="ＭＳ Ｐゴシック"/>
            </a:endParaRPr>
          </a:p>
        </p:txBody>
      </p:sp>
      <p:sp>
        <p:nvSpPr>
          <p:cNvPr id="27" name="ホームベース 26"/>
          <p:cNvSpPr/>
          <p:nvPr/>
        </p:nvSpPr>
        <p:spPr>
          <a:xfrm>
            <a:off x="6058128" y="1745694"/>
            <a:ext cx="858245" cy="28831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来訪者動向等の調査・分析</a:t>
            </a:r>
          </a:p>
        </p:txBody>
      </p:sp>
      <p:sp>
        <p:nvSpPr>
          <p:cNvPr id="28" name="ホームベース 27"/>
          <p:cNvSpPr/>
          <p:nvPr/>
        </p:nvSpPr>
        <p:spPr>
          <a:xfrm>
            <a:off x="6989081" y="1748626"/>
            <a:ext cx="859519" cy="288315"/>
          </a:xfrm>
          <a:prstGeom prst="homePlate">
            <a:avLst>
              <a:gd name="adj" fmla="val 1817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取組</a:t>
            </a:r>
            <a:r>
              <a:rPr lang="ja-JP" altLang="en-US" sz="800" dirty="0" smtClean="0">
                <a:solidFill>
                  <a:sysClr val="windowText" lastClr="000000"/>
                </a:solidFill>
                <a:latin typeface="ＭＳ Ｐゴシック"/>
              </a:rPr>
              <a:t>方針検討</a:t>
            </a:r>
            <a:endParaRPr lang="en-US" altLang="ja-JP" sz="800" dirty="0">
              <a:solidFill>
                <a:sysClr val="windowText" lastClr="000000"/>
              </a:solidFill>
              <a:latin typeface="ＭＳ Ｐゴシック"/>
            </a:endParaRPr>
          </a:p>
          <a:p>
            <a:pPr algn="ctr" fontAlgn="auto">
              <a:spcBef>
                <a:spcPts val="0"/>
              </a:spcBef>
              <a:spcAft>
                <a:spcPts val="0"/>
              </a:spcAft>
              <a:defRPr/>
            </a:pPr>
            <a:r>
              <a:rPr lang="ja-JP" altLang="en-US" sz="800" dirty="0">
                <a:solidFill>
                  <a:sysClr val="windowText" lastClr="000000"/>
                </a:solidFill>
                <a:latin typeface="ＭＳ Ｐゴシック"/>
              </a:rPr>
              <a:t>実施</a:t>
            </a:r>
            <a:r>
              <a:rPr lang="ja-JP" altLang="en-US" sz="800" dirty="0" smtClean="0">
                <a:solidFill>
                  <a:sysClr val="windowText" lastClr="000000"/>
                </a:solidFill>
                <a:latin typeface="ＭＳ Ｐゴシック"/>
              </a:rPr>
              <a:t>体制構築</a:t>
            </a:r>
            <a:endParaRPr lang="ja-JP" altLang="en-US" sz="800" dirty="0">
              <a:solidFill>
                <a:sysClr val="windowText" lastClr="000000"/>
              </a:solidFill>
              <a:latin typeface="ＭＳ Ｐゴシック"/>
            </a:endParaRPr>
          </a:p>
        </p:txBody>
      </p:sp>
      <p:sp>
        <p:nvSpPr>
          <p:cNvPr id="29" name="ホームベース 28"/>
          <p:cNvSpPr/>
          <p:nvPr/>
        </p:nvSpPr>
        <p:spPr>
          <a:xfrm>
            <a:off x="7891406" y="1439780"/>
            <a:ext cx="1805043" cy="59857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取組み拡大・推進</a:t>
            </a:r>
          </a:p>
        </p:txBody>
      </p:sp>
      <p:sp>
        <p:nvSpPr>
          <p:cNvPr id="51" name="ホームベース 50"/>
          <p:cNvSpPr/>
          <p:nvPr/>
        </p:nvSpPr>
        <p:spPr>
          <a:xfrm>
            <a:off x="5105400" y="2266950"/>
            <a:ext cx="4591050" cy="169514"/>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民間活力導入エリア（エントランスエリア等）における賑わい創出事業の展開・推進</a:t>
            </a:r>
          </a:p>
        </p:txBody>
      </p:sp>
      <p:sp>
        <p:nvSpPr>
          <p:cNvPr id="52" name="ホームベース 51"/>
          <p:cNvSpPr/>
          <p:nvPr/>
        </p:nvSpPr>
        <p:spPr>
          <a:xfrm>
            <a:off x="5105400" y="2499344"/>
            <a:ext cx="1857374" cy="45524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smtClean="0">
                <a:solidFill>
                  <a:prstClr val="black"/>
                </a:solidFill>
                <a:latin typeface="ＭＳ Ｐゴシック"/>
              </a:rPr>
              <a:t>動物園等への民間活力導入検討</a:t>
            </a:r>
            <a:endParaRPr lang="en-US" altLang="ja-JP" sz="800" dirty="0" smtClean="0">
              <a:solidFill>
                <a:prstClr val="black"/>
              </a:solidFill>
              <a:latin typeface="ＭＳ Ｐゴシック"/>
            </a:endParaRPr>
          </a:p>
          <a:p>
            <a:pPr algn="ctr" fontAlgn="auto">
              <a:lnSpc>
                <a:spcPts val="900"/>
              </a:lnSpc>
              <a:spcBef>
                <a:spcPts val="0"/>
              </a:spcBef>
              <a:spcAft>
                <a:spcPts val="0"/>
              </a:spcAft>
              <a:defRPr/>
            </a:pPr>
            <a:r>
              <a:rPr lang="ja-JP" altLang="en-US" sz="800" dirty="0">
                <a:solidFill>
                  <a:prstClr val="black"/>
                </a:solidFill>
                <a:latin typeface="ＭＳ Ｐゴシック"/>
              </a:rPr>
              <a:t>事</a:t>
            </a:r>
            <a:r>
              <a:rPr lang="ja-JP" altLang="en-US" sz="800" dirty="0" smtClean="0">
                <a:solidFill>
                  <a:prstClr val="black"/>
                </a:solidFill>
                <a:latin typeface="ＭＳ Ｐゴシック"/>
              </a:rPr>
              <a:t>業者募集の準備</a:t>
            </a:r>
            <a:endParaRPr lang="ja-JP" altLang="en-US" sz="800" dirty="0">
              <a:solidFill>
                <a:prstClr val="black"/>
              </a:solidFill>
              <a:latin typeface="ＭＳ Ｐゴシック"/>
            </a:endParaRPr>
          </a:p>
        </p:txBody>
      </p:sp>
      <p:sp>
        <p:nvSpPr>
          <p:cNvPr id="53" name="ホームベース 52"/>
          <p:cNvSpPr/>
          <p:nvPr/>
        </p:nvSpPr>
        <p:spPr>
          <a:xfrm>
            <a:off x="7000875" y="2499344"/>
            <a:ext cx="866775" cy="45524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事業者選定</a:t>
            </a:r>
            <a:endParaRPr lang="ja-JP" altLang="en-US" sz="800" dirty="0">
              <a:solidFill>
                <a:prstClr val="black"/>
              </a:solidFill>
              <a:latin typeface="ＭＳ Ｐゴシック"/>
            </a:endParaRPr>
          </a:p>
        </p:txBody>
      </p:sp>
      <p:sp>
        <p:nvSpPr>
          <p:cNvPr id="54" name="ホームベース 53"/>
          <p:cNvSpPr/>
          <p:nvPr/>
        </p:nvSpPr>
        <p:spPr>
          <a:xfrm>
            <a:off x="7889357" y="2499344"/>
            <a:ext cx="1797567" cy="45524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事業推進</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（民間事業者による施設整備等）</a:t>
            </a:r>
          </a:p>
        </p:txBody>
      </p:sp>
      <p:sp>
        <p:nvSpPr>
          <p:cNvPr id="55" name="ホームベース 54"/>
          <p:cNvSpPr/>
          <p:nvPr/>
        </p:nvSpPr>
        <p:spPr>
          <a:xfrm>
            <a:off x="5106099" y="3269090"/>
            <a:ext cx="913002" cy="40281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動物</a:t>
            </a:r>
            <a:r>
              <a:rPr lang="ja-JP" altLang="en-US" sz="800" dirty="0" smtClean="0">
                <a:solidFill>
                  <a:prstClr val="black"/>
                </a:solidFill>
                <a:latin typeface="ＭＳ Ｐゴシック"/>
              </a:rPr>
              <a:t>園</a:t>
            </a:r>
            <a:r>
              <a:rPr lang="en-US" altLang="ja-JP" sz="800" dirty="0" smtClean="0">
                <a:solidFill>
                  <a:prstClr val="black"/>
                </a:solidFill>
                <a:latin typeface="ＭＳ Ｐゴシック"/>
              </a:rPr>
              <a:t>101</a:t>
            </a:r>
            <a:r>
              <a:rPr lang="ja-JP" altLang="en-US" sz="800" dirty="0" smtClean="0">
                <a:solidFill>
                  <a:prstClr val="black"/>
                </a:solidFill>
                <a:latin typeface="ＭＳ Ｐゴシック"/>
              </a:rPr>
              <a:t>計画</a:t>
            </a:r>
            <a:r>
              <a:rPr lang="ja-JP" altLang="en-US" sz="800" dirty="0">
                <a:solidFill>
                  <a:prstClr val="black"/>
                </a:solidFill>
                <a:latin typeface="ＭＳ Ｐゴシック"/>
              </a:rPr>
              <a:t>の策定</a:t>
            </a:r>
          </a:p>
        </p:txBody>
      </p:sp>
      <p:sp>
        <p:nvSpPr>
          <p:cNvPr id="56" name="ホームベース 55"/>
          <p:cNvSpPr/>
          <p:nvPr/>
        </p:nvSpPr>
        <p:spPr>
          <a:xfrm>
            <a:off x="6055328" y="3261822"/>
            <a:ext cx="3650647" cy="17670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smtClean="0">
                <a:solidFill>
                  <a:prstClr val="black"/>
                </a:solidFill>
                <a:latin typeface="ＭＳ Ｐゴシック"/>
              </a:rPr>
              <a:t>101</a:t>
            </a:r>
            <a:r>
              <a:rPr lang="ja-JP" altLang="en-US" sz="800" dirty="0" smtClean="0">
                <a:solidFill>
                  <a:prstClr val="black"/>
                </a:solidFill>
                <a:latin typeface="ＭＳ Ｐゴシック"/>
              </a:rPr>
              <a:t>計画</a:t>
            </a:r>
            <a:r>
              <a:rPr lang="ja-JP" altLang="en-US" sz="800" dirty="0">
                <a:solidFill>
                  <a:prstClr val="black"/>
                </a:solidFill>
                <a:latin typeface="ＭＳ Ｐゴシック"/>
              </a:rPr>
              <a:t>（活性化・機能向上などソフト施策）の実行</a:t>
            </a:r>
          </a:p>
        </p:txBody>
      </p:sp>
      <p:sp>
        <p:nvSpPr>
          <p:cNvPr id="57" name="ホームベース 56"/>
          <p:cNvSpPr/>
          <p:nvPr/>
        </p:nvSpPr>
        <p:spPr>
          <a:xfrm>
            <a:off x="6055328" y="3485910"/>
            <a:ext cx="3641121" cy="19074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海洋動物ゾーンをはじめとする施設整備計画の実行</a:t>
            </a:r>
          </a:p>
        </p:txBody>
      </p:sp>
      <p:sp>
        <p:nvSpPr>
          <p:cNvPr id="62" name="ホームベース 61"/>
          <p:cNvSpPr/>
          <p:nvPr/>
        </p:nvSpPr>
        <p:spPr>
          <a:xfrm>
            <a:off x="5105400" y="2999191"/>
            <a:ext cx="3714749" cy="191684"/>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公園内及び公園・動物園周辺道路回遊性向上・景観整備等</a:t>
            </a:r>
          </a:p>
        </p:txBody>
      </p:sp>
      <p:sp>
        <p:nvSpPr>
          <p:cNvPr id="30"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313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13</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374474207"/>
              </p:ext>
            </p:extLst>
          </p:nvPr>
        </p:nvGraphicFramePr>
        <p:xfrm>
          <a:off x="272479" y="476672"/>
          <a:ext cx="9395397" cy="5543073"/>
        </p:xfrm>
        <a:graphic>
          <a:graphicData uri="http://schemas.openxmlformats.org/drawingml/2006/table">
            <a:tbl>
              <a:tblPr firstRow="1" bandRow="1">
                <a:tableStyleId>{5C22544A-7EE6-4342-B048-85BDC9FD1C3A}</a:tableStyleId>
              </a:tblPr>
              <a:tblGrid>
                <a:gridCol w="215066"/>
                <a:gridCol w="216983"/>
                <a:gridCol w="234590"/>
                <a:gridCol w="2972957"/>
                <a:gridCol w="1135980"/>
                <a:gridCol w="927302"/>
                <a:gridCol w="927302"/>
                <a:gridCol w="927302"/>
                <a:gridCol w="927302"/>
                <a:gridCol w="910613"/>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
                <a:tc rowSpan="10">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大阪全体の都市魅力の発展・進化・発信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171450" indent="-171450">
                        <a:buFont typeface="Wingdings" panose="05000000000000000000" pitchFamily="2" charset="2"/>
                        <a:buChar char="p"/>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多様な観光資源の発掘・発信</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ja-JP" altLang="en-US" dirty="0"/>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7225">
                <a:tc vMerge="1">
                  <a:txBody>
                    <a:bodyPr/>
                    <a:lstStyle/>
                    <a:p>
                      <a:endParaRPr kumimoji="1" lang="ja-JP" altLang="en-US"/>
                    </a:p>
                  </a:txBody>
                  <a:tcPr/>
                </a:tc>
                <a:tc rowSpan="7">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endParaRPr kumimoji="1" lang="ja-JP" altLang="en-US"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・話題を集め、国内外から多くの人を誘客する起爆剤となる事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業を実施</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
                <a:tc vMerge="1">
                  <a:txBody>
                    <a:bodyPr/>
                    <a:lstStyle/>
                    <a:p>
                      <a:endParaRPr kumimoji="1" lang="ja-JP" altLang="en-US"/>
                    </a:p>
                  </a:txBody>
                  <a:tcPr/>
                </a:tc>
                <a:tc vMerge="1">
                  <a:txBody>
                    <a:bodyPr/>
                    <a:lstStyle/>
                    <a:p>
                      <a:endParaRPr kumimoji="1" lang="ja-JP" altLang="en-US"/>
                    </a:p>
                  </a:txBody>
                  <a:tcPr/>
                </a:tc>
                <a:tc gridSpan="2">
                  <a:txBody>
                    <a:bodyPr/>
                    <a:lstStyle/>
                    <a:p>
                      <a:pPr marL="171450" indent="-171450">
                        <a:buFont typeface="Wingdings" panose="05000000000000000000" pitchFamily="2" charset="2"/>
                        <a:buChar char="ü"/>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ナイトライフカルチャーの発掘・創出</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a:p>
                  </a:txBody>
                  <a:tcP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248">
                <a:tc vMerge="1">
                  <a:txBody>
                    <a:bodyPr/>
                    <a:lstStyle/>
                    <a:p>
                      <a:endParaRPr kumimoji="1" lang="ja-JP" altLang="en-US"/>
                    </a:p>
                  </a:txBody>
                  <a:tcPr/>
                </a:tc>
                <a:tc vMerge="1">
                  <a:txBody>
                    <a:bodyPr/>
                    <a:lstStyle/>
                    <a:p>
                      <a:endParaRPr kumimoji="1" lang="ja-JP" altLang="en-US"/>
                    </a:p>
                  </a:txBody>
                  <a:tcPr/>
                </a:tc>
                <a:tc rowSpan="3">
                  <a:txBody>
                    <a:bodyPr/>
                    <a:lstStyle/>
                    <a:p>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文化、観光、商業施設等の開館・営業時間の延長</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・美術館、水族館、ナイトクルーズ等</a:t>
                      </a:r>
                    </a:p>
                  </a:txBody>
                  <a:tcPr marL="72000"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6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イベント・公演等の開演時間の繰り下げ</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・レイトショー等</a:t>
                      </a:r>
                    </a:p>
                  </a:txBody>
                  <a:tcPr marL="72000"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0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大阪・光の饗宴の魅力向上</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・さらなるクオリティの向上等</a:t>
                      </a:r>
                    </a:p>
                  </a:txBody>
                  <a:tcPr marL="72000"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5016">
                <a:tc vMerge="1">
                  <a:txBody>
                    <a:bodyPr/>
                    <a:lstStyle/>
                    <a:p>
                      <a:endParaRPr kumimoji="1" lang="ja-JP" altLang="en-US"/>
                    </a:p>
                  </a:txBody>
                  <a:tcPr/>
                </a:tc>
                <a:tc vMerge="1">
                  <a:txBody>
                    <a:bodyPr/>
                    <a:lstStyle/>
                    <a:p>
                      <a:endParaRPr kumimoji="1" lang="ja-JP" altLang="en-US"/>
                    </a:p>
                  </a:txBody>
                  <a:tcPr/>
                </a:tc>
                <a:tc gridSpan="2">
                  <a:txBody>
                    <a:bodyPr/>
                    <a:lstStyle/>
                    <a:p>
                      <a:pPr marL="171450" indent="-171450">
                        <a:buFont typeface="Wingdings" panose="05000000000000000000" pitchFamily="2" charset="2"/>
                        <a:buChar char="ü"/>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ランドマークのライトアップの時間延長・創出</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・ランドマークのライトアップの時間延長・創出による夜間のまち歩</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きの</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魅力向上</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185">
                <a:tc vMerge="1">
                  <a:txBody>
                    <a:bodyPr/>
                    <a:lstStyle/>
                    <a:p>
                      <a:endParaRPr kumimoji="1" lang="ja-JP" altLang="en-US"/>
                    </a:p>
                  </a:txBody>
                  <a:tcPr/>
                </a:tc>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誘致の推進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・官民が一体となって、ターゲット等を明確にした方針に基づき、</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戦略的に</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誘致を展開するとともに、大阪における</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受入体制を充実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vMerge="1">
                  <a:txBody>
                    <a:bodyPr/>
                    <a:lstStyle/>
                    <a:p>
                      <a:endParaRPr kumimoji="1" lang="ja-JP" altLang="en-US"/>
                    </a:p>
                  </a:txBody>
                  <a:tcPr/>
                </a:tc>
                <a:tc gridSpan="3">
                  <a:txBody>
                    <a:bodyPr/>
                    <a:lstStyle/>
                    <a:p>
                      <a:pPr marL="171450" indent="-171450">
                        <a:buFont typeface="Wingdings" panose="05000000000000000000" pitchFamily="2" charset="2"/>
                        <a:buChar char="p"/>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みんなで支える仕組みづくり</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a:txBody>
                  <a:tcP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81769">
                <a:tc vMerge="1">
                  <a:txBody>
                    <a:bodyPr/>
                    <a:lstStyle/>
                    <a:p>
                      <a:endParaRPr kumimoji="1" lang="ja-JP" altLang="en-US"/>
                    </a:p>
                  </a:txBody>
                  <a:tcPr/>
                </a:tc>
                <a:tc>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都市魅力をみんなで支える人づくり・ネットワークづくり</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・行政、経済界、在阪メディア及び文化・都市魅力創造関係団</a:t>
                      </a: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体が連携し、観光、文化、スポーツ、国際化など様々な都市魅</a:t>
                      </a: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力活動を支える人材の育成、ネットワークづくりを推進</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経済界</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7" name="ホームベース 36"/>
          <p:cNvSpPr/>
          <p:nvPr/>
        </p:nvSpPr>
        <p:spPr>
          <a:xfrm>
            <a:off x="5048250" y="1191852"/>
            <a:ext cx="910566" cy="45025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8" name="ホームベース 37"/>
          <p:cNvSpPr/>
          <p:nvPr/>
        </p:nvSpPr>
        <p:spPr>
          <a:xfrm>
            <a:off x="5964865" y="1191852"/>
            <a:ext cx="932721" cy="45025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9" name="ホームベース 38"/>
          <p:cNvSpPr/>
          <p:nvPr/>
        </p:nvSpPr>
        <p:spPr>
          <a:xfrm>
            <a:off x="6911163" y="1179016"/>
            <a:ext cx="864577" cy="46309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40" name="ホームベース 39"/>
          <p:cNvSpPr/>
          <p:nvPr/>
        </p:nvSpPr>
        <p:spPr>
          <a:xfrm>
            <a:off x="7836194" y="1179017"/>
            <a:ext cx="917279" cy="46309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41" name="ホームベース 40"/>
          <p:cNvSpPr/>
          <p:nvPr/>
        </p:nvSpPr>
        <p:spPr>
          <a:xfrm>
            <a:off x="8753474" y="1191853"/>
            <a:ext cx="880046" cy="45025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44" name="ホームベース 43"/>
          <p:cNvSpPr/>
          <p:nvPr/>
        </p:nvSpPr>
        <p:spPr>
          <a:xfrm>
            <a:off x="6331105" y="2067694"/>
            <a:ext cx="3300480" cy="34213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順次取組み開始</a:t>
            </a:r>
            <a:endParaRPr lang="en-US" altLang="ja-JP" sz="800" dirty="0">
              <a:solidFill>
                <a:prstClr val="black"/>
              </a:solidFill>
              <a:latin typeface="ＭＳ Ｐゴシック"/>
            </a:endParaRPr>
          </a:p>
        </p:txBody>
      </p:sp>
      <p:sp>
        <p:nvSpPr>
          <p:cNvPr id="45" name="ホームベース 44"/>
          <p:cNvSpPr/>
          <p:nvPr/>
        </p:nvSpPr>
        <p:spPr>
          <a:xfrm>
            <a:off x="6324933" y="2612052"/>
            <a:ext cx="3300481" cy="3597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順次取組み開始</a:t>
            </a:r>
            <a:endParaRPr lang="en-US" altLang="ja-JP" sz="800" dirty="0">
              <a:solidFill>
                <a:prstClr val="black"/>
              </a:solidFill>
              <a:latin typeface="ＭＳ Ｐゴシック"/>
            </a:endParaRPr>
          </a:p>
        </p:txBody>
      </p:sp>
      <p:sp>
        <p:nvSpPr>
          <p:cNvPr id="46" name="ホームベース 45"/>
          <p:cNvSpPr/>
          <p:nvPr/>
        </p:nvSpPr>
        <p:spPr>
          <a:xfrm>
            <a:off x="5048250" y="2067694"/>
            <a:ext cx="1505823" cy="34213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マーケティングリサーチ</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公民協働スキーム検討</a:t>
            </a:r>
            <a:endParaRPr lang="en-US" altLang="ja-JP" sz="800" dirty="0">
              <a:solidFill>
                <a:prstClr val="black"/>
              </a:solidFill>
              <a:latin typeface="ＭＳ Ｐゴシック"/>
            </a:endParaRPr>
          </a:p>
        </p:txBody>
      </p:sp>
      <p:sp>
        <p:nvSpPr>
          <p:cNvPr id="47" name="ホームベース 46"/>
          <p:cNvSpPr/>
          <p:nvPr/>
        </p:nvSpPr>
        <p:spPr>
          <a:xfrm>
            <a:off x="5048250" y="2612052"/>
            <a:ext cx="1499652" cy="3597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マーケティングリサーチ</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公民協働スキーム検討</a:t>
            </a:r>
            <a:endParaRPr lang="en-US" altLang="ja-JP" sz="800" dirty="0">
              <a:solidFill>
                <a:prstClr val="black"/>
              </a:solidFill>
              <a:latin typeface="ＭＳ Ｐゴシック"/>
            </a:endParaRPr>
          </a:p>
        </p:txBody>
      </p:sp>
      <p:sp>
        <p:nvSpPr>
          <p:cNvPr id="50" name="ホームベース 49"/>
          <p:cNvSpPr/>
          <p:nvPr/>
        </p:nvSpPr>
        <p:spPr>
          <a:xfrm>
            <a:off x="6284661" y="3761248"/>
            <a:ext cx="3345269"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順次取組み開始</a:t>
            </a:r>
            <a:endParaRPr lang="en-US" altLang="ja-JP" sz="800" dirty="0">
              <a:solidFill>
                <a:prstClr val="black"/>
              </a:solidFill>
              <a:latin typeface="ＭＳ Ｐゴシック"/>
            </a:endParaRPr>
          </a:p>
        </p:txBody>
      </p:sp>
      <p:sp>
        <p:nvSpPr>
          <p:cNvPr id="51" name="ホームベース 50"/>
          <p:cNvSpPr/>
          <p:nvPr/>
        </p:nvSpPr>
        <p:spPr>
          <a:xfrm>
            <a:off x="5048636" y="3761248"/>
            <a:ext cx="1414667"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マーケティングリサーチ</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公民協働スキーム検討</a:t>
            </a:r>
            <a:endParaRPr lang="en-US" altLang="ja-JP" sz="800" dirty="0">
              <a:solidFill>
                <a:prstClr val="black"/>
              </a:solidFill>
              <a:latin typeface="ＭＳ Ｐゴシック"/>
            </a:endParaRPr>
          </a:p>
        </p:txBody>
      </p:sp>
      <p:sp>
        <p:nvSpPr>
          <p:cNvPr id="52" name="ホームベース 51"/>
          <p:cNvSpPr/>
          <p:nvPr/>
        </p:nvSpPr>
        <p:spPr>
          <a:xfrm>
            <a:off x="6637519" y="5392195"/>
            <a:ext cx="2982885" cy="5038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　　各分野に拡大</a:t>
            </a:r>
            <a:endParaRPr lang="en-US" altLang="ja-JP" sz="800" dirty="0">
              <a:solidFill>
                <a:prstClr val="black"/>
              </a:solidFill>
              <a:latin typeface="ＭＳ Ｐゴシック"/>
            </a:endParaRPr>
          </a:p>
        </p:txBody>
      </p:sp>
      <p:sp>
        <p:nvSpPr>
          <p:cNvPr id="53" name="ホームベース 52"/>
          <p:cNvSpPr/>
          <p:nvPr/>
        </p:nvSpPr>
        <p:spPr>
          <a:xfrm>
            <a:off x="5739856" y="5390216"/>
            <a:ext cx="1031826" cy="50553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　　ネットワーク構築</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と分野を限定した　</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パイロット事業　　</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検討・実施</a:t>
            </a:r>
            <a:endParaRPr lang="en-US" altLang="ja-JP" sz="800" dirty="0">
              <a:solidFill>
                <a:prstClr val="black"/>
              </a:solidFill>
              <a:latin typeface="ＭＳ Ｐゴシック"/>
            </a:endParaRPr>
          </a:p>
        </p:txBody>
      </p:sp>
      <p:sp>
        <p:nvSpPr>
          <p:cNvPr id="54" name="ホームベース 53"/>
          <p:cNvSpPr/>
          <p:nvPr/>
        </p:nvSpPr>
        <p:spPr>
          <a:xfrm>
            <a:off x="5039112" y="5391697"/>
            <a:ext cx="861794" cy="5038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仕組みの検討</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関係者調整</a:t>
            </a:r>
            <a:endParaRPr lang="en-US" altLang="ja-JP" sz="800" dirty="0">
              <a:solidFill>
                <a:prstClr val="black"/>
              </a:solidFill>
              <a:latin typeface="ＭＳ Ｐゴシック"/>
            </a:endParaRPr>
          </a:p>
        </p:txBody>
      </p:sp>
      <p:sp>
        <p:nvSpPr>
          <p:cNvPr id="23" name="ホームベース 22"/>
          <p:cNvSpPr/>
          <p:nvPr/>
        </p:nvSpPr>
        <p:spPr>
          <a:xfrm>
            <a:off x="5058161" y="4413329"/>
            <a:ext cx="4581294" cy="532261"/>
          </a:xfrm>
          <a:prstGeom prst="homePlate">
            <a:avLst>
              <a:gd name="adj" fmla="val 220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smtClean="0">
                <a:solidFill>
                  <a:sysClr val="windowText" lastClr="000000"/>
                </a:solidFill>
              </a:rPr>
              <a:t>　　　　　　　　　　　戦略的</a:t>
            </a:r>
            <a:r>
              <a:rPr lang="ja-JP" altLang="en-US" sz="800" dirty="0">
                <a:solidFill>
                  <a:sysClr val="windowText" lastClr="000000"/>
                </a:solidFill>
              </a:rPr>
              <a:t>なＭＩＣＥ誘致</a:t>
            </a:r>
          </a:p>
        </p:txBody>
      </p:sp>
      <p:sp>
        <p:nvSpPr>
          <p:cNvPr id="24" name="正方形/長方形 23"/>
          <p:cNvSpPr/>
          <p:nvPr/>
        </p:nvSpPr>
        <p:spPr>
          <a:xfrm>
            <a:off x="6082487" y="4586152"/>
            <a:ext cx="3271891" cy="287430"/>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sysClr val="windowText" lastClr="000000"/>
                </a:solidFill>
              </a:rPr>
              <a:t>方針</a:t>
            </a:r>
            <a:r>
              <a:rPr lang="ja-JP" altLang="en-US" sz="800" dirty="0" smtClean="0">
                <a:solidFill>
                  <a:sysClr val="windowText" lastClr="000000"/>
                </a:solidFill>
              </a:rPr>
              <a:t>に基づく誘致活動の展開</a:t>
            </a:r>
            <a:endParaRPr lang="en-US" altLang="ja-JP" sz="800" dirty="0">
              <a:solidFill>
                <a:sysClr val="windowText" lastClr="000000"/>
              </a:solidFill>
            </a:endParaRPr>
          </a:p>
          <a:p>
            <a:pPr algn="ctr"/>
            <a:r>
              <a:rPr lang="ja-JP" altLang="en-US" sz="800" dirty="0" smtClean="0">
                <a:solidFill>
                  <a:sysClr val="windowText" lastClr="000000"/>
                </a:solidFill>
              </a:rPr>
              <a:t>統合型リゾートも視野に</a:t>
            </a:r>
            <a:r>
              <a:rPr lang="ja-JP" altLang="en-US" sz="800" dirty="0" smtClean="0">
                <a:solidFill>
                  <a:sysClr val="windowText" lastClr="000000"/>
                </a:solidFill>
                <a:latin typeface="ＭＳ Ｐゴシック"/>
              </a:rPr>
              <a:t>入れた</a:t>
            </a:r>
            <a:r>
              <a:rPr lang="en-US" altLang="ja-JP" sz="800" dirty="0" smtClean="0">
                <a:solidFill>
                  <a:sysClr val="windowText" lastClr="000000"/>
                </a:solidFill>
                <a:latin typeface="ＭＳ Ｐゴシック"/>
              </a:rPr>
              <a:t>MICE</a:t>
            </a:r>
            <a:r>
              <a:rPr lang="ja-JP" altLang="en-US" sz="800" dirty="0" smtClean="0">
                <a:solidFill>
                  <a:sysClr val="windowText" lastClr="000000"/>
                </a:solidFill>
                <a:latin typeface="ＭＳ Ｐゴシック"/>
              </a:rPr>
              <a:t>受け入れ</a:t>
            </a:r>
            <a:r>
              <a:rPr lang="ja-JP" altLang="en-US" sz="800" dirty="0" smtClean="0">
                <a:solidFill>
                  <a:sysClr val="windowText" lastClr="000000"/>
                </a:solidFill>
              </a:rPr>
              <a:t>体制の充実</a:t>
            </a:r>
            <a:endParaRPr lang="en-US" altLang="ja-JP" sz="800" dirty="0">
              <a:solidFill>
                <a:sysClr val="windowText" lastClr="000000"/>
              </a:solidFill>
            </a:endParaRPr>
          </a:p>
        </p:txBody>
      </p:sp>
      <p:sp>
        <p:nvSpPr>
          <p:cNvPr id="25" name="ホームベース 24"/>
          <p:cNvSpPr/>
          <p:nvPr/>
        </p:nvSpPr>
        <p:spPr>
          <a:xfrm>
            <a:off x="5038725" y="4413329"/>
            <a:ext cx="891129" cy="532261"/>
          </a:xfrm>
          <a:prstGeom prst="homePlate">
            <a:avLst>
              <a:gd name="adj" fmla="val 1601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sysClr val="windowText" lastClr="000000"/>
                </a:solidFill>
              </a:rPr>
              <a:t>官民一体</a:t>
            </a:r>
            <a:r>
              <a:rPr lang="ja-JP" altLang="en-US" sz="800" dirty="0" smtClean="0">
                <a:solidFill>
                  <a:sysClr val="windowText" lastClr="000000"/>
                </a:solidFill>
              </a:rPr>
              <a:t>の</a:t>
            </a:r>
            <a:endParaRPr lang="en-US" altLang="ja-JP" sz="800" dirty="0" smtClean="0">
              <a:solidFill>
                <a:sysClr val="windowText" lastClr="000000"/>
              </a:solidFill>
            </a:endParaRPr>
          </a:p>
          <a:p>
            <a:pPr algn="ctr"/>
            <a:r>
              <a:rPr lang="ja-JP" altLang="en-US" sz="800" dirty="0" smtClean="0">
                <a:solidFill>
                  <a:sysClr val="windowText" lastClr="000000"/>
                </a:solidFill>
              </a:rPr>
              <a:t>誘致体制の構築</a:t>
            </a:r>
            <a:endParaRPr lang="ja-JP" altLang="en-US" sz="800" dirty="0">
              <a:solidFill>
                <a:sysClr val="windowText" lastClr="000000"/>
              </a:solidFill>
            </a:endParaRPr>
          </a:p>
          <a:p>
            <a:pPr algn="ctr"/>
            <a:r>
              <a:rPr lang="ja-JP" altLang="en-US" sz="800" dirty="0" smtClean="0">
                <a:solidFill>
                  <a:sysClr val="windowText" lastClr="000000"/>
                </a:solidFill>
              </a:rPr>
              <a:t>ＭＩＣＥ推進</a:t>
            </a:r>
            <a:r>
              <a:rPr lang="ja-JP" altLang="en-US" sz="800" dirty="0">
                <a:solidFill>
                  <a:sysClr val="windowText" lastClr="000000"/>
                </a:solidFill>
              </a:rPr>
              <a:t>方針</a:t>
            </a:r>
          </a:p>
          <a:p>
            <a:pPr algn="ctr"/>
            <a:r>
              <a:rPr lang="ja-JP" altLang="en-US" sz="800" dirty="0">
                <a:solidFill>
                  <a:sysClr val="windowText" lastClr="000000"/>
                </a:solidFill>
              </a:rPr>
              <a:t>とりまとめ</a:t>
            </a:r>
          </a:p>
        </p:txBody>
      </p:sp>
      <p:sp>
        <p:nvSpPr>
          <p:cNvPr id="21"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ホームベース 21"/>
          <p:cNvSpPr/>
          <p:nvPr/>
        </p:nvSpPr>
        <p:spPr>
          <a:xfrm>
            <a:off x="6284661" y="3170698"/>
            <a:ext cx="3345269"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順次取組み開始</a:t>
            </a:r>
            <a:endParaRPr lang="en-US" altLang="ja-JP" sz="800" dirty="0">
              <a:solidFill>
                <a:schemeClr val="tx1"/>
              </a:solidFill>
              <a:latin typeface="ＭＳ Ｐゴシック"/>
            </a:endParaRPr>
          </a:p>
        </p:txBody>
      </p:sp>
      <p:sp>
        <p:nvSpPr>
          <p:cNvPr id="26" name="ホームベース 25"/>
          <p:cNvSpPr/>
          <p:nvPr/>
        </p:nvSpPr>
        <p:spPr>
          <a:xfrm>
            <a:off x="5048636" y="3170698"/>
            <a:ext cx="1414667"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クオリティの向上等に向けた検討</a:t>
            </a:r>
            <a:endParaRPr lang="en-US" altLang="ja-JP" sz="800" dirty="0">
              <a:solidFill>
                <a:schemeClr val="tx1"/>
              </a:solidFill>
              <a:latin typeface="ＭＳ Ｐゴシック"/>
            </a:endParaRPr>
          </a:p>
        </p:txBody>
      </p:sp>
    </p:spTree>
    <p:extLst>
      <p:ext uri="{BB962C8B-B14F-4D97-AF65-F5344CB8AC3E}">
        <p14:creationId xmlns:p14="http://schemas.microsoft.com/office/powerpoint/2010/main" val="18548953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14</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19094853"/>
              </p:ext>
            </p:extLst>
          </p:nvPr>
        </p:nvGraphicFramePr>
        <p:xfrm>
          <a:off x="272479" y="476672"/>
          <a:ext cx="9395397" cy="5905048"/>
        </p:xfrm>
        <a:graphic>
          <a:graphicData uri="http://schemas.openxmlformats.org/drawingml/2006/table">
            <a:tbl>
              <a:tblPr firstRow="1" bandRow="1">
                <a:tableStyleId>{5C22544A-7EE6-4342-B048-85BDC9FD1C3A}</a:tableStyleId>
              </a:tblPr>
              <a:tblGrid>
                <a:gridCol w="215066"/>
                <a:gridCol w="216983"/>
                <a:gridCol w="3207547"/>
                <a:gridCol w="1135980"/>
                <a:gridCol w="927302"/>
                <a:gridCol w="927302"/>
                <a:gridCol w="927302"/>
                <a:gridCol w="927302"/>
                <a:gridCol w="910613"/>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
                <a:tc rowSpan="8">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文化・スポーツを活かした都市魅力の創出</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Font typeface="Wingdings" panose="05000000000000000000" pitchFamily="2" charset="2"/>
                        <a:buChar char="p"/>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国際的なスポーツイベントの開催</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ja-JP" altLang="en-US" dirty="0"/>
                    </a:p>
                  </a:txBody>
                  <a:tcPr>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75257">
                <a:tc vMerge="1">
                  <a:txBody>
                    <a:bodyPr/>
                    <a:lstStyle/>
                    <a:p>
                      <a:endParaRPr kumimoji="1" lang="ja-JP" altLang="en-US"/>
                    </a:p>
                  </a:txBody>
                  <a:tcPr/>
                </a:tc>
                <a:tc rowSpan="4">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ラグビーワールドカップ</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の大阪開催</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・ラグビーワールドカップ</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大会準備推進組織を設置し、大</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会運営に係る関係機関との協議・調整や大会に向けた機運醸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成を図るための取組みを展開</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a:p>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3385">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国際的なスポーツイベントなどの誘致</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・大阪のスポーツ都市としてのブランド力を高めるため、注目度の</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高い国際的なスポーツイベントや合宿を誘致</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7024">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ホストタウンへの登録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・オリ・パラに参加する国・地域をホストタウンとして登録</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4136">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機運醸成イベントの展開</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・オリ・パラ開催に向けた事業の展開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オリンピアンを大阪から輩出するため、トップアスリートを育成</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する団体の支援や、障がいのある人もない人も誰もが楽しめる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大規模なスポーツイベントの開催などによる機運醸成</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・関西ワールドマスターズゲームズ開催に</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向けた事業の展開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大規模なスポーツ大会の開催時に合わせて、一般参加型の</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スポーツイベントの開催による機運醸成</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スポーツ都市大阪の魅力発信</a:t>
                      </a:r>
                      <a:endParaRPr kumimoji="1" lang="ja-JP" altLang="en-US"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6280">
                <a:tc vMerge="1">
                  <a:txBody>
                    <a:bodyPr/>
                    <a:lstStyle/>
                    <a:p>
                      <a:endParaRPr kumimoji="1" lang="ja-JP" altLang="en-US"/>
                    </a:p>
                  </a:txBody>
                  <a:tcPr/>
                </a:tc>
                <a:tc rowSpan="2">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大阪マラソンの魅力向上</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・世界トップレベルの市民マラソンをめざすためのさらなる魅力づく</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りを</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めざすとともに、大会の国際化を推進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7756">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スポーツツーリズムの推進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・ランドマークなど大阪のブランド力を活用したスポーツイベントを</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誘致・開催</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・プロスポーツチームと連携した都市魅力の発信、観光振興に</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つながる取組を推進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4" name="ホームベース 23"/>
          <p:cNvSpPr/>
          <p:nvPr/>
        </p:nvSpPr>
        <p:spPr>
          <a:xfrm>
            <a:off x="8254107" y="1381044"/>
            <a:ext cx="360363" cy="428625"/>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大会</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開催</a:t>
            </a:r>
          </a:p>
        </p:txBody>
      </p:sp>
      <p:sp>
        <p:nvSpPr>
          <p:cNvPr id="25" name="ホームベース 24"/>
          <p:cNvSpPr/>
          <p:nvPr/>
        </p:nvSpPr>
        <p:spPr>
          <a:xfrm>
            <a:off x="5880397" y="1172504"/>
            <a:ext cx="2245519"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大会開催に向けた機運醸成</a:t>
            </a:r>
            <a:endParaRPr lang="en-US" altLang="ja-JP" sz="800" dirty="0">
              <a:solidFill>
                <a:prstClr val="black"/>
              </a:solidFill>
              <a:latin typeface="ＭＳ Ｐゴシック"/>
            </a:endParaRPr>
          </a:p>
        </p:txBody>
      </p:sp>
      <p:sp>
        <p:nvSpPr>
          <p:cNvPr id="26" name="ホームベース 25"/>
          <p:cNvSpPr/>
          <p:nvPr/>
        </p:nvSpPr>
        <p:spPr>
          <a:xfrm>
            <a:off x="5039833" y="1166731"/>
            <a:ext cx="958437" cy="43180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推進組織の設置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広報戦略</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プランの策定</a:t>
            </a:r>
            <a:endParaRPr lang="en-US" altLang="ja-JP" sz="800" dirty="0">
              <a:solidFill>
                <a:prstClr val="black"/>
              </a:solidFill>
              <a:latin typeface="ＭＳ Ｐゴシック"/>
            </a:endParaRPr>
          </a:p>
        </p:txBody>
      </p:sp>
      <p:sp>
        <p:nvSpPr>
          <p:cNvPr id="27" name="ホームベース 26"/>
          <p:cNvSpPr/>
          <p:nvPr/>
        </p:nvSpPr>
        <p:spPr>
          <a:xfrm>
            <a:off x="5870847" y="1633456"/>
            <a:ext cx="2245519" cy="32385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広報・普及啓発イベント</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開催都市プロモーションの実施</a:t>
            </a:r>
            <a:endParaRPr lang="en-US" altLang="ja-JP" sz="800" dirty="0">
              <a:solidFill>
                <a:prstClr val="black"/>
              </a:solidFill>
              <a:latin typeface="ＭＳ Ｐゴシック"/>
            </a:endParaRPr>
          </a:p>
        </p:txBody>
      </p:sp>
      <p:sp>
        <p:nvSpPr>
          <p:cNvPr id="28" name="ホームベース 27"/>
          <p:cNvSpPr/>
          <p:nvPr/>
        </p:nvSpPr>
        <p:spPr>
          <a:xfrm>
            <a:off x="5039834" y="1633456"/>
            <a:ext cx="936212"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キックオフ</a:t>
            </a:r>
            <a:r>
              <a:rPr lang="en-US" altLang="ja-JP" sz="800" dirty="0">
                <a:solidFill>
                  <a:prstClr val="black"/>
                </a:solidFill>
                <a:latin typeface="ＭＳ Ｐゴシック"/>
              </a:rPr>
              <a:t/>
            </a:r>
            <a:br>
              <a:rPr lang="en-US" altLang="ja-JP" sz="800" dirty="0">
                <a:solidFill>
                  <a:prstClr val="black"/>
                </a:solidFill>
                <a:latin typeface="ＭＳ Ｐゴシック"/>
              </a:rPr>
            </a:br>
            <a:r>
              <a:rPr lang="ja-JP" altLang="en-US" sz="800" dirty="0">
                <a:solidFill>
                  <a:prstClr val="black"/>
                </a:solidFill>
                <a:latin typeface="ＭＳ Ｐゴシック"/>
              </a:rPr>
              <a:t>イベントの実施</a:t>
            </a:r>
            <a:endParaRPr lang="en-US" altLang="ja-JP" sz="800" dirty="0">
              <a:solidFill>
                <a:prstClr val="black"/>
              </a:solidFill>
              <a:latin typeface="ＭＳ Ｐゴシック"/>
            </a:endParaRPr>
          </a:p>
        </p:txBody>
      </p:sp>
      <p:sp>
        <p:nvSpPr>
          <p:cNvPr id="29" name="ホームベース 28"/>
          <p:cNvSpPr/>
          <p:nvPr/>
        </p:nvSpPr>
        <p:spPr>
          <a:xfrm>
            <a:off x="5050465" y="2060848"/>
            <a:ext cx="904247" cy="4088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30" name="ホームベース 29"/>
          <p:cNvSpPr/>
          <p:nvPr/>
        </p:nvSpPr>
        <p:spPr>
          <a:xfrm>
            <a:off x="5984876" y="2078312"/>
            <a:ext cx="3517962" cy="38157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1" name="ホームベース 30"/>
          <p:cNvSpPr/>
          <p:nvPr/>
        </p:nvSpPr>
        <p:spPr>
          <a:xfrm>
            <a:off x="5051294" y="4999525"/>
            <a:ext cx="875667"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第６回大会実施</a:t>
            </a:r>
          </a:p>
        </p:txBody>
      </p:sp>
      <p:sp>
        <p:nvSpPr>
          <p:cNvPr id="32" name="ホームベース 31"/>
          <p:cNvSpPr/>
          <p:nvPr/>
        </p:nvSpPr>
        <p:spPr>
          <a:xfrm>
            <a:off x="5976045" y="4855550"/>
            <a:ext cx="893762" cy="59055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第７回大会実施</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プロポーザル（第</a:t>
            </a:r>
            <a:r>
              <a:rPr lang="en-US" altLang="ja-JP" sz="800">
                <a:solidFill>
                  <a:prstClr val="black"/>
                </a:solidFill>
                <a:latin typeface="ＭＳ Ｐゴシック"/>
              </a:rPr>
              <a:t>8</a:t>
            </a:r>
            <a:r>
              <a:rPr lang="ja-JP" altLang="en-US" sz="800">
                <a:solidFill>
                  <a:prstClr val="black"/>
                </a:solidFill>
                <a:latin typeface="ＭＳ Ｐゴシック"/>
              </a:rPr>
              <a:t>回・第</a:t>
            </a:r>
            <a:r>
              <a:rPr lang="en-US" altLang="ja-JP" sz="800">
                <a:solidFill>
                  <a:prstClr val="black"/>
                </a:solidFill>
                <a:latin typeface="ＭＳ Ｐゴシック"/>
              </a:rPr>
              <a:t>9</a:t>
            </a:r>
            <a:r>
              <a:rPr lang="ja-JP" altLang="en-US" sz="800">
                <a:solidFill>
                  <a:prstClr val="black"/>
                </a:solidFill>
                <a:latin typeface="ＭＳ Ｐゴシック"/>
              </a:rPr>
              <a:t>回大会）</a:t>
            </a:r>
          </a:p>
        </p:txBody>
      </p:sp>
      <p:sp>
        <p:nvSpPr>
          <p:cNvPr id="33" name="ホームベース 32"/>
          <p:cNvSpPr/>
          <p:nvPr/>
        </p:nvSpPr>
        <p:spPr>
          <a:xfrm>
            <a:off x="6895273" y="4999525"/>
            <a:ext cx="904876"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第８回大会実施</a:t>
            </a:r>
            <a:endParaRPr lang="en-US" altLang="ja-JP" sz="800">
              <a:solidFill>
                <a:prstClr val="black"/>
              </a:solidFill>
              <a:latin typeface="ＭＳ Ｐゴシック"/>
            </a:endParaRPr>
          </a:p>
        </p:txBody>
      </p:sp>
      <p:sp>
        <p:nvSpPr>
          <p:cNvPr id="34" name="ホームベース 33"/>
          <p:cNvSpPr/>
          <p:nvPr/>
        </p:nvSpPr>
        <p:spPr>
          <a:xfrm>
            <a:off x="7819199" y="4892550"/>
            <a:ext cx="939873" cy="56197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sz="800" dirty="0">
                <a:solidFill>
                  <a:prstClr val="black"/>
                </a:solidFill>
                <a:latin typeface="ＭＳ Ｐゴシック"/>
              </a:rPr>
              <a:t>第９回大会実施</a:t>
            </a:r>
            <a:endParaRPr lang="en-US" altLang="ja-JP" sz="800" dirty="0">
              <a:solidFill>
                <a:prstClr val="black"/>
              </a:solidFill>
              <a:latin typeface="ＭＳ Ｐゴシック"/>
            </a:endParaRPr>
          </a:p>
          <a:p>
            <a:pPr fontAlgn="auto">
              <a:spcBef>
                <a:spcPts val="0"/>
              </a:spcBef>
              <a:spcAft>
                <a:spcPts val="0"/>
              </a:spcAft>
              <a:defRPr/>
            </a:pPr>
            <a:r>
              <a:rPr lang="ja-JP" altLang="en-US" sz="800" dirty="0">
                <a:solidFill>
                  <a:prstClr val="black"/>
                </a:solidFill>
                <a:latin typeface="ＭＳ Ｐゴシック"/>
              </a:rPr>
              <a:t>プロポーザル（第</a:t>
            </a:r>
            <a:r>
              <a:rPr lang="en-US" altLang="ja-JP" sz="800" dirty="0">
                <a:solidFill>
                  <a:prstClr val="black"/>
                </a:solidFill>
                <a:latin typeface="ＭＳ Ｐゴシック"/>
              </a:rPr>
              <a:t>10</a:t>
            </a:r>
            <a:r>
              <a:rPr lang="ja-JP" altLang="en-US" sz="800" dirty="0">
                <a:solidFill>
                  <a:prstClr val="black"/>
                </a:solidFill>
                <a:latin typeface="ＭＳ Ｐゴシック"/>
              </a:rPr>
              <a:t>回・第</a:t>
            </a:r>
            <a:r>
              <a:rPr lang="en-US" altLang="ja-JP" sz="800" dirty="0">
                <a:solidFill>
                  <a:prstClr val="black"/>
                </a:solidFill>
                <a:latin typeface="ＭＳ Ｐゴシック"/>
              </a:rPr>
              <a:t>11</a:t>
            </a:r>
            <a:r>
              <a:rPr lang="ja-JP" altLang="en-US" sz="800" dirty="0">
                <a:solidFill>
                  <a:prstClr val="black"/>
                </a:solidFill>
                <a:latin typeface="ＭＳ Ｐゴシック"/>
              </a:rPr>
              <a:t>回大会）</a:t>
            </a:r>
          </a:p>
        </p:txBody>
      </p:sp>
      <p:sp>
        <p:nvSpPr>
          <p:cNvPr id="35" name="ホームベース 34"/>
          <p:cNvSpPr/>
          <p:nvPr/>
        </p:nvSpPr>
        <p:spPr>
          <a:xfrm>
            <a:off x="8759072" y="4970950"/>
            <a:ext cx="864097"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第１０回大会実施</a:t>
            </a:r>
            <a:endParaRPr lang="en-US" altLang="ja-JP" sz="800">
              <a:solidFill>
                <a:prstClr val="black"/>
              </a:solidFill>
              <a:latin typeface="ＭＳ Ｐゴシック"/>
            </a:endParaRPr>
          </a:p>
        </p:txBody>
      </p:sp>
      <p:sp>
        <p:nvSpPr>
          <p:cNvPr id="36" name="ホームベース 35"/>
          <p:cNvSpPr/>
          <p:nvPr/>
        </p:nvSpPr>
        <p:spPr>
          <a:xfrm>
            <a:off x="5037899" y="5833262"/>
            <a:ext cx="906462" cy="412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55" name="ホームベース 54"/>
          <p:cNvSpPr/>
          <p:nvPr/>
        </p:nvSpPr>
        <p:spPr>
          <a:xfrm>
            <a:off x="5971349" y="5833262"/>
            <a:ext cx="923925" cy="406697"/>
          </a:xfrm>
          <a:prstGeom prst="homePlate">
            <a:avLst>
              <a:gd name="adj" fmla="val 271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実施体制確立</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プロポーザル</a:t>
            </a:r>
          </a:p>
        </p:txBody>
      </p:sp>
      <p:sp>
        <p:nvSpPr>
          <p:cNvPr id="56" name="ホームベース 55"/>
          <p:cNvSpPr/>
          <p:nvPr/>
        </p:nvSpPr>
        <p:spPr>
          <a:xfrm>
            <a:off x="6892099" y="5833262"/>
            <a:ext cx="908050"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57" name="ホームベース 56"/>
          <p:cNvSpPr/>
          <p:nvPr/>
        </p:nvSpPr>
        <p:spPr>
          <a:xfrm>
            <a:off x="7809673" y="5833262"/>
            <a:ext cx="949399"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58" name="ホームベース 57"/>
          <p:cNvSpPr/>
          <p:nvPr/>
        </p:nvSpPr>
        <p:spPr>
          <a:xfrm>
            <a:off x="8759072" y="5807037"/>
            <a:ext cx="864097"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37" name="ホームベース 36"/>
          <p:cNvSpPr/>
          <p:nvPr/>
        </p:nvSpPr>
        <p:spPr>
          <a:xfrm>
            <a:off x="5038726" y="3410298"/>
            <a:ext cx="925512" cy="397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8" name="ホームベース 37"/>
          <p:cNvSpPr/>
          <p:nvPr/>
        </p:nvSpPr>
        <p:spPr>
          <a:xfrm>
            <a:off x="6013880" y="3410297"/>
            <a:ext cx="866775" cy="397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39" name="ホームベース 38"/>
          <p:cNvSpPr/>
          <p:nvPr/>
        </p:nvSpPr>
        <p:spPr>
          <a:xfrm>
            <a:off x="6943967" y="3392015"/>
            <a:ext cx="866775" cy="397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40" name="ホームベース 39"/>
          <p:cNvSpPr/>
          <p:nvPr/>
        </p:nvSpPr>
        <p:spPr>
          <a:xfrm>
            <a:off x="7863523" y="3392015"/>
            <a:ext cx="866775" cy="397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41" name="ホームベース 40"/>
          <p:cNvSpPr/>
          <p:nvPr/>
        </p:nvSpPr>
        <p:spPr>
          <a:xfrm>
            <a:off x="8739822" y="3382489"/>
            <a:ext cx="866775" cy="397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2" name="ホームベース 41"/>
          <p:cNvSpPr/>
          <p:nvPr/>
        </p:nvSpPr>
        <p:spPr>
          <a:xfrm>
            <a:off x="5037041" y="2626741"/>
            <a:ext cx="873230" cy="25202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ホストタウンの登録</a:t>
            </a:r>
            <a:endParaRPr lang="ja-JP" altLang="en-US" sz="800" dirty="0">
              <a:solidFill>
                <a:prstClr val="black"/>
              </a:solidFill>
              <a:latin typeface="ＭＳ Ｐゴシック"/>
            </a:endParaRPr>
          </a:p>
        </p:txBody>
      </p:sp>
      <p:sp>
        <p:nvSpPr>
          <p:cNvPr id="43" name="ホームベース 42"/>
          <p:cNvSpPr/>
          <p:nvPr/>
        </p:nvSpPr>
        <p:spPr>
          <a:xfrm>
            <a:off x="6001271" y="2638398"/>
            <a:ext cx="877699" cy="50405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44" name="ホームベース 43"/>
          <p:cNvSpPr/>
          <p:nvPr/>
        </p:nvSpPr>
        <p:spPr>
          <a:xfrm>
            <a:off x="6939112" y="2622422"/>
            <a:ext cx="866775" cy="50405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45" name="ホームベース 44"/>
          <p:cNvSpPr/>
          <p:nvPr/>
        </p:nvSpPr>
        <p:spPr>
          <a:xfrm>
            <a:off x="7895676" y="2604887"/>
            <a:ext cx="866775" cy="50405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46" name="ホームベース 45"/>
          <p:cNvSpPr/>
          <p:nvPr/>
        </p:nvSpPr>
        <p:spPr>
          <a:xfrm>
            <a:off x="8765314" y="2590772"/>
            <a:ext cx="866775" cy="50405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7" name="ホームベース 46"/>
          <p:cNvSpPr/>
          <p:nvPr/>
        </p:nvSpPr>
        <p:spPr>
          <a:xfrm>
            <a:off x="5037040" y="2936303"/>
            <a:ext cx="865105" cy="23825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8" name="ホームベース 47"/>
          <p:cNvSpPr/>
          <p:nvPr/>
        </p:nvSpPr>
        <p:spPr>
          <a:xfrm>
            <a:off x="5048251" y="3962772"/>
            <a:ext cx="907791"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9" name="ホームベース 48"/>
          <p:cNvSpPr/>
          <p:nvPr/>
        </p:nvSpPr>
        <p:spPr>
          <a:xfrm>
            <a:off x="5975093" y="3962771"/>
            <a:ext cx="92689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0" name="ホームベース 49"/>
          <p:cNvSpPr/>
          <p:nvPr/>
        </p:nvSpPr>
        <p:spPr>
          <a:xfrm>
            <a:off x="6928558" y="3973820"/>
            <a:ext cx="907222"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1" name="ホームベース 50"/>
          <p:cNvSpPr/>
          <p:nvPr/>
        </p:nvSpPr>
        <p:spPr>
          <a:xfrm>
            <a:off x="7835780" y="3987046"/>
            <a:ext cx="923206"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2" name="ホームベース 51"/>
          <p:cNvSpPr/>
          <p:nvPr/>
        </p:nvSpPr>
        <p:spPr>
          <a:xfrm>
            <a:off x="8758987" y="3984864"/>
            <a:ext cx="905702"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3"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82803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15</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694867248"/>
              </p:ext>
            </p:extLst>
          </p:nvPr>
        </p:nvGraphicFramePr>
        <p:xfrm>
          <a:off x="272479" y="476672"/>
          <a:ext cx="9395397" cy="5248944"/>
        </p:xfrm>
        <a:graphic>
          <a:graphicData uri="http://schemas.openxmlformats.org/drawingml/2006/table">
            <a:tbl>
              <a:tblPr firstRow="1" bandRow="1">
                <a:tableStyleId>{5C22544A-7EE6-4342-B048-85BDC9FD1C3A}</a:tableStyleId>
              </a:tblPr>
              <a:tblGrid>
                <a:gridCol w="215066"/>
                <a:gridCol w="216983"/>
                <a:gridCol w="3207547"/>
                <a:gridCol w="1135980"/>
                <a:gridCol w="927302"/>
                <a:gridCol w="927302"/>
                <a:gridCol w="927302"/>
                <a:gridCol w="927302"/>
                <a:gridCol w="910613"/>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rowSpan="8">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文化・スポーツを活かした都市魅力の創出</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オリ・パラ等の開催を契機としたレガシーの形成</a:t>
                      </a:r>
                      <a:endParaRPr kumimoji="1" lang="ja-JP" altLang="en-US" sz="900" b="0" i="0" u="none" strike="no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5217">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pPr marL="171450" indent="-171450">
                        <a:buFont typeface="Wingdings" panose="05000000000000000000" pitchFamily="2" charset="2"/>
                        <a:buChar char="p"/>
                      </a:pP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オリンピック・パラリンピックムーブメント教育の推進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・府内学校に、オリンピアンやパラリンピアンなどのトップアスリートを</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派遣し、オリ・パラ等の開催に向けた機運醸成やスポーツマン</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シップの普及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185">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大阪の文化・食の魅力発信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233">
                <a:tc vMerge="1">
                  <a:txBody>
                    <a:bodyPr/>
                    <a:lstStyle/>
                    <a:p>
                      <a:endParaRPr kumimoji="1" lang="ja-JP" altLang="en-US"/>
                    </a:p>
                  </a:txBody>
                  <a:tcPr/>
                </a:tc>
                <a:tc rowSpan="5">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世界に発信する「大阪文化の祭典」</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・国内外のアーティストの招聘、上方伝統文化はじめ大阪の多</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様な文化事業との連携により大阪の文化の国内外への発信力</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の強化、文化を担う人材育成、さらなる文化振興につなげる事</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業を展開</a:t>
                      </a:r>
                      <a:endPar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64">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文化魅力の情報発信</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・地域、文化団体、民間が府内各地で実施する日本の伝統文</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化や、大阪ならではの文化の公演、参加・体験イベントなど、</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様々な文化プログラムを発信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2553">
                <a:tc vMerge="1">
                  <a:txBody>
                    <a:bodyPr/>
                    <a:lstStyle/>
                    <a:p>
                      <a:endParaRPr kumimoji="1" lang="ja-JP" altLang="en-US"/>
                    </a:p>
                  </a:txBody>
                  <a:tcPr/>
                </a:tc>
                <a:tc v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アートスポットの魅力創出・発信</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・公共空間等に“大阪の名所”として親しまれ根付くよう、新たな</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アート作品等の制作展示や、既に設置されているパブリックアー</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トを掘り起こし、その魅力を発信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大阪の食の魅力の創出・発信</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・行政、経済界、食関連団体・教育機関、民間事業者等の連</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携・事業協力による大阪の食の魅力を創出、発信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経済界</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2440">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誰もが楽しめる芸術活動の促進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・オリパラに向けて、吹奏楽を通じて誰もが参加できる芸術文化</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活動の機会の創出と観光・交流人口の拡大につながる“大阪</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ならでは”のリーディング事業を展開</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1" name="ホームベース 40"/>
          <p:cNvSpPr/>
          <p:nvPr/>
        </p:nvSpPr>
        <p:spPr>
          <a:xfrm>
            <a:off x="5042148" y="2236688"/>
            <a:ext cx="910977" cy="395530"/>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国内や他国の事例等の調査</a:t>
            </a:r>
            <a:endParaRPr lang="en-US" altLang="ja-JP" sz="800" dirty="0">
              <a:solidFill>
                <a:prstClr val="black"/>
              </a:solidFill>
            </a:endParaRPr>
          </a:p>
        </p:txBody>
      </p:sp>
      <p:sp>
        <p:nvSpPr>
          <p:cNvPr id="42" name="ホームベース 41"/>
          <p:cNvSpPr/>
          <p:nvPr/>
        </p:nvSpPr>
        <p:spPr>
          <a:xfrm>
            <a:off x="5038726" y="2914278"/>
            <a:ext cx="914400" cy="491105"/>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情報収集、</a:t>
            </a:r>
            <a:endParaRPr lang="en-US" altLang="ja-JP" sz="800" dirty="0" smtClean="0">
              <a:solidFill>
                <a:prstClr val="black"/>
              </a:solidFill>
            </a:endParaRPr>
          </a:p>
          <a:p>
            <a:pPr algn="ctr">
              <a:defRPr/>
            </a:pPr>
            <a:r>
              <a:rPr lang="ja-JP" altLang="en-US" sz="800" dirty="0" smtClean="0">
                <a:solidFill>
                  <a:prstClr val="black"/>
                </a:solidFill>
              </a:rPr>
              <a:t>事業</a:t>
            </a:r>
            <a:r>
              <a:rPr lang="ja-JP" altLang="en-US" sz="800" dirty="0">
                <a:solidFill>
                  <a:prstClr val="black"/>
                </a:solidFill>
              </a:rPr>
              <a:t>スキーム検討</a:t>
            </a:r>
            <a:endParaRPr lang="en-US" altLang="ja-JP" sz="800" dirty="0">
              <a:solidFill>
                <a:prstClr val="black"/>
              </a:solidFill>
            </a:endParaRPr>
          </a:p>
        </p:txBody>
      </p:sp>
      <p:sp>
        <p:nvSpPr>
          <p:cNvPr id="43" name="ホームベース 42"/>
          <p:cNvSpPr/>
          <p:nvPr/>
        </p:nvSpPr>
        <p:spPr>
          <a:xfrm>
            <a:off x="6896100" y="2914278"/>
            <a:ext cx="2760863" cy="491105"/>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本格実施</a:t>
            </a:r>
            <a:endParaRPr lang="en-US" altLang="ja-JP" sz="800" dirty="0">
              <a:solidFill>
                <a:prstClr val="black"/>
              </a:solidFill>
            </a:endParaRPr>
          </a:p>
        </p:txBody>
      </p:sp>
      <p:sp>
        <p:nvSpPr>
          <p:cNvPr id="44" name="ホームベース 43"/>
          <p:cNvSpPr/>
          <p:nvPr/>
        </p:nvSpPr>
        <p:spPr>
          <a:xfrm>
            <a:off x="5967485" y="2914278"/>
            <a:ext cx="925266" cy="491105"/>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システム開発</a:t>
            </a:r>
            <a:endParaRPr lang="en-US" altLang="ja-JP" sz="800" dirty="0">
              <a:solidFill>
                <a:prstClr val="black"/>
              </a:solidFill>
            </a:endParaRPr>
          </a:p>
        </p:txBody>
      </p:sp>
      <p:sp>
        <p:nvSpPr>
          <p:cNvPr id="45" name="ホームベース 44"/>
          <p:cNvSpPr/>
          <p:nvPr/>
        </p:nvSpPr>
        <p:spPr>
          <a:xfrm>
            <a:off x="5038726" y="3517327"/>
            <a:ext cx="895350" cy="648072"/>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既存作品</a:t>
            </a:r>
            <a:endParaRPr lang="en-US" altLang="ja-JP" sz="800" dirty="0" smtClean="0">
              <a:solidFill>
                <a:prstClr val="black"/>
              </a:solidFill>
            </a:endParaRPr>
          </a:p>
          <a:p>
            <a:pPr algn="ctr">
              <a:defRPr/>
            </a:pPr>
            <a:r>
              <a:rPr lang="ja-JP" altLang="en-US" sz="800" dirty="0" smtClean="0">
                <a:solidFill>
                  <a:prstClr val="black"/>
                </a:solidFill>
              </a:rPr>
              <a:t>掘り起こし</a:t>
            </a:r>
            <a:r>
              <a:rPr lang="ja-JP" altLang="en-US" sz="800" dirty="0">
                <a:solidFill>
                  <a:prstClr val="black"/>
                </a:solidFill>
              </a:rPr>
              <a:t>の</a:t>
            </a:r>
            <a:r>
              <a:rPr lang="ja-JP" altLang="en-US" sz="800" dirty="0" smtClean="0">
                <a:solidFill>
                  <a:prstClr val="black"/>
                </a:solidFill>
              </a:rPr>
              <a:t>事業</a:t>
            </a:r>
            <a:r>
              <a:rPr lang="ja-JP" altLang="en-US" sz="800" dirty="0">
                <a:solidFill>
                  <a:prstClr val="black"/>
                </a:solidFill>
              </a:rPr>
              <a:t>スキーム検討</a:t>
            </a:r>
            <a:endParaRPr lang="en-US" altLang="ja-JP" sz="800" dirty="0">
              <a:solidFill>
                <a:prstClr val="black"/>
              </a:solidFill>
            </a:endParaRPr>
          </a:p>
        </p:txBody>
      </p:sp>
      <p:sp>
        <p:nvSpPr>
          <p:cNvPr id="46" name="ホームベース 45"/>
          <p:cNvSpPr/>
          <p:nvPr/>
        </p:nvSpPr>
        <p:spPr>
          <a:xfrm>
            <a:off x="5962650" y="3517327"/>
            <a:ext cx="917653" cy="648072"/>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・既存</a:t>
            </a:r>
            <a:r>
              <a:rPr lang="ja-JP" altLang="en-US" sz="800" dirty="0">
                <a:solidFill>
                  <a:prstClr val="black"/>
                </a:solidFill>
              </a:rPr>
              <a:t>作品</a:t>
            </a:r>
            <a:r>
              <a:rPr lang="ja-JP" altLang="en-US" sz="800" dirty="0" smtClean="0">
                <a:solidFill>
                  <a:prstClr val="black"/>
                </a:solidFill>
              </a:rPr>
              <a:t>の</a:t>
            </a:r>
            <a:endParaRPr lang="en-US" altLang="ja-JP" sz="800" dirty="0" smtClean="0">
              <a:solidFill>
                <a:prstClr val="black"/>
              </a:solidFill>
            </a:endParaRPr>
          </a:p>
          <a:p>
            <a:pPr algn="ctr">
              <a:defRPr/>
            </a:pPr>
            <a:r>
              <a:rPr lang="ja-JP" altLang="en-US" sz="800" dirty="0" smtClean="0">
                <a:solidFill>
                  <a:prstClr val="black"/>
                </a:solidFill>
              </a:rPr>
              <a:t>登録</a:t>
            </a:r>
            <a:r>
              <a:rPr lang="ja-JP" altLang="en-US" sz="800" dirty="0">
                <a:solidFill>
                  <a:prstClr val="black"/>
                </a:solidFill>
              </a:rPr>
              <a:t>・</a:t>
            </a:r>
            <a:r>
              <a:rPr lang="ja-JP" altLang="en-US" sz="800" dirty="0" smtClean="0">
                <a:solidFill>
                  <a:prstClr val="black"/>
                </a:solidFill>
              </a:rPr>
              <a:t>発信</a:t>
            </a:r>
            <a:endParaRPr lang="en-US" altLang="ja-JP" sz="800" dirty="0">
              <a:solidFill>
                <a:prstClr val="black"/>
              </a:solidFill>
            </a:endParaRPr>
          </a:p>
          <a:p>
            <a:pPr algn="ctr">
              <a:defRPr/>
            </a:pPr>
            <a:r>
              <a:rPr lang="ja-JP" altLang="en-US" sz="800" dirty="0" smtClean="0">
                <a:solidFill>
                  <a:prstClr val="black"/>
                </a:solidFill>
              </a:rPr>
              <a:t>・新作品制作の事業スキーム検討</a:t>
            </a:r>
            <a:endParaRPr lang="en-US" altLang="ja-JP" sz="800" dirty="0">
              <a:solidFill>
                <a:prstClr val="black"/>
              </a:solidFill>
            </a:endParaRPr>
          </a:p>
        </p:txBody>
      </p:sp>
      <p:sp>
        <p:nvSpPr>
          <p:cNvPr id="47" name="ホームベース 46"/>
          <p:cNvSpPr/>
          <p:nvPr/>
        </p:nvSpPr>
        <p:spPr>
          <a:xfrm>
            <a:off x="6896100" y="3517327"/>
            <a:ext cx="2760863" cy="648072"/>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a:solidFill>
                  <a:prstClr val="black"/>
                </a:solidFill>
              </a:rPr>
              <a:t>本格実施</a:t>
            </a:r>
            <a:endParaRPr lang="en-US" altLang="ja-JP" sz="800">
              <a:solidFill>
                <a:prstClr val="black"/>
              </a:solidFill>
            </a:endParaRPr>
          </a:p>
        </p:txBody>
      </p:sp>
      <p:sp>
        <p:nvSpPr>
          <p:cNvPr id="48" name="ホームベース 47"/>
          <p:cNvSpPr/>
          <p:nvPr/>
        </p:nvSpPr>
        <p:spPr>
          <a:xfrm>
            <a:off x="5038725" y="4369865"/>
            <a:ext cx="918541" cy="47592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仕組み</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実施</a:t>
            </a:r>
            <a:r>
              <a:rPr lang="ja-JP" altLang="en-US" sz="800" dirty="0" smtClean="0">
                <a:solidFill>
                  <a:prstClr val="black"/>
                </a:solidFill>
                <a:latin typeface="ＭＳ Ｐゴシック"/>
              </a:rPr>
              <a:t>体制</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49" name="ホームベース 48"/>
          <p:cNvSpPr/>
          <p:nvPr/>
        </p:nvSpPr>
        <p:spPr>
          <a:xfrm>
            <a:off x="5969654" y="4369865"/>
            <a:ext cx="926895" cy="47592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食博と連携</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した事業展開</a:t>
            </a:r>
            <a:endParaRPr lang="ja-JP" altLang="en-US" sz="800" dirty="0">
              <a:solidFill>
                <a:prstClr val="black"/>
              </a:solidFill>
              <a:latin typeface="ＭＳ Ｐゴシック"/>
            </a:endParaRPr>
          </a:p>
        </p:txBody>
      </p:sp>
      <p:sp>
        <p:nvSpPr>
          <p:cNvPr id="50" name="ホームベース 49"/>
          <p:cNvSpPr/>
          <p:nvPr/>
        </p:nvSpPr>
        <p:spPr>
          <a:xfrm>
            <a:off x="6896100" y="4381855"/>
            <a:ext cx="2760864" cy="47592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府内</a:t>
            </a:r>
            <a:r>
              <a:rPr lang="ja-JP" altLang="en-US" sz="800" dirty="0" smtClean="0">
                <a:solidFill>
                  <a:prstClr val="black"/>
                </a:solidFill>
                <a:latin typeface="ＭＳ Ｐゴシック"/>
              </a:rPr>
              <a:t>各地展開</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（公民連携、市町村・地域連携）</a:t>
            </a:r>
            <a:endParaRPr lang="ja-JP" altLang="en-US" sz="800" dirty="0">
              <a:solidFill>
                <a:prstClr val="black"/>
              </a:solidFill>
              <a:latin typeface="ＭＳ Ｐゴシック"/>
            </a:endParaRPr>
          </a:p>
        </p:txBody>
      </p:sp>
      <p:sp>
        <p:nvSpPr>
          <p:cNvPr id="26" name="テキスト ボックス 22"/>
          <p:cNvSpPr txBox="1"/>
          <p:nvPr/>
        </p:nvSpPr>
        <p:spPr>
          <a:xfrm>
            <a:off x="8753476" y="5141193"/>
            <a:ext cx="903488" cy="471600"/>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00" dirty="0" smtClean="0">
                <a:solidFill>
                  <a:prstClr val="black"/>
                </a:solidFill>
                <a:latin typeface="ＭＳ Ｐゴシック"/>
              </a:rPr>
              <a:t>記念事業の</a:t>
            </a:r>
            <a:endParaRPr lang="en-US" altLang="ja-JP" sz="800" dirty="0" smtClean="0">
              <a:solidFill>
                <a:prstClr val="black"/>
              </a:solidFill>
              <a:latin typeface="ＭＳ Ｐゴシック"/>
            </a:endParaRPr>
          </a:p>
          <a:p>
            <a:pPr algn="ctr"/>
            <a:r>
              <a:rPr lang="ja-JP" altLang="en-US" sz="800" dirty="0" smtClean="0">
                <a:solidFill>
                  <a:prstClr val="black"/>
                </a:solidFill>
                <a:latin typeface="ＭＳ Ｐゴシック"/>
              </a:rPr>
              <a:t>実施</a:t>
            </a:r>
            <a:endParaRPr lang="ja-JP" altLang="en-US" sz="800" dirty="0">
              <a:solidFill>
                <a:prstClr val="black"/>
              </a:solidFill>
              <a:latin typeface="ＭＳ Ｐゴシック"/>
            </a:endParaRPr>
          </a:p>
        </p:txBody>
      </p:sp>
      <p:sp>
        <p:nvSpPr>
          <p:cNvPr id="27" name="ホームベース 26"/>
          <p:cNvSpPr/>
          <p:nvPr/>
        </p:nvSpPr>
        <p:spPr>
          <a:xfrm>
            <a:off x="5038725" y="5141193"/>
            <a:ext cx="897353" cy="470764"/>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事業スキーム検討</a:t>
            </a:r>
          </a:p>
        </p:txBody>
      </p:sp>
      <p:sp>
        <p:nvSpPr>
          <p:cNvPr id="28" name="ホームベース 27"/>
          <p:cNvSpPr/>
          <p:nvPr/>
        </p:nvSpPr>
        <p:spPr>
          <a:xfrm>
            <a:off x="5972175" y="5141193"/>
            <a:ext cx="670123" cy="4716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実施</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体制の</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確立</a:t>
            </a:r>
            <a:endParaRPr lang="ja-JP" altLang="en-US" sz="800" dirty="0">
              <a:solidFill>
                <a:prstClr val="black"/>
              </a:solidFill>
              <a:latin typeface="ＭＳ Ｐゴシック"/>
            </a:endParaRPr>
          </a:p>
        </p:txBody>
      </p:sp>
      <p:sp>
        <p:nvSpPr>
          <p:cNvPr id="29" name="ホームベース 28"/>
          <p:cNvSpPr/>
          <p:nvPr/>
        </p:nvSpPr>
        <p:spPr>
          <a:xfrm>
            <a:off x="6705442" y="5141193"/>
            <a:ext cx="1995166" cy="4716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段階的実施</a:t>
            </a:r>
            <a:endParaRPr lang="en-US" altLang="ja-JP" sz="800" dirty="0">
              <a:solidFill>
                <a:prstClr val="black"/>
              </a:solidFill>
              <a:latin typeface="ＭＳ Ｐゴシック"/>
            </a:endParaRPr>
          </a:p>
        </p:txBody>
      </p:sp>
      <p:sp>
        <p:nvSpPr>
          <p:cNvPr id="30" name="ホームベース 29"/>
          <p:cNvSpPr/>
          <p:nvPr/>
        </p:nvSpPr>
        <p:spPr>
          <a:xfrm>
            <a:off x="5962651" y="2237589"/>
            <a:ext cx="914399"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1" name="ホームベース 30"/>
          <p:cNvSpPr/>
          <p:nvPr/>
        </p:nvSpPr>
        <p:spPr>
          <a:xfrm>
            <a:off x="6886575" y="2248638"/>
            <a:ext cx="92392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2" name="ホームベース 31"/>
          <p:cNvSpPr/>
          <p:nvPr/>
        </p:nvSpPr>
        <p:spPr>
          <a:xfrm>
            <a:off x="7820025" y="2261864"/>
            <a:ext cx="92392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3" name="ホームベース 32"/>
          <p:cNvSpPr/>
          <p:nvPr/>
        </p:nvSpPr>
        <p:spPr>
          <a:xfrm>
            <a:off x="8763001" y="2259682"/>
            <a:ext cx="895350"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4" name="ホームベース 33"/>
          <p:cNvSpPr/>
          <p:nvPr/>
        </p:nvSpPr>
        <p:spPr>
          <a:xfrm>
            <a:off x="5037900" y="1242317"/>
            <a:ext cx="904874" cy="43490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35" name="ホームベース 34"/>
          <p:cNvSpPr/>
          <p:nvPr/>
        </p:nvSpPr>
        <p:spPr>
          <a:xfrm>
            <a:off x="7809673" y="1242318"/>
            <a:ext cx="942975" cy="45109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6" name="ホームベース 35"/>
          <p:cNvSpPr/>
          <p:nvPr/>
        </p:nvSpPr>
        <p:spPr>
          <a:xfrm>
            <a:off x="8752649" y="1242318"/>
            <a:ext cx="870520" cy="45109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7" name="ホームベース 36"/>
          <p:cNvSpPr/>
          <p:nvPr/>
        </p:nvSpPr>
        <p:spPr>
          <a:xfrm>
            <a:off x="5942774" y="1220093"/>
            <a:ext cx="933450" cy="45109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8" name="ホームベース 37"/>
          <p:cNvSpPr/>
          <p:nvPr/>
        </p:nvSpPr>
        <p:spPr>
          <a:xfrm>
            <a:off x="6895274" y="1223268"/>
            <a:ext cx="904875" cy="45109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9"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5525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16</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054660719"/>
              </p:ext>
            </p:extLst>
          </p:nvPr>
        </p:nvGraphicFramePr>
        <p:xfrm>
          <a:off x="272479" y="476672"/>
          <a:ext cx="9395397" cy="6174857"/>
        </p:xfrm>
        <a:graphic>
          <a:graphicData uri="http://schemas.openxmlformats.org/drawingml/2006/table">
            <a:tbl>
              <a:tblPr firstRow="1" bandRow="1">
                <a:tableStyleId>{5C22544A-7EE6-4342-B048-85BDC9FD1C3A}</a:tableStyleId>
              </a:tblPr>
              <a:tblGrid>
                <a:gridCol w="215066"/>
                <a:gridCol w="216983"/>
                <a:gridCol w="3207547"/>
                <a:gridCol w="1135980"/>
                <a:gridCol w="927302"/>
                <a:gridCol w="927302"/>
                <a:gridCol w="927302"/>
                <a:gridCol w="927302"/>
                <a:gridCol w="910613"/>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
                <a:tc rowSpan="9">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世界有数の国際都市を目指した受入環境の整備</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indent="-171450">
                        <a:buFont typeface="Wingdings" panose="05000000000000000000" pitchFamily="2" charset="2"/>
                        <a:buChar char="p"/>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旅行者の利便性向上</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ja-JP" altLang="en-US" dirty="0"/>
                    </a:p>
                  </a:txBody>
                  <a:tcPr>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233">
                <a:tc vMerge="1">
                  <a:txBody>
                    <a:bodyPr/>
                    <a:lstStyle/>
                    <a:p>
                      <a:endParaRPr kumimoji="1" lang="ja-JP" altLang="en-US"/>
                    </a:p>
                  </a:txBody>
                  <a:tcPr/>
                </a:tc>
                <a:tc rowSpan="4">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en-US" altLang="zh-TW"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Wi-Fi</a:t>
                      </a: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設置</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拡充</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・大阪観光局において、</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の整備を促進</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・大阪府において、</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旅行者の利用の多い集客スポット等、集中</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的に取り組むべきエリアを限定し、</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Wi-Fi</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設置にかかる初期費用</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に対する補助を行うなど、設置拡充に向けた支援を実施</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64">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公共交通機関等と連携した受入環境の整備</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itchFamily="50" charset="-128"/>
                          <a:ea typeface="Meiryo UI"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乗継利便性の向上を図るため、乗継ぎ駅における案内モニター</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の設置や経路床面における表示等、旅行者の利便性向上に</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向けた環境整備を促進</a:t>
                      </a:r>
                      <a:endParaRPr lang="ja-JP" altLang="en-US" sz="900" dirty="0" smtClean="0">
                        <a:solidFill>
                          <a:schemeClr val="tx1"/>
                        </a:solidFill>
                        <a:latin typeface="Meiryo UI" pitchFamily="50" charset="-128"/>
                        <a:ea typeface="Meiryo UI"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7756">
                <a:tc vMerge="1">
                  <a:txBody>
                    <a:bodyPr/>
                    <a:lstStyle/>
                    <a:p>
                      <a:endParaRPr kumimoji="1" lang="ja-JP" altLang="en-US"/>
                    </a:p>
                  </a:txBody>
                  <a:tcPr/>
                </a:tc>
                <a:tc v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観光公衆トイレの整備促進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itchFamily="50" charset="-128"/>
                          <a:ea typeface="Meiryo UI" pitchFamily="50" charset="-128"/>
                        </a:rPr>
                        <a:t>　　・集中的に取り組むべきエリアを限定し、観光公衆トイレの快適</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性向上や美化促進を図るため、便器の洋式化・自動洗浄化</a:t>
                      </a:r>
                      <a:endParaRPr lang="en-US" altLang="ja-JP" sz="900" dirty="0" smtClean="0">
                        <a:solidFill>
                          <a:schemeClr val="tx1"/>
                        </a:solidFill>
                        <a:latin typeface="Meiryo UI" pitchFamily="50" charset="-128"/>
                        <a:ea typeface="Meiryo UI" pitchFamily="50" charset="-128"/>
                      </a:endParaRPr>
                    </a:p>
                    <a:p>
                      <a:r>
                        <a:rPr lang="en-US" altLang="ja-JP" sz="90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等の整備を促進</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2337">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宿泊施設における「おもてなし」環境の整備促進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itchFamily="50" charset="-128"/>
                          <a:ea typeface="Meiryo UI" pitchFamily="50" charset="-128"/>
                        </a:rPr>
                        <a:t>　　・宿泊施設において、利用者の利便性向上につながる施設整</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備を促進</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vMerge="1">
                  <a:txBody>
                    <a:bodyPr/>
                    <a:lstStyle/>
                    <a:p>
                      <a:endParaRPr kumimoji="1" lang="ja-JP" altLang="en-US"/>
                    </a:p>
                  </a:txBody>
                  <a:tcPr/>
                </a:tc>
                <a:tc gridSpan="2">
                  <a:txBody>
                    <a:bodyPr/>
                    <a:lstStyle/>
                    <a:p>
                      <a:pPr marL="171450" indent="-171450">
                        <a:buFont typeface="Wingdings" panose="05000000000000000000" pitchFamily="2" charset="2"/>
                        <a:buChar char="p"/>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観光案内機能の強化</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70912">
                <a:tc vMerge="1">
                  <a:txBody>
                    <a:bodyPr/>
                    <a:lstStyle/>
                    <a:p>
                      <a:endParaRPr kumimoji="1" lang="ja-JP" altLang="en-US"/>
                    </a:p>
                  </a:txBody>
                  <a:tcPr/>
                </a:tc>
                <a:tc rowSpan="3">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「大阪おもてなしステーション（仮称）」の運営</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itchFamily="50" charset="-128"/>
                          <a:ea typeface="Meiryo UI" pitchFamily="50" charset="-128"/>
                        </a:rPr>
                        <a:t>　　・旅行者の各種相談対応や観光・鉄道案内と、外貨両替等の</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a:t>
                      </a:r>
                      <a:r>
                        <a:rPr lang="ja-JP" altLang="en-US" sz="900" baseline="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サービスを一体的に提供する「大阪おもてなしステーション（仮</a:t>
                      </a:r>
                      <a:endParaRPr lang="en-US" altLang="ja-JP" sz="900" dirty="0" smtClean="0">
                        <a:solidFill>
                          <a:schemeClr val="tx1"/>
                        </a:solidFill>
                        <a:latin typeface="Meiryo UI" pitchFamily="50" charset="-128"/>
                        <a:ea typeface="Meiryo UI" pitchFamily="50" charset="-128"/>
                      </a:endParaRPr>
                    </a:p>
                    <a:p>
                      <a:r>
                        <a:rPr lang="en-US" altLang="ja-JP" sz="90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称）」を平成</a:t>
                      </a:r>
                      <a:r>
                        <a:rPr lang="en-US" altLang="ja-JP" sz="900" dirty="0" smtClean="0">
                          <a:solidFill>
                            <a:schemeClr val="tx1"/>
                          </a:solidFill>
                          <a:latin typeface="Meiryo UI" pitchFamily="50" charset="-128"/>
                          <a:ea typeface="Meiryo UI" pitchFamily="50" charset="-128"/>
                        </a:rPr>
                        <a:t>28</a:t>
                      </a:r>
                      <a:r>
                        <a:rPr lang="ja-JP" altLang="en-US" sz="900" dirty="0" smtClean="0">
                          <a:solidFill>
                            <a:schemeClr val="tx1"/>
                          </a:solidFill>
                          <a:latin typeface="Meiryo UI" pitchFamily="50" charset="-128"/>
                          <a:ea typeface="Meiryo UI" pitchFamily="50" charset="-128"/>
                        </a:rPr>
                        <a:t>年度内に</a:t>
                      </a:r>
                      <a:r>
                        <a:rPr lang="en-US" altLang="ja-JP" sz="900" dirty="0" smtClean="0">
                          <a:solidFill>
                            <a:schemeClr val="tx1"/>
                          </a:solidFill>
                          <a:latin typeface="Meiryo UI" pitchFamily="50" charset="-128"/>
                          <a:ea typeface="Meiryo UI" pitchFamily="50" charset="-128"/>
                        </a:rPr>
                        <a:t>JR</a:t>
                      </a:r>
                      <a:r>
                        <a:rPr lang="ja-JP" altLang="en-US" sz="900" dirty="0" smtClean="0">
                          <a:solidFill>
                            <a:schemeClr val="tx1"/>
                          </a:solidFill>
                          <a:latin typeface="Meiryo UI" pitchFamily="50" charset="-128"/>
                          <a:ea typeface="Meiryo UI" pitchFamily="50" charset="-128"/>
                        </a:rPr>
                        <a:t>大阪駅構内に開設・運営</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7785">
                <a:tc vMerge="1">
                  <a:txBody>
                    <a:bodyPr/>
                    <a:lstStyle/>
                    <a:p>
                      <a:endParaRPr kumimoji="1" lang="ja-JP" altLang="en-US"/>
                    </a:p>
                  </a:txBody>
                  <a:tcPr/>
                </a:tc>
                <a:tc vMerge="1">
                  <a:txBody>
                    <a:bodyPr/>
                    <a:lstStyle/>
                    <a:p>
                      <a:endParaRPr kumimoji="1" lang="ja-JP" altLang="en-US"/>
                    </a:p>
                  </a:txBody>
                  <a:tcPr/>
                </a:tc>
                <a:tc>
                  <a:txBody>
                    <a:bodyPr/>
                    <a:lstStyle/>
                    <a:p>
                      <a:pPr marL="171450" indent="-171450">
                        <a:buFont typeface="Wingdings" panose="05000000000000000000" pitchFamily="2" charset="2"/>
                        <a:buChar char="ü"/>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観光客への情報提供機能の充実</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itchFamily="50" charset="-128"/>
                          <a:ea typeface="Meiryo UI" pitchFamily="50" charset="-128"/>
                        </a:rPr>
                        <a:t>　  ・スマートフォンのＧＰＳ機能を活用した、プッシュ型による観光</a:t>
                      </a:r>
                      <a:endParaRPr lang="en-US" altLang="ja-JP" sz="900" dirty="0" smtClean="0">
                        <a:solidFill>
                          <a:schemeClr val="tx1"/>
                        </a:solidFill>
                        <a:latin typeface="Meiryo UI" pitchFamily="50" charset="-128"/>
                        <a:ea typeface="Meiryo UI" pitchFamily="50" charset="-128"/>
                      </a:endParaRPr>
                    </a:p>
                    <a:p>
                      <a:r>
                        <a:rPr lang="en-US" altLang="ja-JP" sz="90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施設等の案内・乗換え案内サービスを構築</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・観光ガイドマップの作成･充実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9952">
                <a:tc vMerge="1">
                  <a:txBody>
                    <a:bodyPr/>
                    <a:lstStyle/>
                    <a:p>
                      <a:endParaRPr kumimoji="1" lang="ja-JP" altLang="en-US"/>
                    </a:p>
                  </a:txBody>
                  <a:tcPr/>
                </a:tc>
                <a:tc vMerge="1">
                  <a:txBody>
                    <a:bodyPr/>
                    <a:lstStyle/>
                    <a:p>
                      <a:endParaRPr kumimoji="1" lang="ja-JP" altLang="en-US"/>
                    </a:p>
                  </a:txBody>
                  <a:tcPr/>
                </a:tc>
                <a:tc>
                  <a:txBody>
                    <a:bodyPr/>
                    <a:lstStyle/>
                    <a:p>
                      <a:pPr marL="171450" indent="-171450">
                        <a:buFont typeface="Wingdings" panose="05000000000000000000" pitchFamily="2" charset="2"/>
                        <a:buChar char="ü"/>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観光案内板等の整備促進</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itchFamily="50" charset="-128"/>
                          <a:ea typeface="Meiryo UI" pitchFamily="50" charset="-128"/>
                        </a:rPr>
                        <a:t>　　・旅行客が安心して円滑に目的地に移動できるとともに、観光</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a:t>
                      </a:r>
                      <a:r>
                        <a:rPr lang="ja-JP" altLang="en-US" sz="900" baseline="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施設等の情報が得やすくなるよう、観光案内板等、施設間の</a:t>
                      </a:r>
                      <a:endParaRPr lang="en-US" altLang="ja-JP" sz="900" dirty="0" smtClean="0">
                        <a:solidFill>
                          <a:schemeClr val="tx1"/>
                        </a:solidFill>
                        <a:latin typeface="Meiryo UI" pitchFamily="50" charset="-128"/>
                        <a:ea typeface="Meiryo UI" pitchFamily="50" charset="-128"/>
                      </a:endParaRPr>
                    </a:p>
                    <a:p>
                      <a:r>
                        <a:rPr lang="en-US" altLang="ja-JP" sz="90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移動ルートの案内表示の設置、改修を促進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2" name="ホームベース 21"/>
          <p:cNvSpPr/>
          <p:nvPr/>
        </p:nvSpPr>
        <p:spPr>
          <a:xfrm>
            <a:off x="5972175" y="1997224"/>
            <a:ext cx="3699123" cy="432048"/>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補助事業の実施</a:t>
            </a:r>
          </a:p>
        </p:txBody>
      </p:sp>
      <p:sp>
        <p:nvSpPr>
          <p:cNvPr id="23" name="ホームベース 22"/>
          <p:cNvSpPr/>
          <p:nvPr/>
        </p:nvSpPr>
        <p:spPr>
          <a:xfrm>
            <a:off x="5038726" y="1997224"/>
            <a:ext cx="914400"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事業計画の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4" name="ホームベース 23"/>
          <p:cNvSpPr/>
          <p:nvPr/>
        </p:nvSpPr>
        <p:spPr>
          <a:xfrm>
            <a:off x="5972176" y="2673871"/>
            <a:ext cx="3699122" cy="439613"/>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補助事業の実施</a:t>
            </a:r>
          </a:p>
        </p:txBody>
      </p:sp>
      <p:sp>
        <p:nvSpPr>
          <p:cNvPr id="25" name="ホームベース 24"/>
          <p:cNvSpPr/>
          <p:nvPr/>
        </p:nvSpPr>
        <p:spPr>
          <a:xfrm>
            <a:off x="5038726" y="2664346"/>
            <a:ext cx="914400" cy="439613"/>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事業計画の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6" name="ホームベース 25"/>
          <p:cNvSpPr/>
          <p:nvPr/>
        </p:nvSpPr>
        <p:spPr>
          <a:xfrm>
            <a:off x="5972175" y="3273177"/>
            <a:ext cx="3671482"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補助事業の実施</a:t>
            </a:r>
          </a:p>
        </p:txBody>
      </p:sp>
      <p:sp>
        <p:nvSpPr>
          <p:cNvPr id="27" name="ホームベース 26"/>
          <p:cNvSpPr/>
          <p:nvPr/>
        </p:nvSpPr>
        <p:spPr>
          <a:xfrm>
            <a:off x="5038725" y="3273177"/>
            <a:ext cx="914401"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補助対象メニュー等の検討</a:t>
            </a:r>
          </a:p>
        </p:txBody>
      </p:sp>
      <p:sp>
        <p:nvSpPr>
          <p:cNvPr id="28" name="ホームベース 27"/>
          <p:cNvSpPr/>
          <p:nvPr/>
        </p:nvSpPr>
        <p:spPr>
          <a:xfrm>
            <a:off x="5038726" y="4087611"/>
            <a:ext cx="807212" cy="250825"/>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ステーションの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整備</a:t>
            </a:r>
          </a:p>
        </p:txBody>
      </p:sp>
      <p:sp>
        <p:nvSpPr>
          <p:cNvPr id="29" name="ホームベース 28"/>
          <p:cNvSpPr/>
          <p:nvPr/>
        </p:nvSpPr>
        <p:spPr>
          <a:xfrm>
            <a:off x="5760212" y="4400349"/>
            <a:ext cx="3883445" cy="27622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総合相談事業の運営</a:t>
            </a:r>
          </a:p>
        </p:txBody>
      </p:sp>
      <p:sp>
        <p:nvSpPr>
          <p:cNvPr id="30" name="ホームベース 29"/>
          <p:cNvSpPr/>
          <p:nvPr/>
        </p:nvSpPr>
        <p:spPr>
          <a:xfrm>
            <a:off x="5038725" y="4400349"/>
            <a:ext cx="797687" cy="27622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700" dirty="0">
                <a:solidFill>
                  <a:prstClr val="black"/>
                </a:solidFill>
                <a:latin typeface="ＭＳ Ｐゴシック"/>
              </a:rPr>
              <a:t>総合相談事業</a:t>
            </a:r>
            <a:endParaRPr lang="en-US" altLang="ja-JP" sz="700" dirty="0">
              <a:solidFill>
                <a:prstClr val="black"/>
              </a:solidFill>
              <a:latin typeface="ＭＳ Ｐゴシック"/>
            </a:endParaRPr>
          </a:p>
          <a:p>
            <a:pPr algn="ctr" fontAlgn="auto">
              <a:spcBef>
                <a:spcPts val="0"/>
              </a:spcBef>
              <a:spcAft>
                <a:spcPts val="0"/>
              </a:spcAft>
              <a:defRPr/>
            </a:pPr>
            <a:r>
              <a:rPr lang="ja-JP" altLang="en-US" sz="700" dirty="0">
                <a:solidFill>
                  <a:prstClr val="black"/>
                </a:solidFill>
                <a:latin typeface="ＭＳ Ｐゴシック"/>
              </a:rPr>
              <a:t>スキームの検討</a:t>
            </a:r>
          </a:p>
        </p:txBody>
      </p:sp>
      <p:sp>
        <p:nvSpPr>
          <p:cNvPr id="31" name="ホームベース 30"/>
          <p:cNvSpPr/>
          <p:nvPr/>
        </p:nvSpPr>
        <p:spPr>
          <a:xfrm>
            <a:off x="5048250" y="4839444"/>
            <a:ext cx="913062" cy="49785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事業スキーム等の</a:t>
            </a: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32" name="ホームベース 31"/>
          <p:cNvSpPr/>
          <p:nvPr/>
        </p:nvSpPr>
        <p:spPr>
          <a:xfrm>
            <a:off x="6732836" y="4858494"/>
            <a:ext cx="2910821" cy="49785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案内事業の運営</a:t>
            </a:r>
          </a:p>
        </p:txBody>
      </p:sp>
      <p:sp>
        <p:nvSpPr>
          <p:cNvPr id="33" name="ホームベース 32"/>
          <p:cNvSpPr/>
          <p:nvPr/>
        </p:nvSpPr>
        <p:spPr>
          <a:xfrm>
            <a:off x="5972175" y="4858494"/>
            <a:ext cx="905124" cy="49785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プロポーザルの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実施</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アプリの開発</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試験運用　等</a:t>
            </a:r>
          </a:p>
        </p:txBody>
      </p:sp>
      <p:sp>
        <p:nvSpPr>
          <p:cNvPr id="34" name="ホームベース 33"/>
          <p:cNvSpPr/>
          <p:nvPr/>
        </p:nvSpPr>
        <p:spPr>
          <a:xfrm>
            <a:off x="5048250" y="5445224"/>
            <a:ext cx="914639"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委託内容の検討</a:t>
            </a:r>
            <a:endParaRPr lang="en-US" altLang="ja-JP" sz="800" dirty="0">
              <a:solidFill>
                <a:prstClr val="black"/>
              </a:solidFill>
              <a:latin typeface="ＭＳ Ｐゴシック"/>
            </a:endParaRPr>
          </a:p>
        </p:txBody>
      </p:sp>
      <p:sp>
        <p:nvSpPr>
          <p:cNvPr id="35" name="ホームベース 34"/>
          <p:cNvSpPr/>
          <p:nvPr/>
        </p:nvSpPr>
        <p:spPr>
          <a:xfrm>
            <a:off x="6751886" y="5445224"/>
            <a:ext cx="1050925"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36" name="ホームベース 35"/>
          <p:cNvSpPr/>
          <p:nvPr/>
        </p:nvSpPr>
        <p:spPr>
          <a:xfrm>
            <a:off x="5972175" y="5445224"/>
            <a:ext cx="919412"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51" name="ホームベース 50"/>
          <p:cNvSpPr/>
          <p:nvPr/>
        </p:nvSpPr>
        <p:spPr>
          <a:xfrm>
            <a:off x="8625136" y="5445224"/>
            <a:ext cx="1018521"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マップ作成・更新</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52" name="ホームベース 51"/>
          <p:cNvSpPr/>
          <p:nvPr/>
        </p:nvSpPr>
        <p:spPr>
          <a:xfrm>
            <a:off x="7809161" y="5445224"/>
            <a:ext cx="928687"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マップ作成・更新</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53" name="ホームベース 52"/>
          <p:cNvSpPr/>
          <p:nvPr/>
        </p:nvSpPr>
        <p:spPr>
          <a:xfrm>
            <a:off x="5967650" y="6006665"/>
            <a:ext cx="3676007" cy="51863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p>
        </p:txBody>
      </p:sp>
      <p:sp>
        <p:nvSpPr>
          <p:cNvPr id="54" name="ホームベース 53"/>
          <p:cNvSpPr/>
          <p:nvPr/>
        </p:nvSpPr>
        <p:spPr>
          <a:xfrm>
            <a:off x="5048250" y="5987616"/>
            <a:ext cx="914639" cy="54006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補助対象や事業スキーム等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の検討</a:t>
            </a:r>
          </a:p>
        </p:txBody>
      </p:sp>
      <p:sp>
        <p:nvSpPr>
          <p:cNvPr id="37" name="ホームベース 36"/>
          <p:cNvSpPr/>
          <p:nvPr/>
        </p:nvSpPr>
        <p:spPr>
          <a:xfrm>
            <a:off x="5975314" y="1539119"/>
            <a:ext cx="3668344" cy="273928"/>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a:solidFill>
                  <a:prstClr val="black"/>
                </a:solidFill>
                <a:latin typeface="ＭＳ Ｐゴシック"/>
              </a:rPr>
              <a:t>Osaka Free Wi-Fi</a:t>
            </a:r>
            <a:r>
              <a:rPr lang="ja-JP" altLang="en-US" sz="800" dirty="0" smtClean="0">
                <a:solidFill>
                  <a:prstClr val="black"/>
                </a:solidFill>
                <a:latin typeface="ＭＳ Ｐゴシック"/>
              </a:rPr>
              <a:t>設置促進に対する支援</a:t>
            </a:r>
            <a:endParaRPr lang="ja-JP" altLang="en-US" sz="800" dirty="0">
              <a:solidFill>
                <a:prstClr val="black"/>
              </a:solidFill>
              <a:latin typeface="ＭＳ Ｐゴシック"/>
            </a:endParaRPr>
          </a:p>
        </p:txBody>
      </p:sp>
      <p:sp>
        <p:nvSpPr>
          <p:cNvPr id="38" name="ホームベース 37"/>
          <p:cNvSpPr/>
          <p:nvPr/>
        </p:nvSpPr>
        <p:spPr>
          <a:xfrm>
            <a:off x="5038725" y="1539119"/>
            <a:ext cx="917986" cy="27392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事業計画の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39" name="ホームベース 38"/>
          <p:cNvSpPr/>
          <p:nvPr/>
        </p:nvSpPr>
        <p:spPr>
          <a:xfrm>
            <a:off x="5038725" y="1212540"/>
            <a:ext cx="4623048" cy="25990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smtClean="0">
                <a:solidFill>
                  <a:prstClr val="black"/>
                </a:solidFill>
                <a:latin typeface="ＭＳ Ｐゴシック"/>
              </a:rPr>
              <a:t>Osaka Free Wi-Fi</a:t>
            </a:r>
            <a:r>
              <a:rPr lang="ja-JP" altLang="en-US" sz="800" dirty="0" smtClean="0">
                <a:solidFill>
                  <a:prstClr val="black"/>
                </a:solidFill>
                <a:latin typeface="ＭＳ Ｐゴシック"/>
              </a:rPr>
              <a:t>の整備促進</a:t>
            </a:r>
            <a:endParaRPr lang="ja-JP" altLang="en-US" sz="800" dirty="0">
              <a:solidFill>
                <a:prstClr val="black"/>
              </a:solidFill>
              <a:latin typeface="ＭＳ Ｐゴシック"/>
            </a:endParaRPr>
          </a:p>
        </p:txBody>
      </p:sp>
      <p:sp>
        <p:nvSpPr>
          <p:cNvPr id="40"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127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17</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72555170"/>
              </p:ext>
            </p:extLst>
          </p:nvPr>
        </p:nvGraphicFramePr>
        <p:xfrm>
          <a:off x="272479" y="476672"/>
          <a:ext cx="9395397" cy="5595704"/>
        </p:xfrm>
        <a:graphic>
          <a:graphicData uri="http://schemas.openxmlformats.org/drawingml/2006/table">
            <a:tbl>
              <a:tblPr firstRow="1" bandRow="1">
                <a:tableStyleId>{5C22544A-7EE6-4342-B048-85BDC9FD1C3A}</a:tableStyleId>
              </a:tblPr>
              <a:tblGrid>
                <a:gridCol w="215066"/>
                <a:gridCol w="216983"/>
                <a:gridCol w="3207547"/>
                <a:gridCol w="1135980"/>
                <a:gridCol w="927302"/>
                <a:gridCol w="927302"/>
                <a:gridCol w="927302"/>
                <a:gridCol w="927302"/>
                <a:gridCol w="910613"/>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重点取組例・概要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取組の主体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120">
                <a:tc rowSpan="7">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世界有数の国際都市を目指した受入環境の整備</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観光案内機能の強化</a:t>
                      </a:r>
                      <a:r>
                        <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（つづき）</a:t>
                      </a:r>
                      <a:endParaRPr kumimoji="1" lang="ja-JP" altLang="en-US" sz="9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120">
                <a:tc vMerge="1">
                  <a:txBody>
                    <a:bodyPr/>
                    <a:lstStyle/>
                    <a:p>
                      <a:pPr algn="l"/>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B w="9525" cap="flat" cmpd="sng" algn="ctr">
                      <a:solidFill>
                        <a:schemeClr val="bg1"/>
                      </a:solidFill>
                      <a:prstDash val="solid"/>
                      <a:round/>
                      <a:headEnd type="none" w="med" len="med"/>
                      <a:tailEnd type="none" w="med" len="med"/>
                    </a:lnB>
                  </a:tcPr>
                </a:tc>
                <a:tc>
                  <a:txBody>
                    <a:bodyPr/>
                    <a:lstStyle/>
                    <a:p>
                      <a:pPr marL="171450" indent="-171450">
                        <a:buFont typeface="Wingdings" panose="05000000000000000000" pitchFamily="2" charset="2"/>
                        <a:buChar char="p"/>
                      </a:pP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観光ボランティアの育成</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・府内在住、在学の大学生、専門学生並びに留学生などを、</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まちかど観光ボランティアとして育成し、主要ターミナル駅や</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空港、バスターミナルなどで旅行者等を案内</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8120">
                <a:tc vMerge="1">
                  <a:txBody>
                    <a:bodyPr/>
                    <a:lstStyle/>
                    <a:p>
                      <a:endParaRPr kumimoji="1" lang="ja-JP" altLang="en-US"/>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p"/>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インバウンド受入環境の整備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04113">
                <a:tc vMerge="1">
                  <a:txBody>
                    <a:bodyPr/>
                    <a:lstStyle/>
                    <a:p>
                      <a:endParaRPr kumimoji="1" lang="ja-JP" altLang="en-US"/>
                    </a:p>
                  </a:txBody>
                  <a:tcPr/>
                </a:tc>
                <a:tc rowSpan="2">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Wingdings" panose="05000000000000000000" pitchFamily="2" charset="2"/>
                        <a:buChar char="ü"/>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多言語対応の強化</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aseline="0" dirty="0" smtClean="0">
                          <a:solidFill>
                            <a:schemeClr val="tx1"/>
                          </a:solidFill>
                          <a:latin typeface="Meiryo UI" pitchFamily="50" charset="-128"/>
                          <a:ea typeface="Meiryo UI" pitchFamily="50" charset="-128"/>
                        </a:rPr>
                        <a:t> </a:t>
                      </a:r>
                      <a:r>
                        <a:rPr lang="ja-JP" altLang="en-US" sz="100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・観光施設における多言語表示の案内板設置や、宿泊施設の</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多言語対応などの取組みを支援</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・インターネットを使って多言語メニューが簡単に作成できるサイト</a:t>
                      </a:r>
                      <a:endParaRPr lang="en-US" altLang="ja-JP" sz="900" dirty="0" smtClean="0">
                        <a:solidFill>
                          <a:schemeClr val="tx1"/>
                        </a:solidFill>
                        <a:latin typeface="Meiryo UI" pitchFamily="50" charset="-128"/>
                        <a:ea typeface="Meiryo UI" pitchFamily="50" charset="-128"/>
                      </a:endParaRPr>
                    </a:p>
                    <a:p>
                      <a:r>
                        <a:rPr lang="en-US" altLang="ja-JP" sz="900" dirty="0" smtClean="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を構築・配信</a:t>
                      </a:r>
                      <a:endParaRPr lang="en-US" altLang="ja-JP" sz="900" dirty="0" smtClean="0">
                        <a:solidFill>
                          <a:schemeClr val="tx1"/>
                        </a:solidFill>
                        <a:latin typeface="Meiryo UI" pitchFamily="50" charset="-128"/>
                        <a:ea typeface="Meiryo UI" pitchFamily="50" charset="-128"/>
                      </a:endParaRPr>
                    </a:p>
                    <a:p>
                      <a:r>
                        <a:rPr lang="ja-JP" altLang="en-US" sz="900" dirty="0" smtClean="0">
                          <a:solidFill>
                            <a:schemeClr val="tx1"/>
                          </a:solidFill>
                          <a:latin typeface="Meiryo UI" pitchFamily="50" charset="-128"/>
                          <a:ea typeface="Meiryo UI" pitchFamily="50" charset="-128"/>
                        </a:rPr>
                        <a:t> 　・多言語ガイドブックの拡充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64">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の災害時における安全確保</a:t>
                      </a:r>
                      <a:endParaRPr kumimoji="1" lang="en-US" altLang="zh-TW"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・外国人旅行者が災害発生時に必要な情報を入手できる環境</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の整備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・行政、観光施設・宿泊施設等、関係者の役割分担によるサ</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ポート体制の構築</a:t>
                      </a:r>
                      <a:endPar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vMerge="1">
                  <a:txBody>
                    <a:bodyPr/>
                    <a:lstStyle/>
                    <a:p>
                      <a:endParaRPr kumimoji="1" lang="ja-JP" altLang="en-US"/>
                    </a:p>
                  </a:txBody>
                  <a:tcPr/>
                </a:tc>
                <a:tc gridSpan="2">
                  <a:txBody>
                    <a:bodyPr/>
                    <a:lstStyle/>
                    <a:p>
                      <a:pPr marL="171450" indent="-171450">
                        <a:buFont typeface="Wingdings" panose="05000000000000000000" pitchFamily="2" charset="2"/>
                        <a:buChar char="p"/>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外国人留学生の受入と定着支援</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064">
                <a:tc vMerge="1">
                  <a:txBody>
                    <a:bodyPr/>
                    <a:lstStyle/>
                    <a:p>
                      <a:endParaRPr kumimoji="1" lang="ja-JP" altLang="en-US"/>
                    </a:p>
                  </a:txBody>
                  <a:tcPr/>
                </a:tc>
                <a:tc>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留学生受入・定着支援事業</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・留学生受入を実施・予定している大学や大学コンソーシ</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アムと、公的賃貸住宅事業者の間で公的住宅をまとめて</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賃貸借契約し、大学側が留学生に安定的に住宅を提供</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・企業における高度外国人材の積極的受入・活用や留学生の</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就職支援</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7" name="ホームベース 36"/>
          <p:cNvSpPr/>
          <p:nvPr/>
        </p:nvSpPr>
        <p:spPr>
          <a:xfrm>
            <a:off x="5972175" y="2145829"/>
            <a:ext cx="3693961" cy="36003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補助対象の追加（府有施設）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endParaRPr lang="en-US" altLang="ja-JP" sz="800" dirty="0">
              <a:solidFill>
                <a:prstClr val="black"/>
              </a:solidFill>
              <a:latin typeface="ＭＳ Ｐゴシック"/>
            </a:endParaRPr>
          </a:p>
        </p:txBody>
      </p:sp>
      <p:sp>
        <p:nvSpPr>
          <p:cNvPr id="38" name="ホームベース 37"/>
          <p:cNvSpPr/>
          <p:nvPr/>
        </p:nvSpPr>
        <p:spPr>
          <a:xfrm>
            <a:off x="5038726" y="2145829"/>
            <a:ext cx="903134" cy="36003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補助制度の構築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補助の実施</a:t>
            </a:r>
            <a:endParaRPr lang="en-US" altLang="ja-JP" sz="800" dirty="0">
              <a:solidFill>
                <a:prstClr val="black"/>
              </a:solidFill>
              <a:latin typeface="ＭＳ Ｐゴシック"/>
            </a:endParaRPr>
          </a:p>
        </p:txBody>
      </p:sp>
      <p:sp>
        <p:nvSpPr>
          <p:cNvPr id="39" name="ホームベース 38"/>
          <p:cNvSpPr/>
          <p:nvPr/>
        </p:nvSpPr>
        <p:spPr>
          <a:xfrm>
            <a:off x="5038725" y="2649885"/>
            <a:ext cx="911149" cy="404682"/>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40" name="ホームベース 39"/>
          <p:cNvSpPr/>
          <p:nvPr/>
        </p:nvSpPr>
        <p:spPr>
          <a:xfrm>
            <a:off x="6811017" y="2649885"/>
            <a:ext cx="2852737" cy="404682"/>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システムの管理運営、普及等</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支援事業の実施</a:t>
            </a:r>
            <a:endParaRPr lang="en-US" altLang="ja-JP" sz="800">
              <a:solidFill>
                <a:prstClr val="black"/>
              </a:solidFill>
              <a:latin typeface="ＭＳ Ｐゴシック"/>
            </a:endParaRPr>
          </a:p>
        </p:txBody>
      </p:sp>
      <p:sp>
        <p:nvSpPr>
          <p:cNvPr id="41" name="ホームベース 40"/>
          <p:cNvSpPr/>
          <p:nvPr/>
        </p:nvSpPr>
        <p:spPr>
          <a:xfrm>
            <a:off x="5972175" y="2649885"/>
            <a:ext cx="983305" cy="404682"/>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システムの構築、管理運営等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支援事業の実施</a:t>
            </a:r>
            <a:endParaRPr lang="en-US" altLang="ja-JP" sz="800" dirty="0">
              <a:solidFill>
                <a:prstClr val="black"/>
              </a:solidFill>
              <a:latin typeface="ＭＳ Ｐゴシック"/>
            </a:endParaRPr>
          </a:p>
        </p:txBody>
      </p:sp>
      <p:sp>
        <p:nvSpPr>
          <p:cNvPr id="42" name="ホームベース 41"/>
          <p:cNvSpPr/>
          <p:nvPr/>
        </p:nvSpPr>
        <p:spPr>
          <a:xfrm>
            <a:off x="5972175" y="3228821"/>
            <a:ext cx="3680753" cy="38751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補助対象の追加（府有施設）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endParaRPr lang="en-US" altLang="ja-JP" sz="800" dirty="0">
              <a:solidFill>
                <a:prstClr val="black"/>
              </a:solidFill>
              <a:latin typeface="ＭＳ Ｐゴシック"/>
            </a:endParaRPr>
          </a:p>
        </p:txBody>
      </p:sp>
      <p:sp>
        <p:nvSpPr>
          <p:cNvPr id="43" name="ホームベース 42"/>
          <p:cNvSpPr/>
          <p:nvPr/>
        </p:nvSpPr>
        <p:spPr>
          <a:xfrm>
            <a:off x="5048251" y="3228821"/>
            <a:ext cx="914400" cy="38751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44" name="ホームベース 43"/>
          <p:cNvSpPr/>
          <p:nvPr/>
        </p:nvSpPr>
        <p:spPr>
          <a:xfrm>
            <a:off x="5962650" y="3933056"/>
            <a:ext cx="3653379" cy="46084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情報提供の充実・継続</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外国人旅行者支援フローの府内への普及</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訓練の実施等</a:t>
            </a:r>
            <a:endParaRPr lang="en-US" altLang="ja-JP" sz="800">
              <a:solidFill>
                <a:prstClr val="black"/>
              </a:solidFill>
              <a:latin typeface="ＭＳ Ｐゴシック"/>
            </a:endParaRPr>
          </a:p>
        </p:txBody>
      </p:sp>
      <p:sp>
        <p:nvSpPr>
          <p:cNvPr id="45" name="ホームベース 44"/>
          <p:cNvSpPr/>
          <p:nvPr/>
        </p:nvSpPr>
        <p:spPr>
          <a:xfrm>
            <a:off x="5048251" y="3933056"/>
            <a:ext cx="884118" cy="46084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情報提供の強化や災害時支援フローの作成等</a:t>
            </a:r>
            <a:endParaRPr lang="en-US" altLang="ja-JP" sz="800" dirty="0">
              <a:solidFill>
                <a:prstClr val="black"/>
              </a:solidFill>
              <a:latin typeface="ＭＳ Ｐゴシック"/>
            </a:endParaRPr>
          </a:p>
        </p:txBody>
      </p:sp>
      <p:sp>
        <p:nvSpPr>
          <p:cNvPr id="48" name="ホームベース 47"/>
          <p:cNvSpPr/>
          <p:nvPr/>
        </p:nvSpPr>
        <p:spPr>
          <a:xfrm>
            <a:off x="6517526" y="5517232"/>
            <a:ext cx="3102723" cy="384423"/>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49" name="ホームベース 48"/>
          <p:cNvSpPr/>
          <p:nvPr/>
        </p:nvSpPr>
        <p:spPr>
          <a:xfrm>
            <a:off x="5048250" y="5517232"/>
            <a:ext cx="1803248" cy="384423"/>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企業マーケティング</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事業スキーム検討</a:t>
            </a:r>
            <a:endParaRPr lang="ja-JP" altLang="en-US" sz="800" dirty="0">
              <a:solidFill>
                <a:prstClr val="black"/>
              </a:solidFill>
              <a:latin typeface="ＭＳ Ｐゴシック"/>
            </a:endParaRPr>
          </a:p>
        </p:txBody>
      </p:sp>
      <p:sp>
        <p:nvSpPr>
          <p:cNvPr id="21" name="ホームベース 20"/>
          <p:cNvSpPr/>
          <p:nvPr/>
        </p:nvSpPr>
        <p:spPr>
          <a:xfrm>
            <a:off x="5960674" y="1268760"/>
            <a:ext cx="3692253"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ボランティア育成事業の委託</a:t>
            </a:r>
            <a:endParaRPr lang="en-US" altLang="ja-JP" sz="800" dirty="0">
              <a:solidFill>
                <a:prstClr val="black"/>
              </a:solidFill>
              <a:latin typeface="ＭＳ Ｐゴシック"/>
            </a:endParaRPr>
          </a:p>
        </p:txBody>
      </p:sp>
      <p:sp>
        <p:nvSpPr>
          <p:cNvPr id="22" name="ホームベース 21"/>
          <p:cNvSpPr/>
          <p:nvPr/>
        </p:nvSpPr>
        <p:spPr>
          <a:xfrm>
            <a:off x="5038726" y="1268760"/>
            <a:ext cx="893642"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r>
              <a:rPr lang="ja-JP" altLang="en-US" sz="800" dirty="0" smtClean="0">
                <a:solidFill>
                  <a:prstClr val="black"/>
                </a:solidFill>
                <a:latin typeface="ＭＳ Ｐゴシック"/>
              </a:rPr>
              <a:t>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19" name="ホームベース 18"/>
          <p:cNvSpPr/>
          <p:nvPr/>
        </p:nvSpPr>
        <p:spPr>
          <a:xfrm>
            <a:off x="6671667" y="4941168"/>
            <a:ext cx="2977158" cy="443855"/>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順次拡大</a:t>
            </a:r>
            <a:endParaRPr lang="ja-JP" altLang="en-US" sz="800" dirty="0">
              <a:solidFill>
                <a:prstClr val="black"/>
              </a:solidFill>
              <a:latin typeface="ＭＳ Ｐゴシック"/>
            </a:endParaRPr>
          </a:p>
        </p:txBody>
      </p:sp>
      <p:sp>
        <p:nvSpPr>
          <p:cNvPr id="20" name="ホームベース 19"/>
          <p:cNvSpPr/>
          <p:nvPr/>
        </p:nvSpPr>
        <p:spPr>
          <a:xfrm>
            <a:off x="5048250" y="4941168"/>
            <a:ext cx="893609" cy="443855"/>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3" name="ホームベース 22"/>
          <p:cNvSpPr/>
          <p:nvPr/>
        </p:nvSpPr>
        <p:spPr>
          <a:xfrm>
            <a:off x="5962650" y="4941168"/>
            <a:ext cx="923926" cy="443855"/>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モデル地区に</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おける事業開始</a:t>
            </a:r>
            <a:endParaRPr lang="ja-JP" altLang="en-US" sz="800" dirty="0">
              <a:solidFill>
                <a:prstClr val="black"/>
              </a:solidFill>
              <a:latin typeface="ＭＳ Ｐゴシック"/>
            </a:endParaRPr>
          </a:p>
        </p:txBody>
      </p:sp>
      <p:sp>
        <p:nvSpPr>
          <p:cNvPr id="24" name="タイトル 1"/>
          <p:cNvSpPr>
            <a:spLocks noGrp="1"/>
          </p:cNvSpPr>
          <p:nvPr>
            <p:ph type="title" idx="4294967295"/>
          </p:nvPr>
        </p:nvSpPr>
        <p:spPr>
          <a:xfrm>
            <a:off x="273619" y="116632"/>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重点取組例・スケジュールイメージ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10728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496" y="2924944"/>
            <a:ext cx="9059416" cy="1143000"/>
          </a:xfrm>
        </p:spPr>
        <p:txBody>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主要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プロジェクト例・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2936776" y="3789040"/>
            <a:ext cx="4032448" cy="261610"/>
          </a:xfrm>
          <a:prstGeom prst="rect">
            <a:avLst/>
          </a:prstGeom>
          <a:noFill/>
        </p:spPr>
        <p:txBody>
          <a:bodyPr wrap="square" rtlCol="0">
            <a:spAutoFit/>
          </a:bodyPr>
          <a:lstStyle/>
          <a:p>
            <a:r>
              <a:rPr lang="ja-JP" altLang="en-US" sz="1100" dirty="0" smtClean="0"/>
              <a:t>（</a:t>
            </a:r>
            <a:r>
              <a:rPr lang="en-US" altLang="ja-JP" sz="1100" dirty="0" smtClean="0"/>
              <a:t>※</a:t>
            </a:r>
            <a:r>
              <a:rPr lang="ja-JP" altLang="en-US" sz="1100" dirty="0"/>
              <a:t>記載の内容については、今後変更する可能性が</a:t>
            </a:r>
            <a:r>
              <a:rPr lang="ja-JP" altLang="en-US" sz="1100" dirty="0" smtClean="0"/>
              <a:t>あります）</a:t>
            </a:r>
            <a:endParaRPr lang="ja-JP" altLang="en-US" sz="1100" dirty="0"/>
          </a:p>
        </p:txBody>
      </p:sp>
      <p:sp>
        <p:nvSpPr>
          <p:cNvPr id="4" name="スライド番号プレースホルダー 3"/>
          <p:cNvSpPr>
            <a:spLocks noGrp="1"/>
          </p:cNvSpPr>
          <p:nvPr>
            <p:ph type="sldNum" sz="quarter" idx="12"/>
          </p:nvPr>
        </p:nvSpPr>
        <p:spPr>
          <a:xfrm>
            <a:off x="7610152" y="6525344"/>
            <a:ext cx="2311400" cy="365125"/>
          </a:xfrm>
        </p:spPr>
        <p:txBody>
          <a:bodyPr/>
          <a:lstStyle/>
          <a:p>
            <a:pPr>
              <a:defRPr/>
            </a:pPr>
            <a:fld id="{E09DB072-5EB7-4B62-93A2-C0C0B2294E35}" type="slidenum">
              <a:rPr lang="ja-JP" altLang="en-US" smtClean="0"/>
              <a:pPr>
                <a:defRPr/>
              </a:pPr>
              <a:t>18</a:t>
            </a:fld>
            <a:endParaRPr lang="ja-JP" altLang="en-US" dirty="0"/>
          </a:p>
        </p:txBody>
      </p:sp>
    </p:spTree>
    <p:extLst>
      <p:ext uri="{BB962C8B-B14F-4D97-AF65-F5344CB8AC3E}">
        <p14:creationId xmlns:p14="http://schemas.microsoft.com/office/powerpoint/2010/main" val="26401608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正方形/長方形 90"/>
          <p:cNvSpPr/>
          <p:nvPr/>
        </p:nvSpPr>
        <p:spPr>
          <a:xfrm>
            <a:off x="402407" y="5233921"/>
            <a:ext cx="5328467" cy="1540759"/>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37" name="下矢印 36"/>
          <p:cNvSpPr/>
          <p:nvPr/>
        </p:nvSpPr>
        <p:spPr>
          <a:xfrm>
            <a:off x="4020271" y="1628800"/>
            <a:ext cx="1897929" cy="216023"/>
          </a:xfrm>
          <a:prstGeom prst="downArrow">
            <a:avLst>
              <a:gd name="adj1" fmla="val 5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bwMode="auto">
          <a:xfrm>
            <a:off x="128588" y="198438"/>
            <a:ext cx="9648825" cy="287337"/>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anchor="ct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戦略策定の背景</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391" name="テキスト ボックス 55"/>
          <p:cNvSpPr txBox="1">
            <a:spLocks noChangeArrowheads="1"/>
          </p:cNvSpPr>
          <p:nvPr/>
        </p:nvSpPr>
        <p:spPr bwMode="auto">
          <a:xfrm>
            <a:off x="140445" y="723899"/>
            <a:ext cx="9636968" cy="904902"/>
          </a:xfrm>
          <a:prstGeom prst="rect">
            <a:avLst/>
          </a:prstGeom>
          <a:noFill/>
          <a:ln w="9525">
            <a:solidFill>
              <a:srgbClr val="000066"/>
            </a:solidFill>
            <a:miter lim="800000"/>
            <a:headEnd/>
            <a:tailEnd/>
          </a:ln>
        </p:spPr>
        <p:txBody>
          <a:bodyPr lIns="36000" tIns="36000" rIns="36000" bIns="36000" anchor="ctr"/>
          <a:lstStyle/>
          <a:p>
            <a:pPr>
              <a:lnSpc>
                <a:spcPts val="1200"/>
              </a:lnSpc>
            </a:pPr>
            <a:endParaRPr lang="en-US" altLang="ja-JP" sz="1200" b="1" dirty="0" smtClean="0">
              <a:solidFill>
                <a:prstClr val="black"/>
              </a:solidFill>
              <a:latin typeface="Meiryo UI" pitchFamily="50" charset="-128"/>
              <a:ea typeface="Meiryo UI" pitchFamily="50" charset="-128"/>
            </a:endParaRPr>
          </a:p>
          <a:p>
            <a:pPr>
              <a:lnSpc>
                <a:spcPts val="1200"/>
              </a:lnSpc>
            </a:pPr>
            <a:r>
              <a:rPr lang="ja-JP" altLang="en-US" sz="1100" b="1" dirty="0" smtClean="0">
                <a:solidFill>
                  <a:prstClr val="black"/>
                </a:solidFill>
                <a:latin typeface="Meiryo UI" pitchFamily="50" charset="-128"/>
                <a:ea typeface="Meiryo UI" pitchFamily="50" charset="-128"/>
              </a:rPr>
              <a:t>○</a:t>
            </a:r>
            <a:r>
              <a:rPr lang="ja-JP" altLang="en-US" sz="1100" b="1" dirty="0">
                <a:solidFill>
                  <a:prstClr val="black"/>
                </a:solidFill>
                <a:latin typeface="Meiryo UI" pitchFamily="50" charset="-128"/>
                <a:ea typeface="Meiryo UI" pitchFamily="50" charset="-128"/>
              </a:rPr>
              <a:t>大阪都市魅力創造</a:t>
            </a:r>
            <a:r>
              <a:rPr lang="ja-JP" altLang="en-US" sz="1100" b="1" dirty="0" smtClean="0">
                <a:solidFill>
                  <a:prstClr val="black"/>
                </a:solidFill>
                <a:latin typeface="Meiryo UI" pitchFamily="50" charset="-128"/>
                <a:ea typeface="Meiryo UI" pitchFamily="50" charset="-128"/>
              </a:rPr>
              <a:t>戦略に基づく施策推進（平成</a:t>
            </a:r>
            <a:r>
              <a:rPr lang="en-US" altLang="ja-JP" sz="1100" b="1" dirty="0">
                <a:solidFill>
                  <a:prstClr val="black"/>
                </a:solidFill>
                <a:latin typeface="Meiryo UI" pitchFamily="50" charset="-128"/>
                <a:ea typeface="Meiryo UI" pitchFamily="50" charset="-128"/>
              </a:rPr>
              <a:t>24</a:t>
            </a:r>
            <a:r>
              <a:rPr lang="ja-JP" altLang="en-US" sz="1100" b="1" dirty="0" smtClean="0">
                <a:solidFill>
                  <a:prstClr val="black"/>
                </a:solidFill>
                <a:latin typeface="Meiryo UI" pitchFamily="50" charset="-128"/>
                <a:ea typeface="Meiryo UI" pitchFamily="50" charset="-128"/>
              </a:rPr>
              <a:t>年度～平成</a:t>
            </a:r>
            <a:r>
              <a:rPr lang="en-US" altLang="ja-JP" sz="1100" b="1" dirty="0" smtClean="0">
                <a:solidFill>
                  <a:prstClr val="black"/>
                </a:solidFill>
                <a:latin typeface="Meiryo UI" pitchFamily="50" charset="-128"/>
                <a:ea typeface="Meiryo UI" pitchFamily="50" charset="-128"/>
              </a:rPr>
              <a:t>27</a:t>
            </a:r>
            <a:r>
              <a:rPr lang="ja-JP" altLang="en-US" sz="1100" b="1" dirty="0" smtClean="0">
                <a:solidFill>
                  <a:prstClr val="black"/>
                </a:solidFill>
                <a:latin typeface="Meiryo UI" pitchFamily="50" charset="-128"/>
                <a:ea typeface="Meiryo UI" pitchFamily="50" charset="-128"/>
              </a:rPr>
              <a:t>年度）</a:t>
            </a:r>
            <a:endParaRPr lang="en-US" altLang="ja-JP" sz="1100" b="1" dirty="0">
              <a:solidFill>
                <a:prstClr val="black"/>
              </a:solidFill>
              <a:latin typeface="Meiryo UI" pitchFamily="50" charset="-128"/>
              <a:ea typeface="Meiryo UI" pitchFamily="50" charset="-128"/>
            </a:endParaRPr>
          </a:p>
          <a:p>
            <a:pPr>
              <a:lnSpc>
                <a:spcPts val="1200"/>
              </a:lnSpc>
            </a:pPr>
            <a:r>
              <a:rPr lang="ja-JP" altLang="en-US" sz="1000" dirty="0">
                <a:solidFill>
                  <a:prstClr val="black"/>
                </a:solidFill>
                <a:latin typeface="Meiryo UI" pitchFamily="50" charset="-128"/>
                <a:ea typeface="Meiryo UI" pitchFamily="50" charset="-128"/>
              </a:rPr>
              <a:t>   </a:t>
            </a:r>
            <a:r>
              <a:rPr lang="ja-JP" altLang="en-US" sz="1000" dirty="0" smtClean="0">
                <a:solidFill>
                  <a:prstClr val="black"/>
                </a:solidFill>
                <a:latin typeface="Meiryo UI" pitchFamily="50" charset="-128"/>
                <a:ea typeface="Meiryo UI" pitchFamily="50" charset="-128"/>
              </a:rPr>
              <a:t>・世界的</a:t>
            </a:r>
            <a:r>
              <a:rPr lang="ja-JP" altLang="en-US" sz="1000" dirty="0">
                <a:solidFill>
                  <a:prstClr val="black"/>
                </a:solidFill>
                <a:latin typeface="Meiryo UI" pitchFamily="50" charset="-128"/>
                <a:ea typeface="Meiryo UI" pitchFamily="50" charset="-128"/>
              </a:rPr>
              <a:t>な創造都市に向けた観光・国際交流・文化・スポーツの</a:t>
            </a:r>
            <a:r>
              <a:rPr lang="ja-JP" altLang="en-US" sz="1000" dirty="0" smtClean="0">
                <a:solidFill>
                  <a:prstClr val="black"/>
                </a:solidFill>
                <a:latin typeface="Meiryo UI" pitchFamily="50" charset="-128"/>
                <a:ea typeface="Meiryo UI" pitchFamily="50" charset="-128"/>
              </a:rPr>
              <a:t>各施策の上位概念となる府市共通の戦略「大阪府市都市魅力創造戦略（計画期間：平成</a:t>
            </a:r>
            <a:r>
              <a:rPr lang="en-US" altLang="ja-JP" sz="1000" dirty="0">
                <a:solidFill>
                  <a:prstClr val="black"/>
                </a:solidFill>
                <a:latin typeface="Meiryo UI" pitchFamily="50" charset="-128"/>
                <a:ea typeface="Meiryo UI" pitchFamily="50" charset="-128"/>
              </a:rPr>
              <a:t>24</a:t>
            </a:r>
            <a:r>
              <a:rPr lang="ja-JP" altLang="en-US" sz="1000" dirty="0" smtClean="0">
                <a:solidFill>
                  <a:prstClr val="black"/>
                </a:solidFill>
                <a:latin typeface="Meiryo UI" pitchFamily="50" charset="-128"/>
                <a:ea typeface="Meiryo UI" pitchFamily="50" charset="-128"/>
              </a:rPr>
              <a:t>年度～平成</a:t>
            </a:r>
            <a:r>
              <a:rPr lang="en-US" altLang="ja-JP" sz="1000" dirty="0" smtClean="0">
                <a:solidFill>
                  <a:prstClr val="black"/>
                </a:solidFill>
                <a:latin typeface="Meiryo UI" pitchFamily="50" charset="-128"/>
                <a:ea typeface="Meiryo UI" pitchFamily="50" charset="-128"/>
              </a:rPr>
              <a:t>27</a:t>
            </a:r>
            <a:r>
              <a:rPr lang="ja-JP" altLang="en-US" sz="1000" dirty="0" smtClean="0">
                <a:solidFill>
                  <a:prstClr val="black"/>
                </a:solidFill>
                <a:latin typeface="Meiryo UI" pitchFamily="50" charset="-128"/>
                <a:ea typeface="Meiryo UI" pitchFamily="50" charset="-128"/>
              </a:rPr>
              <a:t>年度）」を</a:t>
            </a:r>
            <a:endParaRPr lang="en-US" altLang="ja-JP" sz="1000" dirty="0" smtClean="0">
              <a:solidFill>
                <a:prstClr val="black"/>
              </a:solidFill>
              <a:latin typeface="Meiryo UI" pitchFamily="50" charset="-128"/>
              <a:ea typeface="Meiryo UI" pitchFamily="50" charset="-128"/>
            </a:endParaRPr>
          </a:p>
          <a:p>
            <a:pPr>
              <a:lnSpc>
                <a:spcPts val="1200"/>
              </a:lnSpc>
            </a:pPr>
            <a:r>
              <a:rPr lang="ja-JP" altLang="en-US" sz="1000" dirty="0">
                <a:solidFill>
                  <a:prstClr val="black"/>
                </a:solidFill>
                <a:latin typeface="Meiryo UI" pitchFamily="50" charset="-128"/>
                <a:ea typeface="Meiryo UI" pitchFamily="50" charset="-128"/>
              </a:rPr>
              <a:t>　</a:t>
            </a:r>
            <a:r>
              <a:rPr lang="ja-JP" altLang="en-US" sz="1000" dirty="0" smtClean="0">
                <a:solidFill>
                  <a:prstClr val="black"/>
                </a:solidFill>
                <a:latin typeface="Meiryo UI" pitchFamily="50" charset="-128"/>
                <a:ea typeface="Meiryo UI" pitchFamily="50" charset="-128"/>
              </a:rPr>
              <a:t>　策定し、「</a:t>
            </a:r>
            <a:r>
              <a:rPr lang="ja-JP" altLang="en-US" sz="1000" dirty="0">
                <a:solidFill>
                  <a:prstClr val="black"/>
                </a:solidFill>
                <a:latin typeface="Meiryo UI" pitchFamily="50" charset="-128"/>
                <a:ea typeface="Meiryo UI" pitchFamily="50" charset="-128"/>
              </a:rPr>
              <a:t>民が</a:t>
            </a:r>
            <a:r>
              <a:rPr lang="ja-JP" altLang="en-US" sz="1000" dirty="0">
                <a:latin typeface="Meiryo UI" pitchFamily="50" charset="-128"/>
                <a:ea typeface="Meiryo UI" pitchFamily="50" charset="-128"/>
              </a:rPr>
              <a:t>主役、行政はサポート役」との基本的な考え方のもと</a:t>
            </a:r>
            <a:r>
              <a:rPr lang="ja-JP" altLang="en-US" sz="1000" dirty="0" smtClean="0">
                <a:latin typeface="Meiryo UI" pitchFamily="50" charset="-128"/>
                <a:ea typeface="Meiryo UI" pitchFamily="50" charset="-128"/>
              </a:rPr>
              <a:t>、</a:t>
            </a:r>
            <a:r>
              <a:rPr lang="en-US" altLang="ja-JP" sz="1000" dirty="0" smtClean="0">
                <a:latin typeface="Meiryo UI" pitchFamily="50" charset="-128"/>
                <a:ea typeface="Meiryo UI" pitchFamily="50" charset="-128"/>
              </a:rPr>
              <a:t>3</a:t>
            </a:r>
            <a:r>
              <a:rPr lang="ja-JP" altLang="en-US" sz="1000" dirty="0" err="1" smtClean="0">
                <a:latin typeface="Meiryo UI" pitchFamily="50" charset="-128"/>
                <a:ea typeface="Meiryo UI" pitchFamily="50" charset="-128"/>
              </a:rPr>
              <a:t>つの</a:t>
            </a:r>
            <a:r>
              <a:rPr lang="ja-JP" altLang="en-US" sz="1000" dirty="0" smtClean="0">
                <a:latin typeface="Meiryo UI" pitchFamily="50" charset="-128"/>
                <a:ea typeface="Meiryo UI" pitchFamily="50" charset="-128"/>
              </a:rPr>
              <a:t>重点取組</a:t>
            </a:r>
            <a:r>
              <a:rPr lang="ja-JP" altLang="en-US" sz="1000" dirty="0">
                <a:latin typeface="Meiryo UI" pitchFamily="50" charset="-128"/>
                <a:ea typeface="Meiryo UI" pitchFamily="50" charset="-128"/>
              </a:rPr>
              <a:t>（水と光のまちづくり推進体制の構築、大阪アーツカウンシル</a:t>
            </a:r>
            <a:r>
              <a:rPr lang="ja-JP" altLang="en-US" sz="1000" dirty="0" smtClean="0">
                <a:latin typeface="Meiryo UI" pitchFamily="50" charset="-128"/>
                <a:ea typeface="Meiryo UI" pitchFamily="50" charset="-128"/>
              </a:rPr>
              <a:t>の設置</a:t>
            </a:r>
            <a:r>
              <a:rPr lang="ja-JP" altLang="en-US" sz="1000" dirty="0">
                <a:latin typeface="Meiryo UI" pitchFamily="50" charset="-128"/>
                <a:ea typeface="Meiryo UI" pitchFamily="50" charset="-128"/>
              </a:rPr>
              <a:t>、</a:t>
            </a:r>
            <a:r>
              <a:rPr lang="ja-JP" altLang="en-US" sz="1000" dirty="0" smtClean="0">
                <a:latin typeface="Meiryo UI" pitchFamily="50" charset="-128"/>
                <a:ea typeface="Meiryo UI" pitchFamily="50" charset="-128"/>
              </a:rPr>
              <a:t>大阪観光局の設置）、</a:t>
            </a:r>
            <a:r>
              <a:rPr lang="ja-JP" altLang="en-US" sz="1000" dirty="0">
                <a:solidFill>
                  <a:prstClr val="black"/>
                </a:solidFill>
                <a:latin typeface="Meiryo UI" pitchFamily="50" charset="-128"/>
                <a:ea typeface="Meiryo UI" pitchFamily="50" charset="-128"/>
              </a:rPr>
              <a:t>重点</a:t>
            </a:r>
            <a:r>
              <a:rPr lang="ja-JP" altLang="en-US" sz="1000" dirty="0" smtClean="0">
                <a:solidFill>
                  <a:prstClr val="black"/>
                </a:solidFill>
                <a:latin typeface="Meiryo UI" pitchFamily="50" charset="-128"/>
                <a:ea typeface="Meiryo UI" pitchFamily="50" charset="-128"/>
              </a:rPr>
              <a:t>エリア</a:t>
            </a:r>
            <a:endParaRPr lang="en-US" altLang="ja-JP" sz="1000" dirty="0" smtClean="0">
              <a:solidFill>
                <a:prstClr val="black"/>
              </a:solidFill>
              <a:latin typeface="Meiryo UI" pitchFamily="50" charset="-128"/>
              <a:ea typeface="Meiryo UI" pitchFamily="50" charset="-128"/>
            </a:endParaRPr>
          </a:p>
          <a:p>
            <a:pPr>
              <a:lnSpc>
                <a:spcPts val="1200"/>
              </a:lnSpc>
            </a:pPr>
            <a:r>
              <a:rPr lang="ja-JP" altLang="en-US" sz="1000" dirty="0">
                <a:solidFill>
                  <a:prstClr val="black"/>
                </a:solidFill>
                <a:latin typeface="Meiryo UI" pitchFamily="50" charset="-128"/>
                <a:ea typeface="Meiryo UI" pitchFamily="50" charset="-128"/>
              </a:rPr>
              <a:t>　</a:t>
            </a:r>
            <a:r>
              <a:rPr lang="ja-JP" altLang="en-US" sz="1000" dirty="0" smtClean="0">
                <a:solidFill>
                  <a:prstClr val="black"/>
                </a:solidFill>
                <a:latin typeface="Meiryo UI" pitchFamily="50" charset="-128"/>
                <a:ea typeface="Meiryo UI" pitchFamily="50" charset="-128"/>
              </a:rPr>
              <a:t>　のマネジメント、</a:t>
            </a:r>
            <a:r>
              <a:rPr lang="en-US" altLang="ja-JP" sz="1000" dirty="0" smtClean="0">
                <a:solidFill>
                  <a:prstClr val="black"/>
                </a:solidFill>
                <a:latin typeface="Meiryo UI" pitchFamily="50" charset="-128"/>
                <a:ea typeface="Meiryo UI" pitchFamily="50" charset="-128"/>
              </a:rPr>
              <a:t>2015</a:t>
            </a:r>
            <a:r>
              <a:rPr lang="ja-JP" altLang="en-US" sz="1000" dirty="0" smtClean="0">
                <a:solidFill>
                  <a:prstClr val="black"/>
                </a:solidFill>
                <a:latin typeface="Meiryo UI" pitchFamily="50" charset="-128"/>
                <a:ea typeface="Meiryo UI" pitchFamily="50" charset="-128"/>
              </a:rPr>
              <a:t>年シンボルイヤー</a:t>
            </a:r>
            <a:r>
              <a:rPr lang="ja-JP" altLang="en-US" sz="1000" dirty="0">
                <a:solidFill>
                  <a:prstClr val="black"/>
                </a:solidFill>
                <a:latin typeface="Meiryo UI" pitchFamily="50" charset="-128"/>
                <a:ea typeface="Meiryo UI" pitchFamily="50" charset="-128"/>
              </a:rPr>
              <a:t>、大阪</a:t>
            </a:r>
            <a:r>
              <a:rPr lang="ja-JP" altLang="en-US" sz="1000" dirty="0" smtClean="0">
                <a:solidFill>
                  <a:prstClr val="black"/>
                </a:solidFill>
                <a:latin typeface="Meiryo UI" pitchFamily="50" charset="-128"/>
                <a:ea typeface="Meiryo UI" pitchFamily="50" charset="-128"/>
              </a:rPr>
              <a:t>ミュージアム構想などを推進してきた。</a:t>
            </a:r>
            <a:endParaRPr lang="en-US" altLang="ja-JP" sz="1000" dirty="0" smtClean="0">
              <a:solidFill>
                <a:prstClr val="black"/>
              </a:solidFill>
              <a:latin typeface="Meiryo UI" pitchFamily="50" charset="-128"/>
              <a:ea typeface="Meiryo UI" pitchFamily="50" charset="-128"/>
            </a:endParaRPr>
          </a:p>
        </p:txBody>
      </p:sp>
      <p:sp>
        <p:nvSpPr>
          <p:cNvPr id="36" name="テキスト ボックス 55"/>
          <p:cNvSpPr txBox="1">
            <a:spLocks noChangeArrowheads="1"/>
          </p:cNvSpPr>
          <p:nvPr/>
        </p:nvSpPr>
        <p:spPr bwMode="auto">
          <a:xfrm>
            <a:off x="126837" y="1866551"/>
            <a:ext cx="9650575" cy="2157423"/>
          </a:xfrm>
          <a:prstGeom prst="rect">
            <a:avLst/>
          </a:prstGeom>
          <a:noFill/>
          <a:ln w="9525">
            <a:solidFill>
              <a:srgbClr val="000066"/>
            </a:solidFill>
            <a:miter lim="800000"/>
            <a:headEnd/>
            <a:tailEnd/>
          </a:ln>
        </p:spPr>
        <p:txBody>
          <a:bodyPr lIns="36000" tIns="36000" rIns="36000" bIns="36000" anchor="t" anchorCtr="0"/>
          <a:lstStyle/>
          <a:p>
            <a:pPr>
              <a:lnSpc>
                <a:spcPts val="1200"/>
              </a:lnSpc>
            </a:pPr>
            <a:endParaRPr lang="en-US" altLang="ja-JP" sz="1000" dirty="0">
              <a:solidFill>
                <a:prstClr val="black"/>
              </a:solidFill>
              <a:latin typeface="Meiryo UI" pitchFamily="50" charset="-128"/>
              <a:ea typeface="Meiryo UI" pitchFamily="50" charset="-128"/>
            </a:endParaRPr>
          </a:p>
        </p:txBody>
      </p:sp>
      <p:sp>
        <p:nvSpPr>
          <p:cNvPr id="35" name="角丸四角形 34"/>
          <p:cNvSpPr/>
          <p:nvPr/>
        </p:nvSpPr>
        <p:spPr bwMode="auto">
          <a:xfrm>
            <a:off x="126838" y="1715739"/>
            <a:ext cx="3097970" cy="301625"/>
          </a:xfrm>
          <a:prstGeom prst="round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4210" rIns="36000" bIns="34210" anchor="ctr"/>
          <a:lstStyle/>
          <a:p>
            <a:pPr algn="ctr" fontAlgn="auto">
              <a:spcBef>
                <a:spcPts val="0"/>
              </a:spcBef>
              <a:spcAft>
                <a:spcPts val="0"/>
              </a:spcAft>
              <a:defRPr/>
            </a:pPr>
            <a:r>
              <a:rPr lang="ja-JP" altLang="en-US" sz="12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大阪の都市魅力創造の現状と課題</a:t>
            </a:r>
            <a:endPar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bwMode="auto">
          <a:xfrm>
            <a:off x="140445" y="573086"/>
            <a:ext cx="3084363" cy="301625"/>
          </a:xfrm>
          <a:prstGeom prst="round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4210" rIns="36000" bIns="34210" anchor="ctr"/>
          <a:lstStyle/>
          <a:p>
            <a:pPr algn="ctr" fontAlgn="auto">
              <a:spcBef>
                <a:spcPts val="0"/>
              </a:spcBef>
              <a:spcAft>
                <a:spcPts val="0"/>
              </a:spcAft>
              <a:defRPr/>
            </a:pPr>
            <a:r>
              <a:rPr lang="ja-JP" altLang="en-US" sz="12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大阪府市のこれまでの取組み</a:t>
            </a:r>
            <a:endPar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下矢印 40"/>
          <p:cNvSpPr/>
          <p:nvPr/>
        </p:nvSpPr>
        <p:spPr>
          <a:xfrm>
            <a:off x="3996673" y="4023974"/>
            <a:ext cx="1897929" cy="216023"/>
          </a:xfrm>
          <a:prstGeom prst="downArrow">
            <a:avLst>
              <a:gd name="adj1" fmla="val 5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2207957" y="5030235"/>
            <a:ext cx="2761277" cy="203686"/>
          </a:xfrm>
          <a:prstGeom prst="down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45" name="ホームベース 44"/>
          <p:cNvSpPr/>
          <p:nvPr/>
        </p:nvSpPr>
        <p:spPr bwMode="auto">
          <a:xfrm>
            <a:off x="502770" y="5233921"/>
            <a:ext cx="1012825" cy="564450"/>
          </a:xfrm>
          <a:prstGeom prst="homePlate">
            <a:avLst>
              <a:gd name="adj" fmla="val 29595"/>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26937" tIns="34210" rIns="26937" bIns="34210" anchor="ctr" anchorCtr="1"/>
          <a:lstStyle/>
          <a:p>
            <a:pPr algn="ctr" fontAlgn="auto">
              <a:spcBef>
                <a:spcPts val="0"/>
              </a:spcBef>
              <a:spcAft>
                <a:spcPts val="0"/>
              </a:spcAft>
              <a:defRPr/>
            </a:pPr>
            <a:r>
              <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戦略目標</a:t>
            </a:r>
            <a:endParaRPr lang="en-US" altLang="ja-JP"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額縁 46"/>
          <p:cNvSpPr/>
          <p:nvPr/>
        </p:nvSpPr>
        <p:spPr bwMode="auto">
          <a:xfrm>
            <a:off x="1593729" y="5233921"/>
            <a:ext cx="4006014" cy="276498"/>
          </a:xfrm>
          <a:prstGeom prst="bevel">
            <a:avLst>
              <a:gd name="adj" fmla="val 6387"/>
            </a:avLst>
          </a:prstGeom>
          <a:solidFill>
            <a:srgbClr val="FF0000"/>
          </a:solidFill>
        </p:spPr>
        <p:style>
          <a:lnRef idx="0">
            <a:schemeClr val="accent2"/>
          </a:lnRef>
          <a:fillRef idx="3">
            <a:schemeClr val="accent2"/>
          </a:fillRef>
          <a:effectRef idx="3">
            <a:schemeClr val="accent2"/>
          </a:effectRef>
          <a:fontRef idx="minor">
            <a:schemeClr val="lt1"/>
          </a:fontRef>
        </p:style>
        <p:txBody>
          <a:bodyPr lIns="36000" tIns="72000" rIns="36000" bIns="36000" anchor="ctr" anchorCtr="1"/>
          <a:lstStyle/>
          <a:p>
            <a:pPr algn="ctr" defTabSz="1280094" fontAlgn="auto">
              <a:lnSpc>
                <a:spcPts val="1100"/>
              </a:lnSpc>
              <a:spcBef>
                <a:spcPts val="600"/>
              </a:spcBef>
              <a:spcAft>
                <a:spcPts val="0"/>
              </a:spcAft>
              <a:defRPr/>
            </a:pPr>
            <a:r>
              <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内外から人、モノ、投資等を</a:t>
            </a:r>
            <a:r>
              <a:rPr lang="ja-JP" altLang="en-US" sz="12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呼び込む「</a:t>
            </a:r>
            <a:r>
              <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強い大阪」の実現</a:t>
            </a:r>
          </a:p>
        </p:txBody>
      </p:sp>
      <p:sp>
        <p:nvSpPr>
          <p:cNvPr id="48" name="額縁 47"/>
          <p:cNvSpPr/>
          <p:nvPr/>
        </p:nvSpPr>
        <p:spPr>
          <a:xfrm>
            <a:off x="1593729" y="5525302"/>
            <a:ext cx="4006014" cy="273068"/>
          </a:xfrm>
          <a:prstGeom prst="bevel">
            <a:avLst>
              <a:gd name="adj" fmla="val 7114"/>
            </a:avLst>
          </a:prstGeom>
          <a:solidFill>
            <a:srgbClr val="FF0000"/>
          </a:solidFill>
        </p:spPr>
        <p:style>
          <a:lnRef idx="0">
            <a:schemeClr val="accent2"/>
          </a:lnRef>
          <a:fillRef idx="3">
            <a:schemeClr val="accent2"/>
          </a:fillRef>
          <a:effectRef idx="3">
            <a:schemeClr val="accent2"/>
          </a:effectRef>
          <a:fontRef idx="minor">
            <a:schemeClr val="lt1"/>
          </a:fontRef>
        </p:style>
        <p:txBody>
          <a:bodyPr lIns="0" tIns="36000" rIns="0" bIns="0" anchor="ctr" anchorCtr="1"/>
          <a:lstStyle/>
          <a:p>
            <a:pPr algn="ctr" defTabSz="1280094" fontAlgn="auto">
              <a:spcBef>
                <a:spcPts val="600"/>
              </a:spcBef>
              <a:spcAft>
                <a:spcPts val="0"/>
              </a:spcAft>
              <a:defRPr/>
            </a:pPr>
            <a:r>
              <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世界に存在感を示す「大阪」の実現</a:t>
            </a:r>
          </a:p>
        </p:txBody>
      </p:sp>
      <p:sp>
        <p:nvSpPr>
          <p:cNvPr id="49" name="テキスト ボックス 13"/>
          <p:cNvSpPr txBox="1">
            <a:spLocks noChangeArrowheads="1"/>
          </p:cNvSpPr>
          <p:nvPr/>
        </p:nvSpPr>
        <p:spPr bwMode="auto">
          <a:xfrm>
            <a:off x="6177136" y="6442085"/>
            <a:ext cx="3080792" cy="306387"/>
          </a:xfrm>
          <a:prstGeom prst="rect">
            <a:avLst/>
          </a:prstGeom>
          <a:noFill/>
          <a:ln w="9525">
            <a:noFill/>
            <a:miter lim="800000"/>
            <a:headEnd/>
            <a:tailEnd/>
          </a:ln>
        </p:spPr>
        <p:txBody>
          <a:bodyPr lIns="68419" tIns="34210" rIns="68419" bIns="34210" anchor="ctr"/>
          <a:lstStyle/>
          <a:p>
            <a:r>
              <a:rPr lang="ja-JP" altLang="en-US" sz="1100" dirty="0">
                <a:solidFill>
                  <a:prstClr val="black"/>
                </a:solidFill>
                <a:latin typeface="Meiryo UI" pitchFamily="50" charset="-128"/>
                <a:ea typeface="Meiryo UI" pitchFamily="50" charset="-128"/>
              </a:rPr>
              <a:t>平成</a:t>
            </a:r>
            <a:r>
              <a:rPr lang="en-US" altLang="ja-JP" sz="1100" dirty="0">
                <a:solidFill>
                  <a:prstClr val="black"/>
                </a:solidFill>
                <a:latin typeface="Meiryo UI" pitchFamily="50" charset="-128"/>
                <a:ea typeface="Meiryo UI" pitchFamily="50" charset="-128"/>
              </a:rPr>
              <a:t>28</a:t>
            </a:r>
            <a:r>
              <a:rPr lang="ja-JP" altLang="en-US" sz="1100" dirty="0">
                <a:solidFill>
                  <a:prstClr val="black"/>
                </a:solidFill>
                <a:latin typeface="Meiryo UI" pitchFamily="50" charset="-128"/>
                <a:ea typeface="Meiryo UI" pitchFamily="50" charset="-128"/>
              </a:rPr>
              <a:t>（</a:t>
            </a:r>
            <a:r>
              <a:rPr lang="en-US" altLang="ja-JP" sz="1100" dirty="0">
                <a:solidFill>
                  <a:prstClr val="black"/>
                </a:solidFill>
                <a:latin typeface="Meiryo UI" pitchFamily="50" charset="-128"/>
                <a:ea typeface="Meiryo UI" pitchFamily="50" charset="-128"/>
              </a:rPr>
              <a:t>2016</a:t>
            </a:r>
            <a:r>
              <a:rPr lang="ja-JP" altLang="en-US" sz="1100" dirty="0">
                <a:solidFill>
                  <a:prstClr val="black"/>
                </a:solidFill>
                <a:latin typeface="Meiryo UI" pitchFamily="50" charset="-128"/>
                <a:ea typeface="Meiryo UI" pitchFamily="50" charset="-128"/>
              </a:rPr>
              <a:t>）年度～平成</a:t>
            </a:r>
            <a:r>
              <a:rPr lang="en-US" altLang="ja-JP" sz="1100" dirty="0">
                <a:solidFill>
                  <a:prstClr val="black"/>
                </a:solidFill>
                <a:latin typeface="Meiryo UI" pitchFamily="50" charset="-128"/>
                <a:ea typeface="Meiryo UI" pitchFamily="50" charset="-128"/>
              </a:rPr>
              <a:t>32</a:t>
            </a:r>
            <a:r>
              <a:rPr lang="ja-JP" altLang="en-US" sz="1100" dirty="0">
                <a:solidFill>
                  <a:prstClr val="black"/>
                </a:solidFill>
                <a:latin typeface="Meiryo UI" pitchFamily="50" charset="-128"/>
                <a:ea typeface="Meiryo UI" pitchFamily="50" charset="-128"/>
              </a:rPr>
              <a:t>（</a:t>
            </a:r>
            <a:r>
              <a:rPr lang="en-US" altLang="ja-JP" sz="1100" dirty="0">
                <a:solidFill>
                  <a:prstClr val="black"/>
                </a:solidFill>
                <a:latin typeface="Meiryo UI" pitchFamily="50" charset="-128"/>
                <a:ea typeface="Meiryo UI" pitchFamily="50" charset="-128"/>
              </a:rPr>
              <a:t>2020</a:t>
            </a:r>
            <a:r>
              <a:rPr lang="ja-JP" altLang="en-US" sz="1100" dirty="0">
                <a:solidFill>
                  <a:prstClr val="black"/>
                </a:solidFill>
                <a:latin typeface="Meiryo UI" pitchFamily="50" charset="-128"/>
                <a:ea typeface="Meiryo UI" pitchFamily="50" charset="-128"/>
              </a:rPr>
              <a:t>）年度</a:t>
            </a:r>
          </a:p>
        </p:txBody>
      </p:sp>
      <p:sp>
        <p:nvSpPr>
          <p:cNvPr id="50" name="角丸四角形 49"/>
          <p:cNvSpPr/>
          <p:nvPr/>
        </p:nvSpPr>
        <p:spPr bwMode="auto">
          <a:xfrm>
            <a:off x="6129256" y="6152763"/>
            <a:ext cx="986338" cy="301625"/>
          </a:xfrm>
          <a:prstGeom prst="round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68419" tIns="34210" rIns="68419" bIns="34210" anchor="ctr" anchorCtr="1"/>
          <a:lstStyle/>
          <a:p>
            <a:pPr algn="ctr" fontAlgn="auto">
              <a:spcBef>
                <a:spcPts val="0"/>
              </a:spcBef>
              <a:spcAft>
                <a:spcPts val="0"/>
              </a:spcAft>
              <a:defRPr/>
            </a:pPr>
            <a:r>
              <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計画期間</a:t>
            </a:r>
          </a:p>
        </p:txBody>
      </p:sp>
      <p:sp>
        <p:nvSpPr>
          <p:cNvPr id="51" name="テキスト ボックス 55"/>
          <p:cNvSpPr txBox="1">
            <a:spLocks noChangeArrowheads="1"/>
          </p:cNvSpPr>
          <p:nvPr/>
        </p:nvSpPr>
        <p:spPr bwMode="auto">
          <a:xfrm>
            <a:off x="5162481" y="1866551"/>
            <a:ext cx="4608389" cy="1321853"/>
          </a:xfrm>
          <a:prstGeom prst="rect">
            <a:avLst/>
          </a:prstGeom>
          <a:noFill/>
          <a:ln w="9525">
            <a:noFill/>
            <a:miter lim="800000"/>
            <a:headEnd/>
            <a:tailEnd/>
          </a:ln>
        </p:spPr>
        <p:txBody>
          <a:bodyPr lIns="36000" tIns="36000" rIns="36000" bIns="36000" anchor="t" anchorCtr="0"/>
          <a:lstStyle/>
          <a:p>
            <a:pPr>
              <a:lnSpc>
                <a:spcPts val="1200"/>
              </a:lnSpc>
            </a:pPr>
            <a:r>
              <a:rPr lang="ja-JP" altLang="en-US" sz="1100" b="1" dirty="0" smtClean="0">
                <a:latin typeface="Meiryo UI" pitchFamily="50" charset="-128"/>
                <a:ea typeface="Meiryo UI" pitchFamily="50" charset="-128"/>
              </a:rPr>
              <a:t>○国内外からの</a:t>
            </a:r>
            <a:r>
              <a:rPr lang="ja-JP" altLang="en-US" sz="1100" b="1" dirty="0">
                <a:latin typeface="Meiryo UI" pitchFamily="50" charset="-128"/>
                <a:ea typeface="Meiryo UI" pitchFamily="50" charset="-128"/>
              </a:rPr>
              <a:t>注目の</a:t>
            </a:r>
            <a:r>
              <a:rPr lang="ja-JP" altLang="en-US" sz="1100" b="1" dirty="0" smtClean="0">
                <a:latin typeface="Meiryo UI" pitchFamily="50" charset="-128"/>
                <a:ea typeface="Meiryo UI" pitchFamily="50" charset="-128"/>
              </a:rPr>
              <a:t>高まりを捉えたさらなる魅力向上</a:t>
            </a:r>
            <a:endParaRPr lang="ja-JP" altLang="en-US" sz="1100" b="1" dirty="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・大阪における平成</a:t>
            </a:r>
            <a:r>
              <a:rPr lang="en-US" altLang="ja-JP" sz="1000" dirty="0" smtClean="0">
                <a:latin typeface="Meiryo UI" pitchFamily="50" charset="-128"/>
                <a:ea typeface="Meiryo UI" pitchFamily="50" charset="-128"/>
              </a:rPr>
              <a:t>27</a:t>
            </a:r>
            <a:r>
              <a:rPr lang="ja-JP" altLang="en-US" sz="1000" dirty="0" smtClean="0">
                <a:latin typeface="Meiryo UI" pitchFamily="50" charset="-128"/>
                <a:ea typeface="Meiryo UI" pitchFamily="50" charset="-128"/>
              </a:rPr>
              <a:t>年の延べ宿泊者数は、</a:t>
            </a:r>
            <a:r>
              <a:rPr lang="en-US" altLang="ja-JP" sz="1000" dirty="0" smtClean="0">
                <a:latin typeface="Meiryo UI" pitchFamily="50" charset="-128"/>
                <a:ea typeface="Meiryo UI" pitchFamily="50" charset="-128"/>
              </a:rPr>
              <a:t>3,037</a:t>
            </a:r>
            <a:r>
              <a:rPr lang="ja-JP" altLang="en-US" sz="1000" dirty="0" smtClean="0">
                <a:latin typeface="Meiryo UI" pitchFamily="50" charset="-128"/>
                <a:ea typeface="Meiryo UI" pitchFamily="50" charset="-128"/>
              </a:rPr>
              <a:t>万人</a:t>
            </a:r>
            <a:r>
              <a:rPr lang="ja-JP" altLang="en-US" sz="1000" dirty="0">
                <a:latin typeface="Meiryo UI" pitchFamily="50" charset="-128"/>
                <a:ea typeface="Meiryo UI" pitchFamily="50" charset="-128"/>
              </a:rPr>
              <a:t>（うち外国人</a:t>
            </a:r>
            <a:r>
              <a:rPr lang="en-US" altLang="ja-JP" sz="1000" dirty="0">
                <a:latin typeface="Meiryo UI" pitchFamily="50" charset="-128"/>
                <a:ea typeface="Meiryo UI" pitchFamily="50" charset="-128"/>
              </a:rPr>
              <a:t>897</a:t>
            </a:r>
            <a:r>
              <a:rPr lang="ja-JP" altLang="en-US" sz="1000" dirty="0">
                <a:latin typeface="Meiryo UI" pitchFamily="50" charset="-128"/>
                <a:ea typeface="Meiryo UI" pitchFamily="50" charset="-128"/>
              </a:rPr>
              <a:t>万人</a:t>
            </a:r>
            <a:r>
              <a:rPr lang="ja-JP" altLang="en-US" sz="1000" dirty="0" smtClean="0">
                <a:latin typeface="Meiryo UI" pitchFamily="50" charset="-128"/>
                <a:ea typeface="Meiryo UI" pitchFamily="50" charset="-128"/>
              </a:rPr>
              <a:t>）、</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来阪外国人旅行者数は年間</a:t>
            </a:r>
            <a:r>
              <a:rPr lang="en-US" altLang="ja-JP" sz="1000" dirty="0" smtClean="0">
                <a:latin typeface="Meiryo UI" pitchFamily="50" charset="-128"/>
                <a:ea typeface="Meiryo UI" pitchFamily="50" charset="-128"/>
              </a:rPr>
              <a:t>716</a:t>
            </a:r>
            <a:r>
              <a:rPr lang="ja-JP" altLang="en-US" sz="1000" dirty="0" smtClean="0">
                <a:latin typeface="Meiryo UI" pitchFamily="50" charset="-128"/>
                <a:ea typeface="Meiryo UI" pitchFamily="50" charset="-128"/>
              </a:rPr>
              <a:t>万人、関空の国際線を利用する外国人旅客数も</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初めて年間</a:t>
            </a:r>
            <a:r>
              <a:rPr lang="en-US" altLang="ja-JP" sz="1000" dirty="0" smtClean="0">
                <a:latin typeface="Meiryo UI" pitchFamily="50" charset="-128"/>
                <a:ea typeface="Meiryo UI" pitchFamily="50" charset="-128"/>
              </a:rPr>
              <a:t>1</a:t>
            </a:r>
            <a:r>
              <a:rPr lang="ja-JP" altLang="en-US" sz="1000" dirty="0" smtClean="0">
                <a:latin typeface="Meiryo UI" pitchFamily="50" charset="-128"/>
                <a:ea typeface="Meiryo UI" pitchFamily="50" charset="-128"/>
              </a:rPr>
              <a:t>千万人を超え、ホテル</a:t>
            </a:r>
            <a:r>
              <a:rPr lang="ja-JP" altLang="en-US" sz="1000" dirty="0">
                <a:latin typeface="Meiryo UI" pitchFamily="50" charset="-128"/>
                <a:ea typeface="Meiryo UI" pitchFamily="50" charset="-128"/>
              </a:rPr>
              <a:t>等の客室</a:t>
            </a:r>
            <a:r>
              <a:rPr lang="ja-JP" altLang="en-US" sz="1000" dirty="0" smtClean="0">
                <a:latin typeface="Meiryo UI" pitchFamily="50" charset="-128"/>
                <a:ea typeface="Meiryo UI" pitchFamily="50" charset="-128"/>
              </a:rPr>
              <a:t>稼働率</a:t>
            </a:r>
            <a:r>
              <a:rPr lang="ja-JP" altLang="en-US" sz="1000" dirty="0">
                <a:latin typeface="Meiryo UI" pitchFamily="50" charset="-128"/>
                <a:ea typeface="Meiryo UI" pitchFamily="50" charset="-128"/>
              </a:rPr>
              <a:t>も</a:t>
            </a:r>
            <a:r>
              <a:rPr lang="en-US" altLang="ja-JP" sz="1000" dirty="0">
                <a:latin typeface="Meiryo UI" pitchFamily="50" charset="-128"/>
                <a:ea typeface="Meiryo UI" pitchFamily="50" charset="-128"/>
              </a:rPr>
              <a:t>2</a:t>
            </a:r>
            <a:r>
              <a:rPr lang="ja-JP" altLang="en-US" sz="1000" dirty="0">
                <a:latin typeface="Meiryo UI" pitchFamily="50" charset="-128"/>
                <a:ea typeface="Meiryo UI" pitchFamily="50" charset="-128"/>
              </a:rPr>
              <a:t>年連続全国</a:t>
            </a:r>
            <a:r>
              <a:rPr lang="en-US" altLang="ja-JP" sz="1000" dirty="0">
                <a:latin typeface="Meiryo UI" pitchFamily="50" charset="-128"/>
                <a:ea typeface="Meiryo UI" pitchFamily="50" charset="-128"/>
              </a:rPr>
              <a:t>1</a:t>
            </a:r>
            <a:r>
              <a:rPr lang="ja-JP" altLang="en-US" sz="1000" dirty="0">
                <a:latin typeface="Meiryo UI" pitchFamily="50" charset="-128"/>
                <a:ea typeface="Meiryo UI" pitchFamily="50" charset="-128"/>
              </a:rPr>
              <a:t>位</a:t>
            </a:r>
            <a:r>
              <a:rPr lang="ja-JP" altLang="en-US" sz="1000" dirty="0" smtClean="0">
                <a:latin typeface="Meiryo UI" pitchFamily="50" charset="-128"/>
                <a:ea typeface="Meiryo UI" pitchFamily="50" charset="-128"/>
              </a:rPr>
              <a:t>と好調であり、</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国内外からの観光客受入環境の充実とさらなる魅力向上を図っていく必要がある。</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・ラグビーワールドカップ</a:t>
            </a:r>
            <a:r>
              <a:rPr lang="en-US" altLang="ja-JP" sz="1000" dirty="0" smtClean="0">
                <a:latin typeface="Meiryo UI" pitchFamily="50" charset="-128"/>
                <a:ea typeface="Meiryo UI" pitchFamily="50" charset="-128"/>
              </a:rPr>
              <a:t>2019</a:t>
            </a:r>
            <a:r>
              <a:rPr lang="ja-JP" altLang="en-US" sz="1000" dirty="0" smtClean="0">
                <a:latin typeface="Meiryo UI" pitchFamily="50" charset="-128"/>
                <a:ea typeface="Meiryo UI" pitchFamily="50" charset="-128"/>
              </a:rPr>
              <a:t>や</a:t>
            </a:r>
            <a:r>
              <a:rPr lang="en-US" altLang="ja-JP" sz="1000" dirty="0">
                <a:latin typeface="Meiryo UI" pitchFamily="50" charset="-128"/>
                <a:ea typeface="Meiryo UI" pitchFamily="50" charset="-128"/>
              </a:rPr>
              <a:t>2020</a:t>
            </a:r>
            <a:r>
              <a:rPr lang="ja-JP" altLang="en-US" sz="1000" dirty="0">
                <a:latin typeface="Meiryo UI" pitchFamily="50" charset="-128"/>
                <a:ea typeface="Meiryo UI" pitchFamily="50" charset="-128"/>
              </a:rPr>
              <a:t>年オリンピック・</a:t>
            </a:r>
            <a:r>
              <a:rPr lang="ja-JP" altLang="en-US" sz="1000" dirty="0" smtClean="0">
                <a:latin typeface="Meiryo UI" pitchFamily="50" charset="-128"/>
                <a:ea typeface="Meiryo UI" pitchFamily="50" charset="-128"/>
              </a:rPr>
              <a:t>パラリンピック、さらには</a:t>
            </a:r>
            <a:r>
              <a:rPr lang="ja-JP" altLang="en-US" sz="1000" dirty="0">
                <a:latin typeface="Meiryo UI" pitchFamily="50" charset="-128"/>
                <a:ea typeface="Meiryo UI" pitchFamily="50" charset="-128"/>
              </a:rPr>
              <a:t>関西</a:t>
            </a:r>
            <a:r>
              <a:rPr lang="ja-JP" altLang="en-US" sz="1000" dirty="0" smtClean="0">
                <a:latin typeface="Meiryo UI" pitchFamily="50" charset="-128"/>
                <a:ea typeface="Meiryo UI" pitchFamily="50" charset="-128"/>
              </a:rPr>
              <a:t>ワールド</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マスターズゲームズ</a:t>
            </a:r>
            <a:r>
              <a:rPr lang="en-US" altLang="ja-JP" sz="1000" dirty="0" smtClean="0">
                <a:latin typeface="Meiryo UI" pitchFamily="50" charset="-128"/>
                <a:ea typeface="Meiryo UI" pitchFamily="50" charset="-128"/>
              </a:rPr>
              <a:t>2021</a:t>
            </a:r>
            <a:r>
              <a:rPr lang="ja-JP" altLang="en-US" sz="1000" dirty="0">
                <a:latin typeface="Meiryo UI" pitchFamily="50" charset="-128"/>
                <a:ea typeface="Meiryo UI" pitchFamily="50" charset="-128"/>
              </a:rPr>
              <a:t>の三大スポーツイベントの開催</a:t>
            </a:r>
            <a:r>
              <a:rPr lang="ja-JP" altLang="en-US" sz="1000" dirty="0" smtClean="0">
                <a:latin typeface="Meiryo UI" pitchFamily="50" charset="-128"/>
                <a:ea typeface="Meiryo UI" pitchFamily="50" charset="-128"/>
              </a:rPr>
              <a:t>などにより、国内外</a:t>
            </a:r>
            <a:r>
              <a:rPr lang="ja-JP" altLang="en-US" sz="1000" dirty="0">
                <a:latin typeface="Meiryo UI" pitchFamily="50" charset="-128"/>
                <a:ea typeface="Meiryo UI" pitchFamily="50" charset="-128"/>
              </a:rPr>
              <a:t>からさらに</a:t>
            </a:r>
            <a:r>
              <a:rPr lang="ja-JP" altLang="en-US" sz="1000" dirty="0" smtClean="0">
                <a:latin typeface="Meiryo UI" pitchFamily="50" charset="-128"/>
                <a:ea typeface="Meiryo UI" pitchFamily="50" charset="-128"/>
              </a:rPr>
              <a:t>多く</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の方が</a:t>
            </a:r>
            <a:r>
              <a:rPr lang="ja-JP" altLang="en-US" sz="1000" dirty="0">
                <a:latin typeface="Meiryo UI" pitchFamily="50" charset="-128"/>
                <a:ea typeface="Meiryo UI" pitchFamily="50" charset="-128"/>
              </a:rPr>
              <a:t>大阪</a:t>
            </a:r>
            <a:r>
              <a:rPr lang="ja-JP" altLang="en-US" sz="1000" dirty="0" smtClean="0">
                <a:latin typeface="Meiryo UI" pitchFamily="50" charset="-128"/>
                <a:ea typeface="Meiryo UI" pitchFamily="50" charset="-128"/>
              </a:rPr>
              <a:t>・関西を訪れる</a:t>
            </a:r>
            <a:r>
              <a:rPr lang="ja-JP" altLang="en-US" sz="1000" dirty="0">
                <a:latin typeface="Meiryo UI" pitchFamily="50" charset="-128"/>
                <a:ea typeface="Meiryo UI" pitchFamily="50" charset="-128"/>
              </a:rPr>
              <a:t>絶好の</a:t>
            </a:r>
            <a:r>
              <a:rPr lang="ja-JP" altLang="en-US" sz="1000" dirty="0" smtClean="0">
                <a:latin typeface="Meiryo UI" pitchFamily="50" charset="-128"/>
                <a:ea typeface="Meiryo UI" pitchFamily="50" charset="-128"/>
              </a:rPr>
              <a:t>機会であり、効果的なプロモーションを展開する必要が</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ある。</a:t>
            </a:r>
            <a:endParaRPr lang="en-US" altLang="ja-JP" sz="1000" dirty="0" smtClean="0">
              <a:latin typeface="Meiryo UI" pitchFamily="50" charset="-128"/>
              <a:ea typeface="Meiryo UI" pitchFamily="50" charset="-128"/>
            </a:endParaRPr>
          </a:p>
        </p:txBody>
      </p:sp>
      <p:sp>
        <p:nvSpPr>
          <p:cNvPr id="52" name="テキスト ボックス 55"/>
          <p:cNvSpPr txBox="1">
            <a:spLocks noChangeArrowheads="1"/>
          </p:cNvSpPr>
          <p:nvPr/>
        </p:nvSpPr>
        <p:spPr bwMode="auto">
          <a:xfrm>
            <a:off x="5161737" y="3373114"/>
            <a:ext cx="4602058" cy="635173"/>
          </a:xfrm>
          <a:prstGeom prst="rect">
            <a:avLst/>
          </a:prstGeom>
          <a:noFill/>
          <a:ln w="9525">
            <a:noFill/>
            <a:miter lim="800000"/>
            <a:headEnd/>
            <a:tailEnd/>
          </a:ln>
        </p:spPr>
        <p:txBody>
          <a:bodyPr lIns="36000" tIns="36000" rIns="36000" bIns="36000" anchor="t" anchorCtr="0"/>
          <a:lstStyle/>
          <a:p>
            <a:pPr>
              <a:lnSpc>
                <a:spcPts val="1200"/>
              </a:lnSpc>
            </a:pPr>
            <a:r>
              <a:rPr lang="ja-JP" altLang="en-US" sz="1100" b="1" dirty="0" smtClean="0">
                <a:latin typeface="Meiryo UI" pitchFamily="50" charset="-128"/>
                <a:ea typeface="Meiryo UI" pitchFamily="50" charset="-128"/>
              </a:rPr>
              <a:t>○大阪観光局の機能強化（大阪版</a:t>
            </a:r>
            <a:r>
              <a:rPr lang="en-US" altLang="ja-JP" sz="1100" b="1" dirty="0">
                <a:latin typeface="Meiryo UI" pitchFamily="50" charset="-128"/>
                <a:ea typeface="Meiryo UI" pitchFamily="50" charset="-128"/>
              </a:rPr>
              <a:t>DMO</a:t>
            </a:r>
            <a:r>
              <a:rPr lang="en-US" altLang="ja-JP" sz="800" b="1" baseline="50000" dirty="0" smtClean="0">
                <a:latin typeface="Meiryo UI" pitchFamily="50" charset="-128"/>
                <a:ea typeface="Meiryo UI" pitchFamily="50" charset="-128"/>
              </a:rPr>
              <a:t>※</a:t>
            </a:r>
            <a:r>
              <a:rPr lang="ja-JP" altLang="en-US" sz="1100" b="1" dirty="0">
                <a:latin typeface="Meiryo UI" pitchFamily="50" charset="-128"/>
                <a:ea typeface="Meiryo UI" pitchFamily="50" charset="-128"/>
              </a:rPr>
              <a:t> </a:t>
            </a:r>
            <a:r>
              <a:rPr lang="ja-JP" altLang="en-US" sz="1100" b="1" dirty="0" smtClean="0">
                <a:latin typeface="Meiryo UI" pitchFamily="50" charset="-128"/>
                <a:ea typeface="Meiryo UI" pitchFamily="50" charset="-128"/>
              </a:rPr>
              <a:t>）</a:t>
            </a:r>
            <a:endParaRPr lang="ja-JP" altLang="en-US" sz="1100" b="1" dirty="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・大阪観光局については、平成</a:t>
            </a:r>
            <a:r>
              <a:rPr lang="en-US" altLang="ja-JP" sz="1000" dirty="0" smtClean="0">
                <a:latin typeface="Meiryo UI" pitchFamily="50" charset="-128"/>
                <a:ea typeface="Meiryo UI" pitchFamily="50" charset="-128"/>
              </a:rPr>
              <a:t>28</a:t>
            </a:r>
            <a:r>
              <a:rPr lang="ja-JP" altLang="en-US" sz="1000" dirty="0" smtClean="0">
                <a:latin typeface="Meiryo UI" pitchFamily="50" charset="-128"/>
                <a:ea typeface="Meiryo UI" pitchFamily="50" charset="-128"/>
              </a:rPr>
              <a:t>年</a:t>
            </a:r>
            <a:r>
              <a:rPr lang="en-US" altLang="ja-JP" sz="1000" dirty="0" smtClean="0">
                <a:latin typeface="Meiryo UI" pitchFamily="50" charset="-128"/>
                <a:ea typeface="Meiryo UI" pitchFamily="50" charset="-128"/>
              </a:rPr>
              <a:t>4</a:t>
            </a:r>
            <a:r>
              <a:rPr lang="ja-JP" altLang="en-US" sz="1000" dirty="0" smtClean="0">
                <a:latin typeface="Meiryo UI" pitchFamily="50" charset="-128"/>
                <a:ea typeface="Meiryo UI" pitchFamily="50" charset="-128"/>
              </a:rPr>
              <a:t>月</a:t>
            </a:r>
            <a:r>
              <a:rPr lang="en-US" altLang="ja-JP" sz="1000" dirty="0" smtClean="0">
                <a:latin typeface="Meiryo UI" pitchFamily="50" charset="-128"/>
                <a:ea typeface="Meiryo UI" pitchFamily="50" charset="-128"/>
              </a:rPr>
              <a:t>22</a:t>
            </a:r>
            <a:r>
              <a:rPr lang="ja-JP" altLang="en-US" sz="1000" dirty="0" smtClean="0">
                <a:latin typeface="Meiryo UI" pitchFamily="50" charset="-128"/>
                <a:ea typeface="Meiryo UI" pitchFamily="50" charset="-128"/>
              </a:rPr>
              <a:t>日、地域</a:t>
            </a:r>
            <a:r>
              <a:rPr lang="ja-JP" altLang="en-US" sz="1000" dirty="0">
                <a:latin typeface="Meiryo UI" pitchFamily="50" charset="-128"/>
                <a:ea typeface="Meiryo UI" pitchFamily="50" charset="-128"/>
              </a:rPr>
              <a:t>連携</a:t>
            </a:r>
            <a:r>
              <a:rPr lang="en-US" altLang="ja-JP" sz="1000" dirty="0" smtClean="0">
                <a:latin typeface="Meiryo UI" pitchFamily="50" charset="-128"/>
                <a:ea typeface="Meiryo UI" pitchFamily="50" charset="-128"/>
              </a:rPr>
              <a:t>DMO</a:t>
            </a:r>
            <a:r>
              <a:rPr lang="ja-JP" altLang="en-US" sz="1000" dirty="0" smtClean="0">
                <a:latin typeface="Meiryo UI" pitchFamily="50" charset="-128"/>
                <a:ea typeface="Meiryo UI" pitchFamily="50" charset="-128"/>
              </a:rPr>
              <a:t>と</a:t>
            </a:r>
            <a:r>
              <a:rPr lang="ja-JP" altLang="en-US" sz="1000" dirty="0">
                <a:latin typeface="Meiryo UI" pitchFamily="50" charset="-128"/>
                <a:ea typeface="Meiryo UI" pitchFamily="50" charset="-128"/>
              </a:rPr>
              <a:t>して登録され</a:t>
            </a:r>
            <a:r>
              <a:rPr lang="ja-JP" altLang="en-US" sz="1000" dirty="0" smtClean="0">
                <a:latin typeface="Meiryo UI" pitchFamily="50" charset="-128"/>
                <a:ea typeface="Meiryo UI" pitchFamily="50" charset="-128"/>
              </a:rPr>
              <a:t>、平成</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a:t>
            </a:r>
            <a:r>
              <a:rPr lang="en-US" altLang="ja-JP" sz="1000" dirty="0" smtClean="0">
                <a:latin typeface="Meiryo UI" pitchFamily="50" charset="-128"/>
                <a:ea typeface="Meiryo UI" pitchFamily="50" charset="-128"/>
              </a:rPr>
              <a:t>28</a:t>
            </a:r>
            <a:r>
              <a:rPr lang="ja-JP" altLang="en-US" sz="1000" dirty="0" smtClean="0">
                <a:latin typeface="Meiryo UI" pitchFamily="50" charset="-128"/>
                <a:ea typeface="Meiryo UI" pitchFamily="50" charset="-128"/>
              </a:rPr>
              <a:t>年度地方</a:t>
            </a:r>
            <a:r>
              <a:rPr lang="ja-JP" altLang="en-US" sz="1000" dirty="0">
                <a:latin typeface="Meiryo UI" pitchFamily="50" charset="-128"/>
                <a:ea typeface="Meiryo UI" pitchFamily="50" charset="-128"/>
              </a:rPr>
              <a:t>創生推進交付金の</a:t>
            </a:r>
            <a:r>
              <a:rPr lang="ja-JP" altLang="en-US" sz="1000" dirty="0" smtClean="0">
                <a:latin typeface="Meiryo UI" pitchFamily="50" charset="-128"/>
                <a:ea typeface="Meiryo UI" pitchFamily="50" charset="-128"/>
              </a:rPr>
              <a:t>交付対象と</a:t>
            </a:r>
            <a:r>
              <a:rPr lang="ja-JP" altLang="en-US" sz="1000" dirty="0">
                <a:latin typeface="Meiryo UI" pitchFamily="50" charset="-128"/>
                <a:ea typeface="Meiryo UI" pitchFamily="50" charset="-128"/>
              </a:rPr>
              <a:t>なるなど、観光事業推進</a:t>
            </a:r>
            <a:r>
              <a:rPr lang="ja-JP" altLang="en-US" sz="1000" dirty="0" smtClean="0">
                <a:latin typeface="Meiryo UI" pitchFamily="50" charset="-128"/>
                <a:ea typeface="Meiryo UI" pitchFamily="50" charset="-128"/>
              </a:rPr>
              <a:t>の司令塔として、</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さらなる進化・機能強化が求められる。</a:t>
            </a:r>
            <a:endParaRPr lang="en-US" altLang="ja-JP" sz="1000" dirty="0" smtClean="0">
              <a:latin typeface="Meiryo UI" pitchFamily="50" charset="-128"/>
              <a:ea typeface="Meiryo UI" pitchFamily="50" charset="-128"/>
            </a:endParaRPr>
          </a:p>
        </p:txBody>
      </p:sp>
      <p:sp>
        <p:nvSpPr>
          <p:cNvPr id="60" name="テキスト ボックス 55"/>
          <p:cNvSpPr txBox="1">
            <a:spLocks noChangeArrowheads="1"/>
          </p:cNvSpPr>
          <p:nvPr/>
        </p:nvSpPr>
        <p:spPr bwMode="auto">
          <a:xfrm>
            <a:off x="128587" y="3200432"/>
            <a:ext cx="4730711" cy="845270"/>
          </a:xfrm>
          <a:prstGeom prst="rect">
            <a:avLst/>
          </a:prstGeom>
          <a:noFill/>
          <a:ln w="9525">
            <a:noFill/>
            <a:miter lim="800000"/>
            <a:headEnd/>
            <a:tailEnd/>
          </a:ln>
        </p:spPr>
        <p:txBody>
          <a:bodyPr lIns="36000" tIns="36000" rIns="36000" bIns="36000" anchor="t" anchorCtr="0"/>
          <a:lstStyle/>
          <a:p>
            <a:pPr>
              <a:lnSpc>
                <a:spcPts val="1200"/>
              </a:lnSpc>
            </a:pPr>
            <a:r>
              <a:rPr lang="ja-JP" altLang="en-US" sz="1100" b="1" dirty="0" smtClean="0">
                <a:latin typeface="Meiryo UI" pitchFamily="50" charset="-128"/>
                <a:ea typeface="Meiryo UI" pitchFamily="50" charset="-128"/>
              </a:rPr>
              <a:t>○都市魅力創造の好循環の実現</a:t>
            </a:r>
            <a:endParaRPr lang="en-US" altLang="ja-JP" sz="1100" b="1" dirty="0" smtClean="0">
              <a:latin typeface="Meiryo UI" pitchFamily="50" charset="-128"/>
              <a:ea typeface="Meiryo UI" pitchFamily="50" charset="-128"/>
            </a:endParaRPr>
          </a:p>
          <a:p>
            <a:pPr>
              <a:lnSpc>
                <a:spcPts val="1200"/>
              </a:lnSpc>
            </a:pPr>
            <a:r>
              <a:rPr lang="ja-JP" altLang="en-US" sz="1000" dirty="0" smtClean="0">
                <a:latin typeface="Meiryo UI" pitchFamily="50" charset="-128"/>
                <a:ea typeface="Meiryo UI" pitchFamily="50" charset="-128"/>
              </a:rPr>
              <a:t>　・水と光のまちづくりや文化・観光分野においては、それぞれ総合プロデュースを担う推進体制</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を構築し、取組みを進めており、これまでの取組状況</a:t>
            </a:r>
            <a:r>
              <a:rPr lang="ja-JP" altLang="en-US" sz="1000" dirty="0">
                <a:latin typeface="Meiryo UI" pitchFamily="50" charset="-128"/>
                <a:ea typeface="Meiryo UI" pitchFamily="50" charset="-128"/>
              </a:rPr>
              <a:t>を</a:t>
            </a:r>
            <a:r>
              <a:rPr lang="ja-JP" altLang="en-US" sz="1000" dirty="0" smtClean="0">
                <a:latin typeface="Meiryo UI" pitchFamily="50" charset="-128"/>
                <a:ea typeface="Meiryo UI" pitchFamily="50" charset="-128"/>
              </a:rPr>
              <a:t>踏まえ</a:t>
            </a:r>
            <a:r>
              <a:rPr lang="ja-JP" altLang="en-US" sz="1000" dirty="0">
                <a:latin typeface="Meiryo UI" pitchFamily="50" charset="-128"/>
                <a:ea typeface="Meiryo UI" pitchFamily="50" charset="-128"/>
              </a:rPr>
              <a:t>、行政と民間の役割と</a:t>
            </a:r>
            <a:r>
              <a:rPr lang="ja-JP" altLang="en-US" sz="1000" dirty="0" smtClean="0">
                <a:latin typeface="Meiryo UI" pitchFamily="50" charset="-128"/>
                <a:ea typeface="Meiryo UI" pitchFamily="50" charset="-128"/>
              </a:rPr>
              <a:t>負担の</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あり方を</a:t>
            </a:r>
            <a:r>
              <a:rPr lang="ja-JP" altLang="en-US" sz="1000" dirty="0">
                <a:latin typeface="Meiryo UI" pitchFamily="50" charset="-128"/>
                <a:ea typeface="Meiryo UI" pitchFamily="50" charset="-128"/>
              </a:rPr>
              <a:t>より一層</a:t>
            </a:r>
            <a:r>
              <a:rPr lang="ja-JP" altLang="en-US" sz="1000" dirty="0" smtClean="0">
                <a:latin typeface="Meiryo UI" pitchFamily="50" charset="-128"/>
                <a:ea typeface="Meiryo UI" pitchFamily="50" charset="-128"/>
              </a:rPr>
              <a:t>明確にし、民間</a:t>
            </a:r>
            <a:r>
              <a:rPr lang="ja-JP" altLang="en-US" sz="1000" dirty="0">
                <a:latin typeface="Meiryo UI" pitchFamily="50" charset="-128"/>
                <a:ea typeface="Meiryo UI" pitchFamily="50" charset="-128"/>
              </a:rPr>
              <a:t>主体</a:t>
            </a:r>
            <a:r>
              <a:rPr lang="ja-JP" altLang="en-US" sz="1000" dirty="0" smtClean="0">
                <a:latin typeface="Meiryo UI" pitchFamily="50" charset="-128"/>
                <a:ea typeface="Meiryo UI" pitchFamily="50" charset="-128"/>
              </a:rPr>
              <a:t>の取組み</a:t>
            </a:r>
            <a:r>
              <a:rPr lang="ja-JP" altLang="en-US" sz="1000" dirty="0">
                <a:latin typeface="Meiryo UI" pitchFamily="50" charset="-128"/>
                <a:ea typeface="Meiryo UI" pitchFamily="50" charset="-128"/>
              </a:rPr>
              <a:t>に</a:t>
            </a:r>
            <a:r>
              <a:rPr lang="ja-JP" altLang="en-US" sz="1000" dirty="0" smtClean="0">
                <a:latin typeface="Meiryo UI" pitchFamily="50" charset="-128"/>
                <a:ea typeface="Meiryo UI" pitchFamily="50" charset="-128"/>
              </a:rPr>
              <a:t>ついては</a:t>
            </a:r>
            <a:r>
              <a:rPr lang="ja-JP" altLang="en-US" sz="1000" dirty="0">
                <a:latin typeface="Meiryo UI" pitchFamily="50" charset="-128"/>
                <a:ea typeface="Meiryo UI" pitchFamily="50" charset="-128"/>
              </a:rPr>
              <a:t>、集客促進⇒消費</a:t>
            </a:r>
            <a:r>
              <a:rPr lang="ja-JP" altLang="en-US" sz="1000" dirty="0" smtClean="0">
                <a:latin typeface="Meiryo UI" pitchFamily="50" charset="-128"/>
                <a:ea typeface="Meiryo UI" pitchFamily="50" charset="-128"/>
              </a:rPr>
              <a:t>喚起・民間</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等からの</a:t>
            </a:r>
            <a:r>
              <a:rPr lang="ja-JP" altLang="en-US" sz="1000" dirty="0">
                <a:latin typeface="Meiryo UI" pitchFamily="50" charset="-128"/>
                <a:ea typeface="Meiryo UI" pitchFamily="50" charset="-128"/>
              </a:rPr>
              <a:t>投資拡大</a:t>
            </a:r>
            <a:r>
              <a:rPr lang="ja-JP" altLang="en-US" sz="1000" dirty="0" smtClean="0">
                <a:latin typeface="Meiryo UI" pitchFamily="50" charset="-128"/>
                <a:ea typeface="Meiryo UI" pitchFamily="50" charset="-128"/>
              </a:rPr>
              <a:t>⇒取組みの充実</a:t>
            </a:r>
            <a:r>
              <a:rPr lang="ja-JP" altLang="en-US" sz="1000" dirty="0">
                <a:latin typeface="Meiryo UI" pitchFamily="50" charset="-128"/>
                <a:ea typeface="Meiryo UI" pitchFamily="50" charset="-128"/>
              </a:rPr>
              <a:t>・</a:t>
            </a:r>
            <a:r>
              <a:rPr lang="ja-JP" altLang="en-US" sz="1000" dirty="0" smtClean="0">
                <a:latin typeface="Meiryo UI" pitchFamily="50" charset="-128"/>
                <a:ea typeface="Meiryo UI" pitchFamily="50" charset="-128"/>
              </a:rPr>
              <a:t>発展と</a:t>
            </a:r>
            <a:r>
              <a:rPr lang="ja-JP" altLang="en-US" sz="1000" dirty="0">
                <a:latin typeface="Meiryo UI" pitchFamily="50" charset="-128"/>
                <a:ea typeface="Meiryo UI" pitchFamily="50" charset="-128"/>
              </a:rPr>
              <a:t>いった好循環につなげていく必要がある</a:t>
            </a:r>
            <a:r>
              <a:rPr lang="ja-JP" altLang="en-US" sz="1000" dirty="0" smtClean="0">
                <a:latin typeface="Meiryo UI" pitchFamily="50" charset="-128"/>
                <a:ea typeface="Meiryo UI" pitchFamily="50" charset="-128"/>
              </a:rPr>
              <a:t>。</a:t>
            </a:r>
            <a:endParaRPr lang="en-US" altLang="ja-JP" sz="1000" dirty="0" smtClean="0">
              <a:latin typeface="Meiryo UI" pitchFamily="50" charset="-128"/>
              <a:ea typeface="Meiryo UI" pitchFamily="50" charset="-128"/>
            </a:endParaRPr>
          </a:p>
        </p:txBody>
      </p:sp>
      <p:sp>
        <p:nvSpPr>
          <p:cNvPr id="62" name="テキスト ボックス 55"/>
          <p:cNvSpPr txBox="1">
            <a:spLocks noChangeArrowheads="1"/>
          </p:cNvSpPr>
          <p:nvPr/>
        </p:nvSpPr>
        <p:spPr bwMode="auto">
          <a:xfrm>
            <a:off x="128588" y="2017364"/>
            <a:ext cx="4831774" cy="1156108"/>
          </a:xfrm>
          <a:prstGeom prst="rect">
            <a:avLst/>
          </a:prstGeom>
          <a:noFill/>
          <a:ln w="9525">
            <a:noFill/>
            <a:miter lim="800000"/>
            <a:headEnd/>
            <a:tailEnd/>
          </a:ln>
        </p:spPr>
        <p:txBody>
          <a:bodyPr lIns="36000" tIns="36000" rIns="36000" bIns="36000" anchor="t" anchorCtr="0"/>
          <a:lstStyle/>
          <a:p>
            <a:pPr>
              <a:lnSpc>
                <a:spcPts val="1200"/>
              </a:lnSpc>
            </a:pPr>
            <a:r>
              <a:rPr lang="ja-JP" altLang="en-US" sz="1100" b="1" dirty="0" smtClean="0">
                <a:latin typeface="Meiryo UI" pitchFamily="50" charset="-128"/>
                <a:ea typeface="Meiryo UI" pitchFamily="50" charset="-128"/>
              </a:rPr>
              <a:t>○世界</a:t>
            </a:r>
            <a:r>
              <a:rPr lang="ja-JP" altLang="en-US" sz="1100" b="1" dirty="0">
                <a:latin typeface="Meiryo UI" pitchFamily="50" charset="-128"/>
                <a:ea typeface="Meiryo UI" pitchFamily="50" charset="-128"/>
              </a:rPr>
              <a:t>における大阪</a:t>
            </a:r>
            <a:r>
              <a:rPr lang="ja-JP" altLang="en-US" sz="1100" b="1" dirty="0" smtClean="0">
                <a:latin typeface="Meiryo UI" pitchFamily="50" charset="-128"/>
                <a:ea typeface="Meiryo UI" pitchFamily="50" charset="-128"/>
              </a:rPr>
              <a:t>のプレゼンスの向上</a:t>
            </a:r>
            <a:endParaRPr lang="ja-JP" altLang="en-US" sz="1100" b="1" dirty="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・大阪は、日本の第二の都市として、国内では一定の存在感を持っているが</a:t>
            </a:r>
            <a:r>
              <a:rPr lang="ja-JP" altLang="en-US" sz="1000" dirty="0" smtClean="0">
                <a:latin typeface="Meiryo UI" pitchFamily="50" charset="-128"/>
                <a:ea typeface="Meiryo UI" pitchFamily="50" charset="-128"/>
              </a:rPr>
              <a:t>、世界</a:t>
            </a:r>
            <a:r>
              <a:rPr lang="ja-JP" altLang="en-US" sz="1000" dirty="0">
                <a:latin typeface="Meiryo UI" pitchFamily="50" charset="-128"/>
                <a:ea typeface="Meiryo UI" pitchFamily="50" charset="-128"/>
              </a:rPr>
              <a:t>の中で</a:t>
            </a:r>
            <a:r>
              <a:rPr lang="ja-JP" altLang="en-US" sz="1000" dirty="0" smtClean="0">
                <a:latin typeface="Meiryo UI" pitchFamily="50" charset="-128"/>
                <a:ea typeface="Meiryo UI" pitchFamily="50" charset="-128"/>
              </a:rPr>
              <a:t>の</a:t>
            </a:r>
            <a:endParaRPr lang="en-US" altLang="ja-JP" sz="1000" dirty="0" smtClean="0">
              <a:latin typeface="Meiryo UI" pitchFamily="50" charset="-128"/>
              <a:ea typeface="Meiryo UI" pitchFamily="50" charset="-128"/>
            </a:endParaRPr>
          </a:p>
          <a:p>
            <a:pPr>
              <a:lnSpc>
                <a:spcPts val="1200"/>
              </a:lnSpc>
            </a:pPr>
            <a:r>
              <a:rPr lang="en-US" altLang="ja-JP" sz="1000" dirty="0">
                <a:latin typeface="Meiryo UI" pitchFamily="50" charset="-128"/>
                <a:ea typeface="Meiryo UI" pitchFamily="50" charset="-128"/>
              </a:rPr>
              <a:t> </a:t>
            </a:r>
            <a:r>
              <a:rPr lang="en-US" altLang="ja-JP" sz="1000" dirty="0" smtClean="0">
                <a:latin typeface="Meiryo UI" pitchFamily="50" charset="-128"/>
                <a:ea typeface="Meiryo UI" pitchFamily="50" charset="-128"/>
              </a:rPr>
              <a:t>   </a:t>
            </a:r>
            <a:r>
              <a:rPr lang="ja-JP" altLang="en-US" sz="1000" dirty="0" smtClean="0">
                <a:latin typeface="Meiryo UI" pitchFamily="50" charset="-128"/>
                <a:ea typeface="Meiryo UI" pitchFamily="50" charset="-128"/>
              </a:rPr>
              <a:t>存在感はまだまだ薄い。</a:t>
            </a:r>
            <a:r>
              <a:rPr lang="ja-JP" altLang="en-US" sz="900" dirty="0" smtClean="0">
                <a:latin typeface="Meiryo UI" pitchFamily="50" charset="-128"/>
                <a:ea typeface="Meiryo UI" pitchFamily="50" charset="-128"/>
              </a:rPr>
              <a:t>（世界の都市総合力ランキング</a:t>
            </a:r>
            <a:r>
              <a:rPr lang="en-US" altLang="ja-JP" sz="900" dirty="0">
                <a:latin typeface="Meiryo UI" pitchFamily="50" charset="-128"/>
                <a:ea typeface="Meiryo UI" pitchFamily="50" charset="-128"/>
              </a:rPr>
              <a:t>2015</a:t>
            </a:r>
            <a:r>
              <a:rPr lang="ja-JP" altLang="en-US" sz="900" dirty="0" smtClean="0">
                <a:latin typeface="Meiryo UI" pitchFamily="50" charset="-128"/>
                <a:ea typeface="Meiryo UI" pitchFamily="50" charset="-128"/>
              </a:rPr>
              <a:t>で</a:t>
            </a:r>
            <a:r>
              <a:rPr lang="en-US" altLang="ja-JP" sz="900" dirty="0" smtClean="0">
                <a:latin typeface="Meiryo UI" pitchFamily="50" charset="-128"/>
                <a:ea typeface="Meiryo UI" pitchFamily="50" charset="-128"/>
              </a:rPr>
              <a:t>40</a:t>
            </a:r>
            <a:r>
              <a:rPr lang="ja-JP" altLang="en-US" sz="900" dirty="0" smtClean="0">
                <a:latin typeface="Meiryo UI" pitchFamily="50" charset="-128"/>
                <a:ea typeface="Meiryo UI" pitchFamily="50" charset="-128"/>
              </a:rPr>
              <a:t>都市中</a:t>
            </a:r>
            <a:r>
              <a:rPr lang="en-US" altLang="ja-JP" sz="900" dirty="0" smtClean="0">
                <a:latin typeface="Meiryo UI" pitchFamily="50" charset="-128"/>
                <a:ea typeface="Meiryo UI" pitchFamily="50" charset="-128"/>
              </a:rPr>
              <a:t>24</a:t>
            </a:r>
            <a:r>
              <a:rPr lang="ja-JP" altLang="en-US" sz="900" dirty="0" smtClean="0">
                <a:latin typeface="Meiryo UI" pitchFamily="50" charset="-128"/>
                <a:ea typeface="Meiryo UI" pitchFamily="50" charset="-128"/>
              </a:rPr>
              <a:t>位、アジアで</a:t>
            </a:r>
            <a:r>
              <a:rPr lang="en-US" altLang="ja-JP" sz="900" dirty="0">
                <a:latin typeface="Meiryo UI" pitchFamily="50" charset="-128"/>
                <a:ea typeface="Meiryo UI" pitchFamily="50" charset="-128"/>
              </a:rPr>
              <a:t>7</a:t>
            </a:r>
            <a:r>
              <a:rPr lang="ja-JP" altLang="en-US" sz="900" dirty="0" smtClean="0">
                <a:latin typeface="Meiryo UI" pitchFamily="50" charset="-128"/>
                <a:ea typeface="Meiryo UI" pitchFamily="50" charset="-128"/>
              </a:rPr>
              <a:t>位）</a:t>
            </a:r>
            <a:endParaRPr lang="en-US" altLang="ja-JP" sz="900" dirty="0" smtClean="0">
              <a:latin typeface="Meiryo UI" pitchFamily="50" charset="-128"/>
              <a:ea typeface="Meiryo UI" pitchFamily="50" charset="-128"/>
            </a:endParaRPr>
          </a:p>
          <a:p>
            <a:pPr>
              <a:lnSpc>
                <a:spcPts val="1200"/>
              </a:lnSpc>
            </a:pPr>
            <a:r>
              <a:rPr lang="ja-JP" altLang="en-US" sz="1000" dirty="0" smtClean="0">
                <a:latin typeface="Meiryo UI" pitchFamily="50" charset="-128"/>
                <a:ea typeface="Meiryo UI" pitchFamily="50" charset="-128"/>
              </a:rPr>
              <a:t>　・人口減少の加速が予測</a:t>
            </a:r>
            <a:r>
              <a:rPr lang="ja-JP" altLang="en-US" sz="1000" dirty="0">
                <a:latin typeface="Meiryo UI" pitchFamily="50" charset="-128"/>
                <a:ea typeface="Meiryo UI" pitchFamily="50" charset="-128"/>
              </a:rPr>
              <a:t>されている中で、世界で通用するグローバル人材の育成</a:t>
            </a:r>
            <a:r>
              <a:rPr lang="ja-JP" altLang="en-US" sz="1000" dirty="0" smtClean="0">
                <a:latin typeface="Meiryo UI" pitchFamily="50" charset="-128"/>
                <a:ea typeface="Meiryo UI" pitchFamily="50" charset="-128"/>
              </a:rPr>
              <a:t>や外国人</a:t>
            </a:r>
            <a:endParaRPr lang="en-US" altLang="ja-JP" sz="1000" dirty="0" smtClean="0">
              <a:latin typeface="Meiryo UI" pitchFamily="50" charset="-128"/>
              <a:ea typeface="Meiryo UI" pitchFamily="50" charset="-128"/>
            </a:endParaRPr>
          </a:p>
          <a:p>
            <a:pPr>
              <a:lnSpc>
                <a:spcPts val="1200"/>
              </a:lnSpc>
            </a:pPr>
            <a:r>
              <a:rPr lang="en-US" altLang="ja-JP" sz="1000" dirty="0">
                <a:latin typeface="Meiryo UI" pitchFamily="50" charset="-128"/>
                <a:ea typeface="Meiryo UI" pitchFamily="50" charset="-128"/>
              </a:rPr>
              <a:t> </a:t>
            </a:r>
            <a:r>
              <a:rPr lang="en-US" altLang="ja-JP" sz="1000" dirty="0" smtClean="0">
                <a:latin typeface="Meiryo UI" pitchFamily="50" charset="-128"/>
                <a:ea typeface="Meiryo UI" pitchFamily="50" charset="-128"/>
              </a:rPr>
              <a:t>   </a:t>
            </a:r>
            <a:r>
              <a:rPr lang="ja-JP" altLang="en-US" sz="1000" dirty="0" smtClean="0">
                <a:latin typeface="Meiryo UI" pitchFamily="50" charset="-128"/>
                <a:ea typeface="Meiryo UI" pitchFamily="50" charset="-128"/>
              </a:rPr>
              <a:t>留学生</a:t>
            </a:r>
            <a:r>
              <a:rPr lang="ja-JP" altLang="en-US" sz="1000" dirty="0">
                <a:latin typeface="Meiryo UI" pitchFamily="50" charset="-128"/>
                <a:ea typeface="Meiryo UI" pitchFamily="50" charset="-128"/>
              </a:rPr>
              <a:t>の受入</a:t>
            </a:r>
            <a:r>
              <a:rPr lang="ja-JP" altLang="en-US" sz="1000" dirty="0" smtClean="0">
                <a:latin typeface="Meiryo UI" pitchFamily="50" charset="-128"/>
                <a:ea typeface="Meiryo UI" pitchFamily="50" charset="-128"/>
              </a:rPr>
              <a:t>環境の充実・強化に</a:t>
            </a:r>
            <a:r>
              <a:rPr lang="ja-JP" altLang="en-US" sz="1000" dirty="0">
                <a:latin typeface="Meiryo UI" pitchFamily="50" charset="-128"/>
                <a:ea typeface="Meiryo UI" pitchFamily="50" charset="-128"/>
              </a:rPr>
              <a:t>取り組むとともに、世界の都市間競争に打勝つため</a:t>
            </a:r>
            <a:r>
              <a:rPr lang="ja-JP" altLang="en-US" sz="1000" dirty="0" smtClean="0">
                <a:latin typeface="Meiryo UI" pitchFamily="50" charset="-128"/>
                <a:ea typeface="Meiryo UI" pitchFamily="50" charset="-128"/>
              </a:rPr>
              <a:t>に</a:t>
            </a:r>
            <a:endParaRPr lang="en-US" altLang="ja-JP" sz="1000" dirty="0" smtClean="0">
              <a:latin typeface="Meiryo UI" pitchFamily="50" charset="-128"/>
              <a:ea typeface="Meiryo UI" pitchFamily="50" charset="-128"/>
            </a:endParaRPr>
          </a:p>
          <a:p>
            <a:pPr>
              <a:lnSpc>
                <a:spcPts val="1200"/>
              </a:lnSpc>
            </a:pPr>
            <a:r>
              <a:rPr lang="en-US" altLang="ja-JP" sz="1000" dirty="0">
                <a:latin typeface="Meiryo UI" pitchFamily="50" charset="-128"/>
                <a:ea typeface="Meiryo UI" pitchFamily="50" charset="-128"/>
              </a:rPr>
              <a:t> </a:t>
            </a:r>
            <a:r>
              <a:rPr lang="en-US" altLang="ja-JP" sz="1000" dirty="0" smtClean="0">
                <a:latin typeface="Meiryo UI" pitchFamily="50" charset="-128"/>
                <a:ea typeface="Meiryo UI" pitchFamily="50" charset="-128"/>
              </a:rPr>
              <a:t>   </a:t>
            </a:r>
            <a:r>
              <a:rPr lang="ja-JP" altLang="en-US" sz="1000" dirty="0" smtClean="0">
                <a:latin typeface="Meiryo UI" pitchFamily="50" charset="-128"/>
                <a:ea typeface="Meiryo UI" pitchFamily="50" charset="-128"/>
              </a:rPr>
              <a:t>も、多様な人材が交流し新しい価値を創造する都市として、国際都市・大阪のプレゼンス</a:t>
            </a:r>
            <a:endParaRPr lang="en-US" altLang="ja-JP" sz="1000" dirty="0" smtClean="0">
              <a:latin typeface="Meiryo UI" pitchFamily="50" charset="-128"/>
              <a:ea typeface="Meiryo UI" pitchFamily="50" charset="-128"/>
            </a:endParaRPr>
          </a:p>
          <a:p>
            <a:pPr>
              <a:lnSpc>
                <a:spcPts val="1200"/>
              </a:lnSpc>
            </a:pPr>
            <a:r>
              <a:rPr lang="ja-JP" altLang="en-US" sz="1000" dirty="0">
                <a:latin typeface="Meiryo UI" pitchFamily="50" charset="-128"/>
                <a:ea typeface="Meiryo UI" pitchFamily="50" charset="-128"/>
              </a:rPr>
              <a:t>　</a:t>
            </a:r>
            <a:r>
              <a:rPr lang="ja-JP" altLang="en-US" sz="1000" dirty="0" smtClean="0">
                <a:latin typeface="Meiryo UI" pitchFamily="50" charset="-128"/>
                <a:ea typeface="Meiryo UI" pitchFamily="50" charset="-128"/>
              </a:rPr>
              <a:t>　を高めていく必要がある。</a:t>
            </a:r>
            <a:endParaRPr lang="ja-JP" altLang="en-US" sz="1000" dirty="0">
              <a:latin typeface="Meiryo UI" pitchFamily="50" charset="-128"/>
              <a:ea typeface="Meiryo UI" pitchFamily="50" charset="-128"/>
            </a:endParaRPr>
          </a:p>
        </p:txBody>
      </p:sp>
      <p:sp>
        <p:nvSpPr>
          <p:cNvPr id="72" name="角丸四角形 71"/>
          <p:cNvSpPr/>
          <p:nvPr/>
        </p:nvSpPr>
        <p:spPr>
          <a:xfrm>
            <a:off x="1364488" y="5965055"/>
            <a:ext cx="1667891" cy="261938"/>
          </a:xfrm>
          <a:prstGeom prst="roundRect">
            <a:avLst>
              <a:gd name="adj" fmla="val 50000"/>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文化・都市</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魅力の</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向上</a:t>
            </a:r>
            <a:endPar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角丸四角形 75"/>
          <p:cNvSpPr/>
          <p:nvPr/>
        </p:nvSpPr>
        <p:spPr>
          <a:xfrm>
            <a:off x="4066809" y="5965055"/>
            <a:ext cx="1573213" cy="261938"/>
          </a:xfrm>
          <a:prstGeom prst="roundRect">
            <a:avLst>
              <a:gd name="adj" fmla="val 50000"/>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交流人口</a:t>
            </a: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拡大</a:t>
            </a:r>
            <a:endParaRPr lang="ja-JP" altLang="en-US" sz="9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80"/>
          <p:cNvSpPr/>
          <p:nvPr/>
        </p:nvSpPr>
        <p:spPr>
          <a:xfrm>
            <a:off x="4083804" y="6313101"/>
            <a:ext cx="1550988" cy="282575"/>
          </a:xfrm>
          <a:prstGeom prst="roundRect">
            <a:avLst>
              <a:gd name="adj" fmla="val 50000"/>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消費喚起、投資</a:t>
            </a: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拡大</a:t>
            </a:r>
            <a:endParaRPr lang="ja-JP" altLang="en-US" sz="9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1364488" y="6311130"/>
            <a:ext cx="1686941" cy="284546"/>
          </a:xfrm>
          <a:prstGeom prst="roundRect">
            <a:avLst>
              <a:gd name="adj" fmla="val 50000"/>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まちの</a:t>
            </a: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活性化</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上カーブ矢印 85"/>
          <p:cNvSpPr/>
          <p:nvPr/>
        </p:nvSpPr>
        <p:spPr>
          <a:xfrm rot="16200000" flipH="1">
            <a:off x="3335109" y="6067039"/>
            <a:ext cx="961404" cy="492125"/>
          </a:xfrm>
          <a:prstGeom prst="curvedUpArrow">
            <a:avLst/>
          </a:prstGeom>
          <a:gradFill flip="none" rotWithShape="1">
            <a:gsLst>
              <a:gs pos="0">
                <a:srgbClr val="C00000"/>
              </a:gs>
              <a:gs pos="53000">
                <a:srgbClr val="D4DEFF"/>
              </a:gs>
              <a:gs pos="83000">
                <a:srgbClr val="D4DEFF"/>
              </a:gs>
              <a:gs pos="100000">
                <a:srgbClr val="96AB94"/>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black"/>
              </a:solidFill>
            </a:endParaRPr>
          </a:p>
        </p:txBody>
      </p:sp>
      <p:sp>
        <p:nvSpPr>
          <p:cNvPr id="87" name="上カーブ矢印 86"/>
          <p:cNvSpPr/>
          <p:nvPr/>
        </p:nvSpPr>
        <p:spPr>
          <a:xfrm rot="5400000" flipH="1">
            <a:off x="2841175" y="6043398"/>
            <a:ext cx="949325" cy="444500"/>
          </a:xfrm>
          <a:prstGeom prst="curvedUpArrow">
            <a:avLst/>
          </a:prstGeom>
          <a:gradFill flip="none" rotWithShape="1">
            <a:gsLst>
              <a:gs pos="0">
                <a:srgbClr val="C00000"/>
              </a:gs>
              <a:gs pos="53000">
                <a:srgbClr val="D4DEFF"/>
              </a:gs>
              <a:gs pos="83000">
                <a:srgbClr val="D4DEFF"/>
              </a:gs>
              <a:gs pos="100000">
                <a:srgbClr val="96AB94"/>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black"/>
              </a:solidFill>
            </a:endParaRPr>
          </a:p>
        </p:txBody>
      </p:sp>
      <p:sp>
        <p:nvSpPr>
          <p:cNvPr id="88" name="正方形/長方形 87"/>
          <p:cNvSpPr/>
          <p:nvPr/>
        </p:nvSpPr>
        <p:spPr>
          <a:xfrm>
            <a:off x="6114669" y="5117546"/>
            <a:ext cx="2696195" cy="96365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26937" tIns="26937" rIns="26937" bIns="26937" anchor="ctr"/>
          <a:lstStyle/>
          <a:p>
            <a:pPr fontAlgn="auto">
              <a:spcBef>
                <a:spcPts val="0"/>
              </a:spcBef>
              <a:spcAft>
                <a:spcPts val="0"/>
              </a:spcAft>
              <a:defRPr/>
            </a:pPr>
            <a:r>
              <a:rPr lang="ja-JP" altLang="en-US" sz="1000" dirty="0">
                <a:solidFill>
                  <a:prstClr val="black"/>
                </a:solidFill>
                <a:latin typeface="Meiryo UI" pitchFamily="50" charset="-128"/>
                <a:ea typeface="Meiryo UI" pitchFamily="50" charset="-128"/>
              </a:rPr>
              <a:t>◇国内及び世界に向けた大阪の魅力の発信</a:t>
            </a:r>
            <a:endParaRPr lang="en-US" altLang="ja-JP" sz="1000" dirty="0">
              <a:solidFill>
                <a:prstClr val="black"/>
              </a:solidFill>
              <a:latin typeface="Meiryo UI" pitchFamily="50" charset="-128"/>
              <a:ea typeface="Meiryo UI" pitchFamily="50" charset="-128"/>
            </a:endParaRPr>
          </a:p>
          <a:p>
            <a:pPr fontAlgn="auto">
              <a:spcBef>
                <a:spcPts val="0"/>
              </a:spcBef>
              <a:spcAft>
                <a:spcPts val="0"/>
              </a:spcAft>
              <a:defRPr/>
            </a:pPr>
            <a:r>
              <a:rPr lang="ja-JP" altLang="en-US" sz="1000" dirty="0">
                <a:solidFill>
                  <a:prstClr val="black"/>
                </a:solidFill>
                <a:latin typeface="Meiryo UI" pitchFamily="50" charset="-128"/>
                <a:ea typeface="Meiryo UI" pitchFamily="50" charset="-128"/>
              </a:rPr>
              <a:t>◇これまで取り組んできた重点取組を発展・進化</a:t>
            </a:r>
            <a:endParaRPr lang="en-US" altLang="ja-JP" sz="1000" dirty="0">
              <a:solidFill>
                <a:prstClr val="black"/>
              </a:solidFill>
              <a:latin typeface="Meiryo UI" pitchFamily="50" charset="-128"/>
              <a:ea typeface="Meiryo UI" pitchFamily="50" charset="-128"/>
            </a:endParaRPr>
          </a:p>
          <a:p>
            <a:pPr fontAlgn="auto">
              <a:spcBef>
                <a:spcPts val="0"/>
              </a:spcBef>
              <a:spcAft>
                <a:spcPts val="0"/>
              </a:spcAft>
              <a:defRPr/>
            </a:pPr>
            <a:r>
              <a:rPr lang="ja-JP" altLang="en-US" sz="1000" dirty="0">
                <a:solidFill>
                  <a:prstClr val="black"/>
                </a:solidFill>
                <a:latin typeface="Meiryo UI" pitchFamily="50" charset="-128"/>
                <a:ea typeface="Meiryo UI" pitchFamily="50" charset="-128"/>
              </a:rPr>
              <a:t>◇府域全体の発展に資する施策</a:t>
            </a:r>
            <a:r>
              <a:rPr lang="ja-JP" altLang="en-US" sz="1000" dirty="0" smtClean="0">
                <a:solidFill>
                  <a:prstClr val="black"/>
                </a:solidFill>
                <a:latin typeface="Meiryo UI" pitchFamily="50" charset="-128"/>
                <a:ea typeface="Meiryo UI" pitchFamily="50" charset="-128"/>
              </a:rPr>
              <a:t>展開</a:t>
            </a:r>
            <a:endParaRPr lang="en-US" altLang="ja-JP" sz="1000" dirty="0" smtClean="0">
              <a:solidFill>
                <a:prstClr val="black"/>
              </a:solidFill>
              <a:latin typeface="Meiryo UI" pitchFamily="50" charset="-128"/>
              <a:ea typeface="Meiryo UI" pitchFamily="50" charset="-128"/>
            </a:endParaRPr>
          </a:p>
          <a:p>
            <a:pPr fontAlgn="auto">
              <a:spcBef>
                <a:spcPts val="0"/>
              </a:spcBef>
              <a:spcAft>
                <a:spcPts val="0"/>
              </a:spcAft>
              <a:defRPr/>
            </a:pPr>
            <a:r>
              <a:rPr lang="ja-JP" altLang="en-US" sz="1000" dirty="0">
                <a:solidFill>
                  <a:prstClr val="black"/>
                </a:solidFill>
                <a:latin typeface="Meiryo UI" pitchFamily="50" charset="-128"/>
                <a:ea typeface="Meiryo UI" pitchFamily="50" charset="-128"/>
              </a:rPr>
              <a:t>◇</a:t>
            </a:r>
            <a:r>
              <a:rPr lang="en-US" altLang="ja-JP" sz="1000" dirty="0">
                <a:solidFill>
                  <a:prstClr val="black"/>
                </a:solidFill>
                <a:latin typeface="Meiryo UI" pitchFamily="50" charset="-128"/>
                <a:ea typeface="Meiryo UI" pitchFamily="50" charset="-128"/>
              </a:rPr>
              <a:t>2020</a:t>
            </a:r>
            <a:r>
              <a:rPr lang="ja-JP" altLang="en-US" sz="1000" dirty="0">
                <a:solidFill>
                  <a:prstClr val="black"/>
                </a:solidFill>
                <a:latin typeface="Meiryo UI" pitchFamily="50" charset="-128"/>
                <a:ea typeface="Meiryo UI" pitchFamily="50" charset="-128"/>
              </a:rPr>
              <a:t>年度以降も見据えた</a:t>
            </a:r>
            <a:r>
              <a:rPr lang="ja-JP" altLang="en-US" sz="1000" dirty="0" smtClean="0">
                <a:solidFill>
                  <a:prstClr val="black"/>
                </a:solidFill>
                <a:latin typeface="Meiryo UI" pitchFamily="50" charset="-128"/>
                <a:ea typeface="Meiryo UI" pitchFamily="50" charset="-128"/>
              </a:rPr>
              <a:t>仕組みづくり</a:t>
            </a:r>
            <a:endParaRPr lang="en-US" altLang="ja-JP" sz="1000" dirty="0" smtClean="0">
              <a:solidFill>
                <a:prstClr val="black"/>
              </a:solidFill>
              <a:latin typeface="Meiryo UI" pitchFamily="50" charset="-128"/>
              <a:ea typeface="Meiryo UI" pitchFamily="50" charset="-128"/>
            </a:endParaRPr>
          </a:p>
          <a:p>
            <a:pPr fontAlgn="auto">
              <a:spcBef>
                <a:spcPts val="0"/>
              </a:spcBef>
              <a:spcAft>
                <a:spcPts val="0"/>
              </a:spcAft>
              <a:defRPr/>
            </a:pPr>
            <a:r>
              <a:rPr lang="ja-JP" altLang="en-US" sz="1000" dirty="0">
                <a:solidFill>
                  <a:prstClr val="black"/>
                </a:solidFill>
                <a:latin typeface="Meiryo UI" pitchFamily="50" charset="-128"/>
                <a:ea typeface="Meiryo UI" pitchFamily="50" charset="-128"/>
              </a:rPr>
              <a:t>◇みんなで支える</a:t>
            </a:r>
          </a:p>
          <a:p>
            <a:pPr fontAlgn="auto">
              <a:spcBef>
                <a:spcPts val="0"/>
              </a:spcBef>
              <a:spcAft>
                <a:spcPts val="0"/>
              </a:spcAft>
              <a:defRPr/>
            </a:pPr>
            <a:r>
              <a:rPr lang="ja-JP" altLang="en-US" sz="1000" dirty="0">
                <a:solidFill>
                  <a:prstClr val="black"/>
                </a:solidFill>
                <a:latin typeface="Meiryo UI" pitchFamily="50" charset="-128"/>
                <a:ea typeface="Meiryo UI" pitchFamily="50" charset="-128"/>
              </a:rPr>
              <a:t>◇</a:t>
            </a:r>
            <a:r>
              <a:rPr lang="en-US" altLang="ja-JP" sz="1000" dirty="0">
                <a:solidFill>
                  <a:prstClr val="black"/>
                </a:solidFill>
                <a:latin typeface="Meiryo UI" pitchFamily="50" charset="-128"/>
                <a:ea typeface="Meiryo UI" pitchFamily="50" charset="-128"/>
              </a:rPr>
              <a:t>PDCA</a:t>
            </a:r>
            <a:r>
              <a:rPr lang="ja-JP" altLang="en-US" sz="1000" dirty="0">
                <a:solidFill>
                  <a:prstClr val="black"/>
                </a:solidFill>
                <a:latin typeface="Meiryo UI" pitchFamily="50" charset="-128"/>
                <a:ea typeface="Meiryo UI" pitchFamily="50" charset="-128"/>
              </a:rPr>
              <a:t>サイクルの</a:t>
            </a:r>
            <a:r>
              <a:rPr lang="ja-JP" altLang="en-US" sz="1000" dirty="0" smtClean="0">
                <a:solidFill>
                  <a:prstClr val="black"/>
                </a:solidFill>
                <a:latin typeface="Meiryo UI" pitchFamily="50" charset="-128"/>
                <a:ea typeface="Meiryo UI" pitchFamily="50" charset="-128"/>
              </a:rPr>
              <a:t>徹底</a:t>
            </a:r>
            <a:endParaRPr lang="ja-JP" altLang="en-US" sz="1000" dirty="0">
              <a:solidFill>
                <a:prstClr val="black"/>
              </a:solidFill>
              <a:latin typeface="Meiryo UI" pitchFamily="50" charset="-128"/>
              <a:ea typeface="Meiryo UI" pitchFamily="50" charset="-128"/>
            </a:endParaRPr>
          </a:p>
        </p:txBody>
      </p:sp>
      <p:sp>
        <p:nvSpPr>
          <p:cNvPr id="89" name="角丸四角形 88"/>
          <p:cNvSpPr/>
          <p:nvPr/>
        </p:nvSpPr>
        <p:spPr bwMode="auto">
          <a:xfrm>
            <a:off x="5950942" y="4892289"/>
            <a:ext cx="1313792" cy="2004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419" tIns="34210" rIns="68419" bIns="34210" anchor="ctr" anchorCtr="1"/>
          <a:lstStyle/>
          <a:p>
            <a:pPr algn="ctr">
              <a:defRPr/>
            </a:pPr>
            <a:r>
              <a:rPr lang="en-US" altLang="ja-JP" sz="1100" dirty="0" smtClean="0">
                <a:solidFill>
                  <a:schemeClr val="tx1"/>
                </a:solidFill>
                <a:effectLst>
                  <a:outerShdw blurRad="38100" dist="38100" dir="2700000" algn="tl">
                    <a:srgbClr val="000000"/>
                  </a:outerShdw>
                </a:effectLst>
                <a:latin typeface="Meiryo UI" pitchFamily="50" charset="-128"/>
                <a:ea typeface="Meiryo UI" pitchFamily="50" charset="-128"/>
              </a:rPr>
              <a:t>【</a:t>
            </a:r>
            <a:r>
              <a:rPr lang="ja-JP" altLang="en-US" sz="1100" dirty="0" smtClean="0">
                <a:solidFill>
                  <a:schemeClr val="tx1"/>
                </a:solidFill>
                <a:effectLst>
                  <a:outerShdw blurRad="38100" dist="38100" dir="2700000" algn="tl">
                    <a:srgbClr val="000000"/>
                  </a:outerShdw>
                </a:effectLst>
                <a:latin typeface="Meiryo UI" pitchFamily="50" charset="-128"/>
                <a:ea typeface="Meiryo UI" pitchFamily="50" charset="-128"/>
              </a:rPr>
              <a:t>基本的</a:t>
            </a:r>
            <a:r>
              <a:rPr lang="ja-JP" altLang="en-US" sz="1100" dirty="0">
                <a:solidFill>
                  <a:schemeClr val="tx1"/>
                </a:solidFill>
                <a:effectLst>
                  <a:outerShdw blurRad="38100" dist="38100" dir="2700000" algn="tl">
                    <a:srgbClr val="000000"/>
                  </a:outerShdw>
                </a:effectLst>
                <a:latin typeface="Meiryo UI" pitchFamily="50" charset="-128"/>
                <a:ea typeface="Meiryo UI" pitchFamily="50" charset="-128"/>
              </a:rPr>
              <a:t>な</a:t>
            </a:r>
            <a:r>
              <a:rPr lang="ja-JP" altLang="en-US" sz="1100" dirty="0" smtClean="0">
                <a:solidFill>
                  <a:schemeClr val="tx1"/>
                </a:solidFill>
                <a:effectLst>
                  <a:outerShdw blurRad="38100" dist="38100" dir="2700000" algn="tl">
                    <a:srgbClr val="000000"/>
                  </a:outerShdw>
                </a:effectLst>
                <a:latin typeface="Meiryo UI" pitchFamily="50" charset="-128"/>
                <a:ea typeface="Meiryo UI" pitchFamily="50" charset="-128"/>
              </a:rPr>
              <a:t>考え方</a:t>
            </a:r>
            <a:r>
              <a:rPr lang="en-US" altLang="ja-JP" sz="1100" dirty="0" smtClean="0">
                <a:solidFill>
                  <a:schemeClr val="tx1"/>
                </a:solidFill>
                <a:effectLst>
                  <a:outerShdw blurRad="38100" dist="38100" dir="2700000" algn="tl">
                    <a:srgbClr val="000000"/>
                  </a:outerShdw>
                </a:effectLst>
                <a:latin typeface="Meiryo UI" pitchFamily="50" charset="-128"/>
                <a:ea typeface="Meiryo UI" pitchFamily="50" charset="-128"/>
              </a:rPr>
              <a:t>】</a:t>
            </a:r>
            <a:endParaRPr lang="ja-JP" altLang="en-US" sz="1100" dirty="0">
              <a:solidFill>
                <a:schemeClr val="tx1"/>
              </a:solidFill>
              <a:effectLst>
                <a:outerShdw blurRad="38100" dist="38100" dir="2700000" algn="tl">
                  <a:srgbClr val="000000"/>
                </a:outerShdw>
              </a:effectLst>
              <a:latin typeface="Meiryo UI" pitchFamily="50" charset="-128"/>
              <a:ea typeface="Meiryo UI" pitchFamily="50" charset="-128"/>
            </a:endParaRPr>
          </a:p>
        </p:txBody>
      </p:sp>
      <p:sp>
        <p:nvSpPr>
          <p:cNvPr id="43" name="正方形/長方形 42"/>
          <p:cNvSpPr/>
          <p:nvPr/>
        </p:nvSpPr>
        <p:spPr>
          <a:xfrm>
            <a:off x="1364488" y="4601031"/>
            <a:ext cx="4464496" cy="391488"/>
          </a:xfrm>
          <a:prstGeom prst="rect">
            <a:avLst/>
          </a:prstGeom>
          <a:gradFill>
            <a:gsLst>
              <a:gs pos="100000">
                <a:srgbClr val="DDEBCF"/>
              </a:gs>
              <a:gs pos="68000">
                <a:srgbClr val="9CB86E"/>
              </a:gs>
              <a:gs pos="1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4804" tIns="0" rIns="64804" bIns="0" anchor="ctr"/>
          <a:lstStyle/>
          <a:p>
            <a:pPr algn="ctr" fontAlgn="auto">
              <a:spcBef>
                <a:spcPts val="0"/>
              </a:spcBef>
              <a:spcAft>
                <a:spcPts val="0"/>
              </a:spcAft>
              <a:defRPr/>
            </a:pPr>
            <a:r>
              <a:rPr lang="ja-JP" altLang="en-US" sz="13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世界的な創造都市、国際エンターテイメント都市へ加速</a:t>
            </a:r>
            <a:endParaRPr lang="en-US" altLang="ja-JP" sz="13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ctr" fontAlgn="auto">
              <a:spcBef>
                <a:spcPts val="0"/>
              </a:spcBef>
              <a:spcAft>
                <a:spcPts val="0"/>
              </a:spcAft>
              <a:defRPr/>
            </a:pPr>
            <a:r>
              <a:rPr lang="ja-JP" altLang="en-US" sz="13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 </a:t>
            </a:r>
            <a:r>
              <a:rPr lang="en-US" altLang="ja-JP" sz="1100" dirty="0" smtClean="0">
                <a:solidFill>
                  <a:srgbClr val="000066"/>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2020</a:t>
            </a:r>
            <a:r>
              <a:rPr lang="ja-JP" altLang="en-US" sz="1100" dirty="0">
                <a:solidFill>
                  <a:srgbClr val="000066"/>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年に向け、大阪を世界へアピール！</a:t>
            </a:r>
            <a:endParaRPr lang="en-US" altLang="ja-JP" sz="1100" dirty="0">
              <a:solidFill>
                <a:srgbClr val="000066"/>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594600" y="6492875"/>
            <a:ext cx="2311400" cy="365125"/>
          </a:xfrm>
        </p:spPr>
        <p:txBody>
          <a:bodyPr/>
          <a:lstStyle/>
          <a:p>
            <a:pPr>
              <a:defRPr/>
            </a:pPr>
            <a:fld id="{8A3E96C9-DEF2-4C69-9349-EDDD969998F4}" type="slidenum">
              <a:rPr lang="ja-JP" altLang="en-US" smtClean="0">
                <a:solidFill>
                  <a:prstClr val="black">
                    <a:tint val="75000"/>
                  </a:prstClr>
                </a:solidFill>
              </a:rPr>
              <a:pPr>
                <a:defRPr/>
              </a:pPr>
              <a:t>1</a:t>
            </a:fld>
            <a:endParaRPr lang="ja-JP" altLang="en-US">
              <a:solidFill>
                <a:prstClr val="black">
                  <a:tint val="75000"/>
                </a:prstClr>
              </a:solidFill>
            </a:endParaRPr>
          </a:p>
        </p:txBody>
      </p:sp>
      <p:sp>
        <p:nvSpPr>
          <p:cNvPr id="95" name="角丸四角形 94"/>
          <p:cNvSpPr/>
          <p:nvPr/>
        </p:nvSpPr>
        <p:spPr bwMode="auto">
          <a:xfrm>
            <a:off x="402407" y="4253215"/>
            <a:ext cx="3050735" cy="301625"/>
          </a:xfrm>
          <a:prstGeom prst="round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4210" rIns="36000" bIns="34210" anchor="ctr"/>
          <a:lstStyle/>
          <a:p>
            <a:pPr algn="ctr" fontAlgn="auto">
              <a:spcBef>
                <a:spcPts val="0"/>
              </a:spcBef>
              <a:spcAft>
                <a:spcPts val="0"/>
              </a:spcAft>
              <a:defRPr/>
            </a:pPr>
            <a:r>
              <a:rPr lang="en-US" altLang="ja-JP" sz="12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2020</a:t>
            </a:r>
            <a:r>
              <a:rPr lang="ja-JP" altLang="en-US" sz="1200"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年に向けた大阪の都市魅力創造</a:t>
            </a:r>
            <a:endParaRPr lang="ja-JP" altLang="en-US" sz="120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6114667" y="4008288"/>
            <a:ext cx="3791333" cy="500832"/>
          </a:xfrm>
          <a:prstGeom prst="rect">
            <a:avLst/>
          </a:prstGeom>
          <a:noFill/>
        </p:spPr>
        <p:txBody>
          <a:bodyPr wrap="square" tIns="36000" bIns="36000" rtlCol="0">
            <a:noAutofit/>
          </a:bodyPr>
          <a:lstStyle/>
          <a:p>
            <a:pPr>
              <a:lnSpc>
                <a:spcPts val="700"/>
              </a:lnSpc>
            </a:pPr>
            <a:r>
              <a:rPr kumimoji="1" lang="en-US" altLang="ja-JP" sz="700" dirty="0" smtClean="0">
                <a:latin typeface="+mn-ea"/>
                <a:ea typeface="+mn-ea"/>
              </a:rPr>
              <a:t>※DMO</a:t>
            </a:r>
            <a:r>
              <a:rPr kumimoji="1" lang="ja-JP" altLang="en-US" sz="700" dirty="0" smtClean="0">
                <a:latin typeface="+mn-ea"/>
                <a:ea typeface="+mn-ea"/>
              </a:rPr>
              <a:t>とは</a:t>
            </a:r>
            <a:r>
              <a:rPr lang="en-US" altLang="ja-JP" sz="700" dirty="0" smtClean="0">
                <a:latin typeface="+mn-ea"/>
                <a:ea typeface="+mn-ea"/>
              </a:rPr>
              <a:t>…</a:t>
            </a:r>
            <a:r>
              <a:rPr lang="ja-JP" altLang="en-US" sz="700" dirty="0" smtClean="0">
                <a:latin typeface="+mn-ea"/>
                <a:ea typeface="+mn-ea"/>
              </a:rPr>
              <a:t>「</a:t>
            </a:r>
            <a:r>
              <a:rPr lang="en-US" altLang="ja-JP" sz="700" dirty="0" smtClean="0">
                <a:latin typeface="+mn-ea"/>
                <a:ea typeface="+mn-ea"/>
              </a:rPr>
              <a:t>Destination</a:t>
            </a:r>
            <a:r>
              <a:rPr lang="ja-JP" altLang="en-US" sz="700" dirty="0" smtClean="0">
                <a:latin typeface="+mn-ea"/>
                <a:ea typeface="+mn-ea"/>
              </a:rPr>
              <a:t>　</a:t>
            </a:r>
            <a:r>
              <a:rPr lang="en-US" altLang="ja-JP" sz="700" dirty="0" smtClean="0">
                <a:latin typeface="+mn-ea"/>
                <a:ea typeface="+mn-ea"/>
              </a:rPr>
              <a:t>Management/Marketing</a:t>
            </a:r>
            <a:r>
              <a:rPr lang="ja-JP" altLang="en-US" sz="700" dirty="0" smtClean="0">
                <a:latin typeface="+mn-ea"/>
                <a:ea typeface="+mn-ea"/>
              </a:rPr>
              <a:t>　</a:t>
            </a:r>
            <a:r>
              <a:rPr lang="en-US" altLang="ja-JP" sz="700" dirty="0" smtClean="0">
                <a:latin typeface="+mn-ea"/>
                <a:ea typeface="+mn-ea"/>
              </a:rPr>
              <a:t>Organization</a:t>
            </a:r>
            <a:r>
              <a:rPr lang="ja-JP" altLang="en-US" sz="700" dirty="0" smtClean="0">
                <a:latin typeface="+mn-ea"/>
                <a:ea typeface="+mn-ea"/>
              </a:rPr>
              <a:t>」の略。</a:t>
            </a:r>
            <a:endParaRPr lang="en-US" altLang="ja-JP" sz="700" dirty="0" smtClean="0">
              <a:latin typeface="+mn-ea"/>
              <a:ea typeface="+mn-ea"/>
            </a:endParaRPr>
          </a:p>
          <a:p>
            <a:pPr>
              <a:lnSpc>
                <a:spcPts val="700"/>
              </a:lnSpc>
            </a:pPr>
            <a:r>
              <a:rPr lang="ja-JP" altLang="en-US" sz="700" dirty="0">
                <a:latin typeface="+mn-ea"/>
                <a:ea typeface="+mn-ea"/>
              </a:rPr>
              <a:t>　</a:t>
            </a:r>
            <a:r>
              <a:rPr lang="ja-JP" altLang="en-US" sz="700" dirty="0" smtClean="0">
                <a:latin typeface="+mn-ea"/>
                <a:ea typeface="+mn-ea"/>
              </a:rPr>
              <a:t>　　　　　　　　地域</a:t>
            </a:r>
            <a:r>
              <a:rPr lang="ja-JP" altLang="en-US" sz="700" dirty="0">
                <a:latin typeface="+mn-ea"/>
                <a:ea typeface="+mn-ea"/>
              </a:rPr>
              <a:t>の「稼ぐ力」を引き出すとともに地域への誇りと愛着を醸成</a:t>
            </a:r>
            <a:r>
              <a:rPr lang="ja-JP" altLang="en-US" sz="700" dirty="0" smtClean="0">
                <a:latin typeface="+mn-ea"/>
                <a:ea typeface="+mn-ea"/>
              </a:rPr>
              <a:t>する「観光地</a:t>
            </a:r>
            <a:r>
              <a:rPr lang="ja-JP" altLang="en-US" sz="700" dirty="0">
                <a:latin typeface="+mn-ea"/>
                <a:ea typeface="+mn-ea"/>
              </a:rPr>
              <a:t>経営</a:t>
            </a:r>
            <a:r>
              <a:rPr lang="ja-JP" altLang="en-US" sz="700" dirty="0" smtClean="0">
                <a:latin typeface="+mn-ea"/>
                <a:ea typeface="+mn-ea"/>
              </a:rPr>
              <a:t>」</a:t>
            </a:r>
            <a:endParaRPr lang="en-US" altLang="ja-JP" sz="700" dirty="0" smtClean="0">
              <a:latin typeface="+mn-ea"/>
              <a:ea typeface="+mn-ea"/>
            </a:endParaRPr>
          </a:p>
          <a:p>
            <a:pPr>
              <a:lnSpc>
                <a:spcPts val="700"/>
              </a:lnSpc>
            </a:pPr>
            <a:r>
              <a:rPr lang="en-US" altLang="ja-JP" sz="700" dirty="0">
                <a:latin typeface="+mn-ea"/>
                <a:ea typeface="+mn-ea"/>
              </a:rPr>
              <a:t> </a:t>
            </a:r>
            <a:r>
              <a:rPr lang="en-US" altLang="ja-JP" sz="700" dirty="0" smtClean="0">
                <a:latin typeface="+mn-ea"/>
                <a:ea typeface="+mn-ea"/>
              </a:rPr>
              <a:t>                  </a:t>
            </a:r>
            <a:r>
              <a:rPr lang="ja-JP" altLang="en-US" sz="700" dirty="0" smtClean="0">
                <a:latin typeface="+mn-ea"/>
                <a:ea typeface="+mn-ea"/>
              </a:rPr>
              <a:t>の</a:t>
            </a:r>
            <a:r>
              <a:rPr lang="ja-JP" altLang="en-US" sz="700" dirty="0">
                <a:latin typeface="+mn-ea"/>
                <a:ea typeface="+mn-ea"/>
              </a:rPr>
              <a:t>視点に立った観光地域づくりの舵取り役として、多様な</a:t>
            </a:r>
            <a:r>
              <a:rPr lang="ja-JP" altLang="en-US" sz="700" dirty="0" smtClean="0">
                <a:latin typeface="+mn-ea"/>
                <a:ea typeface="+mn-ea"/>
              </a:rPr>
              <a:t>関係者と</a:t>
            </a:r>
            <a:r>
              <a:rPr lang="ja-JP" altLang="en-US" sz="700" dirty="0">
                <a:latin typeface="+mn-ea"/>
                <a:ea typeface="+mn-ea"/>
              </a:rPr>
              <a:t>協同しながら</a:t>
            </a:r>
            <a:r>
              <a:rPr lang="ja-JP" altLang="en-US" sz="700" dirty="0" smtClean="0">
                <a:latin typeface="+mn-ea"/>
                <a:ea typeface="+mn-ea"/>
              </a:rPr>
              <a:t>、</a:t>
            </a:r>
            <a:endParaRPr lang="en-US" altLang="ja-JP" sz="700" dirty="0" smtClean="0">
              <a:latin typeface="+mn-ea"/>
              <a:ea typeface="+mn-ea"/>
            </a:endParaRPr>
          </a:p>
          <a:p>
            <a:pPr>
              <a:lnSpc>
                <a:spcPts val="700"/>
              </a:lnSpc>
            </a:pPr>
            <a:r>
              <a:rPr lang="en-US" altLang="ja-JP" sz="700" dirty="0">
                <a:latin typeface="+mn-ea"/>
                <a:ea typeface="+mn-ea"/>
              </a:rPr>
              <a:t> </a:t>
            </a:r>
            <a:r>
              <a:rPr lang="en-US" altLang="ja-JP" sz="700" dirty="0" smtClean="0">
                <a:latin typeface="+mn-ea"/>
                <a:ea typeface="+mn-ea"/>
              </a:rPr>
              <a:t>                  </a:t>
            </a:r>
            <a:r>
              <a:rPr lang="ja-JP" altLang="en-US" sz="700" dirty="0" smtClean="0">
                <a:latin typeface="+mn-ea"/>
                <a:ea typeface="+mn-ea"/>
              </a:rPr>
              <a:t>明確</a:t>
            </a:r>
            <a:r>
              <a:rPr lang="ja-JP" altLang="en-US" sz="700" dirty="0">
                <a:latin typeface="+mn-ea"/>
                <a:ea typeface="+mn-ea"/>
              </a:rPr>
              <a:t>なコンセプトに基づいた観光地域づくりを実現するため</a:t>
            </a:r>
            <a:r>
              <a:rPr lang="ja-JP" altLang="en-US" sz="700" dirty="0" smtClean="0">
                <a:latin typeface="+mn-ea"/>
                <a:ea typeface="+mn-ea"/>
              </a:rPr>
              <a:t>の戦略</a:t>
            </a:r>
            <a:r>
              <a:rPr lang="ja-JP" altLang="en-US" sz="700" dirty="0">
                <a:latin typeface="+mn-ea"/>
                <a:ea typeface="+mn-ea"/>
              </a:rPr>
              <a:t>を策定する</a:t>
            </a:r>
            <a:r>
              <a:rPr lang="ja-JP" altLang="en-US" sz="700" dirty="0" smtClean="0">
                <a:latin typeface="+mn-ea"/>
                <a:ea typeface="+mn-ea"/>
              </a:rPr>
              <a:t>と</a:t>
            </a:r>
            <a:endParaRPr lang="en-US" altLang="ja-JP" sz="700" dirty="0" smtClean="0">
              <a:latin typeface="+mn-ea"/>
              <a:ea typeface="+mn-ea"/>
            </a:endParaRPr>
          </a:p>
          <a:p>
            <a:pPr>
              <a:lnSpc>
                <a:spcPts val="700"/>
              </a:lnSpc>
            </a:pPr>
            <a:r>
              <a:rPr lang="en-US" altLang="ja-JP" sz="700" dirty="0">
                <a:latin typeface="+mn-ea"/>
                <a:ea typeface="+mn-ea"/>
              </a:rPr>
              <a:t> </a:t>
            </a:r>
            <a:r>
              <a:rPr lang="en-US" altLang="ja-JP" sz="700" dirty="0" smtClean="0">
                <a:latin typeface="+mn-ea"/>
                <a:ea typeface="+mn-ea"/>
              </a:rPr>
              <a:t>                  </a:t>
            </a:r>
            <a:r>
              <a:rPr lang="ja-JP" altLang="en-US" sz="700" dirty="0" smtClean="0">
                <a:latin typeface="+mn-ea"/>
                <a:ea typeface="+mn-ea"/>
              </a:rPr>
              <a:t>ともに</a:t>
            </a:r>
            <a:r>
              <a:rPr lang="ja-JP" altLang="en-US" sz="700" dirty="0">
                <a:latin typeface="+mn-ea"/>
                <a:ea typeface="+mn-ea"/>
              </a:rPr>
              <a:t>、戦略を着実に実施するための調整機能を備えた法人</a:t>
            </a:r>
            <a:endParaRPr kumimoji="1" lang="ja-JP" altLang="en-US" sz="700" dirty="0">
              <a:latin typeface="+mn-ea"/>
              <a:ea typeface="+mn-ea"/>
            </a:endParaRPr>
          </a:p>
        </p:txBody>
      </p:sp>
      <p:sp>
        <p:nvSpPr>
          <p:cNvPr id="85" name="テキスト ボックス 40"/>
          <p:cNvSpPr txBox="1">
            <a:spLocks noChangeArrowheads="1"/>
          </p:cNvSpPr>
          <p:nvPr/>
        </p:nvSpPr>
        <p:spPr bwMode="auto">
          <a:xfrm>
            <a:off x="3032379" y="5965055"/>
            <a:ext cx="1051425" cy="553998"/>
          </a:xfrm>
          <a:prstGeom prst="rect">
            <a:avLst/>
          </a:prstGeom>
          <a:noFill/>
          <a:ln w="9525">
            <a:noFill/>
            <a:miter lim="800000"/>
            <a:headEnd/>
            <a:tailEnd/>
          </a:ln>
        </p:spPr>
        <p:txBody>
          <a:bodyPr wrap="square">
            <a:spAutoFit/>
          </a:bodyPr>
          <a:lstStyle/>
          <a:p>
            <a:pPr algn="ctr"/>
            <a:r>
              <a:rPr lang="ja-JP" altLang="en-US" sz="1100" b="1" dirty="0">
                <a:solidFill>
                  <a:prstClr val="black"/>
                </a:solidFill>
                <a:latin typeface="Meiryo UI" pitchFamily="50" charset="-128"/>
                <a:ea typeface="Meiryo UI" pitchFamily="50" charset="-128"/>
              </a:rPr>
              <a:t>好循環</a:t>
            </a:r>
            <a:endParaRPr lang="en-US" altLang="ja-JP" sz="1100" b="1" dirty="0">
              <a:solidFill>
                <a:prstClr val="black"/>
              </a:solidFill>
              <a:latin typeface="Meiryo UI" pitchFamily="50" charset="-128"/>
              <a:ea typeface="Meiryo UI" pitchFamily="50" charset="-128"/>
            </a:endParaRPr>
          </a:p>
          <a:p>
            <a:pPr algn="ctr"/>
            <a:endParaRPr lang="en-US" altLang="ja-JP" sz="300" dirty="0" smtClean="0">
              <a:solidFill>
                <a:prstClr val="black"/>
              </a:solidFill>
              <a:latin typeface="Meiryo UI" pitchFamily="50" charset="-128"/>
              <a:ea typeface="Meiryo UI" pitchFamily="50" charset="-128"/>
            </a:endParaRPr>
          </a:p>
          <a:p>
            <a:pPr algn="ctr"/>
            <a:r>
              <a:rPr lang="ja-JP" altLang="en-US" sz="800" dirty="0" smtClean="0">
                <a:solidFill>
                  <a:prstClr val="black"/>
                </a:solidFill>
                <a:latin typeface="Meiryo UI" pitchFamily="50" charset="-128"/>
                <a:ea typeface="Meiryo UI" pitchFamily="50" charset="-128"/>
              </a:rPr>
              <a:t>経済性・生産性向上</a:t>
            </a:r>
            <a:endParaRPr lang="en-US" altLang="ja-JP" sz="800" dirty="0" smtClean="0">
              <a:solidFill>
                <a:prstClr val="black"/>
              </a:solidFill>
              <a:latin typeface="Meiryo UI" pitchFamily="50" charset="-128"/>
              <a:ea typeface="Meiryo UI" pitchFamily="50" charset="-128"/>
            </a:endParaRPr>
          </a:p>
          <a:p>
            <a:pPr algn="ctr"/>
            <a:r>
              <a:rPr lang="ja-JP" altLang="en-US" sz="800" dirty="0" smtClean="0">
                <a:solidFill>
                  <a:prstClr val="black"/>
                </a:solidFill>
                <a:latin typeface="Meiryo UI" pitchFamily="50" charset="-128"/>
                <a:ea typeface="Meiryo UI" pitchFamily="50" charset="-128"/>
              </a:rPr>
              <a:t>持続性・自立性向上</a:t>
            </a:r>
            <a:endParaRPr lang="ja-JP" altLang="en-US" sz="800" dirty="0">
              <a:solidFill>
                <a:prstClr val="black"/>
              </a:solidFill>
              <a:latin typeface="Meiryo UI" pitchFamily="50" charset="-128"/>
              <a:ea typeface="Meiryo UI" pitchFamily="50" charset="-128"/>
            </a:endParaRPr>
          </a:p>
        </p:txBody>
      </p:sp>
      <p:sp>
        <p:nvSpPr>
          <p:cNvPr id="3" name="テキスト ボックス 2"/>
          <p:cNvSpPr txBox="1"/>
          <p:nvPr/>
        </p:nvSpPr>
        <p:spPr>
          <a:xfrm>
            <a:off x="2871217" y="4958216"/>
            <a:ext cx="1451038" cy="246221"/>
          </a:xfrm>
          <a:prstGeom prst="rect">
            <a:avLst/>
          </a:prstGeom>
          <a:noFill/>
        </p:spPr>
        <p:txBody>
          <a:bodyPr wrap="non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の都市像で施策展開</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55"/>
          <p:cNvSpPr txBox="1">
            <a:spLocks noChangeArrowheads="1"/>
          </p:cNvSpPr>
          <p:nvPr/>
        </p:nvSpPr>
        <p:spPr bwMode="auto">
          <a:xfrm>
            <a:off x="402407" y="4566518"/>
            <a:ext cx="9015089" cy="2190637"/>
          </a:xfrm>
          <a:prstGeom prst="rect">
            <a:avLst/>
          </a:prstGeom>
          <a:noFill/>
          <a:ln w="9525">
            <a:solidFill>
              <a:srgbClr val="000066"/>
            </a:solidFill>
            <a:miter lim="800000"/>
            <a:headEnd/>
            <a:tailEnd/>
          </a:ln>
        </p:spPr>
        <p:txBody>
          <a:bodyPr lIns="36000" tIns="36000" rIns="36000" bIns="36000" anchor="t" anchorCtr="0"/>
          <a:lstStyle/>
          <a:p>
            <a:pPr>
              <a:lnSpc>
                <a:spcPts val="1200"/>
              </a:lnSpc>
            </a:pPr>
            <a:endParaRPr lang="en-US" altLang="ja-JP" sz="1000" dirty="0">
              <a:solidFill>
                <a:prstClr val="black"/>
              </a:solidFill>
              <a:latin typeface="Meiryo UI" pitchFamily="50" charset="-128"/>
              <a:ea typeface="Meiryo UI" pitchFamily="50" charset="-128"/>
            </a:endParaRPr>
          </a:p>
        </p:txBody>
      </p:sp>
    </p:spTree>
    <p:extLst>
      <p:ext uri="{BB962C8B-B14F-4D97-AF65-F5344CB8AC3E}">
        <p14:creationId xmlns:p14="http://schemas.microsoft.com/office/powerpoint/2010/main" val="40133018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19</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615062125"/>
              </p:ext>
            </p:extLst>
          </p:nvPr>
        </p:nvGraphicFramePr>
        <p:xfrm>
          <a:off x="279076" y="487950"/>
          <a:ext cx="9412314" cy="6181410"/>
        </p:xfrm>
        <a:graphic>
          <a:graphicData uri="http://schemas.openxmlformats.org/drawingml/2006/table">
            <a:tbl>
              <a:tblPr firstRow="1" bandRow="1">
                <a:tableStyleId>{5C22544A-7EE6-4342-B048-85BDC9FD1C3A}</a:tableStyleId>
              </a:tblPr>
              <a:tblGrid>
                <a:gridCol w="210632"/>
                <a:gridCol w="210632"/>
                <a:gridCol w="226238"/>
                <a:gridCol w="3127684"/>
                <a:gridCol w="1112558"/>
                <a:gridCol w="908183"/>
                <a:gridCol w="908183"/>
                <a:gridCol w="908183"/>
                <a:gridCol w="908183"/>
                <a:gridCol w="891838"/>
              </a:tblGrid>
              <a:tr h="393071">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387739">
                <a:tc rowSpan="9">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世界に誇れる自慢の都市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水と光のまちづくりの推進</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rowSpan="5">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801471">
                <a:tc vMerge="1">
                  <a:txBody>
                    <a:bodyPr/>
                    <a:lstStyle/>
                    <a:p>
                      <a:endParaRPr kumimoji="1" lang="ja-JP" altLang="en-US"/>
                    </a:p>
                  </a:txBody>
                  <a:tcPr/>
                </a:tc>
                <a:tc vMerge="1">
                  <a:txBody>
                    <a:bodyPr/>
                    <a:lstStyle/>
                    <a:p>
                      <a:endParaRPr kumimoji="1" lang="ja-JP" altLang="en-US"/>
                    </a:p>
                  </a:txBody>
                  <a:tcPr/>
                </a:tc>
                <a:tc rowSpan="5">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Clr>
                          <a:srgbClr val="00B050"/>
                        </a:buClr>
                        <a:buFont typeface="Wingdings" panose="05000000000000000000" pitchFamily="2" charset="2"/>
                        <a:buChar char="Ø"/>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水辺の魅力空間づくり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vMerge="1">
                  <a:txBody>
                    <a:bodyPr/>
                    <a:lstStyle/>
                    <a:p>
                      <a:endParaRPr kumimoji="1" lang="ja-JP" altLang="en-US"/>
                    </a:p>
                  </a:txBody>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
                          <a:srgbClr val="00B050"/>
                        </a:buClr>
                        <a:buSzTx/>
                        <a:buFont typeface="Wingdings" panose="05000000000000000000" pitchFamily="2" charset="2"/>
                        <a:buChar char="Ø"/>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舟運活性化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vMerge="1">
                  <a:txBody>
                    <a:bodyPr/>
                    <a:lstStyle/>
                    <a:p>
                      <a:endParaRPr kumimoji="1" lang="ja-JP" altLang="en-US"/>
                    </a:p>
                  </a:txBody>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457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0" hangingPunct="1">
                        <a:lnSpc>
                          <a:spcPct val="100000"/>
                        </a:lnSpc>
                        <a:spcBef>
                          <a:spcPts val="0"/>
                        </a:spcBef>
                        <a:spcAft>
                          <a:spcPts val="0"/>
                        </a:spcAft>
                        <a:buClr>
                          <a:srgbClr val="00B050"/>
                        </a:buClr>
                        <a:buSzTx/>
                        <a:buFont typeface="Wingdings" panose="05000000000000000000" pitchFamily="2" charset="2"/>
                        <a:buChar char="Ø"/>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シンボルイベントの実施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smtClean="0">
                        <a:ln>
                          <a:noFill/>
                        </a:ln>
                        <a:solidFill>
                          <a:schemeClr val="tx1"/>
                        </a:solidFill>
                        <a:effectLst/>
                        <a:uLnTx/>
                        <a:uFillTx/>
                        <a:latin typeface="+mn-lt"/>
                        <a:ea typeface="+mn-ea"/>
                        <a:cs typeface="+mn-cs"/>
                      </a:endParaRPr>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0405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indent="-171450" algn="l" defTabSz="914400" rtl="0" eaLnBrk="1" fontAlgn="auto" latinLnBrk="0" hangingPunct="1">
                        <a:lnSpc>
                          <a:spcPct val="100000"/>
                        </a:lnSpc>
                        <a:spcBef>
                          <a:spcPts val="0"/>
                        </a:spcBef>
                        <a:spcAft>
                          <a:spcPts val="0"/>
                        </a:spcAft>
                        <a:buClr>
                          <a:srgbClr val="00B050"/>
                        </a:buClr>
                        <a:buSzTx/>
                        <a:buFont typeface="Wingdings" panose="05000000000000000000" pitchFamily="2" charset="2"/>
                        <a:buChar char="Ø"/>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水辺のランドマークの創出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vMerge="1">
                  <a:txBody>
                    <a:bodyPr/>
                    <a:lstStyle/>
                    <a:p>
                      <a:endParaRPr kumimoji="1" lang="ja-JP" altLang="en-US"/>
                    </a:p>
                  </a:txBody>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13792">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大阪光のまちづくり</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構想の推進</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25">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万博記念公園の魅力創出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1" lang="en-US" altLang="ja-JP"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978371">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百舌鳥・古市古墳群の魅力創出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800" b="0" i="0" u="none" strike="noStrike" kern="1200" cap="none" spc="0" normalizeH="0" baseline="0" noProof="0" dirty="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76064">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ストーリー性をもたせた大阪魅力の再編集・発信</a:t>
                      </a:r>
                      <a:r>
                        <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
        <p:nvSpPr>
          <p:cNvPr id="13" name="ホームベース 12"/>
          <p:cNvSpPr/>
          <p:nvPr/>
        </p:nvSpPr>
        <p:spPr>
          <a:xfrm>
            <a:off x="5162550" y="924719"/>
            <a:ext cx="4512768" cy="288032"/>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14" name="ホームベース 13"/>
          <p:cNvSpPr/>
          <p:nvPr/>
        </p:nvSpPr>
        <p:spPr>
          <a:xfrm>
            <a:off x="6478754" y="1363436"/>
            <a:ext cx="2301902" cy="29756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設計・工事</a:t>
            </a:r>
            <a:endParaRPr lang="ja-JP" altLang="en-US" sz="800" dirty="0">
              <a:solidFill>
                <a:prstClr val="black"/>
              </a:solidFill>
              <a:latin typeface="ＭＳ Ｐゴシック"/>
            </a:endParaRPr>
          </a:p>
        </p:txBody>
      </p:sp>
      <p:sp>
        <p:nvSpPr>
          <p:cNvPr id="15" name="ホームベース 14"/>
          <p:cNvSpPr/>
          <p:nvPr/>
        </p:nvSpPr>
        <p:spPr>
          <a:xfrm>
            <a:off x="8794123" y="1361482"/>
            <a:ext cx="894464" cy="29756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運用</a:t>
            </a:r>
          </a:p>
        </p:txBody>
      </p:sp>
      <p:sp>
        <p:nvSpPr>
          <p:cNvPr id="16" name="ホームベース 15"/>
          <p:cNvSpPr/>
          <p:nvPr/>
        </p:nvSpPr>
        <p:spPr>
          <a:xfrm>
            <a:off x="5162550" y="1728497"/>
            <a:ext cx="4526038" cy="27163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順次　設計・工事</a:t>
            </a:r>
          </a:p>
        </p:txBody>
      </p:sp>
      <p:sp>
        <p:nvSpPr>
          <p:cNvPr id="17" name="ホームベース 16"/>
          <p:cNvSpPr/>
          <p:nvPr/>
        </p:nvSpPr>
        <p:spPr>
          <a:xfrm>
            <a:off x="5162551" y="2117796"/>
            <a:ext cx="4491756" cy="28250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　事業実施</a:t>
            </a:r>
            <a:endParaRPr lang="en-US" altLang="ja-JP" sz="800" dirty="0">
              <a:solidFill>
                <a:prstClr val="black"/>
              </a:solidFill>
              <a:latin typeface="ＭＳ Ｐゴシック"/>
            </a:endParaRPr>
          </a:p>
        </p:txBody>
      </p:sp>
      <p:sp>
        <p:nvSpPr>
          <p:cNvPr id="18" name="ホームベース 17"/>
          <p:cNvSpPr/>
          <p:nvPr/>
        </p:nvSpPr>
        <p:spPr>
          <a:xfrm>
            <a:off x="5156482" y="2509875"/>
            <a:ext cx="2596671"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事業内容・実施体制の検討、実施準備</a:t>
            </a:r>
            <a:endParaRPr lang="en-US" altLang="ja-JP" sz="800" dirty="0">
              <a:solidFill>
                <a:prstClr val="black"/>
              </a:solidFill>
              <a:latin typeface="ＭＳ Ｐゴシック"/>
            </a:endParaRPr>
          </a:p>
        </p:txBody>
      </p:sp>
      <p:sp>
        <p:nvSpPr>
          <p:cNvPr id="19" name="ホームベース 18"/>
          <p:cNvSpPr/>
          <p:nvPr/>
        </p:nvSpPr>
        <p:spPr>
          <a:xfrm>
            <a:off x="7881899" y="2509874"/>
            <a:ext cx="870182"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事業実施</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（イベント）</a:t>
            </a:r>
          </a:p>
        </p:txBody>
      </p:sp>
      <p:sp>
        <p:nvSpPr>
          <p:cNvPr id="20" name="ホームベース 19"/>
          <p:cNvSpPr/>
          <p:nvPr/>
        </p:nvSpPr>
        <p:spPr>
          <a:xfrm>
            <a:off x="8791574" y="2509874"/>
            <a:ext cx="866775"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事業実施</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（イベント）</a:t>
            </a:r>
          </a:p>
        </p:txBody>
      </p:sp>
      <p:sp>
        <p:nvSpPr>
          <p:cNvPr id="21" name="ホームベース 20"/>
          <p:cNvSpPr/>
          <p:nvPr/>
        </p:nvSpPr>
        <p:spPr>
          <a:xfrm>
            <a:off x="5162551" y="3057364"/>
            <a:ext cx="3588110" cy="36348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事業内容・実施体制等の検討、実施準備</a:t>
            </a:r>
            <a:endParaRPr lang="en-US" altLang="ja-JP" sz="800" dirty="0">
              <a:solidFill>
                <a:prstClr val="black"/>
              </a:solidFill>
              <a:latin typeface="ＭＳ Ｐゴシック"/>
            </a:endParaRPr>
          </a:p>
        </p:txBody>
      </p:sp>
      <p:sp>
        <p:nvSpPr>
          <p:cNvPr id="22" name="ホームベース 21"/>
          <p:cNvSpPr/>
          <p:nvPr/>
        </p:nvSpPr>
        <p:spPr>
          <a:xfrm>
            <a:off x="8803574" y="3057363"/>
            <a:ext cx="873826" cy="36348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ランドマーク創出</a:t>
            </a:r>
            <a:endParaRPr lang="en-US" altLang="ja-JP" sz="800" dirty="0">
              <a:solidFill>
                <a:prstClr val="black"/>
              </a:solidFill>
              <a:latin typeface="ＭＳ Ｐゴシック"/>
            </a:endParaRPr>
          </a:p>
        </p:txBody>
      </p:sp>
      <p:sp>
        <p:nvSpPr>
          <p:cNvPr id="23" name="ホームベース 22"/>
          <p:cNvSpPr/>
          <p:nvPr/>
        </p:nvSpPr>
        <p:spPr>
          <a:xfrm>
            <a:off x="5162551" y="1363438"/>
            <a:ext cx="1452448" cy="29756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整備</a:t>
            </a:r>
            <a:r>
              <a:rPr lang="ja-JP" altLang="en-US" sz="800" dirty="0">
                <a:solidFill>
                  <a:prstClr val="black"/>
                </a:solidFill>
                <a:latin typeface="ＭＳ Ｐゴシック"/>
              </a:rPr>
              <a:t>に向けた社会実験</a:t>
            </a:r>
          </a:p>
        </p:txBody>
      </p:sp>
      <p:sp>
        <p:nvSpPr>
          <p:cNvPr id="25" name="ホームベース 24"/>
          <p:cNvSpPr/>
          <p:nvPr/>
        </p:nvSpPr>
        <p:spPr>
          <a:xfrm>
            <a:off x="6076996" y="3625292"/>
            <a:ext cx="2673664" cy="44108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アクションプラン（第３フェーズ）における取組</a:t>
            </a:r>
            <a:endParaRPr lang="en-US" altLang="ja-JP" sz="800" dirty="0">
              <a:solidFill>
                <a:prstClr val="black"/>
              </a:solidFill>
              <a:latin typeface="ＭＳ Ｐゴシック"/>
            </a:endParaRPr>
          </a:p>
        </p:txBody>
      </p:sp>
      <p:sp>
        <p:nvSpPr>
          <p:cNvPr id="26" name="ホームベース 25"/>
          <p:cNvSpPr/>
          <p:nvPr/>
        </p:nvSpPr>
        <p:spPr>
          <a:xfrm>
            <a:off x="5171735" y="3608040"/>
            <a:ext cx="849826" cy="45470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アクションプラン</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（第２フェーズ）における取組</a:t>
            </a:r>
            <a:endParaRPr lang="en-US" altLang="ja-JP" sz="800" dirty="0">
              <a:solidFill>
                <a:prstClr val="black"/>
              </a:solidFill>
              <a:latin typeface="ＭＳ Ｐゴシック"/>
            </a:endParaRPr>
          </a:p>
        </p:txBody>
      </p:sp>
      <p:sp>
        <p:nvSpPr>
          <p:cNvPr id="27" name="ホームベース 26"/>
          <p:cNvSpPr/>
          <p:nvPr/>
        </p:nvSpPr>
        <p:spPr>
          <a:xfrm>
            <a:off x="8803648" y="3634817"/>
            <a:ext cx="873752" cy="44108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a:t>
            </a:r>
            <a:r>
              <a:rPr lang="en-US" altLang="ja-JP" sz="800" dirty="0" smtClean="0">
                <a:solidFill>
                  <a:prstClr val="black"/>
                </a:solidFill>
                <a:latin typeface="ＭＳ Ｐゴシック"/>
              </a:rPr>
              <a:t>2020</a:t>
            </a:r>
            <a:r>
              <a:rPr lang="ja-JP" altLang="en-US" sz="800" dirty="0" smtClean="0">
                <a:solidFill>
                  <a:prstClr val="black"/>
                </a:solidFill>
                <a:latin typeface="ＭＳ Ｐゴシック"/>
              </a:rPr>
              <a:t>年以降）</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水と光の首都</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大阪</a:t>
            </a:r>
            <a:r>
              <a:rPr lang="ja-JP" altLang="en-US" sz="800" dirty="0" smtClean="0">
                <a:solidFill>
                  <a:prstClr val="black"/>
                </a:solidFill>
                <a:latin typeface="ＭＳ Ｐゴシック"/>
              </a:rPr>
              <a:t>の</a:t>
            </a:r>
            <a:r>
              <a:rPr lang="ja-JP" altLang="en-US" sz="800" dirty="0">
                <a:solidFill>
                  <a:prstClr val="black"/>
                </a:solidFill>
                <a:latin typeface="ＭＳ Ｐゴシック"/>
              </a:rPr>
              <a:t>実現</a:t>
            </a:r>
            <a:endParaRPr lang="en-US" altLang="ja-JP" sz="800" dirty="0">
              <a:solidFill>
                <a:prstClr val="black"/>
              </a:solidFill>
              <a:latin typeface="ＭＳ Ｐゴシック"/>
            </a:endParaRPr>
          </a:p>
        </p:txBody>
      </p:sp>
      <p:sp>
        <p:nvSpPr>
          <p:cNvPr id="24" name="ホームベース 23"/>
          <p:cNvSpPr/>
          <p:nvPr/>
        </p:nvSpPr>
        <p:spPr>
          <a:xfrm>
            <a:off x="5172076" y="5707757"/>
            <a:ext cx="885824" cy="267638"/>
          </a:xfrm>
          <a:prstGeom prst="homePlate">
            <a:avLst>
              <a:gd name="adj" fmla="val 4191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計画策定</a:t>
            </a:r>
            <a:endParaRPr lang="ja-JP" altLang="en-US" sz="800" dirty="0">
              <a:solidFill>
                <a:schemeClr val="tx1"/>
              </a:solidFill>
              <a:latin typeface="ＭＳ Ｐゴシック"/>
            </a:endParaRPr>
          </a:p>
        </p:txBody>
      </p:sp>
      <p:sp>
        <p:nvSpPr>
          <p:cNvPr id="28" name="ホームベース 27"/>
          <p:cNvSpPr/>
          <p:nvPr/>
        </p:nvSpPr>
        <p:spPr>
          <a:xfrm>
            <a:off x="6076950" y="5698232"/>
            <a:ext cx="2233743" cy="277163"/>
          </a:xfrm>
          <a:prstGeom prst="homePlate">
            <a:avLst>
              <a:gd name="adj" fmla="val 4485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計画に基づく整備推進</a:t>
            </a:r>
            <a:endParaRPr lang="ja-JP" altLang="en-US" sz="800" dirty="0">
              <a:solidFill>
                <a:schemeClr val="tx1"/>
              </a:solidFill>
              <a:latin typeface="ＭＳ Ｐゴシック"/>
            </a:endParaRPr>
          </a:p>
        </p:txBody>
      </p:sp>
      <p:sp>
        <p:nvSpPr>
          <p:cNvPr id="29" name="ホームベース 9"/>
          <p:cNvSpPr>
            <a:spLocks noChangeArrowheads="1"/>
          </p:cNvSpPr>
          <p:nvPr/>
        </p:nvSpPr>
        <p:spPr bwMode="auto">
          <a:xfrm>
            <a:off x="6076951" y="5198963"/>
            <a:ext cx="590550" cy="461962"/>
          </a:xfrm>
          <a:prstGeom prst="homePlate">
            <a:avLst>
              <a:gd name="adj" fmla="val 35148"/>
            </a:avLst>
          </a:prstGeom>
          <a:solidFill>
            <a:schemeClr val="bg1"/>
          </a:solidFill>
          <a:ln w="9525">
            <a:solidFill>
              <a:schemeClr val="tx1"/>
            </a:solidFill>
            <a:miter lim="800000"/>
            <a:headEnd/>
            <a:tailEnd/>
          </a:ln>
        </p:spPr>
        <p:txBody>
          <a:bodyPr wrap="square">
            <a:spAutoFit/>
          </a:bodyPr>
          <a:lstStyle/>
          <a:p>
            <a:r>
              <a:rPr lang="ja-JP" altLang="en-US" sz="800" dirty="0">
                <a:solidFill>
                  <a:prstClr val="black"/>
                </a:solidFill>
              </a:rPr>
              <a:t>国推薦候補資産選定</a:t>
            </a:r>
          </a:p>
        </p:txBody>
      </p:sp>
      <p:sp>
        <p:nvSpPr>
          <p:cNvPr id="30" name="ホームベース 10"/>
          <p:cNvSpPr>
            <a:spLocks noChangeArrowheads="1"/>
          </p:cNvSpPr>
          <p:nvPr/>
        </p:nvSpPr>
        <p:spPr bwMode="auto">
          <a:xfrm>
            <a:off x="6686550" y="5198963"/>
            <a:ext cx="1190625" cy="461665"/>
          </a:xfrm>
          <a:prstGeom prst="homePlate">
            <a:avLst>
              <a:gd name="adj" fmla="val 35095"/>
            </a:avLst>
          </a:prstGeom>
          <a:solidFill>
            <a:schemeClr val="bg1"/>
          </a:solidFill>
          <a:ln w="9525">
            <a:solidFill>
              <a:schemeClr val="tx1"/>
            </a:solidFill>
            <a:miter lim="800000"/>
            <a:headEnd/>
            <a:tailEnd/>
          </a:ln>
        </p:spPr>
        <p:txBody>
          <a:bodyPr wrap="square">
            <a:spAutoFit/>
          </a:bodyPr>
          <a:lstStyle/>
          <a:p>
            <a:r>
              <a:rPr lang="en-US" altLang="ja-JP" sz="800" dirty="0">
                <a:solidFill>
                  <a:prstClr val="black"/>
                </a:solidFill>
              </a:rPr>
              <a:t>ICOMOS</a:t>
            </a:r>
            <a:r>
              <a:rPr lang="ja-JP" altLang="en-US" sz="800" dirty="0">
                <a:solidFill>
                  <a:prstClr val="black"/>
                </a:solidFill>
              </a:rPr>
              <a:t>（イコモス）による審査</a:t>
            </a:r>
            <a:r>
              <a:rPr lang="ja-JP" altLang="en-US" sz="800" dirty="0" smtClean="0">
                <a:solidFill>
                  <a:prstClr val="black"/>
                </a:solidFill>
              </a:rPr>
              <a:t>・</a:t>
            </a:r>
            <a:endParaRPr lang="en-US" altLang="ja-JP" sz="800" dirty="0" smtClean="0">
              <a:solidFill>
                <a:prstClr val="black"/>
              </a:solidFill>
            </a:endParaRPr>
          </a:p>
          <a:p>
            <a:r>
              <a:rPr lang="ja-JP" altLang="en-US" sz="800" dirty="0" smtClean="0">
                <a:solidFill>
                  <a:prstClr val="black"/>
                </a:solidFill>
              </a:rPr>
              <a:t>現地調査</a:t>
            </a:r>
            <a:endParaRPr lang="ja-JP" altLang="en-US" sz="800" dirty="0">
              <a:solidFill>
                <a:prstClr val="black"/>
              </a:solidFill>
            </a:endParaRPr>
          </a:p>
        </p:txBody>
      </p:sp>
      <p:sp>
        <p:nvSpPr>
          <p:cNvPr id="31" name="正方形/長方形 11"/>
          <p:cNvSpPr>
            <a:spLocks noChangeArrowheads="1"/>
          </p:cNvSpPr>
          <p:nvPr/>
        </p:nvSpPr>
        <p:spPr bwMode="auto">
          <a:xfrm>
            <a:off x="8102612" y="5161657"/>
            <a:ext cx="215900" cy="536575"/>
          </a:xfrm>
          <a:prstGeom prst="rect">
            <a:avLst/>
          </a:prstGeom>
          <a:solidFill>
            <a:schemeClr val="bg1"/>
          </a:solidFill>
          <a:ln w="9525">
            <a:solidFill>
              <a:schemeClr val="tx1"/>
            </a:solidFill>
            <a:miter lim="800000"/>
            <a:headEnd/>
            <a:tailEnd/>
          </a:ln>
        </p:spPr>
        <p:txBody>
          <a:bodyPr vert="eaVert" lIns="0" tIns="0" rIns="0" bIns="0" anchor="ctr" anchorCtr="1"/>
          <a:lstStyle/>
          <a:p>
            <a:r>
              <a:rPr lang="ja-JP" altLang="en-US" sz="800">
                <a:solidFill>
                  <a:prstClr val="black"/>
                </a:solidFill>
              </a:rPr>
              <a:t>登録決定</a:t>
            </a:r>
          </a:p>
        </p:txBody>
      </p:sp>
      <p:sp>
        <p:nvSpPr>
          <p:cNvPr id="32" name="ホームベース 2"/>
          <p:cNvSpPr>
            <a:spLocks noChangeArrowheads="1"/>
          </p:cNvSpPr>
          <p:nvPr/>
        </p:nvSpPr>
        <p:spPr bwMode="auto">
          <a:xfrm>
            <a:off x="5692084" y="4537601"/>
            <a:ext cx="1196004" cy="248148"/>
          </a:xfrm>
          <a:prstGeom prst="homePlate">
            <a:avLst>
              <a:gd name="adj" fmla="val 50015"/>
            </a:avLst>
          </a:prstGeom>
          <a:solidFill>
            <a:schemeClr val="bg1"/>
          </a:solidFill>
          <a:ln w="9525">
            <a:solidFill>
              <a:schemeClr val="tx1"/>
            </a:solidFill>
            <a:miter lim="800000"/>
            <a:headEnd/>
            <a:tailEnd/>
          </a:ln>
        </p:spPr>
        <p:txBody>
          <a:bodyPr lIns="36000" tIns="36000" rIns="36000" bIns="36000" anchor="ctr"/>
          <a:lstStyle/>
          <a:p>
            <a:r>
              <a:rPr lang="ja-JP" altLang="en-US" sz="800" dirty="0">
                <a:solidFill>
                  <a:prstClr val="black"/>
                </a:solidFill>
              </a:rPr>
              <a:t>耐震</a:t>
            </a:r>
            <a:r>
              <a:rPr lang="ja-JP" altLang="en-US" sz="800" dirty="0" smtClean="0">
                <a:solidFill>
                  <a:prstClr val="black"/>
                </a:solidFill>
              </a:rPr>
              <a:t>改修</a:t>
            </a:r>
            <a:endParaRPr lang="en-US" altLang="ja-JP" sz="800" dirty="0" smtClean="0">
              <a:solidFill>
                <a:prstClr val="black"/>
              </a:solidFill>
            </a:endParaRPr>
          </a:p>
          <a:p>
            <a:r>
              <a:rPr lang="ja-JP" altLang="en-US" sz="800" dirty="0" smtClean="0">
                <a:solidFill>
                  <a:prstClr val="black"/>
                </a:solidFill>
              </a:rPr>
              <a:t>その他</a:t>
            </a:r>
            <a:r>
              <a:rPr lang="ja-JP" altLang="en-US" sz="800" dirty="0">
                <a:solidFill>
                  <a:prstClr val="black"/>
                </a:solidFill>
              </a:rPr>
              <a:t>工事着工</a:t>
            </a:r>
          </a:p>
        </p:txBody>
      </p:sp>
      <p:sp>
        <p:nvSpPr>
          <p:cNvPr id="33" name="ホームベース 5"/>
          <p:cNvSpPr>
            <a:spLocks noChangeArrowheads="1"/>
          </p:cNvSpPr>
          <p:nvPr/>
        </p:nvSpPr>
        <p:spPr bwMode="auto">
          <a:xfrm>
            <a:off x="5692084" y="4785749"/>
            <a:ext cx="1196004" cy="215900"/>
          </a:xfrm>
          <a:prstGeom prst="homePlate">
            <a:avLst>
              <a:gd name="adj" fmla="val 49894"/>
            </a:avLst>
          </a:prstGeom>
          <a:solidFill>
            <a:schemeClr val="bg1"/>
          </a:solidFill>
          <a:ln w="9525">
            <a:solidFill>
              <a:schemeClr val="tx1"/>
            </a:solidFill>
            <a:miter lim="800000"/>
            <a:headEnd/>
            <a:tailEnd/>
          </a:ln>
        </p:spPr>
        <p:txBody>
          <a:bodyPr lIns="36000" tIns="36000" rIns="36000" bIns="36000" anchor="ctr"/>
          <a:lstStyle/>
          <a:p>
            <a:pPr algn="ctr"/>
            <a:r>
              <a:rPr lang="ja-JP" altLang="en-US" sz="800" dirty="0">
                <a:solidFill>
                  <a:prstClr val="black"/>
                </a:solidFill>
              </a:rPr>
              <a:t>内部展示制作</a:t>
            </a:r>
          </a:p>
        </p:txBody>
      </p:sp>
      <p:sp>
        <p:nvSpPr>
          <p:cNvPr id="34" name="ホームベース 6"/>
          <p:cNvSpPr>
            <a:spLocks noChangeArrowheads="1"/>
          </p:cNvSpPr>
          <p:nvPr/>
        </p:nvSpPr>
        <p:spPr bwMode="auto">
          <a:xfrm>
            <a:off x="6974959" y="4161731"/>
            <a:ext cx="2713628" cy="823795"/>
          </a:xfrm>
          <a:prstGeom prst="homePlate">
            <a:avLst>
              <a:gd name="adj" fmla="val 33537"/>
            </a:avLst>
          </a:prstGeom>
          <a:solidFill>
            <a:schemeClr val="bg1"/>
          </a:solidFill>
          <a:ln w="9525">
            <a:solidFill>
              <a:schemeClr val="tx1"/>
            </a:solidFill>
            <a:miter lim="800000"/>
            <a:headEnd/>
            <a:tailEnd/>
          </a:ln>
        </p:spPr>
        <p:txBody>
          <a:bodyPr lIns="36000" tIns="36000" rIns="36000" bIns="36000" anchor="ctr"/>
          <a:lstStyle/>
          <a:p>
            <a:pPr algn="ctr"/>
            <a:r>
              <a:rPr lang="ja-JP" altLang="en-US" sz="800" dirty="0">
                <a:solidFill>
                  <a:prstClr val="black"/>
                </a:solidFill>
              </a:rPr>
              <a:t>太陽の塔内部公開</a:t>
            </a:r>
          </a:p>
        </p:txBody>
      </p:sp>
      <p:sp>
        <p:nvSpPr>
          <p:cNvPr id="35" name="ホームベース 12"/>
          <p:cNvSpPr>
            <a:spLocks noChangeArrowheads="1"/>
          </p:cNvSpPr>
          <p:nvPr/>
        </p:nvSpPr>
        <p:spPr bwMode="auto">
          <a:xfrm>
            <a:off x="5692083" y="4161731"/>
            <a:ext cx="1184967" cy="353101"/>
          </a:xfrm>
          <a:prstGeom prst="homePlate">
            <a:avLst>
              <a:gd name="adj" fmla="val 49884"/>
            </a:avLst>
          </a:prstGeom>
          <a:solidFill>
            <a:schemeClr val="bg1"/>
          </a:solidFill>
          <a:ln w="9525">
            <a:solidFill>
              <a:schemeClr val="tx1"/>
            </a:solidFill>
            <a:miter lim="800000"/>
            <a:headEnd/>
            <a:tailEnd/>
          </a:ln>
        </p:spPr>
        <p:txBody>
          <a:bodyPr lIns="36000" tIns="36000" rIns="36000" bIns="36000" anchor="ctr"/>
          <a:lstStyle/>
          <a:p>
            <a:pPr algn="ctr"/>
            <a:r>
              <a:rPr lang="ja-JP" altLang="en-US" sz="800" dirty="0">
                <a:solidFill>
                  <a:prstClr val="black"/>
                </a:solidFill>
              </a:rPr>
              <a:t>「太陽の塔</a:t>
            </a:r>
            <a:r>
              <a:rPr lang="ja-JP" altLang="en-US" sz="800" dirty="0" smtClean="0">
                <a:solidFill>
                  <a:prstClr val="black"/>
                </a:solidFill>
              </a:rPr>
              <a:t>」</a:t>
            </a:r>
            <a:endParaRPr lang="en-US" altLang="ja-JP" sz="800" dirty="0" smtClean="0">
              <a:solidFill>
                <a:prstClr val="black"/>
              </a:solidFill>
            </a:endParaRPr>
          </a:p>
          <a:p>
            <a:pPr algn="ctr"/>
            <a:r>
              <a:rPr lang="ja-JP" altLang="en-US" sz="800" dirty="0" smtClean="0">
                <a:solidFill>
                  <a:prstClr val="black"/>
                </a:solidFill>
              </a:rPr>
              <a:t>寄付</a:t>
            </a:r>
            <a:r>
              <a:rPr lang="ja-JP" altLang="en-US" sz="800" dirty="0">
                <a:solidFill>
                  <a:prstClr val="black"/>
                </a:solidFill>
              </a:rPr>
              <a:t>金募集事業</a:t>
            </a:r>
          </a:p>
        </p:txBody>
      </p:sp>
      <p:sp>
        <p:nvSpPr>
          <p:cNvPr id="36" name="ホームベース 13"/>
          <p:cNvSpPr>
            <a:spLocks noChangeArrowheads="1"/>
          </p:cNvSpPr>
          <p:nvPr/>
        </p:nvSpPr>
        <p:spPr bwMode="auto">
          <a:xfrm>
            <a:off x="5166999" y="4569849"/>
            <a:ext cx="525085" cy="431800"/>
          </a:xfrm>
          <a:prstGeom prst="homePlate">
            <a:avLst>
              <a:gd name="adj" fmla="val 24130"/>
            </a:avLst>
          </a:prstGeom>
          <a:solidFill>
            <a:schemeClr val="bg1"/>
          </a:solidFill>
          <a:ln w="9525">
            <a:solidFill>
              <a:schemeClr val="tx1"/>
            </a:solidFill>
            <a:miter lim="800000"/>
            <a:headEnd/>
            <a:tailEnd/>
          </a:ln>
        </p:spPr>
        <p:txBody>
          <a:bodyPr anchor="ctr"/>
          <a:lstStyle/>
          <a:p>
            <a:r>
              <a:rPr lang="ja-JP" altLang="en-US" sz="800" dirty="0">
                <a:solidFill>
                  <a:prstClr val="black"/>
                </a:solidFill>
              </a:rPr>
              <a:t>入札</a:t>
            </a:r>
            <a:endParaRPr lang="en-US" altLang="ja-JP" sz="800" dirty="0">
              <a:solidFill>
                <a:prstClr val="black"/>
              </a:solidFill>
            </a:endParaRPr>
          </a:p>
          <a:p>
            <a:r>
              <a:rPr lang="ja-JP" altLang="en-US" sz="800" dirty="0">
                <a:solidFill>
                  <a:prstClr val="black"/>
                </a:solidFill>
              </a:rPr>
              <a:t>契約等</a:t>
            </a:r>
          </a:p>
        </p:txBody>
      </p:sp>
      <p:sp>
        <p:nvSpPr>
          <p:cNvPr id="37" name="ホームベース 14"/>
          <p:cNvSpPr>
            <a:spLocks noChangeArrowheads="1"/>
          </p:cNvSpPr>
          <p:nvPr/>
        </p:nvSpPr>
        <p:spPr bwMode="auto">
          <a:xfrm>
            <a:off x="5166999" y="4161731"/>
            <a:ext cx="515559" cy="375870"/>
          </a:xfrm>
          <a:prstGeom prst="homePlate">
            <a:avLst>
              <a:gd name="adj" fmla="val 35156"/>
            </a:avLst>
          </a:prstGeom>
          <a:solidFill>
            <a:schemeClr val="bg1"/>
          </a:solidFill>
          <a:ln w="9525">
            <a:solidFill>
              <a:schemeClr val="tx1"/>
            </a:solidFill>
            <a:miter lim="800000"/>
            <a:headEnd/>
            <a:tailEnd/>
          </a:ln>
        </p:spPr>
        <p:txBody>
          <a:bodyPr anchor="ctr"/>
          <a:lstStyle/>
          <a:p>
            <a:r>
              <a:rPr lang="ja-JP" altLang="en-US" sz="800" dirty="0" smtClean="0">
                <a:solidFill>
                  <a:prstClr val="black"/>
                </a:solidFill>
              </a:rPr>
              <a:t>事業</a:t>
            </a:r>
            <a:endParaRPr lang="en-US" altLang="ja-JP" sz="800" dirty="0" smtClean="0">
              <a:solidFill>
                <a:prstClr val="black"/>
              </a:solidFill>
            </a:endParaRPr>
          </a:p>
          <a:p>
            <a:r>
              <a:rPr lang="ja-JP" altLang="en-US" sz="800" dirty="0" smtClean="0">
                <a:solidFill>
                  <a:prstClr val="black"/>
                </a:solidFill>
              </a:rPr>
              <a:t>検討</a:t>
            </a:r>
            <a:endParaRPr lang="ja-JP" altLang="en-US" sz="800" dirty="0">
              <a:solidFill>
                <a:prstClr val="black"/>
              </a:solidFill>
            </a:endParaRPr>
          </a:p>
        </p:txBody>
      </p:sp>
      <p:sp>
        <p:nvSpPr>
          <p:cNvPr id="38" name="ホームベース 37"/>
          <p:cNvSpPr/>
          <p:nvPr/>
        </p:nvSpPr>
        <p:spPr>
          <a:xfrm>
            <a:off x="6452194" y="6154170"/>
            <a:ext cx="3236394" cy="39866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en-US" altLang="ja-JP" sz="800" dirty="0">
              <a:solidFill>
                <a:prstClr val="black"/>
              </a:solidFill>
              <a:latin typeface="ＭＳ Ｐゴシック"/>
            </a:endParaRPr>
          </a:p>
        </p:txBody>
      </p:sp>
      <p:sp>
        <p:nvSpPr>
          <p:cNvPr id="39" name="ホームベース 38"/>
          <p:cNvSpPr/>
          <p:nvPr/>
        </p:nvSpPr>
        <p:spPr>
          <a:xfrm>
            <a:off x="5155980" y="6152412"/>
            <a:ext cx="1446236" cy="40005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40"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95440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20</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867182034"/>
              </p:ext>
            </p:extLst>
          </p:nvPr>
        </p:nvGraphicFramePr>
        <p:xfrm>
          <a:off x="273050" y="476250"/>
          <a:ext cx="9360470" cy="3900666"/>
        </p:xfrm>
        <a:graphic>
          <a:graphicData uri="http://schemas.openxmlformats.org/drawingml/2006/table">
            <a:tbl>
              <a:tblPr firstRow="1" bandRow="1">
                <a:tableStyleId>{5C22544A-7EE6-4342-B048-85BDC9FD1C3A}</a:tableStyleId>
              </a:tblPr>
              <a:tblGrid>
                <a:gridCol w="210632"/>
                <a:gridCol w="210632"/>
                <a:gridCol w="226238"/>
                <a:gridCol w="3127684"/>
                <a:gridCol w="1112558"/>
                <a:gridCol w="908183"/>
                <a:gridCol w="908183"/>
                <a:gridCol w="908183"/>
                <a:gridCol w="908183"/>
                <a:gridCol w="839994"/>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44016">
                <a:tc rowSpan="6">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世界に誇れる自慢の都市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大阪城・森之宮・大手前地区の魅力向上</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1066800">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歴史拠点の創出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28959">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世界的観光拠点化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zh-CN"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196467">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中之島地区の魅力向上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86328">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新しい美術館の整備</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37828">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大阪市中央公会堂</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周年を契機とした魅力発信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3" name="ホームベース 22"/>
          <p:cNvSpPr/>
          <p:nvPr/>
        </p:nvSpPr>
        <p:spPr>
          <a:xfrm>
            <a:off x="5153025" y="1186527"/>
            <a:ext cx="3381375" cy="262768"/>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豊臣石垣公開施設の整備</a:t>
            </a:r>
            <a:endParaRPr lang="en-US" altLang="ja-JP" sz="800" dirty="0">
              <a:solidFill>
                <a:prstClr val="black"/>
              </a:solidFill>
              <a:latin typeface="ＭＳ Ｐゴシック"/>
            </a:endParaRPr>
          </a:p>
        </p:txBody>
      </p:sp>
      <p:sp>
        <p:nvSpPr>
          <p:cNvPr id="24" name="ホームベース 23"/>
          <p:cNvSpPr/>
          <p:nvPr/>
        </p:nvSpPr>
        <p:spPr>
          <a:xfrm>
            <a:off x="5162550" y="1827476"/>
            <a:ext cx="861362" cy="29527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日本遺産登録検討・申請</a:t>
            </a:r>
          </a:p>
        </p:txBody>
      </p:sp>
      <p:sp>
        <p:nvSpPr>
          <p:cNvPr id="25" name="ホームベース 24"/>
          <p:cNvSpPr/>
          <p:nvPr/>
        </p:nvSpPr>
        <p:spPr>
          <a:xfrm>
            <a:off x="6076950" y="1827476"/>
            <a:ext cx="3545899" cy="30480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rPr>
              <a:t>日本遺産（大坂の陣）事業の展開・推進</a:t>
            </a:r>
            <a:endParaRPr lang="en-US" altLang="ja-JP" sz="800">
              <a:solidFill>
                <a:prstClr val="black"/>
              </a:solidFill>
            </a:endParaRPr>
          </a:p>
        </p:txBody>
      </p:sp>
      <p:sp>
        <p:nvSpPr>
          <p:cNvPr id="26" name="ホームベース 25"/>
          <p:cNvSpPr/>
          <p:nvPr/>
        </p:nvSpPr>
        <p:spPr>
          <a:xfrm>
            <a:off x="5162550" y="1521302"/>
            <a:ext cx="1753934" cy="24442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文化財の整備・活用方針検討</a:t>
            </a:r>
          </a:p>
        </p:txBody>
      </p:sp>
      <p:sp>
        <p:nvSpPr>
          <p:cNvPr id="27" name="ホームベース 26"/>
          <p:cNvSpPr/>
          <p:nvPr/>
        </p:nvSpPr>
        <p:spPr>
          <a:xfrm>
            <a:off x="6981825" y="1523471"/>
            <a:ext cx="1776928" cy="25178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文化財の整備・活用計画策定</a:t>
            </a:r>
          </a:p>
        </p:txBody>
      </p:sp>
      <p:sp>
        <p:nvSpPr>
          <p:cNvPr id="28" name="ホームベース 27"/>
          <p:cNvSpPr/>
          <p:nvPr/>
        </p:nvSpPr>
        <p:spPr>
          <a:xfrm>
            <a:off x="8758753" y="1523470"/>
            <a:ext cx="873620" cy="25178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文化財の活用・整備</a:t>
            </a:r>
          </a:p>
        </p:txBody>
      </p:sp>
      <p:sp>
        <p:nvSpPr>
          <p:cNvPr id="29" name="ホームベース 28"/>
          <p:cNvSpPr/>
          <p:nvPr/>
        </p:nvSpPr>
        <p:spPr>
          <a:xfrm>
            <a:off x="8572500" y="1182958"/>
            <a:ext cx="1051460" cy="266338"/>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公開</a:t>
            </a:r>
          </a:p>
        </p:txBody>
      </p:sp>
      <p:sp>
        <p:nvSpPr>
          <p:cNvPr id="30" name="ホームベース 29"/>
          <p:cNvSpPr/>
          <p:nvPr/>
        </p:nvSpPr>
        <p:spPr>
          <a:xfrm>
            <a:off x="5153026" y="2232951"/>
            <a:ext cx="4451886" cy="42003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a:solidFill>
                  <a:prstClr val="black"/>
                </a:solidFill>
                <a:latin typeface="ＭＳ Ｐゴシック"/>
              </a:rPr>
              <a:t>PMO</a:t>
            </a:r>
            <a:r>
              <a:rPr lang="ja-JP" altLang="en-US" sz="800" dirty="0">
                <a:solidFill>
                  <a:prstClr val="black"/>
                </a:solidFill>
                <a:latin typeface="ＭＳ Ｐゴシック"/>
              </a:rPr>
              <a:t>事業の展開・推進</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（既存施設の改修、新たな施設の整備、新たなにぎわいづくり、一体的な運営管理等）</a:t>
            </a:r>
          </a:p>
        </p:txBody>
      </p:sp>
      <p:sp>
        <p:nvSpPr>
          <p:cNvPr id="32" name="ホームベース 31"/>
          <p:cNvSpPr/>
          <p:nvPr/>
        </p:nvSpPr>
        <p:spPr>
          <a:xfrm>
            <a:off x="5151115" y="2996952"/>
            <a:ext cx="679793" cy="198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設計競技</a:t>
            </a:r>
          </a:p>
        </p:txBody>
      </p:sp>
      <p:sp>
        <p:nvSpPr>
          <p:cNvPr id="33" name="ホームベース 32"/>
          <p:cNvSpPr/>
          <p:nvPr/>
        </p:nvSpPr>
        <p:spPr>
          <a:xfrm>
            <a:off x="5891041" y="2996952"/>
            <a:ext cx="1626350" cy="198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基本設計・実施設計</a:t>
            </a:r>
          </a:p>
        </p:txBody>
      </p:sp>
      <p:sp>
        <p:nvSpPr>
          <p:cNvPr id="36" name="テキスト ボックス 131"/>
          <p:cNvSpPr txBox="1"/>
          <p:nvPr/>
        </p:nvSpPr>
        <p:spPr>
          <a:xfrm>
            <a:off x="6964326" y="3789040"/>
            <a:ext cx="789783" cy="504056"/>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00" dirty="0">
                <a:solidFill>
                  <a:prstClr val="black"/>
                </a:solidFill>
                <a:latin typeface="ＭＳ Ｐゴシック"/>
              </a:rPr>
              <a:t>事業実施</a:t>
            </a:r>
          </a:p>
        </p:txBody>
      </p:sp>
      <p:sp>
        <p:nvSpPr>
          <p:cNvPr id="44" name="ホームベース 43"/>
          <p:cNvSpPr/>
          <p:nvPr/>
        </p:nvSpPr>
        <p:spPr>
          <a:xfrm>
            <a:off x="5155980" y="3789040"/>
            <a:ext cx="867932" cy="50405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事業スキーム検討</a:t>
            </a:r>
          </a:p>
        </p:txBody>
      </p:sp>
      <p:sp>
        <p:nvSpPr>
          <p:cNvPr id="45" name="ホームベース 44"/>
          <p:cNvSpPr/>
          <p:nvPr/>
        </p:nvSpPr>
        <p:spPr>
          <a:xfrm>
            <a:off x="6076950" y="3789040"/>
            <a:ext cx="809387" cy="50405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具体的内容検討、事業実施体制</a:t>
            </a:r>
            <a:r>
              <a:rPr lang="ja-JP" altLang="en-US" sz="800" dirty="0" smtClean="0">
                <a:solidFill>
                  <a:sysClr val="windowText" lastClr="000000"/>
                </a:solidFill>
                <a:latin typeface="ＭＳ Ｐゴシック"/>
              </a:rPr>
              <a:t>の</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確立</a:t>
            </a:r>
            <a:endParaRPr lang="ja-JP" altLang="en-US" sz="800" dirty="0">
              <a:solidFill>
                <a:sysClr val="windowText" lastClr="000000"/>
              </a:solidFill>
              <a:latin typeface="ＭＳ Ｐゴシック"/>
            </a:endParaRPr>
          </a:p>
        </p:txBody>
      </p:sp>
      <p:sp>
        <p:nvSpPr>
          <p:cNvPr id="43" name="ホームベース 42"/>
          <p:cNvSpPr/>
          <p:nvPr/>
        </p:nvSpPr>
        <p:spPr>
          <a:xfrm>
            <a:off x="7570915" y="2982814"/>
            <a:ext cx="2016310" cy="198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ja-JP" sz="800" dirty="0">
                <a:solidFill>
                  <a:prstClr val="black"/>
                </a:solidFill>
              </a:rPr>
              <a:t>工事（～</a:t>
            </a:r>
            <a:r>
              <a:rPr lang="en-US" altLang="ja-JP" sz="800" dirty="0">
                <a:solidFill>
                  <a:prstClr val="black"/>
                </a:solidFill>
              </a:rPr>
              <a:t>2021</a:t>
            </a:r>
            <a:r>
              <a:rPr lang="ja-JP" altLang="ja-JP" sz="800" dirty="0">
                <a:solidFill>
                  <a:prstClr val="black"/>
                </a:solidFill>
              </a:rPr>
              <a:t>年度）</a:t>
            </a:r>
            <a:endParaRPr lang="en-US" altLang="ja-JP" sz="400" dirty="0">
              <a:solidFill>
                <a:prstClr val="black"/>
              </a:solidFill>
              <a:latin typeface="ＭＳ Ｐゴシック"/>
            </a:endParaRPr>
          </a:p>
        </p:txBody>
      </p:sp>
      <p:sp>
        <p:nvSpPr>
          <p:cNvPr id="46" name="ホームベース 45"/>
          <p:cNvSpPr/>
          <p:nvPr/>
        </p:nvSpPr>
        <p:spPr>
          <a:xfrm>
            <a:off x="5152117" y="3242577"/>
            <a:ext cx="4435107" cy="19745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0" lang="ja-JP" altLang="en-US" sz="800" dirty="0">
                <a:solidFill>
                  <a:sysClr val="windowText" lastClr="000000"/>
                </a:solidFill>
              </a:rPr>
              <a:t>運営型ＰＦＩスキーム検討・導入</a:t>
            </a:r>
            <a:endParaRPr kumimoji="0" lang="en-US" altLang="ja-JP" sz="800" dirty="0">
              <a:solidFill>
                <a:sysClr val="windowText" lastClr="000000"/>
              </a:solidFill>
            </a:endParaRPr>
          </a:p>
        </p:txBody>
      </p:sp>
      <p:sp>
        <p:nvSpPr>
          <p:cNvPr id="47" name="ホームベース 46"/>
          <p:cNvSpPr/>
          <p:nvPr/>
        </p:nvSpPr>
        <p:spPr>
          <a:xfrm>
            <a:off x="5167033" y="3494305"/>
            <a:ext cx="4439241" cy="19745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0" lang="ja-JP" altLang="en-US" sz="800" dirty="0">
                <a:solidFill>
                  <a:sysClr val="windowText" lastClr="000000"/>
                </a:solidFill>
              </a:rPr>
              <a:t>コレクションの魅力向上（開館準備業務）</a:t>
            </a:r>
            <a:endParaRPr kumimoji="0" lang="en-US" altLang="ja-JP" sz="800" dirty="0">
              <a:solidFill>
                <a:sysClr val="windowText" lastClr="000000"/>
              </a:solidFill>
            </a:endParaRPr>
          </a:p>
        </p:txBody>
      </p:sp>
      <p:sp>
        <p:nvSpPr>
          <p:cNvPr id="22"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390666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21</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483855852"/>
              </p:ext>
            </p:extLst>
          </p:nvPr>
        </p:nvGraphicFramePr>
        <p:xfrm>
          <a:off x="273050" y="476250"/>
          <a:ext cx="9412314" cy="6276975"/>
        </p:xfrm>
        <a:graphic>
          <a:graphicData uri="http://schemas.openxmlformats.org/drawingml/2006/table">
            <a:tbl>
              <a:tblPr firstRow="1" bandRow="1">
                <a:tableStyleId>{5C22544A-7EE6-4342-B048-85BDC9FD1C3A}</a:tableStyleId>
              </a:tblPr>
              <a:tblGrid>
                <a:gridCol w="210632"/>
                <a:gridCol w="210632"/>
                <a:gridCol w="226238"/>
                <a:gridCol w="3127684"/>
                <a:gridCol w="1112558"/>
                <a:gridCol w="908183"/>
                <a:gridCol w="908183"/>
                <a:gridCol w="908183"/>
                <a:gridCol w="908183"/>
                <a:gridCol w="891838"/>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202116">
                <a:tc rowSpan="8">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世界に誇れる自慢の都市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御堂筋地区の魅力向上</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31663">
                <a:tc vMerge="1">
                  <a:txBody>
                    <a:bodyPr/>
                    <a:lstStyle/>
                    <a:p>
                      <a:endParaRPr kumimoji="1" lang="ja-JP" altLang="en-US"/>
                    </a:p>
                  </a:txBody>
                  <a:tcPr/>
                </a:tc>
                <a:tc vMerge="1">
                  <a:txBody>
                    <a:bodyPr/>
                    <a:lstStyle/>
                    <a:p>
                      <a:endParaRPr kumimoji="1" lang="ja-JP" altLang="en-US"/>
                    </a:p>
                  </a:txBody>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CN"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御堂筋の空間再編</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935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御堂筋活性化事業</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6260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クオリティの高いにぎわい空間や官民協働によるブランドの創出</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zh-CN"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920">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天王寺・阿倍野地区の魅力向上</a:t>
                      </a:r>
                      <a:endParaRPr lang="en-US" altLang="zh-CN"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zh-CN" sz="9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67185">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CN"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天王寺・阿倍野地区の魅力発信・集客促進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1456586">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CN" sz="9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天王寺公園・動物園の魅力向上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846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大阪市立美術館の魅力向上</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1" name="ホームベース 20"/>
          <p:cNvSpPr/>
          <p:nvPr/>
        </p:nvSpPr>
        <p:spPr>
          <a:xfrm>
            <a:off x="5152402" y="1225087"/>
            <a:ext cx="771525" cy="451032"/>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a:solidFill>
                  <a:sysClr val="windowText" lastClr="000000"/>
                </a:solidFill>
                <a:latin typeface="ＭＳ Ｐゴシック"/>
              </a:rPr>
              <a:t>モデル</a:t>
            </a:r>
            <a:r>
              <a:rPr lang="ja-JP" altLang="en-US" sz="800" dirty="0" smtClean="0">
                <a:solidFill>
                  <a:sysClr val="windowText" lastClr="000000"/>
                </a:solidFill>
                <a:latin typeface="ＭＳ Ｐゴシック"/>
              </a:rPr>
              <a:t>整備</a:t>
            </a:r>
            <a:endParaRPr lang="en-US" altLang="ja-JP" sz="800" dirty="0" smtClean="0">
              <a:solidFill>
                <a:sysClr val="windowText" lastClr="000000"/>
              </a:solidFill>
              <a:latin typeface="ＭＳ Ｐゴシック"/>
            </a:endParaRPr>
          </a:p>
          <a:p>
            <a:pPr algn="ctr" fontAlgn="auto">
              <a:lnSpc>
                <a:spcPts val="800"/>
              </a:lnSpc>
              <a:spcBef>
                <a:spcPts val="0"/>
              </a:spcBef>
              <a:spcAft>
                <a:spcPts val="0"/>
              </a:spcAft>
              <a:defRPr/>
            </a:pPr>
            <a:r>
              <a:rPr lang="ja-JP" altLang="en-US" sz="800" dirty="0" smtClean="0">
                <a:solidFill>
                  <a:sysClr val="windowText" lastClr="000000"/>
                </a:solidFill>
                <a:latin typeface="ＭＳ Ｐゴシック"/>
              </a:rPr>
              <a:t>事業</a:t>
            </a:r>
            <a:r>
              <a:rPr lang="ja-JP" altLang="en-US" sz="800" dirty="0">
                <a:solidFill>
                  <a:sysClr val="windowText" lastClr="000000"/>
                </a:solidFill>
                <a:latin typeface="ＭＳ Ｐゴシック"/>
              </a:rPr>
              <a:t>（難波</a:t>
            </a:r>
            <a:r>
              <a:rPr lang="ja-JP" altLang="en-US" sz="800" dirty="0" smtClean="0">
                <a:solidFill>
                  <a:sysClr val="windowText" lastClr="000000"/>
                </a:solidFill>
                <a:latin typeface="ＭＳ Ｐゴシック"/>
              </a:rPr>
              <a:t>～</a:t>
            </a:r>
            <a:endParaRPr lang="en-US" altLang="ja-JP" sz="800" dirty="0" smtClean="0">
              <a:solidFill>
                <a:sysClr val="windowText" lastClr="000000"/>
              </a:solidFill>
              <a:latin typeface="ＭＳ Ｐゴシック"/>
            </a:endParaRPr>
          </a:p>
          <a:p>
            <a:pPr algn="ctr" fontAlgn="auto">
              <a:lnSpc>
                <a:spcPts val="800"/>
              </a:lnSpc>
              <a:spcBef>
                <a:spcPts val="0"/>
              </a:spcBef>
              <a:spcAft>
                <a:spcPts val="0"/>
              </a:spcAft>
              <a:defRPr/>
            </a:pPr>
            <a:r>
              <a:rPr lang="ja-JP" altLang="en-US" sz="800" dirty="0" smtClean="0">
                <a:solidFill>
                  <a:sysClr val="windowText" lastClr="000000"/>
                </a:solidFill>
                <a:latin typeface="ＭＳ Ｐゴシック"/>
              </a:rPr>
              <a:t>難波西口間</a:t>
            </a:r>
            <a:endParaRPr lang="en-US" altLang="ja-JP" sz="800" dirty="0" smtClean="0">
              <a:solidFill>
                <a:sysClr val="windowText" lastClr="000000"/>
              </a:solidFill>
              <a:latin typeface="ＭＳ Ｐゴシック"/>
            </a:endParaRPr>
          </a:p>
          <a:p>
            <a:pPr algn="ctr" fontAlgn="auto">
              <a:lnSpc>
                <a:spcPts val="800"/>
              </a:lnSpc>
              <a:spcBef>
                <a:spcPts val="0"/>
              </a:spcBef>
              <a:spcAft>
                <a:spcPts val="0"/>
              </a:spcAft>
              <a:defRPr/>
            </a:pPr>
            <a:r>
              <a:rPr lang="ja-JP" altLang="en-US" sz="800" dirty="0" smtClean="0">
                <a:solidFill>
                  <a:sysClr val="windowText" lastClr="000000"/>
                </a:solidFill>
                <a:latin typeface="ＭＳ Ｐゴシック"/>
              </a:rPr>
              <a:t>東側</a:t>
            </a:r>
            <a:r>
              <a:rPr lang="ja-JP" altLang="en-US" sz="800" dirty="0">
                <a:solidFill>
                  <a:sysClr val="windowText" lastClr="000000"/>
                </a:solidFill>
                <a:latin typeface="ＭＳ Ｐゴシック"/>
              </a:rPr>
              <a:t>街区）</a:t>
            </a:r>
          </a:p>
        </p:txBody>
      </p:sp>
      <p:sp>
        <p:nvSpPr>
          <p:cNvPr id="22" name="ホームベース 21"/>
          <p:cNvSpPr/>
          <p:nvPr/>
        </p:nvSpPr>
        <p:spPr>
          <a:xfrm>
            <a:off x="5964776" y="1224703"/>
            <a:ext cx="756046" cy="45141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整備後</a:t>
            </a:r>
            <a:r>
              <a:rPr lang="ja-JP" altLang="en-US" sz="800" dirty="0" smtClean="0">
                <a:solidFill>
                  <a:sysClr val="windowText" lastClr="000000"/>
                </a:solidFill>
                <a:latin typeface="ＭＳ Ｐゴシック"/>
              </a:rPr>
              <a:t>の</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効果</a:t>
            </a:r>
            <a:r>
              <a:rPr lang="ja-JP" altLang="en-US" sz="800" dirty="0">
                <a:solidFill>
                  <a:sysClr val="windowText" lastClr="000000"/>
                </a:solidFill>
                <a:latin typeface="ＭＳ Ｐゴシック"/>
              </a:rPr>
              <a:t>・検証</a:t>
            </a:r>
          </a:p>
        </p:txBody>
      </p:sp>
      <p:sp>
        <p:nvSpPr>
          <p:cNvPr id="23" name="ホームベース 22"/>
          <p:cNvSpPr/>
          <p:nvPr/>
        </p:nvSpPr>
        <p:spPr>
          <a:xfrm>
            <a:off x="6754849" y="1224703"/>
            <a:ext cx="2840856" cy="45141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検証結果を踏まえ引き続き歩行者空間化に向けた検討・取組</a:t>
            </a:r>
          </a:p>
        </p:txBody>
      </p:sp>
      <p:sp>
        <p:nvSpPr>
          <p:cNvPr id="25" name="ホームベース 24"/>
          <p:cNvSpPr/>
          <p:nvPr/>
        </p:nvSpPr>
        <p:spPr>
          <a:xfrm>
            <a:off x="5151095" y="3797221"/>
            <a:ext cx="2715343" cy="248764"/>
          </a:xfrm>
          <a:prstGeom prst="homePlate">
            <a:avLst>
              <a:gd name="adj" fmla="val 3442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地区内の観光施設等との連携強化、試行取組み</a:t>
            </a:r>
            <a:endParaRPr lang="en-US" altLang="ja-JP" sz="800" dirty="0">
              <a:solidFill>
                <a:sysClr val="windowText" lastClr="000000"/>
              </a:solidFill>
              <a:latin typeface="ＭＳ Ｐゴシック"/>
            </a:endParaRPr>
          </a:p>
        </p:txBody>
      </p:sp>
      <p:sp>
        <p:nvSpPr>
          <p:cNvPr id="26" name="ホームベース 25"/>
          <p:cNvSpPr/>
          <p:nvPr/>
        </p:nvSpPr>
        <p:spPr>
          <a:xfrm>
            <a:off x="6057901" y="4103135"/>
            <a:ext cx="895266" cy="28831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来訪者動向等の調査・分析</a:t>
            </a:r>
          </a:p>
        </p:txBody>
      </p:sp>
      <p:sp>
        <p:nvSpPr>
          <p:cNvPr id="27" name="ホームベース 26"/>
          <p:cNvSpPr/>
          <p:nvPr/>
        </p:nvSpPr>
        <p:spPr>
          <a:xfrm>
            <a:off x="6972300" y="4115592"/>
            <a:ext cx="894139" cy="288315"/>
          </a:xfrm>
          <a:prstGeom prst="homePlate">
            <a:avLst>
              <a:gd name="adj" fmla="val 1817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取組</a:t>
            </a:r>
            <a:r>
              <a:rPr lang="ja-JP" altLang="en-US" sz="800" dirty="0" smtClean="0">
                <a:solidFill>
                  <a:sysClr val="windowText" lastClr="000000"/>
                </a:solidFill>
                <a:latin typeface="ＭＳ Ｐゴシック"/>
              </a:rPr>
              <a:t>方針検討</a:t>
            </a:r>
            <a:endParaRPr lang="en-US" altLang="ja-JP" sz="800" dirty="0">
              <a:solidFill>
                <a:sysClr val="windowText" lastClr="000000"/>
              </a:solidFill>
              <a:latin typeface="ＭＳ Ｐゴシック"/>
            </a:endParaRPr>
          </a:p>
          <a:p>
            <a:pPr algn="ctr" fontAlgn="auto">
              <a:spcBef>
                <a:spcPts val="0"/>
              </a:spcBef>
              <a:spcAft>
                <a:spcPts val="0"/>
              </a:spcAft>
              <a:defRPr/>
            </a:pPr>
            <a:r>
              <a:rPr lang="ja-JP" altLang="en-US" sz="800" dirty="0">
                <a:solidFill>
                  <a:sysClr val="windowText" lastClr="000000"/>
                </a:solidFill>
                <a:latin typeface="ＭＳ Ｐゴシック"/>
              </a:rPr>
              <a:t>実施</a:t>
            </a:r>
            <a:r>
              <a:rPr lang="ja-JP" altLang="en-US" sz="800" dirty="0" smtClean="0">
                <a:solidFill>
                  <a:sysClr val="windowText" lastClr="000000"/>
                </a:solidFill>
                <a:latin typeface="ＭＳ Ｐゴシック"/>
              </a:rPr>
              <a:t>体制構築</a:t>
            </a:r>
            <a:endParaRPr lang="ja-JP" altLang="en-US" sz="800" dirty="0">
              <a:solidFill>
                <a:sysClr val="windowText" lastClr="000000"/>
              </a:solidFill>
              <a:latin typeface="ＭＳ Ｐゴシック"/>
            </a:endParaRPr>
          </a:p>
        </p:txBody>
      </p:sp>
      <p:sp>
        <p:nvSpPr>
          <p:cNvPr id="28" name="ホームベース 27"/>
          <p:cNvSpPr/>
          <p:nvPr/>
        </p:nvSpPr>
        <p:spPr>
          <a:xfrm>
            <a:off x="7877175" y="3790951"/>
            <a:ext cx="1779217" cy="6005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取組み拡大・推進</a:t>
            </a:r>
          </a:p>
        </p:txBody>
      </p:sp>
      <p:sp>
        <p:nvSpPr>
          <p:cNvPr id="34" name="ホームベース 33"/>
          <p:cNvSpPr/>
          <p:nvPr/>
        </p:nvSpPr>
        <p:spPr>
          <a:xfrm>
            <a:off x="5152418" y="4513731"/>
            <a:ext cx="4484499" cy="20002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民間活力導入エリア（エントランスエリア等）における賑わい創出事業の展開・推進</a:t>
            </a:r>
          </a:p>
        </p:txBody>
      </p:sp>
      <p:sp>
        <p:nvSpPr>
          <p:cNvPr id="35" name="ホームベース 34"/>
          <p:cNvSpPr/>
          <p:nvPr/>
        </p:nvSpPr>
        <p:spPr>
          <a:xfrm>
            <a:off x="5152418" y="4780431"/>
            <a:ext cx="1781271" cy="45524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smtClean="0">
                <a:solidFill>
                  <a:prstClr val="black"/>
                </a:solidFill>
                <a:latin typeface="ＭＳ Ｐゴシック"/>
              </a:rPr>
              <a:t>動物園等への民間活力導入検討</a:t>
            </a:r>
            <a:endParaRPr lang="en-US" altLang="ja-JP" sz="800" dirty="0" smtClean="0">
              <a:solidFill>
                <a:prstClr val="black"/>
              </a:solidFill>
              <a:latin typeface="ＭＳ Ｐゴシック"/>
            </a:endParaRPr>
          </a:p>
          <a:p>
            <a:pPr algn="ctr" fontAlgn="auto">
              <a:lnSpc>
                <a:spcPts val="900"/>
              </a:lnSpc>
              <a:spcBef>
                <a:spcPts val="0"/>
              </a:spcBef>
              <a:spcAft>
                <a:spcPts val="0"/>
              </a:spcAft>
              <a:defRPr/>
            </a:pPr>
            <a:r>
              <a:rPr lang="ja-JP" altLang="en-US" sz="800" dirty="0">
                <a:solidFill>
                  <a:prstClr val="black"/>
                </a:solidFill>
                <a:latin typeface="ＭＳ Ｐゴシック"/>
              </a:rPr>
              <a:t>事</a:t>
            </a:r>
            <a:r>
              <a:rPr lang="ja-JP" altLang="en-US" sz="800" dirty="0" smtClean="0">
                <a:solidFill>
                  <a:prstClr val="black"/>
                </a:solidFill>
                <a:latin typeface="ＭＳ Ｐゴシック"/>
              </a:rPr>
              <a:t>業者募集の準備</a:t>
            </a:r>
            <a:endParaRPr lang="ja-JP" altLang="en-US" sz="800" dirty="0">
              <a:solidFill>
                <a:prstClr val="black"/>
              </a:solidFill>
              <a:latin typeface="ＭＳ Ｐゴシック"/>
            </a:endParaRPr>
          </a:p>
        </p:txBody>
      </p:sp>
      <p:sp>
        <p:nvSpPr>
          <p:cNvPr id="36" name="ホームベース 35"/>
          <p:cNvSpPr/>
          <p:nvPr/>
        </p:nvSpPr>
        <p:spPr>
          <a:xfrm>
            <a:off x="6972300" y="4780431"/>
            <a:ext cx="864417" cy="45524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事業者選定</a:t>
            </a:r>
            <a:endParaRPr lang="ja-JP" altLang="en-US" sz="800" dirty="0">
              <a:solidFill>
                <a:prstClr val="black"/>
              </a:solidFill>
              <a:latin typeface="ＭＳ Ｐゴシック"/>
            </a:endParaRPr>
          </a:p>
        </p:txBody>
      </p:sp>
      <p:sp>
        <p:nvSpPr>
          <p:cNvPr id="37" name="ホームベース 36"/>
          <p:cNvSpPr/>
          <p:nvPr/>
        </p:nvSpPr>
        <p:spPr>
          <a:xfrm>
            <a:off x="7877175" y="4780431"/>
            <a:ext cx="1759741" cy="45524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事業推進</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（民間事業者による施設整備等）</a:t>
            </a:r>
          </a:p>
        </p:txBody>
      </p:sp>
      <p:sp>
        <p:nvSpPr>
          <p:cNvPr id="42" name="ホームベース 41"/>
          <p:cNvSpPr/>
          <p:nvPr/>
        </p:nvSpPr>
        <p:spPr>
          <a:xfrm>
            <a:off x="5152418" y="5497302"/>
            <a:ext cx="905483" cy="40281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動物</a:t>
            </a:r>
            <a:r>
              <a:rPr lang="ja-JP" altLang="en-US" sz="800" dirty="0" smtClean="0">
                <a:solidFill>
                  <a:prstClr val="black"/>
                </a:solidFill>
                <a:latin typeface="ＭＳ Ｐゴシック"/>
              </a:rPr>
              <a:t>園</a:t>
            </a:r>
            <a:r>
              <a:rPr lang="en-US" altLang="ja-JP" sz="800" dirty="0" smtClean="0">
                <a:solidFill>
                  <a:prstClr val="black"/>
                </a:solidFill>
                <a:latin typeface="ＭＳ Ｐゴシック"/>
              </a:rPr>
              <a:t>101</a:t>
            </a:r>
            <a:r>
              <a:rPr lang="ja-JP" altLang="en-US" sz="800" dirty="0" smtClean="0">
                <a:solidFill>
                  <a:prstClr val="black"/>
                </a:solidFill>
                <a:latin typeface="ＭＳ Ｐゴシック"/>
              </a:rPr>
              <a:t>計画</a:t>
            </a:r>
            <a:r>
              <a:rPr lang="ja-JP" altLang="en-US" sz="800" dirty="0">
                <a:solidFill>
                  <a:prstClr val="black"/>
                </a:solidFill>
                <a:latin typeface="ＭＳ Ｐゴシック"/>
              </a:rPr>
              <a:t>の策定</a:t>
            </a:r>
          </a:p>
        </p:txBody>
      </p:sp>
      <p:sp>
        <p:nvSpPr>
          <p:cNvPr id="43" name="ホームベース 42"/>
          <p:cNvSpPr/>
          <p:nvPr/>
        </p:nvSpPr>
        <p:spPr>
          <a:xfrm>
            <a:off x="6078475" y="5490034"/>
            <a:ext cx="3577917" cy="20503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smtClean="0">
                <a:solidFill>
                  <a:prstClr val="black"/>
                </a:solidFill>
                <a:latin typeface="ＭＳ Ｐゴシック"/>
              </a:rPr>
              <a:t>101</a:t>
            </a:r>
            <a:r>
              <a:rPr lang="ja-JP" altLang="en-US" sz="800" dirty="0" smtClean="0">
                <a:solidFill>
                  <a:prstClr val="black"/>
                </a:solidFill>
                <a:latin typeface="ＭＳ Ｐゴシック"/>
              </a:rPr>
              <a:t>計画</a:t>
            </a:r>
            <a:r>
              <a:rPr lang="ja-JP" altLang="en-US" sz="800" dirty="0">
                <a:solidFill>
                  <a:prstClr val="black"/>
                </a:solidFill>
                <a:latin typeface="ＭＳ Ｐゴシック"/>
              </a:rPr>
              <a:t>（活性化・機能向上などソフト施策）の実行</a:t>
            </a:r>
          </a:p>
        </p:txBody>
      </p:sp>
      <p:sp>
        <p:nvSpPr>
          <p:cNvPr id="44" name="ホームベース 43"/>
          <p:cNvSpPr/>
          <p:nvPr/>
        </p:nvSpPr>
        <p:spPr>
          <a:xfrm>
            <a:off x="6078475" y="5695070"/>
            <a:ext cx="3577917" cy="20504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海洋動物ゾーンをはじめとする施設整備計画の実行</a:t>
            </a:r>
          </a:p>
        </p:txBody>
      </p:sp>
      <p:sp>
        <p:nvSpPr>
          <p:cNvPr id="30" name="ホームベース 29"/>
          <p:cNvSpPr/>
          <p:nvPr/>
        </p:nvSpPr>
        <p:spPr>
          <a:xfrm>
            <a:off x="5152418" y="5280277"/>
            <a:ext cx="3639878" cy="18527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公園内及び公園・動物園周辺道路回遊性向上・景観整備等</a:t>
            </a:r>
          </a:p>
        </p:txBody>
      </p:sp>
      <p:sp>
        <p:nvSpPr>
          <p:cNvPr id="29" name="ホームベース 28"/>
          <p:cNvSpPr/>
          <p:nvPr/>
        </p:nvSpPr>
        <p:spPr>
          <a:xfrm>
            <a:off x="5153025" y="1911095"/>
            <a:ext cx="4513557" cy="40196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御堂筋活性化事業の実施</a:t>
            </a:r>
            <a:endParaRPr lang="en-US" altLang="ja-JP" sz="800">
              <a:solidFill>
                <a:prstClr val="black"/>
              </a:solidFill>
              <a:latin typeface="ＭＳ Ｐゴシック"/>
            </a:endParaRPr>
          </a:p>
        </p:txBody>
      </p:sp>
      <p:sp>
        <p:nvSpPr>
          <p:cNvPr id="33" name="ホームベース 32"/>
          <p:cNvSpPr/>
          <p:nvPr/>
        </p:nvSpPr>
        <p:spPr>
          <a:xfrm>
            <a:off x="6080890" y="6472269"/>
            <a:ext cx="1723245" cy="219012"/>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スキーム（</a:t>
            </a:r>
            <a:r>
              <a:rPr lang="en-US" altLang="ja-JP" sz="800" dirty="0">
                <a:solidFill>
                  <a:prstClr val="black"/>
                </a:solidFill>
                <a:latin typeface="ＭＳ Ｐゴシック"/>
              </a:rPr>
              <a:t>PFI</a:t>
            </a:r>
            <a:r>
              <a:rPr lang="ja-JP" altLang="en-US" sz="800" dirty="0">
                <a:solidFill>
                  <a:prstClr val="black"/>
                </a:solidFill>
                <a:latin typeface="ＭＳ Ｐゴシック"/>
              </a:rPr>
              <a:t>含む）検討・導入</a:t>
            </a:r>
            <a:endParaRPr lang="en-US" altLang="ja-JP" sz="800" dirty="0">
              <a:solidFill>
                <a:prstClr val="black"/>
              </a:solidFill>
              <a:latin typeface="ＭＳ Ｐゴシック"/>
            </a:endParaRPr>
          </a:p>
        </p:txBody>
      </p:sp>
      <p:sp>
        <p:nvSpPr>
          <p:cNvPr id="38" name="ホームベース 37"/>
          <p:cNvSpPr/>
          <p:nvPr/>
        </p:nvSpPr>
        <p:spPr>
          <a:xfrm>
            <a:off x="7877175" y="6142026"/>
            <a:ext cx="1788742" cy="47784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基本設計</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実</a:t>
            </a:r>
            <a:r>
              <a:rPr lang="ja-JP" altLang="en-US" sz="800" dirty="0" smtClean="0">
                <a:solidFill>
                  <a:prstClr val="black"/>
                </a:solidFill>
                <a:latin typeface="ＭＳ Ｐゴシック"/>
              </a:rPr>
              <a:t>施設計</a:t>
            </a:r>
            <a:endParaRPr lang="en-US" altLang="ja-JP" sz="800" dirty="0">
              <a:solidFill>
                <a:prstClr val="black"/>
              </a:solidFill>
              <a:latin typeface="ＭＳ Ｐゴシック"/>
            </a:endParaRPr>
          </a:p>
        </p:txBody>
      </p:sp>
      <p:sp>
        <p:nvSpPr>
          <p:cNvPr id="39" name="ホームベース 38"/>
          <p:cNvSpPr/>
          <p:nvPr/>
        </p:nvSpPr>
        <p:spPr>
          <a:xfrm>
            <a:off x="5151718" y="2515555"/>
            <a:ext cx="4486931" cy="318136"/>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にぎわい空間創出</a:t>
            </a:r>
            <a:endParaRPr lang="en-US" altLang="ja-JP" sz="800" strike="sngStrike"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（デザイン誘導、補助制度、彫刻ストリート等）</a:t>
            </a:r>
            <a:endParaRPr lang="en-US" altLang="ja-JP" sz="800" dirty="0">
              <a:solidFill>
                <a:schemeClr val="tx1"/>
              </a:solidFill>
              <a:latin typeface="ＭＳ Ｐゴシック"/>
            </a:endParaRPr>
          </a:p>
        </p:txBody>
      </p:sp>
      <p:grpSp>
        <p:nvGrpSpPr>
          <p:cNvPr id="40" name="グループ化 39"/>
          <p:cNvGrpSpPr/>
          <p:nvPr/>
        </p:nvGrpSpPr>
        <p:grpSpPr>
          <a:xfrm>
            <a:off x="5160620" y="2892177"/>
            <a:ext cx="4485821" cy="504056"/>
            <a:chOff x="5160620" y="3068960"/>
            <a:chExt cx="4485821" cy="504056"/>
          </a:xfrm>
        </p:grpSpPr>
        <p:grpSp>
          <p:nvGrpSpPr>
            <p:cNvPr id="41" name="グループ化 40"/>
            <p:cNvGrpSpPr/>
            <p:nvPr/>
          </p:nvGrpSpPr>
          <p:grpSpPr>
            <a:xfrm>
              <a:off x="5160620" y="3068960"/>
              <a:ext cx="3605950" cy="504056"/>
              <a:chOff x="5155233" y="1700808"/>
              <a:chExt cx="3605950" cy="648072"/>
            </a:xfrm>
          </p:grpSpPr>
          <p:sp>
            <p:nvSpPr>
              <p:cNvPr id="46" name="ホームベース 45"/>
              <p:cNvSpPr/>
              <p:nvPr/>
            </p:nvSpPr>
            <p:spPr>
              <a:xfrm>
                <a:off x="5155233" y="1700808"/>
                <a:ext cx="2255618" cy="648072"/>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エリアブランド創出等に向けた</a:t>
                </a:r>
                <a:endParaRPr lang="en-US" altLang="ja-JP" sz="800" dirty="0" smtClean="0">
                  <a:solidFill>
                    <a:schemeClr val="tx1"/>
                  </a:solidFill>
                  <a:latin typeface="ＭＳ Ｐゴシック"/>
                </a:endParaRPr>
              </a:p>
              <a:p>
                <a:pPr algn="ctr" fontAlgn="auto">
                  <a:spcBef>
                    <a:spcPts val="0"/>
                  </a:spcBef>
                  <a:spcAft>
                    <a:spcPts val="0"/>
                  </a:spcAft>
                  <a:defRPr/>
                </a:pPr>
                <a:r>
                  <a:rPr lang="ja-JP" altLang="en-US" sz="800" dirty="0" smtClean="0">
                    <a:solidFill>
                      <a:schemeClr val="tx1"/>
                    </a:solidFill>
                    <a:latin typeface="ＭＳ Ｐゴシック"/>
                  </a:rPr>
                  <a:t>アクションプログラム</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（事業スキームの検討</a:t>
                </a:r>
                <a:r>
                  <a:rPr lang="ja-JP" altLang="en-US" sz="800" dirty="0" smtClean="0">
                    <a:solidFill>
                      <a:schemeClr val="tx1"/>
                    </a:solidFill>
                    <a:latin typeface="ＭＳ Ｐゴシック"/>
                  </a:rPr>
                  <a:t>、ブランディングモデル</a:t>
                </a:r>
                <a:r>
                  <a:rPr lang="ja-JP" altLang="en-US" sz="800" dirty="0">
                    <a:solidFill>
                      <a:schemeClr val="tx1"/>
                    </a:solidFill>
                    <a:latin typeface="ＭＳ Ｐゴシック"/>
                  </a:rPr>
                  <a:t>事業の創出等）</a:t>
                </a:r>
              </a:p>
            </p:txBody>
          </p:sp>
          <p:sp>
            <p:nvSpPr>
              <p:cNvPr id="47" name="ホームベース 46"/>
              <p:cNvSpPr/>
              <p:nvPr/>
            </p:nvSpPr>
            <p:spPr>
              <a:xfrm>
                <a:off x="7444838" y="1700808"/>
                <a:ext cx="813061" cy="648072"/>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大阪エリアマネジメント活性化戦略の総括</a:t>
                </a:r>
              </a:p>
            </p:txBody>
          </p:sp>
          <p:sp>
            <p:nvSpPr>
              <p:cNvPr id="48" name="テキスト ボックス 142"/>
              <p:cNvSpPr txBox="1"/>
              <p:nvPr/>
            </p:nvSpPr>
            <p:spPr>
              <a:xfrm>
                <a:off x="8286474" y="1700808"/>
                <a:ext cx="474709" cy="648072"/>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00" dirty="0">
                    <a:solidFill>
                      <a:schemeClr val="tx1"/>
                    </a:solidFill>
                    <a:latin typeface="ＭＳ Ｐゴシック"/>
                  </a:rPr>
                  <a:t>ガイドライン策定</a:t>
                </a:r>
              </a:p>
            </p:txBody>
          </p:sp>
        </p:grpSp>
        <p:sp>
          <p:nvSpPr>
            <p:cNvPr id="45" name="ホームベース 44"/>
            <p:cNvSpPr/>
            <p:nvPr/>
          </p:nvSpPr>
          <p:spPr>
            <a:xfrm>
              <a:off x="8833380" y="3068960"/>
              <a:ext cx="813061" cy="504056"/>
            </a:xfrm>
            <a:prstGeom prst="homePlate">
              <a:avLst>
                <a:gd name="adj" fmla="val 15797"/>
              </a:avLst>
            </a:prstGeom>
            <a:solidFill>
              <a:schemeClr val="bg1"/>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ガイド</a:t>
              </a:r>
              <a:r>
                <a:rPr lang="ja-JP" altLang="en-US" sz="800" dirty="0">
                  <a:solidFill>
                    <a:schemeClr val="tx1"/>
                  </a:solidFill>
                  <a:latin typeface="ＭＳ Ｐゴシック"/>
                </a:rPr>
                <a:t>ライン</a:t>
              </a:r>
              <a:r>
                <a:rPr lang="ja-JP" altLang="en-US" sz="800" dirty="0" smtClean="0">
                  <a:solidFill>
                    <a:schemeClr val="tx1"/>
                  </a:solidFill>
                  <a:latin typeface="ＭＳ Ｐゴシック"/>
                </a:rPr>
                <a:t>に基づく取組</a:t>
              </a:r>
              <a:endParaRPr lang="ja-JP" altLang="en-US" sz="800" dirty="0">
                <a:solidFill>
                  <a:schemeClr val="tx1"/>
                </a:solidFill>
                <a:latin typeface="ＭＳ Ｐゴシック"/>
              </a:endParaRPr>
            </a:p>
          </p:txBody>
        </p:sp>
      </p:grpSp>
      <p:sp>
        <p:nvSpPr>
          <p:cNvPr id="49" name="ホームベース 48"/>
          <p:cNvSpPr/>
          <p:nvPr/>
        </p:nvSpPr>
        <p:spPr>
          <a:xfrm>
            <a:off x="6078474" y="6004678"/>
            <a:ext cx="878449" cy="43422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基本計画</a:t>
            </a:r>
            <a:r>
              <a:rPr lang="ja-JP" altLang="en-US" sz="800" dirty="0" smtClean="0">
                <a:solidFill>
                  <a:schemeClr val="tx1"/>
                </a:solidFill>
                <a:latin typeface="ＭＳ Ｐゴシック"/>
              </a:rPr>
              <a:t>策定</a:t>
            </a:r>
            <a:endParaRPr lang="en-US" altLang="ja-JP" sz="800" dirty="0" smtClean="0">
              <a:solidFill>
                <a:schemeClr val="tx1"/>
              </a:solidFill>
              <a:latin typeface="ＭＳ Ｐゴシック"/>
            </a:endParaRPr>
          </a:p>
          <a:p>
            <a:pPr algn="ctr" fontAlgn="auto">
              <a:spcBef>
                <a:spcPts val="0"/>
              </a:spcBef>
              <a:spcAft>
                <a:spcPts val="0"/>
              </a:spcAft>
              <a:defRPr/>
            </a:pPr>
            <a:r>
              <a:rPr lang="ja-JP" altLang="en-US" sz="800" dirty="0" smtClean="0">
                <a:solidFill>
                  <a:schemeClr val="tx1"/>
                </a:solidFill>
                <a:latin typeface="ＭＳ Ｐゴシック"/>
              </a:rPr>
              <a:t>（</a:t>
            </a:r>
            <a:r>
              <a:rPr lang="ja-JP" altLang="en-US" sz="700" dirty="0" smtClean="0">
                <a:solidFill>
                  <a:schemeClr val="tx1"/>
                </a:solidFill>
                <a:latin typeface="ＭＳ Ｐゴシック"/>
              </a:rPr>
              <a:t>抜本的改修・機能強化・利用者サービス向上等）</a:t>
            </a:r>
            <a:endParaRPr lang="ja-JP" altLang="en-US" sz="700" dirty="0">
              <a:solidFill>
                <a:schemeClr val="tx1"/>
              </a:solidFill>
              <a:latin typeface="ＭＳ Ｐゴシック"/>
            </a:endParaRPr>
          </a:p>
        </p:txBody>
      </p:sp>
      <p:sp>
        <p:nvSpPr>
          <p:cNvPr id="32"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58352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74767987"/>
              </p:ext>
            </p:extLst>
          </p:nvPr>
        </p:nvGraphicFramePr>
        <p:xfrm>
          <a:off x="273050" y="476250"/>
          <a:ext cx="9412314" cy="5689054"/>
        </p:xfrm>
        <a:graphic>
          <a:graphicData uri="http://schemas.openxmlformats.org/drawingml/2006/table">
            <a:tbl>
              <a:tblPr firstRow="1" bandRow="1">
                <a:tableStyleId>{5C22544A-7EE6-4342-B048-85BDC9FD1C3A}</a:tableStyleId>
              </a:tblPr>
              <a:tblGrid>
                <a:gridCol w="210632"/>
                <a:gridCol w="210632"/>
                <a:gridCol w="226238"/>
                <a:gridCol w="3127684"/>
                <a:gridCol w="1112558"/>
                <a:gridCol w="908183"/>
                <a:gridCol w="908183"/>
                <a:gridCol w="908183"/>
                <a:gridCol w="908183"/>
                <a:gridCol w="891838"/>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44352">
                <a:tc rowSpan="8">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世界に誇れる自慢の都市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築港・ベイエリア地区の魅力向上</a:t>
                      </a:r>
                      <a:endParaRPr kumimoji="1" lang="en-US" altLang="zh-CN"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94768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zh-CN"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クルーズ客船の母港化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1008112">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zh-CN"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大阪港開港</a:t>
                      </a:r>
                      <a:r>
                        <a:rPr kumimoji="1" lang="en-US" altLang="zh-TW"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150</a:t>
                      </a: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年記念事業</a:t>
                      </a:r>
                      <a:endParaRPr kumimoji="1" lang="en-US" altLang="zh-TW"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zh-CN"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920">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なんば駅周辺道路空間再整備</a:t>
                      </a:r>
                      <a:r>
                        <a:rPr kumimoji="1" lang="ja-JP" altLang="en-US" sz="10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38170">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夢洲国際観光拠点　</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zh-TW"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09952">
                <a:tc vMerge="1">
                  <a:txBody>
                    <a:bodyPr/>
                    <a:lstStyle/>
                    <a:p>
                      <a:endParaRPr kumimoji="1" lang="ja-JP" altLang="en-US"/>
                    </a:p>
                  </a:txBody>
                  <a:tcPr/>
                </a:tc>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09952">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大阪・光の饗宴の魅力向上</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68062">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御堂筋活性化事業</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zh-CN"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ホームベース 12"/>
          <p:cNvSpPr/>
          <p:nvPr/>
        </p:nvSpPr>
        <p:spPr>
          <a:xfrm>
            <a:off x="5153025" y="2131868"/>
            <a:ext cx="738203" cy="41115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実施計画書の検討・取りまとめ</a:t>
            </a:r>
          </a:p>
        </p:txBody>
      </p:sp>
      <p:sp>
        <p:nvSpPr>
          <p:cNvPr id="14" name="ホームベース 13"/>
          <p:cNvSpPr/>
          <p:nvPr/>
        </p:nvSpPr>
        <p:spPr>
          <a:xfrm>
            <a:off x="5153026" y="2591543"/>
            <a:ext cx="879444" cy="41115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プレイベント等の開催</a:t>
            </a:r>
          </a:p>
        </p:txBody>
      </p:sp>
      <p:sp>
        <p:nvSpPr>
          <p:cNvPr id="15" name="ホームベース 14"/>
          <p:cNvSpPr/>
          <p:nvPr/>
        </p:nvSpPr>
        <p:spPr>
          <a:xfrm>
            <a:off x="5927381" y="2131868"/>
            <a:ext cx="432320" cy="411153"/>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700" dirty="0">
                <a:solidFill>
                  <a:sysClr val="windowText" lastClr="000000"/>
                </a:solidFill>
                <a:latin typeface="ＭＳ Ｐゴシック"/>
              </a:rPr>
              <a:t>地元</a:t>
            </a:r>
            <a:endParaRPr lang="en-US" altLang="ja-JP" sz="700" dirty="0">
              <a:solidFill>
                <a:sysClr val="windowText" lastClr="000000"/>
              </a:solidFill>
              <a:latin typeface="ＭＳ Ｐゴシック"/>
            </a:endParaRPr>
          </a:p>
          <a:p>
            <a:pPr algn="ctr" fontAlgn="auto">
              <a:spcBef>
                <a:spcPts val="0"/>
              </a:spcBef>
              <a:spcAft>
                <a:spcPts val="0"/>
              </a:spcAft>
              <a:defRPr/>
            </a:pPr>
            <a:r>
              <a:rPr lang="ja-JP" altLang="en-US" sz="700" dirty="0">
                <a:solidFill>
                  <a:sysClr val="windowText" lastClr="000000"/>
                </a:solidFill>
                <a:latin typeface="ＭＳ Ｐゴシック"/>
              </a:rPr>
              <a:t>調整</a:t>
            </a:r>
          </a:p>
        </p:txBody>
      </p:sp>
      <p:sp>
        <p:nvSpPr>
          <p:cNvPr id="16" name="テキスト ボックス 250"/>
          <p:cNvSpPr txBox="1"/>
          <p:nvPr/>
        </p:nvSpPr>
        <p:spPr>
          <a:xfrm>
            <a:off x="6404238" y="2131869"/>
            <a:ext cx="493415" cy="87082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00" dirty="0" smtClean="0">
                <a:solidFill>
                  <a:prstClr val="black"/>
                </a:solidFill>
                <a:latin typeface="ＭＳ Ｐゴシック"/>
              </a:rPr>
              <a:t>記念</a:t>
            </a:r>
            <a:endParaRPr lang="en-US" altLang="ja-JP" sz="800" dirty="0" smtClean="0">
              <a:solidFill>
                <a:prstClr val="black"/>
              </a:solidFill>
              <a:latin typeface="ＭＳ Ｐゴシック"/>
            </a:endParaRPr>
          </a:p>
          <a:p>
            <a:pPr algn="ctr"/>
            <a:r>
              <a:rPr lang="ja-JP" altLang="en-US" sz="800" dirty="0" smtClean="0">
                <a:solidFill>
                  <a:prstClr val="black"/>
                </a:solidFill>
                <a:latin typeface="ＭＳ Ｐゴシック"/>
              </a:rPr>
              <a:t>行事</a:t>
            </a:r>
            <a:r>
              <a:rPr lang="ja-JP" altLang="en-US" sz="800" dirty="0">
                <a:solidFill>
                  <a:prstClr val="black"/>
                </a:solidFill>
                <a:latin typeface="ＭＳ Ｐゴシック"/>
              </a:rPr>
              <a:t>の開催</a:t>
            </a:r>
            <a:endParaRPr lang="en-US" altLang="ja-JP" sz="800" dirty="0">
              <a:solidFill>
                <a:prstClr val="black"/>
              </a:solidFill>
              <a:latin typeface="ＭＳ Ｐゴシック"/>
            </a:endParaRPr>
          </a:p>
        </p:txBody>
      </p:sp>
      <p:sp>
        <p:nvSpPr>
          <p:cNvPr id="22" name="ホームベース 21"/>
          <p:cNvSpPr/>
          <p:nvPr/>
        </p:nvSpPr>
        <p:spPr>
          <a:xfrm>
            <a:off x="5153025" y="1420076"/>
            <a:ext cx="1800225" cy="288000"/>
          </a:xfrm>
          <a:prstGeom prst="homePlate">
            <a:avLst>
              <a:gd name="adj" fmla="val 237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ＰＦＩ手法による天保山客船ターミナルの整備・運営事業者選定手続き</a:t>
            </a:r>
          </a:p>
        </p:txBody>
      </p:sp>
      <p:sp>
        <p:nvSpPr>
          <p:cNvPr id="23" name="ホームベース 22"/>
          <p:cNvSpPr/>
          <p:nvPr/>
        </p:nvSpPr>
        <p:spPr>
          <a:xfrm>
            <a:off x="6972300" y="1418608"/>
            <a:ext cx="2666999" cy="288000"/>
          </a:xfrm>
          <a:prstGeom prst="homePlate">
            <a:avLst>
              <a:gd name="adj" fmla="val 312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ysClr val="windowText" lastClr="000000"/>
                </a:solidFill>
                <a:latin typeface="ＭＳ Ｐゴシック"/>
              </a:rPr>
              <a:t>天保山客船ターミナル　設計・建設</a:t>
            </a:r>
          </a:p>
        </p:txBody>
      </p:sp>
      <p:sp>
        <p:nvSpPr>
          <p:cNvPr id="24" name="ホームベース 23"/>
          <p:cNvSpPr/>
          <p:nvPr/>
        </p:nvSpPr>
        <p:spPr>
          <a:xfrm>
            <a:off x="5153025" y="1165474"/>
            <a:ext cx="4486274" cy="215651"/>
          </a:xfrm>
          <a:prstGeom prst="homePlate">
            <a:avLst>
              <a:gd name="adj" fmla="val 3006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クルーズ客船の誘致活動</a:t>
            </a:r>
          </a:p>
        </p:txBody>
      </p:sp>
      <p:sp>
        <p:nvSpPr>
          <p:cNvPr id="25" name="ホームベース 24"/>
          <p:cNvSpPr/>
          <p:nvPr/>
        </p:nvSpPr>
        <p:spPr>
          <a:xfrm>
            <a:off x="5153025" y="1747809"/>
            <a:ext cx="895350" cy="286532"/>
          </a:xfrm>
          <a:prstGeom prst="homePlate">
            <a:avLst>
              <a:gd name="adj" fmla="val 20513"/>
            </a:avLst>
          </a:prstGeom>
          <a:solidFill>
            <a:sysClr val="window" lastClr="FF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天保山</a:t>
            </a:r>
            <a:r>
              <a:rPr lang="ja-JP" altLang="en-US" sz="800" dirty="0" smtClean="0">
                <a:solidFill>
                  <a:sysClr val="windowText" lastClr="000000"/>
                </a:solidFill>
                <a:latin typeface="ＭＳ Ｐゴシック"/>
              </a:rPr>
              <a:t>岸壁</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機能</a:t>
            </a:r>
            <a:r>
              <a:rPr lang="ja-JP" altLang="en-US" sz="800" dirty="0">
                <a:solidFill>
                  <a:sysClr val="windowText" lastClr="000000"/>
                </a:solidFill>
                <a:latin typeface="ＭＳ Ｐゴシック"/>
              </a:rPr>
              <a:t>等整備</a:t>
            </a:r>
          </a:p>
        </p:txBody>
      </p:sp>
      <p:sp>
        <p:nvSpPr>
          <p:cNvPr id="26" name="ホームベース 25"/>
          <p:cNvSpPr/>
          <p:nvPr/>
        </p:nvSpPr>
        <p:spPr>
          <a:xfrm>
            <a:off x="5153025" y="3143647"/>
            <a:ext cx="904875" cy="50137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社会実験</a:t>
            </a:r>
            <a:r>
              <a:rPr lang="ja-JP" altLang="en-US" sz="800" dirty="0" smtClean="0">
                <a:solidFill>
                  <a:prstClr val="black"/>
                </a:solidFill>
                <a:latin typeface="ＭＳ Ｐゴシック"/>
              </a:rPr>
              <a:t>の</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a:t>
            </a:r>
            <a:endParaRPr lang="en-US" altLang="ja-JP" sz="800" dirty="0">
              <a:solidFill>
                <a:prstClr val="black"/>
              </a:solidFill>
              <a:latin typeface="ＭＳ Ｐゴシック"/>
            </a:endParaRPr>
          </a:p>
        </p:txBody>
      </p:sp>
      <p:sp>
        <p:nvSpPr>
          <p:cNvPr id="27" name="ホームベース 26"/>
          <p:cNvSpPr/>
          <p:nvPr/>
        </p:nvSpPr>
        <p:spPr>
          <a:xfrm>
            <a:off x="6067426" y="3143647"/>
            <a:ext cx="883880" cy="50137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社会実験</a:t>
            </a:r>
            <a:r>
              <a:rPr lang="ja-JP" altLang="en-US" sz="800" dirty="0" smtClean="0">
                <a:solidFill>
                  <a:prstClr val="black"/>
                </a:solidFill>
                <a:latin typeface="ＭＳ Ｐゴシック"/>
              </a:rPr>
              <a:t>を</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踏まえた</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駅前広場</a:t>
            </a:r>
            <a:r>
              <a:rPr lang="ja-JP" altLang="en-US" sz="800" dirty="0">
                <a:solidFill>
                  <a:prstClr val="black"/>
                </a:solidFill>
                <a:latin typeface="ＭＳ Ｐゴシック"/>
              </a:rPr>
              <a:t>等の設計</a:t>
            </a:r>
          </a:p>
        </p:txBody>
      </p:sp>
      <p:sp>
        <p:nvSpPr>
          <p:cNvPr id="28" name="ホームベース 27"/>
          <p:cNvSpPr/>
          <p:nvPr/>
        </p:nvSpPr>
        <p:spPr>
          <a:xfrm>
            <a:off x="6973753" y="3143647"/>
            <a:ext cx="2683303" cy="501377"/>
          </a:xfrm>
          <a:prstGeom prst="homePlate">
            <a:avLst>
              <a:gd name="adj" fmla="val 2902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駅前広場等の工事、利活用スタート</a:t>
            </a:r>
          </a:p>
        </p:txBody>
      </p:sp>
      <p:sp>
        <p:nvSpPr>
          <p:cNvPr id="29" name="ホームベース 28"/>
          <p:cNvSpPr/>
          <p:nvPr/>
        </p:nvSpPr>
        <p:spPr>
          <a:xfrm>
            <a:off x="7877175" y="3861048"/>
            <a:ext cx="1789407" cy="434004"/>
          </a:xfrm>
          <a:prstGeom prst="homePlate">
            <a:avLst>
              <a:gd name="adj" fmla="val 2866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民間事業者による設計　等</a:t>
            </a:r>
            <a:endParaRPr lang="ja-JP" altLang="en-US" sz="800" dirty="0">
              <a:solidFill>
                <a:prstClr val="black"/>
              </a:solidFill>
              <a:latin typeface="ＭＳ Ｐゴシック"/>
            </a:endParaRPr>
          </a:p>
        </p:txBody>
      </p:sp>
      <p:sp>
        <p:nvSpPr>
          <p:cNvPr id="30" name="ホームベース 29"/>
          <p:cNvSpPr/>
          <p:nvPr/>
        </p:nvSpPr>
        <p:spPr>
          <a:xfrm>
            <a:off x="5153025" y="3861048"/>
            <a:ext cx="2714625"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夢洲まちづくり構想策定・事業者選定　等</a:t>
            </a:r>
            <a:endParaRPr lang="ja-JP" altLang="en-US" sz="800" dirty="0">
              <a:solidFill>
                <a:prstClr val="black"/>
              </a:solidFill>
              <a:latin typeface="ＭＳ Ｐゴシック"/>
            </a:endParaRPr>
          </a:p>
        </p:txBody>
      </p:sp>
      <p:sp>
        <p:nvSpPr>
          <p:cNvPr id="31" name="ホームベース 30"/>
          <p:cNvSpPr/>
          <p:nvPr/>
        </p:nvSpPr>
        <p:spPr>
          <a:xfrm>
            <a:off x="5153025" y="4513313"/>
            <a:ext cx="873859"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2" name="ホームベース 31"/>
          <p:cNvSpPr/>
          <p:nvPr/>
        </p:nvSpPr>
        <p:spPr>
          <a:xfrm>
            <a:off x="6060712" y="4513313"/>
            <a:ext cx="883014"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3" name="ホームベース 32"/>
          <p:cNvSpPr/>
          <p:nvPr/>
        </p:nvSpPr>
        <p:spPr>
          <a:xfrm>
            <a:off x="6972301" y="4513312"/>
            <a:ext cx="871508"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4" name="ホームベース 33"/>
          <p:cNvSpPr/>
          <p:nvPr/>
        </p:nvSpPr>
        <p:spPr>
          <a:xfrm>
            <a:off x="7879434" y="4526149"/>
            <a:ext cx="889983"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5" name="ホームベース 34"/>
          <p:cNvSpPr/>
          <p:nvPr/>
        </p:nvSpPr>
        <p:spPr>
          <a:xfrm>
            <a:off x="8791576" y="4513313"/>
            <a:ext cx="855956" cy="37287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800"/>
              </a:lnSpc>
              <a:spcBef>
                <a:spcPts val="0"/>
              </a:spcBef>
              <a:spcAft>
                <a:spcPts val="0"/>
              </a:spcAft>
              <a:defRPr/>
            </a:pPr>
            <a:r>
              <a:rPr lang="ja-JP" altLang="en-US" sz="800" dirty="0" smtClean="0">
                <a:solidFill>
                  <a:prstClr val="black"/>
                </a:solidFill>
                <a:latin typeface="ＭＳ Ｐゴシック"/>
              </a:rPr>
              <a:t>会場決定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事業者選定</a:t>
            </a:r>
            <a:endParaRPr lang="en-US" altLang="ja-JP" sz="800" dirty="0" smtClean="0">
              <a:solidFill>
                <a:prstClr val="black"/>
              </a:solidFill>
              <a:latin typeface="ＭＳ Ｐゴシック"/>
            </a:endParaRPr>
          </a:p>
          <a:p>
            <a:pPr algn="ctr" fontAlgn="auto">
              <a:lnSpc>
                <a:spcPts val="800"/>
              </a:lnSpc>
              <a:spcBef>
                <a:spcPts val="0"/>
              </a:spcBef>
              <a:spcAft>
                <a:spcPts val="0"/>
              </a:spcAft>
              <a:defRPr/>
            </a:pPr>
            <a:r>
              <a:rPr lang="ja-JP" altLang="en-US" sz="800" dirty="0" smtClean="0">
                <a:solidFill>
                  <a:prstClr val="black"/>
                </a:solidFill>
                <a:latin typeface="ＭＳ Ｐゴシック"/>
              </a:rPr>
              <a:t>実施・評価</a:t>
            </a:r>
            <a:endParaRPr lang="ja-JP" altLang="en-US" sz="800" dirty="0">
              <a:solidFill>
                <a:prstClr val="black"/>
              </a:solidFill>
              <a:latin typeface="ＭＳ Ｐゴシック"/>
            </a:endParaRPr>
          </a:p>
        </p:txBody>
      </p:sp>
      <p:sp>
        <p:nvSpPr>
          <p:cNvPr id="36" name="ホームベース 35"/>
          <p:cNvSpPr/>
          <p:nvPr/>
        </p:nvSpPr>
        <p:spPr>
          <a:xfrm>
            <a:off x="5153025" y="5661248"/>
            <a:ext cx="4513557" cy="40196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御堂筋活性化事業の実施</a:t>
            </a:r>
            <a:endParaRPr lang="en-US" altLang="ja-JP" sz="800">
              <a:solidFill>
                <a:prstClr val="black"/>
              </a:solidFill>
              <a:latin typeface="ＭＳ Ｐゴシック"/>
            </a:endParaRPr>
          </a:p>
        </p:txBody>
      </p:sp>
      <p:sp>
        <p:nvSpPr>
          <p:cNvPr id="42"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22</a:t>
            </a:fld>
            <a:endParaRPr lang="ja-JP" altLang="en-US" dirty="0">
              <a:solidFill>
                <a:prstClr val="black">
                  <a:tint val="75000"/>
                </a:prstClr>
              </a:solidFill>
            </a:endParaRPr>
          </a:p>
        </p:txBody>
      </p:sp>
      <p:sp>
        <p:nvSpPr>
          <p:cNvPr id="38" name="タイトル 1"/>
          <p:cNvSpPr txBox="1">
            <a:spLocks/>
          </p:cNvSpPr>
          <p:nvPr/>
        </p:nvSpPr>
        <p:spPr bwMode="auto">
          <a:xfrm>
            <a:off x="273050" y="116632"/>
            <a:ext cx="9393532"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ホームベース 38"/>
          <p:cNvSpPr/>
          <p:nvPr/>
        </p:nvSpPr>
        <p:spPr>
          <a:xfrm>
            <a:off x="6389436" y="5037598"/>
            <a:ext cx="3297489"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順次取組み開始</a:t>
            </a:r>
            <a:endParaRPr lang="en-US" altLang="ja-JP" sz="800" dirty="0">
              <a:solidFill>
                <a:schemeClr val="tx1"/>
              </a:solidFill>
              <a:latin typeface="ＭＳ Ｐゴシック"/>
            </a:endParaRPr>
          </a:p>
        </p:txBody>
      </p:sp>
      <p:sp>
        <p:nvSpPr>
          <p:cNvPr id="40" name="ホームベース 39"/>
          <p:cNvSpPr/>
          <p:nvPr/>
        </p:nvSpPr>
        <p:spPr>
          <a:xfrm>
            <a:off x="5153411" y="5037598"/>
            <a:ext cx="1414667"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クオリティの向上等に向けた検討</a:t>
            </a:r>
            <a:endParaRPr lang="en-US" altLang="ja-JP" sz="800" dirty="0">
              <a:solidFill>
                <a:schemeClr val="tx1"/>
              </a:solidFill>
              <a:latin typeface="ＭＳ Ｐゴシック"/>
            </a:endParaRPr>
          </a:p>
        </p:txBody>
      </p:sp>
    </p:spTree>
    <p:extLst>
      <p:ext uri="{BB962C8B-B14F-4D97-AF65-F5344CB8AC3E}">
        <p14:creationId xmlns:p14="http://schemas.microsoft.com/office/powerpoint/2010/main" val="3889518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23</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492612513"/>
              </p:ext>
            </p:extLst>
          </p:nvPr>
        </p:nvGraphicFramePr>
        <p:xfrm>
          <a:off x="273050" y="476250"/>
          <a:ext cx="9412314" cy="4885375"/>
        </p:xfrm>
        <a:graphic>
          <a:graphicData uri="http://schemas.openxmlformats.org/drawingml/2006/table">
            <a:tbl>
              <a:tblPr firstRow="1" bandRow="1">
                <a:tableStyleId>{5C22544A-7EE6-4342-B048-85BDC9FD1C3A}</a:tableStyleId>
              </a:tblPr>
              <a:tblGrid>
                <a:gridCol w="210632"/>
                <a:gridCol w="210632"/>
                <a:gridCol w="208280"/>
                <a:gridCol w="3145642"/>
                <a:gridCol w="1112558"/>
                <a:gridCol w="908183"/>
                <a:gridCol w="908183"/>
                <a:gridCol w="928168"/>
                <a:gridCol w="888198"/>
                <a:gridCol w="891838"/>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92779">
                <a:tc rowSpan="7">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世界に誇れる自慢の都市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大阪マラソンの魅力向上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56584">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スポーツツーリズムの推進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19688">
                <a:tc vMerge="1">
                  <a:txBody>
                    <a:bodyPr/>
                    <a:lstStyle/>
                    <a:p>
                      <a:endParaRPr kumimoji="1" lang="ja-JP" altLang="en-US"/>
                    </a:p>
                  </a:txBody>
                  <a:tcPr/>
                </a:tc>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大阪の食の魅力の創出・発信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CCFF"/>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76064">
                <a:tc vMerge="1">
                  <a:txBody>
                    <a:bodyPr/>
                    <a:lstStyle/>
                    <a:p>
                      <a:endParaRPr kumimoji="1" lang="ja-JP" altLang="en-US"/>
                    </a:p>
                  </a:txBody>
                  <a:tcPr/>
                </a:tc>
                <a:tc vMerge="1">
                  <a:txBody>
                    <a:bodyPr/>
                    <a:lstStyle/>
                    <a:p>
                      <a:endParaRPr kumimoji="1" lang="ja-JP" altLang="en-US"/>
                    </a:p>
                  </a:txBody>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民間との連携による食の魅力発信</a:t>
                      </a: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9110">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天満・天神橋地域の魅力発信</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93744">
                <a:tc vMerge="1">
                  <a:txBody>
                    <a:bodyPr/>
                    <a:lstStyle/>
                    <a:p>
                      <a:endParaRPr kumimoji="1" lang="ja-JP" altLang="en-US"/>
                    </a:p>
                  </a:txBody>
                  <a:tcP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④</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4335">
                <a:tc vMerge="1">
                  <a:txBody>
                    <a:bodyPr/>
                    <a:lstStyle/>
                    <a:p>
                      <a:endParaRPr kumimoji="1" lang="ja-JP" altLang="en-US"/>
                    </a:p>
                  </a:txBody>
                  <a:tcPr/>
                </a:tc>
                <a:tc vMerge="1">
                  <a:txBody>
                    <a:bodyPr/>
                    <a:lstStyle/>
                    <a:p>
                      <a:endParaRPr kumimoji="1" lang="ja-JP" altLang="en-US"/>
                    </a:p>
                  </a:txBody>
                  <a:tcPr/>
                </a:tc>
                <a:tc gridSpan="2">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恒常的なまちの魅力向上支援事業補助金</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7" name="ホームベース 16"/>
          <p:cNvSpPr/>
          <p:nvPr/>
        </p:nvSpPr>
        <p:spPr>
          <a:xfrm>
            <a:off x="5164356" y="3028243"/>
            <a:ext cx="4495802" cy="33067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民間との連携による、食の魅力発信</a:t>
            </a:r>
            <a:endParaRPr lang="ja-JP" altLang="en-US" sz="800" strike="sngStrike" dirty="0">
              <a:solidFill>
                <a:prstClr val="black"/>
              </a:solidFill>
              <a:latin typeface="ＭＳ Ｐゴシック"/>
            </a:endParaRPr>
          </a:p>
        </p:txBody>
      </p:sp>
      <p:sp>
        <p:nvSpPr>
          <p:cNvPr id="18" name="ホームベース 17"/>
          <p:cNvSpPr/>
          <p:nvPr/>
        </p:nvSpPr>
        <p:spPr>
          <a:xfrm>
            <a:off x="5148729" y="3609231"/>
            <a:ext cx="4490437" cy="287238"/>
          </a:xfrm>
          <a:prstGeom prst="homePlate">
            <a:avLst>
              <a:gd name="adj" fmla="val 2610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地域の都市魅力資源を活かしたイベント実施、観光客の誘致強化</a:t>
            </a:r>
          </a:p>
          <a:p>
            <a:pPr algn="ctr" fontAlgn="auto">
              <a:spcBef>
                <a:spcPts val="0"/>
              </a:spcBef>
              <a:spcAft>
                <a:spcPts val="0"/>
              </a:spcAft>
              <a:defRPr/>
            </a:pPr>
            <a:r>
              <a:rPr lang="ja-JP" altLang="en-US" sz="800" dirty="0">
                <a:solidFill>
                  <a:sysClr val="windowText" lastClr="000000"/>
                </a:solidFill>
                <a:latin typeface="ＭＳ Ｐゴシック"/>
              </a:rPr>
              <a:t>（大阪天満宮、大阪くらしの今昔館、天満天神</a:t>
            </a:r>
            <a:r>
              <a:rPr lang="ja-JP" altLang="en-US" sz="800" dirty="0" smtClean="0">
                <a:solidFill>
                  <a:sysClr val="windowText" lastClr="000000"/>
                </a:solidFill>
                <a:latin typeface="ＭＳ Ｐゴシック"/>
              </a:rPr>
              <a:t>繁</a:t>
            </a:r>
            <a:r>
              <a:rPr lang="ja-JP" altLang="en-US" sz="800" dirty="0" smtClean="0">
                <a:solidFill>
                  <a:srgbClr val="0000CC"/>
                </a:solidFill>
                <a:latin typeface="Arial" charset="0"/>
              </a:rPr>
              <a:t>昌</a:t>
            </a:r>
            <a:r>
              <a:rPr lang="ja-JP" altLang="en-US" sz="800" dirty="0" smtClean="0">
                <a:solidFill>
                  <a:sysClr val="windowText" lastClr="000000"/>
                </a:solidFill>
                <a:latin typeface="ＭＳ Ｐゴシック"/>
              </a:rPr>
              <a:t>亭</a:t>
            </a:r>
            <a:r>
              <a:rPr lang="ja-JP" altLang="en-US" sz="800" dirty="0">
                <a:solidFill>
                  <a:sysClr val="windowText" lastClr="000000"/>
                </a:solidFill>
                <a:latin typeface="ＭＳ Ｐゴシック"/>
              </a:rPr>
              <a:t>、天神橋筋商店街など）</a:t>
            </a:r>
          </a:p>
        </p:txBody>
      </p:sp>
      <p:sp>
        <p:nvSpPr>
          <p:cNvPr id="19" name="ホームベース 18"/>
          <p:cNvSpPr/>
          <p:nvPr/>
        </p:nvSpPr>
        <p:spPr>
          <a:xfrm>
            <a:off x="5154831" y="4147625"/>
            <a:ext cx="849475" cy="53619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無電柱化</a:t>
            </a:r>
            <a:endParaRPr lang="en-US" altLang="ja-JP" sz="800" dirty="0">
              <a:solidFill>
                <a:sysClr val="windowText" lastClr="000000"/>
              </a:solidFill>
              <a:latin typeface="ＭＳ Ｐゴシック"/>
            </a:endParaRPr>
          </a:p>
          <a:p>
            <a:pPr algn="ctr" fontAlgn="auto">
              <a:spcBef>
                <a:spcPts val="0"/>
              </a:spcBef>
              <a:spcAft>
                <a:spcPts val="0"/>
              </a:spcAft>
              <a:defRPr/>
            </a:pPr>
            <a:r>
              <a:rPr lang="ja-JP" altLang="en-US" sz="800" dirty="0">
                <a:solidFill>
                  <a:sysClr val="windowText" lastClr="000000"/>
                </a:solidFill>
                <a:latin typeface="ＭＳ Ｐゴシック"/>
              </a:rPr>
              <a:t>観光案内板の設置</a:t>
            </a:r>
          </a:p>
        </p:txBody>
      </p:sp>
      <p:sp>
        <p:nvSpPr>
          <p:cNvPr id="20" name="ホームベース 19"/>
          <p:cNvSpPr/>
          <p:nvPr/>
        </p:nvSpPr>
        <p:spPr>
          <a:xfrm>
            <a:off x="6067424" y="4147625"/>
            <a:ext cx="3562351" cy="260985"/>
          </a:xfrm>
          <a:prstGeom prst="homePlate">
            <a:avLst>
              <a:gd name="adj" fmla="val 2400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無電柱化・周辺景観と調和した道路整備</a:t>
            </a:r>
          </a:p>
        </p:txBody>
      </p:sp>
      <p:sp>
        <p:nvSpPr>
          <p:cNvPr id="21" name="ホームベース 20"/>
          <p:cNvSpPr/>
          <p:nvPr/>
        </p:nvSpPr>
        <p:spPr>
          <a:xfrm>
            <a:off x="6067425" y="4517333"/>
            <a:ext cx="3562350" cy="245168"/>
          </a:xfrm>
          <a:prstGeom prst="homePlate">
            <a:avLst>
              <a:gd name="adj" fmla="val 247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回遊性向上のためのソフト開発等</a:t>
            </a:r>
          </a:p>
        </p:txBody>
      </p:sp>
      <p:sp>
        <p:nvSpPr>
          <p:cNvPr id="22" name="ホームベース 21"/>
          <p:cNvSpPr/>
          <p:nvPr/>
        </p:nvSpPr>
        <p:spPr>
          <a:xfrm>
            <a:off x="5153026" y="1697453"/>
            <a:ext cx="881544" cy="43825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3" name="ホームベース 22"/>
          <p:cNvSpPr/>
          <p:nvPr/>
        </p:nvSpPr>
        <p:spPr>
          <a:xfrm>
            <a:off x="6057787" y="1723678"/>
            <a:ext cx="906815" cy="406697"/>
          </a:xfrm>
          <a:prstGeom prst="homePlate">
            <a:avLst>
              <a:gd name="adj" fmla="val 271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実施体制確立</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プロポーザル</a:t>
            </a:r>
          </a:p>
        </p:txBody>
      </p:sp>
      <p:sp>
        <p:nvSpPr>
          <p:cNvPr id="24" name="ホームベース 23"/>
          <p:cNvSpPr/>
          <p:nvPr/>
        </p:nvSpPr>
        <p:spPr>
          <a:xfrm>
            <a:off x="6964602" y="1723678"/>
            <a:ext cx="931200"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25" name="ホームベース 24"/>
          <p:cNvSpPr/>
          <p:nvPr/>
        </p:nvSpPr>
        <p:spPr>
          <a:xfrm>
            <a:off x="7895802" y="1723678"/>
            <a:ext cx="864097"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26" name="ホームベース 25"/>
          <p:cNvSpPr/>
          <p:nvPr/>
        </p:nvSpPr>
        <p:spPr>
          <a:xfrm>
            <a:off x="8782051" y="1732855"/>
            <a:ext cx="857250" cy="39788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27" name="ホームベース 26"/>
          <p:cNvSpPr/>
          <p:nvPr/>
        </p:nvSpPr>
        <p:spPr>
          <a:xfrm>
            <a:off x="5162550" y="2276872"/>
            <a:ext cx="866775" cy="47592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仕組み</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実施</a:t>
            </a:r>
            <a:r>
              <a:rPr lang="ja-JP" altLang="en-US" sz="800" dirty="0" smtClean="0">
                <a:solidFill>
                  <a:prstClr val="black"/>
                </a:solidFill>
                <a:latin typeface="ＭＳ Ｐゴシック"/>
              </a:rPr>
              <a:t>体制</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8" name="ホームベース 27"/>
          <p:cNvSpPr/>
          <p:nvPr/>
        </p:nvSpPr>
        <p:spPr>
          <a:xfrm>
            <a:off x="6033908" y="2276872"/>
            <a:ext cx="906815" cy="47592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食博と連携</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した事業展開</a:t>
            </a:r>
            <a:endParaRPr lang="ja-JP" altLang="en-US" sz="800" dirty="0">
              <a:solidFill>
                <a:prstClr val="black"/>
              </a:solidFill>
              <a:latin typeface="ＭＳ Ｐゴシック"/>
            </a:endParaRPr>
          </a:p>
        </p:txBody>
      </p:sp>
      <p:sp>
        <p:nvSpPr>
          <p:cNvPr id="29" name="ホームベース 28"/>
          <p:cNvSpPr/>
          <p:nvPr/>
        </p:nvSpPr>
        <p:spPr>
          <a:xfrm>
            <a:off x="6940723" y="2288862"/>
            <a:ext cx="2703273" cy="47592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府内</a:t>
            </a:r>
            <a:r>
              <a:rPr lang="ja-JP" altLang="en-US" sz="800" dirty="0" smtClean="0">
                <a:solidFill>
                  <a:prstClr val="black"/>
                </a:solidFill>
                <a:latin typeface="ＭＳ Ｐゴシック"/>
              </a:rPr>
              <a:t>各地展開</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（公民連携、市町村・地域連携）</a:t>
            </a:r>
            <a:endParaRPr lang="ja-JP" altLang="en-US" sz="800" dirty="0">
              <a:solidFill>
                <a:prstClr val="black"/>
              </a:solidFill>
              <a:latin typeface="ＭＳ Ｐゴシック"/>
            </a:endParaRPr>
          </a:p>
        </p:txBody>
      </p:sp>
      <p:sp>
        <p:nvSpPr>
          <p:cNvPr id="30" name="ホームベース 29"/>
          <p:cNvSpPr/>
          <p:nvPr/>
        </p:nvSpPr>
        <p:spPr>
          <a:xfrm>
            <a:off x="5155419" y="4927451"/>
            <a:ext cx="4463592" cy="296838"/>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a:t>
            </a:r>
            <a:r>
              <a:rPr lang="ja-JP" altLang="en-US" sz="800" dirty="0" smtClean="0">
                <a:solidFill>
                  <a:prstClr val="black"/>
                </a:solidFill>
                <a:latin typeface="ＭＳ Ｐゴシック"/>
              </a:rPr>
              <a:t>の実施</a:t>
            </a:r>
            <a:endParaRPr lang="ja-JP" altLang="en-US" sz="800" dirty="0">
              <a:solidFill>
                <a:prstClr val="black"/>
              </a:solidFill>
              <a:latin typeface="ＭＳ Ｐゴシック"/>
            </a:endParaRPr>
          </a:p>
        </p:txBody>
      </p:sp>
      <p:sp>
        <p:nvSpPr>
          <p:cNvPr id="31" name="ホームベース 30"/>
          <p:cNvSpPr/>
          <p:nvPr/>
        </p:nvSpPr>
        <p:spPr>
          <a:xfrm>
            <a:off x="5162549" y="1052736"/>
            <a:ext cx="895351"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第６回大会実施</a:t>
            </a:r>
          </a:p>
        </p:txBody>
      </p:sp>
      <p:sp>
        <p:nvSpPr>
          <p:cNvPr id="32" name="ホームベース 31"/>
          <p:cNvSpPr/>
          <p:nvPr/>
        </p:nvSpPr>
        <p:spPr>
          <a:xfrm>
            <a:off x="6076950" y="890811"/>
            <a:ext cx="883881" cy="59055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第７回大会実施</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プロポーザル（第</a:t>
            </a:r>
            <a:r>
              <a:rPr lang="en-US" altLang="ja-JP" sz="800" dirty="0">
                <a:solidFill>
                  <a:prstClr val="black"/>
                </a:solidFill>
                <a:latin typeface="ＭＳ Ｐゴシック"/>
              </a:rPr>
              <a:t>8</a:t>
            </a:r>
            <a:r>
              <a:rPr lang="ja-JP" altLang="en-US" sz="800" dirty="0">
                <a:solidFill>
                  <a:prstClr val="black"/>
                </a:solidFill>
                <a:latin typeface="ＭＳ Ｐゴシック"/>
              </a:rPr>
              <a:t>回・第</a:t>
            </a:r>
            <a:r>
              <a:rPr lang="en-US" altLang="ja-JP" sz="800" dirty="0">
                <a:solidFill>
                  <a:prstClr val="black"/>
                </a:solidFill>
                <a:latin typeface="ＭＳ Ｐゴシック"/>
              </a:rPr>
              <a:t>9</a:t>
            </a:r>
            <a:r>
              <a:rPr lang="ja-JP" altLang="en-US" sz="800" dirty="0">
                <a:solidFill>
                  <a:prstClr val="black"/>
                </a:solidFill>
                <a:latin typeface="ＭＳ Ｐゴシック"/>
              </a:rPr>
              <a:t>回大会）</a:t>
            </a:r>
          </a:p>
        </p:txBody>
      </p:sp>
      <p:sp>
        <p:nvSpPr>
          <p:cNvPr id="33" name="ホームベース 32"/>
          <p:cNvSpPr/>
          <p:nvPr/>
        </p:nvSpPr>
        <p:spPr>
          <a:xfrm>
            <a:off x="6984703" y="1052736"/>
            <a:ext cx="892472"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第８回大会実施</a:t>
            </a:r>
            <a:endParaRPr lang="en-US" altLang="ja-JP" sz="800" dirty="0">
              <a:solidFill>
                <a:prstClr val="black"/>
              </a:solidFill>
              <a:latin typeface="ＭＳ Ｐゴシック"/>
            </a:endParaRPr>
          </a:p>
        </p:txBody>
      </p:sp>
      <p:sp>
        <p:nvSpPr>
          <p:cNvPr id="34" name="ホームベース 33"/>
          <p:cNvSpPr/>
          <p:nvPr/>
        </p:nvSpPr>
        <p:spPr>
          <a:xfrm>
            <a:off x="7900828" y="909861"/>
            <a:ext cx="887640" cy="56197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sz="800" dirty="0">
                <a:solidFill>
                  <a:prstClr val="black"/>
                </a:solidFill>
                <a:latin typeface="ＭＳ Ｐゴシック"/>
              </a:rPr>
              <a:t>第９回大会実施</a:t>
            </a:r>
            <a:endParaRPr lang="en-US" altLang="ja-JP" sz="800" dirty="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プロポーザル</a:t>
            </a:r>
            <a:endParaRPr lang="en-US" altLang="ja-JP" sz="800" dirty="0" smtClean="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a:t>
            </a:r>
            <a:r>
              <a:rPr lang="ja-JP" altLang="en-US" sz="800" dirty="0">
                <a:solidFill>
                  <a:prstClr val="black"/>
                </a:solidFill>
                <a:latin typeface="ＭＳ Ｐゴシック"/>
              </a:rPr>
              <a:t>第</a:t>
            </a:r>
            <a:r>
              <a:rPr lang="en-US" altLang="ja-JP" sz="800" dirty="0">
                <a:solidFill>
                  <a:prstClr val="black"/>
                </a:solidFill>
                <a:latin typeface="ＭＳ Ｐゴシック"/>
              </a:rPr>
              <a:t>10</a:t>
            </a:r>
            <a:r>
              <a:rPr lang="ja-JP" altLang="en-US" sz="800" dirty="0">
                <a:solidFill>
                  <a:prstClr val="black"/>
                </a:solidFill>
                <a:latin typeface="ＭＳ Ｐゴシック"/>
              </a:rPr>
              <a:t>回・第</a:t>
            </a:r>
            <a:r>
              <a:rPr lang="en-US" altLang="ja-JP" sz="800" dirty="0">
                <a:solidFill>
                  <a:prstClr val="black"/>
                </a:solidFill>
                <a:latin typeface="ＭＳ Ｐゴシック"/>
              </a:rPr>
              <a:t>11</a:t>
            </a:r>
            <a:r>
              <a:rPr lang="ja-JP" altLang="en-US" sz="800" dirty="0">
                <a:solidFill>
                  <a:prstClr val="black"/>
                </a:solidFill>
                <a:latin typeface="ＭＳ Ｐゴシック"/>
              </a:rPr>
              <a:t>回大会）</a:t>
            </a:r>
          </a:p>
        </p:txBody>
      </p:sp>
      <p:sp>
        <p:nvSpPr>
          <p:cNvPr id="35" name="ホームベース 34"/>
          <p:cNvSpPr/>
          <p:nvPr/>
        </p:nvSpPr>
        <p:spPr>
          <a:xfrm>
            <a:off x="8801100" y="1052736"/>
            <a:ext cx="875007"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第１０回大会実施</a:t>
            </a:r>
            <a:endParaRPr lang="en-US" altLang="ja-JP" sz="800" dirty="0">
              <a:solidFill>
                <a:prstClr val="black"/>
              </a:solidFill>
              <a:latin typeface="ＭＳ Ｐゴシック"/>
            </a:endParaRPr>
          </a:p>
        </p:txBody>
      </p:sp>
      <p:sp>
        <p:nvSpPr>
          <p:cNvPr id="36" name="タイトル 1"/>
          <p:cNvSpPr txBox="1">
            <a:spLocks/>
          </p:cNvSpPr>
          <p:nvPr/>
        </p:nvSpPr>
        <p:spPr bwMode="auto">
          <a:xfrm>
            <a:off x="273049" y="116632"/>
            <a:ext cx="9403057"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351086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24</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157512930"/>
              </p:ext>
            </p:extLst>
          </p:nvPr>
        </p:nvGraphicFramePr>
        <p:xfrm>
          <a:off x="273050" y="476250"/>
          <a:ext cx="9360470" cy="6117013"/>
        </p:xfrm>
        <a:graphic>
          <a:graphicData uri="http://schemas.openxmlformats.org/drawingml/2006/table">
            <a:tbl>
              <a:tblPr firstRow="1" bandRow="1">
                <a:tableStyleId>{5C22544A-7EE6-4342-B048-85BDC9FD1C3A}</a:tableStyleId>
              </a:tblPr>
              <a:tblGrid>
                <a:gridCol w="210632"/>
                <a:gridCol w="210632"/>
                <a:gridCol w="3353922"/>
                <a:gridCol w="1112558"/>
                <a:gridCol w="908183"/>
                <a:gridCol w="908183"/>
                <a:gridCol w="908183"/>
                <a:gridCol w="908183"/>
                <a:gridCol w="839994"/>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831487">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安全で安心して楽しめる</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時間おもてなし都市</a:t>
                      </a: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Wi-Fi</a:t>
                      </a: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設置</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拡充</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7606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公共交通機関等と連携した受入環境の整備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itchFamily="50" charset="-128"/>
                          <a:ea typeface="Meiryo UI"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4807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観光公衆トイレの整備促進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r>
                        <a:rPr lang="ja-JP" altLang="en-US" sz="900" dirty="0" smtClean="0">
                          <a:solidFill>
                            <a:schemeClr val="tx1"/>
                          </a:solidFill>
                          <a:latin typeface="Meiryo UI" pitchFamily="50" charset="-128"/>
                          <a:ea typeface="Meiryo UI"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6120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宿泊施設における「おもてなし」環境の整備事業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r>
                        <a:rPr lang="ja-JP" altLang="en-US" sz="900" dirty="0" smtClean="0">
                          <a:solidFill>
                            <a:schemeClr val="tx1"/>
                          </a:solidFill>
                          <a:latin typeface="Meiryo UI" pitchFamily="50" charset="-128"/>
                          <a:ea typeface="Meiryo UI"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5847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歩行者案内標識整備</a:t>
                      </a:r>
                      <a:endParaRPr kumimoji="1" lang="en-US" altLang="zh-TW"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itchFamily="50" charset="-128"/>
                          <a:ea typeface="Meiryo UI"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453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「大阪おもてなしステーション（仮称）」の運営</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29977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観光案内所の運営</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230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観光客への情報提供機能の充実</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
        <p:nvSpPr>
          <p:cNvPr id="34" name="ホームベース 33"/>
          <p:cNvSpPr/>
          <p:nvPr/>
        </p:nvSpPr>
        <p:spPr>
          <a:xfrm>
            <a:off x="5153025" y="3828741"/>
            <a:ext cx="1795167" cy="24795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事業計画の策定</a:t>
            </a:r>
          </a:p>
        </p:txBody>
      </p:sp>
      <p:sp>
        <p:nvSpPr>
          <p:cNvPr id="35" name="ホームベース 34"/>
          <p:cNvSpPr/>
          <p:nvPr/>
        </p:nvSpPr>
        <p:spPr>
          <a:xfrm>
            <a:off x="6972301" y="3573016"/>
            <a:ext cx="2647148" cy="503684"/>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ysClr val="windowText" lastClr="000000"/>
                </a:solidFill>
                <a:latin typeface="ＭＳ Ｐゴシック"/>
              </a:rPr>
              <a:t>歩行者案内標識の整備</a:t>
            </a:r>
          </a:p>
        </p:txBody>
      </p:sp>
      <p:sp>
        <p:nvSpPr>
          <p:cNvPr id="36" name="ホームベース 35"/>
          <p:cNvSpPr/>
          <p:nvPr/>
        </p:nvSpPr>
        <p:spPr>
          <a:xfrm>
            <a:off x="5153026" y="3573015"/>
            <a:ext cx="924796" cy="22746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ysClr val="windowText" lastClr="000000"/>
                </a:solidFill>
                <a:latin typeface="ＭＳ Ｐゴシック"/>
              </a:rPr>
              <a:t>先行地区の</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整備</a:t>
            </a:r>
            <a:endParaRPr lang="ja-JP" altLang="en-US" sz="800" dirty="0">
              <a:solidFill>
                <a:sysClr val="windowText" lastClr="000000"/>
              </a:solidFill>
              <a:latin typeface="ＭＳ Ｐゴシック"/>
            </a:endParaRPr>
          </a:p>
        </p:txBody>
      </p:sp>
      <p:sp>
        <p:nvSpPr>
          <p:cNvPr id="16" name="ホームベース 15"/>
          <p:cNvSpPr/>
          <p:nvPr/>
        </p:nvSpPr>
        <p:spPr>
          <a:xfrm>
            <a:off x="5153024" y="4935836"/>
            <a:ext cx="4466423"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観光</a:t>
            </a:r>
            <a:r>
              <a:rPr lang="ja-JP" altLang="en-US" sz="800" dirty="0">
                <a:solidFill>
                  <a:prstClr val="black"/>
                </a:solidFill>
                <a:latin typeface="ＭＳ Ｐゴシック"/>
              </a:rPr>
              <a:t>案内所</a:t>
            </a:r>
            <a:r>
              <a:rPr lang="ja-JP" altLang="en-US" sz="800" dirty="0" smtClean="0">
                <a:solidFill>
                  <a:prstClr val="black"/>
                </a:solidFill>
                <a:latin typeface="ＭＳ Ｐゴシック"/>
              </a:rPr>
              <a:t>の</a:t>
            </a:r>
            <a:r>
              <a:rPr lang="ja-JP" altLang="en-US" sz="800" dirty="0">
                <a:solidFill>
                  <a:prstClr val="black"/>
                </a:solidFill>
                <a:latin typeface="ＭＳ Ｐゴシック"/>
              </a:rPr>
              <a:t>運営</a:t>
            </a:r>
          </a:p>
        </p:txBody>
      </p:sp>
      <p:sp>
        <p:nvSpPr>
          <p:cNvPr id="17" name="ホームベース 16"/>
          <p:cNvSpPr/>
          <p:nvPr/>
        </p:nvSpPr>
        <p:spPr>
          <a:xfrm>
            <a:off x="6067425" y="1298747"/>
            <a:ext cx="3552024" cy="273928"/>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a:solidFill>
                  <a:prstClr val="black"/>
                </a:solidFill>
                <a:latin typeface="ＭＳ Ｐゴシック"/>
              </a:rPr>
              <a:t>Osaka Free Wi-Fi</a:t>
            </a:r>
            <a:r>
              <a:rPr lang="ja-JP" altLang="en-US" sz="800" dirty="0" smtClean="0">
                <a:solidFill>
                  <a:prstClr val="black"/>
                </a:solidFill>
                <a:latin typeface="ＭＳ Ｐゴシック"/>
              </a:rPr>
              <a:t>設置促進に対する支援</a:t>
            </a:r>
            <a:endParaRPr lang="ja-JP" altLang="en-US" sz="800" dirty="0">
              <a:solidFill>
                <a:prstClr val="black"/>
              </a:solidFill>
              <a:latin typeface="ＭＳ Ｐゴシック"/>
            </a:endParaRPr>
          </a:p>
        </p:txBody>
      </p:sp>
      <p:sp>
        <p:nvSpPr>
          <p:cNvPr id="18" name="ホームベース 17"/>
          <p:cNvSpPr/>
          <p:nvPr/>
        </p:nvSpPr>
        <p:spPr>
          <a:xfrm>
            <a:off x="5153025" y="1298747"/>
            <a:ext cx="894046" cy="27392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事業計画の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19" name="ホームベース 18"/>
          <p:cNvSpPr/>
          <p:nvPr/>
        </p:nvSpPr>
        <p:spPr>
          <a:xfrm>
            <a:off x="5153025" y="972168"/>
            <a:ext cx="4466423" cy="25990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smtClean="0">
                <a:solidFill>
                  <a:prstClr val="black"/>
                </a:solidFill>
                <a:latin typeface="ＭＳ Ｐゴシック"/>
              </a:rPr>
              <a:t>Osaka Free Wi-Fi</a:t>
            </a:r>
            <a:r>
              <a:rPr lang="ja-JP" altLang="en-US" sz="800" dirty="0" smtClean="0">
                <a:solidFill>
                  <a:prstClr val="black"/>
                </a:solidFill>
                <a:latin typeface="ＭＳ Ｐゴシック"/>
              </a:rPr>
              <a:t>の整備促進</a:t>
            </a:r>
            <a:endParaRPr lang="ja-JP" altLang="en-US" sz="800" dirty="0">
              <a:solidFill>
                <a:prstClr val="black"/>
              </a:solidFill>
              <a:latin typeface="ＭＳ Ｐゴシック"/>
            </a:endParaRPr>
          </a:p>
        </p:txBody>
      </p:sp>
      <p:sp>
        <p:nvSpPr>
          <p:cNvPr id="20" name="ホームベース 19"/>
          <p:cNvSpPr/>
          <p:nvPr/>
        </p:nvSpPr>
        <p:spPr>
          <a:xfrm>
            <a:off x="6067426" y="1765598"/>
            <a:ext cx="3552024" cy="432048"/>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補助事業の実施</a:t>
            </a:r>
          </a:p>
        </p:txBody>
      </p:sp>
      <p:sp>
        <p:nvSpPr>
          <p:cNvPr id="21" name="ホームベース 20"/>
          <p:cNvSpPr/>
          <p:nvPr/>
        </p:nvSpPr>
        <p:spPr>
          <a:xfrm>
            <a:off x="5153025" y="1765598"/>
            <a:ext cx="879918" cy="43204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事業計画の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2" name="ホームベース 21"/>
          <p:cNvSpPr/>
          <p:nvPr/>
        </p:nvSpPr>
        <p:spPr>
          <a:xfrm>
            <a:off x="6067425" y="2442245"/>
            <a:ext cx="3552023" cy="439613"/>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補助事業の実施</a:t>
            </a:r>
          </a:p>
        </p:txBody>
      </p:sp>
      <p:sp>
        <p:nvSpPr>
          <p:cNvPr id="23" name="ホームベース 22"/>
          <p:cNvSpPr/>
          <p:nvPr/>
        </p:nvSpPr>
        <p:spPr>
          <a:xfrm>
            <a:off x="5153025" y="2432720"/>
            <a:ext cx="894046" cy="439613"/>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事業計画の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4" name="ホームベース 23"/>
          <p:cNvSpPr/>
          <p:nvPr/>
        </p:nvSpPr>
        <p:spPr>
          <a:xfrm>
            <a:off x="6067425" y="3041551"/>
            <a:ext cx="3552025" cy="38744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補助事業の実施</a:t>
            </a:r>
          </a:p>
        </p:txBody>
      </p:sp>
      <p:sp>
        <p:nvSpPr>
          <p:cNvPr id="25" name="ホームベース 24"/>
          <p:cNvSpPr/>
          <p:nvPr/>
        </p:nvSpPr>
        <p:spPr>
          <a:xfrm>
            <a:off x="5153025" y="3041551"/>
            <a:ext cx="902389" cy="38744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補助対象メニュー等の検討</a:t>
            </a:r>
          </a:p>
        </p:txBody>
      </p:sp>
      <p:sp>
        <p:nvSpPr>
          <p:cNvPr id="26" name="ホームベース 25"/>
          <p:cNvSpPr/>
          <p:nvPr/>
        </p:nvSpPr>
        <p:spPr>
          <a:xfrm>
            <a:off x="5153025" y="4206470"/>
            <a:ext cx="924796" cy="250825"/>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ステーションの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整備</a:t>
            </a:r>
          </a:p>
        </p:txBody>
      </p:sp>
      <p:sp>
        <p:nvSpPr>
          <p:cNvPr id="27" name="ホームベース 26"/>
          <p:cNvSpPr/>
          <p:nvPr/>
        </p:nvSpPr>
        <p:spPr>
          <a:xfrm>
            <a:off x="5886674" y="4457295"/>
            <a:ext cx="3732775" cy="27622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総合相談事業の運営</a:t>
            </a:r>
          </a:p>
        </p:txBody>
      </p:sp>
      <p:sp>
        <p:nvSpPr>
          <p:cNvPr id="28" name="ホームベース 27"/>
          <p:cNvSpPr/>
          <p:nvPr/>
        </p:nvSpPr>
        <p:spPr>
          <a:xfrm>
            <a:off x="5153743" y="4457295"/>
            <a:ext cx="893328" cy="27622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700" dirty="0">
                <a:solidFill>
                  <a:prstClr val="black"/>
                </a:solidFill>
                <a:latin typeface="ＭＳ Ｐゴシック"/>
              </a:rPr>
              <a:t>総合相談事業</a:t>
            </a:r>
            <a:endParaRPr lang="en-US" altLang="ja-JP" sz="700" dirty="0">
              <a:solidFill>
                <a:prstClr val="black"/>
              </a:solidFill>
              <a:latin typeface="ＭＳ Ｐゴシック"/>
            </a:endParaRPr>
          </a:p>
          <a:p>
            <a:pPr algn="ctr" fontAlgn="auto">
              <a:spcBef>
                <a:spcPts val="0"/>
              </a:spcBef>
              <a:spcAft>
                <a:spcPts val="0"/>
              </a:spcAft>
              <a:defRPr/>
            </a:pPr>
            <a:r>
              <a:rPr lang="ja-JP" altLang="en-US" sz="700" dirty="0">
                <a:solidFill>
                  <a:prstClr val="black"/>
                </a:solidFill>
                <a:latin typeface="ＭＳ Ｐゴシック"/>
              </a:rPr>
              <a:t>スキームの検討</a:t>
            </a:r>
          </a:p>
        </p:txBody>
      </p:sp>
      <p:sp>
        <p:nvSpPr>
          <p:cNvPr id="29" name="ホームベース 28"/>
          <p:cNvSpPr/>
          <p:nvPr/>
        </p:nvSpPr>
        <p:spPr>
          <a:xfrm>
            <a:off x="5156791" y="5607068"/>
            <a:ext cx="877358" cy="49785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事業スキーム等の</a:t>
            </a: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37" name="ホームベース 36"/>
          <p:cNvSpPr/>
          <p:nvPr/>
        </p:nvSpPr>
        <p:spPr>
          <a:xfrm>
            <a:off x="6826939" y="5604853"/>
            <a:ext cx="2792509" cy="49785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案内事業の運営</a:t>
            </a:r>
          </a:p>
        </p:txBody>
      </p:sp>
      <p:sp>
        <p:nvSpPr>
          <p:cNvPr id="38" name="ホームベース 37"/>
          <p:cNvSpPr/>
          <p:nvPr/>
        </p:nvSpPr>
        <p:spPr>
          <a:xfrm>
            <a:off x="6074464" y="5604853"/>
            <a:ext cx="896937" cy="49785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プロポーザルの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実施</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アプリの開発</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試験運用　等</a:t>
            </a:r>
          </a:p>
        </p:txBody>
      </p:sp>
      <p:sp>
        <p:nvSpPr>
          <p:cNvPr id="39" name="ホームベース 38"/>
          <p:cNvSpPr/>
          <p:nvPr/>
        </p:nvSpPr>
        <p:spPr>
          <a:xfrm>
            <a:off x="5156791" y="6165304"/>
            <a:ext cx="893817"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委託内容の検討</a:t>
            </a:r>
            <a:endParaRPr lang="en-US" altLang="ja-JP" sz="800" dirty="0">
              <a:solidFill>
                <a:prstClr val="black"/>
              </a:solidFill>
              <a:latin typeface="ＭＳ Ｐゴシック"/>
            </a:endParaRPr>
          </a:p>
        </p:txBody>
      </p:sp>
      <p:sp>
        <p:nvSpPr>
          <p:cNvPr id="40" name="ホームベース 39"/>
          <p:cNvSpPr/>
          <p:nvPr/>
        </p:nvSpPr>
        <p:spPr>
          <a:xfrm>
            <a:off x="6830865" y="6165304"/>
            <a:ext cx="1050925"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41" name="ホームベース 40"/>
          <p:cNvSpPr/>
          <p:nvPr/>
        </p:nvSpPr>
        <p:spPr>
          <a:xfrm>
            <a:off x="6078390" y="6165304"/>
            <a:ext cx="892175"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42" name="ホームベース 41"/>
          <p:cNvSpPr/>
          <p:nvPr/>
        </p:nvSpPr>
        <p:spPr>
          <a:xfrm>
            <a:off x="8704116" y="6165304"/>
            <a:ext cx="915334"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マップ作成・更新</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43" name="ホームベース 42"/>
          <p:cNvSpPr/>
          <p:nvPr/>
        </p:nvSpPr>
        <p:spPr>
          <a:xfrm>
            <a:off x="7888140" y="6165304"/>
            <a:ext cx="928687" cy="3156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マップ作成・更新</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a:t>
            </a:r>
            <a:r>
              <a:rPr lang="en-US" altLang="ja-JP" sz="800" dirty="0">
                <a:solidFill>
                  <a:prstClr val="black"/>
                </a:solidFill>
                <a:latin typeface="ＭＳ Ｐゴシック"/>
              </a:rPr>
              <a:t>5</a:t>
            </a:r>
            <a:r>
              <a:rPr lang="ja-JP" altLang="en-US" sz="800" dirty="0">
                <a:solidFill>
                  <a:prstClr val="black"/>
                </a:solidFill>
                <a:latin typeface="ＭＳ Ｐゴシック"/>
              </a:rPr>
              <a:t>言語分）</a:t>
            </a:r>
            <a:endParaRPr lang="en-US" altLang="ja-JP" sz="800" dirty="0">
              <a:solidFill>
                <a:prstClr val="black"/>
              </a:solidFill>
              <a:latin typeface="ＭＳ Ｐゴシック"/>
            </a:endParaRPr>
          </a:p>
        </p:txBody>
      </p:sp>
      <p:sp>
        <p:nvSpPr>
          <p:cNvPr id="30"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06581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25</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745156905"/>
              </p:ext>
            </p:extLst>
          </p:nvPr>
        </p:nvGraphicFramePr>
        <p:xfrm>
          <a:off x="273050" y="469002"/>
          <a:ext cx="9360470" cy="5249798"/>
        </p:xfrm>
        <a:graphic>
          <a:graphicData uri="http://schemas.openxmlformats.org/drawingml/2006/table">
            <a:tbl>
              <a:tblPr firstRow="1" bandRow="1">
                <a:tableStyleId>{5C22544A-7EE6-4342-B048-85BDC9FD1C3A}</a:tableStyleId>
              </a:tblPr>
              <a:tblGrid>
                <a:gridCol w="210632"/>
                <a:gridCol w="210632"/>
                <a:gridCol w="3353922"/>
                <a:gridCol w="1112558"/>
                <a:gridCol w="908183"/>
                <a:gridCol w="908183"/>
                <a:gridCol w="908183"/>
                <a:gridCol w="908183"/>
                <a:gridCol w="839994"/>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15463">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安全で安心して楽しめる</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時間おもてなし都市</a:t>
                      </a: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観光案内板等の整備促進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39219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観光案内板等の掲載情報の更新等</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316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観光ボランティアの育成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43204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観光ボランティアガイドとの連携</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04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なんば駅周辺道路空間再整備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900" dirty="0" smtClean="0">
                          <a:solidFill>
                            <a:schemeClr val="tx1"/>
                          </a:solidFill>
                          <a:latin typeface="Meiryo UI" pitchFamily="50" charset="-128"/>
                          <a:ea typeface="Meiryo UI"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122224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多言語対応の強化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870575">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観光バス乗降場環境整備</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9" name="ホームベース 28"/>
          <p:cNvSpPr/>
          <p:nvPr/>
        </p:nvSpPr>
        <p:spPr>
          <a:xfrm>
            <a:off x="6068649" y="966419"/>
            <a:ext cx="3556571" cy="43319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p>
        </p:txBody>
      </p:sp>
      <p:sp>
        <p:nvSpPr>
          <p:cNvPr id="30" name="ホームベース 29"/>
          <p:cNvSpPr/>
          <p:nvPr/>
        </p:nvSpPr>
        <p:spPr>
          <a:xfrm>
            <a:off x="5151918" y="947370"/>
            <a:ext cx="887403" cy="45109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a:t>
            </a:r>
            <a:r>
              <a:rPr lang="ja-JP" altLang="en-US" sz="800" dirty="0" smtClean="0">
                <a:solidFill>
                  <a:prstClr val="black"/>
                </a:solidFill>
                <a:latin typeface="ＭＳ Ｐゴシック"/>
              </a:rPr>
              <a:t>や</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a:t>
            </a:r>
            <a:r>
              <a:rPr lang="ja-JP" altLang="en-US" sz="800" dirty="0">
                <a:solidFill>
                  <a:prstClr val="black"/>
                </a:solidFill>
                <a:latin typeface="ＭＳ Ｐゴシック"/>
              </a:rPr>
              <a:t>スキーム等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の検討</a:t>
            </a:r>
          </a:p>
        </p:txBody>
      </p:sp>
      <p:sp>
        <p:nvSpPr>
          <p:cNvPr id="31" name="ホームベース 30"/>
          <p:cNvSpPr/>
          <p:nvPr/>
        </p:nvSpPr>
        <p:spPr>
          <a:xfrm>
            <a:off x="6084189" y="2037606"/>
            <a:ext cx="3534099"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ボランティア育成事業の委託</a:t>
            </a:r>
            <a:endParaRPr lang="en-US" altLang="ja-JP" sz="800" dirty="0">
              <a:solidFill>
                <a:prstClr val="black"/>
              </a:solidFill>
              <a:latin typeface="ＭＳ Ｐゴシック"/>
            </a:endParaRPr>
          </a:p>
        </p:txBody>
      </p:sp>
      <p:sp>
        <p:nvSpPr>
          <p:cNvPr id="32" name="ホームベース 31"/>
          <p:cNvSpPr/>
          <p:nvPr/>
        </p:nvSpPr>
        <p:spPr>
          <a:xfrm>
            <a:off x="5153026" y="2037606"/>
            <a:ext cx="902856"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r>
              <a:rPr lang="ja-JP" altLang="en-US" sz="800" dirty="0" smtClean="0">
                <a:solidFill>
                  <a:prstClr val="black"/>
                </a:solidFill>
                <a:latin typeface="ＭＳ Ｐゴシック"/>
              </a:rPr>
              <a:t>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33" name="ホームベース 32"/>
          <p:cNvSpPr/>
          <p:nvPr/>
        </p:nvSpPr>
        <p:spPr>
          <a:xfrm>
            <a:off x="5162550" y="3032043"/>
            <a:ext cx="883403" cy="50137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社会実験</a:t>
            </a:r>
            <a:r>
              <a:rPr lang="ja-JP" altLang="en-US" sz="800" dirty="0" smtClean="0">
                <a:solidFill>
                  <a:prstClr val="black"/>
                </a:solidFill>
                <a:latin typeface="ＭＳ Ｐゴシック"/>
              </a:rPr>
              <a:t>の</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実施</a:t>
            </a:r>
            <a:endParaRPr lang="en-US" altLang="ja-JP" sz="800" dirty="0">
              <a:solidFill>
                <a:prstClr val="black"/>
              </a:solidFill>
              <a:latin typeface="ＭＳ Ｐゴシック"/>
            </a:endParaRPr>
          </a:p>
        </p:txBody>
      </p:sp>
      <p:sp>
        <p:nvSpPr>
          <p:cNvPr id="37" name="ホームベース 36"/>
          <p:cNvSpPr/>
          <p:nvPr/>
        </p:nvSpPr>
        <p:spPr>
          <a:xfrm>
            <a:off x="6072123" y="3032043"/>
            <a:ext cx="868505" cy="50137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社会実験</a:t>
            </a:r>
            <a:r>
              <a:rPr lang="ja-JP" altLang="en-US" sz="800" dirty="0" smtClean="0">
                <a:solidFill>
                  <a:prstClr val="black"/>
                </a:solidFill>
                <a:latin typeface="ＭＳ Ｐゴシック"/>
              </a:rPr>
              <a:t>を</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踏まえた</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駅前広場</a:t>
            </a:r>
            <a:r>
              <a:rPr lang="ja-JP" altLang="en-US" sz="800" dirty="0">
                <a:solidFill>
                  <a:prstClr val="black"/>
                </a:solidFill>
                <a:latin typeface="ＭＳ Ｐゴシック"/>
              </a:rPr>
              <a:t>等の設計</a:t>
            </a:r>
          </a:p>
        </p:txBody>
      </p:sp>
      <p:sp>
        <p:nvSpPr>
          <p:cNvPr id="38" name="ホームベース 37"/>
          <p:cNvSpPr/>
          <p:nvPr/>
        </p:nvSpPr>
        <p:spPr>
          <a:xfrm>
            <a:off x="6963077" y="3032043"/>
            <a:ext cx="2655212" cy="501377"/>
          </a:xfrm>
          <a:prstGeom prst="homePlate">
            <a:avLst>
              <a:gd name="adj" fmla="val 2902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駅前広場等の工事、利活用スタート</a:t>
            </a:r>
          </a:p>
        </p:txBody>
      </p:sp>
      <p:sp>
        <p:nvSpPr>
          <p:cNvPr id="39" name="ホームベース 38"/>
          <p:cNvSpPr/>
          <p:nvPr/>
        </p:nvSpPr>
        <p:spPr>
          <a:xfrm>
            <a:off x="6067815" y="3748753"/>
            <a:ext cx="3568037" cy="30303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補助対象の追加（府有施設）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endParaRPr lang="en-US" altLang="ja-JP" sz="800" dirty="0">
              <a:solidFill>
                <a:prstClr val="black"/>
              </a:solidFill>
              <a:latin typeface="ＭＳ Ｐゴシック"/>
            </a:endParaRPr>
          </a:p>
        </p:txBody>
      </p:sp>
      <p:sp>
        <p:nvSpPr>
          <p:cNvPr id="40" name="ホームベース 39"/>
          <p:cNvSpPr/>
          <p:nvPr/>
        </p:nvSpPr>
        <p:spPr>
          <a:xfrm>
            <a:off x="5161064" y="3748754"/>
            <a:ext cx="897591" cy="30303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補助制度の構築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補助の実施</a:t>
            </a:r>
            <a:endParaRPr lang="en-US" altLang="ja-JP" sz="800" dirty="0">
              <a:solidFill>
                <a:prstClr val="black"/>
              </a:solidFill>
              <a:latin typeface="ＭＳ Ｐゴシック"/>
            </a:endParaRPr>
          </a:p>
        </p:txBody>
      </p:sp>
      <p:sp>
        <p:nvSpPr>
          <p:cNvPr id="41" name="ホームベース 40"/>
          <p:cNvSpPr/>
          <p:nvPr/>
        </p:nvSpPr>
        <p:spPr>
          <a:xfrm>
            <a:off x="5161065" y="4083464"/>
            <a:ext cx="900786" cy="3326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42" name="ホームベース 41"/>
          <p:cNvSpPr/>
          <p:nvPr/>
        </p:nvSpPr>
        <p:spPr>
          <a:xfrm>
            <a:off x="6928309" y="4083464"/>
            <a:ext cx="2707798" cy="33267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システムの管理運営、普及等</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支援事業の実施</a:t>
            </a:r>
            <a:endParaRPr lang="en-US" altLang="ja-JP" sz="800">
              <a:solidFill>
                <a:prstClr val="black"/>
              </a:solidFill>
              <a:latin typeface="ＭＳ Ｐゴシック"/>
            </a:endParaRPr>
          </a:p>
        </p:txBody>
      </p:sp>
      <p:sp>
        <p:nvSpPr>
          <p:cNvPr id="43" name="ホームベース 42"/>
          <p:cNvSpPr/>
          <p:nvPr/>
        </p:nvSpPr>
        <p:spPr>
          <a:xfrm>
            <a:off x="6069347" y="4083464"/>
            <a:ext cx="936323" cy="33267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システムの構築</a:t>
            </a:r>
            <a:r>
              <a:rPr lang="ja-JP" altLang="en-US" sz="800" dirty="0" smtClean="0">
                <a:solidFill>
                  <a:prstClr val="black"/>
                </a:solidFill>
                <a:latin typeface="ＭＳ Ｐゴシック"/>
              </a:rPr>
              <a:t>、</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管理</a:t>
            </a:r>
            <a:r>
              <a:rPr lang="ja-JP" altLang="en-US" sz="800" dirty="0">
                <a:solidFill>
                  <a:prstClr val="black"/>
                </a:solidFill>
                <a:latin typeface="ＭＳ Ｐゴシック"/>
              </a:rPr>
              <a:t>運営等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支援事業の実施</a:t>
            </a:r>
            <a:endParaRPr lang="en-US" altLang="ja-JP" sz="800" dirty="0">
              <a:solidFill>
                <a:prstClr val="black"/>
              </a:solidFill>
              <a:latin typeface="ＭＳ Ｐゴシック"/>
            </a:endParaRPr>
          </a:p>
        </p:txBody>
      </p:sp>
      <p:sp>
        <p:nvSpPr>
          <p:cNvPr id="44" name="ホームベース 43"/>
          <p:cNvSpPr/>
          <p:nvPr/>
        </p:nvSpPr>
        <p:spPr>
          <a:xfrm>
            <a:off x="6069348" y="4447814"/>
            <a:ext cx="3566760" cy="28515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補助対象の追加（府有施設）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endParaRPr lang="en-US" altLang="ja-JP" sz="800" dirty="0">
              <a:solidFill>
                <a:prstClr val="black"/>
              </a:solidFill>
              <a:latin typeface="ＭＳ Ｐゴシック"/>
            </a:endParaRPr>
          </a:p>
        </p:txBody>
      </p:sp>
      <p:sp>
        <p:nvSpPr>
          <p:cNvPr id="45" name="ホームベース 44"/>
          <p:cNvSpPr/>
          <p:nvPr/>
        </p:nvSpPr>
        <p:spPr>
          <a:xfrm>
            <a:off x="5170589" y="4447814"/>
            <a:ext cx="897480" cy="285159"/>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21" name="ホームベース 20"/>
          <p:cNvSpPr/>
          <p:nvPr/>
        </p:nvSpPr>
        <p:spPr>
          <a:xfrm>
            <a:off x="5151917" y="1542895"/>
            <a:ext cx="4446511" cy="26353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観光案内板等の掲載情報の更新等</a:t>
            </a:r>
            <a:endParaRPr lang="en-US" altLang="ja-JP" sz="800" dirty="0">
              <a:solidFill>
                <a:prstClr val="black"/>
              </a:solidFill>
              <a:latin typeface="ＭＳ Ｐゴシック"/>
            </a:endParaRPr>
          </a:p>
        </p:txBody>
      </p:sp>
      <p:sp>
        <p:nvSpPr>
          <p:cNvPr id="22" name="ホームベース 21"/>
          <p:cNvSpPr/>
          <p:nvPr/>
        </p:nvSpPr>
        <p:spPr>
          <a:xfrm>
            <a:off x="5167259" y="2560712"/>
            <a:ext cx="4451029" cy="28023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観光ボランティアガイドとの連携</a:t>
            </a:r>
            <a:endParaRPr lang="en-US" altLang="ja-JP" sz="800" dirty="0">
              <a:solidFill>
                <a:prstClr val="black"/>
              </a:solidFill>
              <a:latin typeface="ＭＳ Ｐゴシック"/>
            </a:endParaRPr>
          </a:p>
        </p:txBody>
      </p:sp>
      <p:sp>
        <p:nvSpPr>
          <p:cNvPr id="23" name="ホームベース 22"/>
          <p:cNvSpPr/>
          <p:nvPr/>
        </p:nvSpPr>
        <p:spPr>
          <a:xfrm>
            <a:off x="5153025" y="4934265"/>
            <a:ext cx="916731" cy="674898"/>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0" bIns="3600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sz="800" dirty="0" smtClean="0">
                <a:solidFill>
                  <a:prstClr val="black"/>
                </a:solidFill>
                <a:latin typeface="ＭＳ Ｐゴシック"/>
              </a:rPr>
              <a:t>日本橋乗降場</a:t>
            </a:r>
            <a:endParaRPr lang="en-US" altLang="ja-JP" sz="800" dirty="0" smtClean="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歩道拡幅設計</a:t>
            </a:r>
            <a:endParaRPr lang="en-US" altLang="ja-JP" sz="800" dirty="0" smtClean="0">
              <a:solidFill>
                <a:prstClr val="black"/>
              </a:solidFill>
              <a:latin typeface="ＭＳ Ｐゴシック"/>
            </a:endParaRPr>
          </a:p>
          <a:p>
            <a:pPr fontAlgn="auto">
              <a:spcBef>
                <a:spcPts val="0"/>
              </a:spcBef>
              <a:spcAft>
                <a:spcPts val="0"/>
              </a:spcAft>
              <a:defRPr/>
            </a:pPr>
            <a:endParaRPr lang="en-US" altLang="ja-JP" sz="800" dirty="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案内板</a:t>
            </a:r>
            <a:endParaRPr lang="en-US" altLang="ja-JP" sz="800" dirty="0" smtClean="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内容検討</a:t>
            </a:r>
            <a:endParaRPr lang="ja-JP" altLang="en-US" sz="800" dirty="0">
              <a:solidFill>
                <a:prstClr val="black"/>
              </a:solidFill>
              <a:latin typeface="ＭＳ Ｐゴシック"/>
            </a:endParaRPr>
          </a:p>
        </p:txBody>
      </p:sp>
      <p:sp>
        <p:nvSpPr>
          <p:cNvPr id="24" name="ホームベース 23"/>
          <p:cNvSpPr/>
          <p:nvPr/>
        </p:nvSpPr>
        <p:spPr>
          <a:xfrm>
            <a:off x="6074663" y="4968174"/>
            <a:ext cx="878887" cy="27606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歩道拡幅</a:t>
            </a:r>
            <a:endParaRPr lang="ja-JP" altLang="en-US" sz="800" dirty="0">
              <a:solidFill>
                <a:prstClr val="black"/>
              </a:solidFill>
              <a:latin typeface="ＭＳ Ｐゴシック"/>
            </a:endParaRPr>
          </a:p>
        </p:txBody>
      </p:sp>
      <p:sp>
        <p:nvSpPr>
          <p:cNvPr id="25" name="ホームベース 24"/>
          <p:cNvSpPr/>
          <p:nvPr/>
        </p:nvSpPr>
        <p:spPr>
          <a:xfrm>
            <a:off x="6074664" y="5364217"/>
            <a:ext cx="913442" cy="27606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案内板等の設置</a:t>
            </a:r>
            <a:endParaRPr lang="ja-JP" altLang="en-US" sz="800" dirty="0">
              <a:solidFill>
                <a:prstClr val="black"/>
              </a:solidFill>
              <a:latin typeface="ＭＳ Ｐゴシック"/>
            </a:endParaRPr>
          </a:p>
        </p:txBody>
      </p:sp>
      <p:sp>
        <p:nvSpPr>
          <p:cNvPr id="26" name="ホームベース 25"/>
          <p:cNvSpPr/>
          <p:nvPr/>
        </p:nvSpPr>
        <p:spPr>
          <a:xfrm>
            <a:off x="6988106" y="5358920"/>
            <a:ext cx="2630182" cy="27606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案内板掲載情報の更新等</a:t>
            </a:r>
            <a:endParaRPr lang="ja-JP" altLang="en-US" sz="800" dirty="0">
              <a:solidFill>
                <a:prstClr val="black"/>
              </a:solidFill>
              <a:latin typeface="ＭＳ Ｐゴシック"/>
            </a:endParaRPr>
          </a:p>
        </p:txBody>
      </p:sp>
      <p:sp>
        <p:nvSpPr>
          <p:cNvPr id="27"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87362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C8055FA9-2FF9-4BCA-89D0-2527D6F3D92E}" type="slidenum">
              <a:rPr lang="ja-JP" altLang="en-US" smtClean="0">
                <a:solidFill>
                  <a:prstClr val="black">
                    <a:tint val="75000"/>
                  </a:prstClr>
                </a:solidFill>
              </a:rPr>
              <a:pPr>
                <a:defRPr/>
              </a:pPr>
              <a:t>26</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144281912"/>
              </p:ext>
            </p:extLst>
          </p:nvPr>
        </p:nvGraphicFramePr>
        <p:xfrm>
          <a:off x="273050" y="476250"/>
          <a:ext cx="9360470" cy="3888854"/>
        </p:xfrm>
        <a:graphic>
          <a:graphicData uri="http://schemas.openxmlformats.org/drawingml/2006/table">
            <a:tbl>
              <a:tblPr firstRow="1" bandRow="1">
                <a:tableStyleId>{5C22544A-7EE6-4342-B048-85BDC9FD1C3A}</a:tableStyleId>
              </a:tblPr>
              <a:tblGrid>
                <a:gridCol w="210632"/>
                <a:gridCol w="210632"/>
                <a:gridCol w="3353922"/>
                <a:gridCol w="1112558"/>
                <a:gridCol w="908183"/>
                <a:gridCol w="908183"/>
                <a:gridCol w="908183"/>
                <a:gridCol w="908183"/>
                <a:gridCol w="839994"/>
              </a:tblGrid>
              <a:tr h="401418">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729778">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安全で安心して楽しめる</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時間おもてなし都市</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外国人旅行者の災害時における安全確保</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41434">
                <a:tc vMerge="1">
                  <a:txBody>
                    <a:bodyPr/>
                    <a:lstStyle/>
                    <a:p>
                      <a:endParaRPr kumimoji="1" lang="ja-JP" altLang="en-US"/>
                    </a:p>
                  </a:txBody>
                  <a:tcPr/>
                </a:tc>
                <a:tc rowSpan="4">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文化、観光、商業施設等の開館・営業時間の延長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8407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イベント・公演等の開演時間の繰り下げ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8407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大阪・光の饗宴の魅力向上</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4807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ランドマークのライトアップの時間延長・創出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
        <p:nvSpPr>
          <p:cNvPr id="13" name="ホームベース 12"/>
          <p:cNvSpPr/>
          <p:nvPr/>
        </p:nvSpPr>
        <p:spPr>
          <a:xfrm>
            <a:off x="6393352" y="1819293"/>
            <a:ext cx="3222760" cy="36811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順次取組み開始</a:t>
            </a:r>
            <a:endParaRPr lang="en-US" altLang="ja-JP" sz="800" dirty="0">
              <a:solidFill>
                <a:prstClr val="black"/>
              </a:solidFill>
              <a:latin typeface="ＭＳ Ｐゴシック"/>
            </a:endParaRPr>
          </a:p>
        </p:txBody>
      </p:sp>
      <p:sp>
        <p:nvSpPr>
          <p:cNvPr id="14" name="ホームベース 13"/>
          <p:cNvSpPr/>
          <p:nvPr/>
        </p:nvSpPr>
        <p:spPr>
          <a:xfrm>
            <a:off x="6391382" y="2501280"/>
            <a:ext cx="3220168" cy="39067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順次取組み開始</a:t>
            </a:r>
            <a:endParaRPr lang="en-US" altLang="ja-JP" sz="800" dirty="0">
              <a:solidFill>
                <a:prstClr val="black"/>
              </a:solidFill>
              <a:latin typeface="ＭＳ Ｐゴシック"/>
            </a:endParaRPr>
          </a:p>
        </p:txBody>
      </p:sp>
      <p:sp>
        <p:nvSpPr>
          <p:cNvPr id="15" name="ホームベース 14"/>
          <p:cNvSpPr/>
          <p:nvPr/>
        </p:nvSpPr>
        <p:spPr>
          <a:xfrm>
            <a:off x="5157327" y="1819293"/>
            <a:ext cx="1458993" cy="36811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マーケティングリサーチ</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公民協働スキーム検討</a:t>
            </a:r>
            <a:endParaRPr lang="en-US" altLang="ja-JP" sz="800" dirty="0">
              <a:solidFill>
                <a:prstClr val="black"/>
              </a:solidFill>
              <a:latin typeface="ＭＳ Ｐゴシック"/>
            </a:endParaRPr>
          </a:p>
        </p:txBody>
      </p:sp>
      <p:sp>
        <p:nvSpPr>
          <p:cNvPr id="16" name="ホームベース 15"/>
          <p:cNvSpPr/>
          <p:nvPr/>
        </p:nvSpPr>
        <p:spPr>
          <a:xfrm>
            <a:off x="5155356" y="2501280"/>
            <a:ext cx="1458993" cy="39067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マーケティングリサーチ</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公民協働スキーム検討</a:t>
            </a:r>
            <a:endParaRPr lang="en-US" altLang="ja-JP" sz="800" dirty="0">
              <a:solidFill>
                <a:prstClr val="black"/>
              </a:solidFill>
              <a:latin typeface="ＭＳ Ｐゴシック"/>
            </a:endParaRPr>
          </a:p>
        </p:txBody>
      </p:sp>
      <p:sp>
        <p:nvSpPr>
          <p:cNvPr id="19" name="ホームベース 18"/>
          <p:cNvSpPr/>
          <p:nvPr/>
        </p:nvSpPr>
        <p:spPr>
          <a:xfrm>
            <a:off x="6390053" y="3893047"/>
            <a:ext cx="3217055"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順次取組み開始</a:t>
            </a:r>
            <a:endParaRPr lang="en-US" altLang="ja-JP" sz="800" dirty="0">
              <a:solidFill>
                <a:prstClr val="black"/>
              </a:solidFill>
              <a:latin typeface="ＭＳ Ｐゴシック"/>
            </a:endParaRPr>
          </a:p>
        </p:txBody>
      </p:sp>
      <p:sp>
        <p:nvSpPr>
          <p:cNvPr id="20" name="ホームベース 19"/>
          <p:cNvSpPr/>
          <p:nvPr/>
        </p:nvSpPr>
        <p:spPr>
          <a:xfrm>
            <a:off x="5154028" y="3893047"/>
            <a:ext cx="1414667"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マーケティングリサーチ</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公民協働スキーム検討</a:t>
            </a:r>
            <a:endParaRPr lang="en-US" altLang="ja-JP" sz="800" dirty="0">
              <a:solidFill>
                <a:prstClr val="black"/>
              </a:solidFill>
              <a:latin typeface="ＭＳ Ｐゴシック"/>
            </a:endParaRPr>
          </a:p>
        </p:txBody>
      </p:sp>
      <p:sp>
        <p:nvSpPr>
          <p:cNvPr id="11" name="ホームベース 10"/>
          <p:cNvSpPr/>
          <p:nvPr/>
        </p:nvSpPr>
        <p:spPr>
          <a:xfrm>
            <a:off x="6069756" y="1015131"/>
            <a:ext cx="3539593" cy="46084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情報提供の充実・継続</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外国人旅行者支援フローの府内への普及</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訓練の実施等</a:t>
            </a:r>
            <a:endParaRPr lang="en-US" altLang="ja-JP" sz="800">
              <a:solidFill>
                <a:prstClr val="black"/>
              </a:solidFill>
              <a:latin typeface="ＭＳ Ｐゴシック"/>
            </a:endParaRPr>
          </a:p>
        </p:txBody>
      </p:sp>
      <p:sp>
        <p:nvSpPr>
          <p:cNvPr id="12" name="ホームベース 11"/>
          <p:cNvSpPr/>
          <p:nvPr/>
        </p:nvSpPr>
        <p:spPr>
          <a:xfrm>
            <a:off x="5155356" y="1015131"/>
            <a:ext cx="914400" cy="460846"/>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情報提供の強化や災害時支援フローの作成等</a:t>
            </a:r>
            <a:endParaRPr lang="en-US" altLang="ja-JP" sz="800" dirty="0">
              <a:solidFill>
                <a:prstClr val="black"/>
              </a:solidFill>
              <a:latin typeface="ＭＳ Ｐゴシック"/>
            </a:endParaRPr>
          </a:p>
        </p:txBody>
      </p:sp>
      <p:sp>
        <p:nvSpPr>
          <p:cNvPr id="17"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ホームベース 17"/>
          <p:cNvSpPr/>
          <p:nvPr/>
        </p:nvSpPr>
        <p:spPr>
          <a:xfrm>
            <a:off x="6389437" y="3208798"/>
            <a:ext cx="3226676"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順次取組み開始</a:t>
            </a:r>
            <a:endParaRPr lang="en-US" altLang="ja-JP" sz="800" dirty="0">
              <a:solidFill>
                <a:schemeClr val="tx1"/>
              </a:solidFill>
              <a:latin typeface="ＭＳ Ｐゴシック"/>
            </a:endParaRPr>
          </a:p>
        </p:txBody>
      </p:sp>
      <p:sp>
        <p:nvSpPr>
          <p:cNvPr id="21" name="ホームベース 20"/>
          <p:cNvSpPr/>
          <p:nvPr/>
        </p:nvSpPr>
        <p:spPr>
          <a:xfrm>
            <a:off x="5153411" y="3208798"/>
            <a:ext cx="1414667"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schemeClr val="tx1"/>
                </a:solidFill>
                <a:latin typeface="ＭＳ Ｐゴシック"/>
              </a:rPr>
              <a:t>クオリティの向上等に向けた検討</a:t>
            </a:r>
            <a:endParaRPr lang="en-US" altLang="ja-JP" sz="800" dirty="0">
              <a:solidFill>
                <a:schemeClr val="tx1"/>
              </a:solidFill>
              <a:latin typeface="ＭＳ Ｐゴシック"/>
            </a:endParaRPr>
          </a:p>
        </p:txBody>
      </p:sp>
    </p:spTree>
    <p:extLst>
      <p:ext uri="{BB962C8B-B14F-4D97-AF65-F5344CB8AC3E}">
        <p14:creationId xmlns:p14="http://schemas.microsoft.com/office/powerpoint/2010/main" val="318492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F7E29BF9-4ACD-49D4-85F7-701F17DCA8A5}" type="slidenum">
              <a:rPr lang="ja-JP" altLang="en-US" smtClean="0">
                <a:solidFill>
                  <a:prstClr val="black">
                    <a:tint val="75000"/>
                  </a:prstClr>
                </a:solidFill>
              </a:rPr>
              <a:pPr>
                <a:defRPr/>
              </a:pPr>
              <a:t>27</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52725488"/>
              </p:ext>
            </p:extLst>
          </p:nvPr>
        </p:nvGraphicFramePr>
        <p:xfrm>
          <a:off x="271265" y="476672"/>
          <a:ext cx="9442697" cy="4032448"/>
        </p:xfrm>
        <a:graphic>
          <a:graphicData uri="http://schemas.openxmlformats.org/drawingml/2006/table">
            <a:tbl>
              <a:tblPr firstRow="1" bandRow="1">
                <a:tableStyleId>{5C22544A-7EE6-4342-B048-85BDC9FD1C3A}</a:tableStyleId>
              </a:tblPr>
              <a:tblGrid>
                <a:gridCol w="278960"/>
                <a:gridCol w="278973"/>
                <a:gridCol w="3289147"/>
                <a:gridCol w="1104366"/>
                <a:gridCol w="901495"/>
                <a:gridCol w="901495"/>
                <a:gridCol w="901495"/>
                <a:gridCol w="901495"/>
                <a:gridCol w="885271"/>
              </a:tblGrid>
              <a:tr h="432048">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168682">
                <a:tc rowSpan="5">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多様な人材が集う観光・ＭＩＣＥ都市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誘致の推進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800" b="0" i="0" u="none" strike="noStrike" kern="1200" cap="none" spc="0" normalizeH="0" baseline="0" noProof="0" dirty="0" smtClean="0">
                        <a:ln>
                          <a:noFill/>
                        </a:ln>
                        <a:solidFill>
                          <a:schemeClr val="tx1"/>
                        </a:solidFill>
                        <a:effectLst/>
                        <a:uLnTx/>
                        <a:uFillTx/>
                        <a:latin typeface="+mn-lt"/>
                        <a:ea typeface="+mn-ea"/>
                        <a:cs typeface="+mn-cs"/>
                      </a:endParaRPr>
                    </a:p>
                    <a:p>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487502">
                <a:tc vMerge="1">
                  <a:txBody>
                    <a:bodyPr/>
                    <a:lstStyle/>
                    <a:p>
                      <a:endParaRPr kumimoji="1" lang="ja-JP" altLang="en-US"/>
                    </a:p>
                  </a:txBody>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大阪観光局運営事業（大阪版</a:t>
                      </a:r>
                      <a:r>
                        <a:rPr kumimoji="1" lang="en-US" altLang="zh-TW"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DMO</a:t>
                      </a:r>
                      <a:r>
                        <a:rPr kumimoji="1" lang="zh-TW"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推進事業）</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vMerge="1">
                  <a:txBody>
                    <a:bodyPr/>
                    <a:lstStyle/>
                    <a:p>
                      <a:endParaRPr kumimoji="1" lang="ja-JP" altLang="en-US"/>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48072">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T w="9525"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観光ボランティアの育成</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864096">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都市魅力をみんなで支える人づくり・ネットワークづくり</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lang="en-US" altLang="ja-JP" sz="1000" b="1" dirty="0" smtClean="0">
                          <a:solidFill>
                            <a:schemeClr val="tx1"/>
                          </a:solidFill>
                          <a:latin typeface="Meiryo UI" pitchFamily="50" charset="-128"/>
                          <a:ea typeface="Meiryo UI"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dirty="0" smtClean="0">
                          <a:solidFill>
                            <a:schemeClr val="tx1"/>
                          </a:solidFill>
                          <a:latin typeface="Meiryo UI" pitchFamily="50" charset="-128"/>
                          <a:ea typeface="Meiryo UI" pitchFamily="50" charset="-128"/>
                        </a:rPr>
                        <a:t>　</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
        <p:nvSpPr>
          <p:cNvPr id="25" name="ホームベース 24"/>
          <p:cNvSpPr/>
          <p:nvPr/>
        </p:nvSpPr>
        <p:spPr>
          <a:xfrm>
            <a:off x="5223333" y="2201044"/>
            <a:ext cx="865882" cy="64807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大阪版</a:t>
            </a:r>
            <a:r>
              <a:rPr lang="en-US" altLang="ja-JP" sz="800" dirty="0" smtClean="0">
                <a:solidFill>
                  <a:sysClr val="windowText" lastClr="000000"/>
                </a:solidFill>
                <a:latin typeface="ＭＳ Ｐゴシック"/>
              </a:rPr>
              <a:t>DMO</a:t>
            </a:r>
          </a:p>
          <a:p>
            <a:pPr algn="ctr" fontAlgn="auto">
              <a:spcBef>
                <a:spcPts val="0"/>
              </a:spcBef>
              <a:spcAft>
                <a:spcPts val="0"/>
              </a:spcAft>
              <a:defRPr/>
            </a:pPr>
            <a:r>
              <a:rPr lang="ja-JP" altLang="en-US" sz="800" dirty="0" smtClean="0">
                <a:solidFill>
                  <a:sysClr val="windowText" lastClr="000000"/>
                </a:solidFill>
                <a:latin typeface="ＭＳ Ｐゴシック"/>
              </a:rPr>
              <a:t>構築</a:t>
            </a:r>
            <a:endParaRPr lang="ja-JP" altLang="en-US" sz="800" dirty="0">
              <a:solidFill>
                <a:sysClr val="windowText" lastClr="000000"/>
              </a:solidFill>
              <a:latin typeface="ＭＳ Ｐゴシック"/>
            </a:endParaRPr>
          </a:p>
          <a:p>
            <a:pPr algn="ctr" fontAlgn="auto">
              <a:spcBef>
                <a:spcPts val="0"/>
              </a:spcBef>
              <a:spcAft>
                <a:spcPts val="0"/>
              </a:spcAft>
              <a:defRPr/>
            </a:pPr>
            <a:r>
              <a:rPr lang="ja-JP" altLang="en-US" sz="800" dirty="0">
                <a:solidFill>
                  <a:sysClr val="windowText" lastClr="000000"/>
                </a:solidFill>
                <a:latin typeface="ＭＳ Ｐゴシック"/>
              </a:rPr>
              <a:t>大阪版</a:t>
            </a:r>
            <a:r>
              <a:rPr lang="en-US" altLang="ja-JP" sz="800" dirty="0" smtClean="0">
                <a:solidFill>
                  <a:sysClr val="windowText" lastClr="000000"/>
                </a:solidFill>
                <a:latin typeface="ＭＳ Ｐゴシック"/>
              </a:rPr>
              <a:t>DMO</a:t>
            </a:r>
          </a:p>
          <a:p>
            <a:pPr algn="ctr" fontAlgn="auto">
              <a:spcBef>
                <a:spcPts val="0"/>
              </a:spcBef>
              <a:spcAft>
                <a:spcPts val="0"/>
              </a:spcAft>
              <a:defRPr/>
            </a:pPr>
            <a:r>
              <a:rPr lang="ja-JP" altLang="en-US" sz="800" dirty="0" smtClean="0">
                <a:solidFill>
                  <a:sysClr val="windowText" lastClr="000000"/>
                </a:solidFill>
                <a:latin typeface="ＭＳ Ｐゴシック"/>
              </a:rPr>
              <a:t>戦略</a:t>
            </a:r>
            <a:r>
              <a:rPr lang="ja-JP" altLang="en-US" sz="800" dirty="0">
                <a:solidFill>
                  <a:sysClr val="windowText" lastClr="000000"/>
                </a:solidFill>
                <a:latin typeface="ＭＳ Ｐゴシック"/>
              </a:rPr>
              <a:t>の策定</a:t>
            </a:r>
          </a:p>
        </p:txBody>
      </p:sp>
      <p:sp>
        <p:nvSpPr>
          <p:cNvPr id="38" name="ホームベース 37"/>
          <p:cNvSpPr/>
          <p:nvPr/>
        </p:nvSpPr>
        <p:spPr>
          <a:xfrm>
            <a:off x="6121255" y="2210569"/>
            <a:ext cx="897032" cy="64807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大阪版</a:t>
            </a:r>
            <a:r>
              <a:rPr lang="en-US" altLang="ja-JP" sz="800" dirty="0" smtClean="0">
                <a:solidFill>
                  <a:sysClr val="windowText" lastClr="000000"/>
                </a:solidFill>
                <a:latin typeface="ＭＳ Ｐゴシック"/>
              </a:rPr>
              <a:t>DMO</a:t>
            </a:r>
          </a:p>
          <a:p>
            <a:pPr algn="ctr" fontAlgn="auto">
              <a:spcBef>
                <a:spcPts val="0"/>
              </a:spcBef>
              <a:spcAft>
                <a:spcPts val="0"/>
              </a:spcAft>
              <a:defRPr/>
            </a:pPr>
            <a:r>
              <a:rPr lang="ja-JP" altLang="en-US" sz="800" dirty="0" smtClean="0">
                <a:solidFill>
                  <a:sysClr val="windowText" lastClr="000000"/>
                </a:solidFill>
                <a:latin typeface="ＭＳ Ｐゴシック"/>
              </a:rPr>
              <a:t>戦略</a:t>
            </a:r>
            <a:r>
              <a:rPr lang="ja-JP" altLang="en-US" sz="800" dirty="0">
                <a:solidFill>
                  <a:sysClr val="windowText" lastClr="000000"/>
                </a:solidFill>
                <a:latin typeface="ＭＳ Ｐゴシック"/>
              </a:rPr>
              <a:t>に沿った</a:t>
            </a:r>
            <a:r>
              <a:rPr lang="en-US" altLang="ja-JP" sz="800" dirty="0">
                <a:solidFill>
                  <a:sysClr val="windowText" lastClr="000000"/>
                </a:solidFill>
                <a:latin typeface="ＭＳ Ｐゴシック"/>
              </a:rPr>
              <a:t>DMO</a:t>
            </a:r>
            <a:r>
              <a:rPr lang="ja-JP" altLang="en-US" sz="800" dirty="0">
                <a:solidFill>
                  <a:sysClr val="windowText" lastClr="000000"/>
                </a:solidFill>
                <a:latin typeface="ＭＳ Ｐゴシック"/>
              </a:rPr>
              <a:t>事業</a:t>
            </a:r>
            <a:r>
              <a:rPr lang="ja-JP" altLang="en-US" sz="800" dirty="0" smtClean="0">
                <a:solidFill>
                  <a:sysClr val="windowText" lastClr="000000"/>
                </a:solidFill>
                <a:latin typeface="ＭＳ Ｐゴシック"/>
              </a:rPr>
              <a:t>の</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試行</a:t>
            </a:r>
            <a:r>
              <a:rPr lang="ja-JP" altLang="en-US" sz="800" dirty="0">
                <a:solidFill>
                  <a:sysClr val="windowText" lastClr="000000"/>
                </a:solidFill>
                <a:latin typeface="ＭＳ Ｐゴシック"/>
              </a:rPr>
              <a:t>実施</a:t>
            </a:r>
          </a:p>
        </p:txBody>
      </p:sp>
      <p:sp>
        <p:nvSpPr>
          <p:cNvPr id="39" name="ホームベース 38"/>
          <p:cNvSpPr/>
          <p:nvPr/>
        </p:nvSpPr>
        <p:spPr>
          <a:xfrm>
            <a:off x="7018287" y="2201044"/>
            <a:ext cx="890674" cy="64807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大阪版</a:t>
            </a:r>
            <a:r>
              <a:rPr lang="en-US" altLang="ja-JP" sz="800" dirty="0" smtClean="0">
                <a:solidFill>
                  <a:sysClr val="windowText" lastClr="000000"/>
                </a:solidFill>
                <a:latin typeface="ＭＳ Ｐゴシック"/>
              </a:rPr>
              <a:t>DMO</a:t>
            </a:r>
          </a:p>
          <a:p>
            <a:pPr algn="ctr" fontAlgn="auto">
              <a:spcBef>
                <a:spcPts val="0"/>
              </a:spcBef>
              <a:spcAft>
                <a:spcPts val="0"/>
              </a:spcAft>
              <a:defRPr/>
            </a:pPr>
            <a:r>
              <a:rPr lang="ja-JP" altLang="en-US" sz="800" dirty="0" smtClean="0">
                <a:solidFill>
                  <a:sysClr val="windowText" lastClr="000000"/>
                </a:solidFill>
                <a:latin typeface="ＭＳ Ｐゴシック"/>
              </a:rPr>
              <a:t>戦略の</a:t>
            </a:r>
            <a:endParaRPr lang="en-US" altLang="ja-JP" sz="800" dirty="0" smtClean="0">
              <a:solidFill>
                <a:sysClr val="windowText" lastClr="000000"/>
              </a:solidFill>
              <a:latin typeface="ＭＳ Ｐゴシック"/>
            </a:endParaRPr>
          </a:p>
          <a:p>
            <a:pPr algn="ctr" fontAlgn="auto">
              <a:spcBef>
                <a:spcPts val="0"/>
              </a:spcBef>
              <a:spcAft>
                <a:spcPts val="0"/>
              </a:spcAft>
              <a:defRPr/>
            </a:pPr>
            <a:r>
              <a:rPr lang="ja-JP" altLang="en-US" sz="800" dirty="0" smtClean="0">
                <a:solidFill>
                  <a:sysClr val="windowText" lastClr="000000"/>
                </a:solidFill>
                <a:latin typeface="ＭＳ Ｐゴシック"/>
              </a:rPr>
              <a:t>本格</a:t>
            </a:r>
            <a:r>
              <a:rPr lang="ja-JP" altLang="en-US" sz="800" dirty="0">
                <a:solidFill>
                  <a:sysClr val="windowText" lastClr="000000"/>
                </a:solidFill>
                <a:latin typeface="ＭＳ Ｐゴシック"/>
              </a:rPr>
              <a:t>実施</a:t>
            </a:r>
          </a:p>
        </p:txBody>
      </p:sp>
      <p:sp>
        <p:nvSpPr>
          <p:cNvPr id="40" name="ホームベース 39"/>
          <p:cNvSpPr/>
          <p:nvPr/>
        </p:nvSpPr>
        <p:spPr>
          <a:xfrm>
            <a:off x="7908961" y="2210569"/>
            <a:ext cx="1809585" cy="64807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大阪版</a:t>
            </a:r>
            <a:r>
              <a:rPr lang="en-US" altLang="ja-JP" sz="800" dirty="0">
                <a:solidFill>
                  <a:sysClr val="windowText" lastClr="000000"/>
                </a:solidFill>
                <a:latin typeface="ＭＳ Ｐゴシック"/>
              </a:rPr>
              <a:t>DMO</a:t>
            </a:r>
            <a:r>
              <a:rPr lang="ja-JP" altLang="en-US" sz="800" dirty="0">
                <a:solidFill>
                  <a:sysClr val="windowText" lastClr="000000"/>
                </a:solidFill>
                <a:latin typeface="ＭＳ Ｐゴシック"/>
              </a:rPr>
              <a:t>戦略に基づく</a:t>
            </a:r>
            <a:r>
              <a:rPr lang="en-US" altLang="ja-JP" sz="800" dirty="0">
                <a:solidFill>
                  <a:sysClr val="windowText" lastClr="000000"/>
                </a:solidFill>
                <a:latin typeface="ＭＳ Ｐゴシック"/>
              </a:rPr>
              <a:t>DMO</a:t>
            </a:r>
            <a:r>
              <a:rPr lang="ja-JP" altLang="en-US" sz="800" dirty="0">
                <a:solidFill>
                  <a:sysClr val="windowText" lastClr="000000"/>
                </a:solidFill>
                <a:latin typeface="ＭＳ Ｐゴシック"/>
              </a:rPr>
              <a:t>事業体制の確立</a:t>
            </a:r>
          </a:p>
        </p:txBody>
      </p:sp>
      <p:sp>
        <p:nvSpPr>
          <p:cNvPr id="12" name="ホームベース 11"/>
          <p:cNvSpPr/>
          <p:nvPr/>
        </p:nvSpPr>
        <p:spPr>
          <a:xfrm>
            <a:off x="5255464" y="980728"/>
            <a:ext cx="4431460" cy="1008112"/>
          </a:xfrm>
          <a:prstGeom prst="homePlate">
            <a:avLst>
              <a:gd name="adj" fmla="val 220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sysClr val="windowText" lastClr="000000"/>
                </a:solidFill>
              </a:rPr>
              <a:t>戦略的なＭＩＣＥ誘致</a:t>
            </a:r>
          </a:p>
        </p:txBody>
      </p:sp>
      <p:sp>
        <p:nvSpPr>
          <p:cNvPr id="13" name="正方形/長方形 12"/>
          <p:cNvSpPr/>
          <p:nvPr/>
        </p:nvSpPr>
        <p:spPr>
          <a:xfrm>
            <a:off x="6085583" y="1153550"/>
            <a:ext cx="3384376" cy="763282"/>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sysClr val="windowText" lastClr="000000"/>
                </a:solidFill>
              </a:rPr>
              <a:t>方針</a:t>
            </a:r>
            <a:r>
              <a:rPr lang="ja-JP" altLang="en-US" sz="800" dirty="0" smtClean="0">
                <a:solidFill>
                  <a:sysClr val="windowText" lastClr="000000"/>
                </a:solidFill>
              </a:rPr>
              <a:t>に基づく誘致活動の展開</a:t>
            </a:r>
            <a:endParaRPr lang="en-US" altLang="ja-JP" sz="800" dirty="0">
              <a:solidFill>
                <a:sysClr val="windowText" lastClr="000000"/>
              </a:solidFill>
            </a:endParaRPr>
          </a:p>
          <a:p>
            <a:pPr algn="ctr"/>
            <a:r>
              <a:rPr lang="ja-JP" altLang="en-US" sz="800" dirty="0" smtClean="0">
                <a:solidFill>
                  <a:sysClr val="windowText" lastClr="000000"/>
                </a:solidFill>
              </a:rPr>
              <a:t>統合型リゾートも視野に</a:t>
            </a:r>
            <a:r>
              <a:rPr lang="ja-JP" altLang="en-US" sz="800" dirty="0" smtClean="0">
                <a:solidFill>
                  <a:sysClr val="windowText" lastClr="000000"/>
                </a:solidFill>
                <a:latin typeface="ＭＳ Ｐゴシック"/>
              </a:rPr>
              <a:t>入れた</a:t>
            </a:r>
            <a:r>
              <a:rPr lang="en-US" altLang="ja-JP" sz="800" dirty="0" smtClean="0">
                <a:solidFill>
                  <a:sysClr val="windowText" lastClr="000000"/>
                </a:solidFill>
                <a:latin typeface="ＭＳ Ｐゴシック"/>
              </a:rPr>
              <a:t>MICE</a:t>
            </a:r>
            <a:r>
              <a:rPr lang="ja-JP" altLang="en-US" sz="800" dirty="0" smtClean="0">
                <a:solidFill>
                  <a:sysClr val="windowText" lastClr="000000"/>
                </a:solidFill>
                <a:latin typeface="ＭＳ Ｐゴシック"/>
              </a:rPr>
              <a:t>受け入れ</a:t>
            </a:r>
            <a:r>
              <a:rPr lang="ja-JP" altLang="en-US" sz="800" dirty="0" smtClean="0">
                <a:solidFill>
                  <a:sysClr val="windowText" lastClr="000000"/>
                </a:solidFill>
              </a:rPr>
              <a:t>体制の充実</a:t>
            </a:r>
            <a:endParaRPr lang="en-US" altLang="ja-JP" sz="800" dirty="0">
              <a:solidFill>
                <a:sysClr val="windowText" lastClr="000000"/>
              </a:solidFill>
            </a:endParaRPr>
          </a:p>
        </p:txBody>
      </p:sp>
      <p:sp>
        <p:nvSpPr>
          <p:cNvPr id="14" name="ホームベース 13"/>
          <p:cNvSpPr/>
          <p:nvPr/>
        </p:nvSpPr>
        <p:spPr>
          <a:xfrm>
            <a:off x="5219701" y="980728"/>
            <a:ext cx="827460" cy="1008112"/>
          </a:xfrm>
          <a:prstGeom prst="homePlate">
            <a:avLst>
              <a:gd name="adj" fmla="val 220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sysClr val="windowText" lastClr="000000"/>
                </a:solidFill>
              </a:rPr>
              <a:t>官民一体の誘致体制の構築</a:t>
            </a:r>
          </a:p>
          <a:p>
            <a:pPr algn="ctr"/>
            <a:r>
              <a:rPr lang="ja-JP" altLang="en-US" sz="800" dirty="0">
                <a:solidFill>
                  <a:sysClr val="windowText" lastClr="000000"/>
                </a:solidFill>
              </a:rPr>
              <a:t>ＭＩＣＥ</a:t>
            </a:r>
          </a:p>
          <a:p>
            <a:pPr algn="ctr"/>
            <a:r>
              <a:rPr lang="ja-JP" altLang="en-US" sz="800" dirty="0">
                <a:solidFill>
                  <a:sysClr val="windowText" lastClr="000000"/>
                </a:solidFill>
              </a:rPr>
              <a:t>推進方針</a:t>
            </a:r>
          </a:p>
          <a:p>
            <a:pPr algn="ctr"/>
            <a:r>
              <a:rPr lang="ja-JP" altLang="en-US" sz="800" dirty="0">
                <a:solidFill>
                  <a:sysClr val="windowText" lastClr="000000"/>
                </a:solidFill>
              </a:rPr>
              <a:t>とりまとめ</a:t>
            </a:r>
          </a:p>
        </p:txBody>
      </p:sp>
      <p:sp>
        <p:nvSpPr>
          <p:cNvPr id="15" name="ホームベース 14"/>
          <p:cNvSpPr/>
          <p:nvPr/>
        </p:nvSpPr>
        <p:spPr>
          <a:xfrm>
            <a:off x="6140040" y="3169915"/>
            <a:ext cx="3588032"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ボランティア育成事業の委託</a:t>
            </a:r>
            <a:endParaRPr lang="en-US" altLang="ja-JP" sz="800" dirty="0">
              <a:solidFill>
                <a:prstClr val="black"/>
              </a:solidFill>
              <a:latin typeface="ＭＳ Ｐゴシック"/>
            </a:endParaRPr>
          </a:p>
        </p:txBody>
      </p:sp>
      <p:sp>
        <p:nvSpPr>
          <p:cNvPr id="16" name="ホームベース 15"/>
          <p:cNvSpPr/>
          <p:nvPr/>
        </p:nvSpPr>
        <p:spPr>
          <a:xfrm>
            <a:off x="5223333" y="3169915"/>
            <a:ext cx="888399" cy="36004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r>
              <a:rPr lang="ja-JP" altLang="en-US" sz="800" dirty="0" smtClean="0">
                <a:solidFill>
                  <a:prstClr val="black"/>
                </a:solidFill>
                <a:latin typeface="ＭＳ Ｐゴシック"/>
              </a:rPr>
              <a:t>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検討</a:t>
            </a:r>
            <a:endParaRPr lang="en-US" altLang="ja-JP" sz="800" dirty="0">
              <a:solidFill>
                <a:prstClr val="black"/>
              </a:solidFill>
              <a:latin typeface="ＭＳ Ｐゴシック"/>
            </a:endParaRPr>
          </a:p>
        </p:txBody>
      </p:sp>
      <p:sp>
        <p:nvSpPr>
          <p:cNvPr id="20" name="ホームベース 19"/>
          <p:cNvSpPr/>
          <p:nvPr/>
        </p:nvSpPr>
        <p:spPr>
          <a:xfrm>
            <a:off x="6832250" y="3761335"/>
            <a:ext cx="2848782" cy="6000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　　各分野に拡大</a:t>
            </a:r>
            <a:endParaRPr lang="en-US" altLang="ja-JP" sz="800" dirty="0">
              <a:solidFill>
                <a:prstClr val="black"/>
              </a:solidFill>
              <a:latin typeface="ＭＳ Ｐゴシック"/>
            </a:endParaRPr>
          </a:p>
        </p:txBody>
      </p:sp>
      <p:sp>
        <p:nvSpPr>
          <p:cNvPr id="21" name="ホームベース 20"/>
          <p:cNvSpPr/>
          <p:nvPr/>
        </p:nvSpPr>
        <p:spPr>
          <a:xfrm>
            <a:off x="5934586" y="3759356"/>
            <a:ext cx="1031826" cy="60205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　　ネットワーク構築</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と分野を限定した　</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パイロット事業　　</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検討・実施</a:t>
            </a:r>
            <a:endParaRPr lang="en-US" altLang="ja-JP" sz="800" dirty="0">
              <a:solidFill>
                <a:prstClr val="black"/>
              </a:solidFill>
              <a:latin typeface="ＭＳ Ｐゴシック"/>
            </a:endParaRPr>
          </a:p>
        </p:txBody>
      </p:sp>
      <p:sp>
        <p:nvSpPr>
          <p:cNvPr id="22" name="ホームベース 21"/>
          <p:cNvSpPr/>
          <p:nvPr/>
        </p:nvSpPr>
        <p:spPr>
          <a:xfrm>
            <a:off x="5213808" y="3760837"/>
            <a:ext cx="881828" cy="6000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仕組みの検討</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関係者調整</a:t>
            </a:r>
            <a:endParaRPr lang="en-US" altLang="ja-JP" sz="800" dirty="0">
              <a:solidFill>
                <a:prstClr val="black"/>
              </a:solidFill>
              <a:latin typeface="ＭＳ Ｐゴシック"/>
            </a:endParaRPr>
          </a:p>
        </p:txBody>
      </p:sp>
      <p:sp>
        <p:nvSpPr>
          <p:cNvPr id="18" name="タイトル 1"/>
          <p:cNvSpPr txBox="1">
            <a:spLocks/>
          </p:cNvSpPr>
          <p:nvPr/>
        </p:nvSpPr>
        <p:spPr bwMode="auto">
          <a:xfrm>
            <a:off x="273050" y="116632"/>
            <a:ext cx="9455022"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01191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130135D2-47FD-4489-9C00-040AF877243B}" type="slidenum">
              <a:rPr lang="ja-JP" altLang="en-US" smtClean="0">
                <a:solidFill>
                  <a:prstClr val="black">
                    <a:tint val="75000"/>
                  </a:prstClr>
                </a:solidFill>
              </a:rPr>
              <a:pPr>
                <a:defRPr/>
              </a:pPr>
              <a:t>28</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61665058"/>
              </p:ext>
            </p:extLst>
          </p:nvPr>
        </p:nvGraphicFramePr>
        <p:xfrm>
          <a:off x="288264" y="476250"/>
          <a:ext cx="9418378" cy="5830009"/>
        </p:xfrm>
        <a:graphic>
          <a:graphicData uri="http://schemas.openxmlformats.org/drawingml/2006/table">
            <a:tbl>
              <a:tblPr firstRow="1" bandRow="1">
                <a:tableStyleId>{5C22544A-7EE6-4342-B048-85BDC9FD1C3A}</a:tableStyleId>
              </a:tblPr>
              <a:tblGrid>
                <a:gridCol w="278943"/>
                <a:gridCol w="278943"/>
                <a:gridCol w="3265211"/>
                <a:gridCol w="1104299"/>
                <a:gridCol w="901441"/>
                <a:gridCol w="901441"/>
                <a:gridCol w="901441"/>
                <a:gridCol w="901441"/>
                <a:gridCol w="885218"/>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15463">
                <a:tc rowSpan="8">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多様な楽しみ方ができる周遊・滞在都市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国内外への戦略的なプロモーションの展開</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6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各種プロモーションツールを活用した大阪の情報発信の強化</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9208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大阪ミュージアムの推進</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8083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大阪都市景観建築賞（大阪まちなみ賞）</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329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フィルムカウンシル事業の充実</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2000">
                <a:tc vMerge="1">
                  <a:txBody>
                    <a:bodyPr/>
                    <a:lstStyle/>
                    <a:p>
                      <a:endParaRPr kumimoji="1" lang="ja-JP" altLang="en-US"/>
                    </a:p>
                  </a:txBody>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観光バス駐車場の確保・充実</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82910">
                <a:tc vMerge="1">
                  <a:txBody>
                    <a:bodyPr/>
                    <a:lstStyle/>
                    <a:p>
                      <a:endParaRPr kumimoji="1" lang="ja-JP" altLang="en-US"/>
                    </a:p>
                  </a:txBody>
                  <a:tcP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ストーリー性をもたせた大阪魅力の再編集・発信</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26534">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魅力資源の結びつけによる府内各地の周遊性向上事業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R="72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8" name="ホームベース 17"/>
          <p:cNvSpPr/>
          <p:nvPr/>
        </p:nvSpPr>
        <p:spPr>
          <a:xfrm>
            <a:off x="5210175" y="3001516"/>
            <a:ext cx="4467223" cy="432048"/>
          </a:xfrm>
          <a:prstGeom prst="homePlate">
            <a:avLst>
              <a:gd name="adj" fmla="val 186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ysClr val="windowText" lastClr="000000"/>
                </a:solidFill>
                <a:latin typeface="ＭＳ Ｐゴシック"/>
              </a:rPr>
              <a:t>大阪都市景観建築賞（大阪まちなみ賞）の継続開催</a:t>
            </a:r>
            <a:endParaRPr lang="en-US" altLang="ja-JP" sz="800">
              <a:solidFill>
                <a:sysClr val="windowText" lastClr="000000"/>
              </a:solidFill>
              <a:latin typeface="ＭＳ Ｐゴシック"/>
            </a:endParaRPr>
          </a:p>
          <a:p>
            <a:pPr algn="ctr" fontAlgn="auto">
              <a:spcBef>
                <a:spcPts val="0"/>
              </a:spcBef>
              <a:spcAft>
                <a:spcPts val="0"/>
              </a:spcAft>
              <a:defRPr/>
            </a:pPr>
            <a:r>
              <a:rPr lang="ja-JP" altLang="en-US" sz="800">
                <a:solidFill>
                  <a:sysClr val="windowText" lastClr="000000"/>
                </a:solidFill>
                <a:latin typeface="ＭＳ Ｐゴシック"/>
              </a:rPr>
              <a:t>（毎年度、推薦募集を実施し表彰する。）</a:t>
            </a:r>
          </a:p>
        </p:txBody>
      </p:sp>
      <p:sp>
        <p:nvSpPr>
          <p:cNvPr id="9" name="ホームベース 8"/>
          <p:cNvSpPr/>
          <p:nvPr/>
        </p:nvSpPr>
        <p:spPr>
          <a:xfrm>
            <a:off x="5210175" y="969107"/>
            <a:ext cx="4476749" cy="396044"/>
          </a:xfrm>
          <a:prstGeom prst="homePlate">
            <a:avLst>
              <a:gd name="adj" fmla="val 186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戦略的なプロモーションの展開</a:t>
            </a:r>
            <a:endParaRPr lang="ja-JP" altLang="en-US" sz="800" dirty="0">
              <a:solidFill>
                <a:prstClr val="black"/>
              </a:solidFill>
              <a:latin typeface="ＭＳ Ｐゴシック"/>
            </a:endParaRPr>
          </a:p>
        </p:txBody>
      </p:sp>
      <p:sp>
        <p:nvSpPr>
          <p:cNvPr id="10" name="ホームベース 9"/>
          <p:cNvSpPr/>
          <p:nvPr/>
        </p:nvSpPr>
        <p:spPr>
          <a:xfrm>
            <a:off x="5210176" y="1552600"/>
            <a:ext cx="4476748" cy="396044"/>
          </a:xfrm>
          <a:prstGeom prst="homePlate">
            <a:avLst>
              <a:gd name="adj" fmla="val 186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効果的な情報発信の展開</a:t>
            </a:r>
            <a:endParaRPr lang="ja-JP" altLang="en-US" sz="800" dirty="0">
              <a:solidFill>
                <a:prstClr val="black"/>
              </a:solidFill>
              <a:latin typeface="ＭＳ Ｐゴシック"/>
            </a:endParaRPr>
          </a:p>
        </p:txBody>
      </p:sp>
      <p:sp>
        <p:nvSpPr>
          <p:cNvPr id="11" name="ホームベース 10"/>
          <p:cNvSpPr/>
          <p:nvPr/>
        </p:nvSpPr>
        <p:spPr>
          <a:xfrm>
            <a:off x="5211290" y="2129805"/>
            <a:ext cx="4468762" cy="288032"/>
          </a:xfrm>
          <a:prstGeom prst="homePlate">
            <a:avLst>
              <a:gd name="adj" fmla="val 186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大阪ミュージアムの推進</a:t>
            </a:r>
            <a:endParaRPr lang="ja-JP" altLang="en-US" sz="800" dirty="0">
              <a:solidFill>
                <a:prstClr val="black"/>
              </a:solidFill>
              <a:latin typeface="ＭＳ Ｐゴシック"/>
            </a:endParaRPr>
          </a:p>
        </p:txBody>
      </p:sp>
      <p:sp>
        <p:nvSpPr>
          <p:cNvPr id="14" name="ホームベース 13"/>
          <p:cNvSpPr/>
          <p:nvPr/>
        </p:nvSpPr>
        <p:spPr>
          <a:xfrm>
            <a:off x="5208636" y="2496728"/>
            <a:ext cx="4468762" cy="283443"/>
          </a:xfrm>
          <a:prstGeom prst="homePlate">
            <a:avLst>
              <a:gd name="adj" fmla="val 186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12" name="ホームベース 11"/>
          <p:cNvSpPr/>
          <p:nvPr/>
        </p:nvSpPr>
        <p:spPr>
          <a:xfrm>
            <a:off x="5210175" y="5707813"/>
            <a:ext cx="876300" cy="48302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13" name="ホームベース 12"/>
          <p:cNvSpPr/>
          <p:nvPr/>
        </p:nvSpPr>
        <p:spPr>
          <a:xfrm>
            <a:off x="6115051" y="5704687"/>
            <a:ext cx="3562348" cy="486147"/>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en-US" altLang="ja-JP" sz="800" dirty="0">
              <a:solidFill>
                <a:prstClr val="black"/>
              </a:solidFill>
              <a:latin typeface="ＭＳ Ｐゴシック"/>
            </a:endParaRPr>
          </a:p>
        </p:txBody>
      </p:sp>
      <p:sp>
        <p:nvSpPr>
          <p:cNvPr id="15" name="ホームベース 14"/>
          <p:cNvSpPr/>
          <p:nvPr/>
        </p:nvSpPr>
        <p:spPr>
          <a:xfrm>
            <a:off x="5210175" y="4373243"/>
            <a:ext cx="4468935" cy="472058"/>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観光バス駐車場の確保・充実</a:t>
            </a:r>
          </a:p>
        </p:txBody>
      </p:sp>
      <p:sp>
        <p:nvSpPr>
          <p:cNvPr id="16" name="ホームベース 15"/>
          <p:cNvSpPr/>
          <p:nvPr/>
        </p:nvSpPr>
        <p:spPr>
          <a:xfrm>
            <a:off x="6507456" y="5040162"/>
            <a:ext cx="3189115" cy="502891"/>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en-US" altLang="ja-JP" sz="800" dirty="0">
              <a:solidFill>
                <a:prstClr val="black"/>
              </a:solidFill>
              <a:latin typeface="ＭＳ Ｐゴシック"/>
            </a:endParaRPr>
          </a:p>
        </p:txBody>
      </p:sp>
      <p:sp>
        <p:nvSpPr>
          <p:cNvPr id="17" name="ホームベース 16"/>
          <p:cNvSpPr/>
          <p:nvPr/>
        </p:nvSpPr>
        <p:spPr>
          <a:xfrm>
            <a:off x="5211242" y="5038404"/>
            <a:ext cx="1446236" cy="50464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19" name="ホームベース 18"/>
          <p:cNvSpPr/>
          <p:nvPr/>
        </p:nvSpPr>
        <p:spPr>
          <a:xfrm>
            <a:off x="5210175" y="3645024"/>
            <a:ext cx="4468935" cy="472058"/>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事業の継続実施、充実・強化</a:t>
            </a:r>
            <a:endParaRPr lang="ja-JP" altLang="en-US" sz="800" dirty="0">
              <a:solidFill>
                <a:prstClr val="black"/>
              </a:solidFill>
              <a:latin typeface="ＭＳ Ｐゴシック"/>
            </a:endParaRPr>
          </a:p>
        </p:txBody>
      </p:sp>
      <p:sp>
        <p:nvSpPr>
          <p:cNvPr id="20" name="タイトル 1"/>
          <p:cNvSpPr txBox="1">
            <a:spLocks/>
          </p:cNvSpPr>
          <p:nvPr/>
        </p:nvSpPr>
        <p:spPr bwMode="auto">
          <a:xfrm>
            <a:off x="273049" y="116632"/>
            <a:ext cx="9423521"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9759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txBox="1">
            <a:spLocks noGrp="1"/>
          </p:cNvSpPr>
          <p:nvPr/>
        </p:nvSpPr>
        <p:spPr>
          <a:xfrm>
            <a:off x="7594600" y="6597650"/>
            <a:ext cx="2311400" cy="260350"/>
          </a:xfrm>
          <a:prstGeom prst="rect">
            <a:avLst/>
          </a:prstGeom>
          <a:noFill/>
        </p:spPr>
        <p:txBody>
          <a:bodyPr anchor="ctr"/>
          <a:lstStyle/>
          <a:p>
            <a:pPr algn="r" fontAlgn="auto">
              <a:spcBef>
                <a:spcPts val="0"/>
              </a:spcBef>
              <a:spcAft>
                <a:spcPts val="0"/>
              </a:spcAft>
              <a:defRPr/>
            </a:pPr>
            <a:fld id="{95B9FB73-B804-4184-8281-61EC9208DAFE}" type="slidenum">
              <a:rPr lang="ja-JP" altLang="en-US" sz="1200">
                <a:solidFill>
                  <a:prstClr val="black">
                    <a:tint val="75000"/>
                  </a:prstClr>
                </a:solidFill>
                <a:latin typeface="Calibri"/>
                <a:ea typeface="ＭＳ Ｐゴシック"/>
              </a:rPr>
              <a:pPr algn="r" fontAlgn="auto">
                <a:spcBef>
                  <a:spcPts val="0"/>
                </a:spcBef>
                <a:spcAft>
                  <a:spcPts val="0"/>
                </a:spcAft>
                <a:defRPr/>
              </a:pPr>
              <a:t>2</a:t>
            </a:fld>
            <a:endParaRPr lang="ja-JP" altLang="en-US" sz="1200" dirty="0">
              <a:solidFill>
                <a:prstClr val="black">
                  <a:tint val="75000"/>
                </a:prstClr>
              </a:solidFill>
              <a:latin typeface="Calibri"/>
              <a:ea typeface="ＭＳ Ｐゴシック"/>
            </a:endParaRPr>
          </a:p>
        </p:txBody>
      </p:sp>
      <p:sp>
        <p:nvSpPr>
          <p:cNvPr id="3" name="正方形/長方形 2"/>
          <p:cNvSpPr/>
          <p:nvPr/>
        </p:nvSpPr>
        <p:spPr>
          <a:xfrm>
            <a:off x="344488" y="1196975"/>
            <a:ext cx="354012" cy="20161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100">
                <a:solidFill>
                  <a:prstClr val="black"/>
                </a:solidFill>
                <a:latin typeface="Meiryo UI" pitchFamily="50" charset="-128"/>
                <a:ea typeface="Meiryo UI" pitchFamily="50" charset="-128"/>
              </a:rPr>
              <a:t>観光・都市魅力</a:t>
            </a:r>
          </a:p>
        </p:txBody>
      </p:sp>
      <p:sp>
        <p:nvSpPr>
          <p:cNvPr id="70" name="正方形/長方形 69"/>
          <p:cNvSpPr/>
          <p:nvPr/>
        </p:nvSpPr>
        <p:spPr>
          <a:xfrm>
            <a:off x="344488" y="3213100"/>
            <a:ext cx="360362" cy="1052513"/>
          </a:xfrm>
          <a:prstGeom prst="rect">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100" dirty="0">
                <a:solidFill>
                  <a:prstClr val="black"/>
                </a:solidFill>
                <a:latin typeface="Meiryo UI" pitchFamily="50" charset="-128"/>
                <a:ea typeface="Meiryo UI" pitchFamily="50" charset="-128"/>
              </a:rPr>
              <a:t>文化</a:t>
            </a:r>
          </a:p>
        </p:txBody>
      </p:sp>
      <p:sp>
        <p:nvSpPr>
          <p:cNvPr id="83" name="Rectangle 99"/>
          <p:cNvSpPr>
            <a:spLocks noChangeArrowheads="1"/>
          </p:cNvSpPr>
          <p:nvPr/>
        </p:nvSpPr>
        <p:spPr bwMode="auto">
          <a:xfrm>
            <a:off x="776288" y="1196975"/>
            <a:ext cx="2089150" cy="503238"/>
          </a:xfrm>
          <a:prstGeom prst="rect">
            <a:avLst/>
          </a:prstGeom>
          <a:solidFill>
            <a:srgbClr val="99FF99"/>
          </a:solidFill>
          <a:ln w="9525">
            <a:solidFill>
              <a:schemeClr val="tx1"/>
            </a:solidFill>
            <a:miter lim="800000"/>
            <a:headEnd/>
            <a:tailEnd/>
          </a:ln>
        </p:spPr>
        <p:txBody>
          <a:bodyPr lIns="36000" tIns="36000" rIns="36000" bIns="36000" anchor="ctr"/>
          <a:lstStyle/>
          <a:p>
            <a:pPr algn="ctr">
              <a:defRPr/>
            </a:pPr>
            <a:r>
              <a:rPr lang="ja-JP" altLang="en-US" sz="1000">
                <a:solidFill>
                  <a:srgbClr val="000000"/>
                </a:solidFill>
                <a:latin typeface="Meiryo UI" pitchFamily="50" charset="-128"/>
                <a:ea typeface="Meiryo UI" pitchFamily="50" charset="-128"/>
              </a:rPr>
              <a:t>世界に誇れる</a:t>
            </a:r>
            <a:endParaRPr lang="en-US" altLang="ja-JP" sz="1000">
              <a:solidFill>
                <a:srgbClr val="000000"/>
              </a:solidFill>
              <a:latin typeface="Meiryo UI" pitchFamily="50" charset="-128"/>
              <a:ea typeface="Meiryo UI" pitchFamily="50" charset="-128"/>
            </a:endParaRPr>
          </a:p>
          <a:p>
            <a:pPr algn="ctr">
              <a:defRPr/>
            </a:pPr>
            <a:r>
              <a:rPr lang="ja-JP" altLang="en-US" sz="1400" b="1">
                <a:solidFill>
                  <a:srgbClr val="FF0000"/>
                </a:solidFill>
                <a:effectLst>
                  <a:outerShdw blurRad="38100" dist="38100" dir="2700000" algn="tl">
                    <a:srgbClr val="000000"/>
                  </a:outerShdw>
                </a:effectLst>
                <a:latin typeface="Meiryo UI" pitchFamily="50" charset="-128"/>
                <a:ea typeface="Meiryo UI" pitchFamily="50" charset="-128"/>
              </a:rPr>
              <a:t>自慢の都市</a:t>
            </a:r>
            <a:endParaRPr lang="ja-JP" altLang="en-US" sz="1400">
              <a:solidFill>
                <a:prstClr val="black"/>
              </a:solidFill>
              <a:ea typeface="Meiryo UI" pitchFamily="50" charset="-128"/>
            </a:endParaRPr>
          </a:p>
        </p:txBody>
      </p:sp>
      <p:sp>
        <p:nvSpPr>
          <p:cNvPr id="4" name="正方形/長方形 3"/>
          <p:cNvSpPr/>
          <p:nvPr/>
        </p:nvSpPr>
        <p:spPr>
          <a:xfrm>
            <a:off x="776288" y="1700213"/>
            <a:ext cx="2089150" cy="504825"/>
          </a:xfrm>
          <a:prstGeom prst="rect">
            <a:avLst/>
          </a:prstGeom>
          <a:solidFill>
            <a:srgbClr val="99FF99"/>
          </a:solidFill>
          <a:ln>
            <a:solidFill>
              <a:schemeClr val="tx1"/>
            </a:solidFill>
          </a:ln>
        </p:spPr>
        <p:txBody>
          <a:bodyPr lIns="36000" tIns="36000" rIns="36000" bIns="36000" anchor="ctr"/>
          <a:lstStyle/>
          <a:p>
            <a:pPr algn="ctr">
              <a:defRPr/>
            </a:pPr>
            <a:r>
              <a:rPr lang="ja-JP" altLang="en-US" sz="1000" dirty="0">
                <a:solidFill>
                  <a:prstClr val="black"/>
                </a:solidFill>
                <a:latin typeface="Meiryo UI" pitchFamily="50" charset="-128"/>
                <a:ea typeface="Meiryo UI" pitchFamily="50" charset="-128"/>
              </a:rPr>
              <a:t>安全で安心して楽しめる</a:t>
            </a:r>
            <a:endParaRPr lang="en-US" altLang="ja-JP" sz="1000" dirty="0">
              <a:solidFill>
                <a:prstClr val="black"/>
              </a:solidFill>
              <a:latin typeface="Meiryo UI" pitchFamily="50" charset="-128"/>
              <a:ea typeface="Meiryo UI" pitchFamily="50" charset="-128"/>
            </a:endParaRPr>
          </a:p>
          <a:p>
            <a:pPr algn="ctr">
              <a:defRPr/>
            </a:pPr>
            <a:r>
              <a:rPr lang="en-US" altLang="ja-JP" sz="1400" b="1" dirty="0">
                <a:solidFill>
                  <a:srgbClr val="FF0000"/>
                </a:solidFill>
                <a:effectLst>
                  <a:outerShdw blurRad="38100" dist="38100" dir="2700000" algn="tl">
                    <a:srgbClr val="000000"/>
                  </a:outerShdw>
                </a:effectLst>
                <a:latin typeface="Meiryo UI" pitchFamily="50" charset="-128"/>
                <a:ea typeface="Meiryo UI" pitchFamily="50" charset="-128"/>
              </a:rPr>
              <a:t>24</a:t>
            </a:r>
            <a:r>
              <a:rPr lang="ja-JP" altLang="en-US" sz="1400" b="1" dirty="0">
                <a:solidFill>
                  <a:srgbClr val="FF0000"/>
                </a:solidFill>
                <a:effectLst>
                  <a:outerShdw blurRad="38100" dist="38100" dir="2700000" algn="tl">
                    <a:srgbClr val="000000"/>
                  </a:outerShdw>
                </a:effectLst>
                <a:latin typeface="Meiryo UI" pitchFamily="50" charset="-128"/>
                <a:ea typeface="Meiryo UI" pitchFamily="50" charset="-128"/>
              </a:rPr>
              <a:t>時間おもてなし都市</a:t>
            </a:r>
            <a:endParaRPr lang="ja-JP" altLang="en-US" sz="1400" dirty="0">
              <a:solidFill>
                <a:srgbClr val="0000CC"/>
              </a:solidFill>
              <a:latin typeface="Meiryo UI" pitchFamily="50" charset="-128"/>
              <a:ea typeface="Meiryo UI" pitchFamily="50" charset="-128"/>
            </a:endParaRPr>
          </a:p>
        </p:txBody>
      </p:sp>
      <p:sp>
        <p:nvSpPr>
          <p:cNvPr id="17414" name="Rectangle 99"/>
          <p:cNvSpPr>
            <a:spLocks noChangeArrowheads="1"/>
          </p:cNvSpPr>
          <p:nvPr/>
        </p:nvSpPr>
        <p:spPr bwMode="auto">
          <a:xfrm>
            <a:off x="2865438" y="1196975"/>
            <a:ext cx="6753225" cy="503238"/>
          </a:xfrm>
          <a:prstGeom prst="rect">
            <a:avLst/>
          </a:prstGeom>
          <a:noFill/>
          <a:ln w="9525">
            <a:solidFill>
              <a:schemeClr val="tx1"/>
            </a:solidFill>
            <a:miter lim="800000"/>
            <a:headEnd/>
            <a:tailEnd/>
          </a:ln>
        </p:spPr>
        <p:txBody>
          <a:bodyPr lIns="72000" tIns="36000" rIns="72000" bIns="36000" anchor="ctr"/>
          <a:lstStyle/>
          <a:p>
            <a:r>
              <a:rPr lang="ja-JP" altLang="en-US" sz="1100">
                <a:solidFill>
                  <a:prstClr val="black"/>
                </a:solidFill>
                <a:ea typeface="Meiryo UI" pitchFamily="50" charset="-128"/>
              </a:rPr>
              <a:t>お勧めできる観光地や魅力的なスポットを創出し、大阪の人々が積極的にアピールできる自慢の都市を目指します。</a:t>
            </a:r>
          </a:p>
        </p:txBody>
      </p:sp>
      <p:sp>
        <p:nvSpPr>
          <p:cNvPr id="5" name="正方形/長方形 4"/>
          <p:cNvSpPr/>
          <p:nvPr/>
        </p:nvSpPr>
        <p:spPr>
          <a:xfrm>
            <a:off x="776288" y="2205038"/>
            <a:ext cx="2089150" cy="493712"/>
          </a:xfrm>
          <a:prstGeom prst="rect">
            <a:avLst/>
          </a:prstGeom>
          <a:solidFill>
            <a:srgbClr val="99FF99"/>
          </a:solidFill>
          <a:ln>
            <a:solidFill>
              <a:schemeClr val="tx1"/>
            </a:solidFill>
          </a:ln>
        </p:spPr>
        <p:txBody>
          <a:bodyPr wrap="none" tIns="36000" bIns="36000" anchor="ctr"/>
          <a:lstStyle/>
          <a:p>
            <a:pPr algn="ctr">
              <a:defRPr/>
            </a:pPr>
            <a:r>
              <a:rPr lang="ja-JP" altLang="en-US" sz="1000">
                <a:solidFill>
                  <a:srgbClr val="000000"/>
                </a:solidFill>
                <a:latin typeface="Meiryo UI" pitchFamily="50" charset="-128"/>
                <a:ea typeface="Meiryo UI" pitchFamily="50" charset="-128"/>
              </a:rPr>
              <a:t>多様な人材が集う</a:t>
            </a:r>
            <a:endParaRPr lang="en-US" altLang="ja-JP" sz="1000">
              <a:solidFill>
                <a:srgbClr val="000000"/>
              </a:solidFill>
              <a:latin typeface="Meiryo UI" pitchFamily="50" charset="-128"/>
              <a:ea typeface="Meiryo UI" pitchFamily="50" charset="-128"/>
            </a:endParaRPr>
          </a:p>
          <a:p>
            <a:pPr algn="ctr">
              <a:defRPr/>
            </a:pPr>
            <a:r>
              <a:rPr lang="ja-JP" altLang="en-US" sz="1400" b="1">
                <a:solidFill>
                  <a:srgbClr val="FF0000"/>
                </a:solidFill>
                <a:effectLst>
                  <a:outerShdw blurRad="38100" dist="38100" dir="2700000" algn="tl">
                    <a:srgbClr val="000000"/>
                  </a:outerShdw>
                </a:effectLst>
                <a:latin typeface="Meiryo UI" pitchFamily="50" charset="-128"/>
                <a:ea typeface="Meiryo UI" pitchFamily="50" charset="-128"/>
              </a:rPr>
              <a:t>観光・</a:t>
            </a:r>
            <a:r>
              <a:rPr lang="en-US" altLang="ja-JP" sz="1400" b="1">
                <a:solidFill>
                  <a:srgbClr val="FF0000"/>
                </a:solidFill>
                <a:effectLst>
                  <a:outerShdw blurRad="38100" dist="38100" dir="2700000" algn="tl">
                    <a:srgbClr val="000000"/>
                  </a:outerShdw>
                </a:effectLst>
                <a:latin typeface="Meiryo UI" pitchFamily="50" charset="-128"/>
                <a:ea typeface="Meiryo UI" pitchFamily="50" charset="-128"/>
              </a:rPr>
              <a:t>MICE</a:t>
            </a:r>
            <a:r>
              <a:rPr lang="ja-JP" altLang="en-US" sz="1400" b="1">
                <a:solidFill>
                  <a:srgbClr val="FF0000"/>
                </a:solidFill>
                <a:effectLst>
                  <a:outerShdw blurRad="38100" dist="38100" dir="2700000" algn="tl">
                    <a:srgbClr val="000000"/>
                  </a:outerShdw>
                </a:effectLst>
                <a:latin typeface="Meiryo UI" pitchFamily="50" charset="-128"/>
                <a:ea typeface="Meiryo UI" pitchFamily="50" charset="-128"/>
              </a:rPr>
              <a:t>都市</a:t>
            </a:r>
            <a:endParaRPr lang="en-US" altLang="ja-JP" sz="1400" b="1">
              <a:solidFill>
                <a:srgbClr val="FF0000"/>
              </a:solidFill>
              <a:effectLst>
                <a:outerShdw blurRad="38100" dist="38100" dir="2700000" algn="tl">
                  <a:srgbClr val="000000"/>
                </a:outerShdw>
              </a:effectLst>
              <a:latin typeface="Meiryo UI" pitchFamily="50" charset="-128"/>
              <a:ea typeface="Meiryo UI" pitchFamily="50" charset="-128"/>
            </a:endParaRPr>
          </a:p>
        </p:txBody>
      </p:sp>
      <p:sp>
        <p:nvSpPr>
          <p:cNvPr id="6" name="正方形/長方形 5"/>
          <p:cNvSpPr/>
          <p:nvPr/>
        </p:nvSpPr>
        <p:spPr>
          <a:xfrm>
            <a:off x="776288" y="2689225"/>
            <a:ext cx="2089150" cy="523875"/>
          </a:xfrm>
          <a:prstGeom prst="rect">
            <a:avLst/>
          </a:prstGeom>
          <a:solidFill>
            <a:srgbClr val="99FF99"/>
          </a:solidFill>
          <a:ln>
            <a:solidFill>
              <a:schemeClr val="tx1"/>
            </a:solidFill>
          </a:ln>
        </p:spPr>
        <p:txBody>
          <a:bodyPr tIns="36000" bIns="36000" anchor="ctr"/>
          <a:lstStyle/>
          <a:p>
            <a:pPr algn="ctr">
              <a:defRPr/>
            </a:pPr>
            <a:r>
              <a:rPr lang="ja-JP" altLang="en-US" sz="1000" dirty="0">
                <a:solidFill>
                  <a:srgbClr val="000000"/>
                </a:solidFill>
                <a:latin typeface="Meiryo UI" pitchFamily="50" charset="-128"/>
                <a:ea typeface="Meiryo UI" pitchFamily="50" charset="-128"/>
              </a:rPr>
              <a:t>多様な楽しみ方ができる</a:t>
            </a:r>
            <a:endParaRPr lang="en-US" altLang="ja-JP" sz="1000" dirty="0">
              <a:solidFill>
                <a:srgbClr val="000000"/>
              </a:solidFill>
              <a:latin typeface="Meiryo UI" pitchFamily="50" charset="-128"/>
              <a:ea typeface="Meiryo UI" pitchFamily="50" charset="-128"/>
            </a:endParaRPr>
          </a:p>
          <a:p>
            <a:pPr algn="ctr">
              <a:defRPr/>
            </a:pPr>
            <a:r>
              <a:rPr lang="ja-JP" altLang="en-US" sz="1400" b="1" dirty="0">
                <a:solidFill>
                  <a:srgbClr val="FF0000"/>
                </a:solidFill>
                <a:effectLst>
                  <a:outerShdw blurRad="38100" dist="38100" dir="2700000" algn="tl">
                    <a:srgbClr val="000000"/>
                  </a:outerShdw>
                </a:effectLst>
                <a:latin typeface="Meiryo UI" pitchFamily="50" charset="-128"/>
                <a:ea typeface="Meiryo UI" pitchFamily="50" charset="-128"/>
              </a:rPr>
              <a:t>周遊・滞在都市</a:t>
            </a:r>
            <a:endParaRPr lang="en-US" altLang="ja-JP" sz="1400" b="1" dirty="0">
              <a:solidFill>
                <a:srgbClr val="FF0000"/>
              </a:solidFill>
              <a:effectLst>
                <a:outerShdw blurRad="38100" dist="38100" dir="2700000" algn="tl">
                  <a:srgbClr val="000000"/>
                </a:outerShdw>
              </a:effectLst>
              <a:latin typeface="Meiryo UI" pitchFamily="50" charset="-128"/>
              <a:ea typeface="Meiryo UI" pitchFamily="50" charset="-128"/>
            </a:endParaRPr>
          </a:p>
        </p:txBody>
      </p:sp>
      <p:sp>
        <p:nvSpPr>
          <p:cNvPr id="17418" name="Rectangle 101"/>
          <p:cNvSpPr>
            <a:spLocks noChangeArrowheads="1"/>
          </p:cNvSpPr>
          <p:nvPr/>
        </p:nvSpPr>
        <p:spPr bwMode="auto">
          <a:xfrm>
            <a:off x="2865438" y="2205038"/>
            <a:ext cx="6753225" cy="484187"/>
          </a:xfrm>
          <a:prstGeom prst="rect">
            <a:avLst/>
          </a:prstGeom>
          <a:noFill/>
          <a:ln w="9525">
            <a:solidFill>
              <a:schemeClr val="tx1"/>
            </a:solidFill>
            <a:miter lim="800000"/>
            <a:headEnd/>
            <a:tailEnd/>
          </a:ln>
        </p:spPr>
        <p:txBody>
          <a:bodyPr lIns="72000" tIns="36000" rIns="72000" bIns="36000" anchor="ctr"/>
          <a:lstStyle/>
          <a:p>
            <a:r>
              <a:rPr lang="ja-JP" altLang="en-US" sz="1100">
                <a:solidFill>
                  <a:srgbClr val="000000"/>
                </a:solidFill>
                <a:ea typeface="Meiryo UI" pitchFamily="50" charset="-128"/>
              </a:rPr>
              <a:t>多彩な人が訪れ、集い、交流する活気あふれる都市を目指します。</a:t>
            </a:r>
          </a:p>
        </p:txBody>
      </p:sp>
      <p:sp>
        <p:nvSpPr>
          <p:cNvPr id="17419" name="Rectangle 102"/>
          <p:cNvSpPr>
            <a:spLocks noChangeArrowheads="1"/>
          </p:cNvSpPr>
          <p:nvPr/>
        </p:nvSpPr>
        <p:spPr bwMode="auto">
          <a:xfrm>
            <a:off x="2865438" y="2689225"/>
            <a:ext cx="6753225" cy="523875"/>
          </a:xfrm>
          <a:prstGeom prst="rect">
            <a:avLst/>
          </a:prstGeom>
          <a:noFill/>
          <a:ln w="9525">
            <a:solidFill>
              <a:schemeClr val="tx1"/>
            </a:solidFill>
            <a:miter lim="800000"/>
            <a:headEnd/>
            <a:tailEnd/>
          </a:ln>
        </p:spPr>
        <p:txBody>
          <a:bodyPr lIns="72000" tIns="36000" rIns="72000" bIns="36000" anchor="ctr"/>
          <a:lstStyle/>
          <a:p>
            <a:r>
              <a:rPr lang="ja-JP" altLang="en-US" sz="1100" dirty="0">
                <a:solidFill>
                  <a:srgbClr val="000000"/>
                </a:solidFill>
                <a:latin typeface="Meiryo UI" pitchFamily="50" charset="-128"/>
                <a:ea typeface="Meiryo UI" pitchFamily="50" charset="-128"/>
              </a:rPr>
              <a:t>観光客が大阪に滞在し、府内をはじめ各地を訪れ、多様な楽しみ方を体験できる都市を目指します。</a:t>
            </a:r>
          </a:p>
        </p:txBody>
      </p:sp>
      <p:sp>
        <p:nvSpPr>
          <p:cNvPr id="8" name="正方形/長方形 7"/>
          <p:cNvSpPr/>
          <p:nvPr/>
        </p:nvSpPr>
        <p:spPr>
          <a:xfrm>
            <a:off x="776288" y="3741738"/>
            <a:ext cx="2089150" cy="493712"/>
          </a:xfrm>
          <a:prstGeom prst="rect">
            <a:avLst/>
          </a:prstGeom>
          <a:solidFill>
            <a:srgbClr val="99FF99"/>
          </a:solidFill>
          <a:ln>
            <a:solidFill>
              <a:schemeClr val="tx1"/>
            </a:solidFill>
          </a:ln>
        </p:spPr>
        <p:txBody>
          <a:bodyPr wrap="none" tIns="36000" bIns="36000" anchor="ctr"/>
          <a:lstStyle/>
          <a:p>
            <a:pPr algn="ctr">
              <a:defRPr/>
            </a:pPr>
            <a:r>
              <a:rPr lang="ja-JP" altLang="en-US" sz="1000">
                <a:solidFill>
                  <a:srgbClr val="000000"/>
                </a:solidFill>
                <a:latin typeface="Meiryo UI" pitchFamily="50" charset="-128"/>
                <a:ea typeface="Meiryo UI" pitchFamily="50" charset="-128"/>
              </a:rPr>
              <a:t>あらゆる人々が</a:t>
            </a:r>
            <a:endParaRPr lang="en-US" altLang="ja-JP" sz="1000">
              <a:solidFill>
                <a:srgbClr val="000000"/>
              </a:solidFill>
              <a:latin typeface="Meiryo UI" pitchFamily="50" charset="-128"/>
              <a:ea typeface="Meiryo UI" pitchFamily="50" charset="-128"/>
            </a:endParaRPr>
          </a:p>
          <a:p>
            <a:pPr algn="ctr">
              <a:defRPr/>
            </a:pPr>
            <a:r>
              <a:rPr lang="ja-JP" altLang="en-US" sz="1400" b="1">
                <a:solidFill>
                  <a:srgbClr val="FF0000"/>
                </a:solidFill>
                <a:effectLst>
                  <a:outerShdw blurRad="38100" dist="38100" dir="2700000" algn="tl">
                    <a:srgbClr val="000000"/>
                  </a:outerShdw>
                </a:effectLst>
                <a:latin typeface="Meiryo UI" pitchFamily="50" charset="-128"/>
                <a:ea typeface="Meiryo UI" pitchFamily="50" charset="-128"/>
              </a:rPr>
              <a:t>文化を享受できる都市</a:t>
            </a:r>
          </a:p>
        </p:txBody>
      </p:sp>
      <p:sp>
        <p:nvSpPr>
          <p:cNvPr id="17421" name="Rectangle 20"/>
          <p:cNvSpPr>
            <a:spLocks noChangeArrowheads="1"/>
          </p:cNvSpPr>
          <p:nvPr/>
        </p:nvSpPr>
        <p:spPr bwMode="auto">
          <a:xfrm>
            <a:off x="2865438" y="3748088"/>
            <a:ext cx="6753225" cy="487362"/>
          </a:xfrm>
          <a:prstGeom prst="rect">
            <a:avLst/>
          </a:prstGeom>
          <a:noFill/>
          <a:ln w="9525">
            <a:solidFill>
              <a:schemeClr val="tx1"/>
            </a:solidFill>
            <a:miter lim="800000"/>
            <a:headEnd/>
            <a:tailEnd/>
          </a:ln>
        </p:spPr>
        <p:txBody>
          <a:bodyPr lIns="72000" tIns="36000" rIns="72000" bIns="36000" anchor="ctr"/>
          <a:lstStyle/>
          <a:p>
            <a:r>
              <a:rPr lang="ja-JP" altLang="en-US" sz="1100">
                <a:solidFill>
                  <a:prstClr val="black"/>
                </a:solidFill>
                <a:latin typeface="Meiryo UI" pitchFamily="50" charset="-128"/>
                <a:ea typeface="Meiryo UI" pitchFamily="50" charset="-128"/>
              </a:rPr>
              <a:t>あらゆる人々が、大阪の様々な場所において、これまで以上に創作活動に参加でき、鑑賞体験できる都市を目指します。</a:t>
            </a:r>
          </a:p>
        </p:txBody>
      </p:sp>
      <p:sp>
        <p:nvSpPr>
          <p:cNvPr id="84" name="正方形/長方形 83"/>
          <p:cNvSpPr/>
          <p:nvPr/>
        </p:nvSpPr>
        <p:spPr>
          <a:xfrm>
            <a:off x="344488" y="4221163"/>
            <a:ext cx="360362" cy="1150937"/>
          </a:xfrm>
          <a:prstGeom prst="rect">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100" dirty="0">
                <a:solidFill>
                  <a:prstClr val="black"/>
                </a:solidFill>
                <a:latin typeface="Meiryo UI" pitchFamily="50" charset="-128"/>
                <a:ea typeface="Meiryo UI" pitchFamily="50" charset="-128"/>
              </a:rPr>
              <a:t>スポーツ</a:t>
            </a:r>
          </a:p>
        </p:txBody>
      </p:sp>
      <p:sp>
        <p:nvSpPr>
          <p:cNvPr id="17423" name="Rectangle 48"/>
          <p:cNvSpPr>
            <a:spLocks noChangeArrowheads="1"/>
          </p:cNvSpPr>
          <p:nvPr/>
        </p:nvSpPr>
        <p:spPr bwMode="auto">
          <a:xfrm>
            <a:off x="2865438" y="5373688"/>
            <a:ext cx="6753225" cy="512762"/>
          </a:xfrm>
          <a:prstGeom prst="rect">
            <a:avLst/>
          </a:prstGeom>
          <a:noFill/>
          <a:ln w="9525">
            <a:solidFill>
              <a:schemeClr val="tx1"/>
            </a:solidFill>
            <a:miter lim="800000"/>
            <a:headEnd/>
            <a:tailEnd/>
          </a:ln>
        </p:spPr>
        <p:txBody>
          <a:bodyPr lIns="72000" tIns="36000" rIns="72000" bIns="36000" anchor="ctr"/>
          <a:lstStyle/>
          <a:p>
            <a:r>
              <a:rPr lang="ja-JP" altLang="en-US" sz="1100" dirty="0">
                <a:solidFill>
                  <a:prstClr val="black"/>
                </a:solidFill>
                <a:latin typeface="Meiryo UI" pitchFamily="50" charset="-128"/>
                <a:ea typeface="Meiryo UI" pitchFamily="50" charset="-128"/>
              </a:rPr>
              <a:t>国内外の若者に学びの場を提供し、世界で活躍できる人材を育てる都市を目指します。</a:t>
            </a:r>
          </a:p>
        </p:txBody>
      </p:sp>
      <p:sp>
        <p:nvSpPr>
          <p:cNvPr id="17424" name="Rectangle 49"/>
          <p:cNvSpPr>
            <a:spLocks noChangeArrowheads="1"/>
          </p:cNvSpPr>
          <p:nvPr/>
        </p:nvSpPr>
        <p:spPr bwMode="auto">
          <a:xfrm>
            <a:off x="2865438" y="5888038"/>
            <a:ext cx="6753225" cy="576262"/>
          </a:xfrm>
          <a:prstGeom prst="rect">
            <a:avLst/>
          </a:prstGeom>
          <a:noFill/>
          <a:ln w="9525">
            <a:solidFill>
              <a:schemeClr val="tx1"/>
            </a:solidFill>
            <a:miter lim="800000"/>
            <a:headEnd/>
            <a:tailEnd/>
          </a:ln>
        </p:spPr>
        <p:txBody>
          <a:bodyPr lIns="72000" tIns="36000" rIns="72000" bIns="36000" anchor="ctr"/>
          <a:lstStyle/>
          <a:p>
            <a:r>
              <a:rPr lang="ja-JP" altLang="en-US" sz="1100" dirty="0">
                <a:solidFill>
                  <a:prstClr val="black"/>
                </a:solidFill>
                <a:latin typeface="Meiryo UI" pitchFamily="50" charset="-128"/>
                <a:ea typeface="Meiryo UI" pitchFamily="50" charset="-128"/>
              </a:rPr>
              <a:t>世界中から訪れる外国人が府民と</a:t>
            </a:r>
            <a:r>
              <a:rPr lang="ja-JP" altLang="en-US" sz="1100" dirty="0">
                <a:latin typeface="Meiryo UI" pitchFamily="50" charset="-128"/>
                <a:ea typeface="Meiryo UI" pitchFamily="50" charset="-128"/>
              </a:rPr>
              <a:t>変わりなく安心・快適に過ごせる環境を整えることで、多様な人材や</a:t>
            </a:r>
            <a:r>
              <a:rPr lang="ja-JP" altLang="en-US" sz="1100" dirty="0" smtClean="0">
                <a:latin typeface="Meiryo UI" pitchFamily="50" charset="-128"/>
                <a:ea typeface="Meiryo UI" pitchFamily="50" charset="-128"/>
              </a:rPr>
              <a:t>企業を</a:t>
            </a:r>
            <a:r>
              <a:rPr lang="ja-JP" altLang="en-US" sz="1100" dirty="0">
                <a:latin typeface="Meiryo UI" pitchFamily="50" charset="-128"/>
                <a:ea typeface="Meiryo UI" pitchFamily="50" charset="-128"/>
              </a:rPr>
              <a:t>惹きつけ</a:t>
            </a:r>
            <a:r>
              <a:rPr lang="ja-JP" altLang="en-US" sz="1100" dirty="0" smtClean="0">
                <a:latin typeface="Meiryo UI" pitchFamily="50" charset="-128"/>
                <a:ea typeface="Meiryo UI" pitchFamily="50" charset="-128"/>
              </a:rPr>
              <a:t>、新しい価値を生み出す都市</a:t>
            </a:r>
            <a:r>
              <a:rPr lang="ja-JP" altLang="en-US" sz="1100" dirty="0">
                <a:latin typeface="Meiryo UI" pitchFamily="50" charset="-128"/>
                <a:ea typeface="Meiryo UI" pitchFamily="50" charset="-128"/>
              </a:rPr>
              <a:t>を目指します</a:t>
            </a:r>
            <a:r>
              <a:rPr lang="ja-JP" altLang="en-US" sz="1100" dirty="0">
                <a:solidFill>
                  <a:prstClr val="black"/>
                </a:solidFill>
                <a:latin typeface="Meiryo UI" pitchFamily="50" charset="-128"/>
                <a:ea typeface="Meiryo UI" pitchFamily="50" charset="-128"/>
              </a:rPr>
              <a:t>。</a:t>
            </a:r>
          </a:p>
        </p:txBody>
      </p:sp>
      <p:sp>
        <p:nvSpPr>
          <p:cNvPr id="12" name="正方形/長方形 11"/>
          <p:cNvSpPr/>
          <p:nvPr/>
        </p:nvSpPr>
        <p:spPr>
          <a:xfrm>
            <a:off x="776288" y="5373688"/>
            <a:ext cx="2089150" cy="512762"/>
          </a:xfrm>
          <a:prstGeom prst="rect">
            <a:avLst/>
          </a:prstGeom>
          <a:solidFill>
            <a:srgbClr val="99FF99"/>
          </a:solidFill>
          <a:ln>
            <a:solidFill>
              <a:schemeClr val="tx1"/>
            </a:solidFill>
          </a:ln>
        </p:spPr>
        <p:txBody>
          <a:bodyPr wrap="none" lIns="36000" tIns="36000" rIns="36000" bIns="36000" anchor="ctr"/>
          <a:lstStyle/>
          <a:p>
            <a:pPr algn="ctr">
              <a:defRPr/>
            </a:pPr>
            <a:r>
              <a:rPr lang="ja-JP" altLang="en-US" sz="1000" dirty="0">
                <a:solidFill>
                  <a:srgbClr val="000000"/>
                </a:solidFill>
                <a:latin typeface="Meiryo UI" pitchFamily="50" charset="-128"/>
                <a:ea typeface="Meiryo UI" pitchFamily="50" charset="-128"/>
              </a:rPr>
              <a:t>世界で活躍できる</a:t>
            </a:r>
            <a:endParaRPr lang="en-US" altLang="ja-JP" sz="1000" dirty="0">
              <a:solidFill>
                <a:srgbClr val="000000"/>
              </a:solidFill>
              <a:latin typeface="Meiryo UI" pitchFamily="50" charset="-128"/>
              <a:ea typeface="Meiryo UI" pitchFamily="50" charset="-128"/>
            </a:endParaRPr>
          </a:p>
          <a:p>
            <a:pPr algn="ctr">
              <a:defRPr/>
            </a:pPr>
            <a:r>
              <a:rPr lang="ja-JP" altLang="en-US" sz="1400" b="1" dirty="0">
                <a:solidFill>
                  <a:srgbClr val="FF0000"/>
                </a:solidFill>
                <a:effectLst>
                  <a:outerShdw blurRad="38100" dist="38100" dir="2700000" algn="tl">
                    <a:srgbClr val="000000"/>
                  </a:outerShdw>
                </a:effectLst>
                <a:latin typeface="Meiryo UI" pitchFamily="50" charset="-128"/>
                <a:ea typeface="Meiryo UI" pitchFamily="50" charset="-128"/>
              </a:rPr>
              <a:t>グローバル人材育成都市</a:t>
            </a:r>
          </a:p>
        </p:txBody>
      </p:sp>
      <p:sp>
        <p:nvSpPr>
          <p:cNvPr id="13" name="正方形/長方形 12"/>
          <p:cNvSpPr/>
          <p:nvPr/>
        </p:nvSpPr>
        <p:spPr>
          <a:xfrm>
            <a:off x="776288" y="5888038"/>
            <a:ext cx="2089150" cy="576262"/>
          </a:xfrm>
          <a:prstGeom prst="rect">
            <a:avLst/>
          </a:prstGeom>
          <a:solidFill>
            <a:srgbClr val="99FF99"/>
          </a:solidFill>
          <a:ln>
            <a:solidFill>
              <a:schemeClr val="tx1"/>
            </a:solidFill>
          </a:ln>
        </p:spPr>
        <p:txBody>
          <a:bodyPr wrap="none" lIns="36000" tIns="36000" rIns="36000" bIns="36000" anchor="ctr"/>
          <a:lstStyle/>
          <a:p>
            <a:pPr algn="ctr">
              <a:defRPr/>
            </a:pPr>
            <a:r>
              <a:rPr lang="ja-JP" altLang="en-US" sz="1000" dirty="0">
                <a:latin typeface="Meiryo UI" pitchFamily="50" charset="-128"/>
                <a:ea typeface="Meiryo UI" pitchFamily="50" charset="-128"/>
              </a:rPr>
              <a:t>出会い</a:t>
            </a:r>
            <a:r>
              <a:rPr lang="ja-JP" altLang="en-US" sz="1000" dirty="0" smtClean="0">
                <a:latin typeface="Meiryo UI" pitchFamily="50" charset="-128"/>
                <a:ea typeface="Meiryo UI" pitchFamily="50" charset="-128"/>
              </a:rPr>
              <a:t>が新しい価値を</a:t>
            </a:r>
            <a:r>
              <a:rPr lang="ja-JP" altLang="en-US" sz="1000" dirty="0">
                <a:latin typeface="Meiryo UI" pitchFamily="50" charset="-128"/>
                <a:ea typeface="Meiryo UI" pitchFamily="50" charset="-128"/>
              </a:rPr>
              <a:t>生む</a:t>
            </a:r>
            <a:endParaRPr lang="en-US" altLang="ja-JP" sz="1000" dirty="0">
              <a:latin typeface="Meiryo UI" pitchFamily="50" charset="-128"/>
              <a:ea typeface="Meiryo UI" pitchFamily="50" charset="-128"/>
            </a:endParaRPr>
          </a:p>
          <a:p>
            <a:pPr algn="ctr">
              <a:defRPr/>
            </a:pPr>
            <a:r>
              <a:rPr lang="ja-JP" altLang="en-US" sz="1400" b="1" dirty="0">
                <a:solidFill>
                  <a:srgbClr val="FF0000"/>
                </a:solidFill>
                <a:effectLst>
                  <a:outerShdw blurRad="38100" dist="38100" dir="2700000" algn="tl">
                    <a:srgbClr val="000000"/>
                  </a:outerShdw>
                </a:effectLst>
                <a:latin typeface="Meiryo UI" pitchFamily="50" charset="-128"/>
                <a:ea typeface="Meiryo UI" pitchFamily="50" charset="-128"/>
              </a:rPr>
              <a:t>多様性都市</a:t>
            </a:r>
          </a:p>
        </p:txBody>
      </p:sp>
      <p:sp>
        <p:nvSpPr>
          <p:cNvPr id="100" name="正方形/長方形 99"/>
          <p:cNvSpPr/>
          <p:nvPr/>
        </p:nvSpPr>
        <p:spPr>
          <a:xfrm>
            <a:off x="344488" y="5373688"/>
            <a:ext cx="360362" cy="10779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100">
                <a:solidFill>
                  <a:prstClr val="black"/>
                </a:solidFill>
                <a:latin typeface="Meiryo UI" pitchFamily="50" charset="-128"/>
                <a:ea typeface="Meiryo UI" pitchFamily="50" charset="-128"/>
              </a:rPr>
              <a:t>国際化</a:t>
            </a:r>
          </a:p>
        </p:txBody>
      </p:sp>
      <p:sp>
        <p:nvSpPr>
          <p:cNvPr id="46" name="正方形/長方形 45"/>
          <p:cNvSpPr/>
          <p:nvPr/>
        </p:nvSpPr>
        <p:spPr>
          <a:xfrm>
            <a:off x="776288" y="4235450"/>
            <a:ext cx="2089150" cy="620713"/>
          </a:xfrm>
          <a:prstGeom prst="rect">
            <a:avLst/>
          </a:prstGeom>
          <a:solidFill>
            <a:srgbClr val="99FF99"/>
          </a:solidFill>
          <a:ln>
            <a:solidFill>
              <a:schemeClr val="tx1"/>
            </a:solidFill>
          </a:ln>
        </p:spPr>
        <p:txBody>
          <a:bodyPr tIns="36000" bIns="36000" anchor="ctr"/>
          <a:lstStyle/>
          <a:p>
            <a:pPr algn="ctr">
              <a:defRPr/>
            </a:pPr>
            <a:r>
              <a:rPr lang="ja-JP" altLang="en-US" sz="1000">
                <a:solidFill>
                  <a:srgbClr val="000000"/>
                </a:solidFill>
                <a:latin typeface="Meiryo UI" pitchFamily="50" charset="-128"/>
                <a:ea typeface="Meiryo UI" pitchFamily="50" charset="-128"/>
              </a:rPr>
              <a:t>アジアをリードする</a:t>
            </a:r>
            <a:endParaRPr lang="en-US" altLang="ja-JP" sz="1000">
              <a:solidFill>
                <a:srgbClr val="000000"/>
              </a:solidFill>
              <a:latin typeface="Meiryo UI" pitchFamily="50" charset="-128"/>
              <a:ea typeface="Meiryo UI" pitchFamily="50" charset="-128"/>
            </a:endParaRPr>
          </a:p>
          <a:p>
            <a:pPr algn="ctr">
              <a:defRPr/>
            </a:pPr>
            <a:r>
              <a:rPr lang="ja-JP" altLang="en-US" sz="1400" b="1">
                <a:solidFill>
                  <a:srgbClr val="FF0000"/>
                </a:solidFill>
                <a:effectLst>
                  <a:outerShdw blurRad="38100" dist="38100" dir="2700000" algn="tl">
                    <a:srgbClr val="000000"/>
                  </a:outerShdw>
                </a:effectLst>
                <a:latin typeface="Meiryo UI" pitchFamily="50" charset="-128"/>
                <a:ea typeface="Meiryo UI" pitchFamily="50" charset="-128"/>
              </a:rPr>
              <a:t>国際・プロスポーツ都市</a:t>
            </a:r>
            <a:endParaRPr lang="ja-JP" altLang="en-US" sz="1400">
              <a:solidFill>
                <a:srgbClr val="0000CC"/>
              </a:solidFill>
              <a:latin typeface="Calibri" pitchFamily="34" charset="0"/>
              <a:ea typeface="Meiryo UI" pitchFamily="50" charset="-128"/>
            </a:endParaRPr>
          </a:p>
        </p:txBody>
      </p:sp>
      <p:sp>
        <p:nvSpPr>
          <p:cNvPr id="17429" name="Rectangle 28"/>
          <p:cNvSpPr>
            <a:spLocks noChangeArrowheads="1"/>
          </p:cNvSpPr>
          <p:nvPr/>
        </p:nvSpPr>
        <p:spPr bwMode="auto">
          <a:xfrm>
            <a:off x="2865438" y="4235450"/>
            <a:ext cx="6753225" cy="620713"/>
          </a:xfrm>
          <a:prstGeom prst="rect">
            <a:avLst/>
          </a:prstGeom>
          <a:noFill/>
          <a:ln w="9525">
            <a:solidFill>
              <a:schemeClr val="tx1"/>
            </a:solidFill>
            <a:miter lim="800000"/>
            <a:headEnd/>
            <a:tailEnd/>
          </a:ln>
        </p:spPr>
        <p:txBody>
          <a:bodyPr lIns="72000" tIns="36000" rIns="72000" bIns="36000" anchor="ctr"/>
          <a:lstStyle/>
          <a:p>
            <a:r>
              <a:rPr lang="ja-JP" altLang="en-US" sz="1100">
                <a:solidFill>
                  <a:prstClr val="black"/>
                </a:solidFill>
                <a:latin typeface="Meiryo UI" pitchFamily="50" charset="-128"/>
                <a:ea typeface="Meiryo UI" pitchFamily="50" charset="-128"/>
              </a:rPr>
              <a:t>世界的なトップアスリートのパフォーマンスを「みる」機会を創出し、府民･市民に夢と希望を与えることができる活力のある</a:t>
            </a:r>
            <a:endParaRPr lang="en-US" altLang="ja-JP" sz="1100">
              <a:solidFill>
                <a:prstClr val="black"/>
              </a:solidFill>
              <a:latin typeface="Meiryo UI" pitchFamily="50" charset="-128"/>
              <a:ea typeface="Meiryo UI" pitchFamily="50" charset="-128"/>
            </a:endParaRPr>
          </a:p>
          <a:p>
            <a:r>
              <a:rPr lang="ja-JP" altLang="en-US" sz="1100">
                <a:solidFill>
                  <a:prstClr val="black"/>
                </a:solidFill>
                <a:latin typeface="Meiryo UI" pitchFamily="50" charset="-128"/>
                <a:ea typeface="Meiryo UI" pitchFamily="50" charset="-128"/>
              </a:rPr>
              <a:t>都市を目指します。</a:t>
            </a:r>
          </a:p>
        </p:txBody>
      </p:sp>
      <p:sp>
        <p:nvSpPr>
          <p:cNvPr id="17430" name="Rectangle 29"/>
          <p:cNvSpPr>
            <a:spLocks noChangeArrowheads="1"/>
          </p:cNvSpPr>
          <p:nvPr/>
        </p:nvSpPr>
        <p:spPr bwMode="auto">
          <a:xfrm>
            <a:off x="2865438" y="4856163"/>
            <a:ext cx="6753225" cy="517525"/>
          </a:xfrm>
          <a:prstGeom prst="rect">
            <a:avLst/>
          </a:prstGeom>
          <a:noFill/>
          <a:ln w="9525">
            <a:solidFill>
              <a:schemeClr val="tx1"/>
            </a:solidFill>
            <a:miter lim="800000"/>
            <a:headEnd/>
            <a:tailEnd/>
          </a:ln>
        </p:spPr>
        <p:txBody>
          <a:bodyPr lIns="72000" tIns="36000" rIns="72000" bIns="36000" anchor="ctr"/>
          <a:lstStyle/>
          <a:p>
            <a:r>
              <a:rPr lang="ja-JP" altLang="en-US" sz="1100">
                <a:solidFill>
                  <a:prstClr val="black"/>
                </a:solidFill>
                <a:latin typeface="Meiryo UI" pitchFamily="50" charset="-128"/>
                <a:ea typeface="Meiryo UI" pitchFamily="50" charset="-128"/>
              </a:rPr>
              <a:t>年間を通じて様々なスポーツを「する」「ささえる」健康で活力のある都市を目指します。</a:t>
            </a:r>
          </a:p>
        </p:txBody>
      </p:sp>
      <p:sp>
        <p:nvSpPr>
          <p:cNvPr id="42" name="正方形/長方形 41"/>
          <p:cNvSpPr/>
          <p:nvPr/>
        </p:nvSpPr>
        <p:spPr>
          <a:xfrm>
            <a:off x="776288" y="3213100"/>
            <a:ext cx="2089150" cy="534988"/>
          </a:xfrm>
          <a:prstGeom prst="rect">
            <a:avLst/>
          </a:prstGeom>
          <a:solidFill>
            <a:srgbClr val="99FF99"/>
          </a:solidFill>
          <a:ln>
            <a:solidFill>
              <a:schemeClr val="tx1"/>
            </a:solidFill>
          </a:ln>
        </p:spPr>
        <p:txBody>
          <a:bodyPr wrap="none" tIns="36000" bIns="36000" anchor="ctr"/>
          <a:lstStyle/>
          <a:p>
            <a:pPr algn="ctr">
              <a:defRPr/>
            </a:pPr>
            <a:r>
              <a:rPr lang="ja-JP" altLang="en-US" sz="1000" dirty="0">
                <a:solidFill>
                  <a:srgbClr val="000000"/>
                </a:solidFill>
                <a:latin typeface="Meiryo UI" pitchFamily="50" charset="-128"/>
                <a:ea typeface="Meiryo UI" pitchFamily="50" charset="-128"/>
              </a:rPr>
              <a:t>大阪が誇る</a:t>
            </a:r>
            <a:endParaRPr lang="en-US" altLang="ja-JP" sz="1000" dirty="0">
              <a:solidFill>
                <a:srgbClr val="000000"/>
              </a:solidFill>
              <a:latin typeface="Meiryo UI" pitchFamily="50" charset="-128"/>
              <a:ea typeface="Meiryo UI" pitchFamily="50" charset="-128"/>
            </a:endParaRPr>
          </a:p>
          <a:p>
            <a:pPr algn="ctr">
              <a:defRPr/>
            </a:pPr>
            <a:r>
              <a:rPr lang="ja-JP" altLang="en-US" sz="1400" b="1" dirty="0">
                <a:solidFill>
                  <a:srgbClr val="FF0000"/>
                </a:solidFill>
                <a:effectLst>
                  <a:outerShdw blurRad="38100" dist="38100" dir="2700000" algn="tl">
                    <a:srgbClr val="000000"/>
                  </a:outerShdw>
                </a:effectLst>
                <a:latin typeface="Meiryo UI" pitchFamily="50" charset="-128"/>
                <a:ea typeface="Meiryo UI" pitchFamily="50" charset="-128"/>
              </a:rPr>
              <a:t>文化力を活用した都市</a:t>
            </a:r>
            <a:endParaRPr lang="ja-JP" altLang="en-US" sz="1400" dirty="0">
              <a:solidFill>
                <a:srgbClr val="0000CC"/>
              </a:solidFill>
              <a:latin typeface="Calibri" pitchFamily="34" charset="0"/>
              <a:ea typeface="Meiryo UI" pitchFamily="50" charset="-128"/>
            </a:endParaRPr>
          </a:p>
        </p:txBody>
      </p:sp>
      <p:sp>
        <p:nvSpPr>
          <p:cNvPr id="17432" name="Rectangle 20"/>
          <p:cNvSpPr>
            <a:spLocks noChangeArrowheads="1"/>
          </p:cNvSpPr>
          <p:nvPr/>
        </p:nvSpPr>
        <p:spPr bwMode="auto">
          <a:xfrm>
            <a:off x="2865438" y="3213100"/>
            <a:ext cx="6753225" cy="534988"/>
          </a:xfrm>
          <a:prstGeom prst="rect">
            <a:avLst/>
          </a:prstGeom>
          <a:noFill/>
          <a:ln w="9525">
            <a:solidFill>
              <a:schemeClr val="tx1"/>
            </a:solidFill>
            <a:miter lim="800000"/>
            <a:headEnd/>
            <a:tailEnd/>
          </a:ln>
        </p:spPr>
        <p:txBody>
          <a:bodyPr lIns="72000" tIns="36000" rIns="72000" bIns="36000" anchor="ctr"/>
          <a:lstStyle/>
          <a:p>
            <a:r>
              <a:rPr lang="ja-JP" altLang="en-US" sz="1100" dirty="0">
                <a:solidFill>
                  <a:prstClr val="black"/>
                </a:solidFill>
                <a:latin typeface="Meiryo UI" pitchFamily="50" charset="-128"/>
                <a:ea typeface="Meiryo UI" pitchFamily="50" charset="-128"/>
              </a:rPr>
              <a:t>大阪の文化を保存・継承し、国内外に情報発信していくことにより、大阪の魅力を高めるとともに、国内外からアーティストをはじめ多くの人々が大阪に集い、交流する都市を目指します。</a:t>
            </a:r>
          </a:p>
        </p:txBody>
      </p:sp>
      <p:sp>
        <p:nvSpPr>
          <p:cNvPr id="34" name="タイトル 1"/>
          <p:cNvSpPr>
            <a:spLocks noGrp="1"/>
          </p:cNvSpPr>
          <p:nvPr>
            <p:ph type="title" idx="4294967295"/>
          </p:nvPr>
        </p:nvSpPr>
        <p:spPr>
          <a:xfrm>
            <a:off x="273050" y="188913"/>
            <a:ext cx="9359900" cy="287337"/>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１０の目指すべき都市像</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434" name="テキスト ボックス 16"/>
          <p:cNvSpPr txBox="1">
            <a:spLocks noChangeArrowheads="1"/>
          </p:cNvSpPr>
          <p:nvPr/>
        </p:nvSpPr>
        <p:spPr bwMode="auto">
          <a:xfrm>
            <a:off x="273050" y="620713"/>
            <a:ext cx="9345613" cy="457200"/>
          </a:xfrm>
          <a:prstGeom prst="rect">
            <a:avLst/>
          </a:prstGeom>
          <a:noFill/>
          <a:ln w="9525">
            <a:noFill/>
            <a:miter lim="800000"/>
            <a:headEnd/>
            <a:tailEnd/>
          </a:ln>
        </p:spPr>
        <p:txBody>
          <a:bodyPr>
            <a:spAutoFit/>
          </a:bodyPr>
          <a:lstStyle/>
          <a:p>
            <a:r>
              <a:rPr lang="ja-JP" altLang="en-US" sz="1200">
                <a:solidFill>
                  <a:prstClr val="black"/>
                </a:solidFill>
                <a:latin typeface="Meiryo UI" pitchFamily="50" charset="-128"/>
                <a:ea typeface="Meiryo UI" pitchFamily="50" charset="-128"/>
              </a:rPr>
              <a:t>   施策の成果の先に都市魅力を高める上でどのような都市像の実現に寄与するのかをしっかりと見据え、施策分野ごとに「目指すべき都市像」と「施策の方向性」を設定し、その目指すべき都市像の実現に向けてベクトルをあわせて施策の実施に取組みます。</a:t>
            </a:r>
          </a:p>
        </p:txBody>
      </p:sp>
      <p:sp>
        <p:nvSpPr>
          <p:cNvPr id="29" name="正方形/長方形 28"/>
          <p:cNvSpPr/>
          <p:nvPr/>
        </p:nvSpPr>
        <p:spPr>
          <a:xfrm>
            <a:off x="776288" y="4856163"/>
            <a:ext cx="2089150" cy="517525"/>
          </a:xfrm>
          <a:prstGeom prst="rect">
            <a:avLst/>
          </a:prstGeom>
          <a:solidFill>
            <a:srgbClr val="99FF99"/>
          </a:solidFill>
          <a:ln>
            <a:solidFill>
              <a:schemeClr val="tx1"/>
            </a:solidFill>
          </a:ln>
        </p:spPr>
        <p:txBody>
          <a:bodyPr wrap="none" tIns="36000" bIns="36000" anchor="ctr"/>
          <a:lstStyle/>
          <a:p>
            <a:pPr algn="ctr">
              <a:defRPr/>
            </a:pPr>
            <a:r>
              <a:rPr lang="ja-JP" altLang="en-US" sz="1000" dirty="0">
                <a:solidFill>
                  <a:srgbClr val="000000"/>
                </a:solidFill>
                <a:latin typeface="Meiryo UI" pitchFamily="50" charset="-128"/>
                <a:ea typeface="Meiryo UI" pitchFamily="50" charset="-128"/>
              </a:rPr>
              <a:t>健康と生きがいを創出する</a:t>
            </a:r>
          </a:p>
          <a:p>
            <a:pPr algn="ctr">
              <a:defRPr/>
            </a:pPr>
            <a:r>
              <a:rPr lang="ja-JP" altLang="en-US" sz="1400" b="1" dirty="0">
                <a:solidFill>
                  <a:srgbClr val="FF0000"/>
                </a:solidFill>
                <a:effectLst>
                  <a:outerShdw blurRad="38100" dist="38100" dir="2700000" algn="tl">
                    <a:srgbClr val="000000"/>
                  </a:outerShdw>
                </a:effectLst>
                <a:latin typeface="Meiryo UI" pitchFamily="50" charset="-128"/>
                <a:ea typeface="Meiryo UI" pitchFamily="50" charset="-128"/>
              </a:rPr>
              <a:t>スポーツに親しめる都市</a:t>
            </a:r>
          </a:p>
        </p:txBody>
      </p:sp>
      <p:sp>
        <p:nvSpPr>
          <p:cNvPr id="17437" name="Rectangle 99"/>
          <p:cNvSpPr>
            <a:spLocks noChangeArrowheads="1"/>
          </p:cNvSpPr>
          <p:nvPr/>
        </p:nvSpPr>
        <p:spPr bwMode="auto">
          <a:xfrm>
            <a:off x="2865438" y="1700213"/>
            <a:ext cx="6753225" cy="504825"/>
          </a:xfrm>
          <a:prstGeom prst="rect">
            <a:avLst/>
          </a:prstGeom>
          <a:noFill/>
          <a:ln w="9525">
            <a:solidFill>
              <a:schemeClr val="tx1"/>
            </a:solidFill>
            <a:miter lim="800000"/>
            <a:headEnd/>
            <a:tailEnd/>
          </a:ln>
        </p:spPr>
        <p:txBody>
          <a:bodyPr lIns="72000" tIns="36000" rIns="72000" bIns="36000" anchor="ctr"/>
          <a:lstStyle/>
          <a:p>
            <a:r>
              <a:rPr lang="ja-JP" altLang="en-US" sz="1100">
                <a:solidFill>
                  <a:prstClr val="black"/>
                </a:solidFill>
                <a:ea typeface="Meiryo UI" pitchFamily="50" charset="-128"/>
              </a:rPr>
              <a:t>観光客が昼夜を問わずまちに魅力を感じ、安全で安心して旅行を楽しめる都市を目指します。</a:t>
            </a:r>
          </a:p>
        </p:txBody>
      </p:sp>
    </p:spTree>
    <p:extLst>
      <p:ext uri="{BB962C8B-B14F-4D97-AF65-F5344CB8AC3E}">
        <p14:creationId xmlns:p14="http://schemas.microsoft.com/office/powerpoint/2010/main" val="3590556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9E5D54B2-2B89-415E-B6C4-320957442DF0}" type="slidenum">
              <a:rPr lang="ja-JP" altLang="en-US" smtClean="0">
                <a:solidFill>
                  <a:prstClr val="black">
                    <a:tint val="75000"/>
                  </a:prstClr>
                </a:solidFill>
              </a:rPr>
              <a:pPr>
                <a:defRPr/>
              </a:pPr>
              <a:t>29</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601374540"/>
              </p:ext>
            </p:extLst>
          </p:nvPr>
        </p:nvGraphicFramePr>
        <p:xfrm>
          <a:off x="273050" y="434683"/>
          <a:ext cx="9432478" cy="6012398"/>
        </p:xfrm>
        <a:graphic>
          <a:graphicData uri="http://schemas.openxmlformats.org/drawingml/2006/table">
            <a:tbl>
              <a:tblPr firstRow="1" bandRow="1">
                <a:tableStyleId>{5C22544A-7EE6-4342-B048-85BDC9FD1C3A}</a:tableStyleId>
              </a:tblPr>
              <a:tblGrid>
                <a:gridCol w="278943"/>
                <a:gridCol w="278943"/>
                <a:gridCol w="3300837"/>
                <a:gridCol w="1104299"/>
                <a:gridCol w="901441"/>
                <a:gridCol w="901441"/>
                <a:gridCol w="901441"/>
                <a:gridCol w="829029"/>
                <a:gridCol w="936104"/>
              </a:tblGrid>
              <a:tr h="370340">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03422">
                <a:tc rowSpan="9">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大阪が誇る文化力を活用した都市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世界に発信する「大阪文化の祭典」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82280">
                <a:tc vMerge="1">
                  <a:txBody>
                    <a:bodyPr/>
                    <a:lstStyle/>
                    <a:p>
                      <a:endParaRPr kumimoji="1" lang="ja-JP" altLang="en-US"/>
                    </a:p>
                  </a:txBody>
                  <a:tcPr/>
                </a:tc>
                <a:tc rowSpan="5">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アートスポットの魅力創出・発信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4301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大阪市中央公会堂</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周年を契機とした魅力発信</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093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新しい美術館の整備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4191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留学生への大阪文化の魅力発信</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22251">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美術館・博物館の魅力向上</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一部再掲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4906">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文化魅力の情報発信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48409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誰もが楽しめる芸術活動の促進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474906">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アーツカウンシルの機能強化</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2" name="テキスト ボックス 22"/>
          <p:cNvSpPr txBox="1"/>
          <p:nvPr/>
        </p:nvSpPr>
        <p:spPr>
          <a:xfrm>
            <a:off x="8790617" y="5545407"/>
            <a:ext cx="866644" cy="35056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900"/>
              </a:lnSpc>
            </a:pPr>
            <a:r>
              <a:rPr lang="ja-JP" altLang="en-US" sz="800" dirty="0" smtClean="0">
                <a:solidFill>
                  <a:prstClr val="black"/>
                </a:solidFill>
                <a:latin typeface="ＭＳ Ｐゴシック"/>
              </a:rPr>
              <a:t>記念事業の</a:t>
            </a:r>
            <a:endParaRPr lang="en-US" altLang="ja-JP" sz="800" dirty="0" smtClean="0">
              <a:solidFill>
                <a:prstClr val="black"/>
              </a:solidFill>
              <a:latin typeface="ＭＳ Ｐゴシック"/>
            </a:endParaRPr>
          </a:p>
          <a:p>
            <a:pPr algn="ctr">
              <a:lnSpc>
                <a:spcPts val="900"/>
              </a:lnSpc>
            </a:pPr>
            <a:r>
              <a:rPr lang="ja-JP" altLang="en-US" sz="800" dirty="0" smtClean="0">
                <a:solidFill>
                  <a:prstClr val="black"/>
                </a:solidFill>
                <a:latin typeface="ＭＳ Ｐゴシック"/>
              </a:rPr>
              <a:t>実施</a:t>
            </a:r>
            <a:endParaRPr lang="ja-JP" altLang="en-US" sz="800" dirty="0">
              <a:solidFill>
                <a:prstClr val="black"/>
              </a:solidFill>
              <a:latin typeface="ＭＳ Ｐゴシック"/>
            </a:endParaRPr>
          </a:p>
        </p:txBody>
      </p:sp>
      <p:sp>
        <p:nvSpPr>
          <p:cNvPr id="27" name="ホームベース 26"/>
          <p:cNvSpPr/>
          <p:nvPr/>
        </p:nvSpPr>
        <p:spPr>
          <a:xfrm>
            <a:off x="5227429" y="5545313"/>
            <a:ext cx="893193" cy="34994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a:solidFill>
                  <a:sysClr val="windowText" lastClr="000000"/>
                </a:solidFill>
                <a:latin typeface="ＭＳ Ｐゴシック"/>
              </a:rPr>
              <a:t>事業スキーム検討</a:t>
            </a:r>
          </a:p>
        </p:txBody>
      </p:sp>
      <p:sp>
        <p:nvSpPr>
          <p:cNvPr id="28" name="ホームベース 27"/>
          <p:cNvSpPr/>
          <p:nvPr/>
        </p:nvSpPr>
        <p:spPr>
          <a:xfrm>
            <a:off x="6132304" y="5545407"/>
            <a:ext cx="694538" cy="35056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smtClean="0">
                <a:solidFill>
                  <a:sysClr val="windowText" lastClr="000000"/>
                </a:solidFill>
                <a:latin typeface="ＭＳ Ｐゴシック"/>
              </a:rPr>
              <a:t>実施</a:t>
            </a:r>
            <a:endParaRPr lang="en-US" altLang="ja-JP" sz="800" dirty="0" smtClean="0">
              <a:solidFill>
                <a:sysClr val="windowText" lastClr="000000"/>
              </a:solidFill>
              <a:latin typeface="ＭＳ Ｐゴシック"/>
            </a:endParaRPr>
          </a:p>
          <a:p>
            <a:pPr algn="ctr" fontAlgn="auto">
              <a:lnSpc>
                <a:spcPts val="900"/>
              </a:lnSpc>
              <a:spcBef>
                <a:spcPts val="0"/>
              </a:spcBef>
              <a:spcAft>
                <a:spcPts val="0"/>
              </a:spcAft>
              <a:defRPr/>
            </a:pPr>
            <a:r>
              <a:rPr lang="ja-JP" altLang="en-US" sz="800" dirty="0" smtClean="0">
                <a:solidFill>
                  <a:sysClr val="windowText" lastClr="000000"/>
                </a:solidFill>
                <a:latin typeface="ＭＳ Ｐゴシック"/>
              </a:rPr>
              <a:t>体制の</a:t>
            </a:r>
            <a:endParaRPr lang="en-US" altLang="ja-JP" sz="800" dirty="0" smtClean="0">
              <a:solidFill>
                <a:sysClr val="windowText" lastClr="000000"/>
              </a:solidFill>
              <a:latin typeface="ＭＳ Ｐゴシック"/>
            </a:endParaRPr>
          </a:p>
          <a:p>
            <a:pPr algn="ctr" fontAlgn="auto">
              <a:lnSpc>
                <a:spcPts val="900"/>
              </a:lnSpc>
              <a:spcBef>
                <a:spcPts val="0"/>
              </a:spcBef>
              <a:spcAft>
                <a:spcPts val="0"/>
              </a:spcAft>
              <a:defRPr/>
            </a:pPr>
            <a:r>
              <a:rPr lang="ja-JP" altLang="en-US" sz="800" dirty="0" smtClean="0">
                <a:solidFill>
                  <a:sysClr val="windowText" lastClr="000000"/>
                </a:solidFill>
                <a:latin typeface="ＭＳ Ｐゴシック"/>
              </a:rPr>
              <a:t>確立</a:t>
            </a:r>
            <a:endParaRPr lang="ja-JP" altLang="en-US" sz="800" dirty="0">
              <a:solidFill>
                <a:sysClr val="windowText" lastClr="000000"/>
              </a:solidFill>
              <a:latin typeface="ＭＳ Ｐゴシック"/>
            </a:endParaRPr>
          </a:p>
        </p:txBody>
      </p:sp>
      <p:sp>
        <p:nvSpPr>
          <p:cNvPr id="29" name="ホームベース 28"/>
          <p:cNvSpPr/>
          <p:nvPr/>
        </p:nvSpPr>
        <p:spPr>
          <a:xfrm>
            <a:off x="6889986" y="5545407"/>
            <a:ext cx="1857136" cy="350567"/>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smtClean="0">
                <a:solidFill>
                  <a:sysClr val="windowText" lastClr="000000"/>
                </a:solidFill>
                <a:latin typeface="ＭＳ Ｐゴシック"/>
              </a:rPr>
              <a:t>段階的実施</a:t>
            </a:r>
            <a:endParaRPr lang="en-US" altLang="ja-JP" sz="800" dirty="0">
              <a:solidFill>
                <a:sysClr val="windowText" lastClr="000000"/>
              </a:solidFill>
              <a:latin typeface="ＭＳ Ｐゴシック"/>
            </a:endParaRPr>
          </a:p>
        </p:txBody>
      </p:sp>
      <p:sp>
        <p:nvSpPr>
          <p:cNvPr id="30" name="テキスト ボックス 27"/>
          <p:cNvSpPr txBox="1"/>
          <p:nvPr/>
        </p:nvSpPr>
        <p:spPr>
          <a:xfrm>
            <a:off x="7038975" y="2019819"/>
            <a:ext cx="895350" cy="372769"/>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00">
                <a:solidFill>
                  <a:prstClr val="black"/>
                </a:solidFill>
                <a:latin typeface="ＭＳ Ｐゴシック"/>
              </a:rPr>
              <a:t>事業実施</a:t>
            </a:r>
          </a:p>
        </p:txBody>
      </p:sp>
      <p:sp>
        <p:nvSpPr>
          <p:cNvPr id="31" name="ホームベース 30"/>
          <p:cNvSpPr/>
          <p:nvPr/>
        </p:nvSpPr>
        <p:spPr>
          <a:xfrm>
            <a:off x="5225253" y="2029345"/>
            <a:ext cx="879450" cy="365785"/>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事業スキーム検討</a:t>
            </a:r>
          </a:p>
        </p:txBody>
      </p:sp>
      <p:sp>
        <p:nvSpPr>
          <p:cNvPr id="32" name="ホームベース 31"/>
          <p:cNvSpPr/>
          <p:nvPr/>
        </p:nvSpPr>
        <p:spPr>
          <a:xfrm>
            <a:off x="6134100" y="2019819"/>
            <a:ext cx="869128" cy="36143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具体的内容検討、事業実施体制の確立</a:t>
            </a:r>
          </a:p>
        </p:txBody>
      </p:sp>
      <p:sp>
        <p:nvSpPr>
          <p:cNvPr id="33" name="ホームベース 32"/>
          <p:cNvSpPr/>
          <p:nvPr/>
        </p:nvSpPr>
        <p:spPr>
          <a:xfrm>
            <a:off x="5234777" y="3215512"/>
            <a:ext cx="900318" cy="280043"/>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a:solidFill>
                  <a:prstClr val="black"/>
                </a:solidFill>
              </a:rPr>
              <a:t>事業スキーム検討</a:t>
            </a:r>
            <a:endParaRPr lang="en-US" altLang="ja-JP" sz="800" dirty="0">
              <a:solidFill>
                <a:prstClr val="black"/>
              </a:solidFill>
            </a:endParaRPr>
          </a:p>
        </p:txBody>
      </p:sp>
      <p:sp>
        <p:nvSpPr>
          <p:cNvPr id="34" name="ホームベース 33"/>
          <p:cNvSpPr/>
          <p:nvPr/>
        </p:nvSpPr>
        <p:spPr>
          <a:xfrm>
            <a:off x="7048500" y="3215512"/>
            <a:ext cx="2615066" cy="280043"/>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本格実施</a:t>
            </a:r>
            <a:endParaRPr lang="en-US" altLang="ja-JP" sz="800" dirty="0">
              <a:solidFill>
                <a:prstClr val="black"/>
              </a:solidFill>
            </a:endParaRPr>
          </a:p>
        </p:txBody>
      </p:sp>
      <p:sp>
        <p:nvSpPr>
          <p:cNvPr id="35" name="ホームベース 34"/>
          <p:cNvSpPr/>
          <p:nvPr/>
        </p:nvSpPr>
        <p:spPr>
          <a:xfrm>
            <a:off x="6153150" y="3214863"/>
            <a:ext cx="876300" cy="280043"/>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試行実施</a:t>
            </a:r>
            <a:endParaRPr lang="en-US" altLang="ja-JP" sz="800" dirty="0">
              <a:solidFill>
                <a:prstClr val="black"/>
              </a:solidFill>
            </a:endParaRPr>
          </a:p>
        </p:txBody>
      </p:sp>
      <p:sp>
        <p:nvSpPr>
          <p:cNvPr id="36" name="ホームベース 35"/>
          <p:cNvSpPr/>
          <p:nvPr/>
        </p:nvSpPr>
        <p:spPr>
          <a:xfrm>
            <a:off x="5238507" y="861689"/>
            <a:ext cx="900109" cy="391586"/>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国内や他国の事例等の調査</a:t>
            </a:r>
            <a:endParaRPr lang="en-US" altLang="ja-JP" sz="800" dirty="0">
              <a:solidFill>
                <a:prstClr val="black"/>
              </a:solidFill>
            </a:endParaRPr>
          </a:p>
        </p:txBody>
      </p:sp>
      <p:sp>
        <p:nvSpPr>
          <p:cNvPr id="37" name="ホームベース 36"/>
          <p:cNvSpPr/>
          <p:nvPr/>
        </p:nvSpPr>
        <p:spPr>
          <a:xfrm>
            <a:off x="5237738" y="1332506"/>
            <a:ext cx="876489" cy="610594"/>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既存作品</a:t>
            </a:r>
            <a:endParaRPr lang="en-US" altLang="ja-JP" sz="800" dirty="0" smtClean="0">
              <a:solidFill>
                <a:prstClr val="black"/>
              </a:solidFill>
            </a:endParaRPr>
          </a:p>
          <a:p>
            <a:pPr algn="ctr">
              <a:defRPr/>
            </a:pPr>
            <a:r>
              <a:rPr lang="ja-JP" altLang="en-US" sz="800" dirty="0" smtClean="0">
                <a:solidFill>
                  <a:prstClr val="black"/>
                </a:solidFill>
              </a:rPr>
              <a:t>掘り起こし</a:t>
            </a:r>
            <a:r>
              <a:rPr lang="ja-JP" altLang="en-US" sz="800" dirty="0">
                <a:solidFill>
                  <a:prstClr val="black"/>
                </a:solidFill>
              </a:rPr>
              <a:t>の</a:t>
            </a:r>
            <a:r>
              <a:rPr lang="ja-JP" altLang="en-US" sz="800" dirty="0" smtClean="0">
                <a:solidFill>
                  <a:prstClr val="black"/>
                </a:solidFill>
              </a:rPr>
              <a:t>事業</a:t>
            </a:r>
            <a:r>
              <a:rPr lang="ja-JP" altLang="en-US" sz="800" dirty="0">
                <a:solidFill>
                  <a:prstClr val="black"/>
                </a:solidFill>
              </a:rPr>
              <a:t>スキーム検討</a:t>
            </a:r>
            <a:endParaRPr lang="en-US" altLang="ja-JP" sz="800" dirty="0">
              <a:solidFill>
                <a:prstClr val="black"/>
              </a:solidFill>
            </a:endParaRPr>
          </a:p>
        </p:txBody>
      </p:sp>
      <p:sp>
        <p:nvSpPr>
          <p:cNvPr id="38" name="ホームベース 37"/>
          <p:cNvSpPr/>
          <p:nvPr/>
        </p:nvSpPr>
        <p:spPr>
          <a:xfrm>
            <a:off x="6135095" y="1332506"/>
            <a:ext cx="906208" cy="610594"/>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既存</a:t>
            </a:r>
            <a:r>
              <a:rPr lang="ja-JP" altLang="en-US" sz="800" dirty="0">
                <a:solidFill>
                  <a:prstClr val="black"/>
                </a:solidFill>
              </a:rPr>
              <a:t>作品</a:t>
            </a:r>
            <a:r>
              <a:rPr lang="ja-JP" altLang="en-US" sz="800" dirty="0" smtClean="0">
                <a:solidFill>
                  <a:prstClr val="black"/>
                </a:solidFill>
              </a:rPr>
              <a:t>の</a:t>
            </a:r>
            <a:endParaRPr lang="en-US" altLang="ja-JP" sz="800" dirty="0" smtClean="0">
              <a:solidFill>
                <a:prstClr val="black"/>
              </a:solidFill>
            </a:endParaRPr>
          </a:p>
          <a:p>
            <a:pPr algn="ctr">
              <a:defRPr/>
            </a:pPr>
            <a:r>
              <a:rPr lang="ja-JP" altLang="en-US" sz="800" dirty="0" smtClean="0">
                <a:solidFill>
                  <a:prstClr val="black"/>
                </a:solidFill>
              </a:rPr>
              <a:t>  登録</a:t>
            </a:r>
            <a:r>
              <a:rPr lang="ja-JP" altLang="en-US" sz="800" dirty="0">
                <a:solidFill>
                  <a:prstClr val="black"/>
                </a:solidFill>
              </a:rPr>
              <a:t>・</a:t>
            </a:r>
            <a:r>
              <a:rPr lang="ja-JP" altLang="en-US" sz="800" dirty="0" smtClean="0">
                <a:solidFill>
                  <a:prstClr val="black"/>
                </a:solidFill>
              </a:rPr>
              <a:t>発信</a:t>
            </a:r>
            <a:endParaRPr lang="en-US" altLang="ja-JP" sz="800" dirty="0">
              <a:solidFill>
                <a:prstClr val="black"/>
              </a:solidFill>
            </a:endParaRPr>
          </a:p>
          <a:p>
            <a:pPr algn="ctr">
              <a:defRPr/>
            </a:pPr>
            <a:r>
              <a:rPr lang="ja-JP" altLang="en-US" sz="800" dirty="0" smtClean="0">
                <a:solidFill>
                  <a:prstClr val="black"/>
                </a:solidFill>
              </a:rPr>
              <a:t>新作品制作の事業スキーム</a:t>
            </a:r>
            <a:endParaRPr lang="en-US" altLang="ja-JP" sz="800" dirty="0" smtClean="0">
              <a:solidFill>
                <a:prstClr val="black"/>
              </a:solidFill>
            </a:endParaRPr>
          </a:p>
          <a:p>
            <a:pPr algn="ctr">
              <a:defRPr/>
            </a:pPr>
            <a:r>
              <a:rPr lang="ja-JP" altLang="en-US" sz="800" dirty="0" smtClean="0">
                <a:solidFill>
                  <a:prstClr val="black"/>
                </a:solidFill>
              </a:rPr>
              <a:t>検討</a:t>
            </a:r>
            <a:endParaRPr lang="en-US" altLang="ja-JP" sz="800" dirty="0">
              <a:solidFill>
                <a:prstClr val="black"/>
              </a:solidFill>
            </a:endParaRPr>
          </a:p>
        </p:txBody>
      </p:sp>
      <p:sp>
        <p:nvSpPr>
          <p:cNvPr id="39" name="ホームベース 38"/>
          <p:cNvSpPr/>
          <p:nvPr/>
        </p:nvSpPr>
        <p:spPr>
          <a:xfrm>
            <a:off x="7050663" y="1332506"/>
            <a:ext cx="2617919" cy="610594"/>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a:solidFill>
                  <a:prstClr val="black"/>
                </a:solidFill>
              </a:rPr>
              <a:t>本格実施</a:t>
            </a:r>
            <a:endParaRPr lang="en-US" altLang="ja-JP" sz="800">
              <a:solidFill>
                <a:prstClr val="black"/>
              </a:solidFill>
            </a:endParaRPr>
          </a:p>
        </p:txBody>
      </p:sp>
      <p:sp>
        <p:nvSpPr>
          <p:cNvPr id="46" name="ホームベース 45"/>
          <p:cNvSpPr/>
          <p:nvPr/>
        </p:nvSpPr>
        <p:spPr>
          <a:xfrm>
            <a:off x="5229225" y="2457443"/>
            <a:ext cx="709217" cy="198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設計競技</a:t>
            </a:r>
          </a:p>
        </p:txBody>
      </p:sp>
      <p:sp>
        <p:nvSpPr>
          <p:cNvPr id="47" name="ホームベース 46"/>
          <p:cNvSpPr/>
          <p:nvPr/>
        </p:nvSpPr>
        <p:spPr>
          <a:xfrm>
            <a:off x="5998575" y="2457443"/>
            <a:ext cx="1626350" cy="198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基本設計・実施設計</a:t>
            </a:r>
          </a:p>
        </p:txBody>
      </p:sp>
      <p:sp>
        <p:nvSpPr>
          <p:cNvPr id="50" name="ホームベース 49"/>
          <p:cNvSpPr/>
          <p:nvPr/>
        </p:nvSpPr>
        <p:spPr>
          <a:xfrm>
            <a:off x="5222028" y="5063082"/>
            <a:ext cx="897513" cy="360041"/>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900"/>
              </a:lnSpc>
              <a:defRPr/>
            </a:pPr>
            <a:r>
              <a:rPr lang="ja-JP" altLang="en-US" sz="800" dirty="0" smtClean="0">
                <a:solidFill>
                  <a:prstClr val="black"/>
                </a:solidFill>
              </a:rPr>
              <a:t>情報収集、</a:t>
            </a:r>
            <a:endParaRPr lang="en-US" altLang="ja-JP" sz="800" dirty="0" smtClean="0">
              <a:solidFill>
                <a:prstClr val="black"/>
              </a:solidFill>
            </a:endParaRPr>
          </a:p>
          <a:p>
            <a:pPr algn="ctr">
              <a:lnSpc>
                <a:spcPts val="900"/>
              </a:lnSpc>
              <a:defRPr/>
            </a:pPr>
            <a:r>
              <a:rPr lang="ja-JP" altLang="en-US" sz="800" dirty="0" smtClean="0">
                <a:solidFill>
                  <a:prstClr val="black"/>
                </a:solidFill>
              </a:rPr>
              <a:t>事業</a:t>
            </a:r>
            <a:r>
              <a:rPr lang="ja-JP" altLang="en-US" sz="800" dirty="0">
                <a:solidFill>
                  <a:prstClr val="black"/>
                </a:solidFill>
              </a:rPr>
              <a:t>スキーム検討</a:t>
            </a:r>
            <a:endParaRPr lang="en-US" altLang="ja-JP" sz="800" dirty="0">
              <a:solidFill>
                <a:prstClr val="black"/>
              </a:solidFill>
            </a:endParaRPr>
          </a:p>
        </p:txBody>
      </p:sp>
      <p:sp>
        <p:nvSpPr>
          <p:cNvPr id="51" name="ホームベース 50"/>
          <p:cNvSpPr/>
          <p:nvPr/>
        </p:nvSpPr>
        <p:spPr>
          <a:xfrm>
            <a:off x="7038975" y="5063082"/>
            <a:ext cx="2629580" cy="360041"/>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900"/>
              </a:lnSpc>
              <a:defRPr/>
            </a:pPr>
            <a:r>
              <a:rPr lang="ja-JP" altLang="en-US" sz="800" dirty="0" smtClean="0">
                <a:solidFill>
                  <a:prstClr val="black"/>
                </a:solidFill>
              </a:rPr>
              <a:t>本格実施</a:t>
            </a:r>
            <a:endParaRPr lang="en-US" altLang="ja-JP" sz="800" dirty="0">
              <a:solidFill>
                <a:prstClr val="black"/>
              </a:solidFill>
            </a:endParaRPr>
          </a:p>
        </p:txBody>
      </p:sp>
      <p:sp>
        <p:nvSpPr>
          <p:cNvPr id="52" name="ホームベース 51"/>
          <p:cNvSpPr/>
          <p:nvPr/>
        </p:nvSpPr>
        <p:spPr>
          <a:xfrm>
            <a:off x="6120553" y="5063082"/>
            <a:ext cx="895831" cy="360041"/>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900"/>
              </a:lnSpc>
              <a:defRPr/>
            </a:pPr>
            <a:r>
              <a:rPr lang="ja-JP" altLang="en-US" sz="800" dirty="0" smtClean="0">
                <a:solidFill>
                  <a:prstClr val="black"/>
                </a:solidFill>
              </a:rPr>
              <a:t>システム開発</a:t>
            </a:r>
            <a:endParaRPr lang="en-US" altLang="ja-JP" sz="800" dirty="0">
              <a:solidFill>
                <a:prstClr val="black"/>
              </a:solidFill>
            </a:endParaRPr>
          </a:p>
        </p:txBody>
      </p:sp>
      <p:sp>
        <p:nvSpPr>
          <p:cNvPr id="54" name="ホームベース 53"/>
          <p:cNvSpPr/>
          <p:nvPr/>
        </p:nvSpPr>
        <p:spPr>
          <a:xfrm>
            <a:off x="6134101" y="6028283"/>
            <a:ext cx="3543299" cy="35443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a:solidFill>
                  <a:sysClr val="windowText" lastClr="000000"/>
                </a:solidFill>
                <a:latin typeface="ＭＳ Ｐゴシック"/>
              </a:rPr>
              <a:t>　</a:t>
            </a:r>
            <a:r>
              <a:rPr lang="ja-JP" altLang="en-US" sz="800" dirty="0" smtClean="0">
                <a:solidFill>
                  <a:sysClr val="windowText" lastClr="000000"/>
                </a:solidFill>
                <a:latin typeface="ＭＳ Ｐゴシック"/>
              </a:rPr>
              <a:t>府内</a:t>
            </a:r>
            <a:r>
              <a:rPr lang="ja-JP" altLang="en-US" sz="800" dirty="0">
                <a:solidFill>
                  <a:sysClr val="windowText" lastClr="000000"/>
                </a:solidFill>
                <a:latin typeface="ＭＳ Ｐゴシック"/>
              </a:rPr>
              <a:t>の文化プログラムの推進や効果検証等</a:t>
            </a:r>
            <a:endParaRPr lang="en-US" altLang="ja-JP" sz="800" dirty="0">
              <a:solidFill>
                <a:sysClr val="windowText" lastClr="000000"/>
              </a:solidFill>
              <a:latin typeface="ＭＳ Ｐゴシック"/>
            </a:endParaRPr>
          </a:p>
        </p:txBody>
      </p:sp>
      <p:sp>
        <p:nvSpPr>
          <p:cNvPr id="55" name="ホームベース 54"/>
          <p:cNvSpPr/>
          <p:nvPr/>
        </p:nvSpPr>
        <p:spPr>
          <a:xfrm>
            <a:off x="5229226" y="6033371"/>
            <a:ext cx="888340" cy="35443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lnSpc>
                <a:spcPts val="900"/>
              </a:lnSpc>
              <a:spcBef>
                <a:spcPts val="0"/>
              </a:spcBef>
              <a:spcAft>
                <a:spcPts val="0"/>
              </a:spcAft>
              <a:defRPr/>
            </a:pPr>
            <a:r>
              <a:rPr lang="ja-JP" altLang="en-US" sz="800" dirty="0">
                <a:solidFill>
                  <a:sysClr val="windowText" lastClr="000000"/>
                </a:solidFill>
                <a:latin typeface="ＭＳ Ｐゴシック"/>
              </a:rPr>
              <a:t>拠点場所確保</a:t>
            </a:r>
            <a:r>
              <a:rPr lang="ja-JP" altLang="en-US" sz="800" dirty="0" smtClean="0">
                <a:solidFill>
                  <a:sysClr val="windowText" lastClr="000000"/>
                </a:solidFill>
                <a:latin typeface="ＭＳ Ｐゴシック"/>
              </a:rPr>
              <a:t>・</a:t>
            </a:r>
            <a:endParaRPr lang="en-US" altLang="ja-JP" sz="800" dirty="0" smtClean="0">
              <a:solidFill>
                <a:sysClr val="windowText" lastClr="000000"/>
              </a:solidFill>
              <a:latin typeface="ＭＳ Ｐゴシック"/>
            </a:endParaRPr>
          </a:p>
          <a:p>
            <a:pPr algn="ctr" fontAlgn="auto">
              <a:lnSpc>
                <a:spcPts val="900"/>
              </a:lnSpc>
              <a:spcBef>
                <a:spcPts val="0"/>
              </a:spcBef>
              <a:spcAft>
                <a:spcPts val="0"/>
              </a:spcAft>
              <a:defRPr/>
            </a:pPr>
            <a:r>
              <a:rPr lang="ja-JP" altLang="en-US" sz="800" dirty="0" smtClean="0">
                <a:solidFill>
                  <a:sysClr val="windowText" lastClr="000000"/>
                </a:solidFill>
                <a:latin typeface="ＭＳ Ｐゴシック"/>
              </a:rPr>
              <a:t>運営</a:t>
            </a:r>
            <a:r>
              <a:rPr lang="ja-JP" altLang="en-US" sz="800" dirty="0">
                <a:solidFill>
                  <a:sysClr val="windowText" lastClr="000000"/>
                </a:solidFill>
                <a:latin typeface="ＭＳ Ｐゴシック"/>
              </a:rPr>
              <a:t>体制強化</a:t>
            </a:r>
            <a:r>
              <a:rPr lang="ja-JP" altLang="en-US" sz="800" dirty="0" smtClean="0">
                <a:solidFill>
                  <a:sysClr val="windowText" lastClr="000000"/>
                </a:solidFill>
                <a:latin typeface="ＭＳ Ｐゴシック"/>
              </a:rPr>
              <a:t>の</a:t>
            </a:r>
            <a:endParaRPr lang="en-US" altLang="ja-JP" sz="800" dirty="0" smtClean="0">
              <a:solidFill>
                <a:sysClr val="windowText" lastClr="000000"/>
              </a:solidFill>
              <a:latin typeface="ＭＳ Ｐゴシック"/>
            </a:endParaRPr>
          </a:p>
          <a:p>
            <a:pPr algn="ctr" fontAlgn="auto">
              <a:lnSpc>
                <a:spcPts val="900"/>
              </a:lnSpc>
              <a:spcBef>
                <a:spcPts val="0"/>
              </a:spcBef>
              <a:spcAft>
                <a:spcPts val="0"/>
              </a:spcAft>
              <a:defRPr/>
            </a:pPr>
            <a:r>
              <a:rPr lang="ja-JP" altLang="en-US" sz="800" dirty="0" smtClean="0">
                <a:solidFill>
                  <a:sysClr val="windowText" lastClr="000000"/>
                </a:solidFill>
                <a:latin typeface="ＭＳ Ｐゴシック"/>
              </a:rPr>
              <a:t>検討</a:t>
            </a:r>
            <a:endParaRPr lang="en-US" altLang="ja-JP" sz="800" dirty="0">
              <a:solidFill>
                <a:sysClr val="windowText" lastClr="000000"/>
              </a:solidFill>
              <a:latin typeface="ＭＳ Ｐゴシック"/>
            </a:endParaRPr>
          </a:p>
        </p:txBody>
      </p:sp>
      <p:sp>
        <p:nvSpPr>
          <p:cNvPr id="40" name="ホームベース 39"/>
          <p:cNvSpPr/>
          <p:nvPr/>
        </p:nvSpPr>
        <p:spPr>
          <a:xfrm>
            <a:off x="6144376" y="871214"/>
            <a:ext cx="894600"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1" name="ホームベース 40"/>
          <p:cNvSpPr/>
          <p:nvPr/>
        </p:nvSpPr>
        <p:spPr>
          <a:xfrm>
            <a:off x="7058775" y="863213"/>
            <a:ext cx="88507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2" name="ホームベース 41"/>
          <p:cNvSpPr/>
          <p:nvPr/>
        </p:nvSpPr>
        <p:spPr>
          <a:xfrm>
            <a:off x="7944599" y="876439"/>
            <a:ext cx="814413"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3" name="ホームベース 42"/>
          <p:cNvSpPr/>
          <p:nvPr/>
        </p:nvSpPr>
        <p:spPr>
          <a:xfrm>
            <a:off x="8782800" y="864732"/>
            <a:ext cx="930612"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4" name="ホームベース 43"/>
          <p:cNvSpPr/>
          <p:nvPr/>
        </p:nvSpPr>
        <p:spPr>
          <a:xfrm>
            <a:off x="7660643" y="2445276"/>
            <a:ext cx="2016310" cy="198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ja-JP" sz="800" dirty="0">
                <a:solidFill>
                  <a:prstClr val="black"/>
                </a:solidFill>
              </a:rPr>
              <a:t>工事（～</a:t>
            </a:r>
            <a:r>
              <a:rPr lang="en-US" altLang="ja-JP" sz="800" dirty="0">
                <a:solidFill>
                  <a:prstClr val="black"/>
                </a:solidFill>
              </a:rPr>
              <a:t>2021</a:t>
            </a:r>
            <a:r>
              <a:rPr lang="ja-JP" altLang="ja-JP" sz="800" dirty="0">
                <a:solidFill>
                  <a:prstClr val="black"/>
                </a:solidFill>
              </a:rPr>
              <a:t>年度）</a:t>
            </a:r>
            <a:endParaRPr lang="en-US" altLang="ja-JP" sz="400" dirty="0">
              <a:solidFill>
                <a:prstClr val="black"/>
              </a:solidFill>
              <a:latin typeface="ＭＳ Ｐゴシック"/>
            </a:endParaRPr>
          </a:p>
        </p:txBody>
      </p:sp>
      <p:sp>
        <p:nvSpPr>
          <p:cNvPr id="56" name="ホームベース 55"/>
          <p:cNvSpPr/>
          <p:nvPr/>
        </p:nvSpPr>
        <p:spPr>
          <a:xfrm>
            <a:off x="5229225" y="2687423"/>
            <a:ext cx="4447727" cy="179602"/>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0" lang="ja-JP" altLang="en-US" sz="800" dirty="0">
                <a:solidFill>
                  <a:sysClr val="windowText" lastClr="000000"/>
                </a:solidFill>
              </a:rPr>
              <a:t>運営型ＰＦＩスキーム検討・導入</a:t>
            </a:r>
            <a:endParaRPr kumimoji="0" lang="en-US" altLang="ja-JP" sz="800" dirty="0">
              <a:solidFill>
                <a:sysClr val="windowText" lastClr="000000"/>
              </a:solidFill>
            </a:endParaRPr>
          </a:p>
        </p:txBody>
      </p:sp>
      <p:sp>
        <p:nvSpPr>
          <p:cNvPr id="57" name="ホームベース 56"/>
          <p:cNvSpPr/>
          <p:nvPr/>
        </p:nvSpPr>
        <p:spPr>
          <a:xfrm>
            <a:off x="5229225" y="2900451"/>
            <a:ext cx="4447727" cy="18564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0" lang="ja-JP" altLang="en-US" sz="800" dirty="0">
                <a:solidFill>
                  <a:sysClr val="windowText" lastClr="000000"/>
                </a:solidFill>
              </a:rPr>
              <a:t>コレクションの魅力向上（開館準備業務）</a:t>
            </a:r>
            <a:endParaRPr kumimoji="0" lang="en-US" altLang="ja-JP" sz="800" dirty="0">
              <a:solidFill>
                <a:sysClr val="windowText" lastClr="000000"/>
              </a:solidFill>
            </a:endParaRPr>
          </a:p>
        </p:txBody>
      </p:sp>
      <p:sp>
        <p:nvSpPr>
          <p:cNvPr id="60" name="ホームベース 59"/>
          <p:cNvSpPr/>
          <p:nvPr/>
        </p:nvSpPr>
        <p:spPr>
          <a:xfrm>
            <a:off x="5226290" y="3623086"/>
            <a:ext cx="849838" cy="310903"/>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schemeClr val="tx1"/>
                </a:solidFill>
              </a:rPr>
              <a:t>ミュージアム</a:t>
            </a:r>
            <a:endParaRPr lang="en-US" altLang="ja-JP" sz="800" dirty="0" smtClean="0">
              <a:solidFill>
                <a:schemeClr val="tx1"/>
              </a:solidFill>
            </a:endParaRPr>
          </a:p>
          <a:p>
            <a:pPr algn="ctr">
              <a:defRPr/>
            </a:pPr>
            <a:r>
              <a:rPr lang="ja-JP" altLang="en-US" sz="800" dirty="0" smtClean="0">
                <a:solidFill>
                  <a:schemeClr val="tx1"/>
                </a:solidFill>
              </a:rPr>
              <a:t>ビジョン策定</a:t>
            </a:r>
            <a:endParaRPr lang="en-US" altLang="ja-JP" sz="800" dirty="0">
              <a:solidFill>
                <a:schemeClr val="tx1"/>
              </a:solidFill>
            </a:endParaRPr>
          </a:p>
        </p:txBody>
      </p:sp>
      <p:sp>
        <p:nvSpPr>
          <p:cNvPr id="61" name="ホームベース 60"/>
          <p:cNvSpPr/>
          <p:nvPr/>
        </p:nvSpPr>
        <p:spPr>
          <a:xfrm>
            <a:off x="6134851" y="3615549"/>
            <a:ext cx="3491191" cy="310903"/>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ja-JP" altLang="en-US" sz="800" dirty="0" smtClean="0">
                <a:solidFill>
                  <a:schemeClr val="tx1"/>
                </a:solidFill>
              </a:rPr>
              <a:t>博物館資料の充実・展示環境の改善・魅力的な展示の実現を順次計画的に実施</a:t>
            </a:r>
            <a:endParaRPr lang="en-US" altLang="ja-JP" sz="800" strike="sngStrike" dirty="0">
              <a:solidFill>
                <a:schemeClr val="tx1"/>
              </a:solidFill>
            </a:endParaRPr>
          </a:p>
        </p:txBody>
      </p:sp>
      <p:sp>
        <p:nvSpPr>
          <p:cNvPr id="62" name="ホームベース 61"/>
          <p:cNvSpPr/>
          <p:nvPr/>
        </p:nvSpPr>
        <p:spPr>
          <a:xfrm>
            <a:off x="6136384" y="4000664"/>
            <a:ext cx="3531044" cy="923761"/>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ja-JP" altLang="en-US" sz="800" dirty="0" smtClean="0">
                <a:solidFill>
                  <a:schemeClr val="tx1"/>
                </a:solidFill>
                <a:latin typeface="ＭＳ Ｐゴシック"/>
              </a:rPr>
              <a:t>　　　　　　　　　　　　　大阪市立美術館</a:t>
            </a:r>
            <a:endParaRPr lang="en-US" altLang="ja-JP" sz="800" dirty="0">
              <a:solidFill>
                <a:schemeClr val="tx1"/>
              </a:solidFill>
              <a:latin typeface="ＭＳ Ｐゴシック"/>
            </a:endParaRPr>
          </a:p>
        </p:txBody>
      </p:sp>
      <p:sp>
        <p:nvSpPr>
          <p:cNvPr id="63" name="ホームベース 62"/>
          <p:cNvSpPr/>
          <p:nvPr/>
        </p:nvSpPr>
        <p:spPr>
          <a:xfrm>
            <a:off x="6136384" y="4169559"/>
            <a:ext cx="885704" cy="484079"/>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基本計画</a:t>
            </a:r>
            <a:r>
              <a:rPr lang="ja-JP" altLang="en-US" sz="800" dirty="0" smtClean="0">
                <a:solidFill>
                  <a:schemeClr val="tx1"/>
                </a:solidFill>
                <a:latin typeface="ＭＳ Ｐゴシック"/>
              </a:rPr>
              <a:t>策定</a:t>
            </a:r>
            <a:endParaRPr lang="en-US" altLang="ja-JP" sz="800" dirty="0" smtClean="0">
              <a:solidFill>
                <a:schemeClr val="tx1"/>
              </a:solidFill>
              <a:latin typeface="ＭＳ Ｐゴシック"/>
            </a:endParaRPr>
          </a:p>
          <a:p>
            <a:pPr algn="ctr" fontAlgn="auto">
              <a:spcBef>
                <a:spcPts val="0"/>
              </a:spcBef>
              <a:spcAft>
                <a:spcPts val="0"/>
              </a:spcAft>
              <a:defRPr/>
            </a:pPr>
            <a:r>
              <a:rPr lang="ja-JP" altLang="en-US" sz="800" dirty="0" smtClean="0">
                <a:solidFill>
                  <a:schemeClr val="tx1"/>
                </a:solidFill>
                <a:latin typeface="ＭＳ Ｐゴシック"/>
              </a:rPr>
              <a:t>（</a:t>
            </a:r>
            <a:r>
              <a:rPr lang="ja-JP" altLang="en-US" sz="700" dirty="0" smtClean="0">
                <a:solidFill>
                  <a:schemeClr val="tx1"/>
                </a:solidFill>
                <a:latin typeface="ＭＳ Ｐゴシック"/>
              </a:rPr>
              <a:t>抜本的改修・機能強化・利用者サービス向上等）</a:t>
            </a:r>
            <a:endParaRPr lang="ja-JP" altLang="en-US" sz="700" dirty="0">
              <a:solidFill>
                <a:schemeClr val="tx1"/>
              </a:solidFill>
              <a:latin typeface="ＭＳ Ｐゴシック"/>
            </a:endParaRPr>
          </a:p>
        </p:txBody>
      </p:sp>
      <p:sp>
        <p:nvSpPr>
          <p:cNvPr id="64" name="ホームベース 63"/>
          <p:cNvSpPr/>
          <p:nvPr/>
        </p:nvSpPr>
        <p:spPr>
          <a:xfrm>
            <a:off x="6136384" y="4682213"/>
            <a:ext cx="1761407" cy="21600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スキーム（</a:t>
            </a:r>
            <a:r>
              <a:rPr lang="en-US" altLang="ja-JP" sz="800" dirty="0">
                <a:solidFill>
                  <a:schemeClr val="tx1"/>
                </a:solidFill>
                <a:latin typeface="ＭＳ Ｐゴシック"/>
              </a:rPr>
              <a:t>PFI</a:t>
            </a:r>
            <a:r>
              <a:rPr lang="ja-JP" altLang="en-US" sz="800" dirty="0">
                <a:solidFill>
                  <a:schemeClr val="tx1"/>
                </a:solidFill>
                <a:latin typeface="ＭＳ Ｐゴシック"/>
              </a:rPr>
              <a:t>含む）検討・導入</a:t>
            </a:r>
            <a:endParaRPr lang="en-US" altLang="ja-JP" sz="800" dirty="0">
              <a:solidFill>
                <a:schemeClr val="tx1"/>
              </a:solidFill>
              <a:latin typeface="ＭＳ Ｐゴシック"/>
            </a:endParaRPr>
          </a:p>
        </p:txBody>
      </p:sp>
      <p:sp>
        <p:nvSpPr>
          <p:cNvPr id="65" name="ホームベース 64"/>
          <p:cNvSpPr/>
          <p:nvPr/>
        </p:nvSpPr>
        <p:spPr>
          <a:xfrm>
            <a:off x="7931074" y="4171553"/>
            <a:ext cx="1641584" cy="467122"/>
          </a:xfrm>
          <a:prstGeom prst="homePlate">
            <a:avLst>
              <a:gd name="adj" fmla="val 2563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基本設計</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実</a:t>
            </a:r>
            <a:r>
              <a:rPr lang="ja-JP" altLang="en-US" sz="800" dirty="0" smtClean="0">
                <a:solidFill>
                  <a:schemeClr val="tx1"/>
                </a:solidFill>
                <a:latin typeface="ＭＳ Ｐゴシック"/>
              </a:rPr>
              <a:t>施設計</a:t>
            </a:r>
            <a:endParaRPr lang="en-US" altLang="ja-JP" sz="800" dirty="0">
              <a:solidFill>
                <a:schemeClr val="tx1"/>
              </a:solidFill>
              <a:latin typeface="ＭＳ Ｐゴシック"/>
            </a:endParaRPr>
          </a:p>
        </p:txBody>
      </p:sp>
      <p:sp>
        <p:nvSpPr>
          <p:cNvPr id="45" name="タイトル 1"/>
          <p:cNvSpPr txBox="1">
            <a:spLocks/>
          </p:cNvSpPr>
          <p:nvPr/>
        </p:nvSpPr>
        <p:spPr bwMode="auto">
          <a:xfrm>
            <a:off x="273050" y="116632"/>
            <a:ext cx="9440362"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354598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92344B1F-D461-4BB5-98B7-496E61673E06}" type="slidenum">
              <a:rPr lang="ja-JP" altLang="en-US" smtClean="0">
                <a:solidFill>
                  <a:prstClr val="black">
                    <a:tint val="75000"/>
                  </a:prstClr>
                </a:solidFill>
              </a:rPr>
              <a:pPr>
                <a:defRPr/>
              </a:pPr>
              <a:t>30</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538980683"/>
              </p:ext>
            </p:extLst>
          </p:nvPr>
        </p:nvGraphicFramePr>
        <p:xfrm>
          <a:off x="273050" y="476250"/>
          <a:ext cx="9360470" cy="3816846"/>
        </p:xfrm>
        <a:graphic>
          <a:graphicData uri="http://schemas.openxmlformats.org/drawingml/2006/table">
            <a:tbl>
              <a:tblPr firstRow="1" bandRow="1">
                <a:tableStyleId>{5C22544A-7EE6-4342-B048-85BDC9FD1C3A}</a:tableStyleId>
              </a:tblPr>
              <a:tblGrid>
                <a:gridCol w="278943"/>
                <a:gridCol w="278943"/>
                <a:gridCol w="3259148"/>
                <a:gridCol w="1104299"/>
                <a:gridCol w="901441"/>
                <a:gridCol w="901441"/>
                <a:gridCol w="901441"/>
                <a:gridCol w="901441"/>
                <a:gridCol w="833373"/>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119519">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あらゆる人々が文化を享受できる都市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若手アーティストらの発表機会の提供</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80120">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子ども・子育て世代芸術鑑賞機会の創出</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24136">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都市魅力をみんなで支える人づくり・ネットワークづくり</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lang="en-US" altLang="ja-JP" sz="1000" b="1" dirty="0" smtClean="0">
                          <a:solidFill>
                            <a:schemeClr val="tx1"/>
                          </a:solidFill>
                          <a:latin typeface="Meiryo UI" pitchFamily="50" charset="-128"/>
                          <a:ea typeface="Meiryo UI" pitchFamily="50" charset="-128"/>
                        </a:rPr>
                        <a:t>】《</a:t>
                      </a:r>
                      <a:r>
                        <a:rPr lang="ja-JP" altLang="en-US" sz="1000" b="1" dirty="0" smtClean="0">
                          <a:solidFill>
                            <a:schemeClr val="tx1"/>
                          </a:solidFill>
                          <a:latin typeface="Meiryo UI" pitchFamily="50" charset="-128"/>
                          <a:ea typeface="Meiryo UI" pitchFamily="50" charset="-128"/>
                        </a:rPr>
                        <a:t>再掲</a:t>
                      </a:r>
                      <a:r>
                        <a:rPr lang="en-US" altLang="ja-JP" sz="1000" b="1" dirty="0" smtClean="0">
                          <a:solidFill>
                            <a:schemeClr val="tx1"/>
                          </a:solidFill>
                          <a:latin typeface="Meiryo UI" pitchFamily="50" charset="-128"/>
                          <a:ea typeface="Meiryo UI"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0" dirty="0" smtClean="0">
                          <a:solidFill>
                            <a:schemeClr val="tx1"/>
                          </a:solidFill>
                          <a:latin typeface="Meiryo UI" pitchFamily="50" charset="-128"/>
                          <a:ea typeface="Meiryo UI" pitchFamily="50" charset="-128"/>
                        </a:rPr>
                        <a:t>　</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
        <p:nvSpPr>
          <p:cNvPr id="6" name="ホームベース 5"/>
          <p:cNvSpPr/>
          <p:nvPr/>
        </p:nvSpPr>
        <p:spPr>
          <a:xfrm>
            <a:off x="6096000" y="1033686"/>
            <a:ext cx="895351" cy="642392"/>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a:solidFill>
                  <a:prstClr val="black"/>
                </a:solidFill>
              </a:rPr>
              <a:t>事業スキーム検討</a:t>
            </a:r>
            <a:endParaRPr lang="en-US" altLang="ja-JP" sz="800" dirty="0">
              <a:solidFill>
                <a:prstClr val="black"/>
              </a:solidFill>
            </a:endParaRPr>
          </a:p>
          <a:p>
            <a:pPr algn="ctr">
              <a:defRPr/>
            </a:pPr>
            <a:r>
              <a:rPr lang="ja-JP" altLang="en-US" sz="800" dirty="0" smtClean="0">
                <a:solidFill>
                  <a:prstClr val="black"/>
                </a:solidFill>
              </a:rPr>
              <a:t>施設との連携・協力</a:t>
            </a:r>
            <a:endParaRPr lang="en-US" altLang="ja-JP" sz="800" dirty="0">
              <a:solidFill>
                <a:prstClr val="black"/>
              </a:solidFill>
            </a:endParaRPr>
          </a:p>
        </p:txBody>
      </p:sp>
      <p:sp>
        <p:nvSpPr>
          <p:cNvPr id="7" name="ホームベース 6"/>
          <p:cNvSpPr/>
          <p:nvPr/>
        </p:nvSpPr>
        <p:spPr>
          <a:xfrm>
            <a:off x="5187657" y="1052736"/>
            <a:ext cx="865569" cy="642392"/>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a:solidFill>
                  <a:prstClr val="black"/>
                </a:solidFill>
              </a:rPr>
              <a:t>活用可能施設の調査・検討</a:t>
            </a:r>
          </a:p>
        </p:txBody>
      </p:sp>
      <p:sp>
        <p:nvSpPr>
          <p:cNvPr id="8" name="ホームベース 7"/>
          <p:cNvSpPr/>
          <p:nvPr/>
        </p:nvSpPr>
        <p:spPr>
          <a:xfrm>
            <a:off x="6991351" y="1043211"/>
            <a:ext cx="2580345" cy="642392"/>
          </a:xfrm>
          <a:prstGeom prst="homePlate">
            <a:avLst>
              <a:gd name="adj" fmla="val 22222"/>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800" dirty="0" smtClean="0">
                <a:solidFill>
                  <a:prstClr val="black"/>
                </a:solidFill>
              </a:rPr>
              <a:t>本格実施</a:t>
            </a:r>
            <a:endParaRPr lang="en-US" altLang="ja-JP" sz="800" dirty="0">
              <a:solidFill>
                <a:prstClr val="black"/>
              </a:solidFill>
            </a:endParaRPr>
          </a:p>
        </p:txBody>
      </p:sp>
      <p:sp>
        <p:nvSpPr>
          <p:cNvPr id="9" name="ホームベース 8"/>
          <p:cNvSpPr/>
          <p:nvPr/>
        </p:nvSpPr>
        <p:spPr>
          <a:xfrm>
            <a:off x="5193406" y="2348880"/>
            <a:ext cx="869257" cy="354821"/>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事業スキーム検討</a:t>
            </a:r>
          </a:p>
        </p:txBody>
      </p:sp>
      <p:sp>
        <p:nvSpPr>
          <p:cNvPr id="10" name="ホームベース 9"/>
          <p:cNvSpPr/>
          <p:nvPr/>
        </p:nvSpPr>
        <p:spPr>
          <a:xfrm>
            <a:off x="6095999" y="2339354"/>
            <a:ext cx="866776" cy="360040"/>
          </a:xfrm>
          <a:prstGeom prst="homePlate">
            <a:avLst>
              <a:gd name="adj" fmla="val 1579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施行実施</a:t>
            </a:r>
          </a:p>
        </p:txBody>
      </p:sp>
      <p:sp>
        <p:nvSpPr>
          <p:cNvPr id="11" name="ホームベース 10"/>
          <p:cNvSpPr/>
          <p:nvPr/>
        </p:nvSpPr>
        <p:spPr>
          <a:xfrm>
            <a:off x="7000875" y="2339354"/>
            <a:ext cx="2604070" cy="360039"/>
          </a:xfrm>
          <a:prstGeom prst="homePlate">
            <a:avLst>
              <a:gd name="adj" fmla="val 2373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ysClr val="windowText" lastClr="000000"/>
                </a:solidFill>
                <a:latin typeface="ＭＳ Ｐゴシック"/>
              </a:rPr>
              <a:t>本格実施</a:t>
            </a:r>
          </a:p>
        </p:txBody>
      </p:sp>
      <p:sp>
        <p:nvSpPr>
          <p:cNvPr id="15" name="ホームベース 14"/>
          <p:cNvSpPr/>
          <p:nvPr/>
        </p:nvSpPr>
        <p:spPr>
          <a:xfrm>
            <a:off x="6795545" y="3326560"/>
            <a:ext cx="2818880" cy="6000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　　各分野に拡大</a:t>
            </a:r>
            <a:endParaRPr lang="en-US" altLang="ja-JP" sz="800" dirty="0">
              <a:solidFill>
                <a:prstClr val="black"/>
              </a:solidFill>
              <a:latin typeface="ＭＳ Ｐゴシック"/>
            </a:endParaRPr>
          </a:p>
        </p:txBody>
      </p:sp>
      <p:sp>
        <p:nvSpPr>
          <p:cNvPr id="16" name="ホームベース 15"/>
          <p:cNvSpPr/>
          <p:nvPr/>
        </p:nvSpPr>
        <p:spPr>
          <a:xfrm>
            <a:off x="5897881" y="3324581"/>
            <a:ext cx="1031826" cy="602054"/>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　　ネットワーク構築</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と分野を限定した　</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　パイロット事業　　</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検討・実施</a:t>
            </a:r>
            <a:endParaRPr lang="en-US" altLang="ja-JP" sz="800" dirty="0">
              <a:solidFill>
                <a:prstClr val="black"/>
              </a:solidFill>
              <a:latin typeface="ＭＳ Ｐゴシック"/>
            </a:endParaRPr>
          </a:p>
        </p:txBody>
      </p:sp>
      <p:sp>
        <p:nvSpPr>
          <p:cNvPr id="17" name="ホームベース 16"/>
          <p:cNvSpPr/>
          <p:nvPr/>
        </p:nvSpPr>
        <p:spPr>
          <a:xfrm>
            <a:off x="5197137" y="3326062"/>
            <a:ext cx="861794" cy="600075"/>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仕組みの検討</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関係者調整</a:t>
            </a:r>
            <a:endParaRPr lang="en-US" altLang="ja-JP" sz="800" dirty="0">
              <a:solidFill>
                <a:prstClr val="black"/>
              </a:solidFill>
              <a:latin typeface="ＭＳ Ｐゴシック"/>
            </a:endParaRPr>
          </a:p>
        </p:txBody>
      </p:sp>
      <p:sp>
        <p:nvSpPr>
          <p:cNvPr id="18"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502012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E8851295-A665-4372-842A-651763907B84}" type="slidenum">
              <a:rPr lang="ja-JP" altLang="en-US" smtClean="0">
                <a:solidFill>
                  <a:prstClr val="black">
                    <a:tint val="75000"/>
                  </a:prstClr>
                </a:solidFill>
              </a:rPr>
              <a:pPr>
                <a:defRPr/>
              </a:pPr>
              <a:t>31</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539869645"/>
              </p:ext>
            </p:extLst>
          </p:nvPr>
        </p:nvGraphicFramePr>
        <p:xfrm>
          <a:off x="260782" y="498159"/>
          <a:ext cx="9384436" cy="6135533"/>
        </p:xfrm>
        <a:graphic>
          <a:graphicData uri="http://schemas.openxmlformats.org/drawingml/2006/table">
            <a:tbl>
              <a:tblPr firstRow="1" bandRow="1">
                <a:tableStyleId>{5C22544A-7EE6-4342-B048-85BDC9FD1C3A}</a:tableStyleId>
              </a:tblPr>
              <a:tblGrid>
                <a:gridCol w="278117"/>
                <a:gridCol w="278117"/>
                <a:gridCol w="3249494"/>
                <a:gridCol w="1075744"/>
                <a:gridCol w="924055"/>
                <a:gridCol w="898771"/>
                <a:gridCol w="898771"/>
                <a:gridCol w="898771"/>
                <a:gridCol w="882596"/>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881062">
                <a:tc rowSpan="8">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アジアをリードする国際・プロスポーツ都市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ラグビーワールドカップ</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の大阪開催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dbl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0405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国際的なスポーツイベントなどの誘致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17024">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オリ・パラ等事前キャンプ誘致の推進</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807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ホストタウンへの登録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4807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オリ・パラ開催に向けた事業の展開</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7606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関西ワールドマスターズゲームズ開催に向けた事業の展開</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814144">
                <a:tc vMerge="1">
                  <a:txBody>
                    <a:bodyPr/>
                    <a:lstStyle/>
                    <a:p>
                      <a:endParaRPr kumimoji="1" lang="ja-JP" altLang="en-US"/>
                    </a:p>
                  </a:txBody>
                  <a:tcP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大阪マラソンの魅力向上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itchFamily="50" charset="-128"/>
                          <a:ea typeface="Meiryo UI" pitchFamily="50" charset="-128"/>
                        </a:rPr>
                        <a:t>《</a:t>
                      </a:r>
                      <a:r>
                        <a:rPr lang="ja-JP" altLang="en-US" sz="1000" b="1" dirty="0" smtClean="0">
                          <a:solidFill>
                            <a:schemeClr val="tx1"/>
                          </a:solidFill>
                          <a:latin typeface="Meiryo UI" pitchFamily="50" charset="-128"/>
                          <a:ea typeface="Meiryo UI" pitchFamily="50" charset="-128"/>
                        </a:rPr>
                        <a:t>再掲</a:t>
                      </a:r>
                      <a:r>
                        <a:rPr lang="en-US" altLang="ja-JP" sz="1000" b="1" dirty="0" smtClean="0">
                          <a:solidFill>
                            <a:schemeClr val="tx1"/>
                          </a:solidFill>
                          <a:latin typeface="Meiryo UI" pitchFamily="50" charset="-128"/>
                          <a:ea typeface="Meiryo UI"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87890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スポーツツーリズムの推進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a:t>
                      </a:r>
                      <a:r>
                        <a:rPr kumimoji="1" lang="ja-JP" altLang="en-US" sz="10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再掲</a:t>
                      </a:r>
                      <a:r>
                        <a:rPr kumimoji="1" lang="en-US" altLang="ja-JP" sz="1000" b="1"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grpSp>
        <p:nvGrpSpPr>
          <p:cNvPr id="11" name="グループ化 10"/>
          <p:cNvGrpSpPr/>
          <p:nvPr/>
        </p:nvGrpSpPr>
        <p:grpSpPr>
          <a:xfrm>
            <a:off x="5137745" y="2463799"/>
            <a:ext cx="4259026" cy="483742"/>
            <a:chOff x="5124451" y="1799878"/>
            <a:chExt cx="4259026" cy="483742"/>
          </a:xfrm>
        </p:grpSpPr>
        <p:sp>
          <p:nvSpPr>
            <p:cNvPr id="24" name="ホームベース 23"/>
            <p:cNvSpPr/>
            <p:nvPr/>
          </p:nvSpPr>
          <p:spPr>
            <a:xfrm>
              <a:off x="5124451" y="1799878"/>
              <a:ext cx="1800223" cy="48021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en-US" altLang="ja-JP" sz="800" dirty="0">
                  <a:solidFill>
                    <a:prstClr val="black"/>
                  </a:solidFill>
                  <a:latin typeface="ＭＳ Ｐゴシック"/>
                </a:rPr>
                <a:t>PR</a:t>
              </a:r>
              <a:r>
                <a:rPr lang="ja-JP" altLang="en-US" sz="800" dirty="0" smtClean="0">
                  <a:solidFill>
                    <a:prstClr val="black"/>
                  </a:solidFill>
                  <a:latin typeface="ＭＳ Ｐゴシック"/>
                </a:rPr>
                <a:t>コンテンツ作成、</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プロモーション活動、</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ホストタウン登録の支援</a:t>
              </a:r>
              <a:endParaRPr lang="en-US" altLang="ja-JP" sz="800" dirty="0">
                <a:solidFill>
                  <a:prstClr val="black"/>
                </a:solidFill>
                <a:latin typeface="ＭＳ Ｐゴシック"/>
              </a:endParaRPr>
            </a:p>
          </p:txBody>
        </p:sp>
        <p:sp>
          <p:nvSpPr>
            <p:cNvPr id="25" name="ホームベース 24"/>
            <p:cNvSpPr/>
            <p:nvPr/>
          </p:nvSpPr>
          <p:spPr>
            <a:xfrm>
              <a:off x="6941354" y="2043511"/>
              <a:ext cx="1783520" cy="24010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キャンプ受入市町村支援</a:t>
              </a:r>
              <a:endParaRPr lang="en-US" altLang="ja-JP" sz="800" dirty="0">
                <a:solidFill>
                  <a:prstClr val="black"/>
                </a:solidFill>
                <a:latin typeface="ＭＳ Ｐゴシック"/>
              </a:endParaRPr>
            </a:p>
          </p:txBody>
        </p:sp>
        <p:sp>
          <p:nvSpPr>
            <p:cNvPr id="27" name="ホームベース 26"/>
            <p:cNvSpPr/>
            <p:nvPr/>
          </p:nvSpPr>
          <p:spPr>
            <a:xfrm>
              <a:off x="9023114" y="1859806"/>
              <a:ext cx="360363" cy="360362"/>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大会</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開催</a:t>
              </a:r>
            </a:p>
          </p:txBody>
        </p:sp>
        <p:sp>
          <p:nvSpPr>
            <p:cNvPr id="43" name="ホームベース 42"/>
            <p:cNvSpPr/>
            <p:nvPr/>
          </p:nvSpPr>
          <p:spPr>
            <a:xfrm>
              <a:off x="6943102" y="1803400"/>
              <a:ext cx="1781798" cy="24011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プロモーション活動、</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ホストタウン登録の支援</a:t>
              </a:r>
              <a:endParaRPr lang="en-US" altLang="ja-JP" sz="800" dirty="0">
                <a:solidFill>
                  <a:prstClr val="black"/>
                </a:solidFill>
                <a:latin typeface="ＭＳ Ｐゴシック"/>
              </a:endParaRPr>
            </a:p>
          </p:txBody>
        </p:sp>
      </p:grpSp>
      <p:sp>
        <p:nvSpPr>
          <p:cNvPr id="19" name="ホームベース 18"/>
          <p:cNvSpPr/>
          <p:nvPr/>
        </p:nvSpPr>
        <p:spPr>
          <a:xfrm>
            <a:off x="8283300" y="1115976"/>
            <a:ext cx="360363" cy="428625"/>
          </a:xfrm>
          <a:prstGeom prst="homePlate">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大会</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開催</a:t>
            </a:r>
          </a:p>
        </p:txBody>
      </p:sp>
      <p:sp>
        <p:nvSpPr>
          <p:cNvPr id="20" name="ホームベース 19"/>
          <p:cNvSpPr/>
          <p:nvPr/>
        </p:nvSpPr>
        <p:spPr>
          <a:xfrm>
            <a:off x="5977692" y="950170"/>
            <a:ext cx="2245519"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大会開催に向けた機運醸成</a:t>
            </a:r>
            <a:endParaRPr lang="en-US" altLang="ja-JP" sz="800" dirty="0">
              <a:solidFill>
                <a:prstClr val="black"/>
              </a:solidFill>
              <a:latin typeface="ＭＳ Ｐゴシック"/>
            </a:endParaRPr>
          </a:p>
        </p:txBody>
      </p:sp>
      <p:sp>
        <p:nvSpPr>
          <p:cNvPr id="21" name="ホームベース 20"/>
          <p:cNvSpPr/>
          <p:nvPr/>
        </p:nvSpPr>
        <p:spPr>
          <a:xfrm>
            <a:off x="5137744" y="944397"/>
            <a:ext cx="942975" cy="43180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推進組織の設置</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広報戦略</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プランの策定</a:t>
            </a:r>
            <a:endParaRPr lang="en-US" altLang="ja-JP" sz="800" dirty="0">
              <a:solidFill>
                <a:prstClr val="black"/>
              </a:solidFill>
              <a:latin typeface="ＭＳ Ｐゴシック"/>
            </a:endParaRPr>
          </a:p>
        </p:txBody>
      </p:sp>
      <p:sp>
        <p:nvSpPr>
          <p:cNvPr id="22" name="ホームベース 21"/>
          <p:cNvSpPr/>
          <p:nvPr/>
        </p:nvSpPr>
        <p:spPr>
          <a:xfrm>
            <a:off x="5968142" y="1411122"/>
            <a:ext cx="2245519" cy="32385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広報・普及啓発イベント</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開催都市プロモーションの実施</a:t>
            </a:r>
            <a:endParaRPr lang="en-US" altLang="ja-JP" sz="800" dirty="0">
              <a:solidFill>
                <a:prstClr val="black"/>
              </a:solidFill>
              <a:latin typeface="ＭＳ Ｐゴシック"/>
            </a:endParaRPr>
          </a:p>
        </p:txBody>
      </p:sp>
      <p:sp>
        <p:nvSpPr>
          <p:cNvPr id="23" name="ホームベース 22"/>
          <p:cNvSpPr/>
          <p:nvPr/>
        </p:nvSpPr>
        <p:spPr>
          <a:xfrm>
            <a:off x="5137744" y="1411122"/>
            <a:ext cx="904875" cy="323850"/>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キックオフ</a:t>
            </a:r>
            <a:r>
              <a:rPr lang="en-US" altLang="ja-JP" sz="800" dirty="0">
                <a:solidFill>
                  <a:prstClr val="black"/>
                </a:solidFill>
                <a:latin typeface="ＭＳ Ｐゴシック"/>
              </a:rPr>
              <a:t/>
            </a:r>
            <a:br>
              <a:rPr lang="en-US" altLang="ja-JP" sz="800" dirty="0">
                <a:solidFill>
                  <a:prstClr val="black"/>
                </a:solidFill>
                <a:latin typeface="ＭＳ Ｐゴシック"/>
              </a:rPr>
            </a:br>
            <a:r>
              <a:rPr lang="ja-JP" altLang="en-US" sz="800" dirty="0">
                <a:solidFill>
                  <a:prstClr val="black"/>
                </a:solidFill>
                <a:latin typeface="ＭＳ Ｐゴシック"/>
              </a:rPr>
              <a:t>イベントの実施</a:t>
            </a:r>
            <a:endParaRPr lang="en-US" altLang="ja-JP" sz="800" dirty="0">
              <a:solidFill>
                <a:prstClr val="black"/>
              </a:solidFill>
              <a:latin typeface="ＭＳ Ｐゴシック"/>
            </a:endParaRPr>
          </a:p>
        </p:txBody>
      </p:sp>
      <p:grpSp>
        <p:nvGrpSpPr>
          <p:cNvPr id="3" name="グループ化 2"/>
          <p:cNvGrpSpPr/>
          <p:nvPr/>
        </p:nvGrpSpPr>
        <p:grpSpPr>
          <a:xfrm>
            <a:off x="5137745" y="3754628"/>
            <a:ext cx="4487383" cy="520450"/>
            <a:chOff x="5135013" y="3068960"/>
            <a:chExt cx="4487383" cy="520450"/>
          </a:xfrm>
        </p:grpSpPr>
        <p:sp>
          <p:nvSpPr>
            <p:cNvPr id="44" name="ホームベース 43"/>
            <p:cNvSpPr/>
            <p:nvPr/>
          </p:nvSpPr>
          <p:spPr>
            <a:xfrm>
              <a:off x="5135013" y="3068960"/>
              <a:ext cx="921614" cy="52045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5" name="ホームベース 44"/>
            <p:cNvSpPr/>
            <p:nvPr/>
          </p:nvSpPr>
          <p:spPr>
            <a:xfrm>
              <a:off x="6060046" y="3068960"/>
              <a:ext cx="866775" cy="52044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6" name="ホームベース 45"/>
            <p:cNvSpPr/>
            <p:nvPr/>
          </p:nvSpPr>
          <p:spPr>
            <a:xfrm>
              <a:off x="6973044" y="3068960"/>
              <a:ext cx="866775" cy="52044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7" name="ホームベース 46"/>
            <p:cNvSpPr/>
            <p:nvPr/>
          </p:nvSpPr>
          <p:spPr>
            <a:xfrm>
              <a:off x="7867736" y="3068960"/>
              <a:ext cx="866775" cy="52044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48" name="ホームベース 47"/>
            <p:cNvSpPr/>
            <p:nvPr/>
          </p:nvSpPr>
          <p:spPr>
            <a:xfrm>
              <a:off x="8755621" y="3068960"/>
              <a:ext cx="866775" cy="52044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grpSp>
      <p:grpSp>
        <p:nvGrpSpPr>
          <p:cNvPr id="7" name="グループ化 6"/>
          <p:cNvGrpSpPr/>
          <p:nvPr/>
        </p:nvGrpSpPr>
        <p:grpSpPr>
          <a:xfrm>
            <a:off x="5140976" y="3108643"/>
            <a:ext cx="4492569" cy="533781"/>
            <a:chOff x="5118426" y="2409231"/>
            <a:chExt cx="4492569" cy="533781"/>
          </a:xfrm>
        </p:grpSpPr>
        <p:sp>
          <p:nvSpPr>
            <p:cNvPr id="26" name="ホームベース 25"/>
            <p:cNvSpPr/>
            <p:nvPr/>
          </p:nvSpPr>
          <p:spPr>
            <a:xfrm>
              <a:off x="5118426" y="2409231"/>
              <a:ext cx="887321" cy="25202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ホストタウンの登録</a:t>
              </a:r>
              <a:endParaRPr lang="ja-JP" altLang="en-US" sz="800" dirty="0">
                <a:solidFill>
                  <a:prstClr val="black"/>
                </a:solidFill>
                <a:latin typeface="ＭＳ Ｐゴシック"/>
              </a:endParaRPr>
            </a:p>
          </p:txBody>
        </p:sp>
        <p:sp>
          <p:nvSpPr>
            <p:cNvPr id="42" name="ホームベース 41"/>
            <p:cNvSpPr/>
            <p:nvPr/>
          </p:nvSpPr>
          <p:spPr>
            <a:xfrm>
              <a:off x="5118427" y="2699743"/>
              <a:ext cx="879194" cy="23825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9" name="ホームベース 48"/>
            <p:cNvSpPr/>
            <p:nvPr/>
          </p:nvSpPr>
          <p:spPr>
            <a:xfrm>
              <a:off x="6039119" y="2409231"/>
              <a:ext cx="866775"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0" name="ホームベース 49"/>
            <p:cNvSpPr/>
            <p:nvPr/>
          </p:nvSpPr>
          <p:spPr>
            <a:xfrm>
              <a:off x="6934470" y="2409231"/>
              <a:ext cx="876300"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1" name="ホームベース 50"/>
            <p:cNvSpPr/>
            <p:nvPr/>
          </p:nvSpPr>
          <p:spPr>
            <a:xfrm>
              <a:off x="7839345" y="2409231"/>
              <a:ext cx="876299"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2" name="ホームベース 51"/>
            <p:cNvSpPr/>
            <p:nvPr/>
          </p:nvSpPr>
          <p:spPr>
            <a:xfrm>
              <a:off x="8734695" y="2409231"/>
              <a:ext cx="876300"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grpSp>
      <p:grpSp>
        <p:nvGrpSpPr>
          <p:cNvPr id="6" name="グループ化 5"/>
          <p:cNvGrpSpPr/>
          <p:nvPr/>
        </p:nvGrpSpPr>
        <p:grpSpPr>
          <a:xfrm>
            <a:off x="5137744" y="4432396"/>
            <a:ext cx="4478785" cy="415861"/>
            <a:chOff x="5143611" y="3717031"/>
            <a:chExt cx="4478785" cy="415861"/>
          </a:xfrm>
        </p:grpSpPr>
        <p:sp>
          <p:nvSpPr>
            <p:cNvPr id="53" name="ホームベース 52"/>
            <p:cNvSpPr/>
            <p:nvPr/>
          </p:nvSpPr>
          <p:spPr>
            <a:xfrm>
              <a:off x="5143611" y="3717032"/>
              <a:ext cx="889227"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4" name="ホームベース 53"/>
            <p:cNvSpPr/>
            <p:nvPr/>
          </p:nvSpPr>
          <p:spPr>
            <a:xfrm>
              <a:off x="6056626" y="3717031"/>
              <a:ext cx="870196"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5" name="ホームベース 54"/>
            <p:cNvSpPr/>
            <p:nvPr/>
          </p:nvSpPr>
          <p:spPr>
            <a:xfrm>
              <a:off x="6970039" y="3728080"/>
              <a:ext cx="87930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6" name="ホームベース 55"/>
            <p:cNvSpPr/>
            <p:nvPr/>
          </p:nvSpPr>
          <p:spPr>
            <a:xfrm>
              <a:off x="7877261" y="3741306"/>
              <a:ext cx="86677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7" name="ホームベース 56"/>
            <p:cNvSpPr/>
            <p:nvPr/>
          </p:nvSpPr>
          <p:spPr>
            <a:xfrm>
              <a:off x="8755621" y="3739124"/>
              <a:ext cx="86677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grpSp>
      <p:grpSp>
        <p:nvGrpSpPr>
          <p:cNvPr id="8" name="グループ化 7"/>
          <p:cNvGrpSpPr/>
          <p:nvPr/>
        </p:nvGrpSpPr>
        <p:grpSpPr>
          <a:xfrm>
            <a:off x="5137744" y="1841696"/>
            <a:ext cx="4497518" cy="408886"/>
            <a:chOff x="5124879" y="4261937"/>
            <a:chExt cx="4497518" cy="408886"/>
          </a:xfrm>
        </p:grpSpPr>
        <p:sp>
          <p:nvSpPr>
            <p:cNvPr id="58" name="ホームベース 57"/>
            <p:cNvSpPr/>
            <p:nvPr/>
          </p:nvSpPr>
          <p:spPr>
            <a:xfrm>
              <a:off x="5124879" y="4261937"/>
              <a:ext cx="905003" cy="4088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59" name="ホームベース 58"/>
            <p:cNvSpPr/>
            <p:nvPr/>
          </p:nvSpPr>
          <p:spPr>
            <a:xfrm>
              <a:off x="6048805" y="4279401"/>
              <a:ext cx="3573592" cy="38157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grpSp>
      <p:grpSp>
        <p:nvGrpSpPr>
          <p:cNvPr id="9" name="グループ化 8"/>
          <p:cNvGrpSpPr/>
          <p:nvPr/>
        </p:nvGrpSpPr>
        <p:grpSpPr>
          <a:xfrm>
            <a:off x="5137744" y="5060034"/>
            <a:ext cx="4495268" cy="590550"/>
            <a:chOff x="5133975" y="4845675"/>
            <a:chExt cx="4495268" cy="590550"/>
          </a:xfrm>
        </p:grpSpPr>
        <p:sp>
          <p:nvSpPr>
            <p:cNvPr id="60" name="ホームベース 59"/>
            <p:cNvSpPr/>
            <p:nvPr/>
          </p:nvSpPr>
          <p:spPr>
            <a:xfrm>
              <a:off x="5133975" y="5000456"/>
              <a:ext cx="879686"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第６回大会実施</a:t>
              </a:r>
            </a:p>
          </p:txBody>
        </p:sp>
        <p:sp>
          <p:nvSpPr>
            <p:cNvPr id="61" name="ホームベース 60"/>
            <p:cNvSpPr/>
            <p:nvPr/>
          </p:nvSpPr>
          <p:spPr>
            <a:xfrm>
              <a:off x="6062378" y="4845675"/>
              <a:ext cx="893762" cy="59055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第７回大会実施</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プロポーザル（第</a:t>
              </a:r>
              <a:r>
                <a:rPr lang="en-US" altLang="ja-JP" sz="800">
                  <a:solidFill>
                    <a:prstClr val="black"/>
                  </a:solidFill>
                  <a:latin typeface="ＭＳ Ｐゴシック"/>
                </a:rPr>
                <a:t>8</a:t>
              </a:r>
              <a:r>
                <a:rPr lang="ja-JP" altLang="en-US" sz="800">
                  <a:solidFill>
                    <a:prstClr val="black"/>
                  </a:solidFill>
                  <a:latin typeface="ＭＳ Ｐゴシック"/>
                </a:rPr>
                <a:t>回・第</a:t>
              </a:r>
              <a:r>
                <a:rPr lang="en-US" altLang="ja-JP" sz="800">
                  <a:solidFill>
                    <a:prstClr val="black"/>
                  </a:solidFill>
                  <a:latin typeface="ＭＳ Ｐゴシック"/>
                </a:rPr>
                <a:t>9</a:t>
              </a:r>
              <a:r>
                <a:rPr lang="ja-JP" altLang="en-US" sz="800">
                  <a:solidFill>
                    <a:prstClr val="black"/>
                  </a:solidFill>
                  <a:latin typeface="ＭＳ Ｐゴシック"/>
                </a:rPr>
                <a:t>回大会）</a:t>
              </a:r>
            </a:p>
          </p:txBody>
        </p:sp>
        <p:sp>
          <p:nvSpPr>
            <p:cNvPr id="62" name="ホームベース 61"/>
            <p:cNvSpPr/>
            <p:nvPr/>
          </p:nvSpPr>
          <p:spPr>
            <a:xfrm>
              <a:off x="6958980" y="5000456"/>
              <a:ext cx="874712"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第８回大会実施</a:t>
              </a:r>
              <a:endParaRPr lang="en-US" altLang="ja-JP" sz="800">
                <a:solidFill>
                  <a:prstClr val="black"/>
                </a:solidFill>
                <a:latin typeface="ＭＳ Ｐゴシック"/>
              </a:endParaRPr>
            </a:p>
          </p:txBody>
        </p:sp>
        <p:sp>
          <p:nvSpPr>
            <p:cNvPr id="63" name="ホームベース 62"/>
            <p:cNvSpPr/>
            <p:nvPr/>
          </p:nvSpPr>
          <p:spPr>
            <a:xfrm>
              <a:off x="7858125" y="4859962"/>
              <a:ext cx="897496" cy="56197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sz="800" dirty="0">
                  <a:solidFill>
                    <a:prstClr val="black"/>
                  </a:solidFill>
                  <a:latin typeface="ＭＳ Ｐゴシック"/>
                </a:rPr>
                <a:t>第９回大会実施</a:t>
              </a:r>
              <a:endParaRPr lang="en-US" altLang="ja-JP" sz="800" dirty="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プロポーザル</a:t>
              </a:r>
              <a:endParaRPr lang="en-US" altLang="ja-JP" sz="800" dirty="0" smtClean="0">
                <a:solidFill>
                  <a:prstClr val="black"/>
                </a:solidFill>
                <a:latin typeface="ＭＳ Ｐゴシック"/>
              </a:endParaRPr>
            </a:p>
            <a:p>
              <a:pPr fontAlgn="auto">
                <a:spcBef>
                  <a:spcPts val="0"/>
                </a:spcBef>
                <a:spcAft>
                  <a:spcPts val="0"/>
                </a:spcAft>
                <a:defRPr/>
              </a:pPr>
              <a:r>
                <a:rPr lang="ja-JP" altLang="en-US" sz="800" dirty="0" smtClean="0">
                  <a:solidFill>
                    <a:prstClr val="black"/>
                  </a:solidFill>
                  <a:latin typeface="ＭＳ Ｐゴシック"/>
                </a:rPr>
                <a:t>（</a:t>
              </a:r>
              <a:r>
                <a:rPr lang="ja-JP" altLang="en-US" sz="800" dirty="0">
                  <a:solidFill>
                    <a:prstClr val="black"/>
                  </a:solidFill>
                  <a:latin typeface="ＭＳ Ｐゴシック"/>
                </a:rPr>
                <a:t>第</a:t>
              </a:r>
              <a:r>
                <a:rPr lang="en-US" altLang="ja-JP" sz="800" dirty="0">
                  <a:solidFill>
                    <a:prstClr val="black"/>
                  </a:solidFill>
                  <a:latin typeface="ＭＳ Ｐゴシック"/>
                </a:rPr>
                <a:t>10</a:t>
              </a:r>
              <a:r>
                <a:rPr lang="ja-JP" altLang="en-US" sz="800" dirty="0">
                  <a:solidFill>
                    <a:prstClr val="black"/>
                  </a:solidFill>
                  <a:latin typeface="ＭＳ Ｐゴシック"/>
                </a:rPr>
                <a:t>回・第</a:t>
              </a:r>
              <a:r>
                <a:rPr lang="en-US" altLang="ja-JP" sz="800" dirty="0">
                  <a:solidFill>
                    <a:prstClr val="black"/>
                  </a:solidFill>
                  <a:latin typeface="ＭＳ Ｐゴシック"/>
                </a:rPr>
                <a:t>11</a:t>
              </a:r>
              <a:r>
                <a:rPr lang="ja-JP" altLang="en-US" sz="800" dirty="0">
                  <a:solidFill>
                    <a:prstClr val="black"/>
                  </a:solidFill>
                  <a:latin typeface="ＭＳ Ｐゴシック"/>
                </a:rPr>
                <a:t>回大会）</a:t>
              </a:r>
            </a:p>
          </p:txBody>
        </p:sp>
        <p:sp>
          <p:nvSpPr>
            <p:cNvPr id="64" name="ホームベース 63"/>
            <p:cNvSpPr/>
            <p:nvPr/>
          </p:nvSpPr>
          <p:spPr>
            <a:xfrm>
              <a:off x="8765146" y="5000456"/>
              <a:ext cx="864097"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第１０回大会実施</a:t>
              </a:r>
              <a:endParaRPr lang="en-US" altLang="ja-JP" sz="800">
                <a:solidFill>
                  <a:prstClr val="black"/>
                </a:solidFill>
                <a:latin typeface="ＭＳ Ｐゴシック"/>
              </a:endParaRPr>
            </a:p>
          </p:txBody>
        </p:sp>
      </p:grpSp>
      <p:grpSp>
        <p:nvGrpSpPr>
          <p:cNvPr id="10" name="グループ化 9"/>
          <p:cNvGrpSpPr/>
          <p:nvPr/>
        </p:nvGrpSpPr>
        <p:grpSpPr>
          <a:xfrm>
            <a:off x="5137745" y="5995240"/>
            <a:ext cx="4464632" cy="424110"/>
            <a:chOff x="5133976" y="5733256"/>
            <a:chExt cx="4464632" cy="424110"/>
          </a:xfrm>
        </p:grpSpPr>
        <p:sp>
          <p:nvSpPr>
            <p:cNvPr id="70" name="ホームベース 69"/>
            <p:cNvSpPr/>
            <p:nvPr/>
          </p:nvSpPr>
          <p:spPr>
            <a:xfrm>
              <a:off x="5133976" y="5733256"/>
              <a:ext cx="905002" cy="4120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71" name="ホームベース 70"/>
            <p:cNvSpPr/>
            <p:nvPr/>
          </p:nvSpPr>
          <p:spPr>
            <a:xfrm>
              <a:off x="6057901" y="5733256"/>
              <a:ext cx="898240" cy="406697"/>
            </a:xfrm>
            <a:prstGeom prst="homePlate">
              <a:avLst>
                <a:gd name="adj" fmla="val 271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ja-JP" altLang="en-US" sz="800" dirty="0">
                  <a:solidFill>
                    <a:prstClr val="black"/>
                  </a:solidFill>
                  <a:latin typeface="ＭＳ Ｐゴシック"/>
                </a:rPr>
                <a:t>実施体制確立</a:t>
              </a:r>
              <a:endParaRPr lang="en-US" altLang="ja-JP" sz="800" dirty="0">
                <a:solidFill>
                  <a:prstClr val="black"/>
                </a:solidFill>
                <a:latin typeface="ＭＳ Ｐゴシック"/>
              </a:endParaRPr>
            </a:p>
            <a:p>
              <a:pPr fontAlgn="auto">
                <a:spcBef>
                  <a:spcPts val="0"/>
                </a:spcBef>
                <a:spcAft>
                  <a:spcPts val="0"/>
                </a:spcAft>
                <a:defRPr/>
              </a:pPr>
              <a:r>
                <a:rPr lang="ja-JP" altLang="en-US" sz="800" dirty="0">
                  <a:solidFill>
                    <a:prstClr val="black"/>
                  </a:solidFill>
                  <a:latin typeface="ＭＳ Ｐゴシック"/>
                </a:rPr>
                <a:t>プロポーザル</a:t>
              </a:r>
            </a:p>
          </p:txBody>
        </p:sp>
        <p:sp>
          <p:nvSpPr>
            <p:cNvPr id="72" name="ホームベース 71"/>
            <p:cNvSpPr/>
            <p:nvPr/>
          </p:nvSpPr>
          <p:spPr>
            <a:xfrm>
              <a:off x="6958980" y="5733256"/>
              <a:ext cx="908050"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73" name="ホームベース 72"/>
            <p:cNvSpPr/>
            <p:nvPr/>
          </p:nvSpPr>
          <p:spPr>
            <a:xfrm>
              <a:off x="7863309" y="5733256"/>
              <a:ext cx="901837"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74" name="ホームベース 73"/>
            <p:cNvSpPr/>
            <p:nvPr/>
          </p:nvSpPr>
          <p:spPr>
            <a:xfrm>
              <a:off x="8734511" y="5733256"/>
              <a:ext cx="864097" cy="42411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grpSp>
      <p:sp>
        <p:nvSpPr>
          <p:cNvPr id="65" name="タイトル 1"/>
          <p:cNvSpPr txBox="1">
            <a:spLocks/>
          </p:cNvSpPr>
          <p:nvPr/>
        </p:nvSpPr>
        <p:spPr bwMode="auto">
          <a:xfrm>
            <a:off x="273050" y="116632"/>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10854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E8851295-A665-4372-842A-651763907B84}" type="slidenum">
              <a:rPr lang="ja-JP" altLang="en-US" smtClean="0">
                <a:solidFill>
                  <a:prstClr val="black">
                    <a:tint val="75000"/>
                  </a:prstClr>
                </a:solidFill>
              </a:rPr>
              <a:pPr>
                <a:defRPr/>
              </a:pPr>
              <a:t>32</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274937156"/>
              </p:ext>
            </p:extLst>
          </p:nvPr>
        </p:nvGraphicFramePr>
        <p:xfrm>
          <a:off x="258634" y="476672"/>
          <a:ext cx="9384436" cy="3074333"/>
        </p:xfrm>
        <a:graphic>
          <a:graphicData uri="http://schemas.openxmlformats.org/drawingml/2006/table">
            <a:tbl>
              <a:tblPr firstRow="1" bandRow="1">
                <a:tableStyleId>{5C22544A-7EE6-4342-B048-85BDC9FD1C3A}</a:tableStyleId>
              </a:tblPr>
              <a:tblGrid>
                <a:gridCol w="278117"/>
                <a:gridCol w="278117"/>
                <a:gridCol w="3249494"/>
                <a:gridCol w="1075744"/>
                <a:gridCol w="924055"/>
                <a:gridCol w="898771"/>
                <a:gridCol w="898771"/>
                <a:gridCol w="898771"/>
                <a:gridCol w="882596"/>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881062">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アジアをリードする国際・プロスポーツ都市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プロスポーツとの連携事業</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800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スポーツ情報ネットワークシステム推進事業</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12198">
                <a:tc vMerge="1">
                  <a:txBody>
                    <a:bodyPr/>
                    <a:lstStyle/>
                    <a:p>
                      <a:endParaRPr kumimoji="1" lang="ja-JP" altLang="en-US"/>
                    </a:p>
                  </a:txBody>
                  <a:tcP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オリンピック・パラリンピックムーブメント教育の推進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sp>
        <p:nvSpPr>
          <p:cNvPr id="28" name="ホームベース 27"/>
          <p:cNvSpPr/>
          <p:nvPr/>
        </p:nvSpPr>
        <p:spPr>
          <a:xfrm>
            <a:off x="5133975" y="1052736"/>
            <a:ext cx="908645" cy="442912"/>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endParaRPr lang="en-US" altLang="ja-JP" sz="800" dirty="0">
              <a:solidFill>
                <a:prstClr val="black"/>
              </a:solidFill>
              <a:latin typeface="ＭＳ Ｐゴシック"/>
            </a:endParaRPr>
          </a:p>
        </p:txBody>
      </p:sp>
      <p:sp>
        <p:nvSpPr>
          <p:cNvPr id="29" name="ホームベース 28"/>
          <p:cNvSpPr/>
          <p:nvPr/>
        </p:nvSpPr>
        <p:spPr>
          <a:xfrm>
            <a:off x="6061670" y="1071787"/>
            <a:ext cx="876300" cy="43576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0" name="ホームベース 29"/>
          <p:cNvSpPr/>
          <p:nvPr/>
        </p:nvSpPr>
        <p:spPr>
          <a:xfrm>
            <a:off x="6976070" y="1062262"/>
            <a:ext cx="876300" cy="43576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1" name="ホームベース 30"/>
          <p:cNvSpPr/>
          <p:nvPr/>
        </p:nvSpPr>
        <p:spPr>
          <a:xfrm>
            <a:off x="7880945" y="1062262"/>
            <a:ext cx="876300" cy="43576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2" name="ホームベース 31"/>
          <p:cNvSpPr/>
          <p:nvPr/>
        </p:nvSpPr>
        <p:spPr>
          <a:xfrm>
            <a:off x="8766770" y="1071787"/>
            <a:ext cx="876300" cy="43576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3" name="ホームベース 32"/>
          <p:cNvSpPr/>
          <p:nvPr/>
        </p:nvSpPr>
        <p:spPr>
          <a:xfrm>
            <a:off x="6069793" y="2018166"/>
            <a:ext cx="876300" cy="42024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34" name="ホームベース 33"/>
          <p:cNvSpPr/>
          <p:nvPr/>
        </p:nvSpPr>
        <p:spPr>
          <a:xfrm>
            <a:off x="6974668" y="2018166"/>
            <a:ext cx="876300" cy="4134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5" name="ホームベース 34"/>
          <p:cNvSpPr/>
          <p:nvPr/>
        </p:nvSpPr>
        <p:spPr>
          <a:xfrm>
            <a:off x="7870018" y="2018166"/>
            <a:ext cx="876300" cy="4134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6" name="ホームベース 35"/>
          <p:cNvSpPr/>
          <p:nvPr/>
        </p:nvSpPr>
        <p:spPr>
          <a:xfrm>
            <a:off x="8757245" y="2018166"/>
            <a:ext cx="876300" cy="4134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7" name="ホームベース 36"/>
          <p:cNvSpPr/>
          <p:nvPr/>
        </p:nvSpPr>
        <p:spPr>
          <a:xfrm>
            <a:off x="5133975" y="2018166"/>
            <a:ext cx="876250" cy="42024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endParaRPr lang="en-US" altLang="ja-JP" sz="800" dirty="0">
              <a:solidFill>
                <a:prstClr val="black"/>
              </a:solidFill>
              <a:latin typeface="ＭＳ Ｐゴシック"/>
            </a:endParaRPr>
          </a:p>
        </p:txBody>
      </p:sp>
      <p:sp>
        <p:nvSpPr>
          <p:cNvPr id="70" name="ホームベース 69"/>
          <p:cNvSpPr/>
          <p:nvPr/>
        </p:nvSpPr>
        <p:spPr>
          <a:xfrm>
            <a:off x="5133976" y="2879229"/>
            <a:ext cx="876250" cy="43490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71" name="ホームベース 70"/>
          <p:cNvSpPr/>
          <p:nvPr/>
        </p:nvSpPr>
        <p:spPr>
          <a:xfrm>
            <a:off x="7868319" y="2879231"/>
            <a:ext cx="898451" cy="428872"/>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72" name="ホームベース 71"/>
          <p:cNvSpPr/>
          <p:nvPr/>
        </p:nvSpPr>
        <p:spPr>
          <a:xfrm>
            <a:off x="8766771" y="2879231"/>
            <a:ext cx="876300" cy="428872"/>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73" name="ホームベース 72"/>
          <p:cNvSpPr/>
          <p:nvPr/>
        </p:nvSpPr>
        <p:spPr>
          <a:xfrm>
            <a:off x="6069792" y="2879230"/>
            <a:ext cx="873883" cy="428872"/>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74" name="ホームベース 73"/>
          <p:cNvSpPr/>
          <p:nvPr/>
        </p:nvSpPr>
        <p:spPr>
          <a:xfrm>
            <a:off x="6962727" y="2879230"/>
            <a:ext cx="888242" cy="432047"/>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21" name="タイトル 1"/>
          <p:cNvSpPr txBox="1">
            <a:spLocks/>
          </p:cNvSpPr>
          <p:nvPr/>
        </p:nvSpPr>
        <p:spPr bwMode="auto">
          <a:xfrm>
            <a:off x="273049" y="116632"/>
            <a:ext cx="9370021"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265292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62BC1044-75F2-4812-AE54-01BA9E7EB181}" type="slidenum">
              <a:rPr lang="ja-JP" altLang="en-US" smtClean="0">
                <a:solidFill>
                  <a:prstClr val="black">
                    <a:tint val="75000"/>
                  </a:prstClr>
                </a:solidFill>
              </a:rPr>
              <a:pPr>
                <a:defRPr/>
              </a:pPr>
              <a:t>33</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814595952"/>
              </p:ext>
            </p:extLst>
          </p:nvPr>
        </p:nvGraphicFramePr>
        <p:xfrm>
          <a:off x="273050" y="476250"/>
          <a:ext cx="9412315" cy="3672830"/>
        </p:xfrm>
        <a:graphic>
          <a:graphicData uri="http://schemas.openxmlformats.org/drawingml/2006/table">
            <a:tbl>
              <a:tblPr firstRow="1" bandRow="1">
                <a:tableStyleId>{5C22544A-7EE6-4342-B048-85BDC9FD1C3A}</a:tableStyleId>
              </a:tblPr>
              <a:tblGrid>
                <a:gridCol w="278943"/>
                <a:gridCol w="278943"/>
                <a:gridCol w="3259148"/>
                <a:gridCol w="1104299"/>
                <a:gridCol w="901441"/>
                <a:gridCol w="901441"/>
                <a:gridCol w="901441"/>
                <a:gridCol w="901441"/>
                <a:gridCol w="885218"/>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759479">
                <a:tc rowSpan="4">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健康と生きがいを創出するスポーツに親しめる都市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関西ワールドマスターズゲームズ開催に向けた事業の展開</a:t>
                      </a:r>
                      <a:r>
                        <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792088">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トップアスリート等との連携事業</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09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スポーツボランティア養成及び派遣事業</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4096">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府民スポーツ・レクリエーションフェスティバル</a:t>
                      </a:r>
                      <a:endParaRPr kumimoji="1"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34" name="グループ化 33"/>
          <p:cNvGrpSpPr/>
          <p:nvPr/>
        </p:nvGrpSpPr>
        <p:grpSpPr>
          <a:xfrm>
            <a:off x="5191126" y="3514328"/>
            <a:ext cx="4481512" cy="442193"/>
            <a:chOff x="5200651" y="4508500"/>
            <a:chExt cx="4481512" cy="442193"/>
          </a:xfrm>
        </p:grpSpPr>
        <p:sp>
          <p:nvSpPr>
            <p:cNvPr id="16" name="ホームベース 15"/>
            <p:cNvSpPr/>
            <p:nvPr/>
          </p:nvSpPr>
          <p:spPr>
            <a:xfrm>
              <a:off x="5200651" y="4508500"/>
              <a:ext cx="852488" cy="43008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endParaRPr lang="en-US" altLang="ja-JP" sz="800" dirty="0">
                <a:solidFill>
                  <a:prstClr val="black"/>
                </a:solidFill>
                <a:latin typeface="ＭＳ Ｐゴシック"/>
              </a:endParaRPr>
            </a:p>
          </p:txBody>
        </p:sp>
        <p:sp>
          <p:nvSpPr>
            <p:cNvPr id="17" name="ホームベース 16"/>
            <p:cNvSpPr/>
            <p:nvPr/>
          </p:nvSpPr>
          <p:spPr>
            <a:xfrm>
              <a:off x="6096000" y="4508500"/>
              <a:ext cx="890588"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18" name="ホームベース 17"/>
            <p:cNvSpPr/>
            <p:nvPr/>
          </p:nvSpPr>
          <p:spPr>
            <a:xfrm>
              <a:off x="6996113" y="4518025"/>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19" name="ホームベース 18"/>
            <p:cNvSpPr/>
            <p:nvPr/>
          </p:nvSpPr>
          <p:spPr>
            <a:xfrm>
              <a:off x="7900988" y="4527550"/>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20" name="ホームベース 19"/>
            <p:cNvSpPr/>
            <p:nvPr/>
          </p:nvSpPr>
          <p:spPr>
            <a:xfrm>
              <a:off x="8805863" y="4518025"/>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grpSp>
      <p:grpSp>
        <p:nvGrpSpPr>
          <p:cNvPr id="33" name="グループ化 32"/>
          <p:cNvGrpSpPr/>
          <p:nvPr/>
        </p:nvGrpSpPr>
        <p:grpSpPr>
          <a:xfrm>
            <a:off x="5191125" y="1833563"/>
            <a:ext cx="4481513" cy="1261343"/>
            <a:chOff x="5200650" y="1338263"/>
            <a:chExt cx="4481513" cy="1261343"/>
          </a:xfrm>
        </p:grpSpPr>
        <p:grpSp>
          <p:nvGrpSpPr>
            <p:cNvPr id="3" name="グループ化 2"/>
            <p:cNvGrpSpPr/>
            <p:nvPr/>
          </p:nvGrpSpPr>
          <p:grpSpPr>
            <a:xfrm>
              <a:off x="5200650" y="1338263"/>
              <a:ext cx="4481513" cy="451718"/>
              <a:chOff x="5200650" y="1338263"/>
              <a:chExt cx="4481513" cy="451718"/>
            </a:xfrm>
          </p:grpSpPr>
          <p:sp>
            <p:nvSpPr>
              <p:cNvPr id="6" name="ホームベース 5"/>
              <p:cNvSpPr/>
              <p:nvPr/>
            </p:nvSpPr>
            <p:spPr>
              <a:xfrm>
                <a:off x="5200650" y="1338263"/>
                <a:ext cx="885825" cy="43008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endParaRPr lang="en-US" altLang="ja-JP" sz="800" dirty="0">
                  <a:solidFill>
                    <a:prstClr val="black"/>
                  </a:solidFill>
                  <a:latin typeface="ＭＳ Ｐゴシック"/>
                </a:endParaRPr>
              </a:p>
            </p:txBody>
          </p:sp>
          <p:sp>
            <p:nvSpPr>
              <p:cNvPr id="7" name="ホームベース 6"/>
              <p:cNvSpPr/>
              <p:nvPr/>
            </p:nvSpPr>
            <p:spPr>
              <a:xfrm>
                <a:off x="6091238" y="1347788"/>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8" name="ホームベース 7"/>
              <p:cNvSpPr/>
              <p:nvPr/>
            </p:nvSpPr>
            <p:spPr>
              <a:xfrm>
                <a:off x="6996113" y="1347788"/>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9" name="ホームベース 8"/>
              <p:cNvSpPr/>
              <p:nvPr/>
            </p:nvSpPr>
            <p:spPr>
              <a:xfrm>
                <a:off x="7900988" y="1347788"/>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10" name="ホームベース 9"/>
              <p:cNvSpPr/>
              <p:nvPr/>
            </p:nvSpPr>
            <p:spPr>
              <a:xfrm>
                <a:off x="8805863" y="1366838"/>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grpSp>
        <p:sp>
          <p:nvSpPr>
            <p:cNvPr id="26" name="ホームベース 25"/>
            <p:cNvSpPr/>
            <p:nvPr/>
          </p:nvSpPr>
          <p:spPr>
            <a:xfrm>
              <a:off x="5200650" y="2166938"/>
              <a:ext cx="885825" cy="43008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endParaRPr lang="en-US" altLang="ja-JP" sz="800" dirty="0">
                <a:solidFill>
                  <a:prstClr val="black"/>
                </a:solidFill>
                <a:latin typeface="ＭＳ Ｐゴシック"/>
              </a:endParaRPr>
            </a:p>
          </p:txBody>
        </p:sp>
        <p:sp>
          <p:nvSpPr>
            <p:cNvPr id="27" name="ホームベース 26"/>
            <p:cNvSpPr/>
            <p:nvPr/>
          </p:nvSpPr>
          <p:spPr>
            <a:xfrm>
              <a:off x="6105525" y="2166938"/>
              <a:ext cx="900113"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28" name="ホームベース 27"/>
            <p:cNvSpPr/>
            <p:nvPr/>
          </p:nvSpPr>
          <p:spPr>
            <a:xfrm>
              <a:off x="7000875" y="2176463"/>
              <a:ext cx="890588"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29" name="ホームベース 28"/>
            <p:cNvSpPr/>
            <p:nvPr/>
          </p:nvSpPr>
          <p:spPr>
            <a:xfrm>
              <a:off x="7881938" y="2176463"/>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30" name="ホームベース 29"/>
            <p:cNvSpPr/>
            <p:nvPr/>
          </p:nvSpPr>
          <p:spPr>
            <a:xfrm>
              <a:off x="8786813" y="2176463"/>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grpSp>
      <p:grpSp>
        <p:nvGrpSpPr>
          <p:cNvPr id="35" name="グループ化 34"/>
          <p:cNvGrpSpPr/>
          <p:nvPr/>
        </p:nvGrpSpPr>
        <p:grpSpPr>
          <a:xfrm>
            <a:off x="5194846" y="1067511"/>
            <a:ext cx="4478833" cy="415861"/>
            <a:chOff x="5143563" y="3717031"/>
            <a:chExt cx="4478833" cy="415861"/>
          </a:xfrm>
        </p:grpSpPr>
        <p:sp>
          <p:nvSpPr>
            <p:cNvPr id="36" name="ホームベース 35"/>
            <p:cNvSpPr/>
            <p:nvPr/>
          </p:nvSpPr>
          <p:spPr>
            <a:xfrm>
              <a:off x="5143563" y="3717032"/>
              <a:ext cx="889276"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7" name="ホームベース 36"/>
            <p:cNvSpPr/>
            <p:nvPr/>
          </p:nvSpPr>
          <p:spPr>
            <a:xfrm>
              <a:off x="6056626" y="3717031"/>
              <a:ext cx="870196"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8" name="ホームベース 37"/>
            <p:cNvSpPr/>
            <p:nvPr/>
          </p:nvSpPr>
          <p:spPr>
            <a:xfrm>
              <a:off x="6970039" y="3728080"/>
              <a:ext cx="87930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39" name="ホームベース 38"/>
            <p:cNvSpPr/>
            <p:nvPr/>
          </p:nvSpPr>
          <p:spPr>
            <a:xfrm>
              <a:off x="7877261" y="3741306"/>
              <a:ext cx="86677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0" name="ホームベース 39"/>
            <p:cNvSpPr/>
            <p:nvPr/>
          </p:nvSpPr>
          <p:spPr>
            <a:xfrm>
              <a:off x="8755621" y="3739124"/>
              <a:ext cx="866775" cy="39158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grpSp>
      <p:sp>
        <p:nvSpPr>
          <p:cNvPr id="31" name="タイトル 1"/>
          <p:cNvSpPr txBox="1">
            <a:spLocks/>
          </p:cNvSpPr>
          <p:nvPr/>
        </p:nvSpPr>
        <p:spPr bwMode="auto">
          <a:xfrm>
            <a:off x="273049" y="116632"/>
            <a:ext cx="9400629"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301508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331F51BF-C344-424A-891A-E644684B6497}" type="slidenum">
              <a:rPr lang="ja-JP" altLang="en-US" smtClean="0">
                <a:solidFill>
                  <a:prstClr val="black">
                    <a:tint val="75000"/>
                  </a:prstClr>
                </a:solidFill>
              </a:rPr>
              <a:pPr>
                <a:defRPr/>
              </a:pPr>
              <a:t>34</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791914988"/>
              </p:ext>
            </p:extLst>
          </p:nvPr>
        </p:nvGraphicFramePr>
        <p:xfrm>
          <a:off x="273050" y="476250"/>
          <a:ext cx="9418378" cy="4919949"/>
        </p:xfrm>
        <a:graphic>
          <a:graphicData uri="http://schemas.openxmlformats.org/drawingml/2006/table">
            <a:tbl>
              <a:tblPr firstRow="1" bandRow="1">
                <a:tableStyleId>{5C22544A-7EE6-4342-B048-85BDC9FD1C3A}</a:tableStyleId>
              </a:tblPr>
              <a:tblGrid>
                <a:gridCol w="278943"/>
                <a:gridCol w="278943"/>
                <a:gridCol w="3265211"/>
                <a:gridCol w="1104299"/>
                <a:gridCol w="901441"/>
                <a:gridCol w="901441"/>
                <a:gridCol w="901441"/>
                <a:gridCol w="901441"/>
                <a:gridCol w="885218"/>
              </a:tblGrid>
              <a:tr h="393071">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903495">
                <a:tc rowSpan="6">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世界で活躍できるグローバル人材育成都市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グローバル人材育成事業</a:t>
                      </a:r>
                      <a:endPar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722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891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公設民営学校（国際バカロレア等）の設置</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41834">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留学生の住まい確保に向けた公的賃貸住宅事業者と大学連携事業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p>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4234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外国人留学生との連携拡大及び起業支援</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43063">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企業における高度外国人材の積極的受入・活用や留学生の就職支援 </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bl>
          </a:graphicData>
        </a:graphic>
      </p:graphicFrame>
      <p:grpSp>
        <p:nvGrpSpPr>
          <p:cNvPr id="4" name="グループ化 3"/>
          <p:cNvGrpSpPr/>
          <p:nvPr/>
        </p:nvGrpSpPr>
        <p:grpSpPr>
          <a:xfrm>
            <a:off x="5195888" y="1268760"/>
            <a:ext cx="3584179" cy="442915"/>
            <a:chOff x="5195888" y="1651532"/>
            <a:chExt cx="3584179" cy="457200"/>
          </a:xfrm>
        </p:grpSpPr>
        <p:sp>
          <p:nvSpPr>
            <p:cNvPr id="8" name="ホームベース 7"/>
            <p:cNvSpPr/>
            <p:nvPr/>
          </p:nvSpPr>
          <p:spPr>
            <a:xfrm>
              <a:off x="5195888" y="1651532"/>
              <a:ext cx="909637" cy="44767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700" dirty="0" smtClean="0">
                  <a:solidFill>
                    <a:schemeClr val="tx1"/>
                  </a:solidFill>
                  <a:latin typeface="ＭＳ Ｐゴシック"/>
                </a:rPr>
                <a:t>（インバウンド関連産業人材育成）</a:t>
              </a:r>
              <a:endParaRPr lang="en-US" altLang="ja-JP" sz="700" dirty="0" smtClean="0">
                <a:solidFill>
                  <a:schemeClr val="tx1"/>
                </a:solidFill>
                <a:latin typeface="ＭＳ Ｐゴシック"/>
              </a:endParaRPr>
            </a:p>
            <a:p>
              <a:pPr algn="ctr" fontAlgn="auto">
                <a:spcBef>
                  <a:spcPts val="0"/>
                </a:spcBef>
                <a:spcAft>
                  <a:spcPts val="0"/>
                </a:spcAft>
                <a:defRPr/>
              </a:pPr>
              <a:r>
                <a:rPr lang="ja-JP" altLang="en-US" sz="700" dirty="0" smtClean="0">
                  <a:solidFill>
                    <a:schemeClr val="tx1"/>
                  </a:solidFill>
                  <a:latin typeface="ＭＳ Ｐゴシック"/>
                </a:rPr>
                <a:t>事業</a:t>
              </a:r>
              <a:r>
                <a:rPr lang="ja-JP" altLang="en-US" sz="700" dirty="0">
                  <a:solidFill>
                    <a:schemeClr val="tx1"/>
                  </a:solidFill>
                  <a:latin typeface="ＭＳ Ｐゴシック"/>
                </a:rPr>
                <a:t>スキーム</a:t>
              </a:r>
              <a:endParaRPr lang="en-US" altLang="ja-JP" sz="700" dirty="0">
                <a:solidFill>
                  <a:schemeClr val="tx1"/>
                </a:solidFill>
                <a:latin typeface="ＭＳ Ｐゴシック"/>
              </a:endParaRPr>
            </a:p>
            <a:p>
              <a:pPr algn="ctr" fontAlgn="auto">
                <a:spcBef>
                  <a:spcPts val="0"/>
                </a:spcBef>
                <a:spcAft>
                  <a:spcPts val="0"/>
                </a:spcAft>
                <a:defRPr/>
              </a:pPr>
              <a:r>
                <a:rPr lang="ja-JP" altLang="en-US" sz="700" dirty="0">
                  <a:solidFill>
                    <a:schemeClr val="tx1"/>
                  </a:solidFill>
                  <a:latin typeface="ＭＳ Ｐゴシック"/>
                </a:rPr>
                <a:t>検討</a:t>
              </a:r>
            </a:p>
          </p:txBody>
        </p:sp>
        <p:grpSp>
          <p:nvGrpSpPr>
            <p:cNvPr id="48208" name="グループ化 8"/>
            <p:cNvGrpSpPr>
              <a:grpSpLocks/>
            </p:cNvGrpSpPr>
            <p:nvPr/>
          </p:nvGrpSpPr>
          <p:grpSpPr bwMode="auto">
            <a:xfrm>
              <a:off x="6105525" y="1661057"/>
              <a:ext cx="2674542" cy="447675"/>
              <a:chOff x="990599" y="9525"/>
              <a:chExt cx="2774392" cy="314326"/>
            </a:xfrm>
          </p:grpSpPr>
          <p:grpSp>
            <p:nvGrpSpPr>
              <p:cNvPr id="48211" name="グループ化 11"/>
              <p:cNvGrpSpPr>
                <a:grpSpLocks/>
              </p:cNvGrpSpPr>
              <p:nvPr/>
            </p:nvGrpSpPr>
            <p:grpSpPr bwMode="auto">
              <a:xfrm>
                <a:off x="990599" y="9525"/>
                <a:ext cx="1847674" cy="314326"/>
                <a:chOff x="990599" y="9525"/>
                <a:chExt cx="1847674" cy="314326"/>
              </a:xfrm>
            </p:grpSpPr>
            <p:sp>
              <p:nvSpPr>
                <p:cNvPr id="13" name="ホームベース 12"/>
                <p:cNvSpPr/>
                <p:nvPr/>
              </p:nvSpPr>
              <p:spPr>
                <a:xfrm>
                  <a:off x="1753417" y="9526"/>
                  <a:ext cx="1084856" cy="31432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chemeClr val="tx1"/>
                      </a:solidFill>
                      <a:latin typeface="ＭＳ Ｐゴシック"/>
                    </a:rPr>
                    <a:t>事業実施</a:t>
                  </a:r>
                </a:p>
              </p:txBody>
            </p:sp>
            <p:sp>
              <p:nvSpPr>
                <p:cNvPr id="14" name="ホームベース 13"/>
                <p:cNvSpPr/>
                <p:nvPr/>
              </p:nvSpPr>
              <p:spPr>
                <a:xfrm>
                  <a:off x="990599" y="9525"/>
                  <a:ext cx="916583" cy="314326"/>
                </a:xfrm>
                <a:prstGeom prst="homePlate">
                  <a:avLst>
                    <a:gd name="adj" fmla="val 2716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現地調整</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実施体制確立</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プロポーザル</a:t>
                  </a:r>
                </a:p>
              </p:txBody>
            </p:sp>
          </p:grpSp>
          <p:sp>
            <p:nvSpPr>
              <p:cNvPr id="11" name="ホームベース 10"/>
              <p:cNvSpPr/>
              <p:nvPr/>
            </p:nvSpPr>
            <p:spPr>
              <a:xfrm>
                <a:off x="2843213" y="9525"/>
                <a:ext cx="921778" cy="31432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事業</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改善･実施</a:t>
                </a:r>
              </a:p>
            </p:txBody>
          </p:sp>
        </p:grpSp>
      </p:grpSp>
      <p:sp>
        <p:nvSpPr>
          <p:cNvPr id="17" name="ホームベース 16"/>
          <p:cNvSpPr/>
          <p:nvPr/>
        </p:nvSpPr>
        <p:spPr>
          <a:xfrm>
            <a:off x="6634359" y="4738046"/>
            <a:ext cx="3029547" cy="516281"/>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18" name="ホームベース 17"/>
          <p:cNvSpPr/>
          <p:nvPr/>
        </p:nvSpPr>
        <p:spPr>
          <a:xfrm>
            <a:off x="5185416" y="4738046"/>
            <a:ext cx="1782914" cy="516281"/>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企業マーケティング</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事業スキーム検討</a:t>
            </a:r>
            <a:endParaRPr lang="ja-JP" altLang="en-US" sz="800" dirty="0">
              <a:solidFill>
                <a:prstClr val="black"/>
              </a:solidFill>
              <a:latin typeface="ＭＳ Ｐゴシック"/>
            </a:endParaRPr>
          </a:p>
        </p:txBody>
      </p:sp>
      <p:sp>
        <p:nvSpPr>
          <p:cNvPr id="19" name="ホームベース 18"/>
          <p:cNvSpPr/>
          <p:nvPr/>
        </p:nvSpPr>
        <p:spPr>
          <a:xfrm>
            <a:off x="6840888" y="3212976"/>
            <a:ext cx="2862858" cy="516281"/>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順次拡大</a:t>
            </a:r>
            <a:endParaRPr lang="ja-JP" altLang="en-US" sz="800" dirty="0">
              <a:solidFill>
                <a:prstClr val="black"/>
              </a:solidFill>
              <a:latin typeface="ＭＳ Ｐゴシック"/>
            </a:endParaRPr>
          </a:p>
        </p:txBody>
      </p:sp>
      <p:sp>
        <p:nvSpPr>
          <p:cNvPr id="20" name="ホームベース 19"/>
          <p:cNvSpPr/>
          <p:nvPr/>
        </p:nvSpPr>
        <p:spPr>
          <a:xfrm>
            <a:off x="5201443" y="3212976"/>
            <a:ext cx="909637" cy="516281"/>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事業スキーム</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1" name="ホームベース 20"/>
          <p:cNvSpPr/>
          <p:nvPr/>
        </p:nvSpPr>
        <p:spPr>
          <a:xfrm>
            <a:off x="6093772" y="3212976"/>
            <a:ext cx="942974" cy="516281"/>
          </a:xfrm>
          <a:prstGeom prst="homePlate">
            <a:avLst>
              <a:gd name="adj" fmla="val 3031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モデル地区に</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おける事業開始</a:t>
            </a:r>
            <a:endParaRPr lang="ja-JP" altLang="en-US" sz="800" dirty="0">
              <a:solidFill>
                <a:prstClr val="black"/>
              </a:solidFill>
              <a:latin typeface="ＭＳ Ｐゴシック"/>
            </a:endParaRPr>
          </a:p>
        </p:txBody>
      </p:sp>
      <p:graphicFrame>
        <p:nvGraphicFramePr>
          <p:cNvPr id="3" name="表 2"/>
          <p:cNvGraphicFramePr>
            <a:graphicFrameLocks noGrp="1"/>
          </p:cNvGraphicFramePr>
          <p:nvPr/>
        </p:nvGraphicFramePr>
        <p:xfrm>
          <a:off x="10039350" y="2657475"/>
          <a:ext cx="208280" cy="365760"/>
        </p:xfrm>
        <a:graphic>
          <a:graphicData uri="http://schemas.openxmlformats.org/drawingml/2006/table">
            <a:tbl>
              <a:tblPr/>
              <a:tblGrid>
                <a:gridCol w="208280"/>
              </a:tblGrid>
              <a:tr h="0">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2" name="ホームベース 21"/>
          <p:cNvSpPr/>
          <p:nvPr/>
        </p:nvSpPr>
        <p:spPr>
          <a:xfrm>
            <a:off x="5191125" y="1838235"/>
            <a:ext cx="909637" cy="52163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全小学校で低学年（</a:t>
            </a:r>
            <a:r>
              <a:rPr lang="en-US" altLang="ja-JP" sz="800" dirty="0">
                <a:solidFill>
                  <a:prstClr val="black"/>
                </a:solidFill>
                <a:latin typeface="ＭＳ Ｐゴシック"/>
              </a:rPr>
              <a:t>1</a:t>
            </a:r>
            <a:r>
              <a:rPr lang="ja-JP" altLang="en-US" sz="800" dirty="0">
                <a:solidFill>
                  <a:prstClr val="black"/>
                </a:solidFill>
                <a:latin typeface="ＭＳ Ｐゴシック"/>
              </a:rPr>
              <a:t>年生）からの英語</a:t>
            </a:r>
            <a:r>
              <a:rPr lang="ja-JP" altLang="en-US" sz="800" dirty="0" smtClean="0">
                <a:solidFill>
                  <a:prstClr val="black"/>
                </a:solidFill>
                <a:latin typeface="ＭＳ Ｐゴシック"/>
              </a:rPr>
              <a:t>教育を</a:t>
            </a:r>
            <a:r>
              <a:rPr lang="ja-JP" altLang="en-US" sz="800" dirty="0">
                <a:solidFill>
                  <a:prstClr val="black"/>
                </a:solidFill>
                <a:latin typeface="ＭＳ Ｐゴシック"/>
              </a:rPr>
              <a:t>段階的に</a:t>
            </a:r>
            <a:r>
              <a:rPr lang="ja-JP" altLang="en-US" sz="800" dirty="0" smtClean="0">
                <a:solidFill>
                  <a:prstClr val="black"/>
                </a:solidFill>
                <a:latin typeface="ＭＳ Ｐゴシック"/>
              </a:rPr>
              <a:t>実施</a:t>
            </a:r>
            <a:r>
              <a:rPr lang="ja-JP" altLang="en-US" sz="800" dirty="0" smtClean="0">
                <a:solidFill>
                  <a:srgbClr val="0000CC"/>
                </a:solidFill>
                <a:latin typeface="ＭＳ Ｐゴシック"/>
              </a:rPr>
              <a:t>等</a:t>
            </a:r>
            <a:endParaRPr lang="ja-JP" altLang="en-US" sz="800" dirty="0">
              <a:solidFill>
                <a:srgbClr val="0000CC"/>
              </a:solidFill>
              <a:latin typeface="ＭＳ Ｐゴシック"/>
            </a:endParaRPr>
          </a:p>
        </p:txBody>
      </p:sp>
      <p:sp>
        <p:nvSpPr>
          <p:cNvPr id="23" name="ホームベース 22"/>
          <p:cNvSpPr/>
          <p:nvPr/>
        </p:nvSpPr>
        <p:spPr>
          <a:xfrm>
            <a:off x="6115050" y="1838235"/>
            <a:ext cx="3557587" cy="52163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次期振興基本計画及び新学習指導要領を踏まえ事業実施</a:t>
            </a:r>
          </a:p>
        </p:txBody>
      </p:sp>
      <p:sp>
        <p:nvSpPr>
          <p:cNvPr id="24" name="ホームベース 23"/>
          <p:cNvSpPr/>
          <p:nvPr/>
        </p:nvSpPr>
        <p:spPr>
          <a:xfrm>
            <a:off x="5196682" y="2492896"/>
            <a:ext cx="454818" cy="4580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r>
              <a:rPr lang="ja-JP" altLang="en-US" sz="800" dirty="0" smtClean="0">
                <a:solidFill>
                  <a:prstClr val="black"/>
                </a:solidFill>
                <a:latin typeface="ＭＳ Ｐゴシック"/>
              </a:rPr>
              <a:t>検討</a:t>
            </a:r>
            <a:endParaRPr lang="ja-JP" altLang="en-US" sz="800" dirty="0">
              <a:solidFill>
                <a:prstClr val="black"/>
              </a:solidFill>
              <a:latin typeface="ＭＳ Ｐゴシック"/>
            </a:endParaRPr>
          </a:p>
        </p:txBody>
      </p:sp>
      <p:sp>
        <p:nvSpPr>
          <p:cNvPr id="25" name="ホームベース 24"/>
          <p:cNvSpPr/>
          <p:nvPr/>
        </p:nvSpPr>
        <p:spPr bwMode="auto">
          <a:xfrm>
            <a:off x="7896226" y="2492896"/>
            <a:ext cx="1767680" cy="458014"/>
          </a:xfrm>
          <a:prstGeom prst="homePlate">
            <a:avLst>
              <a:gd name="adj" fmla="val 1987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公設民営学校（中高一貫教育校</a:t>
            </a:r>
            <a:r>
              <a:rPr lang="ja-JP" altLang="en-US" sz="800" dirty="0" smtClean="0">
                <a:solidFill>
                  <a:prstClr val="black"/>
                </a:solidFill>
                <a:latin typeface="ＭＳ Ｐゴシック"/>
              </a:rPr>
              <a:t>）</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開校・</a:t>
            </a:r>
            <a:r>
              <a:rPr lang="ja-JP" altLang="en-US" sz="800" dirty="0">
                <a:solidFill>
                  <a:prstClr val="black"/>
                </a:solidFill>
                <a:latin typeface="ＭＳ Ｐゴシック"/>
              </a:rPr>
              <a:t>国際バカロレア認定手続き</a:t>
            </a:r>
          </a:p>
        </p:txBody>
      </p:sp>
      <p:sp>
        <p:nvSpPr>
          <p:cNvPr id="26" name="ホームベース 25"/>
          <p:cNvSpPr/>
          <p:nvPr/>
        </p:nvSpPr>
        <p:spPr bwMode="auto">
          <a:xfrm>
            <a:off x="6302572" y="2492896"/>
            <a:ext cx="1554758" cy="45801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開校準備</a:t>
            </a:r>
            <a:endParaRPr lang="ja-JP" altLang="en-US" sz="800" dirty="0">
              <a:solidFill>
                <a:prstClr val="black"/>
              </a:solidFill>
              <a:latin typeface="ＭＳ Ｐゴシック"/>
            </a:endParaRPr>
          </a:p>
        </p:txBody>
      </p:sp>
      <p:sp>
        <p:nvSpPr>
          <p:cNvPr id="27" name="ホームベース 26"/>
          <p:cNvSpPr/>
          <p:nvPr/>
        </p:nvSpPr>
        <p:spPr bwMode="auto">
          <a:xfrm>
            <a:off x="5690392" y="2492896"/>
            <a:ext cx="545257" cy="458014"/>
          </a:xfrm>
          <a:prstGeom prst="homePlate">
            <a:avLst>
              <a:gd name="adj" fmla="val 1944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事業者公募・選定</a:t>
            </a:r>
            <a:endParaRPr lang="ja-JP" altLang="en-US" sz="800" dirty="0">
              <a:solidFill>
                <a:prstClr val="black"/>
              </a:solidFill>
              <a:latin typeface="ＭＳ Ｐゴシック"/>
            </a:endParaRPr>
          </a:p>
        </p:txBody>
      </p:sp>
      <p:sp>
        <p:nvSpPr>
          <p:cNvPr id="28" name="ホームベース 27"/>
          <p:cNvSpPr/>
          <p:nvPr/>
        </p:nvSpPr>
        <p:spPr>
          <a:xfrm>
            <a:off x="5212709" y="4149080"/>
            <a:ext cx="862011" cy="39997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継続事業実施</a:t>
            </a:r>
            <a:endParaRPr lang="ja-JP" altLang="en-US" sz="800" dirty="0">
              <a:solidFill>
                <a:prstClr val="black"/>
              </a:solidFill>
              <a:latin typeface="ＭＳ Ｐゴシック"/>
            </a:endParaRPr>
          </a:p>
        </p:txBody>
      </p:sp>
      <p:sp>
        <p:nvSpPr>
          <p:cNvPr id="29" name="ホームベース 28"/>
          <p:cNvSpPr/>
          <p:nvPr/>
        </p:nvSpPr>
        <p:spPr>
          <a:xfrm>
            <a:off x="6136634" y="4149080"/>
            <a:ext cx="862011" cy="39997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改善</a:t>
            </a:r>
            <a:r>
              <a:rPr lang="ja-JP" altLang="en-US" sz="800" dirty="0">
                <a:solidFill>
                  <a:prstClr val="black"/>
                </a:solidFill>
                <a:latin typeface="ＭＳ Ｐゴシック"/>
              </a:rPr>
              <a:t>・</a:t>
            </a:r>
            <a:r>
              <a:rPr lang="ja-JP" altLang="en-US" sz="800" dirty="0" smtClean="0">
                <a:solidFill>
                  <a:prstClr val="black"/>
                </a:solidFill>
                <a:latin typeface="ＭＳ Ｐゴシック"/>
              </a:rPr>
              <a:t>実施</a:t>
            </a:r>
            <a:endParaRPr lang="ja-JP" altLang="en-US" sz="800" dirty="0">
              <a:solidFill>
                <a:prstClr val="black"/>
              </a:solidFill>
              <a:latin typeface="ＭＳ Ｐゴシック"/>
            </a:endParaRPr>
          </a:p>
        </p:txBody>
      </p:sp>
      <p:sp>
        <p:nvSpPr>
          <p:cNvPr id="30" name="ホームベース 29"/>
          <p:cNvSpPr/>
          <p:nvPr/>
        </p:nvSpPr>
        <p:spPr>
          <a:xfrm>
            <a:off x="7036746" y="4149080"/>
            <a:ext cx="862011" cy="39997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改善</a:t>
            </a:r>
            <a:r>
              <a:rPr lang="ja-JP" altLang="en-US" sz="800" dirty="0">
                <a:solidFill>
                  <a:prstClr val="black"/>
                </a:solidFill>
                <a:latin typeface="ＭＳ Ｐゴシック"/>
              </a:rPr>
              <a:t>・</a:t>
            </a:r>
            <a:r>
              <a:rPr lang="ja-JP" altLang="en-US" sz="800" dirty="0" smtClean="0">
                <a:solidFill>
                  <a:prstClr val="black"/>
                </a:solidFill>
                <a:latin typeface="ＭＳ Ｐゴシック"/>
              </a:rPr>
              <a:t>実施</a:t>
            </a:r>
            <a:endParaRPr lang="ja-JP" altLang="en-US" sz="800" dirty="0">
              <a:solidFill>
                <a:prstClr val="black"/>
              </a:solidFill>
              <a:latin typeface="ＭＳ Ｐゴシック"/>
            </a:endParaRPr>
          </a:p>
        </p:txBody>
      </p:sp>
      <p:sp>
        <p:nvSpPr>
          <p:cNvPr id="31" name="ホームベース 30"/>
          <p:cNvSpPr/>
          <p:nvPr/>
        </p:nvSpPr>
        <p:spPr>
          <a:xfrm>
            <a:off x="7950217" y="4149080"/>
            <a:ext cx="862011" cy="39997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改善</a:t>
            </a:r>
            <a:r>
              <a:rPr lang="ja-JP" altLang="en-US" sz="800" dirty="0">
                <a:solidFill>
                  <a:prstClr val="black"/>
                </a:solidFill>
                <a:latin typeface="ＭＳ Ｐゴシック"/>
              </a:rPr>
              <a:t>・</a:t>
            </a:r>
            <a:r>
              <a:rPr lang="ja-JP" altLang="en-US" sz="800" dirty="0" smtClean="0">
                <a:solidFill>
                  <a:prstClr val="black"/>
                </a:solidFill>
                <a:latin typeface="ＭＳ Ｐゴシック"/>
              </a:rPr>
              <a:t>実施</a:t>
            </a:r>
            <a:endParaRPr lang="ja-JP" altLang="en-US" sz="800" dirty="0">
              <a:solidFill>
                <a:prstClr val="black"/>
              </a:solidFill>
              <a:latin typeface="ＭＳ Ｐゴシック"/>
            </a:endParaRPr>
          </a:p>
        </p:txBody>
      </p:sp>
      <p:sp>
        <p:nvSpPr>
          <p:cNvPr id="32" name="ホームベース 31"/>
          <p:cNvSpPr/>
          <p:nvPr/>
        </p:nvSpPr>
        <p:spPr>
          <a:xfrm>
            <a:off x="8841735" y="4149080"/>
            <a:ext cx="862011" cy="399976"/>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a:t>
            </a:r>
            <a:endParaRPr lang="en-US" altLang="ja-JP" sz="800" dirty="0" smtClean="0">
              <a:solidFill>
                <a:prstClr val="black"/>
              </a:solidFill>
              <a:latin typeface="ＭＳ Ｐゴシック"/>
            </a:endParaRPr>
          </a:p>
          <a:p>
            <a:pPr algn="ctr" fontAlgn="auto">
              <a:spcBef>
                <a:spcPts val="0"/>
              </a:spcBef>
              <a:spcAft>
                <a:spcPts val="0"/>
              </a:spcAft>
              <a:defRPr/>
            </a:pPr>
            <a:r>
              <a:rPr lang="ja-JP" altLang="en-US" sz="800" dirty="0" smtClean="0">
                <a:solidFill>
                  <a:prstClr val="black"/>
                </a:solidFill>
                <a:latin typeface="ＭＳ Ｐゴシック"/>
              </a:rPr>
              <a:t>改善</a:t>
            </a:r>
            <a:r>
              <a:rPr lang="ja-JP" altLang="en-US" sz="800" dirty="0">
                <a:solidFill>
                  <a:prstClr val="black"/>
                </a:solidFill>
                <a:latin typeface="ＭＳ Ｐゴシック"/>
              </a:rPr>
              <a:t>・</a:t>
            </a:r>
            <a:r>
              <a:rPr lang="ja-JP" altLang="en-US" sz="800" dirty="0" smtClean="0">
                <a:solidFill>
                  <a:prstClr val="black"/>
                </a:solidFill>
                <a:latin typeface="ＭＳ Ｐゴシック"/>
              </a:rPr>
              <a:t>実施</a:t>
            </a:r>
            <a:endParaRPr lang="ja-JP" altLang="en-US" sz="800" dirty="0">
              <a:solidFill>
                <a:prstClr val="black"/>
              </a:solidFill>
              <a:latin typeface="ＭＳ Ｐゴシック"/>
            </a:endParaRPr>
          </a:p>
        </p:txBody>
      </p:sp>
      <p:grpSp>
        <p:nvGrpSpPr>
          <p:cNvPr id="33" name="グループ化 32"/>
          <p:cNvGrpSpPr/>
          <p:nvPr/>
        </p:nvGrpSpPr>
        <p:grpSpPr>
          <a:xfrm>
            <a:off x="5195888" y="908720"/>
            <a:ext cx="4486275" cy="333628"/>
            <a:chOff x="5172074" y="667277"/>
            <a:chExt cx="4486275" cy="442193"/>
          </a:xfrm>
        </p:grpSpPr>
        <p:sp>
          <p:nvSpPr>
            <p:cNvPr id="34" name="ホームベース 33"/>
            <p:cNvSpPr/>
            <p:nvPr/>
          </p:nvSpPr>
          <p:spPr>
            <a:xfrm>
              <a:off x="5172074" y="667277"/>
              <a:ext cx="871537" cy="423144"/>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継続事業実施</a:t>
              </a:r>
            </a:p>
          </p:txBody>
        </p:sp>
        <p:sp>
          <p:nvSpPr>
            <p:cNvPr id="35" name="ホームベース 34"/>
            <p:cNvSpPr/>
            <p:nvPr/>
          </p:nvSpPr>
          <p:spPr>
            <a:xfrm>
              <a:off x="6086474" y="667277"/>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事業</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改善･実施</a:t>
              </a:r>
            </a:p>
          </p:txBody>
        </p:sp>
        <p:sp>
          <p:nvSpPr>
            <p:cNvPr id="36" name="ホームベース 35"/>
            <p:cNvSpPr/>
            <p:nvPr/>
          </p:nvSpPr>
          <p:spPr>
            <a:xfrm>
              <a:off x="6972299" y="676802"/>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事業</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改善･実施</a:t>
              </a:r>
            </a:p>
          </p:txBody>
        </p:sp>
        <p:sp>
          <p:nvSpPr>
            <p:cNvPr id="37" name="ホームベース 36"/>
            <p:cNvSpPr/>
            <p:nvPr/>
          </p:nvSpPr>
          <p:spPr>
            <a:xfrm>
              <a:off x="7877174" y="686327"/>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事業</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改善･実施</a:t>
              </a:r>
            </a:p>
          </p:txBody>
        </p:sp>
        <p:sp>
          <p:nvSpPr>
            <p:cNvPr id="38" name="ホームベース 37"/>
            <p:cNvSpPr/>
            <p:nvPr/>
          </p:nvSpPr>
          <p:spPr>
            <a:xfrm>
              <a:off x="8782049" y="676802"/>
              <a:ext cx="876300" cy="423143"/>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schemeClr val="tx1"/>
                  </a:solidFill>
                  <a:latin typeface="ＭＳ Ｐゴシック"/>
                </a:rPr>
                <a:t>事業</a:t>
              </a:r>
              <a:endParaRPr lang="en-US" altLang="ja-JP" sz="800">
                <a:solidFill>
                  <a:schemeClr val="tx1"/>
                </a:solidFill>
                <a:latin typeface="ＭＳ Ｐゴシック"/>
              </a:endParaRPr>
            </a:p>
            <a:p>
              <a:pPr algn="ctr" fontAlgn="auto">
                <a:spcBef>
                  <a:spcPts val="0"/>
                </a:spcBef>
                <a:spcAft>
                  <a:spcPts val="0"/>
                </a:spcAft>
                <a:defRPr/>
              </a:pPr>
              <a:r>
                <a:rPr lang="ja-JP" altLang="en-US" sz="800">
                  <a:solidFill>
                    <a:schemeClr val="tx1"/>
                  </a:solidFill>
                  <a:latin typeface="ＭＳ Ｐゴシック"/>
                </a:rPr>
                <a:t>改善･実施</a:t>
              </a:r>
            </a:p>
          </p:txBody>
        </p:sp>
      </p:grpSp>
      <p:sp>
        <p:nvSpPr>
          <p:cNvPr id="39" name="タイトル 1"/>
          <p:cNvSpPr txBox="1">
            <a:spLocks/>
          </p:cNvSpPr>
          <p:nvPr/>
        </p:nvSpPr>
        <p:spPr bwMode="auto">
          <a:xfrm>
            <a:off x="273050" y="116632"/>
            <a:ext cx="9430696"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ホームベース 39"/>
          <p:cNvSpPr/>
          <p:nvPr/>
        </p:nvSpPr>
        <p:spPr bwMode="auto">
          <a:xfrm>
            <a:off x="8799711" y="1284688"/>
            <a:ext cx="888603" cy="4336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schemeClr val="tx1"/>
                </a:solidFill>
                <a:latin typeface="ＭＳ Ｐゴシック"/>
              </a:rPr>
              <a:t>事業</a:t>
            </a:r>
            <a:endParaRPr lang="en-US" altLang="ja-JP" sz="800" dirty="0">
              <a:solidFill>
                <a:schemeClr val="tx1"/>
              </a:solidFill>
              <a:latin typeface="ＭＳ Ｐゴシック"/>
            </a:endParaRPr>
          </a:p>
          <a:p>
            <a:pPr algn="ctr" fontAlgn="auto">
              <a:spcBef>
                <a:spcPts val="0"/>
              </a:spcBef>
              <a:spcAft>
                <a:spcPts val="0"/>
              </a:spcAft>
              <a:defRPr/>
            </a:pPr>
            <a:r>
              <a:rPr lang="ja-JP" altLang="en-US" sz="800" dirty="0">
                <a:solidFill>
                  <a:schemeClr val="tx1"/>
                </a:solidFill>
                <a:latin typeface="ＭＳ Ｐゴシック"/>
              </a:rPr>
              <a:t>改善･実施</a:t>
            </a:r>
          </a:p>
        </p:txBody>
      </p:sp>
    </p:spTree>
    <p:extLst>
      <p:ext uri="{BB962C8B-B14F-4D97-AF65-F5344CB8AC3E}">
        <p14:creationId xmlns:p14="http://schemas.microsoft.com/office/powerpoint/2010/main" val="1849057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438E63C4-0BF8-4BA8-92B6-15CB57F01168}" type="slidenum">
              <a:rPr lang="ja-JP" altLang="en-US" smtClean="0">
                <a:solidFill>
                  <a:prstClr val="black">
                    <a:tint val="75000"/>
                  </a:prstClr>
                </a:solidFill>
              </a:rPr>
              <a:pPr>
                <a:defRPr/>
              </a:pPr>
              <a:t>35</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097139205"/>
              </p:ext>
            </p:extLst>
          </p:nvPr>
        </p:nvGraphicFramePr>
        <p:xfrm>
          <a:off x="273050" y="476250"/>
          <a:ext cx="9412315" cy="4831593"/>
        </p:xfrm>
        <a:graphic>
          <a:graphicData uri="http://schemas.openxmlformats.org/drawingml/2006/table">
            <a:tbl>
              <a:tblPr firstRow="1" bandRow="1">
                <a:tableStyleId>{5C22544A-7EE6-4342-B048-85BDC9FD1C3A}</a:tableStyleId>
              </a:tblPr>
              <a:tblGrid>
                <a:gridCol w="278943"/>
                <a:gridCol w="278943"/>
                <a:gridCol w="3259148"/>
                <a:gridCol w="1104299"/>
                <a:gridCol w="901441"/>
                <a:gridCol w="901441"/>
                <a:gridCol w="901441"/>
                <a:gridCol w="901441"/>
                <a:gridCol w="885218"/>
              </a:tblGrid>
              <a:tr h="402542">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05992">
                <a:tc rowSpan="7">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出会いが新しい価値を生む多様性都市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外国人相談事業の充実</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zh-TW"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0360">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災害時多言語支援センター設置･運営訓練</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zh-TW"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5784">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zh-TW"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府内大学連携型災害時多言語支援人材確保事業</a:t>
                      </a:r>
                      <a:endParaRPr kumimoji="1" lang="en-US" altLang="zh-TW"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1495">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在住外国人に対する情報発信の充実</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3807">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rowSpan="3">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観光案内板等の整備促進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643483">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ホストタウンへの登録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58130">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多文化共生施策の推進</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49245" name="グループ化 5"/>
          <p:cNvGrpSpPr>
            <a:grpSpLocks/>
          </p:cNvGrpSpPr>
          <p:nvPr/>
        </p:nvGrpSpPr>
        <p:grpSpPr bwMode="auto">
          <a:xfrm>
            <a:off x="5191125" y="1003523"/>
            <a:ext cx="4505325" cy="292100"/>
            <a:chOff x="-9525" y="0"/>
            <a:chExt cx="4505325" cy="290813"/>
          </a:xfrm>
        </p:grpSpPr>
        <p:sp>
          <p:nvSpPr>
            <p:cNvPr id="7" name="ホームベース 6"/>
            <p:cNvSpPr/>
            <p:nvPr/>
          </p:nvSpPr>
          <p:spPr>
            <a:xfrm>
              <a:off x="-9525" y="9483"/>
              <a:ext cx="923925" cy="28133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8" name="ホームベース 7"/>
            <p:cNvSpPr/>
            <p:nvPr/>
          </p:nvSpPr>
          <p:spPr>
            <a:xfrm>
              <a:off x="923925" y="0"/>
              <a:ext cx="866775" cy="28133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9" name="ホームベース 8"/>
            <p:cNvSpPr/>
            <p:nvPr/>
          </p:nvSpPr>
          <p:spPr>
            <a:xfrm>
              <a:off x="1812925" y="9483"/>
              <a:ext cx="914400" cy="28133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10" name="ホームベース 9"/>
            <p:cNvSpPr/>
            <p:nvPr/>
          </p:nvSpPr>
          <p:spPr>
            <a:xfrm>
              <a:off x="2727325" y="0"/>
              <a:ext cx="892175" cy="28133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11" name="ホームベース 10"/>
            <p:cNvSpPr/>
            <p:nvPr/>
          </p:nvSpPr>
          <p:spPr>
            <a:xfrm>
              <a:off x="3638550" y="9483"/>
              <a:ext cx="857250" cy="28133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49247" name="グループ化 16"/>
          <p:cNvGrpSpPr>
            <a:grpSpLocks/>
          </p:cNvGrpSpPr>
          <p:nvPr/>
        </p:nvGrpSpPr>
        <p:grpSpPr bwMode="auto">
          <a:xfrm>
            <a:off x="5195265" y="1712911"/>
            <a:ext cx="4495800" cy="301625"/>
            <a:chOff x="0" y="9525"/>
            <a:chExt cx="4495800" cy="300338"/>
          </a:xfrm>
        </p:grpSpPr>
        <p:sp>
          <p:nvSpPr>
            <p:cNvPr id="18" name="ホームベース 17"/>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19" name="ホームベース 18"/>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20" name="ホームベース 19"/>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21" name="ホームベース 20"/>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22" name="ホームベース 21"/>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sp>
        <p:nvSpPr>
          <p:cNvPr id="23" name="ホームベース 22"/>
          <p:cNvSpPr/>
          <p:nvPr/>
        </p:nvSpPr>
        <p:spPr>
          <a:xfrm>
            <a:off x="7010400" y="2345109"/>
            <a:ext cx="876300" cy="30480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24" name="ホームベース 23"/>
          <p:cNvSpPr/>
          <p:nvPr/>
        </p:nvSpPr>
        <p:spPr>
          <a:xfrm>
            <a:off x="6115050" y="2345109"/>
            <a:ext cx="885825" cy="30480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府内大学と</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協定協議</a:t>
            </a:r>
          </a:p>
        </p:txBody>
      </p:sp>
      <p:sp>
        <p:nvSpPr>
          <p:cNvPr id="25" name="ホームベース 24"/>
          <p:cNvSpPr/>
          <p:nvPr/>
        </p:nvSpPr>
        <p:spPr>
          <a:xfrm>
            <a:off x="5191126" y="2345109"/>
            <a:ext cx="914400" cy="30003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事業スキーム</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検討</a:t>
            </a:r>
          </a:p>
        </p:txBody>
      </p:sp>
      <p:sp>
        <p:nvSpPr>
          <p:cNvPr id="26" name="ホームベース 25"/>
          <p:cNvSpPr/>
          <p:nvPr/>
        </p:nvSpPr>
        <p:spPr>
          <a:xfrm>
            <a:off x="7905750" y="2354634"/>
            <a:ext cx="914400"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27" name="ホームベース 26"/>
          <p:cNvSpPr/>
          <p:nvPr/>
        </p:nvSpPr>
        <p:spPr>
          <a:xfrm>
            <a:off x="8839200" y="2364159"/>
            <a:ext cx="857250" cy="28098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45" name="ホームベース 44"/>
          <p:cNvSpPr/>
          <p:nvPr/>
        </p:nvSpPr>
        <p:spPr>
          <a:xfrm>
            <a:off x="6094424" y="3462592"/>
            <a:ext cx="3573288" cy="465958"/>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補助事業の</a:t>
            </a:r>
            <a:r>
              <a:rPr lang="ja-JP" altLang="en-US" sz="800" dirty="0">
                <a:solidFill>
                  <a:prstClr val="black"/>
                </a:solidFill>
                <a:latin typeface="ＭＳ Ｐゴシック"/>
              </a:rPr>
              <a:t>実施</a:t>
            </a:r>
          </a:p>
        </p:txBody>
      </p:sp>
      <p:sp>
        <p:nvSpPr>
          <p:cNvPr id="46" name="ホームベース 45"/>
          <p:cNvSpPr/>
          <p:nvPr/>
        </p:nvSpPr>
        <p:spPr>
          <a:xfrm>
            <a:off x="5189549" y="3443543"/>
            <a:ext cx="868352" cy="485213"/>
          </a:xfrm>
          <a:prstGeom prst="homePlate">
            <a:avLst>
              <a:gd name="adj" fmla="val 24272"/>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補助対象や事業スキーム等</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の検討</a:t>
            </a:r>
          </a:p>
        </p:txBody>
      </p:sp>
      <p:grpSp>
        <p:nvGrpSpPr>
          <p:cNvPr id="40" name="グループ化 16"/>
          <p:cNvGrpSpPr>
            <a:grpSpLocks/>
          </p:cNvGrpSpPr>
          <p:nvPr/>
        </p:nvGrpSpPr>
        <p:grpSpPr bwMode="auto">
          <a:xfrm>
            <a:off x="5195265" y="4883249"/>
            <a:ext cx="4495800" cy="301625"/>
            <a:chOff x="0" y="9525"/>
            <a:chExt cx="4495800" cy="300338"/>
          </a:xfrm>
        </p:grpSpPr>
        <p:sp>
          <p:nvSpPr>
            <p:cNvPr id="41" name="ホームベース 40"/>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42" name="ホームベース 41"/>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43" name="ホームベース 42"/>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44" name="ホームベース 43"/>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47" name="ホームベース 46"/>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50" name="グループ化 16"/>
          <p:cNvGrpSpPr>
            <a:grpSpLocks/>
          </p:cNvGrpSpPr>
          <p:nvPr/>
        </p:nvGrpSpPr>
        <p:grpSpPr bwMode="auto">
          <a:xfrm>
            <a:off x="5191125" y="2929508"/>
            <a:ext cx="4495800" cy="301625"/>
            <a:chOff x="0" y="9525"/>
            <a:chExt cx="4495800" cy="300338"/>
          </a:xfrm>
        </p:grpSpPr>
        <p:sp>
          <p:nvSpPr>
            <p:cNvPr id="51" name="ホームベース 50"/>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52" name="ホームベース 51"/>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53" name="ホームベース 52"/>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54" name="ホームベース 53"/>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55" name="ホームベース 54"/>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sp>
        <p:nvSpPr>
          <p:cNvPr id="56" name="ホームベース 55"/>
          <p:cNvSpPr/>
          <p:nvPr/>
        </p:nvSpPr>
        <p:spPr>
          <a:xfrm>
            <a:off x="5190034" y="4138067"/>
            <a:ext cx="831261" cy="252028"/>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a:t>
            </a:r>
            <a:r>
              <a:rPr lang="ja-JP" altLang="en-US" sz="800" dirty="0" smtClean="0">
                <a:solidFill>
                  <a:prstClr val="black"/>
                </a:solidFill>
                <a:latin typeface="ＭＳ Ｐゴシック"/>
              </a:rPr>
              <a:t>ホストタウンの登録</a:t>
            </a:r>
            <a:endParaRPr lang="ja-JP" altLang="en-US" sz="800" dirty="0">
              <a:solidFill>
                <a:prstClr val="black"/>
              </a:solidFill>
              <a:latin typeface="ＭＳ Ｐゴシック"/>
            </a:endParaRPr>
          </a:p>
        </p:txBody>
      </p:sp>
      <p:sp>
        <p:nvSpPr>
          <p:cNvPr id="57" name="ホームベース 56"/>
          <p:cNvSpPr/>
          <p:nvPr/>
        </p:nvSpPr>
        <p:spPr>
          <a:xfrm>
            <a:off x="5190034" y="4447629"/>
            <a:ext cx="823135" cy="238255"/>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8" name="ホームベース 57"/>
          <p:cNvSpPr/>
          <p:nvPr/>
        </p:nvSpPr>
        <p:spPr>
          <a:xfrm>
            <a:off x="6085120" y="4138067"/>
            <a:ext cx="866775"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59" name="ホームベース 58"/>
          <p:cNvSpPr/>
          <p:nvPr/>
        </p:nvSpPr>
        <p:spPr>
          <a:xfrm>
            <a:off x="6998118" y="4138067"/>
            <a:ext cx="866775"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　事業実施</a:t>
            </a:r>
          </a:p>
        </p:txBody>
      </p:sp>
      <p:sp>
        <p:nvSpPr>
          <p:cNvPr id="60" name="ホームベース 59"/>
          <p:cNvSpPr/>
          <p:nvPr/>
        </p:nvSpPr>
        <p:spPr>
          <a:xfrm>
            <a:off x="7892810" y="4138067"/>
            <a:ext cx="866775"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61" name="ホームベース 60"/>
          <p:cNvSpPr/>
          <p:nvPr/>
        </p:nvSpPr>
        <p:spPr>
          <a:xfrm>
            <a:off x="8780695" y="4138067"/>
            <a:ext cx="866775" cy="533781"/>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　事業実施</a:t>
            </a:r>
          </a:p>
        </p:txBody>
      </p:sp>
      <p:sp>
        <p:nvSpPr>
          <p:cNvPr id="48" name="タイトル 1"/>
          <p:cNvSpPr txBox="1">
            <a:spLocks/>
          </p:cNvSpPr>
          <p:nvPr/>
        </p:nvSpPr>
        <p:spPr bwMode="auto">
          <a:xfrm>
            <a:off x="273050" y="116632"/>
            <a:ext cx="94234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52675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438E63C4-0BF8-4BA8-92B6-15CB57F01168}" type="slidenum">
              <a:rPr lang="ja-JP" altLang="en-US" smtClean="0">
                <a:solidFill>
                  <a:prstClr val="black">
                    <a:tint val="75000"/>
                  </a:prstClr>
                </a:solidFill>
              </a:rPr>
              <a:pPr>
                <a:defRPr/>
              </a:pPr>
              <a:t>36</a:t>
            </a:fld>
            <a:endParaRPr lang="ja-JP" altLang="en-US" dirty="0">
              <a:solidFill>
                <a:prstClr val="black">
                  <a:tint val="75000"/>
                </a:prst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581898433"/>
              </p:ext>
            </p:extLst>
          </p:nvPr>
        </p:nvGraphicFramePr>
        <p:xfrm>
          <a:off x="273050" y="476250"/>
          <a:ext cx="9412315" cy="5132943"/>
        </p:xfrm>
        <a:graphic>
          <a:graphicData uri="http://schemas.openxmlformats.org/drawingml/2006/table">
            <a:tbl>
              <a:tblPr firstRow="1" bandRow="1">
                <a:tableStyleId>{5C22544A-7EE6-4342-B048-85BDC9FD1C3A}</a:tableStyleId>
              </a:tblPr>
              <a:tblGrid>
                <a:gridCol w="278943"/>
                <a:gridCol w="278943"/>
                <a:gridCol w="3259148"/>
                <a:gridCol w="1104299"/>
                <a:gridCol w="901441"/>
                <a:gridCol w="901441"/>
                <a:gridCol w="901441"/>
                <a:gridCol w="901441"/>
                <a:gridCol w="885218"/>
              </a:tblGrid>
              <a:tr h="402542">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主要プロジェクト名</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プロジェクトの主体</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966032">
                <a:tc rowSpan="9">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出会いが新しい価値を生む多様性都市</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wordArtVertRtl"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誘致の推進</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重点</a:t>
                      </a:r>
                      <a:r>
                        <a:rPr kumimoji="1" lang="en-US" altLang="ja-JP" sz="10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経済団体</a:t>
                      </a: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民間事業者</a:t>
                      </a:r>
                      <a:endParaRPr kumimoji="1" lang="ja-JP" altLang="en-US" sz="800" b="0" i="0" u="none" strike="no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tr>
              <a:tr h="504056">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グローバルイノベーション創出支援事業</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大阪トップランナー育成事業</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0814">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水・環境分野における大阪関西企業の海外展開支援</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640">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ビジネスパートナー都市交流事業</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solidFill>
                          <a:srgbClr val="0000CC"/>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690">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外国人留学生の起業支援</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一部再掲</a:t>
                      </a: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外国企業誘致推進事業</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447">
                <a:tc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tc>
                <a:tc rowSpan="2">
                  <a:txBody>
                    <a:bodyPr/>
                    <a:lstStyle/>
                    <a:p>
                      <a:pPr algn="l"/>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④</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トップセールスによる戦略的プロモーション</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625">
                <a:tc vMerge="1">
                  <a:txBody>
                    <a:bodyPr/>
                    <a:lstStyle/>
                    <a:p>
                      <a:endParaRPr kumimoji="1" lang="ja-JP" altLang="en-US"/>
                    </a:p>
                  </a:txBody>
                  <a:tcPr/>
                </a:tc>
                <a:tc vMerge="1">
                  <a:txBody>
                    <a:bodyPr/>
                    <a:lstStyle/>
                    <a:p>
                      <a:endParaRPr kumimoji="1" lang="ja-JP" altLang="en-US"/>
                    </a:p>
                  </a:txBody>
                  <a:tcPr/>
                </a:tc>
                <a:tc>
                  <a:txBody>
                    <a:bodyPr/>
                    <a:lstStyle/>
                    <a:p>
                      <a:pPr>
                        <a:lnSpc>
                          <a:spcPts val="1000"/>
                        </a:lnSpc>
                      </a:pPr>
                      <a:r>
                        <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JICA</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（国際協力事業団）との連携事業</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r>
                        <a:rPr kumimoji="1" lang="zh-TW"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0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2" name="ホームベース 41"/>
          <p:cNvSpPr/>
          <p:nvPr/>
        </p:nvSpPr>
        <p:spPr>
          <a:xfrm>
            <a:off x="5189681" y="932627"/>
            <a:ext cx="4431460" cy="827064"/>
          </a:xfrm>
          <a:prstGeom prst="homePlate">
            <a:avLst>
              <a:gd name="adj" fmla="val 220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prstClr val="black"/>
                </a:solidFill>
              </a:rPr>
              <a:t>戦略的なＭＩＣＥ誘致</a:t>
            </a:r>
          </a:p>
        </p:txBody>
      </p:sp>
      <p:sp>
        <p:nvSpPr>
          <p:cNvPr id="43" name="正方形/長方形 42"/>
          <p:cNvSpPr/>
          <p:nvPr/>
        </p:nvSpPr>
        <p:spPr>
          <a:xfrm>
            <a:off x="6019800" y="1105449"/>
            <a:ext cx="3384376" cy="626204"/>
          </a:xfrm>
          <a:prstGeom prst="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prstClr val="black"/>
                </a:solidFill>
              </a:rPr>
              <a:t>方針</a:t>
            </a:r>
            <a:r>
              <a:rPr lang="ja-JP" altLang="en-US" sz="800" dirty="0" smtClean="0">
                <a:solidFill>
                  <a:prstClr val="black"/>
                </a:solidFill>
              </a:rPr>
              <a:t>に基づく誘致活動の展開</a:t>
            </a:r>
            <a:endParaRPr lang="en-US" altLang="ja-JP" sz="800" dirty="0">
              <a:solidFill>
                <a:prstClr val="black"/>
              </a:solidFill>
            </a:endParaRPr>
          </a:p>
          <a:p>
            <a:pPr algn="ctr"/>
            <a:r>
              <a:rPr lang="ja-JP" altLang="en-US" sz="800" dirty="0" smtClean="0">
                <a:solidFill>
                  <a:prstClr val="black"/>
                </a:solidFill>
              </a:rPr>
              <a:t>統合型リゾートも視野に</a:t>
            </a:r>
            <a:r>
              <a:rPr lang="ja-JP" altLang="en-US" sz="800" dirty="0" smtClean="0">
                <a:solidFill>
                  <a:prstClr val="black"/>
                </a:solidFill>
                <a:latin typeface="ＭＳ Ｐゴシック"/>
              </a:rPr>
              <a:t>入れた</a:t>
            </a:r>
            <a:r>
              <a:rPr lang="en-US" altLang="ja-JP" sz="800" dirty="0" smtClean="0">
                <a:solidFill>
                  <a:prstClr val="black"/>
                </a:solidFill>
                <a:latin typeface="ＭＳ Ｐゴシック"/>
              </a:rPr>
              <a:t>MICE</a:t>
            </a:r>
            <a:r>
              <a:rPr lang="ja-JP" altLang="en-US" sz="800" dirty="0" smtClean="0">
                <a:solidFill>
                  <a:prstClr val="black"/>
                </a:solidFill>
                <a:latin typeface="ＭＳ Ｐゴシック"/>
              </a:rPr>
              <a:t>受け入れ</a:t>
            </a:r>
            <a:r>
              <a:rPr lang="ja-JP" altLang="en-US" sz="800" dirty="0" smtClean="0">
                <a:solidFill>
                  <a:prstClr val="black"/>
                </a:solidFill>
              </a:rPr>
              <a:t>体制の充実</a:t>
            </a:r>
            <a:endParaRPr lang="en-US" altLang="ja-JP" sz="800" dirty="0">
              <a:solidFill>
                <a:prstClr val="black"/>
              </a:solidFill>
            </a:endParaRPr>
          </a:p>
        </p:txBody>
      </p:sp>
      <p:sp>
        <p:nvSpPr>
          <p:cNvPr id="44" name="ホームベース 43"/>
          <p:cNvSpPr/>
          <p:nvPr/>
        </p:nvSpPr>
        <p:spPr>
          <a:xfrm>
            <a:off x="5189680" y="932627"/>
            <a:ext cx="791697" cy="827064"/>
          </a:xfrm>
          <a:prstGeom prst="homePlate">
            <a:avLst>
              <a:gd name="adj" fmla="val 2205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468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dirty="0">
                <a:solidFill>
                  <a:sysClr val="windowText" lastClr="000000"/>
                </a:solidFill>
              </a:rPr>
              <a:t>官民一体の誘致体制の構築</a:t>
            </a:r>
          </a:p>
          <a:p>
            <a:pPr algn="ctr"/>
            <a:r>
              <a:rPr lang="ja-JP" altLang="en-US" sz="800" dirty="0">
                <a:solidFill>
                  <a:sysClr val="windowText" lastClr="000000"/>
                </a:solidFill>
              </a:rPr>
              <a:t>ＭＩＣＥ</a:t>
            </a:r>
          </a:p>
          <a:p>
            <a:pPr algn="ctr"/>
            <a:r>
              <a:rPr lang="ja-JP" altLang="en-US" sz="800" dirty="0">
                <a:solidFill>
                  <a:sysClr val="windowText" lastClr="000000"/>
                </a:solidFill>
              </a:rPr>
              <a:t>推進方針</a:t>
            </a:r>
          </a:p>
          <a:p>
            <a:pPr algn="ctr"/>
            <a:r>
              <a:rPr lang="ja-JP" altLang="en-US" sz="800" dirty="0">
                <a:solidFill>
                  <a:sysClr val="windowText" lastClr="000000"/>
                </a:solidFill>
              </a:rPr>
              <a:t>とりまとめ</a:t>
            </a:r>
          </a:p>
        </p:txBody>
      </p:sp>
      <p:sp>
        <p:nvSpPr>
          <p:cNvPr id="47" name="ホームベース 46"/>
          <p:cNvSpPr/>
          <p:nvPr/>
        </p:nvSpPr>
        <p:spPr>
          <a:xfrm>
            <a:off x="5195739" y="1903487"/>
            <a:ext cx="2660067" cy="360040"/>
          </a:xfrm>
          <a:prstGeom prst="homePlate">
            <a:avLst>
              <a:gd name="adj" fmla="val 15797"/>
            </a:avLst>
          </a:prstGeom>
          <a:solidFill>
            <a:sysClr val="window" lastClr="FFFFFF"/>
          </a:solidFill>
          <a:ln w="12700" cap="flat" cmpd="sng" algn="ctr">
            <a:solidFill>
              <a:schemeClr val="tx1"/>
            </a:solidFill>
            <a:prstDash val="solid"/>
          </a:ln>
          <a:effectLst/>
        </p:spPr>
        <p:txBody>
          <a:bodyPr wrap="square"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50" name="ホームベース 49"/>
          <p:cNvSpPr/>
          <p:nvPr/>
        </p:nvSpPr>
        <p:spPr>
          <a:xfrm>
            <a:off x="7919726" y="1903487"/>
            <a:ext cx="830961" cy="36004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51" name="ホームベース 50"/>
          <p:cNvSpPr/>
          <p:nvPr/>
        </p:nvSpPr>
        <p:spPr>
          <a:xfrm>
            <a:off x="8825374" y="1903487"/>
            <a:ext cx="792088" cy="360040"/>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grpSp>
        <p:nvGrpSpPr>
          <p:cNvPr id="52" name="グループ化 16"/>
          <p:cNvGrpSpPr>
            <a:grpSpLocks/>
          </p:cNvGrpSpPr>
          <p:nvPr/>
        </p:nvGrpSpPr>
        <p:grpSpPr bwMode="auto">
          <a:xfrm>
            <a:off x="5191697" y="2414389"/>
            <a:ext cx="4495800" cy="360039"/>
            <a:chOff x="0" y="9525"/>
            <a:chExt cx="4495800" cy="300338"/>
          </a:xfrm>
        </p:grpSpPr>
        <p:sp>
          <p:nvSpPr>
            <p:cNvPr id="53" name="ホームベース 52"/>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54" name="ホームベース 53"/>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55" name="ホームベース 54"/>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56" name="ホームベース 55"/>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57" name="ホームベース 56"/>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58" name="グループ化 16"/>
          <p:cNvGrpSpPr>
            <a:grpSpLocks/>
          </p:cNvGrpSpPr>
          <p:nvPr/>
        </p:nvGrpSpPr>
        <p:grpSpPr bwMode="auto">
          <a:xfrm>
            <a:off x="5191697" y="2917676"/>
            <a:ext cx="4495800" cy="377974"/>
            <a:chOff x="0" y="9525"/>
            <a:chExt cx="4495800" cy="300338"/>
          </a:xfrm>
        </p:grpSpPr>
        <p:sp>
          <p:nvSpPr>
            <p:cNvPr id="59" name="ホームベース 58"/>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60" name="ホームベース 59"/>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61" name="ホームベース 60"/>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62" name="ホームベース 61"/>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63" name="ホームベース 62"/>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64" name="グループ化 16"/>
          <p:cNvGrpSpPr>
            <a:grpSpLocks/>
          </p:cNvGrpSpPr>
          <p:nvPr/>
        </p:nvGrpSpPr>
        <p:grpSpPr bwMode="auto">
          <a:xfrm>
            <a:off x="5191125" y="3401132"/>
            <a:ext cx="4481513" cy="301625"/>
            <a:chOff x="14287" y="9525"/>
            <a:chExt cx="4481513" cy="300338"/>
          </a:xfrm>
        </p:grpSpPr>
        <p:sp>
          <p:nvSpPr>
            <p:cNvPr id="65" name="ホームベース 64"/>
            <p:cNvSpPr/>
            <p:nvPr/>
          </p:nvSpPr>
          <p:spPr>
            <a:xfrm>
              <a:off x="14287" y="9525"/>
              <a:ext cx="890588"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66" name="ホームベース 65"/>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67" name="ホームベース 66"/>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68" name="ホームベース 67"/>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69" name="ホームベース 68"/>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70" name="グループ化 16"/>
          <p:cNvGrpSpPr>
            <a:grpSpLocks/>
          </p:cNvGrpSpPr>
          <p:nvPr/>
        </p:nvGrpSpPr>
        <p:grpSpPr bwMode="auto">
          <a:xfrm>
            <a:off x="5187950" y="3810310"/>
            <a:ext cx="4495800" cy="301625"/>
            <a:chOff x="0" y="9525"/>
            <a:chExt cx="4495800" cy="300338"/>
          </a:xfrm>
        </p:grpSpPr>
        <p:sp>
          <p:nvSpPr>
            <p:cNvPr id="71" name="ホームベース 70"/>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72" name="ホームベース 71"/>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73" name="ホームベース 72"/>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74" name="ホームベース 73"/>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75" name="ホームベース 74"/>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76" name="グループ化 16"/>
          <p:cNvGrpSpPr>
            <a:grpSpLocks/>
          </p:cNvGrpSpPr>
          <p:nvPr/>
        </p:nvGrpSpPr>
        <p:grpSpPr bwMode="auto">
          <a:xfrm>
            <a:off x="5187950" y="4227872"/>
            <a:ext cx="4495800" cy="301625"/>
            <a:chOff x="0" y="9525"/>
            <a:chExt cx="4495800" cy="300338"/>
          </a:xfrm>
        </p:grpSpPr>
        <p:sp>
          <p:nvSpPr>
            <p:cNvPr id="77" name="ホームベース 76"/>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78" name="ホームベース 77"/>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79" name="ホームベース 78"/>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80" name="ホームベース 79"/>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81" name="ホームベース 80"/>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82" name="グループ化 16"/>
          <p:cNvGrpSpPr>
            <a:grpSpLocks/>
          </p:cNvGrpSpPr>
          <p:nvPr/>
        </p:nvGrpSpPr>
        <p:grpSpPr bwMode="auto">
          <a:xfrm>
            <a:off x="5194349" y="4737397"/>
            <a:ext cx="4495800" cy="301625"/>
            <a:chOff x="0" y="9525"/>
            <a:chExt cx="4495800" cy="300338"/>
          </a:xfrm>
        </p:grpSpPr>
        <p:sp>
          <p:nvSpPr>
            <p:cNvPr id="83" name="ホームベース 82"/>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84" name="ホームベース 83"/>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85" name="ホームベース 84"/>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a:solidFill>
                    <a:prstClr val="black"/>
                  </a:solidFill>
                  <a:latin typeface="ＭＳ Ｐゴシック"/>
                </a:rPr>
                <a:t>事業</a:t>
              </a:r>
              <a:endParaRPr lang="en-US" altLang="ja-JP" sz="800">
                <a:solidFill>
                  <a:prstClr val="black"/>
                </a:solidFill>
                <a:latin typeface="ＭＳ Ｐゴシック"/>
              </a:endParaRPr>
            </a:p>
            <a:p>
              <a:pPr algn="ctr" fontAlgn="auto">
                <a:spcBef>
                  <a:spcPts val="0"/>
                </a:spcBef>
                <a:spcAft>
                  <a:spcPts val="0"/>
                </a:spcAft>
                <a:defRPr/>
              </a:pPr>
              <a:r>
                <a:rPr lang="ja-JP" altLang="en-US" sz="800">
                  <a:solidFill>
                    <a:prstClr val="black"/>
                  </a:solidFill>
                  <a:latin typeface="ＭＳ Ｐゴシック"/>
                </a:rPr>
                <a:t>改善･実施</a:t>
              </a:r>
            </a:p>
          </p:txBody>
        </p:sp>
        <p:sp>
          <p:nvSpPr>
            <p:cNvPr id="86" name="ホームベース 85"/>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sp>
          <p:nvSpPr>
            <p:cNvPr id="87" name="ホームベース 86"/>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事業</a:t>
              </a:r>
              <a:endParaRPr lang="en-US" altLang="ja-JP" sz="800" dirty="0">
                <a:solidFill>
                  <a:prstClr val="black"/>
                </a:solidFill>
                <a:latin typeface="ＭＳ Ｐゴシック"/>
              </a:endParaRPr>
            </a:p>
            <a:p>
              <a:pPr algn="ctr" fontAlgn="auto">
                <a:spcBef>
                  <a:spcPts val="0"/>
                </a:spcBef>
                <a:spcAft>
                  <a:spcPts val="0"/>
                </a:spcAft>
                <a:defRPr/>
              </a:pPr>
              <a:r>
                <a:rPr lang="ja-JP" altLang="en-US" sz="800" dirty="0">
                  <a:solidFill>
                    <a:prstClr val="black"/>
                  </a:solidFill>
                  <a:latin typeface="ＭＳ Ｐゴシック"/>
                </a:rPr>
                <a:t>改善･実施</a:t>
              </a:r>
            </a:p>
          </p:txBody>
        </p:sp>
      </p:grpSp>
      <p:grpSp>
        <p:nvGrpSpPr>
          <p:cNvPr id="88" name="グループ化 16"/>
          <p:cNvGrpSpPr>
            <a:grpSpLocks/>
          </p:cNvGrpSpPr>
          <p:nvPr/>
        </p:nvGrpSpPr>
        <p:grpSpPr bwMode="auto">
          <a:xfrm>
            <a:off x="5193130" y="5258841"/>
            <a:ext cx="4495800" cy="301625"/>
            <a:chOff x="0" y="9525"/>
            <a:chExt cx="4495800" cy="300338"/>
          </a:xfrm>
        </p:grpSpPr>
        <p:sp>
          <p:nvSpPr>
            <p:cNvPr id="89" name="ホームベース 88"/>
            <p:cNvSpPr/>
            <p:nvPr/>
          </p:nvSpPr>
          <p:spPr>
            <a:xfrm>
              <a:off x="0" y="9525"/>
              <a:ext cx="9048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a:solidFill>
                    <a:prstClr val="black"/>
                  </a:solidFill>
                  <a:latin typeface="ＭＳ Ｐゴシック"/>
                </a:rPr>
                <a:t>継続事業実施</a:t>
              </a:r>
            </a:p>
          </p:txBody>
        </p:sp>
        <p:sp>
          <p:nvSpPr>
            <p:cNvPr id="90" name="ホームベース 89"/>
            <p:cNvSpPr/>
            <p:nvPr/>
          </p:nvSpPr>
          <p:spPr>
            <a:xfrm>
              <a:off x="914400" y="9525"/>
              <a:ext cx="87630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91" name="ホームベース 90"/>
            <p:cNvSpPr/>
            <p:nvPr/>
          </p:nvSpPr>
          <p:spPr>
            <a:xfrm>
              <a:off x="1812925" y="9525"/>
              <a:ext cx="89217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92" name="ホームベース 91"/>
            <p:cNvSpPr/>
            <p:nvPr/>
          </p:nvSpPr>
          <p:spPr>
            <a:xfrm>
              <a:off x="2705100" y="19009"/>
              <a:ext cx="885825"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sp>
          <p:nvSpPr>
            <p:cNvPr id="93" name="ホームベース 92"/>
            <p:cNvSpPr/>
            <p:nvPr/>
          </p:nvSpPr>
          <p:spPr>
            <a:xfrm>
              <a:off x="3600450" y="28494"/>
              <a:ext cx="895350" cy="281369"/>
            </a:xfrm>
            <a:prstGeom prst="homePlate">
              <a:avLst>
                <a:gd name="adj" fmla="val 2148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fontAlgn="auto">
                <a:spcBef>
                  <a:spcPts val="0"/>
                </a:spcBef>
                <a:spcAft>
                  <a:spcPts val="0"/>
                </a:spcAft>
                <a:defRPr/>
              </a:pPr>
              <a:r>
                <a:rPr lang="ja-JP" altLang="en-US" sz="800" dirty="0" smtClean="0">
                  <a:solidFill>
                    <a:prstClr val="black"/>
                  </a:solidFill>
                  <a:latin typeface="ＭＳ Ｐゴシック"/>
                </a:rPr>
                <a:t>事業実施</a:t>
              </a:r>
              <a:endParaRPr lang="ja-JP" altLang="en-US" sz="800" dirty="0">
                <a:solidFill>
                  <a:prstClr val="black"/>
                </a:solidFill>
                <a:latin typeface="ＭＳ Ｐゴシック"/>
              </a:endParaRPr>
            </a:p>
          </p:txBody>
        </p:sp>
      </p:grpSp>
      <p:sp>
        <p:nvSpPr>
          <p:cNvPr id="94" name="タイトル 1"/>
          <p:cNvSpPr txBox="1">
            <a:spLocks/>
          </p:cNvSpPr>
          <p:nvPr/>
        </p:nvSpPr>
        <p:spPr bwMode="auto">
          <a:xfrm>
            <a:off x="273049" y="116632"/>
            <a:ext cx="9417099"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９</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主要プロジェクト例と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3590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273050" y="88900"/>
            <a:ext cx="9359900" cy="200025"/>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anchor="ctr"/>
          <a:lstStyle>
            <a:lvl1pPr algn="ctr" rtl="0" fontAlgn="base">
              <a:spcBef>
                <a:spcPct val="0"/>
              </a:spcBef>
              <a:spcAft>
                <a:spcPct val="0"/>
              </a:spcAft>
              <a:defRPr kumimoji="1" sz="4400" kern="1200">
                <a:solidFill>
                  <a:schemeClr val="dk1"/>
                </a:solidFill>
                <a:latin typeface="+mn-lt"/>
                <a:ea typeface="+mn-ea"/>
                <a:cs typeface="+mn-cs"/>
              </a:defRPr>
            </a:lvl1pPr>
            <a:lvl2pPr algn="ctr" rtl="0" fontAlgn="base">
              <a:spcBef>
                <a:spcPct val="0"/>
              </a:spcBef>
              <a:spcAft>
                <a:spcPct val="0"/>
              </a:spcAft>
              <a:defRPr kumimoji="1" sz="4400">
                <a:solidFill>
                  <a:schemeClr val="dk1"/>
                </a:solidFill>
                <a:latin typeface="+mn-lt"/>
                <a:ea typeface="+mn-ea"/>
                <a:cs typeface="+mn-cs"/>
              </a:defRPr>
            </a:lvl2pPr>
            <a:lvl3pPr algn="ctr" rtl="0" fontAlgn="base">
              <a:spcBef>
                <a:spcPct val="0"/>
              </a:spcBef>
              <a:spcAft>
                <a:spcPct val="0"/>
              </a:spcAft>
              <a:defRPr kumimoji="1" sz="4400">
                <a:solidFill>
                  <a:schemeClr val="dk1"/>
                </a:solidFill>
                <a:latin typeface="+mn-lt"/>
                <a:ea typeface="+mn-ea"/>
                <a:cs typeface="+mn-cs"/>
              </a:defRPr>
            </a:lvl3pPr>
            <a:lvl4pPr algn="ctr" rtl="0" fontAlgn="base">
              <a:spcBef>
                <a:spcPct val="0"/>
              </a:spcBef>
              <a:spcAft>
                <a:spcPct val="0"/>
              </a:spcAft>
              <a:defRPr kumimoji="1" sz="4400">
                <a:solidFill>
                  <a:schemeClr val="dk1"/>
                </a:solidFill>
                <a:latin typeface="+mn-lt"/>
                <a:ea typeface="+mn-ea"/>
                <a:cs typeface="+mn-cs"/>
              </a:defRPr>
            </a:lvl4pPr>
            <a:lvl5pPr algn="ctr" rtl="0" fontAlgn="base">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fontAlgn="auto">
              <a:spcAft>
                <a:spcPts val="0"/>
              </a:spcAft>
              <a:defRPr/>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目指すべき都市像のＫＰＩの現状と確認方法</a:t>
            </a:r>
          </a:p>
        </p:txBody>
      </p:sp>
      <p:sp>
        <p:nvSpPr>
          <p:cNvPr id="5" name="スライド番号プレースホルダー 1"/>
          <p:cNvSpPr>
            <a:spLocks noGrp="1"/>
          </p:cNvSpPr>
          <p:nvPr>
            <p:ph type="sldNum" sz="quarter" idx="12"/>
          </p:nvPr>
        </p:nvSpPr>
        <p:spPr>
          <a:xfrm>
            <a:off x="7594600" y="6597650"/>
            <a:ext cx="2311400" cy="260350"/>
          </a:xfrm>
        </p:spPr>
        <p:txBody>
          <a:bodyPr/>
          <a:lstStyle/>
          <a:p>
            <a:pPr>
              <a:defRPr/>
            </a:pPr>
            <a:fld id="{1022F22F-6860-43F4-8ACA-DC5784D2DDD9}" type="slidenum">
              <a:rPr lang="ja-JP" altLang="en-US" smtClean="0">
                <a:solidFill>
                  <a:prstClr val="black">
                    <a:tint val="75000"/>
                  </a:prstClr>
                </a:solidFill>
              </a:rPr>
              <a:pPr>
                <a:defRPr/>
              </a:pPr>
              <a:t>3</a:t>
            </a:fld>
            <a:endParaRPr lang="ja-JP" altLang="en-US" dirty="0">
              <a:solidFill>
                <a:prstClr val="black">
                  <a:tint val="75000"/>
                </a:prstClr>
              </a:solidFill>
            </a:endParaRPr>
          </a:p>
        </p:txBody>
      </p:sp>
      <p:graphicFrame>
        <p:nvGraphicFramePr>
          <p:cNvPr id="6" name="Group 77"/>
          <p:cNvGraphicFramePr>
            <a:graphicFrameLocks noGrp="1"/>
          </p:cNvGraphicFramePr>
          <p:nvPr>
            <p:extLst>
              <p:ext uri="{D42A27DB-BD31-4B8C-83A1-F6EECF244321}">
                <p14:modId xmlns:p14="http://schemas.microsoft.com/office/powerpoint/2010/main" val="4288916183"/>
              </p:ext>
            </p:extLst>
          </p:nvPr>
        </p:nvGraphicFramePr>
        <p:xfrm>
          <a:off x="273050" y="404664"/>
          <a:ext cx="9361487" cy="6135613"/>
        </p:xfrm>
        <a:graphic>
          <a:graphicData uri="http://schemas.openxmlformats.org/drawingml/2006/table">
            <a:tbl>
              <a:tblPr/>
              <a:tblGrid>
                <a:gridCol w="1385316"/>
                <a:gridCol w="3510658"/>
                <a:gridCol w="936104"/>
                <a:gridCol w="792088"/>
                <a:gridCol w="2737321"/>
              </a:tblGrid>
              <a:tr h="254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Meiryo UI" pitchFamily="50" charset="-128"/>
                          <a:ea typeface="Meiryo UI" pitchFamily="50" charset="-128"/>
                        </a:rPr>
                        <a:t>目指すべき都市像</a:t>
                      </a:r>
                    </a:p>
                  </a:txBody>
                  <a:tcPr marL="36000" marR="36000" marT="36000" marB="36000"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Meiryo UI" pitchFamily="50" charset="-128"/>
                          <a:ea typeface="Meiryo UI" pitchFamily="50" charset="-128"/>
                        </a:rPr>
                        <a:t>ＫＰＩ</a:t>
                      </a:r>
                      <a:r>
                        <a:rPr kumimoji="1" lang="ja-JP" altLang="en-US" sz="1000" b="0" i="0" u="none" strike="noStrike" cap="none" normalizeH="0" baseline="0" dirty="0" smtClean="0">
                          <a:ln>
                            <a:noFill/>
                          </a:ln>
                          <a:solidFill>
                            <a:schemeClr val="bg1"/>
                          </a:solidFill>
                          <a:effectLst/>
                          <a:latin typeface="Meiryo UI" pitchFamily="50" charset="-128"/>
                          <a:ea typeface="Meiryo UI" pitchFamily="50" charset="-128"/>
                        </a:rPr>
                        <a:t>（◎主指標、・副指標）</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smtClean="0">
                          <a:ln>
                            <a:noFill/>
                          </a:ln>
                          <a:solidFill>
                            <a:srgbClr val="FFFFFF"/>
                          </a:solidFill>
                          <a:effectLst/>
                          <a:latin typeface="Meiryo UI" pitchFamily="50" charset="-128"/>
                          <a:ea typeface="Meiryo UI" pitchFamily="50" charset="-128"/>
                        </a:rPr>
                        <a:t>策定時の数値</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800" b="0" i="0" u="none" strike="noStrike" cap="none" spc="-150" normalizeH="0" baseline="0" dirty="0" smtClean="0">
                          <a:ln>
                            <a:noFill/>
                          </a:ln>
                          <a:solidFill>
                            <a:schemeClr val="bg1"/>
                          </a:solidFill>
                          <a:effectLst/>
                          <a:latin typeface="Meiryo UI" pitchFamily="50" charset="-128"/>
                          <a:ea typeface="Meiryo UI" pitchFamily="50" charset="-128"/>
                        </a:rPr>
                        <a:t>主指標の目標値</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FFFFFF"/>
                          </a:solidFill>
                          <a:effectLst/>
                          <a:latin typeface="Meiryo UI" pitchFamily="50" charset="-128"/>
                          <a:ea typeface="Meiryo UI" pitchFamily="50" charset="-128"/>
                        </a:rPr>
                        <a:t>データの確認方法</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65595">
                <a:tc>
                  <a:txBody>
                    <a:bodyPr/>
                    <a:lstStyle/>
                    <a:p>
                      <a:pPr marL="0" marR="0" lvl="0" indent="0" algn="ctr"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rPr>
                        <a:t>世界に誇れる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1400"/>
                        </a:lnSpc>
                        <a:spcBef>
                          <a:spcPct val="0"/>
                        </a:spcBef>
                        <a:spcAft>
                          <a:spcPct val="0"/>
                        </a:spcAft>
                        <a:buClrTx/>
                        <a:buSzTx/>
                        <a:buFontTx/>
                        <a:buNone/>
                        <a:tabLst/>
                      </a:pP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自慢の都市</a:t>
                      </a:r>
                      <a:endParaRPr kumimoji="1" lang="ja-JP" altLang="en-US" sz="900" b="0" i="0" u="none" strike="noStrike" cap="none" normalizeH="0" baseline="0" dirty="0" smtClean="0">
                        <a:ln>
                          <a:noFill/>
                        </a:ln>
                        <a:solidFill>
                          <a:srgbClr val="0000CC"/>
                        </a:solidFill>
                        <a:effectLst/>
                        <a:latin typeface="Meiryo UI" pitchFamily="50" charset="-128"/>
                        <a:ea typeface="Meiryo UI" pitchFamily="50" charset="-128"/>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◎来阪外国人旅行者数</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・世界の都市総合力ランキング（分野：文化・交流ランキング）</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・自分の住んでいる地域に愛着を感じている府民の割合</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・大阪が楽しいまちだと思っている人の割合（全国）</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cap="none" normalizeH="0" baseline="30000" dirty="0" smtClean="0">
                          <a:ln>
                            <a:noFill/>
                          </a:ln>
                          <a:solidFill>
                            <a:schemeClr val="tx1"/>
                          </a:solidFill>
                          <a:effectLst/>
                          <a:latin typeface="Meiryo UI" pitchFamily="50" charset="-128"/>
                          <a:ea typeface="Meiryo UI" pitchFamily="50" charset="-128"/>
                        </a:rPr>
                        <a:t>  H27</a:t>
                      </a:r>
                      <a:r>
                        <a:rPr kumimoji="1" lang="ja-JP" altLang="en-US" sz="900" b="0" i="0" u="none" strike="noStrike" cap="none" normalizeH="0" baseline="30000" dirty="0" smtClean="0">
                          <a:ln>
                            <a:noFill/>
                          </a:ln>
                          <a:solidFill>
                            <a:schemeClr val="tx1"/>
                          </a:solidFill>
                          <a:effectLst/>
                          <a:latin typeface="Meiryo UI" pitchFamily="50" charset="-128"/>
                          <a:ea typeface="Meiryo UI" pitchFamily="50" charset="-128"/>
                        </a:rPr>
                        <a:t>　　　　　</a:t>
                      </a:r>
                      <a:r>
                        <a:rPr kumimoji="1" lang="en-US" altLang="ja-JP" sz="900" b="0" i="0" u="none" strike="noStrike" cap="none" normalizeH="0" baseline="30000" dirty="0" smtClean="0">
                          <a:ln>
                            <a:noFill/>
                          </a:ln>
                          <a:solidFill>
                            <a:schemeClr val="tx1"/>
                          </a:solidFill>
                          <a:effectLst/>
                          <a:latin typeface="Meiryo UI" pitchFamily="50" charset="-128"/>
                          <a:ea typeface="Meiryo UI" pitchFamily="50" charset="-128"/>
                        </a:rPr>
                        <a:t>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716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万人</a:t>
                      </a:r>
                      <a:endPar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ja-JP" altLang="en-US"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a:t>
                      </a: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28</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位</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H27      </a:t>
                      </a:r>
                      <a:r>
                        <a:rPr kumimoji="1" lang="ja-JP" altLang="en-US"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74.2%</a:t>
                      </a: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36.7%</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1,300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万人</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◎日本政府観光局「訪日外客数」等を基に算出</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eiryo UI" pitchFamily="50" charset="-128"/>
                          <a:ea typeface="Meiryo UI" pitchFamily="50" charset="-128"/>
                        </a:rPr>
                        <a:t> ・</a:t>
                      </a:r>
                      <a:r>
                        <a:rPr kumimoji="1" lang="en-US" altLang="ja-JP" sz="700" b="0" i="0" u="none" strike="noStrike" cap="none" normalizeH="0" baseline="0" dirty="0" smtClean="0">
                          <a:ln>
                            <a:noFill/>
                          </a:ln>
                          <a:solidFill>
                            <a:schemeClr val="tx1"/>
                          </a:solidFill>
                          <a:effectLst/>
                          <a:latin typeface="Meiryo UI" pitchFamily="50" charset="-128"/>
                          <a:ea typeface="Meiryo UI" pitchFamily="50" charset="-128"/>
                        </a:rPr>
                        <a:t>(</a:t>
                      </a:r>
                      <a:r>
                        <a:rPr kumimoji="1" lang="ja-JP" altLang="en-US" sz="700" b="0" i="0" u="none" strike="noStrike" cap="none" normalizeH="0" baseline="0" dirty="0" smtClean="0">
                          <a:ln>
                            <a:noFill/>
                          </a:ln>
                          <a:solidFill>
                            <a:schemeClr val="tx1"/>
                          </a:solidFill>
                          <a:effectLst/>
                          <a:latin typeface="Meiryo UI" pitchFamily="50" charset="-128"/>
                          <a:ea typeface="Meiryo UI" pitchFamily="50" charset="-128"/>
                        </a:rPr>
                        <a:t>一財</a:t>
                      </a:r>
                      <a:r>
                        <a:rPr kumimoji="1" lang="en-US" altLang="ja-JP" sz="700" b="0" i="0" u="none" strike="noStrike" cap="none" normalizeH="0" baseline="0" dirty="0" smtClean="0">
                          <a:ln>
                            <a:noFill/>
                          </a:ln>
                          <a:solidFill>
                            <a:schemeClr val="tx1"/>
                          </a:solidFill>
                          <a:effectLst/>
                          <a:latin typeface="Meiryo UI" pitchFamily="50" charset="-128"/>
                          <a:ea typeface="Meiryo UI" pitchFamily="50" charset="-128"/>
                        </a:rPr>
                        <a:t>)</a:t>
                      </a:r>
                      <a:r>
                        <a:rPr kumimoji="1" lang="ja-JP" altLang="en-US" sz="700" b="0" i="0" u="none" strike="noStrike" cap="none" normalizeH="0" baseline="0" dirty="0" smtClean="0">
                          <a:ln>
                            <a:noFill/>
                          </a:ln>
                          <a:solidFill>
                            <a:schemeClr val="tx1"/>
                          </a:solidFill>
                          <a:effectLst/>
                          <a:latin typeface="Meiryo UI" pitchFamily="50" charset="-128"/>
                          <a:ea typeface="Meiryo UI" pitchFamily="50" charset="-128"/>
                        </a:rPr>
                        <a:t>森記念財団 都市戦略研究所</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「世界の都市総合力ﾗﾝｷﾝｸﾞ」</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・大阪府「将来ビジョン・大阪に関する調査」（大阪府）</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・大阪府「将来ビジョン・大阪に関する調査」（全国</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1749">
                <a:tc>
                  <a:txBody>
                    <a:bodyPr/>
                    <a:lstStyle/>
                    <a:p>
                      <a:pPr marL="0" marR="0" lvl="0" indent="0" algn="ctr"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rPr>
                        <a:t>安全で安心して楽しめる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1400"/>
                        </a:lnSpc>
                        <a:spcBef>
                          <a:spcPct val="0"/>
                        </a:spcBef>
                        <a:spcAft>
                          <a:spcPct val="0"/>
                        </a:spcAft>
                        <a:buClrTx/>
                        <a:buSzTx/>
                        <a:buFontTx/>
                        <a:buNone/>
                        <a:tabLst/>
                      </a:pPr>
                      <a:r>
                        <a:rPr kumimoji="1" lang="en-US" altLang="ja-JP" sz="10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24</a:t>
                      </a:r>
                      <a:r>
                        <a:rPr kumimoji="1" lang="ja-JP" altLang="en-US" sz="10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時間おもてなし都市</a:t>
                      </a:r>
                      <a:endParaRPr kumimoji="1" lang="ja-JP" altLang="en-US" sz="1000" b="0" i="0" u="none" strike="noStrike" cap="none" normalizeH="0" baseline="0" dirty="0" smtClean="0">
                        <a:ln>
                          <a:noFill/>
                        </a:ln>
                        <a:solidFill>
                          <a:srgbClr val="0000CC"/>
                        </a:solidFill>
                        <a:effectLst/>
                        <a:latin typeface="Meiryo UI" pitchFamily="50" charset="-128"/>
                        <a:ea typeface="Meiryo UI" pitchFamily="50" charset="-128"/>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◎来阪外国人旅行消費額</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Osaka Free Wi-Fi</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認証数</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24</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時間営業店舗数、深夜営業店舗数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5,781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億円</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4,873,259</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件</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H26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2,369</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所　</a:t>
                      </a: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1</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兆</a:t>
                      </a: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1,900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億円</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◎大阪観光局「関空調査」等を基に算出</a:t>
                      </a:r>
                      <a:endPar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・大阪観光局実績</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・経済産業省「商業統計」の終日営業の小売業事業所数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65595">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rPr>
                        <a:t>多様な人材が集う</a:t>
                      </a:r>
                      <a:endParaRPr kumimoji="1" lang="en-US" altLang="ja-JP" sz="1000" b="0" i="0" u="none" strike="noStrike" cap="none" normalizeH="0" baseline="0" dirty="0" smtClean="0">
                        <a:ln>
                          <a:noFill/>
                        </a:ln>
                        <a:solidFill>
                          <a:srgbClr val="000000"/>
                        </a:solidFill>
                        <a:effectLst/>
                        <a:latin typeface="Meiryo UI" pitchFamily="50" charset="-128"/>
                        <a:ea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観光・</a:t>
                      </a:r>
                      <a:r>
                        <a:rPr kumimoji="1" lang="en-US" altLang="ja-JP"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MICE</a:t>
                      </a: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都市</a:t>
                      </a:r>
                      <a:endParaRPr kumimoji="1" lang="en-US" altLang="ja-JP" sz="900" b="0" i="0" u="none" strike="noStrike" cap="none" normalizeH="0" baseline="0" dirty="0" smtClean="0">
                        <a:ln>
                          <a:noFill/>
                        </a:ln>
                        <a:solidFill>
                          <a:srgbClr val="0000CC"/>
                        </a:solidFill>
                        <a:effectLst/>
                        <a:latin typeface="Meiryo UI" pitchFamily="50" charset="-128"/>
                        <a:ea typeface="Meiryo UI" pitchFamily="50" charset="-128"/>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◎国際会議開催件数</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MICE</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外国人参加者数</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・インセンティブツアーの誘致・開催件数</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・インテックス大阪における展示会延べ使用面積</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H26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253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件</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H26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27,360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51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件</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225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万㎡</a:t>
                      </a: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340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件</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日本政府観光局</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国際会議統計</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endPar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日本政府観光局</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国際会議統計</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」、大阪観光局実績</a:t>
                      </a:r>
                      <a:endPar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・大阪観光局実績</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・インテックス大阪実績</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3081">
                <a:tc>
                  <a:txBody>
                    <a:bodyPr/>
                    <a:lstStyle/>
                    <a:p>
                      <a:pPr marL="0" marR="0" lvl="0" indent="0" algn="ctr" defTabSz="914400" rtl="0" eaLnBrk="1" fontAlgn="base" latinLnBrk="0" hangingPunct="1">
                        <a:lnSpc>
                          <a:spcPts val="14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rPr>
                        <a:t>多様な楽しみ方ができる</a:t>
                      </a:r>
                      <a:endParaRPr kumimoji="1" lang="en-US" altLang="ja-JP" sz="1000" b="0" i="0" u="none" strike="noStrike" cap="none" normalizeH="0" baseline="0" dirty="0" smtClean="0">
                        <a:ln>
                          <a:noFill/>
                        </a:ln>
                        <a:solidFill>
                          <a:srgbClr val="000000"/>
                        </a:solidFill>
                        <a:effectLst/>
                        <a:latin typeface="Meiryo UI" pitchFamily="50" charset="-128"/>
                        <a:ea typeface="Meiryo UI" pitchFamily="50" charset="-128"/>
                      </a:endParaRPr>
                    </a:p>
                    <a:p>
                      <a:pPr marL="0" marR="0" lvl="0" indent="0" algn="ctr" defTabSz="914400" rtl="0" eaLnBrk="1" fontAlgn="base" latinLnBrk="0" hangingPunct="1">
                        <a:lnSpc>
                          <a:spcPts val="1400"/>
                        </a:lnSpc>
                        <a:spcBef>
                          <a:spcPct val="0"/>
                        </a:spcBef>
                        <a:spcAft>
                          <a:spcPct val="0"/>
                        </a:spcAft>
                        <a:buClrTx/>
                        <a:buSzTx/>
                        <a:buFontTx/>
                        <a:buNone/>
                        <a:tabLst/>
                      </a:pP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周遊・滞在都市</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◎延べ宿泊者数</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・外国人旅行者平均宿泊日数</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・外国人旅行者リピーター数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3,037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万人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1.68</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314</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万人</a:t>
                      </a: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3,600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万人</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観光庁</a:t>
                      </a: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宿泊旅行統計調査</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endPar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観光庁</a:t>
                      </a: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a:t>
                      </a:r>
                      <a:r>
                        <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宿泊旅行統計調査</a:t>
                      </a: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」を基に算出</a:t>
                      </a:r>
                      <a:endPar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・大阪観光局「関空調査」等を基に算出</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04234">
                <a:tc>
                  <a:txBody>
                    <a:bodyPr/>
                    <a:lstStyle/>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大阪が誇る</a:t>
                      </a:r>
                      <a:endParaRPr kumimoji="1" lang="en-US" altLang="ja-JP"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文化力を活用した都市</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◎府内外から人々が集まり、芸術活動が活発になっていると思う府民の割合</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・文楽、歌舞伎、演芸等、伝統芸能が保存・継承され、鑑賞の機会が充実</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していると思う府民の割合</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・海外や他県等と芸術文化の交流が活発であると思う府民の割合</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・芸術文化が都市の魅力づくりに貢献していると思う府民の割合</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10.8%</a:t>
                      </a:r>
                    </a:p>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23.0%</a:t>
                      </a:r>
                    </a:p>
                    <a:p>
                      <a:pPr marL="0" marR="0" lvl="0" indent="0" algn="r" defTabSz="914400" rtl="0" eaLnBrk="1" fontAlgn="base" latinLnBrk="0" hangingPunct="1">
                        <a:lnSpc>
                          <a:spcPts val="9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11.1%</a:t>
                      </a:r>
                    </a:p>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12.3%</a:t>
                      </a:r>
                      <a:endPar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40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a:t>
                      </a:r>
                      <a:r>
                        <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大阪府調査</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a:t>
                      </a:r>
                      <a:r>
                        <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大阪府調査</a:t>
                      </a:r>
                      <a:endParaRPr kumimoji="1" lang="en-US" altLang="zh-TW"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endParaRPr kumimoji="1" lang="en-US" altLang="zh-TW"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・大阪府調査</a:t>
                      </a:r>
                      <a:endParaRPr kumimoji="1" lang="en-US" altLang="ja-JP"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・大阪府調査</a:t>
                      </a:r>
                      <a:endParaRPr kumimoji="1" lang="zh-TW"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16831">
                <a:tc>
                  <a:txBody>
                    <a:bodyPr/>
                    <a:lstStyle/>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あらゆる人々が</a:t>
                      </a:r>
                      <a:endParaRPr kumimoji="1" lang="en-US" altLang="ja-JP"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文化を享受できる都市</a:t>
                      </a: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◎文化的環境が整備されていると思う府民の割合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・一年間に大阪で芸術鑑賞をしたことがある府民の割合</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・一年間で文化施設（美術館、音楽ホール、映画館など）を利用したことが</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ある府民の割合</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・文化に関する情報ネットワークが充実していると思う府民の割合</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9.8%</a:t>
                      </a: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22.4%</a:t>
                      </a: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64.9%</a:t>
                      </a:r>
                    </a:p>
                    <a:p>
                      <a:pPr marL="0" marR="0" lvl="0" indent="0" algn="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23.2%</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40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大阪府調査</a:t>
                      </a:r>
                    </a:p>
                    <a:p>
                      <a:pPr marL="0" marR="0" lvl="0" indent="0" algn="l" defTabSz="914400" rtl="0" eaLnBrk="1" fontAlgn="base" latinLnBrk="0" hangingPunct="1">
                        <a:lnSpc>
                          <a:spcPts val="900"/>
                        </a:lnSpc>
                        <a:spcBef>
                          <a:spcPct val="0"/>
                        </a:spcBef>
                        <a:spcAft>
                          <a:spcPct val="0"/>
                        </a:spcAft>
                        <a:buClrTx/>
                        <a:buSzTx/>
                        <a:buFontTx/>
                        <a:buNone/>
                        <a:tabLst/>
                      </a:pP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 </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大阪府調査</a:t>
                      </a:r>
                      <a:endParaRPr kumimoji="1" lang="en-US" altLang="zh-TW"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endParaRPr kumimoji="1" lang="en-US" altLang="zh-TW"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a:t>
                      </a:r>
                      <a:endPar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66800">
                <a:tc>
                  <a:txBody>
                    <a:bodyPr/>
                    <a:lstStyle/>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アジアをリードする</a:t>
                      </a:r>
                      <a:endParaRPr kumimoji="1" lang="en-US" altLang="ja-JP"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国際・プロスポーツ都市</a:t>
                      </a:r>
                      <a:endParaRPr kumimoji="1" lang="ja-JP" altLang="en-US" sz="10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大阪にゆかりのあるプロスポーツチーム７チームの年間主催試合での観客者合計数</a:t>
                      </a:r>
                      <a:endParaRPr kumimoji="1" lang="en-US" altLang="ja-JP"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・大阪マラソンの外国人参加エントリー数</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・ラグビーワールドカップ</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2019</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花園ラグビー場開催試合関連の集客数</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・機運醸成イベント参加者数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2,653,404</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人</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H28         </a:t>
                      </a:r>
                      <a:r>
                        <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10,332</a:t>
                      </a: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人</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err="1" smtClean="0">
                          <a:ln>
                            <a:noFill/>
                          </a:ln>
                          <a:solidFill>
                            <a:schemeClr val="tx1"/>
                          </a:solidFill>
                          <a:effectLst/>
                          <a:uLnTx/>
                          <a:uFillTx/>
                          <a:latin typeface="Meiryo UI" pitchFamily="50" charset="-128"/>
                          <a:ea typeface="Meiryo UI" pitchFamily="50" charset="-128"/>
                          <a:cs typeface="+mn-cs"/>
                        </a:rPr>
                        <a:t>ー</a:t>
                      </a: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err="1" smtClean="0">
                          <a:ln>
                            <a:noFill/>
                          </a:ln>
                          <a:solidFill>
                            <a:schemeClr val="tx1"/>
                          </a:solidFill>
                          <a:effectLst/>
                          <a:uLnTx/>
                          <a:uFillTx/>
                          <a:latin typeface="Meiryo UI" pitchFamily="50" charset="-128"/>
                          <a:ea typeface="Meiryo UI" pitchFamily="50" charset="-128"/>
                          <a:cs typeface="+mn-cs"/>
                        </a:rPr>
                        <a:t>ー</a:t>
                      </a:r>
                      <a:endPar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360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万人</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◎各チーム公表資料</a:t>
                      </a:r>
                      <a:endParaRPr kumimoji="1" lang="en-US" altLang="ja-JP"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・大阪マラソン組織委員会事務局調査</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66681">
                <a:tc>
                  <a:txBody>
                    <a:bodyPr/>
                    <a:lstStyle/>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健康と生きがいを創出する</a:t>
                      </a:r>
                      <a:endParaRPr kumimoji="1" lang="en-US" altLang="ja-JP" sz="9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5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スポーツに親しめる都市</a:t>
                      </a:r>
                      <a:endParaRPr kumimoji="1" lang="ja-JP" altLang="en-US" sz="1050" b="0" i="0" u="none" strike="noStrike" kern="1200" cap="none" spc="0" normalizeH="0" baseline="0" noProof="0" dirty="0" smtClean="0">
                        <a:ln>
                          <a:noFill/>
                        </a:ln>
                        <a:solidFill>
                          <a:srgbClr val="0000CC"/>
                        </a:solidFill>
                        <a:effectLst/>
                        <a:uLnTx/>
                        <a:uFillTx/>
                        <a:latin typeface="Calibri" pitchFamily="34" charset="0"/>
                        <a:ea typeface="Meiryo UI" pitchFamily="50" charset="-128"/>
                        <a:cs typeface="+mn-cs"/>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◎成人の週１回以上のスポーツ実施率（性別・年齢別）</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・運動やスポーツをすることが好きな小中学生の割合</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rPr>
                        <a:t>大阪府障がい</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者スポーツ大会における参加者数</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・大阪府登録スポーツボランティアのスポーツ大会への延べ派遣者数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40.0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72.0%</a:t>
                      </a:r>
                      <a:endPar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H28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916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796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人</a:t>
                      </a: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50%</a:t>
                      </a: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r>
                        <a:rPr kumimoji="1" lang="en-US" altLang="zh-TW" sz="800" b="0" i="0" u="none" strike="noStrike" cap="none" normalizeH="0" baseline="0" dirty="0" smtClean="0">
                          <a:ln>
                            <a:noFill/>
                          </a:ln>
                          <a:solidFill>
                            <a:schemeClr val="tx1"/>
                          </a:solidFill>
                          <a:effectLst/>
                          <a:latin typeface="Meiryo UI" pitchFamily="50" charset="-128"/>
                          <a:ea typeface="Meiryo UI" pitchFamily="50" charset="-128"/>
                        </a:rPr>
                        <a:t>Web</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アンケート（府内）</a:t>
                      </a:r>
                      <a:endParaRPr kumimoji="1" lang="en-US" altLang="zh-TW"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・全国体力・運動能力、運動習慣等調査</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a:t>
                      </a:r>
                      <a:endPar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51364">
                <a:tc>
                  <a:txBody>
                    <a:bodyPr/>
                    <a:lstStyle/>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世界で活躍できる</a:t>
                      </a:r>
                      <a:endParaRPr kumimoji="1" lang="en-US" altLang="ja-JP"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グローバル人材育成都市</a:t>
                      </a:r>
                      <a:endParaRPr kumimoji="1" lang="ja-JP" altLang="en-US" sz="1000" b="1" i="0" u="none" strike="noStrike" kern="1200" cap="none" spc="0" normalizeH="0" baseline="0" noProof="0" dirty="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・海外留学する生徒・学生数　　　　　　　　　　　　　　　　　　　</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（高校）</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（大学）</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◎大阪で学ぶ留学生数</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・留学生が就職する全国の日本企業等のうち、大阪の企業が占める割合</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a:t>
                      </a: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rPr>
                        <a:t>府内在留高度外国人材数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defRPr/>
                      </a:pPr>
                      <a:r>
                        <a:rPr kumimoji="1" lang="en-US" altLang="zh-CN"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 H25              </a:t>
                      </a:r>
                      <a:r>
                        <a:rPr kumimoji="1" lang="en-US" altLang="zh-CN"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468</a:t>
                      </a:r>
                      <a:r>
                        <a:rPr kumimoji="1" lang="zh-CN" altLang="en-US"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人</a:t>
                      </a:r>
                      <a:endParaRPr kumimoji="1" lang="en-US" altLang="zh-CN"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zh-CN" sz="900" b="0" i="0" u="none" strike="noStrike" cap="none" normalizeH="0" baseline="30000" dirty="0" smtClean="0">
                          <a:ln>
                            <a:noFill/>
                          </a:ln>
                          <a:solidFill>
                            <a:schemeClr val="tx1"/>
                          </a:solidFill>
                          <a:effectLst/>
                          <a:latin typeface="Meiryo UI" pitchFamily="50" charset="-128"/>
                          <a:ea typeface="Meiryo UI" pitchFamily="50" charset="-128"/>
                        </a:rPr>
                        <a:t>H26          </a:t>
                      </a:r>
                      <a:r>
                        <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rPr>
                        <a:t> 2,678</a:t>
                      </a: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rPr>
                        <a:t>15,280</a:t>
                      </a: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H26              </a:t>
                      </a:r>
                      <a:r>
                        <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rPr>
                        <a:t>10.4%</a:t>
                      </a: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zh-CN" sz="900" b="0" i="0" u="none" strike="noStrike" cap="none" normalizeH="0" baseline="0" dirty="0" smtClean="0">
                          <a:ln>
                            <a:noFill/>
                          </a:ln>
                          <a:solidFill>
                            <a:schemeClr val="tx1"/>
                          </a:solidFill>
                          <a:effectLst/>
                          <a:latin typeface="Meiryo UI" pitchFamily="50" charset="-128"/>
                          <a:ea typeface="Meiryo UI" pitchFamily="50" charset="-128"/>
                        </a:rPr>
                        <a:t>14,106</a:t>
                      </a: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rPr>
                        <a:t>人</a:t>
                      </a: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23,000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・高校：文部科学省学校基本調査（隔年調査実施）</a:t>
                      </a: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大学：協定等に基づく日本人学生留学状況調査（</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rPr>
                        <a:t>JASSO</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l" defTabSz="914400" rtl="0" eaLnBrk="1" fontAlgn="base" latinLnBrk="0" hangingPunct="1">
                        <a:lnSpc>
                          <a:spcPts val="9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◎外国人留学生在籍状況調査（</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rPr>
                        <a:t>JASSO</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 ・留学生の日本企業等への就職状況調査（法務省）</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在留外国人統計 都道府県別在留資格別外国人数（法務省）</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00695">
                <a:tc>
                  <a:txBody>
                    <a:bodyPr/>
                    <a:lstStyle/>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000" b="0" i="0" u="none" strike="noStrike" kern="1200" cap="none" spc="-150" normalizeH="0" baseline="0" noProof="0" dirty="0" smtClean="0">
                          <a:ln>
                            <a:noFill/>
                          </a:ln>
                          <a:solidFill>
                            <a:schemeClr val="tx1"/>
                          </a:solidFill>
                          <a:effectLst/>
                          <a:uLnTx/>
                          <a:uFillTx/>
                          <a:latin typeface="Meiryo UI" pitchFamily="50" charset="-128"/>
                          <a:ea typeface="Meiryo UI" pitchFamily="50" charset="-128"/>
                          <a:cs typeface="+mn-cs"/>
                        </a:rPr>
                        <a:t>出会いが新しい価値を生む</a:t>
                      </a:r>
                      <a:endParaRPr kumimoji="1" lang="en-US" altLang="ja-JP" sz="1000" b="0" i="0" u="none" strike="noStrike" kern="1200" cap="none" spc="-150" normalizeH="0" baseline="0" noProof="0" dirty="0" smtClean="0">
                        <a:ln>
                          <a:noFill/>
                        </a:ln>
                        <a:solidFill>
                          <a:schemeClr val="tx1"/>
                        </a:solidFill>
                        <a:effectLst/>
                        <a:uLnTx/>
                        <a:uFillTx/>
                        <a:latin typeface="Meiryo UI" pitchFamily="50" charset="-128"/>
                        <a:ea typeface="Meiryo UI" pitchFamily="50" charset="-128"/>
                        <a:cs typeface="+mn-cs"/>
                      </a:endParaRPr>
                    </a:p>
                    <a:p>
                      <a:pPr marL="0" marR="0" lvl="0" indent="0" algn="ctr" defTabSz="914400" rtl="0" eaLnBrk="1" fontAlgn="base" latinLnBrk="0" hangingPunct="1">
                        <a:lnSpc>
                          <a:spcPts val="1400"/>
                        </a:lnSpc>
                        <a:spcBef>
                          <a:spcPct val="0"/>
                        </a:spcBef>
                        <a:spcAft>
                          <a:spcPct val="0"/>
                        </a:spcAft>
                        <a:buClrTx/>
                        <a:buSzTx/>
                        <a:buFontTx/>
                        <a:buNone/>
                        <a:tabLst/>
                        <a:defRPr/>
                      </a:pP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多様性都市</a:t>
                      </a:r>
                      <a:endParaRPr kumimoji="1" lang="ja-JP" altLang="en-US" sz="1100" b="1" i="0" u="none" strike="noStrike" kern="1200" cap="none" spc="0" normalizeH="0" baseline="0" noProof="0" dirty="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endParaRPr>
                    </a:p>
                  </a:txBody>
                  <a:tcPr marL="36000" marR="36000" marT="36000" marB="36000"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◎大阪で働く</a:t>
                      </a:r>
                      <a:r>
                        <a:rPr kumimoji="1" lang="zh-CN" altLang="en-US" sz="900" b="0" i="0" u="none" strike="noStrike" cap="none" normalizeH="0" baseline="0" dirty="0" smtClean="0">
                          <a:ln>
                            <a:noFill/>
                          </a:ln>
                          <a:solidFill>
                            <a:schemeClr val="tx1"/>
                          </a:solidFill>
                          <a:effectLst/>
                          <a:latin typeface="Meiryo UI" pitchFamily="50" charset="-128"/>
                          <a:ea typeface="Meiryo UI" pitchFamily="50" charset="-128"/>
                        </a:rPr>
                        <a:t>外国人労働者数</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 ・府内外国人相談窓口常設市町村数</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H27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45,838</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0" i="0" u="none" strike="noStrike" kern="1200" cap="none" spc="0" normalizeH="0" baseline="30000" noProof="0" dirty="0" smtClean="0">
                          <a:ln>
                            <a:noFill/>
                          </a:ln>
                          <a:solidFill>
                            <a:schemeClr val="tx1"/>
                          </a:solidFill>
                          <a:effectLst/>
                          <a:uLnTx/>
                          <a:uFillTx/>
                          <a:latin typeface="Meiryo UI" pitchFamily="50" charset="-128"/>
                          <a:ea typeface="Meiryo UI" pitchFamily="50" charset="-128"/>
                          <a:cs typeface="+mn-cs"/>
                        </a:rPr>
                        <a:t>H28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rPr>
                        <a:t>11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rPr>
                        <a:t>市</a:t>
                      </a: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r" defTabSz="914400" rtl="0" eaLnBrk="1" fontAlgn="base" latinLnBrk="0" hangingPunct="1">
                        <a:lnSpc>
                          <a:spcPts val="900"/>
                        </a:lnSpc>
                        <a:spcBef>
                          <a:spcPct val="0"/>
                        </a:spcBef>
                        <a:spcAft>
                          <a:spcPct val="0"/>
                        </a:spcAft>
                        <a:buClrTx/>
                        <a:buSzTx/>
                        <a:buFontTx/>
                        <a:buNone/>
                        <a:tabLst/>
                      </a:pPr>
                      <a:r>
                        <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rPr>
                        <a:t>61,000</a:t>
                      </a:r>
                      <a:r>
                        <a:rPr kumimoji="1" lang="ja-JP" altLang="en-US" sz="900" b="1" i="0" u="none" strike="noStrike" cap="none" normalizeH="0" baseline="0" dirty="0" smtClean="0">
                          <a:ln>
                            <a:noFill/>
                          </a:ln>
                          <a:solidFill>
                            <a:schemeClr val="tx1"/>
                          </a:solidFill>
                          <a:effectLst/>
                          <a:latin typeface="Meiryo UI" pitchFamily="50" charset="-128"/>
                          <a:ea typeface="Meiryo UI" pitchFamily="50" charset="-128"/>
                        </a:rPr>
                        <a:t>人</a:t>
                      </a:r>
                      <a:endParaRPr kumimoji="1" lang="en-US" altLang="ja-JP" sz="900" b="1" i="0" u="none" strike="noStrike" cap="none" normalizeH="0" baseline="0" dirty="0" smtClean="0">
                        <a:ln>
                          <a:noFill/>
                        </a:ln>
                        <a:solidFill>
                          <a:schemeClr val="tx1"/>
                        </a:solidFill>
                        <a:effectLst/>
                        <a:latin typeface="Meiryo UI" pitchFamily="50" charset="-128"/>
                        <a:ea typeface="Meiryo UI" pitchFamily="50" charset="-128"/>
                      </a:endParaRPr>
                    </a:p>
                    <a:p>
                      <a:pPr marL="0" marR="0" lvl="0" indent="0" algn="ctr" defTabSz="914400" rtl="0" eaLnBrk="1" fontAlgn="base" latinLnBrk="0" hangingPunct="1">
                        <a:lnSpc>
                          <a:spcPts val="9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endParaRPr>
                    </a:p>
                  </a:txBody>
                  <a:tcPr marL="0" marR="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◎厚生労働省</a:t>
                      </a:r>
                      <a:r>
                        <a:rPr kumimoji="1" lang="zh-TW" altLang="en-US" sz="800" b="0" i="0" u="none" strike="noStrike" cap="none" normalizeH="0" baseline="0" dirty="0" smtClean="0">
                          <a:ln>
                            <a:noFill/>
                          </a:ln>
                          <a:solidFill>
                            <a:schemeClr val="tx1"/>
                          </a:solidFill>
                          <a:effectLst/>
                          <a:latin typeface="Meiryo UI" pitchFamily="50" charset="-128"/>
                          <a:ea typeface="Meiryo UI" pitchFamily="50" charset="-128"/>
                        </a:rPr>
                        <a:t>統計調査</a:t>
                      </a:r>
                    </a:p>
                    <a:p>
                      <a:pPr marL="0" marR="0" lvl="0" indent="0" algn="l" defTabSz="914400" rtl="0" eaLnBrk="1" fontAlgn="base" latinLnBrk="0" hangingPunct="1">
                        <a:lnSpc>
                          <a:spcPts val="900"/>
                        </a:lnSpc>
                        <a:spcBef>
                          <a:spcPct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rPr>
                        <a:t> ・大阪府調査（常設窓口のみ）</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extLst>
      <p:ext uri="{BB962C8B-B14F-4D97-AF65-F5344CB8AC3E}">
        <p14:creationId xmlns:p14="http://schemas.microsoft.com/office/powerpoint/2010/main" val="406301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ー 1"/>
          <p:cNvSpPr>
            <a:spLocks noGrp="1"/>
          </p:cNvSpPr>
          <p:nvPr>
            <p:ph type="sldNum" sz="quarter" idx="12"/>
          </p:nvPr>
        </p:nvSpPr>
        <p:spPr>
          <a:xfrm>
            <a:off x="7594600" y="6597650"/>
            <a:ext cx="2311400" cy="260350"/>
          </a:xfrm>
        </p:spPr>
        <p:txBody>
          <a:bodyPr/>
          <a:lstStyle/>
          <a:p>
            <a:pPr>
              <a:defRPr/>
            </a:pPr>
            <a:fld id="{C19F4DF0-E14E-4C85-9C55-2A3FC8CEB752}" type="slidenum">
              <a:rPr lang="ja-JP" altLang="en-US" smtClean="0">
                <a:solidFill>
                  <a:prstClr val="black">
                    <a:tint val="75000"/>
                  </a:prstClr>
                </a:solidFill>
              </a:rPr>
              <a:pPr>
                <a:defRPr/>
              </a:pPr>
              <a:t>4</a:t>
            </a:fld>
            <a:endParaRPr lang="ja-JP" altLang="en-US" dirty="0">
              <a:solidFill>
                <a:prstClr val="black">
                  <a:tint val="75000"/>
                </a:prstClr>
              </a:solidFill>
            </a:endParaRPr>
          </a:p>
        </p:txBody>
      </p:sp>
      <p:sp>
        <p:nvSpPr>
          <p:cNvPr id="20" name="タイトル 1"/>
          <p:cNvSpPr>
            <a:spLocks noGrp="1"/>
          </p:cNvSpPr>
          <p:nvPr>
            <p:ph type="title"/>
          </p:nvPr>
        </p:nvSpPr>
        <p:spPr>
          <a:xfrm>
            <a:off x="273050" y="188913"/>
            <a:ext cx="9359900" cy="315912"/>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目指すべき都市像と施策の方向性・主な取組み</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287424" y="692696"/>
            <a:ext cx="4608513" cy="2736304"/>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100" b="1" dirty="0">
              <a:solidFill>
                <a:prstClr val="black"/>
              </a:solidFill>
              <a:latin typeface="Meiryo UI" pitchFamily="50" charset="-128"/>
              <a:ea typeface="Meiryo UI" pitchFamily="50" charset="-128"/>
            </a:endParaRPr>
          </a:p>
          <a:p>
            <a:pPr algn="ctr"/>
            <a:endParaRPr lang="en-US" altLang="ja-JP" sz="1100" b="1"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①世界</a:t>
            </a:r>
            <a:r>
              <a:rPr lang="ja-JP" altLang="en-US" sz="1000" b="1" dirty="0">
                <a:solidFill>
                  <a:prstClr val="black"/>
                </a:solidFill>
                <a:latin typeface="Meiryo UI" pitchFamily="50" charset="-128"/>
                <a:ea typeface="Meiryo UI" pitchFamily="50" charset="-128"/>
              </a:rPr>
              <a:t>第一級の文化･観光拠点形成・発信</a:t>
            </a:r>
          </a:p>
          <a:p>
            <a:r>
              <a:rPr lang="ja-JP" altLang="en-US" sz="900" dirty="0">
                <a:solidFill>
                  <a:prstClr val="black"/>
                </a:solidFill>
                <a:latin typeface="Meiryo UI" pitchFamily="50" charset="-128"/>
                <a:ea typeface="Meiryo UI" pitchFamily="50" charset="-128"/>
              </a:rPr>
              <a:t>　・水都大阪</a:t>
            </a:r>
            <a:r>
              <a:rPr lang="ja-JP" altLang="en-US" sz="900" dirty="0" smtClean="0">
                <a:solidFill>
                  <a:prstClr val="black"/>
                </a:solidFill>
                <a:latin typeface="Meiryo UI" pitchFamily="50" charset="-128"/>
                <a:ea typeface="Meiryo UI" pitchFamily="50" charset="-128"/>
              </a:rPr>
              <a:t>、大阪市内の重点エリア（大阪</a:t>
            </a:r>
            <a:r>
              <a:rPr lang="ja-JP" altLang="en-US" sz="900" dirty="0">
                <a:solidFill>
                  <a:prstClr val="black"/>
                </a:solidFill>
                <a:latin typeface="Meiryo UI" pitchFamily="50" charset="-128"/>
                <a:ea typeface="Meiryo UI" pitchFamily="50" charset="-128"/>
              </a:rPr>
              <a:t>城・大手前・森之宮地区、中之島地区、御堂筋地区</a:t>
            </a:r>
            <a:r>
              <a:rPr lang="ja-JP" altLang="en-US" sz="900" dirty="0" smtClean="0">
                <a:solidFill>
                  <a:prstClr val="black"/>
                </a:solidFill>
                <a:latin typeface="Meiryo UI" pitchFamily="50" charset="-128"/>
                <a:ea typeface="Meiryo UI" pitchFamily="50" charset="-128"/>
              </a:rPr>
              <a:t>、</a:t>
            </a:r>
            <a:endParaRPr lang="en-US" altLang="ja-JP" sz="900" dirty="0" smtClean="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a:t>
            </a:r>
            <a:r>
              <a:rPr lang="ja-JP" altLang="en-US" sz="900" dirty="0" smtClean="0">
                <a:solidFill>
                  <a:prstClr val="black"/>
                </a:solidFill>
                <a:latin typeface="Meiryo UI" pitchFamily="50" charset="-128"/>
                <a:ea typeface="Meiryo UI" pitchFamily="50" charset="-128"/>
              </a:rPr>
              <a:t>　天王寺</a:t>
            </a:r>
            <a:r>
              <a:rPr lang="ja-JP" altLang="en-US" sz="900" dirty="0">
                <a:solidFill>
                  <a:prstClr val="black"/>
                </a:solidFill>
                <a:latin typeface="Meiryo UI" pitchFamily="50" charset="-128"/>
                <a:ea typeface="Meiryo UI" pitchFamily="50" charset="-128"/>
              </a:rPr>
              <a:t>・阿倍野地区</a:t>
            </a:r>
            <a:r>
              <a:rPr lang="ja-JP" altLang="en-US" sz="900" dirty="0" smtClean="0">
                <a:solidFill>
                  <a:prstClr val="black"/>
                </a:solidFill>
                <a:latin typeface="Meiryo UI" pitchFamily="50" charset="-128"/>
                <a:ea typeface="Meiryo UI" pitchFamily="50" charset="-128"/>
              </a:rPr>
              <a:t>、築港</a:t>
            </a:r>
            <a:r>
              <a:rPr lang="ja-JP" altLang="en-US" sz="900" dirty="0">
                <a:solidFill>
                  <a:prstClr val="black"/>
                </a:solidFill>
                <a:latin typeface="Meiryo UI" pitchFamily="50" charset="-128"/>
                <a:ea typeface="Meiryo UI" pitchFamily="50" charset="-128"/>
              </a:rPr>
              <a:t>・ベイエリア</a:t>
            </a:r>
            <a:r>
              <a:rPr lang="ja-JP" altLang="en-US" sz="900" dirty="0" smtClean="0">
                <a:solidFill>
                  <a:prstClr val="black"/>
                </a:solidFill>
                <a:latin typeface="Meiryo UI" pitchFamily="50" charset="-128"/>
                <a:ea typeface="Meiryo UI" pitchFamily="50" charset="-128"/>
              </a:rPr>
              <a:t>地区）、</a:t>
            </a:r>
            <a:r>
              <a:rPr lang="ja-JP" altLang="en-US" sz="900" dirty="0">
                <a:solidFill>
                  <a:prstClr val="black"/>
                </a:solidFill>
                <a:latin typeface="Meiryo UI" pitchFamily="50" charset="-128"/>
                <a:ea typeface="Meiryo UI" pitchFamily="50" charset="-128"/>
              </a:rPr>
              <a:t>大阪駅周辺地区</a:t>
            </a:r>
            <a:r>
              <a:rPr lang="ja-JP" altLang="en-US" sz="900" smtClean="0">
                <a:solidFill>
                  <a:schemeClr val="tx1"/>
                </a:solidFill>
                <a:latin typeface="Meiryo UI" pitchFamily="50" charset="-128"/>
                <a:ea typeface="Meiryo UI" pitchFamily="50" charset="-128"/>
              </a:rPr>
              <a:t>、難波周辺</a:t>
            </a:r>
            <a:r>
              <a:rPr lang="ja-JP" altLang="en-US" sz="900" dirty="0" smtClean="0">
                <a:solidFill>
                  <a:schemeClr val="tx1"/>
                </a:solidFill>
                <a:latin typeface="Meiryo UI" pitchFamily="50" charset="-128"/>
                <a:ea typeface="Meiryo UI" pitchFamily="50" charset="-128"/>
              </a:rPr>
              <a:t>地区、</a:t>
            </a:r>
            <a:endParaRPr lang="en-US" altLang="ja-JP" sz="900" dirty="0" smtClean="0">
              <a:solidFill>
                <a:schemeClr val="tx1"/>
              </a:solidFill>
              <a:latin typeface="Meiryo UI" pitchFamily="50" charset="-128"/>
              <a:ea typeface="Meiryo UI" pitchFamily="50" charset="-128"/>
            </a:endParaRPr>
          </a:p>
          <a:p>
            <a:r>
              <a:rPr lang="ja-JP" altLang="en-US" sz="900" dirty="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　夢</a:t>
            </a:r>
            <a:r>
              <a:rPr lang="ja-JP" altLang="en-US" sz="900" dirty="0">
                <a:solidFill>
                  <a:schemeClr val="tx1"/>
                </a:solidFill>
                <a:latin typeface="Meiryo UI" pitchFamily="50" charset="-128"/>
                <a:ea typeface="Meiryo UI" pitchFamily="50" charset="-128"/>
              </a:rPr>
              <a:t>洲での統合型</a:t>
            </a:r>
            <a:r>
              <a:rPr lang="ja-JP" altLang="en-US" sz="900" dirty="0" smtClean="0">
                <a:solidFill>
                  <a:schemeClr val="tx1"/>
                </a:solidFill>
                <a:latin typeface="Meiryo UI" pitchFamily="50" charset="-128"/>
                <a:ea typeface="Meiryo UI" pitchFamily="50" charset="-128"/>
              </a:rPr>
              <a:t>リゾートの</a:t>
            </a:r>
            <a:r>
              <a:rPr lang="ja-JP" altLang="en-US" sz="900" dirty="0">
                <a:solidFill>
                  <a:schemeClr val="tx1"/>
                </a:solidFill>
                <a:latin typeface="Meiryo UI" pitchFamily="50" charset="-128"/>
                <a:ea typeface="Meiryo UI" pitchFamily="50" charset="-128"/>
              </a:rPr>
              <a:t>立地促進</a:t>
            </a:r>
          </a:p>
          <a:p>
            <a:r>
              <a:rPr lang="ja-JP" altLang="en-US" sz="900" dirty="0">
                <a:solidFill>
                  <a:prstClr val="black"/>
                </a:solidFill>
                <a:latin typeface="Meiryo UI" pitchFamily="50" charset="-128"/>
                <a:ea typeface="Meiryo UI" pitchFamily="50" charset="-128"/>
              </a:rPr>
              <a:t>　・万博記念公園エリア、百舌鳥・古市古墳群エリアの魅力創出</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a:t>
            </a:r>
            <a:r>
              <a:rPr lang="ja-JP" altLang="en-US" sz="900" dirty="0" smtClean="0">
                <a:solidFill>
                  <a:prstClr val="black"/>
                </a:solidFill>
                <a:latin typeface="Meiryo UI" pitchFamily="50" charset="-128"/>
                <a:ea typeface="Meiryo UI" pitchFamily="50" charset="-128"/>
              </a:rPr>
              <a:t>　　　　　　　　　　　</a:t>
            </a:r>
            <a:r>
              <a:rPr lang="ja-JP" altLang="en-US" sz="900" dirty="0">
                <a:solidFill>
                  <a:prstClr val="black"/>
                </a:solidFill>
                <a:latin typeface="Meiryo UI" pitchFamily="50" charset="-128"/>
                <a:ea typeface="Meiryo UI" pitchFamily="50" charset="-128"/>
              </a:rPr>
              <a:t>　　　　　　　　　　　　　　　　　　　　　　　　　　　ほか</a:t>
            </a:r>
          </a:p>
          <a:p>
            <a:r>
              <a:rPr lang="ja-JP" altLang="en-US" sz="1000" b="1" dirty="0" smtClean="0">
                <a:solidFill>
                  <a:prstClr val="black"/>
                </a:solidFill>
                <a:latin typeface="Meiryo UI" pitchFamily="50" charset="-128"/>
                <a:ea typeface="Meiryo UI" pitchFamily="50" charset="-128"/>
              </a:rPr>
              <a:t>②大阪</a:t>
            </a:r>
            <a:r>
              <a:rPr lang="ja-JP" altLang="en-US" sz="1000" b="1" dirty="0">
                <a:solidFill>
                  <a:prstClr val="black"/>
                </a:solidFill>
                <a:latin typeface="Meiryo UI" pitchFamily="50" charset="-128"/>
                <a:ea typeface="Meiryo UI" pitchFamily="50" charset="-128"/>
              </a:rPr>
              <a:t>ならではの魅力創出・発信</a:t>
            </a:r>
          </a:p>
          <a:p>
            <a:r>
              <a:rPr lang="ja-JP" altLang="en-US" sz="900" dirty="0">
                <a:solidFill>
                  <a:prstClr val="black"/>
                </a:solidFill>
                <a:latin typeface="Meiryo UI" pitchFamily="50" charset="-128"/>
                <a:ea typeface="Meiryo UI" pitchFamily="50" charset="-128"/>
              </a:rPr>
              <a:t>　・世界の人々を惹きつけるキラーコンテンツの創出</a:t>
            </a:r>
          </a:p>
          <a:p>
            <a:r>
              <a:rPr lang="ja-JP" altLang="en-US" sz="900" dirty="0">
                <a:solidFill>
                  <a:prstClr val="black"/>
                </a:solidFill>
                <a:latin typeface="Meiryo UI" pitchFamily="50" charset="-128"/>
                <a:ea typeface="Meiryo UI" pitchFamily="50" charset="-128"/>
              </a:rPr>
              <a:t>　・大阪が誇るスポーツ資源を活かしたスポーツツーリズムの推進</a:t>
            </a:r>
            <a:endParaRPr lang="en-US" altLang="ja-JP" sz="900" dirty="0">
              <a:solidFill>
                <a:prstClr val="black"/>
              </a:solidFill>
              <a:latin typeface="Meiryo UI" pitchFamily="50" charset="-128"/>
              <a:ea typeface="Meiryo UI" pitchFamily="50" charset="-128"/>
            </a:endParaRPr>
          </a:p>
          <a:p>
            <a:endParaRPr lang="ja-JP" altLang="en-US" sz="900"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③大阪</a:t>
            </a:r>
            <a:r>
              <a:rPr lang="ja-JP" altLang="en-US" sz="1000" b="1" dirty="0">
                <a:solidFill>
                  <a:prstClr val="black"/>
                </a:solidFill>
                <a:latin typeface="Meiryo UI" pitchFamily="50" charset="-128"/>
                <a:ea typeface="Meiryo UI" pitchFamily="50" charset="-128"/>
              </a:rPr>
              <a:t>の文化を満喫できる魅力創出・発信</a:t>
            </a:r>
          </a:p>
          <a:p>
            <a:r>
              <a:rPr lang="ja-JP" altLang="en-US" sz="900" dirty="0">
                <a:solidFill>
                  <a:prstClr val="black"/>
                </a:solidFill>
                <a:latin typeface="Meiryo UI" pitchFamily="50" charset="-128"/>
                <a:ea typeface="Meiryo UI" pitchFamily="50" charset="-128"/>
              </a:rPr>
              <a:t>　・伝統的な祭りや食など、大阪の文化を満喫できるコンテンツの創出</a:t>
            </a:r>
          </a:p>
          <a:p>
            <a:endParaRPr lang="en-US" altLang="ja-JP" sz="1000"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④魅力的</a:t>
            </a:r>
            <a:r>
              <a:rPr lang="ja-JP" altLang="en-US" sz="1000" b="1" dirty="0">
                <a:solidFill>
                  <a:prstClr val="black"/>
                </a:solidFill>
                <a:latin typeface="Meiryo UI" pitchFamily="50" charset="-128"/>
                <a:ea typeface="Meiryo UI" pitchFamily="50" charset="-128"/>
              </a:rPr>
              <a:t>な景観演出</a:t>
            </a:r>
          </a:p>
          <a:p>
            <a:r>
              <a:rPr lang="ja-JP" altLang="en-US" sz="900" dirty="0">
                <a:solidFill>
                  <a:prstClr val="black"/>
                </a:solidFill>
                <a:latin typeface="Meiryo UI" pitchFamily="50" charset="-128"/>
                <a:ea typeface="Meiryo UI" pitchFamily="50" charset="-128"/>
              </a:rPr>
              <a:t>　・歴史的建築物や街並みを活用した景観演出の推進</a:t>
            </a:r>
            <a:endParaRPr lang="en-US" altLang="ja-JP" sz="900" dirty="0">
              <a:solidFill>
                <a:prstClr val="black"/>
              </a:solidFill>
              <a:latin typeface="Meiryo UI" pitchFamily="50" charset="-128"/>
              <a:ea typeface="Meiryo UI" pitchFamily="50" charset="-128"/>
            </a:endParaRPr>
          </a:p>
          <a:p>
            <a:endParaRPr lang="ja-JP" altLang="en-US" sz="1300" dirty="0">
              <a:solidFill>
                <a:prstClr val="black"/>
              </a:solidFill>
              <a:latin typeface="Meiryo UI" pitchFamily="50" charset="-128"/>
              <a:ea typeface="Meiryo UI" pitchFamily="50" charset="-128"/>
            </a:endParaRPr>
          </a:p>
        </p:txBody>
      </p:sp>
      <p:sp>
        <p:nvSpPr>
          <p:cNvPr id="23" name="角丸四角形 22"/>
          <p:cNvSpPr/>
          <p:nvPr/>
        </p:nvSpPr>
        <p:spPr>
          <a:xfrm>
            <a:off x="280280" y="3588428"/>
            <a:ext cx="4608513" cy="2864907"/>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100" b="1" dirty="0">
              <a:solidFill>
                <a:prstClr val="black"/>
              </a:solidFill>
              <a:latin typeface="Meiryo UI" pitchFamily="50" charset="-128"/>
              <a:ea typeface="Meiryo UI" pitchFamily="50" charset="-128"/>
            </a:endParaRPr>
          </a:p>
          <a:p>
            <a:pPr algn="ctr"/>
            <a:endParaRPr lang="en-US" altLang="ja-JP" sz="1100" b="1"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①ＭＩＣＥ</a:t>
            </a:r>
            <a:r>
              <a:rPr lang="ja-JP" altLang="en-US" sz="1000" b="1" dirty="0">
                <a:solidFill>
                  <a:prstClr val="black"/>
                </a:solidFill>
                <a:latin typeface="Meiryo UI" pitchFamily="50" charset="-128"/>
                <a:ea typeface="Meiryo UI" pitchFamily="50" charset="-128"/>
              </a:rPr>
              <a:t>誘致の推進</a:t>
            </a:r>
          </a:p>
          <a:p>
            <a:r>
              <a:rPr lang="ja-JP" altLang="en-US" sz="900" dirty="0">
                <a:solidFill>
                  <a:prstClr val="black"/>
                </a:solidFill>
                <a:latin typeface="Meiryo UI" pitchFamily="50" charset="-128"/>
                <a:ea typeface="Meiryo UI" pitchFamily="50" charset="-128"/>
              </a:rPr>
              <a:t>　・官民が一体となった誘致体制の構築</a:t>
            </a:r>
          </a:p>
          <a:p>
            <a:r>
              <a:rPr lang="ja-JP" altLang="en-US" sz="900" dirty="0">
                <a:solidFill>
                  <a:prstClr val="black"/>
                </a:solidFill>
                <a:latin typeface="Meiryo UI" pitchFamily="50" charset="-128"/>
                <a:ea typeface="Meiryo UI" pitchFamily="50" charset="-128"/>
              </a:rPr>
              <a:t>　・ターゲット等を明確にした方針に基づく戦略的な誘致活動の展開</a:t>
            </a:r>
          </a:p>
          <a:p>
            <a:r>
              <a:rPr lang="ja-JP" altLang="en-US" sz="900" dirty="0">
                <a:solidFill>
                  <a:prstClr val="black"/>
                </a:solidFill>
                <a:latin typeface="Meiryo UI" pitchFamily="50" charset="-128"/>
                <a:ea typeface="Meiryo UI" pitchFamily="50" charset="-128"/>
              </a:rPr>
              <a:t>　・統合型リゾートも視野に入れたＭＩＣＥ受入体制の充実</a:t>
            </a:r>
          </a:p>
          <a:p>
            <a:endParaRPr lang="en-US" altLang="ja-JP" sz="1000"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②観光</a:t>
            </a:r>
            <a:r>
              <a:rPr lang="ja-JP" altLang="en-US" sz="1000" b="1" dirty="0">
                <a:solidFill>
                  <a:prstClr val="black"/>
                </a:solidFill>
                <a:latin typeface="Meiryo UI" pitchFamily="50" charset="-128"/>
                <a:ea typeface="Meiryo UI" pitchFamily="50" charset="-128"/>
              </a:rPr>
              <a:t>マーケティング・リサーチの強化</a:t>
            </a:r>
          </a:p>
          <a:p>
            <a:r>
              <a:rPr lang="ja-JP" altLang="en-US" sz="900" dirty="0">
                <a:solidFill>
                  <a:prstClr val="black"/>
                </a:solidFill>
                <a:latin typeface="Meiryo UI" pitchFamily="50" charset="-128"/>
                <a:ea typeface="Meiryo UI" pitchFamily="50" charset="-128"/>
              </a:rPr>
              <a:t>　・国内外における観光客のニーズ把握手法の確立</a:t>
            </a:r>
          </a:p>
          <a:p>
            <a:r>
              <a:rPr lang="ja-JP" altLang="en-US" sz="900" dirty="0">
                <a:solidFill>
                  <a:prstClr val="black"/>
                </a:solidFill>
                <a:latin typeface="Meiryo UI" pitchFamily="50" charset="-128"/>
                <a:ea typeface="Meiryo UI" pitchFamily="50" charset="-128"/>
              </a:rPr>
              <a:t>　・宿泊施設や観光施設と連動した調査手法の検討</a:t>
            </a:r>
          </a:p>
          <a:p>
            <a:endParaRPr lang="en-US" altLang="ja-JP" sz="1000"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③観光</a:t>
            </a:r>
            <a:r>
              <a:rPr lang="ja-JP" altLang="en-US" sz="1000" b="1" dirty="0">
                <a:solidFill>
                  <a:prstClr val="black"/>
                </a:solidFill>
                <a:latin typeface="Meiryo UI" pitchFamily="50" charset="-128"/>
                <a:ea typeface="Meiryo UI" pitchFamily="50" charset="-128"/>
              </a:rPr>
              <a:t>振興を支える人材等の育成</a:t>
            </a:r>
          </a:p>
          <a:p>
            <a:r>
              <a:rPr lang="ja-JP" altLang="en-US" sz="900" dirty="0">
                <a:solidFill>
                  <a:prstClr val="black"/>
                </a:solidFill>
                <a:latin typeface="Meiryo UI" pitchFamily="50" charset="-128"/>
                <a:ea typeface="Meiryo UI" pitchFamily="50" charset="-128"/>
              </a:rPr>
              <a:t>　</a:t>
            </a:r>
            <a:r>
              <a:rPr lang="ja-JP" altLang="en-US" sz="900" dirty="0" smtClean="0">
                <a:solidFill>
                  <a:prstClr val="black"/>
                </a:solidFill>
                <a:latin typeface="Meiryo UI" pitchFamily="50" charset="-128"/>
                <a:ea typeface="Meiryo UI" pitchFamily="50" charset="-128"/>
              </a:rPr>
              <a:t>・</a:t>
            </a:r>
            <a:r>
              <a:rPr lang="en-US" altLang="ja-JP" sz="900" dirty="0" smtClean="0">
                <a:solidFill>
                  <a:prstClr val="black"/>
                </a:solidFill>
                <a:latin typeface="Meiryo UI" pitchFamily="50" charset="-128"/>
                <a:ea typeface="Meiryo UI" pitchFamily="50" charset="-128"/>
              </a:rPr>
              <a:t>DMO</a:t>
            </a:r>
            <a:r>
              <a:rPr lang="ja-JP" altLang="en-US" sz="900" dirty="0" smtClean="0">
                <a:solidFill>
                  <a:prstClr val="black"/>
                </a:solidFill>
                <a:latin typeface="Meiryo UI" pitchFamily="50" charset="-128"/>
                <a:ea typeface="Meiryo UI" pitchFamily="50" charset="-128"/>
              </a:rPr>
              <a:t>の推進、専門</a:t>
            </a:r>
            <a:r>
              <a:rPr lang="ja-JP" altLang="en-US" sz="900" dirty="0">
                <a:solidFill>
                  <a:prstClr val="black"/>
                </a:solidFill>
                <a:latin typeface="Meiryo UI" pitchFamily="50" charset="-128"/>
                <a:ea typeface="Meiryo UI" pitchFamily="50" charset="-128"/>
              </a:rPr>
              <a:t>人材の育成</a:t>
            </a:r>
          </a:p>
          <a:p>
            <a:r>
              <a:rPr lang="ja-JP" altLang="en-US" sz="900" dirty="0">
                <a:solidFill>
                  <a:prstClr val="black"/>
                </a:solidFill>
                <a:latin typeface="Meiryo UI" pitchFamily="50" charset="-128"/>
                <a:ea typeface="Meiryo UI" pitchFamily="50" charset="-128"/>
              </a:rPr>
              <a:t>　・ホスピタリティの向上・人材の育成</a:t>
            </a:r>
            <a:endParaRPr lang="en-US" altLang="ja-JP" sz="1000" dirty="0">
              <a:solidFill>
                <a:prstClr val="black"/>
              </a:solidFill>
              <a:latin typeface="Meiryo UI" pitchFamily="50" charset="-128"/>
              <a:ea typeface="Meiryo UI" pitchFamily="50" charset="-128"/>
            </a:endParaRPr>
          </a:p>
        </p:txBody>
      </p:sp>
      <p:sp>
        <p:nvSpPr>
          <p:cNvPr id="25" name="角丸四角形 24"/>
          <p:cNvSpPr/>
          <p:nvPr/>
        </p:nvSpPr>
        <p:spPr>
          <a:xfrm>
            <a:off x="5031668" y="3588428"/>
            <a:ext cx="4622800" cy="2864907"/>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100" b="1" dirty="0">
              <a:solidFill>
                <a:prstClr val="black"/>
              </a:solidFill>
              <a:latin typeface="Meiryo UI" pitchFamily="50" charset="-128"/>
              <a:ea typeface="Meiryo UI" pitchFamily="50" charset="-128"/>
            </a:endParaRPr>
          </a:p>
          <a:p>
            <a:pPr algn="ctr"/>
            <a:endParaRPr lang="en-US" altLang="ja-JP" sz="1100" b="1"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効果的</a:t>
            </a:r>
            <a:r>
              <a:rPr lang="ja-JP" altLang="en-US" sz="1000" b="1" dirty="0">
                <a:solidFill>
                  <a:prstClr val="black"/>
                </a:solidFill>
                <a:latin typeface="Meiryo UI" pitchFamily="50" charset="-128"/>
                <a:ea typeface="Meiryo UI" pitchFamily="50" charset="-128"/>
              </a:rPr>
              <a:t>なプロモーションの強化</a:t>
            </a:r>
          </a:p>
          <a:p>
            <a:r>
              <a:rPr lang="ja-JP" altLang="en-US" sz="900" dirty="0">
                <a:solidFill>
                  <a:prstClr val="black"/>
                </a:solidFill>
                <a:latin typeface="Meiryo UI" pitchFamily="50" charset="-128"/>
                <a:ea typeface="Meiryo UI" pitchFamily="50" charset="-128"/>
              </a:rPr>
              <a:t>　・マーケティングに基づく観光客のニーズやターゲットに応じた戦略的なプロモーションの展開</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・大阪ミュージアムの推進</a:t>
            </a: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②</a:t>
            </a:r>
            <a:r>
              <a:rPr lang="ja-JP" altLang="en-US" sz="1000" b="1" dirty="0" smtClean="0">
                <a:solidFill>
                  <a:prstClr val="black"/>
                </a:solidFill>
                <a:latin typeface="Meiryo UI" pitchFamily="50" charset="-128"/>
                <a:ea typeface="Meiryo UI" pitchFamily="50" charset="-128"/>
              </a:rPr>
              <a:t>周遊性</a:t>
            </a:r>
            <a:r>
              <a:rPr lang="ja-JP" altLang="en-US" sz="1000" b="1" dirty="0">
                <a:solidFill>
                  <a:prstClr val="black"/>
                </a:solidFill>
                <a:latin typeface="Meiryo UI" pitchFamily="50" charset="-128"/>
                <a:ea typeface="Meiryo UI" pitchFamily="50" charset="-128"/>
              </a:rPr>
              <a:t>を高める利便性の向上</a:t>
            </a:r>
          </a:p>
          <a:p>
            <a:r>
              <a:rPr lang="ja-JP" altLang="en-US" sz="900" dirty="0">
                <a:solidFill>
                  <a:prstClr val="black"/>
                </a:solidFill>
                <a:latin typeface="Meiryo UI" pitchFamily="50" charset="-128"/>
                <a:ea typeface="Meiryo UI" pitchFamily="50" charset="-128"/>
              </a:rPr>
              <a:t>　・地域資源を活用した着地型観光の促進　</a:t>
            </a:r>
          </a:p>
          <a:p>
            <a:r>
              <a:rPr lang="ja-JP" altLang="en-US" sz="900" dirty="0">
                <a:solidFill>
                  <a:prstClr val="black"/>
                </a:solidFill>
                <a:latin typeface="Meiryo UI" pitchFamily="50" charset="-128"/>
                <a:ea typeface="Meiryo UI" pitchFamily="50" charset="-128"/>
              </a:rPr>
              <a:t>　・府内の観光スポット等を周遊できる仕組みの充実</a:t>
            </a:r>
          </a:p>
          <a:p>
            <a:r>
              <a:rPr lang="ja-JP" altLang="en-US" sz="900" dirty="0">
                <a:solidFill>
                  <a:prstClr val="black"/>
                </a:solidFill>
                <a:latin typeface="Meiryo UI" pitchFamily="50" charset="-128"/>
                <a:ea typeface="Meiryo UI" pitchFamily="50" charset="-128"/>
              </a:rPr>
              <a:t>　・広域周遊観光ルートの発信・誘客促進</a:t>
            </a:r>
          </a:p>
          <a:p>
            <a:r>
              <a:rPr lang="ja-JP" altLang="en-US" sz="900" dirty="0">
                <a:solidFill>
                  <a:prstClr val="black"/>
                </a:solidFill>
                <a:latin typeface="Meiryo UI" pitchFamily="50" charset="-128"/>
                <a:ea typeface="Meiryo UI" pitchFamily="50" charset="-128"/>
              </a:rPr>
              <a:t>　・大型バスの駐車場等の確保・充実</a:t>
            </a:r>
          </a:p>
          <a:p>
            <a:r>
              <a:rPr lang="ja-JP" altLang="en-US" sz="900" dirty="0">
                <a:solidFill>
                  <a:prstClr val="black"/>
                </a:solidFill>
                <a:latin typeface="Meiryo UI" pitchFamily="50" charset="-128"/>
                <a:ea typeface="Meiryo UI" pitchFamily="50" charset="-128"/>
              </a:rPr>
              <a:t>　・自転車で周遊できる広域サイクルロードの活用</a:t>
            </a: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③</a:t>
            </a:r>
            <a:r>
              <a:rPr lang="ja-JP" altLang="en-US" sz="1000" b="1" dirty="0" smtClean="0">
                <a:solidFill>
                  <a:prstClr val="black"/>
                </a:solidFill>
                <a:latin typeface="Meiryo UI" pitchFamily="50" charset="-128"/>
                <a:ea typeface="Meiryo UI" pitchFamily="50" charset="-128"/>
              </a:rPr>
              <a:t>大阪</a:t>
            </a:r>
            <a:r>
              <a:rPr lang="ja-JP" altLang="en-US" sz="1000" b="1" dirty="0">
                <a:solidFill>
                  <a:prstClr val="black"/>
                </a:solidFill>
                <a:latin typeface="Meiryo UI" pitchFamily="50" charset="-128"/>
                <a:ea typeface="Meiryo UI" pitchFamily="50" charset="-128"/>
              </a:rPr>
              <a:t>に滞在したくなる仕掛けづくり</a:t>
            </a:r>
          </a:p>
          <a:p>
            <a:r>
              <a:rPr lang="ja-JP" altLang="en-US" sz="900" dirty="0">
                <a:solidFill>
                  <a:prstClr val="black"/>
                </a:solidFill>
                <a:latin typeface="Meiryo UI" pitchFamily="50" charset="-128"/>
                <a:ea typeface="Meiryo UI" pitchFamily="50" charset="-128"/>
              </a:rPr>
              <a:t>　・観光客の目線で捉えた地域魅力の再評価と発信</a:t>
            </a:r>
          </a:p>
          <a:p>
            <a:endParaRPr lang="ja-JP" altLang="en-US" sz="900" dirty="0">
              <a:solidFill>
                <a:prstClr val="black"/>
              </a:solidFill>
              <a:latin typeface="Meiryo UI" pitchFamily="50" charset="-128"/>
              <a:ea typeface="Meiryo UI" pitchFamily="50" charset="-128"/>
            </a:endParaRPr>
          </a:p>
        </p:txBody>
      </p:sp>
      <p:sp>
        <p:nvSpPr>
          <p:cNvPr id="8" name="Rectangle 99"/>
          <p:cNvSpPr>
            <a:spLocks noChangeArrowheads="1"/>
          </p:cNvSpPr>
          <p:nvPr/>
        </p:nvSpPr>
        <p:spPr bwMode="auto">
          <a:xfrm>
            <a:off x="287424" y="692696"/>
            <a:ext cx="4608513" cy="287337"/>
          </a:xfrm>
          <a:prstGeom prst="rect">
            <a:avLst/>
          </a:prstGeom>
          <a:solidFill>
            <a:srgbClr val="99FF99"/>
          </a:solidFill>
          <a:ln w="9525">
            <a:solidFill>
              <a:schemeClr val="tx1"/>
            </a:solidFill>
            <a:miter lim="800000"/>
            <a:headEnd/>
            <a:tailEnd/>
          </a:ln>
        </p:spPr>
        <p:txBody>
          <a:bodyPr lIns="36000" tIns="36000" rIns="36000" bIns="36000" anchor="ctr"/>
          <a:lstStyle/>
          <a:p>
            <a:pPr algn="ctr">
              <a:defRPr/>
            </a:pPr>
            <a:r>
              <a:rPr lang="ja-JP" altLang="en-US" sz="1000" dirty="0">
                <a:solidFill>
                  <a:srgbClr val="000000"/>
                </a:solidFill>
                <a:latin typeface="Meiryo UI" pitchFamily="50" charset="-128"/>
                <a:ea typeface="Meiryo UI" pitchFamily="50" charset="-128"/>
              </a:rPr>
              <a:t>世界に誇れる</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自慢の都市</a:t>
            </a:r>
            <a:endParaRPr lang="ja-JP" altLang="en-US" sz="1200" dirty="0">
              <a:solidFill>
                <a:prstClr val="black"/>
              </a:solidFill>
              <a:ea typeface="Meiryo UI" pitchFamily="50" charset="-128"/>
            </a:endParaRPr>
          </a:p>
        </p:txBody>
      </p:sp>
      <p:sp>
        <p:nvSpPr>
          <p:cNvPr id="9" name="正方形/長方形 8"/>
          <p:cNvSpPr/>
          <p:nvPr/>
        </p:nvSpPr>
        <p:spPr>
          <a:xfrm>
            <a:off x="5038812" y="692696"/>
            <a:ext cx="4608512" cy="287337"/>
          </a:xfrm>
          <a:prstGeom prst="rect">
            <a:avLst/>
          </a:prstGeom>
          <a:solidFill>
            <a:srgbClr val="99FF99"/>
          </a:solidFill>
          <a:ln>
            <a:solidFill>
              <a:schemeClr val="tx1"/>
            </a:solidFill>
          </a:ln>
        </p:spPr>
        <p:txBody>
          <a:bodyPr lIns="36000" tIns="36000" rIns="36000" bIns="36000" anchor="ctr"/>
          <a:lstStyle/>
          <a:p>
            <a:pPr algn="ctr">
              <a:defRPr/>
            </a:pPr>
            <a:r>
              <a:rPr lang="ja-JP" altLang="en-US" sz="1000" dirty="0">
                <a:solidFill>
                  <a:prstClr val="black"/>
                </a:solidFill>
                <a:latin typeface="Meiryo UI" pitchFamily="50" charset="-128"/>
                <a:ea typeface="Meiryo UI" pitchFamily="50" charset="-128"/>
              </a:rPr>
              <a:t>安全で安心して楽しめる</a:t>
            </a:r>
            <a:r>
              <a:rPr lang="en-US" altLang="ja-JP" sz="1200" b="1" dirty="0">
                <a:solidFill>
                  <a:srgbClr val="FF0000"/>
                </a:solidFill>
                <a:effectLst>
                  <a:outerShdw blurRad="38100" dist="38100" dir="2700000" algn="tl">
                    <a:srgbClr val="000000"/>
                  </a:outerShdw>
                </a:effectLst>
                <a:latin typeface="Meiryo UI" pitchFamily="50" charset="-128"/>
                <a:ea typeface="Meiryo UI" pitchFamily="50" charset="-128"/>
              </a:rPr>
              <a:t>24</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時間おもてなし都市</a:t>
            </a:r>
            <a:endParaRPr lang="ja-JP" altLang="en-US" sz="1200" dirty="0">
              <a:solidFill>
                <a:srgbClr val="0000CC"/>
              </a:solidFill>
              <a:latin typeface="Meiryo UI" pitchFamily="50" charset="-128"/>
              <a:ea typeface="Meiryo UI" pitchFamily="50" charset="-128"/>
            </a:endParaRPr>
          </a:p>
        </p:txBody>
      </p:sp>
      <p:sp>
        <p:nvSpPr>
          <p:cNvPr id="10" name="正方形/長方形 9"/>
          <p:cNvSpPr/>
          <p:nvPr/>
        </p:nvSpPr>
        <p:spPr>
          <a:xfrm>
            <a:off x="280280" y="3588429"/>
            <a:ext cx="4608513" cy="287338"/>
          </a:xfrm>
          <a:prstGeom prst="rect">
            <a:avLst/>
          </a:prstGeom>
          <a:solidFill>
            <a:srgbClr val="99FF99"/>
          </a:solidFill>
          <a:ln>
            <a:solidFill>
              <a:schemeClr val="tx1"/>
            </a:solidFill>
          </a:ln>
        </p:spPr>
        <p:txBody>
          <a:bodyPr wrap="none" tIns="36000" bIns="36000" anchor="ctr"/>
          <a:lstStyle/>
          <a:p>
            <a:pPr algn="ctr">
              <a:defRPr/>
            </a:pPr>
            <a:r>
              <a:rPr lang="ja-JP" altLang="en-US" sz="1000" dirty="0">
                <a:solidFill>
                  <a:srgbClr val="000000"/>
                </a:solidFill>
                <a:latin typeface="Meiryo UI" pitchFamily="50" charset="-128"/>
                <a:ea typeface="Meiryo UI" pitchFamily="50" charset="-128"/>
              </a:rPr>
              <a:t>多様な人材が集う</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観光・</a:t>
            </a:r>
            <a:r>
              <a:rPr lang="en-US" altLang="ja-JP" sz="1200" b="1" dirty="0">
                <a:solidFill>
                  <a:srgbClr val="FF0000"/>
                </a:solidFill>
                <a:effectLst>
                  <a:outerShdw blurRad="38100" dist="38100" dir="2700000" algn="tl">
                    <a:srgbClr val="000000"/>
                  </a:outerShdw>
                </a:effectLst>
                <a:latin typeface="Meiryo UI" pitchFamily="50" charset="-128"/>
                <a:ea typeface="Meiryo UI" pitchFamily="50" charset="-128"/>
              </a:rPr>
              <a:t>MICE</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都市</a:t>
            </a:r>
            <a:endParaRPr lang="en-US" altLang="ja-JP" sz="1200" b="1" dirty="0">
              <a:solidFill>
                <a:srgbClr val="FF0000"/>
              </a:solidFill>
              <a:effectLst>
                <a:outerShdw blurRad="38100" dist="38100" dir="2700000" algn="tl">
                  <a:srgbClr val="000000"/>
                </a:outerShdw>
              </a:effectLst>
              <a:latin typeface="Meiryo UI" pitchFamily="50" charset="-128"/>
              <a:ea typeface="Meiryo UI" pitchFamily="50" charset="-128"/>
            </a:endParaRPr>
          </a:p>
        </p:txBody>
      </p:sp>
      <p:sp>
        <p:nvSpPr>
          <p:cNvPr id="11" name="正方形/長方形 10"/>
          <p:cNvSpPr/>
          <p:nvPr/>
        </p:nvSpPr>
        <p:spPr>
          <a:xfrm>
            <a:off x="5031668" y="3588429"/>
            <a:ext cx="4622800" cy="287338"/>
          </a:xfrm>
          <a:prstGeom prst="rect">
            <a:avLst/>
          </a:prstGeom>
          <a:solidFill>
            <a:srgbClr val="99FF99"/>
          </a:solidFill>
          <a:ln>
            <a:solidFill>
              <a:schemeClr val="tx1"/>
            </a:solidFill>
          </a:ln>
        </p:spPr>
        <p:txBody>
          <a:bodyPr tIns="36000" bIns="36000" anchor="ctr"/>
          <a:lstStyle/>
          <a:p>
            <a:pPr algn="ctr">
              <a:defRPr/>
            </a:pPr>
            <a:r>
              <a:rPr lang="ja-JP" altLang="en-US" sz="1000" dirty="0">
                <a:solidFill>
                  <a:srgbClr val="000000"/>
                </a:solidFill>
                <a:latin typeface="Meiryo UI" pitchFamily="50" charset="-128"/>
                <a:ea typeface="Meiryo UI" pitchFamily="50" charset="-128"/>
              </a:rPr>
              <a:t>多様な楽しみ方ができる</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周遊・滞在都市</a:t>
            </a:r>
            <a:endParaRPr lang="en-US" altLang="ja-JP" sz="1200" b="1" dirty="0">
              <a:solidFill>
                <a:srgbClr val="FF0000"/>
              </a:solidFill>
              <a:effectLst>
                <a:outerShdw blurRad="38100" dist="38100" dir="2700000" algn="tl">
                  <a:srgbClr val="000000"/>
                </a:outerShdw>
              </a:effectLst>
              <a:latin typeface="Meiryo UI" pitchFamily="50" charset="-128"/>
              <a:ea typeface="Meiryo UI" pitchFamily="50" charset="-128"/>
            </a:endParaRPr>
          </a:p>
        </p:txBody>
      </p:sp>
      <p:sp>
        <p:nvSpPr>
          <p:cNvPr id="2" name="角丸四角形 17"/>
          <p:cNvSpPr/>
          <p:nvPr/>
        </p:nvSpPr>
        <p:spPr>
          <a:xfrm>
            <a:off x="5038812" y="692696"/>
            <a:ext cx="4608512" cy="2736304"/>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100" b="1" dirty="0">
              <a:solidFill>
                <a:prstClr val="black"/>
              </a:solidFill>
              <a:latin typeface="Meiryo UI" pitchFamily="50" charset="-128"/>
              <a:ea typeface="Meiryo UI" pitchFamily="50" charset="-128"/>
            </a:endParaRPr>
          </a:p>
          <a:p>
            <a:pPr algn="ctr"/>
            <a:endParaRPr lang="en-US" altLang="ja-JP" sz="1100" b="1"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①観光客</a:t>
            </a:r>
            <a:r>
              <a:rPr lang="ja-JP" altLang="en-US" sz="1000" b="1" dirty="0">
                <a:solidFill>
                  <a:prstClr val="black"/>
                </a:solidFill>
                <a:latin typeface="Meiryo UI" pitchFamily="50" charset="-128"/>
                <a:ea typeface="Meiryo UI" pitchFamily="50" charset="-128"/>
              </a:rPr>
              <a:t>受入環境の充実</a:t>
            </a:r>
          </a:p>
          <a:p>
            <a:r>
              <a:rPr lang="ja-JP" altLang="en-US" sz="900" dirty="0">
                <a:solidFill>
                  <a:prstClr val="black"/>
                </a:solidFill>
                <a:latin typeface="Meiryo UI" pitchFamily="50" charset="-128"/>
                <a:ea typeface="Meiryo UI" pitchFamily="50" charset="-128"/>
              </a:rPr>
              <a:t>　・観光案内機能の充実、多言語対応の強化</a:t>
            </a:r>
          </a:p>
          <a:p>
            <a:r>
              <a:rPr lang="ja-JP" altLang="en-US" sz="900" dirty="0">
                <a:solidFill>
                  <a:prstClr val="black"/>
                </a:solidFill>
                <a:latin typeface="Meiryo UI" pitchFamily="50" charset="-128"/>
                <a:ea typeface="Meiryo UI" pitchFamily="50" charset="-128"/>
              </a:rPr>
              <a:t>　・</a:t>
            </a:r>
            <a:r>
              <a:rPr lang="en-US" altLang="ja-JP" sz="900" dirty="0">
                <a:solidFill>
                  <a:prstClr val="black"/>
                </a:solidFill>
                <a:latin typeface="Meiryo UI" pitchFamily="50" charset="-128"/>
                <a:ea typeface="Meiryo UI" pitchFamily="50" charset="-128"/>
              </a:rPr>
              <a:t>ICT</a:t>
            </a:r>
            <a:r>
              <a:rPr lang="ja-JP" altLang="en-US" sz="900" dirty="0">
                <a:solidFill>
                  <a:prstClr val="black"/>
                </a:solidFill>
                <a:latin typeface="Meiryo UI" pitchFamily="50" charset="-128"/>
                <a:ea typeface="Meiryo UI" pitchFamily="50" charset="-128"/>
              </a:rPr>
              <a:t>に対応した環境整備（</a:t>
            </a:r>
            <a:r>
              <a:rPr lang="en-US" altLang="ja-JP" sz="900" dirty="0">
                <a:solidFill>
                  <a:prstClr val="black"/>
                </a:solidFill>
                <a:latin typeface="Meiryo UI" pitchFamily="50" charset="-128"/>
                <a:ea typeface="Meiryo UI" pitchFamily="50" charset="-128"/>
              </a:rPr>
              <a:t>Wi-Fi</a:t>
            </a:r>
            <a:r>
              <a:rPr lang="ja-JP" altLang="en-US" sz="900" dirty="0">
                <a:solidFill>
                  <a:prstClr val="black"/>
                </a:solidFill>
                <a:latin typeface="Meiryo UI" pitchFamily="50" charset="-128"/>
                <a:ea typeface="Meiryo UI" pitchFamily="50" charset="-128"/>
              </a:rPr>
              <a:t>環境の充実等）</a:t>
            </a:r>
          </a:p>
          <a:p>
            <a:r>
              <a:rPr lang="ja-JP" altLang="en-US" sz="900" dirty="0">
                <a:solidFill>
                  <a:prstClr val="black"/>
                </a:solidFill>
                <a:latin typeface="Meiryo UI" pitchFamily="50" charset="-128"/>
                <a:ea typeface="Meiryo UI" pitchFamily="50" charset="-128"/>
              </a:rPr>
              <a:t>　・宿泊施設、観光施設等の受入環境強化</a:t>
            </a:r>
          </a:p>
          <a:p>
            <a:endParaRPr lang="ja-JP" altLang="en-US" sz="900"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②旅</a:t>
            </a:r>
            <a:r>
              <a:rPr lang="ja-JP" altLang="en-US" sz="1000" b="1" dirty="0">
                <a:solidFill>
                  <a:prstClr val="black"/>
                </a:solidFill>
                <a:latin typeface="Meiryo UI" pitchFamily="50" charset="-128"/>
                <a:ea typeface="Meiryo UI" pitchFamily="50" charset="-128"/>
              </a:rPr>
              <a:t>行者の安全・安心の確保</a:t>
            </a:r>
          </a:p>
          <a:p>
            <a:r>
              <a:rPr lang="ja-JP" altLang="en-US" sz="900" dirty="0">
                <a:solidFill>
                  <a:prstClr val="black"/>
                </a:solidFill>
                <a:latin typeface="Meiryo UI" pitchFamily="50" charset="-128"/>
                <a:ea typeface="Meiryo UI" pitchFamily="50" charset="-128"/>
              </a:rPr>
              <a:t>　・医療機関、災害・事故等に関する情報の発信</a:t>
            </a:r>
          </a:p>
          <a:p>
            <a:r>
              <a:rPr lang="ja-JP" altLang="en-US" sz="900" dirty="0">
                <a:solidFill>
                  <a:prstClr val="black"/>
                </a:solidFill>
                <a:latin typeface="Meiryo UI" pitchFamily="50" charset="-128"/>
                <a:ea typeface="Meiryo UI" pitchFamily="50" charset="-128"/>
              </a:rPr>
              <a:t>　・観光施設、宿泊施設等におけるスムーズな避難誘導</a:t>
            </a:r>
          </a:p>
          <a:p>
            <a:r>
              <a:rPr lang="ja-JP" altLang="en-US" sz="900" dirty="0">
                <a:solidFill>
                  <a:prstClr val="black"/>
                </a:solidFill>
                <a:latin typeface="Meiryo UI" pitchFamily="50" charset="-128"/>
                <a:ea typeface="Meiryo UI" pitchFamily="50" charset="-128"/>
              </a:rPr>
              <a:t>　・災害等緊急時の相談対応の充実</a:t>
            </a:r>
            <a:endParaRPr lang="en-US" altLang="ja-JP" sz="900" dirty="0">
              <a:solidFill>
                <a:prstClr val="black"/>
              </a:solidFill>
              <a:latin typeface="Meiryo UI" pitchFamily="50" charset="-128"/>
              <a:ea typeface="Meiryo UI" pitchFamily="50" charset="-128"/>
            </a:endParaRPr>
          </a:p>
          <a:p>
            <a:endParaRPr lang="ja-JP" altLang="en-US" sz="900" dirty="0">
              <a:solidFill>
                <a:prstClr val="black"/>
              </a:solidFill>
              <a:latin typeface="Meiryo UI" pitchFamily="50" charset="-128"/>
              <a:ea typeface="Meiryo UI" pitchFamily="50" charset="-128"/>
            </a:endParaRPr>
          </a:p>
          <a:p>
            <a:r>
              <a:rPr lang="ja-JP" altLang="en-US" sz="1000" b="1" dirty="0" smtClean="0">
                <a:solidFill>
                  <a:prstClr val="black"/>
                </a:solidFill>
                <a:latin typeface="Meiryo UI" pitchFamily="50" charset="-128"/>
                <a:ea typeface="Meiryo UI" pitchFamily="50" charset="-128"/>
              </a:rPr>
              <a:t>③旅行者</a:t>
            </a:r>
            <a:r>
              <a:rPr lang="ja-JP" altLang="en-US" sz="1000" b="1" dirty="0">
                <a:solidFill>
                  <a:prstClr val="black"/>
                </a:solidFill>
                <a:latin typeface="Meiryo UI" pitchFamily="50" charset="-128"/>
                <a:ea typeface="Meiryo UI" pitchFamily="50" charset="-128"/>
              </a:rPr>
              <a:t>ニーズに配慮した多様なサービスの提供</a:t>
            </a:r>
          </a:p>
          <a:p>
            <a:r>
              <a:rPr lang="ja-JP" altLang="en-US" sz="900" dirty="0">
                <a:solidFill>
                  <a:prstClr val="black"/>
                </a:solidFill>
                <a:latin typeface="Meiryo UI" pitchFamily="50" charset="-128"/>
                <a:ea typeface="Meiryo UI" pitchFamily="50" charset="-128"/>
              </a:rPr>
              <a:t>　・日本文化を楽しめるナイトカルチャーの創出</a:t>
            </a:r>
          </a:p>
          <a:p>
            <a:r>
              <a:rPr lang="ja-JP" altLang="en-US" sz="900" dirty="0">
                <a:solidFill>
                  <a:prstClr val="black"/>
                </a:solidFill>
                <a:latin typeface="Meiryo UI" pitchFamily="50" charset="-128"/>
                <a:ea typeface="Meiryo UI" pitchFamily="50" charset="-128"/>
              </a:rPr>
              <a:t>　・富裕層の受入に対応した環境整備やニーズに対応した魅力づくり</a:t>
            </a:r>
            <a:endParaRPr lang="ja-JP" altLang="en-US" sz="1300" dirty="0">
              <a:solidFill>
                <a:prstClr val="black"/>
              </a:solidFill>
              <a:latin typeface="Meiryo UI" pitchFamily="50" charset="-128"/>
              <a:ea typeface="Meiryo UI" pitchFamily="50" charset="-128"/>
            </a:endParaRPr>
          </a:p>
        </p:txBody>
      </p:sp>
    </p:spTree>
    <p:extLst>
      <p:ext uri="{BB962C8B-B14F-4D97-AF65-F5344CB8AC3E}">
        <p14:creationId xmlns:p14="http://schemas.microsoft.com/office/powerpoint/2010/main" val="1507084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ー 1"/>
          <p:cNvSpPr>
            <a:spLocks noGrp="1"/>
          </p:cNvSpPr>
          <p:nvPr>
            <p:ph type="sldNum" sz="quarter" idx="12"/>
          </p:nvPr>
        </p:nvSpPr>
        <p:spPr>
          <a:xfrm>
            <a:off x="7594600" y="6597650"/>
            <a:ext cx="2311400" cy="260350"/>
          </a:xfrm>
        </p:spPr>
        <p:txBody>
          <a:bodyPr/>
          <a:lstStyle/>
          <a:p>
            <a:pPr>
              <a:defRPr/>
            </a:pPr>
            <a:fld id="{F4DCE2E3-819E-48B8-A1E1-C790D9717F19}" type="slidenum">
              <a:rPr lang="ja-JP" altLang="en-US" smtClean="0">
                <a:solidFill>
                  <a:prstClr val="black">
                    <a:tint val="75000"/>
                  </a:prstClr>
                </a:solidFill>
              </a:rPr>
              <a:pPr>
                <a:defRPr/>
              </a:pPr>
              <a:t>5</a:t>
            </a:fld>
            <a:endParaRPr lang="ja-JP" altLang="en-US" dirty="0">
              <a:solidFill>
                <a:prstClr val="black">
                  <a:tint val="75000"/>
                </a:prstClr>
              </a:solidFill>
            </a:endParaRPr>
          </a:p>
        </p:txBody>
      </p:sp>
      <p:sp>
        <p:nvSpPr>
          <p:cNvPr id="6" name="角丸四角形 5"/>
          <p:cNvSpPr/>
          <p:nvPr/>
        </p:nvSpPr>
        <p:spPr>
          <a:xfrm>
            <a:off x="271680" y="3870325"/>
            <a:ext cx="4608513" cy="2727027"/>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200" b="1" dirty="0">
              <a:solidFill>
                <a:prstClr val="black"/>
              </a:solidFill>
              <a:latin typeface="Meiryo UI" pitchFamily="50" charset="-128"/>
              <a:ea typeface="Meiryo UI" pitchFamily="50" charset="-128"/>
            </a:endParaRPr>
          </a:p>
          <a:p>
            <a:pPr algn="ctr"/>
            <a:endParaRPr lang="en-US" altLang="ja-JP" sz="1200" b="1"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国際的</a:t>
            </a:r>
            <a:r>
              <a:rPr lang="ja-JP" altLang="en-US" sz="1000" b="1" dirty="0">
                <a:solidFill>
                  <a:prstClr val="black"/>
                </a:solidFill>
                <a:latin typeface="Meiryo UI" pitchFamily="50" charset="-128"/>
                <a:ea typeface="Meiryo UI" pitchFamily="50" charset="-128"/>
              </a:rPr>
              <a:t>なスポーツイベントの開催</a:t>
            </a:r>
          </a:p>
          <a:p>
            <a:r>
              <a:rPr lang="ja-JP" altLang="en-US" sz="900" dirty="0">
                <a:solidFill>
                  <a:prstClr val="black"/>
                </a:solidFill>
                <a:latin typeface="Meiryo UI" pitchFamily="50" charset="-128"/>
                <a:ea typeface="Meiryo UI" pitchFamily="50" charset="-128"/>
              </a:rPr>
              <a:t>　・</a:t>
            </a:r>
            <a:r>
              <a:rPr lang="ja-JP" altLang="en-US" sz="900" dirty="0">
                <a:solidFill>
                  <a:schemeClr val="tx1"/>
                </a:solidFill>
                <a:latin typeface="Meiryo UI" pitchFamily="50" charset="-128"/>
                <a:ea typeface="Meiryo UI" pitchFamily="50" charset="-128"/>
              </a:rPr>
              <a:t>人気の高い競技大会を誘致し、トップアスリートのパフォーマンスを見る機会の提供</a:t>
            </a:r>
          </a:p>
          <a:p>
            <a:r>
              <a:rPr lang="ja-JP" altLang="en-US" sz="900" dirty="0">
                <a:solidFill>
                  <a:schemeClr val="tx1"/>
                </a:solidFill>
                <a:latin typeface="Meiryo UI" pitchFamily="50" charset="-128"/>
                <a:ea typeface="Meiryo UI" pitchFamily="50" charset="-128"/>
              </a:rPr>
              <a:t>　</a:t>
            </a:r>
            <a:r>
              <a:rPr lang="ja-JP" altLang="en-US" sz="900" dirty="0" smtClean="0">
                <a:solidFill>
                  <a:schemeClr val="tx1"/>
                </a:solidFill>
                <a:latin typeface="Meiryo UI" pitchFamily="50" charset="-128"/>
                <a:ea typeface="Meiryo UI" pitchFamily="50" charset="-128"/>
              </a:rPr>
              <a:t>・ラグビーワールドカップや</a:t>
            </a:r>
            <a:r>
              <a:rPr lang="ja-JP" altLang="en-US" sz="900" dirty="0">
                <a:solidFill>
                  <a:schemeClr val="tx1"/>
                </a:solidFill>
                <a:latin typeface="Meiryo UI" pitchFamily="50" charset="-128"/>
                <a:ea typeface="Meiryo UI" pitchFamily="50" charset="-128"/>
              </a:rPr>
              <a:t>オリ・パラ等機運醸成イベント等の展開</a:t>
            </a:r>
          </a:p>
          <a:p>
            <a:r>
              <a:rPr lang="ja-JP" altLang="en-US" sz="900" dirty="0">
                <a:solidFill>
                  <a:schemeClr val="tx1"/>
                </a:solidFill>
                <a:latin typeface="Meiryo UI" pitchFamily="50" charset="-128"/>
                <a:ea typeface="Meiryo UI" pitchFamily="50" charset="-128"/>
              </a:rPr>
              <a:t>　・市町村と連携した事前キャンプの誘致、ホストタウン登録の推進</a:t>
            </a:r>
          </a:p>
          <a:p>
            <a:endParaRPr lang="ja-JP" altLang="en-US" sz="900" dirty="0">
              <a:solidFill>
                <a:schemeClr val="tx1"/>
              </a:solidFill>
              <a:latin typeface="Meiryo UI" pitchFamily="50" charset="-128"/>
              <a:ea typeface="Meiryo UI" pitchFamily="50" charset="-128"/>
            </a:endParaRPr>
          </a:p>
          <a:p>
            <a:r>
              <a:rPr lang="ja-JP" altLang="en-US" sz="1000" b="1" dirty="0">
                <a:solidFill>
                  <a:schemeClr val="tx1"/>
                </a:solidFill>
                <a:latin typeface="Meiryo UI" pitchFamily="50" charset="-128"/>
                <a:ea typeface="Meiryo UI" pitchFamily="50" charset="-128"/>
              </a:rPr>
              <a:t>②</a:t>
            </a:r>
            <a:r>
              <a:rPr lang="ja-JP" altLang="en-US" sz="1000" b="1" dirty="0" smtClean="0">
                <a:solidFill>
                  <a:schemeClr val="tx1"/>
                </a:solidFill>
                <a:latin typeface="Meiryo UI" pitchFamily="50" charset="-128"/>
                <a:ea typeface="Meiryo UI" pitchFamily="50" charset="-128"/>
              </a:rPr>
              <a:t>スポーツ</a:t>
            </a:r>
            <a:r>
              <a:rPr lang="ja-JP" altLang="en-US" sz="1000" b="1" dirty="0">
                <a:solidFill>
                  <a:schemeClr val="tx1"/>
                </a:solidFill>
                <a:latin typeface="Meiryo UI" pitchFamily="50" charset="-128"/>
                <a:ea typeface="Meiryo UI" pitchFamily="50" charset="-128"/>
              </a:rPr>
              <a:t>都市大阪の魅力発信</a:t>
            </a:r>
          </a:p>
          <a:p>
            <a:r>
              <a:rPr lang="ja-JP" altLang="en-US" sz="900" dirty="0">
                <a:solidFill>
                  <a:schemeClr val="tx1"/>
                </a:solidFill>
                <a:latin typeface="Meiryo UI" pitchFamily="50" charset="-128"/>
                <a:ea typeface="Meiryo UI" pitchFamily="50" charset="-128"/>
              </a:rPr>
              <a:t>　・大阪マラソンのさらなる進化発展</a:t>
            </a:r>
          </a:p>
          <a:p>
            <a:r>
              <a:rPr lang="ja-JP" altLang="en-US" sz="900" dirty="0">
                <a:solidFill>
                  <a:schemeClr val="tx1"/>
                </a:solidFill>
                <a:latin typeface="Meiryo UI" pitchFamily="50" charset="-128"/>
                <a:ea typeface="Meiryo UI" pitchFamily="50" charset="-128"/>
              </a:rPr>
              <a:t>　・ランドマークなど大阪のブランド力を活用したスポーツイベントの誘致・開催</a:t>
            </a:r>
          </a:p>
          <a:p>
            <a:r>
              <a:rPr lang="ja-JP" altLang="en-US" sz="900" dirty="0">
                <a:solidFill>
                  <a:schemeClr val="tx1"/>
                </a:solidFill>
                <a:latin typeface="Meiryo UI" pitchFamily="50" charset="-128"/>
                <a:ea typeface="Meiryo UI" pitchFamily="50" charset="-128"/>
              </a:rPr>
              <a:t>　・大阪にゆかりのあるプロスポーツチームと連携した都市魅力の発信、観光振興につなげるための</a:t>
            </a:r>
          </a:p>
          <a:p>
            <a:r>
              <a:rPr lang="ja-JP" altLang="en-US" sz="900" dirty="0">
                <a:solidFill>
                  <a:schemeClr val="tx1"/>
                </a:solidFill>
                <a:latin typeface="Meiryo UI" pitchFamily="50" charset="-128"/>
                <a:ea typeface="Meiryo UI" pitchFamily="50" charset="-128"/>
              </a:rPr>
              <a:t>　　取組みの推進</a:t>
            </a:r>
          </a:p>
          <a:p>
            <a:endParaRPr lang="ja-JP" altLang="en-US" sz="1000" dirty="0">
              <a:solidFill>
                <a:schemeClr val="tx1"/>
              </a:solidFill>
              <a:latin typeface="Meiryo UI" pitchFamily="50" charset="-128"/>
              <a:ea typeface="Meiryo UI" pitchFamily="50" charset="-128"/>
            </a:endParaRPr>
          </a:p>
          <a:p>
            <a:r>
              <a:rPr lang="ja-JP" altLang="en-US" sz="1000" b="1" dirty="0" smtClean="0">
                <a:solidFill>
                  <a:schemeClr val="tx1"/>
                </a:solidFill>
                <a:latin typeface="Meiryo UI" pitchFamily="50" charset="-128"/>
                <a:ea typeface="Meiryo UI" pitchFamily="50" charset="-128"/>
              </a:rPr>
              <a:t>③ラグビーワールドカップ、</a:t>
            </a:r>
            <a:r>
              <a:rPr lang="ja-JP" altLang="en-US" sz="1000" b="1" dirty="0">
                <a:solidFill>
                  <a:schemeClr val="tx1"/>
                </a:solidFill>
                <a:latin typeface="Meiryo UI" pitchFamily="50" charset="-128"/>
                <a:ea typeface="Meiryo UI" pitchFamily="50" charset="-128"/>
              </a:rPr>
              <a:t>オリ・パラ、</a:t>
            </a:r>
            <a:r>
              <a:rPr lang="ja-JP" altLang="en-US" sz="1000" b="1" dirty="0" smtClean="0">
                <a:solidFill>
                  <a:schemeClr val="tx1"/>
                </a:solidFill>
                <a:latin typeface="Meiryo UI" pitchFamily="50" charset="-128"/>
                <a:ea typeface="Meiryo UI" pitchFamily="50" charset="-128"/>
              </a:rPr>
              <a:t>関西ワールドマスターズゲームズの</a:t>
            </a:r>
            <a:r>
              <a:rPr lang="ja-JP" altLang="en-US" sz="1000" b="1" dirty="0">
                <a:solidFill>
                  <a:schemeClr val="tx1"/>
                </a:solidFill>
                <a:latin typeface="Meiryo UI" pitchFamily="50" charset="-128"/>
                <a:ea typeface="Meiryo UI" pitchFamily="50" charset="-128"/>
              </a:rPr>
              <a:t>開催</a:t>
            </a:r>
            <a:r>
              <a:rPr lang="ja-JP" altLang="en-US" sz="1000" b="1" dirty="0" smtClean="0">
                <a:solidFill>
                  <a:schemeClr val="tx1"/>
                </a:solidFill>
                <a:latin typeface="Meiryo UI" pitchFamily="50" charset="-128"/>
                <a:ea typeface="Meiryo UI" pitchFamily="50" charset="-128"/>
              </a:rPr>
              <a:t>を</a:t>
            </a:r>
            <a:endParaRPr lang="en-US" altLang="ja-JP" sz="1000" b="1" dirty="0" smtClean="0">
              <a:solidFill>
                <a:schemeClr val="tx1"/>
              </a:solidFill>
              <a:latin typeface="Meiryo UI" pitchFamily="50" charset="-128"/>
              <a:ea typeface="Meiryo UI" pitchFamily="50" charset="-128"/>
            </a:endParaRPr>
          </a:p>
          <a:p>
            <a:r>
              <a:rPr lang="ja-JP" altLang="en-US" sz="1000" b="1" dirty="0">
                <a:solidFill>
                  <a:schemeClr val="tx1"/>
                </a:solidFill>
                <a:latin typeface="Meiryo UI" pitchFamily="50" charset="-128"/>
                <a:ea typeface="Meiryo UI" pitchFamily="50" charset="-128"/>
              </a:rPr>
              <a:t>　</a:t>
            </a:r>
            <a:r>
              <a:rPr lang="ja-JP" altLang="en-US" sz="1000" b="1" dirty="0" smtClean="0">
                <a:solidFill>
                  <a:schemeClr val="tx1"/>
                </a:solidFill>
                <a:latin typeface="Meiryo UI" pitchFamily="50" charset="-128"/>
                <a:ea typeface="Meiryo UI" pitchFamily="50" charset="-128"/>
              </a:rPr>
              <a:t> 契機</a:t>
            </a:r>
            <a:r>
              <a:rPr lang="ja-JP" altLang="en-US" sz="1000" b="1" dirty="0">
                <a:solidFill>
                  <a:schemeClr val="tx1"/>
                </a:solidFill>
                <a:latin typeface="Meiryo UI" pitchFamily="50" charset="-128"/>
                <a:ea typeface="Meiryo UI" pitchFamily="50" charset="-128"/>
              </a:rPr>
              <a:t>としたレガシーの形成</a:t>
            </a:r>
          </a:p>
          <a:p>
            <a:r>
              <a:rPr lang="ja-JP" altLang="en-US" sz="900" dirty="0">
                <a:solidFill>
                  <a:prstClr val="black"/>
                </a:solidFill>
                <a:latin typeface="Meiryo UI" pitchFamily="50" charset="-128"/>
                <a:ea typeface="Meiryo UI" pitchFamily="50" charset="-128"/>
              </a:rPr>
              <a:t>　・オリンピック</a:t>
            </a:r>
            <a:r>
              <a:rPr lang="ja-JP" altLang="en-US" sz="900" dirty="0" smtClean="0">
                <a:solidFill>
                  <a:prstClr val="black"/>
                </a:solidFill>
                <a:latin typeface="Meiryo UI" pitchFamily="50" charset="-128"/>
                <a:ea typeface="Meiryo UI" pitchFamily="50" charset="-128"/>
              </a:rPr>
              <a:t>・パラリンピックムーブメント</a:t>
            </a:r>
            <a:r>
              <a:rPr lang="ja-JP" altLang="en-US" sz="900" dirty="0">
                <a:solidFill>
                  <a:prstClr val="black"/>
                </a:solidFill>
                <a:latin typeface="Meiryo UI" pitchFamily="50" charset="-128"/>
                <a:ea typeface="Meiryo UI" pitchFamily="50" charset="-128"/>
              </a:rPr>
              <a:t>教育の推進</a:t>
            </a:r>
          </a:p>
          <a:p>
            <a:r>
              <a:rPr lang="ja-JP" altLang="en-US" sz="900" dirty="0">
                <a:solidFill>
                  <a:prstClr val="black"/>
                </a:solidFill>
                <a:latin typeface="Meiryo UI" pitchFamily="50" charset="-128"/>
                <a:ea typeface="Meiryo UI" pitchFamily="50" charset="-128"/>
              </a:rPr>
              <a:t>　・産学官連携によるスポーツ人材の育成 </a:t>
            </a:r>
          </a:p>
          <a:p>
            <a:r>
              <a:rPr lang="ja-JP" altLang="en-US" sz="900" dirty="0">
                <a:solidFill>
                  <a:prstClr val="black"/>
                </a:solidFill>
                <a:latin typeface="Meiryo UI" pitchFamily="50" charset="-128"/>
                <a:ea typeface="Meiryo UI" pitchFamily="50" charset="-128"/>
              </a:rPr>
              <a:t>　</a:t>
            </a:r>
          </a:p>
        </p:txBody>
      </p:sp>
      <p:sp>
        <p:nvSpPr>
          <p:cNvPr id="7" name="角丸四角形 6"/>
          <p:cNvSpPr/>
          <p:nvPr/>
        </p:nvSpPr>
        <p:spPr>
          <a:xfrm>
            <a:off x="5023068" y="3879850"/>
            <a:ext cx="4575175" cy="2716377"/>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200" b="1" dirty="0">
              <a:solidFill>
                <a:prstClr val="black"/>
              </a:solidFill>
              <a:latin typeface="Meiryo UI" pitchFamily="50" charset="-128"/>
              <a:ea typeface="Meiryo UI" pitchFamily="50" charset="-128"/>
            </a:endParaRPr>
          </a:p>
          <a:p>
            <a:pPr algn="ctr"/>
            <a:endParaRPr lang="en-US" altLang="ja-JP" sz="1200" b="1"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スポーツ</a:t>
            </a:r>
            <a:r>
              <a:rPr lang="ja-JP" altLang="en-US" sz="1000" b="1" dirty="0">
                <a:solidFill>
                  <a:prstClr val="black"/>
                </a:solidFill>
                <a:latin typeface="Meiryo UI" pitchFamily="50" charset="-128"/>
                <a:ea typeface="Meiryo UI" pitchFamily="50" charset="-128"/>
              </a:rPr>
              <a:t>を「する」機会、「ささえる」力の拡充</a:t>
            </a:r>
          </a:p>
          <a:p>
            <a:r>
              <a:rPr lang="ja-JP" altLang="en-US" sz="900" dirty="0">
                <a:solidFill>
                  <a:prstClr val="black"/>
                </a:solidFill>
                <a:latin typeface="Meiryo UI" pitchFamily="50" charset="-128"/>
                <a:ea typeface="Meiryo UI" pitchFamily="50" charset="-128"/>
              </a:rPr>
              <a:t>　・誰もが気軽にスポーツに取り組める機会の提供　　　　　</a:t>
            </a:r>
          </a:p>
          <a:p>
            <a:r>
              <a:rPr lang="ja-JP" altLang="en-US" sz="900" dirty="0">
                <a:solidFill>
                  <a:prstClr val="black"/>
                </a:solidFill>
                <a:latin typeface="Meiryo UI" pitchFamily="50" charset="-128"/>
                <a:ea typeface="Meiryo UI" pitchFamily="50" charset="-128"/>
              </a:rPr>
              <a:t>　・トップアスリートの指導力などを活用した子どもたちの運動やスポーツに対する興味・関心の向上</a:t>
            </a:r>
          </a:p>
          <a:p>
            <a:r>
              <a:rPr lang="ja-JP" altLang="en-US" sz="900" dirty="0">
                <a:solidFill>
                  <a:prstClr val="black"/>
                </a:solidFill>
                <a:latin typeface="Meiryo UI" pitchFamily="50" charset="-128"/>
                <a:ea typeface="Meiryo UI" pitchFamily="50" charset="-128"/>
              </a:rPr>
              <a:t>　・</a:t>
            </a:r>
            <a:r>
              <a:rPr lang="ja-JP" altLang="en-US" sz="900" dirty="0">
                <a:solidFill>
                  <a:schemeClr val="tx1"/>
                </a:solidFill>
                <a:latin typeface="Meiryo UI" pitchFamily="50" charset="-128"/>
                <a:ea typeface="Meiryo UI" pitchFamily="50" charset="-128"/>
              </a:rPr>
              <a:t>関西</a:t>
            </a:r>
            <a:r>
              <a:rPr lang="ja-JP" altLang="en-US" sz="900" dirty="0" smtClean="0">
                <a:solidFill>
                  <a:schemeClr val="tx1"/>
                </a:solidFill>
                <a:latin typeface="Meiryo UI" pitchFamily="50" charset="-128"/>
                <a:ea typeface="Meiryo UI" pitchFamily="50" charset="-128"/>
              </a:rPr>
              <a:t>ワールドマスターズゲームズを</a:t>
            </a:r>
            <a:r>
              <a:rPr lang="ja-JP" altLang="en-US" sz="900" dirty="0">
                <a:solidFill>
                  <a:schemeClr val="tx1"/>
                </a:solidFill>
                <a:latin typeface="Meiryo UI" pitchFamily="50" charset="-128"/>
                <a:ea typeface="Meiryo UI" pitchFamily="50" charset="-128"/>
              </a:rPr>
              <a:t>契機とした</a:t>
            </a:r>
            <a:r>
              <a:rPr lang="ja-JP" altLang="en-US" sz="900" dirty="0">
                <a:solidFill>
                  <a:prstClr val="black"/>
                </a:solidFill>
                <a:latin typeface="Meiryo UI" pitchFamily="50" charset="-128"/>
                <a:ea typeface="Meiryo UI" pitchFamily="50" charset="-128"/>
              </a:rPr>
              <a:t>府民のスポーツへの参加意欲の向上　　　　　</a:t>
            </a:r>
          </a:p>
          <a:p>
            <a:r>
              <a:rPr lang="ja-JP" altLang="en-US" sz="900" dirty="0">
                <a:solidFill>
                  <a:prstClr val="black"/>
                </a:solidFill>
                <a:latin typeface="Meiryo UI" pitchFamily="50" charset="-128"/>
                <a:ea typeface="Meiryo UI" pitchFamily="50" charset="-128"/>
              </a:rPr>
              <a:t>　・スポーツをささえる人材の育成</a:t>
            </a:r>
          </a:p>
          <a:p>
            <a:endParaRPr lang="ja-JP" altLang="en-US"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②</a:t>
            </a:r>
            <a:r>
              <a:rPr lang="ja-JP" altLang="en-US" sz="1000" b="1" dirty="0" smtClean="0">
                <a:solidFill>
                  <a:prstClr val="black"/>
                </a:solidFill>
                <a:latin typeface="Meiryo UI" pitchFamily="50" charset="-128"/>
                <a:ea typeface="Meiryo UI" pitchFamily="50" charset="-128"/>
              </a:rPr>
              <a:t>スポーツ</a:t>
            </a:r>
            <a:r>
              <a:rPr lang="ja-JP" altLang="en-US" sz="1000" b="1" dirty="0">
                <a:solidFill>
                  <a:prstClr val="black"/>
                </a:solidFill>
                <a:latin typeface="Meiryo UI" pitchFamily="50" charset="-128"/>
                <a:ea typeface="Meiryo UI" pitchFamily="50" charset="-128"/>
              </a:rPr>
              <a:t>を通じた健康増進</a:t>
            </a:r>
          </a:p>
          <a:p>
            <a:r>
              <a:rPr lang="ja-JP" altLang="en-US" sz="900" dirty="0">
                <a:solidFill>
                  <a:prstClr val="black"/>
                </a:solidFill>
                <a:latin typeface="Meiryo UI" pitchFamily="50" charset="-128"/>
                <a:ea typeface="Meiryo UI" pitchFamily="50" charset="-128"/>
              </a:rPr>
              <a:t>　・身近なコミュニティにおける気軽なスポーツ実践の場の拡充</a:t>
            </a:r>
          </a:p>
          <a:p>
            <a:r>
              <a:rPr lang="ja-JP" altLang="en-US" sz="900" dirty="0">
                <a:solidFill>
                  <a:prstClr val="black"/>
                </a:solidFill>
                <a:latin typeface="Meiryo UI" pitchFamily="50" charset="-128"/>
                <a:ea typeface="Meiryo UI" pitchFamily="50" charset="-128"/>
              </a:rPr>
              <a:t>　・企業・大学等と連携した事業の展開</a:t>
            </a:r>
          </a:p>
          <a:p>
            <a:r>
              <a:rPr lang="ja-JP" altLang="en-US" sz="900" dirty="0">
                <a:solidFill>
                  <a:prstClr val="black"/>
                </a:solidFill>
                <a:latin typeface="Meiryo UI" pitchFamily="50" charset="-128"/>
                <a:ea typeface="Meiryo UI" pitchFamily="50" charset="-128"/>
              </a:rPr>
              <a:t>　・スポーツ健康科学の推進</a:t>
            </a:r>
          </a:p>
          <a:p>
            <a:endParaRPr lang="ja-JP" altLang="en-US" sz="900" dirty="0">
              <a:solidFill>
                <a:prstClr val="black"/>
              </a:solidFill>
              <a:latin typeface="Meiryo UI" pitchFamily="50" charset="-128"/>
              <a:ea typeface="Meiryo UI" pitchFamily="50" charset="-128"/>
            </a:endParaRPr>
          </a:p>
        </p:txBody>
      </p:sp>
      <p:sp>
        <p:nvSpPr>
          <p:cNvPr id="8" name="角丸四角形 7"/>
          <p:cNvSpPr/>
          <p:nvPr/>
        </p:nvSpPr>
        <p:spPr>
          <a:xfrm>
            <a:off x="273050" y="692696"/>
            <a:ext cx="4608513" cy="3024336"/>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100" b="1" dirty="0">
              <a:solidFill>
                <a:prstClr val="black"/>
              </a:solidFill>
              <a:latin typeface="Meiryo UI" pitchFamily="50" charset="-128"/>
              <a:ea typeface="Meiryo UI" pitchFamily="50" charset="-128"/>
            </a:endParaRPr>
          </a:p>
          <a:p>
            <a:pPr algn="ctr"/>
            <a:endParaRPr lang="en-US" altLang="ja-JP" sz="1100" b="1"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上方</a:t>
            </a:r>
            <a:r>
              <a:rPr lang="ja-JP" altLang="en-US" sz="1000" b="1" dirty="0">
                <a:solidFill>
                  <a:prstClr val="black"/>
                </a:solidFill>
                <a:latin typeface="Meiryo UI" pitchFamily="50" charset="-128"/>
                <a:ea typeface="Meiryo UI" pitchFamily="50" charset="-128"/>
              </a:rPr>
              <a:t>伝統芸能を活用した魅力発信</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・上方伝統芸能の歴史的、文化的価値の理解、普及を図り、その保存・継承を支援するため、</a:t>
            </a:r>
          </a:p>
          <a:p>
            <a:r>
              <a:rPr lang="ja-JP" altLang="en-US" sz="900" dirty="0">
                <a:solidFill>
                  <a:prstClr val="black"/>
                </a:solidFill>
                <a:latin typeface="Meiryo UI" pitchFamily="50" charset="-128"/>
                <a:ea typeface="Meiryo UI" pitchFamily="50" charset="-128"/>
              </a:rPr>
              <a:t>    国内外に魅力を発信</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・上方演芸の歴史を伝えるため、府立上方演芸資料館において、資料を体系的に整理し、展示</a:t>
            </a:r>
          </a:p>
          <a:p>
            <a:r>
              <a:rPr lang="ja-JP" altLang="en-US" sz="900" dirty="0">
                <a:solidFill>
                  <a:prstClr val="black"/>
                </a:solidFill>
                <a:latin typeface="Meiryo UI" pitchFamily="50" charset="-128"/>
                <a:ea typeface="Meiryo UI" pitchFamily="50" charset="-128"/>
              </a:rPr>
              <a:t>    や研究機関との連携等の推進</a:t>
            </a:r>
          </a:p>
          <a:p>
            <a:r>
              <a:rPr lang="ja-JP" altLang="en-US" sz="900" dirty="0">
                <a:solidFill>
                  <a:prstClr val="black"/>
                </a:solidFill>
                <a:latin typeface="Meiryo UI" pitchFamily="50" charset="-128"/>
                <a:ea typeface="Meiryo UI" pitchFamily="50" charset="-128"/>
              </a:rPr>
              <a:t>　・国内外の人に、上方伝統芸能をはじめ、多様な大阪の文化を伝え、大阪文化のさらなる振興</a:t>
            </a:r>
          </a:p>
          <a:p>
            <a:r>
              <a:rPr lang="ja-JP" altLang="en-US" sz="900" dirty="0">
                <a:solidFill>
                  <a:prstClr val="black"/>
                </a:solidFill>
                <a:latin typeface="Meiryo UI" pitchFamily="50" charset="-128"/>
                <a:ea typeface="Meiryo UI" pitchFamily="50" charset="-128"/>
              </a:rPr>
              <a:t>　　につながる取組みの検討</a:t>
            </a:r>
            <a:endParaRPr lang="en-US" altLang="ja-JP" sz="900" dirty="0">
              <a:solidFill>
                <a:prstClr val="black"/>
              </a:solidFill>
              <a:latin typeface="Meiryo UI" pitchFamily="50" charset="-128"/>
              <a:ea typeface="Meiryo UI" pitchFamily="50" charset="-128"/>
            </a:endParaRP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②</a:t>
            </a:r>
            <a:r>
              <a:rPr lang="ja-JP" altLang="en-US" sz="1000" b="1" dirty="0" smtClean="0">
                <a:solidFill>
                  <a:prstClr val="black"/>
                </a:solidFill>
                <a:latin typeface="Meiryo UI" pitchFamily="50" charset="-128"/>
                <a:ea typeface="Meiryo UI" pitchFamily="50" charset="-128"/>
              </a:rPr>
              <a:t>都市</a:t>
            </a:r>
            <a:r>
              <a:rPr lang="ja-JP" altLang="en-US" sz="1000" b="1" dirty="0">
                <a:solidFill>
                  <a:prstClr val="black"/>
                </a:solidFill>
                <a:latin typeface="Meiryo UI" pitchFamily="50" charset="-128"/>
                <a:ea typeface="Meiryo UI" pitchFamily="50" charset="-128"/>
              </a:rPr>
              <a:t>の魅力向上と新たな文化の創造</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・府内のアートスポットの創造と掘り起こしによる魅力の発信（大阪の名所）</a:t>
            </a:r>
          </a:p>
          <a:p>
            <a:r>
              <a:rPr lang="ja-JP" altLang="en-US" sz="900" dirty="0">
                <a:solidFill>
                  <a:prstClr val="black"/>
                </a:solidFill>
                <a:latin typeface="Meiryo UI" pitchFamily="50" charset="-128"/>
                <a:ea typeface="Meiryo UI" pitchFamily="50" charset="-128"/>
              </a:rPr>
              <a:t>　・大阪文化の海外サポーターにつなげるため、海外留学生に対し文化鑑賞機会の提供</a:t>
            </a:r>
            <a:r>
              <a:rPr lang="ja-JP" altLang="en-US" sz="900" dirty="0" smtClean="0">
                <a:solidFill>
                  <a:prstClr val="black"/>
                </a:solidFill>
                <a:latin typeface="Meiryo UI" pitchFamily="50" charset="-128"/>
                <a:ea typeface="Meiryo UI" pitchFamily="50" charset="-128"/>
              </a:rPr>
              <a:t>等</a:t>
            </a:r>
            <a:endParaRPr lang="en-US" altLang="ja-JP" sz="900" dirty="0" smtClean="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・新美術館の整備や市立美術館の大改修等による都市魅力の</a:t>
            </a:r>
            <a:r>
              <a:rPr lang="ja-JP" altLang="en-US" sz="900" dirty="0" smtClean="0">
                <a:solidFill>
                  <a:prstClr val="black"/>
                </a:solidFill>
                <a:latin typeface="Meiryo UI" pitchFamily="50" charset="-128"/>
                <a:ea typeface="Meiryo UI" pitchFamily="50" charset="-128"/>
              </a:rPr>
              <a:t>向上</a:t>
            </a:r>
            <a:endParaRPr lang="ja-JP" altLang="en-US"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a:t>
            </a:r>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③</a:t>
            </a:r>
            <a:r>
              <a:rPr lang="ja-JP" altLang="en-US" sz="1000" b="1" dirty="0" smtClean="0">
                <a:solidFill>
                  <a:prstClr val="black"/>
                </a:solidFill>
                <a:latin typeface="Meiryo UI" pitchFamily="50" charset="-128"/>
                <a:ea typeface="Meiryo UI" pitchFamily="50" charset="-128"/>
              </a:rPr>
              <a:t>文化</a:t>
            </a:r>
            <a:r>
              <a:rPr lang="ja-JP" altLang="en-US" sz="1000" b="1" dirty="0">
                <a:solidFill>
                  <a:prstClr val="black"/>
                </a:solidFill>
                <a:latin typeface="Meiryo UI" pitchFamily="50" charset="-128"/>
                <a:ea typeface="Meiryo UI" pitchFamily="50" charset="-128"/>
              </a:rPr>
              <a:t>プログラムの推進</a:t>
            </a:r>
          </a:p>
          <a:p>
            <a:r>
              <a:rPr lang="ja-JP" altLang="en-US" sz="900" dirty="0">
                <a:solidFill>
                  <a:prstClr val="black"/>
                </a:solidFill>
                <a:latin typeface="Meiryo UI" pitchFamily="50" charset="-128"/>
                <a:ea typeface="Meiryo UI" pitchFamily="50" charset="-128"/>
              </a:rPr>
              <a:t>　・大阪ならではのリーディング事業の展開</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・府内市町村が独自の文化プログラムを実施できるようサポート</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・関西広域連合における文化プログラム事業との連携</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・アーツカウンシルの機能強化</a:t>
            </a:r>
            <a:endParaRPr lang="ja-JP" altLang="en-US" sz="1300" dirty="0">
              <a:solidFill>
                <a:prstClr val="black"/>
              </a:solidFill>
              <a:latin typeface="Meiryo UI" pitchFamily="50" charset="-128"/>
              <a:ea typeface="Meiryo UI" pitchFamily="50" charset="-128"/>
            </a:endParaRPr>
          </a:p>
        </p:txBody>
      </p:sp>
      <p:sp>
        <p:nvSpPr>
          <p:cNvPr id="9" name="角丸四角形 8"/>
          <p:cNvSpPr/>
          <p:nvPr/>
        </p:nvSpPr>
        <p:spPr>
          <a:xfrm>
            <a:off x="5024438" y="692696"/>
            <a:ext cx="4575175" cy="3024336"/>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100" b="1" dirty="0">
              <a:solidFill>
                <a:prstClr val="black"/>
              </a:solidFill>
              <a:latin typeface="Meiryo UI" pitchFamily="50" charset="-128"/>
              <a:ea typeface="Meiryo UI" pitchFamily="50" charset="-128"/>
            </a:endParaRPr>
          </a:p>
          <a:p>
            <a:pPr algn="ctr"/>
            <a:endParaRPr lang="en-US" altLang="ja-JP" sz="1100" b="1"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芸術</a:t>
            </a:r>
            <a:r>
              <a:rPr lang="ja-JP" altLang="en-US" sz="1000" b="1" dirty="0">
                <a:solidFill>
                  <a:prstClr val="black"/>
                </a:solidFill>
                <a:latin typeface="Meiryo UI" pitchFamily="50" charset="-128"/>
                <a:ea typeface="Meiryo UI" pitchFamily="50" charset="-128"/>
              </a:rPr>
              <a:t>文化を創造し、支える人材の育成・支援の充実</a:t>
            </a:r>
          </a:p>
          <a:p>
            <a:r>
              <a:rPr lang="ja-JP" altLang="en-US" sz="900" dirty="0">
                <a:solidFill>
                  <a:prstClr val="black"/>
                </a:solidFill>
                <a:latin typeface="Meiryo UI" pitchFamily="50" charset="-128"/>
                <a:ea typeface="Meiryo UI" pitchFamily="50" charset="-128"/>
              </a:rPr>
              <a:t>　・大阪の優れた文化事業を結集し、国内外に発信するとともに、芸術文化の担い手（若手</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プロデューサー等）を発掘、育成　</a:t>
            </a:r>
          </a:p>
          <a:p>
            <a:r>
              <a:rPr lang="ja-JP" altLang="en-US" sz="900" dirty="0">
                <a:solidFill>
                  <a:prstClr val="black"/>
                </a:solidFill>
                <a:latin typeface="Meiryo UI" pitchFamily="50" charset="-128"/>
                <a:ea typeface="Meiryo UI" pitchFamily="50" charset="-128"/>
              </a:rPr>
              <a:t>　・若手アーティストらが作品を発表し、情報を発信できる機会の提供</a:t>
            </a:r>
          </a:p>
          <a:p>
            <a:r>
              <a:rPr lang="ja-JP" altLang="en-US" sz="900" dirty="0">
                <a:solidFill>
                  <a:prstClr val="black"/>
                </a:solidFill>
                <a:latin typeface="Meiryo UI" pitchFamily="50" charset="-128"/>
                <a:ea typeface="Meiryo UI" pitchFamily="50" charset="-128"/>
              </a:rPr>
              <a:t>　・府民に優れた芸術文化の鑑賞機会の提供</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a:t>
            </a:r>
            <a:r>
              <a:rPr lang="ja-JP" altLang="en-US" sz="900" dirty="0" err="1">
                <a:solidFill>
                  <a:prstClr val="black"/>
                </a:solidFill>
                <a:latin typeface="Meiryo UI" pitchFamily="50" charset="-128"/>
                <a:ea typeface="Meiryo UI" pitchFamily="50" charset="-128"/>
              </a:rPr>
              <a:t>障がい</a:t>
            </a:r>
            <a:r>
              <a:rPr lang="ja-JP" altLang="en-US" sz="900" dirty="0">
                <a:solidFill>
                  <a:prstClr val="black"/>
                </a:solidFill>
                <a:latin typeface="Meiryo UI" pitchFamily="50" charset="-128"/>
                <a:ea typeface="Meiryo UI" pitchFamily="50" charset="-128"/>
              </a:rPr>
              <a:t>者の文化活動の推進</a:t>
            </a:r>
            <a:endParaRPr lang="en-US" altLang="ja-JP" sz="900" dirty="0">
              <a:solidFill>
                <a:prstClr val="black"/>
              </a:solidFill>
              <a:latin typeface="Meiryo UI" pitchFamily="50" charset="-128"/>
              <a:ea typeface="Meiryo UI" pitchFamily="50" charset="-128"/>
            </a:endParaRP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②</a:t>
            </a:r>
            <a:r>
              <a:rPr lang="ja-JP" altLang="en-US" sz="1000" b="1" dirty="0" smtClean="0">
                <a:solidFill>
                  <a:prstClr val="black"/>
                </a:solidFill>
                <a:latin typeface="Meiryo UI" pitchFamily="50" charset="-128"/>
                <a:ea typeface="Meiryo UI" pitchFamily="50" charset="-128"/>
              </a:rPr>
              <a:t>将来</a:t>
            </a:r>
            <a:r>
              <a:rPr lang="ja-JP" altLang="en-US" sz="1000" b="1" dirty="0">
                <a:solidFill>
                  <a:prstClr val="black"/>
                </a:solidFill>
                <a:latin typeface="Meiryo UI" pitchFamily="50" charset="-128"/>
                <a:ea typeface="Meiryo UI" pitchFamily="50" charset="-128"/>
              </a:rPr>
              <a:t>の社会の担い手となる青少年の育成</a:t>
            </a:r>
          </a:p>
          <a:p>
            <a:r>
              <a:rPr lang="ja-JP" altLang="en-US" sz="900" dirty="0">
                <a:solidFill>
                  <a:prstClr val="black"/>
                </a:solidFill>
                <a:latin typeface="Meiryo UI" pitchFamily="50" charset="-128"/>
                <a:ea typeface="Meiryo UI" pitchFamily="50" charset="-128"/>
              </a:rPr>
              <a:t>　・子どもや青少年が、学校における授業や地域活動等を通じて、優れた芸術文化に触れ、</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豊かな感性や創造性を育むための機会の充実</a:t>
            </a:r>
          </a:p>
          <a:p>
            <a:r>
              <a:rPr lang="ja-JP" altLang="en-US" sz="900" dirty="0">
                <a:solidFill>
                  <a:prstClr val="black"/>
                </a:solidFill>
                <a:latin typeface="Meiryo UI" pitchFamily="50" charset="-128"/>
                <a:ea typeface="Meiryo UI" pitchFamily="50" charset="-128"/>
              </a:rPr>
              <a:t>　・子どもや青少年が芸術文化活動に参加し、発表する機会の提供</a:t>
            </a: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③</a:t>
            </a:r>
            <a:r>
              <a:rPr lang="ja-JP" altLang="en-US" sz="1000" b="1" dirty="0" smtClean="0">
                <a:solidFill>
                  <a:prstClr val="black"/>
                </a:solidFill>
                <a:latin typeface="Meiryo UI" pitchFamily="50" charset="-128"/>
                <a:ea typeface="Meiryo UI" pitchFamily="50" charset="-128"/>
              </a:rPr>
              <a:t>芸術</a:t>
            </a:r>
            <a:r>
              <a:rPr lang="ja-JP" altLang="en-US" sz="1000" b="1" dirty="0">
                <a:solidFill>
                  <a:prstClr val="black"/>
                </a:solidFill>
                <a:latin typeface="Meiryo UI" pitchFamily="50" charset="-128"/>
                <a:ea typeface="Meiryo UI" pitchFamily="50" charset="-128"/>
              </a:rPr>
              <a:t>文化拠点の充実と府民意識の醸成等</a:t>
            </a:r>
          </a:p>
          <a:p>
            <a:r>
              <a:rPr lang="ja-JP" altLang="en-US" sz="900" dirty="0">
                <a:solidFill>
                  <a:prstClr val="black"/>
                </a:solidFill>
                <a:latin typeface="Meiryo UI" pitchFamily="50" charset="-128"/>
                <a:ea typeface="Meiryo UI" pitchFamily="50" charset="-128"/>
              </a:rPr>
              <a:t>　・官民が適切な役割分担のもと、相互に協力しながら、劇場、ホール等の設置や立地を誘導</a:t>
            </a:r>
          </a:p>
          <a:p>
            <a:r>
              <a:rPr lang="ja-JP" altLang="en-US" sz="900" dirty="0">
                <a:solidFill>
                  <a:prstClr val="black"/>
                </a:solidFill>
                <a:latin typeface="Meiryo UI" pitchFamily="50" charset="-128"/>
                <a:ea typeface="Meiryo UI" pitchFamily="50" charset="-128"/>
              </a:rPr>
              <a:t>　・府内の文化情報の発信等を通じた府民意識の醸成</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・文化事業の内容に応じた資金獲得手法の研究、具体化</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・文化財の適切な状態での保存・継承、府民が親しむ機会の充実</a:t>
            </a:r>
            <a:endParaRPr lang="en-US" altLang="ja-JP" sz="900" dirty="0">
              <a:solidFill>
                <a:prstClr val="black"/>
              </a:solidFill>
              <a:latin typeface="Meiryo UI" pitchFamily="50" charset="-128"/>
              <a:ea typeface="Meiryo UI" pitchFamily="50" charset="-128"/>
            </a:endParaRPr>
          </a:p>
        </p:txBody>
      </p:sp>
      <p:sp>
        <p:nvSpPr>
          <p:cNvPr id="10" name="正方形/長方形 9"/>
          <p:cNvSpPr/>
          <p:nvPr/>
        </p:nvSpPr>
        <p:spPr>
          <a:xfrm>
            <a:off x="5024438" y="692696"/>
            <a:ext cx="4575175" cy="282575"/>
          </a:xfrm>
          <a:prstGeom prst="rect">
            <a:avLst/>
          </a:prstGeom>
          <a:solidFill>
            <a:srgbClr val="99FF99"/>
          </a:solidFill>
          <a:ln>
            <a:solidFill>
              <a:schemeClr val="tx1"/>
            </a:solidFill>
          </a:ln>
        </p:spPr>
        <p:txBody>
          <a:bodyPr wrap="none" tIns="36000" bIns="36000" anchor="ctr"/>
          <a:lstStyle/>
          <a:p>
            <a:pPr algn="ctr">
              <a:defRPr/>
            </a:pPr>
            <a:r>
              <a:rPr lang="ja-JP" altLang="en-US" sz="1000" dirty="0">
                <a:solidFill>
                  <a:srgbClr val="000000"/>
                </a:solidFill>
                <a:latin typeface="Meiryo UI" pitchFamily="50" charset="-128"/>
                <a:ea typeface="Meiryo UI" pitchFamily="50" charset="-128"/>
              </a:rPr>
              <a:t>あらゆる人々が</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文化を享受できる都市</a:t>
            </a:r>
          </a:p>
        </p:txBody>
      </p:sp>
      <p:sp>
        <p:nvSpPr>
          <p:cNvPr id="11" name="正方形/長方形 10"/>
          <p:cNvSpPr/>
          <p:nvPr/>
        </p:nvSpPr>
        <p:spPr>
          <a:xfrm>
            <a:off x="271680" y="3860800"/>
            <a:ext cx="4608513" cy="325438"/>
          </a:xfrm>
          <a:prstGeom prst="rect">
            <a:avLst/>
          </a:prstGeom>
          <a:solidFill>
            <a:srgbClr val="99FF99"/>
          </a:solidFill>
          <a:ln>
            <a:solidFill>
              <a:schemeClr val="tx1"/>
            </a:solidFill>
          </a:ln>
        </p:spPr>
        <p:txBody>
          <a:bodyPr tIns="36000" bIns="36000" anchor="ctr"/>
          <a:lstStyle/>
          <a:p>
            <a:pPr algn="ctr">
              <a:defRPr/>
            </a:pPr>
            <a:r>
              <a:rPr lang="ja-JP" altLang="en-US" sz="1000" dirty="0">
                <a:solidFill>
                  <a:srgbClr val="000000"/>
                </a:solidFill>
                <a:latin typeface="Meiryo UI" pitchFamily="50" charset="-128"/>
                <a:ea typeface="Meiryo UI" pitchFamily="50" charset="-128"/>
              </a:rPr>
              <a:t>アジアをリードする</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国際・プロスポーツ都市</a:t>
            </a:r>
            <a:endParaRPr lang="ja-JP" altLang="en-US" sz="1200" dirty="0">
              <a:solidFill>
                <a:srgbClr val="0000CC"/>
              </a:solidFill>
              <a:latin typeface="Calibri" pitchFamily="34" charset="0"/>
              <a:ea typeface="Meiryo UI" pitchFamily="50" charset="-128"/>
            </a:endParaRPr>
          </a:p>
        </p:txBody>
      </p:sp>
      <p:sp>
        <p:nvSpPr>
          <p:cNvPr id="12" name="正方形/長方形 11"/>
          <p:cNvSpPr/>
          <p:nvPr/>
        </p:nvSpPr>
        <p:spPr>
          <a:xfrm>
            <a:off x="273050" y="692696"/>
            <a:ext cx="4608513" cy="282575"/>
          </a:xfrm>
          <a:prstGeom prst="rect">
            <a:avLst/>
          </a:prstGeom>
          <a:solidFill>
            <a:srgbClr val="99FF99"/>
          </a:solidFill>
          <a:ln>
            <a:solidFill>
              <a:schemeClr val="tx1"/>
            </a:solidFill>
          </a:ln>
        </p:spPr>
        <p:txBody>
          <a:bodyPr wrap="none" tIns="36000" bIns="36000" anchor="ctr"/>
          <a:lstStyle/>
          <a:p>
            <a:pPr algn="ctr">
              <a:defRPr/>
            </a:pPr>
            <a:r>
              <a:rPr lang="ja-JP" altLang="en-US" sz="1000" dirty="0">
                <a:solidFill>
                  <a:srgbClr val="000000"/>
                </a:solidFill>
                <a:latin typeface="Meiryo UI" pitchFamily="50" charset="-128"/>
                <a:ea typeface="Meiryo UI" pitchFamily="50" charset="-128"/>
              </a:rPr>
              <a:t>大阪が誇る</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文化力を活用した都市</a:t>
            </a:r>
            <a:endParaRPr lang="ja-JP" altLang="en-US" sz="1200" dirty="0">
              <a:solidFill>
                <a:srgbClr val="0000CC"/>
              </a:solidFill>
              <a:latin typeface="Calibri" pitchFamily="34" charset="0"/>
              <a:ea typeface="Meiryo UI" pitchFamily="50" charset="-128"/>
            </a:endParaRPr>
          </a:p>
        </p:txBody>
      </p:sp>
      <p:sp>
        <p:nvSpPr>
          <p:cNvPr id="13" name="正方形/長方形 12"/>
          <p:cNvSpPr/>
          <p:nvPr/>
        </p:nvSpPr>
        <p:spPr>
          <a:xfrm>
            <a:off x="5023068" y="3860800"/>
            <a:ext cx="4575175" cy="325438"/>
          </a:xfrm>
          <a:prstGeom prst="rect">
            <a:avLst/>
          </a:prstGeom>
          <a:solidFill>
            <a:srgbClr val="99FF99"/>
          </a:solidFill>
          <a:ln>
            <a:solidFill>
              <a:schemeClr val="tx1"/>
            </a:solidFill>
          </a:ln>
        </p:spPr>
        <p:txBody>
          <a:bodyPr wrap="none" tIns="36000" bIns="36000" anchor="ctr"/>
          <a:lstStyle/>
          <a:p>
            <a:pPr algn="ctr">
              <a:defRPr/>
            </a:pPr>
            <a:r>
              <a:rPr lang="ja-JP" altLang="en-US" sz="1000" dirty="0">
                <a:solidFill>
                  <a:srgbClr val="000000"/>
                </a:solidFill>
                <a:latin typeface="Meiryo UI" pitchFamily="50" charset="-128"/>
                <a:ea typeface="Meiryo UI" pitchFamily="50" charset="-128"/>
              </a:rPr>
              <a:t>健康と生きがいを創出する</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スポーツに親しめる都市</a:t>
            </a:r>
          </a:p>
        </p:txBody>
      </p:sp>
      <p:sp>
        <p:nvSpPr>
          <p:cNvPr id="14" name="タイトル 1"/>
          <p:cNvSpPr>
            <a:spLocks noGrp="1"/>
          </p:cNvSpPr>
          <p:nvPr>
            <p:ph type="title"/>
          </p:nvPr>
        </p:nvSpPr>
        <p:spPr>
          <a:xfrm>
            <a:off x="273050" y="188913"/>
            <a:ext cx="9359900" cy="315912"/>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目指すべき都市像と施策の方向性・主な取組み</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38524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ー 1"/>
          <p:cNvSpPr>
            <a:spLocks noGrp="1"/>
          </p:cNvSpPr>
          <p:nvPr>
            <p:ph type="sldNum" sz="quarter" idx="12"/>
          </p:nvPr>
        </p:nvSpPr>
        <p:spPr>
          <a:xfrm>
            <a:off x="7594600" y="6597650"/>
            <a:ext cx="2311400" cy="260350"/>
          </a:xfrm>
        </p:spPr>
        <p:txBody>
          <a:bodyPr/>
          <a:lstStyle/>
          <a:p>
            <a:pPr>
              <a:defRPr/>
            </a:pPr>
            <a:fld id="{477B37BF-E38A-4BF2-A575-51E25AAAE381}" type="slidenum">
              <a:rPr lang="ja-JP" altLang="en-US" smtClean="0">
                <a:solidFill>
                  <a:prstClr val="black">
                    <a:tint val="75000"/>
                  </a:prstClr>
                </a:solidFill>
              </a:rPr>
              <a:pPr>
                <a:defRPr/>
              </a:pPr>
              <a:t>6</a:t>
            </a:fld>
            <a:endParaRPr lang="ja-JP" altLang="en-US" dirty="0">
              <a:solidFill>
                <a:prstClr val="black">
                  <a:tint val="75000"/>
                </a:prstClr>
              </a:solidFill>
            </a:endParaRPr>
          </a:p>
        </p:txBody>
      </p:sp>
      <p:sp>
        <p:nvSpPr>
          <p:cNvPr id="13" name="角丸四角形 12"/>
          <p:cNvSpPr/>
          <p:nvPr/>
        </p:nvSpPr>
        <p:spPr>
          <a:xfrm>
            <a:off x="300038" y="620713"/>
            <a:ext cx="4508947" cy="3312343"/>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200" b="1" dirty="0">
              <a:solidFill>
                <a:prstClr val="black"/>
              </a:solidFill>
              <a:latin typeface="Meiryo UI" pitchFamily="50" charset="-128"/>
              <a:ea typeface="Meiryo UI" pitchFamily="50" charset="-128"/>
            </a:endParaRPr>
          </a:p>
          <a:p>
            <a:endParaRPr lang="en-US" altLang="ja-JP" sz="11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グローバル</a:t>
            </a:r>
            <a:r>
              <a:rPr lang="ja-JP" altLang="en-US" sz="1000" b="1" dirty="0">
                <a:solidFill>
                  <a:prstClr val="black"/>
                </a:solidFill>
                <a:latin typeface="Meiryo UI" pitchFamily="50" charset="-128"/>
                <a:ea typeface="Meiryo UI" pitchFamily="50" charset="-128"/>
              </a:rPr>
              <a:t>人材育成</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・英語教育の充実</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・グローバルリーダーの育成</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・国際交流の推進</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・国際バカロレア認証取得の推進</a:t>
            </a: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②</a:t>
            </a:r>
            <a:r>
              <a:rPr lang="ja-JP" altLang="en-US" sz="1000" b="1" dirty="0" smtClean="0">
                <a:solidFill>
                  <a:prstClr val="black"/>
                </a:solidFill>
                <a:latin typeface="Meiryo UI" pitchFamily="50" charset="-128"/>
                <a:ea typeface="Meiryo UI" pitchFamily="50" charset="-128"/>
              </a:rPr>
              <a:t>外国人</a:t>
            </a:r>
            <a:r>
              <a:rPr lang="ja-JP" altLang="en-US" sz="1000" b="1" dirty="0">
                <a:solidFill>
                  <a:prstClr val="black"/>
                </a:solidFill>
                <a:latin typeface="Meiryo UI" pitchFamily="50" charset="-128"/>
                <a:ea typeface="Meiryo UI" pitchFamily="50" charset="-128"/>
              </a:rPr>
              <a:t>留学生の受入と定着支援</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・留学生の受入環境の充実および拡大</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・留学生の活躍機会の拡充</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・留学生の就職活動支援</a:t>
            </a:r>
            <a:endParaRPr lang="en-US" altLang="ja-JP" sz="900" dirty="0">
              <a:solidFill>
                <a:prstClr val="black"/>
              </a:solidFill>
              <a:latin typeface="Meiryo UI" pitchFamily="50" charset="-128"/>
              <a:ea typeface="Meiryo UI" pitchFamily="50" charset="-128"/>
            </a:endParaRP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③</a:t>
            </a:r>
            <a:r>
              <a:rPr lang="ja-JP" altLang="en-US" sz="1000" b="1" dirty="0" smtClean="0">
                <a:solidFill>
                  <a:prstClr val="black"/>
                </a:solidFill>
                <a:latin typeface="Meiryo UI" pitchFamily="50" charset="-128"/>
                <a:ea typeface="Meiryo UI" pitchFamily="50" charset="-128"/>
              </a:rPr>
              <a:t>企業</a:t>
            </a:r>
            <a:r>
              <a:rPr lang="ja-JP" altLang="en-US" sz="1000" b="1" dirty="0">
                <a:solidFill>
                  <a:prstClr val="black"/>
                </a:solidFill>
                <a:latin typeface="Meiryo UI" pitchFamily="50" charset="-128"/>
                <a:ea typeface="Meiryo UI" pitchFamily="50" charset="-128"/>
              </a:rPr>
              <a:t>における高度外国人材の積極的受入・活用</a:t>
            </a:r>
            <a:endParaRPr lang="en-US" altLang="ja-JP" sz="1000" b="1" dirty="0">
              <a:solidFill>
                <a:prstClr val="black"/>
              </a:solidFill>
              <a:latin typeface="Meiryo UI" pitchFamily="50" charset="-128"/>
              <a:ea typeface="Meiryo UI" pitchFamily="50" charset="-128"/>
            </a:endParaRPr>
          </a:p>
          <a:p>
            <a:r>
              <a:rPr lang="ja-JP" altLang="en-US" sz="1100" dirty="0">
                <a:solidFill>
                  <a:prstClr val="black"/>
                </a:solidFill>
                <a:latin typeface="Meiryo UI" pitchFamily="50" charset="-128"/>
                <a:ea typeface="Meiryo UI" pitchFamily="50" charset="-128"/>
              </a:rPr>
              <a:t>　</a:t>
            </a:r>
            <a:r>
              <a:rPr lang="ja-JP" altLang="en-US" sz="900" dirty="0">
                <a:solidFill>
                  <a:prstClr val="black"/>
                </a:solidFill>
                <a:latin typeface="Meiryo UI" pitchFamily="50" charset="-128"/>
                <a:ea typeface="Meiryo UI" pitchFamily="50" charset="-128"/>
              </a:rPr>
              <a:t>・外国人材の雇用を通じた企業のグローバル化</a:t>
            </a:r>
          </a:p>
          <a:p>
            <a:endParaRPr lang="en-US" altLang="ja-JP" sz="1000" dirty="0">
              <a:solidFill>
                <a:srgbClr val="FF0000"/>
              </a:solidFill>
              <a:latin typeface="Meiryo UI" pitchFamily="50" charset="-128"/>
              <a:ea typeface="Meiryo UI" pitchFamily="50" charset="-128"/>
            </a:endParaRPr>
          </a:p>
        </p:txBody>
      </p:sp>
      <p:sp>
        <p:nvSpPr>
          <p:cNvPr id="17" name="角丸四角形 16"/>
          <p:cNvSpPr/>
          <p:nvPr/>
        </p:nvSpPr>
        <p:spPr>
          <a:xfrm>
            <a:off x="4894264" y="620713"/>
            <a:ext cx="4705350" cy="3312343"/>
          </a:xfrm>
          <a:prstGeom prst="roundRect">
            <a:avLst>
              <a:gd name="adj" fmla="val 0"/>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48107" tIns="48107" rIns="48107" bIns="48107"/>
          <a:lstStyle/>
          <a:p>
            <a:pPr algn="ctr"/>
            <a:endParaRPr lang="ja-JP" altLang="en-US" sz="1200" b="1" dirty="0">
              <a:solidFill>
                <a:prstClr val="black"/>
              </a:solidFill>
              <a:latin typeface="Meiryo UI" pitchFamily="50" charset="-128"/>
              <a:ea typeface="Meiryo UI" pitchFamily="50" charset="-128"/>
            </a:endParaRPr>
          </a:p>
          <a:p>
            <a:endParaRPr lang="en-US" altLang="ja-JP" sz="11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①</a:t>
            </a:r>
            <a:r>
              <a:rPr lang="ja-JP" altLang="en-US" sz="1000" b="1" dirty="0" smtClean="0">
                <a:solidFill>
                  <a:prstClr val="black"/>
                </a:solidFill>
                <a:latin typeface="Meiryo UI" pitchFamily="50" charset="-128"/>
                <a:ea typeface="Meiryo UI" pitchFamily="50" charset="-128"/>
              </a:rPr>
              <a:t>国際</a:t>
            </a:r>
            <a:r>
              <a:rPr lang="ja-JP" altLang="en-US" sz="1000" b="1" dirty="0">
                <a:solidFill>
                  <a:prstClr val="black"/>
                </a:solidFill>
                <a:latin typeface="Meiryo UI" pitchFamily="50" charset="-128"/>
                <a:ea typeface="Meiryo UI" pitchFamily="50" charset="-128"/>
              </a:rPr>
              <a:t>都市にふさわしい安全安心の取組みの推進</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・外国人多言語相談機能の充実</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・災害時における支援体制の充実</a:t>
            </a:r>
            <a:endParaRPr lang="en-US" altLang="ja-JP" sz="900" dirty="0">
              <a:solidFill>
                <a:prstClr val="black"/>
              </a:solidFill>
              <a:latin typeface="Meiryo UI" pitchFamily="50" charset="-128"/>
              <a:ea typeface="Meiryo UI" pitchFamily="50" charset="-128"/>
            </a:endParaRP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②</a:t>
            </a:r>
            <a:r>
              <a:rPr lang="ja-JP" altLang="en-US" sz="1000" b="1" dirty="0" smtClean="0">
                <a:solidFill>
                  <a:prstClr val="black"/>
                </a:solidFill>
                <a:latin typeface="Meiryo UI" pitchFamily="50" charset="-128"/>
                <a:ea typeface="Meiryo UI" pitchFamily="50" charset="-128"/>
              </a:rPr>
              <a:t>地域</a:t>
            </a:r>
            <a:r>
              <a:rPr lang="ja-JP" altLang="en-US" sz="1000" b="1" dirty="0">
                <a:solidFill>
                  <a:prstClr val="black"/>
                </a:solidFill>
                <a:latin typeface="Meiryo UI" pitchFamily="50" charset="-128"/>
                <a:ea typeface="Meiryo UI" pitchFamily="50" charset="-128"/>
              </a:rPr>
              <a:t>のグローバル化</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・ホスピタリティの向上</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・オリンピック・パラリンピック等を契機とした国際理解の促進</a:t>
            </a:r>
            <a:endParaRPr lang="en-US" altLang="ja-JP" sz="900" dirty="0">
              <a:solidFill>
                <a:prstClr val="black"/>
              </a:solidFill>
              <a:latin typeface="Meiryo UI" pitchFamily="50" charset="-128"/>
              <a:ea typeface="Meiryo UI" pitchFamily="50" charset="-128"/>
            </a:endParaRPr>
          </a:p>
          <a:p>
            <a:endParaRPr lang="en-US" altLang="ja-JP" sz="1000"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③</a:t>
            </a:r>
            <a:r>
              <a:rPr lang="ja-JP" altLang="en-US" sz="1000" b="1" dirty="0" smtClean="0">
                <a:solidFill>
                  <a:prstClr val="black"/>
                </a:solidFill>
                <a:latin typeface="Meiryo UI" pitchFamily="50" charset="-128"/>
                <a:ea typeface="Meiryo UI" pitchFamily="50" charset="-128"/>
              </a:rPr>
              <a:t>国際</a:t>
            </a:r>
            <a:r>
              <a:rPr lang="ja-JP" altLang="en-US" sz="1000" b="1" dirty="0">
                <a:solidFill>
                  <a:prstClr val="black"/>
                </a:solidFill>
                <a:latin typeface="Meiryo UI" pitchFamily="50" charset="-128"/>
                <a:ea typeface="Meiryo UI" pitchFamily="50" charset="-128"/>
              </a:rPr>
              <a:t>競争力を有するビジネス拠点としての大阪の魅力向上</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・成長分野での産業振興やイノベーション創出の推進</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・中小企業の国際ビジネス交流の促進</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・外国人の起業支援</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・外資系企業の誘致、定着促進（外国人駐在員等への生活支援等）</a:t>
            </a:r>
            <a:endParaRPr lang="en-US" altLang="ja-JP" sz="900" dirty="0">
              <a:solidFill>
                <a:prstClr val="black"/>
              </a:solidFill>
              <a:latin typeface="Meiryo UI" pitchFamily="50" charset="-128"/>
              <a:ea typeface="Meiryo UI" pitchFamily="50" charset="-128"/>
            </a:endParaRPr>
          </a:p>
          <a:p>
            <a:endParaRPr lang="en-US" altLang="ja-JP" sz="900" b="1" dirty="0">
              <a:solidFill>
                <a:prstClr val="black"/>
              </a:solidFill>
              <a:latin typeface="Meiryo UI" pitchFamily="50" charset="-128"/>
              <a:ea typeface="Meiryo UI" pitchFamily="50" charset="-128"/>
            </a:endParaRPr>
          </a:p>
          <a:p>
            <a:r>
              <a:rPr lang="ja-JP" altLang="en-US" sz="1000" b="1" dirty="0">
                <a:solidFill>
                  <a:prstClr val="black"/>
                </a:solidFill>
                <a:latin typeface="Meiryo UI" pitchFamily="50" charset="-128"/>
                <a:ea typeface="Meiryo UI" pitchFamily="50" charset="-128"/>
              </a:rPr>
              <a:t>④</a:t>
            </a:r>
            <a:r>
              <a:rPr lang="ja-JP" altLang="en-US" sz="1000" b="1" dirty="0" smtClean="0">
                <a:solidFill>
                  <a:prstClr val="black"/>
                </a:solidFill>
                <a:latin typeface="Meiryo UI" pitchFamily="50" charset="-128"/>
                <a:ea typeface="Meiryo UI" pitchFamily="50" charset="-128"/>
              </a:rPr>
              <a:t>大都市</a:t>
            </a:r>
            <a:r>
              <a:rPr lang="ja-JP" altLang="en-US" sz="1000" b="1" dirty="0">
                <a:solidFill>
                  <a:prstClr val="black"/>
                </a:solidFill>
                <a:latin typeface="Meiryo UI" pitchFamily="50" charset="-128"/>
                <a:ea typeface="Meiryo UI" pitchFamily="50" charset="-128"/>
              </a:rPr>
              <a:t>大阪の活力を統合した都市外交の推進</a:t>
            </a:r>
            <a:endParaRPr lang="en-US" altLang="ja-JP" sz="1000" b="1"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・大阪の魅力や強みの効果的な海外への発信</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・府市それぞれの都市間ネットワーク・外交ノウハウを相互に活用した交流推進</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・総領事館とのネットワークを活かした情報発信の強化</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・地域特性を活かした国際協力</a:t>
            </a:r>
            <a:endParaRPr lang="en-US" altLang="ja-JP" sz="900" dirty="0">
              <a:solidFill>
                <a:prstClr val="black"/>
              </a:solidFill>
              <a:latin typeface="Meiryo UI" pitchFamily="50" charset="-128"/>
              <a:ea typeface="Meiryo UI" pitchFamily="50" charset="-128"/>
            </a:endParaRPr>
          </a:p>
          <a:p>
            <a:r>
              <a:rPr lang="ja-JP" altLang="en-US" sz="900" dirty="0">
                <a:solidFill>
                  <a:prstClr val="black"/>
                </a:solidFill>
                <a:latin typeface="Meiryo UI" pitchFamily="50" charset="-128"/>
                <a:ea typeface="Meiryo UI" pitchFamily="50" charset="-128"/>
              </a:rPr>
              <a:t>　・成長著しいアジアとの交流や先端産業分野での欧米等との交流の促進を通じた相互利益</a:t>
            </a:r>
            <a:r>
              <a:rPr lang="ja-JP" altLang="en-US" sz="900" dirty="0" smtClean="0">
                <a:solidFill>
                  <a:prstClr val="black"/>
                </a:solidFill>
                <a:latin typeface="Meiryo UI" pitchFamily="50" charset="-128"/>
                <a:ea typeface="Meiryo UI" pitchFamily="50" charset="-128"/>
              </a:rPr>
              <a:t>の実現</a:t>
            </a:r>
            <a:endParaRPr lang="en-US" altLang="ja-JP" sz="900" dirty="0">
              <a:solidFill>
                <a:prstClr val="black"/>
              </a:solidFill>
              <a:latin typeface="Meiryo UI" pitchFamily="50" charset="-128"/>
              <a:ea typeface="Meiryo UI" pitchFamily="50" charset="-128"/>
            </a:endParaRPr>
          </a:p>
          <a:p>
            <a:endParaRPr lang="ja-JP" altLang="en-US" sz="900" dirty="0">
              <a:solidFill>
                <a:prstClr val="black"/>
              </a:solidFill>
              <a:latin typeface="Meiryo UI" pitchFamily="50" charset="-128"/>
              <a:ea typeface="Meiryo UI" pitchFamily="50" charset="-128"/>
            </a:endParaRPr>
          </a:p>
        </p:txBody>
      </p:sp>
      <p:sp>
        <p:nvSpPr>
          <p:cNvPr id="7" name="正方形/長方形 6"/>
          <p:cNvSpPr/>
          <p:nvPr/>
        </p:nvSpPr>
        <p:spPr>
          <a:xfrm>
            <a:off x="4894264" y="620713"/>
            <a:ext cx="4705350" cy="282575"/>
          </a:xfrm>
          <a:prstGeom prst="rect">
            <a:avLst/>
          </a:prstGeom>
          <a:solidFill>
            <a:srgbClr val="99FF99"/>
          </a:solidFill>
          <a:ln>
            <a:solidFill>
              <a:schemeClr val="tx1"/>
            </a:solidFill>
          </a:ln>
        </p:spPr>
        <p:txBody>
          <a:bodyPr wrap="none" lIns="36000" tIns="36000" rIns="36000" bIns="36000" anchor="ctr"/>
          <a:lstStyle/>
          <a:p>
            <a:pPr algn="ctr">
              <a:defRPr/>
            </a:pPr>
            <a:r>
              <a:rPr lang="ja-JP" altLang="en-US" sz="1000" dirty="0">
                <a:solidFill>
                  <a:srgbClr val="000000"/>
                </a:solidFill>
                <a:latin typeface="Meiryo UI" pitchFamily="50" charset="-128"/>
                <a:ea typeface="Meiryo UI" pitchFamily="50" charset="-128"/>
              </a:rPr>
              <a:t>出会い</a:t>
            </a:r>
            <a:r>
              <a:rPr lang="ja-JP" altLang="en-US" sz="1000" dirty="0" smtClean="0">
                <a:solidFill>
                  <a:srgbClr val="000000"/>
                </a:solidFill>
                <a:latin typeface="Meiryo UI" pitchFamily="50" charset="-128"/>
                <a:ea typeface="Meiryo UI" pitchFamily="50" charset="-128"/>
              </a:rPr>
              <a:t>が</a:t>
            </a:r>
            <a:r>
              <a:rPr lang="ja-JP" altLang="en-US" sz="1000" dirty="0" smtClean="0">
                <a:solidFill>
                  <a:srgbClr val="FF0000"/>
                </a:solidFill>
                <a:latin typeface="Meiryo UI" pitchFamily="50" charset="-128"/>
                <a:ea typeface="Meiryo UI" pitchFamily="50" charset="-128"/>
              </a:rPr>
              <a:t>新しい価値</a:t>
            </a:r>
            <a:r>
              <a:rPr lang="ja-JP" altLang="en-US" sz="1000" dirty="0" smtClean="0">
                <a:solidFill>
                  <a:srgbClr val="000000"/>
                </a:solidFill>
                <a:latin typeface="Meiryo UI" pitchFamily="50" charset="-128"/>
                <a:ea typeface="Meiryo UI" pitchFamily="50" charset="-128"/>
              </a:rPr>
              <a:t>を生む</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多様性都市</a:t>
            </a:r>
          </a:p>
        </p:txBody>
      </p:sp>
      <p:sp>
        <p:nvSpPr>
          <p:cNvPr id="8" name="正方形/長方形 7"/>
          <p:cNvSpPr/>
          <p:nvPr/>
        </p:nvSpPr>
        <p:spPr>
          <a:xfrm>
            <a:off x="300039" y="620713"/>
            <a:ext cx="4508946" cy="282575"/>
          </a:xfrm>
          <a:prstGeom prst="rect">
            <a:avLst/>
          </a:prstGeom>
          <a:solidFill>
            <a:srgbClr val="99FF99"/>
          </a:solidFill>
          <a:ln>
            <a:solidFill>
              <a:schemeClr val="tx1"/>
            </a:solidFill>
          </a:ln>
        </p:spPr>
        <p:txBody>
          <a:bodyPr wrap="none" lIns="36000" tIns="36000" rIns="36000" bIns="36000" anchor="ctr"/>
          <a:lstStyle/>
          <a:p>
            <a:pPr algn="ctr">
              <a:defRPr/>
            </a:pPr>
            <a:r>
              <a:rPr lang="ja-JP" altLang="en-US" sz="1000" dirty="0">
                <a:solidFill>
                  <a:srgbClr val="000000"/>
                </a:solidFill>
                <a:latin typeface="Meiryo UI" pitchFamily="50" charset="-128"/>
                <a:ea typeface="Meiryo UI" pitchFamily="50" charset="-128"/>
              </a:rPr>
              <a:t>世界で活躍できる</a:t>
            </a:r>
            <a:r>
              <a:rPr lang="ja-JP" altLang="en-US" sz="1200" b="1" dirty="0">
                <a:solidFill>
                  <a:srgbClr val="FF0000"/>
                </a:solidFill>
                <a:effectLst>
                  <a:outerShdw blurRad="38100" dist="38100" dir="2700000" algn="tl">
                    <a:srgbClr val="000000"/>
                  </a:outerShdw>
                </a:effectLst>
                <a:latin typeface="Meiryo UI" pitchFamily="50" charset="-128"/>
                <a:ea typeface="Meiryo UI" pitchFamily="50" charset="-128"/>
              </a:rPr>
              <a:t>グローバル人材育成都市</a:t>
            </a:r>
          </a:p>
        </p:txBody>
      </p:sp>
      <p:sp>
        <p:nvSpPr>
          <p:cNvPr id="9" name="タイトル 1"/>
          <p:cNvSpPr>
            <a:spLocks noGrp="1"/>
          </p:cNvSpPr>
          <p:nvPr>
            <p:ph type="title" idx="4294967295"/>
          </p:nvPr>
        </p:nvSpPr>
        <p:spPr>
          <a:xfrm>
            <a:off x="296249" y="4311075"/>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施策展開の考え方</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243943" y="4757833"/>
            <a:ext cx="3154814" cy="1968736"/>
          </a:xfrm>
          <a:prstGeom prst="rect">
            <a:avLst/>
          </a:prstGeom>
          <a:noFill/>
          <a:ln>
            <a:solidFill>
              <a:schemeClr val="accent1"/>
            </a:solidFill>
          </a:ln>
        </p:spPr>
        <p:txBody>
          <a:bodyPr wrap="square">
            <a:noAutofit/>
          </a:bodyPr>
          <a:lstStyle/>
          <a:p>
            <a:pPr algn="ct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都市魅力創造の好循環につながる施策展開</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様々</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な角度から、都市としての魅力向上を図り</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人々に大阪の魅力を発信し続けて</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いくとともに、まちづくりや観光、文化、スポーツをはじめ、様々な分野の施策連携を図り、都市</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魅力の向上（都市魅力創造</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交流人口の拡大（集客効果）⇒消費喚起・投資拡大（経済効果）⇒まちの活性化（取組の充実・発展）の好循環に</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結びつく施策展開を図</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る</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553571" y="4756799"/>
            <a:ext cx="3079764" cy="1969770"/>
          </a:xfrm>
          <a:prstGeom prst="rect">
            <a:avLst/>
          </a:prstGeom>
          <a:noFill/>
          <a:ln>
            <a:solidFill>
              <a:schemeClr val="accent1"/>
            </a:solidFill>
          </a:ln>
        </p:spPr>
        <p:txBody>
          <a:bodyPr wrap="square">
            <a:spAutoFit/>
          </a:bodyPr>
          <a:lstStyle/>
          <a:p>
            <a:pPr algn="ct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より効果的な施策</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展開</a:t>
            </a:r>
          </a:p>
          <a:p>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都市魅力施策の展開にあたっては、限られた財源を有効に活用し、最大の効果を発揮することが求められる。</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新たに平成</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より導入する宿泊税についても、新たな行政需要として実施すべき事業に充当するという考え方のもと、観光客急増に伴う課題解決のための受入環境整備や、安定的な集客に向けたリピーター確保のための取組みなど、観光客が大阪での滞在を安全・快適かつ、楽しみ、満足いただくための観光振興施策に活かす。</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3398757" y="4756800"/>
            <a:ext cx="3154814" cy="1969770"/>
          </a:xfrm>
          <a:prstGeom prst="rect">
            <a:avLst/>
          </a:prstGeom>
          <a:noFill/>
          <a:ln>
            <a:solidFill>
              <a:schemeClr val="accent1"/>
            </a:solidFill>
          </a:ln>
        </p:spPr>
        <p:txBody>
          <a:bodyPr wrap="square">
            <a:spAutoFit/>
          </a:bodyPr>
          <a:lstStyle/>
          <a:p>
            <a:pPr algn="ct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行政・地域・民間の役割分担と施策展開</a:t>
            </a:r>
            <a:endPar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都市魅力創造は、民間</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、地域団体など、様々</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な主体がその</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担い手と</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なり、行政としても、</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の主体を</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繋ぐ役割や</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プロデュース、旗振り役を</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担う必要がある。</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今後、観光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地域づくりの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舵取り役（</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DMO</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）となる大阪観光局とも連携を図りながら、これ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まで以上に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、魅力あふれるまちづくりや観光資源づくり、効果的</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な府域への誘客を図るとともに、文化・スポーツによる都市魅力の向上の取組みなど、公と民のそれぞれが必要な役割を担いつつ、一体</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なって、都市の魅力を高める</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を展開する。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a:spLocks noGrp="1"/>
          </p:cNvSpPr>
          <p:nvPr>
            <p:ph type="title"/>
          </p:nvPr>
        </p:nvSpPr>
        <p:spPr>
          <a:xfrm>
            <a:off x="273050" y="188913"/>
            <a:ext cx="9359900" cy="315912"/>
          </a:xfrm>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目指すべき都市像と施策の方向性・主な取組み</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3915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92875"/>
            <a:ext cx="2311400" cy="365125"/>
          </a:xfrm>
        </p:spPr>
        <p:txBody>
          <a:bodyPr/>
          <a:lstStyle/>
          <a:p>
            <a:pPr>
              <a:defRPr/>
            </a:pPr>
            <a:fld id="{A2D8B7F5-BE24-4C0B-ADEC-9C47CFB6072B}" type="slidenum">
              <a:rPr lang="ja-JP" altLang="en-US" smtClean="0">
                <a:solidFill>
                  <a:prstClr val="black">
                    <a:tint val="75000"/>
                  </a:prstClr>
                </a:solidFill>
              </a:rPr>
              <a:pPr>
                <a:defRPr/>
              </a:pPr>
              <a:t>7</a:t>
            </a:fld>
            <a:endParaRPr lang="ja-JP" altLang="en-US">
              <a:solidFill>
                <a:prstClr val="black">
                  <a:tint val="75000"/>
                </a:prstClr>
              </a:solidFill>
            </a:endParaRPr>
          </a:p>
        </p:txBody>
      </p:sp>
      <p:sp>
        <p:nvSpPr>
          <p:cNvPr id="38" name="角丸四角形 11"/>
          <p:cNvSpPr>
            <a:spLocks noChangeArrowheads="1"/>
          </p:cNvSpPr>
          <p:nvPr/>
        </p:nvSpPr>
        <p:spPr bwMode="auto">
          <a:xfrm>
            <a:off x="323153" y="1110055"/>
            <a:ext cx="3024187" cy="220663"/>
          </a:xfrm>
          <a:prstGeom prst="roundRect">
            <a:avLst>
              <a:gd name="adj" fmla="val 22498"/>
            </a:avLst>
          </a:prstGeom>
          <a:solidFill>
            <a:srgbClr val="000066"/>
          </a:solidFill>
          <a:ln w="25400" algn="ctr">
            <a:noFill/>
            <a:round/>
            <a:headEnd/>
            <a:tailEnd/>
          </a:ln>
        </p:spPr>
        <p:txBody>
          <a:bodyPr lIns="68406" tIns="34204" rIns="68406" bIns="34204" anchor="ctr" anchorCtr="1"/>
          <a:lstStyle/>
          <a:p>
            <a:pPr algn="ctr">
              <a:defRPr/>
            </a:pPr>
            <a:r>
              <a:rPr lang="ja-JP" altLang="en-US" sz="1200" dirty="0" smtClean="0">
                <a:solidFill>
                  <a:prstClr val="white"/>
                </a:solidFill>
                <a:effectLst>
                  <a:outerShdw blurRad="38100" dist="38100" dir="2700000" algn="tl">
                    <a:srgbClr val="000000"/>
                  </a:outerShdw>
                </a:effectLst>
                <a:latin typeface="Meiryo UI" pitchFamily="50" charset="-128"/>
                <a:ea typeface="Meiryo UI" pitchFamily="50" charset="-128"/>
              </a:rPr>
              <a:t>重点取組の視点と考え方</a:t>
            </a:r>
            <a:endPar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endParaRPr>
          </a:p>
        </p:txBody>
      </p:sp>
      <p:sp>
        <p:nvSpPr>
          <p:cNvPr id="18438" name="角丸四角形 11"/>
          <p:cNvSpPr>
            <a:spLocks noChangeArrowheads="1"/>
          </p:cNvSpPr>
          <p:nvPr/>
        </p:nvSpPr>
        <p:spPr bwMode="auto">
          <a:xfrm>
            <a:off x="323153" y="1390373"/>
            <a:ext cx="3024187" cy="1440160"/>
          </a:xfrm>
          <a:prstGeom prst="rect">
            <a:avLst/>
          </a:prstGeom>
          <a:solidFill>
            <a:schemeClr val="tx1"/>
          </a:solidFill>
          <a:ln w="25400" algn="ctr">
            <a:noFill/>
            <a:miter lim="800000"/>
            <a:headEnd/>
            <a:tailEnd/>
          </a:ln>
        </p:spPr>
        <p:txBody>
          <a:bodyPr lIns="68406" tIns="72000" rIns="68406" bIns="34204" anchor="t" anchorCtr="1"/>
          <a:lstStyle/>
          <a:p>
            <a:pPr algn="ctr"/>
            <a:r>
              <a:rPr lang="ja-JP" altLang="en-US" sz="1200" b="1" dirty="0">
                <a:solidFill>
                  <a:prstClr val="white"/>
                </a:solidFill>
                <a:latin typeface="Meiryo UI" pitchFamily="50" charset="-128"/>
                <a:ea typeface="Meiryo UI" pitchFamily="50" charset="-128"/>
              </a:rPr>
              <a:t>大阪全体の都市魅力の発展・</a:t>
            </a:r>
            <a:r>
              <a:rPr lang="ja-JP" altLang="en-US" sz="1200" b="1" dirty="0" smtClean="0">
                <a:solidFill>
                  <a:prstClr val="white"/>
                </a:solidFill>
                <a:latin typeface="Meiryo UI" pitchFamily="50" charset="-128"/>
                <a:ea typeface="Meiryo UI" pitchFamily="50" charset="-128"/>
              </a:rPr>
              <a:t>進化・発信</a:t>
            </a:r>
            <a:endParaRPr lang="ja-JP" altLang="en-US" sz="1200" b="1" dirty="0">
              <a:solidFill>
                <a:prstClr val="white"/>
              </a:solidFill>
              <a:latin typeface="Meiryo UI" pitchFamily="50" charset="-128"/>
              <a:ea typeface="Meiryo UI" pitchFamily="50" charset="-128"/>
            </a:endParaRPr>
          </a:p>
        </p:txBody>
      </p:sp>
      <p:sp>
        <p:nvSpPr>
          <p:cNvPr id="18445" name="正方形/長方形 35"/>
          <p:cNvSpPr>
            <a:spLocks noChangeArrowheads="1"/>
          </p:cNvSpPr>
          <p:nvPr/>
        </p:nvSpPr>
        <p:spPr bwMode="auto">
          <a:xfrm>
            <a:off x="323153" y="3339226"/>
            <a:ext cx="3024187" cy="3042102"/>
          </a:xfrm>
          <a:prstGeom prst="rect">
            <a:avLst/>
          </a:prstGeom>
          <a:noFill/>
          <a:ln w="9525" algn="ctr">
            <a:solidFill>
              <a:schemeClr val="tx1"/>
            </a:solidFill>
            <a:prstDash val="dash"/>
            <a:miter lim="800000"/>
            <a:headEnd/>
            <a:tailEnd/>
          </a:ln>
        </p:spPr>
        <p:txBody>
          <a:bodyPr lIns="91423" tIns="108000" rIns="91423" bIns="45712" anchor="t" anchorCtr="0"/>
          <a:lstStyle/>
          <a:p>
            <a:pPr marL="342900" indent="-342900"/>
            <a:r>
              <a:rPr lang="ja-JP" altLang="en-US" sz="1200" b="1" dirty="0">
                <a:effectLst>
                  <a:outerShdw blurRad="38100" dist="38100" dir="2700000" algn="tl">
                    <a:srgbClr val="C0C0C0"/>
                  </a:outerShdw>
                </a:effectLst>
                <a:latin typeface="Meiryo UI" pitchFamily="50" charset="-128"/>
                <a:ea typeface="Meiryo UI" pitchFamily="50" charset="-128"/>
              </a:rPr>
              <a:t>□世界第一級の文化・観光拠点形成・発信</a:t>
            </a:r>
            <a:endParaRPr lang="en-US" altLang="ja-JP" sz="1200" b="1" dirty="0">
              <a:effectLst>
                <a:outerShdw blurRad="38100" dist="38100" dir="2700000" algn="tl">
                  <a:srgbClr val="C0C0C0"/>
                </a:outerShdw>
              </a:effectLst>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a:latin typeface="Meiryo UI" pitchFamily="50" charset="-128"/>
                <a:ea typeface="Meiryo UI" pitchFamily="50" charset="-128"/>
              </a:rPr>
              <a:t>水と光のまちづくりの</a:t>
            </a:r>
            <a:r>
              <a:rPr lang="ja-JP" altLang="en-US" sz="1100" dirty="0" smtClean="0">
                <a:latin typeface="Meiryo UI" pitchFamily="50" charset="-128"/>
                <a:ea typeface="Meiryo UI" pitchFamily="50" charset="-128"/>
              </a:rPr>
              <a:t>推進</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万博記念公園の魅力創出</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a:latin typeface="Meiryo UI" pitchFamily="50" charset="-128"/>
                <a:ea typeface="Meiryo UI" pitchFamily="50" charset="-128"/>
              </a:rPr>
              <a:t>百舌鳥・古市</a:t>
            </a:r>
            <a:r>
              <a:rPr lang="ja-JP" altLang="en-US" sz="1100" dirty="0" smtClean="0">
                <a:latin typeface="Meiryo UI" pitchFamily="50" charset="-128"/>
                <a:ea typeface="Meiryo UI" pitchFamily="50" charset="-128"/>
              </a:rPr>
              <a:t>古墳群の魅力創出</a:t>
            </a:r>
            <a:endParaRPr lang="en-US" altLang="ja-JP" sz="1100" dirty="0" smtClean="0">
              <a:latin typeface="Meiryo UI" pitchFamily="50" charset="-128"/>
              <a:ea typeface="Meiryo UI" pitchFamily="50" charset="-128"/>
            </a:endParaRPr>
          </a:p>
          <a:p>
            <a:pPr marL="171450" lvl="0" indent="-171450">
              <a:buFont typeface="Wingdings" panose="05000000000000000000" pitchFamily="2" charset="2"/>
              <a:buChar char="ü"/>
            </a:pPr>
            <a:r>
              <a:rPr lang="ja-JP" altLang="en-US" sz="1100" dirty="0">
                <a:solidFill>
                  <a:prstClr val="black"/>
                </a:solidFill>
                <a:latin typeface="Meiryo UI" pitchFamily="50" charset="-128"/>
                <a:ea typeface="Meiryo UI" pitchFamily="50" charset="-128"/>
              </a:rPr>
              <a:t>ストーリー性をもたせた大阪魅力の再編集・発信</a:t>
            </a:r>
            <a:endParaRPr lang="en-US" altLang="ja-JP" sz="1100" dirty="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大阪市内の重点エリア等の魅力向上</a:t>
            </a:r>
            <a:endParaRPr lang="en-US" altLang="ja-JP" sz="1100" dirty="0" smtClean="0">
              <a:latin typeface="Meiryo UI" pitchFamily="50" charset="-128"/>
              <a:ea typeface="Meiryo UI" pitchFamily="50" charset="-128"/>
            </a:endParaRPr>
          </a:p>
          <a:p>
            <a:pPr marL="342900" indent="-342900"/>
            <a:r>
              <a:rPr lang="ja-JP" altLang="en-US" sz="1200" b="1" dirty="0" smtClean="0">
                <a:effectLst>
                  <a:outerShdw blurRad="38100" dist="38100" dir="2700000" algn="tl">
                    <a:srgbClr val="C0C0C0"/>
                  </a:outerShdw>
                </a:effectLst>
                <a:latin typeface="Meiryo UI" pitchFamily="50" charset="-128"/>
                <a:ea typeface="Meiryo UI" pitchFamily="50" charset="-128"/>
              </a:rPr>
              <a:t>□多様</a:t>
            </a:r>
            <a:r>
              <a:rPr lang="ja-JP" altLang="en-US" sz="1200" b="1" dirty="0">
                <a:effectLst>
                  <a:outerShdw blurRad="38100" dist="38100" dir="2700000" algn="tl">
                    <a:srgbClr val="C0C0C0"/>
                  </a:outerShdw>
                </a:effectLst>
                <a:latin typeface="Meiryo UI" pitchFamily="50" charset="-128"/>
                <a:ea typeface="Meiryo UI" pitchFamily="50" charset="-128"/>
              </a:rPr>
              <a:t>な観光資源の発掘・</a:t>
            </a:r>
            <a:r>
              <a:rPr lang="ja-JP" altLang="en-US" sz="1200" b="1" dirty="0" smtClean="0">
                <a:effectLst>
                  <a:outerShdw blurRad="38100" dist="38100" dir="2700000" algn="tl">
                    <a:srgbClr val="C0C0C0"/>
                  </a:outerShdw>
                </a:effectLst>
                <a:latin typeface="Meiryo UI" pitchFamily="50" charset="-128"/>
                <a:ea typeface="Meiryo UI" pitchFamily="50" charset="-128"/>
              </a:rPr>
              <a:t>発信</a:t>
            </a:r>
            <a:endParaRPr lang="en-US" altLang="ja-JP" sz="1200" b="1" dirty="0" smtClean="0">
              <a:effectLst>
                <a:outerShdw blurRad="38100" dist="38100" dir="2700000" algn="tl">
                  <a:srgbClr val="C0C0C0"/>
                </a:outerShdw>
              </a:effectLst>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国内外の人々を惹きつけるキラーコンテンツ創出</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ナイトライフカルチャーの発掘・創出</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ランドマークのライトアップの時間延長・創出</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en-US" altLang="ja-JP" sz="1100" dirty="0" smtClean="0">
                <a:latin typeface="Meiryo UI" pitchFamily="50" charset="-128"/>
                <a:ea typeface="Meiryo UI" pitchFamily="50" charset="-128"/>
              </a:rPr>
              <a:t>MICE</a:t>
            </a:r>
            <a:r>
              <a:rPr lang="ja-JP" altLang="en-US" sz="1100" dirty="0" smtClean="0">
                <a:latin typeface="Meiryo UI" pitchFamily="50" charset="-128"/>
                <a:ea typeface="Meiryo UI" pitchFamily="50" charset="-128"/>
              </a:rPr>
              <a:t>誘致の推進</a:t>
            </a:r>
            <a:endParaRPr lang="en-US" altLang="ja-JP" sz="1100" dirty="0" smtClean="0">
              <a:latin typeface="Meiryo UI" pitchFamily="50" charset="-128"/>
              <a:ea typeface="Meiryo UI" pitchFamily="50" charset="-128"/>
            </a:endParaRPr>
          </a:p>
          <a:p>
            <a:r>
              <a:rPr lang="ja-JP" altLang="en-US" sz="1200" b="1" dirty="0" smtClean="0">
                <a:effectLst>
                  <a:outerShdw blurRad="38100" dist="38100" dir="2700000" algn="tl">
                    <a:srgbClr val="C0C0C0"/>
                  </a:outerShdw>
                </a:effectLst>
                <a:latin typeface="Meiryo UI" pitchFamily="50" charset="-128"/>
                <a:ea typeface="Meiryo UI" pitchFamily="50" charset="-128"/>
              </a:rPr>
              <a:t>□</a:t>
            </a:r>
            <a:r>
              <a:rPr lang="ja-JP" altLang="en-US" sz="1200" b="1" dirty="0">
                <a:effectLst>
                  <a:outerShdw blurRad="38100" dist="38100" dir="2700000" algn="tl">
                    <a:srgbClr val="C0C0C0"/>
                  </a:outerShdw>
                </a:effectLst>
                <a:latin typeface="Meiryo UI" pitchFamily="50" charset="-128"/>
                <a:ea typeface="Meiryo UI" pitchFamily="50" charset="-128"/>
              </a:rPr>
              <a:t>みんなで支える仕組みづくり</a:t>
            </a:r>
          </a:p>
          <a:p>
            <a:pPr marL="171450" indent="-171450">
              <a:buFont typeface="Wingdings" panose="05000000000000000000" pitchFamily="2" charset="2"/>
              <a:buChar char="ü"/>
            </a:pPr>
            <a:r>
              <a:rPr lang="ja-JP" altLang="en-US" sz="1100" dirty="0">
                <a:latin typeface="Meiryo UI" pitchFamily="50" charset="-128"/>
                <a:ea typeface="Meiryo UI" pitchFamily="50" charset="-128"/>
              </a:rPr>
              <a:t>都市魅力を</a:t>
            </a:r>
            <a:r>
              <a:rPr lang="ja-JP" altLang="en-US" sz="1100" dirty="0" smtClean="0">
                <a:latin typeface="Meiryo UI" pitchFamily="50" charset="-128"/>
                <a:ea typeface="Meiryo UI" pitchFamily="50" charset="-128"/>
              </a:rPr>
              <a:t>みんな</a:t>
            </a:r>
            <a:r>
              <a:rPr lang="ja-JP" altLang="en-US" sz="1100" dirty="0">
                <a:latin typeface="Meiryo UI" pitchFamily="50" charset="-128"/>
                <a:ea typeface="Meiryo UI" pitchFamily="50" charset="-128"/>
              </a:rPr>
              <a:t>で支える人づくり</a:t>
            </a:r>
            <a:r>
              <a:rPr lang="ja-JP" altLang="en-US" sz="1100" dirty="0" smtClean="0">
                <a:latin typeface="Meiryo UI" pitchFamily="50" charset="-128"/>
                <a:ea typeface="Meiryo UI" pitchFamily="50" charset="-128"/>
              </a:rPr>
              <a:t>・ネットワークづくり</a:t>
            </a:r>
            <a:endParaRPr lang="ja-JP" altLang="en-US" sz="1100" b="1" dirty="0">
              <a:effectLst>
                <a:outerShdw blurRad="38100" dist="38100" dir="2700000" algn="tl">
                  <a:srgbClr val="C0C0C0"/>
                </a:outerShdw>
              </a:effectLst>
              <a:latin typeface="Meiryo UI" pitchFamily="50" charset="-128"/>
              <a:ea typeface="Meiryo UI" pitchFamily="50" charset="-128"/>
            </a:endParaRPr>
          </a:p>
        </p:txBody>
      </p:sp>
      <p:sp>
        <p:nvSpPr>
          <p:cNvPr id="2" name="正方形/長方形 1"/>
          <p:cNvSpPr/>
          <p:nvPr/>
        </p:nvSpPr>
        <p:spPr>
          <a:xfrm>
            <a:off x="485454" y="1750412"/>
            <a:ext cx="2736304"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1450" indent="-171450">
              <a:buFont typeface="Wingdings" panose="05000000000000000000" pitchFamily="2" charset="2"/>
              <a:buChar char="Ø"/>
              <a:defRPr/>
            </a:pPr>
            <a:r>
              <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rPr>
              <a:t>都心部における</a:t>
            </a:r>
            <a:r>
              <a:rPr lang="ja-JP" altLang="en-US"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rPr>
              <a:t>観光魅力のさらなる充実</a:t>
            </a:r>
            <a:endParaRPr lang="en-US" altLang="ja-JP"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a:p>
            <a:pPr marL="171450" indent="-171450">
              <a:buFont typeface="Wingdings" panose="05000000000000000000" pitchFamily="2" charset="2"/>
              <a:buChar char="Ø"/>
              <a:defRPr/>
            </a:pPr>
            <a:endPar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a:p>
            <a:pPr marL="171450" indent="-171450">
              <a:buFont typeface="Wingdings" panose="05000000000000000000" pitchFamily="2" charset="2"/>
              <a:buChar char="Ø"/>
              <a:defRPr/>
            </a:pPr>
            <a:r>
              <a:rPr lang="ja-JP" altLang="en-US"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rPr>
              <a:t>府域全体での都市魅力向上策の展開</a:t>
            </a:r>
            <a:endPar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p:txBody>
      </p:sp>
      <p:sp>
        <p:nvSpPr>
          <p:cNvPr id="15" name="テキスト ボックス 16"/>
          <p:cNvSpPr txBox="1">
            <a:spLocks noChangeArrowheads="1"/>
          </p:cNvSpPr>
          <p:nvPr/>
        </p:nvSpPr>
        <p:spPr bwMode="auto">
          <a:xfrm>
            <a:off x="292062" y="591930"/>
            <a:ext cx="9345613" cy="461665"/>
          </a:xfrm>
          <a:prstGeom prst="rect">
            <a:avLst/>
          </a:prstGeom>
          <a:noFill/>
          <a:ln w="9525">
            <a:noFill/>
            <a:miter lim="800000"/>
            <a:headEnd/>
            <a:tailEnd/>
          </a:ln>
        </p:spPr>
        <p:txBody>
          <a:bodyPr>
            <a:spAutoFit/>
          </a:bodyPr>
          <a:lstStyle/>
          <a:p>
            <a:r>
              <a:rPr lang="ja-JP" altLang="en-US" sz="1200" dirty="0">
                <a:solidFill>
                  <a:prstClr val="black"/>
                </a:solidFill>
                <a:latin typeface="Meiryo UI" pitchFamily="50" charset="-128"/>
                <a:ea typeface="Meiryo UI" pitchFamily="50" charset="-128"/>
              </a:rPr>
              <a:t>   </a:t>
            </a:r>
            <a:r>
              <a:rPr lang="ja-JP" altLang="en-US" sz="1200" dirty="0" smtClean="0">
                <a:solidFill>
                  <a:prstClr val="black"/>
                </a:solidFill>
                <a:latin typeface="Meiryo UI" pitchFamily="50" charset="-128"/>
                <a:ea typeface="Meiryo UI" pitchFamily="50" charset="-128"/>
              </a:rPr>
              <a:t>施策分野</a:t>
            </a:r>
            <a:r>
              <a:rPr lang="ja-JP" altLang="en-US" sz="1200" dirty="0">
                <a:solidFill>
                  <a:prstClr val="black"/>
                </a:solidFill>
                <a:latin typeface="Meiryo UI" pitchFamily="50" charset="-128"/>
                <a:ea typeface="Meiryo UI" pitchFamily="50" charset="-128"/>
              </a:rPr>
              <a:t>ごとに「目指すべき都市像」と</a:t>
            </a:r>
            <a:r>
              <a:rPr lang="ja-JP" altLang="en-US" sz="1200" dirty="0" smtClean="0">
                <a:solidFill>
                  <a:prstClr val="black"/>
                </a:solidFill>
                <a:latin typeface="Meiryo UI" pitchFamily="50" charset="-128"/>
                <a:ea typeface="Meiryo UI" pitchFamily="50" charset="-128"/>
              </a:rPr>
              <a:t>「施策の方向性」</a:t>
            </a:r>
            <a:r>
              <a:rPr lang="ja-JP" altLang="en-US" sz="1200" dirty="0">
                <a:solidFill>
                  <a:prstClr val="black"/>
                </a:solidFill>
                <a:latin typeface="Meiryo UI" pitchFamily="50" charset="-128"/>
                <a:ea typeface="Meiryo UI" pitchFamily="50" charset="-128"/>
              </a:rPr>
              <a:t>を設定し</a:t>
            </a:r>
            <a:r>
              <a:rPr lang="ja-JP" altLang="en-US" sz="1200" dirty="0" smtClean="0">
                <a:solidFill>
                  <a:prstClr val="black"/>
                </a:solidFill>
                <a:latin typeface="Meiryo UI" pitchFamily="50" charset="-128"/>
                <a:ea typeface="Meiryo UI" pitchFamily="50" charset="-128"/>
              </a:rPr>
              <a:t>、施策の方向性に沿って、必要な施策に取り組んでいくこととし、その中でも、特に次の</a:t>
            </a:r>
            <a:r>
              <a:rPr lang="en-US" altLang="ja-JP" sz="1200" dirty="0" smtClean="0">
                <a:solidFill>
                  <a:prstClr val="black"/>
                </a:solidFill>
                <a:latin typeface="Meiryo UI" pitchFamily="50" charset="-128"/>
                <a:ea typeface="Meiryo UI" pitchFamily="50" charset="-128"/>
              </a:rPr>
              <a:t>3</a:t>
            </a:r>
            <a:r>
              <a:rPr lang="ja-JP" altLang="en-US" sz="1200" dirty="0" err="1" smtClean="0">
                <a:solidFill>
                  <a:prstClr val="black"/>
                </a:solidFill>
                <a:latin typeface="Meiryo UI" pitchFamily="50" charset="-128"/>
                <a:ea typeface="Meiryo UI" pitchFamily="50" charset="-128"/>
              </a:rPr>
              <a:t>つの</a:t>
            </a:r>
            <a:r>
              <a:rPr lang="ja-JP" altLang="en-US" sz="1200" dirty="0" smtClean="0">
                <a:solidFill>
                  <a:prstClr val="black"/>
                </a:solidFill>
                <a:latin typeface="Meiryo UI" pitchFamily="50" charset="-128"/>
                <a:ea typeface="Meiryo UI" pitchFamily="50" charset="-128"/>
              </a:rPr>
              <a:t>視点から重点取組を設定し、</a:t>
            </a:r>
            <a:r>
              <a:rPr lang="en-US" altLang="ja-JP" sz="1200" dirty="0" smtClean="0">
                <a:solidFill>
                  <a:prstClr val="black"/>
                </a:solidFill>
                <a:latin typeface="Meiryo UI" pitchFamily="50" charset="-128"/>
                <a:ea typeface="Meiryo UI" pitchFamily="50" charset="-128"/>
              </a:rPr>
              <a:t>2020</a:t>
            </a:r>
            <a:r>
              <a:rPr lang="ja-JP" altLang="en-US" sz="1200" dirty="0" smtClean="0">
                <a:solidFill>
                  <a:prstClr val="black"/>
                </a:solidFill>
                <a:latin typeface="Meiryo UI" pitchFamily="50" charset="-128"/>
                <a:ea typeface="Meiryo UI" pitchFamily="50" charset="-128"/>
              </a:rPr>
              <a:t>年に</a:t>
            </a:r>
            <a:r>
              <a:rPr lang="ja-JP" altLang="en-US" sz="1200" dirty="0" smtClean="0">
                <a:latin typeface="Meiryo UI" pitchFamily="50" charset="-128"/>
                <a:ea typeface="Meiryo UI" pitchFamily="50" charset="-128"/>
              </a:rPr>
              <a:t>向けて推進します</a:t>
            </a:r>
            <a:r>
              <a:rPr lang="ja-JP" altLang="en-US" sz="1200" dirty="0" smtClean="0">
                <a:solidFill>
                  <a:prstClr val="black"/>
                </a:solidFill>
                <a:latin typeface="Meiryo UI" pitchFamily="50" charset="-128"/>
                <a:ea typeface="Meiryo UI" pitchFamily="50" charset="-128"/>
              </a:rPr>
              <a:t>。</a:t>
            </a:r>
            <a:endParaRPr lang="ja-JP" altLang="en-US" sz="1200" dirty="0">
              <a:solidFill>
                <a:prstClr val="black"/>
              </a:solidFill>
              <a:latin typeface="Meiryo UI" pitchFamily="50" charset="-128"/>
              <a:ea typeface="Meiryo UI" pitchFamily="50" charset="-128"/>
            </a:endParaRPr>
          </a:p>
        </p:txBody>
      </p:sp>
      <p:sp>
        <p:nvSpPr>
          <p:cNvPr id="18" name="角丸四角形 11"/>
          <p:cNvSpPr>
            <a:spLocks noChangeArrowheads="1"/>
          </p:cNvSpPr>
          <p:nvPr/>
        </p:nvSpPr>
        <p:spPr bwMode="auto">
          <a:xfrm>
            <a:off x="3423101" y="1390372"/>
            <a:ext cx="3024187" cy="1440162"/>
          </a:xfrm>
          <a:prstGeom prst="rect">
            <a:avLst/>
          </a:prstGeom>
          <a:solidFill>
            <a:schemeClr val="tx1"/>
          </a:solidFill>
          <a:ln w="25400" algn="ctr">
            <a:noFill/>
            <a:miter lim="800000"/>
            <a:headEnd/>
            <a:tailEnd/>
          </a:ln>
        </p:spPr>
        <p:txBody>
          <a:bodyPr lIns="68406" tIns="72000" rIns="68406" bIns="34204" anchor="t" anchorCtr="1"/>
          <a:lstStyle/>
          <a:p>
            <a:pPr algn="ctr"/>
            <a:r>
              <a:rPr lang="ja-JP" altLang="en-US" sz="1200" b="1" dirty="0" smtClean="0">
                <a:solidFill>
                  <a:prstClr val="white"/>
                </a:solidFill>
                <a:latin typeface="Meiryo UI" pitchFamily="50" charset="-128"/>
                <a:ea typeface="Meiryo UI" pitchFamily="50" charset="-128"/>
              </a:rPr>
              <a:t>文化・スポーツを活かした都市魅力の創出</a:t>
            </a:r>
            <a:endParaRPr lang="ja-JP" altLang="en-US" sz="1200" b="1" dirty="0">
              <a:solidFill>
                <a:prstClr val="white"/>
              </a:solidFill>
              <a:latin typeface="Meiryo UI" pitchFamily="50" charset="-128"/>
              <a:ea typeface="Meiryo UI" pitchFamily="50" charset="-128"/>
            </a:endParaRPr>
          </a:p>
        </p:txBody>
      </p:sp>
      <p:sp>
        <p:nvSpPr>
          <p:cNvPr id="19" name="正方形/長方形 12"/>
          <p:cNvSpPr>
            <a:spLocks noChangeArrowheads="1"/>
          </p:cNvSpPr>
          <p:nvPr/>
        </p:nvSpPr>
        <p:spPr bwMode="auto">
          <a:xfrm>
            <a:off x="3423101" y="3339226"/>
            <a:ext cx="3024187" cy="3042102"/>
          </a:xfrm>
          <a:prstGeom prst="rect">
            <a:avLst/>
          </a:prstGeom>
          <a:noFill/>
          <a:ln w="9525" algn="ctr">
            <a:solidFill>
              <a:schemeClr val="tx1"/>
            </a:solidFill>
            <a:prstDash val="dash"/>
            <a:miter lim="800000"/>
            <a:headEnd/>
            <a:tailEnd/>
          </a:ln>
        </p:spPr>
        <p:txBody>
          <a:bodyPr lIns="91423" tIns="108000" rIns="91423" bIns="45712" anchor="t" anchorCtr="0"/>
          <a:lstStyle/>
          <a:p>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□国際的</a:t>
            </a:r>
            <a:r>
              <a:rPr lang="ja-JP" altLang="en-US" sz="1200" b="1" dirty="0">
                <a:effectLst>
                  <a:outerShdw blurRad="38100" dist="38100" dir="2700000" algn="tl">
                    <a:srgbClr val="000000">
                      <a:alpha val="43137"/>
                    </a:srgbClr>
                  </a:outerShdw>
                </a:effectLst>
                <a:latin typeface="Meiryo UI" pitchFamily="50" charset="-128"/>
                <a:ea typeface="Meiryo UI" pitchFamily="50" charset="-128"/>
              </a:rPr>
              <a:t>なスポーツイベントの</a:t>
            </a:r>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開催</a:t>
            </a:r>
            <a:endParaRPr lang="en-US" altLang="ja-JP" sz="1200" b="1" dirty="0" smtClean="0">
              <a:effectLst>
                <a:outerShdw blurRad="38100" dist="38100" dir="2700000" algn="tl">
                  <a:srgbClr val="000000">
                    <a:alpha val="43137"/>
                  </a:srgbClr>
                </a:outerShdw>
              </a:effectLst>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ラグビーワールドカップ</a:t>
            </a:r>
            <a:r>
              <a:rPr lang="en-US" altLang="ja-JP" sz="1100" dirty="0" smtClean="0">
                <a:latin typeface="Meiryo UI" pitchFamily="50" charset="-128"/>
                <a:ea typeface="Meiryo UI" pitchFamily="50" charset="-128"/>
              </a:rPr>
              <a:t>2019</a:t>
            </a:r>
            <a:r>
              <a:rPr lang="ja-JP" altLang="en-US" sz="1100" dirty="0" smtClean="0">
                <a:latin typeface="Meiryo UI" pitchFamily="50" charset="-128"/>
                <a:ea typeface="Meiryo UI" pitchFamily="50" charset="-128"/>
              </a:rPr>
              <a:t>の大阪開催</a:t>
            </a:r>
            <a:endParaRPr lang="en-US" altLang="ja-JP" sz="1100" dirty="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国際的</a:t>
            </a:r>
            <a:r>
              <a:rPr lang="ja-JP" altLang="en-US" sz="1100" dirty="0">
                <a:latin typeface="Meiryo UI" pitchFamily="50" charset="-128"/>
                <a:ea typeface="Meiryo UI" pitchFamily="50" charset="-128"/>
              </a:rPr>
              <a:t>なスポーツイベントなどの</a:t>
            </a:r>
            <a:r>
              <a:rPr lang="ja-JP" altLang="en-US" sz="1100" dirty="0" smtClean="0">
                <a:latin typeface="Meiryo UI" pitchFamily="50" charset="-128"/>
                <a:ea typeface="Meiryo UI" pitchFamily="50" charset="-128"/>
              </a:rPr>
              <a:t>誘致</a:t>
            </a:r>
            <a:endParaRPr lang="en-US" altLang="ja-JP" sz="1100" dirty="0" smtClean="0">
              <a:latin typeface="Meiryo UI" pitchFamily="50" charset="-128"/>
              <a:ea typeface="Meiryo UI" pitchFamily="50" charset="-128"/>
            </a:endParaRPr>
          </a:p>
          <a:p>
            <a:pPr marL="171450" lvl="0" indent="-171450">
              <a:buFont typeface="Wingdings" panose="05000000000000000000" pitchFamily="2" charset="2"/>
              <a:buChar char="ü"/>
            </a:pPr>
            <a:r>
              <a:rPr lang="ja-JP" altLang="en-US" sz="1100" dirty="0">
                <a:latin typeface="Meiryo UI" pitchFamily="50" charset="-128"/>
                <a:ea typeface="Meiryo UI" pitchFamily="50" charset="-128"/>
              </a:rPr>
              <a:t>ホストタウンへの</a:t>
            </a:r>
            <a:r>
              <a:rPr lang="ja-JP" altLang="en-US" sz="1100" dirty="0" smtClean="0">
                <a:latin typeface="Meiryo UI" pitchFamily="50" charset="-128"/>
                <a:ea typeface="Meiryo UI" pitchFamily="50" charset="-128"/>
              </a:rPr>
              <a:t>登録</a:t>
            </a:r>
            <a:endParaRPr lang="en-US" altLang="ja-JP" sz="1100" dirty="0">
              <a:latin typeface="Meiryo UI" pitchFamily="50" charset="-128"/>
              <a:ea typeface="Meiryo UI" pitchFamily="50" charset="-128"/>
            </a:endParaRPr>
          </a:p>
          <a:p>
            <a:pPr marL="171450" lvl="0" indent="-171450">
              <a:buFont typeface="Wingdings" panose="05000000000000000000" pitchFamily="2" charset="2"/>
              <a:buChar char="ü"/>
            </a:pPr>
            <a:r>
              <a:rPr lang="ja-JP" altLang="en-US" sz="1100" dirty="0" smtClean="0">
                <a:latin typeface="Meiryo UI" pitchFamily="50" charset="-128"/>
                <a:ea typeface="Meiryo UI" pitchFamily="50" charset="-128"/>
              </a:rPr>
              <a:t>機運醸成イベントの展開</a:t>
            </a:r>
            <a:endParaRPr lang="en-US" altLang="ja-JP" sz="1100" dirty="0">
              <a:latin typeface="Meiryo UI" pitchFamily="50" charset="-128"/>
              <a:ea typeface="Meiryo UI" pitchFamily="50" charset="-128"/>
            </a:endParaRPr>
          </a:p>
          <a:p>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a:t>
            </a:r>
            <a:r>
              <a:rPr lang="ja-JP" altLang="en-US" sz="1200" b="1" dirty="0">
                <a:effectLst>
                  <a:outerShdw blurRad="38100" dist="38100" dir="2700000" algn="tl">
                    <a:srgbClr val="000000">
                      <a:alpha val="43137"/>
                    </a:srgbClr>
                  </a:outerShdw>
                </a:effectLst>
                <a:latin typeface="Meiryo UI" pitchFamily="50" charset="-128"/>
                <a:ea typeface="Meiryo UI" pitchFamily="50" charset="-128"/>
              </a:rPr>
              <a:t>スポーツ都市大阪の魅力発信</a:t>
            </a: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大阪</a:t>
            </a:r>
            <a:r>
              <a:rPr lang="ja-JP" altLang="en-US" sz="1100" dirty="0">
                <a:latin typeface="Meiryo UI" pitchFamily="50" charset="-128"/>
                <a:ea typeface="Meiryo UI" pitchFamily="50" charset="-128"/>
              </a:rPr>
              <a:t>マラソンの魅力</a:t>
            </a:r>
            <a:r>
              <a:rPr lang="ja-JP" altLang="en-US" sz="1100" dirty="0" smtClean="0">
                <a:latin typeface="Meiryo UI" pitchFamily="50" charset="-128"/>
                <a:ea typeface="Meiryo UI" pitchFamily="50" charset="-128"/>
              </a:rPr>
              <a:t>向上</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スポーツツーリズム</a:t>
            </a:r>
            <a:r>
              <a:rPr lang="ja-JP" altLang="en-US" sz="1100" dirty="0">
                <a:latin typeface="Meiryo UI" pitchFamily="50" charset="-128"/>
                <a:ea typeface="Meiryo UI" pitchFamily="50" charset="-128"/>
              </a:rPr>
              <a:t>の</a:t>
            </a:r>
            <a:r>
              <a:rPr lang="ja-JP" altLang="en-US" sz="1100" dirty="0" smtClean="0">
                <a:latin typeface="Meiryo UI" pitchFamily="50" charset="-128"/>
                <a:ea typeface="Meiryo UI" pitchFamily="50" charset="-128"/>
              </a:rPr>
              <a:t>推進</a:t>
            </a:r>
            <a:endParaRPr lang="ja-JP" altLang="en-US" sz="1100" dirty="0">
              <a:latin typeface="Meiryo UI" pitchFamily="50" charset="-128"/>
              <a:ea typeface="Meiryo UI" pitchFamily="50" charset="-128"/>
            </a:endParaRPr>
          </a:p>
          <a:p>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□オリ</a:t>
            </a:r>
            <a:r>
              <a:rPr lang="ja-JP" altLang="en-US" sz="1200" b="1" dirty="0">
                <a:effectLst>
                  <a:outerShdw blurRad="38100" dist="38100" dir="2700000" algn="tl">
                    <a:srgbClr val="000000">
                      <a:alpha val="43137"/>
                    </a:srgbClr>
                  </a:outerShdw>
                </a:effectLst>
                <a:latin typeface="Meiryo UI" pitchFamily="50" charset="-128"/>
                <a:ea typeface="Meiryo UI" pitchFamily="50" charset="-128"/>
              </a:rPr>
              <a:t>・</a:t>
            </a:r>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パラ等の開催</a:t>
            </a:r>
            <a:r>
              <a:rPr lang="ja-JP" altLang="en-US" sz="1200" b="1" dirty="0">
                <a:effectLst>
                  <a:outerShdw blurRad="38100" dist="38100" dir="2700000" algn="tl">
                    <a:srgbClr val="000000">
                      <a:alpha val="43137"/>
                    </a:srgbClr>
                  </a:outerShdw>
                </a:effectLst>
                <a:latin typeface="Meiryo UI" pitchFamily="50" charset="-128"/>
                <a:ea typeface="Meiryo UI" pitchFamily="50" charset="-128"/>
              </a:rPr>
              <a:t>を</a:t>
            </a:r>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契機としたレガシーの</a:t>
            </a:r>
            <a:endParaRPr lang="en-US" altLang="ja-JP" sz="1200" b="1" dirty="0" smtClean="0">
              <a:effectLst>
                <a:outerShdw blurRad="38100" dist="38100" dir="2700000" algn="tl">
                  <a:srgbClr val="000000">
                    <a:alpha val="43137"/>
                  </a:srgbClr>
                </a:outerShdw>
              </a:effectLst>
              <a:latin typeface="Meiryo UI" pitchFamily="50" charset="-128"/>
              <a:ea typeface="Meiryo UI" pitchFamily="50" charset="-128"/>
            </a:endParaRPr>
          </a:p>
          <a:p>
            <a:r>
              <a:rPr lang="ja-JP" altLang="en-US" sz="1200" b="1" dirty="0">
                <a:effectLst>
                  <a:outerShdw blurRad="38100" dist="38100" dir="2700000" algn="tl">
                    <a:srgbClr val="000000">
                      <a:alpha val="43137"/>
                    </a:srgbClr>
                  </a:outerShdw>
                </a:effectLst>
                <a:latin typeface="Meiryo UI" pitchFamily="50" charset="-128"/>
                <a:ea typeface="Meiryo UI" pitchFamily="50" charset="-128"/>
              </a:rPr>
              <a:t>　</a:t>
            </a:r>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 形成</a:t>
            </a:r>
            <a:endParaRPr lang="ja-JP" altLang="en-US" sz="1200" b="1" dirty="0">
              <a:effectLst>
                <a:outerShdw blurRad="38100" dist="38100" dir="2700000" algn="tl">
                  <a:srgbClr val="000000">
                    <a:alpha val="43137"/>
                  </a:srgbClr>
                </a:outerShdw>
              </a:effectLst>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オリンピック</a:t>
            </a:r>
            <a:r>
              <a:rPr lang="ja-JP" altLang="en-US" sz="1100" dirty="0">
                <a:latin typeface="Meiryo UI" pitchFamily="50" charset="-128"/>
                <a:ea typeface="Meiryo UI" pitchFamily="50" charset="-128"/>
              </a:rPr>
              <a:t>・パラリンピックムーブメント</a:t>
            </a:r>
            <a:r>
              <a:rPr lang="ja-JP" altLang="en-US" sz="1100" dirty="0" smtClean="0">
                <a:latin typeface="Meiryo UI" pitchFamily="50" charset="-128"/>
                <a:ea typeface="Meiryo UI" pitchFamily="50" charset="-128"/>
              </a:rPr>
              <a:t>教育の推進</a:t>
            </a:r>
            <a:endParaRPr lang="en-US" altLang="ja-JP" sz="1100" dirty="0" smtClean="0">
              <a:latin typeface="Meiryo UI" pitchFamily="50" charset="-128"/>
              <a:ea typeface="Meiryo UI" pitchFamily="50" charset="-128"/>
            </a:endParaRPr>
          </a:p>
          <a:p>
            <a:r>
              <a:rPr lang="ja-JP" altLang="en-US" sz="1200" b="1" dirty="0" smtClean="0">
                <a:effectLst>
                  <a:outerShdw blurRad="38100" dist="38100" dir="2700000" algn="tl">
                    <a:srgbClr val="000000">
                      <a:alpha val="43137"/>
                    </a:srgbClr>
                  </a:outerShdw>
                </a:effectLst>
                <a:latin typeface="Meiryo UI" pitchFamily="50" charset="-128"/>
                <a:ea typeface="Meiryo UI" pitchFamily="50" charset="-128"/>
              </a:rPr>
              <a:t>□</a:t>
            </a:r>
            <a:r>
              <a:rPr lang="ja-JP" altLang="en-US" sz="1200" b="1" dirty="0">
                <a:effectLst>
                  <a:outerShdw blurRad="38100" dist="38100" dir="2700000" algn="tl">
                    <a:srgbClr val="000000">
                      <a:alpha val="43137"/>
                    </a:srgbClr>
                  </a:outerShdw>
                </a:effectLst>
                <a:latin typeface="Meiryo UI" pitchFamily="50" charset="-128"/>
                <a:ea typeface="Meiryo UI" pitchFamily="50" charset="-128"/>
              </a:rPr>
              <a:t>大阪の文化・食の魅力発信</a:t>
            </a: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世界に発信する「</a:t>
            </a:r>
            <a:r>
              <a:rPr lang="ja-JP" altLang="en-US" sz="1100" dirty="0">
                <a:latin typeface="Meiryo UI" pitchFamily="50" charset="-128"/>
                <a:ea typeface="Meiryo UI" pitchFamily="50" charset="-128"/>
              </a:rPr>
              <a:t>大阪文化の祭典</a:t>
            </a:r>
            <a:r>
              <a:rPr lang="ja-JP" altLang="en-US" sz="1100" dirty="0" smtClean="0">
                <a:latin typeface="Meiryo UI" pitchFamily="50" charset="-128"/>
                <a:ea typeface="Meiryo UI" pitchFamily="50" charset="-128"/>
              </a:rPr>
              <a:t>」</a:t>
            </a:r>
            <a:endParaRPr lang="ja-JP" altLang="en-US" sz="1100" dirty="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文化</a:t>
            </a:r>
            <a:r>
              <a:rPr lang="ja-JP" altLang="en-US" sz="1100" dirty="0">
                <a:latin typeface="Meiryo UI" pitchFamily="50" charset="-128"/>
                <a:ea typeface="Meiryo UI" pitchFamily="50" charset="-128"/>
              </a:rPr>
              <a:t>魅力の情報</a:t>
            </a:r>
            <a:r>
              <a:rPr lang="ja-JP" altLang="en-US" sz="1100" dirty="0" smtClean="0">
                <a:latin typeface="Meiryo UI" pitchFamily="50" charset="-128"/>
                <a:ea typeface="Meiryo UI" pitchFamily="50" charset="-128"/>
              </a:rPr>
              <a:t>発信</a:t>
            </a:r>
            <a:endParaRPr lang="en-US" altLang="ja-JP" sz="1100" dirty="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アートスポット</a:t>
            </a:r>
            <a:r>
              <a:rPr lang="ja-JP" altLang="en-US" sz="1100" dirty="0">
                <a:latin typeface="Meiryo UI" pitchFamily="50" charset="-128"/>
                <a:ea typeface="Meiryo UI" pitchFamily="50" charset="-128"/>
              </a:rPr>
              <a:t>の魅力</a:t>
            </a:r>
            <a:r>
              <a:rPr lang="ja-JP" altLang="en-US" sz="1100" dirty="0" smtClean="0">
                <a:latin typeface="Meiryo UI" pitchFamily="50" charset="-128"/>
                <a:ea typeface="Meiryo UI" pitchFamily="50" charset="-128"/>
              </a:rPr>
              <a:t>創出・発信</a:t>
            </a:r>
            <a:endParaRPr lang="en-US" altLang="ja-JP" sz="1100" dirty="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latin typeface="Meiryo UI" pitchFamily="50" charset="-128"/>
                <a:ea typeface="Meiryo UI" pitchFamily="50" charset="-128"/>
              </a:rPr>
              <a:t>大阪</a:t>
            </a:r>
            <a:r>
              <a:rPr lang="ja-JP" altLang="en-US" sz="1100" dirty="0">
                <a:latin typeface="Meiryo UI" pitchFamily="50" charset="-128"/>
                <a:ea typeface="Meiryo UI" pitchFamily="50" charset="-128"/>
              </a:rPr>
              <a:t>の食の魅力の創出・</a:t>
            </a:r>
            <a:r>
              <a:rPr lang="ja-JP" altLang="en-US" sz="1100" dirty="0" smtClean="0">
                <a:latin typeface="Meiryo UI" pitchFamily="50" charset="-128"/>
                <a:ea typeface="Meiryo UI" pitchFamily="50" charset="-128"/>
              </a:rPr>
              <a:t>発信</a:t>
            </a:r>
            <a:endParaRPr lang="en-US" altLang="ja-JP" sz="1100" dirty="0" smtClean="0">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a:latin typeface="Meiryo UI" pitchFamily="50" charset="-128"/>
                <a:ea typeface="Meiryo UI" pitchFamily="50" charset="-128"/>
              </a:rPr>
              <a:t>誰もが</a:t>
            </a:r>
            <a:r>
              <a:rPr lang="ja-JP" altLang="en-US" sz="1100" dirty="0" smtClean="0">
                <a:latin typeface="Meiryo UI" pitchFamily="50" charset="-128"/>
                <a:ea typeface="Meiryo UI" pitchFamily="50" charset="-128"/>
              </a:rPr>
              <a:t>楽しめる芸術活動の促進</a:t>
            </a:r>
            <a:endParaRPr lang="en-US" altLang="ja-JP" sz="1100" dirty="0" smtClean="0">
              <a:latin typeface="Meiryo UI" pitchFamily="50" charset="-128"/>
              <a:ea typeface="Meiryo UI" pitchFamily="50" charset="-128"/>
            </a:endParaRPr>
          </a:p>
          <a:p>
            <a:endParaRPr lang="ja-JP" altLang="en-US" sz="1100" dirty="0">
              <a:latin typeface="Meiryo UI" pitchFamily="50" charset="-128"/>
              <a:ea typeface="Meiryo UI" pitchFamily="50" charset="-128"/>
            </a:endParaRPr>
          </a:p>
        </p:txBody>
      </p:sp>
      <p:sp>
        <p:nvSpPr>
          <p:cNvPr id="20" name="正方形/長方形 19"/>
          <p:cNvSpPr/>
          <p:nvPr/>
        </p:nvSpPr>
        <p:spPr>
          <a:xfrm>
            <a:off x="3566004" y="1750411"/>
            <a:ext cx="2736304" cy="936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1450" indent="-171450">
              <a:buFont typeface="Wingdings" panose="05000000000000000000" pitchFamily="2" charset="2"/>
              <a:buChar char="Ø"/>
              <a:defRPr/>
            </a:pPr>
            <a:r>
              <a:rPr lang="ja-JP" altLang="en-US"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rPr>
              <a:t>三大スポーツイベントに向けた機運醸成</a:t>
            </a:r>
            <a:endParaRPr lang="en-US" altLang="ja-JP"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a:p>
            <a:pPr marL="171450" indent="-171450">
              <a:buFont typeface="Wingdings" panose="05000000000000000000" pitchFamily="2" charset="2"/>
              <a:buChar char="Ø"/>
              <a:defRPr/>
            </a:pPr>
            <a:endParaRPr lang="en-US" altLang="ja-JP"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a:p>
            <a:pPr marL="171450" indent="-171450">
              <a:buFont typeface="Wingdings" panose="05000000000000000000" pitchFamily="2" charset="2"/>
              <a:buChar char="Ø"/>
              <a:defRPr/>
            </a:pPr>
            <a:r>
              <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rPr>
              <a:t>大阪が誇る文化・スポーツの強みを活かした都市魅力の</a:t>
            </a:r>
            <a:r>
              <a:rPr lang="ja-JP" altLang="en-US"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rPr>
              <a:t>創出と観光施策との連携</a:t>
            </a:r>
            <a:endPar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p:txBody>
      </p:sp>
      <p:sp>
        <p:nvSpPr>
          <p:cNvPr id="21" name="正方形/長方形 32"/>
          <p:cNvSpPr>
            <a:spLocks noChangeArrowheads="1"/>
          </p:cNvSpPr>
          <p:nvPr/>
        </p:nvSpPr>
        <p:spPr bwMode="auto">
          <a:xfrm>
            <a:off x="6537250" y="1383106"/>
            <a:ext cx="3024187" cy="1447428"/>
          </a:xfrm>
          <a:prstGeom prst="rect">
            <a:avLst/>
          </a:prstGeom>
          <a:solidFill>
            <a:schemeClr val="tx1"/>
          </a:solidFill>
          <a:ln w="9525" algn="ctr">
            <a:noFill/>
            <a:miter lim="800000"/>
            <a:headEnd/>
            <a:tailEnd/>
          </a:ln>
        </p:spPr>
        <p:txBody>
          <a:bodyPr lIns="91423" tIns="72000" rIns="91423" bIns="45712" anchor="t" anchorCtr="1"/>
          <a:lstStyle/>
          <a:p>
            <a:pPr algn="ctr"/>
            <a:r>
              <a:rPr lang="ja-JP" altLang="en-US" sz="1200" b="1" spc="-150" dirty="0" smtClean="0">
                <a:solidFill>
                  <a:prstClr val="white"/>
                </a:solidFill>
                <a:latin typeface="Meiryo UI" pitchFamily="50" charset="-128"/>
                <a:ea typeface="Meiryo UI" pitchFamily="50" charset="-128"/>
              </a:rPr>
              <a:t>世界有数の国際都市を目指した受入環境の整備</a:t>
            </a:r>
            <a:endParaRPr lang="ja-JP" altLang="en-US" sz="1200" b="1" spc="-150" dirty="0">
              <a:solidFill>
                <a:prstClr val="white"/>
              </a:solidFill>
              <a:latin typeface="Meiryo UI" pitchFamily="50" charset="-128"/>
              <a:ea typeface="Meiryo UI" pitchFamily="50" charset="-128"/>
            </a:endParaRPr>
          </a:p>
        </p:txBody>
      </p:sp>
      <p:sp>
        <p:nvSpPr>
          <p:cNvPr id="22" name="正方形/長方形 12"/>
          <p:cNvSpPr>
            <a:spLocks noChangeArrowheads="1"/>
          </p:cNvSpPr>
          <p:nvPr/>
        </p:nvSpPr>
        <p:spPr bwMode="auto">
          <a:xfrm>
            <a:off x="6546250" y="3339226"/>
            <a:ext cx="3015187" cy="3042102"/>
          </a:xfrm>
          <a:prstGeom prst="rect">
            <a:avLst/>
          </a:prstGeom>
          <a:noFill/>
          <a:ln w="9525" algn="ctr">
            <a:solidFill>
              <a:schemeClr val="tx1"/>
            </a:solidFill>
            <a:prstDash val="dash"/>
            <a:miter lim="800000"/>
            <a:headEnd/>
            <a:tailEnd/>
          </a:ln>
        </p:spPr>
        <p:txBody>
          <a:bodyPr lIns="91423" tIns="108000" rIns="91423" bIns="45712" anchor="t" anchorCtr="0"/>
          <a:lstStyle/>
          <a:p>
            <a:r>
              <a:rPr lang="ja-JP" altLang="en-US" sz="1200" b="1" dirty="0">
                <a:solidFill>
                  <a:prstClr val="black"/>
                </a:solidFill>
                <a:effectLst>
                  <a:outerShdw blurRad="38100" dist="38100" dir="2700000" algn="tl">
                    <a:srgbClr val="000000">
                      <a:alpha val="43137"/>
                    </a:srgbClr>
                  </a:outerShdw>
                </a:effectLst>
                <a:latin typeface="Meiryo UI" pitchFamily="50" charset="-128"/>
                <a:ea typeface="Meiryo UI" pitchFamily="50" charset="-128"/>
              </a:rPr>
              <a:t>□旅行者の利便性向上</a:t>
            </a:r>
          </a:p>
          <a:p>
            <a:pPr marL="171450" indent="-171450">
              <a:buFont typeface="Wingdings" panose="05000000000000000000" pitchFamily="2" charset="2"/>
              <a:buChar char="ü"/>
            </a:pPr>
            <a:r>
              <a:rPr lang="en-US" altLang="ja-JP" sz="1100" dirty="0" smtClean="0">
                <a:solidFill>
                  <a:prstClr val="black"/>
                </a:solidFill>
                <a:latin typeface="Meiryo UI" pitchFamily="50" charset="-128"/>
                <a:ea typeface="Meiryo UI" pitchFamily="50" charset="-128"/>
              </a:rPr>
              <a:t>Wi-Fi</a:t>
            </a:r>
            <a:r>
              <a:rPr lang="ja-JP" altLang="en-US" sz="1100" dirty="0">
                <a:solidFill>
                  <a:prstClr val="black"/>
                </a:solidFill>
                <a:latin typeface="Meiryo UI" pitchFamily="50" charset="-128"/>
                <a:ea typeface="Meiryo UI" pitchFamily="50" charset="-128"/>
              </a:rPr>
              <a:t>設置の</a:t>
            </a:r>
            <a:r>
              <a:rPr lang="ja-JP" altLang="en-US" sz="1100" dirty="0" smtClean="0">
                <a:solidFill>
                  <a:prstClr val="black"/>
                </a:solidFill>
                <a:latin typeface="Meiryo UI" pitchFamily="50" charset="-128"/>
                <a:ea typeface="Meiryo UI" pitchFamily="50" charset="-128"/>
              </a:rPr>
              <a:t>拡充</a:t>
            </a:r>
            <a:endParaRPr lang="en-US" altLang="ja-JP" sz="1100" dirty="0" smtClean="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公共</a:t>
            </a:r>
            <a:r>
              <a:rPr lang="ja-JP" altLang="en-US" sz="1100" dirty="0">
                <a:solidFill>
                  <a:prstClr val="black"/>
                </a:solidFill>
                <a:latin typeface="Meiryo UI" pitchFamily="50" charset="-128"/>
                <a:ea typeface="Meiryo UI" pitchFamily="50" charset="-128"/>
              </a:rPr>
              <a:t>交通機関等と連携した受入</a:t>
            </a:r>
            <a:r>
              <a:rPr lang="ja-JP" altLang="en-US" sz="1100" dirty="0" smtClean="0">
                <a:solidFill>
                  <a:prstClr val="black"/>
                </a:solidFill>
                <a:latin typeface="Meiryo UI" pitchFamily="50" charset="-128"/>
                <a:ea typeface="Meiryo UI" pitchFamily="50" charset="-128"/>
              </a:rPr>
              <a:t>環境の整備</a:t>
            </a:r>
            <a:endParaRPr lang="en-US" altLang="ja-JP" sz="1100" dirty="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観光</a:t>
            </a:r>
            <a:r>
              <a:rPr lang="ja-JP" altLang="en-US" sz="1100" dirty="0">
                <a:solidFill>
                  <a:prstClr val="black"/>
                </a:solidFill>
                <a:latin typeface="Meiryo UI" pitchFamily="50" charset="-128"/>
                <a:ea typeface="Meiryo UI" pitchFamily="50" charset="-128"/>
              </a:rPr>
              <a:t>公衆トイレの整備</a:t>
            </a:r>
            <a:r>
              <a:rPr lang="ja-JP" altLang="en-US" sz="1100" dirty="0" smtClean="0">
                <a:solidFill>
                  <a:prstClr val="black"/>
                </a:solidFill>
                <a:latin typeface="Meiryo UI" pitchFamily="50" charset="-128"/>
                <a:ea typeface="Meiryo UI" pitchFamily="50" charset="-128"/>
              </a:rPr>
              <a:t>促進</a:t>
            </a:r>
            <a:endParaRPr lang="en-US" altLang="ja-JP" sz="1100" dirty="0" smtClean="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宿泊</a:t>
            </a:r>
            <a:r>
              <a:rPr lang="ja-JP" altLang="en-US" sz="1100" dirty="0">
                <a:solidFill>
                  <a:prstClr val="black"/>
                </a:solidFill>
                <a:latin typeface="Meiryo UI" pitchFamily="50" charset="-128"/>
                <a:ea typeface="Meiryo UI" pitchFamily="50" charset="-128"/>
              </a:rPr>
              <a:t>施設における「おもてなし」環境の整備促進</a:t>
            </a:r>
          </a:p>
          <a:p>
            <a:r>
              <a:rPr lang="ja-JP" altLang="en-US" sz="1200" b="1" dirty="0">
                <a:solidFill>
                  <a:prstClr val="black"/>
                </a:solidFill>
                <a:effectLst>
                  <a:outerShdw blurRad="38100" dist="38100" dir="2700000" algn="tl">
                    <a:srgbClr val="000000">
                      <a:alpha val="43137"/>
                    </a:srgbClr>
                  </a:outerShdw>
                </a:effectLst>
                <a:latin typeface="Meiryo UI" pitchFamily="50" charset="-128"/>
                <a:ea typeface="Meiryo UI" pitchFamily="50" charset="-128"/>
              </a:rPr>
              <a:t>□観光案内機能の強化</a:t>
            </a: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大阪</a:t>
            </a:r>
            <a:r>
              <a:rPr lang="ja-JP" altLang="en-US" sz="1100" dirty="0">
                <a:solidFill>
                  <a:prstClr val="black"/>
                </a:solidFill>
                <a:latin typeface="Meiryo UI" pitchFamily="50" charset="-128"/>
                <a:ea typeface="Meiryo UI" pitchFamily="50" charset="-128"/>
              </a:rPr>
              <a:t>おもてなしステーションの</a:t>
            </a:r>
            <a:r>
              <a:rPr lang="ja-JP" altLang="en-US" sz="1100" dirty="0" smtClean="0">
                <a:solidFill>
                  <a:prstClr val="black"/>
                </a:solidFill>
                <a:latin typeface="Meiryo UI" pitchFamily="50" charset="-128"/>
                <a:ea typeface="Meiryo UI" pitchFamily="50" charset="-128"/>
              </a:rPr>
              <a:t>運営</a:t>
            </a:r>
            <a:endParaRPr lang="en-US" altLang="ja-JP" sz="1100" dirty="0" smtClean="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観光客</a:t>
            </a:r>
            <a:r>
              <a:rPr lang="ja-JP" altLang="en-US" sz="1100" dirty="0">
                <a:solidFill>
                  <a:prstClr val="black"/>
                </a:solidFill>
                <a:latin typeface="Meiryo UI" pitchFamily="50" charset="-128"/>
                <a:ea typeface="Meiryo UI" pitchFamily="50" charset="-128"/>
              </a:rPr>
              <a:t>への情報提供機能の</a:t>
            </a:r>
            <a:r>
              <a:rPr lang="ja-JP" altLang="en-US" sz="1100" dirty="0" smtClean="0">
                <a:solidFill>
                  <a:prstClr val="black"/>
                </a:solidFill>
                <a:latin typeface="Meiryo UI" pitchFamily="50" charset="-128"/>
                <a:ea typeface="Meiryo UI" pitchFamily="50" charset="-128"/>
              </a:rPr>
              <a:t>充実</a:t>
            </a:r>
            <a:endParaRPr lang="en-US" altLang="ja-JP" sz="1100" dirty="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観光</a:t>
            </a:r>
            <a:r>
              <a:rPr lang="ja-JP" altLang="en-US" sz="1100" dirty="0">
                <a:solidFill>
                  <a:prstClr val="black"/>
                </a:solidFill>
                <a:latin typeface="Meiryo UI" pitchFamily="50" charset="-128"/>
                <a:ea typeface="Meiryo UI" pitchFamily="50" charset="-128"/>
              </a:rPr>
              <a:t>案内板等の整備</a:t>
            </a:r>
            <a:r>
              <a:rPr lang="ja-JP" altLang="en-US" sz="1100" dirty="0" smtClean="0">
                <a:solidFill>
                  <a:prstClr val="black"/>
                </a:solidFill>
                <a:latin typeface="Meiryo UI" pitchFamily="50" charset="-128"/>
                <a:ea typeface="Meiryo UI" pitchFamily="50" charset="-128"/>
              </a:rPr>
              <a:t>促進</a:t>
            </a:r>
            <a:endParaRPr lang="en-US" altLang="ja-JP" sz="1100" dirty="0" smtClean="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観光</a:t>
            </a:r>
            <a:r>
              <a:rPr lang="ja-JP" altLang="en-US" sz="1100" dirty="0">
                <a:solidFill>
                  <a:prstClr val="black"/>
                </a:solidFill>
                <a:latin typeface="Meiryo UI" pitchFamily="50" charset="-128"/>
                <a:ea typeface="Meiryo UI" pitchFamily="50" charset="-128"/>
              </a:rPr>
              <a:t>ボランティアの育成</a:t>
            </a:r>
          </a:p>
          <a:p>
            <a:r>
              <a:rPr lang="ja-JP" altLang="en-US" sz="1200" b="1" dirty="0">
                <a:solidFill>
                  <a:prstClr val="black"/>
                </a:solidFill>
                <a:effectLst>
                  <a:outerShdw blurRad="38100" dist="38100" dir="2700000" algn="tl">
                    <a:srgbClr val="000000">
                      <a:alpha val="43137"/>
                    </a:srgbClr>
                  </a:outerShdw>
                </a:effectLst>
                <a:latin typeface="Meiryo UI" pitchFamily="50" charset="-128"/>
                <a:ea typeface="Meiryo UI" pitchFamily="50" charset="-128"/>
              </a:rPr>
              <a:t>□インバウンド受入環境の整備</a:t>
            </a: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多言語</a:t>
            </a:r>
            <a:r>
              <a:rPr lang="ja-JP" altLang="en-US" sz="1100" dirty="0">
                <a:solidFill>
                  <a:prstClr val="black"/>
                </a:solidFill>
                <a:latin typeface="Meiryo UI" pitchFamily="50" charset="-128"/>
                <a:ea typeface="Meiryo UI" pitchFamily="50" charset="-128"/>
              </a:rPr>
              <a:t>対応の</a:t>
            </a:r>
            <a:r>
              <a:rPr lang="ja-JP" altLang="en-US" sz="1100" dirty="0" smtClean="0">
                <a:solidFill>
                  <a:prstClr val="black"/>
                </a:solidFill>
                <a:latin typeface="Meiryo UI" pitchFamily="50" charset="-128"/>
                <a:ea typeface="Meiryo UI" pitchFamily="50" charset="-128"/>
              </a:rPr>
              <a:t>強化</a:t>
            </a:r>
            <a:endParaRPr lang="en-US" altLang="ja-JP" sz="1100" dirty="0" smtClean="0">
              <a:solidFill>
                <a:prstClr val="black"/>
              </a:solidFill>
              <a:latin typeface="Meiryo UI" pitchFamily="50" charset="-128"/>
              <a:ea typeface="Meiryo UI" pitchFamily="50" charset="-128"/>
            </a:endParaRPr>
          </a:p>
          <a:p>
            <a:pPr marL="171450" indent="-171450">
              <a:buFont typeface="Wingdings" panose="05000000000000000000" pitchFamily="2" charset="2"/>
              <a:buChar char="ü"/>
            </a:pPr>
            <a:r>
              <a:rPr lang="ja-JP" altLang="en-US" sz="1100" dirty="0" smtClean="0">
                <a:solidFill>
                  <a:prstClr val="black"/>
                </a:solidFill>
                <a:latin typeface="Meiryo UI" pitchFamily="50" charset="-128"/>
                <a:ea typeface="Meiryo UI" pitchFamily="50" charset="-128"/>
              </a:rPr>
              <a:t>外国人</a:t>
            </a:r>
            <a:r>
              <a:rPr lang="ja-JP" altLang="en-US" sz="1100" dirty="0">
                <a:solidFill>
                  <a:prstClr val="black"/>
                </a:solidFill>
                <a:latin typeface="Meiryo UI" pitchFamily="50" charset="-128"/>
                <a:ea typeface="Meiryo UI" pitchFamily="50" charset="-128"/>
              </a:rPr>
              <a:t>旅行者の災害時における安全</a:t>
            </a:r>
            <a:r>
              <a:rPr lang="ja-JP" altLang="en-US" sz="1100" dirty="0" smtClean="0">
                <a:solidFill>
                  <a:prstClr val="black"/>
                </a:solidFill>
                <a:latin typeface="Meiryo UI" pitchFamily="50" charset="-128"/>
                <a:ea typeface="Meiryo UI" pitchFamily="50" charset="-128"/>
              </a:rPr>
              <a:t>確保</a:t>
            </a:r>
            <a:endParaRPr lang="en-US" altLang="ja-JP" sz="1100" dirty="0" smtClean="0">
              <a:solidFill>
                <a:prstClr val="black"/>
              </a:solidFill>
              <a:latin typeface="Meiryo UI" pitchFamily="50" charset="-128"/>
              <a:ea typeface="Meiryo UI" pitchFamily="50" charset="-128"/>
            </a:endParaRPr>
          </a:p>
          <a:p>
            <a:r>
              <a:rPr lang="ja-JP" altLang="en-US" sz="1200" b="1" dirty="0">
                <a:solidFill>
                  <a:prstClr val="black"/>
                </a:solidFill>
                <a:effectLst>
                  <a:outerShdw blurRad="38100" dist="38100" dir="2700000" algn="tl">
                    <a:srgbClr val="000000">
                      <a:alpha val="43137"/>
                    </a:srgbClr>
                  </a:outerShdw>
                </a:effectLst>
                <a:latin typeface="Meiryo UI" pitchFamily="50" charset="-128"/>
                <a:ea typeface="Meiryo UI" pitchFamily="50" charset="-128"/>
              </a:rPr>
              <a:t>□外国人留学生の受入と定着支援</a:t>
            </a:r>
          </a:p>
          <a:p>
            <a:pPr marL="171450" indent="-171450">
              <a:buFont typeface="Wingdings" panose="05000000000000000000" pitchFamily="2" charset="2"/>
              <a:buChar char="ü"/>
            </a:pPr>
            <a:r>
              <a:rPr lang="zh-CN" altLang="en-US" sz="1100" dirty="0" smtClean="0">
                <a:solidFill>
                  <a:prstClr val="black"/>
                </a:solidFill>
                <a:latin typeface="Meiryo UI" pitchFamily="50" charset="-128"/>
                <a:ea typeface="Meiryo UI" pitchFamily="50" charset="-128"/>
              </a:rPr>
              <a:t>留学生</a:t>
            </a:r>
            <a:r>
              <a:rPr lang="zh-CN" altLang="en-US" sz="1100" dirty="0">
                <a:solidFill>
                  <a:prstClr val="black"/>
                </a:solidFill>
                <a:latin typeface="Meiryo UI" pitchFamily="50" charset="-128"/>
                <a:ea typeface="Meiryo UI" pitchFamily="50" charset="-128"/>
              </a:rPr>
              <a:t>受入･定着支援</a:t>
            </a:r>
            <a:r>
              <a:rPr lang="zh-CN" altLang="en-US" sz="1100" dirty="0" smtClean="0">
                <a:solidFill>
                  <a:prstClr val="black"/>
                </a:solidFill>
                <a:latin typeface="Meiryo UI" pitchFamily="50" charset="-128"/>
                <a:ea typeface="Meiryo UI" pitchFamily="50" charset="-128"/>
              </a:rPr>
              <a:t>事業</a:t>
            </a:r>
            <a:endParaRPr lang="ja-JP" altLang="en-US" sz="1100" dirty="0">
              <a:solidFill>
                <a:prstClr val="black"/>
              </a:solidFill>
              <a:latin typeface="Meiryo UI" pitchFamily="50" charset="-128"/>
              <a:ea typeface="Meiryo UI" pitchFamily="50" charset="-128"/>
            </a:endParaRPr>
          </a:p>
        </p:txBody>
      </p:sp>
      <p:sp>
        <p:nvSpPr>
          <p:cNvPr id="23" name="正方形/長方形 22"/>
          <p:cNvSpPr/>
          <p:nvPr/>
        </p:nvSpPr>
        <p:spPr>
          <a:xfrm>
            <a:off x="6681191" y="1750411"/>
            <a:ext cx="2736304" cy="936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1450" indent="-171450">
              <a:buFont typeface="Wingdings" panose="05000000000000000000" pitchFamily="2" charset="2"/>
              <a:buChar char="Ø"/>
              <a:defRPr/>
            </a:pPr>
            <a:r>
              <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rPr>
              <a:t>観光客と地域住民相互の目線に立った</a:t>
            </a:r>
          </a:p>
          <a:p>
            <a:pPr>
              <a:defRPr/>
            </a:pPr>
            <a:r>
              <a:rPr lang="ja-JP" altLang="en-US"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rPr>
              <a:t>　　受入</a:t>
            </a:r>
            <a:r>
              <a:rPr lang="ja-JP" altLang="en-US" sz="1100" b="1" dirty="0">
                <a:solidFill>
                  <a:srgbClr val="000066"/>
                </a:solidFill>
                <a:effectLst>
                  <a:outerShdw blurRad="38100" dist="38100" dir="2700000" algn="tl">
                    <a:srgbClr val="000000">
                      <a:alpha val="43137"/>
                    </a:srgbClr>
                  </a:outerShdw>
                </a:effectLst>
                <a:latin typeface="Meiryo UI" pitchFamily="50" charset="-128"/>
                <a:ea typeface="Meiryo UI" pitchFamily="50" charset="-128"/>
              </a:rPr>
              <a:t>環境整備</a:t>
            </a:r>
            <a:r>
              <a:rPr lang="ja-JP" altLang="en-US"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rPr>
              <a:t>の推進</a:t>
            </a:r>
            <a:endParaRPr lang="en-US" altLang="ja-JP" sz="1100" b="1" dirty="0" smtClean="0">
              <a:solidFill>
                <a:srgbClr val="000066"/>
              </a:solidFill>
              <a:effectLst>
                <a:outerShdw blurRad="38100" dist="38100" dir="2700000" algn="tl">
                  <a:srgbClr val="000000">
                    <a:alpha val="43137"/>
                  </a:srgbClr>
                </a:outerShdw>
              </a:effectLst>
              <a:latin typeface="Meiryo UI" pitchFamily="50" charset="-128"/>
              <a:ea typeface="Meiryo UI" pitchFamily="50" charset="-128"/>
            </a:endParaRPr>
          </a:p>
        </p:txBody>
      </p:sp>
      <p:sp>
        <p:nvSpPr>
          <p:cNvPr id="3" name="下矢印 2"/>
          <p:cNvSpPr/>
          <p:nvPr/>
        </p:nvSpPr>
        <p:spPr>
          <a:xfrm>
            <a:off x="1187174" y="2830534"/>
            <a:ext cx="1296144" cy="216024"/>
          </a:xfrm>
          <a:prstGeom prst="downArrow">
            <a:avLst>
              <a:gd name="adj1" fmla="val 5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下矢印 23"/>
          <p:cNvSpPr/>
          <p:nvPr/>
        </p:nvSpPr>
        <p:spPr>
          <a:xfrm>
            <a:off x="4287122" y="2830534"/>
            <a:ext cx="1296144" cy="216024"/>
          </a:xfrm>
          <a:prstGeom prst="downArrow">
            <a:avLst>
              <a:gd name="adj1" fmla="val 5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下矢印 24"/>
          <p:cNvSpPr/>
          <p:nvPr/>
        </p:nvSpPr>
        <p:spPr>
          <a:xfrm>
            <a:off x="7401271" y="2830534"/>
            <a:ext cx="1296144" cy="216024"/>
          </a:xfrm>
          <a:prstGeom prst="downArrow">
            <a:avLst>
              <a:gd name="adj1" fmla="val 50000"/>
              <a:gd name="adj2"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角丸四角形 11"/>
          <p:cNvSpPr>
            <a:spLocks noChangeArrowheads="1"/>
          </p:cNvSpPr>
          <p:nvPr/>
        </p:nvSpPr>
        <p:spPr bwMode="auto">
          <a:xfrm>
            <a:off x="336101" y="3118564"/>
            <a:ext cx="3011239" cy="220663"/>
          </a:xfrm>
          <a:prstGeom prst="roundRect">
            <a:avLst>
              <a:gd name="adj" fmla="val 22498"/>
            </a:avLst>
          </a:prstGeom>
          <a:solidFill>
            <a:srgbClr val="000066"/>
          </a:solidFill>
          <a:ln w="25400" algn="ctr">
            <a:noFill/>
            <a:round/>
            <a:headEnd/>
            <a:tailEnd/>
          </a:ln>
        </p:spPr>
        <p:txBody>
          <a:bodyPr lIns="68406" tIns="34204" rIns="68406" bIns="34204" anchor="ctr" anchorCtr="1"/>
          <a:lstStyle/>
          <a:p>
            <a:pPr algn="ctr">
              <a:defRPr/>
            </a:pPr>
            <a:r>
              <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rPr>
              <a:t>重点</a:t>
            </a:r>
            <a:r>
              <a:rPr lang="ja-JP" altLang="en-US" sz="1200" dirty="0" smtClean="0">
                <a:solidFill>
                  <a:prstClr val="white"/>
                </a:solidFill>
                <a:effectLst>
                  <a:outerShdw blurRad="38100" dist="38100" dir="2700000" algn="tl">
                    <a:srgbClr val="000000"/>
                  </a:outerShdw>
                </a:effectLst>
                <a:latin typeface="Meiryo UI" pitchFamily="50" charset="-128"/>
                <a:ea typeface="Meiryo UI" pitchFamily="50" charset="-128"/>
              </a:rPr>
              <a:t>取組</a:t>
            </a:r>
            <a:endPar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endParaRPr>
          </a:p>
        </p:txBody>
      </p:sp>
      <p:sp>
        <p:nvSpPr>
          <p:cNvPr id="27" name="角丸四角形 11"/>
          <p:cNvSpPr>
            <a:spLocks noChangeArrowheads="1"/>
          </p:cNvSpPr>
          <p:nvPr/>
        </p:nvSpPr>
        <p:spPr bwMode="auto">
          <a:xfrm>
            <a:off x="3423102" y="3118564"/>
            <a:ext cx="3047388" cy="220663"/>
          </a:xfrm>
          <a:prstGeom prst="roundRect">
            <a:avLst>
              <a:gd name="adj" fmla="val 22498"/>
            </a:avLst>
          </a:prstGeom>
          <a:solidFill>
            <a:srgbClr val="000066"/>
          </a:solidFill>
          <a:ln w="25400" algn="ctr">
            <a:noFill/>
            <a:round/>
            <a:headEnd/>
            <a:tailEnd/>
          </a:ln>
        </p:spPr>
        <p:txBody>
          <a:bodyPr lIns="68406" tIns="34204" rIns="68406" bIns="34204" anchor="ctr" anchorCtr="1"/>
          <a:lstStyle/>
          <a:p>
            <a:pPr algn="ctr">
              <a:defRPr/>
            </a:pPr>
            <a:r>
              <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rPr>
              <a:t>重点</a:t>
            </a:r>
            <a:r>
              <a:rPr lang="ja-JP" altLang="en-US" sz="1200" dirty="0" smtClean="0">
                <a:solidFill>
                  <a:prstClr val="white"/>
                </a:solidFill>
                <a:effectLst>
                  <a:outerShdw blurRad="38100" dist="38100" dir="2700000" algn="tl">
                    <a:srgbClr val="000000"/>
                  </a:outerShdw>
                </a:effectLst>
                <a:latin typeface="Meiryo UI" pitchFamily="50" charset="-128"/>
                <a:ea typeface="Meiryo UI" pitchFamily="50" charset="-128"/>
              </a:rPr>
              <a:t>取組</a:t>
            </a:r>
            <a:endPar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endParaRPr>
          </a:p>
        </p:txBody>
      </p:sp>
      <p:sp>
        <p:nvSpPr>
          <p:cNvPr id="28" name="角丸四角形 11"/>
          <p:cNvSpPr>
            <a:spLocks noChangeArrowheads="1"/>
          </p:cNvSpPr>
          <p:nvPr/>
        </p:nvSpPr>
        <p:spPr bwMode="auto">
          <a:xfrm>
            <a:off x="6537250" y="3118564"/>
            <a:ext cx="3011239" cy="220663"/>
          </a:xfrm>
          <a:prstGeom prst="roundRect">
            <a:avLst>
              <a:gd name="adj" fmla="val 22498"/>
            </a:avLst>
          </a:prstGeom>
          <a:solidFill>
            <a:srgbClr val="000066"/>
          </a:solidFill>
          <a:ln w="25400" algn="ctr">
            <a:noFill/>
            <a:round/>
            <a:headEnd/>
            <a:tailEnd/>
          </a:ln>
        </p:spPr>
        <p:txBody>
          <a:bodyPr lIns="68406" tIns="34204" rIns="68406" bIns="34204" anchor="ctr" anchorCtr="1"/>
          <a:lstStyle/>
          <a:p>
            <a:pPr algn="ctr">
              <a:defRPr/>
            </a:pPr>
            <a:r>
              <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rPr>
              <a:t>重点</a:t>
            </a:r>
            <a:r>
              <a:rPr lang="ja-JP" altLang="en-US" sz="1200" dirty="0" smtClean="0">
                <a:solidFill>
                  <a:prstClr val="white"/>
                </a:solidFill>
                <a:effectLst>
                  <a:outerShdw blurRad="38100" dist="38100" dir="2700000" algn="tl">
                    <a:srgbClr val="000000"/>
                  </a:outerShdw>
                </a:effectLst>
                <a:latin typeface="Meiryo UI" pitchFamily="50" charset="-128"/>
                <a:ea typeface="Meiryo UI" pitchFamily="50" charset="-128"/>
              </a:rPr>
              <a:t>取組</a:t>
            </a:r>
            <a:endParaRPr lang="ja-JP" altLang="en-US" sz="1200" dirty="0">
              <a:solidFill>
                <a:prstClr val="white"/>
              </a:solidFill>
              <a:effectLst>
                <a:outerShdw blurRad="38100" dist="38100" dir="2700000" algn="tl">
                  <a:srgbClr val="000000"/>
                </a:outerShdw>
              </a:effectLst>
              <a:latin typeface="Meiryo UI" pitchFamily="50" charset="-128"/>
              <a:ea typeface="Meiryo UI" pitchFamily="50" charset="-128"/>
            </a:endParaRPr>
          </a:p>
        </p:txBody>
      </p:sp>
      <p:sp>
        <p:nvSpPr>
          <p:cNvPr id="29" name="タイトル 1"/>
          <p:cNvSpPr>
            <a:spLocks noGrp="1"/>
          </p:cNvSpPr>
          <p:nvPr>
            <p:ph type="title" idx="4294967295"/>
          </p:nvPr>
        </p:nvSpPr>
        <p:spPr>
          <a:xfrm>
            <a:off x="273050" y="188913"/>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重点取組</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71821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テキスト ボックス 55"/>
          <p:cNvSpPr txBox="1">
            <a:spLocks noChangeArrowheads="1"/>
          </p:cNvSpPr>
          <p:nvPr/>
        </p:nvSpPr>
        <p:spPr bwMode="auto">
          <a:xfrm>
            <a:off x="273050" y="674688"/>
            <a:ext cx="4883150" cy="488950"/>
          </a:xfrm>
          <a:prstGeom prst="rect">
            <a:avLst/>
          </a:prstGeom>
          <a:noFill/>
          <a:ln w="9525">
            <a:noFill/>
            <a:miter lim="800000"/>
            <a:headEnd/>
            <a:tailEnd/>
          </a:ln>
        </p:spPr>
        <p:txBody>
          <a:bodyPr lIns="64800" tIns="32400" rIns="64800" bIns="32400">
            <a:spAutoFit/>
          </a:bodyPr>
          <a:lstStyle/>
          <a:p>
            <a:pPr>
              <a:lnSpc>
                <a:spcPts val="1125"/>
              </a:lnSpc>
            </a:pPr>
            <a:r>
              <a:rPr lang="ja-JP" altLang="en-US" sz="1000" dirty="0">
                <a:latin typeface="Meiryo UI" pitchFamily="50" charset="-128"/>
                <a:ea typeface="Meiryo UI" pitchFamily="50" charset="-128"/>
              </a:rPr>
              <a:t>　 戦略に基づく施策の展開にあたっては、個々の事業の進捗管理を徹底するとともに、施策が目指す都市像及び施策項目毎の達成度合いを評価管理することによってＰＤＣＡサイクルを実行する。</a:t>
            </a:r>
            <a:endParaRPr lang="en-US" altLang="ja-JP" sz="1000" dirty="0">
              <a:latin typeface="Meiryo UI" pitchFamily="50" charset="-128"/>
              <a:ea typeface="Meiryo UI" pitchFamily="50" charset="-128"/>
            </a:endParaRPr>
          </a:p>
        </p:txBody>
      </p:sp>
      <p:sp>
        <p:nvSpPr>
          <p:cNvPr id="2" name="スライド番号プレースホルダー 1"/>
          <p:cNvSpPr>
            <a:spLocks noGrp="1"/>
          </p:cNvSpPr>
          <p:nvPr>
            <p:ph type="sldNum" sz="quarter" idx="12"/>
          </p:nvPr>
        </p:nvSpPr>
        <p:spPr>
          <a:xfrm>
            <a:off x="7594600" y="6597650"/>
            <a:ext cx="2311400" cy="260350"/>
          </a:xfrm>
        </p:spPr>
        <p:txBody>
          <a:bodyPr/>
          <a:lstStyle/>
          <a:p>
            <a:pPr>
              <a:defRPr/>
            </a:pPr>
            <a:fld id="{671D2C0C-6AAE-4105-BC5B-AD17381D9CB4}" type="slidenum">
              <a:rPr lang="ja-JP" altLang="en-US" smtClean="0"/>
              <a:pPr>
                <a:defRPr/>
              </a:pPr>
              <a:t>8</a:t>
            </a:fld>
            <a:endParaRPr lang="ja-JP" altLang="en-US" dirty="0"/>
          </a:p>
        </p:txBody>
      </p:sp>
      <p:sp>
        <p:nvSpPr>
          <p:cNvPr id="51204" name="Text Box 19"/>
          <p:cNvSpPr txBox="1">
            <a:spLocks noChangeArrowheads="1"/>
          </p:cNvSpPr>
          <p:nvPr/>
        </p:nvSpPr>
        <p:spPr bwMode="auto">
          <a:xfrm>
            <a:off x="9561513" y="2538413"/>
            <a:ext cx="312737" cy="1866900"/>
          </a:xfrm>
          <a:prstGeom prst="rect">
            <a:avLst/>
          </a:prstGeom>
          <a:noFill/>
          <a:ln w="9525" algn="ctr">
            <a:noFill/>
            <a:miter lim="800000"/>
            <a:headEnd/>
            <a:tailEnd/>
          </a:ln>
        </p:spPr>
        <p:txBody>
          <a:bodyPr vert="eaVert" lIns="74295" tIns="8890" rIns="74295" bIns="8890"/>
          <a:lstStyle/>
          <a:p>
            <a:pPr algn="just"/>
            <a:r>
              <a:rPr lang="ja-JP" altLang="en-US" sz="1000">
                <a:latin typeface="HGP創英角ｺﾞｼｯｸUB" pitchFamily="50" charset="-128"/>
                <a:ea typeface="HGP創英角ｺﾞｼｯｸUB" pitchFamily="50" charset="-128"/>
              </a:rPr>
              <a:t>年度ごとの見直しの繰り返し</a:t>
            </a:r>
            <a:endParaRPr lang="ja-JP" altLang="en-US">
              <a:ea typeface="HGP創英角ｺﾞｼｯｸUB" pitchFamily="50" charset="-128"/>
            </a:endParaRPr>
          </a:p>
        </p:txBody>
      </p:sp>
      <p:sp>
        <p:nvSpPr>
          <p:cNvPr id="51205" name="Rectangle 20"/>
          <p:cNvSpPr>
            <a:spLocks noChangeArrowheads="1"/>
          </p:cNvSpPr>
          <p:nvPr/>
        </p:nvSpPr>
        <p:spPr bwMode="auto">
          <a:xfrm>
            <a:off x="5313363" y="4914900"/>
            <a:ext cx="4002087" cy="890588"/>
          </a:xfrm>
          <a:prstGeom prst="rect">
            <a:avLst/>
          </a:prstGeom>
          <a:solidFill>
            <a:srgbClr val="FFFFFF"/>
          </a:solidFill>
          <a:ln w="12700" algn="ctr">
            <a:solidFill>
              <a:srgbClr val="000000"/>
            </a:solidFill>
            <a:miter lim="800000"/>
            <a:headEnd/>
            <a:tailEnd/>
          </a:ln>
        </p:spPr>
        <p:txBody>
          <a:bodyPr lIns="74295" tIns="8890" rIns="74295" bIns="8890" anchor="ctr"/>
          <a:lstStyle/>
          <a:p>
            <a:pPr marL="0" lvl="2" algn="ctr"/>
            <a:r>
              <a:rPr lang="ja-JP" altLang="en-US" sz="1200" u="sng">
                <a:latin typeface="HGP創英角ｺﾞｼｯｸUB" pitchFamily="50" charset="-128"/>
                <a:ea typeface="HGP創英角ｺﾞｼｯｸUB" pitchFamily="50" charset="-128"/>
              </a:rPr>
              <a:t>プロジェクトの見直し・改善・再構築（</a:t>
            </a:r>
            <a:r>
              <a:rPr lang="en-US" altLang="ja-JP" sz="1200" u="sng">
                <a:latin typeface="HGP創英角ｺﾞｼｯｸUB" pitchFamily="50" charset="-128"/>
                <a:ea typeface="HGP創英角ｺﾞｼｯｸUB" pitchFamily="50" charset="-128"/>
              </a:rPr>
              <a:t>Act</a:t>
            </a:r>
            <a:r>
              <a:rPr lang="ja-JP" altLang="en-US" sz="1200" u="sng">
                <a:latin typeface="HGP創英角ｺﾞｼｯｸUB" pitchFamily="50" charset="-128"/>
                <a:ea typeface="HGP創英角ｺﾞｼｯｸUB" pitchFamily="50" charset="-128"/>
              </a:rPr>
              <a:t>）</a:t>
            </a:r>
            <a:r>
              <a:rPr lang="ja-JP" altLang="en-US" sz="1200">
                <a:latin typeface="HGP創英角ｺﾞｼｯｸUB" pitchFamily="50" charset="-128"/>
                <a:ea typeface="HGP創英角ｺﾞｼｯｸUB" pitchFamily="50" charset="-128"/>
              </a:rPr>
              <a:t>　</a:t>
            </a:r>
            <a:endParaRPr lang="en-US" altLang="ja-JP" sz="1200">
              <a:latin typeface="HGP創英角ｺﾞｼｯｸUB" pitchFamily="50" charset="-128"/>
              <a:ea typeface="HGP創英角ｺﾞｼｯｸUB" pitchFamily="50" charset="-128"/>
            </a:endParaRPr>
          </a:p>
          <a:p>
            <a:pPr marL="0" lvl="2" algn="just">
              <a:buFont typeface="Wingdings" pitchFamily="2" charset="2"/>
              <a:buChar char="l"/>
            </a:pPr>
            <a:r>
              <a:rPr lang="ja-JP" altLang="en-US" sz="1100">
                <a:latin typeface="HGP創英角ｺﾞｼｯｸUB" pitchFamily="50" charset="-128"/>
                <a:ea typeface="HGP創英角ｺﾞｼｯｸUB" pitchFamily="50" charset="-128"/>
              </a:rPr>
              <a:t>事業の拡充・継続・縮小・廃止、新たな事業展開</a:t>
            </a:r>
            <a:endParaRPr lang="en-US" altLang="ja-JP" sz="1100">
              <a:latin typeface="HGP創英角ｺﾞｼｯｸUB" pitchFamily="50" charset="-128"/>
              <a:ea typeface="HGP創英角ｺﾞｼｯｸUB" pitchFamily="50" charset="-128"/>
            </a:endParaRPr>
          </a:p>
          <a:p>
            <a:pPr marL="0" lvl="2" algn="just">
              <a:buFont typeface="Wingdings" pitchFamily="2" charset="2"/>
              <a:buChar char="l"/>
            </a:pPr>
            <a:r>
              <a:rPr lang="ja-JP" altLang="en-US" sz="1100">
                <a:latin typeface="HGP創英角ｺﾞｼｯｸUB" pitchFamily="50" charset="-128"/>
                <a:ea typeface="HGP創英角ｺﾞｼｯｸUB" pitchFamily="50" charset="-128"/>
              </a:rPr>
              <a:t>施策間の連携・融合　等</a:t>
            </a:r>
            <a:endParaRPr lang="en-US" altLang="ja-JP" sz="1100">
              <a:latin typeface="HGP創英角ｺﾞｼｯｸUB" pitchFamily="50" charset="-128"/>
              <a:ea typeface="HGP創英角ｺﾞｼｯｸUB" pitchFamily="50" charset="-128"/>
            </a:endParaRPr>
          </a:p>
          <a:p>
            <a:pPr marL="0" lvl="2" algn="just">
              <a:buFont typeface="Wingdings" pitchFamily="2" charset="2"/>
              <a:buChar char="l"/>
            </a:pPr>
            <a:r>
              <a:rPr lang="ja-JP" altLang="en-US" sz="1100">
                <a:latin typeface="HGP創英角ｺﾞｼｯｸUB" pitchFamily="50" charset="-128"/>
                <a:ea typeface="HGP創英角ｺﾞｼｯｸUB" pitchFamily="50" charset="-128"/>
              </a:rPr>
              <a:t>エリアを絞り込んだ集中的な取組み　等</a:t>
            </a:r>
            <a:endParaRPr lang="ja-JP" altLang="ja-JP" sz="1100">
              <a:ea typeface="HGP創英角ｺﾞｼｯｸUB" pitchFamily="50" charset="-128"/>
            </a:endParaRPr>
          </a:p>
        </p:txBody>
      </p:sp>
      <p:sp>
        <p:nvSpPr>
          <p:cNvPr id="24" name="Rectangle 22"/>
          <p:cNvSpPr>
            <a:spLocks noChangeArrowheads="1"/>
          </p:cNvSpPr>
          <p:nvPr/>
        </p:nvSpPr>
        <p:spPr bwMode="auto">
          <a:xfrm>
            <a:off x="5313363" y="1196975"/>
            <a:ext cx="4016375" cy="838199"/>
          </a:xfrm>
          <a:prstGeom prst="rect">
            <a:avLst/>
          </a:prstGeom>
          <a:noFill/>
          <a:ln w="12700" algn="ctr">
            <a:solidFill>
              <a:srgbClr val="000000"/>
            </a:solidFill>
            <a:miter lim="800000"/>
            <a:headEnd/>
            <a:tailEnd/>
          </a:ln>
          <a:effectLst/>
        </p:spPr>
        <p:txBody>
          <a:bodyPr lIns="74295" tIns="8890" rIns="74295" bIns="8890" anchor="ctr"/>
          <a:lstStyle/>
          <a:p>
            <a:pPr marL="0" lvl="2" algn="ctr">
              <a:defRPr/>
            </a:pPr>
            <a:r>
              <a:rPr lang="ja-JP" altLang="en-US" sz="1200" u="sng" dirty="0">
                <a:latin typeface="HGP創英角ｺﾞｼｯｸUB" pitchFamily="50" charset="-128"/>
                <a:ea typeface="HGP創英角ｺﾞｼｯｸUB" pitchFamily="50" charset="-128"/>
                <a:cs typeface="ＭＳ Ｐゴシック" pitchFamily="50" charset="-128"/>
              </a:rPr>
              <a:t>事業計画の検討（</a:t>
            </a:r>
            <a:r>
              <a:rPr lang="en-US" altLang="ja-JP" sz="1200" u="sng" dirty="0">
                <a:latin typeface="HGP創英角ｺﾞｼｯｸUB" pitchFamily="50" charset="-128"/>
                <a:ea typeface="HGP創英角ｺﾞｼｯｸUB" pitchFamily="50" charset="-128"/>
                <a:cs typeface="ＭＳ Ｐゴシック" pitchFamily="50" charset="-128"/>
              </a:rPr>
              <a:t>Plan)</a:t>
            </a:r>
          </a:p>
          <a:p>
            <a:pPr marL="179388" lvl="2" indent="-179388" algn="just">
              <a:buFont typeface="Wingdings" pitchFamily="2" charset="2"/>
              <a:buChar char="l"/>
              <a:defRPr/>
            </a:pPr>
            <a:r>
              <a:rPr lang="ja-JP" altLang="en-US" sz="1100" dirty="0">
                <a:latin typeface="HGP創英角ｺﾞｼｯｸUB" pitchFamily="50" charset="-128"/>
                <a:ea typeface="HGP創英角ｺﾞｼｯｸUB" pitchFamily="50" charset="-128"/>
                <a:cs typeface="ＭＳ Ｐゴシック" pitchFamily="50" charset="-128"/>
              </a:rPr>
              <a:t>基本方針を踏まえた事業の企画･立案</a:t>
            </a:r>
          </a:p>
          <a:p>
            <a:pPr marL="179388" lvl="2" indent="-179388">
              <a:buFont typeface="Wingdings" pitchFamily="2" charset="2"/>
              <a:buChar char="l"/>
              <a:defRPr/>
            </a:pPr>
            <a:r>
              <a:rPr lang="ja-JP" altLang="en-US" sz="1100" dirty="0">
                <a:latin typeface="HGP創英角ｺﾞｼｯｸUB" pitchFamily="50" charset="-128"/>
                <a:ea typeface="HGP創英角ｺﾞｼｯｸUB" pitchFamily="50" charset="-128"/>
                <a:cs typeface="ＭＳ Ｐゴシック" pitchFamily="50" charset="-128"/>
              </a:rPr>
              <a:t>プロジェクトごとにＫＰＩ（重要業績評価指標）を設定</a:t>
            </a:r>
            <a:r>
              <a:rPr lang="en-US" altLang="ja-JP" sz="1100" dirty="0">
                <a:latin typeface="HGP創英角ｺﾞｼｯｸUB" pitchFamily="50" charset="-128"/>
                <a:ea typeface="HGP創英角ｺﾞｼｯｸUB" pitchFamily="50" charset="-128"/>
                <a:cs typeface="ＭＳ Ｐゴシック" pitchFamily="50" charset="-128"/>
              </a:rPr>
              <a:t/>
            </a:r>
            <a:br>
              <a:rPr lang="en-US" altLang="ja-JP" sz="1100" dirty="0">
                <a:latin typeface="HGP創英角ｺﾞｼｯｸUB" pitchFamily="50" charset="-128"/>
                <a:ea typeface="HGP創英角ｺﾞｼｯｸUB" pitchFamily="50" charset="-128"/>
                <a:cs typeface="ＭＳ Ｐゴシック" pitchFamily="50" charset="-128"/>
              </a:rPr>
            </a:br>
            <a:r>
              <a:rPr lang="ja-JP" altLang="en-US" sz="1100" dirty="0">
                <a:latin typeface="HGP創英角ｺﾞｼｯｸUB" pitchFamily="50" charset="-128"/>
                <a:ea typeface="HGP創英角ｺﾞｼｯｸUB" pitchFamily="50" charset="-128"/>
                <a:cs typeface="ＭＳ Ｐゴシック" pitchFamily="50" charset="-128"/>
              </a:rPr>
              <a:t>（事業の撤退ルールも設定）</a:t>
            </a:r>
          </a:p>
        </p:txBody>
      </p:sp>
      <p:sp>
        <p:nvSpPr>
          <p:cNvPr id="51207" name="Rectangle 23"/>
          <p:cNvSpPr>
            <a:spLocks noChangeArrowheads="1"/>
          </p:cNvSpPr>
          <p:nvPr/>
        </p:nvSpPr>
        <p:spPr bwMode="auto">
          <a:xfrm>
            <a:off x="5313363" y="2492375"/>
            <a:ext cx="4016375" cy="288925"/>
          </a:xfrm>
          <a:prstGeom prst="rect">
            <a:avLst/>
          </a:prstGeom>
          <a:noFill/>
          <a:ln w="12700" algn="ctr">
            <a:solidFill>
              <a:srgbClr val="000000"/>
            </a:solidFill>
            <a:miter lim="800000"/>
            <a:headEnd/>
            <a:tailEnd/>
          </a:ln>
        </p:spPr>
        <p:txBody>
          <a:bodyPr lIns="74295" tIns="8890" rIns="74295" bIns="8890" anchor="ctr"/>
          <a:lstStyle/>
          <a:p>
            <a:pPr marL="0" lvl="2" algn="ctr"/>
            <a:r>
              <a:rPr lang="ja-JP" altLang="en-US" sz="1200" u="sng">
                <a:latin typeface="HGP創英角ｺﾞｼｯｸUB" pitchFamily="50" charset="-128"/>
                <a:ea typeface="HGP創英角ｺﾞｼｯｸUB" pitchFamily="50" charset="-128"/>
              </a:rPr>
              <a:t>事業実施・推進</a:t>
            </a:r>
            <a:r>
              <a:rPr lang="en-US" altLang="ja-JP" sz="1200" u="sng">
                <a:latin typeface="HGP創英角ｺﾞｼｯｸUB" pitchFamily="50" charset="-128"/>
                <a:ea typeface="HGP創英角ｺﾞｼｯｸUB" pitchFamily="50" charset="-128"/>
              </a:rPr>
              <a:t>(Do)</a:t>
            </a:r>
          </a:p>
        </p:txBody>
      </p:sp>
      <p:sp>
        <p:nvSpPr>
          <p:cNvPr id="26" name="Rectangle 26"/>
          <p:cNvSpPr>
            <a:spLocks noChangeArrowheads="1"/>
          </p:cNvSpPr>
          <p:nvPr/>
        </p:nvSpPr>
        <p:spPr bwMode="auto">
          <a:xfrm>
            <a:off x="5313363" y="3211513"/>
            <a:ext cx="4016375" cy="1370012"/>
          </a:xfrm>
          <a:prstGeom prst="rect">
            <a:avLst/>
          </a:prstGeom>
          <a:noFill/>
          <a:ln w="12700" algn="ctr">
            <a:solidFill>
              <a:srgbClr val="000000"/>
            </a:solidFill>
            <a:miter lim="800000"/>
            <a:headEnd/>
            <a:tailEnd/>
          </a:ln>
          <a:effectLst/>
        </p:spPr>
        <p:txBody>
          <a:bodyPr lIns="74295" tIns="8890" rIns="74295" bIns="8890" anchor="ctr"/>
          <a:lstStyle/>
          <a:p>
            <a:pPr marL="0" lvl="2" algn="ctr">
              <a:defRPr/>
            </a:pPr>
            <a:r>
              <a:rPr lang="ja-JP" altLang="en-US" sz="1200" u="sng" dirty="0">
                <a:latin typeface="HGP創英角ｺﾞｼｯｸUB" pitchFamily="50" charset="-128"/>
                <a:ea typeface="HGP創英角ｺﾞｼｯｸUB" pitchFamily="50" charset="-128"/>
                <a:cs typeface="ＭＳ Ｐゴシック" pitchFamily="50" charset="-128"/>
              </a:rPr>
              <a:t>点検･評価</a:t>
            </a:r>
            <a:r>
              <a:rPr lang="en-US" altLang="ja-JP" sz="1200" u="sng" dirty="0">
                <a:latin typeface="HGP創英角ｺﾞｼｯｸUB" pitchFamily="50" charset="-128"/>
                <a:ea typeface="HGP創英角ｺﾞｼｯｸUB" pitchFamily="50" charset="-128"/>
                <a:cs typeface="ＭＳ Ｐゴシック" pitchFamily="50" charset="-128"/>
              </a:rPr>
              <a:t>(Check</a:t>
            </a:r>
            <a:r>
              <a:rPr lang="ja-JP" altLang="en-US" sz="1200" u="sng" dirty="0">
                <a:latin typeface="HGP創英角ｺﾞｼｯｸUB" pitchFamily="50" charset="-128"/>
                <a:ea typeface="HGP創英角ｺﾞｼｯｸUB" pitchFamily="50" charset="-128"/>
                <a:cs typeface="ＭＳ Ｐゴシック" pitchFamily="50" charset="-128"/>
              </a:rPr>
              <a:t>）</a:t>
            </a:r>
          </a:p>
          <a:p>
            <a:pPr marL="171450" lvl="2" indent="-171450" algn="just">
              <a:buFont typeface="Wingdings" panose="05000000000000000000" pitchFamily="2" charset="2"/>
              <a:buChar char="l"/>
              <a:defRPr/>
            </a:pPr>
            <a:r>
              <a:rPr lang="ja-JP" altLang="en-US" sz="1100" dirty="0">
                <a:latin typeface="HGP創英角ｺﾞｼｯｸUB" pitchFamily="50" charset="-128"/>
                <a:ea typeface="HGP創英角ｺﾞｼｯｸUB" pitchFamily="50" charset="-128"/>
                <a:cs typeface="ＭＳ Ｐゴシック" pitchFamily="50" charset="-128"/>
              </a:rPr>
              <a:t>個々に設定した目標の達成度（アウトプット・アウトカム）</a:t>
            </a:r>
            <a:endParaRPr lang="en-US" altLang="ja-JP" sz="1100" dirty="0">
              <a:latin typeface="HGP創英角ｺﾞｼｯｸUB" pitchFamily="50" charset="-128"/>
              <a:ea typeface="HGP創英角ｺﾞｼｯｸUB" pitchFamily="50" charset="-128"/>
              <a:cs typeface="ＭＳ Ｐゴシック" pitchFamily="50" charset="-128"/>
            </a:endParaRPr>
          </a:p>
          <a:p>
            <a:pPr marL="171450" lvl="2" indent="-171450" algn="just">
              <a:buFont typeface="Wingdings" panose="05000000000000000000" pitchFamily="2" charset="2"/>
              <a:buChar char="l"/>
              <a:defRPr/>
            </a:pPr>
            <a:r>
              <a:rPr lang="ja-JP" altLang="en-US" sz="1100" dirty="0">
                <a:latin typeface="HGP創英角ｺﾞｼｯｸUB" pitchFamily="50" charset="-128"/>
                <a:ea typeface="HGP創英角ｺﾞｼｯｸUB" pitchFamily="50" charset="-128"/>
                <a:cs typeface="ＭＳ Ｐゴシック" pitchFamily="50" charset="-128"/>
              </a:rPr>
              <a:t>目指すべき都市像の実現度</a:t>
            </a:r>
            <a:endParaRPr lang="en-US" altLang="ja-JP" sz="1100" dirty="0">
              <a:latin typeface="HGP創英角ｺﾞｼｯｸUB" pitchFamily="50" charset="-128"/>
              <a:ea typeface="HGP創英角ｺﾞｼｯｸUB" pitchFamily="50" charset="-128"/>
              <a:cs typeface="ＭＳ Ｐゴシック" pitchFamily="50" charset="-128"/>
            </a:endParaRPr>
          </a:p>
          <a:p>
            <a:pPr marL="171450" lvl="2" indent="-171450" algn="just">
              <a:buFont typeface="Wingdings" panose="05000000000000000000" pitchFamily="2" charset="2"/>
              <a:buChar char="l"/>
              <a:defRPr/>
            </a:pPr>
            <a:r>
              <a:rPr lang="ja-JP" altLang="en-US" sz="1100" dirty="0">
                <a:latin typeface="HGP創英角ｺﾞｼｯｸUB" pitchFamily="50" charset="-128"/>
                <a:ea typeface="HGP創英角ｺﾞｼｯｸUB" pitchFamily="50" charset="-128"/>
                <a:cs typeface="ＭＳ Ｐゴシック" pitchFamily="50" charset="-128"/>
              </a:rPr>
              <a:t>施策項目ごとの達成度</a:t>
            </a:r>
            <a:endParaRPr lang="en-US" altLang="ja-JP" sz="1100" dirty="0">
              <a:latin typeface="HGP創英角ｺﾞｼｯｸUB" pitchFamily="50" charset="-128"/>
              <a:ea typeface="HGP創英角ｺﾞｼｯｸUB" pitchFamily="50" charset="-128"/>
              <a:cs typeface="ＭＳ Ｐゴシック" pitchFamily="50" charset="-128"/>
            </a:endParaRPr>
          </a:p>
          <a:p>
            <a:pPr marL="171450" lvl="2" indent="-171450" algn="just">
              <a:buFont typeface="Wingdings" panose="05000000000000000000" pitchFamily="2" charset="2"/>
              <a:buChar char="l"/>
              <a:defRPr/>
            </a:pPr>
            <a:r>
              <a:rPr lang="ja-JP" altLang="en-US" sz="1100" dirty="0">
                <a:latin typeface="HGP創英角ｺﾞｼｯｸUB" pitchFamily="50" charset="-128"/>
                <a:ea typeface="HGP創英角ｺﾞｼｯｸUB" pitchFamily="50" charset="-128"/>
                <a:cs typeface="ＭＳ Ｐゴシック" pitchFamily="50" charset="-128"/>
              </a:rPr>
              <a:t>戦略全体の評価（外部有識者による評価・助言）</a:t>
            </a:r>
          </a:p>
        </p:txBody>
      </p:sp>
      <p:sp>
        <p:nvSpPr>
          <p:cNvPr id="51209" name="AutoShape 28"/>
          <p:cNvSpPr>
            <a:spLocks noChangeArrowheads="1"/>
          </p:cNvSpPr>
          <p:nvPr/>
        </p:nvSpPr>
        <p:spPr bwMode="auto">
          <a:xfrm>
            <a:off x="5333728" y="734219"/>
            <a:ext cx="4002087" cy="369888"/>
          </a:xfrm>
          <a:prstGeom prst="roundRect">
            <a:avLst>
              <a:gd name="adj" fmla="val 16667"/>
            </a:avLst>
          </a:prstGeom>
          <a:solidFill>
            <a:srgbClr val="C0C0C0"/>
          </a:solidFill>
          <a:ln w="9525" algn="ctr">
            <a:solidFill>
              <a:srgbClr val="C0C0C0"/>
            </a:solidFill>
            <a:round/>
            <a:headEnd/>
            <a:tailEnd/>
          </a:ln>
        </p:spPr>
        <p:txBody>
          <a:bodyPr lIns="74295" tIns="8890" rIns="74295" bIns="8890" anchor="ctr"/>
          <a:lstStyle/>
          <a:p>
            <a:pPr algn="ctr"/>
            <a:r>
              <a:rPr lang="ja-JP" altLang="en-US" sz="1200">
                <a:latin typeface="HGP創英角ｺﾞｼｯｸUB" pitchFamily="50" charset="-128"/>
                <a:ea typeface="HGP創英角ｺﾞｼｯｸUB" pitchFamily="50" charset="-128"/>
              </a:rPr>
              <a:t>戦略的施策展開（</a:t>
            </a:r>
            <a:r>
              <a:rPr lang="en-US" altLang="ja-JP" sz="1200">
                <a:latin typeface="HGP創英角ｺﾞｼｯｸUB" pitchFamily="50" charset="-128"/>
                <a:ea typeface="HGP創英角ｺﾞｼｯｸUB" pitchFamily="50" charset="-128"/>
              </a:rPr>
              <a:t>PDCA</a:t>
            </a:r>
            <a:r>
              <a:rPr lang="ja-JP" altLang="en-US" sz="1200">
                <a:latin typeface="HGP創英角ｺﾞｼｯｸUB" pitchFamily="50" charset="-128"/>
                <a:ea typeface="HGP創英角ｺﾞｼｯｸUB" pitchFamily="50" charset="-128"/>
              </a:rPr>
              <a:t>）</a:t>
            </a:r>
          </a:p>
        </p:txBody>
      </p:sp>
      <p:cxnSp>
        <p:nvCxnSpPr>
          <p:cNvPr id="28" name="カギ線コネクタ 27"/>
          <p:cNvCxnSpPr>
            <a:stCxn id="51205" idx="3"/>
            <a:endCxn id="24" idx="3"/>
          </p:cNvCxnSpPr>
          <p:nvPr/>
        </p:nvCxnSpPr>
        <p:spPr>
          <a:xfrm flipV="1">
            <a:off x="9315450" y="1616075"/>
            <a:ext cx="14288" cy="3744119"/>
          </a:xfrm>
          <a:prstGeom prst="bentConnector3">
            <a:avLst>
              <a:gd name="adj1" fmla="val 1699944"/>
            </a:avLst>
          </a:prstGeom>
          <a:ln w="38100">
            <a:solidFill>
              <a:schemeClr val="tx1">
                <a:lumMod val="50000"/>
                <a:lumOff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4" idx="2"/>
            <a:endCxn id="51207" idx="0"/>
          </p:cNvCxnSpPr>
          <p:nvPr/>
        </p:nvCxnSpPr>
        <p:spPr>
          <a:xfrm>
            <a:off x="7321551" y="2035174"/>
            <a:ext cx="0" cy="457201"/>
          </a:xfrm>
          <a:prstGeom prst="straightConnector1">
            <a:avLst/>
          </a:prstGeom>
          <a:ln w="38100">
            <a:solidFill>
              <a:schemeClr val="tx1">
                <a:lumMod val="50000"/>
                <a:lumOff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51207" idx="2"/>
            <a:endCxn id="26" idx="0"/>
          </p:cNvCxnSpPr>
          <p:nvPr/>
        </p:nvCxnSpPr>
        <p:spPr>
          <a:xfrm>
            <a:off x="7321550" y="2781300"/>
            <a:ext cx="0" cy="430213"/>
          </a:xfrm>
          <a:prstGeom prst="straightConnector1">
            <a:avLst/>
          </a:prstGeom>
          <a:ln w="38100">
            <a:solidFill>
              <a:schemeClr val="tx1">
                <a:lumMod val="50000"/>
                <a:lumOff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a:stCxn id="26" idx="2"/>
            <a:endCxn id="51205" idx="0"/>
          </p:cNvCxnSpPr>
          <p:nvPr/>
        </p:nvCxnSpPr>
        <p:spPr>
          <a:xfrm flipH="1">
            <a:off x="7313613" y="4581525"/>
            <a:ext cx="7937" cy="333375"/>
          </a:xfrm>
          <a:prstGeom prst="straightConnector1">
            <a:avLst/>
          </a:prstGeom>
          <a:ln w="38100">
            <a:solidFill>
              <a:schemeClr val="tx1">
                <a:lumMod val="50000"/>
                <a:lumOff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6" name="左中かっこ 15"/>
          <p:cNvSpPr/>
          <p:nvPr/>
        </p:nvSpPr>
        <p:spPr>
          <a:xfrm>
            <a:off x="5240338" y="3895725"/>
            <a:ext cx="144462" cy="2540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7" name="右中かっこ 16"/>
          <p:cNvSpPr/>
          <p:nvPr/>
        </p:nvSpPr>
        <p:spPr>
          <a:xfrm>
            <a:off x="4808538" y="1196975"/>
            <a:ext cx="360362" cy="5472113"/>
          </a:xfrm>
          <a:prstGeom prst="rightBrace">
            <a:avLst>
              <a:gd name="adj1" fmla="val 8333"/>
              <a:gd name="adj2" fmla="val 51853"/>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aphicFrame>
        <p:nvGraphicFramePr>
          <p:cNvPr id="19" name="Group 93"/>
          <p:cNvGraphicFramePr>
            <a:graphicFrameLocks noGrp="1"/>
          </p:cNvGraphicFramePr>
          <p:nvPr>
            <p:extLst>
              <p:ext uri="{D42A27DB-BD31-4B8C-83A1-F6EECF244321}">
                <p14:modId xmlns:p14="http://schemas.microsoft.com/office/powerpoint/2010/main" val="2317569145"/>
              </p:ext>
            </p:extLst>
          </p:nvPr>
        </p:nvGraphicFramePr>
        <p:xfrm>
          <a:off x="273050" y="1196975"/>
          <a:ext cx="4510088" cy="5472106"/>
        </p:xfrm>
        <a:graphic>
          <a:graphicData uri="http://schemas.openxmlformats.org/drawingml/2006/table">
            <a:tbl>
              <a:tblPr/>
              <a:tblGrid>
                <a:gridCol w="330200"/>
                <a:gridCol w="4179888"/>
              </a:tblGrid>
              <a:tr h="3203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rPr>
                        <a:t>世界に誇れる</a:t>
                      </a: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自慢の都市</a:t>
                      </a:r>
                      <a:endParaRPr kumimoji="1" lang="en-US" altLang="ja-JP"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32039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rPr>
                        <a:t>＜４つの施策項目に分類＞</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２</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安全で安心して楽しめる</a:t>
                      </a:r>
                      <a:r>
                        <a:rPr kumimoji="1" lang="en-US" altLang="ja-JP"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24</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時間おもてなし都市</a:t>
                      </a:r>
                      <a:endParaRPr kumimoji="1" lang="ja-JP" altLang="en-US" sz="1100" b="0" i="0" u="none" strike="noStrike" kern="1200" cap="none" spc="0" normalizeH="0" baseline="0" noProof="0" dirty="0">
                        <a:ln>
                          <a:noFill/>
                        </a:ln>
                        <a:solidFill>
                          <a:srgbClr val="0000CC"/>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6992">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＜３つの施策項目に分類＞</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３</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Meiryo UI" pitchFamily="50" charset="-128"/>
                          <a:ea typeface="Meiryo UI" pitchFamily="50" charset="-128"/>
                        </a:rPr>
                        <a:t>多様な人材が集う</a:t>
                      </a: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観光・</a:t>
                      </a:r>
                      <a:r>
                        <a:rPr kumimoji="1" lang="en-US" altLang="ja-JP"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MICE</a:t>
                      </a:r>
                      <a:r>
                        <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rPr>
                        <a:t>都市</a:t>
                      </a:r>
                      <a:endParaRPr kumimoji="1" lang="en-US" altLang="ja-JP"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869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rPr>
                        <a:t>＜３つの施策項目に分類＞</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４</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Meiryo UI" pitchFamily="50" charset="-128"/>
                          <a:ea typeface="Meiryo UI" pitchFamily="50" charset="-128"/>
                        </a:rPr>
                        <a:t>多様な楽しみ方ができる</a:t>
                      </a:r>
                      <a:r>
                        <a:rPr kumimoji="1" lang="ja-JP" altLang="en-US" sz="1100" b="1" i="0" u="none" strike="noStrike" cap="none" normalizeH="0" baseline="0" smtClean="0">
                          <a:ln>
                            <a:noFill/>
                          </a:ln>
                          <a:solidFill>
                            <a:srgbClr val="FF0000"/>
                          </a:solidFill>
                          <a:effectLst>
                            <a:outerShdw blurRad="38100" dist="38100" dir="2700000" algn="tl">
                              <a:srgbClr val="000000"/>
                            </a:outerShdw>
                          </a:effectLst>
                          <a:latin typeface="Meiryo UI" pitchFamily="50" charset="-128"/>
                          <a:ea typeface="Meiryo UI" pitchFamily="50" charset="-128"/>
                        </a:rPr>
                        <a:t>周遊・滞在都市</a:t>
                      </a:r>
                      <a:endParaRPr kumimoji="1" lang="en-US" altLang="ja-JP" sz="1100" b="1" i="0" u="none" strike="noStrike" cap="none" normalizeH="0" baseline="0" smtClean="0">
                        <a:ln>
                          <a:noFill/>
                        </a:ln>
                        <a:solidFill>
                          <a:srgbClr val="FF0000"/>
                        </a:solidFill>
                        <a:effectLst>
                          <a:outerShdw blurRad="38100" dist="38100" dir="2700000" algn="tl">
                            <a:srgbClr val="000000"/>
                          </a:outerShdw>
                        </a:effectLst>
                        <a:latin typeface="Meiryo UI" pitchFamily="50" charset="-128"/>
                        <a:ea typeface="Meiryo UI"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869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rPr>
                        <a:t>＜３つの施策項目に分類＞</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５</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大阪が誇る</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文化力を活用した都市</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869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＜３つの施策項目に分類＞</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6</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あらゆる人々が</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文化を享受できる都市</a:t>
                      </a:r>
                      <a:endParaRPr kumimoji="1" lang="ja-JP" altLang="en-US" sz="1100" b="1" i="0" u="none" strike="noStrike" cap="none" normalizeH="0" baseline="0" dirty="0" smtClean="0">
                        <a:ln>
                          <a:noFill/>
                        </a:ln>
                        <a:solidFill>
                          <a:srgbClr val="FF0000"/>
                        </a:solidFill>
                        <a:effectLst>
                          <a:outerShdw blurRad="38100" dist="38100" dir="2700000" algn="tl">
                            <a:srgbClr val="000000"/>
                          </a:outerShdw>
                        </a:effectLst>
                        <a:latin typeface="Meiryo UI" pitchFamily="50" charset="-128"/>
                        <a:ea typeface="Meiryo UI" pitchFamily="50"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endParaRP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＜３つの施策項目に分類＞</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アジアをリードする</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国際・プロスポーツ都市</a:t>
                      </a:r>
                      <a:endParaRPr kumimoji="1" lang="ja-JP" altLang="en-US" sz="900" b="0" i="0" u="none" strike="noStrike" kern="1200" cap="none" spc="0" normalizeH="0" baseline="0" noProof="0" dirty="0">
                        <a:ln>
                          <a:noFill/>
                        </a:ln>
                        <a:solidFill>
                          <a:srgbClr val="0000CC"/>
                        </a:solidFill>
                        <a:effectLst/>
                        <a:uLnTx/>
                        <a:uFillTx/>
                        <a:latin typeface="Calibri" pitchFamily="34" charset="0"/>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6992">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＜３つの施策項目に分類＞</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健康と生きがいを創出する</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スポーツに親しめる都市</a:t>
                      </a:r>
                      <a:endParaRPr kumimoji="1" lang="ja-JP" altLang="en-US" sz="900" b="0" i="0" u="none" strike="noStrike" kern="1200" cap="none" spc="0" normalizeH="0" baseline="0" noProof="0" dirty="0" smtClean="0">
                        <a:ln>
                          <a:noFill/>
                        </a:ln>
                        <a:solidFill>
                          <a:srgbClr val="0000CC"/>
                        </a:solidFill>
                        <a:effectLst/>
                        <a:uLnTx/>
                        <a:uFillTx/>
                        <a:latin typeface="Calibri" pitchFamily="34" charset="0"/>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6992">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＜２つの施策項目に分類＞</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9</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n-cs"/>
                        </a:rPr>
                        <a:t>世界で活躍できる</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グローバル人材育成都市</a:t>
                      </a:r>
                      <a:endParaRPr kumimoji="1" lang="ja-JP" altLang="en-US" sz="1100" b="1" i="0" u="none" strike="noStrike" kern="1200" cap="none" spc="0" normalizeH="0" baseline="0" noProof="0" dirty="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869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＜３つの施策項目に分類＞</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r h="26869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anose="020B0604030504040204" pitchFamily="50" charset="-128"/>
                        </a:rPr>
                        <a:t>10</a:t>
                      </a:r>
                    </a:p>
                  </a:txBody>
                  <a:tcPr marL="36000" marR="36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出会い</a:t>
                      </a:r>
                      <a:r>
                        <a:rPr kumimoji="1" lang="ja-JP" altLang="en-US" sz="10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が新しい価値を</a:t>
                      </a:r>
                      <a:r>
                        <a:rPr kumimoji="1" lang="ja-JP" altLang="en-US" sz="1000" b="0"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n-cs"/>
                        </a:rPr>
                        <a:t>生む</a:t>
                      </a:r>
                      <a:r>
                        <a:rPr kumimoji="1" lang="ja-JP" altLang="en-US" sz="1100" b="1" i="0" u="none" strike="noStrike" kern="1200" cap="none" spc="0" normalizeH="0" baseline="0" noProof="0" dirty="0" smtClean="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rPr>
                        <a:t>多様性都市</a:t>
                      </a:r>
                      <a:endParaRPr kumimoji="1" lang="ja-JP" altLang="en-US" sz="1100" b="1" i="0" u="none" strike="noStrike" kern="1200" cap="none" spc="0" normalizeH="0" baseline="0" noProof="0" dirty="0">
                        <a:ln>
                          <a:noFill/>
                        </a:ln>
                        <a:solidFill>
                          <a:srgbClr val="FF0000"/>
                        </a:solidFill>
                        <a:effectLst>
                          <a:outerShdw blurRad="38100" dist="38100" dir="2700000" algn="tl">
                            <a:srgbClr val="000000"/>
                          </a:outerShdw>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99FF99"/>
                    </a:solidFill>
                  </a:tcPr>
                </a:tc>
              </a:tr>
              <a:tr h="268690">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rPr>
                        <a:t>＜４つの施策項目に分類＞</a:t>
                      </a:r>
                      <a:endPar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r>
            </a:tbl>
          </a:graphicData>
        </a:graphic>
      </p:graphicFrame>
      <p:sp>
        <p:nvSpPr>
          <p:cNvPr id="18" name="タイトル 1"/>
          <p:cNvSpPr txBox="1">
            <a:spLocks/>
          </p:cNvSpPr>
          <p:nvPr/>
        </p:nvSpPr>
        <p:spPr bwMode="auto">
          <a:xfrm>
            <a:off x="273050" y="188913"/>
            <a:ext cx="9359900" cy="315912"/>
          </a:xfrm>
          <a:prstGeom prst="rect">
            <a:avLst/>
          </a:prstGeom>
          <a:ln w="9525" cap="flat" cmpd="sng" algn="ctr">
            <a:solidFill>
              <a:schemeClr val="accent3">
                <a:shade val="95000"/>
                <a:satMod val="105000"/>
              </a:schemeClr>
            </a:solidFill>
            <a:prstDash val="solid"/>
            <a:miter lim="800000"/>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kumimoji="1" sz="4400" kern="12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algn="l" eaLnBrk="1" fontAlgn="auto" hangingPunct="1">
              <a:spcAft>
                <a:spcPts val="0"/>
              </a:spcAft>
              <a:defRP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戦略に基づく施策のＰＤＣＡ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サイクル</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12386</TotalTime>
  <Words>8474</Words>
  <Application>Microsoft Office PowerPoint</Application>
  <PresentationFormat>A4 210 x 297 mm</PresentationFormat>
  <Paragraphs>2521</Paragraphs>
  <Slides>37</Slides>
  <Notes>7</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Office ​​テーマ</vt:lpstr>
      <vt:lpstr>大阪都市魅力創造戦略2020（案）</vt:lpstr>
      <vt:lpstr>PowerPoint プレゼンテーション</vt:lpstr>
      <vt:lpstr>2.　１０の目指すべき都市像</vt:lpstr>
      <vt:lpstr>PowerPoint プレゼンテーション</vt:lpstr>
      <vt:lpstr>4.　目指すべき都市像と施策の方向性・主な取組み</vt:lpstr>
      <vt:lpstr>4.　目指すべき都市像と施策の方向性・主な取組み</vt:lpstr>
      <vt:lpstr>5.　施策展開の考え方</vt:lpstr>
      <vt:lpstr>6.　重点取組</vt:lpstr>
      <vt:lpstr>PowerPoint プレゼンテーション</vt:lpstr>
      <vt:lpstr>重点取組例・スケジュールイメージ</vt:lpstr>
      <vt:lpstr>８.　重点取組例・スケジュールイメージ　　　　　　　　　　　　　　　　　　　　　　　　　　　　　　　　　　　　　　　　　　　　　　　　　　　　　　　　　　　【参考資料】</vt:lpstr>
      <vt:lpstr>８.　重点取組例・スケジュールイメージ　　　　　　　　　　　　　　　　　　　　　　　　　　　　　　　　　　　　　　　　　　　　　　　　　　　　　　　　　　　【参考資料】</vt:lpstr>
      <vt:lpstr>８.　重点取組例・スケジュールイメージ　　　　　　　　　　　　　　　　　　　　　　　　　　　　　　　　　　　　　　　　　　　　　　　　　　　　　　　　　　　【参考資料】</vt:lpstr>
      <vt:lpstr>８.　重点取組例・スケジュールイメージ　　　　　　　　　　　　　　　　　　　　　　　　　　　　　　　　　　　　　　　　　　　　　　　　　　　　　　　　　　　【参考資料】</vt:lpstr>
      <vt:lpstr>８.　重点取組例・スケジュールイメージ　　　　　　　　　　　　　　　　　　　　　　　　　　　　　　　　　　　　　　　　　　　　　　　　　　　　　　　　　　　【参考資料】</vt:lpstr>
      <vt:lpstr>８.　重点取組例・スケジュールイメージ　　　　　　　　　　　　　　　　　　　　　　　　　　　　　　　　　　　　　　　　　　　　　　　　　　　　　　　　　　　【参考資料】</vt:lpstr>
      <vt:lpstr>８.　重点取組例・スケジュールイメージ　　　　　　　　　　　　　　　　　　　　　　　　　　　　　　　　　　　　　　　　　　　　　　　　　　　　　　　　　　　【参考資料】</vt:lpstr>
      <vt:lpstr>８.　重点取組例・スケジュールイメージ　　　　　　　　　　　　　　　　　　　　　　　　　　　　　　　　　　　　　　　　　　　　　　　　　　　　　　　　　　　【参考資料】</vt:lpstr>
      <vt:lpstr>主要プロジェクト例・スケジュールイメージ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新戦略</dc:title>
  <dc:creator>時岡　貢</dc:creator>
  <cp:lastModifiedBy>時岡　貢</cp:lastModifiedBy>
  <cp:revision>1023</cp:revision>
  <cp:lastPrinted>2016-08-29T06:32:27Z</cp:lastPrinted>
  <dcterms:created xsi:type="dcterms:W3CDTF">2015-12-18T04:45:32Z</dcterms:created>
  <dcterms:modified xsi:type="dcterms:W3CDTF">2016-08-30T03:11:26Z</dcterms:modified>
</cp:coreProperties>
</file>